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9" r:id="rId6"/>
    <p:sldId id="386" r:id="rId7"/>
    <p:sldId id="345" r:id="rId8"/>
    <p:sldId id="397" r:id="rId9"/>
    <p:sldId id="400" r:id="rId10"/>
    <p:sldId id="354" r:id="rId11"/>
    <p:sldId id="414" r:id="rId12"/>
    <p:sldId id="415" r:id="rId13"/>
    <p:sldId id="411" r:id="rId14"/>
    <p:sldId id="412" r:id="rId15"/>
    <p:sldId id="353" r:id="rId16"/>
    <p:sldId id="416" r:id="rId17"/>
    <p:sldId id="341" r:id="rId18"/>
    <p:sldId id="342" r:id="rId19"/>
    <p:sldId id="343" r:id="rId20"/>
    <p:sldId id="340" r:id="rId21"/>
    <p:sldId id="336"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D4E8C6"/>
    <a:srgbClr val="000000"/>
    <a:srgbClr val="A9D18E"/>
    <a:srgbClr val="B53541"/>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8" autoAdjust="0"/>
  </p:normalViewPr>
  <p:slideViewPr>
    <p:cSldViewPr snapToGrid="0">
      <p:cViewPr varScale="1">
        <p:scale>
          <a:sx n="48" d="100"/>
          <a:sy n="48" d="100"/>
        </p:scale>
        <p:origin x="126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ynn Kiley" userId="a95a626c-49b9-4a88-842f-cbe564836849" providerId="ADAL" clId="{01E5783D-85C1-49A9-8688-EBDEFD962030}"/>
    <pc:docChg chg="modSld">
      <pc:chgData name="Fynn Kiley" userId="a95a626c-49b9-4a88-842f-cbe564836849" providerId="ADAL" clId="{01E5783D-85C1-49A9-8688-EBDEFD962030}" dt="2025-06-19T15:01:46.047" v="0"/>
      <pc:docMkLst>
        <pc:docMk/>
      </pc:docMkLst>
      <pc:sldChg chg="modNotesTx">
        <pc:chgData name="Fynn Kiley" userId="a95a626c-49b9-4a88-842f-cbe564836849" providerId="ADAL" clId="{01E5783D-85C1-49A9-8688-EBDEFD962030}" dt="2025-06-19T15:01:46.047" v="0"/>
        <pc:sldMkLst>
          <pc:docMk/>
          <pc:sldMk cId="0" sldId="256"/>
        </pc:sldMkLst>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02T15:12:01.279" v="2415" actId="207"/>
      <pc:docMkLst>
        <pc:docMk/>
      </pc:docMkLst>
      <pc:sldChg chg="modSp mod">
        <pc:chgData name="Carla Cannone" userId="417464ba-0c67-467a-8d9f-e5f447a9fc8a" providerId="ADAL" clId="{9D70CB87-AB78-440F-9A65-EB2725D2F6C9}" dt="2023-02-27T15:14:07.609" v="24" actId="1076"/>
        <pc:sldMkLst>
          <pc:docMk/>
          <pc:sldMk cId="0" sldId="256"/>
        </pc:sldMkLst>
      </pc:sldChg>
      <pc:sldChg chg="addSp delSp modSp mod">
        <pc:chgData name="Carla Cannone" userId="417464ba-0c67-467a-8d9f-e5f447a9fc8a" providerId="ADAL" clId="{9D70CB87-AB78-440F-9A65-EB2725D2F6C9}" dt="2023-03-02T13:39:28.342" v="1699" actId="478"/>
        <pc:sldMkLst>
          <pc:docMk/>
          <pc:sldMk cId="927864516" sldId="264"/>
        </pc:sldMkLst>
      </pc:sldChg>
      <pc:sldChg chg="modSp mod">
        <pc:chgData name="Carla Cannone" userId="417464ba-0c67-467a-8d9f-e5f447a9fc8a" providerId="ADAL" clId="{9D70CB87-AB78-440F-9A65-EB2725D2F6C9}" dt="2023-03-02T13:17:26.496" v="1127" actId="20577"/>
        <pc:sldMkLst>
          <pc:docMk/>
          <pc:sldMk cId="0" sldId="289"/>
        </pc:sldMkLst>
      </pc:sldChg>
      <pc:sldChg chg="add del">
        <pc:chgData name="Carla Cannone" userId="417464ba-0c67-467a-8d9f-e5f447a9fc8a" providerId="ADAL" clId="{9D70CB87-AB78-440F-9A65-EB2725D2F6C9}" dt="2023-02-28T13:29:16.143" v="864" actId="47"/>
        <pc:sldMkLst>
          <pc:docMk/>
          <pc:sldMk cId="2801856280" sldId="291"/>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ldChg>
      <pc:sldChg chg="ord">
        <pc:chgData name="Carla Cannone" userId="417464ba-0c67-467a-8d9f-e5f447a9fc8a" providerId="ADAL" clId="{9D70CB87-AB78-440F-9A65-EB2725D2F6C9}" dt="2023-03-02T13:54:09.637" v="1994"/>
        <pc:sldMkLst>
          <pc:docMk/>
          <pc:sldMk cId="1288230459" sldId="347"/>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ldChg>
      <pc:sldChg chg="modSp add del mod">
        <pc:chgData name="Carla Cannone" userId="417464ba-0c67-467a-8d9f-e5f447a9fc8a" providerId="ADAL" clId="{9D70CB87-AB78-440F-9A65-EB2725D2F6C9}" dt="2023-03-02T13:19:54.212" v="1145" actId="20577"/>
        <pc:sldMkLst>
          <pc:docMk/>
          <pc:sldMk cId="3643868350" sldId="377"/>
        </pc:sldMkLst>
      </pc:sldChg>
      <pc:sldChg chg="addSp delSp modSp mod">
        <pc:chgData name="Carla Cannone" userId="417464ba-0c67-467a-8d9f-e5f447a9fc8a" providerId="ADAL" clId="{9D70CB87-AB78-440F-9A65-EB2725D2F6C9}" dt="2023-02-28T14:19:50.122" v="1119" actId="20577"/>
        <pc:sldMkLst>
          <pc:docMk/>
          <pc:sldMk cId="1628306759" sldId="386"/>
        </pc:sldMkLst>
      </pc:sldChg>
      <pc:sldChg chg="addSp delSp modSp add del mod">
        <pc:chgData name="Carla Cannone" userId="417464ba-0c67-467a-8d9f-e5f447a9fc8a" providerId="ADAL" clId="{9D70CB87-AB78-440F-9A65-EB2725D2F6C9}" dt="2023-03-02T13:39:08.256" v="1693" actId="1036"/>
        <pc:sldMkLst>
          <pc:docMk/>
          <pc:sldMk cId="2032237119" sldId="387"/>
        </pc:sldMkLst>
      </pc:sldChg>
      <pc:sldChg chg="addSp delSp modSp add del mod">
        <pc:chgData name="Carla Cannone" userId="417464ba-0c67-467a-8d9f-e5f447a9fc8a" providerId="ADAL" clId="{9D70CB87-AB78-440F-9A65-EB2725D2F6C9}" dt="2023-03-02T13:39:13.633" v="1695" actId="1036"/>
        <pc:sldMkLst>
          <pc:docMk/>
          <pc:sldMk cId="1457699181" sldId="388"/>
        </pc:sldMkLst>
      </pc:sldChg>
      <pc:sldChg chg="addSp delSp modSp add del mod">
        <pc:chgData name="Carla Cannone" userId="417464ba-0c67-467a-8d9f-e5f447a9fc8a" providerId="ADAL" clId="{9D70CB87-AB78-440F-9A65-EB2725D2F6C9}" dt="2023-03-02T13:39:15.998" v="1696"/>
        <pc:sldMkLst>
          <pc:docMk/>
          <pc:sldMk cId="2350355477" sldId="389"/>
        </pc:sldMkLst>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ldChg>
      <pc:sldChg chg="addSp delSp modSp mod">
        <pc:chgData name="Carla Cannone" userId="417464ba-0c67-467a-8d9f-e5f447a9fc8a" providerId="ADAL" clId="{9D70CB87-AB78-440F-9A65-EB2725D2F6C9}" dt="2023-03-02T13:39:31.680" v="1701"/>
        <pc:sldMkLst>
          <pc:docMk/>
          <pc:sldMk cId="1719770498" sldId="394"/>
        </pc:sldMkLst>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ldChg>
      <pc:sldChg chg="addSp delSp modSp mod modNotesTx">
        <pc:chgData name="Carla Cannone" userId="417464ba-0c67-467a-8d9f-e5f447a9fc8a" providerId="ADAL" clId="{9D70CB87-AB78-440F-9A65-EB2725D2F6C9}" dt="2023-03-02T15:08:55.853" v="2369" actId="113"/>
        <pc:sldMkLst>
          <pc:docMk/>
          <pc:sldMk cId="1589997109" sldId="400"/>
        </pc:sldMkLst>
      </pc:sldChg>
      <pc:sldChg chg="addSp delSp modSp mod">
        <pc:chgData name="Carla Cannone" userId="417464ba-0c67-467a-8d9f-e5f447a9fc8a" providerId="ADAL" clId="{9D70CB87-AB78-440F-9A65-EB2725D2F6C9}" dt="2023-03-02T14:55:13.030" v="2318" actId="1076"/>
        <pc:sldMkLst>
          <pc:docMk/>
          <pc:sldMk cId="473722797" sldId="403"/>
        </pc:sldMkLst>
      </pc:sldChg>
      <pc:sldChg chg="addSp delSp modSp mod">
        <pc:chgData name="Carla Cannone" userId="417464ba-0c67-467a-8d9f-e5f447a9fc8a" providerId="ADAL" clId="{9D70CB87-AB78-440F-9A65-EB2725D2F6C9}" dt="2023-03-02T15:10:13.715" v="2381" actId="207"/>
        <pc:sldMkLst>
          <pc:docMk/>
          <pc:sldMk cId="651442162" sldId="404"/>
        </pc:sldMkLst>
      </pc:sldChg>
      <pc:sldChg chg="addSp delSp modSp del mod">
        <pc:chgData name="Carla Cannone" userId="417464ba-0c67-467a-8d9f-e5f447a9fc8a" providerId="ADAL" clId="{9D70CB87-AB78-440F-9A65-EB2725D2F6C9}" dt="2023-03-02T13:59:18.357" v="2046" actId="47"/>
        <pc:sldMkLst>
          <pc:docMk/>
          <pc:sldMk cId="219613637" sldId="405"/>
        </pc:sldMkLst>
      </pc:sldChg>
      <pc:sldChg chg="addSp delSp modSp add mod ord">
        <pc:chgData name="Carla Cannone" userId="417464ba-0c67-467a-8d9f-e5f447a9fc8a" providerId="ADAL" clId="{9D70CB87-AB78-440F-9A65-EB2725D2F6C9}" dt="2023-03-02T13:39:34.242" v="1703"/>
        <pc:sldMkLst>
          <pc:docMk/>
          <pc:sldMk cId="1501148389" sldId="406"/>
        </pc:sldMkLst>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ldChg>
      <pc:sldChg chg="modSp add del mod">
        <pc:chgData name="Carla Cannone" userId="417464ba-0c67-467a-8d9f-e5f447a9fc8a" providerId="ADAL" clId="{9D70CB87-AB78-440F-9A65-EB2725D2F6C9}" dt="2023-03-02T13:36:43.765" v="1524" actId="47"/>
        <pc:sldMkLst>
          <pc:docMk/>
          <pc:sldMk cId="2773039609" sldId="408"/>
        </pc:sldMkLst>
      </pc:sldChg>
      <pc:sldChg chg="modSp add del mod">
        <pc:chgData name="Carla Cannone" userId="417464ba-0c67-467a-8d9f-e5f447a9fc8a" providerId="ADAL" clId="{9D70CB87-AB78-440F-9A65-EB2725D2F6C9}" dt="2023-03-02T13:36:43.765" v="1524" actId="47"/>
        <pc:sldMkLst>
          <pc:docMk/>
          <pc:sldMk cId="4022083291" sldId="409"/>
        </pc:sldMkLst>
      </pc:sldChg>
      <pc:sldChg chg="modSp add del mod">
        <pc:chgData name="Carla Cannone" userId="417464ba-0c67-467a-8d9f-e5f447a9fc8a" providerId="ADAL" clId="{9D70CB87-AB78-440F-9A65-EB2725D2F6C9}" dt="2023-03-02T13:36:43.765" v="1524" actId="47"/>
        <pc:sldMkLst>
          <pc:docMk/>
          <pc:sldMk cId="3262586024" sldId="410"/>
        </pc:sldMkLst>
      </pc:sldChg>
      <pc:sldChg chg="addSp delSp modSp add mod modNotesTx">
        <pc:chgData name="Carla Cannone" userId="417464ba-0c67-467a-8d9f-e5f447a9fc8a" providerId="ADAL" clId="{9D70CB87-AB78-440F-9A65-EB2725D2F6C9}" dt="2023-03-02T14:49:01.379" v="2253"/>
        <pc:sldMkLst>
          <pc:docMk/>
          <pc:sldMk cId="1230715141" sldId="411"/>
        </pc:sldMkLst>
      </pc:sldChg>
      <pc:sldChg chg="addSp delSp modSp add mod modNotesTx">
        <pc:chgData name="Carla Cannone" userId="417464ba-0c67-467a-8d9f-e5f447a9fc8a" providerId="ADAL" clId="{9D70CB87-AB78-440F-9A65-EB2725D2F6C9}" dt="2023-03-02T15:12:01.279" v="2415" actId="207"/>
        <pc:sldMkLst>
          <pc:docMk/>
          <pc:sldMk cId="3664679300" sldId="412"/>
        </pc:sldMkLst>
      </pc:sldChg>
      <pc:sldChg chg="addSp delSp modSp add mod modShow modNotesTx">
        <pc:chgData name="Carla Cannone" userId="417464ba-0c67-467a-8d9f-e5f447a9fc8a" providerId="ADAL" clId="{9D70CB87-AB78-440F-9A65-EB2725D2F6C9}" dt="2023-03-02T14:47:58.965" v="2230" actId="729"/>
        <pc:sldMkLst>
          <pc:docMk/>
          <pc:sldMk cId="1548951006" sldId="413"/>
        </pc:sldMkLst>
      </pc:sldChg>
      <pc:sldChg chg="addSp delSp modSp add mod ord">
        <pc:chgData name="Carla Cannone" userId="417464ba-0c67-467a-8d9f-e5f447a9fc8a" providerId="ADAL" clId="{9D70CB87-AB78-440F-9A65-EB2725D2F6C9}" dt="2023-03-02T13:58:53.038" v="2039" actId="1076"/>
        <pc:sldMkLst>
          <pc:docMk/>
          <pc:sldMk cId="2002604150" sldId="414"/>
        </pc:sldMkLst>
      </pc:sldChg>
      <pc:sldChg chg="addSp delSp modSp add mod ord">
        <pc:chgData name="Carla Cannone" userId="417464ba-0c67-467a-8d9f-e5f447a9fc8a" providerId="ADAL" clId="{9D70CB87-AB78-440F-9A65-EB2725D2F6C9}" dt="2023-03-02T15:10:54.451" v="2394" actId="207"/>
        <pc:sldMkLst>
          <pc:docMk/>
          <pc:sldMk cId="1566792671" sldId="415"/>
        </pc:sldMkLst>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ldChg>
      <pc:sldChg chg="modSp mod ord">
        <pc:chgData name="Carla" userId="417464ba-0c67-467a-8d9f-e5f447a9fc8a" providerId="ADAL" clId="{0A18DBD1-F4B2-49D3-9BFC-A3ED50C8E71C}" dt="2023-02-23T14:36:13.177" v="4878"/>
        <pc:sldMkLst>
          <pc:docMk/>
          <pc:sldMk cId="0" sldId="258"/>
        </pc:sldMkLst>
      </pc:sldChg>
      <pc:sldChg chg="addSp delSp modSp add mod ord modNotesTx">
        <pc:chgData name="Carla" userId="417464ba-0c67-467a-8d9f-e5f447a9fc8a" providerId="ADAL" clId="{0A18DBD1-F4B2-49D3-9BFC-A3ED50C8E71C}" dt="2023-02-23T14:44:47.139" v="4911" actId="404"/>
        <pc:sldMkLst>
          <pc:docMk/>
          <pc:sldMk cId="927864516" sldId="264"/>
        </pc:sldMkLst>
      </pc:sldChg>
      <pc:sldChg chg="delSp modSp add del mod">
        <pc:chgData name="Carla" userId="417464ba-0c67-467a-8d9f-e5f447a9fc8a" providerId="ADAL" clId="{0A18DBD1-F4B2-49D3-9BFC-A3ED50C8E71C}" dt="2022-11-18T08:19:31.735" v="1034" actId="47"/>
        <pc:sldMkLst>
          <pc:docMk/>
          <pc:sldMk cId="3062202843" sldId="265"/>
        </pc:sldMkLst>
      </pc:sldChg>
      <pc:sldChg chg="modSp add del mod ord">
        <pc:chgData name="Carla" userId="417464ba-0c67-467a-8d9f-e5f447a9fc8a" providerId="ADAL" clId="{0A18DBD1-F4B2-49D3-9BFC-A3ED50C8E71C}" dt="2023-02-22T11:26:53.482" v="3021" actId="47"/>
        <pc:sldMkLst>
          <pc:docMk/>
          <pc:sldMk cId="775439378" sldId="282"/>
        </pc:sldMkLst>
      </pc:sldChg>
      <pc:sldChg chg="modSp mod">
        <pc:chgData name="Carla" userId="417464ba-0c67-467a-8d9f-e5f447a9fc8a" providerId="ADAL" clId="{0A18DBD1-F4B2-49D3-9BFC-A3ED50C8E71C}" dt="2023-02-23T15:58:09.133" v="6239" actId="13926"/>
        <pc:sldMkLst>
          <pc:docMk/>
          <pc:sldMk cId="0" sldId="289"/>
        </pc:sldMkLst>
      </pc:sldChg>
      <pc:sldChg chg="addSp delSp modSp add mod ord">
        <pc:chgData name="Carla" userId="417464ba-0c67-467a-8d9f-e5f447a9fc8a" providerId="ADAL" clId="{0A18DBD1-F4B2-49D3-9BFC-A3ED50C8E71C}" dt="2023-02-22T20:17:11.578" v="4003" actId="20577"/>
        <pc:sldMkLst>
          <pc:docMk/>
          <pc:sldMk cId="2801856280" sldId="291"/>
        </pc:sldMkLst>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ldChg>
      <pc:sldChg chg="modSp mod ord">
        <pc:chgData name="Carla" userId="417464ba-0c67-467a-8d9f-e5f447a9fc8a" providerId="ADAL" clId="{0A18DBD1-F4B2-49D3-9BFC-A3ED50C8E71C}" dt="2023-02-23T14:36:13.177" v="4878"/>
        <pc:sldMkLst>
          <pc:docMk/>
          <pc:sldMk cId="7502038" sldId="338"/>
        </pc:sldMkLst>
      </pc:sldChg>
      <pc:sldChg chg="modSp mod ord">
        <pc:chgData name="Carla" userId="417464ba-0c67-467a-8d9f-e5f447a9fc8a" providerId="ADAL" clId="{0A18DBD1-F4B2-49D3-9BFC-A3ED50C8E71C}" dt="2023-02-23T14:36:13.177" v="4878"/>
        <pc:sldMkLst>
          <pc:docMk/>
          <pc:sldMk cId="3434788658" sldId="339"/>
        </pc:sldMkLst>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ldChg>
      <pc:sldChg chg="modSp add del mod">
        <pc:chgData name="Carla" userId="417464ba-0c67-467a-8d9f-e5f447a9fc8a" providerId="ADAL" clId="{0A18DBD1-F4B2-49D3-9BFC-A3ED50C8E71C}" dt="2022-11-18T09:15:23.302" v="2140" actId="47"/>
        <pc:sldMkLst>
          <pc:docMk/>
          <pc:sldMk cId="3433500808" sldId="371"/>
        </pc:sldMkLst>
      </pc:sldChg>
      <pc:sldChg chg="modSp add del mod">
        <pc:chgData name="Carla" userId="417464ba-0c67-467a-8d9f-e5f447a9fc8a" providerId="ADAL" clId="{0A18DBD1-F4B2-49D3-9BFC-A3ED50C8E71C}" dt="2022-11-18T08:41:25.291" v="1222" actId="47"/>
        <pc:sldMkLst>
          <pc:docMk/>
          <pc:sldMk cId="1892036648" sldId="372"/>
        </pc:sldMkLst>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ldChg>
      <pc:sldChg chg="modSp add mod modNotesTx">
        <pc:chgData name="Carla" userId="417464ba-0c67-467a-8d9f-e5f447a9fc8a" providerId="ADAL" clId="{0A18DBD1-F4B2-49D3-9BFC-A3ED50C8E71C}" dt="2023-02-22T20:17:15.044" v="4005" actId="20577"/>
        <pc:sldMkLst>
          <pc:docMk/>
          <pc:sldMk cId="3215242977" sldId="373"/>
        </pc:sldMkLst>
      </pc:sldChg>
      <pc:sldChg chg="modSp add mod modNotesTx">
        <pc:chgData name="Carla" userId="417464ba-0c67-467a-8d9f-e5f447a9fc8a" providerId="ADAL" clId="{0A18DBD1-F4B2-49D3-9BFC-A3ED50C8E71C}" dt="2023-02-22T20:17:17.766" v="4007" actId="20577"/>
        <pc:sldMkLst>
          <pc:docMk/>
          <pc:sldMk cId="3830730864" sldId="374"/>
        </pc:sldMkLst>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ldChg>
      <pc:sldChg chg="modSp add del mod ord">
        <pc:chgData name="Carla" userId="417464ba-0c67-467a-8d9f-e5f447a9fc8a" providerId="ADAL" clId="{0A18DBD1-F4B2-49D3-9BFC-A3ED50C8E71C}" dt="2022-11-18T09:46:43.504" v="2448" actId="47"/>
        <pc:sldMkLst>
          <pc:docMk/>
          <pc:sldMk cId="1729983924" sldId="376"/>
        </pc:sldMkLst>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ldChg>
      <pc:sldChg chg="addSp delSp modSp add mod ord">
        <pc:chgData name="Carla" userId="417464ba-0c67-467a-8d9f-e5f447a9fc8a" providerId="ADAL" clId="{0A18DBD1-F4B2-49D3-9BFC-A3ED50C8E71C}" dt="2023-02-23T14:31:49.575" v="4830" actId="20577"/>
        <pc:sldMkLst>
          <pc:docMk/>
          <pc:sldMk cId="2032237119" sldId="387"/>
        </pc:sldMkLst>
      </pc:sldChg>
      <pc:sldChg chg="addSp delSp modSp add mod">
        <pc:chgData name="Carla" userId="417464ba-0c67-467a-8d9f-e5f447a9fc8a" providerId="ADAL" clId="{0A18DBD1-F4B2-49D3-9BFC-A3ED50C8E71C}" dt="2023-02-23T14:35:37.056" v="4870" actId="20577"/>
        <pc:sldMkLst>
          <pc:docMk/>
          <pc:sldMk cId="1457699181" sldId="388"/>
        </pc:sldMkLst>
      </pc:sldChg>
      <pc:sldChg chg="addSp delSp modSp add mod ord">
        <pc:chgData name="Carla" userId="417464ba-0c67-467a-8d9f-e5f447a9fc8a" providerId="ADAL" clId="{0A18DBD1-F4B2-49D3-9BFC-A3ED50C8E71C}" dt="2023-02-23T14:35:40.385" v="4872" actId="20577"/>
        <pc:sldMkLst>
          <pc:docMk/>
          <pc:sldMk cId="2350355477" sldId="389"/>
        </pc:sldMkLst>
      </pc:sldChg>
      <pc:sldChg chg="addSp delSp modSp add mod">
        <pc:chgData name="Carla" userId="417464ba-0c67-467a-8d9f-e5f447a9fc8a" providerId="ADAL" clId="{0A18DBD1-F4B2-49D3-9BFC-A3ED50C8E71C}" dt="2023-02-23T14:35:44.232" v="4874" actId="20577"/>
        <pc:sldMkLst>
          <pc:docMk/>
          <pc:sldMk cId="775258822" sldId="390"/>
        </pc:sldMkLst>
      </pc:sldChg>
      <pc:sldChg chg="addSp delSp modSp add mod">
        <pc:chgData name="Carla" userId="417464ba-0c67-467a-8d9f-e5f447a9fc8a" providerId="ADAL" clId="{0A18DBD1-F4B2-49D3-9BFC-A3ED50C8E71C}" dt="2023-02-23T14:44:19.587" v="4907" actId="1076"/>
        <pc:sldMkLst>
          <pc:docMk/>
          <pc:sldMk cId="688940967" sldId="391"/>
        </pc:sldMkLst>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ldChg>
      <pc:sldChg chg="addSp delSp modSp add del mod">
        <pc:chgData name="Carla" userId="417464ba-0c67-467a-8d9f-e5f447a9fc8a" providerId="ADAL" clId="{0A18DBD1-F4B2-49D3-9BFC-A3ED50C8E71C}" dt="2023-02-23T14:51:53.071" v="5198" actId="47"/>
        <pc:sldMkLst>
          <pc:docMk/>
          <pc:sldMk cId="3738357690" sldId="393"/>
        </pc:sldMkLst>
      </pc:sldChg>
      <pc:sldChg chg="addSp delSp modSp add mod">
        <pc:chgData name="Carla" userId="417464ba-0c67-467a-8d9f-e5f447a9fc8a" providerId="ADAL" clId="{0A18DBD1-F4B2-49D3-9BFC-A3ED50C8E71C}" dt="2023-02-23T15:11:19.274" v="5633" actId="1076"/>
        <pc:sldMkLst>
          <pc:docMk/>
          <pc:sldMk cId="1719770498" sldId="394"/>
        </pc:sldMkLst>
      </pc:sldChg>
      <pc:sldChg chg="modSp add del mod ord">
        <pc:chgData name="Carla" userId="417464ba-0c67-467a-8d9f-e5f447a9fc8a" providerId="ADAL" clId="{0A18DBD1-F4B2-49D3-9BFC-A3ED50C8E71C}" dt="2023-02-23T15:13:24.578" v="5704" actId="47"/>
        <pc:sldMkLst>
          <pc:docMk/>
          <pc:sldMk cId="3243323160" sldId="395"/>
        </pc:sldMkLst>
      </pc:sldChg>
      <pc:sldChg chg="addSp modSp add mod ord">
        <pc:chgData name="Carla" userId="417464ba-0c67-467a-8d9f-e5f447a9fc8a" providerId="ADAL" clId="{0A18DBD1-F4B2-49D3-9BFC-A3ED50C8E71C}" dt="2023-02-23T15:17:40.802" v="5758" actId="20577"/>
        <pc:sldMkLst>
          <pc:docMk/>
          <pc:sldMk cId="2600887471" sldId="396"/>
        </pc:sldMkLst>
      </pc:sldChg>
      <pc:sldChg chg="addSp delSp modSp add mod ord">
        <pc:chgData name="Carla" userId="417464ba-0c67-467a-8d9f-e5f447a9fc8a" providerId="ADAL" clId="{0A18DBD1-F4B2-49D3-9BFC-A3ED50C8E71C}" dt="2023-02-23T15:45:05.061" v="5922" actId="20577"/>
        <pc:sldMkLst>
          <pc:docMk/>
          <pc:sldMk cId="1823691312" sldId="397"/>
        </pc:sldMkLst>
      </pc:sldChg>
      <pc:sldChg chg="addSp delSp modSp add del mod">
        <pc:chgData name="Carla" userId="417464ba-0c67-467a-8d9f-e5f447a9fc8a" providerId="ADAL" clId="{0A18DBD1-F4B2-49D3-9BFC-A3ED50C8E71C}" dt="2023-02-23T15:44:29.310" v="5907" actId="47"/>
        <pc:sldMkLst>
          <pc:docMk/>
          <pc:sldMk cId="3356130170" sldId="398"/>
        </pc:sldMkLst>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sldChg>
      <pc:sldChg chg="addSp delSp modSp add mod">
        <pc:chgData name="Carla" userId="417464ba-0c67-467a-8d9f-e5f447a9fc8a" providerId="ADAL" clId="{0A18DBD1-F4B2-49D3-9BFC-A3ED50C8E71C}" dt="2023-02-23T15:45:08.371" v="5924" actId="20577"/>
        <pc:sldMkLst>
          <pc:docMk/>
          <pc:sldMk cId="1589997109" sldId="400"/>
        </pc:sldMkLst>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ldChg>
      <pc:sldChg chg="modSp add mod">
        <pc:chgData name="Carla" userId="417464ba-0c67-467a-8d9f-e5f447a9fc8a" providerId="ADAL" clId="{0A18DBD1-F4B2-49D3-9BFC-A3ED50C8E71C}" dt="2023-02-23T15:45:40.971" v="5935" actId="20577"/>
        <pc:sldMkLst>
          <pc:docMk/>
          <pc:sldMk cId="651442162" sldId="404"/>
        </pc:sldMkLst>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ldChg>
      <pc:sldChg chg="addSp delSp modSp mod modNotesTx">
        <pc:chgData name="Carla Cannone" userId="417464ba-0c67-467a-8d9f-e5f447a9fc8a" providerId="ADAL" clId="{0A18DBD1-F4B2-49D3-9BFC-A3ED50C8E71C}" dt="2023-02-27T14:43:58.467" v="884"/>
        <pc:sldMkLst>
          <pc:docMk/>
          <pc:sldMk cId="1589997109" sldId="400"/>
        </pc:sldMkLst>
      </pc:sldChg>
      <pc:sldChg chg="addSp delSp modSp mod">
        <pc:chgData name="Carla Cannone" userId="417464ba-0c67-467a-8d9f-e5f447a9fc8a" providerId="ADAL" clId="{0A18DBD1-F4B2-49D3-9BFC-A3ED50C8E71C}" dt="2023-02-27T14:11:03.017" v="784" actId="14100"/>
        <pc:sldMkLst>
          <pc:docMk/>
          <pc:sldMk cId="473722797" sldId="403"/>
        </pc:sldMkLst>
      </pc:sldChg>
      <pc:sldChg chg="addSp delSp modSp mod">
        <pc:chgData name="Carla Cannone" userId="417464ba-0c67-467a-8d9f-e5f447a9fc8a" providerId="ADAL" clId="{0A18DBD1-F4B2-49D3-9BFC-A3ED50C8E71C}" dt="2023-02-27T14:11:09.909" v="785" actId="1076"/>
        <pc:sldMkLst>
          <pc:docMk/>
          <pc:sldMk cId="651442162" sldId="404"/>
        </pc:sldMkLst>
      </pc:sldChg>
      <pc:sldChg chg="addSp delSp modSp add mod ord">
        <pc:chgData name="Carla Cannone" userId="417464ba-0c67-467a-8d9f-e5f447a9fc8a" providerId="ADAL" clId="{0A18DBD1-F4B2-49D3-9BFC-A3ED50C8E71C}" dt="2023-02-27T14:58:51.499" v="1207" actId="1076"/>
        <pc:sldMkLst>
          <pc:docMk/>
          <pc:sldMk cId="219613637" sldId="405"/>
        </pc:sldMkLst>
      </pc:sldChg>
    </pc:docChg>
  </pc:docChgLst>
  <pc:docChgLst>
    <pc:chgData name="Carla Cannone" userId="417464ba-0c67-467a-8d9f-e5f447a9fc8a" providerId="ADAL" clId="{DFEB7966-461B-45A3-91B6-63FC9EAC353E}"/>
    <pc:docChg chg="undo custSel addSld delSld modSld sldOrd">
      <pc:chgData name="Carla Cannone" userId="417464ba-0c67-467a-8d9f-e5f447a9fc8a" providerId="ADAL" clId="{DFEB7966-461B-45A3-91B6-63FC9EAC353E}" dt="2023-03-31T17:40:23.320" v="3723" actId="20577"/>
      <pc:docMkLst>
        <pc:docMk/>
      </pc:docMkLst>
      <pc:sldChg chg="modSp mod">
        <pc:chgData name="Carla Cannone" userId="417464ba-0c67-467a-8d9f-e5f447a9fc8a" providerId="ADAL" clId="{DFEB7966-461B-45A3-91B6-63FC9EAC353E}" dt="2023-03-03T15:42:15.613" v="611" actId="1076"/>
        <pc:sldMkLst>
          <pc:docMk/>
          <pc:sldMk cId="0" sldId="256"/>
        </pc:sldMkLst>
      </pc:sldChg>
      <pc:sldChg chg="del">
        <pc:chgData name="Carla Cannone" userId="417464ba-0c67-467a-8d9f-e5f447a9fc8a" providerId="ADAL" clId="{DFEB7966-461B-45A3-91B6-63FC9EAC353E}" dt="2023-03-05T17:28:16.366" v="1291" actId="47"/>
        <pc:sldMkLst>
          <pc:docMk/>
          <pc:sldMk cId="0" sldId="258"/>
        </pc:sldMkLst>
      </pc:sldChg>
      <pc:sldChg chg="modSp del mod">
        <pc:chgData name="Carla Cannone" userId="417464ba-0c67-467a-8d9f-e5f447a9fc8a" providerId="ADAL" clId="{DFEB7966-461B-45A3-91B6-63FC9EAC353E}" dt="2023-03-03T15:56:05.392" v="684" actId="47"/>
        <pc:sldMkLst>
          <pc:docMk/>
          <pc:sldMk cId="927864516" sldId="264"/>
        </pc:sldMkLst>
      </pc:sldChg>
      <pc:sldChg chg="delSp modSp mod modNotesTx">
        <pc:chgData name="Carla Cannone" userId="417464ba-0c67-467a-8d9f-e5f447a9fc8a" providerId="ADAL" clId="{DFEB7966-461B-45A3-91B6-63FC9EAC353E}" dt="2023-03-31T17:25:37.283" v="2536" actId="20577"/>
        <pc:sldMkLst>
          <pc:docMk/>
          <pc:sldMk cId="0" sldId="289"/>
        </pc:sldMkLst>
      </pc:sldChg>
      <pc:sldChg chg="del">
        <pc:chgData name="Carla Cannone" userId="417464ba-0c67-467a-8d9f-e5f447a9fc8a" providerId="ADAL" clId="{DFEB7966-461B-45A3-91B6-63FC9EAC353E}" dt="2023-03-05T17:28:16.366" v="1291" actId="47"/>
        <pc:sldMkLst>
          <pc:docMk/>
          <pc:sldMk cId="0" sldId="296"/>
        </pc:sldMkLst>
      </pc:sldChg>
      <pc:sldChg chg="modSp del mod ord modShow">
        <pc:chgData name="Carla Cannone" userId="417464ba-0c67-467a-8d9f-e5f447a9fc8a" providerId="ADAL" clId="{DFEB7966-461B-45A3-91B6-63FC9EAC353E}" dt="2023-03-05T20:43:31.558" v="1953" actId="47"/>
        <pc:sldMkLst>
          <pc:docMk/>
          <pc:sldMk cId="0" sldId="304"/>
        </pc:sldMkLst>
      </pc:sldChg>
      <pc:sldChg chg="addSp delSp modSp mod">
        <pc:chgData name="Carla Cannone" userId="417464ba-0c67-467a-8d9f-e5f447a9fc8a" providerId="ADAL" clId="{DFEB7966-461B-45A3-91B6-63FC9EAC353E}" dt="2023-03-19T14:34:10.052" v="2228"/>
        <pc:sldMkLst>
          <pc:docMk/>
          <pc:sldMk cId="144697344" sldId="336"/>
        </pc:sldMkLst>
      </pc:sldChg>
      <pc:sldChg chg="del">
        <pc:chgData name="Carla Cannone" userId="417464ba-0c67-467a-8d9f-e5f447a9fc8a" providerId="ADAL" clId="{DFEB7966-461B-45A3-91B6-63FC9EAC353E}" dt="2023-03-05T17:28:16.366" v="1291" actId="47"/>
        <pc:sldMkLst>
          <pc:docMk/>
          <pc:sldMk cId="2663727173" sldId="337"/>
        </pc:sldMkLst>
      </pc:sldChg>
      <pc:sldChg chg="del">
        <pc:chgData name="Carla Cannone" userId="417464ba-0c67-467a-8d9f-e5f447a9fc8a" providerId="ADAL" clId="{DFEB7966-461B-45A3-91B6-63FC9EAC353E}" dt="2023-03-05T17:28:16.366" v="1291" actId="47"/>
        <pc:sldMkLst>
          <pc:docMk/>
          <pc:sldMk cId="7502038" sldId="338"/>
        </pc:sldMkLst>
      </pc:sldChg>
      <pc:sldChg chg="del">
        <pc:chgData name="Carla Cannone" userId="417464ba-0c67-467a-8d9f-e5f447a9fc8a" providerId="ADAL" clId="{DFEB7966-461B-45A3-91B6-63FC9EAC353E}" dt="2023-03-05T17:28:16.366" v="1291" actId="47"/>
        <pc:sldMkLst>
          <pc:docMk/>
          <pc:sldMk cId="3434788658" sldId="339"/>
        </pc:sldMkLst>
      </pc:sldChg>
      <pc:sldChg chg="modSp mod ord modShow">
        <pc:chgData name="Carla Cannone" userId="417464ba-0c67-467a-8d9f-e5f447a9fc8a" providerId="ADAL" clId="{DFEB7966-461B-45A3-91B6-63FC9EAC353E}" dt="2023-03-05T20:46:29.532" v="1967" actId="20577"/>
        <pc:sldMkLst>
          <pc:docMk/>
          <pc:sldMk cId="680913232" sldId="340"/>
        </pc:sldMkLst>
      </pc:sldChg>
      <pc:sldChg chg="modSp mod ord modShow">
        <pc:chgData name="Carla Cannone" userId="417464ba-0c67-467a-8d9f-e5f447a9fc8a" providerId="ADAL" clId="{DFEB7966-461B-45A3-91B6-63FC9EAC353E}" dt="2023-03-05T20:46:39.158" v="1977" actId="20577"/>
        <pc:sldMkLst>
          <pc:docMk/>
          <pc:sldMk cId="2166291676" sldId="341"/>
        </pc:sldMkLst>
      </pc:sldChg>
      <pc:sldChg chg="modSp mod ord modShow">
        <pc:chgData name="Carla Cannone" userId="417464ba-0c67-467a-8d9f-e5f447a9fc8a" providerId="ADAL" clId="{DFEB7966-461B-45A3-91B6-63FC9EAC353E}" dt="2023-03-31T17:26:15.002" v="2538"/>
        <pc:sldMkLst>
          <pc:docMk/>
          <pc:sldMk cId="3902166062" sldId="342"/>
        </pc:sldMkLst>
      </pc:sldChg>
      <pc:sldChg chg="modSp mod ord modShow">
        <pc:chgData name="Carla Cannone" userId="417464ba-0c67-467a-8d9f-e5f447a9fc8a" providerId="ADAL" clId="{DFEB7966-461B-45A3-91B6-63FC9EAC353E}" dt="2023-03-05T20:46:32.731" v="1971" actId="20577"/>
        <pc:sldMkLst>
          <pc:docMk/>
          <pc:sldMk cId="3970471560" sldId="343"/>
        </pc:sldMkLst>
      </pc:sldChg>
      <pc:sldChg chg="del ord">
        <pc:chgData name="Carla Cannone" userId="417464ba-0c67-467a-8d9f-e5f447a9fc8a" providerId="ADAL" clId="{DFEB7966-461B-45A3-91B6-63FC9EAC353E}" dt="2023-03-05T17:28:16.366" v="1291" actId="47"/>
        <pc:sldMkLst>
          <pc:docMk/>
          <pc:sldMk cId="857857681" sldId="344"/>
        </pc:sldMkLst>
      </pc:sldChg>
      <pc:sldChg chg="addSp delSp modSp mod modNotesTx">
        <pc:chgData name="Carla Cannone" userId="417464ba-0c67-467a-8d9f-e5f447a9fc8a" providerId="ADAL" clId="{DFEB7966-461B-45A3-91B6-63FC9EAC353E}" dt="2023-03-31T17:31:57.461" v="3515" actId="20577"/>
        <pc:sldMkLst>
          <pc:docMk/>
          <pc:sldMk cId="386240992" sldId="345"/>
        </pc:sldMkLst>
      </pc:sldChg>
      <pc:sldChg chg="del ord">
        <pc:chgData name="Carla Cannone" userId="417464ba-0c67-467a-8d9f-e5f447a9fc8a" providerId="ADAL" clId="{DFEB7966-461B-45A3-91B6-63FC9EAC353E}" dt="2023-03-05T17:28:16.366" v="1291" actId="47"/>
        <pc:sldMkLst>
          <pc:docMk/>
          <pc:sldMk cId="2619872372" sldId="346"/>
        </pc:sldMkLst>
      </pc:sldChg>
      <pc:sldChg chg="del ord">
        <pc:chgData name="Carla Cannone" userId="417464ba-0c67-467a-8d9f-e5f447a9fc8a" providerId="ADAL" clId="{DFEB7966-461B-45A3-91B6-63FC9EAC353E}" dt="2023-03-05T17:28:16.366" v="1291" actId="47"/>
        <pc:sldMkLst>
          <pc:docMk/>
          <pc:sldMk cId="1288230459" sldId="347"/>
        </pc:sldMkLst>
      </pc:sldChg>
      <pc:sldChg chg="del ord">
        <pc:chgData name="Carla Cannone" userId="417464ba-0c67-467a-8d9f-e5f447a9fc8a" providerId="ADAL" clId="{DFEB7966-461B-45A3-91B6-63FC9EAC353E}" dt="2023-03-05T17:28:16.366" v="1291" actId="47"/>
        <pc:sldMkLst>
          <pc:docMk/>
          <pc:sldMk cId="3472603095" sldId="348"/>
        </pc:sldMkLst>
      </pc:sldChg>
      <pc:sldChg chg="del ord">
        <pc:chgData name="Carla Cannone" userId="417464ba-0c67-467a-8d9f-e5f447a9fc8a" providerId="ADAL" clId="{DFEB7966-461B-45A3-91B6-63FC9EAC353E}" dt="2023-03-05T17:28:16.366" v="1291" actId="47"/>
        <pc:sldMkLst>
          <pc:docMk/>
          <pc:sldMk cId="3622783410" sldId="349"/>
        </pc:sldMkLst>
      </pc:sldChg>
      <pc:sldChg chg="del">
        <pc:chgData name="Carla Cannone" userId="417464ba-0c67-467a-8d9f-e5f447a9fc8a" providerId="ADAL" clId="{DFEB7966-461B-45A3-91B6-63FC9EAC353E}" dt="2023-03-05T17:28:16.366" v="1291" actId="47"/>
        <pc:sldMkLst>
          <pc:docMk/>
          <pc:sldMk cId="4016126095" sldId="350"/>
        </pc:sldMkLst>
      </pc:sldChg>
      <pc:sldChg chg="del ord">
        <pc:chgData name="Carla Cannone" userId="417464ba-0c67-467a-8d9f-e5f447a9fc8a" providerId="ADAL" clId="{DFEB7966-461B-45A3-91B6-63FC9EAC353E}" dt="2023-03-05T17:28:16.366" v="1291" actId="47"/>
        <pc:sldMkLst>
          <pc:docMk/>
          <pc:sldMk cId="2910430488" sldId="352"/>
        </pc:sldMkLst>
      </pc:sldChg>
      <pc:sldChg chg="modSp mod ord modShow">
        <pc:chgData name="Carla Cannone" userId="417464ba-0c67-467a-8d9f-e5f447a9fc8a" providerId="ADAL" clId="{DFEB7966-461B-45A3-91B6-63FC9EAC353E}" dt="2023-03-05T17:45:13.020" v="1414" actId="207"/>
        <pc:sldMkLst>
          <pc:docMk/>
          <pc:sldMk cId="1503226154" sldId="353"/>
        </pc:sldMkLst>
      </pc:sldChg>
      <pc:sldChg chg="modSp mod ord modShow">
        <pc:chgData name="Carla Cannone" userId="417464ba-0c67-467a-8d9f-e5f447a9fc8a" providerId="ADAL" clId="{DFEB7966-461B-45A3-91B6-63FC9EAC353E}" dt="2023-03-05T17:49:50.349" v="1486" actId="207"/>
        <pc:sldMkLst>
          <pc:docMk/>
          <pc:sldMk cId="544016882" sldId="354"/>
        </pc:sldMkLst>
      </pc:sldChg>
      <pc:sldChg chg="modSp del mod">
        <pc:chgData name="Carla Cannone" userId="417464ba-0c67-467a-8d9f-e5f447a9fc8a" providerId="ADAL" clId="{DFEB7966-461B-45A3-91B6-63FC9EAC353E}" dt="2023-03-03T15:56:05.392" v="684" actId="47"/>
        <pc:sldMkLst>
          <pc:docMk/>
          <pc:sldMk cId="1921036003" sldId="375"/>
        </pc:sldMkLst>
      </pc:sldChg>
      <pc:sldChg chg="modSp del mod">
        <pc:chgData name="Carla Cannone" userId="417464ba-0c67-467a-8d9f-e5f447a9fc8a" providerId="ADAL" clId="{DFEB7966-461B-45A3-91B6-63FC9EAC353E}" dt="2023-03-03T15:56:05.392" v="684" actId="47"/>
        <pc:sldMkLst>
          <pc:docMk/>
          <pc:sldMk cId="3643868350" sldId="377"/>
        </pc:sldMkLst>
      </pc:sldChg>
      <pc:sldChg chg="addSp delSp modSp mod modNotesTx">
        <pc:chgData name="Carla Cannone" userId="417464ba-0c67-467a-8d9f-e5f447a9fc8a" providerId="ADAL" clId="{DFEB7966-461B-45A3-91B6-63FC9EAC353E}" dt="2023-03-31T17:40:23.320" v="3723" actId="20577"/>
        <pc:sldMkLst>
          <pc:docMk/>
          <pc:sldMk cId="1628306759" sldId="386"/>
        </pc:sldMkLst>
      </pc:sldChg>
      <pc:sldChg chg="modSp del mod">
        <pc:chgData name="Carla Cannone" userId="417464ba-0c67-467a-8d9f-e5f447a9fc8a" providerId="ADAL" clId="{DFEB7966-461B-45A3-91B6-63FC9EAC353E}" dt="2023-03-03T15:56:05.392" v="684" actId="47"/>
        <pc:sldMkLst>
          <pc:docMk/>
          <pc:sldMk cId="2032237119" sldId="387"/>
        </pc:sldMkLst>
      </pc:sldChg>
      <pc:sldChg chg="modSp del mod">
        <pc:chgData name="Carla Cannone" userId="417464ba-0c67-467a-8d9f-e5f447a9fc8a" providerId="ADAL" clId="{DFEB7966-461B-45A3-91B6-63FC9EAC353E}" dt="2023-03-03T15:56:05.392" v="684" actId="47"/>
        <pc:sldMkLst>
          <pc:docMk/>
          <pc:sldMk cId="1457699181" sldId="388"/>
        </pc:sldMkLst>
      </pc:sldChg>
      <pc:sldChg chg="modSp del mod">
        <pc:chgData name="Carla Cannone" userId="417464ba-0c67-467a-8d9f-e5f447a9fc8a" providerId="ADAL" clId="{DFEB7966-461B-45A3-91B6-63FC9EAC353E}" dt="2023-03-03T15:56:05.392" v="684" actId="47"/>
        <pc:sldMkLst>
          <pc:docMk/>
          <pc:sldMk cId="2350355477" sldId="389"/>
        </pc:sldMkLst>
      </pc:sldChg>
      <pc:sldChg chg="modSp del mod">
        <pc:chgData name="Carla Cannone" userId="417464ba-0c67-467a-8d9f-e5f447a9fc8a" providerId="ADAL" clId="{DFEB7966-461B-45A3-91B6-63FC9EAC353E}" dt="2023-03-03T15:56:05.392" v="684" actId="47"/>
        <pc:sldMkLst>
          <pc:docMk/>
          <pc:sldMk cId="821675295" sldId="392"/>
        </pc:sldMkLst>
      </pc:sldChg>
      <pc:sldChg chg="modSp del mod">
        <pc:chgData name="Carla Cannone" userId="417464ba-0c67-467a-8d9f-e5f447a9fc8a" providerId="ADAL" clId="{DFEB7966-461B-45A3-91B6-63FC9EAC353E}" dt="2023-03-03T15:56:05.392" v="684" actId="47"/>
        <pc:sldMkLst>
          <pc:docMk/>
          <pc:sldMk cId="1719770498" sldId="394"/>
        </pc:sldMkLst>
      </pc:sldChg>
      <pc:sldChg chg="addSp delSp modSp add del mod ord modNotesTx">
        <pc:chgData name="Carla Cannone" userId="417464ba-0c67-467a-8d9f-e5f447a9fc8a" providerId="ADAL" clId="{DFEB7966-461B-45A3-91B6-63FC9EAC353E}" dt="2023-03-31T17:31:25.308" v="3490" actId="20577"/>
        <pc:sldMkLst>
          <pc:docMk/>
          <pc:sldMk cId="1823691312" sldId="397"/>
        </pc:sldMkLst>
      </pc:sldChg>
      <pc:sldChg chg="addSp delSp modSp mod modNotesTx">
        <pc:chgData name="Carla Cannone" userId="417464ba-0c67-467a-8d9f-e5f447a9fc8a" providerId="ADAL" clId="{DFEB7966-461B-45A3-91B6-63FC9EAC353E}" dt="2023-03-31T17:30:12.668" v="3227" actId="20577"/>
        <pc:sldMkLst>
          <pc:docMk/>
          <pc:sldMk cId="1589997109" sldId="400"/>
        </pc:sldMkLst>
      </pc:sldChg>
      <pc:sldChg chg="modSp del mod">
        <pc:chgData name="Carla Cannone" userId="417464ba-0c67-467a-8d9f-e5f447a9fc8a" providerId="ADAL" clId="{DFEB7966-461B-45A3-91B6-63FC9EAC353E}" dt="2023-03-03T16:32:18.607" v="1066" actId="47"/>
        <pc:sldMkLst>
          <pc:docMk/>
          <pc:sldMk cId="473722797" sldId="403"/>
        </pc:sldMkLst>
      </pc:sldChg>
      <pc:sldChg chg="modSp del mod">
        <pc:chgData name="Carla Cannone" userId="417464ba-0c67-467a-8d9f-e5f447a9fc8a" providerId="ADAL" clId="{DFEB7966-461B-45A3-91B6-63FC9EAC353E}" dt="2023-03-03T16:32:18.607" v="1066" actId="47"/>
        <pc:sldMkLst>
          <pc:docMk/>
          <pc:sldMk cId="651442162" sldId="404"/>
        </pc:sldMkLst>
      </pc:sldChg>
      <pc:sldChg chg="modSp del mod">
        <pc:chgData name="Carla Cannone" userId="417464ba-0c67-467a-8d9f-e5f447a9fc8a" providerId="ADAL" clId="{DFEB7966-461B-45A3-91B6-63FC9EAC353E}" dt="2023-03-03T15:57:46.609" v="823" actId="47"/>
        <pc:sldMkLst>
          <pc:docMk/>
          <pc:sldMk cId="1501148389" sldId="406"/>
        </pc:sldMkLst>
      </pc:sldChg>
      <pc:sldChg chg="modSp mod">
        <pc:chgData name="Carla Cannone" userId="417464ba-0c67-467a-8d9f-e5f447a9fc8a" providerId="ADAL" clId="{DFEB7966-461B-45A3-91B6-63FC9EAC353E}" dt="2023-03-05T17:27:40.183" v="1276" actId="20577"/>
        <pc:sldMkLst>
          <pc:docMk/>
          <pc:sldMk cId="1230715141" sldId="411"/>
        </pc:sldMkLst>
      </pc:sldChg>
      <pc:sldChg chg="modSp mod">
        <pc:chgData name="Carla Cannone" userId="417464ba-0c67-467a-8d9f-e5f447a9fc8a" providerId="ADAL" clId="{DFEB7966-461B-45A3-91B6-63FC9EAC353E}" dt="2023-03-05T17:27:45.559" v="1280" actId="20577"/>
        <pc:sldMkLst>
          <pc:docMk/>
          <pc:sldMk cId="3664679300" sldId="412"/>
        </pc:sldMkLst>
      </pc:sldChg>
      <pc:sldChg chg="modSp del mod">
        <pc:chgData name="Carla Cannone" userId="417464ba-0c67-467a-8d9f-e5f447a9fc8a" providerId="ADAL" clId="{DFEB7966-461B-45A3-91B6-63FC9EAC353E}" dt="2023-03-05T17:22:44.293" v="1206" actId="47"/>
        <pc:sldMkLst>
          <pc:docMk/>
          <pc:sldMk cId="1548951006" sldId="413"/>
        </pc:sldMkLst>
      </pc:sldChg>
      <pc:sldChg chg="addSp delSp modSp mod modNotesTx">
        <pc:chgData name="Carla Cannone" userId="417464ba-0c67-467a-8d9f-e5f447a9fc8a" providerId="ADAL" clId="{DFEB7966-461B-45A3-91B6-63FC9EAC353E}" dt="2023-03-31T17:28:59.227" v="3165" actId="20577"/>
        <pc:sldMkLst>
          <pc:docMk/>
          <pc:sldMk cId="2002604150" sldId="414"/>
        </pc:sldMkLst>
      </pc:sldChg>
      <pc:sldChg chg="modSp mod ord modNotesTx">
        <pc:chgData name="Carla Cannone" userId="417464ba-0c67-467a-8d9f-e5f447a9fc8a" providerId="ADAL" clId="{DFEB7966-461B-45A3-91B6-63FC9EAC353E}" dt="2023-03-31T17:28:00.136" v="2872" actId="20577"/>
        <pc:sldMkLst>
          <pc:docMk/>
          <pc:sldMk cId="1566792671" sldId="415"/>
        </pc:sldMkLst>
      </pc:sldChg>
      <pc:sldChg chg="modSp add del mod ord">
        <pc:chgData name="Carla Cannone" userId="417464ba-0c67-467a-8d9f-e5f447a9fc8a" providerId="ADAL" clId="{DFEB7966-461B-45A3-91B6-63FC9EAC353E}" dt="2023-03-03T16:37:48.629" v="1196" actId="47"/>
        <pc:sldMkLst>
          <pc:docMk/>
          <pc:sldMk cId="79997335" sldId="416"/>
        </pc:sldMkLst>
      </pc:sldChg>
      <pc:sldChg chg="modSp add del mod ord">
        <pc:chgData name="Carla Cannone" userId="417464ba-0c67-467a-8d9f-e5f447a9fc8a" providerId="ADAL" clId="{DFEB7966-461B-45A3-91B6-63FC9EAC353E}" dt="2023-03-03T15:59:14.634" v="855" actId="47"/>
        <pc:sldMkLst>
          <pc:docMk/>
          <pc:sldMk cId="831309433" sldId="416"/>
        </pc:sldMkLst>
      </pc:sldChg>
      <pc:sldChg chg="addSp delSp modSp add mod ord modNotesTx">
        <pc:chgData name="Carla Cannone" userId="417464ba-0c67-467a-8d9f-e5f447a9fc8a" providerId="ADAL" clId="{DFEB7966-461B-45A3-91B6-63FC9EAC353E}" dt="2023-03-05T20:45:00.463" v="1963" actId="207"/>
        <pc:sldMkLst>
          <pc:docMk/>
          <pc:sldMk cId="2948999141" sldId="416"/>
        </pc:sldMkLst>
      </pc:sldChg>
      <pc:sldChg chg="new del">
        <pc:chgData name="Carla Cannone" userId="417464ba-0c67-467a-8d9f-e5f447a9fc8a" providerId="ADAL" clId="{DFEB7966-461B-45A3-91B6-63FC9EAC353E}" dt="2023-03-05T20:17:21.586" v="1651" actId="680"/>
        <pc:sldMkLst>
          <pc:docMk/>
          <pc:sldMk cId="491084593" sldId="417"/>
        </pc:sldMkLst>
      </pc:sldChg>
    </pc:docChg>
  </pc:docChgLst>
  <pc:docChgLst>
    <pc:chgData name="Guest User" userId="S::urn:spo:anon#773dd0abb76f4e920b820128db82678cd9f9a121f849d3188ef66aae65f57548::" providerId="AD" clId="Web-{F6992B06-11AB-48D1-8384-E06EB33924A2}"/>
    <pc:docChg chg="modSld">
      <pc:chgData name="Guest User" userId="S::urn:spo:anon#773dd0abb76f4e920b820128db82678cd9f9a121f849d3188ef66aae65f57548::" providerId="AD" clId="Web-{F6992B06-11AB-48D1-8384-E06EB33924A2}" dt="2023-03-06T15:08:14.165" v="4" actId="20577"/>
      <pc:docMkLst>
        <pc:docMk/>
      </pc:docMkLst>
      <pc:sldChg chg="modSp">
        <pc:chgData name="Guest User" userId="S::urn:spo:anon#773dd0abb76f4e920b820128db82678cd9f9a121f849d3188ef66aae65f57548::" providerId="AD" clId="Web-{F6992B06-11AB-48D1-8384-E06EB33924A2}" dt="2023-03-06T15:02:58.339" v="2" actId="20577"/>
        <pc:sldMkLst>
          <pc:docMk/>
          <pc:sldMk cId="386240992" sldId="345"/>
        </pc:sldMkLst>
      </pc:sldChg>
      <pc:sldChg chg="modSp">
        <pc:chgData name="Guest User" userId="S::urn:spo:anon#773dd0abb76f4e920b820128db82678cd9f9a121f849d3188ef66aae65f57548::" providerId="AD" clId="Web-{F6992B06-11AB-48D1-8384-E06EB33924A2}" dt="2023-03-06T15:08:14.165" v="4" actId="20577"/>
        <pc:sldMkLst>
          <pc:docMk/>
          <pc:sldMk cId="2948999141" sldId="4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a:t>
            </a:r>
            <a:r>
              <a:rPr lang="en-US" sz="1200">
                <a:effectLst/>
                <a:latin typeface="Open Sans" panose="020B0606030504020204" pitchFamily="34" charset="0"/>
                <a:ea typeface="Quattrocento Sans" panose="020B0502050000020003" pitchFamily="34" charset="0"/>
                <a:cs typeface="Quattrocento Sans" panose="020B0502050000020003" pitchFamily="34" charset="0"/>
              </a:rPr>
              <a:t>Climate Compatible Growth Teaching Kit Website, Climate Compatible Growth.</a:t>
            </a:r>
            <a:endParaRPr lang="en-GB" sz="1200" dirty="0">
              <a:effectLst/>
              <a:latin typeface="Quattrocento Sans" panose="020B0502050000020003" pitchFamily="34" charset="0"/>
              <a:ea typeface="Quattrocento Sans" panose="020B0502050000020003" pitchFamily="34" charset="0"/>
              <a:cs typeface="Quattrocento Sans" panose="020B0502050000020003" pitchFamily="34" charset="0"/>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Specific uses of electricity for appliances and motor fuels for motive power are also calculated by subsector. In this case, they are calculated directly in terms of final energy demand. </a:t>
            </a:r>
            <a:r>
              <a:rPr lang="en-US">
                <a:latin typeface="Open Sans"/>
              </a:rPr>
              <a:t>Equations are of the same form. Final energy demand for electricity or motor fuels equals energy intensity of electricity or motor fuels in each subsector times the value added of each subsector. </a:t>
            </a:r>
            <a:r>
              <a:rPr lang="en-GB">
                <a:latin typeface="Open Sans"/>
              </a:rPr>
              <a:t>Total final energy demand in the service sector for specific uses of electricity and motor fuels are found adding up the contribution of each subsector.</a:t>
            </a:r>
            <a:endParaRPr lang="en-US">
              <a:latin typeface="Open Sans"/>
            </a:endParaRPr>
          </a:p>
          <a:p>
            <a:r>
              <a:rPr lang="en-GB">
                <a:latin typeface="Open Sans"/>
              </a:rPr>
              <a:t> </a:t>
            </a:r>
          </a:p>
          <a:p>
            <a:r>
              <a:rPr lang="en-GB">
                <a:latin typeface="Open Sans"/>
              </a:rPr>
              <a:t>For uses where the useful energy demand was obtained, that useful energy is then converted into final energy, taking into account the penetration of each energy carrier into the market and the efficiency of each alternative energy source. Market penetration and efficiencies are specified as scenario parameters.</a:t>
            </a:r>
          </a:p>
          <a:p>
            <a:r>
              <a:rPr lang="en-US">
                <a:latin typeface="Open Sans"/>
              </a:rPr>
              <a:t>It should be mentioned that all the efficiencies in the MAED model are expressed in relative terms versus the efficiency of electricity for the same end-use.</a:t>
            </a:r>
            <a:endParaRPr lang="en-GB">
              <a:latin typeface="Open Sans"/>
            </a:endParaRPr>
          </a:p>
          <a:p>
            <a:r>
              <a:rPr lang="en-US">
                <a:latin typeface="Open Sans"/>
              </a:rPr>
              <a:t> </a:t>
            </a:r>
            <a:endParaRPr lang="en-GB">
              <a:latin typeface="Open Sans"/>
            </a:endParaRPr>
          </a:p>
          <a:p>
            <a:r>
              <a:rPr lang="en-US">
                <a:latin typeface="Open Sans"/>
              </a:rPr>
              <a:t>For example, the final energy demand for modern biomass for </a:t>
            </a:r>
            <a:r>
              <a:rPr lang="en-GB">
                <a:latin typeface="Open Sans"/>
              </a:rPr>
              <a:t>space heating equals the useful energy demand for space heating times the market penetration of modern biomass for space heating, times the inverse of the efficiency of space heating with biomass.</a:t>
            </a:r>
          </a:p>
          <a:p>
            <a:r>
              <a:rPr lang="en-GB">
                <a:latin typeface="Open Sans"/>
              </a:rPr>
              <a:t> </a:t>
            </a:r>
          </a:p>
          <a:p>
            <a:r>
              <a:rPr lang="en-US">
                <a:latin typeface="Open Sans"/>
              </a:rPr>
              <a:t>For space heating, heat pumps can be used. In this case, they are included in the equation of electricity using their coefficient of performance.</a:t>
            </a:r>
            <a:endParaRPr lang="en-GB">
              <a:latin typeface="Open Sans"/>
            </a:endParaRPr>
          </a:p>
        </p:txBody>
      </p:sp>
    </p:spTree>
    <p:extLst>
      <p:ext uri="{BB962C8B-B14F-4D97-AF65-F5344CB8AC3E}">
        <p14:creationId xmlns:p14="http://schemas.microsoft.com/office/powerpoint/2010/main" val="26706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 </a:t>
            </a:r>
          </a:p>
          <a:p>
            <a:r>
              <a:rPr lang="en-GB" dirty="0">
                <a:latin typeface="Open Sans"/>
              </a:rPr>
              <a:t>In MAED, the energy demand of the transportation sector is calculated directly in terms of final energy, as a function of the total demand for transportation of passengers, freight, and international travel. </a:t>
            </a:r>
          </a:p>
          <a:p>
            <a:r>
              <a:rPr lang="en-GB" dirty="0">
                <a:latin typeface="Open Sans"/>
              </a:rPr>
              <a:t>For the transport of passengers, a distinction is made for urban and intercity transport.</a:t>
            </a:r>
          </a:p>
          <a:p>
            <a:r>
              <a:rPr lang="en-GB" dirty="0">
                <a:latin typeface="Open Sans"/>
              </a:rPr>
              <a:t>The fuels are user defined as needed. Each mode is defined for a single type of fuel. For example, gasoline, diesel cars, and electric cars should be defined as three different modes to allow separate fuel type calculations.</a:t>
            </a:r>
          </a:p>
          <a:p>
            <a:r>
              <a:rPr lang="en-GB" dirty="0">
                <a:latin typeface="Open Sans"/>
              </a:rPr>
              <a:t>Each transport mode has a fuel associated.</a:t>
            </a:r>
          </a:p>
          <a:p>
            <a:r>
              <a:rPr lang="en-GB" dirty="0">
                <a:latin typeface="Open Sans"/>
              </a:rPr>
              <a:t> </a:t>
            </a:r>
          </a:p>
          <a:p>
            <a:r>
              <a:rPr lang="en-US" dirty="0">
                <a:latin typeface="Open Sans"/>
              </a:rPr>
              <a:t>International and other miscellaneous fuel consumption in transport is calculated as a linear function of total G.D.P.. Coefficients are found fitting historical data.</a:t>
            </a:r>
            <a:endParaRPr lang="en-GB" dirty="0">
              <a:latin typeface="Open Sans"/>
            </a:endParaRPr>
          </a:p>
          <a:p>
            <a:r>
              <a:rPr lang="en-GB" dirty="0">
                <a:latin typeface="Open Sans"/>
              </a:rPr>
              <a:t>The energy demand is met by competing modes such as car, bus, plane, truck, train, etc.  The specific energy needs, and load factors of each mode, are specified. For passenger transportation in urban and intercity, and for freight transportation, at least one transport mode must be defined..</a:t>
            </a:r>
          </a:p>
          <a:p>
            <a:endParaRPr lang="en-GB" dirty="0">
              <a:latin typeface="Open Sans"/>
            </a:endParaRP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Final Energy demand </a:t>
            </a:r>
            <a:r>
              <a:rPr lang="en-GB" sz="1200" dirty="0">
                <a:ea typeface="Open Sans" panose="020B0606030504020204" pitchFamily="34" charset="0"/>
                <a:cs typeface="Open Sans" panose="020B0606030504020204" pitchFamily="34" charset="0"/>
              </a:rPr>
              <a:t>is a function of the </a:t>
            </a:r>
            <a:r>
              <a:rPr lang="en-GB" sz="1200" b="1" dirty="0">
                <a:solidFill>
                  <a:srgbClr val="00B050"/>
                </a:solidFill>
                <a:ea typeface="Open Sans" panose="020B0606030504020204" pitchFamily="34" charset="0"/>
                <a:cs typeface="Open Sans" panose="020B0606030504020204" pitchFamily="34" charset="0"/>
              </a:rPr>
              <a:t>total demand for transportation (passengers, freight, international)</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Transport of passengers is split between urban (intracity), and Intercity</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International/other energy in transport is calculated as a linear function of </a:t>
            </a:r>
            <a:r>
              <a:rPr lang="en-GB" sz="1200" b="1" dirty="0">
                <a:solidFill>
                  <a:srgbClr val="C00000"/>
                </a:solidFill>
                <a:ea typeface="Open Sans" panose="020B0606030504020204" pitchFamily="34" charset="0"/>
                <a:cs typeface="Open Sans" panose="020B0606030504020204" pitchFamily="34" charset="0"/>
              </a:rPr>
              <a:t>total GDP</a:t>
            </a:r>
            <a:r>
              <a:rPr lang="en-GB" sz="1200" dirty="0">
                <a:ea typeface="Open Sans" panose="020B0606030504020204" pitchFamily="34" charset="0"/>
                <a:cs typeface="Open Sans" panose="020B0606030504020204" pitchFamily="34" charset="0"/>
              </a:rPr>
              <a:t> fitting historical data</a:t>
            </a: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Energy demand </a:t>
            </a:r>
            <a:r>
              <a:rPr lang="en-GB" sz="1200" dirty="0">
                <a:ea typeface="Open Sans" panose="020B0606030504020204" pitchFamily="34" charset="0"/>
                <a:cs typeface="Open Sans" panose="020B0606030504020204" pitchFamily="34" charset="0"/>
              </a:rPr>
              <a:t>is met by competing modes, each with specified fuel type, energy intensity, and load factor</a:t>
            </a:r>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455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a:solidFill>
                  <a:schemeClr val="tx1"/>
                </a:solidFill>
                <a:effectLst/>
                <a:latin typeface="Open Sans"/>
              </a:rPr>
              <a:t>Urban travel in MAED is considered as the travel of people living in large </a:t>
            </a:r>
            <a:r>
              <a:rPr lang="en-GB">
                <a:latin typeface="Open Sans"/>
              </a:rPr>
              <a:t>cities, (where</a:t>
            </a:r>
            <a:r>
              <a:rPr lang="en-GB" sz="1200" kern="1200">
                <a:solidFill>
                  <a:schemeClr val="tx1"/>
                </a:solidFill>
                <a:effectLst/>
                <a:latin typeface="Open Sans"/>
              </a:rPr>
              <a:t> public transportation exists or could be considered in the future</a:t>
            </a:r>
            <a:r>
              <a:rPr lang="en-GB">
                <a:latin typeface="Open Sans"/>
              </a:rPr>
              <a:t>)</a:t>
            </a:r>
            <a:r>
              <a:rPr lang="en-GB" sz="1200" kern="1200">
                <a:solidFill>
                  <a:schemeClr val="tx1"/>
                </a:solidFill>
                <a:effectLst/>
                <a:latin typeface="Open Sans"/>
              </a:rPr>
              <a:t> and trips that are done as part of one’s normal daily routine, (for example, daily commute to work).</a:t>
            </a:r>
            <a:r>
              <a:rPr lang="en-GB">
                <a:latin typeface="Open Sans"/>
              </a:rPr>
              <a:t> </a:t>
            </a:r>
            <a:endParaRPr lang="en-GB" sz="1200" kern="1200">
              <a:solidFill>
                <a:schemeClr val="tx1"/>
              </a:solidFill>
              <a:effectLst/>
              <a:ea typeface="+mn-ea"/>
              <a:cs typeface="+mn-cs"/>
            </a:endParaRPr>
          </a:p>
          <a:p>
            <a:r>
              <a:rPr lang="en-GB" sz="1200" kern="1200">
                <a:solidFill>
                  <a:schemeClr val="tx1"/>
                </a:solidFill>
                <a:effectLst/>
                <a:latin typeface="Open Sans"/>
              </a:rPr>
              <a:t>Urban passenger transportation demand is calculated as a function of the population living in large cities and the average distance travelled per person.</a:t>
            </a:r>
          </a:p>
          <a:p>
            <a:r>
              <a:rPr lang="en-GB" sz="1200" kern="1200">
                <a:solidFill>
                  <a:schemeClr val="tx1"/>
                </a:solidFill>
                <a:effectLst/>
                <a:latin typeface="Open Sans"/>
              </a:rPr>
              <a:t>The urban demand is then split into modes </a:t>
            </a:r>
            <a:r>
              <a:rPr lang="en-GB" sz="1200" kern="1200" err="1">
                <a:solidFill>
                  <a:schemeClr val="tx1"/>
                </a:solidFill>
                <a:effectLst/>
                <a:latin typeface="Open Sans"/>
              </a:rPr>
              <a:t>i</a:t>
            </a:r>
            <a:r>
              <a:rPr lang="en-GB" sz="1200" kern="1200">
                <a:solidFill>
                  <a:schemeClr val="tx1"/>
                </a:solidFill>
                <a:effectLst/>
                <a:latin typeface="Open Sans"/>
              </a:rPr>
              <a:t> as the product total urban passenger kilometre multiplied by the share of urban mode </a:t>
            </a:r>
            <a:r>
              <a:rPr lang="en-GB" sz="1200" kern="1200" err="1">
                <a:solidFill>
                  <a:schemeClr val="tx1"/>
                </a:solidFill>
                <a:effectLst/>
                <a:latin typeface="Open Sans"/>
              </a:rPr>
              <a:t>i</a:t>
            </a:r>
            <a:r>
              <a:rPr lang="en-GB" sz="1200" kern="1200">
                <a:solidFill>
                  <a:schemeClr val="tx1"/>
                </a:solidFill>
                <a:effectLst/>
                <a:latin typeface="Open Sans"/>
              </a:rPr>
              <a:t>.</a:t>
            </a:r>
          </a:p>
          <a:p>
            <a:r>
              <a:rPr lang="en-GB" sz="1200" kern="1200">
                <a:solidFill>
                  <a:schemeClr val="tx1"/>
                </a:solidFill>
                <a:effectLst/>
                <a:latin typeface="Open Sans"/>
              </a:rPr>
              <a:t>Each urban transportation mode has assigned a fuel type and a specific energy intensity</a:t>
            </a:r>
            <a:r>
              <a:rPr lang="en-GB">
                <a:latin typeface="Open Sans"/>
              </a:rPr>
              <a:t>, which is expressed</a:t>
            </a:r>
            <a:r>
              <a:rPr lang="en-GB" sz="1200" kern="1200">
                <a:solidFill>
                  <a:schemeClr val="tx1"/>
                </a:solidFill>
                <a:effectLst/>
                <a:latin typeface="Open Sans"/>
              </a:rPr>
              <a:t> in energy units per 100 </a:t>
            </a:r>
            <a:r>
              <a:rPr lang="en-GB">
                <a:latin typeface="Open Sans"/>
              </a:rPr>
              <a:t>kilometres</a:t>
            </a:r>
            <a:r>
              <a:rPr lang="en-GB" sz="1200" kern="1200">
                <a:solidFill>
                  <a:schemeClr val="tx1"/>
                </a:solidFill>
                <a:effectLst/>
                <a:latin typeface="Open Sans"/>
              </a:rPr>
              <a:t>.</a:t>
            </a:r>
            <a:r>
              <a:rPr lang="en-GB">
                <a:latin typeface="Open Sans"/>
              </a:rPr>
              <a:t> </a:t>
            </a:r>
            <a:endParaRPr lang="en-GB" sz="1200" kern="1200">
              <a:solidFill>
                <a:schemeClr val="tx1"/>
              </a:solidFill>
              <a:effectLst/>
            </a:endParaRPr>
          </a:p>
          <a:p>
            <a:r>
              <a:rPr lang="en-US" sz="1200" kern="1200">
                <a:solidFill>
                  <a:schemeClr val="tx1"/>
                </a:solidFill>
                <a:effectLst/>
                <a:latin typeface="Open Sans"/>
              </a:rPr>
              <a:t>The total energy demand is a function of the energy intensity of urban transportation modes </a:t>
            </a:r>
            <a:r>
              <a:rPr lang="en-US" sz="1200" kern="1200" err="1">
                <a:solidFill>
                  <a:schemeClr val="tx1"/>
                </a:solidFill>
                <a:effectLst/>
                <a:latin typeface="Open Sans"/>
              </a:rPr>
              <a:t>i</a:t>
            </a:r>
            <a:r>
              <a:rPr lang="en-US" sz="1200" kern="1200">
                <a:solidFill>
                  <a:schemeClr val="tx1"/>
                </a:solidFill>
                <a:effectLst/>
                <a:latin typeface="Open Sans"/>
              </a:rPr>
              <a:t> in energy unit per kilometer and the load factor of each transportation mode.</a:t>
            </a:r>
            <a:endParaRPr lang="en-GB" sz="1200" kern="1200">
              <a:solidFill>
                <a:schemeClr val="tx1"/>
              </a:solidFill>
              <a:effectLst/>
              <a:latin typeface="Open Sans"/>
            </a:endParaRPr>
          </a:p>
          <a:p>
            <a:pPr eaLnBrk="1" hangingPunct="1">
              <a:spcBef>
                <a:spcPct val="0"/>
              </a:spcBef>
            </a:pPr>
            <a:endParaRPr lang="en-GB" altLang="en-US"/>
          </a:p>
        </p:txBody>
      </p:sp>
    </p:spTree>
    <p:extLst>
      <p:ext uri="{BB962C8B-B14F-4D97-AF65-F5344CB8AC3E}">
        <p14:creationId xmlns:p14="http://schemas.microsoft.com/office/powerpoint/2010/main" val="384832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Energy demand for intercity passengers is found in a similar way as it was found in urban areas.</a:t>
            </a:r>
            <a:endParaRPr lang="en-US">
              <a:latin typeface="Open Sans"/>
            </a:endParaRPr>
          </a:p>
          <a:p>
            <a:r>
              <a:rPr lang="en-GB">
                <a:latin typeface="Open Sans"/>
              </a:rPr>
              <a:t>First, the user provides data on the average distance travelled by a person per year. The travel activity in passenger-km is obtained using demography data.</a:t>
            </a:r>
          </a:p>
          <a:p>
            <a:r>
              <a:rPr lang="en-GB">
                <a:latin typeface="Open Sans"/>
              </a:rPr>
              <a:t>The total intercity traffic activity equals the total population multiplied by the average distance travelled by a person per year. </a:t>
            </a:r>
          </a:p>
          <a:p>
            <a:r>
              <a:rPr lang="en-US">
                <a:latin typeface="Open Sans"/>
              </a:rPr>
              <a:t>The share of the traffic activity covered by cars is then calculated by the product of the total population, </a:t>
            </a:r>
            <a:r>
              <a:rPr lang="en-US" b="0">
                <a:latin typeface="Open Sans"/>
              </a:rPr>
              <a:t>the average intercity distance driven per car per year, the load factor for cars and the </a:t>
            </a:r>
            <a:r>
              <a:rPr lang="en-US">
                <a:latin typeface="Open Sans"/>
              </a:rPr>
              <a:t>inverse of the car ownership ratio in passengers per car.</a:t>
            </a:r>
            <a:r>
              <a:rPr lang="en-GB">
                <a:latin typeface="Open Sans"/>
              </a:rPr>
              <a:t> </a:t>
            </a:r>
            <a:r>
              <a:rPr lang="en-US">
                <a:latin typeface="Open Sans"/>
              </a:rPr>
              <a:t>The same load factor is assumed for all types of cars in intercity passenger transportation. The rest of the demand is covered by public modes.</a:t>
            </a:r>
            <a:endParaRPr lang="en-GB">
              <a:latin typeface="Open Sans"/>
            </a:endParaRPr>
          </a:p>
        </p:txBody>
      </p:sp>
    </p:spTree>
    <p:extLst>
      <p:ext uri="{BB962C8B-B14F-4D97-AF65-F5344CB8AC3E}">
        <p14:creationId xmlns:p14="http://schemas.microsoft.com/office/powerpoint/2010/main" val="295469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The model splits the total energy demand by modes for both car and public transport, using proportions given by the user.</a:t>
            </a:r>
            <a:endParaRPr lang="en-US">
              <a:latin typeface="Open Sans"/>
            </a:endParaRPr>
          </a:p>
          <a:p>
            <a:r>
              <a:rPr lang="en-GB">
                <a:latin typeface="Open Sans"/>
              </a:rPr>
              <a:t>Each transportation mode has assigned a fuel type, specific energy consumption or energy intensity, and loading factor given by the user in energy units per km.</a:t>
            </a:r>
            <a:r>
              <a:rPr lang="en-GB" b="1">
                <a:latin typeface="Open Sans"/>
              </a:rPr>
              <a:t> </a:t>
            </a:r>
          </a:p>
          <a:p>
            <a:r>
              <a:rPr lang="en-GB">
                <a:latin typeface="Open Sans"/>
              </a:rPr>
              <a:t>Summing over all modes for both car and public transport, the final energy demand for intercity transportation is obtained.</a:t>
            </a:r>
          </a:p>
        </p:txBody>
      </p:sp>
    </p:spTree>
    <p:extLst>
      <p:ext uri="{BB962C8B-B14F-4D97-AF65-F5344CB8AC3E}">
        <p14:creationId xmlns:p14="http://schemas.microsoft.com/office/powerpoint/2010/main" val="2592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energy demand for the freight transportation mode i is calculated as a function of the freight demand in ton kilometres, the share of the demand met by this transportation mode i, and the energy intensity of the respective mode, given in energy units per ton kilometre. </a:t>
            </a:r>
            <a:endParaRPr lang="en-US" dirty="0">
              <a:latin typeface="Open Sans"/>
            </a:endParaRPr>
          </a:p>
          <a:p>
            <a:r>
              <a:rPr lang="en-GB" dirty="0">
                <a:latin typeface="Open Sans"/>
              </a:rPr>
              <a:t>The total freight demand is calculated as a function of the value added of the economic sectors producing goods that need to be transported such as Agriculture, Construction, Mining, Manufacturing, Service, and the Energy sector. </a:t>
            </a:r>
          </a:p>
          <a:p>
            <a:r>
              <a:rPr lang="en-GB" dirty="0">
                <a:latin typeface="Open Sans"/>
              </a:rPr>
              <a:t>The total ton kilometres of freight equals a base value (here </a:t>
            </a:r>
            <a:r>
              <a:rPr lang="en-GB" dirty="0" err="1">
                <a:latin typeface="Open Sans"/>
              </a:rPr>
              <a:t>A.i.</a:t>
            </a:r>
            <a:r>
              <a:rPr lang="en-GB" dirty="0">
                <a:latin typeface="Open Sans"/>
              </a:rPr>
              <a:t>) plus the sum across all the</a:t>
            </a:r>
            <a:r>
              <a:rPr lang="en-GB" b="1" dirty="0">
                <a:latin typeface="Open Sans"/>
              </a:rPr>
              <a:t> </a:t>
            </a:r>
            <a:r>
              <a:rPr lang="en-GB" dirty="0">
                <a:latin typeface="Open Sans"/>
              </a:rPr>
              <a:t>economic sectors of a variable (</a:t>
            </a:r>
            <a:r>
              <a:rPr lang="en-GB" dirty="0" err="1">
                <a:latin typeface="Open Sans"/>
              </a:rPr>
              <a:t>B.i</a:t>
            </a:r>
            <a:r>
              <a:rPr lang="en-GB" dirty="0">
                <a:latin typeface="Open Sans"/>
              </a:rPr>
              <a:t>.) which represents the transport activity multiplied by the value added for each respective sector. The variable </a:t>
            </a:r>
            <a:r>
              <a:rPr lang="en-GB" dirty="0" err="1">
                <a:latin typeface="Open Sans"/>
              </a:rPr>
              <a:t>B.i</a:t>
            </a:r>
            <a:r>
              <a:rPr lang="en-GB" dirty="0">
                <a:latin typeface="Open Sans"/>
              </a:rPr>
              <a:t>. is given in terms of ton kilometres per unit of value added.</a:t>
            </a:r>
          </a:p>
        </p:txBody>
      </p:sp>
    </p:spTree>
    <p:extLst>
      <p:ext uri="{BB962C8B-B14F-4D97-AF65-F5344CB8AC3E}">
        <p14:creationId xmlns:p14="http://schemas.microsoft.com/office/powerpoint/2010/main" val="41688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r>
              <a:rPr lang="en-US" dirty="0">
                <a:latin typeface="Open Sans"/>
              </a:rPr>
              <a:t>to learn about the service sector and its subsector, how to collect the raw data for the base year reconstruction and about the transport sector.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service sector is divided into four sub-sectors called Commercial and </a:t>
            </a:r>
            <a:r>
              <a:rPr lang="en-GB" dirty="0" err="1">
                <a:latin typeface="Open Sans"/>
              </a:rPr>
              <a:t>Turism</a:t>
            </a:r>
            <a:r>
              <a:rPr lang="en-GB" dirty="0">
                <a:latin typeface="Open Sans"/>
              </a:rPr>
              <a:t>, Public Administration, Finance and Business and Personal Services and others.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calculate the Useful Energy Demand for Space Heating we need to gather some raw data on the Floor Area (%) requiring space heating and the % of area actually heated. Also, we need to know the Low Rise Building percentage, the COP Heat Pumps Ratio and the Share of Solar Thermal.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5</a:t>
            </a:fld>
            <a:endParaRPr lang="en-US"/>
          </a:p>
        </p:txBody>
      </p:sp>
    </p:spTree>
    <p:extLst>
      <p:ext uri="{BB962C8B-B14F-4D97-AF65-F5344CB8AC3E}">
        <p14:creationId xmlns:p14="http://schemas.microsoft.com/office/powerpoint/2010/main" val="42637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Space Heating end-use is calculated multiplying the total area of the service sector, the fraction of that area that needs to be warmed up and the specific energy consumption per area heated. </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6</a:t>
            </a:fld>
            <a:endParaRPr lang="en-US"/>
          </a:p>
        </p:txBody>
      </p:sp>
    </p:spTree>
    <p:extLst>
      <p:ext uri="{BB962C8B-B14F-4D97-AF65-F5344CB8AC3E}">
        <p14:creationId xmlns:p14="http://schemas.microsoft.com/office/powerpoint/2010/main" val="334385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dirty="0">
                <a:latin typeface="Open Sans"/>
              </a:rPr>
              <a:t>When converting useful energy demand for space heating into final energy demand for the electricity energy carrier, the fraction of that useful energy requirement which is met by heat pumps should be considered.</a:t>
            </a:r>
          </a:p>
          <a:p>
            <a:r>
              <a:rPr lang="en-US" dirty="0">
                <a:latin typeface="Open Sans"/>
              </a:rPr>
              <a:t>In MAED, electricity is assumed to have an efficiency of 1. However, heat pumps often have an efficiency, which in this context is called the coefficient of performance (C.O.P.), larger than 1. Coefficients of performance can typically range from 3 to 5. For heat pumps, the coefficient of performance is the ratio of the number of units of energy obtained in heat output and the number of units of energy inputted. This means that when using heat pumps, one unit of electricity inputted yields more than one unit of heat energy.</a:t>
            </a:r>
          </a:p>
          <a:p>
            <a:r>
              <a:rPr lang="en-US" dirty="0">
                <a:latin typeface="Open Sans"/>
              </a:rPr>
              <a:t>When calculating the final energy demand for space heating using electricity, we use the usual formula</a:t>
            </a:r>
            <a:r>
              <a:rPr lang="en-US" b="1" dirty="0">
                <a:latin typeface="Open Sans"/>
              </a:rPr>
              <a:t> </a:t>
            </a:r>
            <a:r>
              <a:rPr lang="en-US" dirty="0">
                <a:latin typeface="Open Sans"/>
              </a:rPr>
              <a:t>taking into account the market penetration of electricity for heating, but reduce the total amount by a fraction highlighted in red on the slide.</a:t>
            </a:r>
          </a:p>
          <a:p>
            <a:r>
              <a:rPr lang="en-US" dirty="0">
                <a:latin typeface="Open Sans"/>
              </a:rPr>
              <a:t> </a:t>
            </a:r>
          </a:p>
          <a:p>
            <a:r>
              <a:rPr lang="en-US" dirty="0">
                <a:latin typeface="Open Sans"/>
              </a:rPr>
              <a:t>For example, if 25 percent of space heating useful energy demand is provided by heat pumps with coefficient of performance equal to 4 (meaning with one unit of electricity energy input giving 4 units of heat energy), 25 percent of the total required useful energy demand for heat requires 75 percent less final energy relative to an efficiency 1 with electricity. The total final energy demand is therefore reduced by the market penetration of heat pumps (M) multiplied by the difference between the coefficient of performance and 1, divided by the coefficient of performance. In this example, that is one over four times three over four, which equals three over sixteen.</a:t>
            </a:r>
          </a:p>
          <a:p>
            <a:endParaRPr lang="en-US" dirty="0"/>
          </a:p>
          <a:p>
            <a:r>
              <a:rPr lang="en-US" dirty="0">
                <a:latin typeface="Open Sans"/>
              </a:rPr>
              <a:t>This concludes lecture 7 on the sectors of MAED-D.</a:t>
            </a:r>
            <a:endParaRPr lang="en-US" dirty="0"/>
          </a:p>
        </p:txBody>
      </p:sp>
    </p:spTree>
    <p:extLst>
      <p:ext uri="{BB962C8B-B14F-4D97-AF65-F5344CB8AC3E}">
        <p14:creationId xmlns:p14="http://schemas.microsoft.com/office/powerpoint/2010/main" val="16447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calculate the Useful Energy Demand for Air conditioning we need to gather some raw data on the Floor Area (%) requiring air conditioning and the specific cooling requirements.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8</a:t>
            </a:fld>
            <a:endParaRPr lang="en-US"/>
          </a:p>
        </p:txBody>
      </p:sp>
    </p:spTree>
    <p:extLst>
      <p:ext uri="{BB962C8B-B14F-4D97-AF65-F5344CB8AC3E}">
        <p14:creationId xmlns:p14="http://schemas.microsoft.com/office/powerpoint/2010/main" val="22516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Air conditioning end-use is calculated multiplying the total area of the service sector, the fraction of that area that needs to be cooled down and the specific energy consumption per area cooled.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9</a:t>
            </a:fld>
            <a:endParaRPr lang="en-US"/>
          </a:p>
        </p:txBody>
      </p:sp>
    </p:spTree>
    <p:extLst>
      <p:ext uri="{BB962C8B-B14F-4D97-AF65-F5344CB8AC3E}">
        <p14:creationId xmlns:p14="http://schemas.microsoft.com/office/powerpoint/2010/main" val="92188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6/19/2025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free-photo/close-up-ventilation-system_25777554.htm#query=air%20conditioning%20office&amp;position=5&amp;from_view=search&amp;track=ais" TargetMode="Externa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4484370"/>
            <a:ext cx="82542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7</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TRANSPORT AND SERVICE SECTORS</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a:solidFill>
                  <a:schemeClr val="bg1"/>
                </a:solidFill>
                <a:latin typeface="Open Sans"/>
                <a:ea typeface="+mn-lt"/>
                <a:cs typeface="+mn-lt"/>
              </a:rPr>
              <a:t>Version 2.0</a:t>
            </a:r>
            <a:endParaRPr lang="en-US" sz="105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1007" y="3835865"/>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275"/>
                </a:stretch>
              </a:blipFill>
              <a:ln>
                <a:noFill/>
              </a:ln>
            </p:spPr>
            <p:txBody>
              <a:bodyPr/>
              <a:lstStyle/>
              <a:p>
                <a:r>
                  <a:rPr lang="en-US">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332969"/>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7.2.5. Final energy demand</a:t>
                </a:r>
              </a:p>
              <a:p>
                <a:pPr eaLnBrk="1" hangingPunct="1">
                  <a:lnSpc>
                    <a:spcPct val="100000"/>
                  </a:lnSpc>
                  <a:spcBef>
                    <a:spcPts val="0"/>
                  </a:spcBef>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Electricity</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𝒆𝒍𝒆𝒄</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𝐞𝐥𝐞𝐜</m:t>
                            </m:r>
                            <m:r>
                              <a:rPr lang="en-GB" altLang="en-US" sz="2000" b="1" smtClean="0">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Motor fuels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𝒎𝒐𝒕𝒐𝒓</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Other: </a:t>
                </a: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altLang="en-US"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altLang="en-US" sz="2000" dirty="0" smtClean="0">
                        <a:latin typeface="Cambria Math" panose="02040503050406030204" pitchFamily="18" charset="0"/>
                      </a:rPr>
                      <m:t>𝒆</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and end-use </a:t>
                </a:r>
                <a14:m>
                  <m:oMath xmlns:m="http://schemas.openxmlformats.org/officeDocument/2006/math">
                    <m:r>
                      <a:rPr lang="en-GB" altLang="en-US" sz="2000" dirty="0" smtClean="0">
                        <a:latin typeface="Cambria Math" panose="02040503050406030204" pitchFamily="18" charset="0"/>
                      </a:rPr>
                      <m:t>𝒖</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from </a:t>
                </a:r>
                <a:r>
                  <a:rPr lang="en-GB" altLang="en-US"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Useful Energy Demand (UED)</a:t>
                </a:r>
              </a:p>
              <a:p>
                <a:pPr eaLnBrk="1" hangingPunct="1">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00B050"/>
                          </a:solidFill>
                          <a:latin typeface="Cambria Math" panose="02040503050406030204" pitchFamily="18" charset="0"/>
                        </a:rPr>
                        <m:t>𝐅𝐄</m:t>
                      </m:r>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𝑫</m:t>
                          </m:r>
                        </m:e>
                        <m:sub>
                          <m:r>
                            <a:rPr lang="en-GB" altLang="en-US" sz="2000" b="1" i="1" smtClean="0">
                              <a:solidFill>
                                <a:srgbClr val="00B050"/>
                              </a:solidFill>
                              <a:latin typeface="Cambria Math" panose="02040503050406030204" pitchFamily="18" charset="0"/>
                            </a:rPr>
                            <m:t>𝐞</m:t>
                          </m:r>
                          <m:r>
                            <a:rPr lang="en-GB" altLang="en-US" sz="2000" b="1" smtClean="0">
                              <a:solidFill>
                                <a:srgbClr val="00B050"/>
                              </a:solidFill>
                              <a:latin typeface="Cambria Math" panose="02040503050406030204" pitchFamily="18" charset="0"/>
                            </a:rPr>
                            <m:t>,</m:t>
                          </m:r>
                          <m:r>
                            <a:rPr lang="en-GB" altLang="en-US" sz="2000" b="1" i="1" smtClean="0">
                              <a:solidFill>
                                <a:srgbClr val="00B050"/>
                              </a:solidFill>
                              <a:latin typeface="Cambria Math" panose="02040503050406030204" pitchFamily="18" charset="0"/>
                            </a:rPr>
                            <m:t>𝒖</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𝒖</m:t>
                          </m:r>
                        </m:sub>
                      </m:sSub>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1</m:t>
                          </m:r>
                        </m:num>
                        <m:den>
                          <m:sSub>
                            <m:sSubPr>
                              <m:ctrlPr>
                                <a:rPr lang="en-GB" altLang="en-US" sz="2000" b="1" i="1" smtClean="0">
                                  <a:solidFill>
                                    <a:schemeClr val="accent2"/>
                                  </a:solidFill>
                                  <a:latin typeface="Cambria Math" panose="02040503050406030204" pitchFamily="18" charset="0"/>
                                </a:rPr>
                              </m:ctrlPr>
                            </m:sSubPr>
                            <m:e>
                              <m:r>
                                <a:rPr lang="en-GB" altLang="en-US" sz="2000" b="1" i="1" smtClean="0">
                                  <a:solidFill>
                                    <a:schemeClr val="accent2"/>
                                  </a:solidFill>
                                  <a:latin typeface="Cambria Math" panose="02040503050406030204" pitchFamily="18" charset="0"/>
                                </a:rPr>
                                <m:t>𝜼</m:t>
                              </m:r>
                            </m:e>
                            <m:sub>
                              <m:r>
                                <a:rPr lang="en-GB" altLang="en-US" sz="2000" b="1" i="1" smtClean="0">
                                  <a:solidFill>
                                    <a:schemeClr val="accent2"/>
                                  </a:solidFill>
                                  <a:latin typeface="Cambria Math" panose="02040503050406030204" pitchFamily="18" charset="0"/>
                                </a:rPr>
                                <m:t>𝐞</m:t>
                              </m:r>
                              <m:r>
                                <a:rPr lang="en-GB" altLang="en-US" sz="2000" b="1" smtClean="0">
                                  <a:solidFill>
                                    <a:schemeClr val="accent2"/>
                                  </a:solidFill>
                                  <a:latin typeface="Cambria Math" panose="02040503050406030204" pitchFamily="18" charset="0"/>
                                </a:rPr>
                                <m:t>,</m:t>
                              </m:r>
                              <m:r>
                                <a:rPr lang="en-GB" altLang="en-US" sz="2000" b="1" i="1" smtClean="0">
                                  <a:solidFill>
                                    <a:schemeClr val="accent2"/>
                                  </a:solidFill>
                                  <a:latin typeface="Cambria Math" panose="02040503050406030204" pitchFamily="18" charset="0"/>
                                </a:rPr>
                                <m:t>𝒖</m:t>
                              </m:r>
                            </m:sub>
                          </m:sSub>
                        </m:den>
                      </m:f>
                      <m:sSub>
                        <m:sSubPr>
                          <m:ctrlPr>
                            <a:rPr lang="en-GB" altLang="en-US" sz="2000" b="1" i="1" smtClean="0">
                              <a:solidFill>
                                <a:schemeClr val="tx1">
                                  <a:lumMod val="65000"/>
                                  <a:lumOff val="35000"/>
                                </a:schemeClr>
                              </a:solidFill>
                              <a:latin typeface="Cambria Math" panose="02040503050406030204" pitchFamily="18" charset="0"/>
                            </a:rPr>
                          </m:ctrlPr>
                        </m:sSubPr>
                        <m:e>
                          <m:r>
                            <a:rPr lang="en-GB" altLang="en-US" sz="2000" b="1" i="1" smtClean="0">
                              <a:solidFill>
                                <a:schemeClr val="tx1">
                                  <a:lumMod val="65000"/>
                                  <a:lumOff val="35000"/>
                                </a:schemeClr>
                              </a:solidFill>
                              <a:latin typeface="Cambria Math" panose="02040503050406030204" pitchFamily="18" charset="0"/>
                            </a:rPr>
                            <m:t>𝑴𝑷</m:t>
                          </m:r>
                        </m:e>
                        <m:sub>
                          <m:r>
                            <a:rPr lang="en-GB" altLang="en-US" sz="2000" b="1" i="1" smtClean="0">
                              <a:solidFill>
                                <a:schemeClr val="tx1">
                                  <a:lumMod val="65000"/>
                                  <a:lumOff val="35000"/>
                                </a:schemeClr>
                              </a:solidFill>
                              <a:latin typeface="Cambria Math" panose="02040503050406030204" pitchFamily="18" charset="0"/>
                            </a:rPr>
                            <m:t>𝐞</m:t>
                          </m:r>
                          <m:r>
                            <a:rPr lang="en-GB" altLang="en-US" sz="2000" b="1" smtClean="0">
                              <a:solidFill>
                                <a:schemeClr val="tx1">
                                  <a:lumMod val="65000"/>
                                  <a:lumOff val="35000"/>
                                </a:schemeClr>
                              </a:solidFill>
                              <a:latin typeface="Cambria Math" panose="02040503050406030204" pitchFamily="18" charset="0"/>
                            </a:rPr>
                            <m:t>,</m:t>
                          </m:r>
                          <m:r>
                            <a:rPr lang="en-GB" altLang="en-US" sz="2000" b="1" i="1" smtClean="0">
                              <a:solidFill>
                                <a:schemeClr val="tx1">
                                  <a:lumMod val="65000"/>
                                  <a:lumOff val="35000"/>
                                </a:schemeClr>
                              </a:solidFill>
                              <a:latin typeface="Cambria Math" panose="02040503050406030204" pitchFamily="18" charset="0"/>
                            </a:rPr>
                            <m:t>𝒖</m:t>
                          </m:r>
                        </m:sub>
                      </m:sSub>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𝐞𝐥𝐞𝐜</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oMath>
                </a14:m>
                <a:r>
                  <a:rPr lang="en-GB" altLang="en-US" sz="2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altLang="en-US" sz="2000" b="1" i="1">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a:latin typeface="Cambria Math" panose="02040503050406030204" pitchFamily="18" charset="0"/>
                      </a:rPr>
                      <m:t> </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Energy intensity of specific uses electricity/motor fuels in subsector </a:t>
                </a:r>
                <a14:m>
                  <m:oMath xmlns:m="http://schemas.openxmlformats.org/officeDocument/2006/math">
                    <m:r>
                      <a:rPr lang="en-GB" altLang="en-US" sz="2000" dirty="0" smtClean="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oMath>
                </a14:m>
                <a:r>
                  <a:rPr lang="en-GB" alt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value added of subsector </a:t>
                </a:r>
                <a14:m>
                  <m:oMath xmlns:m="http://schemas.openxmlformats.org/officeDocument/2006/math">
                    <m:r>
                      <a:rPr lang="en-GB" altLang="en-US" sz="2000" dirty="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bg2">
                                <a:lumMod val="25000"/>
                              </a:schemeClr>
                            </a:solidFill>
                            <a:latin typeface="Cambria Math" panose="02040503050406030204" pitchFamily="18" charset="0"/>
                          </a:rPr>
                        </m:ctrlPr>
                      </m:sSubPr>
                      <m:e>
                        <m:r>
                          <a:rPr lang="en-GB" altLang="en-US" sz="2000" b="1" i="1" smtClean="0">
                            <a:solidFill>
                              <a:schemeClr val="bg2">
                                <a:lumMod val="25000"/>
                              </a:schemeClr>
                            </a:solidFill>
                            <a:latin typeface="Cambria Math" panose="02040503050406030204" pitchFamily="18" charset="0"/>
                          </a:rPr>
                          <m:t>𝑴𝑷</m:t>
                        </m:r>
                      </m:e>
                      <m:sub>
                        <m:r>
                          <a:rPr lang="en-GB" altLang="en-US" sz="2000" b="1" i="1" smtClean="0">
                            <a:solidFill>
                              <a:schemeClr val="bg2">
                                <a:lumMod val="25000"/>
                              </a:schemeClr>
                            </a:solidFill>
                            <a:latin typeface="Cambria Math" panose="02040503050406030204" pitchFamily="18" charset="0"/>
                          </a:rPr>
                          <m:t>𝐞</m:t>
                        </m:r>
                        <m:r>
                          <a:rPr lang="en-GB" altLang="en-US" sz="2000" b="1" smtClean="0">
                            <a:solidFill>
                              <a:schemeClr val="bg2">
                                <a:lumMod val="25000"/>
                              </a:schemeClr>
                            </a:solidFill>
                            <a:latin typeface="Cambria Math" panose="02040503050406030204" pitchFamily="18" charset="0"/>
                          </a:rPr>
                          <m:t>,</m:t>
                        </m:r>
                        <m:r>
                          <a:rPr lang="en-GB" altLang="en-US" sz="2000" b="1" i="1" smtClean="0">
                            <a:solidFill>
                              <a:schemeClr val="bg2">
                                <a:lumMod val="25000"/>
                              </a:schemeClr>
                            </a:solidFill>
                            <a:latin typeface="Cambria Math" panose="02040503050406030204" pitchFamily="18" charset="0"/>
                          </a:rPr>
                          <m:t>𝒖</m:t>
                        </m:r>
                      </m:sub>
                    </m:sSub>
                  </m:oMath>
                </a14:m>
                <a:r>
                  <a:rPr lang="en-GB" altLang="en-US"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market penetration of energy carrier </a:t>
                </a:r>
                <a14:m>
                  <m:oMath xmlns:m="http://schemas.openxmlformats.org/officeDocument/2006/math">
                    <m:r>
                      <a:rPr lang="en-GB" altLang="en-US" sz="2000" dirty="0" smtClean="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smtClean="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accent2"/>
                            </a:solidFill>
                            <a:latin typeface="Cambria Math" panose="02040503050406030204" pitchFamily="18" charset="0"/>
                          </a:rPr>
                        </m:ctrlPr>
                      </m:sSubPr>
                      <m:e>
                        <m:r>
                          <a:rPr lang="en-GB" altLang="en-US" sz="2000" b="1" i="1">
                            <a:solidFill>
                              <a:schemeClr val="accent2"/>
                            </a:solidFill>
                            <a:latin typeface="Cambria Math" panose="02040503050406030204" pitchFamily="18" charset="0"/>
                          </a:rPr>
                          <m:t>𝜼</m:t>
                        </m:r>
                      </m:e>
                      <m:sub>
                        <m:r>
                          <a:rPr lang="en-GB" altLang="en-US" sz="2000" b="1" i="1">
                            <a:solidFill>
                              <a:schemeClr val="accent2"/>
                            </a:solidFill>
                            <a:latin typeface="Cambria Math" panose="02040503050406030204" pitchFamily="18" charset="0"/>
                          </a:rPr>
                          <m:t>𝐞</m:t>
                        </m:r>
                        <m:r>
                          <a:rPr lang="en-GB" altLang="en-US" sz="2000" b="1">
                            <a:solidFill>
                              <a:schemeClr val="accent2"/>
                            </a:solidFill>
                            <a:latin typeface="Cambria Math" panose="02040503050406030204" pitchFamily="18" charset="0"/>
                          </a:rPr>
                          <m:t>,</m:t>
                        </m:r>
                        <m:r>
                          <a:rPr lang="en-GB" altLang="en-US" sz="2000" b="1" i="1">
                            <a:solidFill>
                              <a:schemeClr val="accent2"/>
                            </a:solidFill>
                            <a:latin typeface="Cambria Math" panose="02040503050406030204" pitchFamily="18" charset="0"/>
                          </a:rPr>
                          <m:t>𝒖</m:t>
                        </m:r>
                      </m:sub>
                    </m:sSub>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efficiency of energy carrier </a:t>
                </a:r>
                <a14:m>
                  <m:oMath xmlns:m="http://schemas.openxmlformats.org/officeDocument/2006/math">
                    <m:r>
                      <a:rPr lang="en-GB" altLang="en-US" sz="2000" dirty="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332969"/>
                <a:ext cx="10439494" cy="4427538"/>
              </a:xfrm>
              <a:prstGeom prst="rect">
                <a:avLst/>
              </a:prstGeom>
              <a:blipFill>
                <a:blip r:embed="rId3"/>
                <a:stretch>
                  <a:fillRect l="-350" t="-413" b="-4132"/>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1556"/>
            <a:ext cx="10217032" cy="1343491"/>
          </a:xfrm>
        </p:spPr>
        <p:txBody>
          <a:bodyPr lIns="121900" tIns="121900" rIns="121900" bIns="121900"/>
          <a:lstStyle/>
          <a:p>
            <a:pPr eaLnBrk="1" hangingPunct="1"/>
            <a:r>
              <a:rPr lang="en-GB" altLang="en-US" dirty="0">
                <a:latin typeface="Open Sans"/>
              </a:rPr>
              <a:t>Lecture 7.2 Service sector</a:t>
            </a:r>
          </a:p>
        </p:txBody>
      </p:sp>
    </p:spTree>
    <p:extLst>
      <p:ext uri="{BB962C8B-B14F-4D97-AF65-F5344CB8AC3E}">
        <p14:creationId xmlns:p14="http://schemas.microsoft.com/office/powerpoint/2010/main" val="150322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7.3 Transportation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5"/>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713847" y="5368884"/>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870001" y="5428297"/>
            <a:ext cx="1056649"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977278" y="5322800"/>
            <a:ext cx="794373"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Steam Coal</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095467" y="5439866"/>
            <a:ext cx="703680" cy="338554"/>
          </a:xfrm>
          <a:prstGeom prst="rect">
            <a:avLst/>
          </a:prstGeom>
          <a:noFill/>
          <a:ln w="19050">
            <a:solidFill>
              <a:schemeClr val="accent6"/>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LPG</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096131" y="5439866"/>
            <a:ext cx="898701"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Jet Fuel</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63023" y="5441531"/>
            <a:ext cx="79437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Diesel</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5769182" y="5439866"/>
            <a:ext cx="122631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Gasoline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166716" y="1530665"/>
            <a:ext cx="1496920"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070964" y="1542988"/>
            <a:ext cx="1673028"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069269" y="1544108"/>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D2D2D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6704880" y="1549906"/>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2965459"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Transportation of passengers (passenger-km)</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437001"/>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375177"/>
            <a:ext cx="10203071" cy="89786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123383" y="4039074"/>
            <a:ext cx="0" cy="33610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82925"/>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7.3.1. The Transport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8032123" y="1881543"/>
            <a:ext cx="1176501" cy="6710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682388" y="1882662"/>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5478740" y="1936831"/>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369318" y="1910208"/>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9739751" y="1910208"/>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569309" y="4428800"/>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Car</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126489"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Bus</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6227324" y="2911882"/>
            <a:ext cx="2003872"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en-US"/>
            </a:defPPr>
            <a:lvl1pPr algn="ctr" eaLnBrk="1" hangingPunct="1">
              <a:spcBef>
                <a:spcPct val="50000"/>
              </a:spcBef>
              <a:defRPr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a:t>Freight (ton-km)</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9088928" y="2910454"/>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International</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5696376"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Plane</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9964767"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8836150" y="44249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Train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266263"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Truck</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4C31F0E3-EAD8-365B-68CB-613F56F44198}"/>
              </a:ext>
            </a:extLst>
          </p:cNvPr>
          <p:cNvPicPr>
            <a:picLocks noChangeAspect="1"/>
          </p:cNvPicPr>
          <p:nvPr/>
        </p:nvPicPr>
        <p:blipFill>
          <a:blip r:embed="rId7"/>
          <a:stretch>
            <a:fillRect/>
          </a:stretch>
        </p:blipFill>
        <p:spPr>
          <a:xfrm>
            <a:off x="4905402" y="2910454"/>
            <a:ext cx="717095" cy="717095"/>
          </a:xfrm>
          <a:prstGeom prst="rect">
            <a:avLst/>
          </a:prstGeom>
        </p:spPr>
      </p:pic>
      <p:pic>
        <p:nvPicPr>
          <p:cNvPr id="7" name="Picture 2">
            <a:extLst>
              <a:ext uri="{FF2B5EF4-FFF2-40B4-BE49-F238E27FC236}">
                <a16:creationId xmlns:a16="http://schemas.microsoft.com/office/drawing/2014/main" id="{52A84091-4C9C-6F84-F744-29084A81F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114"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1E0A69A-6AD2-CFBB-3C5B-57C4E96781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5495" y="3291515"/>
            <a:ext cx="663966" cy="663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44">
            <a:extLst>
              <a:ext uri="{FF2B5EF4-FFF2-40B4-BE49-F238E27FC236}">
                <a16:creationId xmlns:a16="http://schemas.microsoft.com/office/drawing/2014/main" id="{1B45F83B-92E9-A95A-22F2-2CFDB4664DEC}"/>
              </a:ext>
            </a:extLst>
          </p:cNvPr>
          <p:cNvSpPr txBox="1">
            <a:spLocks noChangeArrowheads="1"/>
          </p:cNvSpPr>
          <p:nvPr/>
        </p:nvSpPr>
        <p:spPr bwMode="auto">
          <a:xfrm>
            <a:off x="427722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20" name="Text Box 1044">
            <a:extLst>
              <a:ext uri="{FF2B5EF4-FFF2-40B4-BE49-F238E27FC236}">
                <a16:creationId xmlns:a16="http://schemas.microsoft.com/office/drawing/2014/main" id="{EC0DB143-7745-56B4-C4A0-E2F9648BBBA1}"/>
              </a:ext>
            </a:extLst>
          </p:cNvPr>
          <p:cNvSpPr txBox="1">
            <a:spLocks noChangeArrowheads="1"/>
          </p:cNvSpPr>
          <p:nvPr/>
        </p:nvSpPr>
        <p:spPr bwMode="auto">
          <a:xfrm>
            <a:off x="267193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a:ea typeface="Open Sans Light"/>
                <a:cs typeface="Open Sans Light"/>
              </a:rPr>
              <a:t>Urban</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79">
            <a:extLst>
              <a:ext uri="{FF2B5EF4-FFF2-40B4-BE49-F238E27FC236}">
                <a16:creationId xmlns:a16="http://schemas.microsoft.com/office/drawing/2014/main" id="{A4370442-A6E0-9323-0B9E-1A9AB0582C09}"/>
              </a:ext>
            </a:extLst>
          </p:cNvPr>
          <p:cNvSpPr>
            <a:spLocks noChangeShapeType="1"/>
          </p:cNvSpPr>
          <p:nvPr/>
        </p:nvSpPr>
        <p:spPr bwMode="auto">
          <a:xfrm>
            <a:off x="4159878" y="3260800"/>
            <a:ext cx="364728" cy="3423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9">
            <a:extLst>
              <a:ext uri="{FF2B5EF4-FFF2-40B4-BE49-F238E27FC236}">
                <a16:creationId xmlns:a16="http://schemas.microsoft.com/office/drawing/2014/main" id="{E2C976EC-6760-621F-56E7-9D8069F9CBCD}"/>
              </a:ext>
            </a:extLst>
          </p:cNvPr>
          <p:cNvSpPr>
            <a:spLocks noChangeShapeType="1"/>
          </p:cNvSpPr>
          <p:nvPr/>
        </p:nvSpPr>
        <p:spPr bwMode="auto">
          <a:xfrm flipH="1">
            <a:off x="3682387" y="3260800"/>
            <a:ext cx="477489" cy="33855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 Box 1037">
            <a:extLst>
              <a:ext uri="{FF2B5EF4-FFF2-40B4-BE49-F238E27FC236}">
                <a16:creationId xmlns:a16="http://schemas.microsoft.com/office/drawing/2014/main" id="{8C458C8B-E9E9-B2F0-83C6-6B9B8CFB4DDD}"/>
              </a:ext>
            </a:extLst>
          </p:cNvPr>
          <p:cNvSpPr txBox="1">
            <a:spLocks noChangeArrowheads="1"/>
          </p:cNvSpPr>
          <p:nvPr/>
        </p:nvSpPr>
        <p:spPr bwMode="auto">
          <a:xfrm>
            <a:off x="8895555"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Alcohol</a:t>
            </a:r>
          </a:p>
        </p:txBody>
      </p:sp>
      <p:pic>
        <p:nvPicPr>
          <p:cNvPr id="1032" name="Picture 8">
            <a:extLst>
              <a:ext uri="{FF2B5EF4-FFF2-40B4-BE49-F238E27FC236}">
                <a16:creationId xmlns:a16="http://schemas.microsoft.com/office/drawing/2014/main" id="{6EB2B2DC-7BA9-F9D1-B972-A7E8396EE8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9194" y="4761960"/>
            <a:ext cx="507657" cy="5076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8FA55B53-45F4-642B-83FE-D5C85C3E9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920" y="4794044"/>
            <a:ext cx="449743" cy="4497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a:extLst>
              <a:ext uri="{FF2B5EF4-FFF2-40B4-BE49-F238E27FC236}">
                <a16:creationId xmlns:a16="http://schemas.microsoft.com/office/drawing/2014/main" id="{3B5E0072-C844-E762-C165-1A1DA504E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6995" y="4742210"/>
            <a:ext cx="576944" cy="5769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ECAC3BB-E5F1-5A91-B7A3-837401BB19BC}"/>
              </a:ext>
            </a:extLst>
          </p:cNvPr>
          <p:cNvPicPr>
            <a:picLocks noChangeAspect="1"/>
          </p:cNvPicPr>
          <p:nvPr/>
        </p:nvPicPr>
        <p:blipFill>
          <a:blip r:embed="rId13"/>
          <a:stretch>
            <a:fillRect/>
          </a:stretch>
        </p:blipFill>
        <p:spPr>
          <a:xfrm>
            <a:off x="9376882" y="4729794"/>
            <a:ext cx="576944" cy="576944"/>
          </a:xfrm>
          <a:prstGeom prst="rect">
            <a:avLst/>
          </a:prstGeom>
        </p:spPr>
      </p:pic>
      <p:pic>
        <p:nvPicPr>
          <p:cNvPr id="1038" name="Picture 14">
            <a:extLst>
              <a:ext uri="{FF2B5EF4-FFF2-40B4-BE49-F238E27FC236}">
                <a16:creationId xmlns:a16="http://schemas.microsoft.com/office/drawing/2014/main" id="{8C63BA14-9F3B-AD3E-919E-40164E894C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876" y="4737793"/>
            <a:ext cx="560127" cy="5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94014" y="114477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7.3.2.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Urban transportation</a:t>
                </a:r>
              </a:p>
              <a:p>
                <a:pPr marL="342900" lvl="1" indent="-342900"/>
                <a:r>
                  <a:rPr lang="en-GB" sz="2000" dirty="0">
                    <a:latin typeface="Open Sans" panose="020B0606030504020204" pitchFamily="34" charset="0"/>
                    <a:ea typeface="Open Sans" panose="020B0606030504020204" pitchFamily="34" charset="0"/>
                    <a:cs typeface="Times New Roman" pitchFamily="18" charset="0"/>
                  </a:rPr>
                  <a:t>The urban passenger transportation demand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Times New Roman" pitchFamily="18" charset="0"/>
                  </a:rPr>
                  <a:t> in passenger-km is:</a:t>
                </a:r>
              </a:p>
              <a:p>
                <a:pPr marL="342900" lvl="1" indent="-342900"/>
                <a:endParaRPr lang="en-GB" sz="2000" dirty="0">
                  <a:latin typeface="Open Sans" panose="020B0606030504020204" pitchFamily="34" charset="0"/>
                  <a:ea typeface="Open Sans" panose="020B0606030504020204" pitchFamily="34" charset="0"/>
                  <a:cs typeface="Times New Roman" pitchFamily="18" charset="0"/>
                </a:endParaRPr>
              </a:p>
              <a:p>
                <a:pPr marL="0" lvl="1" indent="0">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r>
                        <a:rPr lang="en-GB" sz="2000" smtClean="0">
                          <a:latin typeface="Cambria Math" panose="02040503050406030204" pitchFamily="18" charset="0"/>
                          <a:cs typeface="Times New Roman" pitchFamily="18" charset="0"/>
                        </a:rPr>
                        <m:t>=</m:t>
                      </m:r>
                      <m:acc>
                        <m:accPr>
                          <m:chr m:val="̅"/>
                          <m:ctrlPr>
                            <a:rPr lang="en-GB" sz="2000" i="1" smtClean="0">
                              <a:latin typeface="Cambria Math" panose="02040503050406030204" pitchFamily="18" charset="0"/>
                              <a:cs typeface="Times New Roman" pitchFamily="18" charset="0"/>
                            </a:rPr>
                          </m:ctrlPr>
                        </m:accPr>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e>
                      </m:acc>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𝑃</m:t>
                          </m:r>
                        </m:e>
                        <m:sub>
                          <m:r>
                            <a:rPr lang="en-GB" sz="2000" smtClean="0">
                              <a:latin typeface="Cambria Math" panose="02040503050406030204" pitchFamily="18" charset="0"/>
                              <a:cs typeface="Times New Roman" pitchFamily="18" charset="0"/>
                            </a:rPr>
                            <m:t>𝑢𝑟𝑏𝑎𝑛</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914400" lvl="2" indent="0">
                  <a:buNone/>
                </a:pPr>
                <a:endParaRPr lang="en-GB"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The demand [passenger-km] is then split into modes </a:t>
                </a:r>
                <a14:m>
                  <m:oMath xmlns:m="http://schemas.openxmlformats.org/officeDocument/2006/math">
                    <m:r>
                      <a:rPr lang="en-GB" sz="2000" dirty="0" smtClean="0">
                        <a:latin typeface="Cambria Math" panose="02040503050406030204" pitchFamily="18" charset="0"/>
                        <a:cs typeface="Times New Roman" pitchFamily="18" charset="0"/>
                      </a:rPr>
                      <m:t>𝑖</m:t>
                    </m:r>
                  </m:oMath>
                </a14:m>
                <a:r>
                  <a:rPr lang="en-GB" sz="2000" dirty="0">
                    <a:latin typeface="Open Sans" panose="020B0606030504020204" pitchFamily="34" charset="0"/>
                    <a:ea typeface="Open Sans" panose="020B0606030504020204" pitchFamily="34" charset="0"/>
                    <a:cs typeface="Times New Roman" pitchFamily="18" charset="0"/>
                  </a:rPr>
                  <a:t> </a:t>
                </a: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𝑖</m:t>
                          </m:r>
                        </m:sub>
                      </m:sSub>
                      <m:r>
                        <a:rPr lang="en-GB" sz="2000">
                          <a:latin typeface="Cambria Math" panose="02040503050406030204" pitchFamily="18" charset="0"/>
                          <a:cs typeface="Times New Roman" pitchFamily="18" charset="0"/>
                        </a:rPr>
                        <m:t>=</m:t>
                      </m:r>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In turn the final energy demand for urban transport is obtained as</a:t>
                </a: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𝑭𝑬𝑫</m:t>
                          </m:r>
                        </m:e>
                        <m:sub>
                          <m:r>
                            <a:rPr lang="en-GB" sz="2000" b="1" i="1">
                              <a:solidFill>
                                <a:srgbClr val="00B050"/>
                              </a:solidFill>
                              <a:latin typeface="Cambria Math" panose="02040503050406030204" pitchFamily="18" charset="0"/>
                              <a:cs typeface="Times New Roman" pitchFamily="18" charset="0"/>
                            </a:rPr>
                            <m:t>𝒖𝒓𝒃𝒂𝒏</m:t>
                          </m:r>
                        </m:sub>
                      </m:sSub>
                      <m:r>
                        <a:rPr lang="en-GB" sz="200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f>
                            <m:fPr>
                              <m:ctrlPr>
                                <a:rPr lang="en-GB" sz="2000" i="1" smtClean="0">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num>
                            <m:den>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𝐿</m:t>
                                  </m:r>
                                </m:e>
                                <m:sub>
                                  <m:r>
                                    <a:rPr lang="en-GB" sz="2000" smtClean="0">
                                      <a:latin typeface="Cambria Math" panose="02040503050406030204" pitchFamily="18" charset="0"/>
                                      <a:cs typeface="Times New Roman" pitchFamily="18" charset="0"/>
                                    </a:rPr>
                                    <m:t>𝑖</m:t>
                                  </m:r>
                                </m:sub>
                              </m:sSub>
                            </m:den>
                          </m:f>
                        </m:e>
                      </m:nary>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94014" y="1144774"/>
                <a:ext cx="10439494" cy="4427538"/>
              </a:xfrm>
              <a:prstGeom prst="rect">
                <a:avLst/>
              </a:prstGeom>
              <a:blipFill>
                <a:blip r:embed="rId3"/>
                <a:stretch>
                  <a:fillRect l="-292" t="-413" b="-13499"/>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
        <p:nvSpPr>
          <p:cNvPr id="4" name="TextBox 3">
            <a:extLst>
              <a:ext uri="{FF2B5EF4-FFF2-40B4-BE49-F238E27FC236}">
                <a16:creationId xmlns:a16="http://schemas.microsoft.com/office/drawing/2014/main" id="{88D97686-819B-014A-BB83-A962234C7082}"/>
              </a:ext>
            </a:extLst>
          </p:cNvPr>
          <p:cNvSpPr txBox="1"/>
          <p:nvPr/>
        </p:nvSpPr>
        <p:spPr>
          <a:xfrm>
            <a:off x="7336769" y="3017334"/>
            <a:ext cx="3548000" cy="615553"/>
          </a:xfrm>
          <a:prstGeom prst="rect">
            <a:avLst/>
          </a:prstGeom>
          <a:noFill/>
        </p:spPr>
        <p:txBody>
          <a:bodyPr wrap="square" rtlCol="0">
            <a:spAutoFit/>
          </a:bodyPr>
          <a:lstStyle/>
          <a:p>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Population living in large cities</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1AAB60C8-1BE3-EF48-9A12-9DFC7FF9BAE7}"/>
              </a:ext>
            </a:extLst>
          </p:cNvPr>
          <p:cNvSpPr/>
          <p:nvPr/>
        </p:nvSpPr>
        <p:spPr>
          <a:xfrm>
            <a:off x="2634827" y="2797451"/>
            <a:ext cx="3272473" cy="646331"/>
          </a:xfrm>
          <a:prstGeom prst="rect">
            <a:avLst/>
          </a:prstGeom>
        </p:spPr>
        <p:txBody>
          <a:bodyPr wrap="square">
            <a:spAutoFit/>
          </a:bodyPr>
          <a:lstStyle/>
          <a:p>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 by a person living in a large city</a:t>
            </a:r>
          </a:p>
        </p:txBody>
      </p:sp>
      <p:cxnSp>
        <p:nvCxnSpPr>
          <p:cNvPr id="20" name="Straight Connector 19">
            <a:extLst>
              <a:ext uri="{FF2B5EF4-FFF2-40B4-BE49-F238E27FC236}">
                <a16:creationId xmlns:a16="http://schemas.microsoft.com/office/drawing/2014/main" id="{5D3FBC13-35BD-874F-8A6B-1A5C562577F9}"/>
              </a:ext>
            </a:extLst>
          </p:cNvPr>
          <p:cNvCxnSpPr>
            <a:cxnSpLocks/>
          </p:cNvCxnSpPr>
          <p:nvPr/>
        </p:nvCxnSpPr>
        <p:spPr>
          <a:xfrm flipV="1">
            <a:off x="5881430" y="2676894"/>
            <a:ext cx="465582" cy="301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5A901-7E35-184C-8065-BAAE37CEF7B1}"/>
              </a:ext>
            </a:extLst>
          </p:cNvPr>
          <p:cNvCxnSpPr>
            <a:cxnSpLocks/>
          </p:cNvCxnSpPr>
          <p:nvPr/>
        </p:nvCxnSpPr>
        <p:spPr>
          <a:xfrm>
            <a:off x="7110805" y="2627654"/>
            <a:ext cx="478594" cy="350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2A1FA7-03A2-B643-9F1C-90DEE0B4D657}"/>
                  </a:ext>
                </a:extLst>
              </p:cNvPr>
              <p:cNvSpPr txBox="1"/>
              <p:nvPr/>
            </p:nvSpPr>
            <p:spPr>
              <a:xfrm>
                <a:off x="7854639" y="3981146"/>
                <a:ext cx="2054251" cy="338554"/>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a:t>
                </a:r>
              </a:p>
            </p:txBody>
          </p:sp>
        </mc:Choice>
        <mc:Fallback xmlns="">
          <p:sp>
            <p:nvSpPr>
              <p:cNvPr id="23" name="TextBox 22">
                <a:extLst>
                  <a:ext uri="{FF2B5EF4-FFF2-40B4-BE49-F238E27FC236}">
                    <a16:creationId xmlns:a16="http://schemas.microsoft.com/office/drawing/2014/main" id="{A62A1FA7-03A2-B643-9F1C-90DEE0B4D657}"/>
                  </a:ext>
                </a:extLst>
              </p:cNvPr>
              <p:cNvSpPr txBox="1">
                <a:spLocks noRot="1" noChangeAspect="1" noMove="1" noResize="1" noEditPoints="1" noAdjustHandles="1" noChangeArrowheads="1" noChangeShapeType="1" noTextEdit="1"/>
              </p:cNvSpPr>
              <p:nvPr/>
            </p:nvSpPr>
            <p:spPr>
              <a:xfrm>
                <a:off x="7854639" y="3981146"/>
                <a:ext cx="2054251" cy="338554"/>
              </a:xfrm>
              <a:prstGeom prst="rect">
                <a:avLst/>
              </a:prstGeom>
              <a:blipFill>
                <a:blip r:embed="rId4"/>
                <a:stretch>
                  <a:fillRect t="-5357" b="-21429"/>
                </a:stretch>
              </a:blipFill>
            </p:spPr>
            <p:txBody>
              <a:bodyPr/>
              <a:lstStyle/>
              <a:p>
                <a:r>
                  <a:rPr lang="en-GB">
                    <a:noFill/>
                  </a:rPr>
                  <a:t> </a:t>
                </a:r>
              </a:p>
            </p:txBody>
          </p:sp>
        </mc:Fallback>
      </mc:AlternateContent>
      <p:cxnSp>
        <p:nvCxnSpPr>
          <p:cNvPr id="24" name="Straight Connector 23">
            <a:extLst>
              <a:ext uri="{FF2B5EF4-FFF2-40B4-BE49-F238E27FC236}">
                <a16:creationId xmlns:a16="http://schemas.microsoft.com/office/drawing/2014/main" id="{FB933CBC-A291-FC48-A31B-18AEEB1689A7}"/>
              </a:ext>
            </a:extLst>
          </p:cNvPr>
          <p:cNvCxnSpPr>
            <a:cxnSpLocks/>
          </p:cNvCxnSpPr>
          <p:nvPr/>
        </p:nvCxnSpPr>
        <p:spPr>
          <a:xfrm flipV="1">
            <a:off x="7337245" y="4150423"/>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DC60253-C12F-4A47-BB91-47E52E39741A}"/>
                  </a:ext>
                </a:extLst>
              </p:cNvPr>
              <p:cNvSpPr txBox="1"/>
              <p:nvPr/>
            </p:nvSpPr>
            <p:spPr>
              <a:xfrm>
                <a:off x="8487536" y="5128451"/>
                <a:ext cx="1991798"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[energy/km]</a:t>
                </a:r>
              </a:p>
            </p:txBody>
          </p:sp>
        </mc:Choice>
        <mc:Fallback xmlns="">
          <p:sp>
            <p:nvSpPr>
              <p:cNvPr id="28" name="TextBox 27">
                <a:extLst>
                  <a:ext uri="{FF2B5EF4-FFF2-40B4-BE49-F238E27FC236}">
                    <a16:creationId xmlns:a16="http://schemas.microsoft.com/office/drawing/2014/main" id="{ADC60253-C12F-4A47-BB91-47E52E39741A}"/>
                  </a:ext>
                </a:extLst>
              </p:cNvPr>
              <p:cNvSpPr txBox="1">
                <a:spLocks noRot="1" noChangeAspect="1" noMove="1" noResize="1" noEditPoints="1" noAdjustHandles="1" noChangeArrowheads="1" noChangeShapeType="1" noTextEdit="1"/>
              </p:cNvSpPr>
              <p:nvPr/>
            </p:nvSpPr>
            <p:spPr>
              <a:xfrm>
                <a:off x="8487536" y="5128451"/>
                <a:ext cx="1991798" cy="584775"/>
              </a:xfrm>
              <a:prstGeom prst="rect">
                <a:avLst/>
              </a:prstGeom>
              <a:blipFill>
                <a:blip r:embed="rId5"/>
                <a:stretch>
                  <a:fillRect l="-612" t="-3125" r="-1223" b="-12500"/>
                </a:stretch>
              </a:blipFill>
            </p:spPr>
            <p:txBody>
              <a:bodyPr/>
              <a:lstStyle/>
              <a:p>
                <a:r>
                  <a:rPr lang="en-GB">
                    <a:noFill/>
                  </a:rPr>
                  <a:t> </a:t>
                </a:r>
              </a:p>
            </p:txBody>
          </p:sp>
        </mc:Fallback>
      </mc:AlternateContent>
      <p:cxnSp>
        <p:nvCxnSpPr>
          <p:cNvPr id="29" name="Straight Connector 28">
            <a:extLst>
              <a:ext uri="{FF2B5EF4-FFF2-40B4-BE49-F238E27FC236}">
                <a16:creationId xmlns:a16="http://schemas.microsoft.com/office/drawing/2014/main" id="{AFC0F178-8492-E140-88EC-8CE114A7631C}"/>
              </a:ext>
            </a:extLst>
          </p:cNvPr>
          <p:cNvCxnSpPr>
            <a:cxnSpLocks/>
          </p:cNvCxnSpPr>
          <p:nvPr/>
        </p:nvCxnSpPr>
        <p:spPr>
          <a:xfrm flipV="1">
            <a:off x="7967730" y="5420838"/>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340E51-05F8-E843-A88A-9B4BBBED8150}"/>
                  </a:ext>
                </a:extLst>
              </p:cNvPr>
              <p:cNvSpPr txBox="1"/>
              <p:nvPr/>
            </p:nvSpPr>
            <p:spPr>
              <a:xfrm>
                <a:off x="8363913" y="5870000"/>
                <a:ext cx="2239044"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Load factor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[passenger/vehicle]</a:t>
                </a:r>
              </a:p>
            </p:txBody>
          </p:sp>
        </mc:Choice>
        <mc:Fallback xmlns="">
          <p:sp>
            <p:nvSpPr>
              <p:cNvPr id="30" name="TextBox 29">
                <a:extLst>
                  <a:ext uri="{FF2B5EF4-FFF2-40B4-BE49-F238E27FC236}">
                    <a16:creationId xmlns:a16="http://schemas.microsoft.com/office/drawing/2014/main" id="{31340E51-05F8-E843-A88A-9B4BBBED8150}"/>
                  </a:ext>
                </a:extLst>
              </p:cNvPr>
              <p:cNvSpPr txBox="1">
                <a:spLocks noRot="1" noChangeAspect="1" noMove="1" noResize="1" noEditPoints="1" noAdjustHandles="1" noChangeArrowheads="1" noChangeShapeType="1" noTextEdit="1"/>
              </p:cNvSpPr>
              <p:nvPr/>
            </p:nvSpPr>
            <p:spPr>
              <a:xfrm>
                <a:off x="8363913" y="5870000"/>
                <a:ext cx="2239044" cy="584775"/>
              </a:xfrm>
              <a:prstGeom prst="rect">
                <a:avLst/>
              </a:prstGeom>
              <a:blipFill>
                <a:blip r:embed="rId6"/>
                <a:stretch>
                  <a:fillRect t="-3125" b="-12500"/>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8DDC0C5B-B386-0646-8503-9044F398DD4E}"/>
              </a:ext>
            </a:extLst>
          </p:cNvPr>
          <p:cNvCxnSpPr>
            <a:cxnSpLocks/>
          </p:cNvCxnSpPr>
          <p:nvPr/>
        </p:nvCxnSpPr>
        <p:spPr>
          <a:xfrm>
            <a:off x="7876402" y="5991832"/>
            <a:ext cx="538851" cy="170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339;p22">
            <a:extLst>
              <a:ext uri="{FF2B5EF4-FFF2-40B4-BE49-F238E27FC236}">
                <a16:creationId xmlns:a16="http://schemas.microsoft.com/office/drawing/2014/main" id="{23CB80BE-8431-B448-9761-6A44B6AFE933}"/>
              </a:ext>
            </a:extLst>
          </p:cNvPr>
          <p:cNvSpPr>
            <a:spLocks noGrp="1" noChangeArrowheads="1"/>
          </p:cNvSpPr>
          <p:nvPr>
            <p:ph type="title"/>
          </p:nvPr>
        </p:nvSpPr>
        <p:spPr>
          <a:xfrm>
            <a:off x="858351" y="585"/>
            <a:ext cx="9851228" cy="1325562"/>
          </a:xfrm>
        </p:spPr>
        <p:txBody>
          <a:bodyPr lIns="121900" tIns="121900" rIns="121900" bIns="121900"/>
          <a:lstStyle/>
          <a:p>
            <a:pPr eaLnBrk="1" hangingPunct="1"/>
            <a:r>
              <a:rPr lang="en-GB" altLang="en-US" dirty="0">
                <a:latin typeface="Open Sans"/>
              </a:rPr>
              <a:t>Lecture 7.3 Transportation sector</a:t>
            </a:r>
            <a:endParaRPr lang="en-US" altLang="en-US" dirty="0"/>
          </a:p>
        </p:txBody>
      </p:sp>
      <p:sp>
        <p:nvSpPr>
          <p:cNvPr id="9" name="TextBox 8">
            <a:extLst>
              <a:ext uri="{FF2B5EF4-FFF2-40B4-BE49-F238E27FC236}">
                <a16:creationId xmlns:a16="http://schemas.microsoft.com/office/drawing/2014/main" id="{82FFFAE4-A782-C9D0-B368-01A105A12D5E}"/>
              </a:ext>
            </a:extLst>
          </p:cNvPr>
          <p:cNvSpPr txBox="1"/>
          <p:nvPr/>
        </p:nvSpPr>
        <p:spPr>
          <a:xfrm>
            <a:off x="112389" y="5340906"/>
            <a:ext cx="4203210" cy="923330"/>
          </a:xfrm>
          <a:prstGeom prst="rect">
            <a:avLst/>
          </a:prstGeom>
          <a:noFill/>
          <a:ln w="28575">
            <a:solidFill>
              <a:srgbClr val="C00000"/>
            </a:solidFill>
          </a:ln>
        </p:spPr>
        <p:txBody>
          <a:bodyPr wrap="square" rtlCol="0">
            <a:spAutoFit/>
          </a:bodyPr>
          <a:lstStyle/>
          <a:p>
            <a:r>
              <a:rPr lang="en-GB" b="1" dirty="0"/>
              <a:t>N.B.</a:t>
            </a:r>
            <a:r>
              <a:rPr lang="en-GB" dirty="0"/>
              <a:t> Final Energy Demand is measured in energy units, while Urban Passenger Demand is in passenger kilometres (p-km)</a:t>
            </a:r>
          </a:p>
        </p:txBody>
      </p:sp>
    </p:spTree>
    <p:extLst>
      <p:ext uri="{BB962C8B-B14F-4D97-AF65-F5344CB8AC3E}">
        <p14:creationId xmlns:p14="http://schemas.microsoft.com/office/powerpoint/2010/main" val="21662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70385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7.3.3.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traffic activity (Raw Data)</a:t>
                </a: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Total intercity travel activity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smtClean="0">
                              <a:solidFill>
                                <a:srgbClr val="C00000"/>
                              </a:solidFill>
                              <a:latin typeface="Cambria Math" panose="02040503050406030204" pitchFamily="18" charset="0"/>
                              <a:cs typeface="Times New Roman" pitchFamily="18" charset="0"/>
                            </a:rPr>
                            <m:t>𝒊𝒏𝒕𝒆𝒓𝒄𝒊𝒕𝒚</m:t>
                          </m:r>
                        </m:sub>
                      </m:sSub>
                      <m:r>
                        <a:rPr lang="en-GB" sz="2000">
                          <a:latin typeface="Cambria Math" panose="02040503050406030204" pitchFamily="18" charset="0"/>
                          <a:cs typeface="Times New Roman" pitchFamily="18" charset="0"/>
                        </a:rPr>
                        <m:t>=</m:t>
                      </m:r>
                      <m:acc>
                        <m:accPr>
                          <m:chr m:val="̅"/>
                          <m:ctrlPr>
                            <a:rPr lang="en-GB" sz="2000" i="1" smtClean="0">
                              <a:solidFill>
                                <a:srgbClr val="C00000"/>
                              </a:solidFill>
                              <a:latin typeface="Cambria Math" panose="02040503050406030204" pitchFamily="18" charset="0"/>
                              <a:cs typeface="Times New Roman" pitchFamily="18" charset="0"/>
                            </a:rPr>
                          </m:ctrlPr>
                        </m:accPr>
                        <m:e>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𝐷</m:t>
                              </m:r>
                            </m:e>
                            <m:sub>
                              <m:r>
                                <a:rPr lang="en-GB" sz="2000" smtClean="0">
                                  <a:solidFill>
                                    <a:srgbClr val="C00000"/>
                                  </a:solidFill>
                                  <a:latin typeface="Cambria Math" panose="02040503050406030204" pitchFamily="18" charset="0"/>
                                  <a:cs typeface="Times New Roman" pitchFamily="18" charset="0"/>
                                </a:rPr>
                                <m:t>𝑖𝑛𝑡𝑒𝑟𝑐𝑖𝑡𝑦</m:t>
                              </m:r>
                            </m:sub>
                          </m:sSub>
                        </m:e>
                      </m:acc>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smtClean="0">
                              <a:solidFill>
                                <a:srgbClr val="C00000"/>
                              </a:solidFill>
                              <a:latin typeface="Cambria Math" panose="02040503050406030204" pitchFamily="18" charset="0"/>
                              <a:cs typeface="Times New Roman" pitchFamily="18" charset="0"/>
                            </a:rPr>
                            <m:t>𝑡𝑜𝑡</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cars </a:t>
                </a:r>
                <a14:m>
                  <m:oMath xmlns:m="http://schemas.openxmlformats.org/officeDocument/2006/math">
                    <m:sSubSup>
                      <m:sSubSupPr>
                        <m:ctrlPr>
                          <a:rPr lang="en-GB" sz="2000" i="1" smtClean="0">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m:t>
                        </m:r>
                        <m:r>
                          <a:rPr lang="en-GB" sz="2000" smtClean="0">
                            <a:latin typeface="Cambria Math" panose="02040503050406030204" pitchFamily="18" charset="0"/>
                            <a:cs typeface="Times New Roman" pitchFamily="18" charset="0"/>
                          </a:rPr>
                          <m:t>𝑦</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r>
                        <a:rPr lang="en-GB" sz="2000" smtClean="0">
                          <a:latin typeface="Cambria Math" panose="02040503050406030204" pitchFamily="18" charset="0"/>
                          <a:cs typeface="Times New Roman" pitchFamily="18" charset="0"/>
                        </a:rPr>
                        <m:t>=</m:t>
                      </m:r>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a:solidFill>
                                <a:srgbClr val="C00000"/>
                              </a:solidFill>
                              <a:latin typeface="Cambria Math" panose="02040503050406030204" pitchFamily="18" charset="0"/>
                              <a:cs typeface="Times New Roman" pitchFamily="18" charset="0"/>
                            </a:rPr>
                            <m:t>𝑡𝑜𝑡</m:t>
                          </m:r>
                        </m:sub>
                      </m:sSub>
                      <m:r>
                        <a:rPr lang="en-GB" sz="2000" smtClean="0">
                          <a:solidFill>
                            <a:srgbClr val="C00000"/>
                          </a:solidFill>
                          <a:latin typeface="Cambria Math" panose="02040503050406030204" pitchFamily="18" charset="0"/>
                          <a:cs typeface="Times New Roman" pitchFamily="18" charset="0"/>
                        </a:rPr>
                        <m:t>×</m:t>
                      </m:r>
                      <m:acc>
                        <m:accPr>
                          <m:chr m:val="̅"/>
                          <m:ctrlPr>
                            <a:rPr lang="en-GB" sz="2000" i="1">
                              <a:solidFill>
                                <a:srgbClr val="C00000"/>
                              </a:solidFill>
                              <a:latin typeface="Cambria Math" panose="02040503050406030204" pitchFamily="18" charset="0"/>
                              <a:cs typeface="Times New Roman" pitchFamily="18" charset="0"/>
                            </a:rPr>
                          </m:ctrlPr>
                        </m:accPr>
                        <m:e>
                          <m:sSubSup>
                            <m:sSubSupPr>
                              <m:ctrlPr>
                                <a:rPr lang="en-GB" sz="2000" i="1" smtClean="0">
                                  <a:solidFill>
                                    <a:srgbClr val="C00000"/>
                                  </a:solidFill>
                                  <a:latin typeface="Cambria Math" panose="02040503050406030204" pitchFamily="18" charset="0"/>
                                  <a:cs typeface="Times New Roman" pitchFamily="18" charset="0"/>
                                </a:rPr>
                              </m:ctrlPr>
                            </m:sSubSupPr>
                            <m:e>
                              <m:r>
                                <a:rPr lang="en-GB" sz="2000">
                                  <a:solidFill>
                                    <a:srgbClr val="C00000"/>
                                  </a:solidFill>
                                  <a:latin typeface="Cambria Math" panose="02040503050406030204" pitchFamily="18" charset="0"/>
                                  <a:cs typeface="Times New Roman" pitchFamily="18" charset="0"/>
                                </a:rPr>
                                <m:t>𝐷</m:t>
                              </m:r>
                            </m:e>
                            <m:sub>
                              <m:r>
                                <a:rPr lang="en-GB" sz="2000">
                                  <a:solidFill>
                                    <a:srgbClr val="C00000"/>
                                  </a:solidFill>
                                  <a:latin typeface="Cambria Math" panose="02040503050406030204" pitchFamily="18" charset="0"/>
                                  <a:cs typeface="Times New Roman" pitchFamily="18" charset="0"/>
                                </a:rPr>
                                <m:t>𝑖𝑛𝑡𝑒𝑟𝑐𝑖𝑡𝑦</m:t>
                              </m:r>
                            </m:sub>
                            <m:sup>
                              <m:r>
                                <a:rPr lang="en-GB" sz="2000" smtClean="0">
                                  <a:solidFill>
                                    <a:srgbClr val="C00000"/>
                                  </a:solidFill>
                                  <a:latin typeface="Cambria Math" panose="02040503050406030204" pitchFamily="18" charset="0"/>
                                  <a:cs typeface="Times New Roman" pitchFamily="18" charset="0"/>
                                </a:rPr>
                                <m:t>𝑐𝑎𝑟</m:t>
                              </m:r>
                            </m:sup>
                          </m:sSubSup>
                        </m:e>
                      </m:acc>
                      <m:r>
                        <a:rPr lang="en-GB" sz="2000" smtClean="0">
                          <a:solidFill>
                            <a:srgbClr val="C00000"/>
                          </a:solidFill>
                          <a:latin typeface="Cambria Math" panose="02040503050406030204" pitchFamily="18" charset="0"/>
                          <a:cs typeface="Times New Roman" pitchFamily="18" charset="0"/>
                        </a:rPr>
                        <m:t>×</m:t>
                      </m:r>
                      <m:f>
                        <m:fPr>
                          <m:ctrlPr>
                            <a:rPr lang="en-GB" sz="2000" i="1">
                              <a:solidFill>
                                <a:srgbClr val="C00000"/>
                              </a:solidFill>
                              <a:latin typeface="Cambria Math" panose="02040503050406030204" pitchFamily="18" charset="0"/>
                              <a:cs typeface="Times New Roman" pitchFamily="18" charset="0"/>
                            </a:rPr>
                          </m:ctrlPr>
                        </m:fPr>
                        <m:num>
                          <m:sSub>
                            <m:sSubPr>
                              <m:ctrlPr>
                                <a:rPr lang="en-GB" sz="2000" i="1" smtClean="0">
                                  <a:solidFill>
                                    <a:srgbClr val="C00000"/>
                                  </a:solidFill>
                                  <a:latin typeface="Cambria Math" panose="02040503050406030204" pitchFamily="18" charset="0"/>
                                  <a:cs typeface="Times New Roman" pitchFamily="18" charset="0"/>
                                </a:rPr>
                              </m:ctrlPr>
                            </m:sSubPr>
                            <m:e>
                              <m:r>
                                <a:rPr lang="en-GB" sz="2000" smtClean="0">
                                  <a:solidFill>
                                    <a:srgbClr val="C00000"/>
                                  </a:solidFill>
                                  <a:latin typeface="Cambria Math" panose="02040503050406030204" pitchFamily="18" charset="0"/>
                                  <a:cs typeface="Times New Roman" pitchFamily="18" charset="0"/>
                                </a:rPr>
                                <m:t>𝐿</m:t>
                              </m:r>
                            </m:e>
                            <m:sub>
                              <m:r>
                                <a:rPr lang="en-GB" sz="2000" smtClean="0">
                                  <a:solidFill>
                                    <a:srgbClr val="C00000"/>
                                  </a:solidFill>
                                  <a:latin typeface="Cambria Math" panose="02040503050406030204" pitchFamily="18" charset="0"/>
                                  <a:cs typeface="Times New Roman" pitchFamily="18" charset="0"/>
                                </a:rPr>
                                <m:t>𝑐𝑎𝑟</m:t>
                              </m:r>
                            </m:sub>
                          </m:sSub>
                        </m:num>
                        <m:den>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𝑂</m:t>
                              </m:r>
                            </m:e>
                            <m:sub>
                              <m:r>
                                <a:rPr lang="en-GB" sz="2000" smtClean="0">
                                  <a:solidFill>
                                    <a:srgbClr val="C00000"/>
                                  </a:solidFill>
                                  <a:latin typeface="Cambria Math" panose="02040503050406030204" pitchFamily="18" charset="0"/>
                                  <a:cs typeface="Times New Roman" pitchFamily="18" charset="0"/>
                                </a:rPr>
                                <m:t>𝑐𝑎𝑟</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public modes </a:t>
                </a:r>
                <a14:m>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smtClean="0">
                            <a:solidFill>
                              <a:srgbClr val="C00000"/>
                            </a:solidFill>
                            <a:latin typeface="Cambria Math" panose="02040503050406030204" pitchFamily="18" charset="0"/>
                            <a:cs typeface="Times New Roman" pitchFamily="18" charset="0"/>
                          </a:rPr>
                          <m:t>𝒑𝒖𝒃𝒍𝒊𝒄</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𝒑𝒖𝒃𝒍𝒊𝒄</m:t>
                          </m:r>
                        </m:sup>
                      </m:sSubSup>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Sub>
                      <m:r>
                        <a:rPr lang="en-GB" sz="2000" b="1" smtClean="0">
                          <a:solidFill>
                            <a:srgbClr val="C00000"/>
                          </a:solidFill>
                          <a:latin typeface="Cambria Math" panose="02040503050406030204" pitchFamily="18" charset="0"/>
                          <a:cs typeface="Times New Roman" pitchFamily="18" charset="0"/>
                        </a:rPr>
                        <m:t>−</m:t>
                      </m:r>
                      <m:sSubSup>
                        <m:sSubSupPr>
                          <m:ctrlPr>
                            <a:rPr lang="en-GB" sz="2000" b="1" i="1">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703854"/>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FA569CFF-89A9-3645-B13A-24EDD91C3B7E}"/>
              </a:ext>
            </a:extLst>
          </p:cNvPr>
          <p:cNvSpPr txBox="1"/>
          <p:nvPr/>
        </p:nvSpPr>
        <p:spPr>
          <a:xfrm>
            <a:off x="7085154" y="2637090"/>
            <a:ext cx="2611612" cy="553998"/>
          </a:xfrm>
          <a:prstGeom prst="rect">
            <a:avLst/>
          </a:prstGeom>
          <a:noFill/>
        </p:spPr>
        <p:txBody>
          <a:bodyPr wrap="none" rtlCol="0">
            <a:spAutoFit/>
          </a:bodyPr>
          <a:lstStyle/>
          <a:p>
            <a:pPr lvl="2"/>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a:p>
            <a:endPar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0289B6BB-598B-8440-8247-C0E91BA2EFB0}"/>
              </a:ext>
            </a:extLst>
          </p:cNvPr>
          <p:cNvSpPr/>
          <p:nvPr/>
        </p:nvSpPr>
        <p:spPr>
          <a:xfrm>
            <a:off x="2691091" y="3037931"/>
            <a:ext cx="5070693" cy="338554"/>
          </a:xfrm>
          <a:prstGeom prst="rect">
            <a:avLst/>
          </a:prstGeom>
        </p:spPr>
        <p:txBody>
          <a:bodyPr wrap="square">
            <a:spAutoFit/>
          </a:bodyPr>
          <a:lstStyle/>
          <a:p>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a:t>
            </a:r>
          </a:p>
        </p:txBody>
      </p:sp>
      <p:cxnSp>
        <p:nvCxnSpPr>
          <p:cNvPr id="17" name="Straight Connector 16">
            <a:extLst>
              <a:ext uri="{FF2B5EF4-FFF2-40B4-BE49-F238E27FC236}">
                <a16:creationId xmlns:a16="http://schemas.microsoft.com/office/drawing/2014/main" id="{9A2D703C-AE5E-E947-BCFD-81596DABC3F5}"/>
              </a:ext>
            </a:extLst>
          </p:cNvPr>
          <p:cNvCxnSpPr>
            <a:cxnSpLocks/>
          </p:cNvCxnSpPr>
          <p:nvPr/>
        </p:nvCxnSpPr>
        <p:spPr>
          <a:xfrm flipV="1">
            <a:off x="5803900" y="2894567"/>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D781B-952C-5042-B666-86913E0756E3}"/>
              </a:ext>
            </a:extLst>
          </p:cNvPr>
          <p:cNvCxnSpPr>
            <a:cxnSpLocks/>
          </p:cNvCxnSpPr>
          <p:nvPr/>
        </p:nvCxnSpPr>
        <p:spPr>
          <a:xfrm flipV="1">
            <a:off x="7543800" y="2849925"/>
            <a:ext cx="435968"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E6C8119-139F-6647-ABE2-7088AF1AE0E9}"/>
              </a:ext>
            </a:extLst>
          </p:cNvPr>
          <p:cNvSpPr/>
          <p:nvPr/>
        </p:nvSpPr>
        <p:spPr>
          <a:xfrm>
            <a:off x="2691091" y="4599617"/>
            <a:ext cx="5873875"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 by car</a:t>
            </a:r>
          </a:p>
        </p:txBody>
      </p:sp>
      <p:cxnSp>
        <p:nvCxnSpPr>
          <p:cNvPr id="25" name="Straight Connector 24">
            <a:extLst>
              <a:ext uri="{FF2B5EF4-FFF2-40B4-BE49-F238E27FC236}">
                <a16:creationId xmlns:a16="http://schemas.microsoft.com/office/drawing/2014/main" id="{F78B32A6-452F-CD46-B02D-45329736BBD4}"/>
              </a:ext>
            </a:extLst>
          </p:cNvPr>
          <p:cNvCxnSpPr>
            <a:cxnSpLocks/>
          </p:cNvCxnSpPr>
          <p:nvPr/>
        </p:nvCxnSpPr>
        <p:spPr>
          <a:xfrm flipV="1">
            <a:off x="5961109" y="4415740"/>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2862E4-DEDD-6340-AAA9-573FD178282E}"/>
              </a:ext>
            </a:extLst>
          </p:cNvPr>
          <p:cNvSpPr/>
          <p:nvPr/>
        </p:nvSpPr>
        <p:spPr>
          <a:xfrm>
            <a:off x="8251732" y="3536623"/>
            <a:ext cx="3292568"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Loading factor [person/car]</a:t>
            </a:r>
          </a:p>
        </p:txBody>
      </p:sp>
      <p:cxnSp>
        <p:nvCxnSpPr>
          <p:cNvPr id="27" name="Straight Connector 26">
            <a:extLst>
              <a:ext uri="{FF2B5EF4-FFF2-40B4-BE49-F238E27FC236}">
                <a16:creationId xmlns:a16="http://schemas.microsoft.com/office/drawing/2014/main" id="{4621A189-C52D-174D-8F1A-5290CE340763}"/>
              </a:ext>
            </a:extLst>
          </p:cNvPr>
          <p:cNvCxnSpPr>
            <a:cxnSpLocks/>
          </p:cNvCxnSpPr>
          <p:nvPr/>
        </p:nvCxnSpPr>
        <p:spPr>
          <a:xfrm flipV="1">
            <a:off x="7979768" y="3830196"/>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0EDDDDC-1421-4D4B-B95A-8765D276043D}"/>
              </a:ext>
            </a:extLst>
          </p:cNvPr>
          <p:cNvSpPr/>
          <p:nvPr/>
        </p:nvSpPr>
        <p:spPr>
          <a:xfrm>
            <a:off x="8251732" y="4341785"/>
            <a:ext cx="4138056"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Car ownership [car/passenger]</a:t>
            </a:r>
          </a:p>
        </p:txBody>
      </p:sp>
      <p:cxnSp>
        <p:nvCxnSpPr>
          <p:cNvPr id="33" name="Straight Connector 32">
            <a:extLst>
              <a:ext uri="{FF2B5EF4-FFF2-40B4-BE49-F238E27FC236}">
                <a16:creationId xmlns:a16="http://schemas.microsoft.com/office/drawing/2014/main" id="{10344F5A-FEC1-BF47-96C7-75FD6CD9A8DE}"/>
              </a:ext>
            </a:extLst>
          </p:cNvPr>
          <p:cNvCxnSpPr>
            <a:cxnSpLocks/>
          </p:cNvCxnSpPr>
          <p:nvPr/>
        </p:nvCxnSpPr>
        <p:spPr>
          <a:xfrm>
            <a:off x="7979768" y="4496612"/>
            <a:ext cx="292100" cy="138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339;p22">
            <a:extLst>
              <a:ext uri="{FF2B5EF4-FFF2-40B4-BE49-F238E27FC236}">
                <a16:creationId xmlns:a16="http://schemas.microsoft.com/office/drawing/2014/main" id="{322D44C0-6EA4-8B46-99C7-F26394326322}"/>
              </a:ext>
            </a:extLst>
          </p:cNvPr>
          <p:cNvSpPr>
            <a:spLocks noGrp="1" noChangeArrowheads="1"/>
          </p:cNvSpPr>
          <p:nvPr>
            <p:ph type="title"/>
          </p:nvPr>
        </p:nvSpPr>
        <p:spPr>
          <a:xfrm>
            <a:off x="858350" y="585"/>
            <a:ext cx="10319579"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2CDE4A-1409-425D-919B-435D7F3002F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0216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9925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7.3.4.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a:t>
                </a:r>
                <a:r>
                  <a:rPr lang="en-GB" altLang="en-US" sz="2000" b="1" i="1" dirty="0">
                    <a:solidFill>
                      <a:srgbClr val="00B050"/>
                    </a:solidFill>
                    <a:latin typeface="Cambria Math" panose="02040503050406030204" pitchFamily="18" charset="0"/>
                    <a:cs typeface="Times New Roman" pitchFamily="18" charset="0"/>
                  </a:rPr>
                  <a:t>energy demand</a:t>
                </a:r>
              </a:p>
              <a:p>
                <a:pPr eaLnBrk="1" hangingPunct="1">
                  <a:lnSpc>
                    <a:spcPct val="100000"/>
                  </a:lnSpc>
                  <a:spcAft>
                    <a:spcPts val="120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The </a:t>
                </a:r>
                <a:r>
                  <a:rPr lang="en-GB" altLang="en-US" sz="2000" b="1" i="1" dirty="0">
                    <a:solidFill>
                      <a:srgbClr val="00B050"/>
                    </a:solidFill>
                    <a:latin typeface="Cambria Math" panose="02040503050406030204" pitchFamily="18" charset="0"/>
                    <a:cs typeface="Times New Roman" pitchFamily="18" charset="0"/>
                  </a:rPr>
                  <a:t>final energy consumption </a:t>
                </a:r>
                <a:r>
                  <a:rPr lang="en-GB" altLang="en-US" sz="2000" dirty="0">
                    <a:latin typeface="Open Sans" panose="020B0606030504020204" pitchFamily="34" charset="0"/>
                    <a:ea typeface="Open Sans" panose="020B0606030504020204" pitchFamily="34" charset="0"/>
                    <a:cs typeface="Open Sans" panose="020B0606030504020204" pitchFamily="34" charset="0"/>
                  </a:rPr>
                  <a:t>per mode is obtained as</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𝒊𝒏𝒕𝒆𝒓𝒄𝒊𝒕𝒚</m:t>
                          </m:r>
                        </m:sub>
                      </m:sSub>
                      <m:r>
                        <a:rPr lang="en-GB" sz="2000" b="1" smtClean="0">
                          <a:solidFill>
                            <a:srgbClr val="00B050"/>
                          </a:solidFill>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a:latin typeface="Cambria Math" panose="02040503050406030204" pitchFamily="18" charset="0"/>
                              <a:cs typeface="Times New Roman" pitchFamily="18" charset="0"/>
                            </a:rPr>
                            <m:t>𝑐𝑎𝑟</m:t>
                          </m:r>
                        </m:sup>
                      </m:sSubSup>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Sup>
                            <m:sSubSupPr>
                              <m:ctrlPr>
                                <a:rPr lang="en-GB" sz="2000" i="1" smtClean="0">
                                  <a:latin typeface="Cambria Math" panose="02040503050406030204" pitchFamily="18" charset="0"/>
                                  <a:cs typeface="Times New Roman" pitchFamily="18" charset="0"/>
                                </a:rPr>
                              </m:ctrlPr>
                            </m:sSubSupPr>
                            <m:e>
                              <m:r>
                                <a:rPr lang="en-GB" sz="2000" smtClean="0">
                                  <a:latin typeface="Cambria Math" panose="02040503050406030204" pitchFamily="18" charset="0"/>
                                  <a:cs typeface="Times New Roman" pitchFamily="18" charset="0"/>
                                </a:rPr>
                                <m:t>𝜆</m:t>
                              </m:r>
                            </m:e>
                            <m:sub>
                              <m:r>
                                <a:rPr lang="en-GB" sz="2000" smtClean="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r>
                        <a:rPr lang="en-GB" sz="2000" smtClean="0">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smtClean="0">
                              <a:latin typeface="Cambria Math" panose="02040503050406030204" pitchFamily="18" charset="0"/>
                              <a:cs typeface="Times New Roman" pitchFamily="18" charset="0"/>
                            </a:rPr>
                            <m:t>𝑝𝑢𝑏𝑙𝑖𝑐</m:t>
                          </m:r>
                        </m:sup>
                      </m:sSubSup>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𝑖</m:t>
                          </m:r>
                        </m:sub>
                        <m:sup/>
                        <m:e>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𝑝𝑢𝑏𝑙𝑖𝑐</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14:m>
                  <m:oMath xmlns:m="http://schemas.openxmlformats.org/officeDocument/2006/math">
                    <m:r>
                      <a:rPr lang="en-GB" sz="1800" b="1" i="0" smtClean="0">
                        <a:solidFill>
                          <a:srgbClr val="7030A0"/>
                        </a:solidFill>
                        <a:latin typeface="Cambria Math" panose="02040503050406030204" pitchFamily="18" charset="0"/>
                        <a:cs typeface="Times New Roman" pitchFamily="18" charset="0"/>
                      </a:rPr>
                      <m:t>𝐄</m:t>
                    </m:r>
                    <m:sSup>
                      <m:sSupPr>
                        <m:ctrlPr>
                          <a:rPr lang="en-GB" sz="1800" b="1" i="1">
                            <a:solidFill>
                              <a:srgbClr val="7030A0"/>
                            </a:solidFill>
                            <a:latin typeface="Cambria Math" panose="02040503050406030204" pitchFamily="18" charset="0"/>
                            <a:cs typeface="Times New Roman" pitchFamily="18" charset="0"/>
                          </a:rPr>
                        </m:ctrlPr>
                      </m:sSupPr>
                      <m:e>
                        <m:r>
                          <a:rPr lang="en-GB" sz="1800" b="1" i="0">
                            <a:solidFill>
                              <a:srgbClr val="7030A0"/>
                            </a:solidFill>
                            <a:latin typeface="Cambria Math" panose="02040503050406030204" pitchFamily="18" charset="0"/>
                            <a:cs typeface="Times New Roman" pitchFamily="18" charset="0"/>
                          </a:rPr>
                          <m:t>𝐈</m:t>
                        </m:r>
                      </m:e>
                      <m:sup>
                        <m:r>
                          <a:rPr lang="en-GB" sz="1800" b="1" i="0">
                            <a:solidFill>
                              <a:srgbClr val="7030A0"/>
                            </a:solidFill>
                            <a:latin typeface="Cambria Math" panose="02040503050406030204" pitchFamily="18" charset="0"/>
                            <a:cs typeface="Times New Roman" pitchFamily="18" charset="0"/>
                          </a:rPr>
                          <m:t>𝐢</m:t>
                        </m:r>
                      </m:sup>
                    </m:sSup>
                  </m:oMath>
                </a14:m>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e</a:t>
                </a:r>
                <a:r>
                  <a:rPr lang="en-GB"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nergy intensity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[energy/km]</a:t>
                </a:r>
              </a:p>
              <a:p>
                <a:pPr eaLnBrk="1" hangingPunct="1">
                  <a:lnSpc>
                    <a:spcPct val="100000"/>
                  </a:lnSpc>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𝐋</m:t>
                        </m:r>
                      </m:e>
                      <m:sub>
                        <m:r>
                          <a:rPr lang="en-GB" sz="1800" b="1" i="0">
                            <a:solidFill>
                              <a:srgbClr val="C00000"/>
                            </a:solidFill>
                            <a:latin typeface="Cambria Math" panose="02040503050406030204" pitchFamily="18" charset="0"/>
                            <a:cs typeface="Times New Roman" pitchFamily="18" charset="0"/>
                          </a:rPr>
                          <m:t>𝐢</m:t>
                        </m:r>
                      </m:sub>
                    </m:sSub>
                  </m:oMath>
                </a14:m>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a:t>
                </a:r>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oad factor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[passenger/vehicle]</a:t>
                </a:r>
              </a:p>
              <a:p>
                <a:pPr eaLnBrk="1" hangingPunct="1">
                  <a:lnSpc>
                    <a:spcPct val="100000"/>
                  </a:lnSpc>
                  <a:spcAft>
                    <a:spcPts val="0"/>
                  </a:spcAft>
                  <a:buNone/>
                </a:pPr>
                <a14:m>
                  <m:oMath xmlns:m="http://schemas.openxmlformats.org/officeDocument/2006/math">
                    <m:sSubSup>
                      <m:sSubSupPr>
                        <m:ctrlPr>
                          <a:rPr lang="en-GB" sz="1800" i="1" smtClean="0">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car</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and </a:t>
                </a:r>
                <a14:m>
                  <m:oMath xmlns:m="http://schemas.openxmlformats.org/officeDocument/2006/math">
                    <m:sSubSup>
                      <m:sSubSupPr>
                        <m:ctrlPr>
                          <a:rPr lang="en-GB" sz="1800" i="1">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public</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the shares of demand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for car and public transport by mode </a:t>
                </a:r>
                <a14:m>
                  <m:oMath xmlns:m="http://schemas.openxmlformats.org/officeDocument/2006/math">
                    <m:r>
                      <m:rPr>
                        <m:sty m:val="p"/>
                      </m:rPr>
                      <a:rPr lang="en-GB" sz="1800" b="0" i="0" dirty="0" smtClean="0">
                        <a:latin typeface="Cambria Math" panose="02040503050406030204" pitchFamily="18" charset="0"/>
                      </a:rPr>
                      <m:t>i</m:t>
                    </m:r>
                  </m:oMath>
                </a14:m>
                <a:endParaRPr lang="en-GB" sz="1800"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00000"/>
                  </a:lnSpc>
                  <a:spcAft>
                    <a:spcPts val="1200"/>
                  </a:spcAft>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99252"/>
                <a:ext cx="10439494" cy="4427538"/>
              </a:xfrm>
              <a:prstGeom prst="rect">
                <a:avLst/>
              </a:prstGeom>
              <a:blipFill>
                <a:blip r:embed="rId3"/>
                <a:stretch>
                  <a:fillRect l="-350" t="-551"/>
                </a:stretch>
              </a:blipFill>
              <a:ln>
                <a:noFill/>
              </a:ln>
            </p:spPr>
            <p:txBody>
              <a:bodyPr/>
              <a:lstStyle/>
              <a:p>
                <a:r>
                  <a:rPr lang="en-GB">
                    <a:noFill/>
                  </a:rPr>
                  <a:t> </a:t>
                </a:r>
              </a:p>
            </p:txBody>
          </p:sp>
        </mc:Fallback>
      </mc:AlternateContent>
      <p:sp>
        <p:nvSpPr>
          <p:cNvPr id="5" name="Google Shape;339;p22">
            <a:extLst>
              <a:ext uri="{FF2B5EF4-FFF2-40B4-BE49-F238E27FC236}">
                <a16:creationId xmlns:a16="http://schemas.microsoft.com/office/drawing/2014/main" id="{205C78B0-A560-084F-8DCC-EFE61EEB9AD8}"/>
              </a:ext>
            </a:extLst>
          </p:cNvPr>
          <p:cNvSpPr>
            <a:spLocks noGrp="1" noChangeArrowheads="1"/>
          </p:cNvSpPr>
          <p:nvPr>
            <p:ph type="title"/>
          </p:nvPr>
        </p:nvSpPr>
        <p:spPr>
          <a:xfrm>
            <a:off x="865094" y="585"/>
            <a:ext cx="10461812"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ABBCD8-4283-4DE2-9151-83317641FDED}"/>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11" name="Slide Number Placeholder 5">
            <a:extLst>
              <a:ext uri="{FF2B5EF4-FFF2-40B4-BE49-F238E27FC236}">
                <a16:creationId xmlns:a16="http://schemas.microsoft.com/office/drawing/2014/main" id="{2D301576-F8F7-4EC7-98A9-D6349F85637B}"/>
              </a:ext>
            </a:extLst>
          </p:cNvPr>
          <p:cNvSpPr txBox="1">
            <a:spLocks noChangeArrowheads="1"/>
          </p:cNvSpPr>
          <p:nvPr/>
        </p:nvSpPr>
        <p:spPr bwMode="auto">
          <a:xfrm>
            <a:off x="12385675" y="70643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7047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7.3.5. Final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Demand of Freight Transportation</a:t>
                </a: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The </a:t>
                </a:r>
                <a:r>
                  <a:rPr lang="en-GB"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the freight transport mode </a:t>
                </a:r>
                <a14:m>
                  <m:oMath xmlns:m="http://schemas.openxmlformats.org/officeDocument/2006/math">
                    <m:r>
                      <a:rPr lang="en-GB" sz="2000" dirty="0" smtClean="0">
                        <a:solidFill>
                          <a:schemeClr val="tx1"/>
                        </a:solidFill>
                        <a:latin typeface="Cambria Math" panose="02040503050406030204" pitchFamily="18" charset="0"/>
                      </a:rPr>
                      <m:t>𝑖</m:t>
                    </m:r>
                  </m:oMath>
                </a14:m>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is calculated as:</a:t>
                </a: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m:t>
                          </m:r>
                        </m:sub>
                      </m:sSub>
                      <m:r>
                        <a:rPr lang="en-GB" sz="2000" smtClean="0">
                          <a:solidFill>
                            <a:schemeClr val="tx1"/>
                          </a:solidFill>
                          <a:latin typeface="Cambria Math" panose="02040503050406030204" pitchFamily="18" charset="0"/>
                          <a:cs typeface="Times New Roman" pitchFamily="18" charset="0"/>
                        </a:rPr>
                        <m:t>=</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𝐷</m:t>
                          </m:r>
                        </m:e>
                        <m:sub>
                          <m:r>
                            <a:rPr lang="en-GB" sz="2000" smtClean="0">
                              <a:solidFill>
                                <a:schemeClr val="tx1"/>
                              </a:solidFill>
                              <a:latin typeface="Cambria Math" panose="02040503050406030204" pitchFamily="18" charset="0"/>
                              <a:cs typeface="Times New Roman" pitchFamily="18" charset="0"/>
                            </a:rPr>
                            <m:t>𝑓𝑟𝑒𝑖𝑔h𝑡</m:t>
                          </m:r>
                        </m:sub>
                      </m:sSub>
                      <m:r>
                        <a:rPr lang="en-GB" sz="2000" smtClean="0">
                          <a:solidFill>
                            <a:schemeClr val="tx1"/>
                          </a:solidFill>
                          <a:latin typeface="Cambria Math" panose="02040503050406030204" pitchFamily="18" charset="0"/>
                          <a:cs typeface="Times New Roman" pitchFamily="18" charset="0"/>
                        </a:rPr>
                        <m:t> × </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𝜆</m:t>
                          </m:r>
                        </m:e>
                        <m:sub>
                          <m:r>
                            <a:rPr lang="en-GB" sz="2000" smtClean="0">
                              <a:solidFill>
                                <a:schemeClr val="tx1"/>
                              </a:solidFill>
                              <a:latin typeface="Cambria Math" panose="02040503050406030204" pitchFamily="18" charset="0"/>
                              <a:cs typeface="Times New Roman" pitchFamily="18" charset="0"/>
                            </a:rPr>
                            <m:t>𝑖</m:t>
                          </m:r>
                        </m:sub>
                      </m:sSub>
                      <m:r>
                        <a:rPr lang="en-GB" sz="2000" smtClean="0">
                          <a:solidFill>
                            <a:schemeClr val="tx1"/>
                          </a:solidFill>
                          <a:latin typeface="Cambria Math" panose="02040503050406030204" pitchFamily="18" charset="0"/>
                          <a:cs typeface="Times New Roman" pitchFamily="18" charset="0"/>
                        </a:rPr>
                        <m:t> × </m:t>
                      </m:r>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oMath>
                  </m:oMathPara>
                </a14:m>
                <a:endParaRPr lang="en-GB" sz="2000" b="1"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Times New Roman" pitchFamily="18" charset="0"/>
                  </a:rPr>
                  <a:t>The freight demand is calculated as function of </a:t>
                </a:r>
                <a:r>
                  <a:rPr lang="en-GB" sz="2000" b="1" dirty="0">
                    <a:solidFill>
                      <a:srgbClr val="C00000"/>
                    </a:solidFill>
                    <a:latin typeface="Open Sans" panose="020B0606030504020204" pitchFamily="34" charset="0"/>
                    <a:ea typeface="Open Sans" panose="020B0606030504020204" pitchFamily="34" charset="0"/>
                    <a:cs typeface="Times New Roman" pitchFamily="18" charset="0"/>
                  </a:rPr>
                  <a:t>Value added of the economic sectors producing goods that need to be transported </a:t>
                </a:r>
                <a:r>
                  <a:rPr lang="en-GB" sz="2000" dirty="0">
                    <a:latin typeface="Open Sans" panose="020B0606030504020204" pitchFamily="34" charset="0"/>
                    <a:ea typeface="Open Sans" panose="020B0606030504020204" pitchFamily="34" charset="0"/>
                    <a:cs typeface="Times New Roman" pitchFamily="18" charset="0"/>
                  </a:rPr>
                  <a:t>(Agriculture, Construction, Mining, Manufacturing, Service, and Energy sector)</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𝑓𝑟𝑒𝑖𝑔h𝑡</m:t>
                          </m:r>
                        </m:sub>
                      </m:sSub>
                      <m:r>
                        <a:rPr lang="en-GB" sz="2000" smtClean="0">
                          <a:latin typeface="Cambria Math" panose="02040503050406030204" pitchFamily="18" charset="0"/>
                          <a:cs typeface="Times New Roman" pitchFamily="18" charset="0"/>
                        </a:rPr>
                        <m:t>=</m:t>
                      </m:r>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𝐴</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m:rPr>
                              <m:brk m:alnAt="7"/>
                            </m:rPr>
                            <a:rPr lang="en-GB" sz="2000" smtClean="0">
                              <a:latin typeface="Cambria Math" panose="02040503050406030204" pitchFamily="18" charset="0"/>
                              <a:cs typeface="Times New Roman" pitchFamily="18" charset="0"/>
                            </a:rPr>
                            <m:t>𝑠</m:t>
                          </m:r>
                          <m:r>
                            <a:rPr lang="en-GB" sz="2000" smtClean="0">
                              <a:latin typeface="Cambria Math" panose="02040503050406030204" pitchFamily="18" charset="0"/>
                              <a:cs typeface="Times New Roman" pitchFamily="18" charset="0"/>
                            </a:rPr>
                            <m:t>∈</m:t>
                          </m:r>
                          <m:r>
                            <a:rPr lang="en-GB" sz="2000" smtClean="0">
                              <a:latin typeface="Cambria Math" panose="02040503050406030204" pitchFamily="18" charset="0"/>
                              <a:cs typeface="Times New Roman" pitchFamily="18" charset="0"/>
                            </a:rPr>
                            <m:t>𝑠𝑒𝑐𝑡𝑜𝑟𝑠</m:t>
                          </m:r>
                        </m:sub>
                        <m:sup/>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𝐵</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 × </m:t>
                          </m:r>
                          <m:r>
                            <a:rPr lang="en-GB" sz="2000" b="1" i="1" smtClean="0">
                              <a:solidFill>
                                <a:srgbClr val="C00000"/>
                              </a:solidFill>
                              <a:latin typeface="Cambria Math" panose="02040503050406030204" pitchFamily="18" charset="0"/>
                              <a:cs typeface="Times New Roman" pitchFamily="18" charset="0"/>
                            </a:rPr>
                            <m:t>𝐕</m:t>
                          </m:r>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smtClean="0">
                                  <a:solidFill>
                                    <a:srgbClr val="C00000"/>
                                  </a:solidFill>
                                  <a:latin typeface="Cambria Math" panose="02040503050406030204" pitchFamily="18" charset="0"/>
                                  <a:cs typeface="Times New Roman" pitchFamily="18" charset="0"/>
                                </a:rPr>
                                <m:t>𝒊</m:t>
                              </m:r>
                            </m:sub>
                          </m:sSub>
                        </m:e>
                      </m:nary>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79022"/>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3E27846C-25A5-5242-B75A-25517E690459}"/>
              </a:ext>
            </a:extLst>
          </p:cNvPr>
          <p:cNvSpPr txBox="1"/>
          <p:nvPr/>
        </p:nvSpPr>
        <p:spPr>
          <a:xfrm>
            <a:off x="4146427" y="3338954"/>
            <a:ext cx="1949573"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Freight demand </a:t>
            </a: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[t-km]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2A266F9-7688-1449-BFA5-485C96243E8E}"/>
                  </a:ext>
                </a:extLst>
              </p:cNvPr>
              <p:cNvSpPr txBox="1"/>
              <p:nvPr/>
            </p:nvSpPr>
            <p:spPr>
              <a:xfrm>
                <a:off x="6078655" y="3338954"/>
                <a:ext cx="1832553" cy="646331"/>
              </a:xfrm>
              <a:prstGeom prst="rect">
                <a:avLst/>
              </a:prstGeom>
              <a:noFill/>
            </p:spPr>
            <p:txBody>
              <a:bodyPr wrap="none" rtlCol="0">
                <a:spAutoFit/>
              </a:bodyPr>
              <a:lstStyle>
                <a:defPPr>
                  <a:defRPr lang="en-US"/>
                </a:defPPr>
                <a:lvl1pPr algn="ctr">
                  <a:defRPr sz="2000">
                    <a:latin typeface="Open Sans"/>
                    <a:ea typeface="Open Sans"/>
                    <a:cs typeface="Open Sans"/>
                  </a:defRPr>
                </a:lvl1pPr>
              </a:lstStyle>
              <a:p>
                <a:r>
                  <a:rPr lang="en-GB" sz="160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smtClean="0">
                        <a:latin typeface="Cambria Math" panose="02040503050406030204" pitchFamily="18" charset="0"/>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a:latin typeface="Open Sans Light" panose="020B0306030504020204" pitchFamily="34" charset="0"/>
                    <a:ea typeface="Open Sans Light" panose="020B0306030504020204" pitchFamily="34" charset="0"/>
                    <a:cs typeface="Open Sans Light" panose="020B0306030504020204" pitchFamily="34" charset="0"/>
                  </a:rPr>
                  <a:t>[-]</a:t>
                </a:r>
              </a:p>
            </p:txBody>
          </p:sp>
        </mc:Choice>
        <mc:Fallback xmlns="">
          <p:sp>
            <p:nvSpPr>
              <p:cNvPr id="37" name="TextBox 36">
                <a:extLst>
                  <a:ext uri="{FF2B5EF4-FFF2-40B4-BE49-F238E27FC236}">
                    <a16:creationId xmlns:a16="http://schemas.microsoft.com/office/drawing/2014/main" id="{22A266F9-7688-1449-BFA5-485C96243E8E}"/>
                  </a:ext>
                </a:extLst>
              </p:cNvPr>
              <p:cNvSpPr txBox="1">
                <a:spLocks noRot="1" noChangeAspect="1" noMove="1" noResize="1" noEditPoints="1" noAdjustHandles="1" noChangeArrowheads="1" noChangeShapeType="1" noTextEdit="1"/>
              </p:cNvSpPr>
              <p:nvPr/>
            </p:nvSpPr>
            <p:spPr>
              <a:xfrm>
                <a:off x="6078655" y="3338954"/>
                <a:ext cx="1832553" cy="646331"/>
              </a:xfrm>
              <a:prstGeom prst="rect">
                <a:avLst/>
              </a:prstGeom>
              <a:blipFill>
                <a:blip r:embed="rId4"/>
                <a:stretch>
                  <a:fillRect t="-2830" b="-18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F14CF40-89B8-5244-BA3C-A2D07FC47961}"/>
                  </a:ext>
                </a:extLst>
              </p:cNvPr>
              <p:cNvSpPr txBox="1"/>
              <p:nvPr/>
            </p:nvSpPr>
            <p:spPr>
              <a:xfrm>
                <a:off x="7921124" y="3338954"/>
                <a:ext cx="2869696"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smtClean="0">
                        <a:latin typeface="Cambria Math" panose="02040503050406030204" pitchFamily="18" charset="0"/>
                        <a:ea typeface="Open Sans"/>
                        <a:cs typeface="Open Sans"/>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[energy/t-km]</a:t>
                </a:r>
              </a:p>
            </p:txBody>
          </p:sp>
        </mc:Choice>
        <mc:Fallback xmlns="">
          <p:sp>
            <p:nvSpPr>
              <p:cNvPr id="38" name="TextBox 37">
                <a:extLst>
                  <a:ext uri="{FF2B5EF4-FFF2-40B4-BE49-F238E27FC236}">
                    <a16:creationId xmlns:a16="http://schemas.microsoft.com/office/drawing/2014/main" id="{4F14CF40-89B8-5244-BA3C-A2D07FC47961}"/>
                  </a:ext>
                </a:extLst>
              </p:cNvPr>
              <p:cNvSpPr txBox="1">
                <a:spLocks noRot="1" noChangeAspect="1" noMove="1" noResize="1" noEditPoints="1" noAdjustHandles="1" noChangeArrowheads="1" noChangeShapeType="1" noTextEdit="1"/>
              </p:cNvSpPr>
              <p:nvPr/>
            </p:nvSpPr>
            <p:spPr>
              <a:xfrm>
                <a:off x="7921124" y="3338954"/>
                <a:ext cx="2869696" cy="646331"/>
              </a:xfrm>
              <a:prstGeom prst="rect">
                <a:avLst/>
              </a:prstGeom>
              <a:blipFill>
                <a:blip r:embed="rId5"/>
                <a:stretch>
                  <a:fillRect t="-2830" b="-1887"/>
                </a:stretch>
              </a:blipFill>
            </p:spPr>
            <p:txBody>
              <a:bodyPr/>
              <a:lstStyle/>
              <a:p>
                <a:r>
                  <a:rPr lang="en-GB">
                    <a:noFill/>
                  </a:rPr>
                  <a:t> </a:t>
                </a:r>
              </a:p>
            </p:txBody>
          </p:sp>
        </mc:Fallback>
      </mc:AlternateContent>
      <p:cxnSp>
        <p:nvCxnSpPr>
          <p:cNvPr id="39" name="Straight Connector 38">
            <a:extLst>
              <a:ext uri="{FF2B5EF4-FFF2-40B4-BE49-F238E27FC236}">
                <a16:creationId xmlns:a16="http://schemas.microsoft.com/office/drawing/2014/main" id="{AB164DD6-9BD7-284B-A718-DFA2DF802113}"/>
              </a:ext>
            </a:extLst>
          </p:cNvPr>
          <p:cNvCxnSpPr>
            <a:cxnSpLocks/>
          </p:cNvCxnSpPr>
          <p:nvPr/>
        </p:nvCxnSpPr>
        <p:spPr>
          <a:xfrm flipV="1">
            <a:off x="5489542" y="3047422"/>
            <a:ext cx="46188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2CEDCC-D4D5-9D4F-8A30-402240F6D97F}"/>
              </a:ext>
            </a:extLst>
          </p:cNvPr>
          <p:cNvCxnSpPr>
            <a:cxnSpLocks/>
          </p:cNvCxnSpPr>
          <p:nvPr/>
        </p:nvCxnSpPr>
        <p:spPr>
          <a:xfrm flipV="1">
            <a:off x="6677282" y="3047422"/>
            <a:ext cx="21394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339519-B576-4947-AC82-7C53C91EBD6A}"/>
              </a:ext>
            </a:extLst>
          </p:cNvPr>
          <p:cNvCxnSpPr>
            <a:cxnSpLocks/>
          </p:cNvCxnSpPr>
          <p:nvPr/>
        </p:nvCxnSpPr>
        <p:spPr>
          <a:xfrm flipH="1" flipV="1">
            <a:off x="7449917" y="3047422"/>
            <a:ext cx="977643"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0674DB8-4A13-BF4B-891B-A9CECFD8DE7E}"/>
              </a:ext>
            </a:extLst>
          </p:cNvPr>
          <p:cNvSpPr txBox="1"/>
          <p:nvPr/>
        </p:nvSpPr>
        <p:spPr>
          <a:xfrm>
            <a:off x="8806492" y="5448584"/>
            <a:ext cx="1519968" cy="369332"/>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Value added</a:t>
            </a:r>
          </a:p>
        </p:txBody>
      </p:sp>
      <p:cxnSp>
        <p:nvCxnSpPr>
          <p:cNvPr id="61" name="Straight Connector 60">
            <a:extLst>
              <a:ext uri="{FF2B5EF4-FFF2-40B4-BE49-F238E27FC236}">
                <a16:creationId xmlns:a16="http://schemas.microsoft.com/office/drawing/2014/main" id="{24342457-5324-D84E-B283-3C2A91491F63}"/>
              </a:ext>
            </a:extLst>
          </p:cNvPr>
          <p:cNvCxnSpPr>
            <a:cxnSpLocks/>
          </p:cNvCxnSpPr>
          <p:nvPr/>
        </p:nvCxnSpPr>
        <p:spPr>
          <a:xfrm flipH="1" flipV="1">
            <a:off x="7864503" y="5448584"/>
            <a:ext cx="87282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817ECB-1D8B-AC4B-8E2B-700699F67C4C}"/>
              </a:ext>
            </a:extLst>
          </p:cNvPr>
          <p:cNvCxnSpPr>
            <a:cxnSpLocks/>
          </p:cNvCxnSpPr>
          <p:nvPr/>
        </p:nvCxnSpPr>
        <p:spPr>
          <a:xfrm flipH="1">
            <a:off x="5476672" y="5448584"/>
            <a:ext cx="43683" cy="446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A2512B-C2A7-5B48-B060-7078710E4AC5}"/>
              </a:ext>
            </a:extLst>
          </p:cNvPr>
          <p:cNvCxnSpPr>
            <a:cxnSpLocks/>
          </p:cNvCxnSpPr>
          <p:nvPr/>
        </p:nvCxnSpPr>
        <p:spPr>
          <a:xfrm>
            <a:off x="7036307" y="5402526"/>
            <a:ext cx="456693" cy="392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2B80800-8DD3-244C-BA6E-405A5E69883B}"/>
              </a:ext>
            </a:extLst>
          </p:cNvPr>
          <p:cNvSpPr txBox="1"/>
          <p:nvPr/>
        </p:nvSpPr>
        <p:spPr>
          <a:xfrm>
            <a:off x="4745854" y="5856020"/>
            <a:ext cx="1154483" cy="369332"/>
          </a:xfrm>
          <a:prstGeom prst="rect">
            <a:avLst/>
          </a:prstGeom>
          <a:noFill/>
        </p:spPr>
        <p:txBody>
          <a:bodyPr wrap="none" rtlCol="0">
            <a:spAutoFit/>
          </a:bodyPr>
          <a:lstStyle/>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Constant</a:t>
            </a:r>
          </a:p>
        </p:txBody>
      </p:sp>
      <p:sp>
        <p:nvSpPr>
          <p:cNvPr id="18" name="Google Shape;339;p22">
            <a:extLst>
              <a:ext uri="{FF2B5EF4-FFF2-40B4-BE49-F238E27FC236}">
                <a16:creationId xmlns:a16="http://schemas.microsoft.com/office/drawing/2014/main" id="{52C58C8B-2079-1A4C-8F14-EFB7C6034DD7}"/>
              </a:ext>
            </a:extLst>
          </p:cNvPr>
          <p:cNvSpPr>
            <a:spLocks noGrp="1" noChangeArrowheads="1"/>
          </p:cNvSpPr>
          <p:nvPr>
            <p:ph type="title"/>
          </p:nvPr>
        </p:nvSpPr>
        <p:spPr>
          <a:xfrm>
            <a:off x="865094" y="585"/>
            <a:ext cx="10107706"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19" name="TextBox 18">
            <a:extLst>
              <a:ext uri="{FF2B5EF4-FFF2-40B4-BE49-F238E27FC236}">
                <a16:creationId xmlns:a16="http://schemas.microsoft.com/office/drawing/2014/main" id="{79AA8A05-ED62-254E-8102-1F4A8AA8B884}"/>
              </a:ext>
            </a:extLst>
          </p:cNvPr>
          <p:cNvSpPr txBox="1"/>
          <p:nvPr/>
        </p:nvSpPr>
        <p:spPr>
          <a:xfrm>
            <a:off x="7304733" y="5794586"/>
            <a:ext cx="860941" cy="338554"/>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Variable</a:t>
            </a:r>
          </a:p>
        </p:txBody>
      </p:sp>
      <p:sp>
        <p:nvSpPr>
          <p:cNvPr id="3" name="TextBox 2">
            <a:extLst>
              <a:ext uri="{FF2B5EF4-FFF2-40B4-BE49-F238E27FC236}">
                <a16:creationId xmlns:a16="http://schemas.microsoft.com/office/drawing/2014/main" id="{65F851CC-DC4F-E89F-C28B-314C66D67189}"/>
              </a:ext>
            </a:extLst>
          </p:cNvPr>
          <p:cNvSpPr txBox="1"/>
          <p:nvPr/>
        </p:nvSpPr>
        <p:spPr>
          <a:xfrm>
            <a:off x="167043" y="5288908"/>
            <a:ext cx="3902357" cy="923330"/>
          </a:xfrm>
          <a:prstGeom prst="rect">
            <a:avLst/>
          </a:prstGeom>
          <a:noFill/>
          <a:ln w="28575">
            <a:solidFill>
              <a:srgbClr val="C00000"/>
            </a:solidFill>
          </a:ln>
        </p:spPr>
        <p:txBody>
          <a:bodyPr wrap="square" rtlCol="0">
            <a:spAutoFit/>
          </a:bodyPr>
          <a:lstStyle/>
          <a:p>
            <a:r>
              <a:rPr lang="en-GB" b="1" dirty="0"/>
              <a:t>N.B.</a:t>
            </a:r>
            <a:r>
              <a:rPr lang="en-GB" dirty="0"/>
              <a:t> Final Energy Demand is measured in energy units, while Freight Demand is in ton kilometres (</a:t>
            </a:r>
            <a:r>
              <a:rPr lang="en-GB" dirty="0" err="1"/>
              <a:t>tkm</a:t>
            </a:r>
            <a:r>
              <a:rPr lang="en-GB" dirty="0"/>
              <a:t>)</a:t>
            </a:r>
          </a:p>
        </p:txBody>
      </p:sp>
    </p:spTree>
    <p:extLst>
      <p:ext uri="{BB962C8B-B14F-4D97-AF65-F5344CB8AC3E}">
        <p14:creationId xmlns:p14="http://schemas.microsoft.com/office/powerpoint/2010/main" val="6809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35D4413E-0DE8-99AF-11E6-8CC512263E98}"/>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7: "</a:t>
            </a:r>
            <a:r>
              <a:rPr lang="en-GB" sz="800">
                <a:solidFill>
                  <a:schemeClr val="bg1"/>
                </a:solidFill>
                <a:latin typeface="Open Sans"/>
                <a:ea typeface="+mn-lt"/>
                <a:cs typeface="+mn-lt"/>
              </a:rPr>
              <a:t>TRANSPORT AND SERVICE SECTORS, AND SCENARIOS DEFINITION IN MAED</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2661487"/>
            <a:chOff x="5322277" y="1512599"/>
            <a:chExt cx="3214026" cy="1815039"/>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7.1 Service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7.2 Base Year Reconstruction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7.3 </a:t>
              </a:r>
              <a:r>
                <a:rPr lang="en-GB" altLang="en-US" sz="1600" dirty="0">
                  <a:latin typeface="Open Sans" panose="020B0606030504020204" pitchFamily="34" charset="0"/>
                  <a:ea typeface="Open Sans" panose="020B0606030504020204" pitchFamily="34" charset="0"/>
                  <a:cs typeface="Open Sans" panose="020B0606030504020204" pitchFamily="34" charset="0"/>
                </a:rPr>
                <a:t>Transport Sector and its sub-sectors</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service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about the transport sector and its subsectors</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7.1 Service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906283" y="5372015"/>
            <a:ext cx="687386"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676364" y="5375539"/>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385248" y="5415463"/>
            <a:ext cx="1591061" cy="620989"/>
          </a:xfrm>
          <a:prstGeom prst="rect">
            <a:avLst/>
          </a:prstGeom>
          <a:noFill/>
          <a:ln w="19050">
            <a:solidFill>
              <a:schemeClr val="accent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149567" y="5372015"/>
            <a:ext cx="2897532" cy="707886"/>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a:p>
            <a:pPr algn="ctr" eaLnBrk="1" hangingPunct="1">
              <a:spcBef>
                <a:spcPct val="50000"/>
              </a:spcBef>
            </a:pPr>
            <a:endPar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15708" y="5381521"/>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094144" y="5372015"/>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9208626" y="2665660"/>
            <a:ext cx="1535366" cy="83099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Personal Services and others</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1829215"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Commercial and </a:t>
            </a:r>
            <a:r>
              <a:rPr lang="en-US" sz="1600" b="1"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turism</a:t>
            </a: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395915"/>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285073"/>
            <a:ext cx="10203071" cy="987967"/>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604635" y="4000500"/>
            <a:ext cx="0" cy="28457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73383"/>
          </a:xfrm>
        </p:spPr>
        <p:txBody>
          <a:bodyPr/>
          <a:lstStyle/>
          <a:p>
            <a:pPr marL="0" lvl="6" indent="0" eaLnBrk="0" fontAlgn="base" hangingPunct="0">
              <a:lnSpc>
                <a:spcPct val="110000"/>
              </a:lnSpc>
              <a:spcAft>
                <a:spcPts val="1200"/>
              </a:spcAft>
              <a:buClr>
                <a:srgbClr val="333333"/>
              </a:buClr>
              <a:buSzPts val="1300"/>
              <a:buNone/>
              <a:defRPr/>
            </a:pPr>
            <a:r>
              <a:rPr lang="en-GB" sz="2000" b="1">
                <a:solidFill>
                  <a:schemeClr val="accent5">
                    <a:lumMod val="60000"/>
                    <a:lumOff val="40000"/>
                  </a:schemeClr>
                </a:solidFill>
                <a:latin typeface="Open Sans"/>
                <a:ea typeface="Open Sans"/>
                <a:cs typeface="Open Sans"/>
                <a:sym typeface="Calibri"/>
              </a:rPr>
              <a:t>7.1.1. The Service Sector, Subsectors, End-use and Final Energy Demands</a:t>
            </a:r>
          </a:p>
          <a:p>
            <a:pPr marL="0" indent="0">
              <a:buNone/>
            </a:pPr>
            <a:endParaRPr lang="en-GB"/>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684586" y="1868557"/>
            <a:ext cx="310859" cy="7310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923449" y="458375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Motive Power</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524606"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Electricity Specific Uses</a:t>
            </a:r>
            <a:endPar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5069269" y="2668935"/>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Public administration</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7172758" y="2665660"/>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Finance and Business</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6123383" y="456181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Thermal Uses</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33" name="Picture 32">
            <a:extLst>
              <a:ext uri="{FF2B5EF4-FFF2-40B4-BE49-F238E27FC236}">
                <a16:creationId xmlns:a16="http://schemas.microsoft.com/office/drawing/2014/main" id="{BE01F8F3-86F8-B0D4-37DA-B9285B0D38C3}"/>
              </a:ext>
            </a:extLst>
          </p:cNvPr>
          <p:cNvPicPr>
            <a:picLocks noChangeAspect="1"/>
          </p:cNvPicPr>
          <p:nvPr/>
        </p:nvPicPr>
        <p:blipFill>
          <a:blip r:embed="rId7"/>
          <a:stretch>
            <a:fillRect/>
          </a:stretch>
        </p:blipFill>
        <p:spPr>
          <a:xfrm>
            <a:off x="3264662" y="3318550"/>
            <a:ext cx="637529" cy="637529"/>
          </a:xfrm>
          <a:prstGeom prst="rect">
            <a:avLst/>
          </a:prstGeom>
        </p:spPr>
      </p:pic>
      <p:pic>
        <p:nvPicPr>
          <p:cNvPr id="1026" name="Picture 2">
            <a:extLst>
              <a:ext uri="{FF2B5EF4-FFF2-40B4-BE49-F238E27FC236}">
                <a16:creationId xmlns:a16="http://schemas.microsoft.com/office/drawing/2014/main" id="{7C2733E7-5F36-1C36-4D7B-13D8595BC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791" y="3312419"/>
            <a:ext cx="637529" cy="637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596175-3604-F0E2-3303-B63546332A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9448"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7274AA-1BE6-A479-FBB7-B871486E12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4814" y="3565469"/>
            <a:ext cx="382990" cy="3829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10167804" y="536898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District Heating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9593160" y="4470102"/>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Space Heating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903332"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7.1.2. Raw Data Service Sector and Driving Parameters</a:t>
            </a: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a:latin typeface="Open Sans"/>
              </a:rPr>
              <a:t>Lecture 7.1 Service sector</a:t>
            </a:r>
          </a:p>
        </p:txBody>
      </p:sp>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a:p>
        </p:txBody>
      </p:sp>
      <p:pic>
        <p:nvPicPr>
          <p:cNvPr id="5" name="Picture 4">
            <a:extLst>
              <a:ext uri="{FF2B5EF4-FFF2-40B4-BE49-F238E27FC236}">
                <a16:creationId xmlns:a16="http://schemas.microsoft.com/office/drawing/2014/main" id="{BE372473-A66F-FF46-831C-989F31F8AF37}"/>
              </a:ext>
            </a:extLst>
          </p:cNvPr>
          <p:cNvPicPr>
            <a:picLocks noChangeAspect="1"/>
          </p:cNvPicPr>
          <p:nvPr/>
        </p:nvPicPr>
        <p:blipFill>
          <a:blip r:embed="rId3"/>
          <a:stretch>
            <a:fillRect/>
          </a:stretch>
        </p:blipFill>
        <p:spPr>
          <a:xfrm>
            <a:off x="921172" y="1753683"/>
            <a:ext cx="6861414" cy="3169442"/>
          </a:xfrm>
          <a:prstGeom prst="rect">
            <a:avLst/>
          </a:prstGeom>
        </p:spPr>
      </p:pic>
      <p:sp>
        <p:nvSpPr>
          <p:cNvPr id="6" name="TextBox 5">
            <a:extLst>
              <a:ext uri="{FF2B5EF4-FFF2-40B4-BE49-F238E27FC236}">
                <a16:creationId xmlns:a16="http://schemas.microsoft.com/office/drawing/2014/main" id="{8751AA81-1FA7-C12A-A11E-238EB48C499C}"/>
              </a:ext>
            </a:extLst>
          </p:cNvPr>
          <p:cNvSpPr txBox="1"/>
          <p:nvPr/>
        </p:nvSpPr>
        <p:spPr>
          <a:xfrm>
            <a:off x="8840910" y="2091547"/>
            <a:ext cx="2401859" cy="1477328"/>
          </a:xfrm>
          <a:prstGeom prst="rect">
            <a:avLst/>
          </a:prstGeom>
          <a:noFill/>
          <a:ln>
            <a:solidFill>
              <a:schemeClr val="tx1"/>
            </a:solidFill>
          </a:ln>
        </p:spPr>
        <p:txBody>
          <a:bodyPr wrap="square" lIns="91440" tIns="45720" rIns="91440" bIns="45720" rtlCol="0" anchor="t">
            <a:spAutoFit/>
          </a:bodyPr>
          <a:lstStyle/>
          <a:p>
            <a:r>
              <a:rPr lang="en-GB" dirty="0">
                <a:latin typeface="Calibri"/>
                <a:cs typeface="Calibri"/>
              </a:rPr>
              <a:t>We need to define the type of Service subsector – in this example they are 4 as defined on the left</a:t>
            </a:r>
          </a:p>
        </p:txBody>
      </p:sp>
      <p:sp>
        <p:nvSpPr>
          <p:cNvPr id="8" name="Arrow: Left 7">
            <a:extLst>
              <a:ext uri="{FF2B5EF4-FFF2-40B4-BE49-F238E27FC236}">
                <a16:creationId xmlns:a16="http://schemas.microsoft.com/office/drawing/2014/main" id="{4ED55DE9-6CC0-E765-E266-5A77224D16C3}"/>
              </a:ext>
            </a:extLst>
          </p:cNvPr>
          <p:cNvSpPr/>
          <p:nvPr/>
        </p:nvSpPr>
        <p:spPr>
          <a:xfrm>
            <a:off x="7840122" y="3367464"/>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D90A5B-539A-38D0-E1AB-725D617AE72B}"/>
                  </a:ext>
                </a:extLst>
              </p:cNvPr>
              <p:cNvSpPr txBox="1"/>
              <p:nvPr/>
            </p:nvSpPr>
            <p:spPr>
              <a:xfrm>
                <a:off x="887412" y="5210161"/>
                <a:ext cx="6094378" cy="800797"/>
              </a:xfrm>
              <a:prstGeom prst="rect">
                <a:avLst/>
              </a:prstGeom>
              <a:noFill/>
            </p:spPr>
            <p:txBody>
              <a:bodyPr wrap="square">
                <a:spAutoFit/>
              </a:bodyPr>
              <a:lstStyle/>
              <a:p>
                <a:pPr eaLnBrk="1" hangingPunct="1">
                  <a:lnSpc>
                    <a:spcPct val="100000"/>
                  </a:lnSpc>
                  <a:spcAft>
                    <a:spcPts val="1200"/>
                  </a:spcAft>
                  <a:buNone/>
                </a:pPr>
                <a:r>
                  <a:rPr lang="en-GB" altLang="en-US" sz="1800">
                    <a:latin typeface="Open Sans" panose="020B0606030504020204" pitchFamily="34" charset="0"/>
                    <a:ea typeface="Open Sans" panose="020B0606030504020204" pitchFamily="34" charset="0"/>
                    <a:cs typeface="Open Sans" panose="020B0606030504020204" pitchFamily="34" charset="0"/>
                  </a:rPr>
                  <a:t>Total floor area </a:t>
                </a:r>
              </a:p>
              <a:p>
                <a:pPr eaLnBrk="1" hangingPunct="1">
                  <a:lnSpc>
                    <a:spcPct val="100000"/>
                  </a:lnSpc>
                  <a:spcAft>
                    <a:spcPts val="1200"/>
                  </a:spcAft>
                  <a:buNone/>
                </a:pPr>
                <a14:m>
                  <m:oMath xmlns:m="http://schemas.openxmlformats.org/officeDocument/2006/math">
                    <m:r>
                      <a:rPr lang="en-GB" altLang="en-US" sz="1800" smtClean="0">
                        <a:latin typeface="Cambria Math" panose="02040503050406030204" pitchFamily="18" charset="0"/>
                      </a:rPr>
                      <m:t>𝐴</m:t>
                    </m:r>
                    <m:r>
                      <a:rPr lang="en-GB" altLang="en-US" sz="1800" smtClean="0">
                        <a:latin typeface="Cambria Math" panose="02040503050406030204" pitchFamily="18" charset="0"/>
                      </a:rPr>
                      <m:t>=</m:t>
                    </m:r>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𝑃</m:t>
                        </m:r>
                      </m:e>
                      <m:sub>
                        <m:r>
                          <a:rPr lang="en-GB" sz="1800">
                            <a:latin typeface="Cambria Math" panose="02040503050406030204" pitchFamily="18" charset="0"/>
                            <a:cs typeface="Times New Roman" pitchFamily="18" charset="0"/>
                          </a:rPr>
                          <m:t>𝑡𝑜𝑡</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𝑙𝑎𝑏𝑜𝑟</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𝑠𝑒𝑟𝑣𝑖𝑐𝑒</m:t>
                        </m:r>
                      </m:sub>
                    </m:sSub>
                    <m:acc>
                      <m:accPr>
                        <m:chr m:val="̅"/>
                        <m:ctrlPr>
                          <a:rPr lang="en-GB" sz="1800" i="1" smtClean="0">
                            <a:latin typeface="Cambria Math" panose="02040503050406030204" pitchFamily="18" charset="0"/>
                            <a:cs typeface="Times New Roman" pitchFamily="18" charset="0"/>
                          </a:rPr>
                        </m:ctrlPr>
                      </m:accPr>
                      <m:e>
                        <m:r>
                          <a:rPr lang="en-GB" sz="1800" smtClean="0">
                            <a:latin typeface="Cambria Math" panose="02040503050406030204" pitchFamily="18" charset="0"/>
                            <a:cs typeface="Times New Roman" pitchFamily="18" charset="0"/>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15" name="TextBox 14">
                <a:extLst>
                  <a:ext uri="{FF2B5EF4-FFF2-40B4-BE49-F238E27FC236}">
                    <a16:creationId xmlns:a16="http://schemas.microsoft.com/office/drawing/2014/main" id="{E2D90A5B-539A-38D0-E1AB-725D617AE72B}"/>
                  </a:ext>
                </a:extLst>
              </p:cNvPr>
              <p:cNvSpPr txBox="1">
                <a:spLocks noRot="1" noChangeAspect="1" noMove="1" noResize="1" noEditPoints="1" noAdjustHandles="1" noChangeArrowheads="1" noChangeShapeType="1" noTextEdit="1"/>
              </p:cNvSpPr>
              <p:nvPr/>
            </p:nvSpPr>
            <p:spPr>
              <a:xfrm>
                <a:off x="887412" y="5210161"/>
                <a:ext cx="6094378" cy="800797"/>
              </a:xfrm>
              <a:prstGeom prst="rect">
                <a:avLst/>
              </a:prstGeom>
              <a:blipFill>
                <a:blip r:embed="rId5"/>
                <a:stretch>
                  <a:fillRect l="-901" t="-3817" b="-1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BFB0AD-FD60-F4A2-726B-71DA071ED80F}"/>
                  </a:ext>
                </a:extLst>
              </p:cNvPr>
              <p:cNvSpPr txBox="1"/>
              <p:nvPr/>
            </p:nvSpPr>
            <p:spPr>
              <a:xfrm>
                <a:off x="5284316" y="5010107"/>
                <a:ext cx="6094378" cy="1200906"/>
              </a:xfrm>
              <a:prstGeom prst="rect">
                <a:avLst/>
              </a:prstGeom>
              <a:noFill/>
            </p:spPr>
            <p:txBody>
              <a:bodyPr wrap="square">
                <a:spAutoFit/>
              </a:bodyPr>
              <a:lstStyle/>
              <a:p>
                <a:pPr algn="r" eaLnBrk="1" hangingPunct="1">
                  <a:lnSpc>
                    <a:spcPct val="100000"/>
                  </a:lnSpc>
                  <a:spcBef>
                    <a:spcPts val="0"/>
                  </a:spcBef>
                  <a:spcAft>
                    <a:spcPts val="0"/>
                  </a:spcAft>
                  <a:buNone/>
                </a:pPr>
                <a14:m>
                  <m:oMath xmlns:m="http://schemas.openxmlformats.org/officeDocument/2006/math">
                    <m:sSub>
                      <m:sSubPr>
                        <m:ctrlPr>
                          <a:rPr lang="en-GB" i="1" smtClean="0">
                            <a:latin typeface="Cambria Math" panose="02040503050406030204" pitchFamily="18" charset="0"/>
                            <a:cs typeface="Times New Roman" pitchFamily="18" charset="0"/>
                          </a:rPr>
                        </m:ctrlPr>
                      </m:sSubPr>
                      <m:e>
                        <m:r>
                          <a:rPr lang="en-GB" i="1">
                            <a:latin typeface="Cambria Math" panose="02040503050406030204" pitchFamily="18" charset="0"/>
                            <a:cs typeface="Times New Roman" pitchFamily="18" charset="0"/>
                          </a:rPr>
                          <m:t>𝑃</m:t>
                        </m:r>
                      </m:e>
                      <m:sub>
                        <m:r>
                          <a:rPr lang="en-GB" i="1">
                            <a:latin typeface="Cambria Math" panose="02040503050406030204" pitchFamily="18" charset="0"/>
                            <a:cs typeface="Times New Roman" pitchFamily="18" charset="0"/>
                          </a:rPr>
                          <m:t>𝑡𝑜𝑡</m:t>
                        </m:r>
                      </m:sub>
                    </m:sSub>
                  </m:oMath>
                </a14:m>
                <a:r>
                  <a:rPr lang="en-GB" altLang="en-US">
                    <a:latin typeface="Open Sans" panose="020B0606030504020204" pitchFamily="34" charset="0"/>
                  </a:rPr>
                  <a:t> </a:t>
                </a:r>
                <a:r>
                  <a:rPr lang="en-GB" altLang="en-US" sz="1800">
                    <a:latin typeface="Open Sans" panose="020B0606030504020204" pitchFamily="34" charset="0"/>
                    <a:ea typeface="Open Sans" panose="020B0606030504020204" pitchFamily="34" charset="0"/>
                    <a:cs typeface="Open Sans" panose="020B0606030504020204" pitchFamily="34" charset="0"/>
                  </a:rPr>
                  <a:t>total population</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𝑙𝑎𝑏𝑜𝑟</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total population in the labour force</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𝑠𝑒𝑟𝑣𝑖𝑐𝑒</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labour force in the service sector</a:t>
                </a:r>
              </a:p>
              <a:p>
                <a:pPr algn="r" eaLnBrk="1" hangingPunct="1">
                  <a:lnSpc>
                    <a:spcPct val="100000"/>
                  </a:lnSpc>
                  <a:spcBef>
                    <a:spcPts val="0"/>
                  </a:spcBef>
                  <a:spcAft>
                    <a:spcPts val="0"/>
                  </a:spcAft>
                  <a:buNone/>
                </a:pPr>
                <a14:m>
                  <m:oMath xmlns:m="http://schemas.openxmlformats.org/officeDocument/2006/math">
                    <m:acc>
                      <m:accPr>
                        <m:chr m:val="̅"/>
                        <m:ctrlPr>
                          <a:rPr lang="en-GB" sz="1800" i="1">
                            <a:latin typeface="Cambria Math" panose="02040503050406030204" pitchFamily="18" charset="0"/>
                            <a:ea typeface="Open Sans"/>
                            <a:cs typeface="Open Sans"/>
                          </a:rPr>
                        </m:ctrlPr>
                      </m:accPr>
                      <m:e>
                        <m:r>
                          <a:rPr lang="en-GB" sz="1800">
                            <a:latin typeface="Cambria Math" panose="02040503050406030204" pitchFamily="18" charset="0"/>
                            <a:ea typeface="Open Sans"/>
                            <a:cs typeface="Open Sans"/>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average floor area per employee</a:t>
                </a:r>
              </a:p>
            </p:txBody>
          </p:sp>
        </mc:Choice>
        <mc:Fallback xmlns="">
          <p:sp>
            <p:nvSpPr>
              <p:cNvPr id="23" name="TextBox 22">
                <a:extLst>
                  <a:ext uri="{FF2B5EF4-FFF2-40B4-BE49-F238E27FC236}">
                    <a16:creationId xmlns:a16="http://schemas.microsoft.com/office/drawing/2014/main" id="{BCBFB0AD-FD60-F4A2-726B-71DA071ED80F}"/>
                  </a:ext>
                </a:extLst>
              </p:cNvPr>
              <p:cNvSpPr txBox="1">
                <a:spLocks noRot="1" noChangeAspect="1" noMove="1" noResize="1" noEditPoints="1" noAdjustHandles="1" noChangeArrowheads="1" noChangeShapeType="1" noTextEdit="1"/>
              </p:cNvSpPr>
              <p:nvPr/>
            </p:nvSpPr>
            <p:spPr>
              <a:xfrm>
                <a:off x="5284316" y="5010107"/>
                <a:ext cx="6094378" cy="1200906"/>
              </a:xfrm>
              <a:prstGeom prst="rect">
                <a:avLst/>
              </a:prstGeom>
              <a:blipFill>
                <a:blip r:embed="rId6"/>
                <a:stretch>
                  <a:fillRect t="-2538" r="-800" b="-761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92EEFDA-A42F-9392-DCA9-A90C0583C88B}"/>
              </a:ext>
            </a:extLst>
          </p:cNvPr>
          <p:cNvPicPr>
            <a:picLocks noChangeAspect="1"/>
          </p:cNvPicPr>
          <p:nvPr/>
        </p:nvPicPr>
        <p:blipFill>
          <a:blip r:embed="rId7"/>
          <a:stretch>
            <a:fillRect/>
          </a:stretch>
        </p:blipFill>
        <p:spPr>
          <a:xfrm>
            <a:off x="973104" y="288514"/>
            <a:ext cx="949467" cy="949467"/>
          </a:xfrm>
          <a:prstGeom prst="rect">
            <a:avLst/>
          </a:prstGeom>
          <a:ln w="9525">
            <a:solidFill>
              <a:schemeClr val="tx1"/>
            </a:solidFill>
          </a:ln>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a:latin typeface="Open Sans"/>
                <a:ea typeface="Open Sans"/>
                <a:cs typeface="Open Sans"/>
                <a:sym typeface="Bodoni SvtyTwo ITC TT-Book"/>
              </a:rPr>
              <a:t>Lecture 7.1. Service Sector</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a:solidFill>
                  <a:schemeClr val="accent5">
                    <a:lumMod val="60000"/>
                    <a:lumOff val="40000"/>
                  </a:schemeClr>
                </a:solidFill>
                <a:latin typeface="Open Sans"/>
                <a:ea typeface="Open Sans"/>
                <a:cs typeface="Open Sans"/>
              </a:rPr>
              <a:t>7.1.3. Space Heating Raw Data</a:t>
            </a:r>
            <a:endParaRPr lang="en-GB">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893969" y="4860129"/>
            <a:ext cx="6393245" cy="646331"/>
          </a:xfrm>
          <a:prstGeom prst="rect">
            <a:avLst/>
          </a:prstGeom>
          <a:noFill/>
          <a:ln>
            <a:solidFill>
              <a:schemeClr val="tx1"/>
            </a:solidFill>
          </a:ln>
        </p:spPr>
        <p:txBody>
          <a:bodyPr wrap="square" rtlCol="0">
            <a:spAutoFit/>
          </a:bodyPr>
          <a:lstStyle/>
          <a:p>
            <a:pPr algn="ctr"/>
            <a:r>
              <a:rPr lang="en-GB" dirty="0"/>
              <a:t>We need to define Low Rise Buildings, COP Heat Pumps and Solar Thermal Share</a:t>
            </a:r>
          </a:p>
        </p:txBody>
      </p:sp>
      <p:pic>
        <p:nvPicPr>
          <p:cNvPr id="5" name="Picture 4">
            <a:extLst>
              <a:ext uri="{FF2B5EF4-FFF2-40B4-BE49-F238E27FC236}">
                <a16:creationId xmlns:a16="http://schemas.microsoft.com/office/drawing/2014/main" id="{7377108F-8300-CA1B-4B74-1EAB1D256E1B}"/>
              </a:ext>
            </a:extLst>
          </p:cNvPr>
          <p:cNvPicPr>
            <a:picLocks noChangeAspect="1"/>
          </p:cNvPicPr>
          <p:nvPr/>
        </p:nvPicPr>
        <p:blipFill>
          <a:blip r:embed="rId4"/>
          <a:stretch>
            <a:fillRect/>
          </a:stretch>
        </p:blipFill>
        <p:spPr>
          <a:xfrm>
            <a:off x="893970" y="2125077"/>
            <a:ext cx="6393245" cy="2496634"/>
          </a:xfrm>
          <a:prstGeom prst="rect">
            <a:avLst/>
          </a:prstGeom>
        </p:spPr>
      </p:pic>
      <p:pic>
        <p:nvPicPr>
          <p:cNvPr id="4" name="Picture 2" descr="Free photo 3d rendering of ventilation system">
            <a:extLst>
              <a:ext uri="{FF2B5EF4-FFF2-40B4-BE49-F238E27FC236}">
                <a16:creationId xmlns:a16="http://schemas.microsoft.com/office/drawing/2014/main" id="{137CE77D-ECFB-B2C3-80EB-F58C0D7C3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89" y="2038122"/>
            <a:ext cx="3739955" cy="2670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BA344E-0B23-1224-9C2E-637C1DDD220D}"/>
              </a:ext>
            </a:extLst>
          </p:cNvPr>
          <p:cNvSpPr txBox="1"/>
          <p:nvPr/>
        </p:nvSpPr>
        <p:spPr>
          <a:xfrm>
            <a:off x="9528455" y="4778892"/>
            <a:ext cx="2090889" cy="630942"/>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8236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altLang="en-US">
                <a:latin typeface="Open Sans"/>
              </a:rPr>
              <a:t>Lecture 7.1 Service sector</a:t>
            </a:r>
            <a:endParaRPr lang="en-GB" sz="4400">
              <a:latin typeface="Open Sans"/>
              <a:ea typeface="Open Sans"/>
              <a:cs typeface="Open Sans"/>
              <a:sym typeface="Bodoni SvtyTwo ITC TT-Book"/>
            </a:endParaRP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7.1.4.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76879" y="2701555"/>
                <a:ext cx="5285850"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r>
                        <a:rPr lang="en-GB" sz="2000" b="1" i="1" smtClean="0">
                          <a:solidFill>
                            <a:srgbClr val="C00000"/>
                          </a:solidFill>
                          <a:latin typeface="Cambria Math" panose="02040503050406030204" pitchFamily="18" charset="0"/>
                          <a:cs typeface="Times New Roman" pitchFamily="18" charset="0"/>
                        </a:rPr>
                        <m:t>𝐀</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𝝈</m:t>
                          </m:r>
                        </m:e>
                        <m:sub>
                          <m:r>
                            <a:rPr lang="en-GB" sz="2000" b="1" i="1">
                              <a:solidFill>
                                <a:srgbClr val="C00000"/>
                              </a:solidFill>
                              <a:latin typeface="Cambria Math" panose="02040503050406030204" pitchFamily="18" charset="0"/>
                              <a:cs typeface="Times New Roman" pitchFamily="18" charset="0"/>
                            </a:rPr>
                            <m:t>𝒉𝒆𝒂𝒕</m:t>
                          </m:r>
                        </m:sub>
                      </m:sSub>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a:solidFill>
                                <a:srgbClr val="7030A0"/>
                              </a:solidFill>
                              <a:latin typeface="Cambria Math" panose="02040503050406030204" pitchFamily="18" charset="0"/>
                              <a:cs typeface="Times New Roman" pitchFamily="18" charset="0"/>
                            </a:rPr>
                            <m:t>𝒉𝒆𝒂𝒕</m:t>
                          </m:r>
                        </m:sub>
                      </m:sSub>
                    </m:oMath>
                  </m:oMathPara>
                </a14:m>
                <a:endParaRPr lang="en-GB" altLang="en-US" sz="2000" b="1" dirty="0">
                  <a:latin typeface="Cambria Math" panose="02040503050406030204" pitchFamily="18" charset="0"/>
                </a:endParaRPr>
              </a:p>
              <a:p>
                <a:pPr eaLnBrk="1" hangingPunct="1">
                  <a:lnSpc>
                    <a:spcPct val="100000"/>
                  </a:lnSpc>
                  <a:spcBef>
                    <a:spcPts val="0"/>
                  </a:spcBef>
                  <a:spcAft>
                    <a:spcPts val="0"/>
                  </a:spcAft>
                  <a:buNone/>
                </a:pPr>
                <a:endParaRPr lang="en-GB" altLang="en-US" sz="2000"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sz="2000" dirty="0" smtClean="0">
                        <a:solidFill>
                          <a:srgbClr val="C00000"/>
                        </a:solidFill>
                        <a:latin typeface="Cambria Math" panose="02040503050406030204" pitchFamily="18" charset="0"/>
                      </a:rPr>
                      <m:t>𝐴</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𝜎</m:t>
                        </m:r>
                      </m:e>
                      <m:sub>
                        <m:r>
                          <a:rPr lang="en-GB" sz="2000">
                            <a:solidFill>
                              <a:srgbClr val="C00000"/>
                            </a:solidFill>
                            <a:latin typeface="Cambria Math" panose="02040503050406030204" pitchFamily="18" charset="0"/>
                            <a:cs typeface="Times New Roman" pitchFamily="18" charset="0"/>
                          </a:rPr>
                          <m:t>h𝑒𝑎𝑡</m:t>
                        </m:r>
                      </m:sub>
                    </m:sSub>
                    <m:r>
                      <a:rPr lang="en-GB" sz="2000" i="1" smtClean="0">
                        <a:solidFill>
                          <a:srgbClr val="C00000"/>
                        </a:solidFill>
                        <a:latin typeface="Cambria Math" panose="02040503050406030204" pitchFamily="18" charset="0"/>
                        <a:cs typeface="Times New Roman" pitchFamily="18" charset="0"/>
                      </a:rPr>
                      <m:t> </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Fraction total area to be heated</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h𝑒𝑎𝑡</m:t>
                        </m:r>
                      </m:sub>
                    </m:sSub>
                    <m:r>
                      <a:rPr lang="en-GB" sz="2000" b="0" i="1" smtClean="0">
                        <a:solidFill>
                          <a:srgbClr val="7030A0"/>
                        </a:solidFill>
                        <a:latin typeface="Cambria Math" panose="02040503050406030204" pitchFamily="18" charset="0"/>
                        <a:cs typeface="Times New Roman" pitchFamily="18" charset="0"/>
                      </a:rPr>
                      <m:t> </m:t>
                    </m:r>
                  </m:oMath>
                </a14:m>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heated</a:t>
                </a: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76879" y="2701555"/>
                <a:ext cx="5285850" cy="4072625"/>
              </a:xfrm>
              <a:prstGeom prst="rect">
                <a:avLst/>
              </a:prstGeom>
              <a:blipFill>
                <a:blip r:embed="rId4"/>
                <a:stretch>
                  <a:fillRect l="-692"/>
                </a:stretch>
              </a:blipFill>
              <a:ln>
                <a:noFill/>
              </a:ln>
            </p:spPr>
            <p:txBody>
              <a:bodyPr/>
              <a:lstStyle/>
              <a:p>
                <a:r>
                  <a:rPr lang="en-GB">
                    <a:noFill/>
                  </a:rPr>
                  <a:t> </a:t>
                </a:r>
              </a:p>
            </p:txBody>
          </p:sp>
        </mc:Fallback>
      </mc:AlternateContent>
      <p:pic>
        <p:nvPicPr>
          <p:cNvPr id="2050" name="Picture 2" descr="Free photo 3d rendering of ventilation system">
            <a:extLst>
              <a:ext uri="{FF2B5EF4-FFF2-40B4-BE49-F238E27FC236}">
                <a16:creationId xmlns:a16="http://schemas.microsoft.com/office/drawing/2014/main" id="{4F8BF1E6-F74E-524C-277C-64806DC6A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773" y="2011981"/>
            <a:ext cx="5084131" cy="363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F6ECC5-5F7B-A01E-9A62-4272EA803F21}"/>
              </a:ext>
            </a:extLst>
          </p:cNvPr>
          <p:cNvSpPr txBox="1"/>
          <p:nvPr/>
        </p:nvSpPr>
        <p:spPr>
          <a:xfrm>
            <a:off x="5431904" y="564234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5899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04037" y="133971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0"/>
                  </a:spcAft>
                  <a:buNone/>
                </a:pPr>
                <a:r>
                  <a:rPr lang="en-ZA" sz="2000" b="1" dirty="0">
                    <a:solidFill>
                      <a:schemeClr val="accent5">
                        <a:lumMod val="60000"/>
                        <a:lumOff val="40000"/>
                      </a:schemeClr>
                    </a:solidFill>
                    <a:latin typeface="Open Sans"/>
                    <a:ea typeface="Open Sans"/>
                    <a:cs typeface="Open Sans"/>
                  </a:rPr>
                  <a:t>7.1.5.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Final energy demand: electricity use for space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chemeClr val="accent6"/>
                        </a:solidFill>
                        <a:latin typeface="Cambria Math" panose="02040503050406030204" pitchFamily="18" charset="0"/>
                      </a:rPr>
                      <m:t>𝐅𝐄</m:t>
                    </m:r>
                    <m:sSub>
                      <m:sSubPr>
                        <m:ctrlPr>
                          <a:rPr lang="en-GB" altLang="en-US" sz="2000" b="1" i="1" smtClean="0">
                            <a:solidFill>
                              <a:schemeClr val="accent6"/>
                            </a:solidFill>
                            <a:latin typeface="Cambria Math" panose="02040503050406030204" pitchFamily="18" charset="0"/>
                          </a:rPr>
                        </m:ctrlPr>
                      </m:sSubPr>
                      <m:e>
                        <m:r>
                          <a:rPr lang="en-GB" altLang="en-US" sz="2000" b="1" i="1" smtClean="0">
                            <a:solidFill>
                              <a:schemeClr val="accent6"/>
                            </a:solidFill>
                            <a:latin typeface="Cambria Math" panose="02040503050406030204" pitchFamily="18" charset="0"/>
                          </a:rPr>
                          <m:t>𝑫</m:t>
                        </m:r>
                      </m:e>
                      <m:sub>
                        <m:r>
                          <a:rPr lang="en-GB" altLang="en-US" sz="2000" b="1" i="1" smtClean="0">
                            <a:solidFill>
                              <a:schemeClr val="accent6"/>
                            </a:solidFill>
                            <a:latin typeface="Cambria Math" panose="02040503050406030204" pitchFamily="18" charset="0"/>
                          </a:rPr>
                          <m:t>𝐡𝐞𝐚𝐭</m:t>
                        </m:r>
                        <m:r>
                          <a:rPr lang="en-GB" altLang="en-US" sz="2000" b="1" smtClean="0">
                            <a:solidFill>
                              <a:schemeClr val="accent6"/>
                            </a:solidFill>
                            <a:latin typeface="Cambria Math" panose="02040503050406030204" pitchFamily="18" charset="0"/>
                          </a:rPr>
                          <m:t>,</m:t>
                        </m:r>
                        <m:r>
                          <a:rPr lang="en-GB" altLang="en-US" sz="2000" b="1" i="1" smtClean="0">
                            <a:solidFill>
                              <a:schemeClr val="accent6"/>
                            </a:solidFill>
                            <a:latin typeface="Cambria Math" panose="02040503050406030204" pitchFamily="18" charset="0"/>
                          </a:rPr>
                          <m:t>𝒆𝒍𝒆𝒄</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𝐡𝐞𝐚𝐭</m:t>
                        </m:r>
                        <m:r>
                          <a:rPr lang="en-GB" altLang="en-US" sz="2000" b="1" smtClean="0">
                            <a:solidFill>
                              <a:srgbClr val="FFC000"/>
                            </a:solidFill>
                            <a:latin typeface="Cambria Math" panose="02040503050406030204" pitchFamily="18" charset="0"/>
                          </a:rPr>
                          <m:t> </m:t>
                        </m:r>
                      </m:sub>
                    </m:sSub>
                    <m:sSub>
                      <m:sSubPr>
                        <m:ctrlPr>
                          <a:rPr lang="en-GB" altLang="en-US" sz="2000" b="1" i="1" smtClean="0">
                            <a:solidFill>
                              <a:schemeClr val="tx1">
                                <a:lumMod val="75000"/>
                                <a:lumOff val="25000"/>
                              </a:schemeClr>
                            </a:solidFill>
                            <a:latin typeface="Cambria Math" panose="02040503050406030204" pitchFamily="18" charset="0"/>
                          </a:rPr>
                        </m:ctrlPr>
                      </m:sSubPr>
                      <m:e>
                        <m:r>
                          <a:rPr lang="en-GB" altLang="en-US" sz="2000" b="1" i="1" smtClean="0">
                            <a:solidFill>
                              <a:schemeClr val="tx1">
                                <a:lumMod val="75000"/>
                                <a:lumOff val="25000"/>
                              </a:schemeClr>
                            </a:solidFill>
                            <a:latin typeface="Cambria Math" panose="02040503050406030204" pitchFamily="18" charset="0"/>
                          </a:rPr>
                          <m:t>𝑴</m:t>
                        </m:r>
                      </m:e>
                      <m:sub>
                        <m:r>
                          <a:rPr lang="en-GB" altLang="en-US" sz="2000" b="1" i="1" smtClean="0">
                            <a:solidFill>
                              <a:schemeClr val="tx1">
                                <a:lumMod val="75000"/>
                                <a:lumOff val="25000"/>
                              </a:schemeClr>
                            </a:solidFill>
                            <a:latin typeface="Cambria Math" panose="02040503050406030204" pitchFamily="18" charset="0"/>
                          </a:rPr>
                          <m:t>𝐡𝐞𝐚𝐭</m:t>
                        </m:r>
                        <m:r>
                          <a:rPr lang="en-GB" altLang="en-US" sz="2000" b="1" smtClean="0">
                            <a:solidFill>
                              <a:schemeClr val="tx1">
                                <a:lumMod val="75000"/>
                                <a:lumOff val="25000"/>
                              </a:schemeClr>
                            </a:solidFill>
                            <a:latin typeface="Cambria Math" panose="02040503050406030204" pitchFamily="18" charset="0"/>
                          </a:rPr>
                          <m:t>,</m:t>
                        </m:r>
                        <m:r>
                          <a:rPr lang="en-GB" altLang="en-US" sz="2000" b="1" i="1" smtClean="0">
                            <a:solidFill>
                              <a:schemeClr val="tx1">
                                <a:lumMod val="75000"/>
                                <a:lumOff val="25000"/>
                              </a:schemeClr>
                            </a:solidFill>
                            <a:latin typeface="Cambria Math" panose="02040503050406030204" pitchFamily="18" charset="0"/>
                          </a:rPr>
                          <m:t>𝒆𝒍𝒆𝒄</m:t>
                        </m:r>
                      </m:sub>
                    </m:sSub>
                    <m:d>
                      <m:dPr>
                        <m:ctrlPr>
                          <a:rPr lang="en-GB" altLang="en-US" sz="2000" i="1" smtClean="0">
                            <a:latin typeface="Cambria Math" panose="02040503050406030204" pitchFamily="18" charset="0"/>
                          </a:rPr>
                        </m:ctrlPr>
                      </m:dPr>
                      <m:e>
                        <m:r>
                          <a:rPr lang="en-GB" altLang="en-US" sz="2000" smtClean="0">
                            <a:latin typeface="Cambria Math" panose="02040503050406030204" pitchFamily="18" charset="0"/>
                          </a:rPr>
                          <m:t>1−</m:t>
                        </m:r>
                        <m:sSub>
                          <m:sSubPr>
                            <m:ctrlPr>
                              <a:rPr lang="en-GB" altLang="en-US" sz="2000" i="1" smtClean="0">
                                <a:latin typeface="Cambria Math" panose="02040503050406030204" pitchFamily="18" charset="0"/>
                              </a:rPr>
                            </m:ctrlPr>
                          </m:sSubPr>
                          <m:e>
                            <m:r>
                              <a:rPr lang="en-GB" altLang="en-US" sz="2000" smtClean="0">
                                <a:latin typeface="Cambria Math" panose="02040503050406030204" pitchFamily="18" charset="0"/>
                              </a:rPr>
                              <m:t>𝑀</m:t>
                            </m:r>
                          </m:e>
                          <m:sub>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m:t>
                            </m:r>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 </m:t>
                            </m:r>
                            <m:r>
                              <a:rPr lang="en-GB" altLang="en-US" sz="2000" smtClean="0">
                                <a:latin typeface="Cambria Math" panose="02040503050406030204" pitchFamily="18" charset="0"/>
                              </a:rPr>
                              <m:t>𝑝𝑢𝑚𝑝</m:t>
                            </m:r>
                          </m:sub>
                        </m:sSub>
                        <m:r>
                          <a:rPr lang="en-GB" altLang="en-US" sz="2000" smtClean="0">
                            <a:latin typeface="Cambria Math" panose="02040503050406030204" pitchFamily="18" charset="0"/>
                          </a:rPr>
                          <m:t> ×</m:t>
                        </m:r>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−1</m:t>
                            </m:r>
                          </m:num>
                          <m:den>
                            <m:r>
                              <a:rPr lang="en-GB" altLang="en-US" sz="2000" smtClean="0">
                                <a:latin typeface="Cambria Math" panose="02040503050406030204" pitchFamily="18" charset="0"/>
                              </a:rPr>
                              <m:t>𝐶𝑂𝑃</m:t>
                            </m:r>
                          </m:den>
                        </m:f>
                      </m:e>
                    </m:d>
                  </m:oMath>
                </a14:m>
                <a:r>
                  <a:rPr lang="en-GB" sz="2000" dirty="0">
                    <a:latin typeface="Cambria Math" panose="02040503050406030204" pitchFamily="18"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altLang="en-US" sz="2000">
                        <a:latin typeface="Cambria Math" panose="02040503050406030204" pitchFamily="18" charset="0"/>
                      </a:rPr>
                      <m:t>𝑈𝐸</m:t>
                    </m:r>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𝐷</m:t>
                        </m:r>
                      </m:e>
                      <m:sub>
                        <m:r>
                          <a:rPr lang="en-GB" altLang="en-US" sz="2000">
                            <a:latin typeface="Cambria Math" panose="02040503050406030204" pitchFamily="18" charset="0"/>
                          </a:rPr>
                          <m:t>h𝑒𝑎𝑡</m:t>
                        </m:r>
                        <m:r>
                          <a:rPr lang="en-GB" altLang="en-US" sz="2000" smtClean="0">
                            <a:latin typeface="Cambria Math" panose="02040503050406030204" pitchFamily="18" charset="0"/>
                          </a:rPr>
                          <m:t> </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𝑒𝑙𝑒𝑐</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electricity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 </m:t>
                        </m:r>
                        <m:r>
                          <a:rPr lang="en-GB" altLang="en-US" sz="2000" b="0" i="1">
                            <a:solidFill>
                              <a:schemeClr val="bg2">
                                <a:lumMod val="50000"/>
                              </a:schemeClr>
                            </a:solidFill>
                            <a:latin typeface="Cambria Math" panose="02040503050406030204" pitchFamily="18" charset="0"/>
                          </a:rPr>
                          <m:t>𝑝𝑢𝑚𝑝</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heat pumps for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rgbClr val="C00000"/>
                        </a:solidFill>
                        <a:latin typeface="Cambria Math" panose="02040503050406030204" pitchFamily="18" charset="0"/>
                      </a:rPr>
                      <m:t>𝐂𝐎𝐏</m:t>
                    </m:r>
                  </m:oMath>
                </a14:m>
                <a:r>
                  <a:rPr lang="en-GB" sz="2000" dirty="0">
                    <a:latin typeface="Open Sans" panose="020B0606030504020204" pitchFamily="34" charset="0"/>
                    <a:ea typeface="Open Sans" panose="020B0606030504020204" pitchFamily="34" charset="0"/>
                    <a:cs typeface="Open Sans" panose="020B0606030504020204" pitchFamily="34" charset="0"/>
                  </a:rPr>
                  <a:t> coefficient of performance of heat pumps where </a:t>
                </a:r>
                <a14:m>
                  <m:oMath xmlns:m="http://schemas.openxmlformats.org/officeDocument/2006/math">
                    <m:r>
                      <a:rPr lang="en-GB" altLang="en-US" sz="2000" b="1" i="1" smtClean="0">
                        <a:solidFill>
                          <a:srgbClr val="C00000"/>
                        </a:solidFill>
                        <a:latin typeface="Cambria Math" panose="02040503050406030204" pitchFamily="18" charset="0"/>
                      </a:rPr>
                      <m:t>𝐂𝐎𝐏</m:t>
                    </m:r>
                    <m:r>
                      <a:rPr lang="en-GB" altLang="en-US" sz="2000" b="1" smtClean="0">
                        <a:solidFill>
                          <a:srgbClr val="C00000"/>
                        </a:solidFill>
                        <a:latin typeface="Cambria Math" panose="02040503050406030204" pitchFamily="18" charset="0"/>
                      </a:rPr>
                      <m:t>=</m:t>
                    </m:r>
                    <m:f>
                      <m:fPr>
                        <m:ctrlPr>
                          <a:rPr lang="en-GB" altLang="en-US" sz="2000" b="1" i="1" smtClean="0">
                            <a:solidFill>
                              <a:srgbClr val="C00000"/>
                            </a:solidFill>
                            <a:latin typeface="Cambria Math" panose="02040503050406030204" pitchFamily="18" charset="0"/>
                          </a:rPr>
                        </m:ctrlPr>
                      </m:fPr>
                      <m:num>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𝐢𝐧</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𝐡𝐞𝐚𝐭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𝒐𝒖𝒕𝒑𝒖𝒕</m:t>
                        </m:r>
                      </m:num>
                      <m:den>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𝒊𝒏𝒑𝒖𝒕</m:t>
                        </m:r>
                      </m:den>
                    </m:f>
                  </m:oMath>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Example: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smtClean="0">
                        <a:latin typeface="Cambria Math" panose="02040503050406030204" pitchFamily="18" charset="0"/>
                      </a:rPr>
                      <m:t>=0.25,</m:t>
                    </m:r>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=4</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25% of space heating with electricity is provided by heat pumps with COP = 4: one unit of electricity energy input gives 4 units of heat energy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So for 25% of the required useful energy demand (heat), 75% less final energy is required relative to an efficiency 1 with electricity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The final energy demand is reduced by a fraction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a:latin typeface="Cambria Math" panose="02040503050406030204" pitchFamily="18" charset="0"/>
                      </a:rPr>
                      <m:t> </m:t>
                    </m:r>
                    <m:f>
                      <m:fPr>
                        <m:ctrlPr>
                          <a:rPr lang="en-GB" altLang="en-US" sz="2000" i="1">
                            <a:latin typeface="Cambria Math" panose="02040503050406030204" pitchFamily="18" charset="0"/>
                          </a:rPr>
                        </m:ctrlPr>
                      </m:fPr>
                      <m:num>
                        <m:r>
                          <a:rPr lang="en-GB" altLang="en-US" sz="2000">
                            <a:latin typeface="Cambria Math" panose="02040503050406030204" pitchFamily="18" charset="0"/>
                          </a:rPr>
                          <m:t>𝐶𝑂𝑃</m:t>
                        </m:r>
                        <m:r>
                          <a:rPr lang="en-GB" altLang="en-US" sz="2000">
                            <a:latin typeface="Cambria Math" panose="02040503050406030204" pitchFamily="18" charset="0"/>
                          </a:rPr>
                          <m:t>−1</m:t>
                        </m:r>
                      </m:num>
                      <m:den>
                        <m:r>
                          <a:rPr lang="en-GB" altLang="en-US" sz="2000">
                            <a:latin typeface="Cambria Math" panose="02040503050406030204" pitchFamily="18" charset="0"/>
                          </a:rPr>
                          <m:t>𝐶𝑂𝑃</m:t>
                        </m:r>
                      </m:den>
                    </m:f>
                    <m:r>
                      <a:rPr lang="en-GB" altLang="en-US" sz="200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1</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16</m:t>
                        </m:r>
                      </m:den>
                    </m:f>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04037" y="1339712"/>
                <a:ext cx="10439494" cy="4427538"/>
              </a:xfrm>
              <a:prstGeom prst="rect">
                <a:avLst/>
              </a:prstGeom>
              <a:blipFill>
                <a:blip r:embed="rId3"/>
                <a:stretch>
                  <a:fillRect l="-292" t="-413" b="-4683"/>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5187"/>
            <a:ext cx="9313783" cy="1343491"/>
          </a:xfrm>
        </p:spPr>
        <p:txBody>
          <a:bodyPr lIns="121900" tIns="121900" rIns="121900" bIns="121900"/>
          <a:lstStyle/>
          <a:p>
            <a:pPr eaLnBrk="1" hangingPunct="1"/>
            <a:r>
              <a:rPr lang="en-GB" altLang="en-US" dirty="0">
                <a:latin typeface="Open Sans"/>
              </a:rPr>
              <a:t>Lecture 7.1 Service sector</a:t>
            </a:r>
          </a:p>
        </p:txBody>
      </p:sp>
      <p:sp>
        <p:nvSpPr>
          <p:cNvPr id="2" name="Rounded Rectangle 1">
            <a:extLst>
              <a:ext uri="{FF2B5EF4-FFF2-40B4-BE49-F238E27FC236}">
                <a16:creationId xmlns:a16="http://schemas.microsoft.com/office/drawing/2014/main" id="{B037A54F-6B04-6444-B11D-19A322BFABE0}"/>
              </a:ext>
            </a:extLst>
          </p:cNvPr>
          <p:cNvSpPr/>
          <p:nvPr/>
        </p:nvSpPr>
        <p:spPr>
          <a:xfrm>
            <a:off x="5270268" y="1697414"/>
            <a:ext cx="2676698" cy="482139"/>
          </a:xfrm>
          <a:prstGeom prst="roundRect">
            <a:avLst/>
          </a:prstGeom>
          <a:solidFill>
            <a:srgbClr val="B53541">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Tree>
    <p:extLst>
      <p:ext uri="{BB962C8B-B14F-4D97-AF65-F5344CB8AC3E}">
        <p14:creationId xmlns:p14="http://schemas.microsoft.com/office/powerpoint/2010/main" val="5440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Free photo close up on ventilation system">
            <a:extLst>
              <a:ext uri="{FF2B5EF4-FFF2-40B4-BE49-F238E27FC236}">
                <a16:creationId xmlns:a16="http://schemas.microsoft.com/office/drawing/2014/main" id="{D38C9E57-3452-945E-46A5-A85E8936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1652388"/>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CB4730-A594-21D0-7DA8-053F1F746826}"/>
              </a:ext>
            </a:extLst>
          </p:cNvPr>
          <p:cNvPicPr>
            <a:picLocks noChangeAspect="1"/>
          </p:cNvPicPr>
          <p:nvPr/>
        </p:nvPicPr>
        <p:blipFill rotWithShape="1">
          <a:blip r:embed="rId5"/>
          <a:srcRect l="-1" r="-1838"/>
          <a:stretch/>
        </p:blipFill>
        <p:spPr>
          <a:xfrm>
            <a:off x="752475" y="4524155"/>
            <a:ext cx="6509385" cy="1100158"/>
          </a:xfrm>
          <a:prstGeom prst="rect">
            <a:avLst/>
          </a:prstGeom>
        </p:spPr>
      </p:pic>
      <p:sp>
        <p:nvSpPr>
          <p:cNvPr id="5" name="TextBox 4">
            <a:extLst>
              <a:ext uri="{FF2B5EF4-FFF2-40B4-BE49-F238E27FC236}">
                <a16:creationId xmlns:a16="http://schemas.microsoft.com/office/drawing/2014/main" id="{36E1A7CE-2035-70D3-A454-275D6A62FA0F}"/>
              </a:ext>
            </a:extLst>
          </p:cNvPr>
          <p:cNvSpPr txBox="1"/>
          <p:nvPr/>
        </p:nvSpPr>
        <p:spPr>
          <a:xfrm>
            <a:off x="5410200" y="562431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https://www.freepik.com/free-photo/close-up-ventilation-system_25777554.htm#query=air%20conditioning%20office&amp;position=5&amp;from_view=search&amp;track=ais</a:t>
            </a:r>
            <a:r>
              <a:rPr lang="en-GB" sz="700" dirty="0"/>
              <a:t>, </a:t>
            </a:r>
            <a:r>
              <a:rPr lang="en-GB" sz="700" dirty="0" err="1"/>
              <a:t>Freepik</a:t>
            </a:r>
            <a:r>
              <a:rPr lang="en-GB" sz="700" dirty="0"/>
              <a:t>&lt;/a&gt;</a:t>
            </a:r>
          </a:p>
        </p:txBody>
      </p:sp>
      <p:sp>
        <p:nvSpPr>
          <p:cNvPr id="7" name="TextBox 6">
            <a:extLst>
              <a:ext uri="{FF2B5EF4-FFF2-40B4-BE49-F238E27FC236}">
                <a16:creationId xmlns:a16="http://schemas.microsoft.com/office/drawing/2014/main" id="{02303B86-2A2C-CE6A-AF96-F3B93FA0B4F2}"/>
              </a:ext>
            </a:extLst>
          </p:cNvPr>
          <p:cNvSpPr txBox="1"/>
          <p:nvPr/>
        </p:nvSpPr>
        <p:spPr>
          <a:xfrm>
            <a:off x="893970" y="2505670"/>
            <a:ext cx="4340576" cy="923330"/>
          </a:xfrm>
          <a:prstGeom prst="rect">
            <a:avLst/>
          </a:prstGeom>
          <a:noFill/>
          <a:ln>
            <a:solidFill>
              <a:schemeClr val="tx1"/>
            </a:solidFill>
          </a:ln>
        </p:spPr>
        <p:txBody>
          <a:bodyPr wrap="square" rtlCol="0">
            <a:spAutoFit/>
          </a:bodyPr>
          <a:lstStyle/>
          <a:p>
            <a:pPr algn="ctr"/>
            <a:r>
              <a:rPr lang="en-GB" dirty="0"/>
              <a:t>We need to define the Floor Area (%) with Air Conditioning and the Specific Cooling Requirements. </a:t>
            </a:r>
          </a:p>
        </p:txBody>
      </p:sp>
    </p:spTree>
    <p:extLst>
      <p:ext uri="{BB962C8B-B14F-4D97-AF65-F5344CB8AC3E}">
        <p14:creationId xmlns:p14="http://schemas.microsoft.com/office/powerpoint/2010/main" val="200260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a:latin typeface="Open Sans" panose="020B0606030504020204" pitchFamily="34" charset="0"/>
                <a:ea typeface="Open Sans" panose="020B0606030504020204" pitchFamily="34" charset="0"/>
                <a:cs typeface="Open Sans" panose="020B0606030504020204" pitchFamily="34" charset="0"/>
              </a:rPr>
              <a:t>: </a:t>
            </a:r>
            <a:endParaRPr lang="en-GB" altLang="en-US">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1657505"/>
              </a:xfrm>
              <a:prstGeom prst="rect">
                <a:avLst/>
              </a:prstGeom>
              <a:noFill/>
            </p:spPr>
            <p:txBody>
              <a:bodyPr wrap="square">
                <a:spAutoFit/>
              </a:body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b="1" i="1" smtClean="0">
                          <a:solidFill>
                            <a:srgbClr val="FFC000"/>
                          </a:solidFill>
                          <a:latin typeface="Cambria Math" panose="02040503050406030204" pitchFamily="18" charset="0"/>
                          <a:cs typeface="Calibri" panose="020F0502020204030204" pitchFamily="34" charset="0"/>
                        </a:rPr>
                        <m:t>𝐔𝐄</m:t>
                      </m:r>
                      <m:sSub>
                        <m:sSubPr>
                          <m:ctrlPr>
                            <a:rPr lang="en-GB" altLang="en-US" b="1" i="1">
                              <a:solidFill>
                                <a:srgbClr val="FFC000"/>
                              </a:solidFill>
                              <a:latin typeface="Cambria Math" panose="02040503050406030204" pitchFamily="18" charset="0"/>
                              <a:cs typeface="Calibri" panose="020F0502020204030204" pitchFamily="34" charset="0"/>
                            </a:rPr>
                          </m:ctrlPr>
                        </m:sSubPr>
                        <m:e>
                          <m:r>
                            <a:rPr lang="en-GB" altLang="en-US" b="1" i="1">
                              <a:solidFill>
                                <a:srgbClr val="FFC000"/>
                              </a:solidFill>
                              <a:latin typeface="Cambria Math" panose="02040503050406030204" pitchFamily="18" charset="0"/>
                              <a:cs typeface="Calibri" panose="020F0502020204030204" pitchFamily="34" charset="0"/>
                            </a:rPr>
                            <m:t>𝑫</m:t>
                          </m:r>
                        </m:e>
                        <m:sub>
                          <m:r>
                            <a:rPr lang="en-GB" altLang="en-US" b="1" i="1" smtClean="0">
                              <a:solidFill>
                                <a:srgbClr val="FFC000"/>
                              </a:solidFill>
                              <a:latin typeface="Cambria Math" panose="02040503050406030204" pitchFamily="18" charset="0"/>
                              <a:cs typeface="Calibri" panose="020F0502020204030204" pitchFamily="34" charset="0"/>
                            </a:rPr>
                            <m:t>𝒂𝒊𝒓</m:t>
                          </m:r>
                          <m:r>
                            <a:rPr lang="en-GB" altLang="en-US" b="1" i="1" smtClean="0">
                              <a:solidFill>
                                <a:srgbClr val="FFC000"/>
                              </a:solidFill>
                              <a:latin typeface="Cambria Math" panose="02040503050406030204" pitchFamily="18" charset="0"/>
                              <a:cs typeface="Calibri" panose="020F0502020204030204" pitchFamily="34" charset="0"/>
                            </a:rPr>
                            <m:t> </m:t>
                          </m:r>
                          <m:r>
                            <a:rPr lang="en-GB" altLang="en-US" b="1" i="1" smtClean="0">
                              <a:solidFill>
                                <a:srgbClr val="FFC000"/>
                              </a:solidFill>
                              <a:latin typeface="Cambria Math" panose="02040503050406030204" pitchFamily="18" charset="0"/>
                              <a:cs typeface="Calibri" panose="020F0502020204030204" pitchFamily="34" charset="0"/>
                            </a:rPr>
                            <m:t>𝒄𝒐𝒏𝒅𝒊𝒕𝒊𝒐𝒏𝒊𝒏𝒈</m:t>
                          </m:r>
                        </m:sub>
                      </m:sSub>
                      <m:r>
                        <a:rPr lang="en-GB" b="1">
                          <a:solidFill>
                            <a:srgbClr val="FFC000"/>
                          </a:solidFill>
                          <a:latin typeface="Cambria Math" panose="02040503050406030204" pitchFamily="18" charset="0"/>
                          <a:cs typeface="Times New Roman" pitchFamily="18" charset="0"/>
                        </a:rPr>
                        <m:t>=</m:t>
                      </m:r>
                      <m:r>
                        <a:rPr lang="en-GB" b="1" i="1">
                          <a:solidFill>
                            <a:srgbClr val="C00000"/>
                          </a:solidFill>
                          <a:latin typeface="Cambria Math" panose="02040503050406030204" pitchFamily="18" charset="0"/>
                          <a:cs typeface="Times New Roman" pitchFamily="18" charset="0"/>
                        </a:rPr>
                        <m:t>𝐀</m:t>
                      </m:r>
                      <m:sSub>
                        <m:sSubPr>
                          <m:ctrlPr>
                            <a:rPr lang="en-GB" b="1" i="1">
                              <a:solidFill>
                                <a:srgbClr val="C00000"/>
                              </a:solidFill>
                              <a:latin typeface="Cambria Math" panose="02040503050406030204" pitchFamily="18" charset="0"/>
                              <a:cs typeface="Times New Roman" pitchFamily="18" charset="0"/>
                            </a:rPr>
                          </m:ctrlPr>
                        </m:sSubPr>
                        <m:e>
                          <m:r>
                            <a:rPr lang="en-GB" b="1" i="1">
                              <a:solidFill>
                                <a:srgbClr val="C00000"/>
                              </a:solidFill>
                              <a:latin typeface="Cambria Math" panose="02040503050406030204" pitchFamily="18" charset="0"/>
                              <a:cs typeface="Times New Roman" pitchFamily="18" charset="0"/>
                            </a:rPr>
                            <m:t>𝝈</m:t>
                          </m:r>
                        </m:e>
                        <m:sub>
                          <m:r>
                            <a:rPr lang="en-GB" b="1" i="1">
                              <a:solidFill>
                                <a:srgbClr val="C00000"/>
                              </a:solidFill>
                              <a:latin typeface="Cambria Math" panose="02040503050406030204" pitchFamily="18" charset="0"/>
                              <a:cs typeface="Times New Roman" pitchFamily="18" charset="0"/>
                            </a:rPr>
                            <m:t>𝑨𝑪</m:t>
                          </m:r>
                        </m:sub>
                      </m:sSub>
                      <m:r>
                        <a:rPr lang="en-GB" b="1" i="1">
                          <a:solidFill>
                            <a:srgbClr val="7030A0"/>
                          </a:solidFill>
                          <a:latin typeface="Cambria Math" panose="02040503050406030204" pitchFamily="18" charset="0"/>
                          <a:cs typeface="Times New Roman" pitchFamily="18" charset="0"/>
                        </a:rPr>
                        <m:t>𝐒𝐄</m:t>
                      </m:r>
                      <m:sSub>
                        <m:sSubPr>
                          <m:ctrlPr>
                            <a:rPr lang="en-GB" b="1" i="1">
                              <a:solidFill>
                                <a:srgbClr val="7030A0"/>
                              </a:solidFill>
                              <a:latin typeface="Cambria Math" panose="02040503050406030204" pitchFamily="18" charset="0"/>
                              <a:cs typeface="Times New Roman" pitchFamily="18" charset="0"/>
                            </a:rPr>
                          </m:ctrlPr>
                        </m:sSubPr>
                        <m:e>
                          <m:r>
                            <a:rPr lang="en-GB" b="1" i="1">
                              <a:solidFill>
                                <a:srgbClr val="7030A0"/>
                              </a:solidFill>
                              <a:latin typeface="Cambria Math" panose="02040503050406030204" pitchFamily="18" charset="0"/>
                              <a:cs typeface="Times New Roman" pitchFamily="18" charset="0"/>
                            </a:rPr>
                            <m:t>𝑪</m:t>
                          </m:r>
                        </m:e>
                        <m:sub>
                          <m:r>
                            <a:rPr lang="en-GB" b="1" i="1">
                              <a:solidFill>
                                <a:srgbClr val="7030A0"/>
                              </a:solidFill>
                              <a:latin typeface="Cambria Math" panose="02040503050406030204" pitchFamily="18" charset="0"/>
                              <a:cs typeface="Times New Roman" pitchFamily="18" charset="0"/>
                            </a:rPr>
                            <m:t>𝑨𝑪</m:t>
                          </m:r>
                        </m:sub>
                      </m:sSub>
                    </m:oMath>
                  </m:oMathPara>
                </a14:m>
                <a:endParaRPr lang="en-GB" altLang="en-US" b="1" dirty="0">
                  <a:latin typeface="Cambria Math" panose="02040503050406030204" pitchFamily="18" charset="0"/>
                </a:endParaRPr>
              </a:p>
              <a:p>
                <a:pPr eaLnBrk="1" hangingPunct="1">
                  <a:lnSpc>
                    <a:spcPct val="100000"/>
                  </a:lnSpc>
                  <a:spcBef>
                    <a:spcPts val="0"/>
                  </a:spcBef>
                  <a:spcAft>
                    <a:spcPts val="0"/>
                  </a:spcAft>
                  <a:buNone/>
                </a:pPr>
                <a:endParaRPr lang="en-GB" altLang="en-US"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dirty="0">
                        <a:solidFill>
                          <a:srgbClr val="C00000"/>
                        </a:solidFill>
                        <a:latin typeface="Cambria Math" panose="02040503050406030204" pitchFamily="18" charset="0"/>
                      </a:rPr>
                      <m:t>𝐴</m:t>
                    </m:r>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i="1">
                            <a:solidFill>
                              <a:srgbClr val="C00000"/>
                            </a:solidFill>
                            <a:latin typeface="Cambria Math" panose="02040503050406030204" pitchFamily="18" charset="0"/>
                            <a:cs typeface="Times New Roman" pitchFamily="18" charset="0"/>
                          </a:rPr>
                        </m:ctrlPr>
                      </m:sSubPr>
                      <m:e>
                        <m:r>
                          <a:rPr lang="en-GB">
                            <a:solidFill>
                              <a:srgbClr val="C00000"/>
                            </a:solidFill>
                            <a:latin typeface="Cambria Math" panose="02040503050406030204" pitchFamily="18" charset="0"/>
                            <a:cs typeface="Times New Roman" pitchFamily="18" charset="0"/>
                          </a:rPr>
                          <m:t>𝜎</m:t>
                        </m:r>
                      </m:e>
                      <m:sub>
                        <m:r>
                          <a:rPr lang="en-GB">
                            <a:solidFill>
                              <a:srgbClr val="C00000"/>
                            </a:solidFill>
                            <a:latin typeface="Cambria Math" panose="02040503050406030204" pitchFamily="18" charset="0"/>
                            <a:cs typeface="Times New Roman" pitchFamily="18" charset="0"/>
                          </a:rPr>
                          <m:t>𝐴𝐶</m:t>
                        </m:r>
                      </m:sub>
                    </m:sSub>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total area to be cooled</a:t>
                </a:r>
              </a:p>
              <a:p>
                <a:pPr eaLnBrk="1" hangingPunct="1">
                  <a:lnSpc>
                    <a:spcPct val="100000"/>
                  </a:lnSpc>
                  <a:spcBef>
                    <a:spcPts val="0"/>
                  </a:spcBef>
                  <a:spcAft>
                    <a:spcPts val="0"/>
                  </a:spcAft>
                  <a:buNone/>
                </a:pPr>
                <a14:m>
                  <m:oMath xmlns:m="http://schemas.openxmlformats.org/officeDocument/2006/math">
                    <m:r>
                      <a:rPr lang="en-GB">
                        <a:solidFill>
                          <a:srgbClr val="7030A0"/>
                        </a:solidFill>
                        <a:latin typeface="Cambria Math" panose="02040503050406030204" pitchFamily="18" charset="0"/>
                        <a:cs typeface="Times New Roman" pitchFamily="18" charset="0"/>
                      </a:rPr>
                      <m:t>𝑆𝐸</m:t>
                    </m:r>
                    <m:sSub>
                      <m:sSubPr>
                        <m:ctrlPr>
                          <a:rPr lang="en-GB" i="1">
                            <a:solidFill>
                              <a:srgbClr val="7030A0"/>
                            </a:solidFill>
                            <a:latin typeface="Cambria Math" panose="02040503050406030204" pitchFamily="18" charset="0"/>
                            <a:cs typeface="Times New Roman" pitchFamily="18" charset="0"/>
                          </a:rPr>
                        </m:ctrlPr>
                      </m:sSubPr>
                      <m:e>
                        <m:r>
                          <a:rPr lang="en-GB">
                            <a:solidFill>
                              <a:srgbClr val="7030A0"/>
                            </a:solidFill>
                            <a:latin typeface="Cambria Math" panose="02040503050406030204" pitchFamily="18" charset="0"/>
                            <a:cs typeface="Times New Roman" pitchFamily="18" charset="0"/>
                          </a:rPr>
                          <m:t>𝐶</m:t>
                        </m:r>
                      </m:e>
                      <m:sub>
                        <m:r>
                          <a:rPr lang="en-GB">
                            <a:solidFill>
                              <a:srgbClr val="7030A0"/>
                            </a:solidFill>
                            <a:latin typeface="Cambria Math" panose="02040503050406030204" pitchFamily="18" charset="0"/>
                            <a:cs typeface="Times New Roman" pitchFamily="18" charset="0"/>
                          </a:rPr>
                          <m:t>𝐴𝐶</m:t>
                        </m:r>
                      </m:sub>
                    </m:sSub>
                  </m:oMath>
                </a14:m>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cooled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1657505"/>
              </a:xfrm>
              <a:prstGeom prst="rect">
                <a:avLst/>
              </a:prstGeom>
              <a:blipFill>
                <a:blip r:embed="rId4"/>
                <a:stretch>
                  <a:fillRect b="-514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a:t>Source: https://www.freepik.com/free-photo/close-up-heat-pump-outside-home_22118722.htm#query=heat%20pump&amp;position=24&amp;from_view=search&amp;track=ais, </a:t>
            </a:r>
            <a:r>
              <a:rPr lang="en-GB" sz="600" err="1"/>
              <a:t>Freepik</a:t>
            </a:r>
            <a:r>
              <a:rPr lang="en-GB" sz="60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111978-7DCE-4133-9860-22240D509A12}">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TotalTime>
  <Words>3366</Words>
  <Application>Microsoft Office PowerPoint</Application>
  <PresentationFormat>Widescreen</PresentationFormat>
  <Paragraphs>301</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 Math</vt:lpstr>
      <vt:lpstr>Open Sans</vt:lpstr>
      <vt:lpstr>Open Sans ExtraBold</vt:lpstr>
      <vt:lpstr>Open Sans Light</vt:lpstr>
      <vt:lpstr>Quattrocento Sans</vt:lpstr>
      <vt:lpstr>Office Theme</vt:lpstr>
      <vt:lpstr>PowerPoint Presentation</vt:lpstr>
      <vt:lpstr>Intended Learning Outcomes (ILOs)</vt:lpstr>
      <vt:lpstr>PowerPoint Presentation</vt:lpstr>
      <vt:lpstr>Lecture 7.1 Service sector</vt:lpstr>
      <vt:lpstr>Lecture 7.1. Service Sector</vt:lpstr>
      <vt:lpstr>Lecture 7.1 Service sector</vt:lpstr>
      <vt:lpstr>Lecture 7.1 Service sector</vt:lpstr>
      <vt:lpstr>Lecture 7.2 Other Service End-uses</vt:lpstr>
      <vt:lpstr>Lecture 7.2 Other Service End-uses</vt:lpstr>
      <vt:lpstr>Lecture 7.2 Other Service End-uses</vt:lpstr>
      <vt:lpstr>Lecture 7.2 Other Service End-uses</vt:lpstr>
      <vt:lpstr>Lecture 7.2 Service sector</vt:lpstr>
      <vt:lpstr>PowerPoint Presentation</vt:lpstr>
      <vt:lpstr>Lecture 7.3 Transportation sector</vt:lpstr>
      <vt:lpstr>Lecture 7.3 Transportation sector</vt:lpstr>
      <vt:lpstr>Lecture 7.3 Transportation sector</vt:lpstr>
      <vt:lpstr>Lecture 7.3 Transportation sector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13</cp:revision>
  <dcterms:created xsi:type="dcterms:W3CDTF">2021-02-10T16:48:02Z</dcterms:created>
  <dcterms:modified xsi:type="dcterms:W3CDTF">2025-06-19T15:01:49Z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