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64" r:id="rId3"/>
    <p:sldId id="272" r:id="rId4"/>
    <p:sldId id="295" r:id="rId5"/>
    <p:sldId id="296" r:id="rId6"/>
    <p:sldId id="297" r:id="rId7"/>
    <p:sldId id="298" r:id="rId8"/>
    <p:sldId id="277" r:id="rId9"/>
    <p:sldId id="278" r:id="rId10"/>
    <p:sldId id="299" r:id="rId11"/>
    <p:sldId id="300" r:id="rId12"/>
    <p:sldId id="301" r:id="rId13"/>
    <p:sldId id="302" r:id="rId14"/>
    <p:sldId id="285" r:id="rId15"/>
    <p:sldId id="280" r:id="rId16"/>
    <p:sldId id="303" r:id="rId17"/>
    <p:sldId id="304" r:id="rId18"/>
    <p:sldId id="305" r:id="rId19"/>
    <p:sldId id="306" r:id="rId20"/>
    <p:sldId id="289" r:id="rId21"/>
    <p:sldId id="290" r:id="rId22"/>
    <p:sldId id="307" r:id="rId23"/>
    <p:sldId id="308" r:id="rId24"/>
    <p:sldId id="309" r:id="rId25"/>
    <p:sldId id="310" r:id="rId26"/>
    <p:sldId id="294" r:id="rId27"/>
    <p:sldId id="269"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t>
        <a:bodyPr/>
        <a:lstStyle/>
        <a:p>
          <a:endParaRPr lang="es-CO"/>
        </a:p>
      </dgm:t>
    </dgm:pt>
    <dgm:pt modelId="{6D2A9800-DF4F-48FC-84F9-9EA023B63A55}" type="sibTrans" cxnId="{4652EB3D-D386-4E48-8769-C21B703DA736}">
      <dgm:prSet/>
      <dgm:spPr/>
      <dgm:t>
        <a:bodyPr/>
        <a:lstStyle/>
        <a:p>
          <a:endParaRPr lang="es-CO"/>
        </a:p>
      </dgm:t>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t>
        <a:bodyPr/>
        <a:lstStyle/>
        <a:p>
          <a:endParaRPr lang="es-CO"/>
        </a:p>
      </dgm:t>
    </dgm:pt>
    <dgm:pt modelId="{76EA0F31-B6F5-4750-AB21-D89C0F7E13D2}" type="sibTrans" cxnId="{A3B548E7-359B-4321-B27D-69DD52A8D09D}">
      <dgm:prSet/>
      <dgm:spPr/>
      <dgm:t>
        <a:bodyPr/>
        <a:lstStyle/>
        <a:p>
          <a:endParaRPr lang="es-CO"/>
        </a:p>
      </dgm:t>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t>
        <a:bodyPr/>
        <a:lstStyle/>
        <a:p>
          <a:endParaRPr lang="es-CO"/>
        </a:p>
      </dgm:t>
    </dgm:pt>
    <dgm:pt modelId="{502630BD-3F80-474F-8AC3-828C0B77982F}" type="sibTrans" cxnId="{591FB27A-1A22-43B1-8B13-F68E5D71C8DB}">
      <dgm:prSet/>
      <dgm:spPr/>
      <dgm:t>
        <a:bodyPr/>
        <a:lstStyle/>
        <a:p>
          <a:endParaRPr lang="es-CO"/>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E320F-13D4-4C78-AB3F-81902A37BB0D}"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EAFA8-2067-4F8D-8F9B-EE4A302A4CE7}" type="slidenum">
              <a:rPr lang="es-CO" smtClean="0"/>
              <a:t>‹#›</a:t>
            </a:fld>
            <a:endParaRPr lang="es-CO"/>
          </a:p>
        </p:txBody>
      </p:sp>
    </p:spTree>
    <p:extLst>
      <p:ext uri="{BB962C8B-B14F-4D97-AF65-F5344CB8AC3E}">
        <p14:creationId xmlns:p14="http://schemas.microsoft.com/office/powerpoint/2010/main" val="190283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spcBef>
                <a:spcPct val="0"/>
              </a:spcBef>
            </a:pPr>
            <a:r>
              <a:rPr lang="en-GB" dirty="0"/>
              <a:t>By the end of this lecture, you will:</a:t>
            </a:r>
            <a:endParaRPr lang="en-US" dirty="0"/>
          </a:p>
          <a:p>
            <a:pPr>
              <a:lnSpc>
                <a:spcPct val="90000"/>
              </a:lnSpc>
              <a:spcBef>
                <a:spcPct val="0"/>
              </a:spcBef>
            </a:pPr>
            <a:endParaRPr lang="en-GB" dirty="0"/>
          </a:p>
          <a:p>
            <a:pPr>
              <a:lnSpc>
                <a:spcPct val="90000"/>
              </a:lnSpc>
              <a:spcBef>
                <a:spcPct val="0"/>
              </a:spcBef>
            </a:pPr>
            <a:r>
              <a:rPr lang="en-GB" dirty="0"/>
              <a:t>1) Understand the concepts of thermal power plants and fossil fuel supply chains</a:t>
            </a:r>
            <a:endParaRPr lang="en-GB" dirty="0">
              <a:cs typeface="Calibri" panose="020F0502020204030204"/>
            </a:endParaRPr>
          </a:p>
          <a:p>
            <a:pPr>
              <a:lnSpc>
                <a:spcPct val="90000"/>
              </a:lnSpc>
              <a:spcBef>
                <a:spcPct val="0"/>
              </a:spcBef>
            </a:pPr>
            <a:r>
              <a:rPr lang="en-GB" dirty="0"/>
              <a:t>2) Learn how to represent thermal power plants in </a:t>
            </a:r>
            <a:r>
              <a:rPr lang="en-GB" dirty="0" err="1"/>
              <a:t>OSeMOSYS</a:t>
            </a:r>
            <a:endParaRPr lang="en-GB" dirty="0">
              <a:cs typeface="Calibri" panose="020F0502020204030204"/>
            </a:endParaRPr>
          </a:p>
          <a:p>
            <a:pPr>
              <a:lnSpc>
                <a:spcPct val="90000"/>
              </a:lnSpc>
              <a:spcBef>
                <a:spcPct val="0"/>
              </a:spcBef>
            </a:pPr>
            <a:r>
              <a:rPr lang="en-GB" dirty="0"/>
              <a:t>3) Understand key characteristics and impacts of thermal power plants and their interactions with the wider energy system</a:t>
            </a:r>
            <a:endParaRPr lang="en-GB" dirty="0">
              <a:cs typeface="Calibri"/>
            </a:endParaRPr>
          </a:p>
          <a:p>
            <a:pPr>
              <a:lnSpc>
                <a:spcPct val="90000"/>
              </a:lnSpc>
              <a:spcBef>
                <a:spcPct val="0"/>
              </a:spcBef>
            </a:pPr>
            <a:r>
              <a:rPr lang="en-GB" dirty="0"/>
              <a:t>4) Understand key characteristics of transmission and distribution technologies and how to represent them in </a:t>
            </a:r>
            <a:r>
              <a:rPr lang="en-GB" dirty="0" err="1"/>
              <a:t>OSeMOSYS</a:t>
            </a:r>
            <a:endParaRPr lang="en-GB"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D228BA1-341C-32DD-74FB-75AF6D4E5D6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1611276-90CB-9D01-90E1-A5C744D2B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7D2B2A-0EAF-5251-A8B8-C99F720FF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E36C776-3FA9-F9BB-C9F6-8ABBB8168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44184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BD04C9-10B4-0006-6543-1FE75E0588E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9A5283-1FD2-9C7B-EA65-4BEA0E6E3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3D4AB3-51C6-270A-BE5C-CFF88FC627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$/kW/yr, referring to the cost in dollars per kW of power plant capacity per year. Finally, the variable costs parameter represents costs that are only incurred when the power plant runs to produce electricity. This is often mainly the cost of the input non-fuels or consumables that are needed for the power plant to run, such as chemicals. Variable costs are defined using the unit $/GJ, referring to the cost per GJ of energy produced.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37DAB1-3F70-21CB-E84F-9B1D4D87EE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814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6616403-A2FF-A88A-E4F0-E01D39B13F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B7BA5-E7F7-171D-584D-4EE3CC7296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38FDF81-2030-4F32-F8E0-4B03FB76EB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600854-696F-99C7-3484-0ADDFFC7BC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003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A688A93-E349-AF49-0FB2-3D2443C0A7D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78D0C2D-9EF4-2494-0EE7-FBF47924CA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7204FD-F8DC-00A4-8019-A19648D511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7DF72B-051B-C989-D549-9D566C8F1D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9464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1FE9830-8065-14D9-893E-7F5C54C9E1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68035-BE16-B036-8C7E-F529D8447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4216F8-BD3E-3EEC-429F-C6D927C9AC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7515C12-CB3D-079E-9084-24A95D25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9196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1CA14F-A36B-2DB6-0B2D-A3EA6C97933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97A1551-B24C-BA80-3391-90B106ACC7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DD4BC7-65CC-3F98-672E-5099F9B5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36B1A2A-755F-0A16-3BFA-FD1CC2720C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651881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2016D1-F34A-358C-7AC4-8E5931A94D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C0786F-F608-AA5D-7F26-EEBEBEE77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E1E0952-8DAE-82D1-4FCD-8110D5BCCE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B5039F-D367-3016-3167-13F775C2E8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98304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lecture we will cover fossil power plants, namely coal, oil, and gas power plants. These are all types of thermal power plants. Note that biomass power plants are also thermal power plants; however, they will be covered separately in a later lecture. We will first look at a basic overview of coal, diesel, and gas power plants,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D691BCD-843E-91F9-7016-5A1EA98FB85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D7A13DC-5113-E627-69A4-7CAF452DF9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C577C5-09F9-D767-4AD2-9F29C22E2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earlier lectures we have mentioned the energy losses that occur in the power system. While a large source of energy losses is in thermal power generation, where energy is lost as waste heat, significant losses can also occur in transmission and distribution. Transmission and distribution are not 100% efficient: often losses are up to 5% in transmission and in developing countries losses in distribution can reach 20% or higher. Some level of loss will always occur due to heating of wires; however, these losses are often made worse by ageing technology components, operational issues, and even illegal tapping of power. Losses of energy in transmission and distribution can lead to large financial losses and result in wasted power generation, meaning improving the efficiency of these systems is of prime importance.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81EA69C-025D-281B-4025-D2EB8CC39C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51043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E45249B-108D-F2F1-5261-CF040D9B866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E6B8DA1-9F01-26E1-EE61-917C61FE41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5342EFB-6FBB-D42C-1B90-D0AD6E6BF0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electricity after distribution. We will look at how these technologies are modelled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2057957-17FD-7DEE-955C-B30F7B425C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346576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DDDE99-4B12-5850-8905-3DCE7A98A2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5BE2903-F880-6F2B-D0BA-9344A7D360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E06AB6E-5922-3FD7-26C5-DA8D8595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 W. R. T. R. N., with an input fuel of E. L. C. 0 0 1, and an output fuel of E. L. C. 0 0 2, while power distribution is named P. W. R. D. I. S. T., with an input fuel of E. L. C. 0 0 2, and an output fuel of E. L. C. 0 0 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 L. C. 0 0 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 L. C. 0 0 1, since this is the input fuel for power transmission. The same method can be used to calculate the input activity ratio for power distribution, as shown on the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3E0865-5586-576A-D67C-FE80073D1D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682052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E19B10B-873C-9D19-3C6E-F28364452A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CD18E6-F055-5841-88A4-DE312BC6E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3FBC46-29A2-29C6-E2D8-B14F4DE9F7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$/kW/yr,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 time, for example 30 or 50 years. We will </a:t>
            </a:r>
            <a:r>
              <a:rPr lang="en-US" dirty="0" err="1">
                <a:cs typeface="Calibri"/>
              </a:rPr>
              <a:t>practise</a:t>
            </a:r>
            <a:r>
              <a:rPr lang="en-US" dirty="0">
                <a:cs typeface="Calibri"/>
              </a:rPr>
              <a:t> adding these technologies to our own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173B14-E309-22F2-877C-916D7C70CF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17848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BFD813B-D1BD-08F8-A79B-A4F80EBCD57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277DAE-8B69-E668-FA52-726C683B7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61B8AC-EE71-1536-4C1C-417DD173A6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4B5A5C-97B1-D032-CD3E-27E3FECCD2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92622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7529EB-8BF9-E85A-51D8-C61AC422FF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898A6D8-CA41-FA39-98F1-009F31AB2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C28168-E9F9-E6FF-D0EC-8C4CD40D33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C55469E-7C82-DA33-AEAD-06BC4B5C95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51074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2A256D-6174-755C-8B4F-2CC317485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F065497-7C9F-56FE-7842-9309D5A88C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B629D37-D1B7-B6B7-2C15-3B49613238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products.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CE19B47-F39C-9E96-69B5-065BE631D9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279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5D1ADD-4C62-74A4-1CC5-B4CBC93B57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6E9A78-E241-67A8-42BD-4D93B6723F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2E9A0A-D368-B980-3372-F1BBE82243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295AA6-065A-4CE4-9274-191058AECA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2316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fuel, which is electricity. For example, we can see that the coal power plant has an input fuel of coal and produces electricity as its output. This diagram also shows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our code naming convention, these types of power plants are named P. W. R. N. G. S. 0 0 1 and P. W. R. N. G. S. 0 0 2 respectively.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2EE0BB-181E-FBAD-1CFE-85DB530093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AE03E2-AC41-2F94-5C2A-8211BBC23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A0AB7-0A0E-4BB9-A84E-AFC211CACA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the amount of capacity available during each time slice, as a fraction of the total capacity.</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CE4942F-F2D7-A58E-8C3F-99FD109878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52051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5EF1-45C0-B0CA-BBD6-183CD6B621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3FA6221A-4484-850C-A5A3-CD2EDBEDC7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76B29BB8-E765-AFF5-692C-8C0C6A21079B}"/>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03EC39FE-3AFA-4EB1-25B2-FBAEEDCBC258}"/>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B61EF47-977B-0527-B106-530691A655E4}"/>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313321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438E-C4BF-EF9F-C6AD-06ABD3E44479}"/>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8E451748-82ED-361C-2DF1-95FF198E8D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10CDACB7-82EB-20DE-6665-80F73F2AC9BB}"/>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3C1F4199-FE5D-1510-9CC9-6A661F376340}"/>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A581868-9608-D6E3-7768-A9E35D5F3F03}"/>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300558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82E34-B29D-06DA-6AB9-8B26DA91A4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C6D5EF46-80F0-452E-6493-EB07428CF3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A8C9151A-951F-F9AC-98E1-A7BDBDC072CB}"/>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ECB29317-5C79-6457-4816-6D3FA1B3DC60}"/>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9256F811-6BD1-8643-6BAC-DDB991B77585}"/>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270995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16047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2050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4823-9D3E-6F4A-97A6-F58B82AAE941}"/>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B54C7C5F-9805-5FD2-51C7-B45309D6D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D81CBEE0-548A-4FBE-4BF2-E6E8661CD24A}"/>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18EA969B-9F20-28DC-BFEB-F0280AE7AE54}"/>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A6339FED-EBC3-A9C5-69AA-C5FA1546B8D5}"/>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33678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79E4-158D-D5DF-7EA9-D85B6E5347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6291C5BA-5879-ABE3-6D2E-D4DB11BA3C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6D802-3073-1DB7-AF1D-ACD3EBA430CC}"/>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EF36836B-5E3A-D48A-76B0-2EB9D5FBB54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2D302AA-230B-53C1-3282-4D5D176EC59E}"/>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811010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35FB-63A4-8273-50CB-F7217B88A9A5}"/>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ADA02C15-0ED5-AA93-C929-B209D3EE2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6A3A1F30-E136-2098-5416-E4CF135D8B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6D17046C-3942-F911-8E85-2569EB70B726}"/>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6" name="Footer Placeholder 5">
            <a:extLst>
              <a:ext uri="{FF2B5EF4-FFF2-40B4-BE49-F238E27FC236}">
                <a16:creationId xmlns:a16="http://schemas.microsoft.com/office/drawing/2014/main" id="{52C0C552-CC19-25FC-4BB8-4C36A317D5B2}"/>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F15AE814-7636-ED62-03E2-F2A5D7DF138D}"/>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91023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80A7-5EFA-D5B7-AB3A-C0D95D393EAD}"/>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C1860EFC-CCFD-DBAA-C385-055844641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7F0806-AA97-539D-BBF9-96C88FF91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F2BAC97B-C3D3-2445-B68C-9B2C2B4B7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1176D-98C9-EDC0-9B6B-4BB02AE2BB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5C0097AF-5EA8-F41F-3B3F-E663E9F31938}"/>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8" name="Footer Placeholder 7">
            <a:extLst>
              <a:ext uri="{FF2B5EF4-FFF2-40B4-BE49-F238E27FC236}">
                <a16:creationId xmlns:a16="http://schemas.microsoft.com/office/drawing/2014/main" id="{1EF8209B-0F65-7E08-464E-5C98759CD11A}"/>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4D992828-2B59-63CF-D744-2C43A413F7B3}"/>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260724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B444-0D5F-103C-A20A-4430EBD34827}"/>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E20AC50B-60B6-8CAA-8327-1E8E45A15761}"/>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4" name="Footer Placeholder 3">
            <a:extLst>
              <a:ext uri="{FF2B5EF4-FFF2-40B4-BE49-F238E27FC236}">
                <a16:creationId xmlns:a16="http://schemas.microsoft.com/office/drawing/2014/main" id="{F17630F0-4AF5-5188-B289-F688BE98EAE9}"/>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7A9B5EF3-5B88-8C00-CF97-DB4E37897CE8}"/>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161770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9F907-1082-9498-9186-19DB213763CB}"/>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3" name="Footer Placeholder 2">
            <a:extLst>
              <a:ext uri="{FF2B5EF4-FFF2-40B4-BE49-F238E27FC236}">
                <a16:creationId xmlns:a16="http://schemas.microsoft.com/office/drawing/2014/main" id="{3B0C4A20-FCD8-3C53-6CC4-7353F443A197}"/>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F887F692-3AE3-407B-D911-3A78D9F49FAB}"/>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93941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3240-8A8B-33D5-ED3E-20FEE8A4A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6CDA15B1-6F0B-53C7-7AF9-1F8C464F4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9F359271-25D3-7280-1067-03B20E3D7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310AC-568E-0000-CB7C-18363A293058}"/>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6" name="Footer Placeholder 5">
            <a:extLst>
              <a:ext uri="{FF2B5EF4-FFF2-40B4-BE49-F238E27FC236}">
                <a16:creationId xmlns:a16="http://schemas.microsoft.com/office/drawing/2014/main" id="{3AD10191-0FAC-BB44-4573-37DD1A51C35F}"/>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86691F6E-225F-F112-6B30-479FBF28385E}"/>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238628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53E9-03B2-88C8-3AD5-98D468BE8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7E20A701-2889-D3A5-198F-766206F7B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89D358A7-F1E4-5DEE-77C8-A98D346D1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ED33E-F53E-B200-5910-2AC0136A88DC}"/>
              </a:ext>
            </a:extLst>
          </p:cNvPr>
          <p:cNvSpPr>
            <a:spLocks noGrp="1"/>
          </p:cNvSpPr>
          <p:nvPr>
            <p:ph type="dt" sz="half" idx="10"/>
          </p:nvPr>
        </p:nvSpPr>
        <p:spPr/>
        <p:txBody>
          <a:bodyPr/>
          <a:lstStyle/>
          <a:p>
            <a:fld id="{6451134F-0E46-4877-8DAD-29C9838D17E5}" type="datetimeFigureOut">
              <a:rPr lang="es-CO" smtClean="0"/>
              <a:t>22/08/2025</a:t>
            </a:fld>
            <a:endParaRPr lang="es-CO"/>
          </a:p>
        </p:txBody>
      </p:sp>
      <p:sp>
        <p:nvSpPr>
          <p:cNvPr id="6" name="Footer Placeholder 5">
            <a:extLst>
              <a:ext uri="{FF2B5EF4-FFF2-40B4-BE49-F238E27FC236}">
                <a16:creationId xmlns:a16="http://schemas.microsoft.com/office/drawing/2014/main" id="{11639832-E134-A7F6-6FDC-94965759E538}"/>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CBA473CD-7239-A528-0406-E0DF9E5810BB}"/>
              </a:ext>
            </a:extLst>
          </p:cNvPr>
          <p:cNvSpPr>
            <a:spLocks noGrp="1"/>
          </p:cNvSpPr>
          <p:nvPr>
            <p:ph type="sldNum" sz="quarter" idx="12"/>
          </p:nvPr>
        </p:nvSpPr>
        <p:spPr/>
        <p:txBody>
          <a:bodyPr/>
          <a:lstStyle/>
          <a:p>
            <a:fld id="{4229390F-4572-408C-98E9-7935AE923DD6}" type="slidenum">
              <a:rPr lang="es-CO" smtClean="0"/>
              <a:t>‹#›</a:t>
            </a:fld>
            <a:endParaRPr lang="es-CO"/>
          </a:p>
        </p:txBody>
      </p:sp>
    </p:spTree>
    <p:extLst>
      <p:ext uri="{BB962C8B-B14F-4D97-AF65-F5344CB8AC3E}">
        <p14:creationId xmlns:p14="http://schemas.microsoft.com/office/powerpoint/2010/main" val="293335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A121F-A348-6AFB-E749-694C987E5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03C9AF5D-02C6-DA09-D933-F0B0CF1542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D9CD38F8-621A-A86D-8272-7320DD8FF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51134F-0E46-4877-8DAD-29C9838D17E5}" type="datetimeFigureOut">
              <a:rPr lang="es-CO" smtClean="0"/>
              <a:t>22/08/2025</a:t>
            </a:fld>
            <a:endParaRPr lang="es-CO"/>
          </a:p>
        </p:txBody>
      </p:sp>
      <p:sp>
        <p:nvSpPr>
          <p:cNvPr id="5" name="Footer Placeholder 4">
            <a:extLst>
              <a:ext uri="{FF2B5EF4-FFF2-40B4-BE49-F238E27FC236}">
                <a16:creationId xmlns:a16="http://schemas.microsoft.com/office/drawing/2014/main" id="{942DA805-4AF8-A996-15B6-E8F63E53A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EA89C220-02C0-54B7-651D-30A635909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29390F-4572-408C-98E9-7935AE923DD6}" type="slidenum">
              <a:rPr lang="es-CO" smtClean="0"/>
              <a:t>‹#›</a:t>
            </a:fld>
            <a:endParaRPr lang="es-CO"/>
          </a:p>
        </p:txBody>
      </p:sp>
    </p:spTree>
    <p:extLst>
      <p:ext uri="{BB962C8B-B14F-4D97-AF65-F5344CB8AC3E}">
        <p14:creationId xmlns:p14="http://schemas.microsoft.com/office/powerpoint/2010/main" val="242391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mdpi.com/1996-1073/10/11/1855#cite" TargetMode="External"/><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8.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2.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deed.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eu.boell.org/en/2018/04/24/energy-atlas-graphics-and-license-terms"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FOSSIL POWER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PLANTS, TRANSMISSION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&amp; DISTRIBUTION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5C7C8F-3BE0-CFDE-F7D4-91DCCE4B53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C7DD534-2B97-3A3C-3BF1-D6FAFA9EB4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ED76E10-1B41-E91C-85A0-379D287DA773}"/>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Fossil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D155923-4215-9E91-C8E5-48EB70371FD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101427C7-65C0-EE29-798B-BAA84AAA1C54}"/>
              </a:ext>
            </a:extLst>
          </p:cNvPr>
          <p:cNvSpPr/>
          <p:nvPr/>
        </p:nvSpPr>
        <p:spPr>
          <a:xfrm>
            <a:off x="687190" y="1764777"/>
            <a:ext cx="8185347" cy="3708708"/>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a:t>
            </a:r>
          </a:p>
        </p:txBody>
      </p:sp>
      <p:pic>
        <p:nvPicPr>
          <p:cNvPr id="6" name="synthesize (88)">
            <a:hlinkClick r:id="" action="ppaction://media"/>
            <a:extLst>
              <a:ext uri="{FF2B5EF4-FFF2-40B4-BE49-F238E27FC236}">
                <a16:creationId xmlns:a16="http://schemas.microsoft.com/office/drawing/2014/main" id="{620B5585-CE82-63F4-2C23-2CE90B94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3190" y="91776"/>
            <a:ext cx="922068" cy="922068"/>
          </a:xfrm>
          <a:prstGeom prst="rect">
            <a:avLst/>
          </a:prstGeom>
        </p:spPr>
      </p:pic>
    </p:spTree>
    <p:extLst>
      <p:ext uri="{BB962C8B-B14F-4D97-AF65-F5344CB8AC3E}">
        <p14:creationId xmlns:p14="http://schemas.microsoft.com/office/powerpoint/2010/main" val="14919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8E6AD07-875C-0E00-7544-4E9F13C42E1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180C4E1-6E5D-9FFE-70D3-1C4491DA1C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FA3103CB-6071-ED84-8514-1D3DDB200CF6}"/>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29014AD-096E-5A72-D043-5DF11F45AA0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8" descr="Diagram&#10;&#10;Description automatically generated">
            <a:extLst>
              <a:ext uri="{FF2B5EF4-FFF2-40B4-BE49-F238E27FC236}">
                <a16:creationId xmlns:a16="http://schemas.microsoft.com/office/drawing/2014/main" id="{5F2F94A6-0CBB-4ED7-8CA7-1ACD300BEE1B}"/>
              </a:ext>
            </a:extLst>
          </p:cNvPr>
          <p:cNvPicPr>
            <a:picLocks noChangeAspect="1"/>
          </p:cNvPicPr>
          <p:nvPr/>
        </p:nvPicPr>
        <p:blipFill>
          <a:blip r:embed="rId5"/>
          <a:stretch>
            <a:fillRect/>
          </a:stretch>
        </p:blipFill>
        <p:spPr>
          <a:xfrm>
            <a:off x="732542" y="1600201"/>
            <a:ext cx="10682010" cy="4766356"/>
          </a:xfrm>
          <a:prstGeom prst="rect">
            <a:avLst/>
          </a:prstGeom>
        </p:spPr>
      </p:pic>
      <p:pic>
        <p:nvPicPr>
          <p:cNvPr id="5" name="synthesize (89)">
            <a:hlinkClick r:id="" action="ppaction://media"/>
            <a:extLst>
              <a:ext uri="{FF2B5EF4-FFF2-40B4-BE49-F238E27FC236}">
                <a16:creationId xmlns:a16="http://schemas.microsoft.com/office/drawing/2014/main" id="{3F2EC805-94D7-93AD-1158-17AD1B4CA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3011" y="225918"/>
            <a:ext cx="956574" cy="956574"/>
          </a:xfrm>
          <a:prstGeom prst="rect">
            <a:avLst/>
          </a:prstGeom>
        </p:spPr>
      </p:pic>
    </p:spTree>
    <p:extLst>
      <p:ext uri="{BB962C8B-B14F-4D97-AF65-F5344CB8AC3E}">
        <p14:creationId xmlns:p14="http://schemas.microsoft.com/office/powerpoint/2010/main" val="1746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94A620-A24F-E346-DB45-0A8F81F80D3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C6FB64-610B-2343-D0AC-ABFCB1BB18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BEA9C6F2-1793-139B-F8D2-B1E3F97DF668}"/>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 Costs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A05B2A70-8236-BE4F-724F-99B7A08B8CB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8" descr="Factory with solid fill">
            <a:extLst>
              <a:ext uri="{FF2B5EF4-FFF2-40B4-BE49-F238E27FC236}">
                <a16:creationId xmlns:a16="http://schemas.microsoft.com/office/drawing/2014/main" id="{827D05ED-6F74-663F-67B4-4177C55D4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 y="1658430"/>
            <a:ext cx="1257139" cy="1257139"/>
          </a:xfrm>
          <a:prstGeom prst="rect">
            <a:avLst/>
          </a:prstGeom>
        </p:spPr>
      </p:pic>
      <p:pic>
        <p:nvPicPr>
          <p:cNvPr id="6" name="Graphic 9" descr="Gauge with solid fill">
            <a:extLst>
              <a:ext uri="{FF2B5EF4-FFF2-40B4-BE49-F238E27FC236}">
                <a16:creationId xmlns:a16="http://schemas.microsoft.com/office/drawing/2014/main" id="{DD0A74AE-9B73-EDED-2C92-8F47129D6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90" y="4617182"/>
            <a:ext cx="1257139" cy="1257139"/>
          </a:xfrm>
          <a:prstGeom prst="rect">
            <a:avLst/>
          </a:prstGeom>
        </p:spPr>
      </p:pic>
      <p:sp>
        <p:nvSpPr>
          <p:cNvPr id="7" name="Rectangle 6">
            <a:extLst>
              <a:ext uri="{FF2B5EF4-FFF2-40B4-BE49-F238E27FC236}">
                <a16:creationId xmlns:a16="http://schemas.microsoft.com/office/drawing/2014/main" id="{E1525E1A-7941-5372-FE1F-C4DB008C73D9}"/>
              </a:ext>
            </a:extLst>
          </p:cNvPr>
          <p:cNvSpPr/>
          <p:nvPr/>
        </p:nvSpPr>
        <p:spPr>
          <a:xfrm>
            <a:off x="2349762" y="1875848"/>
            <a:ext cx="7889401"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Capital Costs ($/kW):</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8" name="Rectangle 7">
            <a:extLst>
              <a:ext uri="{FF2B5EF4-FFF2-40B4-BE49-F238E27FC236}">
                <a16:creationId xmlns:a16="http://schemas.microsoft.com/office/drawing/2014/main" id="{A295058C-09F8-A14B-42E6-2C7E21008DAB}"/>
              </a:ext>
            </a:extLst>
          </p:cNvPr>
          <p:cNvSpPr/>
          <p:nvPr/>
        </p:nvSpPr>
        <p:spPr>
          <a:xfrm>
            <a:off x="2411214" y="4859179"/>
            <a:ext cx="882346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9" name="Rectangle 8">
            <a:extLst>
              <a:ext uri="{FF2B5EF4-FFF2-40B4-BE49-F238E27FC236}">
                <a16:creationId xmlns:a16="http://schemas.microsoft.com/office/drawing/2014/main" id="{3B90C7C4-6BBE-CA86-AF66-13CF2941D9F1}"/>
              </a:ext>
            </a:extLst>
          </p:cNvPr>
          <p:cNvSpPr/>
          <p:nvPr/>
        </p:nvSpPr>
        <p:spPr>
          <a:xfrm>
            <a:off x="2411212" y="3319808"/>
            <a:ext cx="938708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Fixed Costs ($/kW/</a:t>
            </a:r>
            <a:r>
              <a:rPr lang="en-ZA" sz="2400" b="1" dirty="0" err="1">
                <a:latin typeface="Open Sans"/>
                <a:ea typeface="Open Sans" panose="020B0606030504020204" pitchFamily="34" charset="0"/>
                <a:cs typeface="Open Sans" panose="020B0606030504020204" pitchFamily="34" charset="0"/>
              </a:rPr>
              <a:t>yr</a:t>
            </a:r>
            <a:r>
              <a:rPr lang="en-ZA" sz="2400" b="1" dirty="0">
                <a:latin typeface="Open Sans"/>
                <a:ea typeface="Open Sans" panose="020B0606030504020204" pitchFamily="34" charset="0"/>
                <a:cs typeface="Open Sans" panose="020B0606030504020204" pitchFamily="34" charset="0"/>
              </a:rPr>
              <a:t>):</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0" name="Picture 14">
            <a:extLst>
              <a:ext uri="{FF2B5EF4-FFF2-40B4-BE49-F238E27FC236}">
                <a16:creationId xmlns:a16="http://schemas.microsoft.com/office/drawing/2014/main" id="{F9850892-2F7B-2C46-174B-4D1B6DA6CBDA}"/>
              </a:ext>
            </a:extLst>
          </p:cNvPr>
          <p:cNvPicPr>
            <a:picLocks noChangeAspect="1"/>
          </p:cNvPicPr>
          <p:nvPr/>
        </p:nvPicPr>
        <p:blipFill>
          <a:blip r:embed="rId9"/>
          <a:stretch>
            <a:fillRect/>
          </a:stretch>
        </p:blipFill>
        <p:spPr>
          <a:xfrm>
            <a:off x="753852" y="3538144"/>
            <a:ext cx="1152377" cy="523808"/>
          </a:xfrm>
          <a:prstGeom prst="rect">
            <a:avLst/>
          </a:prstGeom>
        </p:spPr>
      </p:pic>
      <p:pic>
        <p:nvPicPr>
          <p:cNvPr id="11" name="synthesize (90)">
            <a:hlinkClick r:id="" action="ppaction://media"/>
            <a:extLst>
              <a:ext uri="{FF2B5EF4-FFF2-40B4-BE49-F238E27FC236}">
                <a16:creationId xmlns:a16="http://schemas.microsoft.com/office/drawing/2014/main" id="{980D3355-BFFF-F600-F6BC-A2F13366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8236" y="212809"/>
            <a:ext cx="956574" cy="956574"/>
          </a:xfrm>
          <a:prstGeom prst="rect">
            <a:avLst/>
          </a:prstGeom>
        </p:spPr>
      </p:pic>
    </p:spTree>
    <p:extLst>
      <p:ext uri="{BB962C8B-B14F-4D97-AF65-F5344CB8AC3E}">
        <p14:creationId xmlns:p14="http://schemas.microsoft.com/office/powerpoint/2010/main" val="121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BC0A8C-52F5-A596-2AB7-20E0D1D657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FDF87CF-A340-048E-AC5B-ECD81D610B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81BCDE72-A618-B519-37D0-1B7DC6DA371F}"/>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Availability Factor, Capacity Factor, and Operational Life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06FAF-3A65-B768-8182-CF43D05D005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CD528E38-D8EE-41DC-E017-C28936E1E1B6}"/>
              </a:ext>
            </a:extLst>
          </p:cNvPr>
          <p:cNvSpPr/>
          <p:nvPr/>
        </p:nvSpPr>
        <p:spPr>
          <a:xfrm>
            <a:off x="644326" y="1661890"/>
            <a:ext cx="10129394" cy="4170372"/>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b="1" dirty="0">
                <a:latin typeface="Open Sans"/>
                <a:ea typeface="Open Sans" panose="020B0606030504020204" pitchFamily="34" charset="0"/>
                <a:cs typeface="Open Sans" panose="020B0606030504020204" pitchFamily="34" charset="0"/>
              </a:rPr>
              <a:t>Availability Factor:</a:t>
            </a:r>
            <a:r>
              <a:rPr lang="en-ZA" sz="2500" dirty="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p>
          <a:p>
            <a:pPr marL="342900" indent="-342900">
              <a:spcAft>
                <a:spcPts val="1200"/>
              </a:spcAft>
              <a:buFont typeface="Arial"/>
              <a:buChar char="•"/>
            </a:pPr>
            <a:endParaRPr lang="en-US" sz="2500" dirty="0">
              <a:latin typeface="Open Sans"/>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Capacity Factor:</a:t>
            </a:r>
            <a:r>
              <a:rPr lang="en-ZA" sz="2500" dirty="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Operational Life:</a:t>
            </a:r>
            <a:r>
              <a:rPr lang="en-ZA" sz="2500" dirty="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pic>
        <p:nvPicPr>
          <p:cNvPr id="6" name="synthesize (91)">
            <a:hlinkClick r:id="" action="ppaction://media"/>
            <a:extLst>
              <a:ext uri="{FF2B5EF4-FFF2-40B4-BE49-F238E27FC236}">
                <a16:creationId xmlns:a16="http://schemas.microsoft.com/office/drawing/2014/main" id="{7B0EE733-97CE-04CA-BA4E-483AC047F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742" y="91776"/>
            <a:ext cx="922068" cy="922068"/>
          </a:xfrm>
          <a:prstGeom prst="rect">
            <a:avLst/>
          </a:prstGeom>
        </p:spPr>
      </p:pic>
    </p:spTree>
    <p:extLst>
      <p:ext uri="{BB962C8B-B14F-4D97-AF65-F5344CB8AC3E}">
        <p14:creationId xmlns:p14="http://schemas.microsoft.com/office/powerpoint/2010/main" val="14499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809086"/>
            <a:ext cx="984357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 </a:t>
            </a:r>
            <a:r>
              <a:rPr lang="en-GB" sz="2500" dirty="0" err="1">
                <a:latin typeface="Open Sans"/>
                <a:ea typeface="+mn-lt"/>
                <a:cs typeface="+mn-lt"/>
              </a:rPr>
              <a:t>Gardumi</a:t>
            </a:r>
            <a:r>
              <a:rPr lang="en-GB" sz="2500" dirty="0">
                <a:latin typeface="Open Sans"/>
                <a:ea typeface="+mn-lt"/>
                <a:cs typeface="+mn-lt"/>
              </a:rPr>
              <a:t>, F., </a:t>
            </a:r>
            <a:r>
              <a:rPr lang="en-GB" sz="2500" dirty="0" err="1">
                <a:latin typeface="Open Sans"/>
                <a:ea typeface="+mn-lt"/>
                <a:cs typeface="+mn-lt"/>
              </a:rPr>
              <a:t>Shivakumar</a:t>
            </a:r>
            <a:r>
              <a:rPr lang="en-GB" sz="2500" dirty="0">
                <a:latin typeface="Open Sans"/>
                <a:ea typeface="+mn-lt"/>
                <a:cs typeface="+mn-lt"/>
              </a:rPr>
              <a:t>, A., Sridharan, V., Ramos, E., </a:t>
            </a:r>
            <a:r>
              <a:rPr lang="en-GB" sz="2500" dirty="0" err="1">
                <a:latin typeface="Open Sans"/>
                <a:ea typeface="+mn-lt"/>
                <a:cs typeface="+mn-lt"/>
              </a:rPr>
              <a:t>Beltramo</a:t>
            </a:r>
            <a:r>
              <a:rPr lang="en-GB" sz="2500" dirty="0">
                <a:latin typeface="Open Sans"/>
                <a:ea typeface="+mn-lt"/>
                <a:cs typeface="+mn-lt"/>
              </a:rPr>
              <a:t>, A., </a:t>
            </a:r>
            <a:r>
              <a:rPr lang="en-GB" sz="2500" dirty="0" err="1">
                <a:latin typeface="Open Sans"/>
                <a:ea typeface="+mn-lt"/>
                <a:cs typeface="+mn-lt"/>
              </a:rPr>
              <a:t>Rogner</a:t>
            </a:r>
            <a:r>
              <a:rPr lang="en-GB" sz="2500" dirty="0">
                <a:latin typeface="Open Sans"/>
                <a:ea typeface="+mn-lt"/>
                <a:cs typeface="+mn-lt"/>
              </a:rPr>
              <a:t>, H., Howells, M., 2018. Electricity supply system in </a:t>
            </a:r>
            <a:r>
              <a:rPr lang="en-GB" sz="2500" dirty="0" err="1">
                <a:latin typeface="Open Sans"/>
                <a:ea typeface="+mn-lt"/>
                <a:cs typeface="+mn-lt"/>
              </a:rPr>
              <a:t>OSeMOSYS</a:t>
            </a:r>
            <a:r>
              <a:rPr lang="en-GB" sz="2500" dirty="0">
                <a:latin typeface="Open Sans"/>
                <a:ea typeface="+mn-lt"/>
                <a:cs typeface="+mn-lt"/>
              </a:rPr>
              <a:t> I (Thermal power plants and T&amp;D), KTH-</a:t>
            </a:r>
            <a:r>
              <a:rPr lang="en-GB" sz="2500" dirty="0" err="1">
                <a:latin typeface="Open Sans"/>
                <a:ea typeface="+mn-lt"/>
                <a:cs typeface="+mn-lt"/>
              </a:rPr>
              <a:t>Desa</a:t>
            </a:r>
            <a:r>
              <a:rPr lang="en-GB" sz="2500" dirty="0">
                <a:latin typeface="Open Sans"/>
                <a:ea typeface="+mn-lt"/>
                <a:cs typeface="+mn-lt"/>
              </a:rPr>
              <a:t> and </a:t>
            </a:r>
            <a:r>
              <a:rPr lang="en-GB" sz="2500" dirty="0" err="1">
                <a:latin typeface="Open Sans"/>
                <a:ea typeface="+mn-lt"/>
                <a:cs typeface="+mn-lt"/>
              </a:rPr>
              <a:t>OpTIMUS.community</a:t>
            </a:r>
            <a:r>
              <a:rPr lang="en-GB" sz="2500" dirty="0">
                <a:latin typeface="Open Sans"/>
                <a:ea typeface="+mn-lt"/>
                <a:cs typeface="+mn-lt"/>
              </a:rPr>
              <a:t>. Available at: https://zenodo.org/record/1942510#.YC5VjehKhPY. [18/02/2021] DOI: 10.5281/zenodo.1942510</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5E7DE52F-B462-0DCB-396E-00EF5F391FEC}"/>
              </a:ext>
            </a:extLst>
          </p:cNvPr>
          <p:cNvPicPr>
            <a:picLocks noChangeAspect="1"/>
          </p:cNvPicPr>
          <p:nvPr/>
        </p:nvPicPr>
        <p:blipFill>
          <a:blip r:embed="rId5"/>
          <a:stretch>
            <a:fillRect/>
          </a:stretch>
        </p:blipFill>
        <p:spPr>
          <a:xfrm>
            <a:off x="2043104" y="985838"/>
            <a:ext cx="7629533" cy="5080416"/>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Coal Supply Chain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825D154-7159-BA98-9CB5-70AAF5725E63}"/>
              </a:ext>
            </a:extLst>
          </p:cNvPr>
          <p:cNvSpPr txBox="1"/>
          <p:nvPr/>
        </p:nvSpPr>
        <p:spPr>
          <a:xfrm>
            <a:off x="285750" y="6229285"/>
            <a:ext cx="381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synthesize (92)">
            <a:hlinkClick r:id="" action="ppaction://media"/>
            <a:extLst>
              <a:ext uri="{FF2B5EF4-FFF2-40B4-BE49-F238E27FC236}">
                <a16:creationId xmlns:a16="http://schemas.microsoft.com/office/drawing/2014/main" id="{81A68EFE-2D03-FCC8-7EB7-4BF437EB3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2637" y="50580"/>
            <a:ext cx="922068" cy="922068"/>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0348B5-03EE-CA07-D55E-7C99C8EA507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FE8EF83-E670-20AA-E46A-5B5FF6B9B1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3B6B25E4-C128-4A3F-1CF2-F75DAD416A62}"/>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Damaging impact of Coal</a:t>
            </a:r>
          </a:p>
        </p:txBody>
      </p:sp>
      <p:sp>
        <p:nvSpPr>
          <p:cNvPr id="6" name="Title 10">
            <a:extLst>
              <a:ext uri="{FF2B5EF4-FFF2-40B4-BE49-F238E27FC236}">
                <a16:creationId xmlns:a16="http://schemas.microsoft.com/office/drawing/2014/main" id="{ACC6B495-8089-9B99-BC3B-16CE2ADBCB9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Table 12">
            <a:extLst>
              <a:ext uri="{FF2B5EF4-FFF2-40B4-BE49-F238E27FC236}">
                <a16:creationId xmlns:a16="http://schemas.microsoft.com/office/drawing/2014/main" id="{963F6A89-051F-1A67-E425-9082E659DBF2}"/>
              </a:ext>
            </a:extLst>
          </p:cNvPr>
          <p:cNvGraphicFramePr>
            <a:graphicFrameLocks noGrp="1"/>
          </p:cNvGraphicFramePr>
          <p:nvPr/>
        </p:nvGraphicFramePr>
        <p:xfrm>
          <a:off x="955026" y="3371846"/>
          <a:ext cx="10324932" cy="2965880"/>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417602">
                <a:tc>
                  <a:txBody>
                    <a:bodyPr/>
                    <a:lstStyle/>
                    <a:p>
                      <a:pPr lvl="0">
                        <a:buNone/>
                      </a:pPr>
                      <a:r>
                        <a:rPr lang="en-US" sz="1700" b="1" i="0" u="none" strike="noStrike" noProof="0" dirty="0">
                          <a:latin typeface="+mj-lt"/>
                        </a:rPr>
                        <a:t>Climate</a:t>
                      </a:r>
                      <a:endParaRPr lang="en-US" sz="1700" b="1" dirty="0">
                        <a:latin typeface="+mj-lt"/>
                      </a:endParaRPr>
                    </a:p>
                  </a:txBody>
                  <a:tcPr/>
                </a:tc>
                <a:tc>
                  <a:txBody>
                    <a:bodyPr/>
                    <a:lstStyle/>
                    <a:p>
                      <a:r>
                        <a:rPr lang="en-US" sz="1700" dirty="0">
                          <a:latin typeface="+mj-lt"/>
                        </a:rPr>
                        <a:t>Land-use</a:t>
                      </a:r>
                    </a:p>
                  </a:txBody>
                  <a:tcPr/>
                </a:tc>
                <a:tc>
                  <a:txBody>
                    <a:bodyPr/>
                    <a:lstStyle/>
                    <a:p>
                      <a:r>
                        <a:rPr lang="en-US" sz="1700" dirty="0">
                          <a:latin typeface="+mj-lt"/>
                        </a:rPr>
                        <a:t>Water</a:t>
                      </a:r>
                    </a:p>
                  </a:txBody>
                  <a:tcPr/>
                </a:tc>
                <a:extLst>
                  <a:ext uri="{0D108BD9-81ED-4DB2-BD59-A6C34878D82A}">
                    <a16:rowId xmlns:a16="http://schemas.microsoft.com/office/drawing/2014/main" val="423583126"/>
                  </a:ext>
                </a:extLst>
              </a:tr>
              <a:tr h="598274">
                <a:tc>
                  <a:txBody>
                    <a:bodyPr/>
                    <a:lstStyle/>
                    <a:p>
                      <a:pPr lvl="0">
                        <a:buNone/>
                      </a:pPr>
                      <a:r>
                        <a:rPr lang="en-US" sz="1700" b="0" i="0" u="none" strike="noStrike" noProof="0" dirty="0">
                          <a:latin typeface="+mj-lt"/>
                        </a:rPr>
                        <a:t>CO2 emissions</a:t>
                      </a:r>
                      <a:endParaRPr lang="en-US" sz="1700" dirty="0">
                        <a:latin typeface="+mj-lt"/>
                      </a:endParaRPr>
                    </a:p>
                  </a:txBody>
                  <a:tcPr/>
                </a:tc>
                <a:tc>
                  <a:txBody>
                    <a:bodyPr/>
                    <a:lstStyle/>
                    <a:p>
                      <a:pPr lvl="0">
                        <a:buNone/>
                      </a:pPr>
                      <a:r>
                        <a:rPr lang="en-US" sz="1700" b="0" i="0" u="none" strike="noStrike" noProof="0" dirty="0">
                          <a:latin typeface="+mj-lt"/>
                        </a:rPr>
                        <a:t>Degradation of vegetation</a:t>
                      </a:r>
                      <a:endParaRPr lang="en-US" sz="1700" dirty="0">
                        <a:latin typeface="+mj-lt"/>
                      </a:endParaRPr>
                    </a:p>
                  </a:txBody>
                  <a:tcPr/>
                </a:tc>
                <a:tc>
                  <a:txBody>
                    <a:bodyPr/>
                    <a:lstStyle/>
                    <a:p>
                      <a:pPr lvl="0">
                        <a:buNone/>
                      </a:pPr>
                      <a:r>
                        <a:rPr lang="en-US" sz="1700" b="0" i="0" u="none" strike="noStrike" noProof="0" dirty="0">
                          <a:latin typeface="+mj-lt"/>
                        </a:rPr>
                        <a:t>River water alkalinity</a:t>
                      </a:r>
                    </a:p>
                  </a:txBody>
                  <a:tcPr/>
                </a:tc>
                <a:extLst>
                  <a:ext uri="{0D108BD9-81ED-4DB2-BD59-A6C34878D82A}">
                    <a16:rowId xmlns:a16="http://schemas.microsoft.com/office/drawing/2014/main" val="3786652965"/>
                  </a:ext>
                </a:extLst>
              </a:tr>
              <a:tr h="730804">
                <a:tc>
                  <a:txBody>
                    <a:bodyPr/>
                    <a:lstStyle/>
                    <a:p>
                      <a:r>
                        <a:rPr lang="en-US" sz="1700" dirty="0">
                          <a:latin typeface="+mj-lt"/>
                        </a:rPr>
                        <a:t>SO2 – related acidification of ecosystems</a:t>
                      </a:r>
                    </a:p>
                  </a:txBody>
                  <a:tcPr/>
                </a:tc>
                <a:tc>
                  <a:txBody>
                    <a:bodyPr/>
                    <a:lstStyle/>
                    <a:p>
                      <a:r>
                        <a:rPr lang="en-US" sz="1700">
                          <a:latin typeface="+mj-lt"/>
                        </a:rPr>
                        <a:t>Loss of wildlife habitats</a:t>
                      </a:r>
                    </a:p>
                  </a:txBody>
                  <a:tcPr/>
                </a:tc>
                <a:tc>
                  <a:txBody>
                    <a:bodyPr/>
                    <a:lstStyle/>
                    <a:p>
                      <a:pPr lvl="0">
                        <a:buNone/>
                      </a:pPr>
                      <a:r>
                        <a:rPr lang="en-US" sz="1700" b="0" i="0" u="none" strike="noStrike" noProof="0" dirty="0">
                          <a:latin typeface="+mj-lt"/>
                        </a:rPr>
                        <a:t>Fly ash stored in impoundment ponds</a:t>
                      </a:r>
                      <a:endParaRPr lang="en-US" sz="1700" dirty="0">
                        <a:latin typeface="+mj-lt"/>
                      </a:endParaRPr>
                    </a:p>
                  </a:txBody>
                  <a:tcPr/>
                </a:tc>
                <a:extLst>
                  <a:ext uri="{0D108BD9-81ED-4DB2-BD59-A6C34878D82A}">
                    <a16:rowId xmlns:a16="http://schemas.microsoft.com/office/drawing/2014/main" val="2316540256"/>
                  </a:ext>
                </a:extLst>
              </a:tr>
              <a:tr h="598274">
                <a:tc>
                  <a:txBody>
                    <a:bodyPr/>
                    <a:lstStyle/>
                    <a:p>
                      <a:r>
                        <a:rPr lang="en-US" sz="1700" dirty="0">
                          <a:latin typeface="+mj-lt"/>
                        </a:rPr>
                        <a:t>Mercury emissions (concentration at higher levels of the food chain)</a:t>
                      </a:r>
                    </a:p>
                  </a:txBody>
                  <a:tcPr/>
                </a:tc>
                <a:tc>
                  <a:txBody>
                    <a:bodyPr/>
                    <a:lstStyle/>
                    <a:p>
                      <a:r>
                        <a:rPr lang="en-US" sz="1700" dirty="0">
                          <a:latin typeface="+mj-lt"/>
                        </a:rPr>
                        <a:t>Damage due to mine collapses</a:t>
                      </a:r>
                    </a:p>
                  </a:txBody>
                  <a:tcPr/>
                </a:tc>
                <a:tc>
                  <a:txBody>
                    <a:bodyPr/>
                    <a:lstStyle/>
                    <a:p>
                      <a:pPr lvl="0">
                        <a:buNone/>
                      </a:pPr>
                      <a:r>
                        <a:rPr lang="en-US" sz="1700" b="0" i="0" u="none" strike="noStrike" noProof="0" dirty="0">
                          <a:latin typeface="+mj-lt"/>
                        </a:rPr>
                        <a:t>Degradation of aquatic habitats</a:t>
                      </a:r>
                      <a:endParaRPr lang="en-US" sz="1700" dirty="0">
                        <a:latin typeface="+mj-lt"/>
                      </a:endParaRPr>
                    </a:p>
                  </a:txBody>
                  <a:tcPr/>
                </a:tc>
                <a:extLst>
                  <a:ext uri="{0D108BD9-81ED-4DB2-BD59-A6C34878D82A}">
                    <a16:rowId xmlns:a16="http://schemas.microsoft.com/office/drawing/2014/main" val="3357568947"/>
                  </a:ext>
                </a:extLst>
              </a:tr>
              <a:tr h="598274">
                <a:tc>
                  <a:txBody>
                    <a:bodyPr/>
                    <a:lstStyle/>
                    <a:p>
                      <a:r>
                        <a:rPr lang="en-US" sz="1700" dirty="0">
                          <a:latin typeface="+mj-lt"/>
                        </a:rPr>
                        <a:t>Acid rain</a:t>
                      </a:r>
                    </a:p>
                  </a:txBody>
                  <a:tcPr/>
                </a:tc>
                <a:tc>
                  <a:txBody>
                    <a:bodyPr/>
                    <a:lstStyle/>
                    <a:p>
                      <a:r>
                        <a:rPr lang="en-US" sz="1700" dirty="0">
                          <a:latin typeface="+mj-lt"/>
                        </a:rPr>
                        <a:t>Loss of topsoil leads to infertile wastelands</a:t>
                      </a:r>
                    </a:p>
                  </a:txBody>
                  <a:tcPr/>
                </a:tc>
                <a:tc>
                  <a:txBody>
                    <a:bodyPr/>
                    <a:lstStyle/>
                    <a:p>
                      <a:r>
                        <a:rPr lang="en-US" sz="1700" dirty="0">
                          <a:latin typeface="+mj-lt"/>
                        </a:rPr>
                        <a:t>Cooling water requirements</a:t>
                      </a:r>
                    </a:p>
                  </a:txBody>
                  <a:tcPr/>
                </a:tc>
                <a:extLst>
                  <a:ext uri="{0D108BD9-81ED-4DB2-BD59-A6C34878D82A}">
                    <a16:rowId xmlns:a16="http://schemas.microsoft.com/office/drawing/2014/main" val="2991049571"/>
                  </a:ext>
                </a:extLst>
              </a:tr>
            </a:tbl>
          </a:graphicData>
        </a:graphic>
      </p:graphicFrame>
      <p:pic>
        <p:nvPicPr>
          <p:cNvPr id="4" name="Picture 14" descr="A picture containing outdoor, sky, clouds, dark&#10;&#10;Description automatically generated">
            <a:extLst>
              <a:ext uri="{FF2B5EF4-FFF2-40B4-BE49-F238E27FC236}">
                <a16:creationId xmlns:a16="http://schemas.microsoft.com/office/drawing/2014/main" id="{A77EF169-DDE9-45E1-F69E-51ACB1DD8626}"/>
              </a:ext>
            </a:extLst>
          </p:cNvPr>
          <p:cNvPicPr>
            <a:picLocks noChangeAspect="1"/>
          </p:cNvPicPr>
          <p:nvPr/>
        </p:nvPicPr>
        <p:blipFill>
          <a:blip r:embed="rId5"/>
          <a:stretch>
            <a:fillRect/>
          </a:stretch>
        </p:blipFill>
        <p:spPr>
          <a:xfrm>
            <a:off x="981940" y="1515543"/>
            <a:ext cx="3384496" cy="1773087"/>
          </a:xfrm>
          <a:prstGeom prst="rect">
            <a:avLst/>
          </a:prstGeom>
        </p:spPr>
      </p:pic>
      <p:pic>
        <p:nvPicPr>
          <p:cNvPr id="7" name="Picture 18" descr="A picture containing sky, mountain, outdoor, nature&#10;&#10;Description automatically generated">
            <a:extLst>
              <a:ext uri="{FF2B5EF4-FFF2-40B4-BE49-F238E27FC236}">
                <a16:creationId xmlns:a16="http://schemas.microsoft.com/office/drawing/2014/main" id="{FA99FE15-184F-9E85-FF08-6993063EE3CF}"/>
              </a:ext>
            </a:extLst>
          </p:cNvPr>
          <p:cNvPicPr>
            <a:picLocks noChangeAspect="1"/>
          </p:cNvPicPr>
          <p:nvPr/>
        </p:nvPicPr>
        <p:blipFill rotWithShape="1">
          <a:blip r:embed="rId6"/>
          <a:srcRect l="11600" r="11600"/>
          <a:stretch/>
        </p:blipFill>
        <p:spPr>
          <a:xfrm>
            <a:off x="4459486" y="1542744"/>
            <a:ext cx="3332687" cy="1747063"/>
          </a:xfrm>
          <a:prstGeom prst="rect">
            <a:avLst/>
          </a:prstGeom>
        </p:spPr>
      </p:pic>
      <p:pic>
        <p:nvPicPr>
          <p:cNvPr id="8" name="Picture 19">
            <a:extLst>
              <a:ext uri="{FF2B5EF4-FFF2-40B4-BE49-F238E27FC236}">
                <a16:creationId xmlns:a16="http://schemas.microsoft.com/office/drawing/2014/main" id="{21A86C6C-76D3-BA5D-C252-78D11DF1D0EA}"/>
              </a:ext>
            </a:extLst>
          </p:cNvPr>
          <p:cNvPicPr>
            <a:picLocks noChangeAspect="1"/>
          </p:cNvPicPr>
          <p:nvPr/>
        </p:nvPicPr>
        <p:blipFill rotWithShape="1">
          <a:blip r:embed="rId7"/>
          <a:srcRect t="24072" b="24072"/>
          <a:stretch/>
        </p:blipFill>
        <p:spPr>
          <a:xfrm>
            <a:off x="7858664" y="1542974"/>
            <a:ext cx="3375820" cy="1750549"/>
          </a:xfrm>
          <a:prstGeom prst="rect">
            <a:avLst/>
          </a:prstGeom>
        </p:spPr>
      </p:pic>
      <p:pic>
        <p:nvPicPr>
          <p:cNvPr id="9" name="synthesize (93)">
            <a:hlinkClick r:id="" action="ppaction://media"/>
            <a:extLst>
              <a:ext uri="{FF2B5EF4-FFF2-40B4-BE49-F238E27FC236}">
                <a16:creationId xmlns:a16="http://schemas.microsoft.com/office/drawing/2014/main" id="{3A717706-B309-B263-3457-7E4672B1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6574" y="121441"/>
            <a:ext cx="797666" cy="797666"/>
          </a:xfrm>
          <a:prstGeom prst="rect">
            <a:avLst/>
          </a:prstGeom>
        </p:spPr>
      </p:pic>
    </p:spTree>
    <p:extLst>
      <p:ext uri="{BB962C8B-B14F-4D97-AF65-F5344CB8AC3E}">
        <p14:creationId xmlns:p14="http://schemas.microsoft.com/office/powerpoint/2010/main" val="4200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81C7902-A677-93CD-2492-37C51013ED5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D21AE5B-5C2A-9A5C-1DE3-9940094CBC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EFA8A0E7-01CD-CF5A-6133-61BA210CBA5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Oil and Gas Supply Chains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EDE0EB1-3E9F-3444-BA38-2025CCA62CA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659C18-AC5C-A814-4A6F-65026E34513A}"/>
              </a:ext>
            </a:extLst>
          </p:cNvPr>
          <p:cNvSpPr txBox="1"/>
          <p:nvPr/>
        </p:nvSpPr>
        <p:spPr>
          <a:xfrm>
            <a:off x="472546" y="5983802"/>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7E89A69-2836-71B3-3791-F9771EDB376C}"/>
              </a:ext>
            </a:extLst>
          </p:cNvPr>
          <p:cNvPicPr>
            <a:picLocks noChangeAspect="1"/>
          </p:cNvPicPr>
          <p:nvPr/>
        </p:nvPicPr>
        <p:blipFill>
          <a:blip r:embed="rId7"/>
          <a:stretch>
            <a:fillRect/>
          </a:stretch>
        </p:blipFill>
        <p:spPr>
          <a:xfrm>
            <a:off x="227917" y="1562039"/>
            <a:ext cx="11422431" cy="4238685"/>
          </a:xfrm>
          <a:prstGeom prst="rect">
            <a:avLst/>
          </a:prstGeom>
        </p:spPr>
      </p:pic>
      <p:pic>
        <p:nvPicPr>
          <p:cNvPr id="2" name="synthesize (94)">
            <a:hlinkClick r:id="" action="ppaction://media"/>
            <a:extLst>
              <a:ext uri="{FF2B5EF4-FFF2-40B4-BE49-F238E27FC236}">
                <a16:creationId xmlns:a16="http://schemas.microsoft.com/office/drawing/2014/main" id="{34CE23F8-F8A3-BE1B-BB7A-3423ABC54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2159" y="59899"/>
            <a:ext cx="854494" cy="854494"/>
          </a:xfrm>
          <a:prstGeom prst="rect">
            <a:avLst/>
          </a:prstGeom>
        </p:spPr>
      </p:pic>
    </p:spTree>
    <p:extLst>
      <p:ext uri="{BB962C8B-B14F-4D97-AF65-F5344CB8AC3E}">
        <p14:creationId xmlns:p14="http://schemas.microsoft.com/office/powerpoint/2010/main" val="10117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EBC799-2BC7-97AB-8C98-FDB8A7EA901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4F2C59-E642-AF84-F932-D88890DA3E4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0112DD13-7ABA-FDC4-3BD3-37CEBAC15785}"/>
              </a:ext>
            </a:extLst>
          </p:cNvPr>
          <p:cNvSpPr/>
          <p:nvPr/>
        </p:nvSpPr>
        <p:spPr>
          <a:xfrm>
            <a:off x="472545" y="836044"/>
            <a:ext cx="84285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Impacts of Oil and Gas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38860A-8842-5D6D-A804-EF0DF91D8BE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8D8851F7-7E37-D22B-E20F-2AA1B96C49E3}"/>
              </a:ext>
            </a:extLst>
          </p:cNvPr>
          <p:cNvSpPr>
            <a:spLocks noGrp="1"/>
          </p:cNvSpPr>
          <p:nvPr>
            <p:ph idx="1"/>
          </p:nvPr>
        </p:nvSpPr>
        <p:spPr>
          <a:xfrm>
            <a:off x="458257" y="1422047"/>
            <a:ext cx="11000318" cy="4399884"/>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dirty="0">
                <a:latin typeface="Open Sans"/>
                <a:cs typeface="Calibri"/>
              </a:rPr>
              <a:t>Concerns about waste-water disposal, pollution of underground water, and increased seismic activity due to hydraulic fracking.</a:t>
            </a:r>
          </a:p>
          <a:p>
            <a:pPr marL="342900" indent="-342900">
              <a:lnSpc>
                <a:spcPct val="100000"/>
              </a:lnSpc>
              <a:buFont typeface="Arial" panose="020B0604020202020204" pitchFamily="34" charset="0"/>
              <a:buChar char="•"/>
            </a:pPr>
            <a:r>
              <a:rPr lang="en-US" dirty="0">
                <a:latin typeface="Open Sans"/>
                <a:cs typeface="Calibri"/>
              </a:rPr>
              <a:t>High number of oil spills due to accidents.</a:t>
            </a:r>
          </a:p>
          <a:p>
            <a:pPr marL="342900" indent="-342900">
              <a:lnSpc>
                <a:spcPct val="100000"/>
              </a:lnSpc>
              <a:buFont typeface="Arial" panose="020B0604020202020204" pitchFamily="34" charset="0"/>
              <a:buChar char="•"/>
            </a:pPr>
            <a:r>
              <a:rPr lang="en-US" dirty="0">
                <a:latin typeface="Open Sans"/>
                <a:ea typeface="+mn-lt"/>
                <a:cs typeface="+mn-lt"/>
              </a:rPr>
              <a:t>Methane (CH</a:t>
            </a:r>
            <a:r>
              <a:rPr lang="en-US" baseline="-25000" dirty="0">
                <a:latin typeface="Open Sans"/>
                <a:ea typeface="+mn-lt"/>
                <a:cs typeface="+mn-lt"/>
              </a:rPr>
              <a:t>4</a:t>
            </a:r>
            <a:r>
              <a:rPr lang="en-US" dirty="0">
                <a:latin typeface="Open Sans"/>
                <a:ea typeface="+mn-lt"/>
                <a:cs typeface="+mn-lt"/>
              </a:rPr>
              <a:t>) is a Greenhouse Gas with a warming effect 20 times stronger than Carbon Dioxide (however, methane is shorter lived in the atmosphere). Any direct emission of methane from leaks in the gas production chain contribute to global warming.</a:t>
            </a:r>
          </a:p>
          <a:p>
            <a:pPr marL="342900" indent="-342900">
              <a:lnSpc>
                <a:spcPct val="100000"/>
              </a:lnSpc>
              <a:buFont typeface="Arial" panose="020B0604020202020204" pitchFamily="34" charset="0"/>
              <a:buChar char="•"/>
            </a:pPr>
            <a:r>
              <a:rPr lang="en-US" dirty="0">
                <a:latin typeface="Open Sans"/>
                <a:ea typeface="+mn-lt"/>
                <a:cs typeface="+mn-lt"/>
              </a:rPr>
              <a:t>Combustion of oil &amp; gas is responsible for emissions at local, regional, and global levels, including CO2, NOx, </a:t>
            </a:r>
            <a:r>
              <a:rPr lang="en-US" dirty="0" err="1">
                <a:latin typeface="Open Sans"/>
                <a:ea typeface="+mn-lt"/>
                <a:cs typeface="+mn-lt"/>
              </a:rPr>
              <a:t>SOx</a:t>
            </a:r>
            <a:r>
              <a:rPr lang="en-US" dirty="0">
                <a:latin typeface="Open Sans"/>
                <a:ea typeface="+mn-lt"/>
                <a:cs typeface="+mn-lt"/>
              </a:rPr>
              <a:t> and particulate matter.</a:t>
            </a:r>
          </a:p>
          <a:p>
            <a:pPr marL="342900" indent="-342900">
              <a:lnSpc>
                <a:spcPct val="100000"/>
              </a:lnSpc>
              <a:buFont typeface="Arial" panose="020B0604020202020204" pitchFamily="34" charset="0"/>
              <a:buChar char="•"/>
            </a:pPr>
            <a:r>
              <a:rPr lang="en-US" dirty="0">
                <a:latin typeface="Open Sans"/>
                <a:ea typeface="+mn-lt"/>
                <a:cs typeface="+mn-lt"/>
              </a:rPr>
              <a:t>The transport sector, which is based on oil products, accounts for a large share of global CO2 emissions</a:t>
            </a:r>
          </a:p>
          <a:p>
            <a:pPr marL="0" indent="0">
              <a:lnSpc>
                <a:spcPct val="100000"/>
              </a:lnSpc>
              <a:buNone/>
            </a:pPr>
            <a:endParaRPr lang="en-US" dirty="0">
              <a:latin typeface="Open Sans"/>
              <a:cs typeface="Calibri"/>
            </a:endParaRPr>
          </a:p>
        </p:txBody>
      </p:sp>
      <p:pic>
        <p:nvPicPr>
          <p:cNvPr id="4" name="synthesize (95)">
            <a:hlinkClick r:id="" action="ppaction://media"/>
            <a:extLst>
              <a:ext uri="{FF2B5EF4-FFF2-40B4-BE49-F238E27FC236}">
                <a16:creationId xmlns:a16="http://schemas.microsoft.com/office/drawing/2014/main" id="{5ACA1467-0982-D14C-A6FE-720F196C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1170" y="112563"/>
            <a:ext cx="923506" cy="923506"/>
          </a:xfrm>
          <a:prstGeom prst="rect">
            <a:avLst/>
          </a:prstGeom>
        </p:spPr>
      </p:pic>
    </p:spTree>
    <p:extLst>
      <p:ext uri="{BB962C8B-B14F-4D97-AF65-F5344CB8AC3E}">
        <p14:creationId xmlns:p14="http://schemas.microsoft.com/office/powerpoint/2010/main" val="24260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85797B-6EAE-A334-CA2D-BE10C65E333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137247-1379-2BFC-7020-86B4C4DAEE0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705F01C1-6EC2-67AE-D357-CB23AF7AA65F}"/>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Social Impact of Oil &amp; Gas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5650B37-2D9C-D44C-4216-45BAA8D6B27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C3BA3879-F803-4C5A-4C5A-A80FD866B262}"/>
              </a:ext>
            </a:extLst>
          </p:cNvPr>
          <p:cNvSpPr>
            <a:spLocks noGrp="1"/>
          </p:cNvSpPr>
          <p:nvPr>
            <p:ph idx="1"/>
          </p:nvPr>
        </p:nvSpPr>
        <p:spPr>
          <a:xfrm>
            <a:off x="472546" y="1454958"/>
            <a:ext cx="11000317" cy="4566998"/>
          </a:xfrm>
        </p:spPr>
        <p:txBody>
          <a:bodyPr vert="horz" lIns="91440" tIns="45720" rIns="91440" bIns="45720" rtlCol="0" anchor="t">
            <a:noAutofit/>
          </a:bodyPr>
          <a:lstStyle/>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significant economic and social consequences: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Shifting away from oil and gas may have system impacts which need to be considered when supporting governments in decarbonization strategies: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pic>
        <p:nvPicPr>
          <p:cNvPr id="4" name="synthesize (96)">
            <a:hlinkClick r:id="" action="ppaction://media"/>
            <a:extLst>
              <a:ext uri="{FF2B5EF4-FFF2-40B4-BE49-F238E27FC236}">
                <a16:creationId xmlns:a16="http://schemas.microsoft.com/office/drawing/2014/main" id="{71292F99-D221-4C0D-2756-DD2F5F982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5674" y="149056"/>
            <a:ext cx="973827" cy="973827"/>
          </a:xfrm>
          <a:prstGeom prst="rect">
            <a:avLst/>
          </a:prstGeom>
        </p:spPr>
      </p:pic>
    </p:spTree>
    <p:extLst>
      <p:ext uri="{BB962C8B-B14F-4D97-AF65-F5344CB8AC3E}">
        <p14:creationId xmlns:p14="http://schemas.microsoft.com/office/powerpoint/2010/main" val="21229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98232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9" y="1321881"/>
            <a:ext cx="10094510" cy="42142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5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500" b="1" dirty="0">
              <a:solidFill>
                <a:schemeClr val="accent5">
                  <a:lumMod val="60000"/>
                  <a:lumOff val="40000"/>
                </a:schemeClr>
              </a:solidFill>
              <a:latin typeface="Open Sans"/>
              <a:cs typeface="Calibri" panose="020F0502020204030204"/>
            </a:endParaRPr>
          </a:p>
          <a:p>
            <a:pPr>
              <a:spcBef>
                <a:spcPts val="1000"/>
              </a:spcBef>
            </a:pPr>
            <a:r>
              <a:rPr lang="en-US" sz="2500" dirty="0">
                <a:latin typeface="Open Sans"/>
                <a:ea typeface="+mn-lt"/>
                <a:cs typeface="+mn-lt"/>
              </a:rPr>
              <a:t>ILO1: Understand the concepts of fossil power plants and fossil fuel supply chains</a:t>
            </a:r>
          </a:p>
          <a:p>
            <a:pPr>
              <a:spcBef>
                <a:spcPts val="1000"/>
              </a:spcBef>
            </a:pPr>
            <a:r>
              <a:rPr lang="en-US" sz="2500" dirty="0">
                <a:latin typeface="Open Sans"/>
                <a:ea typeface="+mn-lt"/>
                <a:cs typeface="+mn-lt"/>
              </a:rPr>
              <a:t>ILO2: Learn how to represent fossil power plants in </a:t>
            </a:r>
            <a:r>
              <a:rPr lang="en-US" sz="2500" dirty="0" err="1">
                <a:latin typeface="Open Sans"/>
                <a:ea typeface="+mn-lt"/>
                <a:cs typeface="+mn-lt"/>
              </a:rPr>
              <a:t>OSeMOSYS</a:t>
            </a:r>
            <a:endParaRPr lang="en-US" sz="2500" dirty="0">
              <a:latin typeface="Open Sans"/>
              <a:ea typeface="+mn-lt"/>
              <a:cs typeface="+mn-lt"/>
            </a:endParaRPr>
          </a:p>
          <a:p>
            <a:pPr>
              <a:spcBef>
                <a:spcPts val="1000"/>
              </a:spcBef>
            </a:pPr>
            <a:r>
              <a:rPr lang="en-US" sz="2500" dirty="0">
                <a:latin typeface="Open Sans"/>
                <a:ea typeface="+mn-lt"/>
                <a:cs typeface="+mn-lt"/>
              </a:rPr>
              <a:t>ILO3: Understand key characteristics and impacts of fossil power plants and their interactions with the wider energy system</a:t>
            </a:r>
          </a:p>
          <a:p>
            <a:pPr>
              <a:spcBef>
                <a:spcPts val="1000"/>
              </a:spcBef>
            </a:pPr>
            <a:r>
              <a:rPr lang="en-US" sz="2500" dirty="0">
                <a:latin typeface="Open Sans"/>
                <a:ea typeface="+mn-lt"/>
                <a:cs typeface="+mn-lt"/>
              </a:rPr>
              <a:t>ILO4: Understand key characteristics of transmission and distribution technologies and how to represent them in </a:t>
            </a:r>
            <a:r>
              <a:rPr lang="en-US" sz="2500" dirty="0" err="1">
                <a:latin typeface="Open Sans"/>
                <a:ea typeface="+mn-lt"/>
                <a:cs typeface="+mn-lt"/>
              </a:rPr>
              <a:t>OSeMOSYS</a:t>
            </a:r>
            <a:endParaRPr lang="en-US" sz="25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51923"/>
            <a:ext cx="100315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Open Sans" panose="020B0606030504020204" pitchFamily="34" charset="0"/>
                <a:cs typeface="Open Sans" panose="020B0606030504020204" pitchFamily="34" charset="0"/>
              </a:rPr>
              <a:t>Gardumi</a:t>
            </a:r>
            <a:r>
              <a:rPr lang="en-GB" sz="2500"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sz="2500" dirty="0" err="1">
                <a:latin typeface="Open Sans"/>
                <a:ea typeface="Open Sans" panose="020B0606030504020204" pitchFamily="34" charset="0"/>
                <a:cs typeface="Open Sans" panose="020B0606030504020204" pitchFamily="34" charset="0"/>
              </a:rPr>
              <a:t>Zenodo</a:t>
            </a:r>
            <a:r>
              <a:rPr lang="en-GB" sz="2500" dirty="0">
                <a:latin typeface="Open Sans"/>
                <a:ea typeface="Open Sans" panose="020B0606030504020204" pitchFamily="34" charset="0"/>
                <a:cs typeface="Open Sans" panose="020B0606030504020204" pitchFamily="34" charset="0"/>
              </a:rPr>
              <a:t>. </a:t>
            </a:r>
            <a:r>
              <a:rPr lang="en-GB" sz="2500" dirty="0">
                <a:latin typeface="Open Sans"/>
                <a:ea typeface="Open Sans" panose="020B0606030504020204" pitchFamily="34" charset="0"/>
                <a:cs typeface="Open Sans" panose="020B0606030504020204" pitchFamily="34" charset="0"/>
                <a:hlinkClick r:id="rId3"/>
              </a:rPr>
              <a:t>http://doi.org/10.5281/zenodo.4585626</a:t>
            </a:r>
            <a:endParaRPr lang="en-GB" sz="2500"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Introducing Transmission and Distribution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9" name="Picture 3" descr="A picture containing sky, outdoor, power line, wire&#10;&#10;Description automatically generated">
            <a:extLst>
              <a:ext uri="{FF2B5EF4-FFF2-40B4-BE49-F238E27FC236}">
                <a16:creationId xmlns:a16="http://schemas.microsoft.com/office/drawing/2014/main" id="{1C031AC7-0F70-2A3C-AA23-1EC2981B5F68}"/>
              </a:ext>
            </a:extLst>
          </p:cNvPr>
          <p:cNvPicPr>
            <a:picLocks noChangeAspect="1"/>
          </p:cNvPicPr>
          <p:nvPr/>
        </p:nvPicPr>
        <p:blipFill rotWithShape="1">
          <a:blip r:embed="rId5"/>
          <a:srcRect t="9441" r="524" b="9790"/>
          <a:stretch/>
        </p:blipFill>
        <p:spPr>
          <a:xfrm>
            <a:off x="9202721" y="1905983"/>
            <a:ext cx="2249792" cy="2776079"/>
          </a:xfrm>
          <a:prstGeom prst="rect">
            <a:avLst/>
          </a:prstGeom>
        </p:spPr>
      </p:pic>
      <p:pic>
        <p:nvPicPr>
          <p:cNvPr id="10" name="Picture 6" descr="A picture containing sky, outdoor, pylon, outdoor object&#10;&#10;Description automatically generated">
            <a:extLst>
              <a:ext uri="{FF2B5EF4-FFF2-40B4-BE49-F238E27FC236}">
                <a16:creationId xmlns:a16="http://schemas.microsoft.com/office/drawing/2014/main" id="{87402969-360D-34B6-0FEC-9B0676778A4E}"/>
              </a:ext>
            </a:extLst>
          </p:cNvPr>
          <p:cNvPicPr>
            <a:picLocks noChangeAspect="1"/>
          </p:cNvPicPr>
          <p:nvPr/>
        </p:nvPicPr>
        <p:blipFill rotWithShape="1">
          <a:blip r:embed="rId6"/>
          <a:srcRect t="160" r="13158" b="493"/>
          <a:stretch/>
        </p:blipFill>
        <p:spPr>
          <a:xfrm>
            <a:off x="5175544" y="1905983"/>
            <a:ext cx="3628055" cy="2773045"/>
          </a:xfrm>
          <a:prstGeom prst="rect">
            <a:avLst/>
          </a:prstGeom>
        </p:spPr>
      </p:pic>
      <p:pic>
        <p:nvPicPr>
          <p:cNvPr id="11" name="Picture 9">
            <a:extLst>
              <a:ext uri="{FF2B5EF4-FFF2-40B4-BE49-F238E27FC236}">
                <a16:creationId xmlns:a16="http://schemas.microsoft.com/office/drawing/2014/main" id="{B8080E8B-70D3-1109-C45D-A38566E0CBBD}"/>
              </a:ext>
            </a:extLst>
          </p:cNvPr>
          <p:cNvPicPr>
            <a:picLocks noChangeAspect="1"/>
          </p:cNvPicPr>
          <p:nvPr/>
        </p:nvPicPr>
        <p:blipFill>
          <a:blip r:embed="rId7"/>
          <a:stretch>
            <a:fillRect/>
          </a:stretch>
        </p:blipFill>
        <p:spPr>
          <a:xfrm>
            <a:off x="463994" y="1905983"/>
            <a:ext cx="4280088" cy="2773045"/>
          </a:xfrm>
          <a:prstGeom prst="rect">
            <a:avLst/>
          </a:prstGeom>
        </p:spPr>
      </p:pic>
      <p:sp>
        <p:nvSpPr>
          <p:cNvPr id="12" name="Rectangle 11">
            <a:extLst>
              <a:ext uri="{FF2B5EF4-FFF2-40B4-BE49-F238E27FC236}">
                <a16:creationId xmlns:a16="http://schemas.microsoft.com/office/drawing/2014/main" id="{1D37C86E-F985-B0A8-173A-40F0CD48B182}"/>
              </a:ext>
            </a:extLst>
          </p:cNvPr>
          <p:cNvSpPr/>
          <p:nvPr/>
        </p:nvSpPr>
        <p:spPr>
          <a:xfrm>
            <a:off x="951115" y="5020739"/>
            <a:ext cx="2494185" cy="861774"/>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generated</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CA196A3-1158-76EB-7972-F4E046885224}"/>
              </a:ext>
            </a:extLst>
          </p:cNvPr>
          <p:cNvSpPr/>
          <p:nvPr/>
        </p:nvSpPr>
        <p:spPr>
          <a:xfrm>
            <a:off x="4763130" y="4812056"/>
            <a:ext cx="2997467"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transmitted over large distances</a:t>
            </a:r>
            <a:endParaRPr lang="en-ZA" sz="2500"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8A139C6-181D-B74D-84F9-4C4C1E6B73F8}"/>
              </a:ext>
            </a:extLst>
          </p:cNvPr>
          <p:cNvSpPr/>
          <p:nvPr/>
        </p:nvSpPr>
        <p:spPr>
          <a:xfrm>
            <a:off x="8859819" y="4914946"/>
            <a:ext cx="2494185"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distributed to consumers</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C6CDF27D-89C4-3359-D863-030C2F8262EA}"/>
              </a:ext>
            </a:extLst>
          </p:cNvPr>
          <p:cNvCxnSpPr>
            <a:cxnSpLocks/>
          </p:cNvCxnSpPr>
          <p:nvPr/>
        </p:nvCxnSpPr>
        <p:spPr>
          <a:xfrm flipV="1">
            <a:off x="3464794"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B4CF99-DD38-F403-00D4-33E2D4BC5A72}"/>
              </a:ext>
            </a:extLst>
          </p:cNvPr>
          <p:cNvCxnSpPr>
            <a:cxnSpLocks/>
          </p:cNvCxnSpPr>
          <p:nvPr/>
        </p:nvCxnSpPr>
        <p:spPr>
          <a:xfrm flipV="1">
            <a:off x="7765113"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synthesize (97)">
            <a:hlinkClick r:id="" action="ppaction://media"/>
            <a:extLst>
              <a:ext uri="{FF2B5EF4-FFF2-40B4-BE49-F238E27FC236}">
                <a16:creationId xmlns:a16="http://schemas.microsoft.com/office/drawing/2014/main" id="{85E642F9-080D-B8F4-A052-259B0F481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8175" y="37117"/>
            <a:ext cx="1318883" cy="131888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F736846-4A6A-E4F1-6341-C26887CE4A9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02C0DF-2880-D1B5-D26D-CE8BF9EF826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B518318E-7812-EF60-0688-B3D366DBD202}"/>
              </a:ext>
            </a:extLst>
          </p:cNvPr>
          <p:cNvSpPr/>
          <p:nvPr/>
        </p:nvSpPr>
        <p:spPr>
          <a:xfrm>
            <a:off x="558599" y="1139926"/>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Efficiency of Transmission and Distribution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89D9E1E-6304-221B-D0A0-5C19AD77D343}"/>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5" name="Picture 20" descr="Diagram&#10;&#10;Description automatically generated">
            <a:extLst>
              <a:ext uri="{FF2B5EF4-FFF2-40B4-BE49-F238E27FC236}">
                <a16:creationId xmlns:a16="http://schemas.microsoft.com/office/drawing/2014/main" id="{1E119948-CFA8-E61F-67DB-7A360CF4B7CF}"/>
              </a:ext>
            </a:extLst>
          </p:cNvPr>
          <p:cNvPicPr>
            <a:picLocks noChangeAspect="1"/>
          </p:cNvPicPr>
          <p:nvPr/>
        </p:nvPicPr>
        <p:blipFill>
          <a:blip r:embed="rId5"/>
          <a:stretch>
            <a:fillRect/>
          </a:stretch>
        </p:blipFill>
        <p:spPr>
          <a:xfrm>
            <a:off x="106930" y="1837572"/>
            <a:ext cx="11708837" cy="3951941"/>
          </a:xfrm>
          <a:prstGeom prst="rect">
            <a:avLst/>
          </a:prstGeom>
        </p:spPr>
      </p:pic>
      <p:pic>
        <p:nvPicPr>
          <p:cNvPr id="6" name="synthesize (98)">
            <a:hlinkClick r:id="" action="ppaction://media"/>
            <a:extLst>
              <a:ext uri="{FF2B5EF4-FFF2-40B4-BE49-F238E27FC236}">
                <a16:creationId xmlns:a16="http://schemas.microsoft.com/office/drawing/2014/main" id="{79FA6302-59D0-C5DA-4FB1-12E55920D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916" y="86065"/>
            <a:ext cx="1353389" cy="1353389"/>
          </a:xfrm>
          <a:prstGeom prst="rect">
            <a:avLst/>
          </a:prstGeom>
        </p:spPr>
      </p:pic>
    </p:spTree>
    <p:extLst>
      <p:ext uri="{BB962C8B-B14F-4D97-AF65-F5344CB8AC3E}">
        <p14:creationId xmlns:p14="http://schemas.microsoft.com/office/powerpoint/2010/main" val="33248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FEC7519-006F-13CC-6B86-72FF3F1DBA8E}"/>
            </a:ext>
          </a:extLst>
        </p:cNvPr>
        <p:cNvGrpSpPr/>
        <p:nvPr/>
      </p:nvGrpSpPr>
      <p:grpSpPr>
        <a:xfrm>
          <a:off x="0" y="0"/>
          <a:ext cx="0" cy="0"/>
          <a:chOff x="0" y="0"/>
          <a:chExt cx="0" cy="0"/>
        </a:xfrm>
      </p:grpSpPr>
      <p:pic>
        <p:nvPicPr>
          <p:cNvPr id="5" name="Picture 4" descr="A diagram of a computer&#10;&#10;Description automatically generated">
            <a:extLst>
              <a:ext uri="{FF2B5EF4-FFF2-40B4-BE49-F238E27FC236}">
                <a16:creationId xmlns:a16="http://schemas.microsoft.com/office/drawing/2014/main" id="{E43CE06E-12E2-0B70-1DAF-4DEB9E0F6C86}"/>
              </a:ext>
            </a:extLst>
          </p:cNvPr>
          <p:cNvPicPr>
            <a:picLocks noChangeAspect="1"/>
          </p:cNvPicPr>
          <p:nvPr/>
        </p:nvPicPr>
        <p:blipFill>
          <a:blip r:embed="rId5"/>
          <a:stretch>
            <a:fillRect/>
          </a:stretch>
        </p:blipFill>
        <p:spPr>
          <a:xfrm>
            <a:off x="558966" y="1391288"/>
            <a:ext cx="10767177" cy="5123815"/>
          </a:xfrm>
          <a:prstGeom prst="rect">
            <a:avLst/>
          </a:prstGeom>
        </p:spPr>
      </p:pic>
      <p:sp>
        <p:nvSpPr>
          <p:cNvPr id="3" name="Slide Number Placeholder 1">
            <a:extLst>
              <a:ext uri="{FF2B5EF4-FFF2-40B4-BE49-F238E27FC236}">
                <a16:creationId xmlns:a16="http://schemas.microsoft.com/office/drawing/2014/main" id="{FD7C4408-A22B-765F-59CF-44C0BA8927B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330A0D92-1422-E8D2-F7D8-5E75A9F1738D}"/>
              </a:ext>
            </a:extLst>
          </p:cNvPr>
          <p:cNvSpPr/>
          <p:nvPr/>
        </p:nvSpPr>
        <p:spPr>
          <a:xfrm>
            <a:off x="558599" y="997049"/>
            <a:ext cx="954266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&amp; Distribution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175B824-2230-BBC3-DA87-61AA18E4A1BF}"/>
              </a:ext>
            </a:extLst>
          </p:cNvPr>
          <p:cNvSpPr txBox="1">
            <a:spLocks/>
          </p:cNvSpPr>
          <p:nvPr/>
        </p:nvSpPr>
        <p:spPr>
          <a:xfrm>
            <a:off x="530023" y="-73831"/>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6" name="Rectangle: Rounded Corners 5">
            <a:extLst>
              <a:ext uri="{FF2B5EF4-FFF2-40B4-BE49-F238E27FC236}">
                <a16:creationId xmlns:a16="http://schemas.microsoft.com/office/drawing/2014/main" id="{37EAFE42-3157-2BBB-5795-05BA671B0BDF}"/>
              </a:ext>
            </a:extLst>
          </p:cNvPr>
          <p:cNvSpPr/>
          <p:nvPr/>
        </p:nvSpPr>
        <p:spPr>
          <a:xfrm>
            <a:off x="6067424" y="3328989"/>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synthesize (99)">
            <a:hlinkClick r:id="" action="ppaction://media"/>
            <a:extLst>
              <a:ext uri="{FF2B5EF4-FFF2-40B4-BE49-F238E27FC236}">
                <a16:creationId xmlns:a16="http://schemas.microsoft.com/office/drawing/2014/main" id="{E7550C2D-A8C1-7B3B-C71F-B9BADBDE6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1602" y="234127"/>
            <a:ext cx="939321" cy="939321"/>
          </a:xfrm>
          <a:prstGeom prst="rect">
            <a:avLst/>
          </a:prstGeom>
        </p:spPr>
      </p:pic>
    </p:spTree>
    <p:extLst>
      <p:ext uri="{BB962C8B-B14F-4D97-AF65-F5344CB8AC3E}">
        <p14:creationId xmlns:p14="http://schemas.microsoft.com/office/powerpoint/2010/main" val="383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8495C7-4EFC-A7DF-A918-EA5547CEC42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77EF25-6CBD-FBD3-5DE6-52C0337AD6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84F643-01F4-C759-D95D-40F33C513B1F}"/>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and Distribution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C24A424-9610-385E-E2BA-F77B00770A89}"/>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5" name="Picture 6" descr="Diagram&#10;&#10;Description automatically generated">
            <a:extLst>
              <a:ext uri="{FF2B5EF4-FFF2-40B4-BE49-F238E27FC236}">
                <a16:creationId xmlns:a16="http://schemas.microsoft.com/office/drawing/2014/main" id="{768EA263-34A8-ED14-279D-870AADAAF668}"/>
              </a:ext>
            </a:extLst>
          </p:cNvPr>
          <p:cNvPicPr>
            <a:picLocks noChangeAspect="1"/>
          </p:cNvPicPr>
          <p:nvPr/>
        </p:nvPicPr>
        <p:blipFill>
          <a:blip r:embed="rId5"/>
          <a:stretch>
            <a:fillRect/>
          </a:stretch>
        </p:blipFill>
        <p:spPr>
          <a:xfrm>
            <a:off x="612505" y="1535413"/>
            <a:ext cx="10603188" cy="5001912"/>
          </a:xfrm>
          <a:prstGeom prst="rect">
            <a:avLst/>
          </a:prstGeom>
        </p:spPr>
      </p:pic>
      <p:sp>
        <p:nvSpPr>
          <p:cNvPr id="6" name="TextBox 5">
            <a:extLst>
              <a:ext uri="{FF2B5EF4-FFF2-40B4-BE49-F238E27FC236}">
                <a16:creationId xmlns:a16="http://schemas.microsoft.com/office/drawing/2014/main" id="{D3D65F30-C1E7-74A6-8520-7F699682F03B}"/>
              </a:ext>
            </a:extLst>
          </p:cNvPr>
          <p:cNvSpPr txBox="1"/>
          <p:nvPr/>
        </p:nvSpPr>
        <p:spPr>
          <a:xfrm>
            <a:off x="9729781" y="1825753"/>
            <a:ext cx="1257299" cy="830997"/>
          </a:xfrm>
          <a:prstGeom prst="rect">
            <a:avLst/>
          </a:prstGeom>
          <a:solidFill>
            <a:schemeClr val="bg1"/>
          </a:solidFill>
        </p:spPr>
        <p:txBody>
          <a:bodyPr wrap="square" rtlCol="0">
            <a:spAutoFit/>
          </a:bodyPr>
          <a:lstStyle/>
          <a:p>
            <a:pPr algn="ctr"/>
            <a:r>
              <a:rPr lang="es-CO" sz="1600" dirty="0" err="1"/>
              <a:t>Electricity</a:t>
            </a:r>
            <a:r>
              <a:rPr lang="es-CO" sz="1600" dirty="0"/>
              <a:t> after </a:t>
            </a:r>
            <a:r>
              <a:rPr lang="es-CO" sz="1600" dirty="0" err="1"/>
              <a:t>distribution</a:t>
            </a:r>
            <a:endParaRPr lang="es-CO" sz="1600" dirty="0"/>
          </a:p>
        </p:txBody>
      </p:sp>
      <p:pic>
        <p:nvPicPr>
          <p:cNvPr id="7" name="synthesize (100)">
            <a:hlinkClick r:id="" action="ppaction://media"/>
            <a:extLst>
              <a:ext uri="{FF2B5EF4-FFF2-40B4-BE49-F238E27FC236}">
                <a16:creationId xmlns:a16="http://schemas.microsoft.com/office/drawing/2014/main" id="{B901513C-E577-E67C-9797-9263520E7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762" y="267034"/>
            <a:ext cx="818551" cy="818551"/>
          </a:xfrm>
          <a:prstGeom prst="rect">
            <a:avLst/>
          </a:prstGeom>
        </p:spPr>
      </p:pic>
    </p:spTree>
    <p:extLst>
      <p:ext uri="{BB962C8B-B14F-4D97-AF65-F5344CB8AC3E}">
        <p14:creationId xmlns:p14="http://schemas.microsoft.com/office/powerpoint/2010/main" val="37719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6CC91E3-F9D0-1FAE-0608-95248D2366A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1ED74E-8334-FA9F-4E91-0FE6D81320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865D240D-2E86-62EA-E667-C8E0D14BAF9E}"/>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Transmission &amp; Distribution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DE05A036-8C12-7692-0379-C8CEA6F0012C}"/>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5" name="Rectangle 4">
            <a:extLst>
              <a:ext uri="{FF2B5EF4-FFF2-40B4-BE49-F238E27FC236}">
                <a16:creationId xmlns:a16="http://schemas.microsoft.com/office/drawing/2014/main" id="{D0CB00EA-3802-B034-D519-848601CA7E16}"/>
              </a:ext>
            </a:extLst>
          </p:cNvPr>
          <p:cNvSpPr/>
          <p:nvPr/>
        </p:nvSpPr>
        <p:spPr>
          <a:xfrm>
            <a:off x="558599" y="1792065"/>
            <a:ext cx="9652909" cy="301621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(years)</a:t>
            </a:r>
          </a:p>
        </p:txBody>
      </p:sp>
      <p:pic>
        <p:nvPicPr>
          <p:cNvPr id="6" name="synthesize - 2025-02-13T201732.158">
            <a:hlinkClick r:id="" action="ppaction://media"/>
            <a:extLst>
              <a:ext uri="{FF2B5EF4-FFF2-40B4-BE49-F238E27FC236}">
                <a16:creationId xmlns:a16="http://schemas.microsoft.com/office/drawing/2014/main" id="{FE3FA023-35D5-1E0D-F49D-97A62D3BD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797" y="187183"/>
            <a:ext cx="1267125" cy="1267125"/>
          </a:xfrm>
          <a:prstGeom prst="rect">
            <a:avLst/>
          </a:prstGeom>
        </p:spPr>
      </p:pic>
    </p:spTree>
    <p:extLst>
      <p:ext uri="{BB962C8B-B14F-4D97-AF65-F5344CB8AC3E}">
        <p14:creationId xmlns:p14="http://schemas.microsoft.com/office/powerpoint/2010/main" val="2347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887215" y="18376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a:t>
            </a:r>
            <a:r>
              <a:rPr lang="en-GB" sz="2500" dirty="0">
                <a:latin typeface="Open Sans" panose="020B0606030504020204" pitchFamily="34" charset="0"/>
                <a:ea typeface="Open Sans" panose="020B0606030504020204" pitchFamily="34" charset="0"/>
                <a:cs typeface="Open Sans" panose="020B0606030504020204" pitchFamily="34" charset="0"/>
              </a:rPr>
              <a:t>, C.,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 </a:t>
            </a:r>
            <a:r>
              <a:rPr lang="en-GB" sz="2500" dirty="0" err="1">
                <a:latin typeface="Open Sans" panose="020B0606030504020204" pitchFamily="34" charset="0"/>
                <a:ea typeface="Open Sans" panose="020B0606030504020204" pitchFamily="34" charset="0"/>
                <a:cs typeface="Open Sans" panose="020B0606030504020204" pitchFamily="34" charset="0"/>
              </a:rPr>
              <a:t>Rogner</a:t>
            </a:r>
            <a:r>
              <a:rPr lang="en-GB" sz="2500"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sz="2500" dirty="0" err="1">
                <a:latin typeface="Open Sans" panose="020B0606030504020204" pitchFamily="34" charset="0"/>
                <a:ea typeface="Open Sans" panose="020B0606030504020204" pitchFamily="34" charset="0"/>
                <a:cs typeface="Open Sans" panose="020B0606030504020204" pitchFamily="34" charset="0"/>
              </a:rPr>
              <a:t>Desa</a:t>
            </a:r>
            <a:r>
              <a:rPr lang="en-GB" sz="2500" dirty="0">
                <a:latin typeface="Open Sans" panose="020B0606030504020204" pitchFamily="34" charset="0"/>
                <a:ea typeface="Open Sans" panose="020B0606030504020204" pitchFamily="34" charset="0"/>
                <a:cs typeface="Open Sans" panose="020B0606030504020204" pitchFamily="34" charset="0"/>
              </a:rPr>
              <a:t> and </a:t>
            </a:r>
            <a:r>
              <a:rPr lang="en-GB" sz="2500" dirty="0" err="1">
                <a:latin typeface="Open Sans" panose="020B0606030504020204" pitchFamily="34" charset="0"/>
                <a:ea typeface="Open Sans" panose="020B0606030504020204" pitchFamily="34" charset="0"/>
                <a:cs typeface="Open Sans" panose="020B0606030504020204" pitchFamily="34" charset="0"/>
              </a:rPr>
              <a:t>OpTIMUS.community</a:t>
            </a:r>
            <a:r>
              <a:rPr lang="en-GB" sz="2500" dirty="0">
                <a:latin typeface="Open Sans" panose="020B0606030504020204" pitchFamily="34" charset="0"/>
                <a:ea typeface="Open Sans" panose="020B0606030504020204" pitchFamily="34" charset="0"/>
                <a:cs typeface="Open Sans" panose="020B0606030504020204" pitchFamily="34" charset="0"/>
              </a:rPr>
              <a:t>. Available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sz="2500"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134DF739-F38F-4328-4D44-472D9287A743}"/>
              </a:ext>
            </a:extLst>
          </p:cNvPr>
          <p:cNvPicPr>
            <a:picLocks noChangeAspect="1"/>
          </p:cNvPicPr>
          <p:nvPr/>
        </p:nvPicPr>
        <p:blipFill>
          <a:blip r:embed="rId5"/>
          <a:stretch>
            <a:fillRect/>
          </a:stretch>
        </p:blipFill>
        <p:spPr>
          <a:xfrm>
            <a:off x="558966" y="1348424"/>
            <a:ext cx="10767177" cy="5123815"/>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Introducing Fossil Power Plants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t>
            </a:r>
            <a:r>
              <a:rPr lang="en-US" sz="4400" dirty="0">
                <a:latin typeface="Open Sans"/>
                <a:ea typeface="Open Sans" panose="020B0606030504020204" pitchFamily="34" charset="0"/>
                <a:cs typeface="Open Sans" panose="020B0606030504020204" pitchFamily="34" charset="0"/>
                <a:sym typeface="Bodoni SvtyTwo ITC TT-Book"/>
              </a:rPr>
              <a:t>Introduction to Fossil Power Plants</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1C6C251B-48D6-468E-15F7-5AD6FA3FC8A6}"/>
              </a:ext>
            </a:extLst>
          </p:cNvPr>
          <p:cNvSpPr/>
          <p:nvPr/>
        </p:nvSpPr>
        <p:spPr>
          <a:xfrm>
            <a:off x="3686175" y="2171700"/>
            <a:ext cx="1314450" cy="1871663"/>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Rounded Corners 5">
            <a:extLst>
              <a:ext uri="{FF2B5EF4-FFF2-40B4-BE49-F238E27FC236}">
                <a16:creationId xmlns:a16="http://schemas.microsoft.com/office/drawing/2014/main" id="{68874198-611B-98C7-B83B-3BE180F785B8}"/>
              </a:ext>
            </a:extLst>
          </p:cNvPr>
          <p:cNvSpPr/>
          <p:nvPr/>
        </p:nvSpPr>
        <p:spPr>
          <a:xfrm>
            <a:off x="6067424" y="3300413"/>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synthesize (82)">
            <a:hlinkClick r:id="" action="ppaction://media"/>
            <a:extLst>
              <a:ext uri="{FF2B5EF4-FFF2-40B4-BE49-F238E27FC236}">
                <a16:creationId xmlns:a16="http://schemas.microsoft.com/office/drawing/2014/main" id="{C405D5B0-7EBD-3F4D-641D-802938B43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6711" y="150594"/>
            <a:ext cx="928624" cy="928624"/>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B1A6399-95B6-8C71-F141-55FBBA16DB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186AF4-5E25-9A49-F62B-10EF509440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8371BF7-B759-6711-CCFE-AFA0B5BB12F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do Fossil Power Plants Work?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A9BD800-B0C5-A937-CC35-9694B6DA92B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4" name="Slide Number Placeholder 5">
            <a:extLst>
              <a:ext uri="{FF2B5EF4-FFF2-40B4-BE49-F238E27FC236}">
                <a16:creationId xmlns:a16="http://schemas.microsoft.com/office/drawing/2014/main" id="{A18D8147-00C9-8FA9-59CA-A68B7A50B4F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5" name="Diagram 8">
            <a:extLst>
              <a:ext uri="{FF2B5EF4-FFF2-40B4-BE49-F238E27FC236}">
                <a16:creationId xmlns:a16="http://schemas.microsoft.com/office/drawing/2014/main" id="{B926AD82-CFB3-E4C2-1AA4-1B971C28183C}"/>
              </a:ext>
            </a:extLst>
          </p:cNvPr>
          <p:cNvGraphicFramePr/>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15" descr="Diagram&#10;&#10;Description automatically generated">
            <a:extLst>
              <a:ext uri="{FF2B5EF4-FFF2-40B4-BE49-F238E27FC236}">
                <a16:creationId xmlns:a16="http://schemas.microsoft.com/office/drawing/2014/main" id="{BE11A0CE-FB28-AC06-3C09-7FC08004BEBC}"/>
              </a:ext>
            </a:extLst>
          </p:cNvPr>
          <p:cNvPicPr>
            <a:picLocks noChangeAspect="1"/>
          </p:cNvPicPr>
          <p:nvPr/>
        </p:nvPicPr>
        <p:blipFill>
          <a:blip r:embed="rId10"/>
          <a:stretch>
            <a:fillRect/>
          </a:stretch>
        </p:blipFill>
        <p:spPr>
          <a:xfrm>
            <a:off x="3850331" y="1424672"/>
            <a:ext cx="3876156" cy="3384504"/>
          </a:xfrm>
          <a:prstGeom prst="rect">
            <a:avLst/>
          </a:prstGeom>
        </p:spPr>
      </p:pic>
      <p:pic>
        <p:nvPicPr>
          <p:cNvPr id="2" name="synthesize (83)">
            <a:hlinkClick r:id="" action="ppaction://media"/>
            <a:extLst>
              <a:ext uri="{FF2B5EF4-FFF2-40B4-BE49-F238E27FC236}">
                <a16:creationId xmlns:a16="http://schemas.microsoft.com/office/drawing/2014/main" id="{59DAD052-C0AB-BE1C-8E73-12E4B34A6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202" y="138288"/>
            <a:ext cx="1074928" cy="1074928"/>
          </a:xfrm>
          <a:prstGeom prst="rect">
            <a:avLst/>
          </a:prstGeom>
        </p:spPr>
      </p:pic>
    </p:spTree>
    <p:extLst>
      <p:ext uri="{BB962C8B-B14F-4D97-AF65-F5344CB8AC3E}">
        <p14:creationId xmlns:p14="http://schemas.microsoft.com/office/powerpoint/2010/main" val="33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F39379-444C-B00A-B588-2D0B259C627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7DCD0C1-D179-068C-E33F-D6770E511B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FAD407F-E99F-C103-5C27-24ABEC7B551D}"/>
              </a:ext>
            </a:extLst>
          </p:cNvPr>
          <p:cNvSpPr/>
          <p:nvPr/>
        </p:nvSpPr>
        <p:spPr>
          <a:xfrm>
            <a:off x="343847" y="995986"/>
            <a:ext cx="84286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the Wider Energy System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5E1C37B6-EF73-56F6-81E4-5311222FB14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18" name="Rectangle 17">
            <a:extLst>
              <a:ext uri="{FF2B5EF4-FFF2-40B4-BE49-F238E27FC236}">
                <a16:creationId xmlns:a16="http://schemas.microsoft.com/office/drawing/2014/main" id="{1F587770-201B-6DA6-B1B8-D760D01BDDF2}"/>
              </a:ext>
            </a:extLst>
          </p:cNvPr>
          <p:cNvSpPr/>
          <p:nvPr/>
        </p:nvSpPr>
        <p:spPr>
          <a:xfrm>
            <a:off x="305032" y="3234294"/>
            <a:ext cx="1642009" cy="1015663"/>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Fossil Fuel Extraction or Imports</a:t>
            </a:r>
          </a:p>
        </p:txBody>
      </p:sp>
      <p:sp>
        <p:nvSpPr>
          <p:cNvPr id="19" name="Rectangle 18">
            <a:extLst>
              <a:ext uri="{FF2B5EF4-FFF2-40B4-BE49-F238E27FC236}">
                <a16:creationId xmlns:a16="http://schemas.microsoft.com/office/drawing/2014/main" id="{AD39AB63-60B6-6C17-C4A3-16828582937A}"/>
              </a:ext>
            </a:extLst>
          </p:cNvPr>
          <p:cNvSpPr/>
          <p:nvPr/>
        </p:nvSpPr>
        <p:spPr>
          <a:xfrm>
            <a:off x="2654540" y="3373994"/>
            <a:ext cx="1642009" cy="70788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Fuel Processing</a:t>
            </a:r>
          </a:p>
        </p:txBody>
      </p:sp>
      <p:sp>
        <p:nvSpPr>
          <p:cNvPr id="20" name="Rectangle 19">
            <a:extLst>
              <a:ext uri="{FF2B5EF4-FFF2-40B4-BE49-F238E27FC236}">
                <a16:creationId xmlns:a16="http://schemas.microsoft.com/office/drawing/2014/main" id="{496ACA9A-ED78-4C3E-67FA-5E8EBF144104}"/>
              </a:ext>
            </a:extLst>
          </p:cNvPr>
          <p:cNvSpPr/>
          <p:nvPr/>
        </p:nvSpPr>
        <p:spPr>
          <a:xfrm>
            <a:off x="4559541" y="2118280"/>
            <a:ext cx="1795660"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Power Plants</a:t>
            </a:r>
          </a:p>
        </p:txBody>
      </p:sp>
      <p:sp>
        <p:nvSpPr>
          <p:cNvPr id="21" name="Rectangle 20">
            <a:extLst>
              <a:ext uri="{FF2B5EF4-FFF2-40B4-BE49-F238E27FC236}">
                <a16:creationId xmlns:a16="http://schemas.microsoft.com/office/drawing/2014/main" id="{3AAC6FF7-DE33-779F-6535-79AB6E03A630}"/>
              </a:ext>
            </a:extLst>
          </p:cNvPr>
          <p:cNvSpPr/>
          <p:nvPr/>
        </p:nvSpPr>
        <p:spPr>
          <a:xfrm>
            <a:off x="4686541" y="4161394"/>
            <a:ext cx="1763466" cy="1015663"/>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Fuel Transport &amp; Distribution</a:t>
            </a:r>
          </a:p>
        </p:txBody>
      </p:sp>
      <p:sp>
        <p:nvSpPr>
          <p:cNvPr id="22" name="Rectangle 21">
            <a:extLst>
              <a:ext uri="{FF2B5EF4-FFF2-40B4-BE49-F238E27FC236}">
                <a16:creationId xmlns:a16="http://schemas.microsoft.com/office/drawing/2014/main" id="{13238493-9A78-3961-ADB9-91A6B6C0D5B0}"/>
              </a:ext>
            </a:extLst>
          </p:cNvPr>
          <p:cNvSpPr/>
          <p:nvPr/>
        </p:nvSpPr>
        <p:spPr>
          <a:xfrm>
            <a:off x="7093192" y="1978580"/>
            <a:ext cx="1983475"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Power Transmission &amp; Distribution</a:t>
            </a:r>
          </a:p>
        </p:txBody>
      </p:sp>
      <p:sp>
        <p:nvSpPr>
          <p:cNvPr id="23" name="Rectangle 22">
            <a:extLst>
              <a:ext uri="{FF2B5EF4-FFF2-40B4-BE49-F238E27FC236}">
                <a16:creationId xmlns:a16="http://schemas.microsoft.com/office/drawing/2014/main" id="{4532C84D-19CB-3C02-66C2-FDAFBCC8B970}"/>
              </a:ext>
            </a:extLst>
          </p:cNvPr>
          <p:cNvSpPr/>
          <p:nvPr/>
        </p:nvSpPr>
        <p:spPr>
          <a:xfrm>
            <a:off x="9820524" y="2118280"/>
            <a:ext cx="1642009"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Electricity Demand</a:t>
            </a:r>
          </a:p>
        </p:txBody>
      </p:sp>
      <p:sp>
        <p:nvSpPr>
          <p:cNvPr id="24" name="Rectangle 23">
            <a:extLst>
              <a:ext uri="{FF2B5EF4-FFF2-40B4-BE49-F238E27FC236}">
                <a16:creationId xmlns:a16="http://schemas.microsoft.com/office/drawing/2014/main" id="{EF66B4C5-520F-833D-C592-2998C4121A38}"/>
              </a:ext>
            </a:extLst>
          </p:cNvPr>
          <p:cNvSpPr/>
          <p:nvPr/>
        </p:nvSpPr>
        <p:spPr>
          <a:xfrm>
            <a:off x="8547340" y="3729594"/>
            <a:ext cx="2996959" cy="2092881"/>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sz="2000" b="1" dirty="0">
                <a:latin typeface="Open Sans"/>
                <a:ea typeface="Open Sans" panose="020B0606030504020204" pitchFamily="34" charset="0"/>
                <a:cs typeface="Open Sans" panose="020B0606030504020204" pitchFamily="34" charset="0"/>
              </a:rPr>
              <a:t>- Transport</a:t>
            </a:r>
          </a:p>
          <a:p>
            <a:pPr algn="ctr">
              <a:spcAft>
                <a:spcPts val="1200"/>
              </a:spcAft>
            </a:pPr>
            <a:r>
              <a:rPr lang="en-ZA" sz="2000" b="1"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sz="2000" b="1" dirty="0">
                <a:latin typeface="Open Sans"/>
                <a:ea typeface="Open Sans" panose="020B0606030504020204" pitchFamily="34" charset="0"/>
                <a:cs typeface="Open Sans" panose="020B0606030504020204" pitchFamily="34" charset="0"/>
              </a:rPr>
              <a:t>- Heating</a:t>
            </a:r>
          </a:p>
        </p:txBody>
      </p:sp>
      <p:cxnSp>
        <p:nvCxnSpPr>
          <p:cNvPr id="25" name="Straight Arrow Connector 24">
            <a:extLst>
              <a:ext uri="{FF2B5EF4-FFF2-40B4-BE49-F238E27FC236}">
                <a16:creationId xmlns:a16="http://schemas.microsoft.com/office/drawing/2014/main" id="{392277A9-91D5-4A38-D85D-676C7C83B2CE}"/>
              </a:ext>
            </a:extLst>
          </p:cNvPr>
          <p:cNvCxnSpPr>
            <a:cxnSpLocks/>
          </p:cNvCxnSpPr>
          <p:nvPr/>
        </p:nvCxnSpPr>
        <p:spPr>
          <a:xfrm>
            <a:off x="2024501" y="3663950"/>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113A39-E2E4-CFC9-8181-F7518CD5EA95}"/>
              </a:ext>
            </a:extLst>
          </p:cNvPr>
          <p:cNvCxnSpPr>
            <a:cxnSpLocks/>
          </p:cNvCxnSpPr>
          <p:nvPr/>
        </p:nvCxnSpPr>
        <p:spPr>
          <a:xfrm>
            <a:off x="63980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885428-CABB-C5DF-D6CE-ECB5720C584F}"/>
              </a:ext>
            </a:extLst>
          </p:cNvPr>
          <p:cNvCxnSpPr>
            <a:cxnSpLocks/>
          </p:cNvCxnSpPr>
          <p:nvPr/>
        </p:nvCxnSpPr>
        <p:spPr>
          <a:xfrm>
            <a:off x="91158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3F7C9B-8618-D8B5-18AC-57E6A868D684}"/>
              </a:ext>
            </a:extLst>
          </p:cNvPr>
          <p:cNvCxnSpPr>
            <a:cxnSpLocks/>
          </p:cNvCxnSpPr>
          <p:nvPr/>
        </p:nvCxnSpPr>
        <p:spPr>
          <a:xfrm>
            <a:off x="6629400" y="4629150"/>
            <a:ext cx="17145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4B4D8A-DABC-39D9-7C5B-B6193FAC9DAA}"/>
              </a:ext>
            </a:extLst>
          </p:cNvPr>
          <p:cNvCxnSpPr>
            <a:cxnSpLocks/>
          </p:cNvCxnSpPr>
          <p:nvPr/>
        </p:nvCxnSpPr>
        <p:spPr>
          <a:xfrm>
            <a:off x="3954900" y="4222750"/>
            <a:ext cx="604641"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C0DA95-0F54-1323-5551-4998699695D1}"/>
              </a:ext>
            </a:extLst>
          </p:cNvPr>
          <p:cNvCxnSpPr>
            <a:cxnSpLocks/>
          </p:cNvCxnSpPr>
          <p:nvPr/>
        </p:nvCxnSpPr>
        <p:spPr>
          <a:xfrm flipV="1">
            <a:off x="3851708" y="2635250"/>
            <a:ext cx="536377"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synthesize (84)">
            <a:hlinkClick r:id="" action="ppaction://media"/>
            <a:extLst>
              <a:ext uri="{FF2B5EF4-FFF2-40B4-BE49-F238E27FC236}">
                <a16:creationId xmlns:a16="http://schemas.microsoft.com/office/drawing/2014/main" id="{72DF07FB-9E70-B665-3FD7-E59EFE54C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0426" y="234902"/>
            <a:ext cx="1161194" cy="1161194"/>
          </a:xfrm>
          <a:prstGeom prst="rect">
            <a:avLst/>
          </a:prstGeom>
        </p:spPr>
      </p:pic>
    </p:spTree>
    <p:extLst>
      <p:ext uri="{BB962C8B-B14F-4D97-AF65-F5344CB8AC3E}">
        <p14:creationId xmlns:p14="http://schemas.microsoft.com/office/powerpoint/2010/main" val="1937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130056-1B05-EE00-B44C-2A0B50BA844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7359F9-1BA4-DCE8-373E-D1D1B22EF1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35C784D6-088A-785D-B749-40B8F1C590A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Roles of Fossil Fuels </a:t>
            </a:r>
          </a:p>
        </p:txBody>
      </p:sp>
      <p:sp>
        <p:nvSpPr>
          <p:cNvPr id="8" name="Title 10">
            <a:extLst>
              <a:ext uri="{FF2B5EF4-FFF2-40B4-BE49-F238E27FC236}">
                <a16:creationId xmlns:a16="http://schemas.microsoft.com/office/drawing/2014/main" id="{5A1FBBBF-528D-BDD0-7EC3-6DA3F30E32B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stove, kitchen appliance, appliance&#10;&#10;Description automatically generated">
            <a:extLst>
              <a:ext uri="{FF2B5EF4-FFF2-40B4-BE49-F238E27FC236}">
                <a16:creationId xmlns:a16="http://schemas.microsoft.com/office/drawing/2014/main" id="{5DA42530-0904-0633-FFDC-13076E555787}"/>
              </a:ext>
            </a:extLst>
          </p:cNvPr>
          <p:cNvPicPr>
            <a:picLocks noChangeAspect="1"/>
          </p:cNvPicPr>
          <p:nvPr/>
        </p:nvPicPr>
        <p:blipFill>
          <a:blip r:embed="rId5"/>
          <a:stretch>
            <a:fillRect/>
          </a:stretch>
        </p:blipFill>
        <p:spPr>
          <a:xfrm>
            <a:off x="4952693" y="2933700"/>
            <a:ext cx="3530600" cy="2654300"/>
          </a:xfrm>
          <a:prstGeom prst="rect">
            <a:avLst/>
          </a:prstGeom>
        </p:spPr>
      </p:pic>
      <p:pic>
        <p:nvPicPr>
          <p:cNvPr id="4" name="Picture 10" descr="A picture containing lamp&#10;&#10;Description automatically generated">
            <a:extLst>
              <a:ext uri="{FF2B5EF4-FFF2-40B4-BE49-F238E27FC236}">
                <a16:creationId xmlns:a16="http://schemas.microsoft.com/office/drawing/2014/main" id="{F871DAE7-9814-C1F0-5079-A565C1458570}"/>
              </a:ext>
            </a:extLst>
          </p:cNvPr>
          <p:cNvPicPr>
            <a:picLocks noChangeAspect="1"/>
          </p:cNvPicPr>
          <p:nvPr/>
        </p:nvPicPr>
        <p:blipFill>
          <a:blip r:embed="rId6"/>
          <a:stretch>
            <a:fillRect/>
          </a:stretch>
        </p:blipFill>
        <p:spPr>
          <a:xfrm>
            <a:off x="8861980" y="2832100"/>
            <a:ext cx="1802289" cy="2755900"/>
          </a:xfrm>
          <a:prstGeom prst="rect">
            <a:avLst/>
          </a:prstGeom>
        </p:spPr>
      </p:pic>
      <p:pic>
        <p:nvPicPr>
          <p:cNvPr id="5" name="Picture 12" descr="A picture containing road, way, scene, outdoor&#10;&#10;Description automatically generated">
            <a:extLst>
              <a:ext uri="{FF2B5EF4-FFF2-40B4-BE49-F238E27FC236}">
                <a16:creationId xmlns:a16="http://schemas.microsoft.com/office/drawing/2014/main" id="{528EF2EB-3167-6433-F851-F33D3F0FDB45}"/>
              </a:ext>
            </a:extLst>
          </p:cNvPr>
          <p:cNvPicPr>
            <a:picLocks noChangeAspect="1"/>
          </p:cNvPicPr>
          <p:nvPr/>
        </p:nvPicPr>
        <p:blipFill>
          <a:blip r:embed="rId7"/>
          <a:stretch>
            <a:fillRect/>
          </a:stretch>
        </p:blipFill>
        <p:spPr>
          <a:xfrm>
            <a:off x="665581" y="2933700"/>
            <a:ext cx="3975100" cy="2654300"/>
          </a:xfrm>
          <a:prstGeom prst="rect">
            <a:avLst/>
          </a:prstGeom>
        </p:spPr>
      </p:pic>
      <p:sp>
        <p:nvSpPr>
          <p:cNvPr id="6" name="Rectangle 5">
            <a:extLst>
              <a:ext uri="{FF2B5EF4-FFF2-40B4-BE49-F238E27FC236}">
                <a16:creationId xmlns:a16="http://schemas.microsoft.com/office/drawing/2014/main" id="{7D99FED8-D441-09BB-CBD6-3B0C8E29348D}"/>
              </a:ext>
            </a:extLst>
          </p:cNvPr>
          <p:cNvSpPr/>
          <p:nvPr/>
        </p:nvSpPr>
        <p:spPr>
          <a:xfrm>
            <a:off x="515302" y="1612303"/>
            <a:ext cx="9507220" cy="86177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As well as for electricity generation, fossil fuels are used heavily in transport, cooking, heating, and lighting</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85)">
            <a:hlinkClick r:id="" action="ppaction://media"/>
            <a:extLst>
              <a:ext uri="{FF2B5EF4-FFF2-40B4-BE49-F238E27FC236}">
                <a16:creationId xmlns:a16="http://schemas.microsoft.com/office/drawing/2014/main" id="{9B54A9CC-608F-21B5-83D2-30DC7FCCC8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1932" y="122829"/>
            <a:ext cx="1166368" cy="1166368"/>
          </a:xfrm>
          <a:prstGeom prst="rect">
            <a:avLst/>
          </a:prstGeom>
        </p:spPr>
      </p:pic>
    </p:spTree>
    <p:extLst>
      <p:ext uri="{BB962C8B-B14F-4D97-AF65-F5344CB8AC3E}">
        <p14:creationId xmlns:p14="http://schemas.microsoft.com/office/powerpoint/2010/main" val="1182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3156D68-2C65-8406-F4F5-9572188DC3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277260A-44E6-F758-777B-4F0CEA92198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7224295A-E7B7-7455-9642-4D41ED6D61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Energy Transition </a:t>
            </a:r>
          </a:p>
        </p:txBody>
      </p:sp>
      <p:sp>
        <p:nvSpPr>
          <p:cNvPr id="8" name="Title 10">
            <a:extLst>
              <a:ext uri="{FF2B5EF4-FFF2-40B4-BE49-F238E27FC236}">
                <a16:creationId xmlns:a16="http://schemas.microsoft.com/office/drawing/2014/main" id="{370D9525-8692-66B3-B8D8-E6D1F746028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timeline&#10;&#10;Description automatically generated">
            <a:extLst>
              <a:ext uri="{FF2B5EF4-FFF2-40B4-BE49-F238E27FC236}">
                <a16:creationId xmlns:a16="http://schemas.microsoft.com/office/drawing/2014/main" id="{18C571D5-3B50-6D29-0662-5484D140388E}"/>
              </a:ext>
            </a:extLst>
          </p:cNvPr>
          <p:cNvPicPr>
            <a:picLocks noGrp="1" noChangeAspect="1"/>
          </p:cNvPicPr>
          <p:nvPr>
            <p:ph idx="1"/>
          </p:nvPr>
        </p:nvPicPr>
        <p:blipFill rotWithShape="1">
          <a:blip r:embed="rId5"/>
          <a:srcRect t="2186" r="-182" b="3552"/>
          <a:stretch/>
        </p:blipFill>
        <p:spPr>
          <a:xfrm>
            <a:off x="2543172" y="1882831"/>
            <a:ext cx="7128901" cy="4415511"/>
          </a:xfrm>
        </p:spPr>
      </p:pic>
      <p:sp>
        <p:nvSpPr>
          <p:cNvPr id="4" name="Rectangle 3">
            <a:extLst>
              <a:ext uri="{FF2B5EF4-FFF2-40B4-BE49-F238E27FC236}">
                <a16:creationId xmlns:a16="http://schemas.microsoft.com/office/drawing/2014/main" id="{B98B3252-66A9-984B-5361-861555C2B415}"/>
              </a:ext>
            </a:extLst>
          </p:cNvPr>
          <p:cNvSpPr/>
          <p:nvPr/>
        </p:nvSpPr>
        <p:spPr>
          <a:xfrm>
            <a:off x="343847" y="1399396"/>
            <a:ext cx="9214049" cy="47705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Example of the Energy Transition concept from Europe:</a:t>
            </a:r>
            <a:endParaRPr lang="en-ZA" sz="2500" b="1" dirty="0">
              <a:latin typeface="Open Sans"/>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D447FF-6242-68E3-A017-8E0F0A4F1BEA}"/>
              </a:ext>
            </a:extLst>
          </p:cNvPr>
          <p:cNvSpPr txBox="1"/>
          <p:nvPr/>
        </p:nvSpPr>
        <p:spPr>
          <a:xfrm>
            <a:off x="343847" y="6311984"/>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6"/>
              </a:rPr>
              <a:t>image</a:t>
            </a:r>
            <a:r>
              <a:rPr lang="en-US" sz="1000" dirty="0">
                <a:latin typeface="Open Sans"/>
              </a:rPr>
              <a:t> licensed with </a:t>
            </a:r>
            <a:r>
              <a:rPr lang="en-US" sz="1000" dirty="0">
                <a:latin typeface="Open Sans"/>
                <a:hlinkClick r:id="rId7"/>
              </a:rPr>
              <a:t>CC BY 4.0</a:t>
            </a:r>
            <a:r>
              <a:rPr lang="en-US" sz="1000" dirty="0">
                <a:latin typeface="Open Sans"/>
              </a:rPr>
              <a:t>)</a:t>
            </a:r>
          </a:p>
        </p:txBody>
      </p:sp>
      <p:pic>
        <p:nvPicPr>
          <p:cNvPr id="6" name="synthesize (86)">
            <a:hlinkClick r:id="" action="ppaction://media"/>
            <a:extLst>
              <a:ext uri="{FF2B5EF4-FFF2-40B4-BE49-F238E27FC236}">
                <a16:creationId xmlns:a16="http://schemas.microsoft.com/office/drawing/2014/main" id="{28221B9B-62F4-C1BC-2F4A-DE0174B2C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230" y="170456"/>
            <a:ext cx="1025585" cy="1025585"/>
          </a:xfrm>
          <a:prstGeom prst="rect">
            <a:avLst/>
          </a:prstGeom>
        </p:spPr>
      </p:pic>
    </p:spTree>
    <p:extLst>
      <p:ext uri="{BB962C8B-B14F-4D97-AF65-F5344CB8AC3E}">
        <p14:creationId xmlns:p14="http://schemas.microsoft.com/office/powerpoint/2010/main" val="28746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929194" y="214313"/>
            <a:ext cx="12171356" cy="906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17022" y="1423324"/>
            <a:ext cx="1055795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200" dirty="0">
                <a:latin typeface="Open Sans"/>
                <a:cs typeface="Calibri"/>
              </a:rPr>
              <a:t>Slide 6 images: free for commercial use, sourced from https://pixabay.com/</a:t>
            </a:r>
          </a:p>
          <a:p>
            <a:pPr marL="342900" indent="-342900">
              <a:buAutoNum type="arabicPeriod"/>
            </a:pPr>
            <a:endParaRPr lang="en-US" sz="2200" dirty="0">
              <a:latin typeface="Open Sans"/>
              <a:cs typeface="Calibri"/>
            </a:endParaRPr>
          </a:p>
          <a:p>
            <a:pPr marL="342900" indent="-342900">
              <a:buAutoNum type="arabicPeriod"/>
            </a:pPr>
            <a:r>
              <a:rPr lang="en-US" sz="2200" dirty="0">
                <a:latin typeface="Open Sans"/>
                <a:cs typeface="Calibri"/>
              </a:rPr>
              <a:t>Slide 7 image courtesy of Bartz/</a:t>
            </a:r>
            <a:r>
              <a:rPr lang="en-US" sz="2200" dirty="0" err="1">
                <a:latin typeface="Open Sans"/>
                <a:cs typeface="Calibri"/>
              </a:rPr>
              <a:t>Stockmar</a:t>
            </a:r>
            <a:r>
              <a:rPr lang="en-US" sz="2200" dirty="0">
                <a:latin typeface="Open Sans"/>
                <a:cs typeface="Calibri"/>
              </a:rPr>
              <a:t>, licensed under CC BY 4.0, available at: https://www.boell.de/en/2018/04/24/energy-atlas-graphics-and-license-terms</a:t>
            </a:r>
          </a:p>
          <a:p>
            <a:pPr marL="342900" indent="-342900">
              <a:buAutoNum type="arabicPeriod"/>
            </a:pPr>
            <a:endParaRPr lang="en-US" sz="2200" dirty="0">
              <a:latin typeface="Open Sans"/>
              <a:cs typeface="Calibri"/>
            </a:endParaRPr>
          </a:p>
          <a:p>
            <a:pPr marL="342900" indent="-342900">
              <a:buAutoNum type="arabicPeriod"/>
            </a:pPr>
            <a:r>
              <a:rPr lang="en-US" sz="2200" dirty="0" err="1">
                <a:latin typeface="Open Sans"/>
                <a:cs typeface="Calibri"/>
              </a:rPr>
              <a:t>Taliotis</a:t>
            </a:r>
            <a:r>
              <a:rPr lang="en-US" sz="2200" dirty="0">
                <a:latin typeface="Open Sans"/>
                <a:cs typeface="Calibri"/>
              </a:rPr>
              <a:t>, C., </a:t>
            </a:r>
            <a:r>
              <a:rPr lang="en-US" sz="2200" dirty="0" err="1">
                <a:latin typeface="Open Sans"/>
                <a:cs typeface="Calibri"/>
              </a:rPr>
              <a:t>Gardumi</a:t>
            </a:r>
            <a:r>
              <a:rPr lang="en-US" sz="2200" dirty="0">
                <a:latin typeface="Open Sans"/>
                <a:cs typeface="Calibri"/>
              </a:rPr>
              <a:t>, F., </a:t>
            </a:r>
            <a:r>
              <a:rPr lang="en-US" sz="2200" dirty="0" err="1">
                <a:latin typeface="Open Sans"/>
                <a:cs typeface="Calibri"/>
              </a:rPr>
              <a:t>Shivakumar</a:t>
            </a:r>
            <a:r>
              <a:rPr lang="en-US" sz="2200" dirty="0">
                <a:latin typeface="Open Sans"/>
                <a:cs typeface="Calibri"/>
              </a:rPr>
              <a:t>, A., Sridharan, V., Ramos, E., </a:t>
            </a:r>
            <a:r>
              <a:rPr lang="en-US" sz="2200" dirty="0" err="1">
                <a:latin typeface="Open Sans"/>
                <a:cs typeface="Calibri"/>
              </a:rPr>
              <a:t>Beltramo</a:t>
            </a:r>
            <a:r>
              <a:rPr lang="en-US" sz="2200" dirty="0">
                <a:latin typeface="Open Sans"/>
                <a:cs typeface="Calibri"/>
              </a:rPr>
              <a:t>, A., </a:t>
            </a:r>
            <a:r>
              <a:rPr lang="en-US" sz="2200" dirty="0" err="1">
                <a:latin typeface="Open Sans"/>
                <a:cs typeface="Calibri"/>
              </a:rPr>
              <a:t>Rogner</a:t>
            </a:r>
            <a:r>
              <a:rPr lang="en-US" sz="2200" dirty="0">
                <a:latin typeface="Open Sans"/>
                <a:cs typeface="Calibri"/>
              </a:rPr>
              <a:t>, H., Howells, M., 2018. Electricity supply system in </a:t>
            </a:r>
            <a:r>
              <a:rPr lang="en-US" sz="2200" dirty="0" err="1">
                <a:latin typeface="Open Sans"/>
                <a:cs typeface="Calibri"/>
              </a:rPr>
              <a:t>OSeMOSYS</a:t>
            </a:r>
            <a:r>
              <a:rPr lang="en-US" sz="2200" dirty="0">
                <a:latin typeface="Open Sans"/>
                <a:cs typeface="Calibri"/>
              </a:rPr>
              <a:t> I (Thermal power plants and T&amp;D), KTH-</a:t>
            </a:r>
            <a:r>
              <a:rPr lang="en-US" sz="2200" dirty="0" err="1">
                <a:latin typeface="Open Sans"/>
                <a:cs typeface="Calibri"/>
              </a:rPr>
              <a:t>Desa</a:t>
            </a:r>
            <a:r>
              <a:rPr lang="en-US" sz="2200" dirty="0">
                <a:latin typeface="Open Sans"/>
                <a:cs typeface="Calibri"/>
              </a:rPr>
              <a:t> and </a:t>
            </a:r>
            <a:r>
              <a:rPr lang="en-US" sz="2200" dirty="0" err="1">
                <a:latin typeface="Open Sans"/>
                <a:cs typeface="Calibri"/>
              </a:rPr>
              <a:t>OpTIMUS.community</a:t>
            </a:r>
            <a:r>
              <a:rPr lang="en-US" sz="2200" dirty="0">
                <a:latin typeface="Open Sans"/>
                <a:cs typeface="Calibri"/>
              </a:rPr>
              <a:t>. Available at: https://zenodo.org/record/1942510#.YC5VjehKhPY. [18/02/2021] DOI: 10.5281/zenodo.1942510</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B1C2CE5E-AE10-A7E3-2079-5F7B69ACE328}"/>
              </a:ext>
            </a:extLst>
          </p:cNvPr>
          <p:cNvSpPr/>
          <p:nvPr/>
        </p:nvSpPr>
        <p:spPr>
          <a:xfrm>
            <a:off x="1571617"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1" name="Straight Arrow Connector 20">
            <a:extLst>
              <a:ext uri="{FF2B5EF4-FFF2-40B4-BE49-F238E27FC236}">
                <a16:creationId xmlns:a16="http://schemas.microsoft.com/office/drawing/2014/main" id="{4F432671-AC24-4FA7-8D0F-36D8A22988CA}"/>
              </a:ext>
            </a:extLst>
          </p:cNvPr>
          <p:cNvCxnSpPr>
            <a:cxnSpLocks/>
            <a:stCxn id="20" idx="3"/>
          </p:cNvCxnSpPr>
          <p:nvPr/>
        </p:nvCxnSpPr>
        <p:spPr>
          <a:xfrm>
            <a:off x="4163375"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063E7-DE12-4139-4FE9-DB2729713748}"/>
              </a:ext>
            </a:extLst>
          </p:cNvPr>
          <p:cNvSpPr/>
          <p:nvPr/>
        </p:nvSpPr>
        <p:spPr>
          <a:xfrm>
            <a:off x="1571617"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3" name="Straight Arrow Connector 22">
            <a:extLst>
              <a:ext uri="{FF2B5EF4-FFF2-40B4-BE49-F238E27FC236}">
                <a16:creationId xmlns:a16="http://schemas.microsoft.com/office/drawing/2014/main" id="{34B5564C-E036-4C91-A640-074F84207B23}"/>
              </a:ext>
            </a:extLst>
          </p:cNvPr>
          <p:cNvCxnSpPr>
            <a:cxnSpLocks/>
            <a:stCxn id="22" idx="3"/>
          </p:cNvCxnSpPr>
          <p:nvPr/>
        </p:nvCxnSpPr>
        <p:spPr>
          <a:xfrm>
            <a:off x="4163375"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CAFF256-994F-5FD2-4AAF-CD1DCEBD114B}"/>
              </a:ext>
            </a:extLst>
          </p:cNvPr>
          <p:cNvSpPr/>
          <p:nvPr/>
        </p:nvSpPr>
        <p:spPr>
          <a:xfrm>
            <a:off x="1575421"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Combined</a:t>
            </a:r>
            <a:r>
              <a:rPr lang="es-CO" sz="1800" dirty="0">
                <a:solidFill>
                  <a:sysClr val="windowText" lastClr="000000"/>
                </a:solidFill>
              </a:rPr>
              <a:t> </a:t>
            </a:r>
            <a:r>
              <a:rPr lang="es-CO" sz="1800" dirty="0" err="1">
                <a:solidFill>
                  <a:sysClr val="windowText" lastClr="000000"/>
                </a:solidFill>
              </a:rPr>
              <a:t>cycle</a:t>
            </a:r>
            <a:r>
              <a:rPr lang="es-CO" sz="1800" dirty="0">
                <a:solidFill>
                  <a:sysClr val="windowText" lastClr="000000"/>
                </a:solidFill>
              </a:rPr>
              <a:t> gas turbine</a:t>
            </a:r>
          </a:p>
        </p:txBody>
      </p:sp>
      <p:cxnSp>
        <p:nvCxnSpPr>
          <p:cNvPr id="25" name="Straight Arrow Connector 24">
            <a:extLst>
              <a:ext uri="{FF2B5EF4-FFF2-40B4-BE49-F238E27FC236}">
                <a16:creationId xmlns:a16="http://schemas.microsoft.com/office/drawing/2014/main" id="{A4A6BFA5-7010-9F57-A8C2-239CF1D8AADF}"/>
              </a:ext>
            </a:extLst>
          </p:cNvPr>
          <p:cNvCxnSpPr>
            <a:cxnSpLocks/>
            <a:stCxn id="24" idx="3"/>
          </p:cNvCxnSpPr>
          <p:nvPr/>
        </p:nvCxnSpPr>
        <p:spPr>
          <a:xfrm>
            <a:off x="4167179"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021B4F-E0EE-5A7D-9A1C-5F85729C4F1C}"/>
              </a:ext>
            </a:extLst>
          </p:cNvPr>
          <p:cNvSpPr txBox="1"/>
          <p:nvPr/>
        </p:nvSpPr>
        <p:spPr>
          <a:xfrm>
            <a:off x="4516287" y="1828976"/>
            <a:ext cx="1324973" cy="369332"/>
          </a:xfrm>
          <a:prstGeom prst="rect">
            <a:avLst/>
          </a:prstGeom>
          <a:noFill/>
        </p:spPr>
        <p:txBody>
          <a:bodyPr wrap="square" rtlCol="0">
            <a:spAutoFit/>
          </a:bodyPr>
          <a:lstStyle/>
          <a:p>
            <a:r>
              <a:rPr lang="es-CO" sz="1800" dirty="0" err="1"/>
              <a:t>Electricity</a:t>
            </a:r>
            <a:endParaRPr lang="es-CO" sz="1800" dirty="0"/>
          </a:p>
        </p:txBody>
      </p:sp>
      <p:sp>
        <p:nvSpPr>
          <p:cNvPr id="29" name="Rectangle 28">
            <a:extLst>
              <a:ext uri="{FF2B5EF4-FFF2-40B4-BE49-F238E27FC236}">
                <a16:creationId xmlns:a16="http://schemas.microsoft.com/office/drawing/2014/main" id="{5A47CB53-731B-98B5-4090-224B1E228E87}"/>
              </a:ext>
            </a:extLst>
          </p:cNvPr>
          <p:cNvSpPr/>
          <p:nvPr/>
        </p:nvSpPr>
        <p:spPr>
          <a:xfrm>
            <a:off x="1575421"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Open </a:t>
            </a:r>
            <a:r>
              <a:rPr lang="es-CO" sz="1800" dirty="0" err="1">
                <a:solidFill>
                  <a:sysClr val="windowText" lastClr="000000"/>
                </a:solidFill>
              </a:rPr>
              <a:t>cycle</a:t>
            </a:r>
            <a:r>
              <a:rPr lang="es-CO" sz="1800" dirty="0">
                <a:solidFill>
                  <a:sysClr val="windowText" lastClr="000000"/>
                </a:solidFill>
              </a:rPr>
              <a:t> gas turbine</a:t>
            </a:r>
          </a:p>
        </p:txBody>
      </p:sp>
      <p:cxnSp>
        <p:nvCxnSpPr>
          <p:cNvPr id="30" name="Straight Arrow Connector 29">
            <a:extLst>
              <a:ext uri="{FF2B5EF4-FFF2-40B4-BE49-F238E27FC236}">
                <a16:creationId xmlns:a16="http://schemas.microsoft.com/office/drawing/2014/main" id="{FF4A9F13-5553-5E0A-5208-A52A79CAE337}"/>
              </a:ext>
            </a:extLst>
          </p:cNvPr>
          <p:cNvCxnSpPr>
            <a:cxnSpLocks/>
            <a:stCxn id="29" idx="3"/>
          </p:cNvCxnSpPr>
          <p:nvPr/>
        </p:nvCxnSpPr>
        <p:spPr>
          <a:xfrm>
            <a:off x="4167179"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1D95F-486A-51CD-BB5A-4C408F599A0A}"/>
              </a:ext>
            </a:extLst>
          </p:cNvPr>
          <p:cNvCxnSpPr>
            <a:cxnSpLocks/>
          </p:cNvCxnSpPr>
          <p:nvPr/>
        </p:nvCxnSpPr>
        <p:spPr>
          <a:xfrm>
            <a:off x="687708"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7E00B5-46FF-1095-BD8B-A9F3719057D6}"/>
              </a:ext>
            </a:extLst>
          </p:cNvPr>
          <p:cNvCxnSpPr>
            <a:cxnSpLocks/>
          </p:cNvCxnSpPr>
          <p:nvPr/>
        </p:nvCxnSpPr>
        <p:spPr>
          <a:xfrm>
            <a:off x="687708" y="356464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90F60C-FF3F-C68C-887C-44524A708865}"/>
              </a:ext>
            </a:extLst>
          </p:cNvPr>
          <p:cNvCxnSpPr>
            <a:cxnSpLocks/>
          </p:cNvCxnSpPr>
          <p:nvPr/>
        </p:nvCxnSpPr>
        <p:spPr>
          <a:xfrm>
            <a:off x="748664"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86E06B-BAB7-8400-6C6D-83F8B7190028}"/>
              </a:ext>
            </a:extLst>
          </p:cNvPr>
          <p:cNvSpPr txBox="1"/>
          <p:nvPr/>
        </p:nvSpPr>
        <p:spPr>
          <a:xfrm>
            <a:off x="327911" y="1831140"/>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DFA9EAF5-DF11-0D68-F4C1-F2D103B63ABF}"/>
              </a:ext>
            </a:extLst>
          </p:cNvPr>
          <p:cNvSpPr txBox="1"/>
          <p:nvPr/>
        </p:nvSpPr>
        <p:spPr>
          <a:xfrm>
            <a:off x="295531" y="3106516"/>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AA6F6CEE-0400-BA6E-5133-5582D7B6A056}"/>
              </a:ext>
            </a:extLst>
          </p:cNvPr>
          <p:cNvSpPr txBox="1"/>
          <p:nvPr/>
        </p:nvSpPr>
        <p:spPr>
          <a:xfrm>
            <a:off x="70730" y="4324105"/>
            <a:ext cx="1383914" cy="369332"/>
          </a:xfrm>
          <a:prstGeom prst="rect">
            <a:avLst/>
          </a:prstGeom>
          <a:noFill/>
        </p:spPr>
        <p:txBody>
          <a:bodyPr wrap="square" rtlCol="0">
            <a:spAutoFit/>
          </a:bodyPr>
          <a:lstStyle/>
          <a:p>
            <a:r>
              <a:rPr lang="es-CO" sz="1800" dirty="0"/>
              <a:t>Natural gas</a:t>
            </a:r>
          </a:p>
        </p:txBody>
      </p:sp>
      <p:cxnSp>
        <p:nvCxnSpPr>
          <p:cNvPr id="44" name="Straight Arrow Connector 43">
            <a:extLst>
              <a:ext uri="{FF2B5EF4-FFF2-40B4-BE49-F238E27FC236}">
                <a16:creationId xmlns:a16="http://schemas.microsoft.com/office/drawing/2014/main" id="{0C7272DF-EA58-B57B-D28F-F9D7C2AA4B6E}"/>
              </a:ext>
            </a:extLst>
          </p:cNvPr>
          <p:cNvCxnSpPr>
            <a:cxnSpLocks/>
          </p:cNvCxnSpPr>
          <p:nvPr/>
        </p:nvCxnSpPr>
        <p:spPr>
          <a:xfrm>
            <a:off x="734376"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D13775-5CB0-DC65-E77A-64FC441B26B7}"/>
              </a:ext>
            </a:extLst>
          </p:cNvPr>
          <p:cNvSpPr txBox="1"/>
          <p:nvPr/>
        </p:nvSpPr>
        <p:spPr>
          <a:xfrm>
            <a:off x="28130" y="5597172"/>
            <a:ext cx="1383914" cy="369332"/>
          </a:xfrm>
          <a:prstGeom prst="rect">
            <a:avLst/>
          </a:prstGeom>
          <a:noFill/>
        </p:spPr>
        <p:txBody>
          <a:bodyPr wrap="square" rtlCol="0">
            <a:spAutoFit/>
          </a:bodyPr>
          <a:lstStyle/>
          <a:p>
            <a:r>
              <a:rPr lang="es-CO" sz="1800" dirty="0"/>
              <a:t>Natural gas</a:t>
            </a:r>
          </a:p>
        </p:txBody>
      </p:sp>
      <p:sp>
        <p:nvSpPr>
          <p:cNvPr id="67" name="TextBox 66">
            <a:extLst>
              <a:ext uri="{FF2B5EF4-FFF2-40B4-BE49-F238E27FC236}">
                <a16:creationId xmlns:a16="http://schemas.microsoft.com/office/drawing/2014/main" id="{31FD1461-6AAE-4C65-E250-1A9816CC221E}"/>
              </a:ext>
            </a:extLst>
          </p:cNvPr>
          <p:cNvSpPr txBox="1"/>
          <p:nvPr/>
        </p:nvSpPr>
        <p:spPr>
          <a:xfrm>
            <a:off x="4424354" y="3063663"/>
            <a:ext cx="1324973" cy="369332"/>
          </a:xfrm>
          <a:prstGeom prst="rect">
            <a:avLst/>
          </a:prstGeom>
          <a:noFill/>
        </p:spPr>
        <p:txBody>
          <a:bodyPr wrap="square" rtlCol="0">
            <a:spAutoFit/>
          </a:bodyPr>
          <a:lstStyle/>
          <a:p>
            <a:r>
              <a:rPr lang="es-CO" sz="1800" dirty="0" err="1"/>
              <a:t>Electricity</a:t>
            </a:r>
            <a:endParaRPr lang="es-CO" sz="1800" dirty="0"/>
          </a:p>
        </p:txBody>
      </p:sp>
      <p:sp>
        <p:nvSpPr>
          <p:cNvPr id="68" name="TextBox 67">
            <a:extLst>
              <a:ext uri="{FF2B5EF4-FFF2-40B4-BE49-F238E27FC236}">
                <a16:creationId xmlns:a16="http://schemas.microsoft.com/office/drawing/2014/main" id="{492F5266-4AB0-377C-854E-00B37E646DCD}"/>
              </a:ext>
            </a:extLst>
          </p:cNvPr>
          <p:cNvSpPr txBox="1"/>
          <p:nvPr/>
        </p:nvSpPr>
        <p:spPr>
          <a:xfrm>
            <a:off x="4380993" y="4278600"/>
            <a:ext cx="1324973" cy="369332"/>
          </a:xfrm>
          <a:prstGeom prst="rect">
            <a:avLst/>
          </a:prstGeom>
          <a:noFill/>
        </p:spPr>
        <p:txBody>
          <a:bodyPr wrap="square" rtlCol="0">
            <a:spAutoFit/>
          </a:bodyPr>
          <a:lstStyle/>
          <a:p>
            <a:r>
              <a:rPr lang="es-CO" sz="1800" dirty="0" err="1"/>
              <a:t>Electricity</a:t>
            </a:r>
            <a:endParaRPr lang="es-CO" sz="1800" dirty="0"/>
          </a:p>
        </p:txBody>
      </p:sp>
      <p:sp>
        <p:nvSpPr>
          <p:cNvPr id="69" name="TextBox 68">
            <a:extLst>
              <a:ext uri="{FF2B5EF4-FFF2-40B4-BE49-F238E27FC236}">
                <a16:creationId xmlns:a16="http://schemas.microsoft.com/office/drawing/2014/main" id="{B267B9BD-79A7-EB5D-9D6D-4A4D1BBDC415}"/>
              </a:ext>
            </a:extLst>
          </p:cNvPr>
          <p:cNvSpPr txBox="1"/>
          <p:nvPr/>
        </p:nvSpPr>
        <p:spPr>
          <a:xfrm>
            <a:off x="4379760" y="5560406"/>
            <a:ext cx="1324973" cy="369332"/>
          </a:xfrm>
          <a:prstGeom prst="rect">
            <a:avLst/>
          </a:prstGeom>
          <a:noFill/>
        </p:spPr>
        <p:txBody>
          <a:bodyPr wrap="square" rtlCol="0">
            <a:spAutoFit/>
          </a:bodyPr>
          <a:lstStyle/>
          <a:p>
            <a:r>
              <a:rPr lang="es-CO" sz="1800" dirty="0" err="1"/>
              <a:t>Electricity</a:t>
            </a:r>
            <a:endParaRPr lang="es-CO" sz="1800" dirty="0"/>
          </a:p>
        </p:txBody>
      </p:sp>
      <p:sp>
        <p:nvSpPr>
          <p:cNvPr id="70" name="Rectangle 69">
            <a:extLst>
              <a:ext uri="{FF2B5EF4-FFF2-40B4-BE49-F238E27FC236}">
                <a16:creationId xmlns:a16="http://schemas.microsoft.com/office/drawing/2014/main" id="{6CDA9BF1-DD65-7BF4-057A-1484AF5E14EE}"/>
              </a:ext>
            </a:extLst>
          </p:cNvPr>
          <p:cNvSpPr/>
          <p:nvPr/>
        </p:nvSpPr>
        <p:spPr>
          <a:xfrm>
            <a:off x="7456904"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PWRCOA</a:t>
            </a:r>
          </a:p>
        </p:txBody>
      </p:sp>
      <p:cxnSp>
        <p:nvCxnSpPr>
          <p:cNvPr id="71" name="Straight Arrow Connector 70">
            <a:extLst>
              <a:ext uri="{FF2B5EF4-FFF2-40B4-BE49-F238E27FC236}">
                <a16:creationId xmlns:a16="http://schemas.microsoft.com/office/drawing/2014/main" id="{93D50DDB-7A01-FDCF-1B07-63866BCB37A7}"/>
              </a:ext>
            </a:extLst>
          </p:cNvPr>
          <p:cNvCxnSpPr>
            <a:cxnSpLocks/>
            <a:stCxn id="70" idx="3"/>
          </p:cNvCxnSpPr>
          <p:nvPr/>
        </p:nvCxnSpPr>
        <p:spPr>
          <a:xfrm>
            <a:off x="10048662"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ABEBD4E-2435-6A21-9785-90C92B1EC007}"/>
              </a:ext>
            </a:extLst>
          </p:cNvPr>
          <p:cNvSpPr/>
          <p:nvPr/>
        </p:nvSpPr>
        <p:spPr>
          <a:xfrm>
            <a:off x="7456904"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PWRDSL</a:t>
            </a:r>
          </a:p>
        </p:txBody>
      </p:sp>
      <p:cxnSp>
        <p:nvCxnSpPr>
          <p:cNvPr id="73" name="Straight Arrow Connector 72">
            <a:extLst>
              <a:ext uri="{FF2B5EF4-FFF2-40B4-BE49-F238E27FC236}">
                <a16:creationId xmlns:a16="http://schemas.microsoft.com/office/drawing/2014/main" id="{B461EE5E-4590-95EE-32B3-4237ECEDF520}"/>
              </a:ext>
            </a:extLst>
          </p:cNvPr>
          <p:cNvCxnSpPr>
            <a:cxnSpLocks/>
            <a:stCxn id="72" idx="3"/>
          </p:cNvCxnSpPr>
          <p:nvPr/>
        </p:nvCxnSpPr>
        <p:spPr>
          <a:xfrm>
            <a:off x="10048662"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1806534-97A0-B55E-B41F-760ED16034B3}"/>
              </a:ext>
            </a:extLst>
          </p:cNvPr>
          <p:cNvSpPr/>
          <p:nvPr/>
        </p:nvSpPr>
        <p:spPr>
          <a:xfrm>
            <a:off x="7460708"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PWRNGS001</a:t>
            </a:r>
          </a:p>
        </p:txBody>
      </p:sp>
      <p:cxnSp>
        <p:nvCxnSpPr>
          <p:cNvPr id="75" name="Straight Arrow Connector 74">
            <a:extLst>
              <a:ext uri="{FF2B5EF4-FFF2-40B4-BE49-F238E27FC236}">
                <a16:creationId xmlns:a16="http://schemas.microsoft.com/office/drawing/2014/main" id="{9B062DCA-395B-0929-EDEB-22DC14BF8557}"/>
              </a:ext>
            </a:extLst>
          </p:cNvPr>
          <p:cNvCxnSpPr>
            <a:cxnSpLocks/>
            <a:stCxn id="74" idx="3"/>
          </p:cNvCxnSpPr>
          <p:nvPr/>
        </p:nvCxnSpPr>
        <p:spPr>
          <a:xfrm>
            <a:off x="10052466"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4D537B-B069-DFE1-93BC-CD673EA5B2B1}"/>
              </a:ext>
            </a:extLst>
          </p:cNvPr>
          <p:cNvSpPr txBox="1"/>
          <p:nvPr/>
        </p:nvSpPr>
        <p:spPr>
          <a:xfrm>
            <a:off x="10401574" y="1828976"/>
            <a:ext cx="1324973" cy="369332"/>
          </a:xfrm>
          <a:prstGeom prst="rect">
            <a:avLst/>
          </a:prstGeom>
          <a:noFill/>
        </p:spPr>
        <p:txBody>
          <a:bodyPr wrap="square" rtlCol="0">
            <a:spAutoFit/>
          </a:bodyPr>
          <a:lstStyle/>
          <a:p>
            <a:r>
              <a:rPr lang="es-CO" sz="1800" dirty="0"/>
              <a:t>ELC001</a:t>
            </a:r>
          </a:p>
        </p:txBody>
      </p:sp>
      <p:sp>
        <p:nvSpPr>
          <p:cNvPr id="77" name="Rectangle 76">
            <a:extLst>
              <a:ext uri="{FF2B5EF4-FFF2-40B4-BE49-F238E27FC236}">
                <a16:creationId xmlns:a16="http://schemas.microsoft.com/office/drawing/2014/main" id="{E7ADE43C-A657-9AC9-AF1D-E4F4E29CD90F}"/>
              </a:ext>
            </a:extLst>
          </p:cNvPr>
          <p:cNvSpPr/>
          <p:nvPr/>
        </p:nvSpPr>
        <p:spPr>
          <a:xfrm>
            <a:off x="7460708"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PWRNGS002</a:t>
            </a:r>
          </a:p>
        </p:txBody>
      </p:sp>
      <p:cxnSp>
        <p:nvCxnSpPr>
          <p:cNvPr id="78" name="Straight Arrow Connector 77">
            <a:extLst>
              <a:ext uri="{FF2B5EF4-FFF2-40B4-BE49-F238E27FC236}">
                <a16:creationId xmlns:a16="http://schemas.microsoft.com/office/drawing/2014/main" id="{BC69885A-7A3A-FFC1-E162-F7D8B99699CB}"/>
              </a:ext>
            </a:extLst>
          </p:cNvPr>
          <p:cNvCxnSpPr>
            <a:cxnSpLocks/>
            <a:stCxn id="77" idx="3"/>
          </p:cNvCxnSpPr>
          <p:nvPr/>
        </p:nvCxnSpPr>
        <p:spPr>
          <a:xfrm>
            <a:off x="10052466"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FB98E81-1722-9149-77EF-AC2587BB9F0C}"/>
              </a:ext>
            </a:extLst>
          </p:cNvPr>
          <p:cNvCxnSpPr>
            <a:cxnSpLocks/>
          </p:cNvCxnSpPr>
          <p:nvPr/>
        </p:nvCxnSpPr>
        <p:spPr>
          <a:xfrm>
            <a:off x="6572995"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4EE3BA1-9D47-9397-41AD-13E3437BDF3C}"/>
              </a:ext>
            </a:extLst>
          </p:cNvPr>
          <p:cNvCxnSpPr>
            <a:cxnSpLocks/>
          </p:cNvCxnSpPr>
          <p:nvPr/>
        </p:nvCxnSpPr>
        <p:spPr>
          <a:xfrm>
            <a:off x="6572995" y="3564646"/>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D444628-7ED4-A30F-33E4-F6F4DE06A1B0}"/>
              </a:ext>
            </a:extLst>
          </p:cNvPr>
          <p:cNvCxnSpPr>
            <a:cxnSpLocks/>
          </p:cNvCxnSpPr>
          <p:nvPr/>
        </p:nvCxnSpPr>
        <p:spPr>
          <a:xfrm>
            <a:off x="6633951"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381C9F6-9186-3253-0E46-F2E4E8995FED}"/>
              </a:ext>
            </a:extLst>
          </p:cNvPr>
          <p:cNvSpPr txBox="1"/>
          <p:nvPr/>
        </p:nvSpPr>
        <p:spPr>
          <a:xfrm>
            <a:off x="6213198" y="1831140"/>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8A884208-E6A3-CF51-2619-F9E72496309F}"/>
              </a:ext>
            </a:extLst>
          </p:cNvPr>
          <p:cNvSpPr txBox="1"/>
          <p:nvPr/>
        </p:nvSpPr>
        <p:spPr>
          <a:xfrm>
            <a:off x="6180818" y="3106516"/>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D3F0538E-75B1-57E0-9F8E-4EE024286297}"/>
              </a:ext>
            </a:extLst>
          </p:cNvPr>
          <p:cNvSpPr txBox="1"/>
          <p:nvPr/>
        </p:nvSpPr>
        <p:spPr>
          <a:xfrm>
            <a:off x="6241775" y="4324105"/>
            <a:ext cx="1383914" cy="369332"/>
          </a:xfrm>
          <a:prstGeom prst="rect">
            <a:avLst/>
          </a:prstGeom>
          <a:noFill/>
        </p:spPr>
        <p:txBody>
          <a:bodyPr wrap="square" rtlCol="0">
            <a:spAutoFit/>
          </a:bodyPr>
          <a:lstStyle/>
          <a:p>
            <a:r>
              <a:rPr lang="es-CO" sz="1800" dirty="0"/>
              <a:t>NGS</a:t>
            </a:r>
          </a:p>
        </p:txBody>
      </p:sp>
      <p:cxnSp>
        <p:nvCxnSpPr>
          <p:cNvPr id="85" name="Straight Arrow Connector 84">
            <a:extLst>
              <a:ext uri="{FF2B5EF4-FFF2-40B4-BE49-F238E27FC236}">
                <a16:creationId xmlns:a16="http://schemas.microsoft.com/office/drawing/2014/main" id="{A1312D16-68DB-08BE-C702-F1F03AC150D4}"/>
              </a:ext>
            </a:extLst>
          </p:cNvPr>
          <p:cNvCxnSpPr>
            <a:cxnSpLocks/>
          </p:cNvCxnSpPr>
          <p:nvPr/>
        </p:nvCxnSpPr>
        <p:spPr>
          <a:xfrm>
            <a:off x="6619663"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95CBCE6-833E-642D-5FD1-5AB86F4EFD41}"/>
              </a:ext>
            </a:extLst>
          </p:cNvPr>
          <p:cNvSpPr txBox="1"/>
          <p:nvPr/>
        </p:nvSpPr>
        <p:spPr>
          <a:xfrm>
            <a:off x="6241775" y="5597171"/>
            <a:ext cx="1055556" cy="369332"/>
          </a:xfrm>
          <a:prstGeom prst="rect">
            <a:avLst/>
          </a:prstGeom>
          <a:noFill/>
        </p:spPr>
        <p:txBody>
          <a:bodyPr wrap="square" rtlCol="0">
            <a:spAutoFit/>
          </a:bodyPr>
          <a:lstStyle/>
          <a:p>
            <a:r>
              <a:rPr lang="es-CO" sz="1800" dirty="0"/>
              <a:t>NGS</a:t>
            </a:r>
          </a:p>
        </p:txBody>
      </p:sp>
      <p:sp>
        <p:nvSpPr>
          <p:cNvPr id="87" name="TextBox 86">
            <a:extLst>
              <a:ext uri="{FF2B5EF4-FFF2-40B4-BE49-F238E27FC236}">
                <a16:creationId xmlns:a16="http://schemas.microsoft.com/office/drawing/2014/main" id="{BF523797-9BE4-D14D-76B7-98C40BA26CBF}"/>
              </a:ext>
            </a:extLst>
          </p:cNvPr>
          <p:cNvSpPr txBox="1"/>
          <p:nvPr/>
        </p:nvSpPr>
        <p:spPr>
          <a:xfrm>
            <a:off x="10489454" y="3063663"/>
            <a:ext cx="1145160" cy="369332"/>
          </a:xfrm>
          <a:prstGeom prst="rect">
            <a:avLst/>
          </a:prstGeom>
          <a:noFill/>
        </p:spPr>
        <p:txBody>
          <a:bodyPr wrap="square" rtlCol="0">
            <a:spAutoFit/>
          </a:bodyPr>
          <a:lstStyle/>
          <a:p>
            <a:r>
              <a:rPr lang="es-CO" sz="1800" dirty="0"/>
              <a:t>ELC001</a:t>
            </a:r>
          </a:p>
        </p:txBody>
      </p:sp>
      <p:sp>
        <p:nvSpPr>
          <p:cNvPr id="88" name="TextBox 87">
            <a:extLst>
              <a:ext uri="{FF2B5EF4-FFF2-40B4-BE49-F238E27FC236}">
                <a16:creationId xmlns:a16="http://schemas.microsoft.com/office/drawing/2014/main" id="{0038BBEA-E0C6-3A94-D154-03CEF99584A9}"/>
              </a:ext>
            </a:extLst>
          </p:cNvPr>
          <p:cNvSpPr txBox="1"/>
          <p:nvPr/>
        </p:nvSpPr>
        <p:spPr>
          <a:xfrm>
            <a:off x="10446093" y="4278600"/>
            <a:ext cx="1145160" cy="369332"/>
          </a:xfrm>
          <a:prstGeom prst="rect">
            <a:avLst/>
          </a:prstGeom>
          <a:noFill/>
        </p:spPr>
        <p:txBody>
          <a:bodyPr wrap="square" rtlCol="0">
            <a:spAutoFit/>
          </a:bodyPr>
          <a:lstStyle/>
          <a:p>
            <a:r>
              <a:rPr lang="es-CO" sz="1800" dirty="0"/>
              <a:t>ELC001</a:t>
            </a:r>
          </a:p>
        </p:txBody>
      </p:sp>
      <p:sp>
        <p:nvSpPr>
          <p:cNvPr id="89" name="TextBox 88">
            <a:extLst>
              <a:ext uri="{FF2B5EF4-FFF2-40B4-BE49-F238E27FC236}">
                <a16:creationId xmlns:a16="http://schemas.microsoft.com/office/drawing/2014/main" id="{E770A4BE-FE1F-8A10-6CCA-62283A3EFA59}"/>
              </a:ext>
            </a:extLst>
          </p:cNvPr>
          <p:cNvSpPr txBox="1"/>
          <p:nvPr/>
        </p:nvSpPr>
        <p:spPr>
          <a:xfrm>
            <a:off x="10489454" y="5560406"/>
            <a:ext cx="1100566" cy="369332"/>
          </a:xfrm>
          <a:prstGeom prst="rect">
            <a:avLst/>
          </a:prstGeom>
          <a:noFill/>
        </p:spPr>
        <p:txBody>
          <a:bodyPr wrap="square" rtlCol="0">
            <a:spAutoFit/>
          </a:bodyPr>
          <a:lstStyle/>
          <a:p>
            <a:r>
              <a:rPr lang="es-CO" sz="1800" dirty="0"/>
              <a:t>ELC001</a:t>
            </a:r>
          </a:p>
        </p:txBody>
      </p:sp>
      <p:pic>
        <p:nvPicPr>
          <p:cNvPr id="5" name="synthesize (87)">
            <a:hlinkClick r:id="" action="ppaction://media"/>
            <a:extLst>
              <a:ext uri="{FF2B5EF4-FFF2-40B4-BE49-F238E27FC236}">
                <a16:creationId xmlns:a16="http://schemas.microsoft.com/office/drawing/2014/main" id="{AE06A9C0-AD43-B700-B3D7-2F2919735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5637</Words>
  <Application>Microsoft Office PowerPoint</Application>
  <PresentationFormat>Widescreen</PresentationFormat>
  <Paragraphs>289</Paragraphs>
  <Slides>27</Slides>
  <Notes>25</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Aptos Display</vt:lpstr>
      <vt:lpstr>Arial</vt:lpstr>
      <vt:lpstr>Calibri</vt:lpstr>
      <vt:lpstr>Calibri Light</vt:lpstr>
      <vt:lpstr>Helvetica Neue</vt:lpstr>
      <vt:lpstr>Open Sans</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2025-08-22T15:16:14Z</dcterms:created>
  <dcterms:modified xsi:type="dcterms:W3CDTF">2025-08-22T15:17:08Z</dcterms:modified>
</cp:coreProperties>
</file>