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66" r:id="rId2"/>
    <p:sldId id="264" r:id="rId3"/>
    <p:sldId id="272" r:id="rId4"/>
    <p:sldId id="295" r:id="rId5"/>
    <p:sldId id="296" r:id="rId6"/>
    <p:sldId id="297" r:id="rId7"/>
    <p:sldId id="298" r:id="rId8"/>
    <p:sldId id="277" r:id="rId9"/>
    <p:sldId id="278" r:id="rId10"/>
    <p:sldId id="299" r:id="rId11"/>
    <p:sldId id="300" r:id="rId12"/>
    <p:sldId id="301" r:id="rId13"/>
    <p:sldId id="302" r:id="rId14"/>
    <p:sldId id="303" r:id="rId15"/>
    <p:sldId id="304" r:id="rId16"/>
    <p:sldId id="305" r:id="rId17"/>
    <p:sldId id="285" r:id="rId18"/>
    <p:sldId id="280" r:id="rId19"/>
    <p:sldId id="306" r:id="rId20"/>
    <p:sldId id="307" r:id="rId21"/>
    <p:sldId id="308" r:id="rId22"/>
    <p:sldId id="309" r:id="rId23"/>
    <p:sldId id="289" r:id="rId24"/>
    <p:sldId id="290" r:id="rId25"/>
    <p:sldId id="310" r:id="rId26"/>
    <p:sldId id="311" r:id="rId27"/>
    <p:sldId id="312" r:id="rId28"/>
    <p:sldId id="313" r:id="rId29"/>
    <p:sldId id="294" r:id="rId30"/>
    <p:sldId id="269" r:id="rId31"/>
  </p:sldIdLst>
  <p:sldSz cx="12192000" cy="6858000"/>
  <p:notesSz cx="6858000" cy="9144000"/>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52" d="100"/>
          <a:sy n="52" d="100"/>
        </p:scale>
        <p:origin x="1228" y="2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O"/>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9C8C7D7-E122-44A9-A3CD-4F281A8376DF}" type="datetimeFigureOut">
              <a:rPr lang="es-CO" smtClean="0"/>
              <a:t>22/08/2025</a:t>
            </a:fld>
            <a:endParaRPr lang="es-CO"/>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O"/>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CO"/>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O"/>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6D2EE0C-CD5E-4449-BB21-9F947B0A01F7}" type="slidenum">
              <a:rPr lang="es-CO" smtClean="0"/>
              <a:t>‹#›</a:t>
            </a:fld>
            <a:endParaRPr lang="es-CO"/>
          </a:p>
        </p:txBody>
      </p:sp>
    </p:spTree>
    <p:extLst>
      <p:ext uri="{BB962C8B-B14F-4D97-AF65-F5344CB8AC3E}">
        <p14:creationId xmlns:p14="http://schemas.microsoft.com/office/powerpoint/2010/main" val="4948336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0C4FCBB7-A03F-A786-29F2-50E3A81041C4}"/>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4B18F371-C543-435C-5A78-BB9457F4768A}"/>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1155F1AB-28D5-681D-F5AC-ADCBB8B4EC6A}"/>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In this example, we have data indicating that a coal power plant produces 4 GJ of electricity using 10 GJ of coal. To calculate the plant’s efficiency, we divide the output energy by the input energy, yielding a value of 0.4 or 40%. The input activity ratio is then computed as the inverse of the efficiency, which is 1 divided by 0.4, equaling 2.5. The output activity ratio remains 1.</a:t>
            </a:r>
          </a:p>
          <a:p>
            <a:r>
              <a:rPr lang="en-US" dirty="0"/>
              <a:t>This means that 2.5 GJ of coal is required to produce 1 GJ of electricity. To calculate the coal needed to produce 25 GJ of electricity, we use the input/output activity ratio, resulting in 62.5 GJ of coal.</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50D9BED7-3086-21C3-53BC-94F51AB20FC2}"/>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11</a:t>
            </a:fld>
            <a:endParaRPr/>
          </a:p>
        </p:txBody>
      </p:sp>
    </p:spTree>
    <p:extLst>
      <p:ext uri="{BB962C8B-B14F-4D97-AF65-F5344CB8AC3E}">
        <p14:creationId xmlns:p14="http://schemas.microsoft.com/office/powerpoint/2010/main" val="15280991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D69A2D75-5DDA-94AC-3750-721D94223AC6}"/>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CB2A3A16-7641-BDD8-8B30-3B521573CCDE}"/>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7F8A2BB6-9598-E316-FBCF-6AEA3EE06E4B}"/>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t>It is important to understand the difference between capacity and activity of technologies. If we return to the bread machine example, let’s say we have 1 machine that can make 50 baguettes in one hour. The capacity of the technology is therefore 50 baguettes per hour (1 machine) and the activity would be the amount of baguettes produced, so 50 baguettes in one hour, or 100 baguettes in two hours etc. Production of baguettes is limited by the machine’s ability to only produce 50 baguettes in one hour. Therefore, if we wanted to produce 100 baguettes, we would either need to allow 2 hours to produce them with one machine or buy an extra machine to produce them in 1 hour.</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37A38293-E26F-FE73-BCA0-F5827103C12F}"/>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12</a:t>
            </a:fld>
            <a:endParaRPr/>
          </a:p>
        </p:txBody>
      </p:sp>
    </p:spTree>
    <p:extLst>
      <p:ext uri="{BB962C8B-B14F-4D97-AF65-F5344CB8AC3E}">
        <p14:creationId xmlns:p14="http://schemas.microsoft.com/office/powerpoint/2010/main" val="6946214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FD29C1AB-9F7A-5097-E5AD-806FD0BA604B}"/>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987E48E3-D4E9-1929-3CD6-1C06D5E3705C}"/>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5DC093F7-5F14-3751-8C9D-04B88F4BE91B}"/>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So, we could increase our activity (the number of baguettes produced), if we increased the capacity (number of bread machines). However, there could be limits on:</a:t>
            </a:r>
          </a:p>
          <a:p>
            <a:pPr marL="171450" indent="-171450">
              <a:buFont typeface="Arial"/>
              <a:buChar char="•"/>
            </a:pPr>
            <a:r>
              <a:rPr lang="en-US" dirty="0"/>
              <a:t>How much the capacity can be increased, for example due to lack of space or money for extra machines </a:t>
            </a:r>
            <a:endParaRPr lang="en-US" dirty="0">
              <a:cs typeface="Calibri"/>
            </a:endParaRPr>
          </a:p>
          <a:p>
            <a:pPr marL="171450" indent="-171450">
              <a:buFont typeface="Arial"/>
              <a:buChar char="•"/>
            </a:pPr>
            <a:r>
              <a:rPr lang="en-US" dirty="0"/>
              <a:t>How much activity the bakery can have, for example due to limits on the availability of flour or water</a:t>
            </a:r>
            <a:endParaRPr lang="en-US" dirty="0">
              <a:cs typeface="Calibri"/>
            </a:endParaRPr>
          </a:p>
          <a:p>
            <a:r>
              <a:rPr lang="en-US" dirty="0"/>
              <a:t>If we were modelling this bread machine, it would be important to be able to consider these limits in the model so that the model results were realistic. The same concepts apply for power plants, as explained next. </a:t>
            </a:r>
            <a:endParaRPr lang="en-US" dirty="0">
              <a:cs typeface="Calibri"/>
            </a:endParaRP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CCD1DB03-E207-7A56-808B-7C936311EE46}"/>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13</a:t>
            </a:fld>
            <a:endParaRPr/>
          </a:p>
        </p:txBody>
      </p:sp>
    </p:spTree>
    <p:extLst>
      <p:ext uri="{BB962C8B-B14F-4D97-AF65-F5344CB8AC3E}">
        <p14:creationId xmlns:p14="http://schemas.microsoft.com/office/powerpoint/2010/main" val="19061469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3AA30CAB-2805-5266-01D1-31022A87F663}"/>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FCBC7DAC-C04D-9AAF-5F92-4A0EA526763C}"/>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24956632-8F39-1713-CB01-FD379AC0C870}"/>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t>Looking at our example of a coal power plant, the diagram shows that the amount of coal that can be supplied to the power plant is 3500MWh per hour, and using this coal the power plant can produce 1000MWh of electricity per hour. The capacity of our coal power plant is therefore 1000MWh of electricity per hour, and the activity would be 1000MWh of electricity in one hour, 2000MWh of electricity in 2 hours, and so on. Just as we discussed that there could be limits to the capacity and activity of bread machines, there are often limits on the capacity and activity of power plants. For example, the capacity of coal power plants may be limited by budget constraints or the activity may be limited by the amount of coal available.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08D3FF59-B0A3-574D-ED60-2A6801E6679F}"/>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14</a:t>
            </a:fld>
            <a:endParaRPr/>
          </a:p>
        </p:txBody>
      </p:sp>
    </p:spTree>
    <p:extLst>
      <p:ext uri="{BB962C8B-B14F-4D97-AF65-F5344CB8AC3E}">
        <p14:creationId xmlns:p14="http://schemas.microsoft.com/office/powerpoint/2010/main" val="27424030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6B610EF9-F391-E07B-CA51-284EFBD496C0}"/>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743D641C-CEA7-3379-906C-10EA13EF9745}"/>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C6336D34-541C-80FD-3A11-FE98932FB098}"/>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An important parameter in the relationship between capacity and activity is the </a:t>
            </a:r>
            <a:r>
              <a:rPr lang="en-US" i="1" dirty="0"/>
              <a:t>capacity factor</a:t>
            </a:r>
            <a:r>
              <a:rPr lang="en-US" dirty="0"/>
              <a:t>, which represents the ratio of available capacity for energy production to the total installed capacity. For most plants, installed capacity is not utilized at 100% due to factors like operational constraints for fossil fuel plants or meteorological conditions affecting solar, wind, and hydro plants. The energy produced varies based on the capacity factor, as shown in the example.</a:t>
            </a:r>
          </a:p>
          <a:p>
            <a:r>
              <a:rPr lang="en-US" dirty="0"/>
              <a:t>If we have 50 MW of installed capacity, it would produce 50 MWh in one hour, or the equivalent of 0.18 TJ. However, with a capacity factor of 80%, only 80% of the installed capacity is available, resulting in 40 MWh, or 0.114 TJ.</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FCB9ACD5-964B-FD46-1F07-7BFC91279448}"/>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15</a:t>
            </a:fld>
            <a:endParaRPr/>
          </a:p>
        </p:txBody>
      </p:sp>
    </p:spTree>
    <p:extLst>
      <p:ext uri="{BB962C8B-B14F-4D97-AF65-F5344CB8AC3E}">
        <p14:creationId xmlns:p14="http://schemas.microsoft.com/office/powerpoint/2010/main" val="36963483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83165EB2-E643-C1FF-6A9F-00C923C7688E}"/>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B877EB48-3C48-34C9-586F-4BD6A7168FFE}"/>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FB907D05-BCFE-A4B1-9FC8-5571D334A9F0}"/>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dirty="0"/>
              <a:t>In this example, the first step is to calculate the number of hours for the given time, as the final unit is MWh. Since one day equals 24 hours, we then calculate the energy produced by multiplying the installed capacity of 240 MW by the 24-hour period and by the capacity factor of 0.55. This results in an energy production of 3,168 MWh.</a:t>
            </a:r>
            <a:endParaRPr dirty="0"/>
          </a:p>
        </p:txBody>
      </p:sp>
      <p:sp>
        <p:nvSpPr>
          <p:cNvPr id="165" name="Google Shape;165;p13:notes">
            <a:extLst>
              <a:ext uri="{FF2B5EF4-FFF2-40B4-BE49-F238E27FC236}">
                <a16:creationId xmlns:a16="http://schemas.microsoft.com/office/drawing/2014/main" id="{29B784D2-E8AD-4F02-FC79-574072151DCF}"/>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16</a:t>
            </a:fld>
            <a:endParaRPr/>
          </a:p>
        </p:txBody>
      </p:sp>
    </p:spTree>
    <p:extLst>
      <p:ext uri="{BB962C8B-B14F-4D97-AF65-F5344CB8AC3E}">
        <p14:creationId xmlns:p14="http://schemas.microsoft.com/office/powerpoint/2010/main" val="8119142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17</a:t>
            </a:fld>
            <a:endParaRPr/>
          </a:p>
        </p:txBody>
      </p:sp>
    </p:spTree>
    <p:extLst>
      <p:ext uri="{BB962C8B-B14F-4D97-AF65-F5344CB8AC3E}">
        <p14:creationId xmlns:p14="http://schemas.microsoft.com/office/powerpoint/2010/main" val="15975027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t>The default unit of measure for energy in </a:t>
            </a:r>
            <a:r>
              <a:rPr lang="en-US" dirty="0" err="1"/>
              <a:t>OSeMOSYS</a:t>
            </a:r>
            <a:r>
              <a:rPr lang="en-US" dirty="0"/>
              <a:t> is PJ or Petajoules. The Capacity To Activity Unit is a parameter in </a:t>
            </a:r>
            <a:r>
              <a:rPr lang="en-US" dirty="0" err="1"/>
              <a:t>OSeMOSYS</a:t>
            </a:r>
            <a:r>
              <a:rPr lang="en-US" dirty="0"/>
              <a:t> that is used as conversion factor relating the energy that would be produced when one unit of capacity (usually 1GW) is fully used in one year. This parameter is used to convert data related to the Capacity of a technology (for example installed capacity of a power plant in GW) into the Activity it can generate, i.e. a certain amount of energy given to the system (to be reported in PJ). This diagram shows an example of calculating the Capacity To Activity Unit for a power plant. For power plants, one unit of capacity is 1GW.  If we want to calculate how much energy this unit can generate in one year we need to multiply this by the number of hours in a year (8,760), giving 8,760GWh of electricity per year. However, in </a:t>
            </a:r>
            <a:r>
              <a:rPr lang="en-US" dirty="0" err="1"/>
              <a:t>OSeMOSYS</a:t>
            </a:r>
            <a:r>
              <a:rPr lang="en-US" dirty="0"/>
              <a:t> activity has to be reported in PJ, so we need to convert GWh to PJ, which is done by multiplying by 0.0036. This gives us an end result of 31.536PJ produced by one unit of capacity in one year, which is the Capacity To Activity Unit. All power plant technologies in </a:t>
            </a:r>
            <a:r>
              <a:rPr lang="en-US" dirty="0" err="1"/>
              <a:t>OSeMOSYS</a:t>
            </a:r>
            <a:r>
              <a:rPr lang="en-US" dirty="0"/>
              <a:t> will have the same Capacity To Activity Unit of 31.536.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18</a:t>
            </a:fld>
            <a:endParaRPr/>
          </a:p>
        </p:txBody>
      </p:sp>
    </p:spTree>
    <p:extLst>
      <p:ext uri="{BB962C8B-B14F-4D97-AF65-F5344CB8AC3E}">
        <p14:creationId xmlns:p14="http://schemas.microsoft.com/office/powerpoint/2010/main" val="7635642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02DED322-EDB4-B546-74DA-89673B133338}"/>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023719BE-FE8F-53A4-7010-B9C73B2851FA}"/>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900C7334-E78F-E8DE-33FD-30E7D0A6C6B4}"/>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t>As well as defining the performance of a technology, it is important to define its costs. Technologies have some costs which occur annually and others which are only initial costs. In </a:t>
            </a:r>
            <a:r>
              <a:rPr lang="en-US" dirty="0" err="1"/>
              <a:t>OSeMOSYS</a:t>
            </a:r>
            <a:r>
              <a:rPr lang="en-US" dirty="0"/>
              <a:t> technology costs are split into 3 categories: variable costs (occurring annually), fixed costs (occurring annually) and capital costs (initial costs of the technology). This diagram shows the units of each of these costs and some examples of what they represent - we will look at each cost in more detail in the following slides.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3D637AE6-32F6-492B-2416-7444380031B9}"/>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19</a:t>
            </a:fld>
            <a:endParaRPr/>
          </a:p>
        </p:txBody>
      </p:sp>
    </p:spTree>
    <p:extLst>
      <p:ext uri="{BB962C8B-B14F-4D97-AF65-F5344CB8AC3E}">
        <p14:creationId xmlns:p14="http://schemas.microsoft.com/office/powerpoint/2010/main" val="24005862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87DB8770-8592-CAD1-CC32-B1C14C25700E}"/>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3C6CDDAA-A342-275F-01EF-3EC098B9083F}"/>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E5FA6000-2309-E75B-0F9E-6D41643EAD04}"/>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t>The Capital Cost represents the initial cost of buying the technology and is defined as a function of technology capacity, using the unit $/kW. This includes the costs of the initial investments for the technology up until the point where it can start running. For example, the capital cost for a power plant would typically include the costs of planning and design; parts, machinery and building; construction; and commissioning and certification. Capital costs for some technologies, for example renewable technologies like solar PV, are likely to change in the future as shown in this diagram, and so the capital cost is defined for each model year in </a:t>
            </a:r>
            <a:r>
              <a:rPr lang="en-US" dirty="0" err="1"/>
              <a:t>OSeMOSYS</a:t>
            </a:r>
            <a:r>
              <a:rPr lang="en-US" dirty="0"/>
              <a:t>.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0C03F5FA-C5D0-ACD0-CD57-9142E739B24B}"/>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20</a:t>
            </a:fld>
            <a:endParaRPr/>
          </a:p>
        </p:txBody>
      </p:sp>
    </p:spTree>
    <p:extLst>
      <p:ext uri="{BB962C8B-B14F-4D97-AF65-F5344CB8AC3E}">
        <p14:creationId xmlns:p14="http://schemas.microsoft.com/office/powerpoint/2010/main" val="29413679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A technology represents a process (or group of processes) that:</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dirty="0"/>
              <a:t>Supplies or produces a form of energy or energy service, for example oil imports or extraction, or a natural gas stove to supply cooking service</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dirty="0"/>
              <a:t>Converts one form of energy into another or into an energy service, for example conversion of crude oil to oil products, oil products to electricity or electricity to heat</a:t>
            </a:r>
            <a:endParaRPr lang="en-US" dirty="0">
              <a:cs typeface="Calibri"/>
            </a:endParaRPr>
          </a:p>
          <a:p>
            <a:pPr marL="171450" indent="-171450">
              <a:buFont typeface="Arial"/>
              <a:buChar char="•"/>
            </a:pPr>
            <a:r>
              <a:rPr lang="en-US" dirty="0"/>
              <a:t>Transfers, transmits or distributes a form of energy, for example electricity transmission technologies</a:t>
            </a:r>
            <a:endParaRPr lang="en-US" dirty="0">
              <a:cs typeface="Calibri" panose="020F0502020204030204"/>
            </a:endParaRPr>
          </a:p>
          <a:p>
            <a:pPr marL="0" indent="0">
              <a:buFont typeface="Arial"/>
              <a:buNone/>
            </a:pPr>
            <a:r>
              <a:rPr lang="en-US" dirty="0"/>
              <a:t>As we have seen previously, each box in a Reference Energy System represents a technology.</a:t>
            </a:r>
            <a:endParaRPr lang="en-US" dirty="0">
              <a:cs typeface="Calibri" panose="020F0502020204030204"/>
            </a:endParaRP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3</a:t>
            </a:fld>
            <a:endParaRPr/>
          </a:p>
        </p:txBody>
      </p:sp>
    </p:spTree>
    <p:extLst>
      <p:ext uri="{BB962C8B-B14F-4D97-AF65-F5344CB8AC3E}">
        <p14:creationId xmlns:p14="http://schemas.microsoft.com/office/powerpoint/2010/main" val="38903136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B18EA156-9D9B-DE15-80D4-8E8BCDFA983E}"/>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B3711EC3-7B3F-E243-8D08-E4201256B783}"/>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A60157CA-BB67-D391-3A98-52A1602719A5}"/>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t>The Fixed Cost is an annual cost defined as a function of technology capacity per year, using the unit $/kW/yr. This includes regular costs associated with the technology every year. For example, the fixed cost for a power plant would typically include the costs of paying workers’ salaries; regular operations and </a:t>
            </a:r>
            <a:r>
              <a:rPr lang="en-US" dirty="0" err="1"/>
              <a:t>maintenance;taxes</a:t>
            </a:r>
            <a:r>
              <a:rPr lang="en-US" dirty="0"/>
              <a:t> and insurance.  As for capital costs, fixed costs for some technologies may be expected to change in the future, and so the fixed cost is also defined for each model year in </a:t>
            </a:r>
            <a:r>
              <a:rPr lang="en-US" dirty="0" err="1"/>
              <a:t>OSeMOSYS</a:t>
            </a:r>
            <a:r>
              <a:rPr lang="en-US" dirty="0"/>
              <a:t>. This diagram shows the fixed costs for different power plant types used in the TEMBA energy modelling study for Africa.</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6530D335-E611-0B56-B540-0AFEBA1B0400}"/>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21</a:t>
            </a:fld>
            <a:endParaRPr/>
          </a:p>
        </p:txBody>
      </p:sp>
    </p:spTree>
    <p:extLst>
      <p:ext uri="{BB962C8B-B14F-4D97-AF65-F5344CB8AC3E}">
        <p14:creationId xmlns:p14="http://schemas.microsoft.com/office/powerpoint/2010/main" val="31198303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85E12ABC-0C9F-4E7D-7ED5-1CB3F353079B}"/>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74E80773-049F-86A3-7401-41D30EE0A712}"/>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38F0D640-8689-ABB5-53DD-18DC1BD8F5A1}"/>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t>The Variable Cost is defined as a function of technology activity, using the unit $/GJ. This includes the costs only associated with the technology’s activity, namely costs only incurred when a technology produces its output fuel/commodity. For example, the variable cost for a power plant is largely the cost of the power plant’s input fuel, as well as the costs of any other consumables like chemicals that are needed for the power plant to operate. This means that wind, solar PV and hydropower technologies often have variable costs of 0 as they do not require any fuels. As we will see in the next part of this lecture, the variable cost for primary energy supply technologies is the price of the commodity/fuel being supplied. For example, a Coal Imports technology would have a variable cost equal to the price of imported coal in each year. This diagram shows example fuel cost projections, which could be used for the variable costs for primary energy supply technologies. As we can see in the diagram, variable costs, especially fuel prices, may also change over time and so are defined for each model year in </a:t>
            </a:r>
            <a:r>
              <a:rPr lang="en-US" dirty="0" err="1"/>
              <a:t>OSeMOSYS</a:t>
            </a:r>
            <a:r>
              <a:rPr lang="en-US" dirty="0"/>
              <a:t>.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6EE24CFC-DDDE-469E-A571-85BDF862E958}"/>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22</a:t>
            </a:fld>
            <a:endParaRPr/>
          </a:p>
        </p:txBody>
      </p:sp>
    </p:spTree>
    <p:extLst>
      <p:ext uri="{BB962C8B-B14F-4D97-AF65-F5344CB8AC3E}">
        <p14:creationId xmlns:p14="http://schemas.microsoft.com/office/powerpoint/2010/main" val="30266924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23</a:t>
            </a:fld>
            <a:endParaRPr/>
          </a:p>
        </p:txBody>
      </p:sp>
    </p:spTree>
    <p:extLst>
      <p:ext uri="{BB962C8B-B14F-4D97-AF65-F5344CB8AC3E}">
        <p14:creationId xmlns:p14="http://schemas.microsoft.com/office/powerpoint/2010/main" val="23947224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Primary energy supply technologies typically represent one of two processes:</a:t>
            </a:r>
          </a:p>
          <a:p>
            <a:pPr marL="171450" indent="-171450">
              <a:buFont typeface="Arial"/>
              <a:buChar char="•"/>
            </a:pPr>
            <a:r>
              <a:rPr lang="en-US" dirty="0"/>
              <a:t>The domestic extraction or production of fuels, for example domestic coal production.</a:t>
            </a:r>
            <a:endParaRPr lang="en-US" dirty="0">
              <a:cs typeface="Calibri"/>
            </a:endParaRPr>
          </a:p>
          <a:p>
            <a:pPr marL="171450" indent="-171450">
              <a:buFont typeface="Arial"/>
              <a:buChar char="•"/>
            </a:pPr>
            <a:r>
              <a:rPr lang="en-US" dirty="0"/>
              <a:t>Importation of fuels, for example coal imports.</a:t>
            </a:r>
            <a:endParaRPr lang="en-US" dirty="0">
              <a:cs typeface="Calibri"/>
            </a:endParaRPr>
          </a:p>
          <a:p>
            <a:r>
              <a:rPr lang="en-US" dirty="0"/>
              <a:t>Fuels can include: coal, oil, oil products (such as diesel), natural gas, uranium, biomass, and more. By convention, for each fuel considered we typically include one import technology and one domestic production technology, as shown in this diagram. However, sometimes we may want to adjust this. For example if we are modelling for a country with no domestic coal reserves, we could simply exclude the domestic coal production technology. Or we may want to include two versions of a technology to represent different options. For example we could have separate technologies for importing natural gas via pipeline and via Liquefied Natural Gas transport, since these have different costs. </a:t>
            </a:r>
            <a:endParaRPr lang="en-US" dirty="0">
              <a:cs typeface="Calibri"/>
            </a:endParaRP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24</a:t>
            </a:fld>
            <a:endParaRPr/>
          </a:p>
        </p:txBody>
      </p:sp>
    </p:spTree>
    <p:extLst>
      <p:ext uri="{BB962C8B-B14F-4D97-AF65-F5344CB8AC3E}">
        <p14:creationId xmlns:p14="http://schemas.microsoft.com/office/powerpoint/2010/main" val="27442584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B22347AB-5A7D-208C-61DB-6CB54D71F997}"/>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BF0354BB-6DE0-1B4B-32D7-06B523436C2D}"/>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B40F0F98-2964-9168-1818-EF7D5566D7EE}"/>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t>As shown in this diagram, Primary Energy Supply Technologies are typically represented in Reference Energy Systems by a technology (box) with only output fuels/commodities (lines) and no input fuel/commodities. For example, the coal extraction technology has no input fuel and produces coal as its output fuel. Usually positioned furthest left on Reference Energy System diagrams, we can think of primary energy supply technologies as the first step in the energy system; they produce the fuels used by other technologies to provide energy services and meet the demands usually found on the far right of Reference Energy System diagrams. As a reminder of our generic naming convention, primary energy supply technologies typically have a 6-letter name with the first segment being M.I.N for domestic fuel extraction or production technologies or I.M.P for import technologies, and the second segment being the code for the commodity/fuel being produced. Examples can be seen on this diagram.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A5254A1C-5391-F016-7531-ED350A7EB66E}"/>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25</a:t>
            </a:fld>
            <a:endParaRPr/>
          </a:p>
        </p:txBody>
      </p:sp>
    </p:spTree>
    <p:extLst>
      <p:ext uri="{BB962C8B-B14F-4D97-AF65-F5344CB8AC3E}">
        <p14:creationId xmlns:p14="http://schemas.microsoft.com/office/powerpoint/2010/main" val="40727144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2B1B7E77-8844-7135-BE73-EC4A0BFEE6EB}"/>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23B2EDD3-05CE-8C89-F297-F83C52B0CC7B}"/>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2AF424D6-83DA-9DC9-005E-171C5E03BC26}"/>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In </a:t>
            </a:r>
            <a:r>
              <a:rPr lang="en-US" dirty="0" err="1"/>
              <a:t>OSeMOSYS</a:t>
            </a:r>
            <a:r>
              <a:rPr lang="en-US" dirty="0"/>
              <a:t>, primary energy supply technologies are typically characterized by these key parameters:</a:t>
            </a:r>
          </a:p>
          <a:p>
            <a:pPr marL="171450" indent="-171450">
              <a:buFont typeface="Arial"/>
              <a:buChar char="•"/>
            </a:pPr>
            <a:r>
              <a:rPr lang="en-US" dirty="0"/>
              <a:t>Output Activity Ratio: as explained earlier, this defines which fuel the technology provides and at what rate.</a:t>
            </a:r>
            <a:endParaRPr lang="en-US" dirty="0">
              <a:cs typeface="Calibri"/>
            </a:endParaRPr>
          </a:p>
          <a:p>
            <a:pPr marL="171450" indent="-171450">
              <a:buFont typeface="Arial"/>
              <a:buChar char="•"/>
            </a:pPr>
            <a:r>
              <a:rPr lang="en-US" dirty="0"/>
              <a:t>Variable Cost [dollars per gigajoule]: this represents the costs of extraction or importation of the fuel.</a:t>
            </a:r>
            <a:endParaRPr lang="en-US" dirty="0">
              <a:cs typeface="Calibri"/>
            </a:endParaRPr>
          </a:p>
          <a:p>
            <a:pPr marL="171450" indent="-171450">
              <a:buFont typeface="Arial"/>
              <a:buChar char="•"/>
            </a:pPr>
            <a:r>
              <a:rPr lang="en-US" dirty="0"/>
              <a:t>Total Technology Annual Activity Upper Limit or Total Technology Model Period Activity Upper Limit [petajoules]: these are the parameters that can be used to define the level of proven reserves available for extraction or the maximum quantity that can be imported.</a:t>
            </a:r>
            <a:endParaRPr lang="en-US" dirty="0">
              <a:cs typeface="Calibri"/>
            </a:endParaRP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7F7FB47F-C9CF-DFB2-C200-F4D796AD7D7B}"/>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26</a:t>
            </a:fld>
            <a:endParaRPr/>
          </a:p>
        </p:txBody>
      </p:sp>
    </p:spTree>
    <p:extLst>
      <p:ext uri="{BB962C8B-B14F-4D97-AF65-F5344CB8AC3E}">
        <p14:creationId xmlns:p14="http://schemas.microsoft.com/office/powerpoint/2010/main" val="37260459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B82D547D-0BFD-0A06-5D0F-7C36B59120B2}"/>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AA7136BB-A9E5-D052-E460-6B5A01D9E4C9}"/>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0BDCEE3C-22B2-AC89-6F80-1DAD82235AC9}"/>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t>For primary energy supply technologies, the Total Technology Model Period Activity Upper Limit parameter can be used to define the level of proven reserves of the fuel that can be extracted or the maximum quantity that can be imported, across the whole modelling period. For example, if we were creating a model for Country X with a modelling period of 2015-2070, the Total Technology Model Period Activity Upper Limit for the domestic coal extraction technology (M.I.N.C.O.A.), would be the level of proven reserves available for extraction in country X from 2015-2070 as shown in this diagram.</a:t>
            </a:r>
            <a:endParaRPr lang="en-US" dirty="0">
              <a:cs typeface="Calibri"/>
            </a:endParaRP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4CF0DCDB-C091-D1C3-0DDD-2E33DBAE13D6}"/>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27</a:t>
            </a:fld>
            <a:endParaRPr/>
          </a:p>
        </p:txBody>
      </p:sp>
    </p:spTree>
    <p:extLst>
      <p:ext uri="{BB962C8B-B14F-4D97-AF65-F5344CB8AC3E}">
        <p14:creationId xmlns:p14="http://schemas.microsoft.com/office/powerpoint/2010/main" val="35798856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F10D2F5A-0CBA-B13E-027E-8761C173C555}"/>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92B11E84-E38B-3F03-420B-35A8D66A761F}"/>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F4853150-9F97-5F3A-F9C9-05B2CB414834}"/>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t>To summarize, let’s think about how we would define an example primary energy supply technology, a coal extraction technology, in </a:t>
            </a:r>
            <a:r>
              <a:rPr lang="en-US" dirty="0" err="1"/>
              <a:t>OSeMOSYS</a:t>
            </a:r>
            <a:r>
              <a:rPr lang="en-US" dirty="0"/>
              <a:t> using the parameters we have covered in today’s lecture. First, we need to define the output activity ratio. The coal extraction technology produces coal as its output fuel and the output activity ratio is set to 1 by convention, so the output activity ratio will be 1 for the fuel coal. Then, let’s define the cost of the coal extraction technology. We do this by setting its variable cost equal to the cost of extracting coal in dollars per gigajoule for each year in the model period. Finally, we need to think about any limits that apply to this technology. If we know the amount of proven coal reserves in the country, we can include this in the model using the parameter Total Technology Model Period Activity Upper Limit, defined in petajoules. We will practice using data like this in a real </a:t>
            </a:r>
            <a:r>
              <a:rPr lang="en-US" dirty="0" err="1"/>
              <a:t>OSeMOSYS</a:t>
            </a:r>
            <a:r>
              <a:rPr lang="en-US" dirty="0"/>
              <a:t> model in the hands-on exercises.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21C5A267-2954-73D7-4A33-CF5EB88580E9}"/>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28</a:t>
            </a:fld>
            <a:endParaRPr/>
          </a:p>
        </p:txBody>
      </p:sp>
    </p:spTree>
    <p:extLst>
      <p:ext uri="{BB962C8B-B14F-4D97-AF65-F5344CB8AC3E}">
        <p14:creationId xmlns:p14="http://schemas.microsoft.com/office/powerpoint/2010/main" val="34388062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29</a:t>
            </a:fld>
            <a:endParaRPr/>
          </a:p>
        </p:txBody>
      </p:sp>
    </p:spTree>
    <p:extLst>
      <p:ext uri="{BB962C8B-B14F-4D97-AF65-F5344CB8AC3E}">
        <p14:creationId xmlns:p14="http://schemas.microsoft.com/office/powerpoint/2010/main" val="14528180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0A933094-6E62-8D92-72B8-F89DA0A04974}"/>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E52AF5E1-6E51-F807-1C0D-FC30BDF2330E}"/>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4D7ECBE7-0B2D-3EBE-3072-A133F53510E4}"/>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This diagram shows some example technologies taken from the previous Reference Energy System diagram. Let’s look at how these technologies are represented:</a:t>
            </a:r>
          </a:p>
          <a:p>
            <a:pPr marL="171450" indent="-171450">
              <a:buFont typeface="Arial"/>
              <a:buChar char="•"/>
            </a:pPr>
            <a:r>
              <a:rPr lang="en-US" dirty="0"/>
              <a:t>The Natural Gas Extraction technology has an output fuel of natural gas, since this is what the technology produces. It has no input fuel as this is a primary energy supply technology found on the far left of our Reference Energy System. This will be covered in more detail later in this lecture.</a:t>
            </a:r>
            <a:endParaRPr lang="en-US" dirty="0">
              <a:cs typeface="Calibri"/>
            </a:endParaRPr>
          </a:p>
          <a:p>
            <a:pPr marL="171450" indent="-171450">
              <a:buFont typeface="Arial"/>
              <a:buChar char="•"/>
            </a:pPr>
            <a:r>
              <a:rPr lang="en-US" dirty="0"/>
              <a:t>The Coal Power Plant has an input fuel of coal and an output fuel of electricity, since this technology converts the energy in coal to electricity.</a:t>
            </a:r>
            <a:endParaRPr lang="en-US" dirty="0">
              <a:cs typeface="Calibri"/>
            </a:endParaRPr>
          </a:p>
          <a:p>
            <a:pPr marL="171450" indent="-171450">
              <a:buFont typeface="Arial"/>
              <a:buChar char="•"/>
            </a:pPr>
            <a:r>
              <a:rPr lang="en-US" dirty="0"/>
              <a:t>Similarly, the Diesel Power Plant converts the energy in diesel to electricity and so has an input fuel of diesel and an output fuel of electricity.</a:t>
            </a:r>
            <a:endParaRPr lang="en-US" dirty="0">
              <a:cs typeface="Calibri"/>
            </a:endParaRPr>
          </a:p>
          <a:p>
            <a:r>
              <a:rPr lang="en-US" dirty="0"/>
              <a:t>It is important to note that not all technologies have one input fuel and one output fuel. For example, fuel extraction technologies do not typically have an input fuel (just like the natural gas example on this diagram), and some technologies can have more than one input or output fuel, such as a refinery with crude oil as the input fuel, producing both gasoline and diesel as output fuels. </a:t>
            </a:r>
            <a:endParaRPr lang="en-US" dirty="0">
              <a:cs typeface="Calibri"/>
            </a:endParaRPr>
          </a:p>
          <a:p>
            <a:br>
              <a:rPr lang="en-US" dirty="0"/>
            </a:br>
            <a:endParaRPr lang="en-US" dirty="0"/>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8F858BAD-2D1B-D879-9AC4-B2A128115663}"/>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4</a:t>
            </a:fld>
            <a:endParaRPr/>
          </a:p>
        </p:txBody>
      </p:sp>
    </p:spTree>
    <p:extLst>
      <p:ext uri="{BB962C8B-B14F-4D97-AF65-F5344CB8AC3E}">
        <p14:creationId xmlns:p14="http://schemas.microsoft.com/office/powerpoint/2010/main" val="2049511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AADF9C53-41B0-2A3D-E181-5E7868F1AE31}"/>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DAD5D2E8-7E38-1BD9-E0ED-80B9D7E12FA7}"/>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57604B10-30BA-11A7-4D22-70007BD3D111}"/>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t>There are three main groups of data that are used to define technologies. These include the input commodity, which refers to the fuel supply to the technology. Important data on the input commodity include its price, availability and impacts. For example, the greenhouse gas emissions associated with using the fuel. Secondly, we need data on the techno-economic and environmental characteristics of technologies. These include technology costs, efficiency, lifetime and availability. Finally, we need to define each technology’s output commodity, which is the commodity it produces. Important data on output commodities include their demand, energy content and impacts.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12E113D7-B584-216D-F8E5-24CB84A88B59}"/>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5</a:t>
            </a:fld>
            <a:endParaRPr/>
          </a:p>
        </p:txBody>
      </p:sp>
    </p:spTree>
    <p:extLst>
      <p:ext uri="{BB962C8B-B14F-4D97-AF65-F5344CB8AC3E}">
        <p14:creationId xmlns:p14="http://schemas.microsoft.com/office/powerpoint/2010/main" val="41310916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144DB556-F4E7-AD3B-EA26-360D4D07792C}"/>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B23EE16A-4218-B394-7511-BBD85E9A4C8B}"/>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C38D8C06-F300-B5CE-7BA7-DA84FB0163F8}"/>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t>Since models are abstractions of reality, we can define technologies at different levels of abstraction depending on the nature of our energy model. In </a:t>
            </a:r>
            <a:r>
              <a:rPr lang="en-US" dirty="0" err="1"/>
              <a:t>OSeMOSYS</a:t>
            </a:r>
            <a:r>
              <a:rPr lang="en-US" dirty="0"/>
              <a:t>, one technology can therefore represent different things, for example a technology could represent one single process or power plant e.g. a named coal power plant. A technology could also represent a group of processes or power plants with similar characteristics, for example one technology could be used to represent all existing coal power plants if no further detail is needed. In our examples and hands-on exercises, we will use this grouping approach, with one technology to represent all power plants of the same type. This is shown in this diagram and highlighted for nuclear power plants as an example. We will also aggregate transmission and distribution networks into single transmission and distribution technologies.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21999BD0-F306-FE1A-C7C3-4E59ECE5A90D}"/>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6</a:t>
            </a:fld>
            <a:endParaRPr/>
          </a:p>
        </p:txBody>
      </p:sp>
    </p:spTree>
    <p:extLst>
      <p:ext uri="{BB962C8B-B14F-4D97-AF65-F5344CB8AC3E}">
        <p14:creationId xmlns:p14="http://schemas.microsoft.com/office/powerpoint/2010/main" val="34085902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6CB11B19-4D90-2D59-0E94-5BCC0EF77B88}"/>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A8A2981B-9A81-EBAB-6507-2C5510819AEC}"/>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EEED32E4-5694-26F4-98B6-687B9EDB547D}"/>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There are several important technology characteristics that should be considered in capacity expansion planning. Models developed using </a:t>
            </a:r>
            <a:r>
              <a:rPr lang="en-US" dirty="0" err="1"/>
              <a:t>OSeMOSYS</a:t>
            </a:r>
            <a:r>
              <a:rPr lang="en-US" dirty="0"/>
              <a:t> have the capability to consider several of these characteristics, including:</a:t>
            </a:r>
          </a:p>
          <a:p>
            <a:pPr marL="171450" indent="-171450">
              <a:buFont typeface="Arial"/>
              <a:buChar char="•"/>
            </a:pPr>
            <a:r>
              <a:rPr lang="en-US" dirty="0"/>
              <a:t>Variation in the availability, efficiency and costs of a technology over both short and long timescales. For example, new technologies that have high costs now may be expected to become significantly cheaper in the future. This diagram, which presents capital cost projections for renewable energy technologies, shows that some technology costs are expected to fall in the future. These technologies may therefore become more important for cost-effectiveness in the future, so it is important that </a:t>
            </a:r>
            <a:r>
              <a:rPr lang="en-US" dirty="0" err="1"/>
              <a:t>OSeMOSYS</a:t>
            </a:r>
            <a:r>
              <a:rPr lang="en-US" dirty="0"/>
              <a:t> can consider time-variable cost data.</a:t>
            </a:r>
          </a:p>
          <a:p>
            <a:pPr marL="171450" indent="-171450">
              <a:buFont typeface="Arial"/>
              <a:buChar char="•"/>
            </a:pPr>
            <a:r>
              <a:rPr lang="en-US" dirty="0"/>
              <a:t>Models can also consider limits on production by technology and capacity constraints. For example, there is a limit to how much power can be generated by solar PV in a given country based on the intensity of the sunlight over the year. It is important that </a:t>
            </a:r>
            <a:r>
              <a:rPr lang="en-US" dirty="0" err="1"/>
              <a:t>OSeMOSYS</a:t>
            </a:r>
            <a:r>
              <a:rPr lang="en-US" dirty="0"/>
              <a:t> can consider this so that its results are aligned with reality.</a:t>
            </a:r>
            <a:endParaRPr lang="en-US" dirty="0">
              <a:cs typeface="Calibri"/>
            </a:endParaRPr>
          </a:p>
          <a:p>
            <a:pPr marL="171450" indent="-171450">
              <a:buFont typeface="Arial"/>
              <a:buChar char="•"/>
            </a:pPr>
            <a:r>
              <a:rPr lang="en-US" dirty="0"/>
              <a:t>Additionally, we can consider the emissions associated with technologies and limits that may be placed on them. For example, we may want to develop a model scenario to understand how the Carbon Dioxide emissions associated with a country’s energy system can be reduced to a certain level, so it is important that </a:t>
            </a:r>
            <a:r>
              <a:rPr lang="en-US" dirty="0" err="1"/>
              <a:t>OSeMOSYS</a:t>
            </a:r>
            <a:r>
              <a:rPr lang="en-US" dirty="0"/>
              <a:t> can consider the emissions associated with each technology and has the capability to impose limits on them.</a:t>
            </a:r>
            <a:endParaRPr lang="en-US" dirty="0">
              <a:cs typeface="Calibri"/>
            </a:endParaRP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4E617EDB-D776-F4B5-F0A7-A35587277A7D}"/>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7</a:t>
            </a:fld>
            <a:endParaRPr/>
          </a:p>
        </p:txBody>
      </p:sp>
    </p:spTree>
    <p:extLst>
      <p:ext uri="{BB962C8B-B14F-4D97-AF65-F5344CB8AC3E}">
        <p14:creationId xmlns:p14="http://schemas.microsoft.com/office/powerpoint/2010/main" val="4811522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8</a:t>
            </a:fld>
            <a:endParaRPr/>
          </a:p>
        </p:txBody>
      </p:sp>
    </p:spTree>
    <p:extLst>
      <p:ext uri="{BB962C8B-B14F-4D97-AF65-F5344CB8AC3E}">
        <p14:creationId xmlns:p14="http://schemas.microsoft.com/office/powerpoint/2010/main" val="37143096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The input and output activities of technologies are defined in </a:t>
            </a:r>
            <a:r>
              <a:rPr lang="en-US" dirty="0" err="1"/>
              <a:t>OSeMOSYS</a:t>
            </a:r>
            <a:r>
              <a:rPr lang="en-US" dirty="0"/>
              <a:t> using two parameters: Input Activity Ratio and Output Activity Ratio.</a:t>
            </a:r>
          </a:p>
          <a:p>
            <a:r>
              <a:rPr lang="en-US" dirty="0"/>
              <a:t>We will explain these two parameters using an example, where the technology is a bread-making machine. If the machine is loaded with 5 kg of flour and 4 </a:t>
            </a:r>
            <a:r>
              <a:rPr lang="en-US" dirty="0" err="1"/>
              <a:t>litres</a:t>
            </a:r>
            <a:r>
              <a:rPr lang="en-US" dirty="0"/>
              <a:t> of water, it produces 50 baguettes, as shown in the diagram. From this information, we can calculate that to produce 1 baguette, we need 100g of flour and 80cl of water. </a:t>
            </a:r>
            <a:endParaRPr lang="en-US" dirty="0">
              <a:cs typeface="Calibri"/>
            </a:endParaRPr>
          </a:p>
          <a:p>
            <a:r>
              <a:rPr lang="en-US" dirty="0"/>
              <a:t>If we were to model this bread-making machine as a technology in </a:t>
            </a:r>
            <a:r>
              <a:rPr lang="en-US" dirty="0" err="1"/>
              <a:t>OSeMOSYS</a:t>
            </a:r>
            <a:r>
              <a:rPr lang="en-US" dirty="0"/>
              <a:t>, this would translate to an Output Activity Ratio of 1 for baguettes and an Input Activity Ratio of 100 for flour and 80 for water - this is because we calculated that we need 100g of flour and 80cl of water as inputs to produce 1 baguette as an output from the bread-making machine. The flour and water are the technology’s input fuel, while baguette is the output fuel.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9</a:t>
            </a:fld>
            <a:endParaRPr/>
          </a:p>
        </p:txBody>
      </p:sp>
    </p:spTree>
    <p:extLst>
      <p:ext uri="{BB962C8B-B14F-4D97-AF65-F5344CB8AC3E}">
        <p14:creationId xmlns:p14="http://schemas.microsoft.com/office/powerpoint/2010/main" val="27044158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C3DDB852-AC15-DEFC-8D9D-ED6069A3146D}"/>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069E9775-F8DD-7BF7-9E19-DD11B93487DA}"/>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C2AA2F13-6B6A-B626-C8B7-8258F6DA027B}"/>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This concept can be used to define any technology with inputs and/or outputs, such as power plants. For example, a coal-fired power plant takes the input fuel of coal and produces the output fuel of electricity. It is important to remember that the efficiency of a power plant is equal to the Output Activity Ratio divided by the Input Activity Ratio. In </a:t>
            </a:r>
            <a:r>
              <a:rPr lang="en-US" dirty="0" err="1"/>
              <a:t>OSeMOSYS</a:t>
            </a:r>
            <a:r>
              <a:rPr lang="en-US" dirty="0"/>
              <a:t> it is usually convention to set the Output Activity Ratio to be 1 and adjust the Input Activity Ratio accordingly, just as we did for the bread-making machine example. We knew how much flour and water was needed to make 50 baguettes, and then we divided this by 50 to work out how much is needed to make 1 baguette, allowing us to define the Output Activity Ratio to be 1. If the Output Activity Ratio is 1, the efficiency of a power plant is therefore equal to 1 divided by the Input Activity Ratio. We will </a:t>
            </a:r>
            <a:r>
              <a:rPr lang="en-US" dirty="0" err="1"/>
              <a:t>practise</a:t>
            </a:r>
            <a:r>
              <a:rPr lang="en-US" dirty="0"/>
              <a:t> using these parameters in hands-on exercises.</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E3D9B974-2703-A5BF-B199-20A5F9256057}"/>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10</a:t>
            </a:fld>
            <a:endParaRPr/>
          </a:p>
        </p:txBody>
      </p:sp>
    </p:spTree>
    <p:extLst>
      <p:ext uri="{BB962C8B-B14F-4D97-AF65-F5344CB8AC3E}">
        <p14:creationId xmlns:p14="http://schemas.microsoft.com/office/powerpoint/2010/main" val="31094148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13F5FA-56C3-02B3-3DD3-89BF5CB3DD3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s-CO"/>
          </a:p>
        </p:txBody>
      </p:sp>
      <p:sp>
        <p:nvSpPr>
          <p:cNvPr id="3" name="Subtitle 2">
            <a:extLst>
              <a:ext uri="{FF2B5EF4-FFF2-40B4-BE49-F238E27FC236}">
                <a16:creationId xmlns:a16="http://schemas.microsoft.com/office/drawing/2014/main" id="{509DB293-5709-21A0-3D26-EDFADEA09C0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s-CO"/>
          </a:p>
        </p:txBody>
      </p:sp>
      <p:sp>
        <p:nvSpPr>
          <p:cNvPr id="4" name="Date Placeholder 3">
            <a:extLst>
              <a:ext uri="{FF2B5EF4-FFF2-40B4-BE49-F238E27FC236}">
                <a16:creationId xmlns:a16="http://schemas.microsoft.com/office/drawing/2014/main" id="{C4E4A632-B031-A905-0304-08E4A9C3928F}"/>
              </a:ext>
            </a:extLst>
          </p:cNvPr>
          <p:cNvSpPr>
            <a:spLocks noGrp="1"/>
          </p:cNvSpPr>
          <p:nvPr>
            <p:ph type="dt" sz="half" idx="10"/>
          </p:nvPr>
        </p:nvSpPr>
        <p:spPr/>
        <p:txBody>
          <a:bodyPr/>
          <a:lstStyle/>
          <a:p>
            <a:fld id="{E2E0582C-EB47-40E7-970D-3786A3A06A38}" type="datetimeFigureOut">
              <a:rPr lang="es-CO" smtClean="0"/>
              <a:t>22/08/2025</a:t>
            </a:fld>
            <a:endParaRPr lang="es-CO"/>
          </a:p>
        </p:txBody>
      </p:sp>
      <p:sp>
        <p:nvSpPr>
          <p:cNvPr id="5" name="Footer Placeholder 4">
            <a:extLst>
              <a:ext uri="{FF2B5EF4-FFF2-40B4-BE49-F238E27FC236}">
                <a16:creationId xmlns:a16="http://schemas.microsoft.com/office/drawing/2014/main" id="{83E06CB3-2C6C-C494-8A14-95EB01FC91E7}"/>
              </a:ext>
            </a:extLst>
          </p:cNvPr>
          <p:cNvSpPr>
            <a:spLocks noGrp="1"/>
          </p:cNvSpPr>
          <p:nvPr>
            <p:ph type="ftr" sz="quarter" idx="11"/>
          </p:nvPr>
        </p:nvSpPr>
        <p:spPr/>
        <p:txBody>
          <a:bodyPr/>
          <a:lstStyle/>
          <a:p>
            <a:endParaRPr lang="es-CO"/>
          </a:p>
        </p:txBody>
      </p:sp>
      <p:sp>
        <p:nvSpPr>
          <p:cNvPr id="6" name="Slide Number Placeholder 5">
            <a:extLst>
              <a:ext uri="{FF2B5EF4-FFF2-40B4-BE49-F238E27FC236}">
                <a16:creationId xmlns:a16="http://schemas.microsoft.com/office/drawing/2014/main" id="{AD0B46D7-C874-5AEC-EC08-D2431F70A9F3}"/>
              </a:ext>
            </a:extLst>
          </p:cNvPr>
          <p:cNvSpPr>
            <a:spLocks noGrp="1"/>
          </p:cNvSpPr>
          <p:nvPr>
            <p:ph type="sldNum" sz="quarter" idx="12"/>
          </p:nvPr>
        </p:nvSpPr>
        <p:spPr/>
        <p:txBody>
          <a:bodyPr/>
          <a:lstStyle/>
          <a:p>
            <a:fld id="{CF851728-F17D-4D2E-8225-266AAC9373C1}" type="slidenum">
              <a:rPr lang="es-CO" smtClean="0"/>
              <a:t>‹#›</a:t>
            </a:fld>
            <a:endParaRPr lang="es-CO"/>
          </a:p>
        </p:txBody>
      </p:sp>
    </p:spTree>
    <p:extLst>
      <p:ext uri="{BB962C8B-B14F-4D97-AF65-F5344CB8AC3E}">
        <p14:creationId xmlns:p14="http://schemas.microsoft.com/office/powerpoint/2010/main" val="26829457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116D0F-9C6A-6C85-821D-78DC2A98A181}"/>
              </a:ext>
            </a:extLst>
          </p:cNvPr>
          <p:cNvSpPr>
            <a:spLocks noGrp="1"/>
          </p:cNvSpPr>
          <p:nvPr>
            <p:ph type="title"/>
          </p:nvPr>
        </p:nvSpPr>
        <p:spPr/>
        <p:txBody>
          <a:bodyPr/>
          <a:lstStyle/>
          <a:p>
            <a:r>
              <a:rPr lang="en-US"/>
              <a:t>Click to edit Master title style</a:t>
            </a:r>
            <a:endParaRPr lang="es-CO"/>
          </a:p>
        </p:txBody>
      </p:sp>
      <p:sp>
        <p:nvSpPr>
          <p:cNvPr id="3" name="Vertical Text Placeholder 2">
            <a:extLst>
              <a:ext uri="{FF2B5EF4-FFF2-40B4-BE49-F238E27FC236}">
                <a16:creationId xmlns:a16="http://schemas.microsoft.com/office/drawing/2014/main" id="{467CEED8-278B-BF1F-07B9-4E55F6CF955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CO"/>
          </a:p>
        </p:txBody>
      </p:sp>
      <p:sp>
        <p:nvSpPr>
          <p:cNvPr id="4" name="Date Placeholder 3">
            <a:extLst>
              <a:ext uri="{FF2B5EF4-FFF2-40B4-BE49-F238E27FC236}">
                <a16:creationId xmlns:a16="http://schemas.microsoft.com/office/drawing/2014/main" id="{30748A66-561F-0395-F22D-50FDB5D2CB46}"/>
              </a:ext>
            </a:extLst>
          </p:cNvPr>
          <p:cNvSpPr>
            <a:spLocks noGrp="1"/>
          </p:cNvSpPr>
          <p:nvPr>
            <p:ph type="dt" sz="half" idx="10"/>
          </p:nvPr>
        </p:nvSpPr>
        <p:spPr/>
        <p:txBody>
          <a:bodyPr/>
          <a:lstStyle/>
          <a:p>
            <a:fld id="{E2E0582C-EB47-40E7-970D-3786A3A06A38}" type="datetimeFigureOut">
              <a:rPr lang="es-CO" smtClean="0"/>
              <a:t>22/08/2025</a:t>
            </a:fld>
            <a:endParaRPr lang="es-CO"/>
          </a:p>
        </p:txBody>
      </p:sp>
      <p:sp>
        <p:nvSpPr>
          <p:cNvPr id="5" name="Footer Placeholder 4">
            <a:extLst>
              <a:ext uri="{FF2B5EF4-FFF2-40B4-BE49-F238E27FC236}">
                <a16:creationId xmlns:a16="http://schemas.microsoft.com/office/drawing/2014/main" id="{7E18A31F-DC4C-035F-9523-ED495DC3203B}"/>
              </a:ext>
            </a:extLst>
          </p:cNvPr>
          <p:cNvSpPr>
            <a:spLocks noGrp="1"/>
          </p:cNvSpPr>
          <p:nvPr>
            <p:ph type="ftr" sz="quarter" idx="11"/>
          </p:nvPr>
        </p:nvSpPr>
        <p:spPr/>
        <p:txBody>
          <a:bodyPr/>
          <a:lstStyle/>
          <a:p>
            <a:endParaRPr lang="es-CO"/>
          </a:p>
        </p:txBody>
      </p:sp>
      <p:sp>
        <p:nvSpPr>
          <p:cNvPr id="6" name="Slide Number Placeholder 5">
            <a:extLst>
              <a:ext uri="{FF2B5EF4-FFF2-40B4-BE49-F238E27FC236}">
                <a16:creationId xmlns:a16="http://schemas.microsoft.com/office/drawing/2014/main" id="{B2363333-CE31-2089-3DAF-56E0C91D394E}"/>
              </a:ext>
            </a:extLst>
          </p:cNvPr>
          <p:cNvSpPr>
            <a:spLocks noGrp="1"/>
          </p:cNvSpPr>
          <p:nvPr>
            <p:ph type="sldNum" sz="quarter" idx="12"/>
          </p:nvPr>
        </p:nvSpPr>
        <p:spPr/>
        <p:txBody>
          <a:bodyPr/>
          <a:lstStyle/>
          <a:p>
            <a:fld id="{CF851728-F17D-4D2E-8225-266AAC9373C1}" type="slidenum">
              <a:rPr lang="es-CO" smtClean="0"/>
              <a:t>‹#›</a:t>
            </a:fld>
            <a:endParaRPr lang="es-CO"/>
          </a:p>
        </p:txBody>
      </p:sp>
    </p:spTree>
    <p:extLst>
      <p:ext uri="{BB962C8B-B14F-4D97-AF65-F5344CB8AC3E}">
        <p14:creationId xmlns:p14="http://schemas.microsoft.com/office/powerpoint/2010/main" val="31070879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AD08DAC-5711-9A85-34AA-58709BD53C8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s-CO"/>
          </a:p>
        </p:txBody>
      </p:sp>
      <p:sp>
        <p:nvSpPr>
          <p:cNvPr id="3" name="Vertical Text Placeholder 2">
            <a:extLst>
              <a:ext uri="{FF2B5EF4-FFF2-40B4-BE49-F238E27FC236}">
                <a16:creationId xmlns:a16="http://schemas.microsoft.com/office/drawing/2014/main" id="{3E5B563F-ABC0-B955-F3E5-2FB894C0BEE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CO"/>
          </a:p>
        </p:txBody>
      </p:sp>
      <p:sp>
        <p:nvSpPr>
          <p:cNvPr id="4" name="Date Placeholder 3">
            <a:extLst>
              <a:ext uri="{FF2B5EF4-FFF2-40B4-BE49-F238E27FC236}">
                <a16:creationId xmlns:a16="http://schemas.microsoft.com/office/drawing/2014/main" id="{AFB304F0-4406-1C90-5D30-B9543F354A2A}"/>
              </a:ext>
            </a:extLst>
          </p:cNvPr>
          <p:cNvSpPr>
            <a:spLocks noGrp="1"/>
          </p:cNvSpPr>
          <p:nvPr>
            <p:ph type="dt" sz="half" idx="10"/>
          </p:nvPr>
        </p:nvSpPr>
        <p:spPr/>
        <p:txBody>
          <a:bodyPr/>
          <a:lstStyle/>
          <a:p>
            <a:fld id="{E2E0582C-EB47-40E7-970D-3786A3A06A38}" type="datetimeFigureOut">
              <a:rPr lang="es-CO" smtClean="0"/>
              <a:t>22/08/2025</a:t>
            </a:fld>
            <a:endParaRPr lang="es-CO"/>
          </a:p>
        </p:txBody>
      </p:sp>
      <p:sp>
        <p:nvSpPr>
          <p:cNvPr id="5" name="Footer Placeholder 4">
            <a:extLst>
              <a:ext uri="{FF2B5EF4-FFF2-40B4-BE49-F238E27FC236}">
                <a16:creationId xmlns:a16="http://schemas.microsoft.com/office/drawing/2014/main" id="{0CB29005-0593-6D4D-34EF-234A76C24A9F}"/>
              </a:ext>
            </a:extLst>
          </p:cNvPr>
          <p:cNvSpPr>
            <a:spLocks noGrp="1"/>
          </p:cNvSpPr>
          <p:nvPr>
            <p:ph type="ftr" sz="quarter" idx="11"/>
          </p:nvPr>
        </p:nvSpPr>
        <p:spPr/>
        <p:txBody>
          <a:bodyPr/>
          <a:lstStyle/>
          <a:p>
            <a:endParaRPr lang="es-CO"/>
          </a:p>
        </p:txBody>
      </p:sp>
      <p:sp>
        <p:nvSpPr>
          <p:cNvPr id="6" name="Slide Number Placeholder 5">
            <a:extLst>
              <a:ext uri="{FF2B5EF4-FFF2-40B4-BE49-F238E27FC236}">
                <a16:creationId xmlns:a16="http://schemas.microsoft.com/office/drawing/2014/main" id="{0FEBED12-7E81-A50B-B56C-886741A3EFAB}"/>
              </a:ext>
            </a:extLst>
          </p:cNvPr>
          <p:cNvSpPr>
            <a:spLocks noGrp="1"/>
          </p:cNvSpPr>
          <p:nvPr>
            <p:ph type="sldNum" sz="quarter" idx="12"/>
          </p:nvPr>
        </p:nvSpPr>
        <p:spPr/>
        <p:txBody>
          <a:bodyPr/>
          <a:lstStyle/>
          <a:p>
            <a:fld id="{CF851728-F17D-4D2E-8225-266AAC9373C1}" type="slidenum">
              <a:rPr lang="es-CO" smtClean="0"/>
              <a:t>‹#›</a:t>
            </a:fld>
            <a:endParaRPr lang="es-CO"/>
          </a:p>
        </p:txBody>
      </p:sp>
    </p:spTree>
    <p:extLst>
      <p:ext uri="{BB962C8B-B14F-4D97-AF65-F5344CB8AC3E}">
        <p14:creationId xmlns:p14="http://schemas.microsoft.com/office/powerpoint/2010/main" val="5264485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userDrawn="1">
  <p:cSld name="1_Title Slide">
    <p:spTree>
      <p:nvGrpSpPr>
        <p:cNvPr id="1" name="Shape 15"/>
        <p:cNvGrpSpPr/>
        <p:nvPr/>
      </p:nvGrpSpPr>
      <p:grpSpPr>
        <a:xfrm>
          <a:off x="0" y="0"/>
          <a:ext cx="0" cy="0"/>
          <a:chOff x="0" y="0"/>
          <a:chExt cx="0" cy="0"/>
        </a:xfrm>
      </p:grpSpPr>
      <p:pic>
        <p:nvPicPr>
          <p:cNvPr id="5" name="Picture 4">
            <a:extLst>
              <a:ext uri="{FF2B5EF4-FFF2-40B4-BE49-F238E27FC236}">
                <a16:creationId xmlns:a16="http://schemas.microsoft.com/office/drawing/2014/main" id="{F4CA5A30-616B-5740-A23D-3EFCA827C422}"/>
              </a:ext>
            </a:extLst>
          </p:cNvPr>
          <p:cNvPicPr>
            <a:picLocks noChangeAspect="1"/>
          </p:cNvPicPr>
          <p:nvPr userDrawn="1"/>
        </p:nvPicPr>
        <p:blipFill>
          <a:blip r:embed="rId2"/>
          <a:srcRect/>
          <a:stretch/>
        </p:blipFill>
        <p:spPr>
          <a:xfrm>
            <a:off x="-1" y="0"/>
            <a:ext cx="12192000" cy="6858000"/>
          </a:xfrm>
          <a:prstGeom prst="rect">
            <a:avLst/>
          </a:prstGeom>
        </p:spPr>
      </p:pic>
      <p:sp>
        <p:nvSpPr>
          <p:cNvPr id="16" name="Google Shape;16;p17"/>
          <p:cNvSpPr txBox="1">
            <a:spLocks noGrp="1"/>
          </p:cNvSpPr>
          <p:nvPr>
            <p:ph type="ctrTitle"/>
          </p:nvPr>
        </p:nvSpPr>
        <p:spPr>
          <a:xfrm>
            <a:off x="1" y="1952105"/>
            <a:ext cx="9607824"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4800"/>
              <a:buFont typeface="Helvetica Neue"/>
              <a:buNone/>
              <a:defRPr sz="3200" b="1" i="0">
                <a:solidFill>
                  <a:schemeClr val="bg1"/>
                </a:solidFill>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7" name="Google Shape;17;p17"/>
          <p:cNvSpPr txBox="1">
            <a:spLocks noGrp="1"/>
          </p:cNvSpPr>
          <p:nvPr>
            <p:ph type="subTitle" idx="1"/>
          </p:nvPr>
        </p:nvSpPr>
        <p:spPr>
          <a:xfrm>
            <a:off x="0" y="4339705"/>
            <a:ext cx="9607826" cy="1952105"/>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3600"/>
              <a:buNone/>
              <a:defRPr sz="2400" b="0">
                <a:solidFill>
                  <a:schemeClr val="bg1"/>
                </a:solidFill>
                <a:latin typeface="Arial" panose="020B0604020202020204" pitchFamily="34" charset="0"/>
                <a:ea typeface="Helvetica Neue"/>
                <a:cs typeface="Arial" panose="020B0604020202020204" pitchFamily="34" charset="0"/>
                <a:sym typeface="Helvetica Neue"/>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dirty="0"/>
          </a:p>
        </p:txBody>
      </p:sp>
    </p:spTree>
    <p:extLst>
      <p:ext uri="{BB962C8B-B14F-4D97-AF65-F5344CB8AC3E}">
        <p14:creationId xmlns:p14="http://schemas.microsoft.com/office/powerpoint/2010/main" val="1827741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userDrawn="1">
  <p:cSld name="1_Title and Content">
    <p:spTree>
      <p:nvGrpSpPr>
        <p:cNvPr id="1" name="Shape 40"/>
        <p:cNvGrpSpPr/>
        <p:nvPr/>
      </p:nvGrpSpPr>
      <p:grpSpPr>
        <a:xfrm>
          <a:off x="0" y="0"/>
          <a:ext cx="0" cy="0"/>
          <a:chOff x="0" y="0"/>
          <a:chExt cx="0" cy="0"/>
        </a:xfrm>
      </p:grpSpPr>
      <p:sp>
        <p:nvSpPr>
          <p:cNvPr id="5" name="Google Shape;14;p16">
            <a:extLst>
              <a:ext uri="{FF2B5EF4-FFF2-40B4-BE49-F238E27FC236}">
                <a16:creationId xmlns:a16="http://schemas.microsoft.com/office/drawing/2014/main" id="{CC7370BD-D26C-52B9-5360-A8F985E01E49}"/>
              </a:ext>
            </a:extLst>
          </p:cNvPr>
          <p:cNvSpPr txBox="1">
            <a:spLocks noGrp="1"/>
          </p:cNvSpPr>
          <p:nvPr>
            <p:ph type="sldNum" idx="12"/>
          </p:nvPr>
        </p:nvSpPr>
        <p:spPr>
          <a:xfrm>
            <a:off x="11798300" y="6565900"/>
            <a:ext cx="393700" cy="292100"/>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1000"/>
              <a:buFont typeface="Arial"/>
              <a:buNone/>
              <a:defRPr sz="1000" b="1" i="0" u="none" strike="noStrike" cap="none">
                <a:solidFill>
                  <a:schemeClr val="bg1"/>
                </a:solidFill>
                <a:latin typeface="Arial" panose="020B0604020202020204" pitchFamily="34" charset="0"/>
                <a:ea typeface="Open Sans" panose="020B0606030504020204" pitchFamily="34" charset="0"/>
                <a:cs typeface="Arial" panose="020B0604020202020204" pitchFamily="34" charset="0"/>
                <a:sym typeface="Calibri"/>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9pPr>
          </a:lstStyle>
          <a:p>
            <a:fld id="{00000000-1234-1234-1234-123412341234}" type="slidenum">
              <a:rPr lang="sv-SE" smtClean="0"/>
              <a:pPr/>
              <a:t>‹#›</a:t>
            </a:fld>
            <a:endParaRPr lang="sv-SE" dirty="0"/>
          </a:p>
        </p:txBody>
      </p:sp>
      <p:sp>
        <p:nvSpPr>
          <p:cNvPr id="7" name="Text Placeholder 4">
            <a:extLst>
              <a:ext uri="{FF2B5EF4-FFF2-40B4-BE49-F238E27FC236}">
                <a16:creationId xmlns:a16="http://schemas.microsoft.com/office/drawing/2014/main" id="{381328E2-BBCC-9942-F175-B550123AD180}"/>
              </a:ext>
            </a:extLst>
          </p:cNvPr>
          <p:cNvSpPr>
            <a:spLocks noGrp="1"/>
          </p:cNvSpPr>
          <p:nvPr>
            <p:ph idx="1"/>
          </p:nvPr>
        </p:nvSpPr>
        <p:spPr>
          <a:xfrm>
            <a:off x="838200" y="1239210"/>
            <a:ext cx="10515600" cy="4937753"/>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Google Shape;34;p20">
            <a:extLst>
              <a:ext uri="{FF2B5EF4-FFF2-40B4-BE49-F238E27FC236}">
                <a16:creationId xmlns:a16="http://schemas.microsoft.com/office/drawing/2014/main" id="{5B5801FF-0DBD-D7A6-73AC-CAA38C2CFB6D}"/>
              </a:ext>
            </a:extLst>
          </p:cNvPr>
          <p:cNvSpPr txBox="1">
            <a:spLocks noGrp="1"/>
          </p:cNvSpPr>
          <p:nvPr>
            <p:ph type="title"/>
          </p:nvPr>
        </p:nvSpPr>
        <p:spPr>
          <a:xfrm>
            <a:off x="838200" y="0"/>
            <a:ext cx="10515600" cy="107878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28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10706966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4EFAC5-DAE9-F24E-78BE-FF1E98CEE8C0}"/>
              </a:ext>
            </a:extLst>
          </p:cNvPr>
          <p:cNvSpPr>
            <a:spLocks noGrp="1"/>
          </p:cNvSpPr>
          <p:nvPr>
            <p:ph type="title"/>
          </p:nvPr>
        </p:nvSpPr>
        <p:spPr/>
        <p:txBody>
          <a:bodyPr/>
          <a:lstStyle/>
          <a:p>
            <a:r>
              <a:rPr lang="en-US"/>
              <a:t>Click to edit Master title style</a:t>
            </a:r>
            <a:endParaRPr lang="es-CO"/>
          </a:p>
        </p:txBody>
      </p:sp>
      <p:sp>
        <p:nvSpPr>
          <p:cNvPr id="3" name="Content Placeholder 2">
            <a:extLst>
              <a:ext uri="{FF2B5EF4-FFF2-40B4-BE49-F238E27FC236}">
                <a16:creationId xmlns:a16="http://schemas.microsoft.com/office/drawing/2014/main" id="{EEACC434-9AB0-01E1-5C72-58067AE3553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CO"/>
          </a:p>
        </p:txBody>
      </p:sp>
      <p:sp>
        <p:nvSpPr>
          <p:cNvPr id="4" name="Date Placeholder 3">
            <a:extLst>
              <a:ext uri="{FF2B5EF4-FFF2-40B4-BE49-F238E27FC236}">
                <a16:creationId xmlns:a16="http://schemas.microsoft.com/office/drawing/2014/main" id="{A294D9D8-FD48-CE25-E348-10CF4C1F0CD3}"/>
              </a:ext>
            </a:extLst>
          </p:cNvPr>
          <p:cNvSpPr>
            <a:spLocks noGrp="1"/>
          </p:cNvSpPr>
          <p:nvPr>
            <p:ph type="dt" sz="half" idx="10"/>
          </p:nvPr>
        </p:nvSpPr>
        <p:spPr/>
        <p:txBody>
          <a:bodyPr/>
          <a:lstStyle/>
          <a:p>
            <a:fld id="{E2E0582C-EB47-40E7-970D-3786A3A06A38}" type="datetimeFigureOut">
              <a:rPr lang="es-CO" smtClean="0"/>
              <a:t>22/08/2025</a:t>
            </a:fld>
            <a:endParaRPr lang="es-CO"/>
          </a:p>
        </p:txBody>
      </p:sp>
      <p:sp>
        <p:nvSpPr>
          <p:cNvPr id="5" name="Footer Placeholder 4">
            <a:extLst>
              <a:ext uri="{FF2B5EF4-FFF2-40B4-BE49-F238E27FC236}">
                <a16:creationId xmlns:a16="http://schemas.microsoft.com/office/drawing/2014/main" id="{B872C632-BBF9-85E6-6A66-E38FD6D90E15}"/>
              </a:ext>
            </a:extLst>
          </p:cNvPr>
          <p:cNvSpPr>
            <a:spLocks noGrp="1"/>
          </p:cNvSpPr>
          <p:nvPr>
            <p:ph type="ftr" sz="quarter" idx="11"/>
          </p:nvPr>
        </p:nvSpPr>
        <p:spPr/>
        <p:txBody>
          <a:bodyPr/>
          <a:lstStyle/>
          <a:p>
            <a:endParaRPr lang="es-CO"/>
          </a:p>
        </p:txBody>
      </p:sp>
      <p:sp>
        <p:nvSpPr>
          <p:cNvPr id="6" name="Slide Number Placeholder 5">
            <a:extLst>
              <a:ext uri="{FF2B5EF4-FFF2-40B4-BE49-F238E27FC236}">
                <a16:creationId xmlns:a16="http://schemas.microsoft.com/office/drawing/2014/main" id="{A1222065-9447-63BD-8C8A-68A568A2E7B0}"/>
              </a:ext>
            </a:extLst>
          </p:cNvPr>
          <p:cNvSpPr>
            <a:spLocks noGrp="1"/>
          </p:cNvSpPr>
          <p:nvPr>
            <p:ph type="sldNum" sz="quarter" idx="12"/>
          </p:nvPr>
        </p:nvSpPr>
        <p:spPr/>
        <p:txBody>
          <a:bodyPr/>
          <a:lstStyle/>
          <a:p>
            <a:fld id="{CF851728-F17D-4D2E-8225-266AAC9373C1}" type="slidenum">
              <a:rPr lang="es-CO" smtClean="0"/>
              <a:t>‹#›</a:t>
            </a:fld>
            <a:endParaRPr lang="es-CO"/>
          </a:p>
        </p:txBody>
      </p:sp>
    </p:spTree>
    <p:extLst>
      <p:ext uri="{BB962C8B-B14F-4D97-AF65-F5344CB8AC3E}">
        <p14:creationId xmlns:p14="http://schemas.microsoft.com/office/powerpoint/2010/main" val="23027425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039CD-986A-9996-556C-A740DED572A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s-CO"/>
          </a:p>
        </p:txBody>
      </p:sp>
      <p:sp>
        <p:nvSpPr>
          <p:cNvPr id="3" name="Text Placeholder 2">
            <a:extLst>
              <a:ext uri="{FF2B5EF4-FFF2-40B4-BE49-F238E27FC236}">
                <a16:creationId xmlns:a16="http://schemas.microsoft.com/office/drawing/2014/main" id="{30A112FA-3A45-74FB-3226-B720C7AB0A3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B6B56C7-C0BA-A505-4F1A-CB8183F18A17}"/>
              </a:ext>
            </a:extLst>
          </p:cNvPr>
          <p:cNvSpPr>
            <a:spLocks noGrp="1"/>
          </p:cNvSpPr>
          <p:nvPr>
            <p:ph type="dt" sz="half" idx="10"/>
          </p:nvPr>
        </p:nvSpPr>
        <p:spPr/>
        <p:txBody>
          <a:bodyPr/>
          <a:lstStyle/>
          <a:p>
            <a:fld id="{E2E0582C-EB47-40E7-970D-3786A3A06A38}" type="datetimeFigureOut">
              <a:rPr lang="es-CO" smtClean="0"/>
              <a:t>22/08/2025</a:t>
            </a:fld>
            <a:endParaRPr lang="es-CO"/>
          </a:p>
        </p:txBody>
      </p:sp>
      <p:sp>
        <p:nvSpPr>
          <p:cNvPr id="5" name="Footer Placeholder 4">
            <a:extLst>
              <a:ext uri="{FF2B5EF4-FFF2-40B4-BE49-F238E27FC236}">
                <a16:creationId xmlns:a16="http://schemas.microsoft.com/office/drawing/2014/main" id="{217B90E3-90C4-977A-9478-E297439C99AB}"/>
              </a:ext>
            </a:extLst>
          </p:cNvPr>
          <p:cNvSpPr>
            <a:spLocks noGrp="1"/>
          </p:cNvSpPr>
          <p:nvPr>
            <p:ph type="ftr" sz="quarter" idx="11"/>
          </p:nvPr>
        </p:nvSpPr>
        <p:spPr/>
        <p:txBody>
          <a:bodyPr/>
          <a:lstStyle/>
          <a:p>
            <a:endParaRPr lang="es-CO"/>
          </a:p>
        </p:txBody>
      </p:sp>
      <p:sp>
        <p:nvSpPr>
          <p:cNvPr id="6" name="Slide Number Placeholder 5">
            <a:extLst>
              <a:ext uri="{FF2B5EF4-FFF2-40B4-BE49-F238E27FC236}">
                <a16:creationId xmlns:a16="http://schemas.microsoft.com/office/drawing/2014/main" id="{337D2B7B-D9C9-9057-FAE1-43204EAFDE3A}"/>
              </a:ext>
            </a:extLst>
          </p:cNvPr>
          <p:cNvSpPr>
            <a:spLocks noGrp="1"/>
          </p:cNvSpPr>
          <p:nvPr>
            <p:ph type="sldNum" sz="quarter" idx="12"/>
          </p:nvPr>
        </p:nvSpPr>
        <p:spPr/>
        <p:txBody>
          <a:bodyPr/>
          <a:lstStyle/>
          <a:p>
            <a:fld id="{CF851728-F17D-4D2E-8225-266AAC9373C1}" type="slidenum">
              <a:rPr lang="es-CO" smtClean="0"/>
              <a:t>‹#›</a:t>
            </a:fld>
            <a:endParaRPr lang="es-CO"/>
          </a:p>
        </p:txBody>
      </p:sp>
    </p:spTree>
    <p:extLst>
      <p:ext uri="{BB962C8B-B14F-4D97-AF65-F5344CB8AC3E}">
        <p14:creationId xmlns:p14="http://schemas.microsoft.com/office/powerpoint/2010/main" val="532033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DCAC9-D552-5274-6E5C-E5C01B1C5D0B}"/>
              </a:ext>
            </a:extLst>
          </p:cNvPr>
          <p:cNvSpPr>
            <a:spLocks noGrp="1"/>
          </p:cNvSpPr>
          <p:nvPr>
            <p:ph type="title"/>
          </p:nvPr>
        </p:nvSpPr>
        <p:spPr/>
        <p:txBody>
          <a:bodyPr/>
          <a:lstStyle/>
          <a:p>
            <a:r>
              <a:rPr lang="en-US"/>
              <a:t>Click to edit Master title style</a:t>
            </a:r>
            <a:endParaRPr lang="es-CO"/>
          </a:p>
        </p:txBody>
      </p:sp>
      <p:sp>
        <p:nvSpPr>
          <p:cNvPr id="3" name="Content Placeholder 2">
            <a:extLst>
              <a:ext uri="{FF2B5EF4-FFF2-40B4-BE49-F238E27FC236}">
                <a16:creationId xmlns:a16="http://schemas.microsoft.com/office/drawing/2014/main" id="{C89F705F-D05C-543B-6B55-6B9FD616EBD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CO"/>
          </a:p>
        </p:txBody>
      </p:sp>
      <p:sp>
        <p:nvSpPr>
          <p:cNvPr id="4" name="Content Placeholder 3">
            <a:extLst>
              <a:ext uri="{FF2B5EF4-FFF2-40B4-BE49-F238E27FC236}">
                <a16:creationId xmlns:a16="http://schemas.microsoft.com/office/drawing/2014/main" id="{A3B0BEC9-C066-AE8B-8EE7-F5F96C371DF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CO"/>
          </a:p>
        </p:txBody>
      </p:sp>
      <p:sp>
        <p:nvSpPr>
          <p:cNvPr id="5" name="Date Placeholder 4">
            <a:extLst>
              <a:ext uri="{FF2B5EF4-FFF2-40B4-BE49-F238E27FC236}">
                <a16:creationId xmlns:a16="http://schemas.microsoft.com/office/drawing/2014/main" id="{727EB3E9-A6FF-E575-00CA-78C9988E9B06}"/>
              </a:ext>
            </a:extLst>
          </p:cNvPr>
          <p:cNvSpPr>
            <a:spLocks noGrp="1"/>
          </p:cNvSpPr>
          <p:nvPr>
            <p:ph type="dt" sz="half" idx="10"/>
          </p:nvPr>
        </p:nvSpPr>
        <p:spPr/>
        <p:txBody>
          <a:bodyPr/>
          <a:lstStyle/>
          <a:p>
            <a:fld id="{E2E0582C-EB47-40E7-970D-3786A3A06A38}" type="datetimeFigureOut">
              <a:rPr lang="es-CO" smtClean="0"/>
              <a:t>22/08/2025</a:t>
            </a:fld>
            <a:endParaRPr lang="es-CO"/>
          </a:p>
        </p:txBody>
      </p:sp>
      <p:sp>
        <p:nvSpPr>
          <p:cNvPr id="6" name="Footer Placeholder 5">
            <a:extLst>
              <a:ext uri="{FF2B5EF4-FFF2-40B4-BE49-F238E27FC236}">
                <a16:creationId xmlns:a16="http://schemas.microsoft.com/office/drawing/2014/main" id="{5707F833-68B9-C91C-B527-1D75802B866D}"/>
              </a:ext>
            </a:extLst>
          </p:cNvPr>
          <p:cNvSpPr>
            <a:spLocks noGrp="1"/>
          </p:cNvSpPr>
          <p:nvPr>
            <p:ph type="ftr" sz="quarter" idx="11"/>
          </p:nvPr>
        </p:nvSpPr>
        <p:spPr/>
        <p:txBody>
          <a:bodyPr/>
          <a:lstStyle/>
          <a:p>
            <a:endParaRPr lang="es-CO"/>
          </a:p>
        </p:txBody>
      </p:sp>
      <p:sp>
        <p:nvSpPr>
          <p:cNvPr id="7" name="Slide Number Placeholder 6">
            <a:extLst>
              <a:ext uri="{FF2B5EF4-FFF2-40B4-BE49-F238E27FC236}">
                <a16:creationId xmlns:a16="http://schemas.microsoft.com/office/drawing/2014/main" id="{54F1E32F-D878-CF61-A103-82BBFDB05FDE}"/>
              </a:ext>
            </a:extLst>
          </p:cNvPr>
          <p:cNvSpPr>
            <a:spLocks noGrp="1"/>
          </p:cNvSpPr>
          <p:nvPr>
            <p:ph type="sldNum" sz="quarter" idx="12"/>
          </p:nvPr>
        </p:nvSpPr>
        <p:spPr/>
        <p:txBody>
          <a:bodyPr/>
          <a:lstStyle/>
          <a:p>
            <a:fld id="{CF851728-F17D-4D2E-8225-266AAC9373C1}" type="slidenum">
              <a:rPr lang="es-CO" smtClean="0"/>
              <a:t>‹#›</a:t>
            </a:fld>
            <a:endParaRPr lang="es-CO"/>
          </a:p>
        </p:txBody>
      </p:sp>
    </p:spTree>
    <p:extLst>
      <p:ext uri="{BB962C8B-B14F-4D97-AF65-F5344CB8AC3E}">
        <p14:creationId xmlns:p14="http://schemas.microsoft.com/office/powerpoint/2010/main" val="16997938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668043-A4E2-C280-B675-770D720DFAA8}"/>
              </a:ext>
            </a:extLst>
          </p:cNvPr>
          <p:cNvSpPr>
            <a:spLocks noGrp="1"/>
          </p:cNvSpPr>
          <p:nvPr>
            <p:ph type="title"/>
          </p:nvPr>
        </p:nvSpPr>
        <p:spPr>
          <a:xfrm>
            <a:off x="839788" y="365125"/>
            <a:ext cx="10515600" cy="1325563"/>
          </a:xfrm>
        </p:spPr>
        <p:txBody>
          <a:bodyPr/>
          <a:lstStyle/>
          <a:p>
            <a:r>
              <a:rPr lang="en-US"/>
              <a:t>Click to edit Master title style</a:t>
            </a:r>
            <a:endParaRPr lang="es-CO"/>
          </a:p>
        </p:txBody>
      </p:sp>
      <p:sp>
        <p:nvSpPr>
          <p:cNvPr id="3" name="Text Placeholder 2">
            <a:extLst>
              <a:ext uri="{FF2B5EF4-FFF2-40B4-BE49-F238E27FC236}">
                <a16:creationId xmlns:a16="http://schemas.microsoft.com/office/drawing/2014/main" id="{CEF63C92-5A87-66A0-4501-8FC5E2CCAD1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0643DA7-EB14-0CFE-F3AD-A80261C64A6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CO"/>
          </a:p>
        </p:txBody>
      </p:sp>
      <p:sp>
        <p:nvSpPr>
          <p:cNvPr id="5" name="Text Placeholder 4">
            <a:extLst>
              <a:ext uri="{FF2B5EF4-FFF2-40B4-BE49-F238E27FC236}">
                <a16:creationId xmlns:a16="http://schemas.microsoft.com/office/drawing/2014/main" id="{5532A619-38A9-D466-5DC1-C5B9A98BF74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54180F8-1E99-FB54-32F1-98263222F13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CO"/>
          </a:p>
        </p:txBody>
      </p:sp>
      <p:sp>
        <p:nvSpPr>
          <p:cNvPr id="7" name="Date Placeholder 6">
            <a:extLst>
              <a:ext uri="{FF2B5EF4-FFF2-40B4-BE49-F238E27FC236}">
                <a16:creationId xmlns:a16="http://schemas.microsoft.com/office/drawing/2014/main" id="{1FAAE220-E0FF-1246-77AF-A2FB7BA353EF}"/>
              </a:ext>
            </a:extLst>
          </p:cNvPr>
          <p:cNvSpPr>
            <a:spLocks noGrp="1"/>
          </p:cNvSpPr>
          <p:nvPr>
            <p:ph type="dt" sz="half" idx="10"/>
          </p:nvPr>
        </p:nvSpPr>
        <p:spPr/>
        <p:txBody>
          <a:bodyPr/>
          <a:lstStyle/>
          <a:p>
            <a:fld id="{E2E0582C-EB47-40E7-970D-3786A3A06A38}" type="datetimeFigureOut">
              <a:rPr lang="es-CO" smtClean="0"/>
              <a:t>22/08/2025</a:t>
            </a:fld>
            <a:endParaRPr lang="es-CO"/>
          </a:p>
        </p:txBody>
      </p:sp>
      <p:sp>
        <p:nvSpPr>
          <p:cNvPr id="8" name="Footer Placeholder 7">
            <a:extLst>
              <a:ext uri="{FF2B5EF4-FFF2-40B4-BE49-F238E27FC236}">
                <a16:creationId xmlns:a16="http://schemas.microsoft.com/office/drawing/2014/main" id="{FE7ADC28-EE15-C2BD-0D92-41DBC6BD4294}"/>
              </a:ext>
            </a:extLst>
          </p:cNvPr>
          <p:cNvSpPr>
            <a:spLocks noGrp="1"/>
          </p:cNvSpPr>
          <p:nvPr>
            <p:ph type="ftr" sz="quarter" idx="11"/>
          </p:nvPr>
        </p:nvSpPr>
        <p:spPr/>
        <p:txBody>
          <a:bodyPr/>
          <a:lstStyle/>
          <a:p>
            <a:endParaRPr lang="es-CO"/>
          </a:p>
        </p:txBody>
      </p:sp>
      <p:sp>
        <p:nvSpPr>
          <p:cNvPr id="9" name="Slide Number Placeholder 8">
            <a:extLst>
              <a:ext uri="{FF2B5EF4-FFF2-40B4-BE49-F238E27FC236}">
                <a16:creationId xmlns:a16="http://schemas.microsoft.com/office/drawing/2014/main" id="{1F14B6A7-6FAF-CEA1-D15C-925F3B229076}"/>
              </a:ext>
            </a:extLst>
          </p:cNvPr>
          <p:cNvSpPr>
            <a:spLocks noGrp="1"/>
          </p:cNvSpPr>
          <p:nvPr>
            <p:ph type="sldNum" sz="quarter" idx="12"/>
          </p:nvPr>
        </p:nvSpPr>
        <p:spPr/>
        <p:txBody>
          <a:bodyPr/>
          <a:lstStyle/>
          <a:p>
            <a:fld id="{CF851728-F17D-4D2E-8225-266AAC9373C1}" type="slidenum">
              <a:rPr lang="es-CO" smtClean="0"/>
              <a:t>‹#›</a:t>
            </a:fld>
            <a:endParaRPr lang="es-CO"/>
          </a:p>
        </p:txBody>
      </p:sp>
    </p:spTree>
    <p:extLst>
      <p:ext uri="{BB962C8B-B14F-4D97-AF65-F5344CB8AC3E}">
        <p14:creationId xmlns:p14="http://schemas.microsoft.com/office/powerpoint/2010/main" val="11618335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562E6A-5328-0940-2BF6-BC7396D7E74D}"/>
              </a:ext>
            </a:extLst>
          </p:cNvPr>
          <p:cNvSpPr>
            <a:spLocks noGrp="1"/>
          </p:cNvSpPr>
          <p:nvPr>
            <p:ph type="title"/>
          </p:nvPr>
        </p:nvSpPr>
        <p:spPr/>
        <p:txBody>
          <a:bodyPr/>
          <a:lstStyle/>
          <a:p>
            <a:r>
              <a:rPr lang="en-US"/>
              <a:t>Click to edit Master title style</a:t>
            </a:r>
            <a:endParaRPr lang="es-CO"/>
          </a:p>
        </p:txBody>
      </p:sp>
      <p:sp>
        <p:nvSpPr>
          <p:cNvPr id="3" name="Date Placeholder 2">
            <a:extLst>
              <a:ext uri="{FF2B5EF4-FFF2-40B4-BE49-F238E27FC236}">
                <a16:creationId xmlns:a16="http://schemas.microsoft.com/office/drawing/2014/main" id="{C837F83F-9001-8CCE-18FA-49FC45C62493}"/>
              </a:ext>
            </a:extLst>
          </p:cNvPr>
          <p:cNvSpPr>
            <a:spLocks noGrp="1"/>
          </p:cNvSpPr>
          <p:nvPr>
            <p:ph type="dt" sz="half" idx="10"/>
          </p:nvPr>
        </p:nvSpPr>
        <p:spPr/>
        <p:txBody>
          <a:bodyPr/>
          <a:lstStyle/>
          <a:p>
            <a:fld id="{E2E0582C-EB47-40E7-970D-3786A3A06A38}" type="datetimeFigureOut">
              <a:rPr lang="es-CO" smtClean="0"/>
              <a:t>22/08/2025</a:t>
            </a:fld>
            <a:endParaRPr lang="es-CO"/>
          </a:p>
        </p:txBody>
      </p:sp>
      <p:sp>
        <p:nvSpPr>
          <p:cNvPr id="4" name="Footer Placeholder 3">
            <a:extLst>
              <a:ext uri="{FF2B5EF4-FFF2-40B4-BE49-F238E27FC236}">
                <a16:creationId xmlns:a16="http://schemas.microsoft.com/office/drawing/2014/main" id="{A092AE68-1A90-FB2C-0A8C-7C114F485678}"/>
              </a:ext>
            </a:extLst>
          </p:cNvPr>
          <p:cNvSpPr>
            <a:spLocks noGrp="1"/>
          </p:cNvSpPr>
          <p:nvPr>
            <p:ph type="ftr" sz="quarter" idx="11"/>
          </p:nvPr>
        </p:nvSpPr>
        <p:spPr/>
        <p:txBody>
          <a:bodyPr/>
          <a:lstStyle/>
          <a:p>
            <a:endParaRPr lang="es-CO"/>
          </a:p>
        </p:txBody>
      </p:sp>
      <p:sp>
        <p:nvSpPr>
          <p:cNvPr id="5" name="Slide Number Placeholder 4">
            <a:extLst>
              <a:ext uri="{FF2B5EF4-FFF2-40B4-BE49-F238E27FC236}">
                <a16:creationId xmlns:a16="http://schemas.microsoft.com/office/drawing/2014/main" id="{8289C04A-07C3-B662-DDE7-B2396DB72BDB}"/>
              </a:ext>
            </a:extLst>
          </p:cNvPr>
          <p:cNvSpPr>
            <a:spLocks noGrp="1"/>
          </p:cNvSpPr>
          <p:nvPr>
            <p:ph type="sldNum" sz="quarter" idx="12"/>
          </p:nvPr>
        </p:nvSpPr>
        <p:spPr/>
        <p:txBody>
          <a:bodyPr/>
          <a:lstStyle/>
          <a:p>
            <a:fld id="{CF851728-F17D-4D2E-8225-266AAC9373C1}" type="slidenum">
              <a:rPr lang="es-CO" smtClean="0"/>
              <a:t>‹#›</a:t>
            </a:fld>
            <a:endParaRPr lang="es-CO"/>
          </a:p>
        </p:txBody>
      </p:sp>
    </p:spTree>
    <p:extLst>
      <p:ext uri="{BB962C8B-B14F-4D97-AF65-F5344CB8AC3E}">
        <p14:creationId xmlns:p14="http://schemas.microsoft.com/office/powerpoint/2010/main" val="32367591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AFBB8AB-7E99-5285-2B83-571BA71B0689}"/>
              </a:ext>
            </a:extLst>
          </p:cNvPr>
          <p:cNvSpPr>
            <a:spLocks noGrp="1"/>
          </p:cNvSpPr>
          <p:nvPr>
            <p:ph type="dt" sz="half" idx="10"/>
          </p:nvPr>
        </p:nvSpPr>
        <p:spPr/>
        <p:txBody>
          <a:bodyPr/>
          <a:lstStyle/>
          <a:p>
            <a:fld id="{E2E0582C-EB47-40E7-970D-3786A3A06A38}" type="datetimeFigureOut">
              <a:rPr lang="es-CO" smtClean="0"/>
              <a:t>22/08/2025</a:t>
            </a:fld>
            <a:endParaRPr lang="es-CO"/>
          </a:p>
        </p:txBody>
      </p:sp>
      <p:sp>
        <p:nvSpPr>
          <p:cNvPr id="3" name="Footer Placeholder 2">
            <a:extLst>
              <a:ext uri="{FF2B5EF4-FFF2-40B4-BE49-F238E27FC236}">
                <a16:creationId xmlns:a16="http://schemas.microsoft.com/office/drawing/2014/main" id="{8E7B670C-0985-44DF-8611-420EED382F97}"/>
              </a:ext>
            </a:extLst>
          </p:cNvPr>
          <p:cNvSpPr>
            <a:spLocks noGrp="1"/>
          </p:cNvSpPr>
          <p:nvPr>
            <p:ph type="ftr" sz="quarter" idx="11"/>
          </p:nvPr>
        </p:nvSpPr>
        <p:spPr/>
        <p:txBody>
          <a:bodyPr/>
          <a:lstStyle/>
          <a:p>
            <a:endParaRPr lang="es-CO"/>
          </a:p>
        </p:txBody>
      </p:sp>
      <p:sp>
        <p:nvSpPr>
          <p:cNvPr id="4" name="Slide Number Placeholder 3">
            <a:extLst>
              <a:ext uri="{FF2B5EF4-FFF2-40B4-BE49-F238E27FC236}">
                <a16:creationId xmlns:a16="http://schemas.microsoft.com/office/drawing/2014/main" id="{8D76AD45-4F26-FFCB-98DA-134D92DF248A}"/>
              </a:ext>
            </a:extLst>
          </p:cNvPr>
          <p:cNvSpPr>
            <a:spLocks noGrp="1"/>
          </p:cNvSpPr>
          <p:nvPr>
            <p:ph type="sldNum" sz="quarter" idx="12"/>
          </p:nvPr>
        </p:nvSpPr>
        <p:spPr/>
        <p:txBody>
          <a:bodyPr/>
          <a:lstStyle/>
          <a:p>
            <a:fld id="{CF851728-F17D-4D2E-8225-266AAC9373C1}" type="slidenum">
              <a:rPr lang="es-CO" smtClean="0"/>
              <a:t>‹#›</a:t>
            </a:fld>
            <a:endParaRPr lang="es-CO"/>
          </a:p>
        </p:txBody>
      </p:sp>
    </p:spTree>
    <p:extLst>
      <p:ext uri="{BB962C8B-B14F-4D97-AF65-F5344CB8AC3E}">
        <p14:creationId xmlns:p14="http://schemas.microsoft.com/office/powerpoint/2010/main" val="26976832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5C24BE-F7EE-3166-7D52-64A516A8EA3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s-CO"/>
          </a:p>
        </p:txBody>
      </p:sp>
      <p:sp>
        <p:nvSpPr>
          <p:cNvPr id="3" name="Content Placeholder 2">
            <a:extLst>
              <a:ext uri="{FF2B5EF4-FFF2-40B4-BE49-F238E27FC236}">
                <a16:creationId xmlns:a16="http://schemas.microsoft.com/office/drawing/2014/main" id="{BF96A68F-ECD9-5722-2F9C-7389DFCBF4E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CO"/>
          </a:p>
        </p:txBody>
      </p:sp>
      <p:sp>
        <p:nvSpPr>
          <p:cNvPr id="4" name="Text Placeholder 3">
            <a:extLst>
              <a:ext uri="{FF2B5EF4-FFF2-40B4-BE49-F238E27FC236}">
                <a16:creationId xmlns:a16="http://schemas.microsoft.com/office/drawing/2014/main" id="{07914F80-E7F4-AE43-6E45-FA3BEB59F7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F62C69C-6C54-D0B0-A615-7741C1E85014}"/>
              </a:ext>
            </a:extLst>
          </p:cNvPr>
          <p:cNvSpPr>
            <a:spLocks noGrp="1"/>
          </p:cNvSpPr>
          <p:nvPr>
            <p:ph type="dt" sz="half" idx="10"/>
          </p:nvPr>
        </p:nvSpPr>
        <p:spPr/>
        <p:txBody>
          <a:bodyPr/>
          <a:lstStyle/>
          <a:p>
            <a:fld id="{E2E0582C-EB47-40E7-970D-3786A3A06A38}" type="datetimeFigureOut">
              <a:rPr lang="es-CO" smtClean="0"/>
              <a:t>22/08/2025</a:t>
            </a:fld>
            <a:endParaRPr lang="es-CO"/>
          </a:p>
        </p:txBody>
      </p:sp>
      <p:sp>
        <p:nvSpPr>
          <p:cNvPr id="6" name="Footer Placeholder 5">
            <a:extLst>
              <a:ext uri="{FF2B5EF4-FFF2-40B4-BE49-F238E27FC236}">
                <a16:creationId xmlns:a16="http://schemas.microsoft.com/office/drawing/2014/main" id="{3077CE63-161F-0A19-2A9C-95FB684122F3}"/>
              </a:ext>
            </a:extLst>
          </p:cNvPr>
          <p:cNvSpPr>
            <a:spLocks noGrp="1"/>
          </p:cNvSpPr>
          <p:nvPr>
            <p:ph type="ftr" sz="quarter" idx="11"/>
          </p:nvPr>
        </p:nvSpPr>
        <p:spPr/>
        <p:txBody>
          <a:bodyPr/>
          <a:lstStyle/>
          <a:p>
            <a:endParaRPr lang="es-CO"/>
          </a:p>
        </p:txBody>
      </p:sp>
      <p:sp>
        <p:nvSpPr>
          <p:cNvPr id="7" name="Slide Number Placeholder 6">
            <a:extLst>
              <a:ext uri="{FF2B5EF4-FFF2-40B4-BE49-F238E27FC236}">
                <a16:creationId xmlns:a16="http://schemas.microsoft.com/office/drawing/2014/main" id="{6B17C894-B68D-B7CB-094E-34D6CB534DC3}"/>
              </a:ext>
            </a:extLst>
          </p:cNvPr>
          <p:cNvSpPr>
            <a:spLocks noGrp="1"/>
          </p:cNvSpPr>
          <p:nvPr>
            <p:ph type="sldNum" sz="quarter" idx="12"/>
          </p:nvPr>
        </p:nvSpPr>
        <p:spPr/>
        <p:txBody>
          <a:bodyPr/>
          <a:lstStyle/>
          <a:p>
            <a:fld id="{CF851728-F17D-4D2E-8225-266AAC9373C1}" type="slidenum">
              <a:rPr lang="es-CO" smtClean="0"/>
              <a:t>‹#›</a:t>
            </a:fld>
            <a:endParaRPr lang="es-CO"/>
          </a:p>
        </p:txBody>
      </p:sp>
    </p:spTree>
    <p:extLst>
      <p:ext uri="{BB962C8B-B14F-4D97-AF65-F5344CB8AC3E}">
        <p14:creationId xmlns:p14="http://schemas.microsoft.com/office/powerpoint/2010/main" val="18203548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5964E0-3BB6-583D-82A5-FD1E5751FBD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s-CO"/>
          </a:p>
        </p:txBody>
      </p:sp>
      <p:sp>
        <p:nvSpPr>
          <p:cNvPr id="3" name="Picture Placeholder 2">
            <a:extLst>
              <a:ext uri="{FF2B5EF4-FFF2-40B4-BE49-F238E27FC236}">
                <a16:creationId xmlns:a16="http://schemas.microsoft.com/office/drawing/2014/main" id="{167701F4-A3E4-7916-E656-7502A37BF6D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O"/>
          </a:p>
        </p:txBody>
      </p:sp>
      <p:sp>
        <p:nvSpPr>
          <p:cNvPr id="4" name="Text Placeholder 3">
            <a:extLst>
              <a:ext uri="{FF2B5EF4-FFF2-40B4-BE49-F238E27FC236}">
                <a16:creationId xmlns:a16="http://schemas.microsoft.com/office/drawing/2014/main" id="{A32F5E3D-7621-D0B8-ECE0-224C9E3F680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6C5C55D-596F-B027-FDFD-D3D2B44E7362}"/>
              </a:ext>
            </a:extLst>
          </p:cNvPr>
          <p:cNvSpPr>
            <a:spLocks noGrp="1"/>
          </p:cNvSpPr>
          <p:nvPr>
            <p:ph type="dt" sz="half" idx="10"/>
          </p:nvPr>
        </p:nvSpPr>
        <p:spPr/>
        <p:txBody>
          <a:bodyPr/>
          <a:lstStyle/>
          <a:p>
            <a:fld id="{E2E0582C-EB47-40E7-970D-3786A3A06A38}" type="datetimeFigureOut">
              <a:rPr lang="es-CO" smtClean="0"/>
              <a:t>22/08/2025</a:t>
            </a:fld>
            <a:endParaRPr lang="es-CO"/>
          </a:p>
        </p:txBody>
      </p:sp>
      <p:sp>
        <p:nvSpPr>
          <p:cNvPr id="6" name="Footer Placeholder 5">
            <a:extLst>
              <a:ext uri="{FF2B5EF4-FFF2-40B4-BE49-F238E27FC236}">
                <a16:creationId xmlns:a16="http://schemas.microsoft.com/office/drawing/2014/main" id="{530734BC-B57D-279B-7CE6-D538A3FCA6B4}"/>
              </a:ext>
            </a:extLst>
          </p:cNvPr>
          <p:cNvSpPr>
            <a:spLocks noGrp="1"/>
          </p:cNvSpPr>
          <p:nvPr>
            <p:ph type="ftr" sz="quarter" idx="11"/>
          </p:nvPr>
        </p:nvSpPr>
        <p:spPr/>
        <p:txBody>
          <a:bodyPr/>
          <a:lstStyle/>
          <a:p>
            <a:endParaRPr lang="es-CO"/>
          </a:p>
        </p:txBody>
      </p:sp>
      <p:sp>
        <p:nvSpPr>
          <p:cNvPr id="7" name="Slide Number Placeholder 6">
            <a:extLst>
              <a:ext uri="{FF2B5EF4-FFF2-40B4-BE49-F238E27FC236}">
                <a16:creationId xmlns:a16="http://schemas.microsoft.com/office/drawing/2014/main" id="{C188FDBA-62E7-77BC-89F1-EB264EF52CBB}"/>
              </a:ext>
            </a:extLst>
          </p:cNvPr>
          <p:cNvSpPr>
            <a:spLocks noGrp="1"/>
          </p:cNvSpPr>
          <p:nvPr>
            <p:ph type="sldNum" sz="quarter" idx="12"/>
          </p:nvPr>
        </p:nvSpPr>
        <p:spPr/>
        <p:txBody>
          <a:bodyPr/>
          <a:lstStyle/>
          <a:p>
            <a:fld id="{CF851728-F17D-4D2E-8225-266AAC9373C1}" type="slidenum">
              <a:rPr lang="es-CO" smtClean="0"/>
              <a:t>‹#›</a:t>
            </a:fld>
            <a:endParaRPr lang="es-CO"/>
          </a:p>
        </p:txBody>
      </p:sp>
    </p:spTree>
    <p:extLst>
      <p:ext uri="{BB962C8B-B14F-4D97-AF65-F5344CB8AC3E}">
        <p14:creationId xmlns:p14="http://schemas.microsoft.com/office/powerpoint/2010/main" val="24008529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E29967E-9215-E95F-34E2-9211075178E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s-CO"/>
          </a:p>
        </p:txBody>
      </p:sp>
      <p:sp>
        <p:nvSpPr>
          <p:cNvPr id="3" name="Text Placeholder 2">
            <a:extLst>
              <a:ext uri="{FF2B5EF4-FFF2-40B4-BE49-F238E27FC236}">
                <a16:creationId xmlns:a16="http://schemas.microsoft.com/office/drawing/2014/main" id="{5841C24C-75B7-D65D-16B5-EEF13546D24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CO"/>
          </a:p>
        </p:txBody>
      </p:sp>
      <p:sp>
        <p:nvSpPr>
          <p:cNvPr id="4" name="Date Placeholder 3">
            <a:extLst>
              <a:ext uri="{FF2B5EF4-FFF2-40B4-BE49-F238E27FC236}">
                <a16:creationId xmlns:a16="http://schemas.microsoft.com/office/drawing/2014/main" id="{3E3B5E48-6758-DF3D-03C6-A090FEAC788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2E0582C-EB47-40E7-970D-3786A3A06A38}" type="datetimeFigureOut">
              <a:rPr lang="es-CO" smtClean="0"/>
              <a:t>22/08/2025</a:t>
            </a:fld>
            <a:endParaRPr lang="es-CO"/>
          </a:p>
        </p:txBody>
      </p:sp>
      <p:sp>
        <p:nvSpPr>
          <p:cNvPr id="5" name="Footer Placeholder 4">
            <a:extLst>
              <a:ext uri="{FF2B5EF4-FFF2-40B4-BE49-F238E27FC236}">
                <a16:creationId xmlns:a16="http://schemas.microsoft.com/office/drawing/2014/main" id="{A63A1BC7-9DD9-A389-761B-A6CD91CCA64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CO"/>
          </a:p>
        </p:txBody>
      </p:sp>
      <p:sp>
        <p:nvSpPr>
          <p:cNvPr id="6" name="Slide Number Placeholder 5">
            <a:extLst>
              <a:ext uri="{FF2B5EF4-FFF2-40B4-BE49-F238E27FC236}">
                <a16:creationId xmlns:a16="http://schemas.microsoft.com/office/drawing/2014/main" id="{8E27E327-2485-8EF5-9F58-DEF7D78FEE7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F851728-F17D-4D2E-8225-266AAC9373C1}" type="slidenum">
              <a:rPr lang="es-CO" smtClean="0"/>
              <a:t>‹#›</a:t>
            </a:fld>
            <a:endParaRPr lang="es-CO"/>
          </a:p>
        </p:txBody>
      </p:sp>
    </p:spTree>
    <p:extLst>
      <p:ext uri="{BB962C8B-B14F-4D97-AF65-F5344CB8AC3E}">
        <p14:creationId xmlns:p14="http://schemas.microsoft.com/office/powerpoint/2010/main" val="35913338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8" Type="http://schemas.openxmlformats.org/officeDocument/2006/relationships/hyperlink" Target="https://commons.wikimedia.org/wiki/File:Lumps_of_coal.jpg" TargetMode="External"/><Relationship Id="rId13" Type="http://schemas.openxmlformats.org/officeDocument/2006/relationships/hyperlink" Target="https://creativecommons.org/licenses/by-sa/3.0/deed.en" TargetMode="External"/><Relationship Id="rId3" Type="http://schemas.openxmlformats.org/officeDocument/2006/relationships/slideLayout" Target="../slideLayouts/slideLayout13.xml"/><Relationship Id="rId7" Type="http://schemas.openxmlformats.org/officeDocument/2006/relationships/hyperlink" Target="https://creativecommons.org/licenses/by/4.0/legalcode" TargetMode="External"/><Relationship Id="rId12" Type="http://schemas.openxmlformats.org/officeDocument/2006/relationships/hyperlink" Target="https://commons.wikimedia.org/wiki/File:Electricity_warning_sign.svg" TargetMode="Externa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hyperlink" Target="https://zenodo.org/record/4558799#.YEHFAGj7Q2w" TargetMode="External"/><Relationship Id="rId11" Type="http://schemas.openxmlformats.org/officeDocument/2006/relationships/hyperlink" Target="https://creativecommons.org/licenses/by-sa/4.0/deed.en" TargetMode="External"/><Relationship Id="rId5" Type="http://schemas.openxmlformats.org/officeDocument/2006/relationships/image" Target="../media/image7.png"/><Relationship Id="rId10" Type="http://schemas.openxmlformats.org/officeDocument/2006/relationships/hyperlink" Target="https://commons.wikimedia.org/wiki/File:Karlshamn_power_plant_-_DSCF3887.jpg" TargetMode="External"/><Relationship Id="rId4" Type="http://schemas.openxmlformats.org/officeDocument/2006/relationships/notesSlide" Target="../notesSlides/notesSlide9.xml"/><Relationship Id="rId9" Type="http://schemas.openxmlformats.org/officeDocument/2006/relationships/hyperlink" Target="https://creativecommons.org/licenses/by-sa/2.0/deed.en" TargetMode="External"/><Relationship Id="rId14" Type="http://schemas.openxmlformats.org/officeDocument/2006/relationships/image" Target="../media/image3.png"/></Relationships>
</file>

<file path=ppt/slides/_rels/slide1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13.xml"/><Relationship Id="rId7" Type="http://schemas.openxmlformats.org/officeDocument/2006/relationships/image" Target="../media/image11.png"/><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10.png"/><Relationship Id="rId5" Type="http://schemas.openxmlformats.org/officeDocument/2006/relationships/image" Target="../media/image8.jpeg"/><Relationship Id="rId10" Type="http://schemas.openxmlformats.org/officeDocument/2006/relationships/image" Target="../media/image3.png"/><Relationship Id="rId4" Type="http://schemas.openxmlformats.org/officeDocument/2006/relationships/notesSlide" Target="../notesSlides/notesSlide10.xml"/><Relationship Id="rId9" Type="http://schemas.openxmlformats.org/officeDocument/2006/relationships/image" Target="../media/image13.png"/></Relationships>
</file>

<file path=ppt/slides/_rels/slide12.xml.rels><?xml version="1.0" encoding="UTF-8" standalone="yes"?>
<Relationships xmlns="http://schemas.openxmlformats.org/package/2006/relationships"><Relationship Id="rId8" Type="http://schemas.openxmlformats.org/officeDocument/2006/relationships/hyperlink" Target="https://commons.wikimedia.org/wiki/File:Morning_baguettes.jpg" TargetMode="External"/><Relationship Id="rId3" Type="http://schemas.openxmlformats.org/officeDocument/2006/relationships/slideLayout" Target="../slideLayouts/slideLayout13.xml"/><Relationship Id="rId7" Type="http://schemas.openxmlformats.org/officeDocument/2006/relationships/hyperlink" Target="https://creativecommons.org/licenses/by/4.0/legalcode" TargetMode="External"/><Relationship Id="rId12" Type="http://schemas.openxmlformats.org/officeDocument/2006/relationships/image" Target="../media/image3.png"/><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hyperlink" Target="https://zenodo.org/record/4558799#.YEHFAGj7Q2w" TargetMode="External"/><Relationship Id="rId11" Type="http://schemas.openxmlformats.org/officeDocument/2006/relationships/hyperlink" Target="https://creativecommons.org/licenses/by-sa/4.0/deed.en" TargetMode="External"/><Relationship Id="rId5" Type="http://schemas.openxmlformats.org/officeDocument/2006/relationships/image" Target="../media/image9.png"/><Relationship Id="rId10" Type="http://schemas.openxmlformats.org/officeDocument/2006/relationships/hyperlink" Target="https://commons.wikimedia.org/wiki/File:Industrial_hearth_deck_oven_and_rotary_rack_oven.JPG" TargetMode="External"/><Relationship Id="rId4" Type="http://schemas.openxmlformats.org/officeDocument/2006/relationships/notesSlide" Target="../notesSlides/notesSlide11.xml"/><Relationship Id="rId9" Type="http://schemas.openxmlformats.org/officeDocument/2006/relationships/hyperlink" Target="https://creativecommons.org/licenses/by/2.0/deed.en" TargetMode="Externa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3.png"/><Relationship Id="rId5" Type="http://schemas.openxmlformats.org/officeDocument/2006/relationships/image" Target="../media/image14.pn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8" Type="http://schemas.openxmlformats.org/officeDocument/2006/relationships/hyperlink" Target="https://commons.wikimedia.org/wiki/File:Lumps_of_coal.jpg" TargetMode="External"/><Relationship Id="rId13" Type="http://schemas.openxmlformats.org/officeDocument/2006/relationships/hyperlink" Target="https://creativecommons.org/licenses/by-sa/3.0/deed.en" TargetMode="External"/><Relationship Id="rId3" Type="http://schemas.openxmlformats.org/officeDocument/2006/relationships/slideLayout" Target="../slideLayouts/slideLayout13.xml"/><Relationship Id="rId7" Type="http://schemas.openxmlformats.org/officeDocument/2006/relationships/hyperlink" Target="https://creativecommons.org/licenses/by/4.0/legalcode" TargetMode="External"/><Relationship Id="rId12" Type="http://schemas.openxmlformats.org/officeDocument/2006/relationships/hyperlink" Target="https://commons.wikimedia.org/wiki/File:Electricity_warning_sign.svg" TargetMode="External"/><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hyperlink" Target="https://zenodo.org/record/4558799#.YEHFAGj7Q2w" TargetMode="External"/><Relationship Id="rId11" Type="http://schemas.openxmlformats.org/officeDocument/2006/relationships/hyperlink" Target="https://creativecommons.org/licenses/by-sa/4.0/deed.en" TargetMode="External"/><Relationship Id="rId5" Type="http://schemas.openxmlformats.org/officeDocument/2006/relationships/image" Target="../media/image15.png"/><Relationship Id="rId10" Type="http://schemas.openxmlformats.org/officeDocument/2006/relationships/hyperlink" Target="https://commons.wikimedia.org/wiki/File:Karlshamn_power_plant_-_DSCF3887.jpg" TargetMode="External"/><Relationship Id="rId4" Type="http://schemas.openxmlformats.org/officeDocument/2006/relationships/notesSlide" Target="../notesSlides/notesSlide13.xml"/><Relationship Id="rId9" Type="http://schemas.openxmlformats.org/officeDocument/2006/relationships/hyperlink" Target="https://creativecommons.org/licenses/by-sa/2.0/deed.en" TargetMode="External"/><Relationship Id="rId14" Type="http://schemas.openxmlformats.org/officeDocument/2006/relationships/image" Target="../media/image3.png"/></Relationships>
</file>

<file path=ppt/slides/_rels/slide1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13.xml"/><Relationship Id="rId7" Type="http://schemas.openxmlformats.org/officeDocument/2006/relationships/image" Target="../media/image18.png"/><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17.png"/><Relationship Id="rId5" Type="http://schemas.openxmlformats.org/officeDocument/2006/relationships/image" Target="../media/image8.jpeg"/><Relationship Id="rId10" Type="http://schemas.openxmlformats.org/officeDocument/2006/relationships/image" Target="../media/image3.png"/><Relationship Id="rId4" Type="http://schemas.openxmlformats.org/officeDocument/2006/relationships/notesSlide" Target="../notesSlides/notesSlide14.xml"/><Relationship Id="rId9" Type="http://schemas.openxmlformats.org/officeDocument/2006/relationships/image" Target="../media/image20.png"/></Relationships>
</file>

<file path=ppt/slides/_rels/slide1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slideLayout" Target="../slideLayouts/slideLayout13.xml"/><Relationship Id="rId7" Type="http://schemas.openxmlformats.org/officeDocument/2006/relationships/image" Target="../media/image23.png"/><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notesSlide" Target="../notesSlides/notesSlide15.xml"/><Relationship Id="rId9" Type="http://schemas.openxmlformats.org/officeDocument/2006/relationships/image" Target="../media/image3.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3.png"/><Relationship Id="rId5" Type="http://schemas.openxmlformats.org/officeDocument/2006/relationships/image" Target="../media/image16.png"/><Relationship Id="rId4"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3.xml"/><Relationship Id="rId7" Type="http://schemas.openxmlformats.org/officeDocument/2006/relationships/hyperlink" Target="https://creativecommons.org/licenses/by/4.0/legalcode" TargetMode="External"/><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hyperlink" Target="https://zenodo.org/record/4558799#.YEHFAGj7Q2w" TargetMode="External"/><Relationship Id="rId5" Type="http://schemas.openxmlformats.org/officeDocument/2006/relationships/image" Target="../media/image25.png"/><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3.xml"/><Relationship Id="rId7" Type="http://schemas.openxmlformats.org/officeDocument/2006/relationships/hyperlink" Target="https://creativecommons.org/licenses/by/4.0/legalcode" TargetMode="External"/><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hyperlink" Target="https://publications.jrc.ec.europa.eu/repository/bitstream/JRC118432/jrc118432_jrc118432_reviewed_by_ipo.pdf" TargetMode="External"/><Relationship Id="rId5" Type="http://schemas.openxmlformats.org/officeDocument/2006/relationships/image" Target="../media/image26.png"/><Relationship Id="rId4"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3.xml"/><Relationship Id="rId7" Type="http://schemas.openxmlformats.org/officeDocument/2006/relationships/hyperlink" Target="https://creativecommons.org/licenses/by/4.0/legalcode" TargetMode="External"/><Relationship Id="rId2" Type="http://schemas.openxmlformats.org/officeDocument/2006/relationships/audio" Target="../media/media17.mp3"/><Relationship Id="rId1" Type="http://schemas.microsoft.com/office/2007/relationships/media" Target="../media/media17.mp3"/><Relationship Id="rId6" Type="http://schemas.openxmlformats.org/officeDocument/2006/relationships/hyperlink" Target="https://publications.jrc.ec.europa.eu/repository/bitstream/JRC118432/jrc118432_jrc118432_reviewed_by_ipo.pdf" TargetMode="External"/><Relationship Id="rId5" Type="http://schemas.openxmlformats.org/officeDocument/2006/relationships/image" Target="../media/image27.png"/><Relationship Id="rId4"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3.xml"/><Relationship Id="rId7" Type="http://schemas.openxmlformats.org/officeDocument/2006/relationships/hyperlink" Target="https://creativecommons.org/licenses/by/4.0/legalcode" TargetMode="External"/><Relationship Id="rId2" Type="http://schemas.openxmlformats.org/officeDocument/2006/relationships/audio" Target="../media/media18.mp3"/><Relationship Id="rId1" Type="http://schemas.microsoft.com/office/2007/relationships/media" Target="../media/media18.mp3"/><Relationship Id="rId6" Type="http://schemas.openxmlformats.org/officeDocument/2006/relationships/hyperlink" Target="https://publications.jrc.ec.europa.eu/repository/bitstream/JRC118432/jrc118432_jrc118432_reviewed_by_ipo.pdf" TargetMode="External"/><Relationship Id="rId5" Type="http://schemas.openxmlformats.org/officeDocument/2006/relationships/image" Target="../media/image28.png"/><Relationship Id="rId4"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3" Type="http://schemas.openxmlformats.org/officeDocument/2006/relationships/hyperlink" Target="http://doi.org/10.5281/zenodo.4558799" TargetMode="External"/><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9.mp3"/><Relationship Id="rId1" Type="http://schemas.microsoft.com/office/2007/relationships/media" Target="../media/media19.mp3"/><Relationship Id="rId6" Type="http://schemas.openxmlformats.org/officeDocument/2006/relationships/image" Target="../media/image3.png"/><Relationship Id="rId5" Type="http://schemas.openxmlformats.org/officeDocument/2006/relationships/image" Target="../media/image2.jpg"/><Relationship Id="rId4" Type="http://schemas.openxmlformats.org/officeDocument/2006/relationships/notesSlide" Target="../notesSlides/notesSlide23.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0.mp3"/><Relationship Id="rId1" Type="http://schemas.microsoft.com/office/2007/relationships/media" Target="../media/media20.mp3"/><Relationship Id="rId5" Type="http://schemas.openxmlformats.org/officeDocument/2006/relationships/image" Target="../media/image3.png"/><Relationship Id="rId4" Type="http://schemas.openxmlformats.org/officeDocument/2006/relationships/notesSlide" Target="../notesSlides/notesSlide24.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1.mp3"/><Relationship Id="rId1" Type="http://schemas.microsoft.com/office/2007/relationships/media" Target="../media/media21.mp3"/><Relationship Id="rId6" Type="http://schemas.openxmlformats.org/officeDocument/2006/relationships/image" Target="../media/image3.png"/><Relationship Id="rId5" Type="http://schemas.openxmlformats.org/officeDocument/2006/relationships/image" Target="../media/image29.png"/><Relationship Id="rId4" Type="http://schemas.openxmlformats.org/officeDocument/2006/relationships/notesSlide" Target="../notesSlides/notesSlide25.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2.mp3"/><Relationship Id="rId1" Type="http://schemas.microsoft.com/office/2007/relationships/media" Target="../media/media22.mp3"/><Relationship Id="rId6" Type="http://schemas.openxmlformats.org/officeDocument/2006/relationships/image" Target="../media/image3.png"/><Relationship Id="rId5" Type="http://schemas.openxmlformats.org/officeDocument/2006/relationships/image" Target="../media/image30.png"/><Relationship Id="rId4" Type="http://schemas.openxmlformats.org/officeDocument/2006/relationships/notesSlide" Target="../notesSlides/notesSlide26.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3.mp3"/><Relationship Id="rId1" Type="http://schemas.microsoft.com/office/2007/relationships/media" Target="../media/media23.mp3"/><Relationship Id="rId6" Type="http://schemas.openxmlformats.org/officeDocument/2006/relationships/image" Target="../media/image3.png"/><Relationship Id="rId5" Type="http://schemas.openxmlformats.org/officeDocument/2006/relationships/image" Target="../media/image31.png"/><Relationship Id="rId4" Type="http://schemas.openxmlformats.org/officeDocument/2006/relationships/notesSlide" Target="../notesSlides/notesSlide27.xml"/></Relationships>
</file>

<file path=ppt/slides/_rels/slide29.xml.rels><?xml version="1.0" encoding="UTF-8" standalone="yes"?>
<Relationships xmlns="http://schemas.openxmlformats.org/package/2006/relationships"><Relationship Id="rId3" Type="http://schemas.openxmlformats.org/officeDocument/2006/relationships/hyperlink" Target="http://doi.org/10.5281/zenodo.4558799" TargetMode="External"/><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5" Type="http://schemas.openxmlformats.org/officeDocument/2006/relationships/image" Target="../media/image2.jpg"/><Relationship Id="rId4"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3.xml"/><Relationship Id="rId7" Type="http://schemas.openxmlformats.org/officeDocument/2006/relationships/hyperlink" Target="https://creativecommons.org/licenses/by/4.0/legalcode" TargetMode="Externa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hyperlink" Target="https://zenodo.org/record/4558799#.YEHFAGj7Q2w" TargetMode="External"/><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3.png"/><Relationship Id="rId5" Type="http://schemas.openxmlformats.org/officeDocument/2006/relationships/image" Target="../media/image2.jp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3.xml"/><Relationship Id="rId7" Type="http://schemas.openxmlformats.org/officeDocument/2006/relationships/hyperlink" Target="https://creativecommons.org/licenses/by/4.0/legalcode" TargetMode="Externa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hyperlink" Target="https://publications.jrc.ec.europa.eu/repository/bitstream/JRC118432/jrc118432_jrc118432_reviewed_by_ipo.pdf" TargetMode="External"/><Relationship Id="rId5" Type="http://schemas.openxmlformats.org/officeDocument/2006/relationships/image" Target="../media/image5.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8" Type="http://schemas.openxmlformats.org/officeDocument/2006/relationships/hyperlink" Target="https://commons.wikimedia.org/wiki/File:Bag_of_flour162.jpg" TargetMode="External"/><Relationship Id="rId13" Type="http://schemas.openxmlformats.org/officeDocument/2006/relationships/hyperlink" Target="https://creativecommons.org/licenses/by/4.0/deed.en" TargetMode="External"/><Relationship Id="rId3" Type="http://schemas.openxmlformats.org/officeDocument/2006/relationships/slideLayout" Target="../slideLayouts/slideLayout13.xml"/><Relationship Id="rId7" Type="http://schemas.openxmlformats.org/officeDocument/2006/relationships/hyperlink" Target="https://creativecommons.org/licenses/by/4.0/legalcode" TargetMode="External"/><Relationship Id="rId12" Type="http://schemas.openxmlformats.org/officeDocument/2006/relationships/hyperlink" Target="https://commons.wikimedia.org/wiki/File:Romania_Putna_Monastery_Well_Water_Bucket.jpg" TargetMode="External"/><Relationship Id="rId2" Type="http://schemas.openxmlformats.org/officeDocument/2006/relationships/audio" Target="../media/media6.mp3"/><Relationship Id="rId16" Type="http://schemas.openxmlformats.org/officeDocument/2006/relationships/image" Target="../media/image3.png"/><Relationship Id="rId1" Type="http://schemas.microsoft.com/office/2007/relationships/media" Target="../media/media6.mp3"/><Relationship Id="rId6" Type="http://schemas.openxmlformats.org/officeDocument/2006/relationships/hyperlink" Target="https://zenodo.org/record/4558799#.YEHFAGj7Q2w" TargetMode="External"/><Relationship Id="rId11" Type="http://schemas.openxmlformats.org/officeDocument/2006/relationships/hyperlink" Target="https://creativecommons.org/licenses/by/2.0/deed.en" TargetMode="External"/><Relationship Id="rId5" Type="http://schemas.openxmlformats.org/officeDocument/2006/relationships/image" Target="../media/image6.png"/><Relationship Id="rId15" Type="http://schemas.openxmlformats.org/officeDocument/2006/relationships/hyperlink" Target="https://creativecommons.org/licenses/by-sa/4.0/deed.en" TargetMode="External"/><Relationship Id="rId10" Type="http://schemas.openxmlformats.org/officeDocument/2006/relationships/hyperlink" Target="https://commons.wikimedia.org/wiki/File:Morning_baguettes.jpg" TargetMode="External"/><Relationship Id="rId4" Type="http://schemas.openxmlformats.org/officeDocument/2006/relationships/notesSlide" Target="../notesSlides/notesSlide8.xml"/><Relationship Id="rId9" Type="http://schemas.openxmlformats.org/officeDocument/2006/relationships/hyperlink" Target="https://creativecommons.org/licenses/by-sa/3.0/deed.en" TargetMode="External"/><Relationship Id="rId14" Type="http://schemas.openxmlformats.org/officeDocument/2006/relationships/hyperlink" Target="https://commons.wikimedia.org/wiki/File:Industrial_hearth_deck_oven_and_rotary_rack_oven.JP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329B7D-78A8-CE01-4C50-04D16C6B593A}"/>
              </a:ext>
            </a:extLst>
          </p:cNvPr>
          <p:cNvSpPr txBox="1"/>
          <p:nvPr/>
        </p:nvSpPr>
        <p:spPr>
          <a:xfrm>
            <a:off x="521158" y="3040460"/>
            <a:ext cx="3093912" cy="523220"/>
          </a:xfrm>
          <a:prstGeom prst="rect">
            <a:avLst/>
          </a:prstGeom>
          <a:noFill/>
        </p:spPr>
        <p:txBody>
          <a:bodyPr wrap="square" lIns="91440" tIns="45720" rIns="91440" bIns="45720" rtlCol="0" anchor="b">
            <a:spAutoFit/>
          </a:bodyPr>
          <a:lstStyle/>
          <a:p>
            <a:r>
              <a:rPr lang="en-ZA" b="1" dirty="0">
                <a:latin typeface="Open Sans ExtraBold"/>
                <a:ea typeface="Open Sans ExtraBold" panose="020B0606030504020204" pitchFamily="34" charset="0"/>
                <a:cs typeface="Open Sans ExtraBold" panose="020B0606030504020204" pitchFamily="34" charset="0"/>
              </a:rPr>
              <a:t>Energy system modelling using </a:t>
            </a:r>
            <a:r>
              <a:rPr lang="en-ZA" b="1" dirty="0" err="1">
                <a:latin typeface="Open Sans ExtraBold"/>
                <a:ea typeface="Open Sans ExtraBold" panose="020B0606030504020204" pitchFamily="34" charset="0"/>
                <a:cs typeface="Open Sans ExtraBold" panose="020B0606030504020204" pitchFamily="34" charset="0"/>
              </a:rPr>
              <a:t>OSeMOSYS</a:t>
            </a:r>
            <a:endParaRPr lang="en-ZA" b="1" dirty="0">
              <a:latin typeface="Open Sans ExtraBold"/>
              <a:ea typeface="Open Sans ExtraBold" panose="020B0606030504020204" pitchFamily="34" charset="0"/>
              <a:cs typeface="Open Sans ExtraBold" panose="020B0606030504020204" pitchFamily="34" charset="0"/>
            </a:endParaRPr>
          </a:p>
        </p:txBody>
      </p:sp>
      <p:sp>
        <p:nvSpPr>
          <p:cNvPr id="9" name="TextBox 8">
            <a:extLst>
              <a:ext uri="{FF2B5EF4-FFF2-40B4-BE49-F238E27FC236}">
                <a16:creationId xmlns:a16="http://schemas.microsoft.com/office/drawing/2014/main" id="{D6E95E1D-DCB2-BFA4-6DB3-D2EC1ACE5A64}"/>
              </a:ext>
            </a:extLst>
          </p:cNvPr>
          <p:cNvSpPr txBox="1"/>
          <p:nvPr/>
        </p:nvSpPr>
        <p:spPr>
          <a:xfrm>
            <a:off x="521158" y="3674883"/>
            <a:ext cx="7587564" cy="1446550"/>
          </a:xfrm>
          <a:prstGeom prst="rect">
            <a:avLst/>
          </a:prstGeom>
          <a:noFill/>
        </p:spPr>
        <p:txBody>
          <a:bodyPr wrap="square" lIns="91440" tIns="45720" rIns="91440" bIns="45720" rtlCol="0" anchor="b">
            <a:spAutoFit/>
          </a:bodyPr>
          <a:lstStyle/>
          <a:p>
            <a:r>
              <a:rPr lang="en-ZA" sz="4400" b="1" dirty="0">
                <a:solidFill>
                  <a:schemeClr val="bg1"/>
                </a:solidFill>
                <a:latin typeface="Open Sans ExtraBold"/>
                <a:ea typeface="Open Sans ExtraBold" panose="020B0606030504020204" pitchFamily="34" charset="0"/>
                <a:cs typeface="Open Sans ExtraBold" panose="020B0606030504020204" pitchFamily="34" charset="0"/>
              </a:rPr>
              <a:t>LECTURE 5 </a:t>
            </a:r>
            <a:endParaRPr lang="en-US" sz="4400" b="1" dirty="0">
              <a:solidFill>
                <a:schemeClr val="bg1"/>
              </a:solidFill>
              <a:latin typeface="Open Sans ExtraBold"/>
              <a:ea typeface="Open Sans ExtraBold" panose="020B0606030504020204" pitchFamily="34" charset="0"/>
              <a:cs typeface="Open Sans ExtraBold" panose="020B0606030504020204" pitchFamily="34" charset="0"/>
            </a:endParaRPr>
          </a:p>
          <a:p>
            <a:r>
              <a:rPr lang="en-ZA" sz="4400" b="1" dirty="0">
                <a:latin typeface="Open Sans ExtraBold"/>
                <a:ea typeface="Open Sans ExtraBold" panose="020B0606030504020204" pitchFamily="34" charset="0"/>
                <a:cs typeface="Open Sans ExtraBold" panose="020B0606030504020204" pitchFamily="34" charset="0"/>
              </a:rPr>
              <a:t>PRIMARY ENERGY SUPPLY</a:t>
            </a:r>
            <a:endParaRPr lang="en-US" sz="4400" b="1" dirty="0">
              <a:solidFill>
                <a:srgbClr val="000000"/>
              </a:solidFill>
              <a:latin typeface="Open Sans ExtraBold"/>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7018569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A9AA59E4-9085-AC45-D3E7-826A5C6C1224}"/>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388C945B-8939-90C6-CB0A-6830090D2A5A}"/>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10</a:t>
            </a:fld>
            <a:endParaRPr lang="sv-SE" sz="1000" b="1" dirty="0">
              <a:solidFill>
                <a:schemeClr val="bg1"/>
              </a:solidFill>
            </a:endParaRPr>
          </a:p>
        </p:txBody>
      </p:sp>
      <p:sp>
        <p:nvSpPr>
          <p:cNvPr id="2" name="Rectangle 1">
            <a:extLst>
              <a:ext uri="{FF2B5EF4-FFF2-40B4-BE49-F238E27FC236}">
                <a16:creationId xmlns:a16="http://schemas.microsoft.com/office/drawing/2014/main" id="{5ACB5BC3-B7A5-9B85-D181-BC3A53EF456D}"/>
              </a:ext>
            </a:extLst>
          </p:cNvPr>
          <p:cNvSpPr/>
          <p:nvPr/>
        </p:nvSpPr>
        <p:spPr>
          <a:xfrm>
            <a:off x="687190" y="1013844"/>
            <a:ext cx="7736374"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5.2.2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Input &amp; Output Activity Ratios for Power Plants </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4" name="Title 10">
            <a:extLst>
              <a:ext uri="{FF2B5EF4-FFF2-40B4-BE49-F238E27FC236}">
                <a16:creationId xmlns:a16="http://schemas.microsoft.com/office/drawing/2014/main" id="{4E173DDF-C873-88BD-9CCC-DBF00E8C661B}"/>
              </a:ext>
            </a:extLst>
          </p:cNvPr>
          <p:cNvSpPr txBox="1">
            <a:spLocks/>
          </p:cNvSpPr>
          <p:nvPr/>
        </p:nvSpPr>
        <p:spPr>
          <a:xfrm>
            <a:off x="582415" y="-401404"/>
            <a:ext cx="10361809"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5.2 Input &amp; Output Activity Ratios </a:t>
            </a:r>
          </a:p>
        </p:txBody>
      </p:sp>
      <p:pic>
        <p:nvPicPr>
          <p:cNvPr id="5" name="Picture 8" descr="Text, timeline&#10;&#10;Description automatically generated">
            <a:extLst>
              <a:ext uri="{FF2B5EF4-FFF2-40B4-BE49-F238E27FC236}">
                <a16:creationId xmlns:a16="http://schemas.microsoft.com/office/drawing/2014/main" id="{4B9B518C-0BF0-246F-9DAD-651BE75D0116}"/>
              </a:ext>
            </a:extLst>
          </p:cNvPr>
          <p:cNvPicPr>
            <a:picLocks noGrp="1" noChangeAspect="1"/>
          </p:cNvPicPr>
          <p:nvPr>
            <p:ph idx="1"/>
          </p:nvPr>
        </p:nvPicPr>
        <p:blipFill>
          <a:blip r:embed="rId5"/>
          <a:stretch>
            <a:fillRect/>
          </a:stretch>
        </p:blipFill>
        <p:spPr>
          <a:xfrm>
            <a:off x="582550" y="1760567"/>
            <a:ext cx="10829709" cy="3795109"/>
          </a:xfrm>
        </p:spPr>
      </p:pic>
      <p:sp>
        <p:nvSpPr>
          <p:cNvPr id="6" name="TextBox 5">
            <a:extLst>
              <a:ext uri="{FF2B5EF4-FFF2-40B4-BE49-F238E27FC236}">
                <a16:creationId xmlns:a16="http://schemas.microsoft.com/office/drawing/2014/main" id="{EBD7FC4C-1C03-10B3-C836-EE73C1E331C8}"/>
              </a:ext>
            </a:extLst>
          </p:cNvPr>
          <p:cNvSpPr txBox="1"/>
          <p:nvPr/>
        </p:nvSpPr>
        <p:spPr>
          <a:xfrm>
            <a:off x="485079" y="6056758"/>
            <a:ext cx="9541718"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00" dirty="0">
                <a:latin typeface="Open Sans" panose="020B0606030504020204" pitchFamily="34" charset="0"/>
                <a:ea typeface="Open Sans" panose="020B0606030504020204" pitchFamily="34" charset="0"/>
                <a:cs typeface="Open Sans" panose="020B0606030504020204" pitchFamily="34" charset="0"/>
              </a:rPr>
              <a:t>(</a:t>
            </a:r>
            <a:r>
              <a:rPr lang="en-GB" sz="1000" dirty="0" err="1">
                <a:latin typeface="Open Sans" panose="020B0606030504020204" pitchFamily="34" charset="0"/>
                <a:ea typeface="Open Sans" panose="020B0606030504020204" pitchFamily="34" charset="0"/>
                <a:cs typeface="Open Sans" panose="020B0606030504020204" pitchFamily="34" charset="0"/>
              </a:rPr>
              <a:t>Taliotis</a:t>
            </a:r>
            <a:r>
              <a:rPr lang="en-GB" sz="1000" dirty="0">
                <a:latin typeface="Open Sans" panose="020B0606030504020204" pitchFamily="34" charset="0"/>
                <a:ea typeface="Open Sans" panose="020B0606030504020204" pitchFamily="34" charset="0"/>
                <a:cs typeface="Open Sans" panose="020B0606030504020204" pitchFamily="34" charset="0"/>
              </a:rPr>
              <a:t> et al. (2018), </a:t>
            </a:r>
            <a:r>
              <a:rPr lang="en-GB" sz="1000" dirty="0">
                <a:latin typeface="Open Sans" panose="020B0606030504020204" pitchFamily="34" charset="0"/>
                <a:ea typeface="Open Sans" panose="020B0606030504020204" pitchFamily="34" charset="0"/>
                <a:cs typeface="Open Sans" panose="020B0606030504020204" pitchFamily="34" charset="0"/>
                <a:hlinkClick r:id="rId6"/>
              </a:rPr>
              <a:t>image</a:t>
            </a:r>
            <a:r>
              <a:rPr lang="en-GB" sz="1000" dirty="0">
                <a:latin typeface="Open Sans" panose="020B0606030504020204" pitchFamily="34" charset="0"/>
                <a:ea typeface="Open Sans" panose="020B0606030504020204" pitchFamily="34" charset="0"/>
                <a:cs typeface="Open Sans" panose="020B0606030504020204" pitchFamily="34" charset="0"/>
              </a:rPr>
              <a:t>, licensed under </a:t>
            </a:r>
            <a:r>
              <a:rPr lang="en-GB" sz="1000" dirty="0">
                <a:latin typeface="Open Sans" panose="020B0606030504020204" pitchFamily="34" charset="0"/>
                <a:ea typeface="Open Sans" panose="020B0606030504020204" pitchFamily="34" charset="0"/>
                <a:cs typeface="Open Sans" panose="020B0606030504020204" pitchFamily="34" charset="0"/>
                <a:hlinkClick r:id="rId7"/>
              </a:rPr>
              <a:t>CC BY 4.0</a:t>
            </a:r>
            <a:r>
              <a:rPr lang="en-GB" sz="1000" dirty="0">
                <a:latin typeface="Open Sans" panose="020B0606030504020204" pitchFamily="34" charset="0"/>
                <a:ea typeface="Open Sans" panose="020B0606030504020204" pitchFamily="34" charset="0"/>
                <a:cs typeface="Open Sans" panose="020B0606030504020204" pitchFamily="34" charset="0"/>
              </a:rPr>
              <a:t>; made using images from: D Harris, </a:t>
            </a:r>
            <a:r>
              <a:rPr lang="en-GB" sz="1000" dirty="0">
                <a:latin typeface="Open Sans" panose="020B0606030504020204" pitchFamily="34" charset="0"/>
                <a:ea typeface="Open Sans" panose="020B0606030504020204" pitchFamily="34" charset="0"/>
                <a:cs typeface="Open Sans" panose="020B0606030504020204" pitchFamily="34" charset="0"/>
                <a:hlinkClick r:id="rId8"/>
              </a:rPr>
              <a:t>image</a:t>
            </a:r>
            <a:r>
              <a:rPr lang="en-GB" sz="1000" dirty="0">
                <a:latin typeface="Open Sans" panose="020B0606030504020204" pitchFamily="34" charset="0"/>
                <a:ea typeface="Open Sans" panose="020B0606030504020204" pitchFamily="34" charset="0"/>
                <a:cs typeface="Open Sans" panose="020B0606030504020204" pitchFamily="34" charset="0"/>
              </a:rPr>
              <a:t>, </a:t>
            </a:r>
            <a:r>
              <a:rPr lang="en-GB" sz="1000" dirty="0">
                <a:latin typeface="Open Sans" panose="020B0606030504020204" pitchFamily="34" charset="0"/>
                <a:ea typeface="Open Sans" panose="020B0606030504020204" pitchFamily="34" charset="0"/>
                <a:cs typeface="Open Sans" panose="020B0606030504020204" pitchFamily="34" charset="0"/>
                <a:hlinkClick r:id="rId9"/>
              </a:rPr>
              <a:t>CC BY SA 2.0</a:t>
            </a:r>
            <a:r>
              <a:rPr lang="en-GB" sz="1000" dirty="0">
                <a:latin typeface="Open Sans" panose="020B0606030504020204" pitchFamily="34" charset="0"/>
                <a:ea typeface="Open Sans" panose="020B0606030504020204" pitchFamily="34" charset="0"/>
                <a:cs typeface="Open Sans" panose="020B0606030504020204" pitchFamily="34" charset="0"/>
              </a:rPr>
              <a:t>; </a:t>
            </a:r>
            <a:r>
              <a:rPr lang="en-GB" sz="1000" dirty="0" err="1">
                <a:latin typeface="Open Sans" panose="020B0606030504020204" pitchFamily="34" charset="0"/>
                <a:ea typeface="Open Sans" panose="020B0606030504020204" pitchFamily="34" charset="0"/>
                <a:cs typeface="Open Sans" panose="020B0606030504020204" pitchFamily="34" charset="0"/>
              </a:rPr>
              <a:t>Zygimantus</a:t>
            </a:r>
            <a:r>
              <a:rPr lang="en-GB" sz="1000" dirty="0">
                <a:latin typeface="Open Sans" panose="020B0606030504020204" pitchFamily="34" charset="0"/>
                <a:ea typeface="Open Sans" panose="020B0606030504020204" pitchFamily="34" charset="0"/>
                <a:cs typeface="Open Sans" panose="020B0606030504020204" pitchFamily="34" charset="0"/>
              </a:rPr>
              <a:t>, </a:t>
            </a:r>
            <a:r>
              <a:rPr lang="en-GB" sz="1000" dirty="0">
                <a:latin typeface="Open Sans" panose="020B0606030504020204" pitchFamily="34" charset="0"/>
                <a:ea typeface="Open Sans" panose="020B0606030504020204" pitchFamily="34" charset="0"/>
                <a:cs typeface="Open Sans" panose="020B0606030504020204" pitchFamily="34" charset="0"/>
                <a:hlinkClick r:id="rId10"/>
              </a:rPr>
              <a:t>image</a:t>
            </a:r>
            <a:r>
              <a:rPr lang="en-GB" sz="1000" dirty="0">
                <a:latin typeface="Open Sans" panose="020B0606030504020204" pitchFamily="34" charset="0"/>
                <a:ea typeface="Open Sans" panose="020B0606030504020204" pitchFamily="34" charset="0"/>
                <a:cs typeface="Open Sans" panose="020B0606030504020204" pitchFamily="34" charset="0"/>
              </a:rPr>
              <a:t>, </a:t>
            </a:r>
            <a:r>
              <a:rPr lang="en-GB" sz="1000" dirty="0">
                <a:latin typeface="Open Sans" panose="020B0606030504020204" pitchFamily="34" charset="0"/>
                <a:ea typeface="Open Sans" panose="020B0606030504020204" pitchFamily="34" charset="0"/>
                <a:cs typeface="Open Sans" panose="020B0606030504020204" pitchFamily="34" charset="0"/>
                <a:hlinkClick r:id="rId11"/>
              </a:rPr>
              <a:t>CC BY SA 4.0</a:t>
            </a:r>
            <a:r>
              <a:rPr lang="en-GB" sz="1000" dirty="0">
                <a:latin typeface="Open Sans" panose="020B0606030504020204" pitchFamily="34" charset="0"/>
                <a:ea typeface="Open Sans" panose="020B0606030504020204" pitchFamily="34" charset="0"/>
                <a:cs typeface="Open Sans" panose="020B0606030504020204" pitchFamily="34" charset="0"/>
              </a:rPr>
              <a:t>; Party Pop, </a:t>
            </a:r>
            <a:r>
              <a:rPr lang="en-GB" sz="1000" dirty="0">
                <a:latin typeface="Open Sans" panose="020B0606030504020204" pitchFamily="34" charset="0"/>
                <a:ea typeface="Open Sans" panose="020B0606030504020204" pitchFamily="34" charset="0"/>
                <a:cs typeface="Open Sans" panose="020B0606030504020204" pitchFamily="34" charset="0"/>
                <a:hlinkClick r:id="rId12"/>
              </a:rPr>
              <a:t>image</a:t>
            </a:r>
            <a:r>
              <a:rPr lang="en-GB" sz="1000" dirty="0">
                <a:latin typeface="Open Sans" panose="020B0606030504020204" pitchFamily="34" charset="0"/>
                <a:ea typeface="Open Sans" panose="020B0606030504020204" pitchFamily="34" charset="0"/>
                <a:cs typeface="Open Sans" panose="020B0606030504020204" pitchFamily="34" charset="0"/>
              </a:rPr>
              <a:t>, </a:t>
            </a:r>
            <a:r>
              <a:rPr lang="en-GB" sz="1000" dirty="0">
                <a:latin typeface="Open Sans" panose="020B0606030504020204" pitchFamily="34" charset="0"/>
                <a:ea typeface="Open Sans" panose="020B0606030504020204" pitchFamily="34" charset="0"/>
                <a:cs typeface="Open Sans" panose="020B0606030504020204" pitchFamily="34" charset="0"/>
                <a:hlinkClick r:id="rId13"/>
              </a:rPr>
              <a:t>CC BY-SA 3.0</a:t>
            </a:r>
            <a:r>
              <a:rPr lang="en-GB" sz="1000" dirty="0">
                <a:latin typeface="Open Sans" panose="020B0606030504020204" pitchFamily="34" charset="0"/>
                <a:ea typeface="Open Sans" panose="020B0606030504020204" pitchFamily="34" charset="0"/>
                <a:cs typeface="Open Sans" panose="020B0606030504020204" pitchFamily="34" charset="0"/>
              </a:rPr>
              <a:t>)</a:t>
            </a:r>
          </a:p>
        </p:txBody>
      </p:sp>
      <p:pic>
        <p:nvPicPr>
          <p:cNvPr id="7" name="synthesize (6)">
            <a:hlinkClick r:id="" action="ppaction://media"/>
            <a:extLst>
              <a:ext uri="{FF2B5EF4-FFF2-40B4-BE49-F238E27FC236}">
                <a16:creationId xmlns:a16="http://schemas.microsoft.com/office/drawing/2014/main" id="{A2876EB9-3B16-B75F-A8D6-EAE8FEE13211}"/>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9578442" y="164961"/>
            <a:ext cx="896710" cy="896710"/>
          </a:xfrm>
          <a:prstGeom prst="rect">
            <a:avLst/>
          </a:prstGeom>
        </p:spPr>
      </p:pic>
    </p:spTree>
    <p:extLst>
      <p:ext uri="{BB962C8B-B14F-4D97-AF65-F5344CB8AC3E}">
        <p14:creationId xmlns:p14="http://schemas.microsoft.com/office/powerpoint/2010/main" val="777162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66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F2CDD538-F480-66CE-BE3A-7835115D8361}"/>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F52743B9-A038-599B-854D-10D7CDCC650A}"/>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11</a:t>
            </a:fld>
            <a:endParaRPr lang="sv-SE" sz="1000" b="1" dirty="0">
              <a:solidFill>
                <a:schemeClr val="bg1"/>
              </a:solidFill>
            </a:endParaRPr>
          </a:p>
        </p:txBody>
      </p:sp>
      <p:sp>
        <p:nvSpPr>
          <p:cNvPr id="2" name="Rectangle 1">
            <a:extLst>
              <a:ext uri="{FF2B5EF4-FFF2-40B4-BE49-F238E27FC236}">
                <a16:creationId xmlns:a16="http://schemas.microsoft.com/office/drawing/2014/main" id="{1A9F5970-3E80-F3C7-65AC-CB6722E265DE}"/>
              </a:ext>
            </a:extLst>
          </p:cNvPr>
          <p:cNvSpPr/>
          <p:nvPr/>
        </p:nvSpPr>
        <p:spPr>
          <a:xfrm>
            <a:off x="687190" y="1013844"/>
            <a:ext cx="7736374"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5.2.3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Input &amp; Output Activity Ratios - Exercise</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4" name="Title 10">
            <a:extLst>
              <a:ext uri="{FF2B5EF4-FFF2-40B4-BE49-F238E27FC236}">
                <a16:creationId xmlns:a16="http://schemas.microsoft.com/office/drawing/2014/main" id="{C876A56F-8621-E573-5E54-4959D102BC8B}"/>
              </a:ext>
            </a:extLst>
          </p:cNvPr>
          <p:cNvSpPr txBox="1">
            <a:spLocks/>
          </p:cNvSpPr>
          <p:nvPr/>
        </p:nvSpPr>
        <p:spPr>
          <a:xfrm>
            <a:off x="582415" y="-401404"/>
            <a:ext cx="10361809"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5.2 Input &amp; Output Activity Ratios </a:t>
            </a:r>
          </a:p>
        </p:txBody>
      </p:sp>
      <p:sp>
        <p:nvSpPr>
          <p:cNvPr id="5" name="TextBox 4">
            <a:extLst>
              <a:ext uri="{FF2B5EF4-FFF2-40B4-BE49-F238E27FC236}">
                <a16:creationId xmlns:a16="http://schemas.microsoft.com/office/drawing/2014/main" id="{FFDCAEA0-E9C8-CE48-BA3B-6E954B6A6C59}"/>
              </a:ext>
            </a:extLst>
          </p:cNvPr>
          <p:cNvSpPr txBox="1"/>
          <p:nvPr/>
        </p:nvSpPr>
        <p:spPr>
          <a:xfrm>
            <a:off x="687190" y="1432719"/>
            <a:ext cx="9703802" cy="923330"/>
          </a:xfrm>
          <a:prstGeom prst="rect">
            <a:avLst/>
          </a:prstGeom>
          <a:noFill/>
        </p:spPr>
        <p:txBody>
          <a:bodyPr wrap="square">
            <a:spAutoFit/>
          </a:bodyPr>
          <a:lstStyle/>
          <a:p>
            <a:r>
              <a:rPr lang="es-CO" sz="2700" dirty="0" err="1">
                <a:latin typeface="Segoe UI" panose="020B0502040204020203" pitchFamily="34" charset="0"/>
                <a:cs typeface="Segoe UI" panose="020B0502040204020203" pitchFamily="34" charset="0"/>
              </a:rPr>
              <a:t>For</a:t>
            </a:r>
            <a:r>
              <a:rPr lang="es-CO" sz="2700" dirty="0">
                <a:latin typeface="Segoe UI" panose="020B0502040204020203" pitchFamily="34" charset="0"/>
                <a:cs typeface="Segoe UI" panose="020B0502040204020203" pitchFamily="34" charset="0"/>
              </a:rPr>
              <a:t> </a:t>
            </a:r>
            <a:r>
              <a:rPr lang="es-CO" sz="2700" dirty="0" err="1">
                <a:latin typeface="Segoe UI" panose="020B0502040204020203" pitchFamily="34" charset="0"/>
                <a:cs typeface="Segoe UI" panose="020B0502040204020203" pitchFamily="34" charset="0"/>
              </a:rPr>
              <a:t>the</a:t>
            </a:r>
            <a:r>
              <a:rPr lang="es-CO" sz="2700" dirty="0">
                <a:latin typeface="Segoe UI" panose="020B0502040204020203" pitchFamily="34" charset="0"/>
                <a:cs typeface="Segoe UI" panose="020B0502040204020203" pitchFamily="34" charset="0"/>
              </a:rPr>
              <a:t> </a:t>
            </a:r>
            <a:r>
              <a:rPr lang="es-CO" sz="2700" dirty="0" err="1">
                <a:latin typeface="Segoe UI" panose="020B0502040204020203" pitchFamily="34" charset="0"/>
                <a:cs typeface="Segoe UI" panose="020B0502040204020203" pitchFamily="34" charset="0"/>
              </a:rPr>
              <a:t>example</a:t>
            </a:r>
            <a:r>
              <a:rPr lang="es-CO" sz="2700" dirty="0">
                <a:latin typeface="Segoe UI" panose="020B0502040204020203" pitchFamily="34" charset="0"/>
                <a:cs typeface="Segoe UI" panose="020B0502040204020203" pitchFamily="34" charset="0"/>
              </a:rPr>
              <a:t> </a:t>
            </a:r>
            <a:r>
              <a:rPr lang="es-CO" sz="2700" dirty="0" err="1">
                <a:latin typeface="Segoe UI" panose="020B0502040204020203" pitchFamily="34" charset="0"/>
                <a:cs typeface="Segoe UI" panose="020B0502040204020203" pitchFamily="34" charset="0"/>
              </a:rPr>
              <a:t>given</a:t>
            </a:r>
            <a:r>
              <a:rPr lang="es-CO" sz="2700" dirty="0">
                <a:latin typeface="Segoe UI" panose="020B0502040204020203" pitchFamily="34" charset="0"/>
                <a:cs typeface="Segoe UI" panose="020B0502040204020203" pitchFamily="34" charset="0"/>
              </a:rPr>
              <a:t> </a:t>
            </a:r>
            <a:r>
              <a:rPr lang="es-CO" sz="2700" dirty="0" err="1">
                <a:latin typeface="Segoe UI" panose="020B0502040204020203" pitchFamily="34" charset="0"/>
                <a:cs typeface="Segoe UI" panose="020B0502040204020203" pitchFamily="34" charset="0"/>
              </a:rPr>
              <a:t>of</a:t>
            </a:r>
            <a:r>
              <a:rPr lang="es-CO" sz="2700" dirty="0">
                <a:latin typeface="Segoe UI" panose="020B0502040204020203" pitchFamily="34" charset="0"/>
                <a:cs typeface="Segoe UI" panose="020B0502040204020203" pitchFamily="34" charset="0"/>
              </a:rPr>
              <a:t> a </a:t>
            </a:r>
            <a:r>
              <a:rPr lang="es-CO" sz="2700" dirty="0" err="1">
                <a:latin typeface="Segoe UI" panose="020B0502040204020203" pitchFamily="34" charset="0"/>
                <a:cs typeface="Segoe UI" panose="020B0502040204020203" pitchFamily="34" charset="0"/>
              </a:rPr>
              <a:t>coal</a:t>
            </a:r>
            <a:r>
              <a:rPr lang="es-CO" sz="2700" dirty="0">
                <a:latin typeface="Segoe UI" panose="020B0502040204020203" pitchFamily="34" charset="0"/>
                <a:cs typeface="Segoe UI" panose="020B0502040204020203" pitchFamily="34" charset="0"/>
              </a:rPr>
              <a:t> </a:t>
            </a:r>
            <a:r>
              <a:rPr lang="es-CO" sz="2700" dirty="0" err="1">
                <a:latin typeface="Segoe UI" panose="020B0502040204020203" pitchFamily="34" charset="0"/>
                <a:cs typeface="Segoe UI" panose="020B0502040204020203" pitchFamily="34" charset="0"/>
              </a:rPr>
              <a:t>power</a:t>
            </a:r>
            <a:r>
              <a:rPr lang="es-CO" sz="2700" dirty="0">
                <a:latin typeface="Segoe UI" panose="020B0502040204020203" pitchFamily="34" charset="0"/>
                <a:cs typeface="Segoe UI" panose="020B0502040204020203" pitchFamily="34" charset="0"/>
              </a:rPr>
              <a:t> </a:t>
            </a:r>
            <a:r>
              <a:rPr lang="es-CO" sz="2700" dirty="0" err="1">
                <a:latin typeface="Segoe UI" panose="020B0502040204020203" pitchFamily="34" charset="0"/>
                <a:cs typeface="Segoe UI" panose="020B0502040204020203" pitchFamily="34" charset="0"/>
              </a:rPr>
              <a:t>plant</a:t>
            </a:r>
            <a:r>
              <a:rPr lang="es-CO" sz="2700" dirty="0">
                <a:latin typeface="Segoe UI" panose="020B0502040204020203" pitchFamily="34" charset="0"/>
                <a:cs typeface="Segoe UI" panose="020B0502040204020203" pitchFamily="34" charset="0"/>
              </a:rPr>
              <a:t>, </a:t>
            </a:r>
            <a:r>
              <a:rPr lang="es-CO" sz="2700" dirty="0" err="1">
                <a:latin typeface="Segoe UI" panose="020B0502040204020203" pitchFamily="34" charset="0"/>
                <a:cs typeface="Segoe UI" panose="020B0502040204020203" pitchFamily="34" charset="0"/>
              </a:rPr>
              <a:t>if</a:t>
            </a:r>
            <a:r>
              <a:rPr lang="es-CO" sz="2700" dirty="0">
                <a:latin typeface="Segoe UI" panose="020B0502040204020203" pitchFamily="34" charset="0"/>
                <a:cs typeface="Segoe UI" panose="020B0502040204020203" pitchFamily="34" charset="0"/>
              </a:rPr>
              <a:t> </a:t>
            </a:r>
            <a:r>
              <a:rPr lang="es-CO" sz="2700" dirty="0" err="1">
                <a:latin typeface="Segoe UI" panose="020B0502040204020203" pitchFamily="34" charset="0"/>
                <a:cs typeface="Segoe UI" panose="020B0502040204020203" pitchFamily="34" charset="0"/>
              </a:rPr>
              <a:t>the</a:t>
            </a:r>
            <a:r>
              <a:rPr lang="es-CO" sz="2700" dirty="0">
                <a:latin typeface="Segoe UI" panose="020B0502040204020203" pitchFamily="34" charset="0"/>
                <a:cs typeface="Segoe UI" panose="020B0502040204020203" pitchFamily="34" charset="0"/>
              </a:rPr>
              <a:t> </a:t>
            </a:r>
            <a:r>
              <a:rPr lang="es-CO" sz="2700" dirty="0" err="1">
                <a:latin typeface="Segoe UI" panose="020B0502040204020203" pitchFamily="34" charset="0"/>
                <a:cs typeface="Segoe UI" panose="020B0502040204020203" pitchFamily="34" charset="0"/>
              </a:rPr>
              <a:t>amount</a:t>
            </a:r>
            <a:r>
              <a:rPr lang="es-CO" sz="2700" dirty="0">
                <a:latin typeface="Segoe UI" panose="020B0502040204020203" pitchFamily="34" charset="0"/>
                <a:cs typeface="Segoe UI" panose="020B0502040204020203" pitchFamily="34" charset="0"/>
              </a:rPr>
              <a:t> </a:t>
            </a:r>
            <a:r>
              <a:rPr lang="es-CO" sz="2700" dirty="0" err="1">
                <a:latin typeface="Segoe UI" panose="020B0502040204020203" pitchFamily="34" charset="0"/>
                <a:cs typeface="Segoe UI" panose="020B0502040204020203" pitchFamily="34" charset="0"/>
              </a:rPr>
              <a:t>of</a:t>
            </a:r>
            <a:r>
              <a:rPr lang="es-CO" sz="2700" dirty="0">
                <a:latin typeface="Segoe UI" panose="020B0502040204020203" pitchFamily="34" charset="0"/>
                <a:cs typeface="Segoe UI" panose="020B0502040204020203" pitchFamily="34" charset="0"/>
              </a:rPr>
              <a:t> </a:t>
            </a:r>
            <a:r>
              <a:rPr lang="es-CO" sz="2700" dirty="0" err="1">
                <a:latin typeface="Segoe UI" panose="020B0502040204020203" pitchFamily="34" charset="0"/>
                <a:cs typeface="Segoe UI" panose="020B0502040204020203" pitchFamily="34" charset="0"/>
              </a:rPr>
              <a:t>electricity</a:t>
            </a:r>
            <a:r>
              <a:rPr lang="es-CO" sz="2700" dirty="0">
                <a:latin typeface="Segoe UI" panose="020B0502040204020203" pitchFamily="34" charset="0"/>
                <a:cs typeface="Segoe UI" panose="020B0502040204020203" pitchFamily="34" charset="0"/>
              </a:rPr>
              <a:t> </a:t>
            </a:r>
            <a:r>
              <a:rPr lang="es-CO" sz="2700" dirty="0" err="1">
                <a:latin typeface="Segoe UI" panose="020B0502040204020203" pitchFamily="34" charset="0"/>
                <a:cs typeface="Segoe UI" panose="020B0502040204020203" pitchFamily="34" charset="0"/>
              </a:rPr>
              <a:t>produced</a:t>
            </a:r>
            <a:r>
              <a:rPr lang="es-CO" sz="2700" dirty="0">
                <a:latin typeface="Segoe UI" panose="020B0502040204020203" pitchFamily="34" charset="0"/>
                <a:cs typeface="Segoe UI" panose="020B0502040204020203" pitchFamily="34" charset="0"/>
              </a:rPr>
              <a:t> </a:t>
            </a:r>
            <a:r>
              <a:rPr lang="es-CO" sz="2700" dirty="0" err="1">
                <a:latin typeface="Segoe UI" panose="020B0502040204020203" pitchFamily="34" charset="0"/>
                <a:cs typeface="Segoe UI" panose="020B0502040204020203" pitchFamily="34" charset="0"/>
              </a:rPr>
              <a:t>is</a:t>
            </a:r>
            <a:r>
              <a:rPr lang="es-CO" sz="2700" dirty="0">
                <a:latin typeface="Segoe UI" panose="020B0502040204020203" pitchFamily="34" charset="0"/>
                <a:cs typeface="Segoe UI" panose="020B0502040204020203" pitchFamily="34" charset="0"/>
              </a:rPr>
              <a:t> 25 GJ, </a:t>
            </a:r>
            <a:r>
              <a:rPr lang="es-CO" sz="2700" dirty="0" err="1">
                <a:latin typeface="Segoe UI" panose="020B0502040204020203" pitchFamily="34" charset="0"/>
                <a:cs typeface="Segoe UI" panose="020B0502040204020203" pitchFamily="34" charset="0"/>
              </a:rPr>
              <a:t>how</a:t>
            </a:r>
            <a:r>
              <a:rPr lang="es-CO" sz="2700" dirty="0">
                <a:latin typeface="Segoe UI" panose="020B0502040204020203" pitchFamily="34" charset="0"/>
                <a:cs typeface="Segoe UI" panose="020B0502040204020203" pitchFamily="34" charset="0"/>
              </a:rPr>
              <a:t> </a:t>
            </a:r>
            <a:r>
              <a:rPr lang="es-CO" sz="2700" dirty="0" err="1">
                <a:latin typeface="Segoe UI" panose="020B0502040204020203" pitchFamily="34" charset="0"/>
                <a:cs typeface="Segoe UI" panose="020B0502040204020203" pitchFamily="34" charset="0"/>
              </a:rPr>
              <a:t>much</a:t>
            </a:r>
            <a:r>
              <a:rPr lang="es-CO" sz="2700" dirty="0">
                <a:latin typeface="Segoe UI" panose="020B0502040204020203" pitchFamily="34" charset="0"/>
                <a:cs typeface="Segoe UI" panose="020B0502040204020203" pitchFamily="34" charset="0"/>
              </a:rPr>
              <a:t> </a:t>
            </a:r>
            <a:r>
              <a:rPr lang="es-CO" sz="2700" dirty="0" err="1">
                <a:latin typeface="Segoe UI" panose="020B0502040204020203" pitchFamily="34" charset="0"/>
                <a:cs typeface="Segoe UI" panose="020B0502040204020203" pitchFamily="34" charset="0"/>
              </a:rPr>
              <a:t>coal</a:t>
            </a:r>
            <a:r>
              <a:rPr lang="es-CO" sz="2700" dirty="0">
                <a:latin typeface="Segoe UI" panose="020B0502040204020203" pitchFamily="34" charset="0"/>
                <a:cs typeface="Segoe UI" panose="020B0502040204020203" pitchFamily="34" charset="0"/>
              </a:rPr>
              <a:t> in GJ </a:t>
            </a:r>
            <a:r>
              <a:rPr lang="es-CO" sz="2700" dirty="0" err="1">
                <a:latin typeface="Segoe UI" panose="020B0502040204020203" pitchFamily="34" charset="0"/>
                <a:cs typeface="Segoe UI" panose="020B0502040204020203" pitchFamily="34" charset="0"/>
              </a:rPr>
              <a:t>was</a:t>
            </a:r>
            <a:r>
              <a:rPr lang="es-CO" sz="2700" dirty="0">
                <a:latin typeface="Segoe UI" panose="020B0502040204020203" pitchFamily="34" charset="0"/>
                <a:cs typeface="Segoe UI" panose="020B0502040204020203" pitchFamily="34" charset="0"/>
              </a:rPr>
              <a:t> </a:t>
            </a:r>
            <a:r>
              <a:rPr lang="es-CO" sz="2700" dirty="0" err="1">
                <a:latin typeface="Segoe UI" panose="020B0502040204020203" pitchFamily="34" charset="0"/>
                <a:cs typeface="Segoe UI" panose="020B0502040204020203" pitchFamily="34" charset="0"/>
              </a:rPr>
              <a:t>utilized</a:t>
            </a:r>
            <a:r>
              <a:rPr lang="es-CO" sz="2700" dirty="0">
                <a:latin typeface="Segoe UI" panose="020B0502040204020203" pitchFamily="34" charset="0"/>
                <a:cs typeface="Segoe UI" panose="020B0502040204020203" pitchFamily="34" charset="0"/>
              </a:rPr>
              <a:t>?</a:t>
            </a:r>
            <a:endParaRPr lang="en-US" sz="2700" dirty="0">
              <a:latin typeface="Segoe UI" panose="020B0502040204020203" pitchFamily="34" charset="0"/>
              <a:cs typeface="Segoe UI" panose="020B0502040204020203" pitchFamily="34" charset="0"/>
            </a:endParaRPr>
          </a:p>
        </p:txBody>
      </p:sp>
      <p:pic>
        <p:nvPicPr>
          <p:cNvPr id="6" name="Picture 2" descr="Las 10 mayores centrales térmicas de carbón del mundo- El Periódico de la  Energía">
            <a:extLst>
              <a:ext uri="{FF2B5EF4-FFF2-40B4-BE49-F238E27FC236}">
                <a16:creationId xmlns:a16="http://schemas.microsoft.com/office/drawing/2014/main" id="{E2DAB455-92DE-6510-FE3E-352D5FB8336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97136" y="2530266"/>
            <a:ext cx="1968882" cy="1310202"/>
          </a:xfrm>
          <a:prstGeom prst="rect">
            <a:avLst/>
          </a:prstGeom>
          <a:noFill/>
          <a:extLst>
            <a:ext uri="{909E8E84-426E-40DD-AFC4-6F175D3DCCD1}">
              <a14:hiddenFill xmlns:a14="http://schemas.microsoft.com/office/drawing/2010/main">
                <a:solidFill>
                  <a:srgbClr val="FFFFFF"/>
                </a:solidFill>
              </a14:hiddenFill>
            </a:ext>
          </a:extLst>
        </p:spPr>
      </p:pic>
      <p:sp>
        <p:nvSpPr>
          <p:cNvPr id="7" name="CuadroTexto 4">
            <a:extLst>
              <a:ext uri="{FF2B5EF4-FFF2-40B4-BE49-F238E27FC236}">
                <a16:creationId xmlns:a16="http://schemas.microsoft.com/office/drawing/2014/main" id="{BFC57281-FC39-C747-C631-A49FA324382A}"/>
              </a:ext>
            </a:extLst>
          </p:cNvPr>
          <p:cNvSpPr txBox="1"/>
          <p:nvPr/>
        </p:nvSpPr>
        <p:spPr>
          <a:xfrm>
            <a:off x="3074816" y="3840468"/>
            <a:ext cx="2613522" cy="400110"/>
          </a:xfrm>
          <a:prstGeom prst="rect">
            <a:avLst/>
          </a:prstGeom>
          <a:noFill/>
        </p:spPr>
        <p:txBody>
          <a:bodyPr wrap="square" rtlCol="0">
            <a:spAutoFit/>
          </a:bodyPr>
          <a:lstStyle/>
          <a:p>
            <a:pPr algn="ctr"/>
            <a:r>
              <a:rPr lang="es-CO" sz="2000" b="1" dirty="0">
                <a:latin typeface="Segoe UI" panose="020B0502040204020203" pitchFamily="34" charset="0"/>
                <a:cs typeface="Segoe UI" panose="020B0502040204020203" pitchFamily="34" charset="0"/>
              </a:rPr>
              <a:t>Coal </a:t>
            </a:r>
            <a:r>
              <a:rPr lang="es-CO" sz="2000" b="1" dirty="0" err="1">
                <a:latin typeface="Segoe UI" panose="020B0502040204020203" pitchFamily="34" charset="0"/>
                <a:cs typeface="Segoe UI" panose="020B0502040204020203" pitchFamily="34" charset="0"/>
              </a:rPr>
              <a:t>power</a:t>
            </a:r>
            <a:r>
              <a:rPr lang="es-CO" sz="2000" b="1" dirty="0">
                <a:latin typeface="Segoe UI" panose="020B0502040204020203" pitchFamily="34" charset="0"/>
                <a:cs typeface="Segoe UI" panose="020B0502040204020203" pitchFamily="34" charset="0"/>
              </a:rPr>
              <a:t> </a:t>
            </a:r>
            <a:r>
              <a:rPr lang="es-CO" sz="2000" b="1" dirty="0" err="1">
                <a:latin typeface="Segoe UI" panose="020B0502040204020203" pitchFamily="34" charset="0"/>
                <a:cs typeface="Segoe UI" panose="020B0502040204020203" pitchFamily="34" charset="0"/>
              </a:rPr>
              <a:t>plant</a:t>
            </a:r>
            <a:endParaRPr lang="es-CO" sz="2000" b="1" dirty="0">
              <a:latin typeface="Segoe UI" panose="020B0502040204020203" pitchFamily="34" charset="0"/>
              <a:cs typeface="Segoe UI" panose="020B0502040204020203" pitchFamily="34" charset="0"/>
            </a:endParaRPr>
          </a:p>
        </p:txBody>
      </p:sp>
      <p:cxnSp>
        <p:nvCxnSpPr>
          <p:cNvPr id="8" name="Conector recto de flecha 6">
            <a:extLst>
              <a:ext uri="{FF2B5EF4-FFF2-40B4-BE49-F238E27FC236}">
                <a16:creationId xmlns:a16="http://schemas.microsoft.com/office/drawing/2014/main" id="{637154AE-56B2-2A37-5EEE-D5D30245B220}"/>
              </a:ext>
            </a:extLst>
          </p:cNvPr>
          <p:cNvCxnSpPr>
            <a:cxnSpLocks/>
          </p:cNvCxnSpPr>
          <p:nvPr/>
        </p:nvCxnSpPr>
        <p:spPr>
          <a:xfrm>
            <a:off x="2515469" y="3150905"/>
            <a:ext cx="767763" cy="0"/>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9" name="CuadroTexto 9">
            <a:extLst>
              <a:ext uri="{FF2B5EF4-FFF2-40B4-BE49-F238E27FC236}">
                <a16:creationId xmlns:a16="http://schemas.microsoft.com/office/drawing/2014/main" id="{B51DA581-E5A5-1F74-6532-363F88C20A1C}"/>
              </a:ext>
            </a:extLst>
          </p:cNvPr>
          <p:cNvSpPr txBox="1"/>
          <p:nvPr/>
        </p:nvSpPr>
        <p:spPr>
          <a:xfrm>
            <a:off x="398006" y="2895444"/>
            <a:ext cx="2086432" cy="461665"/>
          </a:xfrm>
          <a:prstGeom prst="rect">
            <a:avLst/>
          </a:prstGeom>
          <a:noFill/>
        </p:spPr>
        <p:txBody>
          <a:bodyPr wrap="square" rtlCol="0">
            <a:spAutoFit/>
          </a:bodyPr>
          <a:lstStyle/>
          <a:p>
            <a:pPr algn="ctr"/>
            <a:r>
              <a:rPr lang="es-CO" sz="2400" b="1" dirty="0">
                <a:latin typeface="Segoe UI" panose="020B0502040204020203" pitchFamily="34" charset="0"/>
                <a:cs typeface="Segoe UI" panose="020B0502040204020203" pitchFamily="34" charset="0"/>
              </a:rPr>
              <a:t>10 GJ </a:t>
            </a:r>
            <a:r>
              <a:rPr lang="es-CO" sz="2400" b="1" dirty="0" err="1">
                <a:latin typeface="Segoe UI" panose="020B0502040204020203" pitchFamily="34" charset="0"/>
                <a:cs typeface="Segoe UI" panose="020B0502040204020203" pitchFamily="34" charset="0"/>
              </a:rPr>
              <a:t>of</a:t>
            </a:r>
            <a:r>
              <a:rPr lang="es-CO" sz="2400" b="1" dirty="0">
                <a:latin typeface="Segoe UI" panose="020B0502040204020203" pitchFamily="34" charset="0"/>
                <a:cs typeface="Segoe UI" panose="020B0502040204020203" pitchFamily="34" charset="0"/>
              </a:rPr>
              <a:t> </a:t>
            </a:r>
            <a:r>
              <a:rPr lang="es-CO" sz="2400" b="1" dirty="0" err="1">
                <a:latin typeface="Segoe UI" panose="020B0502040204020203" pitchFamily="34" charset="0"/>
                <a:cs typeface="Segoe UI" panose="020B0502040204020203" pitchFamily="34" charset="0"/>
              </a:rPr>
              <a:t>coal</a:t>
            </a:r>
            <a:endParaRPr lang="es-CO" sz="2400" b="1" dirty="0">
              <a:latin typeface="Segoe UI" panose="020B0502040204020203" pitchFamily="34" charset="0"/>
              <a:cs typeface="Segoe UI" panose="020B0502040204020203" pitchFamily="34" charset="0"/>
            </a:endParaRPr>
          </a:p>
        </p:txBody>
      </p:sp>
      <p:cxnSp>
        <p:nvCxnSpPr>
          <p:cNvPr id="10" name="Conector recto de flecha 12">
            <a:extLst>
              <a:ext uri="{FF2B5EF4-FFF2-40B4-BE49-F238E27FC236}">
                <a16:creationId xmlns:a16="http://schemas.microsoft.com/office/drawing/2014/main" id="{F1677E91-FE24-DEF3-907A-46E9E39B574C}"/>
              </a:ext>
            </a:extLst>
          </p:cNvPr>
          <p:cNvCxnSpPr>
            <a:cxnSpLocks/>
          </p:cNvCxnSpPr>
          <p:nvPr/>
        </p:nvCxnSpPr>
        <p:spPr>
          <a:xfrm>
            <a:off x="5483568" y="3150007"/>
            <a:ext cx="846368" cy="0"/>
          </a:xfrm>
          <a:prstGeom prst="straightConnector1">
            <a:avLst/>
          </a:prstGeom>
          <a:ln w="38100">
            <a:solidFill>
              <a:srgbClr val="E5A420"/>
            </a:solidFill>
            <a:tailEnd type="triangle"/>
          </a:ln>
        </p:spPr>
        <p:style>
          <a:lnRef idx="2">
            <a:schemeClr val="accent1"/>
          </a:lnRef>
          <a:fillRef idx="0">
            <a:schemeClr val="accent1"/>
          </a:fillRef>
          <a:effectRef idx="1">
            <a:schemeClr val="accent1"/>
          </a:effectRef>
          <a:fontRef idx="minor">
            <a:schemeClr val="tx1"/>
          </a:fontRef>
        </p:style>
      </p:cxnSp>
      <p:sp>
        <p:nvSpPr>
          <p:cNvPr id="11" name="CuadroTexto 13">
            <a:extLst>
              <a:ext uri="{FF2B5EF4-FFF2-40B4-BE49-F238E27FC236}">
                <a16:creationId xmlns:a16="http://schemas.microsoft.com/office/drawing/2014/main" id="{C7F0FAB1-818D-E0DE-F6BC-4F029EAE0159}"/>
              </a:ext>
            </a:extLst>
          </p:cNvPr>
          <p:cNvSpPr txBox="1"/>
          <p:nvPr/>
        </p:nvSpPr>
        <p:spPr>
          <a:xfrm>
            <a:off x="6148506" y="2742449"/>
            <a:ext cx="2086432" cy="830997"/>
          </a:xfrm>
          <a:prstGeom prst="rect">
            <a:avLst/>
          </a:prstGeom>
          <a:noFill/>
        </p:spPr>
        <p:txBody>
          <a:bodyPr wrap="square" rtlCol="0">
            <a:spAutoFit/>
          </a:bodyPr>
          <a:lstStyle/>
          <a:p>
            <a:pPr algn="ctr"/>
            <a:r>
              <a:rPr lang="es-CO" sz="2400" b="1" dirty="0">
                <a:latin typeface="Segoe UI" panose="020B0502040204020203" pitchFamily="34" charset="0"/>
                <a:cs typeface="Segoe UI" panose="020B0502040204020203" pitchFamily="34" charset="0"/>
              </a:rPr>
              <a:t>4 GJ </a:t>
            </a:r>
            <a:r>
              <a:rPr lang="es-CO" sz="2400" b="1" dirty="0" err="1">
                <a:latin typeface="Segoe UI" panose="020B0502040204020203" pitchFamily="34" charset="0"/>
                <a:cs typeface="Segoe UI" panose="020B0502040204020203" pitchFamily="34" charset="0"/>
              </a:rPr>
              <a:t>of</a:t>
            </a:r>
            <a:r>
              <a:rPr lang="es-CO" sz="2400" b="1" dirty="0">
                <a:latin typeface="Segoe UI" panose="020B0502040204020203" pitchFamily="34" charset="0"/>
                <a:cs typeface="Segoe UI" panose="020B0502040204020203" pitchFamily="34" charset="0"/>
              </a:rPr>
              <a:t> </a:t>
            </a:r>
            <a:r>
              <a:rPr lang="es-CO" sz="2400" b="1" dirty="0" err="1">
                <a:latin typeface="Segoe UI" panose="020B0502040204020203" pitchFamily="34" charset="0"/>
                <a:cs typeface="Segoe UI" panose="020B0502040204020203" pitchFamily="34" charset="0"/>
              </a:rPr>
              <a:t>electricity</a:t>
            </a:r>
            <a:endParaRPr lang="es-CO" sz="2400" b="1" dirty="0">
              <a:latin typeface="Segoe UI" panose="020B0502040204020203" pitchFamily="34" charset="0"/>
              <a:cs typeface="Segoe UI" panose="020B0502040204020203" pitchFamily="34" charset="0"/>
            </a:endParaRPr>
          </a:p>
        </p:txBody>
      </p:sp>
      <mc:AlternateContent xmlns:mc="http://schemas.openxmlformats.org/markup-compatibility/2006" xmlns:a14="http://schemas.microsoft.com/office/drawing/2010/main">
        <mc:Choice Requires="a14">
          <p:sp>
            <p:nvSpPr>
              <p:cNvPr id="12" name="CuadroTexto 17">
                <a:extLst>
                  <a:ext uri="{FF2B5EF4-FFF2-40B4-BE49-F238E27FC236}">
                    <a16:creationId xmlns:a16="http://schemas.microsoft.com/office/drawing/2014/main" id="{773BA161-CE3F-BF56-82A8-01DDC5407577}"/>
                  </a:ext>
                </a:extLst>
              </p:cNvPr>
              <p:cNvSpPr txBox="1"/>
              <p:nvPr/>
            </p:nvSpPr>
            <p:spPr>
              <a:xfrm>
                <a:off x="8423564" y="2876201"/>
                <a:ext cx="2911384" cy="749501"/>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s-CO" sz="2400" b="1" i="1" smtClean="0">
                          <a:latin typeface="Cambria Math" panose="02040503050406030204" pitchFamily="18" charset="0"/>
                        </a:rPr>
                        <m:t>𝒏</m:t>
                      </m:r>
                      <m:r>
                        <a:rPr lang="es-CO" sz="2400" b="1" i="1" smtClean="0">
                          <a:latin typeface="Cambria Math" panose="02040503050406030204" pitchFamily="18" charset="0"/>
                        </a:rPr>
                        <m:t>=</m:t>
                      </m:r>
                      <m:f>
                        <m:fPr>
                          <m:ctrlPr>
                            <a:rPr lang="es-CO" sz="2400" b="1" i="1" smtClean="0">
                              <a:latin typeface="Cambria Math" panose="02040503050406030204" pitchFamily="18" charset="0"/>
                            </a:rPr>
                          </m:ctrlPr>
                        </m:fPr>
                        <m:num>
                          <m:r>
                            <a:rPr lang="es-CO" sz="2400" b="1" i="1" smtClean="0">
                              <a:latin typeface="Cambria Math" panose="02040503050406030204" pitchFamily="18" charset="0"/>
                            </a:rPr>
                            <m:t>𝟒</m:t>
                          </m:r>
                          <m:r>
                            <a:rPr lang="es-CO" sz="2400" b="1" i="1" smtClean="0">
                              <a:latin typeface="Cambria Math" panose="02040503050406030204" pitchFamily="18" charset="0"/>
                            </a:rPr>
                            <m:t> </m:t>
                          </m:r>
                          <m:r>
                            <a:rPr lang="es-CO" sz="2400" b="1" i="1" smtClean="0">
                              <a:latin typeface="Cambria Math" panose="02040503050406030204" pitchFamily="18" charset="0"/>
                            </a:rPr>
                            <m:t>𝑮𝑱</m:t>
                          </m:r>
                        </m:num>
                        <m:den>
                          <m:r>
                            <a:rPr lang="es-CO" sz="2400" b="1" i="1" smtClean="0">
                              <a:latin typeface="Cambria Math" panose="02040503050406030204" pitchFamily="18" charset="0"/>
                            </a:rPr>
                            <m:t>𝟏𝟎</m:t>
                          </m:r>
                          <m:r>
                            <a:rPr lang="es-CO" sz="2400" b="1" i="1" smtClean="0">
                              <a:latin typeface="Cambria Math" panose="02040503050406030204" pitchFamily="18" charset="0"/>
                            </a:rPr>
                            <m:t> </m:t>
                          </m:r>
                          <m:r>
                            <a:rPr lang="es-CO" sz="2400" b="1" i="1" smtClean="0">
                              <a:latin typeface="Cambria Math" panose="02040503050406030204" pitchFamily="18" charset="0"/>
                            </a:rPr>
                            <m:t>𝑮𝑱</m:t>
                          </m:r>
                        </m:den>
                      </m:f>
                      <m:r>
                        <a:rPr lang="es-CO" sz="2400" b="1" i="1" smtClean="0">
                          <a:latin typeface="Cambria Math" panose="02040503050406030204" pitchFamily="18" charset="0"/>
                        </a:rPr>
                        <m:t>=</m:t>
                      </m:r>
                      <m:r>
                        <a:rPr lang="es-CO" sz="2400" b="1" i="1" smtClean="0">
                          <a:latin typeface="Cambria Math" panose="02040503050406030204" pitchFamily="18" charset="0"/>
                        </a:rPr>
                        <m:t>𝟎</m:t>
                      </m:r>
                      <m:r>
                        <a:rPr lang="es-CO" sz="2400" b="1" i="1" smtClean="0">
                          <a:latin typeface="Cambria Math" panose="02040503050406030204" pitchFamily="18" charset="0"/>
                        </a:rPr>
                        <m:t>.</m:t>
                      </m:r>
                      <m:r>
                        <a:rPr lang="es-CO" sz="2400" b="1" i="1" smtClean="0">
                          <a:latin typeface="Cambria Math" panose="02040503050406030204" pitchFamily="18" charset="0"/>
                        </a:rPr>
                        <m:t>𝟒</m:t>
                      </m:r>
                    </m:oMath>
                  </m:oMathPara>
                </a14:m>
                <a:endParaRPr lang="es-CO" sz="2400" b="1" dirty="0"/>
              </a:p>
            </p:txBody>
          </p:sp>
        </mc:Choice>
        <mc:Fallback xmlns="">
          <p:sp>
            <p:nvSpPr>
              <p:cNvPr id="12" name="CuadroTexto 17">
                <a:extLst>
                  <a:ext uri="{FF2B5EF4-FFF2-40B4-BE49-F238E27FC236}">
                    <a16:creationId xmlns:a16="http://schemas.microsoft.com/office/drawing/2014/main" id="{773BA161-CE3F-BF56-82A8-01DDC5407577}"/>
                  </a:ext>
                </a:extLst>
              </p:cNvPr>
              <p:cNvSpPr txBox="1">
                <a:spLocks noRot="1" noChangeAspect="1" noMove="1" noResize="1" noEditPoints="1" noAdjustHandles="1" noChangeArrowheads="1" noChangeShapeType="1" noTextEdit="1"/>
              </p:cNvSpPr>
              <p:nvPr/>
            </p:nvSpPr>
            <p:spPr>
              <a:xfrm>
                <a:off x="8423564" y="2876201"/>
                <a:ext cx="2911384" cy="749501"/>
              </a:xfrm>
              <a:prstGeom prst="rect">
                <a:avLst/>
              </a:prstGeom>
              <a:blipFill>
                <a:blip r:embed="rId6"/>
                <a:stretch>
                  <a:fillRect/>
                </a:stretch>
              </a:blipFill>
            </p:spPr>
            <p:txBody>
              <a:bodyPr/>
              <a:lstStyle/>
              <a:p>
                <a:r>
                  <a:rPr lang="es-CO">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0FA92AF7-6321-A600-92FD-D39C25589525}"/>
                  </a:ext>
                </a:extLst>
              </p:cNvPr>
              <p:cNvSpPr txBox="1"/>
              <p:nvPr/>
            </p:nvSpPr>
            <p:spPr>
              <a:xfrm>
                <a:off x="398006" y="4389423"/>
                <a:ext cx="3904146" cy="63600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s-CO" sz="2200" b="0" i="0" smtClean="0">
                          <a:latin typeface="Cambria Math" panose="02040503050406030204" pitchFamily="18" charset="0"/>
                        </a:rPr>
                        <m:t>Input</m:t>
                      </m:r>
                      <m:r>
                        <a:rPr lang="es-CO" sz="2200" b="0" i="0" smtClean="0">
                          <a:latin typeface="Cambria Math" panose="02040503050406030204" pitchFamily="18" charset="0"/>
                        </a:rPr>
                        <m:t> </m:t>
                      </m:r>
                      <m:r>
                        <m:rPr>
                          <m:sty m:val="p"/>
                        </m:rPr>
                        <a:rPr lang="es-CO" sz="2200" b="0" i="0" smtClean="0">
                          <a:latin typeface="Cambria Math" panose="02040503050406030204" pitchFamily="18" charset="0"/>
                        </a:rPr>
                        <m:t>Activity</m:t>
                      </m:r>
                      <m:r>
                        <a:rPr lang="es-CO" sz="2200" b="0" i="0" smtClean="0">
                          <a:latin typeface="Cambria Math" panose="02040503050406030204" pitchFamily="18" charset="0"/>
                        </a:rPr>
                        <m:t> </m:t>
                      </m:r>
                      <m:r>
                        <m:rPr>
                          <m:sty m:val="p"/>
                        </m:rPr>
                        <a:rPr lang="es-CO" sz="2200" b="0" i="0" smtClean="0">
                          <a:latin typeface="Cambria Math" panose="02040503050406030204" pitchFamily="18" charset="0"/>
                        </a:rPr>
                        <m:t>Ratio</m:t>
                      </m:r>
                      <m:r>
                        <a:rPr lang="es-CO" sz="2200" b="0" i="0" smtClean="0">
                          <a:latin typeface="Cambria Math" panose="02040503050406030204" pitchFamily="18" charset="0"/>
                        </a:rPr>
                        <m:t>=</m:t>
                      </m:r>
                      <m:f>
                        <m:fPr>
                          <m:ctrlPr>
                            <a:rPr lang="es-CO" sz="2200" b="0" i="1" smtClean="0">
                              <a:latin typeface="Cambria Math" panose="02040503050406030204" pitchFamily="18" charset="0"/>
                            </a:rPr>
                          </m:ctrlPr>
                        </m:fPr>
                        <m:num>
                          <m:r>
                            <a:rPr lang="es-CO" sz="2200" b="0" i="0" smtClean="0">
                              <a:latin typeface="Cambria Math" panose="02040503050406030204" pitchFamily="18" charset="0"/>
                            </a:rPr>
                            <m:t>1</m:t>
                          </m:r>
                        </m:num>
                        <m:den>
                          <m:r>
                            <a:rPr lang="es-CO" sz="2200" b="0" i="0" smtClean="0">
                              <a:latin typeface="Cambria Math" panose="02040503050406030204" pitchFamily="18" charset="0"/>
                            </a:rPr>
                            <m:t>0.4</m:t>
                          </m:r>
                        </m:den>
                      </m:f>
                      <m:r>
                        <a:rPr lang="es-CO" sz="2200" b="0" i="0" smtClean="0">
                          <a:latin typeface="Cambria Math" panose="02040503050406030204" pitchFamily="18" charset="0"/>
                        </a:rPr>
                        <m:t>=2.5</m:t>
                      </m:r>
                    </m:oMath>
                  </m:oMathPara>
                </a14:m>
                <a:endParaRPr lang="es-CO" sz="2200" dirty="0"/>
              </a:p>
            </p:txBody>
          </p:sp>
        </mc:Choice>
        <mc:Fallback xmlns="">
          <p:sp>
            <p:nvSpPr>
              <p:cNvPr id="13" name="TextBox 12">
                <a:extLst>
                  <a:ext uri="{FF2B5EF4-FFF2-40B4-BE49-F238E27FC236}">
                    <a16:creationId xmlns:a16="http://schemas.microsoft.com/office/drawing/2014/main" id="{0FA92AF7-6321-A600-92FD-D39C25589525}"/>
                  </a:ext>
                </a:extLst>
              </p:cNvPr>
              <p:cNvSpPr txBox="1">
                <a:spLocks noRot="1" noChangeAspect="1" noMove="1" noResize="1" noEditPoints="1" noAdjustHandles="1" noChangeArrowheads="1" noChangeShapeType="1" noTextEdit="1"/>
              </p:cNvSpPr>
              <p:nvPr/>
            </p:nvSpPr>
            <p:spPr>
              <a:xfrm>
                <a:off x="398006" y="4389423"/>
                <a:ext cx="3904146" cy="636008"/>
              </a:xfrm>
              <a:prstGeom prst="rect">
                <a:avLst/>
              </a:prstGeom>
              <a:blipFill>
                <a:blip r:embed="rId7"/>
                <a:stretch>
                  <a:fillRect/>
                </a:stretch>
              </a:blipFill>
            </p:spPr>
            <p:txBody>
              <a:bodyPr/>
              <a:lstStyle/>
              <a:p>
                <a:r>
                  <a:rPr lang="es-CO">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845FADFB-0CF7-BCE8-6EF7-89962D7F78A0}"/>
                  </a:ext>
                </a:extLst>
              </p:cNvPr>
              <p:cNvSpPr txBox="1"/>
              <p:nvPr/>
            </p:nvSpPr>
            <p:spPr>
              <a:xfrm>
                <a:off x="5539091" y="4515845"/>
                <a:ext cx="2937165" cy="33855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s-CO" sz="2200" b="0" i="1" smtClean="0">
                          <a:latin typeface="Cambria Math" panose="02040503050406030204" pitchFamily="18" charset="0"/>
                        </a:rPr>
                        <m:t>2.5 </m:t>
                      </m:r>
                      <m:r>
                        <a:rPr lang="es-CO" sz="2200" b="0" i="1" smtClean="0">
                          <a:latin typeface="Cambria Math" panose="02040503050406030204" pitchFamily="18" charset="0"/>
                        </a:rPr>
                        <m:t>𝐺𝐽</m:t>
                      </m:r>
                      <m:r>
                        <a:rPr lang="es-CO" sz="2200" b="0" i="1" smtClean="0">
                          <a:latin typeface="Cambria Math" panose="02040503050406030204" pitchFamily="18" charset="0"/>
                        </a:rPr>
                        <m:t> </m:t>
                      </m:r>
                      <m:r>
                        <a:rPr lang="es-CO" sz="2200" b="0" i="1" smtClean="0">
                          <a:latin typeface="Cambria Math" panose="02040503050406030204" pitchFamily="18" charset="0"/>
                        </a:rPr>
                        <m:t>𝑜𝑓</m:t>
                      </m:r>
                      <m:r>
                        <a:rPr lang="es-CO" sz="2200" b="0" i="1" smtClean="0">
                          <a:latin typeface="Cambria Math" panose="02040503050406030204" pitchFamily="18" charset="0"/>
                        </a:rPr>
                        <m:t> </m:t>
                      </m:r>
                      <m:r>
                        <a:rPr lang="es-CO" sz="2200" b="0" i="1" smtClean="0">
                          <a:latin typeface="Cambria Math" panose="02040503050406030204" pitchFamily="18" charset="0"/>
                        </a:rPr>
                        <m:t>𝑐𝑜𝑎𝑙</m:t>
                      </m:r>
                      <m:r>
                        <a:rPr lang="es-CO" sz="2200" b="0" i="1" smtClean="0">
                          <a:latin typeface="Cambria Math" panose="02040503050406030204" pitchFamily="18" charset="0"/>
                        </a:rPr>
                        <m:t> </m:t>
                      </m:r>
                      <m:r>
                        <a:rPr lang="es-CO" sz="2200" b="0" i="1" smtClean="0">
                          <a:latin typeface="Cambria Math" panose="02040503050406030204" pitchFamily="18" charset="0"/>
                        </a:rPr>
                        <m:t>𝑝𝑟𝑜𝑑𝑢𝑐𝑒</m:t>
                      </m:r>
                      <m:r>
                        <a:rPr lang="es-CO" sz="2200" b="0" i="1" smtClean="0">
                          <a:latin typeface="Cambria Math" panose="02040503050406030204" pitchFamily="18" charset="0"/>
                        </a:rPr>
                        <m:t> 1 </m:t>
                      </m:r>
                      <m:r>
                        <a:rPr lang="es-CO" sz="2200" b="0" i="1" smtClean="0">
                          <a:latin typeface="Cambria Math" panose="02040503050406030204" pitchFamily="18" charset="0"/>
                        </a:rPr>
                        <m:t>𝐺𝐽</m:t>
                      </m:r>
                      <m:r>
                        <a:rPr lang="es-CO" sz="2200" b="0" i="1" smtClean="0">
                          <a:latin typeface="Cambria Math" panose="02040503050406030204" pitchFamily="18" charset="0"/>
                        </a:rPr>
                        <m:t> </m:t>
                      </m:r>
                      <m:r>
                        <a:rPr lang="es-CO" sz="2200" b="0" i="1" smtClean="0">
                          <a:latin typeface="Cambria Math" panose="02040503050406030204" pitchFamily="18" charset="0"/>
                        </a:rPr>
                        <m:t>𝑜𝑓</m:t>
                      </m:r>
                      <m:r>
                        <a:rPr lang="es-CO" sz="2200" b="0" i="1" smtClean="0">
                          <a:latin typeface="Cambria Math" panose="02040503050406030204" pitchFamily="18" charset="0"/>
                        </a:rPr>
                        <m:t> </m:t>
                      </m:r>
                      <m:r>
                        <a:rPr lang="es-CO" sz="2200" b="0" i="1" smtClean="0">
                          <a:latin typeface="Cambria Math" panose="02040503050406030204" pitchFamily="18" charset="0"/>
                        </a:rPr>
                        <m:t>𝑒𝑙𝑒𝑐𝑡𝑟𝑖𝑐𝑖𝑡𝑦</m:t>
                      </m:r>
                    </m:oMath>
                  </m:oMathPara>
                </a14:m>
                <a:endParaRPr lang="es-CO" sz="2200" dirty="0"/>
              </a:p>
            </p:txBody>
          </p:sp>
        </mc:Choice>
        <mc:Fallback xmlns="">
          <p:sp>
            <p:nvSpPr>
              <p:cNvPr id="14" name="TextBox 13">
                <a:extLst>
                  <a:ext uri="{FF2B5EF4-FFF2-40B4-BE49-F238E27FC236}">
                    <a16:creationId xmlns:a16="http://schemas.microsoft.com/office/drawing/2014/main" id="{845FADFB-0CF7-BCE8-6EF7-89962D7F78A0}"/>
                  </a:ext>
                </a:extLst>
              </p:cNvPr>
              <p:cNvSpPr txBox="1">
                <a:spLocks noRot="1" noChangeAspect="1" noMove="1" noResize="1" noEditPoints="1" noAdjustHandles="1" noChangeArrowheads="1" noChangeShapeType="1" noTextEdit="1"/>
              </p:cNvSpPr>
              <p:nvPr/>
            </p:nvSpPr>
            <p:spPr>
              <a:xfrm>
                <a:off x="5539091" y="4515845"/>
                <a:ext cx="2937165" cy="338554"/>
              </a:xfrm>
              <a:prstGeom prst="rect">
                <a:avLst/>
              </a:prstGeom>
              <a:blipFill>
                <a:blip r:embed="rId8"/>
                <a:stretch>
                  <a:fillRect l="-3326" r="-77963" b="-38182"/>
                </a:stretch>
              </a:blipFill>
            </p:spPr>
            <p:txBody>
              <a:bodyPr/>
              <a:lstStyle/>
              <a:p>
                <a:r>
                  <a:rPr lang="es-CO">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17DE6C98-0B4D-A697-3F75-219F3A2738E7}"/>
                  </a:ext>
                </a:extLst>
              </p:cNvPr>
              <p:cNvSpPr txBox="1"/>
              <p:nvPr/>
            </p:nvSpPr>
            <p:spPr>
              <a:xfrm>
                <a:off x="1851644" y="5369516"/>
                <a:ext cx="7263848" cy="70301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CO" sz="2200" b="0" i="1" smtClean="0">
                          <a:latin typeface="Cambria Math" panose="02040503050406030204" pitchFamily="18" charset="0"/>
                        </a:rPr>
                        <m:t>25 </m:t>
                      </m:r>
                      <m:r>
                        <a:rPr lang="es-CO" sz="2200" b="0" i="1" smtClean="0">
                          <a:latin typeface="Cambria Math" panose="02040503050406030204" pitchFamily="18" charset="0"/>
                        </a:rPr>
                        <m:t>𝐺𝐽</m:t>
                      </m:r>
                      <m:r>
                        <a:rPr lang="es-CO" sz="2200" b="0" i="1" smtClean="0">
                          <a:latin typeface="Cambria Math" panose="02040503050406030204" pitchFamily="18" charset="0"/>
                        </a:rPr>
                        <m:t> </m:t>
                      </m:r>
                      <m:r>
                        <a:rPr lang="es-CO" sz="2200" b="0" i="1" smtClean="0">
                          <a:latin typeface="Cambria Math" panose="02040503050406030204" pitchFamily="18" charset="0"/>
                        </a:rPr>
                        <m:t>𝑜𝑓</m:t>
                      </m:r>
                      <m:r>
                        <a:rPr lang="es-CO" sz="2200" b="0" i="1" smtClean="0">
                          <a:latin typeface="Cambria Math" panose="02040503050406030204" pitchFamily="18" charset="0"/>
                        </a:rPr>
                        <m:t> </m:t>
                      </m:r>
                      <m:r>
                        <a:rPr lang="es-CO" sz="2200" b="0" i="1" smtClean="0">
                          <a:latin typeface="Cambria Math" panose="02040503050406030204" pitchFamily="18" charset="0"/>
                        </a:rPr>
                        <m:t>𝑒𝑙𝑒𝑐𝑡𝑟𝑖𝑐𝑖𝑡𝑦</m:t>
                      </m:r>
                      <m:r>
                        <a:rPr lang="es-CO" sz="2200" b="0" i="1" smtClean="0">
                          <a:latin typeface="Cambria Math" panose="02040503050406030204" pitchFamily="18" charset="0"/>
                        </a:rPr>
                        <m:t>∗</m:t>
                      </m:r>
                      <m:f>
                        <m:fPr>
                          <m:ctrlPr>
                            <a:rPr lang="es-CO" sz="2200" b="0" i="1" smtClean="0">
                              <a:latin typeface="Cambria Math" panose="02040503050406030204" pitchFamily="18" charset="0"/>
                            </a:rPr>
                          </m:ctrlPr>
                        </m:fPr>
                        <m:num>
                          <m:r>
                            <a:rPr lang="es-CO" sz="2200" b="0" i="1" smtClean="0">
                              <a:latin typeface="Cambria Math" panose="02040503050406030204" pitchFamily="18" charset="0"/>
                            </a:rPr>
                            <m:t>2.5 </m:t>
                          </m:r>
                          <m:r>
                            <a:rPr lang="es-CO" sz="2200" b="0" i="1" smtClean="0">
                              <a:latin typeface="Cambria Math" panose="02040503050406030204" pitchFamily="18" charset="0"/>
                            </a:rPr>
                            <m:t>𝐺𝐽</m:t>
                          </m:r>
                          <m:r>
                            <a:rPr lang="es-CO" sz="2200" b="0" i="1" smtClean="0">
                              <a:latin typeface="Cambria Math" panose="02040503050406030204" pitchFamily="18" charset="0"/>
                            </a:rPr>
                            <m:t> </m:t>
                          </m:r>
                          <m:r>
                            <a:rPr lang="es-CO" sz="2200" b="0" i="1" smtClean="0">
                              <a:latin typeface="Cambria Math" panose="02040503050406030204" pitchFamily="18" charset="0"/>
                            </a:rPr>
                            <m:t>𝑜𝑓</m:t>
                          </m:r>
                          <m:r>
                            <a:rPr lang="es-CO" sz="2200" b="0" i="1" smtClean="0">
                              <a:latin typeface="Cambria Math" panose="02040503050406030204" pitchFamily="18" charset="0"/>
                            </a:rPr>
                            <m:t> </m:t>
                          </m:r>
                          <m:r>
                            <a:rPr lang="es-CO" sz="2200" b="0" i="1" smtClean="0">
                              <a:latin typeface="Cambria Math" panose="02040503050406030204" pitchFamily="18" charset="0"/>
                            </a:rPr>
                            <m:t>𝑐𝑜𝑎𝑙</m:t>
                          </m:r>
                        </m:num>
                        <m:den>
                          <m:r>
                            <a:rPr lang="es-CO" sz="2200" b="0" i="1" smtClean="0">
                              <a:latin typeface="Cambria Math" panose="02040503050406030204" pitchFamily="18" charset="0"/>
                            </a:rPr>
                            <m:t>1 </m:t>
                          </m:r>
                          <m:r>
                            <a:rPr lang="es-CO" sz="2200" b="0" i="1" smtClean="0">
                              <a:latin typeface="Cambria Math" panose="02040503050406030204" pitchFamily="18" charset="0"/>
                            </a:rPr>
                            <m:t>𝐺𝐽</m:t>
                          </m:r>
                          <m:r>
                            <a:rPr lang="es-CO" sz="2200" b="0" i="1" smtClean="0">
                              <a:latin typeface="Cambria Math" panose="02040503050406030204" pitchFamily="18" charset="0"/>
                            </a:rPr>
                            <m:t> </m:t>
                          </m:r>
                          <m:r>
                            <a:rPr lang="es-CO" sz="2200" b="0" i="1" smtClean="0">
                              <a:latin typeface="Cambria Math" panose="02040503050406030204" pitchFamily="18" charset="0"/>
                            </a:rPr>
                            <m:t>𝑜𝑓</m:t>
                          </m:r>
                          <m:r>
                            <a:rPr lang="es-CO" sz="2200" b="0" i="1" smtClean="0">
                              <a:latin typeface="Cambria Math" panose="02040503050406030204" pitchFamily="18" charset="0"/>
                            </a:rPr>
                            <m:t> </m:t>
                          </m:r>
                          <m:r>
                            <a:rPr lang="es-CO" sz="2200" b="0" i="1" smtClean="0">
                              <a:latin typeface="Cambria Math" panose="02040503050406030204" pitchFamily="18" charset="0"/>
                            </a:rPr>
                            <m:t>𝑒𝑙𝑒𝑐𝑡𝑟𝑖𝑐𝑖𝑡𝑦</m:t>
                          </m:r>
                        </m:den>
                      </m:f>
                      <m:r>
                        <a:rPr lang="es-CO" sz="2200" b="0" i="1" smtClean="0">
                          <a:latin typeface="Cambria Math" panose="02040503050406030204" pitchFamily="18" charset="0"/>
                        </a:rPr>
                        <m:t>=62.5 </m:t>
                      </m:r>
                      <m:r>
                        <a:rPr lang="es-CO" sz="2200" b="0" i="1" smtClean="0">
                          <a:latin typeface="Cambria Math" panose="02040503050406030204" pitchFamily="18" charset="0"/>
                        </a:rPr>
                        <m:t>𝐺𝐽</m:t>
                      </m:r>
                      <m:r>
                        <a:rPr lang="es-CO" sz="2200" b="0" i="1" smtClean="0">
                          <a:latin typeface="Cambria Math" panose="02040503050406030204" pitchFamily="18" charset="0"/>
                        </a:rPr>
                        <m:t> </m:t>
                      </m:r>
                      <m:r>
                        <a:rPr lang="es-CO" sz="2200" b="0" i="1" smtClean="0">
                          <a:latin typeface="Cambria Math" panose="02040503050406030204" pitchFamily="18" charset="0"/>
                        </a:rPr>
                        <m:t>𝑜𝑓</m:t>
                      </m:r>
                      <m:r>
                        <a:rPr lang="es-CO" sz="2200" b="0" i="1" smtClean="0">
                          <a:latin typeface="Cambria Math" panose="02040503050406030204" pitchFamily="18" charset="0"/>
                        </a:rPr>
                        <m:t> </m:t>
                      </m:r>
                      <m:r>
                        <a:rPr lang="es-CO" sz="2200" b="0" i="1" smtClean="0">
                          <a:latin typeface="Cambria Math" panose="02040503050406030204" pitchFamily="18" charset="0"/>
                        </a:rPr>
                        <m:t>𝑐𝑜𝑎𝑙</m:t>
                      </m:r>
                    </m:oMath>
                  </m:oMathPara>
                </a14:m>
                <a:endParaRPr lang="es-CO" sz="2200" dirty="0"/>
              </a:p>
            </p:txBody>
          </p:sp>
        </mc:Choice>
        <mc:Fallback xmlns="">
          <p:sp>
            <p:nvSpPr>
              <p:cNvPr id="15" name="TextBox 14">
                <a:extLst>
                  <a:ext uri="{FF2B5EF4-FFF2-40B4-BE49-F238E27FC236}">
                    <a16:creationId xmlns:a16="http://schemas.microsoft.com/office/drawing/2014/main" id="{17DE6C98-0B4D-A697-3F75-219F3A2738E7}"/>
                  </a:ext>
                </a:extLst>
              </p:cNvPr>
              <p:cNvSpPr txBox="1">
                <a:spLocks noRot="1" noChangeAspect="1" noMove="1" noResize="1" noEditPoints="1" noAdjustHandles="1" noChangeArrowheads="1" noChangeShapeType="1" noTextEdit="1"/>
              </p:cNvSpPr>
              <p:nvPr/>
            </p:nvSpPr>
            <p:spPr>
              <a:xfrm>
                <a:off x="1851644" y="5369516"/>
                <a:ext cx="7263848" cy="703013"/>
              </a:xfrm>
              <a:prstGeom prst="rect">
                <a:avLst/>
              </a:prstGeom>
              <a:blipFill>
                <a:blip r:embed="rId9"/>
                <a:stretch>
                  <a:fillRect/>
                </a:stretch>
              </a:blipFill>
            </p:spPr>
            <p:txBody>
              <a:bodyPr/>
              <a:lstStyle/>
              <a:p>
                <a:r>
                  <a:rPr lang="es-CO">
                    <a:noFill/>
                  </a:rPr>
                  <a:t> </a:t>
                </a:r>
              </a:p>
            </p:txBody>
          </p:sp>
        </mc:Fallback>
      </mc:AlternateContent>
      <p:pic>
        <p:nvPicPr>
          <p:cNvPr id="16" name="synthesize (7)">
            <a:hlinkClick r:id="" action="ppaction://media"/>
            <a:extLst>
              <a:ext uri="{FF2B5EF4-FFF2-40B4-BE49-F238E27FC236}">
                <a16:creationId xmlns:a16="http://schemas.microsoft.com/office/drawing/2014/main" id="{67A045F8-FB5A-4963-6A4A-3ABEFB951A7D}"/>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666514" y="148686"/>
            <a:ext cx="978353" cy="978353"/>
          </a:xfrm>
          <a:prstGeom prst="rect">
            <a:avLst/>
          </a:prstGeom>
        </p:spPr>
      </p:pic>
    </p:spTree>
    <p:extLst>
      <p:ext uri="{BB962C8B-B14F-4D97-AF65-F5344CB8AC3E}">
        <p14:creationId xmlns:p14="http://schemas.microsoft.com/office/powerpoint/2010/main" val="2854118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416"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5A8D7BAD-5334-E765-2513-A0AC45A63FE2}"/>
            </a:ext>
          </a:extLst>
        </p:cNvPr>
        <p:cNvGrpSpPr/>
        <p:nvPr/>
      </p:nvGrpSpPr>
      <p:grpSpPr>
        <a:xfrm>
          <a:off x="0" y="0"/>
          <a:ext cx="0" cy="0"/>
          <a:chOff x="0" y="0"/>
          <a:chExt cx="0" cy="0"/>
        </a:xfrm>
      </p:grpSpPr>
      <p:pic>
        <p:nvPicPr>
          <p:cNvPr id="5" name="Picture 8" descr="Text&#10;&#10;Description automatically generated">
            <a:extLst>
              <a:ext uri="{FF2B5EF4-FFF2-40B4-BE49-F238E27FC236}">
                <a16:creationId xmlns:a16="http://schemas.microsoft.com/office/drawing/2014/main" id="{9D7F1700-8997-2522-E212-E5F8DE233B53}"/>
              </a:ext>
            </a:extLst>
          </p:cNvPr>
          <p:cNvPicPr>
            <a:picLocks noChangeAspect="1"/>
          </p:cNvPicPr>
          <p:nvPr/>
        </p:nvPicPr>
        <p:blipFill>
          <a:blip r:embed="rId5"/>
          <a:stretch>
            <a:fillRect/>
          </a:stretch>
        </p:blipFill>
        <p:spPr>
          <a:xfrm>
            <a:off x="2237116" y="1370449"/>
            <a:ext cx="6643647" cy="4787526"/>
          </a:xfrm>
          <a:prstGeom prst="rect">
            <a:avLst/>
          </a:prstGeom>
        </p:spPr>
      </p:pic>
      <p:sp>
        <p:nvSpPr>
          <p:cNvPr id="3" name="Slide Number Placeholder 1">
            <a:extLst>
              <a:ext uri="{FF2B5EF4-FFF2-40B4-BE49-F238E27FC236}">
                <a16:creationId xmlns:a16="http://schemas.microsoft.com/office/drawing/2014/main" id="{F40DD373-F262-0128-86E7-9E2CA28FFEEE}"/>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12</a:t>
            </a:fld>
            <a:endParaRPr lang="sv-SE" sz="1000" b="1" dirty="0">
              <a:solidFill>
                <a:schemeClr val="bg1"/>
              </a:solidFill>
            </a:endParaRPr>
          </a:p>
        </p:txBody>
      </p:sp>
      <p:sp>
        <p:nvSpPr>
          <p:cNvPr id="2" name="Rectangle 1">
            <a:extLst>
              <a:ext uri="{FF2B5EF4-FFF2-40B4-BE49-F238E27FC236}">
                <a16:creationId xmlns:a16="http://schemas.microsoft.com/office/drawing/2014/main" id="{04DDC7B2-58BC-6CE6-79A0-D48565640BBE}"/>
              </a:ext>
            </a:extLst>
          </p:cNvPr>
          <p:cNvSpPr/>
          <p:nvPr/>
        </p:nvSpPr>
        <p:spPr>
          <a:xfrm>
            <a:off x="687190" y="1013844"/>
            <a:ext cx="7736374"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5.2.4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Defining Capacity &amp; Activity</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4" name="Title 10">
            <a:extLst>
              <a:ext uri="{FF2B5EF4-FFF2-40B4-BE49-F238E27FC236}">
                <a16:creationId xmlns:a16="http://schemas.microsoft.com/office/drawing/2014/main" id="{D2E538CD-C22F-52F6-2BAC-D24AB70FAA6A}"/>
              </a:ext>
            </a:extLst>
          </p:cNvPr>
          <p:cNvSpPr txBox="1">
            <a:spLocks/>
          </p:cNvSpPr>
          <p:nvPr/>
        </p:nvSpPr>
        <p:spPr>
          <a:xfrm>
            <a:off x="582415" y="-401404"/>
            <a:ext cx="10361809"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5.2 Input &amp; Output Activity Ratios </a:t>
            </a:r>
          </a:p>
        </p:txBody>
      </p:sp>
      <p:sp>
        <p:nvSpPr>
          <p:cNvPr id="6" name="TextBox 5">
            <a:extLst>
              <a:ext uri="{FF2B5EF4-FFF2-40B4-BE49-F238E27FC236}">
                <a16:creationId xmlns:a16="http://schemas.microsoft.com/office/drawing/2014/main" id="{368B38B8-A075-7A37-C32A-A68BFFEC6A2E}"/>
              </a:ext>
            </a:extLst>
          </p:cNvPr>
          <p:cNvSpPr txBox="1"/>
          <p:nvPr/>
        </p:nvSpPr>
        <p:spPr>
          <a:xfrm>
            <a:off x="492884" y="6157975"/>
            <a:ext cx="9628042"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00" dirty="0">
                <a:latin typeface="Open Sans" panose="020B0606030504020204" pitchFamily="34" charset="0"/>
                <a:ea typeface="Open Sans" panose="020B0606030504020204" pitchFamily="34" charset="0"/>
                <a:cs typeface="Open Sans" panose="020B0606030504020204" pitchFamily="34" charset="0"/>
              </a:rPr>
              <a:t>(</a:t>
            </a:r>
            <a:r>
              <a:rPr lang="en-GB" sz="1000" dirty="0" err="1">
                <a:latin typeface="Open Sans" panose="020B0606030504020204" pitchFamily="34" charset="0"/>
                <a:ea typeface="Open Sans" panose="020B0606030504020204" pitchFamily="34" charset="0"/>
                <a:cs typeface="Open Sans" panose="020B0606030504020204" pitchFamily="34" charset="0"/>
              </a:rPr>
              <a:t>Taliotis</a:t>
            </a:r>
            <a:r>
              <a:rPr lang="en-GB" sz="1000" dirty="0">
                <a:latin typeface="Open Sans" panose="020B0606030504020204" pitchFamily="34" charset="0"/>
                <a:ea typeface="Open Sans" panose="020B0606030504020204" pitchFamily="34" charset="0"/>
                <a:cs typeface="Open Sans" panose="020B0606030504020204" pitchFamily="34" charset="0"/>
              </a:rPr>
              <a:t> et al. (2018), </a:t>
            </a:r>
            <a:r>
              <a:rPr lang="en-GB" sz="1000" dirty="0">
                <a:latin typeface="Open Sans" panose="020B0606030504020204" pitchFamily="34" charset="0"/>
                <a:ea typeface="Open Sans" panose="020B0606030504020204" pitchFamily="34" charset="0"/>
                <a:cs typeface="Open Sans" panose="020B0606030504020204" pitchFamily="34" charset="0"/>
                <a:hlinkClick r:id="rId6"/>
              </a:rPr>
              <a:t>image</a:t>
            </a:r>
            <a:r>
              <a:rPr lang="en-GB" sz="1000" dirty="0">
                <a:latin typeface="Open Sans" panose="020B0606030504020204" pitchFamily="34" charset="0"/>
                <a:ea typeface="Open Sans" panose="020B0606030504020204" pitchFamily="34" charset="0"/>
                <a:cs typeface="Open Sans" panose="020B0606030504020204" pitchFamily="34" charset="0"/>
              </a:rPr>
              <a:t>, licensed under </a:t>
            </a:r>
            <a:r>
              <a:rPr lang="en-GB" sz="1000" dirty="0">
                <a:latin typeface="Open Sans" panose="020B0606030504020204" pitchFamily="34" charset="0"/>
                <a:ea typeface="Open Sans" panose="020B0606030504020204" pitchFamily="34" charset="0"/>
                <a:cs typeface="Open Sans" panose="020B0606030504020204" pitchFamily="34" charset="0"/>
                <a:hlinkClick r:id="rId7"/>
              </a:rPr>
              <a:t>CC BY 4.0</a:t>
            </a:r>
            <a:r>
              <a:rPr lang="en-GB" sz="1000" dirty="0">
                <a:latin typeface="Open Sans" panose="020B0606030504020204" pitchFamily="34" charset="0"/>
                <a:ea typeface="Open Sans" panose="020B0606030504020204" pitchFamily="34" charset="0"/>
                <a:cs typeface="Open Sans" panose="020B0606030504020204" pitchFamily="34" charset="0"/>
              </a:rPr>
              <a:t>; made using images from: A. Engels, </a:t>
            </a:r>
            <a:r>
              <a:rPr lang="en-GB" sz="1000" dirty="0">
                <a:latin typeface="Open Sans" panose="020B0606030504020204" pitchFamily="34" charset="0"/>
                <a:ea typeface="Open Sans" panose="020B0606030504020204" pitchFamily="34" charset="0"/>
                <a:cs typeface="Open Sans" panose="020B0606030504020204" pitchFamily="34" charset="0"/>
                <a:hlinkClick r:id="rId8"/>
              </a:rPr>
              <a:t>image</a:t>
            </a:r>
            <a:r>
              <a:rPr lang="en-GB" sz="1000" dirty="0">
                <a:latin typeface="Open Sans" panose="020B0606030504020204" pitchFamily="34" charset="0"/>
                <a:ea typeface="Open Sans" panose="020B0606030504020204" pitchFamily="34" charset="0"/>
                <a:cs typeface="Open Sans" panose="020B0606030504020204" pitchFamily="34" charset="0"/>
              </a:rPr>
              <a:t>, </a:t>
            </a:r>
            <a:r>
              <a:rPr lang="en-GB" sz="1000" dirty="0">
                <a:latin typeface="Open Sans" panose="020B0606030504020204" pitchFamily="34" charset="0"/>
                <a:ea typeface="Open Sans" panose="020B0606030504020204" pitchFamily="34" charset="0"/>
                <a:cs typeface="Open Sans" panose="020B0606030504020204" pitchFamily="34" charset="0"/>
                <a:hlinkClick r:id="rId9"/>
              </a:rPr>
              <a:t>CC BY 2.0</a:t>
            </a:r>
            <a:r>
              <a:rPr lang="en-GB" sz="1000" dirty="0">
                <a:latin typeface="Open Sans" panose="020B0606030504020204" pitchFamily="34" charset="0"/>
                <a:ea typeface="Open Sans" panose="020B0606030504020204" pitchFamily="34" charset="0"/>
                <a:cs typeface="Open Sans" panose="020B0606030504020204" pitchFamily="34" charset="0"/>
              </a:rPr>
              <a:t>;; </a:t>
            </a:r>
            <a:r>
              <a:rPr lang="en-GB" sz="1000" dirty="0" err="1">
                <a:latin typeface="Open Sans" panose="020B0606030504020204" pitchFamily="34" charset="0"/>
                <a:ea typeface="Open Sans" panose="020B0606030504020204" pitchFamily="34" charset="0"/>
                <a:cs typeface="Open Sans" panose="020B0606030504020204" pitchFamily="34" charset="0"/>
              </a:rPr>
              <a:t>Turaids</a:t>
            </a:r>
            <a:r>
              <a:rPr lang="en-GB" sz="1000" dirty="0">
                <a:latin typeface="Open Sans" panose="020B0606030504020204" pitchFamily="34" charset="0"/>
                <a:ea typeface="Open Sans" panose="020B0606030504020204" pitchFamily="34" charset="0"/>
                <a:cs typeface="Open Sans" panose="020B0606030504020204" pitchFamily="34" charset="0"/>
              </a:rPr>
              <a:t>, </a:t>
            </a:r>
            <a:r>
              <a:rPr lang="en-GB" sz="1000" dirty="0">
                <a:latin typeface="Open Sans" panose="020B0606030504020204" pitchFamily="34" charset="0"/>
                <a:ea typeface="Open Sans" panose="020B0606030504020204" pitchFamily="34" charset="0"/>
                <a:cs typeface="Open Sans" panose="020B0606030504020204" pitchFamily="34" charset="0"/>
                <a:hlinkClick r:id="rId10"/>
              </a:rPr>
              <a:t>image</a:t>
            </a:r>
            <a:r>
              <a:rPr lang="en-GB" sz="1000" dirty="0">
                <a:latin typeface="Open Sans" panose="020B0606030504020204" pitchFamily="34" charset="0"/>
                <a:ea typeface="Open Sans" panose="020B0606030504020204" pitchFamily="34" charset="0"/>
                <a:cs typeface="Open Sans" panose="020B0606030504020204" pitchFamily="34" charset="0"/>
              </a:rPr>
              <a:t>, </a:t>
            </a:r>
            <a:r>
              <a:rPr lang="en-GB" sz="1000" dirty="0">
                <a:latin typeface="Open Sans" panose="020B0606030504020204" pitchFamily="34" charset="0"/>
                <a:ea typeface="Open Sans" panose="020B0606030504020204" pitchFamily="34" charset="0"/>
                <a:cs typeface="Open Sans" panose="020B0606030504020204" pitchFamily="34" charset="0"/>
                <a:hlinkClick r:id="rId11"/>
              </a:rPr>
              <a:t>CC-BY-SA 4.0</a:t>
            </a:r>
            <a:r>
              <a:rPr lang="en-GB" sz="1000" dirty="0">
                <a:latin typeface="Open Sans" panose="020B0606030504020204" pitchFamily="34" charset="0"/>
                <a:ea typeface="Open Sans" panose="020B0606030504020204" pitchFamily="34" charset="0"/>
                <a:cs typeface="Open Sans" panose="020B0606030504020204" pitchFamily="34" charset="0"/>
              </a:rPr>
              <a:t>)</a:t>
            </a:r>
          </a:p>
        </p:txBody>
      </p:sp>
      <p:pic>
        <p:nvPicPr>
          <p:cNvPr id="7" name="synthesize (8)">
            <a:hlinkClick r:id="" action="ppaction://media"/>
            <a:extLst>
              <a:ext uri="{FF2B5EF4-FFF2-40B4-BE49-F238E27FC236}">
                <a16:creationId xmlns:a16="http://schemas.microsoft.com/office/drawing/2014/main" id="{D77647AB-5F49-DCB8-FEAF-C2C2CB5D0D64}"/>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9620864" y="183223"/>
            <a:ext cx="1000124" cy="1000124"/>
          </a:xfrm>
          <a:prstGeom prst="rect">
            <a:avLst/>
          </a:prstGeom>
        </p:spPr>
      </p:pic>
    </p:spTree>
    <p:extLst>
      <p:ext uri="{BB962C8B-B14F-4D97-AF65-F5344CB8AC3E}">
        <p14:creationId xmlns:p14="http://schemas.microsoft.com/office/powerpoint/2010/main" val="1472624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45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5C2F3BDC-2ADD-D6CB-A4DF-52183636CCF5}"/>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73536496-4268-9968-40C9-223653191288}"/>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13</a:t>
            </a:fld>
            <a:endParaRPr lang="sv-SE" sz="1000" b="1" dirty="0">
              <a:solidFill>
                <a:schemeClr val="bg1"/>
              </a:solidFill>
            </a:endParaRPr>
          </a:p>
        </p:txBody>
      </p:sp>
      <p:sp>
        <p:nvSpPr>
          <p:cNvPr id="2" name="Rectangle 1">
            <a:extLst>
              <a:ext uri="{FF2B5EF4-FFF2-40B4-BE49-F238E27FC236}">
                <a16:creationId xmlns:a16="http://schemas.microsoft.com/office/drawing/2014/main" id="{D91E03F2-CBA8-C2B0-5B2F-B9CB3DB21E21}"/>
              </a:ext>
            </a:extLst>
          </p:cNvPr>
          <p:cNvSpPr/>
          <p:nvPr/>
        </p:nvSpPr>
        <p:spPr>
          <a:xfrm>
            <a:off x="687190" y="1013844"/>
            <a:ext cx="7736374"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5.2.5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Introducing Limits on Activity &amp; Capacity </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4" name="Title 10">
            <a:extLst>
              <a:ext uri="{FF2B5EF4-FFF2-40B4-BE49-F238E27FC236}">
                <a16:creationId xmlns:a16="http://schemas.microsoft.com/office/drawing/2014/main" id="{383F8EC4-9795-5C8A-A430-2932BCF20EED}"/>
              </a:ext>
            </a:extLst>
          </p:cNvPr>
          <p:cNvSpPr txBox="1">
            <a:spLocks/>
          </p:cNvSpPr>
          <p:nvPr/>
        </p:nvSpPr>
        <p:spPr>
          <a:xfrm>
            <a:off x="582415" y="-401404"/>
            <a:ext cx="10361809"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5.2 Input &amp; Output Activity Ratios </a:t>
            </a:r>
          </a:p>
        </p:txBody>
      </p:sp>
      <p:pic>
        <p:nvPicPr>
          <p:cNvPr id="5" name="Picture 11" descr="Graphical user interface, text, application&#10;&#10;Description automatically generated">
            <a:extLst>
              <a:ext uri="{FF2B5EF4-FFF2-40B4-BE49-F238E27FC236}">
                <a16:creationId xmlns:a16="http://schemas.microsoft.com/office/drawing/2014/main" id="{0E90A2FB-E514-6644-1993-5D0533D09B0C}"/>
              </a:ext>
            </a:extLst>
          </p:cNvPr>
          <p:cNvPicPr>
            <a:picLocks noGrp="1" noChangeAspect="1"/>
          </p:cNvPicPr>
          <p:nvPr>
            <p:ph idx="1"/>
          </p:nvPr>
        </p:nvPicPr>
        <p:blipFill>
          <a:blip r:embed="rId5"/>
          <a:stretch>
            <a:fillRect/>
          </a:stretch>
        </p:blipFill>
        <p:spPr>
          <a:xfrm>
            <a:off x="123665" y="2272146"/>
            <a:ext cx="11674635" cy="2797012"/>
          </a:xfrm>
        </p:spPr>
      </p:pic>
      <p:pic>
        <p:nvPicPr>
          <p:cNvPr id="6" name="synthesize (9)">
            <a:hlinkClick r:id="" action="ppaction://media"/>
            <a:extLst>
              <a:ext uri="{FF2B5EF4-FFF2-40B4-BE49-F238E27FC236}">
                <a16:creationId xmlns:a16="http://schemas.microsoft.com/office/drawing/2014/main" id="{AEA6F9FE-BF21-B5DD-858E-AB7400209CA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666514" y="104918"/>
            <a:ext cx="1108981" cy="1108981"/>
          </a:xfrm>
          <a:prstGeom prst="rect">
            <a:avLst/>
          </a:prstGeom>
        </p:spPr>
      </p:pic>
    </p:spTree>
    <p:extLst>
      <p:ext uri="{BB962C8B-B14F-4D97-AF65-F5344CB8AC3E}">
        <p14:creationId xmlns:p14="http://schemas.microsoft.com/office/powerpoint/2010/main" val="2518540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64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DABEFE3E-B94E-764D-B228-34183DF96BE4}"/>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4F97FF32-19EA-CA9C-6E25-36C3DFB14C2A}"/>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14</a:t>
            </a:fld>
            <a:endParaRPr lang="sv-SE" sz="1000" b="1" dirty="0">
              <a:solidFill>
                <a:schemeClr val="bg1"/>
              </a:solidFill>
            </a:endParaRPr>
          </a:p>
        </p:txBody>
      </p:sp>
      <p:sp>
        <p:nvSpPr>
          <p:cNvPr id="2" name="Rectangle 1">
            <a:extLst>
              <a:ext uri="{FF2B5EF4-FFF2-40B4-BE49-F238E27FC236}">
                <a16:creationId xmlns:a16="http://schemas.microsoft.com/office/drawing/2014/main" id="{22D93653-A664-0C14-958E-ABEBBEB3C946}"/>
              </a:ext>
            </a:extLst>
          </p:cNvPr>
          <p:cNvSpPr/>
          <p:nvPr/>
        </p:nvSpPr>
        <p:spPr>
          <a:xfrm>
            <a:off x="687190" y="1013844"/>
            <a:ext cx="7736374"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5.2.6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Capacity &amp; Activity for Power Plants  </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4" name="Title 10">
            <a:extLst>
              <a:ext uri="{FF2B5EF4-FFF2-40B4-BE49-F238E27FC236}">
                <a16:creationId xmlns:a16="http://schemas.microsoft.com/office/drawing/2014/main" id="{5BD17392-2F76-E0A9-D737-600BF6688504}"/>
              </a:ext>
            </a:extLst>
          </p:cNvPr>
          <p:cNvSpPr txBox="1">
            <a:spLocks/>
          </p:cNvSpPr>
          <p:nvPr/>
        </p:nvSpPr>
        <p:spPr>
          <a:xfrm>
            <a:off x="582415" y="-401404"/>
            <a:ext cx="10361809"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5.2 Input &amp; Output Activity Ratios </a:t>
            </a:r>
          </a:p>
        </p:txBody>
      </p:sp>
      <p:pic>
        <p:nvPicPr>
          <p:cNvPr id="5" name="Picture 3" descr="Graphical user interface, text&#10;&#10;Description automatically generated">
            <a:extLst>
              <a:ext uri="{FF2B5EF4-FFF2-40B4-BE49-F238E27FC236}">
                <a16:creationId xmlns:a16="http://schemas.microsoft.com/office/drawing/2014/main" id="{5B368647-D860-FE06-58BC-2078A15BEF44}"/>
              </a:ext>
            </a:extLst>
          </p:cNvPr>
          <p:cNvPicPr>
            <a:picLocks noChangeAspect="1"/>
          </p:cNvPicPr>
          <p:nvPr/>
        </p:nvPicPr>
        <p:blipFill>
          <a:blip r:embed="rId5"/>
          <a:stretch>
            <a:fillRect/>
          </a:stretch>
        </p:blipFill>
        <p:spPr>
          <a:xfrm>
            <a:off x="385397" y="1535839"/>
            <a:ext cx="11072312" cy="4239041"/>
          </a:xfrm>
          <a:prstGeom prst="rect">
            <a:avLst/>
          </a:prstGeom>
        </p:spPr>
      </p:pic>
      <p:sp>
        <p:nvSpPr>
          <p:cNvPr id="6" name="TextBox 5">
            <a:extLst>
              <a:ext uri="{FF2B5EF4-FFF2-40B4-BE49-F238E27FC236}">
                <a16:creationId xmlns:a16="http://schemas.microsoft.com/office/drawing/2014/main" id="{FC6C8BF4-3C4E-D90F-AAD7-E74E91524C02}"/>
              </a:ext>
            </a:extLst>
          </p:cNvPr>
          <p:cNvSpPr txBox="1"/>
          <p:nvPr/>
        </p:nvSpPr>
        <p:spPr>
          <a:xfrm>
            <a:off x="457724" y="6171712"/>
            <a:ext cx="10722893"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00" dirty="0">
                <a:latin typeface="Open Sans" panose="020B0606030504020204" pitchFamily="34" charset="0"/>
                <a:ea typeface="Open Sans" panose="020B0606030504020204" pitchFamily="34" charset="0"/>
                <a:cs typeface="Open Sans" panose="020B0606030504020204" pitchFamily="34" charset="0"/>
              </a:rPr>
              <a:t>(</a:t>
            </a:r>
            <a:r>
              <a:rPr lang="en-GB" sz="1000" dirty="0" err="1">
                <a:latin typeface="Open Sans" panose="020B0606030504020204" pitchFamily="34" charset="0"/>
                <a:ea typeface="Open Sans" panose="020B0606030504020204" pitchFamily="34" charset="0"/>
                <a:cs typeface="Open Sans" panose="020B0606030504020204" pitchFamily="34" charset="0"/>
              </a:rPr>
              <a:t>Taliotis</a:t>
            </a:r>
            <a:r>
              <a:rPr lang="en-GB" sz="1000" dirty="0">
                <a:latin typeface="Open Sans" panose="020B0606030504020204" pitchFamily="34" charset="0"/>
                <a:ea typeface="Open Sans" panose="020B0606030504020204" pitchFamily="34" charset="0"/>
                <a:cs typeface="Open Sans" panose="020B0606030504020204" pitchFamily="34" charset="0"/>
              </a:rPr>
              <a:t> et al. (2018), </a:t>
            </a:r>
            <a:r>
              <a:rPr lang="en-GB" sz="1000" dirty="0">
                <a:latin typeface="Open Sans" panose="020B0606030504020204" pitchFamily="34" charset="0"/>
                <a:ea typeface="Open Sans" panose="020B0606030504020204" pitchFamily="34" charset="0"/>
                <a:cs typeface="Open Sans" panose="020B0606030504020204" pitchFamily="34" charset="0"/>
                <a:hlinkClick r:id="rId6"/>
              </a:rPr>
              <a:t>image</a:t>
            </a:r>
            <a:r>
              <a:rPr lang="en-GB" sz="1000" dirty="0">
                <a:latin typeface="Open Sans" panose="020B0606030504020204" pitchFamily="34" charset="0"/>
                <a:ea typeface="Open Sans" panose="020B0606030504020204" pitchFamily="34" charset="0"/>
                <a:cs typeface="Open Sans" panose="020B0606030504020204" pitchFamily="34" charset="0"/>
              </a:rPr>
              <a:t>, licensed under </a:t>
            </a:r>
            <a:r>
              <a:rPr lang="en-GB" sz="1000" dirty="0">
                <a:latin typeface="Open Sans" panose="020B0606030504020204" pitchFamily="34" charset="0"/>
                <a:ea typeface="Open Sans" panose="020B0606030504020204" pitchFamily="34" charset="0"/>
                <a:cs typeface="Open Sans" panose="020B0606030504020204" pitchFamily="34" charset="0"/>
                <a:hlinkClick r:id="rId7"/>
              </a:rPr>
              <a:t>CC BY 4.0</a:t>
            </a:r>
            <a:r>
              <a:rPr lang="en-GB" sz="1000" dirty="0">
                <a:latin typeface="Open Sans" panose="020B0606030504020204" pitchFamily="34" charset="0"/>
                <a:ea typeface="Open Sans" panose="020B0606030504020204" pitchFamily="34" charset="0"/>
                <a:cs typeface="Open Sans" panose="020B0606030504020204" pitchFamily="34" charset="0"/>
              </a:rPr>
              <a:t>; made using images from: D Harris, </a:t>
            </a:r>
            <a:r>
              <a:rPr lang="en-GB" sz="1000" dirty="0">
                <a:latin typeface="Open Sans" panose="020B0606030504020204" pitchFamily="34" charset="0"/>
                <a:ea typeface="Open Sans" panose="020B0606030504020204" pitchFamily="34" charset="0"/>
                <a:cs typeface="Open Sans" panose="020B0606030504020204" pitchFamily="34" charset="0"/>
                <a:hlinkClick r:id="rId8"/>
              </a:rPr>
              <a:t>image</a:t>
            </a:r>
            <a:r>
              <a:rPr lang="en-GB" sz="1000" dirty="0">
                <a:latin typeface="Open Sans" panose="020B0606030504020204" pitchFamily="34" charset="0"/>
                <a:ea typeface="Open Sans" panose="020B0606030504020204" pitchFamily="34" charset="0"/>
                <a:cs typeface="Open Sans" panose="020B0606030504020204" pitchFamily="34" charset="0"/>
              </a:rPr>
              <a:t>, </a:t>
            </a:r>
            <a:r>
              <a:rPr lang="en-GB" sz="1000" dirty="0">
                <a:latin typeface="Open Sans" panose="020B0606030504020204" pitchFamily="34" charset="0"/>
                <a:ea typeface="Open Sans" panose="020B0606030504020204" pitchFamily="34" charset="0"/>
                <a:cs typeface="Open Sans" panose="020B0606030504020204" pitchFamily="34" charset="0"/>
                <a:hlinkClick r:id="rId9"/>
              </a:rPr>
              <a:t>CC BY SA 2.0</a:t>
            </a:r>
            <a:r>
              <a:rPr lang="en-GB" sz="1000" dirty="0">
                <a:latin typeface="Open Sans" panose="020B0606030504020204" pitchFamily="34" charset="0"/>
                <a:ea typeface="Open Sans" panose="020B0606030504020204" pitchFamily="34" charset="0"/>
                <a:cs typeface="Open Sans" panose="020B0606030504020204" pitchFamily="34" charset="0"/>
              </a:rPr>
              <a:t>; </a:t>
            </a:r>
            <a:r>
              <a:rPr lang="en-GB" sz="1000" dirty="0" err="1">
                <a:latin typeface="Open Sans" panose="020B0606030504020204" pitchFamily="34" charset="0"/>
                <a:ea typeface="Open Sans" panose="020B0606030504020204" pitchFamily="34" charset="0"/>
                <a:cs typeface="Open Sans" panose="020B0606030504020204" pitchFamily="34" charset="0"/>
              </a:rPr>
              <a:t>Zygimantus</a:t>
            </a:r>
            <a:r>
              <a:rPr lang="en-GB" sz="1000" dirty="0">
                <a:latin typeface="Open Sans" panose="020B0606030504020204" pitchFamily="34" charset="0"/>
                <a:ea typeface="Open Sans" panose="020B0606030504020204" pitchFamily="34" charset="0"/>
                <a:cs typeface="Open Sans" panose="020B0606030504020204" pitchFamily="34" charset="0"/>
              </a:rPr>
              <a:t>, </a:t>
            </a:r>
            <a:r>
              <a:rPr lang="en-GB" sz="1000" dirty="0">
                <a:latin typeface="Open Sans" panose="020B0606030504020204" pitchFamily="34" charset="0"/>
                <a:ea typeface="Open Sans" panose="020B0606030504020204" pitchFamily="34" charset="0"/>
                <a:cs typeface="Open Sans" panose="020B0606030504020204" pitchFamily="34" charset="0"/>
                <a:hlinkClick r:id="rId10"/>
              </a:rPr>
              <a:t>image</a:t>
            </a:r>
            <a:r>
              <a:rPr lang="en-GB" sz="1000" dirty="0">
                <a:latin typeface="Open Sans" panose="020B0606030504020204" pitchFamily="34" charset="0"/>
                <a:ea typeface="Open Sans" panose="020B0606030504020204" pitchFamily="34" charset="0"/>
                <a:cs typeface="Open Sans" panose="020B0606030504020204" pitchFamily="34" charset="0"/>
              </a:rPr>
              <a:t>, </a:t>
            </a:r>
            <a:r>
              <a:rPr lang="en-GB" sz="1000" dirty="0">
                <a:latin typeface="Open Sans" panose="020B0606030504020204" pitchFamily="34" charset="0"/>
                <a:ea typeface="Open Sans" panose="020B0606030504020204" pitchFamily="34" charset="0"/>
                <a:cs typeface="Open Sans" panose="020B0606030504020204" pitchFamily="34" charset="0"/>
                <a:hlinkClick r:id="rId11"/>
              </a:rPr>
              <a:t>CC BY SA 4.0</a:t>
            </a:r>
            <a:r>
              <a:rPr lang="en-GB" sz="1000" dirty="0">
                <a:latin typeface="Open Sans" panose="020B0606030504020204" pitchFamily="34" charset="0"/>
                <a:ea typeface="Open Sans" panose="020B0606030504020204" pitchFamily="34" charset="0"/>
                <a:cs typeface="Open Sans" panose="020B0606030504020204" pitchFamily="34" charset="0"/>
              </a:rPr>
              <a:t>; Party Pop, </a:t>
            </a:r>
            <a:r>
              <a:rPr lang="en-GB" sz="1000" dirty="0">
                <a:latin typeface="Open Sans" panose="020B0606030504020204" pitchFamily="34" charset="0"/>
                <a:ea typeface="Open Sans" panose="020B0606030504020204" pitchFamily="34" charset="0"/>
                <a:cs typeface="Open Sans" panose="020B0606030504020204" pitchFamily="34" charset="0"/>
                <a:hlinkClick r:id="rId12"/>
              </a:rPr>
              <a:t>image</a:t>
            </a:r>
            <a:r>
              <a:rPr lang="en-GB" sz="1000" dirty="0">
                <a:latin typeface="Open Sans" panose="020B0606030504020204" pitchFamily="34" charset="0"/>
                <a:ea typeface="Open Sans" panose="020B0606030504020204" pitchFamily="34" charset="0"/>
                <a:cs typeface="Open Sans" panose="020B0606030504020204" pitchFamily="34" charset="0"/>
              </a:rPr>
              <a:t>, </a:t>
            </a:r>
            <a:r>
              <a:rPr lang="en-GB" sz="1000" dirty="0">
                <a:latin typeface="Open Sans" panose="020B0606030504020204" pitchFamily="34" charset="0"/>
                <a:ea typeface="Open Sans" panose="020B0606030504020204" pitchFamily="34" charset="0"/>
                <a:cs typeface="Open Sans" panose="020B0606030504020204" pitchFamily="34" charset="0"/>
                <a:hlinkClick r:id="rId13"/>
              </a:rPr>
              <a:t>CC BY-SA 3.0</a:t>
            </a:r>
            <a:r>
              <a:rPr lang="en-GB" sz="1000" dirty="0">
                <a:latin typeface="Open Sans" panose="020B0606030504020204" pitchFamily="34" charset="0"/>
                <a:ea typeface="Open Sans" panose="020B0606030504020204" pitchFamily="34" charset="0"/>
                <a:cs typeface="Open Sans" panose="020B0606030504020204" pitchFamily="34" charset="0"/>
              </a:rPr>
              <a:t>)</a:t>
            </a:r>
          </a:p>
        </p:txBody>
      </p:sp>
      <p:pic>
        <p:nvPicPr>
          <p:cNvPr id="7" name="synthesize (10)">
            <a:hlinkClick r:id="" action="ppaction://media"/>
            <a:extLst>
              <a:ext uri="{FF2B5EF4-FFF2-40B4-BE49-F238E27FC236}">
                <a16:creationId xmlns:a16="http://schemas.microsoft.com/office/drawing/2014/main" id="{ADCA8F79-86DB-84E4-E4AB-A67FA8628CDD}"/>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9650186" y="172794"/>
            <a:ext cx="974766" cy="974766"/>
          </a:xfrm>
          <a:prstGeom prst="rect">
            <a:avLst/>
          </a:prstGeom>
        </p:spPr>
      </p:pic>
    </p:spTree>
    <p:extLst>
      <p:ext uri="{BB962C8B-B14F-4D97-AF65-F5344CB8AC3E}">
        <p14:creationId xmlns:p14="http://schemas.microsoft.com/office/powerpoint/2010/main" val="2408560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67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A0875F1C-0FB7-E6EC-07DE-095264CACE09}"/>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8B7BDC41-BA5C-7F9E-BB2B-E10B5F61F05D}"/>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15</a:t>
            </a:fld>
            <a:endParaRPr lang="sv-SE" sz="1000" b="1" dirty="0">
              <a:solidFill>
                <a:schemeClr val="bg1"/>
              </a:solidFill>
            </a:endParaRPr>
          </a:p>
        </p:txBody>
      </p:sp>
      <p:sp>
        <p:nvSpPr>
          <p:cNvPr id="2" name="Rectangle 1">
            <a:extLst>
              <a:ext uri="{FF2B5EF4-FFF2-40B4-BE49-F238E27FC236}">
                <a16:creationId xmlns:a16="http://schemas.microsoft.com/office/drawing/2014/main" id="{5C93DE29-F331-518E-42F2-1C1B7FCAD3A4}"/>
              </a:ext>
            </a:extLst>
          </p:cNvPr>
          <p:cNvSpPr/>
          <p:nvPr/>
        </p:nvSpPr>
        <p:spPr>
          <a:xfrm>
            <a:off x="687190" y="764459"/>
            <a:ext cx="7736374"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5.2.7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Capacity factor</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4" name="Title 10">
            <a:extLst>
              <a:ext uri="{FF2B5EF4-FFF2-40B4-BE49-F238E27FC236}">
                <a16:creationId xmlns:a16="http://schemas.microsoft.com/office/drawing/2014/main" id="{46AEDD0D-7DA3-E1CD-7D25-17FA74934946}"/>
              </a:ext>
            </a:extLst>
          </p:cNvPr>
          <p:cNvSpPr txBox="1">
            <a:spLocks/>
          </p:cNvSpPr>
          <p:nvPr/>
        </p:nvSpPr>
        <p:spPr>
          <a:xfrm>
            <a:off x="582415" y="-650789"/>
            <a:ext cx="10361809"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5.2 Input &amp; Output Activity Ratios </a:t>
            </a:r>
          </a:p>
        </p:txBody>
      </p:sp>
      <p:sp>
        <p:nvSpPr>
          <p:cNvPr id="7" name="Rectángulo: esquinas redondeadas 3">
            <a:extLst>
              <a:ext uri="{FF2B5EF4-FFF2-40B4-BE49-F238E27FC236}">
                <a16:creationId xmlns:a16="http://schemas.microsoft.com/office/drawing/2014/main" id="{C3B2C2C8-3569-071C-4BF2-1CE73565B60C}"/>
              </a:ext>
            </a:extLst>
          </p:cNvPr>
          <p:cNvSpPr/>
          <p:nvPr/>
        </p:nvSpPr>
        <p:spPr>
          <a:xfrm>
            <a:off x="463171" y="1354500"/>
            <a:ext cx="2986165" cy="1457049"/>
          </a:xfrm>
          <a:prstGeom prst="roundRect">
            <a:avLst/>
          </a:prstGeom>
          <a:solidFill>
            <a:srgbClr val="1F497D">
              <a:lumMod val="75000"/>
            </a:srgbClr>
          </a:solidFill>
          <a:ln w="9525" cap="flat" cmpd="sng" algn="ctr">
            <a:solidFill>
              <a:srgbClr val="153776"/>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s-CO" sz="2000" b="1" i="0" u="none" strike="noStrike" kern="1200" cap="none" spc="0" normalizeH="0" baseline="0" noProof="0" dirty="0" err="1">
                <a:ln>
                  <a:noFill/>
                </a:ln>
                <a:solidFill>
                  <a:prstClr val="white"/>
                </a:solidFill>
                <a:effectLst/>
                <a:uLnTx/>
                <a:uFillTx/>
                <a:latin typeface="Segoe UI" panose="020B0502040204020203" pitchFamily="34" charset="0"/>
                <a:ea typeface="+mn-ea"/>
                <a:cs typeface="Segoe UI" panose="020B0502040204020203" pitchFamily="34" charset="0"/>
              </a:rPr>
              <a:t>Capacity</a:t>
            </a:r>
            <a:endParaRPr kumimoji="0" lang="es-CO" sz="2000" b="1"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endParaRPr>
          </a:p>
          <a:p>
            <a:pPr marL="0" marR="0" lvl="0" indent="0" algn="ctr" defTabSz="914400" eaLnBrk="0" fontAlgn="base" latinLnBrk="0" hangingPunct="0">
              <a:lnSpc>
                <a:spcPct val="100000"/>
              </a:lnSpc>
              <a:spcBef>
                <a:spcPct val="0"/>
              </a:spcBef>
              <a:spcAft>
                <a:spcPct val="0"/>
              </a:spcAft>
              <a:buClrTx/>
              <a:buSzTx/>
              <a:buFontTx/>
              <a:buNone/>
              <a:tabLst/>
              <a:defRPr/>
            </a:pPr>
            <a:endParaRPr kumimoji="0" lang="es-CO" sz="2000" b="1"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endParaRPr>
          </a:p>
          <a:p>
            <a:pPr marL="0" marR="0" lvl="0" indent="0" algn="ctr" defTabSz="914400" eaLnBrk="0" fontAlgn="base" latinLnBrk="0" hangingPunct="0">
              <a:lnSpc>
                <a:spcPct val="100000"/>
              </a:lnSpc>
              <a:spcBef>
                <a:spcPct val="0"/>
              </a:spcBef>
              <a:spcAft>
                <a:spcPct val="0"/>
              </a:spcAft>
              <a:buClrTx/>
              <a:buSzTx/>
              <a:buFontTx/>
              <a:buNone/>
              <a:tabLst/>
              <a:defRPr/>
            </a:pPr>
            <a:r>
              <a:rPr kumimoji="0" lang="es-CO" sz="2000" b="1"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Energy/Time</a:t>
            </a:r>
          </a:p>
          <a:p>
            <a:pPr marL="0" marR="0" lvl="0" indent="0" algn="ctr" defTabSz="914400" eaLnBrk="0" fontAlgn="base" latinLnBrk="0" hangingPunct="0">
              <a:lnSpc>
                <a:spcPct val="100000"/>
              </a:lnSpc>
              <a:spcBef>
                <a:spcPct val="0"/>
              </a:spcBef>
              <a:spcAft>
                <a:spcPct val="0"/>
              </a:spcAft>
              <a:buClrTx/>
              <a:buSzTx/>
              <a:buFontTx/>
              <a:buNone/>
              <a:tabLst/>
              <a:defRPr/>
            </a:pPr>
            <a:endParaRPr kumimoji="0" lang="es-CO" sz="2000" b="1"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endParaRPr>
          </a:p>
          <a:p>
            <a:pPr marL="0" marR="0" lvl="0" indent="0" algn="ctr" defTabSz="914400" eaLnBrk="0" fontAlgn="base" latinLnBrk="0" hangingPunct="0">
              <a:lnSpc>
                <a:spcPct val="100000"/>
              </a:lnSpc>
              <a:spcBef>
                <a:spcPct val="0"/>
              </a:spcBef>
              <a:spcAft>
                <a:spcPct val="0"/>
              </a:spcAft>
              <a:buClrTx/>
              <a:buSzTx/>
              <a:buFontTx/>
              <a:buNone/>
              <a:tabLst/>
              <a:defRPr/>
            </a:pPr>
            <a:r>
              <a:rPr kumimoji="0" lang="es-CO" sz="2000" b="1" i="0" u="none" strike="noStrike" kern="1200" cap="none" spc="0" normalizeH="0" baseline="0" noProof="0" dirty="0" err="1">
                <a:ln>
                  <a:noFill/>
                </a:ln>
                <a:solidFill>
                  <a:prstClr val="white"/>
                </a:solidFill>
                <a:effectLst/>
                <a:uLnTx/>
                <a:uFillTx/>
                <a:latin typeface="Segoe UI" panose="020B0502040204020203" pitchFamily="34" charset="0"/>
                <a:ea typeface="+mn-ea"/>
                <a:cs typeface="Segoe UI" panose="020B0502040204020203" pitchFamily="34" charset="0"/>
              </a:rPr>
              <a:t>Service</a:t>
            </a:r>
            <a:r>
              <a:rPr kumimoji="0" lang="es-CO" sz="2000" b="1"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/Time</a:t>
            </a:r>
          </a:p>
        </p:txBody>
      </p:sp>
      <p:sp>
        <p:nvSpPr>
          <p:cNvPr id="8" name="Rectángulo: esquinas redondeadas 7">
            <a:extLst>
              <a:ext uri="{FF2B5EF4-FFF2-40B4-BE49-F238E27FC236}">
                <a16:creationId xmlns:a16="http://schemas.microsoft.com/office/drawing/2014/main" id="{AE8AE590-ECFF-E593-5697-8C422507EE88}"/>
              </a:ext>
            </a:extLst>
          </p:cNvPr>
          <p:cNvSpPr/>
          <p:nvPr/>
        </p:nvSpPr>
        <p:spPr>
          <a:xfrm>
            <a:off x="3854303" y="1356738"/>
            <a:ext cx="2986165" cy="1484271"/>
          </a:xfrm>
          <a:prstGeom prst="roundRect">
            <a:avLst/>
          </a:prstGeom>
          <a:solidFill>
            <a:srgbClr val="F79646">
              <a:lumMod val="75000"/>
            </a:srgbClr>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s-CO" sz="2000" b="1" i="0" u="none" strike="noStrike" kern="1200" cap="none" spc="0" normalizeH="0" baseline="0" noProof="0" dirty="0" err="1">
                <a:ln>
                  <a:noFill/>
                </a:ln>
                <a:solidFill>
                  <a:prstClr val="white"/>
                </a:solidFill>
                <a:effectLst/>
                <a:uLnTx/>
                <a:uFillTx/>
                <a:latin typeface="Segoe UI" panose="020B0502040204020203" pitchFamily="34" charset="0"/>
                <a:ea typeface="+mn-ea"/>
                <a:cs typeface="Segoe UI" panose="020B0502040204020203" pitchFamily="34" charset="0"/>
              </a:rPr>
              <a:t>Activity</a:t>
            </a:r>
            <a:endParaRPr kumimoji="0" lang="es-CO" sz="2000" b="1"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endParaRPr>
          </a:p>
          <a:p>
            <a:pPr marL="0" marR="0" lvl="0" indent="0" algn="ctr" defTabSz="914400" eaLnBrk="0" fontAlgn="base" latinLnBrk="0" hangingPunct="0">
              <a:lnSpc>
                <a:spcPct val="100000"/>
              </a:lnSpc>
              <a:spcBef>
                <a:spcPct val="0"/>
              </a:spcBef>
              <a:spcAft>
                <a:spcPct val="0"/>
              </a:spcAft>
              <a:buClrTx/>
              <a:buSzTx/>
              <a:buFontTx/>
              <a:buNone/>
              <a:tabLst/>
              <a:defRPr/>
            </a:pPr>
            <a:endParaRPr kumimoji="0" lang="es-CO" sz="2000" b="1"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endParaRPr>
          </a:p>
          <a:p>
            <a:pPr marL="0" marR="0" lvl="0" indent="0" algn="ctr" defTabSz="914400" eaLnBrk="0" fontAlgn="base" latinLnBrk="0" hangingPunct="0">
              <a:lnSpc>
                <a:spcPct val="100000"/>
              </a:lnSpc>
              <a:spcBef>
                <a:spcPct val="0"/>
              </a:spcBef>
              <a:spcAft>
                <a:spcPct val="0"/>
              </a:spcAft>
              <a:buClrTx/>
              <a:buSzTx/>
              <a:buFontTx/>
              <a:buNone/>
              <a:tabLst/>
              <a:defRPr/>
            </a:pPr>
            <a:r>
              <a:rPr kumimoji="0" lang="es-CO" sz="2000" b="1"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Energy</a:t>
            </a:r>
          </a:p>
          <a:p>
            <a:pPr marL="0" marR="0" lvl="0" indent="0" algn="ctr" defTabSz="914400" eaLnBrk="0" fontAlgn="base" latinLnBrk="0" hangingPunct="0">
              <a:lnSpc>
                <a:spcPct val="100000"/>
              </a:lnSpc>
              <a:spcBef>
                <a:spcPct val="0"/>
              </a:spcBef>
              <a:spcAft>
                <a:spcPct val="0"/>
              </a:spcAft>
              <a:buClrTx/>
              <a:buSzTx/>
              <a:buFontTx/>
              <a:buNone/>
              <a:tabLst/>
              <a:defRPr/>
            </a:pPr>
            <a:endParaRPr kumimoji="0" lang="es-CO" sz="2000" b="1"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endParaRPr>
          </a:p>
          <a:p>
            <a:pPr marL="0" marR="0" lvl="0" indent="0" algn="ctr" defTabSz="914400" eaLnBrk="0" fontAlgn="base" latinLnBrk="0" hangingPunct="0">
              <a:lnSpc>
                <a:spcPct val="100000"/>
              </a:lnSpc>
              <a:spcBef>
                <a:spcPct val="0"/>
              </a:spcBef>
              <a:spcAft>
                <a:spcPct val="0"/>
              </a:spcAft>
              <a:buClrTx/>
              <a:buSzTx/>
              <a:buFontTx/>
              <a:buNone/>
              <a:tabLst/>
              <a:defRPr/>
            </a:pPr>
            <a:r>
              <a:rPr kumimoji="0" lang="es-CO" sz="2000" b="1" i="0" u="none" strike="noStrike" kern="1200" cap="none" spc="0" normalizeH="0" baseline="0" noProof="0" dirty="0" err="1">
                <a:ln>
                  <a:noFill/>
                </a:ln>
                <a:solidFill>
                  <a:prstClr val="white"/>
                </a:solidFill>
                <a:effectLst/>
                <a:uLnTx/>
                <a:uFillTx/>
                <a:latin typeface="Segoe UI" panose="020B0502040204020203" pitchFamily="34" charset="0"/>
                <a:ea typeface="+mn-ea"/>
                <a:cs typeface="Segoe UI" panose="020B0502040204020203" pitchFamily="34" charset="0"/>
              </a:rPr>
              <a:t>Service</a:t>
            </a:r>
            <a:endParaRPr kumimoji="0" lang="es-CO" sz="2000" b="1"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endParaRPr>
          </a:p>
        </p:txBody>
      </p:sp>
      <p:pic>
        <p:nvPicPr>
          <p:cNvPr id="9" name="Picture 2" descr="Las 10 mayores centrales térmicas de carbón del mundo- El Periódico de la  Energía">
            <a:extLst>
              <a:ext uri="{FF2B5EF4-FFF2-40B4-BE49-F238E27FC236}">
                <a16:creationId xmlns:a16="http://schemas.microsoft.com/office/drawing/2014/main" id="{366F5D2C-3280-E5C9-2EA4-D63D10DD28A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5614" y="3741226"/>
            <a:ext cx="2679731" cy="1783240"/>
          </a:xfrm>
          <a:prstGeom prst="rect">
            <a:avLst/>
          </a:prstGeom>
          <a:noFill/>
          <a:extLst>
            <a:ext uri="{909E8E84-426E-40DD-AFC4-6F175D3DCCD1}">
              <a14:hiddenFill xmlns:a14="http://schemas.microsoft.com/office/drawing/2010/main">
                <a:solidFill>
                  <a:srgbClr val="FFFFFF"/>
                </a:solidFill>
              </a14:hiddenFill>
            </a:ext>
          </a:extLst>
        </p:spPr>
      </p:pic>
      <p:sp>
        <p:nvSpPr>
          <p:cNvPr id="10" name="CuadroTexto 10">
            <a:extLst>
              <a:ext uri="{FF2B5EF4-FFF2-40B4-BE49-F238E27FC236}">
                <a16:creationId xmlns:a16="http://schemas.microsoft.com/office/drawing/2014/main" id="{67D919A1-8DAA-C79C-CD89-20CE69E98F29}"/>
              </a:ext>
            </a:extLst>
          </p:cNvPr>
          <p:cNvSpPr txBox="1"/>
          <p:nvPr/>
        </p:nvSpPr>
        <p:spPr>
          <a:xfrm>
            <a:off x="815614" y="5581303"/>
            <a:ext cx="2679731" cy="461665"/>
          </a:xfrm>
          <a:prstGeom prst="rect">
            <a:avLst/>
          </a:prstGeom>
          <a:noFill/>
        </p:spPr>
        <p:txBody>
          <a:bodyPr wrap="square" rtlCol="0">
            <a:spAutoFit/>
          </a:bodyPr>
          <a:lstStyle/>
          <a:p>
            <a:pPr algn="ctr" eaLnBrk="0" fontAlgn="base" hangingPunct="0">
              <a:spcBef>
                <a:spcPct val="0"/>
              </a:spcBef>
              <a:spcAft>
                <a:spcPct val="0"/>
              </a:spcAft>
              <a:buClrTx/>
              <a:buFontTx/>
              <a:buNone/>
            </a:pPr>
            <a:r>
              <a:rPr lang="es-CO" sz="2400" b="1" kern="1200" dirty="0">
                <a:solidFill>
                  <a:prstClr val="black"/>
                </a:solidFill>
                <a:latin typeface="Segoe UI" panose="020B0502040204020203" pitchFamily="34" charset="0"/>
                <a:ea typeface="MS PGothic" panose="020B0600070205080204" pitchFamily="34" charset="-128"/>
                <a:cs typeface="Segoe UI" panose="020B0502040204020203" pitchFamily="34" charset="0"/>
              </a:rPr>
              <a:t>Coal </a:t>
            </a:r>
            <a:r>
              <a:rPr lang="es-CO" sz="2400" b="1" kern="1200" dirty="0" err="1">
                <a:solidFill>
                  <a:prstClr val="black"/>
                </a:solidFill>
                <a:latin typeface="Segoe UI" panose="020B0502040204020203" pitchFamily="34" charset="0"/>
                <a:ea typeface="MS PGothic" panose="020B0600070205080204" pitchFamily="34" charset="-128"/>
                <a:cs typeface="Segoe UI" panose="020B0502040204020203" pitchFamily="34" charset="0"/>
              </a:rPr>
              <a:t>power</a:t>
            </a:r>
            <a:r>
              <a:rPr lang="es-CO" sz="2400" b="1" kern="1200" dirty="0">
                <a:solidFill>
                  <a:prstClr val="black"/>
                </a:solidFill>
                <a:latin typeface="Segoe UI" panose="020B0502040204020203" pitchFamily="34" charset="0"/>
                <a:ea typeface="MS PGothic" panose="020B0600070205080204" pitchFamily="34" charset="-128"/>
                <a:cs typeface="Segoe UI" panose="020B0502040204020203" pitchFamily="34" charset="0"/>
              </a:rPr>
              <a:t> </a:t>
            </a:r>
            <a:r>
              <a:rPr lang="es-CO" sz="2400" b="1" kern="1200" dirty="0" err="1">
                <a:solidFill>
                  <a:prstClr val="black"/>
                </a:solidFill>
                <a:latin typeface="Segoe UI" panose="020B0502040204020203" pitchFamily="34" charset="0"/>
                <a:ea typeface="MS PGothic" panose="020B0600070205080204" pitchFamily="34" charset="-128"/>
                <a:cs typeface="Segoe UI" panose="020B0502040204020203" pitchFamily="34" charset="0"/>
              </a:rPr>
              <a:t>plant</a:t>
            </a:r>
            <a:endParaRPr lang="es-CO" sz="2400" b="1" kern="1200" dirty="0">
              <a:solidFill>
                <a:prstClr val="black"/>
              </a:solidFill>
              <a:latin typeface="Segoe UI" panose="020B0502040204020203" pitchFamily="34" charset="0"/>
              <a:ea typeface="MS PGothic" panose="020B0600070205080204" pitchFamily="34" charset="-128"/>
              <a:cs typeface="Segoe UI" panose="020B0502040204020203" pitchFamily="34" charset="0"/>
            </a:endParaRPr>
          </a:p>
        </p:txBody>
      </p:sp>
      <mc:AlternateContent xmlns:mc="http://schemas.openxmlformats.org/markup-compatibility/2006" xmlns:a14="http://schemas.microsoft.com/office/drawing/2010/main">
        <mc:Choice Requires="a14">
          <p:sp>
            <p:nvSpPr>
              <p:cNvPr id="11" name="CuadroTexto 14">
                <a:extLst>
                  <a:ext uri="{FF2B5EF4-FFF2-40B4-BE49-F238E27FC236}">
                    <a16:creationId xmlns:a16="http://schemas.microsoft.com/office/drawing/2014/main" id="{2E831F58-38DE-C66E-66D1-9D91EC5747BF}"/>
                  </a:ext>
                </a:extLst>
              </p:cNvPr>
              <p:cNvSpPr txBox="1"/>
              <p:nvPr/>
            </p:nvSpPr>
            <p:spPr>
              <a:xfrm>
                <a:off x="4455920" y="3529647"/>
                <a:ext cx="6149179" cy="518540"/>
              </a:xfrm>
              <a:prstGeom prst="rect">
                <a:avLst/>
              </a:prstGeom>
              <a:noFill/>
            </p:spPr>
            <p:txBody>
              <a:bodyPr wrap="square" lIns="0" tIns="0" rIns="0" bIns="0" rtlCol="0">
                <a:spAutoFit/>
              </a:bodyPr>
              <a:lstStyle/>
              <a:p>
                <a:pPr eaLnBrk="0" fontAlgn="base" hangingPunct="0">
                  <a:spcBef>
                    <a:spcPct val="0"/>
                  </a:spcBef>
                  <a:spcAft>
                    <a:spcPct val="0"/>
                  </a:spcAft>
                  <a:buClrTx/>
                  <a:buFontTx/>
                  <a:buNone/>
                </a:pPr>
                <a14:m>
                  <m:oMathPara xmlns:m="http://schemas.openxmlformats.org/officeDocument/2006/math">
                    <m:oMathParaPr>
                      <m:jc m:val="centerGroup"/>
                    </m:oMathParaPr>
                    <m:oMath xmlns:m="http://schemas.openxmlformats.org/officeDocument/2006/math">
                      <m:r>
                        <a:rPr lang="es-CO" sz="1800" b="1" i="1" kern="1200" smtClean="0">
                          <a:solidFill>
                            <a:prstClr val="black"/>
                          </a:solidFill>
                          <a:latin typeface="Cambria Math" panose="02040503050406030204" pitchFamily="18" charset="0"/>
                          <a:cs typeface="+mn-cs"/>
                        </a:rPr>
                        <m:t>𝑰𝒏𝒔𝒕𝒂𝒍𝒍𝒆𝒅</m:t>
                      </m:r>
                      <m:r>
                        <a:rPr lang="es-CO" sz="1800" b="1" i="1" kern="1200" smtClean="0">
                          <a:solidFill>
                            <a:prstClr val="black"/>
                          </a:solidFill>
                          <a:latin typeface="Cambria Math" panose="02040503050406030204" pitchFamily="18" charset="0"/>
                          <a:cs typeface="+mn-cs"/>
                        </a:rPr>
                        <m:t> </m:t>
                      </m:r>
                      <m:r>
                        <a:rPr lang="es-CO" sz="1800" b="1" i="1" kern="1200" smtClean="0">
                          <a:solidFill>
                            <a:prstClr val="black"/>
                          </a:solidFill>
                          <a:latin typeface="Cambria Math" panose="02040503050406030204" pitchFamily="18" charset="0"/>
                          <a:cs typeface="+mn-cs"/>
                        </a:rPr>
                        <m:t>𝑪𝒂𝒑𝒂𝒄𝒊𝒕𝒚</m:t>
                      </m:r>
                      <m:r>
                        <a:rPr lang="es-CO" sz="1800" b="1" i="1" kern="1200" smtClean="0">
                          <a:solidFill>
                            <a:prstClr val="black"/>
                          </a:solidFill>
                          <a:latin typeface="Cambria Math" panose="02040503050406030204" pitchFamily="18" charset="0"/>
                          <a:cs typeface="+mn-cs"/>
                        </a:rPr>
                        <m:t>=</m:t>
                      </m:r>
                      <m:r>
                        <a:rPr lang="es-CO" sz="1800" b="1" i="1" kern="1200" smtClean="0">
                          <a:solidFill>
                            <a:prstClr val="black"/>
                          </a:solidFill>
                          <a:latin typeface="Cambria Math" panose="02040503050406030204" pitchFamily="18" charset="0"/>
                          <a:cs typeface="+mn-cs"/>
                        </a:rPr>
                        <m:t>𝟓𝟎</m:t>
                      </m:r>
                      <m:r>
                        <a:rPr lang="es-CO" sz="1800" b="1" i="1" kern="1200" smtClean="0">
                          <a:solidFill>
                            <a:prstClr val="black"/>
                          </a:solidFill>
                          <a:latin typeface="Cambria Math" panose="02040503050406030204" pitchFamily="18" charset="0"/>
                          <a:cs typeface="+mn-cs"/>
                        </a:rPr>
                        <m:t> </m:t>
                      </m:r>
                      <m:r>
                        <a:rPr lang="es-CO" sz="1800" b="1" i="1" kern="1200" smtClean="0">
                          <a:solidFill>
                            <a:prstClr val="black"/>
                          </a:solidFill>
                          <a:latin typeface="Cambria Math" panose="02040503050406030204" pitchFamily="18" charset="0"/>
                          <a:cs typeface="+mn-cs"/>
                        </a:rPr>
                        <m:t>𝑴𝑾</m:t>
                      </m:r>
                      <m:r>
                        <a:rPr lang="es-CO" sz="1800" b="1" i="1" kern="1200" smtClean="0">
                          <a:solidFill>
                            <a:prstClr val="black"/>
                          </a:solidFill>
                          <a:latin typeface="Cambria Math" panose="02040503050406030204" pitchFamily="18" charset="0"/>
                          <a:cs typeface="+mn-cs"/>
                        </a:rPr>
                        <m:t>=</m:t>
                      </m:r>
                      <m:r>
                        <a:rPr lang="es-CO" sz="1800" b="1" i="1" kern="1200" smtClean="0">
                          <a:solidFill>
                            <a:prstClr val="black"/>
                          </a:solidFill>
                          <a:latin typeface="Cambria Math" panose="02040503050406030204" pitchFamily="18" charset="0"/>
                          <a:cs typeface="+mn-cs"/>
                        </a:rPr>
                        <m:t>𝟓𝟎</m:t>
                      </m:r>
                      <m:f>
                        <m:fPr>
                          <m:ctrlPr>
                            <a:rPr lang="es-CO" sz="1800" b="1" i="1" kern="1200" smtClean="0">
                              <a:solidFill>
                                <a:prstClr val="black"/>
                              </a:solidFill>
                              <a:latin typeface="Cambria Math" panose="02040503050406030204" pitchFamily="18" charset="0"/>
                              <a:cs typeface="+mn-cs"/>
                            </a:rPr>
                          </m:ctrlPr>
                        </m:fPr>
                        <m:num>
                          <m:r>
                            <a:rPr lang="es-CO" sz="1800" b="1" i="1" kern="1200" smtClean="0">
                              <a:solidFill>
                                <a:prstClr val="black"/>
                              </a:solidFill>
                              <a:latin typeface="Cambria Math" panose="02040503050406030204" pitchFamily="18" charset="0"/>
                              <a:cs typeface="+mn-cs"/>
                            </a:rPr>
                            <m:t>𝑴𝑱</m:t>
                          </m:r>
                        </m:num>
                        <m:den>
                          <m:r>
                            <a:rPr lang="es-CO" sz="1800" b="1" i="1" kern="1200" smtClean="0">
                              <a:solidFill>
                                <a:prstClr val="black"/>
                              </a:solidFill>
                              <a:latin typeface="Cambria Math" panose="02040503050406030204" pitchFamily="18" charset="0"/>
                              <a:cs typeface="+mn-cs"/>
                            </a:rPr>
                            <m:t>𝒔</m:t>
                          </m:r>
                        </m:den>
                      </m:f>
                    </m:oMath>
                  </m:oMathPara>
                </a14:m>
                <a:endParaRPr lang="es-CO" sz="1800" b="1" kern="1200" dirty="0">
                  <a:solidFill>
                    <a:prstClr val="black"/>
                  </a:solidFill>
                  <a:latin typeface="Arial" panose="020B0604020202020204" pitchFamily="34" charset="0"/>
                  <a:ea typeface="MS PGothic" panose="020B0600070205080204" pitchFamily="34" charset="-128"/>
                  <a:cs typeface="+mn-cs"/>
                </a:endParaRPr>
              </a:p>
            </p:txBody>
          </p:sp>
        </mc:Choice>
        <mc:Fallback xmlns="">
          <p:sp>
            <p:nvSpPr>
              <p:cNvPr id="11" name="CuadroTexto 14">
                <a:extLst>
                  <a:ext uri="{FF2B5EF4-FFF2-40B4-BE49-F238E27FC236}">
                    <a16:creationId xmlns:a16="http://schemas.microsoft.com/office/drawing/2014/main" id="{2E831F58-38DE-C66E-66D1-9D91EC5747BF}"/>
                  </a:ext>
                </a:extLst>
              </p:cNvPr>
              <p:cNvSpPr txBox="1">
                <a:spLocks noRot="1" noChangeAspect="1" noMove="1" noResize="1" noEditPoints="1" noAdjustHandles="1" noChangeArrowheads="1" noChangeShapeType="1" noTextEdit="1"/>
              </p:cNvSpPr>
              <p:nvPr/>
            </p:nvSpPr>
            <p:spPr>
              <a:xfrm>
                <a:off x="4455920" y="3529647"/>
                <a:ext cx="6149179" cy="518540"/>
              </a:xfrm>
              <a:prstGeom prst="rect">
                <a:avLst/>
              </a:prstGeom>
              <a:blipFill>
                <a:blip r:embed="rId6"/>
                <a:stretch>
                  <a:fillRect/>
                </a:stretch>
              </a:blipFill>
            </p:spPr>
            <p:txBody>
              <a:bodyPr/>
              <a:lstStyle/>
              <a:p>
                <a:r>
                  <a:rPr lang="es-CO">
                    <a:noFill/>
                  </a:rPr>
                  <a:t> </a:t>
                </a:r>
              </a:p>
            </p:txBody>
          </p:sp>
        </mc:Fallback>
      </mc:AlternateContent>
      <mc:AlternateContent xmlns:mc="http://schemas.openxmlformats.org/markup-compatibility/2006" xmlns:a14="http://schemas.microsoft.com/office/drawing/2010/main">
        <mc:Choice Requires="a14">
          <p:sp>
            <p:nvSpPr>
              <p:cNvPr id="12" name="CuadroTexto 15">
                <a:extLst>
                  <a:ext uri="{FF2B5EF4-FFF2-40B4-BE49-F238E27FC236}">
                    <a16:creationId xmlns:a16="http://schemas.microsoft.com/office/drawing/2014/main" id="{8426B2A0-750D-6962-60BE-B5716DD23F61}"/>
                  </a:ext>
                </a:extLst>
              </p:cNvPr>
              <p:cNvSpPr txBox="1"/>
              <p:nvPr/>
            </p:nvSpPr>
            <p:spPr>
              <a:xfrm>
                <a:off x="3538870" y="4285767"/>
                <a:ext cx="7997456" cy="1072538"/>
              </a:xfrm>
              <a:prstGeom prst="rect">
                <a:avLst/>
              </a:prstGeom>
              <a:noFill/>
            </p:spPr>
            <p:txBody>
              <a:bodyPr wrap="square" lIns="0" tIns="0" rIns="0" bIns="0" rtlCol="0">
                <a:spAutoFit/>
              </a:bodyPr>
              <a:lstStyle/>
              <a:p>
                <a:pPr eaLnBrk="0" fontAlgn="base" hangingPunct="0">
                  <a:spcBef>
                    <a:spcPct val="0"/>
                  </a:spcBef>
                  <a:spcAft>
                    <a:spcPct val="0"/>
                  </a:spcAft>
                  <a:buClrTx/>
                  <a:buFontTx/>
                  <a:buNone/>
                </a:pPr>
                <a14:m>
                  <m:oMathPara xmlns:m="http://schemas.openxmlformats.org/officeDocument/2006/math">
                    <m:oMathParaPr>
                      <m:jc m:val="centerGroup"/>
                    </m:oMathParaPr>
                    <m:oMath xmlns:m="http://schemas.openxmlformats.org/officeDocument/2006/math">
                      <m:r>
                        <a:rPr lang="es-CO" sz="1800" b="1" i="1" kern="1200" smtClean="0">
                          <a:solidFill>
                            <a:prstClr val="black"/>
                          </a:solidFill>
                          <a:latin typeface="Cambria Math" panose="02040503050406030204" pitchFamily="18" charset="0"/>
                        </a:rPr>
                        <m:t>𝑨𝒄𝒕𝒊𝒗𝒊𝒕𝒚</m:t>
                      </m:r>
                      <m:r>
                        <a:rPr lang="es-CO" sz="1800" b="1" i="1" kern="1200" smtClean="0">
                          <a:solidFill>
                            <a:prstClr val="black"/>
                          </a:solidFill>
                          <a:latin typeface="Cambria Math" panose="02040503050406030204" pitchFamily="18" charset="0"/>
                        </a:rPr>
                        <m:t> </m:t>
                      </m:r>
                      <m:r>
                        <a:rPr lang="es-CO" sz="1800" b="1" i="1" kern="1200" smtClean="0">
                          <a:solidFill>
                            <a:prstClr val="black"/>
                          </a:solidFill>
                          <a:latin typeface="Cambria Math" panose="02040503050406030204" pitchFamily="18" charset="0"/>
                        </a:rPr>
                        <m:t>𝒅𝒖𝒓𝒊𝒏𝒈</m:t>
                      </m:r>
                      <m:r>
                        <a:rPr lang="es-CO" sz="1800" b="1" i="1" kern="1200" smtClean="0">
                          <a:solidFill>
                            <a:prstClr val="black"/>
                          </a:solidFill>
                          <a:latin typeface="Cambria Math" panose="02040503050406030204" pitchFamily="18" charset="0"/>
                        </a:rPr>
                        <m:t> </m:t>
                      </m:r>
                      <m:r>
                        <a:rPr lang="es-CO" sz="1800" b="1" i="1" kern="1200" smtClean="0">
                          <a:solidFill>
                            <a:prstClr val="black"/>
                          </a:solidFill>
                          <a:latin typeface="Cambria Math" panose="02040503050406030204" pitchFamily="18" charset="0"/>
                        </a:rPr>
                        <m:t>𝒐𝒏𝒆</m:t>
                      </m:r>
                      <m:r>
                        <a:rPr lang="es-CO" sz="1800" b="1" i="1" kern="1200" smtClean="0">
                          <a:solidFill>
                            <a:prstClr val="black"/>
                          </a:solidFill>
                          <a:latin typeface="Cambria Math" panose="02040503050406030204" pitchFamily="18" charset="0"/>
                        </a:rPr>
                        <m:t> </m:t>
                      </m:r>
                      <m:r>
                        <a:rPr lang="es-CO" sz="1800" b="1" i="1" kern="1200" smtClean="0">
                          <a:solidFill>
                            <a:prstClr val="black"/>
                          </a:solidFill>
                          <a:latin typeface="Cambria Math" panose="02040503050406030204" pitchFamily="18" charset="0"/>
                        </a:rPr>
                        <m:t>𝒉𝒐𝒖𝒓</m:t>
                      </m:r>
                      <m:r>
                        <a:rPr lang="es-CO" sz="1800" b="1" i="1" kern="1200" smtClean="0">
                          <a:solidFill>
                            <a:prstClr val="black"/>
                          </a:solidFill>
                          <a:latin typeface="Cambria Math" panose="02040503050406030204" pitchFamily="18" charset="0"/>
                        </a:rPr>
                        <m:t> </m:t>
                      </m:r>
                      <m:r>
                        <a:rPr lang="es-CO" sz="1800" b="1" i="1" kern="1200" smtClean="0">
                          <a:solidFill>
                            <a:prstClr val="black"/>
                          </a:solidFill>
                          <a:latin typeface="Cambria Math" panose="02040503050406030204" pitchFamily="18" charset="0"/>
                        </a:rPr>
                        <m:t>𝒘𝒐𝒓𝒌𝒊𝒏𝒈</m:t>
                      </m:r>
                      <m:r>
                        <a:rPr lang="es-CO" sz="1800" b="1" i="1" kern="1200" smtClean="0">
                          <a:solidFill>
                            <a:prstClr val="black"/>
                          </a:solidFill>
                          <a:latin typeface="Cambria Math" panose="02040503050406030204" pitchFamily="18" charset="0"/>
                        </a:rPr>
                        <m:t> </m:t>
                      </m:r>
                      <m:r>
                        <a:rPr lang="es-CO" sz="1800" b="1" i="1" kern="1200" smtClean="0">
                          <a:solidFill>
                            <a:prstClr val="black"/>
                          </a:solidFill>
                          <a:latin typeface="Cambria Math" panose="02040503050406030204" pitchFamily="18" charset="0"/>
                        </a:rPr>
                        <m:t>𝒂𝒕</m:t>
                      </m:r>
                      <m:r>
                        <a:rPr lang="es-CO" sz="1800" b="1" i="1" kern="1200" smtClean="0">
                          <a:solidFill>
                            <a:prstClr val="black"/>
                          </a:solidFill>
                          <a:latin typeface="Cambria Math" panose="02040503050406030204" pitchFamily="18" charset="0"/>
                        </a:rPr>
                        <m:t> </m:t>
                      </m:r>
                      <m:r>
                        <a:rPr lang="es-CO" sz="1800" b="1" i="1" kern="1200" smtClean="0">
                          <a:solidFill>
                            <a:prstClr val="black"/>
                          </a:solidFill>
                          <a:latin typeface="Cambria Math" panose="02040503050406030204" pitchFamily="18" charset="0"/>
                        </a:rPr>
                        <m:t>𝟏𝟎𝟎</m:t>
                      </m:r>
                      <m:r>
                        <a:rPr lang="es-CO" sz="1800" b="1" i="1" kern="1200" smtClean="0">
                          <a:solidFill>
                            <a:prstClr val="black"/>
                          </a:solidFill>
                          <a:latin typeface="Cambria Math" panose="02040503050406030204" pitchFamily="18" charset="0"/>
                        </a:rPr>
                        <m:t>%</m:t>
                      </m:r>
                    </m:oMath>
                  </m:oMathPara>
                </a14:m>
                <a:endParaRPr lang="es-CO" sz="1800" b="1" i="1" kern="1200" dirty="0">
                  <a:solidFill>
                    <a:prstClr val="black"/>
                  </a:solidFill>
                  <a:latin typeface="Cambria Math" panose="02040503050406030204" pitchFamily="18" charset="0"/>
                </a:endParaRPr>
              </a:p>
              <a:p>
                <a:pPr eaLnBrk="0" fontAlgn="base" hangingPunct="0">
                  <a:spcBef>
                    <a:spcPct val="0"/>
                  </a:spcBef>
                  <a:spcAft>
                    <a:spcPct val="0"/>
                  </a:spcAft>
                  <a:buClrTx/>
                  <a:buFontTx/>
                  <a:buNone/>
                </a:pPr>
                <a14:m>
                  <m:oMathPara xmlns:m="http://schemas.openxmlformats.org/officeDocument/2006/math">
                    <m:oMathParaPr>
                      <m:jc m:val="centerGroup"/>
                    </m:oMathParaPr>
                    <m:oMath xmlns:m="http://schemas.openxmlformats.org/officeDocument/2006/math">
                      <m:r>
                        <a:rPr lang="es-CO" sz="1800" b="1" i="1" kern="1200">
                          <a:solidFill>
                            <a:prstClr val="black"/>
                          </a:solidFill>
                          <a:latin typeface="Cambria Math" panose="02040503050406030204" pitchFamily="18" charset="0"/>
                        </a:rPr>
                        <m:t>=</m:t>
                      </m:r>
                      <m:r>
                        <a:rPr lang="es-CO" sz="1800" b="1" i="1" kern="1200">
                          <a:solidFill>
                            <a:prstClr val="black"/>
                          </a:solidFill>
                          <a:latin typeface="Cambria Math" panose="02040503050406030204" pitchFamily="18" charset="0"/>
                        </a:rPr>
                        <m:t>𝟓𝟎</m:t>
                      </m:r>
                      <m:r>
                        <a:rPr lang="es-CO" sz="1800" b="1" i="1" kern="1200">
                          <a:solidFill>
                            <a:prstClr val="black"/>
                          </a:solidFill>
                          <a:latin typeface="Cambria Math" panose="02040503050406030204" pitchFamily="18" charset="0"/>
                        </a:rPr>
                        <m:t> </m:t>
                      </m:r>
                      <m:r>
                        <a:rPr lang="es-CO" sz="1800" b="1" i="1" kern="1200">
                          <a:solidFill>
                            <a:prstClr val="black"/>
                          </a:solidFill>
                          <a:latin typeface="Cambria Math" panose="02040503050406030204" pitchFamily="18" charset="0"/>
                        </a:rPr>
                        <m:t>𝑴𝑾</m:t>
                      </m:r>
                      <m:r>
                        <a:rPr lang="es-CO" sz="1800" b="1" i="1" kern="1200">
                          <a:solidFill>
                            <a:prstClr val="black"/>
                          </a:solidFill>
                          <a:latin typeface="Cambria Math" panose="02040503050406030204" pitchFamily="18" charset="0"/>
                        </a:rPr>
                        <m:t>∗</m:t>
                      </m:r>
                      <m:r>
                        <a:rPr lang="es-CO" sz="1800" b="1" i="1" kern="1200">
                          <a:solidFill>
                            <a:prstClr val="black"/>
                          </a:solidFill>
                          <a:latin typeface="Cambria Math" panose="02040503050406030204" pitchFamily="18" charset="0"/>
                        </a:rPr>
                        <m:t>𝟏</m:t>
                      </m:r>
                      <m:r>
                        <a:rPr lang="es-CO" sz="1800" b="1" i="1" kern="1200">
                          <a:solidFill>
                            <a:prstClr val="black"/>
                          </a:solidFill>
                          <a:latin typeface="Cambria Math" panose="02040503050406030204" pitchFamily="18" charset="0"/>
                        </a:rPr>
                        <m:t> </m:t>
                      </m:r>
                      <m:r>
                        <a:rPr lang="es-CO" sz="1800" b="1" i="1" kern="1200">
                          <a:solidFill>
                            <a:prstClr val="black"/>
                          </a:solidFill>
                          <a:latin typeface="Cambria Math" panose="02040503050406030204" pitchFamily="18" charset="0"/>
                        </a:rPr>
                        <m:t>𝒉</m:t>
                      </m:r>
                      <m:r>
                        <a:rPr lang="es-CO" sz="1800" b="1" i="1" kern="1200">
                          <a:solidFill>
                            <a:prstClr val="black"/>
                          </a:solidFill>
                          <a:latin typeface="Cambria Math" panose="02040503050406030204" pitchFamily="18" charset="0"/>
                        </a:rPr>
                        <m:t>=</m:t>
                      </m:r>
                      <m:r>
                        <a:rPr lang="es-CO" sz="1800" b="1" i="1" kern="1200">
                          <a:solidFill>
                            <a:prstClr val="black"/>
                          </a:solidFill>
                          <a:latin typeface="Cambria Math" panose="02040503050406030204" pitchFamily="18" charset="0"/>
                        </a:rPr>
                        <m:t>𝟓𝟎</m:t>
                      </m:r>
                      <m:r>
                        <a:rPr lang="es-CO" sz="1800" b="1" i="1" kern="1200">
                          <a:solidFill>
                            <a:prstClr val="black"/>
                          </a:solidFill>
                          <a:latin typeface="Cambria Math" panose="02040503050406030204" pitchFamily="18" charset="0"/>
                        </a:rPr>
                        <m:t> </m:t>
                      </m:r>
                      <m:r>
                        <a:rPr lang="es-CO" sz="1800" b="1" i="1" kern="1200">
                          <a:solidFill>
                            <a:prstClr val="black"/>
                          </a:solidFill>
                          <a:latin typeface="Cambria Math" panose="02040503050406030204" pitchFamily="18" charset="0"/>
                        </a:rPr>
                        <m:t>𝑴𝑾𝒉</m:t>
                      </m:r>
                    </m:oMath>
                  </m:oMathPara>
                </a14:m>
                <a:endParaRPr lang="es-CO" sz="1800" b="1" i="1" kern="1200" dirty="0">
                  <a:solidFill>
                    <a:prstClr val="black"/>
                  </a:solidFill>
                  <a:latin typeface="Cambria Math" panose="02040503050406030204" pitchFamily="18" charset="0"/>
                </a:endParaRPr>
              </a:p>
              <a:p>
                <a:pPr eaLnBrk="0" fontAlgn="base" hangingPunct="0">
                  <a:spcBef>
                    <a:spcPct val="0"/>
                  </a:spcBef>
                  <a:spcAft>
                    <a:spcPct val="0"/>
                  </a:spcAft>
                  <a:buClrTx/>
                  <a:buFontTx/>
                  <a:buNone/>
                </a:pPr>
                <a14:m>
                  <m:oMathPara xmlns:m="http://schemas.openxmlformats.org/officeDocument/2006/math">
                    <m:oMathParaPr>
                      <m:jc m:val="centerGroup"/>
                    </m:oMathParaPr>
                    <m:oMath xmlns:m="http://schemas.openxmlformats.org/officeDocument/2006/math">
                      <m:r>
                        <a:rPr lang="es-CO" sz="1800" b="1" i="1" kern="1200">
                          <a:solidFill>
                            <a:prstClr val="black"/>
                          </a:solidFill>
                          <a:latin typeface="Cambria Math" panose="02040503050406030204" pitchFamily="18" charset="0"/>
                        </a:rPr>
                        <m:t>=</m:t>
                      </m:r>
                      <m:r>
                        <a:rPr lang="es-CO" sz="1800" b="1" i="1" kern="1200">
                          <a:solidFill>
                            <a:prstClr val="black"/>
                          </a:solidFill>
                          <a:latin typeface="Cambria Math" panose="02040503050406030204" pitchFamily="18" charset="0"/>
                        </a:rPr>
                        <m:t>𝟓𝟎</m:t>
                      </m:r>
                      <m:f>
                        <m:fPr>
                          <m:ctrlPr>
                            <a:rPr lang="es-CO" sz="1800" b="1" i="1" kern="1200">
                              <a:solidFill>
                                <a:prstClr val="black"/>
                              </a:solidFill>
                              <a:latin typeface="Cambria Math" panose="02040503050406030204" pitchFamily="18" charset="0"/>
                            </a:rPr>
                          </m:ctrlPr>
                        </m:fPr>
                        <m:num>
                          <m:r>
                            <a:rPr lang="es-CO" sz="1800" b="1" i="1" kern="1200">
                              <a:solidFill>
                                <a:prstClr val="black"/>
                              </a:solidFill>
                              <a:latin typeface="Cambria Math" panose="02040503050406030204" pitchFamily="18" charset="0"/>
                            </a:rPr>
                            <m:t>𝑴𝑱</m:t>
                          </m:r>
                        </m:num>
                        <m:den>
                          <m:r>
                            <a:rPr lang="es-CO" sz="1800" b="1" i="1" kern="1200">
                              <a:solidFill>
                                <a:prstClr val="black"/>
                              </a:solidFill>
                              <a:latin typeface="Cambria Math" panose="02040503050406030204" pitchFamily="18" charset="0"/>
                            </a:rPr>
                            <m:t>𝒔</m:t>
                          </m:r>
                        </m:den>
                      </m:f>
                      <m:r>
                        <a:rPr lang="es-CO" sz="1800" b="1" i="1" kern="1200">
                          <a:solidFill>
                            <a:prstClr val="black"/>
                          </a:solidFill>
                          <a:latin typeface="Cambria Math" panose="02040503050406030204" pitchFamily="18" charset="0"/>
                        </a:rPr>
                        <m:t>∗</m:t>
                      </m:r>
                      <m:r>
                        <a:rPr lang="es-CO" sz="1800" b="1" i="1" kern="1200">
                          <a:solidFill>
                            <a:prstClr val="black"/>
                          </a:solidFill>
                          <a:latin typeface="Cambria Math" panose="02040503050406030204" pitchFamily="18" charset="0"/>
                        </a:rPr>
                        <m:t>𝟑𝟔𝟎𝟎</m:t>
                      </m:r>
                      <m:r>
                        <a:rPr lang="es-CO" sz="1800" b="1" i="1" kern="1200">
                          <a:solidFill>
                            <a:prstClr val="black"/>
                          </a:solidFill>
                          <a:latin typeface="Cambria Math" panose="02040503050406030204" pitchFamily="18" charset="0"/>
                        </a:rPr>
                        <m:t> </m:t>
                      </m:r>
                      <m:r>
                        <a:rPr lang="es-CO" sz="1800" b="1" i="1" kern="1200">
                          <a:solidFill>
                            <a:prstClr val="black"/>
                          </a:solidFill>
                          <a:latin typeface="Cambria Math" panose="02040503050406030204" pitchFamily="18" charset="0"/>
                        </a:rPr>
                        <m:t>𝒔</m:t>
                      </m:r>
                      <m:r>
                        <a:rPr lang="es-CO" sz="1800" b="1" i="1" kern="1200">
                          <a:solidFill>
                            <a:prstClr val="black"/>
                          </a:solidFill>
                          <a:latin typeface="Cambria Math" panose="02040503050406030204" pitchFamily="18" charset="0"/>
                        </a:rPr>
                        <m:t>=</m:t>
                      </m:r>
                      <m:r>
                        <a:rPr lang="es-CO" sz="1800" b="1" i="1" kern="1200">
                          <a:solidFill>
                            <a:prstClr val="black"/>
                          </a:solidFill>
                          <a:latin typeface="Cambria Math" panose="02040503050406030204" pitchFamily="18" charset="0"/>
                        </a:rPr>
                        <m:t>𝟏𝟖𝟎𝟎𝟎𝟎</m:t>
                      </m:r>
                      <m:r>
                        <a:rPr lang="es-CO" sz="1800" b="1" i="1" kern="1200">
                          <a:solidFill>
                            <a:prstClr val="black"/>
                          </a:solidFill>
                          <a:latin typeface="Cambria Math" panose="02040503050406030204" pitchFamily="18" charset="0"/>
                        </a:rPr>
                        <m:t> </m:t>
                      </m:r>
                      <m:r>
                        <a:rPr lang="es-CO" sz="1800" b="1" i="1" kern="1200">
                          <a:solidFill>
                            <a:prstClr val="black"/>
                          </a:solidFill>
                          <a:latin typeface="Cambria Math" panose="02040503050406030204" pitchFamily="18" charset="0"/>
                        </a:rPr>
                        <m:t>𝑴𝑱</m:t>
                      </m:r>
                      <m:r>
                        <a:rPr lang="es-CO" sz="1800" b="1" i="1" kern="1200">
                          <a:solidFill>
                            <a:prstClr val="black"/>
                          </a:solidFill>
                          <a:latin typeface="Cambria Math" panose="02040503050406030204" pitchFamily="18" charset="0"/>
                        </a:rPr>
                        <m:t>=</m:t>
                      </m:r>
                      <m:r>
                        <a:rPr lang="es-CO" sz="1800" b="1" i="1" kern="1200">
                          <a:solidFill>
                            <a:prstClr val="black"/>
                          </a:solidFill>
                          <a:latin typeface="Cambria Math" panose="02040503050406030204" pitchFamily="18" charset="0"/>
                        </a:rPr>
                        <m:t>𝟎</m:t>
                      </m:r>
                      <m:r>
                        <a:rPr lang="en-GB" sz="1800" b="1" i="1" kern="1200" smtClean="0">
                          <a:solidFill>
                            <a:prstClr val="black"/>
                          </a:solidFill>
                          <a:latin typeface="Cambria Math" panose="02040503050406030204" pitchFamily="18" charset="0"/>
                        </a:rPr>
                        <m:t>.</m:t>
                      </m:r>
                      <m:r>
                        <a:rPr lang="es-CO" sz="1800" b="1" i="1" kern="1200">
                          <a:solidFill>
                            <a:prstClr val="black"/>
                          </a:solidFill>
                          <a:latin typeface="Cambria Math" panose="02040503050406030204" pitchFamily="18" charset="0"/>
                        </a:rPr>
                        <m:t>𝟏𝟖</m:t>
                      </m:r>
                      <m:r>
                        <a:rPr lang="es-CO" sz="1800" b="1" i="1" kern="1200">
                          <a:solidFill>
                            <a:prstClr val="black"/>
                          </a:solidFill>
                          <a:latin typeface="Cambria Math" panose="02040503050406030204" pitchFamily="18" charset="0"/>
                        </a:rPr>
                        <m:t> </m:t>
                      </m:r>
                      <m:r>
                        <a:rPr lang="es-CO" sz="1800" b="1" i="1" kern="1200">
                          <a:solidFill>
                            <a:prstClr val="black"/>
                          </a:solidFill>
                          <a:latin typeface="Cambria Math" panose="02040503050406030204" pitchFamily="18" charset="0"/>
                        </a:rPr>
                        <m:t>𝑻𝑱</m:t>
                      </m:r>
                    </m:oMath>
                  </m:oMathPara>
                </a14:m>
                <a:endParaRPr lang="es-CO" sz="1800" b="1" kern="1200" dirty="0">
                  <a:solidFill>
                    <a:prstClr val="black"/>
                  </a:solidFill>
                  <a:latin typeface="Arial" panose="020B0604020202020204" pitchFamily="34" charset="0"/>
                  <a:ea typeface="MS PGothic" panose="020B0600070205080204" pitchFamily="34" charset="-128"/>
                </a:endParaRPr>
              </a:p>
            </p:txBody>
          </p:sp>
        </mc:Choice>
        <mc:Fallback xmlns="">
          <p:sp>
            <p:nvSpPr>
              <p:cNvPr id="12" name="CuadroTexto 15">
                <a:extLst>
                  <a:ext uri="{FF2B5EF4-FFF2-40B4-BE49-F238E27FC236}">
                    <a16:creationId xmlns:a16="http://schemas.microsoft.com/office/drawing/2014/main" id="{8426B2A0-750D-6962-60BE-B5716DD23F61}"/>
                  </a:ext>
                </a:extLst>
              </p:cNvPr>
              <p:cNvSpPr txBox="1">
                <a:spLocks noRot="1" noChangeAspect="1" noMove="1" noResize="1" noEditPoints="1" noAdjustHandles="1" noChangeArrowheads="1" noChangeShapeType="1" noTextEdit="1"/>
              </p:cNvSpPr>
              <p:nvPr/>
            </p:nvSpPr>
            <p:spPr>
              <a:xfrm>
                <a:off x="3538870" y="4285767"/>
                <a:ext cx="7997456" cy="1072538"/>
              </a:xfrm>
              <a:prstGeom prst="rect">
                <a:avLst/>
              </a:prstGeom>
              <a:blipFill>
                <a:blip r:embed="rId7"/>
                <a:stretch>
                  <a:fillRect t="-568"/>
                </a:stretch>
              </a:blipFill>
            </p:spPr>
            <p:txBody>
              <a:bodyPr/>
              <a:lstStyle/>
              <a:p>
                <a:r>
                  <a:rPr lang="es-CO">
                    <a:noFill/>
                  </a:rPr>
                  <a:t> </a:t>
                </a:r>
              </a:p>
            </p:txBody>
          </p:sp>
        </mc:Fallback>
      </mc:AlternateContent>
      <mc:AlternateContent xmlns:mc="http://schemas.openxmlformats.org/markup-compatibility/2006" xmlns:a14="http://schemas.microsoft.com/office/drawing/2010/main">
        <mc:Choice Requires="a14">
          <p:sp>
            <p:nvSpPr>
              <p:cNvPr id="13" name="CuadroTexto 15">
                <a:extLst>
                  <a:ext uri="{FF2B5EF4-FFF2-40B4-BE49-F238E27FC236}">
                    <a16:creationId xmlns:a16="http://schemas.microsoft.com/office/drawing/2014/main" id="{7FD45891-AC65-AF4D-9644-B5E8F89A4E0A}"/>
                  </a:ext>
                </a:extLst>
              </p:cNvPr>
              <p:cNvSpPr txBox="1"/>
              <p:nvPr/>
            </p:nvSpPr>
            <p:spPr>
              <a:xfrm>
                <a:off x="3531782" y="5501428"/>
                <a:ext cx="7997456" cy="1072538"/>
              </a:xfrm>
              <a:prstGeom prst="rect">
                <a:avLst/>
              </a:prstGeom>
              <a:noFill/>
            </p:spPr>
            <p:txBody>
              <a:bodyPr wrap="square" lIns="0" tIns="0" rIns="0" bIns="0" rtlCol="0">
                <a:spAutoFit/>
              </a:bodyPr>
              <a:lstStyle/>
              <a:p>
                <a:pPr eaLnBrk="0" fontAlgn="base" hangingPunct="0">
                  <a:spcBef>
                    <a:spcPct val="0"/>
                  </a:spcBef>
                  <a:spcAft>
                    <a:spcPct val="0"/>
                  </a:spcAft>
                  <a:buClrTx/>
                  <a:buFontTx/>
                  <a:buNone/>
                </a:pPr>
                <a14:m>
                  <m:oMathPara xmlns:m="http://schemas.openxmlformats.org/officeDocument/2006/math">
                    <m:oMathParaPr>
                      <m:jc m:val="centerGroup"/>
                    </m:oMathParaPr>
                    <m:oMath xmlns:m="http://schemas.openxmlformats.org/officeDocument/2006/math">
                      <m:r>
                        <a:rPr lang="es-CO" sz="1800" b="1" i="1" kern="1200" smtClean="0">
                          <a:solidFill>
                            <a:prstClr val="black"/>
                          </a:solidFill>
                          <a:latin typeface="Cambria Math" panose="02040503050406030204" pitchFamily="18" charset="0"/>
                        </a:rPr>
                        <m:t>𝑨𝒄𝒕𝒊𝒗𝒊𝒕𝒚</m:t>
                      </m:r>
                      <m:r>
                        <a:rPr lang="es-CO" sz="1800" b="1" i="1" kern="1200" smtClean="0">
                          <a:solidFill>
                            <a:prstClr val="black"/>
                          </a:solidFill>
                          <a:latin typeface="Cambria Math" panose="02040503050406030204" pitchFamily="18" charset="0"/>
                        </a:rPr>
                        <m:t> </m:t>
                      </m:r>
                      <m:r>
                        <a:rPr lang="es-CO" sz="1800" b="1" i="1" kern="1200" smtClean="0">
                          <a:solidFill>
                            <a:prstClr val="black"/>
                          </a:solidFill>
                          <a:latin typeface="Cambria Math" panose="02040503050406030204" pitchFamily="18" charset="0"/>
                        </a:rPr>
                        <m:t>𝒅𝒖𝒓𝒊𝒏𝒈</m:t>
                      </m:r>
                      <m:r>
                        <a:rPr lang="es-CO" sz="1800" b="1" i="1" kern="1200" smtClean="0">
                          <a:solidFill>
                            <a:prstClr val="black"/>
                          </a:solidFill>
                          <a:latin typeface="Cambria Math" panose="02040503050406030204" pitchFamily="18" charset="0"/>
                        </a:rPr>
                        <m:t> </m:t>
                      </m:r>
                      <m:r>
                        <a:rPr lang="es-CO" sz="1800" b="1" i="1" kern="1200" smtClean="0">
                          <a:solidFill>
                            <a:prstClr val="black"/>
                          </a:solidFill>
                          <a:latin typeface="Cambria Math" panose="02040503050406030204" pitchFamily="18" charset="0"/>
                        </a:rPr>
                        <m:t>𝒐𝒏𝒆</m:t>
                      </m:r>
                      <m:r>
                        <a:rPr lang="es-CO" sz="1800" b="1" i="1" kern="1200" smtClean="0">
                          <a:solidFill>
                            <a:prstClr val="black"/>
                          </a:solidFill>
                          <a:latin typeface="Cambria Math" panose="02040503050406030204" pitchFamily="18" charset="0"/>
                        </a:rPr>
                        <m:t> </m:t>
                      </m:r>
                      <m:r>
                        <a:rPr lang="es-CO" sz="1800" b="1" i="1" kern="1200" smtClean="0">
                          <a:solidFill>
                            <a:prstClr val="black"/>
                          </a:solidFill>
                          <a:latin typeface="Cambria Math" panose="02040503050406030204" pitchFamily="18" charset="0"/>
                        </a:rPr>
                        <m:t>𝒉𝒐𝒖𝒓</m:t>
                      </m:r>
                      <m:r>
                        <a:rPr lang="es-CO" sz="1800" b="1" i="1" kern="1200" smtClean="0">
                          <a:solidFill>
                            <a:prstClr val="black"/>
                          </a:solidFill>
                          <a:latin typeface="Cambria Math" panose="02040503050406030204" pitchFamily="18" charset="0"/>
                        </a:rPr>
                        <m:t> </m:t>
                      </m:r>
                      <m:r>
                        <a:rPr lang="es-CO" sz="1800" b="1" i="1" kern="1200" smtClean="0">
                          <a:solidFill>
                            <a:prstClr val="black"/>
                          </a:solidFill>
                          <a:latin typeface="Cambria Math" panose="02040503050406030204" pitchFamily="18" charset="0"/>
                        </a:rPr>
                        <m:t>𝒘𝒐𝒓𝒌𝒊𝒏𝒈</m:t>
                      </m:r>
                      <m:r>
                        <a:rPr lang="es-CO" sz="1800" b="1" i="1" kern="1200" smtClean="0">
                          <a:solidFill>
                            <a:prstClr val="black"/>
                          </a:solidFill>
                          <a:latin typeface="Cambria Math" panose="02040503050406030204" pitchFamily="18" charset="0"/>
                        </a:rPr>
                        <m:t> </m:t>
                      </m:r>
                      <m:r>
                        <a:rPr lang="es-CO" sz="1800" b="1" i="1" kern="1200" smtClean="0">
                          <a:solidFill>
                            <a:prstClr val="black"/>
                          </a:solidFill>
                          <a:latin typeface="Cambria Math" panose="02040503050406030204" pitchFamily="18" charset="0"/>
                        </a:rPr>
                        <m:t>𝒂𝒕</m:t>
                      </m:r>
                      <m:r>
                        <a:rPr lang="es-CO" sz="1800" b="1" i="1" kern="1200" smtClean="0">
                          <a:solidFill>
                            <a:prstClr val="black"/>
                          </a:solidFill>
                          <a:latin typeface="Cambria Math" panose="02040503050406030204" pitchFamily="18" charset="0"/>
                        </a:rPr>
                        <m:t> </m:t>
                      </m:r>
                      <m:r>
                        <a:rPr lang="es-CO" sz="1800" b="1" i="1" kern="1200" smtClean="0">
                          <a:solidFill>
                            <a:prstClr val="black"/>
                          </a:solidFill>
                          <a:latin typeface="Cambria Math" panose="02040503050406030204" pitchFamily="18" charset="0"/>
                        </a:rPr>
                        <m:t>𝟖𝟎</m:t>
                      </m:r>
                      <m:r>
                        <a:rPr lang="es-CO" sz="1800" b="1" i="1" kern="1200" smtClean="0">
                          <a:solidFill>
                            <a:prstClr val="black"/>
                          </a:solidFill>
                          <a:latin typeface="Cambria Math" panose="02040503050406030204" pitchFamily="18" charset="0"/>
                        </a:rPr>
                        <m:t>% (</m:t>
                      </m:r>
                      <m:r>
                        <a:rPr lang="es-CO" sz="1800" b="1" i="1" kern="1200" smtClean="0">
                          <a:solidFill>
                            <a:prstClr val="black"/>
                          </a:solidFill>
                          <a:latin typeface="Cambria Math" panose="02040503050406030204" pitchFamily="18" charset="0"/>
                        </a:rPr>
                        <m:t>𝑪𝑭</m:t>
                      </m:r>
                      <m:r>
                        <a:rPr lang="es-CO" sz="1800" b="1" i="1" kern="1200" smtClean="0">
                          <a:solidFill>
                            <a:prstClr val="black"/>
                          </a:solidFill>
                          <a:latin typeface="Cambria Math" panose="02040503050406030204" pitchFamily="18" charset="0"/>
                        </a:rPr>
                        <m:t>=</m:t>
                      </m:r>
                      <m:r>
                        <a:rPr lang="es-CO" sz="1800" b="1" i="1" kern="1200" smtClean="0">
                          <a:solidFill>
                            <a:prstClr val="black"/>
                          </a:solidFill>
                          <a:latin typeface="Cambria Math" panose="02040503050406030204" pitchFamily="18" charset="0"/>
                        </a:rPr>
                        <m:t>𝟎</m:t>
                      </m:r>
                      <m:r>
                        <a:rPr lang="es-CO" sz="1800" b="1" i="1" kern="1200" smtClean="0">
                          <a:solidFill>
                            <a:prstClr val="black"/>
                          </a:solidFill>
                          <a:latin typeface="Cambria Math" panose="02040503050406030204" pitchFamily="18" charset="0"/>
                        </a:rPr>
                        <m:t>.</m:t>
                      </m:r>
                      <m:r>
                        <a:rPr lang="es-CO" sz="1800" b="1" i="1" kern="1200" smtClean="0">
                          <a:solidFill>
                            <a:prstClr val="black"/>
                          </a:solidFill>
                          <a:latin typeface="Cambria Math" panose="02040503050406030204" pitchFamily="18" charset="0"/>
                        </a:rPr>
                        <m:t>𝟖</m:t>
                      </m:r>
                      <m:r>
                        <a:rPr lang="es-CO" sz="1800" b="1" i="1" kern="1200" smtClean="0">
                          <a:solidFill>
                            <a:prstClr val="black"/>
                          </a:solidFill>
                          <a:latin typeface="Cambria Math" panose="02040503050406030204" pitchFamily="18" charset="0"/>
                        </a:rPr>
                        <m:t>)</m:t>
                      </m:r>
                    </m:oMath>
                  </m:oMathPara>
                </a14:m>
                <a:endParaRPr lang="es-CO" sz="1800" b="1" i="1" kern="1200" dirty="0">
                  <a:solidFill>
                    <a:prstClr val="black"/>
                  </a:solidFill>
                  <a:latin typeface="Cambria Math" panose="02040503050406030204" pitchFamily="18" charset="0"/>
                </a:endParaRPr>
              </a:p>
              <a:p>
                <a:pPr eaLnBrk="0" fontAlgn="base" hangingPunct="0">
                  <a:spcBef>
                    <a:spcPct val="0"/>
                  </a:spcBef>
                  <a:spcAft>
                    <a:spcPct val="0"/>
                  </a:spcAft>
                  <a:buClrTx/>
                  <a:buFontTx/>
                  <a:buNone/>
                </a:pPr>
                <a14:m>
                  <m:oMathPara xmlns:m="http://schemas.openxmlformats.org/officeDocument/2006/math">
                    <m:oMathParaPr>
                      <m:jc m:val="centerGroup"/>
                    </m:oMathParaPr>
                    <m:oMath xmlns:m="http://schemas.openxmlformats.org/officeDocument/2006/math">
                      <m:r>
                        <a:rPr lang="es-CO" sz="1800" b="1" i="1" kern="1200">
                          <a:solidFill>
                            <a:prstClr val="black"/>
                          </a:solidFill>
                          <a:latin typeface="Cambria Math" panose="02040503050406030204" pitchFamily="18" charset="0"/>
                        </a:rPr>
                        <m:t>=</m:t>
                      </m:r>
                      <m:r>
                        <a:rPr lang="es-CO" sz="1800" b="1" i="1" kern="1200">
                          <a:solidFill>
                            <a:prstClr val="black"/>
                          </a:solidFill>
                          <a:latin typeface="Cambria Math" panose="02040503050406030204" pitchFamily="18" charset="0"/>
                        </a:rPr>
                        <m:t>𝟓𝟎</m:t>
                      </m:r>
                      <m:r>
                        <a:rPr lang="es-CO" sz="1800" b="1" i="1" kern="1200">
                          <a:solidFill>
                            <a:prstClr val="black"/>
                          </a:solidFill>
                          <a:latin typeface="Cambria Math" panose="02040503050406030204" pitchFamily="18" charset="0"/>
                        </a:rPr>
                        <m:t> </m:t>
                      </m:r>
                      <m:r>
                        <a:rPr lang="es-CO" sz="1800" b="1" i="1" kern="1200">
                          <a:solidFill>
                            <a:prstClr val="black"/>
                          </a:solidFill>
                          <a:latin typeface="Cambria Math" panose="02040503050406030204" pitchFamily="18" charset="0"/>
                        </a:rPr>
                        <m:t>𝑴𝑾</m:t>
                      </m:r>
                      <m:r>
                        <a:rPr lang="es-CO" sz="1800" b="1" i="1" kern="1200" smtClean="0">
                          <a:solidFill>
                            <a:prstClr val="black"/>
                          </a:solidFill>
                          <a:latin typeface="Cambria Math" panose="02040503050406030204" pitchFamily="18" charset="0"/>
                        </a:rPr>
                        <m:t>∗</m:t>
                      </m:r>
                      <m:r>
                        <a:rPr lang="es-CO" sz="1800" b="1" i="1" kern="1200" smtClean="0">
                          <a:solidFill>
                            <a:prstClr val="black"/>
                          </a:solidFill>
                          <a:latin typeface="Cambria Math" panose="02040503050406030204" pitchFamily="18" charset="0"/>
                        </a:rPr>
                        <m:t>𝟎</m:t>
                      </m:r>
                      <m:r>
                        <a:rPr lang="es-CO" sz="1800" b="1" i="1" kern="1200" smtClean="0">
                          <a:solidFill>
                            <a:prstClr val="black"/>
                          </a:solidFill>
                          <a:latin typeface="Cambria Math" panose="02040503050406030204" pitchFamily="18" charset="0"/>
                        </a:rPr>
                        <m:t>.</m:t>
                      </m:r>
                      <m:r>
                        <a:rPr lang="es-CO" sz="1800" b="1" i="1" kern="1200" smtClean="0">
                          <a:solidFill>
                            <a:prstClr val="black"/>
                          </a:solidFill>
                          <a:latin typeface="Cambria Math" panose="02040503050406030204" pitchFamily="18" charset="0"/>
                        </a:rPr>
                        <m:t>𝟖</m:t>
                      </m:r>
                      <m:r>
                        <a:rPr lang="es-CO" sz="1800" b="1" i="1" kern="1200">
                          <a:solidFill>
                            <a:prstClr val="black"/>
                          </a:solidFill>
                          <a:latin typeface="Cambria Math" panose="02040503050406030204" pitchFamily="18" charset="0"/>
                        </a:rPr>
                        <m:t>∗</m:t>
                      </m:r>
                      <m:r>
                        <a:rPr lang="es-CO" sz="1800" b="1" i="1" kern="1200">
                          <a:solidFill>
                            <a:prstClr val="black"/>
                          </a:solidFill>
                          <a:latin typeface="Cambria Math" panose="02040503050406030204" pitchFamily="18" charset="0"/>
                        </a:rPr>
                        <m:t>𝟏</m:t>
                      </m:r>
                      <m:r>
                        <a:rPr lang="es-CO" sz="1800" b="1" i="1" kern="1200">
                          <a:solidFill>
                            <a:prstClr val="black"/>
                          </a:solidFill>
                          <a:latin typeface="Cambria Math" panose="02040503050406030204" pitchFamily="18" charset="0"/>
                        </a:rPr>
                        <m:t> </m:t>
                      </m:r>
                      <m:r>
                        <a:rPr lang="es-CO" sz="1800" b="1" i="1" kern="1200">
                          <a:solidFill>
                            <a:prstClr val="black"/>
                          </a:solidFill>
                          <a:latin typeface="Cambria Math" panose="02040503050406030204" pitchFamily="18" charset="0"/>
                        </a:rPr>
                        <m:t>𝒉</m:t>
                      </m:r>
                      <m:r>
                        <a:rPr lang="es-CO" sz="1800" b="1" i="1" kern="1200">
                          <a:solidFill>
                            <a:prstClr val="black"/>
                          </a:solidFill>
                          <a:latin typeface="Cambria Math" panose="02040503050406030204" pitchFamily="18" charset="0"/>
                        </a:rPr>
                        <m:t>=</m:t>
                      </m:r>
                      <m:r>
                        <a:rPr lang="es-CO" sz="1800" b="1" i="1" kern="1200" smtClean="0">
                          <a:solidFill>
                            <a:prstClr val="black"/>
                          </a:solidFill>
                          <a:latin typeface="Cambria Math" panose="02040503050406030204" pitchFamily="18" charset="0"/>
                        </a:rPr>
                        <m:t>𝟒</m:t>
                      </m:r>
                      <m:r>
                        <a:rPr lang="es-CO" sz="1800" b="1" i="1" kern="1200">
                          <a:solidFill>
                            <a:prstClr val="black"/>
                          </a:solidFill>
                          <a:latin typeface="Cambria Math" panose="02040503050406030204" pitchFamily="18" charset="0"/>
                        </a:rPr>
                        <m:t>𝟎</m:t>
                      </m:r>
                      <m:r>
                        <a:rPr lang="es-CO" sz="1800" b="1" i="1" kern="1200">
                          <a:solidFill>
                            <a:prstClr val="black"/>
                          </a:solidFill>
                          <a:latin typeface="Cambria Math" panose="02040503050406030204" pitchFamily="18" charset="0"/>
                        </a:rPr>
                        <m:t> </m:t>
                      </m:r>
                      <m:r>
                        <a:rPr lang="es-CO" sz="1800" b="1" i="1" kern="1200">
                          <a:solidFill>
                            <a:prstClr val="black"/>
                          </a:solidFill>
                          <a:latin typeface="Cambria Math" panose="02040503050406030204" pitchFamily="18" charset="0"/>
                        </a:rPr>
                        <m:t>𝑴𝑾𝒉</m:t>
                      </m:r>
                    </m:oMath>
                  </m:oMathPara>
                </a14:m>
                <a:endParaRPr lang="es-CO" sz="1800" b="1" i="1" kern="1200" dirty="0">
                  <a:solidFill>
                    <a:prstClr val="black"/>
                  </a:solidFill>
                  <a:latin typeface="Cambria Math" panose="02040503050406030204" pitchFamily="18" charset="0"/>
                </a:endParaRPr>
              </a:p>
              <a:p>
                <a:pPr eaLnBrk="0" fontAlgn="base" hangingPunct="0">
                  <a:spcBef>
                    <a:spcPct val="0"/>
                  </a:spcBef>
                  <a:spcAft>
                    <a:spcPct val="0"/>
                  </a:spcAft>
                  <a:buClrTx/>
                  <a:buFontTx/>
                  <a:buNone/>
                </a:pPr>
                <a14:m>
                  <m:oMathPara xmlns:m="http://schemas.openxmlformats.org/officeDocument/2006/math">
                    <m:oMathParaPr>
                      <m:jc m:val="centerGroup"/>
                    </m:oMathParaPr>
                    <m:oMath xmlns:m="http://schemas.openxmlformats.org/officeDocument/2006/math">
                      <m:r>
                        <a:rPr lang="es-CO" sz="1800" b="1" i="1" kern="1200">
                          <a:solidFill>
                            <a:prstClr val="black"/>
                          </a:solidFill>
                          <a:latin typeface="Cambria Math" panose="02040503050406030204" pitchFamily="18" charset="0"/>
                        </a:rPr>
                        <m:t>=</m:t>
                      </m:r>
                      <m:r>
                        <a:rPr lang="es-CO" sz="1800" b="1" i="1" kern="1200">
                          <a:solidFill>
                            <a:prstClr val="black"/>
                          </a:solidFill>
                          <a:latin typeface="Cambria Math" panose="02040503050406030204" pitchFamily="18" charset="0"/>
                        </a:rPr>
                        <m:t>𝟓𝟎</m:t>
                      </m:r>
                      <m:f>
                        <m:fPr>
                          <m:ctrlPr>
                            <a:rPr lang="es-CO" sz="1800" b="1" i="1" kern="1200">
                              <a:solidFill>
                                <a:prstClr val="black"/>
                              </a:solidFill>
                              <a:latin typeface="Cambria Math" panose="02040503050406030204" pitchFamily="18" charset="0"/>
                            </a:rPr>
                          </m:ctrlPr>
                        </m:fPr>
                        <m:num>
                          <m:r>
                            <a:rPr lang="es-CO" sz="1800" b="1" i="1" kern="1200">
                              <a:solidFill>
                                <a:prstClr val="black"/>
                              </a:solidFill>
                              <a:latin typeface="Cambria Math" panose="02040503050406030204" pitchFamily="18" charset="0"/>
                            </a:rPr>
                            <m:t>𝑴𝑱</m:t>
                          </m:r>
                        </m:num>
                        <m:den>
                          <m:r>
                            <a:rPr lang="es-CO" sz="1800" b="1" i="1" kern="1200">
                              <a:solidFill>
                                <a:prstClr val="black"/>
                              </a:solidFill>
                              <a:latin typeface="Cambria Math" panose="02040503050406030204" pitchFamily="18" charset="0"/>
                            </a:rPr>
                            <m:t>𝒔</m:t>
                          </m:r>
                        </m:den>
                      </m:f>
                      <m:r>
                        <a:rPr lang="es-CO" sz="1800" b="1" i="1" kern="1200">
                          <a:solidFill>
                            <a:prstClr val="black"/>
                          </a:solidFill>
                          <a:latin typeface="Cambria Math" panose="02040503050406030204" pitchFamily="18" charset="0"/>
                        </a:rPr>
                        <m:t>∗</m:t>
                      </m:r>
                      <m:r>
                        <a:rPr lang="es-CO" sz="1800" b="1" i="1" kern="1200" smtClean="0">
                          <a:solidFill>
                            <a:prstClr val="black"/>
                          </a:solidFill>
                          <a:latin typeface="Cambria Math" panose="02040503050406030204" pitchFamily="18" charset="0"/>
                        </a:rPr>
                        <m:t>𝟎</m:t>
                      </m:r>
                      <m:r>
                        <a:rPr lang="es-CO" sz="1800" b="1" i="1" kern="1200" smtClean="0">
                          <a:solidFill>
                            <a:prstClr val="black"/>
                          </a:solidFill>
                          <a:latin typeface="Cambria Math" panose="02040503050406030204" pitchFamily="18" charset="0"/>
                        </a:rPr>
                        <m:t>.</m:t>
                      </m:r>
                      <m:r>
                        <a:rPr lang="es-CO" sz="1800" b="1" i="1" kern="1200" smtClean="0">
                          <a:solidFill>
                            <a:prstClr val="black"/>
                          </a:solidFill>
                          <a:latin typeface="Cambria Math" panose="02040503050406030204" pitchFamily="18" charset="0"/>
                        </a:rPr>
                        <m:t>𝟖</m:t>
                      </m:r>
                      <m:r>
                        <a:rPr lang="es-CO" sz="1800" b="1" i="1" kern="1200" smtClean="0">
                          <a:solidFill>
                            <a:prstClr val="black"/>
                          </a:solidFill>
                          <a:latin typeface="Cambria Math" panose="02040503050406030204" pitchFamily="18" charset="0"/>
                        </a:rPr>
                        <m:t>∗</m:t>
                      </m:r>
                      <m:r>
                        <a:rPr lang="es-CO" sz="1800" b="1" i="1" kern="1200">
                          <a:solidFill>
                            <a:prstClr val="black"/>
                          </a:solidFill>
                          <a:latin typeface="Cambria Math" panose="02040503050406030204" pitchFamily="18" charset="0"/>
                        </a:rPr>
                        <m:t>𝟑𝟔𝟎𝟎</m:t>
                      </m:r>
                      <m:r>
                        <a:rPr lang="es-CO" sz="1800" b="1" i="1" kern="1200">
                          <a:solidFill>
                            <a:prstClr val="black"/>
                          </a:solidFill>
                          <a:latin typeface="Cambria Math" panose="02040503050406030204" pitchFamily="18" charset="0"/>
                        </a:rPr>
                        <m:t> </m:t>
                      </m:r>
                      <m:r>
                        <a:rPr lang="es-CO" sz="1800" b="1" i="1" kern="1200">
                          <a:solidFill>
                            <a:prstClr val="black"/>
                          </a:solidFill>
                          <a:latin typeface="Cambria Math" panose="02040503050406030204" pitchFamily="18" charset="0"/>
                        </a:rPr>
                        <m:t>𝒔</m:t>
                      </m:r>
                      <m:r>
                        <a:rPr lang="es-CO" sz="1800" b="1" i="1" kern="1200">
                          <a:solidFill>
                            <a:prstClr val="black"/>
                          </a:solidFill>
                          <a:latin typeface="Cambria Math" panose="02040503050406030204" pitchFamily="18" charset="0"/>
                        </a:rPr>
                        <m:t>=</m:t>
                      </m:r>
                      <m:r>
                        <a:rPr lang="es-CO" sz="1800" b="1" i="1" kern="1200">
                          <a:solidFill>
                            <a:prstClr val="black"/>
                          </a:solidFill>
                          <a:latin typeface="Cambria Math" panose="02040503050406030204" pitchFamily="18" charset="0"/>
                        </a:rPr>
                        <m:t>𝟏𝟒𝟒𝟎𝟎𝟎</m:t>
                      </m:r>
                      <m:r>
                        <a:rPr lang="es-CO" sz="1800" b="1" i="1" kern="1200">
                          <a:solidFill>
                            <a:prstClr val="black"/>
                          </a:solidFill>
                          <a:latin typeface="Cambria Math" panose="02040503050406030204" pitchFamily="18" charset="0"/>
                        </a:rPr>
                        <m:t> </m:t>
                      </m:r>
                      <m:r>
                        <a:rPr lang="es-CO" sz="1800" b="1" i="1" kern="1200">
                          <a:solidFill>
                            <a:prstClr val="black"/>
                          </a:solidFill>
                          <a:latin typeface="Cambria Math" panose="02040503050406030204" pitchFamily="18" charset="0"/>
                        </a:rPr>
                        <m:t>𝑴𝑱</m:t>
                      </m:r>
                      <m:r>
                        <a:rPr lang="es-CO" sz="1800" b="1" i="1" kern="1200">
                          <a:solidFill>
                            <a:prstClr val="black"/>
                          </a:solidFill>
                          <a:latin typeface="Cambria Math" panose="02040503050406030204" pitchFamily="18" charset="0"/>
                        </a:rPr>
                        <m:t>=</m:t>
                      </m:r>
                      <m:r>
                        <a:rPr lang="es-CO" sz="1800" b="1" i="1" kern="1200">
                          <a:solidFill>
                            <a:prstClr val="black"/>
                          </a:solidFill>
                          <a:latin typeface="Cambria Math" panose="02040503050406030204" pitchFamily="18" charset="0"/>
                        </a:rPr>
                        <m:t>𝟎</m:t>
                      </m:r>
                      <m:r>
                        <a:rPr lang="en-GB" sz="1800" b="1" i="1" kern="1200" smtClean="0">
                          <a:solidFill>
                            <a:prstClr val="black"/>
                          </a:solidFill>
                          <a:latin typeface="Cambria Math" panose="02040503050406030204" pitchFamily="18" charset="0"/>
                        </a:rPr>
                        <m:t>.</m:t>
                      </m:r>
                      <m:r>
                        <a:rPr lang="es-CO" sz="1800" b="1" i="1" kern="1200">
                          <a:solidFill>
                            <a:prstClr val="black"/>
                          </a:solidFill>
                          <a:latin typeface="Cambria Math" panose="02040503050406030204" pitchFamily="18" charset="0"/>
                        </a:rPr>
                        <m:t>𝟏𝟒𝟒</m:t>
                      </m:r>
                      <m:r>
                        <a:rPr lang="es-CO" sz="1800" b="1" i="1" kern="1200">
                          <a:solidFill>
                            <a:prstClr val="black"/>
                          </a:solidFill>
                          <a:latin typeface="Cambria Math" panose="02040503050406030204" pitchFamily="18" charset="0"/>
                        </a:rPr>
                        <m:t> </m:t>
                      </m:r>
                      <m:r>
                        <a:rPr lang="es-CO" sz="1800" b="1" i="1" kern="1200">
                          <a:solidFill>
                            <a:prstClr val="black"/>
                          </a:solidFill>
                          <a:latin typeface="Cambria Math" panose="02040503050406030204" pitchFamily="18" charset="0"/>
                        </a:rPr>
                        <m:t>𝑻𝑱</m:t>
                      </m:r>
                    </m:oMath>
                  </m:oMathPara>
                </a14:m>
                <a:endParaRPr lang="es-CO" sz="1800" b="1" kern="1200" dirty="0">
                  <a:solidFill>
                    <a:prstClr val="black"/>
                  </a:solidFill>
                  <a:latin typeface="Arial" panose="020B0604020202020204" pitchFamily="34" charset="0"/>
                  <a:ea typeface="MS PGothic" panose="020B0600070205080204" pitchFamily="34" charset="-128"/>
                </a:endParaRPr>
              </a:p>
            </p:txBody>
          </p:sp>
        </mc:Choice>
        <mc:Fallback xmlns="">
          <p:sp>
            <p:nvSpPr>
              <p:cNvPr id="13" name="CuadroTexto 15">
                <a:extLst>
                  <a:ext uri="{FF2B5EF4-FFF2-40B4-BE49-F238E27FC236}">
                    <a16:creationId xmlns:a16="http://schemas.microsoft.com/office/drawing/2014/main" id="{7FD45891-AC65-AF4D-9644-B5E8F89A4E0A}"/>
                  </a:ext>
                </a:extLst>
              </p:cNvPr>
              <p:cNvSpPr txBox="1">
                <a:spLocks noRot="1" noChangeAspect="1" noMove="1" noResize="1" noEditPoints="1" noAdjustHandles="1" noChangeArrowheads="1" noChangeShapeType="1" noTextEdit="1"/>
              </p:cNvSpPr>
              <p:nvPr/>
            </p:nvSpPr>
            <p:spPr>
              <a:xfrm>
                <a:off x="3531782" y="5501428"/>
                <a:ext cx="7997456" cy="1072538"/>
              </a:xfrm>
              <a:prstGeom prst="rect">
                <a:avLst/>
              </a:prstGeom>
              <a:blipFill>
                <a:blip r:embed="rId8"/>
                <a:stretch>
                  <a:fillRect t="-568"/>
                </a:stretch>
              </a:blipFill>
            </p:spPr>
            <p:txBody>
              <a:bodyPr/>
              <a:lstStyle/>
              <a:p>
                <a:r>
                  <a:rPr lang="es-CO">
                    <a:noFill/>
                  </a:rPr>
                  <a:t> </a:t>
                </a:r>
              </a:p>
            </p:txBody>
          </p:sp>
        </mc:Fallback>
      </mc:AlternateContent>
      <p:sp>
        <p:nvSpPr>
          <p:cNvPr id="14" name="TextBox 13">
            <a:extLst>
              <a:ext uri="{FF2B5EF4-FFF2-40B4-BE49-F238E27FC236}">
                <a16:creationId xmlns:a16="http://schemas.microsoft.com/office/drawing/2014/main" id="{1F432B69-FDA1-BFA7-E5DC-582405315CF2}"/>
              </a:ext>
            </a:extLst>
          </p:cNvPr>
          <p:cNvSpPr txBox="1"/>
          <p:nvPr/>
        </p:nvSpPr>
        <p:spPr>
          <a:xfrm>
            <a:off x="7232025" y="1126238"/>
            <a:ext cx="4496803" cy="1682743"/>
          </a:xfrm>
          <a:prstGeom prst="rect">
            <a:avLst/>
          </a:prstGeom>
          <a:noFill/>
          <a:ln w="38100">
            <a:solidFill>
              <a:schemeClr val="accent1"/>
            </a:solidFill>
          </a:ln>
        </p:spPr>
        <p:txBody>
          <a:bodyPr wrap="square">
            <a:spAutoFit/>
          </a:bodyPr>
          <a:lstStyle/>
          <a:p>
            <a:r>
              <a:rPr lang="en-US" sz="2000" b="1" dirty="0">
                <a:latin typeface="Segoe UI" panose="020B0502040204020203" pitchFamily="34" charset="0"/>
                <a:cs typeface="Segoe UI" panose="020B0502040204020203" pitchFamily="34" charset="0"/>
              </a:rPr>
              <a:t>Capacity Factor (CF): </a:t>
            </a:r>
            <a:r>
              <a:rPr lang="en-US" sz="2000" dirty="0">
                <a:latin typeface="Segoe UI" panose="020B0502040204020203" pitchFamily="34" charset="0"/>
                <a:cs typeface="Segoe UI" panose="020B0502040204020203" pitchFamily="34" charset="0"/>
              </a:rPr>
              <a:t>Capacity available per each </a:t>
            </a:r>
            <a:r>
              <a:rPr lang="en-US" sz="2000" dirty="0" err="1">
                <a:latin typeface="Segoe UI" panose="020B0502040204020203" pitchFamily="34" charset="0"/>
                <a:cs typeface="Segoe UI" panose="020B0502040204020203" pitchFamily="34" charset="0"/>
              </a:rPr>
              <a:t>TimeSlice</a:t>
            </a:r>
            <a:r>
              <a:rPr lang="en-US" sz="2000" dirty="0">
                <a:latin typeface="Segoe UI" panose="020B0502040204020203" pitchFamily="34" charset="0"/>
                <a:cs typeface="Segoe UI" panose="020B0502040204020203" pitchFamily="34" charset="0"/>
              </a:rPr>
              <a:t> expressed as a fraction of the total installed capacity, with values ranging from 0 to 1.</a:t>
            </a:r>
            <a:endParaRPr lang="es-CO" sz="2000" dirty="0">
              <a:latin typeface="Segoe UI" panose="020B0502040204020203" pitchFamily="34" charset="0"/>
              <a:cs typeface="Segoe UI" panose="020B0502040204020203" pitchFamily="34" charset="0"/>
            </a:endParaRPr>
          </a:p>
        </p:txBody>
      </p:sp>
      <mc:AlternateContent xmlns:mc="http://schemas.openxmlformats.org/markup-compatibility/2006" xmlns:a14="http://schemas.microsoft.com/office/drawing/2010/main">
        <mc:Choice Requires="a14">
          <p:sp>
            <p:nvSpPr>
              <p:cNvPr id="15" name="CuadroTexto 14">
                <a:extLst>
                  <a:ext uri="{FF2B5EF4-FFF2-40B4-BE49-F238E27FC236}">
                    <a16:creationId xmlns:a16="http://schemas.microsoft.com/office/drawing/2014/main" id="{1F646D7C-30D5-40D0-BE06-AC4197A8283C}"/>
                  </a:ext>
                </a:extLst>
              </p:cNvPr>
              <p:cNvSpPr txBox="1"/>
              <p:nvPr/>
            </p:nvSpPr>
            <p:spPr>
              <a:xfrm>
                <a:off x="1160092" y="2985604"/>
                <a:ext cx="8931359" cy="369332"/>
              </a:xfrm>
              <a:prstGeom prst="rect">
                <a:avLst/>
              </a:prstGeom>
              <a:noFill/>
            </p:spPr>
            <p:txBody>
              <a:bodyPr wrap="square" lIns="0" tIns="0" rIns="0" bIns="0" rtlCol="0">
                <a:spAutoFit/>
              </a:bodyPr>
              <a:lstStyle/>
              <a:p>
                <a:pPr eaLnBrk="0" fontAlgn="base" hangingPunct="0">
                  <a:spcBef>
                    <a:spcPct val="0"/>
                  </a:spcBef>
                  <a:spcAft>
                    <a:spcPct val="0"/>
                  </a:spcAft>
                  <a:buClrTx/>
                  <a:buFontTx/>
                  <a:buNone/>
                </a:pPr>
                <a14:m>
                  <m:oMathPara xmlns:m="http://schemas.openxmlformats.org/officeDocument/2006/math">
                    <m:oMathParaPr>
                      <m:jc m:val="centerGroup"/>
                    </m:oMathParaPr>
                    <m:oMath xmlns:m="http://schemas.openxmlformats.org/officeDocument/2006/math">
                      <m:r>
                        <a:rPr lang="es-CO" sz="2400" b="1" i="1" kern="1200" smtClean="0">
                          <a:solidFill>
                            <a:prstClr val="black"/>
                          </a:solidFill>
                          <a:latin typeface="Cambria Math" panose="02040503050406030204" pitchFamily="18" charset="0"/>
                          <a:cs typeface="+mn-cs"/>
                        </a:rPr>
                        <m:t>𝑨𝒄𝒕𝒊𝒗𝒊𝒕𝒚</m:t>
                      </m:r>
                      <m:r>
                        <a:rPr lang="es-CO" sz="2400" b="1" i="1" kern="1200" smtClean="0">
                          <a:solidFill>
                            <a:prstClr val="black"/>
                          </a:solidFill>
                          <a:latin typeface="Cambria Math" panose="02040503050406030204" pitchFamily="18" charset="0"/>
                          <a:cs typeface="+mn-cs"/>
                        </a:rPr>
                        <m:t> </m:t>
                      </m:r>
                      <m:d>
                        <m:dPr>
                          <m:ctrlPr>
                            <a:rPr lang="es-CO" sz="2400" b="1" i="1" kern="1200" smtClean="0">
                              <a:solidFill>
                                <a:prstClr val="black"/>
                              </a:solidFill>
                              <a:latin typeface="Cambria Math" panose="02040503050406030204" pitchFamily="18" charset="0"/>
                              <a:cs typeface="+mn-cs"/>
                            </a:rPr>
                          </m:ctrlPr>
                        </m:dPr>
                        <m:e>
                          <m:r>
                            <a:rPr lang="es-CO" sz="2400" b="1" i="1" kern="1200" smtClean="0">
                              <a:solidFill>
                                <a:prstClr val="black"/>
                              </a:solidFill>
                              <a:latin typeface="Cambria Math" panose="02040503050406030204" pitchFamily="18" charset="0"/>
                              <a:cs typeface="+mn-cs"/>
                            </a:rPr>
                            <m:t>𝒆𝒏𝒆𝒓𝒈𝒚</m:t>
                          </m:r>
                          <m:r>
                            <a:rPr lang="es-CO" sz="2400" b="1" i="1" kern="1200" smtClean="0">
                              <a:solidFill>
                                <a:prstClr val="black"/>
                              </a:solidFill>
                              <a:latin typeface="Cambria Math" panose="02040503050406030204" pitchFamily="18" charset="0"/>
                              <a:cs typeface="+mn-cs"/>
                            </a:rPr>
                            <m:t> </m:t>
                          </m:r>
                          <m:r>
                            <a:rPr lang="es-CO" sz="2400" b="1" i="1" kern="1200" smtClean="0">
                              <a:solidFill>
                                <a:prstClr val="black"/>
                              </a:solidFill>
                              <a:latin typeface="Cambria Math" panose="02040503050406030204" pitchFamily="18" charset="0"/>
                              <a:cs typeface="+mn-cs"/>
                            </a:rPr>
                            <m:t>𝒑𝒓𝒐𝒅𝒖𝒄𝒕𝒊𝒐𝒏</m:t>
                          </m:r>
                        </m:e>
                      </m:d>
                      <m:r>
                        <a:rPr lang="es-CO" sz="2400" b="1" i="1" kern="1200" smtClean="0">
                          <a:solidFill>
                            <a:prstClr val="black"/>
                          </a:solidFill>
                          <a:latin typeface="Cambria Math" panose="02040503050406030204" pitchFamily="18" charset="0"/>
                          <a:cs typeface="+mn-cs"/>
                        </a:rPr>
                        <m:t>=</m:t>
                      </m:r>
                      <m:r>
                        <a:rPr lang="es-CO" sz="2400" b="1" i="1" kern="1200" smtClean="0">
                          <a:solidFill>
                            <a:prstClr val="black"/>
                          </a:solidFill>
                          <a:latin typeface="Cambria Math" panose="02040503050406030204" pitchFamily="18" charset="0"/>
                          <a:cs typeface="+mn-cs"/>
                        </a:rPr>
                        <m:t>𝑪𝒂𝒑𝒂𝒄𝒊𝒕𝒚</m:t>
                      </m:r>
                      <m:r>
                        <a:rPr lang="es-CO" sz="2400" b="1" i="1" kern="1200" smtClean="0">
                          <a:solidFill>
                            <a:prstClr val="black"/>
                          </a:solidFill>
                          <a:latin typeface="Cambria Math" panose="02040503050406030204" pitchFamily="18" charset="0"/>
                          <a:cs typeface="+mn-cs"/>
                        </a:rPr>
                        <m:t>∗</m:t>
                      </m:r>
                      <m:r>
                        <a:rPr lang="es-CO" sz="2400" b="1" i="1" kern="1200" smtClean="0">
                          <a:solidFill>
                            <a:prstClr val="black"/>
                          </a:solidFill>
                          <a:latin typeface="Cambria Math" panose="02040503050406030204" pitchFamily="18" charset="0"/>
                          <a:cs typeface="+mn-cs"/>
                        </a:rPr>
                        <m:t>𝒕𝒊𝒎𝒆</m:t>
                      </m:r>
                      <m:r>
                        <a:rPr lang="es-CO" sz="2400" b="1" i="1" kern="1200" smtClean="0">
                          <a:solidFill>
                            <a:prstClr val="black"/>
                          </a:solidFill>
                          <a:latin typeface="Cambria Math" panose="02040503050406030204" pitchFamily="18" charset="0"/>
                          <a:cs typeface="+mn-cs"/>
                        </a:rPr>
                        <m:t>∗</m:t>
                      </m:r>
                      <m:r>
                        <a:rPr lang="es-CO" sz="2400" b="1" i="1" kern="1200" smtClean="0">
                          <a:solidFill>
                            <a:prstClr val="black"/>
                          </a:solidFill>
                          <a:latin typeface="Cambria Math" panose="02040503050406030204" pitchFamily="18" charset="0"/>
                          <a:cs typeface="+mn-cs"/>
                        </a:rPr>
                        <m:t>𝑪𝑭</m:t>
                      </m:r>
                    </m:oMath>
                  </m:oMathPara>
                </a14:m>
                <a:endParaRPr lang="es-CO" sz="2400" b="1" kern="1200" dirty="0">
                  <a:solidFill>
                    <a:prstClr val="black"/>
                  </a:solidFill>
                  <a:latin typeface="Arial" panose="020B0604020202020204" pitchFamily="34" charset="0"/>
                  <a:ea typeface="MS PGothic" panose="020B0600070205080204" pitchFamily="34" charset="-128"/>
                  <a:cs typeface="+mn-cs"/>
                </a:endParaRPr>
              </a:p>
            </p:txBody>
          </p:sp>
        </mc:Choice>
        <mc:Fallback xmlns="">
          <p:sp>
            <p:nvSpPr>
              <p:cNvPr id="15" name="CuadroTexto 14">
                <a:extLst>
                  <a:ext uri="{FF2B5EF4-FFF2-40B4-BE49-F238E27FC236}">
                    <a16:creationId xmlns:a16="http://schemas.microsoft.com/office/drawing/2014/main" id="{1F646D7C-30D5-40D0-BE06-AC4197A8283C}"/>
                  </a:ext>
                </a:extLst>
              </p:cNvPr>
              <p:cNvSpPr txBox="1">
                <a:spLocks noRot="1" noChangeAspect="1" noMove="1" noResize="1" noEditPoints="1" noAdjustHandles="1" noChangeArrowheads="1" noChangeShapeType="1" noTextEdit="1"/>
              </p:cNvSpPr>
              <p:nvPr/>
            </p:nvSpPr>
            <p:spPr>
              <a:xfrm>
                <a:off x="1160092" y="2985604"/>
                <a:ext cx="8931359" cy="369332"/>
              </a:xfrm>
              <a:prstGeom prst="rect">
                <a:avLst/>
              </a:prstGeom>
              <a:blipFill>
                <a:blip r:embed="rId9"/>
                <a:stretch>
                  <a:fillRect b="-40000"/>
                </a:stretch>
              </a:blipFill>
            </p:spPr>
            <p:txBody>
              <a:bodyPr/>
              <a:lstStyle/>
              <a:p>
                <a:r>
                  <a:rPr lang="es-CO">
                    <a:noFill/>
                  </a:rPr>
                  <a:t> </a:t>
                </a:r>
              </a:p>
            </p:txBody>
          </p:sp>
        </mc:Fallback>
      </mc:AlternateContent>
      <p:pic>
        <p:nvPicPr>
          <p:cNvPr id="5" name="synthesize (11)">
            <a:hlinkClick r:id="" action="ppaction://media"/>
            <a:extLst>
              <a:ext uri="{FF2B5EF4-FFF2-40B4-BE49-F238E27FC236}">
                <a16:creationId xmlns:a16="http://schemas.microsoft.com/office/drawing/2014/main" id="{5095CE8A-6C1B-DFEB-00CC-C9E62DEF7289}"/>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587593" y="48987"/>
            <a:ext cx="846364" cy="846364"/>
          </a:xfrm>
          <a:prstGeom prst="rect">
            <a:avLst/>
          </a:prstGeom>
        </p:spPr>
      </p:pic>
    </p:spTree>
    <p:extLst>
      <p:ext uri="{BB962C8B-B14F-4D97-AF65-F5344CB8AC3E}">
        <p14:creationId xmlns:p14="http://schemas.microsoft.com/office/powerpoint/2010/main" val="3435373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78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5582A8C6-AF6C-BA83-A1CC-A37A3B53CB94}"/>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C77E9B68-FFEF-D92E-FCA6-DC5580BA32DD}"/>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16</a:t>
            </a:fld>
            <a:endParaRPr lang="sv-SE" sz="1000" b="1" dirty="0">
              <a:solidFill>
                <a:schemeClr val="bg1"/>
              </a:solidFill>
            </a:endParaRPr>
          </a:p>
        </p:txBody>
      </p:sp>
      <p:sp>
        <p:nvSpPr>
          <p:cNvPr id="2" name="Rectangle 1">
            <a:extLst>
              <a:ext uri="{FF2B5EF4-FFF2-40B4-BE49-F238E27FC236}">
                <a16:creationId xmlns:a16="http://schemas.microsoft.com/office/drawing/2014/main" id="{EFF60C8D-E01A-E753-A07A-684B9D6B89B2}"/>
              </a:ext>
            </a:extLst>
          </p:cNvPr>
          <p:cNvSpPr/>
          <p:nvPr/>
        </p:nvSpPr>
        <p:spPr>
          <a:xfrm>
            <a:off x="687190" y="1013844"/>
            <a:ext cx="7736374"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5.2.8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Capacity Factor - Exercise</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4" name="Title 10">
            <a:extLst>
              <a:ext uri="{FF2B5EF4-FFF2-40B4-BE49-F238E27FC236}">
                <a16:creationId xmlns:a16="http://schemas.microsoft.com/office/drawing/2014/main" id="{F9BC5039-EB67-2644-162D-9FD814A537F3}"/>
              </a:ext>
            </a:extLst>
          </p:cNvPr>
          <p:cNvSpPr txBox="1">
            <a:spLocks/>
          </p:cNvSpPr>
          <p:nvPr/>
        </p:nvSpPr>
        <p:spPr>
          <a:xfrm>
            <a:off x="582415" y="-401404"/>
            <a:ext cx="10361809"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5.2 Input &amp; Output Activity Ratios </a:t>
            </a:r>
          </a:p>
        </p:txBody>
      </p:sp>
      <p:sp>
        <p:nvSpPr>
          <p:cNvPr id="9" name="TextBox 8">
            <a:extLst>
              <a:ext uri="{FF2B5EF4-FFF2-40B4-BE49-F238E27FC236}">
                <a16:creationId xmlns:a16="http://schemas.microsoft.com/office/drawing/2014/main" id="{73D63B9F-B9AF-9763-0766-6DB1ECA5064E}"/>
              </a:ext>
            </a:extLst>
          </p:cNvPr>
          <p:cNvSpPr txBox="1"/>
          <p:nvPr/>
        </p:nvSpPr>
        <p:spPr>
          <a:xfrm>
            <a:off x="582415" y="1581045"/>
            <a:ext cx="10667476" cy="1384995"/>
          </a:xfrm>
          <a:prstGeom prst="rect">
            <a:avLst/>
          </a:prstGeom>
          <a:noFill/>
        </p:spPr>
        <p:txBody>
          <a:bodyPr wrap="square">
            <a:spAutoFit/>
          </a:bodyPr>
          <a:lstStyle/>
          <a:p>
            <a:r>
              <a:rPr lang="en-US" sz="2800" dirty="0">
                <a:latin typeface="Segoe UI" panose="020B0502040204020203" pitchFamily="34" charset="0"/>
                <a:cs typeface="Segoe UI" panose="020B0502040204020203" pitchFamily="34" charset="0"/>
              </a:rPr>
              <a:t>If a hydroelectric plant has an installed capacity of 240 MW, what level of activity can it provide in one day in MWh assuming CF equal to 0.55?</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0DB9BE13-7F59-BA8B-CFB6-DB23F01E5C4F}"/>
                  </a:ext>
                </a:extLst>
              </p:cNvPr>
              <p:cNvSpPr txBox="1"/>
              <p:nvPr/>
            </p:nvSpPr>
            <p:spPr>
              <a:xfrm>
                <a:off x="914399" y="3244334"/>
                <a:ext cx="2461956"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CO" sz="2400" b="0" i="1" smtClean="0">
                          <a:latin typeface="Cambria Math" panose="02040503050406030204" pitchFamily="18" charset="0"/>
                        </a:rPr>
                        <m:t>1 </m:t>
                      </m:r>
                      <m:r>
                        <a:rPr lang="es-CO" sz="2400" b="0" i="1" smtClean="0">
                          <a:latin typeface="Cambria Math" panose="02040503050406030204" pitchFamily="18" charset="0"/>
                        </a:rPr>
                        <m:t>𝑑𝑎𝑦</m:t>
                      </m:r>
                      <m:r>
                        <a:rPr lang="es-CO" sz="2400" b="0" i="1" smtClean="0">
                          <a:latin typeface="Cambria Math" panose="02040503050406030204" pitchFamily="18" charset="0"/>
                        </a:rPr>
                        <m:t>=24 </m:t>
                      </m:r>
                      <m:r>
                        <a:rPr lang="es-CO" sz="2400" b="0" i="1" smtClean="0">
                          <a:latin typeface="Cambria Math" panose="02040503050406030204" pitchFamily="18" charset="0"/>
                        </a:rPr>
                        <m:t>h𝑜𝑢𝑟𝑠</m:t>
                      </m:r>
                    </m:oMath>
                  </m:oMathPara>
                </a14:m>
                <a:endParaRPr lang="es-CO" sz="2400" dirty="0"/>
              </a:p>
            </p:txBody>
          </p:sp>
        </mc:Choice>
        <mc:Fallback xmlns="">
          <p:sp>
            <p:nvSpPr>
              <p:cNvPr id="10" name="TextBox 9">
                <a:extLst>
                  <a:ext uri="{FF2B5EF4-FFF2-40B4-BE49-F238E27FC236}">
                    <a16:creationId xmlns:a16="http://schemas.microsoft.com/office/drawing/2014/main" id="{0DB9BE13-7F59-BA8B-CFB6-DB23F01E5C4F}"/>
                  </a:ext>
                </a:extLst>
              </p:cNvPr>
              <p:cNvSpPr txBox="1">
                <a:spLocks noRot="1" noChangeAspect="1" noMove="1" noResize="1" noEditPoints="1" noAdjustHandles="1" noChangeArrowheads="1" noChangeShapeType="1" noTextEdit="1"/>
              </p:cNvSpPr>
              <p:nvPr/>
            </p:nvSpPr>
            <p:spPr>
              <a:xfrm>
                <a:off x="914399" y="3244334"/>
                <a:ext cx="2461956" cy="369332"/>
              </a:xfrm>
              <a:prstGeom prst="rect">
                <a:avLst/>
              </a:prstGeom>
              <a:blipFill>
                <a:blip r:embed="rId5"/>
                <a:stretch>
                  <a:fillRect l="-1980" r="-2228" b="-37705"/>
                </a:stretch>
              </a:blipFill>
            </p:spPr>
            <p:txBody>
              <a:bodyPr/>
              <a:lstStyle/>
              <a:p>
                <a:r>
                  <a:rPr lang="es-CO">
                    <a:noFill/>
                  </a:rPr>
                  <a:t> </a:t>
                </a:r>
              </a:p>
            </p:txBody>
          </p:sp>
        </mc:Fallback>
      </mc:AlternateContent>
      <mc:AlternateContent xmlns:mc="http://schemas.openxmlformats.org/markup-compatibility/2006" xmlns:a14="http://schemas.microsoft.com/office/drawing/2010/main">
        <mc:Choice Requires="a14">
          <p:sp>
            <p:nvSpPr>
              <p:cNvPr id="12" name="CuadroTexto 14">
                <a:extLst>
                  <a:ext uri="{FF2B5EF4-FFF2-40B4-BE49-F238E27FC236}">
                    <a16:creationId xmlns:a16="http://schemas.microsoft.com/office/drawing/2014/main" id="{CB2C828A-8E7F-2411-A083-A5B6ED69D5D8}"/>
                  </a:ext>
                </a:extLst>
              </p:cNvPr>
              <p:cNvSpPr txBox="1"/>
              <p:nvPr/>
            </p:nvSpPr>
            <p:spPr>
              <a:xfrm>
                <a:off x="1035401" y="3891960"/>
                <a:ext cx="8931359" cy="369332"/>
              </a:xfrm>
              <a:prstGeom prst="rect">
                <a:avLst/>
              </a:prstGeom>
              <a:noFill/>
            </p:spPr>
            <p:txBody>
              <a:bodyPr wrap="square" lIns="0" tIns="0" rIns="0" bIns="0" rtlCol="0">
                <a:spAutoFit/>
              </a:bodyPr>
              <a:lstStyle/>
              <a:p>
                <a:pPr eaLnBrk="0" fontAlgn="base" hangingPunct="0">
                  <a:spcBef>
                    <a:spcPct val="0"/>
                  </a:spcBef>
                  <a:spcAft>
                    <a:spcPct val="0"/>
                  </a:spcAft>
                  <a:buClrTx/>
                  <a:buFontTx/>
                  <a:buNone/>
                </a:pPr>
                <a14:m>
                  <m:oMathPara xmlns:m="http://schemas.openxmlformats.org/officeDocument/2006/math">
                    <m:oMathParaPr>
                      <m:jc m:val="centerGroup"/>
                    </m:oMathParaPr>
                    <m:oMath xmlns:m="http://schemas.openxmlformats.org/officeDocument/2006/math">
                      <m:r>
                        <a:rPr lang="es-CO" sz="2400" b="1" i="1" kern="1200" smtClean="0">
                          <a:solidFill>
                            <a:prstClr val="black"/>
                          </a:solidFill>
                          <a:latin typeface="Cambria Math" panose="02040503050406030204" pitchFamily="18" charset="0"/>
                          <a:cs typeface="+mn-cs"/>
                        </a:rPr>
                        <m:t>𝑨𝒄𝒕𝒊𝒗𝒊𝒕𝒚</m:t>
                      </m:r>
                      <m:r>
                        <a:rPr lang="es-CO" sz="2400" b="1" i="1" kern="1200" smtClean="0">
                          <a:solidFill>
                            <a:prstClr val="black"/>
                          </a:solidFill>
                          <a:latin typeface="Cambria Math" panose="02040503050406030204" pitchFamily="18" charset="0"/>
                          <a:cs typeface="+mn-cs"/>
                        </a:rPr>
                        <m:t> </m:t>
                      </m:r>
                      <m:d>
                        <m:dPr>
                          <m:ctrlPr>
                            <a:rPr lang="es-CO" sz="2400" b="1" i="1" kern="1200" smtClean="0">
                              <a:solidFill>
                                <a:prstClr val="black"/>
                              </a:solidFill>
                              <a:latin typeface="Cambria Math" panose="02040503050406030204" pitchFamily="18" charset="0"/>
                              <a:cs typeface="+mn-cs"/>
                            </a:rPr>
                          </m:ctrlPr>
                        </m:dPr>
                        <m:e>
                          <m:r>
                            <a:rPr lang="es-CO" sz="2400" b="1" i="1" kern="1200" smtClean="0">
                              <a:solidFill>
                                <a:prstClr val="black"/>
                              </a:solidFill>
                              <a:latin typeface="Cambria Math" panose="02040503050406030204" pitchFamily="18" charset="0"/>
                              <a:cs typeface="+mn-cs"/>
                            </a:rPr>
                            <m:t>𝒆𝒏𝒆𝒓𝒈𝒚</m:t>
                          </m:r>
                          <m:r>
                            <a:rPr lang="es-CO" sz="2400" b="1" i="1" kern="1200" smtClean="0">
                              <a:solidFill>
                                <a:prstClr val="black"/>
                              </a:solidFill>
                              <a:latin typeface="Cambria Math" panose="02040503050406030204" pitchFamily="18" charset="0"/>
                              <a:cs typeface="+mn-cs"/>
                            </a:rPr>
                            <m:t> </m:t>
                          </m:r>
                          <m:r>
                            <a:rPr lang="es-CO" sz="2400" b="1" i="1" kern="1200" smtClean="0">
                              <a:solidFill>
                                <a:prstClr val="black"/>
                              </a:solidFill>
                              <a:latin typeface="Cambria Math" panose="02040503050406030204" pitchFamily="18" charset="0"/>
                              <a:cs typeface="+mn-cs"/>
                            </a:rPr>
                            <m:t>𝒑𝒓𝒐𝒅𝒖𝒄𝒕𝒊𝒐𝒏</m:t>
                          </m:r>
                        </m:e>
                      </m:d>
                      <m:r>
                        <a:rPr lang="es-CO" sz="2400" b="1" i="1" kern="1200" smtClean="0">
                          <a:solidFill>
                            <a:prstClr val="black"/>
                          </a:solidFill>
                          <a:latin typeface="Cambria Math" panose="02040503050406030204" pitchFamily="18" charset="0"/>
                          <a:cs typeface="+mn-cs"/>
                        </a:rPr>
                        <m:t>=</m:t>
                      </m:r>
                      <m:r>
                        <a:rPr lang="es-CO" sz="2400" b="1" i="1" kern="1200" smtClean="0">
                          <a:solidFill>
                            <a:prstClr val="black"/>
                          </a:solidFill>
                          <a:latin typeface="Cambria Math" panose="02040503050406030204" pitchFamily="18" charset="0"/>
                          <a:cs typeface="+mn-cs"/>
                        </a:rPr>
                        <m:t>𝑪𝒂𝒑𝒂𝒄𝒊𝒕𝒚</m:t>
                      </m:r>
                      <m:r>
                        <a:rPr lang="es-CO" sz="2400" b="1" i="1" kern="1200" smtClean="0">
                          <a:solidFill>
                            <a:prstClr val="black"/>
                          </a:solidFill>
                          <a:latin typeface="Cambria Math" panose="02040503050406030204" pitchFamily="18" charset="0"/>
                          <a:cs typeface="+mn-cs"/>
                        </a:rPr>
                        <m:t>∗</m:t>
                      </m:r>
                      <m:r>
                        <a:rPr lang="es-CO" sz="2400" b="1" i="1" kern="1200" smtClean="0">
                          <a:solidFill>
                            <a:prstClr val="black"/>
                          </a:solidFill>
                          <a:latin typeface="Cambria Math" panose="02040503050406030204" pitchFamily="18" charset="0"/>
                          <a:cs typeface="+mn-cs"/>
                        </a:rPr>
                        <m:t>𝒕𝒊𝒎𝒆</m:t>
                      </m:r>
                      <m:r>
                        <a:rPr lang="es-CO" sz="2400" b="1" i="1" kern="1200" smtClean="0">
                          <a:solidFill>
                            <a:prstClr val="black"/>
                          </a:solidFill>
                          <a:latin typeface="Cambria Math" panose="02040503050406030204" pitchFamily="18" charset="0"/>
                          <a:cs typeface="+mn-cs"/>
                        </a:rPr>
                        <m:t>∗</m:t>
                      </m:r>
                      <m:r>
                        <a:rPr lang="es-CO" sz="2400" b="1" i="1" kern="1200" smtClean="0">
                          <a:solidFill>
                            <a:prstClr val="black"/>
                          </a:solidFill>
                          <a:latin typeface="Cambria Math" panose="02040503050406030204" pitchFamily="18" charset="0"/>
                          <a:cs typeface="+mn-cs"/>
                        </a:rPr>
                        <m:t>𝑪𝑭</m:t>
                      </m:r>
                    </m:oMath>
                  </m:oMathPara>
                </a14:m>
                <a:endParaRPr lang="es-CO" sz="2400" b="1" kern="1200" dirty="0">
                  <a:solidFill>
                    <a:prstClr val="black"/>
                  </a:solidFill>
                  <a:latin typeface="Arial" panose="020B0604020202020204" pitchFamily="34" charset="0"/>
                  <a:ea typeface="MS PGothic" panose="020B0600070205080204" pitchFamily="34" charset="-128"/>
                  <a:cs typeface="+mn-cs"/>
                </a:endParaRPr>
              </a:p>
            </p:txBody>
          </p:sp>
        </mc:Choice>
        <mc:Fallback xmlns="">
          <p:sp>
            <p:nvSpPr>
              <p:cNvPr id="12" name="CuadroTexto 14">
                <a:extLst>
                  <a:ext uri="{FF2B5EF4-FFF2-40B4-BE49-F238E27FC236}">
                    <a16:creationId xmlns:a16="http://schemas.microsoft.com/office/drawing/2014/main" id="{CB2C828A-8E7F-2411-A083-A5B6ED69D5D8}"/>
                  </a:ext>
                </a:extLst>
              </p:cNvPr>
              <p:cNvSpPr txBox="1">
                <a:spLocks noRot="1" noChangeAspect="1" noMove="1" noResize="1" noEditPoints="1" noAdjustHandles="1" noChangeArrowheads="1" noChangeShapeType="1" noTextEdit="1"/>
              </p:cNvSpPr>
              <p:nvPr/>
            </p:nvSpPr>
            <p:spPr>
              <a:xfrm>
                <a:off x="1035401" y="3891960"/>
                <a:ext cx="8931359" cy="369332"/>
              </a:xfrm>
              <a:prstGeom prst="rect">
                <a:avLst/>
              </a:prstGeom>
              <a:blipFill>
                <a:blip r:embed="rId6"/>
                <a:stretch>
                  <a:fillRect b="-37705"/>
                </a:stretch>
              </a:blipFill>
            </p:spPr>
            <p:txBody>
              <a:bodyPr/>
              <a:lstStyle/>
              <a:p>
                <a:r>
                  <a:rPr lang="es-CO">
                    <a:noFill/>
                  </a:rPr>
                  <a:t> </a:t>
                </a:r>
              </a:p>
            </p:txBody>
          </p:sp>
        </mc:Fallback>
      </mc:AlternateContent>
      <mc:AlternateContent xmlns:mc="http://schemas.openxmlformats.org/markup-compatibility/2006" xmlns:a14="http://schemas.microsoft.com/office/drawing/2010/main">
        <mc:Choice Requires="a14">
          <p:sp>
            <p:nvSpPr>
              <p:cNvPr id="13" name="CuadroTexto 14">
                <a:extLst>
                  <a:ext uri="{FF2B5EF4-FFF2-40B4-BE49-F238E27FC236}">
                    <a16:creationId xmlns:a16="http://schemas.microsoft.com/office/drawing/2014/main" id="{E8CD797F-D4AC-5BD0-6A06-B37B74FB2870}"/>
                  </a:ext>
                </a:extLst>
              </p:cNvPr>
              <p:cNvSpPr txBox="1"/>
              <p:nvPr/>
            </p:nvSpPr>
            <p:spPr>
              <a:xfrm>
                <a:off x="1035401" y="4539586"/>
                <a:ext cx="8931359" cy="369332"/>
              </a:xfrm>
              <a:prstGeom prst="rect">
                <a:avLst/>
              </a:prstGeom>
              <a:noFill/>
            </p:spPr>
            <p:txBody>
              <a:bodyPr wrap="square" lIns="0" tIns="0" rIns="0" bIns="0" rtlCol="0">
                <a:spAutoFit/>
              </a:bodyPr>
              <a:lstStyle/>
              <a:p>
                <a:pPr eaLnBrk="0" fontAlgn="base" hangingPunct="0">
                  <a:spcBef>
                    <a:spcPct val="0"/>
                  </a:spcBef>
                  <a:spcAft>
                    <a:spcPct val="0"/>
                  </a:spcAft>
                  <a:buClrTx/>
                  <a:buFontTx/>
                  <a:buNone/>
                </a:pPr>
                <a14:m>
                  <m:oMathPara xmlns:m="http://schemas.openxmlformats.org/officeDocument/2006/math">
                    <m:oMathParaPr>
                      <m:jc m:val="centerGroup"/>
                    </m:oMathParaPr>
                    <m:oMath xmlns:m="http://schemas.openxmlformats.org/officeDocument/2006/math">
                      <m:r>
                        <a:rPr lang="es-CO" sz="2400" b="1" i="1" kern="1200" smtClean="0">
                          <a:solidFill>
                            <a:prstClr val="black"/>
                          </a:solidFill>
                          <a:latin typeface="Cambria Math" panose="02040503050406030204" pitchFamily="18" charset="0"/>
                          <a:cs typeface="+mn-cs"/>
                        </a:rPr>
                        <m:t>𝑨𝒄𝒕𝒊𝒗𝒊𝒕𝒚</m:t>
                      </m:r>
                      <m:r>
                        <a:rPr lang="es-CO" sz="2400" b="1" i="1" kern="1200" smtClean="0">
                          <a:solidFill>
                            <a:prstClr val="black"/>
                          </a:solidFill>
                          <a:latin typeface="Cambria Math" panose="02040503050406030204" pitchFamily="18" charset="0"/>
                          <a:cs typeface="+mn-cs"/>
                        </a:rPr>
                        <m:t> </m:t>
                      </m:r>
                      <m:d>
                        <m:dPr>
                          <m:ctrlPr>
                            <a:rPr lang="es-CO" sz="2400" b="1" i="1" kern="1200" smtClean="0">
                              <a:solidFill>
                                <a:prstClr val="black"/>
                              </a:solidFill>
                              <a:latin typeface="Cambria Math" panose="02040503050406030204" pitchFamily="18" charset="0"/>
                              <a:cs typeface="+mn-cs"/>
                            </a:rPr>
                          </m:ctrlPr>
                        </m:dPr>
                        <m:e>
                          <m:r>
                            <a:rPr lang="es-CO" sz="2400" b="1" i="1" kern="1200" smtClean="0">
                              <a:solidFill>
                                <a:prstClr val="black"/>
                              </a:solidFill>
                              <a:latin typeface="Cambria Math" panose="02040503050406030204" pitchFamily="18" charset="0"/>
                              <a:cs typeface="+mn-cs"/>
                            </a:rPr>
                            <m:t>𝒆𝒏𝒆𝒓𝒈𝒚</m:t>
                          </m:r>
                          <m:r>
                            <a:rPr lang="es-CO" sz="2400" b="1" i="1" kern="1200" smtClean="0">
                              <a:solidFill>
                                <a:prstClr val="black"/>
                              </a:solidFill>
                              <a:latin typeface="Cambria Math" panose="02040503050406030204" pitchFamily="18" charset="0"/>
                              <a:cs typeface="+mn-cs"/>
                            </a:rPr>
                            <m:t> </m:t>
                          </m:r>
                          <m:r>
                            <a:rPr lang="es-CO" sz="2400" b="1" i="1" kern="1200" smtClean="0">
                              <a:solidFill>
                                <a:prstClr val="black"/>
                              </a:solidFill>
                              <a:latin typeface="Cambria Math" panose="02040503050406030204" pitchFamily="18" charset="0"/>
                              <a:cs typeface="+mn-cs"/>
                            </a:rPr>
                            <m:t>𝒑𝒓𝒐𝒅𝒖𝒄𝒕𝒊𝒐𝒏</m:t>
                          </m:r>
                        </m:e>
                      </m:d>
                      <m:r>
                        <a:rPr lang="es-CO" sz="2400" b="1" i="1" kern="1200" smtClean="0">
                          <a:solidFill>
                            <a:prstClr val="black"/>
                          </a:solidFill>
                          <a:latin typeface="Cambria Math" panose="02040503050406030204" pitchFamily="18" charset="0"/>
                          <a:cs typeface="+mn-cs"/>
                        </a:rPr>
                        <m:t>=</m:t>
                      </m:r>
                      <m:r>
                        <a:rPr lang="es-CO" sz="2400" b="1" i="1" kern="1200" smtClean="0">
                          <a:solidFill>
                            <a:prstClr val="black"/>
                          </a:solidFill>
                          <a:latin typeface="Cambria Math" panose="02040503050406030204" pitchFamily="18" charset="0"/>
                          <a:cs typeface="+mn-cs"/>
                        </a:rPr>
                        <m:t>𝟐𝟒𝟎</m:t>
                      </m:r>
                      <m:r>
                        <a:rPr lang="es-CO" sz="2400" b="1" i="1" kern="1200" smtClean="0">
                          <a:solidFill>
                            <a:prstClr val="black"/>
                          </a:solidFill>
                          <a:latin typeface="Cambria Math" panose="02040503050406030204" pitchFamily="18" charset="0"/>
                          <a:cs typeface="+mn-cs"/>
                        </a:rPr>
                        <m:t> </m:t>
                      </m:r>
                      <m:r>
                        <a:rPr lang="es-CO" sz="2400" b="1" i="1" kern="1200" smtClean="0">
                          <a:solidFill>
                            <a:prstClr val="black"/>
                          </a:solidFill>
                          <a:latin typeface="Cambria Math" panose="02040503050406030204" pitchFamily="18" charset="0"/>
                          <a:cs typeface="+mn-cs"/>
                        </a:rPr>
                        <m:t>𝑴𝑾</m:t>
                      </m:r>
                      <m:r>
                        <a:rPr lang="es-CO" sz="2400" b="1" i="1" kern="1200" smtClean="0">
                          <a:solidFill>
                            <a:prstClr val="black"/>
                          </a:solidFill>
                          <a:latin typeface="Cambria Math" panose="02040503050406030204" pitchFamily="18" charset="0"/>
                          <a:cs typeface="+mn-cs"/>
                        </a:rPr>
                        <m:t>∗</m:t>
                      </m:r>
                      <m:r>
                        <a:rPr lang="es-CO" sz="2400" b="1" i="1" kern="1200" smtClean="0">
                          <a:solidFill>
                            <a:prstClr val="black"/>
                          </a:solidFill>
                          <a:latin typeface="Cambria Math" panose="02040503050406030204" pitchFamily="18" charset="0"/>
                          <a:cs typeface="+mn-cs"/>
                        </a:rPr>
                        <m:t>𝟐𝟒</m:t>
                      </m:r>
                      <m:r>
                        <a:rPr lang="es-CO" sz="2400" b="1" i="1" kern="1200" smtClean="0">
                          <a:solidFill>
                            <a:prstClr val="black"/>
                          </a:solidFill>
                          <a:latin typeface="Cambria Math" panose="02040503050406030204" pitchFamily="18" charset="0"/>
                          <a:cs typeface="+mn-cs"/>
                        </a:rPr>
                        <m:t> </m:t>
                      </m:r>
                      <m:r>
                        <a:rPr lang="es-CO" sz="2400" b="1" i="1" kern="1200" smtClean="0">
                          <a:solidFill>
                            <a:prstClr val="black"/>
                          </a:solidFill>
                          <a:latin typeface="Cambria Math" panose="02040503050406030204" pitchFamily="18" charset="0"/>
                          <a:cs typeface="+mn-cs"/>
                        </a:rPr>
                        <m:t>𝒉</m:t>
                      </m:r>
                      <m:r>
                        <a:rPr lang="es-CO" sz="2400" b="1" i="1" kern="1200" smtClean="0">
                          <a:solidFill>
                            <a:prstClr val="black"/>
                          </a:solidFill>
                          <a:latin typeface="Cambria Math" panose="02040503050406030204" pitchFamily="18" charset="0"/>
                          <a:cs typeface="+mn-cs"/>
                        </a:rPr>
                        <m:t>∗</m:t>
                      </m:r>
                      <m:r>
                        <a:rPr lang="es-CO" sz="2400" b="1" i="1" kern="1200" smtClean="0">
                          <a:solidFill>
                            <a:prstClr val="black"/>
                          </a:solidFill>
                          <a:latin typeface="Cambria Math" panose="02040503050406030204" pitchFamily="18" charset="0"/>
                          <a:cs typeface="+mn-cs"/>
                        </a:rPr>
                        <m:t>𝟎</m:t>
                      </m:r>
                      <m:r>
                        <a:rPr lang="es-CO" sz="2400" b="1" i="1" kern="1200" smtClean="0">
                          <a:solidFill>
                            <a:prstClr val="black"/>
                          </a:solidFill>
                          <a:latin typeface="Cambria Math" panose="02040503050406030204" pitchFamily="18" charset="0"/>
                          <a:cs typeface="+mn-cs"/>
                        </a:rPr>
                        <m:t>.</m:t>
                      </m:r>
                      <m:r>
                        <a:rPr lang="es-CO" sz="2400" b="1" i="1" kern="1200" smtClean="0">
                          <a:solidFill>
                            <a:prstClr val="black"/>
                          </a:solidFill>
                          <a:latin typeface="Cambria Math" panose="02040503050406030204" pitchFamily="18" charset="0"/>
                          <a:cs typeface="+mn-cs"/>
                        </a:rPr>
                        <m:t>𝟓𝟓</m:t>
                      </m:r>
                    </m:oMath>
                  </m:oMathPara>
                </a14:m>
                <a:endParaRPr lang="es-CO" sz="2400" b="1" kern="1200" dirty="0">
                  <a:solidFill>
                    <a:prstClr val="black"/>
                  </a:solidFill>
                  <a:latin typeface="Arial" panose="020B0604020202020204" pitchFamily="34" charset="0"/>
                  <a:ea typeface="MS PGothic" panose="020B0600070205080204" pitchFamily="34" charset="-128"/>
                  <a:cs typeface="+mn-cs"/>
                </a:endParaRPr>
              </a:p>
            </p:txBody>
          </p:sp>
        </mc:Choice>
        <mc:Fallback xmlns="">
          <p:sp>
            <p:nvSpPr>
              <p:cNvPr id="13" name="CuadroTexto 14">
                <a:extLst>
                  <a:ext uri="{FF2B5EF4-FFF2-40B4-BE49-F238E27FC236}">
                    <a16:creationId xmlns:a16="http://schemas.microsoft.com/office/drawing/2014/main" id="{E8CD797F-D4AC-5BD0-6A06-B37B74FB2870}"/>
                  </a:ext>
                </a:extLst>
              </p:cNvPr>
              <p:cNvSpPr txBox="1">
                <a:spLocks noRot="1" noChangeAspect="1" noMove="1" noResize="1" noEditPoints="1" noAdjustHandles="1" noChangeArrowheads="1" noChangeShapeType="1" noTextEdit="1"/>
              </p:cNvSpPr>
              <p:nvPr/>
            </p:nvSpPr>
            <p:spPr>
              <a:xfrm>
                <a:off x="1035401" y="4539586"/>
                <a:ext cx="8931359" cy="369332"/>
              </a:xfrm>
              <a:prstGeom prst="rect">
                <a:avLst/>
              </a:prstGeom>
              <a:blipFill>
                <a:blip r:embed="rId7"/>
                <a:stretch>
                  <a:fillRect b="-40000"/>
                </a:stretch>
              </a:blipFill>
            </p:spPr>
            <p:txBody>
              <a:bodyPr/>
              <a:lstStyle/>
              <a:p>
                <a:r>
                  <a:rPr lang="es-CO">
                    <a:noFill/>
                  </a:rPr>
                  <a:t> </a:t>
                </a:r>
              </a:p>
            </p:txBody>
          </p:sp>
        </mc:Fallback>
      </mc:AlternateContent>
      <mc:AlternateContent xmlns:mc="http://schemas.openxmlformats.org/markup-compatibility/2006" xmlns:a14="http://schemas.microsoft.com/office/drawing/2010/main">
        <mc:Choice Requires="a14">
          <p:sp>
            <p:nvSpPr>
              <p:cNvPr id="14" name="CuadroTexto 14">
                <a:extLst>
                  <a:ext uri="{FF2B5EF4-FFF2-40B4-BE49-F238E27FC236}">
                    <a16:creationId xmlns:a16="http://schemas.microsoft.com/office/drawing/2014/main" id="{F28F185C-CBAA-245C-96F4-3E662EC16077}"/>
                  </a:ext>
                </a:extLst>
              </p:cNvPr>
              <p:cNvSpPr txBox="1"/>
              <p:nvPr/>
            </p:nvSpPr>
            <p:spPr>
              <a:xfrm>
                <a:off x="1035400" y="5187212"/>
                <a:ext cx="8931359" cy="369332"/>
              </a:xfrm>
              <a:prstGeom prst="rect">
                <a:avLst/>
              </a:prstGeom>
              <a:noFill/>
            </p:spPr>
            <p:txBody>
              <a:bodyPr wrap="square" lIns="0" tIns="0" rIns="0" bIns="0" rtlCol="0">
                <a:spAutoFit/>
              </a:bodyPr>
              <a:lstStyle/>
              <a:p>
                <a:pPr eaLnBrk="0" fontAlgn="base" hangingPunct="0">
                  <a:spcBef>
                    <a:spcPct val="0"/>
                  </a:spcBef>
                  <a:spcAft>
                    <a:spcPct val="0"/>
                  </a:spcAft>
                  <a:buClrTx/>
                  <a:buFontTx/>
                  <a:buNone/>
                </a:pPr>
                <a14:m>
                  <m:oMathPara xmlns:m="http://schemas.openxmlformats.org/officeDocument/2006/math">
                    <m:oMathParaPr>
                      <m:jc m:val="centerGroup"/>
                    </m:oMathParaPr>
                    <m:oMath xmlns:m="http://schemas.openxmlformats.org/officeDocument/2006/math">
                      <m:r>
                        <a:rPr lang="es-CO" sz="2400" b="1" i="1" kern="1200" smtClean="0">
                          <a:solidFill>
                            <a:prstClr val="black"/>
                          </a:solidFill>
                          <a:latin typeface="Cambria Math" panose="02040503050406030204" pitchFamily="18" charset="0"/>
                          <a:cs typeface="+mn-cs"/>
                        </a:rPr>
                        <m:t>𝑨𝒄𝒕𝒊𝒗𝒊𝒕𝒚</m:t>
                      </m:r>
                      <m:r>
                        <a:rPr lang="es-CO" sz="2400" b="1" i="1" kern="1200" smtClean="0">
                          <a:solidFill>
                            <a:prstClr val="black"/>
                          </a:solidFill>
                          <a:latin typeface="Cambria Math" panose="02040503050406030204" pitchFamily="18" charset="0"/>
                          <a:cs typeface="+mn-cs"/>
                        </a:rPr>
                        <m:t> </m:t>
                      </m:r>
                      <m:d>
                        <m:dPr>
                          <m:ctrlPr>
                            <a:rPr lang="es-CO" sz="2400" b="1" i="1" kern="1200" smtClean="0">
                              <a:solidFill>
                                <a:prstClr val="black"/>
                              </a:solidFill>
                              <a:latin typeface="Cambria Math" panose="02040503050406030204" pitchFamily="18" charset="0"/>
                              <a:cs typeface="+mn-cs"/>
                            </a:rPr>
                          </m:ctrlPr>
                        </m:dPr>
                        <m:e>
                          <m:r>
                            <a:rPr lang="es-CO" sz="2400" b="1" i="1" kern="1200" smtClean="0">
                              <a:solidFill>
                                <a:prstClr val="black"/>
                              </a:solidFill>
                              <a:latin typeface="Cambria Math" panose="02040503050406030204" pitchFamily="18" charset="0"/>
                              <a:cs typeface="+mn-cs"/>
                            </a:rPr>
                            <m:t>𝒆𝒏𝒆𝒓𝒈𝒚</m:t>
                          </m:r>
                          <m:r>
                            <a:rPr lang="es-CO" sz="2400" b="1" i="1" kern="1200" smtClean="0">
                              <a:solidFill>
                                <a:prstClr val="black"/>
                              </a:solidFill>
                              <a:latin typeface="Cambria Math" panose="02040503050406030204" pitchFamily="18" charset="0"/>
                              <a:cs typeface="+mn-cs"/>
                            </a:rPr>
                            <m:t> </m:t>
                          </m:r>
                          <m:r>
                            <a:rPr lang="es-CO" sz="2400" b="1" i="1" kern="1200" smtClean="0">
                              <a:solidFill>
                                <a:prstClr val="black"/>
                              </a:solidFill>
                              <a:latin typeface="Cambria Math" panose="02040503050406030204" pitchFamily="18" charset="0"/>
                              <a:cs typeface="+mn-cs"/>
                            </a:rPr>
                            <m:t>𝒑𝒓𝒐𝒅𝒖𝒄𝒕𝒊𝒐𝒏</m:t>
                          </m:r>
                        </m:e>
                      </m:d>
                      <m:r>
                        <a:rPr lang="es-CO" sz="2400" b="1" i="1" kern="1200" smtClean="0">
                          <a:solidFill>
                            <a:prstClr val="black"/>
                          </a:solidFill>
                          <a:latin typeface="Cambria Math" panose="02040503050406030204" pitchFamily="18" charset="0"/>
                          <a:cs typeface="+mn-cs"/>
                        </a:rPr>
                        <m:t>=</m:t>
                      </m:r>
                      <m:r>
                        <a:rPr lang="es-CO" sz="2400" b="1" i="1" kern="1200" smtClean="0">
                          <a:solidFill>
                            <a:prstClr val="black"/>
                          </a:solidFill>
                          <a:latin typeface="Cambria Math" panose="02040503050406030204" pitchFamily="18" charset="0"/>
                          <a:cs typeface="+mn-cs"/>
                        </a:rPr>
                        <m:t>𝟑𝟏𝟔𝟖</m:t>
                      </m:r>
                      <m:r>
                        <a:rPr lang="es-CO" sz="2400" b="1" i="1" kern="1200" smtClean="0">
                          <a:solidFill>
                            <a:prstClr val="black"/>
                          </a:solidFill>
                          <a:latin typeface="Cambria Math" panose="02040503050406030204" pitchFamily="18" charset="0"/>
                          <a:cs typeface="+mn-cs"/>
                        </a:rPr>
                        <m:t> </m:t>
                      </m:r>
                      <m:r>
                        <a:rPr lang="es-CO" sz="2400" b="1" i="1" kern="1200" smtClean="0">
                          <a:solidFill>
                            <a:prstClr val="black"/>
                          </a:solidFill>
                          <a:latin typeface="Cambria Math" panose="02040503050406030204" pitchFamily="18" charset="0"/>
                          <a:cs typeface="+mn-cs"/>
                        </a:rPr>
                        <m:t>𝑴𝑾𝒉</m:t>
                      </m:r>
                    </m:oMath>
                  </m:oMathPara>
                </a14:m>
                <a:endParaRPr lang="es-CO" sz="2400" b="1" kern="1200" dirty="0">
                  <a:solidFill>
                    <a:prstClr val="black"/>
                  </a:solidFill>
                  <a:latin typeface="Arial" panose="020B0604020202020204" pitchFamily="34" charset="0"/>
                  <a:ea typeface="MS PGothic" panose="020B0600070205080204" pitchFamily="34" charset="-128"/>
                  <a:cs typeface="+mn-cs"/>
                </a:endParaRPr>
              </a:p>
            </p:txBody>
          </p:sp>
        </mc:Choice>
        <mc:Fallback xmlns="">
          <p:sp>
            <p:nvSpPr>
              <p:cNvPr id="14" name="CuadroTexto 14">
                <a:extLst>
                  <a:ext uri="{FF2B5EF4-FFF2-40B4-BE49-F238E27FC236}">
                    <a16:creationId xmlns:a16="http://schemas.microsoft.com/office/drawing/2014/main" id="{F28F185C-CBAA-245C-96F4-3E662EC16077}"/>
                  </a:ext>
                </a:extLst>
              </p:cNvPr>
              <p:cNvSpPr txBox="1">
                <a:spLocks noRot="1" noChangeAspect="1" noMove="1" noResize="1" noEditPoints="1" noAdjustHandles="1" noChangeArrowheads="1" noChangeShapeType="1" noTextEdit="1"/>
              </p:cNvSpPr>
              <p:nvPr/>
            </p:nvSpPr>
            <p:spPr>
              <a:xfrm>
                <a:off x="1035400" y="5187212"/>
                <a:ext cx="8931359" cy="369332"/>
              </a:xfrm>
              <a:prstGeom prst="rect">
                <a:avLst/>
              </a:prstGeom>
              <a:blipFill>
                <a:blip r:embed="rId8"/>
                <a:stretch>
                  <a:fillRect b="-37705"/>
                </a:stretch>
              </a:blipFill>
            </p:spPr>
            <p:txBody>
              <a:bodyPr/>
              <a:lstStyle/>
              <a:p>
                <a:r>
                  <a:rPr lang="es-CO">
                    <a:noFill/>
                  </a:rPr>
                  <a:t> </a:t>
                </a:r>
              </a:p>
            </p:txBody>
          </p:sp>
        </mc:Fallback>
      </mc:AlternateContent>
      <p:pic>
        <p:nvPicPr>
          <p:cNvPr id="5" name="synthesize (12)">
            <a:hlinkClick r:id="" action="ppaction://media"/>
            <a:extLst>
              <a:ext uri="{FF2B5EF4-FFF2-40B4-BE49-F238E27FC236}">
                <a16:creationId xmlns:a16="http://schemas.microsoft.com/office/drawing/2014/main" id="{A4ACA459-8A2E-330E-FFBC-9FBEDDC9DA32}"/>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682843" y="218421"/>
            <a:ext cx="979220" cy="979220"/>
          </a:xfrm>
          <a:prstGeom prst="rect">
            <a:avLst/>
          </a:prstGeom>
        </p:spPr>
      </p:pic>
    </p:spTree>
    <p:extLst>
      <p:ext uri="{BB962C8B-B14F-4D97-AF65-F5344CB8AC3E}">
        <p14:creationId xmlns:p14="http://schemas.microsoft.com/office/powerpoint/2010/main" val="3733035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17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17</a:t>
            </a:fld>
            <a:endParaRPr lang="sv-SE" sz="1000" b="1" dirty="0">
              <a:solidFill>
                <a:schemeClr val="bg1"/>
              </a:solidFill>
            </a:endParaRPr>
          </a:p>
        </p:txBody>
      </p:sp>
      <p:sp>
        <p:nvSpPr>
          <p:cNvPr id="2" name="Slide Number Placeholder 5">
            <a:extLst>
              <a:ext uri="{FF2B5EF4-FFF2-40B4-BE49-F238E27FC236}">
                <a16:creationId xmlns:a16="http://schemas.microsoft.com/office/drawing/2014/main" id="{51BDC163-8BDF-21C1-48C3-1444207E838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17</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4" name="Title 10">
            <a:extLst>
              <a:ext uri="{FF2B5EF4-FFF2-40B4-BE49-F238E27FC236}">
                <a16:creationId xmlns:a16="http://schemas.microsoft.com/office/drawing/2014/main" id="{276B0536-8E35-8032-529F-574B89B964A7}"/>
              </a:ext>
            </a:extLst>
          </p:cNvPr>
          <p:cNvSpPr txBox="1">
            <a:spLocks/>
          </p:cNvSpPr>
          <p:nvPr/>
        </p:nvSpPr>
        <p:spPr>
          <a:xfrm>
            <a:off x="887215" y="8748"/>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Lecture 5.2 References</a:t>
            </a:r>
          </a:p>
        </p:txBody>
      </p:sp>
      <p:sp>
        <p:nvSpPr>
          <p:cNvPr id="5" name="TextBox 4">
            <a:extLst>
              <a:ext uri="{FF2B5EF4-FFF2-40B4-BE49-F238E27FC236}">
                <a16:creationId xmlns:a16="http://schemas.microsoft.com/office/drawing/2014/main" id="{512794A9-2AD3-6AA5-E3D9-E62DB796D066}"/>
              </a:ext>
            </a:extLst>
          </p:cNvPr>
          <p:cNvSpPr txBox="1"/>
          <p:nvPr/>
        </p:nvSpPr>
        <p:spPr>
          <a:xfrm>
            <a:off x="887215" y="1797784"/>
            <a:ext cx="9843579" cy="240065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GB" sz="2500" dirty="0" err="1">
                <a:latin typeface="Open Sans"/>
                <a:ea typeface="+mn-lt"/>
                <a:cs typeface="+mn-lt"/>
              </a:rPr>
              <a:t>Taliotis</a:t>
            </a:r>
            <a:r>
              <a:rPr lang="en-GB" sz="2500" dirty="0">
                <a:latin typeface="Open Sans"/>
                <a:ea typeface="+mn-lt"/>
                <a:cs typeface="+mn-lt"/>
              </a:rPr>
              <a:t>, Constantinos, </a:t>
            </a:r>
            <a:r>
              <a:rPr lang="en-GB" sz="2500" dirty="0" err="1">
                <a:latin typeface="Open Sans"/>
                <a:ea typeface="+mn-lt"/>
                <a:cs typeface="+mn-lt"/>
              </a:rPr>
              <a:t>Gardumi</a:t>
            </a:r>
            <a:r>
              <a:rPr lang="en-GB" sz="2500" dirty="0">
                <a:latin typeface="Open Sans"/>
                <a:ea typeface="+mn-lt"/>
                <a:cs typeface="+mn-lt"/>
              </a:rPr>
              <a:t>, Francesco, </a:t>
            </a:r>
            <a:r>
              <a:rPr lang="en-GB" sz="2500" dirty="0" err="1">
                <a:latin typeface="Open Sans"/>
                <a:ea typeface="+mn-lt"/>
                <a:cs typeface="+mn-lt"/>
              </a:rPr>
              <a:t>Shivakumar</a:t>
            </a:r>
            <a:r>
              <a:rPr lang="en-GB" sz="2500" dirty="0">
                <a:latin typeface="Open Sans"/>
                <a:ea typeface="+mn-lt"/>
                <a:cs typeface="+mn-lt"/>
              </a:rPr>
              <a:t>, Abhishek, Sridharan, Vignesh, Ramos, Eunice, </a:t>
            </a:r>
            <a:r>
              <a:rPr lang="en-GB" sz="2500" dirty="0" err="1">
                <a:latin typeface="Open Sans"/>
                <a:ea typeface="+mn-lt"/>
                <a:cs typeface="+mn-lt"/>
              </a:rPr>
              <a:t>Beltramo</a:t>
            </a:r>
            <a:r>
              <a:rPr lang="en-GB" sz="2500" dirty="0">
                <a:latin typeface="Open Sans"/>
                <a:ea typeface="+mn-lt"/>
                <a:cs typeface="+mn-lt"/>
              </a:rPr>
              <a:t>, Agnese, … Howells, Mark. (2018, December). Representing primary energy supply in </a:t>
            </a:r>
            <a:r>
              <a:rPr lang="en-GB" sz="2500" dirty="0" err="1">
                <a:latin typeface="Open Sans"/>
                <a:ea typeface="+mn-lt"/>
                <a:cs typeface="+mn-lt"/>
              </a:rPr>
              <a:t>OSeMOSYS</a:t>
            </a:r>
            <a:r>
              <a:rPr lang="en-GB" sz="2500" dirty="0">
                <a:latin typeface="Open Sans"/>
                <a:ea typeface="+mn-lt"/>
                <a:cs typeface="+mn-lt"/>
              </a:rPr>
              <a:t>. </a:t>
            </a:r>
            <a:r>
              <a:rPr lang="en-GB" sz="2500" dirty="0" err="1">
                <a:latin typeface="Open Sans"/>
                <a:ea typeface="+mn-lt"/>
                <a:cs typeface="+mn-lt"/>
              </a:rPr>
              <a:t>Zenodo</a:t>
            </a:r>
            <a:r>
              <a:rPr lang="en-GB" sz="2500" dirty="0">
                <a:latin typeface="Open Sans"/>
                <a:ea typeface="+mn-lt"/>
                <a:cs typeface="+mn-lt"/>
              </a:rPr>
              <a:t>. http://doi.org/10.5281/zenodo.4558799</a:t>
            </a:r>
          </a:p>
          <a:p>
            <a:pPr marL="342900" indent="-342900">
              <a:buAutoNum type="arabicPeriod"/>
            </a:pPr>
            <a:endParaRPr lang="en-GB" sz="2500" dirty="0">
              <a:latin typeface="Open Sans"/>
              <a:ea typeface="+mn-lt"/>
              <a:cs typeface="+mn-lt"/>
            </a:endParaRPr>
          </a:p>
        </p:txBody>
      </p:sp>
    </p:spTree>
    <p:extLst>
      <p:ext uri="{BB962C8B-B14F-4D97-AF65-F5344CB8AC3E}">
        <p14:creationId xmlns:p14="http://schemas.microsoft.com/office/powerpoint/2010/main" val="9640617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18</a:t>
            </a:fld>
            <a:endParaRPr lang="sv-SE" sz="1000" b="1" dirty="0">
              <a:solidFill>
                <a:schemeClr val="bg1"/>
              </a:solidFill>
            </a:endParaRPr>
          </a:p>
        </p:txBody>
      </p:sp>
      <p:sp>
        <p:nvSpPr>
          <p:cNvPr id="5" name="Rectangle 4">
            <a:extLst>
              <a:ext uri="{FF2B5EF4-FFF2-40B4-BE49-F238E27FC236}">
                <a16:creationId xmlns:a16="http://schemas.microsoft.com/office/drawing/2014/main" id="{56B666DB-C3D1-00FB-14AA-33398F73EE1D}"/>
              </a:ext>
            </a:extLst>
          </p:cNvPr>
          <p:cNvSpPr/>
          <p:nvPr/>
        </p:nvSpPr>
        <p:spPr>
          <a:xfrm>
            <a:off x="472546" y="836044"/>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5.3.1 Capacity to Activity Ratio </a:t>
            </a:r>
          </a:p>
        </p:txBody>
      </p:sp>
      <p:sp>
        <p:nvSpPr>
          <p:cNvPr id="6" name="Title 10">
            <a:extLst>
              <a:ext uri="{FF2B5EF4-FFF2-40B4-BE49-F238E27FC236}">
                <a16:creationId xmlns:a16="http://schemas.microsoft.com/office/drawing/2014/main" id="{258398D6-E7B6-547F-135B-96F682BED301}"/>
              </a:ext>
            </a:extLst>
          </p:cNvPr>
          <p:cNvSpPr txBox="1">
            <a:spLocks/>
          </p:cNvSpPr>
          <p:nvPr/>
        </p:nvSpPr>
        <p:spPr>
          <a:xfrm>
            <a:off x="472546" y="-1901"/>
            <a:ext cx="10470704" cy="82475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5.3 </a:t>
            </a:r>
            <a:r>
              <a:rPr lang="en-US" sz="4400" dirty="0">
                <a:latin typeface="Open Sans"/>
                <a:ea typeface="Open Sans" panose="020B0606030504020204" pitchFamily="34" charset="0"/>
                <a:cs typeface="Open Sans" panose="020B0606030504020204" pitchFamily="34" charset="0"/>
                <a:sym typeface="Bodoni SvtyTwo ITC TT-Book"/>
              </a:rPr>
              <a:t>Capacity to Activity Ratio &amp; Costs </a:t>
            </a:r>
            <a:endParaRPr lang="en-GB" sz="4400" dirty="0">
              <a:latin typeface="Open Sans"/>
              <a:ea typeface="Open Sans" panose="020B0606030504020204" pitchFamily="34" charset="0"/>
              <a:cs typeface="Open Sans" panose="020B0606030504020204" pitchFamily="34" charset="0"/>
            </a:endParaRPr>
          </a:p>
        </p:txBody>
      </p:sp>
      <p:pic>
        <p:nvPicPr>
          <p:cNvPr id="7" name="Picture 9" descr="Graphical user interface, text&#10;&#10;Description automatically generated">
            <a:extLst>
              <a:ext uri="{FF2B5EF4-FFF2-40B4-BE49-F238E27FC236}">
                <a16:creationId xmlns:a16="http://schemas.microsoft.com/office/drawing/2014/main" id="{8DD99705-6F23-8876-BDBC-E40169C72241}"/>
              </a:ext>
            </a:extLst>
          </p:cNvPr>
          <p:cNvPicPr>
            <a:picLocks noGrp="1" noChangeAspect="1"/>
          </p:cNvPicPr>
          <p:nvPr>
            <p:ph idx="1"/>
          </p:nvPr>
        </p:nvPicPr>
        <p:blipFill>
          <a:blip r:embed="rId5"/>
          <a:stretch>
            <a:fillRect/>
          </a:stretch>
        </p:blipFill>
        <p:spPr>
          <a:xfrm>
            <a:off x="472546" y="1295493"/>
            <a:ext cx="10933771" cy="4828216"/>
          </a:xfrm>
        </p:spPr>
      </p:pic>
      <p:pic>
        <p:nvPicPr>
          <p:cNvPr id="2" name="synthesize (13)">
            <a:hlinkClick r:id="" action="ppaction://media"/>
            <a:extLst>
              <a:ext uri="{FF2B5EF4-FFF2-40B4-BE49-F238E27FC236}">
                <a16:creationId xmlns:a16="http://schemas.microsoft.com/office/drawing/2014/main" id="{9D3711EA-2A06-2B8B-9E88-79D9305E010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335985" y="83078"/>
            <a:ext cx="939703" cy="939703"/>
          </a:xfrm>
          <a:prstGeom prst="rect">
            <a:avLst/>
          </a:prstGeom>
        </p:spPr>
      </p:pic>
    </p:spTree>
    <p:extLst>
      <p:ext uri="{BB962C8B-B14F-4D97-AF65-F5344CB8AC3E}">
        <p14:creationId xmlns:p14="http://schemas.microsoft.com/office/powerpoint/2010/main" val="2172223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152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8CE8C6A2-E925-6B23-CB73-F24654F7FD8D}"/>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0F6CF591-6E1A-2DCA-E89F-8215E0672D55}"/>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19</a:t>
            </a:fld>
            <a:endParaRPr lang="sv-SE" sz="1000" b="1" dirty="0">
              <a:solidFill>
                <a:schemeClr val="bg1"/>
              </a:solidFill>
            </a:endParaRPr>
          </a:p>
        </p:txBody>
      </p:sp>
      <p:sp>
        <p:nvSpPr>
          <p:cNvPr id="5" name="Rectangle 4">
            <a:extLst>
              <a:ext uri="{FF2B5EF4-FFF2-40B4-BE49-F238E27FC236}">
                <a16:creationId xmlns:a16="http://schemas.microsoft.com/office/drawing/2014/main" id="{D867C9BE-56A8-8754-FEAC-ABBF9350652D}"/>
              </a:ext>
            </a:extLst>
          </p:cNvPr>
          <p:cNvSpPr/>
          <p:nvPr/>
        </p:nvSpPr>
        <p:spPr>
          <a:xfrm>
            <a:off x="472545" y="836044"/>
            <a:ext cx="8075709"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5.3.2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Introducing Technology Costs in </a:t>
            </a:r>
            <a:r>
              <a:rPr lang="en-US"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OSeMOSYS</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6" name="Title 10">
            <a:extLst>
              <a:ext uri="{FF2B5EF4-FFF2-40B4-BE49-F238E27FC236}">
                <a16:creationId xmlns:a16="http://schemas.microsoft.com/office/drawing/2014/main" id="{A033568B-F7CD-0A3F-6203-A6C0ED135DA1}"/>
              </a:ext>
            </a:extLst>
          </p:cNvPr>
          <p:cNvSpPr txBox="1">
            <a:spLocks/>
          </p:cNvSpPr>
          <p:nvPr/>
        </p:nvSpPr>
        <p:spPr>
          <a:xfrm>
            <a:off x="472546" y="-1901"/>
            <a:ext cx="10470704" cy="82475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5.3 </a:t>
            </a:r>
            <a:r>
              <a:rPr lang="en-US" sz="4400" dirty="0">
                <a:latin typeface="Open Sans"/>
                <a:ea typeface="Open Sans" panose="020B0606030504020204" pitchFamily="34" charset="0"/>
                <a:cs typeface="Open Sans" panose="020B0606030504020204" pitchFamily="34" charset="0"/>
                <a:sym typeface="Bodoni SvtyTwo ITC TT-Book"/>
              </a:rPr>
              <a:t>Capacity to Activity Ratio &amp; Costs </a:t>
            </a:r>
            <a:endParaRPr lang="en-GB" sz="4400" dirty="0">
              <a:latin typeface="Open Sans"/>
              <a:ea typeface="Open Sans" panose="020B0606030504020204" pitchFamily="34" charset="0"/>
              <a:cs typeface="Open Sans" panose="020B0606030504020204" pitchFamily="34" charset="0"/>
            </a:endParaRPr>
          </a:p>
        </p:txBody>
      </p:sp>
      <p:pic>
        <p:nvPicPr>
          <p:cNvPr id="8" name="Picture 11" descr="Diagram&#10;&#10;Description automatically generated">
            <a:extLst>
              <a:ext uri="{FF2B5EF4-FFF2-40B4-BE49-F238E27FC236}">
                <a16:creationId xmlns:a16="http://schemas.microsoft.com/office/drawing/2014/main" id="{39BCC0D7-1808-2E14-44C0-247F5EED7956}"/>
              </a:ext>
            </a:extLst>
          </p:cNvPr>
          <p:cNvPicPr>
            <a:picLocks noGrp="1" noChangeAspect="1"/>
          </p:cNvPicPr>
          <p:nvPr>
            <p:ph idx="1"/>
          </p:nvPr>
        </p:nvPicPr>
        <p:blipFill rotWithShape="1">
          <a:blip r:embed="rId5"/>
          <a:srcRect l="249" t="14094" r="-340" b="12752"/>
          <a:stretch/>
        </p:blipFill>
        <p:spPr>
          <a:xfrm>
            <a:off x="232436" y="1905773"/>
            <a:ext cx="11438327" cy="4236252"/>
          </a:xfrm>
        </p:spPr>
      </p:pic>
      <p:sp>
        <p:nvSpPr>
          <p:cNvPr id="9" name="TextBox 8">
            <a:extLst>
              <a:ext uri="{FF2B5EF4-FFF2-40B4-BE49-F238E27FC236}">
                <a16:creationId xmlns:a16="http://schemas.microsoft.com/office/drawing/2014/main" id="{EF40A546-B6B6-6412-5784-26694C52EE49}"/>
              </a:ext>
            </a:extLst>
          </p:cNvPr>
          <p:cNvSpPr txBox="1"/>
          <p:nvPr/>
        </p:nvSpPr>
        <p:spPr>
          <a:xfrm>
            <a:off x="673591" y="6142025"/>
            <a:ext cx="4827916"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00" dirty="0">
                <a:latin typeface="Open Sans" panose="020B0606030504020204" pitchFamily="34" charset="0"/>
                <a:ea typeface="Open Sans" panose="020B0606030504020204" pitchFamily="34" charset="0"/>
                <a:cs typeface="Open Sans" panose="020B0606030504020204" pitchFamily="34" charset="0"/>
              </a:rPr>
              <a:t>(</a:t>
            </a:r>
            <a:r>
              <a:rPr lang="en-GB" sz="1000" dirty="0" err="1">
                <a:latin typeface="Open Sans" panose="020B0606030504020204" pitchFamily="34" charset="0"/>
                <a:ea typeface="Open Sans" panose="020B0606030504020204" pitchFamily="34" charset="0"/>
                <a:cs typeface="Open Sans" panose="020B0606030504020204" pitchFamily="34" charset="0"/>
              </a:rPr>
              <a:t>Taliotis</a:t>
            </a:r>
            <a:r>
              <a:rPr lang="en-GB" sz="1000" dirty="0">
                <a:latin typeface="Open Sans" panose="020B0606030504020204" pitchFamily="34" charset="0"/>
                <a:ea typeface="Open Sans" panose="020B0606030504020204" pitchFamily="34" charset="0"/>
                <a:cs typeface="Open Sans" panose="020B0606030504020204" pitchFamily="34" charset="0"/>
              </a:rPr>
              <a:t> et al. (2018), </a:t>
            </a:r>
            <a:r>
              <a:rPr lang="en-GB" sz="1000" dirty="0">
                <a:latin typeface="Open Sans" panose="020B0606030504020204" pitchFamily="34" charset="0"/>
                <a:ea typeface="Open Sans" panose="020B0606030504020204" pitchFamily="34" charset="0"/>
                <a:cs typeface="Open Sans" panose="020B0606030504020204" pitchFamily="34" charset="0"/>
                <a:hlinkClick r:id="rId6"/>
              </a:rPr>
              <a:t>image</a:t>
            </a:r>
            <a:r>
              <a:rPr lang="en-GB" sz="1000" dirty="0">
                <a:latin typeface="Open Sans" panose="020B0606030504020204" pitchFamily="34" charset="0"/>
                <a:ea typeface="Open Sans" panose="020B0606030504020204" pitchFamily="34" charset="0"/>
                <a:cs typeface="Open Sans" panose="020B0606030504020204" pitchFamily="34" charset="0"/>
              </a:rPr>
              <a:t>, licensed under </a:t>
            </a:r>
            <a:r>
              <a:rPr lang="en-GB" sz="1000" dirty="0">
                <a:latin typeface="Open Sans" panose="020B0606030504020204" pitchFamily="34" charset="0"/>
                <a:ea typeface="Open Sans" panose="020B0606030504020204" pitchFamily="34" charset="0"/>
                <a:cs typeface="Open Sans" panose="020B0606030504020204" pitchFamily="34" charset="0"/>
                <a:hlinkClick r:id="rId7"/>
              </a:rPr>
              <a:t>CC BY 4.0</a:t>
            </a:r>
            <a:r>
              <a:rPr lang="en-GB" sz="1000" dirty="0">
                <a:latin typeface="Open Sans" panose="020B0606030504020204" pitchFamily="34" charset="0"/>
                <a:ea typeface="Open Sans" panose="020B0606030504020204" pitchFamily="34" charset="0"/>
                <a:cs typeface="Open Sans" panose="020B0606030504020204" pitchFamily="34" charset="0"/>
              </a:rPr>
              <a:t>)</a:t>
            </a:r>
          </a:p>
        </p:txBody>
      </p:sp>
      <p:sp>
        <p:nvSpPr>
          <p:cNvPr id="10" name="Rectangle 9">
            <a:extLst>
              <a:ext uri="{FF2B5EF4-FFF2-40B4-BE49-F238E27FC236}">
                <a16:creationId xmlns:a16="http://schemas.microsoft.com/office/drawing/2014/main" id="{9CD183C4-2EB2-E8DA-9748-63CC2F52C068}"/>
              </a:ext>
            </a:extLst>
          </p:cNvPr>
          <p:cNvSpPr/>
          <p:nvPr/>
        </p:nvSpPr>
        <p:spPr>
          <a:xfrm>
            <a:off x="232436" y="1423198"/>
            <a:ext cx="4630510" cy="1015663"/>
          </a:xfrm>
          <a:prstGeom prst="rect">
            <a:avLst/>
          </a:prstGeom>
          <a:solidFill>
            <a:schemeClr val="bg1"/>
          </a:solidFill>
        </p:spPr>
        <p:txBody>
          <a:bodyPr wrap="square" lIns="91440" tIns="45720" rIns="91440" bIns="45720" anchor="t">
            <a:spAutoFit/>
          </a:bodyPr>
          <a:lstStyle/>
          <a:p>
            <a:pPr>
              <a:spcAft>
                <a:spcPts val="1200"/>
              </a:spcAft>
            </a:pPr>
            <a:r>
              <a:rPr lang="en-ZA" sz="2000" dirty="0">
                <a:latin typeface="Open Sans"/>
                <a:ea typeface="Open Sans" panose="020B0606030504020204" pitchFamily="34" charset="0"/>
                <a:cs typeface="Open Sans" panose="020B0606030504020204" pitchFamily="34" charset="0"/>
              </a:rPr>
              <a:t>In OSeMOSYS, costs are split into Capital Costs, Fixed Costs, and Variable Costs</a:t>
            </a:r>
            <a:endParaRPr lang="en-ZA" sz="2000"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pic>
        <p:nvPicPr>
          <p:cNvPr id="2" name="synthesize (14)">
            <a:hlinkClick r:id="" action="ppaction://media"/>
            <a:extLst>
              <a:ext uri="{FF2B5EF4-FFF2-40B4-BE49-F238E27FC236}">
                <a16:creationId xmlns:a16="http://schemas.microsoft.com/office/drawing/2014/main" id="{EFA1647A-91D7-F85F-7A74-11A65B3DA1E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254343" y="133691"/>
            <a:ext cx="879407" cy="879407"/>
          </a:xfrm>
          <a:prstGeom prst="rect">
            <a:avLst/>
          </a:prstGeom>
        </p:spPr>
      </p:pic>
    </p:spTree>
    <p:extLst>
      <p:ext uri="{BB962C8B-B14F-4D97-AF65-F5344CB8AC3E}">
        <p14:creationId xmlns:p14="http://schemas.microsoft.com/office/powerpoint/2010/main" val="3562097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2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a:t>
            </a:fld>
            <a:endParaRPr lang="sv-SE" sz="1000" b="1" dirty="0">
              <a:solidFill>
                <a:schemeClr val="bg1"/>
              </a:solidFill>
            </a:endParaRPr>
          </a:p>
        </p:txBody>
      </p:sp>
      <p:sp>
        <p:nvSpPr>
          <p:cNvPr id="5" name="Title 10">
            <a:extLst>
              <a:ext uri="{FF2B5EF4-FFF2-40B4-BE49-F238E27FC236}">
                <a16:creationId xmlns:a16="http://schemas.microsoft.com/office/drawing/2014/main" id="{B4A765C4-7338-2C9C-C72A-6128B696AC2A}"/>
              </a:ext>
            </a:extLst>
          </p:cNvPr>
          <p:cNvSpPr txBox="1">
            <a:spLocks/>
          </p:cNvSpPr>
          <p:nvPr/>
        </p:nvSpPr>
        <p:spPr>
          <a:xfrm>
            <a:off x="835429" y="-210808"/>
            <a:ext cx="7651304" cy="1361676"/>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4400">
                <a:latin typeface="Open Sans"/>
              </a:rPr>
              <a:t>Learning Outcomes</a:t>
            </a:r>
          </a:p>
        </p:txBody>
      </p:sp>
      <p:sp>
        <p:nvSpPr>
          <p:cNvPr id="6" name="Content Placeholder 13">
            <a:extLst>
              <a:ext uri="{FF2B5EF4-FFF2-40B4-BE49-F238E27FC236}">
                <a16:creationId xmlns:a16="http://schemas.microsoft.com/office/drawing/2014/main" id="{7898B265-18EB-84FA-C945-87B330A9D067}"/>
              </a:ext>
            </a:extLst>
          </p:cNvPr>
          <p:cNvSpPr txBox="1">
            <a:spLocks/>
          </p:cNvSpPr>
          <p:nvPr/>
        </p:nvSpPr>
        <p:spPr>
          <a:xfrm>
            <a:off x="835428" y="1529332"/>
            <a:ext cx="10323110" cy="3490271"/>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00000"/>
              </a:lnSpc>
              <a:spcBef>
                <a:spcPts val="1000"/>
              </a:spcBef>
            </a:pPr>
            <a:r>
              <a:rPr lang="en-GB" sz="2400" b="1" dirty="0">
                <a:solidFill>
                  <a:schemeClr val="accent5">
                    <a:lumMod val="60000"/>
                    <a:lumOff val="40000"/>
                  </a:schemeClr>
                </a:solidFill>
                <a:latin typeface="Open Sans"/>
                <a:ea typeface="+mn-lt"/>
                <a:cs typeface="+mn-lt"/>
              </a:rPr>
              <a:t>By the end of this lecture, you will be able to:</a:t>
            </a:r>
          </a:p>
          <a:p>
            <a:pPr algn="l">
              <a:lnSpc>
                <a:spcPct val="100000"/>
              </a:lnSpc>
              <a:spcBef>
                <a:spcPts val="1000"/>
              </a:spcBef>
            </a:pPr>
            <a:endParaRPr lang="en-US" sz="2400" b="1" dirty="0">
              <a:solidFill>
                <a:schemeClr val="accent5">
                  <a:lumMod val="60000"/>
                  <a:lumOff val="40000"/>
                </a:schemeClr>
              </a:solidFill>
              <a:latin typeface="Open Sans"/>
              <a:cs typeface="Calibri" panose="020F0502020204030204"/>
            </a:endParaRPr>
          </a:p>
          <a:p>
            <a:pPr>
              <a:spcBef>
                <a:spcPts val="1000"/>
              </a:spcBef>
            </a:pPr>
            <a:r>
              <a:rPr lang="en-US" sz="2400" dirty="0">
                <a:latin typeface="Open Sans"/>
                <a:ea typeface="+mn-lt"/>
                <a:cs typeface="+mn-lt"/>
              </a:rPr>
              <a:t>ILO1: Understand the general representation of technologies in </a:t>
            </a:r>
            <a:r>
              <a:rPr lang="en-US" sz="2400" dirty="0" err="1">
                <a:latin typeface="Open Sans"/>
                <a:ea typeface="+mn-lt"/>
                <a:cs typeface="+mn-lt"/>
              </a:rPr>
              <a:t>OSeMOSYS</a:t>
            </a:r>
            <a:r>
              <a:rPr lang="en-US" sz="2400" dirty="0">
                <a:latin typeface="Open Sans"/>
                <a:ea typeface="+mn-lt"/>
                <a:cs typeface="+mn-lt"/>
              </a:rPr>
              <a:t> </a:t>
            </a:r>
          </a:p>
          <a:p>
            <a:pPr>
              <a:spcBef>
                <a:spcPts val="1000"/>
              </a:spcBef>
            </a:pPr>
            <a:r>
              <a:rPr lang="en-US" sz="2400" dirty="0">
                <a:latin typeface="Open Sans"/>
                <a:ea typeface="+mn-lt"/>
                <a:cs typeface="+mn-lt"/>
              </a:rPr>
              <a:t>ILO2: Understand the technology parameters: Input Activity Ratio, Output Activity Ratio, and Capacity to Activity Unit</a:t>
            </a:r>
          </a:p>
          <a:p>
            <a:pPr>
              <a:spcBef>
                <a:spcPts val="1000"/>
              </a:spcBef>
            </a:pPr>
            <a:r>
              <a:rPr lang="en-US" sz="2400" dirty="0">
                <a:latin typeface="Open Sans"/>
                <a:ea typeface="+mn-lt"/>
                <a:cs typeface="+mn-lt"/>
              </a:rPr>
              <a:t>ILO3: Understand how technology costs are represented in </a:t>
            </a:r>
            <a:r>
              <a:rPr lang="en-US" sz="2400" dirty="0" err="1">
                <a:latin typeface="Open Sans"/>
                <a:ea typeface="+mn-lt"/>
                <a:cs typeface="+mn-lt"/>
              </a:rPr>
              <a:t>OSeMOSYS</a:t>
            </a:r>
            <a:r>
              <a:rPr lang="en-US" sz="2400" dirty="0">
                <a:latin typeface="Open Sans"/>
                <a:ea typeface="+mn-lt"/>
                <a:cs typeface="+mn-lt"/>
              </a:rPr>
              <a:t>  </a:t>
            </a:r>
          </a:p>
          <a:p>
            <a:pPr>
              <a:spcBef>
                <a:spcPts val="1000"/>
              </a:spcBef>
            </a:pPr>
            <a:r>
              <a:rPr lang="en-US" sz="2400" dirty="0">
                <a:latin typeface="Open Sans"/>
                <a:ea typeface="+mn-lt"/>
                <a:cs typeface="+mn-lt"/>
              </a:rPr>
              <a:t>ILO4: Learn how to represent Primary Energy Supply technologies in </a:t>
            </a:r>
            <a:r>
              <a:rPr lang="en-US" sz="2400" dirty="0" err="1">
                <a:latin typeface="Open Sans"/>
                <a:ea typeface="+mn-lt"/>
                <a:cs typeface="+mn-lt"/>
              </a:rPr>
              <a:t>OSeMOSYS</a:t>
            </a:r>
            <a:endParaRPr lang="en-US" sz="2400" dirty="0">
              <a:latin typeface="Open Sans"/>
              <a:ea typeface="+mn-lt"/>
              <a:cs typeface="+mn-lt"/>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85553AB2-8FF6-AA57-C169-C7FB0916180F}"/>
            </a:ext>
          </a:extLst>
        </p:cNvPr>
        <p:cNvGrpSpPr/>
        <p:nvPr/>
      </p:nvGrpSpPr>
      <p:grpSpPr>
        <a:xfrm>
          <a:off x="0" y="0"/>
          <a:ext cx="0" cy="0"/>
          <a:chOff x="0" y="0"/>
          <a:chExt cx="0" cy="0"/>
        </a:xfrm>
      </p:grpSpPr>
      <p:pic>
        <p:nvPicPr>
          <p:cNvPr id="2" name="Picture 11" descr="Graphical user interface&#10;&#10;Description automatically generated">
            <a:extLst>
              <a:ext uri="{FF2B5EF4-FFF2-40B4-BE49-F238E27FC236}">
                <a16:creationId xmlns:a16="http://schemas.microsoft.com/office/drawing/2014/main" id="{A99FC240-541F-A967-2F58-4246FC7295D8}"/>
              </a:ext>
            </a:extLst>
          </p:cNvPr>
          <p:cNvPicPr>
            <a:picLocks noGrp="1" noChangeAspect="1"/>
          </p:cNvPicPr>
          <p:nvPr>
            <p:ph idx="1"/>
          </p:nvPr>
        </p:nvPicPr>
        <p:blipFill rotWithShape="1">
          <a:blip r:embed="rId5"/>
          <a:srcRect l="21676" t="30195" r="22040" b="9416"/>
          <a:stretch/>
        </p:blipFill>
        <p:spPr>
          <a:xfrm>
            <a:off x="1745673" y="1210524"/>
            <a:ext cx="8215745" cy="4969890"/>
          </a:xfrm>
        </p:spPr>
      </p:pic>
      <p:sp>
        <p:nvSpPr>
          <p:cNvPr id="3" name="Slide Number Placeholder 1">
            <a:extLst>
              <a:ext uri="{FF2B5EF4-FFF2-40B4-BE49-F238E27FC236}">
                <a16:creationId xmlns:a16="http://schemas.microsoft.com/office/drawing/2014/main" id="{BB5706A1-F9C9-764C-E5F8-3D1297FAE7CD}"/>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20</a:t>
            </a:fld>
            <a:endParaRPr lang="sv-SE" sz="1000" b="1" dirty="0">
              <a:solidFill>
                <a:schemeClr val="bg1"/>
              </a:solidFill>
            </a:endParaRPr>
          </a:p>
        </p:txBody>
      </p:sp>
      <p:sp>
        <p:nvSpPr>
          <p:cNvPr id="5" name="Rectangle 4">
            <a:extLst>
              <a:ext uri="{FF2B5EF4-FFF2-40B4-BE49-F238E27FC236}">
                <a16:creationId xmlns:a16="http://schemas.microsoft.com/office/drawing/2014/main" id="{CC7DD295-7885-B884-6599-792F9D2DC338}"/>
              </a:ext>
            </a:extLst>
          </p:cNvPr>
          <p:cNvSpPr/>
          <p:nvPr/>
        </p:nvSpPr>
        <p:spPr>
          <a:xfrm>
            <a:off x="472546" y="836044"/>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5.3.3 Capital Costs </a:t>
            </a:r>
          </a:p>
        </p:txBody>
      </p:sp>
      <p:sp>
        <p:nvSpPr>
          <p:cNvPr id="6" name="Title 10">
            <a:extLst>
              <a:ext uri="{FF2B5EF4-FFF2-40B4-BE49-F238E27FC236}">
                <a16:creationId xmlns:a16="http://schemas.microsoft.com/office/drawing/2014/main" id="{59DEE7E1-9BE5-5C10-4306-3C2574BC9602}"/>
              </a:ext>
            </a:extLst>
          </p:cNvPr>
          <p:cNvSpPr txBox="1">
            <a:spLocks/>
          </p:cNvSpPr>
          <p:nvPr/>
        </p:nvSpPr>
        <p:spPr>
          <a:xfrm>
            <a:off x="472546" y="-1901"/>
            <a:ext cx="10470704" cy="82475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5.3 </a:t>
            </a:r>
            <a:r>
              <a:rPr lang="en-US" sz="4400" dirty="0">
                <a:latin typeface="Open Sans"/>
                <a:ea typeface="Open Sans" panose="020B0606030504020204" pitchFamily="34" charset="0"/>
                <a:cs typeface="Open Sans" panose="020B0606030504020204" pitchFamily="34" charset="0"/>
                <a:sym typeface="Bodoni SvtyTwo ITC TT-Book"/>
              </a:rPr>
              <a:t>Capacity to Activity Ratio &amp; Costs </a:t>
            </a:r>
            <a:endParaRPr lang="en-GB" sz="4400" dirty="0">
              <a:latin typeface="Open Sans"/>
              <a:ea typeface="Open Sans" panose="020B0606030504020204" pitchFamily="34" charset="0"/>
              <a:cs typeface="Open Sans" panose="020B0606030504020204" pitchFamily="34" charset="0"/>
            </a:endParaRPr>
          </a:p>
        </p:txBody>
      </p:sp>
      <p:sp>
        <p:nvSpPr>
          <p:cNvPr id="4" name="TextBox 3">
            <a:extLst>
              <a:ext uri="{FF2B5EF4-FFF2-40B4-BE49-F238E27FC236}">
                <a16:creationId xmlns:a16="http://schemas.microsoft.com/office/drawing/2014/main" id="{CA403645-0FAA-E65D-4723-5E1ABA8CA890}"/>
              </a:ext>
            </a:extLst>
          </p:cNvPr>
          <p:cNvSpPr txBox="1"/>
          <p:nvPr/>
        </p:nvSpPr>
        <p:spPr>
          <a:xfrm>
            <a:off x="761017" y="6235834"/>
            <a:ext cx="4827916"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00" dirty="0">
                <a:latin typeface="Open Sans" panose="020B0606030504020204" pitchFamily="34" charset="0"/>
                <a:ea typeface="Open Sans" panose="020B0606030504020204" pitchFamily="34" charset="0"/>
                <a:cs typeface="Open Sans" panose="020B0606030504020204" pitchFamily="34" charset="0"/>
              </a:rPr>
              <a:t>(</a:t>
            </a:r>
            <a:r>
              <a:rPr lang="en-GB" sz="1000" dirty="0" err="1">
                <a:latin typeface="Open Sans" panose="020B0606030504020204" pitchFamily="34" charset="0"/>
                <a:ea typeface="Open Sans" panose="020B0606030504020204" pitchFamily="34" charset="0"/>
                <a:cs typeface="Open Sans" panose="020B0606030504020204" pitchFamily="34" charset="0"/>
              </a:rPr>
              <a:t>Pappis</a:t>
            </a:r>
            <a:r>
              <a:rPr lang="en-GB" sz="1000" dirty="0">
                <a:latin typeface="Open Sans" panose="020B0606030504020204" pitchFamily="34" charset="0"/>
                <a:ea typeface="Open Sans" panose="020B0606030504020204" pitchFamily="34" charset="0"/>
                <a:cs typeface="Open Sans" panose="020B0606030504020204" pitchFamily="34" charset="0"/>
              </a:rPr>
              <a:t> et al. (2019), </a:t>
            </a:r>
            <a:r>
              <a:rPr lang="en-GB" sz="1000" dirty="0">
                <a:latin typeface="Open Sans" panose="020B0606030504020204" pitchFamily="34" charset="0"/>
                <a:ea typeface="Open Sans" panose="020B0606030504020204" pitchFamily="34" charset="0"/>
                <a:cs typeface="Open Sans" panose="020B0606030504020204" pitchFamily="34" charset="0"/>
                <a:hlinkClick r:id="rId6"/>
              </a:rPr>
              <a:t>image</a:t>
            </a:r>
            <a:r>
              <a:rPr lang="en-GB" sz="1000" dirty="0">
                <a:latin typeface="Open Sans" panose="020B0606030504020204" pitchFamily="34" charset="0"/>
                <a:ea typeface="Open Sans" panose="020B0606030504020204" pitchFamily="34" charset="0"/>
                <a:cs typeface="Open Sans" panose="020B0606030504020204" pitchFamily="34" charset="0"/>
              </a:rPr>
              <a:t> licensed under </a:t>
            </a:r>
            <a:r>
              <a:rPr lang="en-GB" sz="1000" dirty="0">
                <a:latin typeface="Open Sans" panose="020B0606030504020204" pitchFamily="34" charset="0"/>
                <a:ea typeface="Open Sans" panose="020B0606030504020204" pitchFamily="34" charset="0"/>
                <a:cs typeface="Open Sans" panose="020B0606030504020204" pitchFamily="34" charset="0"/>
                <a:hlinkClick r:id="rId7"/>
              </a:rPr>
              <a:t>CC BY 4.0</a:t>
            </a:r>
            <a:r>
              <a:rPr lang="en-GB" sz="1000" dirty="0">
                <a:latin typeface="Open Sans" panose="020B0606030504020204" pitchFamily="34" charset="0"/>
                <a:ea typeface="Open Sans" panose="020B0606030504020204" pitchFamily="34" charset="0"/>
                <a:cs typeface="Open Sans" panose="020B0606030504020204" pitchFamily="34" charset="0"/>
              </a:rPr>
              <a:t>)</a:t>
            </a:r>
          </a:p>
        </p:txBody>
      </p:sp>
      <p:pic>
        <p:nvPicPr>
          <p:cNvPr id="7" name="synthesize (15)">
            <a:hlinkClick r:id="" action="ppaction://media"/>
            <a:extLst>
              <a:ext uri="{FF2B5EF4-FFF2-40B4-BE49-F238E27FC236}">
                <a16:creationId xmlns:a16="http://schemas.microsoft.com/office/drawing/2014/main" id="{911F07BC-5006-A6B4-18A8-6D46F6C527E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205357" y="0"/>
            <a:ext cx="863079" cy="863079"/>
          </a:xfrm>
          <a:prstGeom prst="rect">
            <a:avLst/>
          </a:prstGeom>
        </p:spPr>
      </p:pic>
    </p:spTree>
    <p:extLst>
      <p:ext uri="{BB962C8B-B14F-4D97-AF65-F5344CB8AC3E}">
        <p14:creationId xmlns:p14="http://schemas.microsoft.com/office/powerpoint/2010/main" val="3702898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51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87E92FAE-BB85-B1E3-6B74-8F405DEE698F}"/>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35C197F7-440D-470E-A677-A37F5D0225A1}"/>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21</a:t>
            </a:fld>
            <a:endParaRPr lang="sv-SE" sz="1000" b="1" dirty="0">
              <a:solidFill>
                <a:schemeClr val="bg1"/>
              </a:solidFill>
            </a:endParaRPr>
          </a:p>
        </p:txBody>
      </p:sp>
      <p:sp>
        <p:nvSpPr>
          <p:cNvPr id="5" name="Rectangle 4">
            <a:extLst>
              <a:ext uri="{FF2B5EF4-FFF2-40B4-BE49-F238E27FC236}">
                <a16:creationId xmlns:a16="http://schemas.microsoft.com/office/drawing/2014/main" id="{35E030D9-0A62-649F-64EF-3F3FD817327D}"/>
              </a:ext>
            </a:extLst>
          </p:cNvPr>
          <p:cNvSpPr/>
          <p:nvPr/>
        </p:nvSpPr>
        <p:spPr>
          <a:xfrm>
            <a:off x="472546" y="836044"/>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5.3.4 Fixed Costs</a:t>
            </a:r>
          </a:p>
        </p:txBody>
      </p:sp>
      <p:sp>
        <p:nvSpPr>
          <p:cNvPr id="6" name="Title 10">
            <a:extLst>
              <a:ext uri="{FF2B5EF4-FFF2-40B4-BE49-F238E27FC236}">
                <a16:creationId xmlns:a16="http://schemas.microsoft.com/office/drawing/2014/main" id="{B10DF0CD-80E0-5C32-FE4E-6C20DCEE6A73}"/>
              </a:ext>
            </a:extLst>
          </p:cNvPr>
          <p:cNvSpPr txBox="1">
            <a:spLocks/>
          </p:cNvSpPr>
          <p:nvPr/>
        </p:nvSpPr>
        <p:spPr>
          <a:xfrm>
            <a:off x="472546" y="-1901"/>
            <a:ext cx="10470704" cy="82475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5.3 </a:t>
            </a:r>
            <a:r>
              <a:rPr lang="en-US" sz="4400" dirty="0">
                <a:latin typeface="Open Sans"/>
                <a:ea typeface="Open Sans" panose="020B0606030504020204" pitchFamily="34" charset="0"/>
                <a:cs typeface="Open Sans" panose="020B0606030504020204" pitchFamily="34" charset="0"/>
                <a:sym typeface="Bodoni SvtyTwo ITC TT-Book"/>
              </a:rPr>
              <a:t>Capacity to Activity Ratio &amp; Costs </a:t>
            </a:r>
            <a:endParaRPr lang="en-GB" sz="4400" dirty="0">
              <a:latin typeface="Open Sans"/>
              <a:ea typeface="Open Sans" panose="020B0606030504020204" pitchFamily="34" charset="0"/>
              <a:cs typeface="Open Sans" panose="020B0606030504020204" pitchFamily="34" charset="0"/>
            </a:endParaRPr>
          </a:p>
        </p:txBody>
      </p:sp>
      <p:pic>
        <p:nvPicPr>
          <p:cNvPr id="2" name="Picture 11" descr="Graphical user interface, application, table, Excel&#10;&#10;Description automatically generated">
            <a:extLst>
              <a:ext uri="{FF2B5EF4-FFF2-40B4-BE49-F238E27FC236}">
                <a16:creationId xmlns:a16="http://schemas.microsoft.com/office/drawing/2014/main" id="{37D9A224-ABD9-27DA-0676-5F8836AE0AA6}"/>
              </a:ext>
            </a:extLst>
          </p:cNvPr>
          <p:cNvPicPr>
            <a:picLocks noGrp="1" noChangeAspect="1"/>
          </p:cNvPicPr>
          <p:nvPr>
            <p:ph idx="1"/>
          </p:nvPr>
        </p:nvPicPr>
        <p:blipFill rotWithShape="1">
          <a:blip r:embed="rId5"/>
          <a:srcRect l="16469" t="36276" r="34661" b="12028"/>
          <a:stretch/>
        </p:blipFill>
        <p:spPr>
          <a:xfrm>
            <a:off x="1814945" y="1249344"/>
            <a:ext cx="8354147" cy="4968101"/>
          </a:xfrm>
        </p:spPr>
      </p:pic>
      <p:sp>
        <p:nvSpPr>
          <p:cNvPr id="4" name="TextBox 3">
            <a:extLst>
              <a:ext uri="{FF2B5EF4-FFF2-40B4-BE49-F238E27FC236}">
                <a16:creationId xmlns:a16="http://schemas.microsoft.com/office/drawing/2014/main" id="{8AE87731-E50E-9359-DAFE-62AF3EAAF0AB}"/>
              </a:ext>
            </a:extLst>
          </p:cNvPr>
          <p:cNvSpPr txBox="1"/>
          <p:nvPr/>
        </p:nvSpPr>
        <p:spPr>
          <a:xfrm>
            <a:off x="472546" y="6243985"/>
            <a:ext cx="6265651"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50" dirty="0">
                <a:latin typeface="Open Sans" panose="020B0606030504020204" pitchFamily="34" charset="0"/>
                <a:ea typeface="Open Sans" panose="020B0606030504020204" pitchFamily="34" charset="0"/>
                <a:cs typeface="Open Sans" panose="020B0606030504020204" pitchFamily="34" charset="0"/>
              </a:rPr>
              <a:t>(Created using data from </a:t>
            </a:r>
            <a:r>
              <a:rPr lang="en-GB" sz="1050" dirty="0" err="1">
                <a:latin typeface="Open Sans" panose="020B0606030504020204" pitchFamily="34" charset="0"/>
                <a:ea typeface="Open Sans" panose="020B0606030504020204" pitchFamily="34" charset="0"/>
                <a:cs typeface="Open Sans" panose="020B0606030504020204" pitchFamily="34" charset="0"/>
              </a:rPr>
              <a:t>Pappis</a:t>
            </a:r>
            <a:r>
              <a:rPr lang="en-GB" sz="1050" dirty="0">
                <a:latin typeface="Open Sans" panose="020B0606030504020204" pitchFamily="34" charset="0"/>
                <a:ea typeface="Open Sans" panose="020B0606030504020204" pitchFamily="34" charset="0"/>
                <a:cs typeface="Open Sans" panose="020B0606030504020204" pitchFamily="34" charset="0"/>
              </a:rPr>
              <a:t> et al. (2019), </a:t>
            </a:r>
            <a:r>
              <a:rPr lang="en-GB" sz="1050" dirty="0">
                <a:latin typeface="Open Sans" panose="020B0606030504020204" pitchFamily="34" charset="0"/>
                <a:ea typeface="Open Sans" panose="020B0606030504020204" pitchFamily="34" charset="0"/>
                <a:cs typeface="Open Sans" panose="020B0606030504020204" pitchFamily="34" charset="0"/>
                <a:hlinkClick r:id="rId6"/>
              </a:rPr>
              <a:t>report</a:t>
            </a:r>
            <a:r>
              <a:rPr lang="en-GB" sz="1050" dirty="0">
                <a:latin typeface="Open Sans" panose="020B0606030504020204" pitchFamily="34" charset="0"/>
                <a:ea typeface="Open Sans" panose="020B0606030504020204" pitchFamily="34" charset="0"/>
                <a:cs typeface="Open Sans" panose="020B0606030504020204" pitchFamily="34" charset="0"/>
              </a:rPr>
              <a:t> licensed under </a:t>
            </a:r>
            <a:r>
              <a:rPr lang="en-GB" sz="1050" dirty="0">
                <a:latin typeface="Open Sans" panose="020B0606030504020204" pitchFamily="34" charset="0"/>
                <a:ea typeface="Open Sans" panose="020B0606030504020204" pitchFamily="34" charset="0"/>
                <a:cs typeface="Open Sans" panose="020B0606030504020204" pitchFamily="34" charset="0"/>
                <a:hlinkClick r:id="rId7"/>
              </a:rPr>
              <a:t>CC BY 4.0</a:t>
            </a:r>
            <a:r>
              <a:rPr lang="en-GB" sz="1050" dirty="0">
                <a:latin typeface="Open Sans" panose="020B0606030504020204" pitchFamily="34" charset="0"/>
                <a:ea typeface="Open Sans" panose="020B0606030504020204" pitchFamily="34" charset="0"/>
                <a:cs typeface="Open Sans" panose="020B0606030504020204" pitchFamily="34" charset="0"/>
              </a:rPr>
              <a:t>)</a:t>
            </a:r>
          </a:p>
        </p:txBody>
      </p:sp>
      <p:pic>
        <p:nvPicPr>
          <p:cNvPr id="7" name="synthesize (16)">
            <a:hlinkClick r:id="" action="ppaction://media"/>
            <a:extLst>
              <a:ext uri="{FF2B5EF4-FFF2-40B4-BE49-F238E27FC236}">
                <a16:creationId xmlns:a16="http://schemas.microsoft.com/office/drawing/2014/main" id="{47802576-82A1-B981-29F5-6267ED8CE54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169092" y="38725"/>
            <a:ext cx="846750" cy="846750"/>
          </a:xfrm>
          <a:prstGeom prst="rect">
            <a:avLst/>
          </a:prstGeom>
        </p:spPr>
      </p:pic>
    </p:spTree>
    <p:extLst>
      <p:ext uri="{BB962C8B-B14F-4D97-AF65-F5344CB8AC3E}">
        <p14:creationId xmlns:p14="http://schemas.microsoft.com/office/powerpoint/2010/main" val="544503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29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DAE16339-346A-2565-CF09-7155767B60D0}"/>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AE1ABA8B-388C-373C-F72A-3438F45263F4}"/>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22</a:t>
            </a:fld>
            <a:endParaRPr lang="sv-SE" sz="1000" b="1" dirty="0">
              <a:solidFill>
                <a:schemeClr val="bg1"/>
              </a:solidFill>
            </a:endParaRPr>
          </a:p>
        </p:txBody>
      </p:sp>
      <p:sp>
        <p:nvSpPr>
          <p:cNvPr id="5" name="Rectangle 4">
            <a:extLst>
              <a:ext uri="{FF2B5EF4-FFF2-40B4-BE49-F238E27FC236}">
                <a16:creationId xmlns:a16="http://schemas.microsoft.com/office/drawing/2014/main" id="{BB9801B7-30C5-94BA-D6DE-36A383FD238C}"/>
              </a:ext>
            </a:extLst>
          </p:cNvPr>
          <p:cNvSpPr/>
          <p:nvPr/>
        </p:nvSpPr>
        <p:spPr>
          <a:xfrm>
            <a:off x="472546" y="836044"/>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5.3.5 Variable Costs </a:t>
            </a:r>
          </a:p>
        </p:txBody>
      </p:sp>
      <p:sp>
        <p:nvSpPr>
          <p:cNvPr id="6" name="Title 10">
            <a:extLst>
              <a:ext uri="{FF2B5EF4-FFF2-40B4-BE49-F238E27FC236}">
                <a16:creationId xmlns:a16="http://schemas.microsoft.com/office/drawing/2014/main" id="{95170EDF-357C-253A-1689-A5E058B049AD}"/>
              </a:ext>
            </a:extLst>
          </p:cNvPr>
          <p:cNvSpPr txBox="1">
            <a:spLocks/>
          </p:cNvSpPr>
          <p:nvPr/>
        </p:nvSpPr>
        <p:spPr>
          <a:xfrm>
            <a:off x="472546" y="-1901"/>
            <a:ext cx="10470704" cy="82475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5.3 </a:t>
            </a:r>
            <a:r>
              <a:rPr lang="en-US" sz="4400" dirty="0">
                <a:latin typeface="Open Sans"/>
                <a:ea typeface="Open Sans" panose="020B0606030504020204" pitchFamily="34" charset="0"/>
                <a:cs typeface="Open Sans" panose="020B0606030504020204" pitchFamily="34" charset="0"/>
                <a:sym typeface="Bodoni SvtyTwo ITC TT-Book"/>
              </a:rPr>
              <a:t>Capacity to Activity Ratio &amp; Costs </a:t>
            </a:r>
            <a:endParaRPr lang="en-GB" sz="4400" dirty="0">
              <a:latin typeface="Open Sans"/>
              <a:ea typeface="Open Sans" panose="020B0606030504020204" pitchFamily="34" charset="0"/>
              <a:cs typeface="Open Sans" panose="020B0606030504020204" pitchFamily="34" charset="0"/>
            </a:endParaRPr>
          </a:p>
        </p:txBody>
      </p:sp>
      <p:pic>
        <p:nvPicPr>
          <p:cNvPr id="2" name="Picture 11" descr="Graphical user interface, chart&#10;&#10;Description automatically generated">
            <a:extLst>
              <a:ext uri="{FF2B5EF4-FFF2-40B4-BE49-F238E27FC236}">
                <a16:creationId xmlns:a16="http://schemas.microsoft.com/office/drawing/2014/main" id="{A7768088-D1FB-C81C-1906-AAB788F90890}"/>
              </a:ext>
            </a:extLst>
          </p:cNvPr>
          <p:cNvPicPr>
            <a:picLocks noGrp="1" noChangeAspect="1"/>
          </p:cNvPicPr>
          <p:nvPr>
            <p:ph idx="1"/>
          </p:nvPr>
        </p:nvPicPr>
        <p:blipFill rotWithShape="1">
          <a:blip r:embed="rId5"/>
          <a:srcRect l="21311" t="26948" r="22404" b="12338"/>
          <a:stretch/>
        </p:blipFill>
        <p:spPr>
          <a:xfrm>
            <a:off x="1957004" y="1277054"/>
            <a:ext cx="8055528" cy="4875071"/>
          </a:xfrm>
        </p:spPr>
      </p:pic>
      <p:sp>
        <p:nvSpPr>
          <p:cNvPr id="4" name="TextBox 3">
            <a:extLst>
              <a:ext uri="{FF2B5EF4-FFF2-40B4-BE49-F238E27FC236}">
                <a16:creationId xmlns:a16="http://schemas.microsoft.com/office/drawing/2014/main" id="{F66F77B9-401F-2D9E-7B99-480B751E896E}"/>
              </a:ext>
            </a:extLst>
          </p:cNvPr>
          <p:cNvSpPr txBox="1"/>
          <p:nvPr/>
        </p:nvSpPr>
        <p:spPr>
          <a:xfrm>
            <a:off x="472546" y="6174166"/>
            <a:ext cx="3477096"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00" dirty="0">
                <a:latin typeface="Open Sans" panose="020B0606030504020204" pitchFamily="34" charset="0"/>
                <a:ea typeface="Open Sans" panose="020B0606030504020204" pitchFamily="34" charset="0"/>
                <a:cs typeface="Open Sans" panose="020B0606030504020204" pitchFamily="34" charset="0"/>
              </a:rPr>
              <a:t>(</a:t>
            </a:r>
            <a:r>
              <a:rPr lang="en-GB" sz="1000" dirty="0" err="1">
                <a:latin typeface="Open Sans" panose="020B0606030504020204" pitchFamily="34" charset="0"/>
                <a:ea typeface="Open Sans" panose="020B0606030504020204" pitchFamily="34" charset="0"/>
                <a:cs typeface="Open Sans" panose="020B0606030504020204" pitchFamily="34" charset="0"/>
              </a:rPr>
              <a:t>Pappis</a:t>
            </a:r>
            <a:r>
              <a:rPr lang="en-GB" sz="1000" dirty="0">
                <a:latin typeface="Open Sans" panose="020B0606030504020204" pitchFamily="34" charset="0"/>
                <a:ea typeface="Open Sans" panose="020B0606030504020204" pitchFamily="34" charset="0"/>
                <a:cs typeface="Open Sans" panose="020B0606030504020204" pitchFamily="34" charset="0"/>
              </a:rPr>
              <a:t> et al. (2019), </a:t>
            </a:r>
            <a:r>
              <a:rPr lang="en-GB" sz="1000" dirty="0">
                <a:latin typeface="Open Sans" panose="020B0606030504020204" pitchFamily="34" charset="0"/>
                <a:ea typeface="Open Sans" panose="020B0606030504020204" pitchFamily="34" charset="0"/>
                <a:cs typeface="Open Sans" panose="020B0606030504020204" pitchFamily="34" charset="0"/>
                <a:hlinkClick r:id="rId6"/>
              </a:rPr>
              <a:t>image</a:t>
            </a:r>
            <a:r>
              <a:rPr lang="en-GB" sz="1000" dirty="0">
                <a:latin typeface="Open Sans" panose="020B0606030504020204" pitchFamily="34" charset="0"/>
                <a:ea typeface="Open Sans" panose="020B0606030504020204" pitchFamily="34" charset="0"/>
                <a:cs typeface="Open Sans" panose="020B0606030504020204" pitchFamily="34" charset="0"/>
              </a:rPr>
              <a:t> licensed under </a:t>
            </a:r>
            <a:r>
              <a:rPr lang="en-GB" sz="1000" dirty="0">
                <a:latin typeface="Open Sans" panose="020B0606030504020204" pitchFamily="34" charset="0"/>
                <a:ea typeface="Open Sans" panose="020B0606030504020204" pitchFamily="34" charset="0"/>
                <a:cs typeface="Open Sans" panose="020B0606030504020204" pitchFamily="34" charset="0"/>
                <a:hlinkClick r:id="rId7"/>
              </a:rPr>
              <a:t>CC BY 4.0</a:t>
            </a:r>
            <a:r>
              <a:rPr lang="en-GB" sz="1000" dirty="0">
                <a:latin typeface="Open Sans" panose="020B0606030504020204" pitchFamily="34" charset="0"/>
                <a:ea typeface="Open Sans" panose="020B0606030504020204" pitchFamily="34" charset="0"/>
                <a:cs typeface="Open Sans" panose="020B0606030504020204" pitchFamily="34" charset="0"/>
              </a:rPr>
              <a:t>)</a:t>
            </a:r>
          </a:p>
        </p:txBody>
      </p:sp>
      <p:pic>
        <p:nvPicPr>
          <p:cNvPr id="7" name="synthesize (17)">
            <a:hlinkClick r:id="" action="ppaction://media"/>
            <a:extLst>
              <a:ext uri="{FF2B5EF4-FFF2-40B4-BE49-F238E27FC236}">
                <a16:creationId xmlns:a16="http://schemas.microsoft.com/office/drawing/2014/main" id="{2091D595-198C-F846-B609-03F8E1A449E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254341" y="89647"/>
            <a:ext cx="865415" cy="865415"/>
          </a:xfrm>
          <a:prstGeom prst="rect">
            <a:avLst/>
          </a:prstGeom>
        </p:spPr>
      </p:pic>
    </p:spTree>
    <p:extLst>
      <p:ext uri="{BB962C8B-B14F-4D97-AF65-F5344CB8AC3E}">
        <p14:creationId xmlns:p14="http://schemas.microsoft.com/office/powerpoint/2010/main" val="356220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636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23</a:t>
            </a:fld>
            <a:endParaRPr lang="sv-SE" sz="1000" b="1" dirty="0">
              <a:solidFill>
                <a:schemeClr val="bg1"/>
              </a:solidFill>
            </a:endParaRPr>
          </a:p>
        </p:txBody>
      </p:sp>
      <p:sp>
        <p:nvSpPr>
          <p:cNvPr id="2" name="Title 10">
            <a:extLst>
              <a:ext uri="{FF2B5EF4-FFF2-40B4-BE49-F238E27FC236}">
                <a16:creationId xmlns:a16="http://schemas.microsoft.com/office/drawing/2014/main" id="{F0E1A02E-5026-3ACB-90A5-2EF8E809B503}"/>
              </a:ext>
            </a:extLst>
          </p:cNvPr>
          <p:cNvSpPr txBox="1">
            <a:spLocks/>
          </p:cNvSpPr>
          <p:nvPr/>
        </p:nvSpPr>
        <p:spPr>
          <a:xfrm>
            <a:off x="887215" y="8748"/>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Lecture 5.3 References</a:t>
            </a:r>
          </a:p>
        </p:txBody>
      </p:sp>
      <p:sp>
        <p:nvSpPr>
          <p:cNvPr id="4" name="TextBox 3">
            <a:extLst>
              <a:ext uri="{FF2B5EF4-FFF2-40B4-BE49-F238E27FC236}">
                <a16:creationId xmlns:a16="http://schemas.microsoft.com/office/drawing/2014/main" id="{DDCA7CF8-8FF1-6B28-7E9D-39525987B708}"/>
              </a:ext>
            </a:extLst>
          </p:cNvPr>
          <p:cNvSpPr txBox="1"/>
          <p:nvPr/>
        </p:nvSpPr>
        <p:spPr>
          <a:xfrm>
            <a:off x="887215" y="1647161"/>
            <a:ext cx="10031572"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GB" sz="2400" dirty="0" err="1">
                <a:latin typeface="Open Sans" panose="020B0606030504020204" pitchFamily="34" charset="0"/>
                <a:ea typeface="Open Sans" panose="020B0606030504020204" pitchFamily="34" charset="0"/>
                <a:cs typeface="Open Sans" panose="020B0606030504020204" pitchFamily="34" charset="0"/>
              </a:rPr>
              <a:t>Taliotis</a:t>
            </a:r>
            <a:r>
              <a:rPr lang="en-GB" sz="2400" dirty="0">
                <a:latin typeface="Open Sans" panose="020B0606030504020204" pitchFamily="34" charset="0"/>
                <a:ea typeface="Open Sans" panose="020B0606030504020204" pitchFamily="34" charset="0"/>
                <a:cs typeface="Open Sans" panose="020B0606030504020204" pitchFamily="34" charset="0"/>
              </a:rPr>
              <a:t>, Constantinos, </a:t>
            </a:r>
            <a:r>
              <a:rPr lang="en-GB" sz="2400" dirty="0" err="1">
                <a:latin typeface="Open Sans" panose="020B0606030504020204" pitchFamily="34" charset="0"/>
                <a:ea typeface="Open Sans" panose="020B0606030504020204" pitchFamily="34" charset="0"/>
                <a:cs typeface="Open Sans" panose="020B0606030504020204" pitchFamily="34" charset="0"/>
              </a:rPr>
              <a:t>Gardumi</a:t>
            </a:r>
            <a:r>
              <a:rPr lang="en-GB" sz="2400" dirty="0">
                <a:latin typeface="Open Sans" panose="020B0606030504020204" pitchFamily="34" charset="0"/>
                <a:ea typeface="Open Sans" panose="020B0606030504020204" pitchFamily="34" charset="0"/>
                <a:cs typeface="Open Sans" panose="020B0606030504020204" pitchFamily="34" charset="0"/>
              </a:rPr>
              <a:t>, Francesco, </a:t>
            </a:r>
            <a:r>
              <a:rPr lang="en-GB" sz="2400" dirty="0" err="1">
                <a:latin typeface="Open Sans" panose="020B0606030504020204" pitchFamily="34" charset="0"/>
                <a:ea typeface="Open Sans" panose="020B0606030504020204" pitchFamily="34" charset="0"/>
                <a:cs typeface="Open Sans" panose="020B0606030504020204" pitchFamily="34" charset="0"/>
              </a:rPr>
              <a:t>Shivakumar</a:t>
            </a:r>
            <a:r>
              <a:rPr lang="en-GB" sz="2400" dirty="0">
                <a:latin typeface="Open Sans" panose="020B0606030504020204" pitchFamily="34" charset="0"/>
                <a:ea typeface="Open Sans" panose="020B0606030504020204" pitchFamily="34" charset="0"/>
                <a:cs typeface="Open Sans" panose="020B0606030504020204" pitchFamily="34" charset="0"/>
              </a:rPr>
              <a:t>, Abhishek, Sridharan, Vignesh, Ramos, Eunice, </a:t>
            </a:r>
            <a:r>
              <a:rPr lang="en-GB" sz="2400" dirty="0" err="1">
                <a:latin typeface="Open Sans" panose="020B0606030504020204" pitchFamily="34" charset="0"/>
                <a:ea typeface="Open Sans" panose="020B0606030504020204" pitchFamily="34" charset="0"/>
                <a:cs typeface="Open Sans" panose="020B0606030504020204" pitchFamily="34" charset="0"/>
              </a:rPr>
              <a:t>Beltramo</a:t>
            </a:r>
            <a:r>
              <a:rPr lang="en-GB" sz="2400" dirty="0">
                <a:latin typeface="Open Sans" panose="020B0606030504020204" pitchFamily="34" charset="0"/>
                <a:ea typeface="Open Sans" panose="020B0606030504020204" pitchFamily="34" charset="0"/>
                <a:cs typeface="Open Sans" panose="020B0606030504020204" pitchFamily="34" charset="0"/>
              </a:rPr>
              <a:t>, Agnese, … Howells, Mark. (2018, December). Representing primary energy supply in </a:t>
            </a:r>
            <a:r>
              <a:rPr lang="en-GB" sz="2400" dirty="0" err="1">
                <a:latin typeface="Open Sans" panose="020B0606030504020204" pitchFamily="34" charset="0"/>
                <a:ea typeface="Open Sans" panose="020B0606030504020204" pitchFamily="34" charset="0"/>
                <a:cs typeface="Open Sans" panose="020B0606030504020204" pitchFamily="34" charset="0"/>
              </a:rPr>
              <a:t>OSeMOSYS</a:t>
            </a:r>
            <a:r>
              <a:rPr lang="en-GB" sz="2400" dirty="0">
                <a:latin typeface="Open Sans" panose="020B0606030504020204" pitchFamily="34" charset="0"/>
                <a:ea typeface="Open Sans" panose="020B0606030504020204" pitchFamily="34" charset="0"/>
                <a:cs typeface="Open Sans" panose="020B0606030504020204" pitchFamily="34" charset="0"/>
              </a:rPr>
              <a:t>. </a:t>
            </a:r>
            <a:r>
              <a:rPr lang="en-GB" sz="2400" dirty="0" err="1">
                <a:latin typeface="Open Sans" panose="020B0606030504020204" pitchFamily="34" charset="0"/>
                <a:ea typeface="Open Sans" panose="020B0606030504020204" pitchFamily="34" charset="0"/>
                <a:cs typeface="Open Sans" panose="020B0606030504020204" pitchFamily="34" charset="0"/>
              </a:rPr>
              <a:t>Zenodo</a:t>
            </a:r>
            <a:r>
              <a:rPr lang="en-GB" sz="2400" dirty="0">
                <a:latin typeface="Open Sans" panose="020B0606030504020204" pitchFamily="34" charset="0"/>
                <a:ea typeface="Open Sans" panose="020B0606030504020204" pitchFamily="34" charset="0"/>
                <a:cs typeface="Open Sans" panose="020B0606030504020204" pitchFamily="34" charset="0"/>
              </a:rPr>
              <a:t>. </a:t>
            </a:r>
            <a:r>
              <a:rPr lang="en-GB" sz="2400" dirty="0">
                <a:latin typeface="Open Sans" panose="020B0606030504020204" pitchFamily="34" charset="0"/>
                <a:ea typeface="Open Sans" panose="020B0606030504020204" pitchFamily="34" charset="0"/>
                <a:cs typeface="Open Sans" panose="020B0606030504020204" pitchFamily="34" charset="0"/>
                <a:hlinkClick r:id="rId3"/>
              </a:rPr>
              <a:t>http://doi.org/10.5281/zenodo.4558799</a:t>
            </a:r>
          </a:p>
          <a:p>
            <a:pPr marL="342900" indent="-342900">
              <a:buAutoNum type="arabicPeriod"/>
            </a:pPr>
            <a:endParaRPr lang="en-GB" sz="2400" dirty="0">
              <a:latin typeface="Open Sans" panose="020B0606030504020204" pitchFamily="34" charset="0"/>
              <a:ea typeface="Open Sans" panose="020B0606030504020204" pitchFamily="34" charset="0"/>
              <a:cs typeface="Open Sans" panose="020B0606030504020204" pitchFamily="34" charset="0"/>
              <a:hlinkClick r:id="rId3"/>
            </a:endParaRPr>
          </a:p>
          <a:p>
            <a:pPr marL="342900" indent="-342900">
              <a:buAutoNum type="arabicPeriod"/>
            </a:pPr>
            <a:r>
              <a:rPr lang="en-GB" sz="2400" dirty="0" err="1">
                <a:latin typeface="Open Sans" panose="020B0606030504020204" pitchFamily="34" charset="0"/>
                <a:ea typeface="Open Sans" panose="020B0606030504020204" pitchFamily="34" charset="0"/>
                <a:cs typeface="Open Sans" panose="020B0606030504020204" pitchFamily="34" charset="0"/>
              </a:rPr>
              <a:t>Pappis</a:t>
            </a:r>
            <a:r>
              <a:rPr lang="en-GB" sz="2400" dirty="0">
                <a:latin typeface="Open Sans" panose="020B0606030504020204" pitchFamily="34" charset="0"/>
                <a:ea typeface="Open Sans" panose="020B0606030504020204" pitchFamily="34" charset="0"/>
                <a:cs typeface="Open Sans" panose="020B0606030504020204" pitchFamily="34" charset="0"/>
              </a:rPr>
              <a:t>, I., Howells, M., Sridharan, V., Usher, W., </a:t>
            </a:r>
            <a:r>
              <a:rPr lang="en-GB" sz="2400" dirty="0" err="1">
                <a:latin typeface="Open Sans" panose="020B0606030504020204" pitchFamily="34" charset="0"/>
                <a:ea typeface="Open Sans" panose="020B0606030504020204" pitchFamily="34" charset="0"/>
                <a:cs typeface="Open Sans" panose="020B0606030504020204" pitchFamily="34" charset="0"/>
              </a:rPr>
              <a:t>Shivakumar</a:t>
            </a:r>
            <a:r>
              <a:rPr lang="en-GB" sz="2400" dirty="0">
                <a:latin typeface="Open Sans" panose="020B0606030504020204" pitchFamily="34" charset="0"/>
                <a:ea typeface="Open Sans" panose="020B0606030504020204" pitchFamily="34" charset="0"/>
                <a:cs typeface="Open Sans" panose="020B0606030504020204" pitchFamily="34" charset="0"/>
              </a:rPr>
              <a:t>, A., </a:t>
            </a:r>
            <a:r>
              <a:rPr lang="en-GB" sz="2400" dirty="0" err="1">
                <a:latin typeface="Open Sans" panose="020B0606030504020204" pitchFamily="34" charset="0"/>
                <a:ea typeface="Open Sans" panose="020B0606030504020204" pitchFamily="34" charset="0"/>
                <a:cs typeface="Open Sans" panose="020B0606030504020204" pitchFamily="34" charset="0"/>
              </a:rPr>
              <a:t>Gardumi</a:t>
            </a:r>
            <a:r>
              <a:rPr lang="en-GB" sz="2400" dirty="0">
                <a:latin typeface="Open Sans" panose="020B0606030504020204" pitchFamily="34" charset="0"/>
                <a:ea typeface="Open Sans" panose="020B0606030504020204" pitchFamily="34" charset="0"/>
                <a:cs typeface="Open Sans" panose="020B0606030504020204" pitchFamily="34" charset="0"/>
              </a:rPr>
              <a:t>, F. and Ramos, E., Energy projections for African countries, Hidalgo Gonzalez, I., </a:t>
            </a:r>
            <a:r>
              <a:rPr lang="en-GB" sz="2400" dirty="0" err="1">
                <a:latin typeface="Open Sans" panose="020B0606030504020204" pitchFamily="34" charset="0"/>
                <a:ea typeface="Open Sans" panose="020B0606030504020204" pitchFamily="34" charset="0"/>
                <a:cs typeface="Open Sans" panose="020B0606030504020204" pitchFamily="34" charset="0"/>
              </a:rPr>
              <a:t>Medarac</a:t>
            </a:r>
            <a:r>
              <a:rPr lang="en-GB" sz="2400" dirty="0">
                <a:latin typeface="Open Sans" panose="020B0606030504020204" pitchFamily="34" charset="0"/>
                <a:ea typeface="Open Sans" panose="020B0606030504020204" pitchFamily="34" charset="0"/>
                <a:cs typeface="Open Sans" panose="020B0606030504020204" pitchFamily="34" charset="0"/>
              </a:rPr>
              <a:t>, H., Gonzalez Sanchez, M. and </a:t>
            </a:r>
            <a:r>
              <a:rPr lang="en-GB" sz="2400" dirty="0" err="1">
                <a:latin typeface="Open Sans" panose="020B0606030504020204" pitchFamily="34" charset="0"/>
                <a:ea typeface="Open Sans" panose="020B0606030504020204" pitchFamily="34" charset="0"/>
                <a:cs typeface="Open Sans" panose="020B0606030504020204" pitchFamily="34" charset="0"/>
              </a:rPr>
              <a:t>Kougias</a:t>
            </a:r>
            <a:r>
              <a:rPr lang="en-GB" sz="2400" dirty="0">
                <a:latin typeface="Open Sans" panose="020B0606030504020204" pitchFamily="34" charset="0"/>
                <a:ea typeface="Open Sans" panose="020B0606030504020204" pitchFamily="34" charset="0"/>
                <a:cs typeface="Open Sans" panose="020B0606030504020204" pitchFamily="34" charset="0"/>
              </a:rPr>
              <a:t>, I., editor(s), EUR 29904 EN, Publications Office of the European Union, Luxembourg, 2019, ISBN 978-92-76-12391-0, doi:10.2760/678700, JRC118432 </a:t>
            </a:r>
          </a:p>
          <a:p>
            <a:pPr marL="342900" indent="-342900">
              <a:buAutoNum type="arabicPeriod"/>
            </a:pPr>
            <a:endParaRPr lang="en-GB" sz="2400" dirty="0">
              <a:latin typeface="Open Sans"/>
              <a:ea typeface="+mn-lt"/>
              <a:cs typeface="+mn-lt"/>
            </a:endParaRPr>
          </a:p>
        </p:txBody>
      </p:sp>
    </p:spTree>
    <p:extLst>
      <p:ext uri="{BB962C8B-B14F-4D97-AF65-F5344CB8AC3E}">
        <p14:creationId xmlns:p14="http://schemas.microsoft.com/office/powerpoint/2010/main" val="20844592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pic>
        <p:nvPicPr>
          <p:cNvPr id="9" name="Picture 8" descr="A diagram of a computer&#10;&#10;Description automatically generated">
            <a:extLst>
              <a:ext uri="{FF2B5EF4-FFF2-40B4-BE49-F238E27FC236}">
                <a16:creationId xmlns:a16="http://schemas.microsoft.com/office/drawing/2014/main" id="{DB7F692A-4426-21F2-E634-F9E52DD8C5A4}"/>
              </a:ext>
            </a:extLst>
          </p:cNvPr>
          <p:cNvPicPr>
            <a:picLocks noChangeAspect="1"/>
          </p:cNvPicPr>
          <p:nvPr/>
        </p:nvPicPr>
        <p:blipFill>
          <a:blip r:embed="rId5"/>
          <a:stretch>
            <a:fillRect/>
          </a:stretch>
        </p:blipFill>
        <p:spPr>
          <a:xfrm>
            <a:off x="737345" y="1386756"/>
            <a:ext cx="10512550" cy="5121991"/>
          </a:xfrm>
          <a:prstGeom prst="rect">
            <a:avLst/>
          </a:prstGeom>
        </p:spPr>
      </p:pic>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24</a:t>
            </a:fld>
            <a:endParaRPr lang="sv-SE" sz="1000" b="1" dirty="0">
              <a:solidFill>
                <a:schemeClr val="bg1"/>
              </a:solidFill>
            </a:endParaRPr>
          </a:p>
        </p:txBody>
      </p:sp>
      <p:sp>
        <p:nvSpPr>
          <p:cNvPr id="2" name="Rectangle 1">
            <a:extLst>
              <a:ext uri="{FF2B5EF4-FFF2-40B4-BE49-F238E27FC236}">
                <a16:creationId xmlns:a16="http://schemas.microsoft.com/office/drawing/2014/main" id="{96116928-A60B-6CD9-6E5D-EFC89CAECEB2}"/>
              </a:ext>
            </a:extLst>
          </p:cNvPr>
          <p:cNvSpPr/>
          <p:nvPr/>
        </p:nvSpPr>
        <p:spPr>
          <a:xfrm>
            <a:off x="485425" y="1083562"/>
            <a:ext cx="8215229"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5.4.1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Introducing Primary energy Supply Technologies </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4" name="Title 10">
            <a:extLst>
              <a:ext uri="{FF2B5EF4-FFF2-40B4-BE49-F238E27FC236}">
                <a16:creationId xmlns:a16="http://schemas.microsoft.com/office/drawing/2014/main" id="{22A55E6F-6414-4C20-5F40-1E958BC81BE4}"/>
              </a:ext>
            </a:extLst>
          </p:cNvPr>
          <p:cNvSpPr txBox="1">
            <a:spLocks/>
          </p:cNvSpPr>
          <p:nvPr/>
        </p:nvSpPr>
        <p:spPr>
          <a:xfrm>
            <a:off x="485425" y="43235"/>
            <a:ext cx="11304787" cy="93762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5.4 Primary Energy Supply Technologies </a:t>
            </a:r>
          </a:p>
        </p:txBody>
      </p:sp>
      <p:sp>
        <p:nvSpPr>
          <p:cNvPr id="10" name="Rectangle: Rounded Corners 9">
            <a:extLst>
              <a:ext uri="{FF2B5EF4-FFF2-40B4-BE49-F238E27FC236}">
                <a16:creationId xmlns:a16="http://schemas.microsoft.com/office/drawing/2014/main" id="{F429E174-83CF-E5D9-7D06-469EE8F02106}"/>
              </a:ext>
            </a:extLst>
          </p:cNvPr>
          <p:cNvSpPr/>
          <p:nvPr/>
        </p:nvSpPr>
        <p:spPr>
          <a:xfrm>
            <a:off x="485425" y="2022764"/>
            <a:ext cx="1274102" cy="4100945"/>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5" name="synthesize (18)">
            <a:hlinkClick r:id="" action="ppaction://media"/>
            <a:extLst>
              <a:ext uri="{FF2B5EF4-FFF2-40B4-BE49-F238E27FC236}">
                <a16:creationId xmlns:a16="http://schemas.microsoft.com/office/drawing/2014/main" id="{8CB324BA-55C6-1AD8-634D-052A74E18CF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021788" y="222784"/>
            <a:ext cx="799089" cy="799089"/>
          </a:xfrm>
          <a:prstGeom prst="rect">
            <a:avLst/>
          </a:prstGeom>
        </p:spPr>
      </p:pic>
    </p:spTree>
    <p:extLst>
      <p:ext uri="{BB962C8B-B14F-4D97-AF65-F5344CB8AC3E}">
        <p14:creationId xmlns:p14="http://schemas.microsoft.com/office/powerpoint/2010/main" val="1424569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2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A263F018-D772-A2CD-871C-B2118CF3B38F}"/>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ACC4C63A-2B52-C289-14E6-0BE410196785}"/>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25</a:t>
            </a:fld>
            <a:endParaRPr lang="sv-SE" sz="1000" b="1" dirty="0">
              <a:solidFill>
                <a:schemeClr val="bg1"/>
              </a:solidFill>
            </a:endParaRPr>
          </a:p>
        </p:txBody>
      </p:sp>
      <p:sp>
        <p:nvSpPr>
          <p:cNvPr id="2" name="Rectangle 1">
            <a:extLst>
              <a:ext uri="{FF2B5EF4-FFF2-40B4-BE49-F238E27FC236}">
                <a16:creationId xmlns:a16="http://schemas.microsoft.com/office/drawing/2014/main" id="{9A385E08-FE11-37E6-424F-6DD7F633A157}"/>
              </a:ext>
            </a:extLst>
          </p:cNvPr>
          <p:cNvSpPr/>
          <p:nvPr/>
        </p:nvSpPr>
        <p:spPr>
          <a:xfrm>
            <a:off x="485425" y="1083562"/>
            <a:ext cx="9669957"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5.4.2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Primary Energy Supply Technologies in Reference Energy Systems </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4" name="Title 10">
            <a:extLst>
              <a:ext uri="{FF2B5EF4-FFF2-40B4-BE49-F238E27FC236}">
                <a16:creationId xmlns:a16="http://schemas.microsoft.com/office/drawing/2014/main" id="{8602CD78-7B71-C2D5-0817-7076D8BEA269}"/>
              </a:ext>
            </a:extLst>
          </p:cNvPr>
          <p:cNvSpPr txBox="1">
            <a:spLocks/>
          </p:cNvSpPr>
          <p:nvPr/>
        </p:nvSpPr>
        <p:spPr>
          <a:xfrm>
            <a:off x="485425" y="43235"/>
            <a:ext cx="11304787" cy="93762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5.4 Primary Energy Supply Technologies </a:t>
            </a:r>
          </a:p>
        </p:txBody>
      </p:sp>
      <p:sp>
        <p:nvSpPr>
          <p:cNvPr id="5" name="Rectangle 4">
            <a:extLst>
              <a:ext uri="{FF2B5EF4-FFF2-40B4-BE49-F238E27FC236}">
                <a16:creationId xmlns:a16="http://schemas.microsoft.com/office/drawing/2014/main" id="{CD04FA7E-9777-BAAA-2B27-22797F9D506B}"/>
              </a:ext>
            </a:extLst>
          </p:cNvPr>
          <p:cNvSpPr/>
          <p:nvPr/>
        </p:nvSpPr>
        <p:spPr>
          <a:xfrm>
            <a:off x="2877509" y="1965847"/>
            <a:ext cx="3214687" cy="583508"/>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2000" dirty="0">
                <a:solidFill>
                  <a:sysClr val="windowText" lastClr="000000"/>
                </a:solidFill>
              </a:rPr>
              <a:t>Coal </a:t>
            </a:r>
            <a:r>
              <a:rPr lang="es-CO" sz="2000" dirty="0" err="1">
                <a:solidFill>
                  <a:sysClr val="windowText" lastClr="000000"/>
                </a:solidFill>
              </a:rPr>
              <a:t>imports</a:t>
            </a:r>
            <a:r>
              <a:rPr lang="es-CO" sz="2000" dirty="0">
                <a:solidFill>
                  <a:sysClr val="windowText" lastClr="000000"/>
                </a:solidFill>
              </a:rPr>
              <a:t> (IMPCOA)</a:t>
            </a:r>
          </a:p>
        </p:txBody>
      </p:sp>
      <p:cxnSp>
        <p:nvCxnSpPr>
          <p:cNvPr id="6" name="Straight Arrow Connector 5">
            <a:extLst>
              <a:ext uri="{FF2B5EF4-FFF2-40B4-BE49-F238E27FC236}">
                <a16:creationId xmlns:a16="http://schemas.microsoft.com/office/drawing/2014/main" id="{0135F021-7630-FD0A-261C-86F5A10494C2}"/>
              </a:ext>
            </a:extLst>
          </p:cNvPr>
          <p:cNvCxnSpPr>
            <a:cxnSpLocks/>
            <a:stCxn id="5" idx="3"/>
          </p:cNvCxnSpPr>
          <p:nvPr/>
        </p:nvCxnSpPr>
        <p:spPr>
          <a:xfrm>
            <a:off x="6092196" y="2257601"/>
            <a:ext cx="1357314"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1AE383CA-D8DA-67C5-984C-6A6358CDE7AB}"/>
              </a:ext>
            </a:extLst>
          </p:cNvPr>
          <p:cNvSpPr/>
          <p:nvPr/>
        </p:nvSpPr>
        <p:spPr>
          <a:xfrm>
            <a:off x="2877509" y="3215279"/>
            <a:ext cx="3214687" cy="583508"/>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2000" dirty="0">
                <a:solidFill>
                  <a:sysClr val="windowText" lastClr="000000"/>
                </a:solidFill>
              </a:rPr>
              <a:t>Coal </a:t>
            </a:r>
            <a:r>
              <a:rPr lang="es-CO" sz="2000" dirty="0" err="1">
                <a:solidFill>
                  <a:sysClr val="windowText" lastClr="000000"/>
                </a:solidFill>
              </a:rPr>
              <a:t>extraction</a:t>
            </a:r>
            <a:r>
              <a:rPr lang="es-CO" sz="2000" dirty="0">
                <a:solidFill>
                  <a:sysClr val="windowText" lastClr="000000"/>
                </a:solidFill>
              </a:rPr>
              <a:t> (MINCOA)</a:t>
            </a:r>
          </a:p>
        </p:txBody>
      </p:sp>
      <p:cxnSp>
        <p:nvCxnSpPr>
          <p:cNvPr id="8" name="Straight Arrow Connector 7">
            <a:extLst>
              <a:ext uri="{FF2B5EF4-FFF2-40B4-BE49-F238E27FC236}">
                <a16:creationId xmlns:a16="http://schemas.microsoft.com/office/drawing/2014/main" id="{1997E3D0-F267-7692-4B4F-CA00B969AB61}"/>
              </a:ext>
            </a:extLst>
          </p:cNvPr>
          <p:cNvCxnSpPr>
            <a:cxnSpLocks/>
            <a:stCxn id="7" idx="3"/>
          </p:cNvCxnSpPr>
          <p:nvPr/>
        </p:nvCxnSpPr>
        <p:spPr>
          <a:xfrm>
            <a:off x="6092196" y="3507033"/>
            <a:ext cx="1357314"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0919A564-F8A2-489F-B376-E1F87E725A80}"/>
              </a:ext>
            </a:extLst>
          </p:cNvPr>
          <p:cNvSpPr/>
          <p:nvPr/>
        </p:nvSpPr>
        <p:spPr>
          <a:xfrm>
            <a:off x="2881313" y="4419507"/>
            <a:ext cx="3214687" cy="583508"/>
          </a:xfrm>
          <a:prstGeom prst="rect">
            <a:avLst/>
          </a:prstGeom>
          <a:noFill/>
          <a:ln w="38100">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2000" dirty="0">
                <a:solidFill>
                  <a:sysClr val="windowText" lastClr="000000"/>
                </a:solidFill>
              </a:rPr>
              <a:t>Diesel </a:t>
            </a:r>
            <a:r>
              <a:rPr lang="es-CO" sz="2000" dirty="0" err="1">
                <a:solidFill>
                  <a:sysClr val="windowText" lastClr="000000"/>
                </a:solidFill>
              </a:rPr>
              <a:t>imports</a:t>
            </a:r>
            <a:r>
              <a:rPr lang="es-CO" sz="2000" dirty="0">
                <a:solidFill>
                  <a:sysClr val="windowText" lastClr="000000"/>
                </a:solidFill>
              </a:rPr>
              <a:t> (IMPDSL)</a:t>
            </a:r>
          </a:p>
        </p:txBody>
      </p:sp>
      <p:cxnSp>
        <p:nvCxnSpPr>
          <p:cNvPr id="12" name="Straight Arrow Connector 11">
            <a:extLst>
              <a:ext uri="{FF2B5EF4-FFF2-40B4-BE49-F238E27FC236}">
                <a16:creationId xmlns:a16="http://schemas.microsoft.com/office/drawing/2014/main" id="{6891B4B8-71B1-B40A-16EB-E62CCE7BFD89}"/>
              </a:ext>
            </a:extLst>
          </p:cNvPr>
          <p:cNvCxnSpPr>
            <a:cxnSpLocks/>
            <a:stCxn id="11" idx="3"/>
          </p:cNvCxnSpPr>
          <p:nvPr/>
        </p:nvCxnSpPr>
        <p:spPr>
          <a:xfrm>
            <a:off x="6096000" y="4711261"/>
            <a:ext cx="1357314" cy="0"/>
          </a:xfrm>
          <a:prstGeom prst="straightConnector1">
            <a:avLst/>
          </a:prstGeom>
          <a:ln w="38100">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09E37F9B-4DA6-9727-D64F-3DC606577720}"/>
              </a:ext>
            </a:extLst>
          </p:cNvPr>
          <p:cNvSpPr txBox="1"/>
          <p:nvPr/>
        </p:nvSpPr>
        <p:spPr>
          <a:xfrm>
            <a:off x="6974621" y="1728961"/>
            <a:ext cx="713657" cy="400110"/>
          </a:xfrm>
          <a:prstGeom prst="rect">
            <a:avLst/>
          </a:prstGeom>
          <a:noFill/>
        </p:spPr>
        <p:txBody>
          <a:bodyPr wrap="none" rtlCol="0">
            <a:spAutoFit/>
          </a:bodyPr>
          <a:lstStyle/>
          <a:p>
            <a:r>
              <a:rPr lang="es-CO" sz="2000" dirty="0"/>
              <a:t>Coal</a:t>
            </a:r>
          </a:p>
        </p:txBody>
      </p:sp>
      <p:sp>
        <p:nvSpPr>
          <p:cNvPr id="14" name="TextBox 13">
            <a:extLst>
              <a:ext uri="{FF2B5EF4-FFF2-40B4-BE49-F238E27FC236}">
                <a16:creationId xmlns:a16="http://schemas.microsoft.com/office/drawing/2014/main" id="{C95C83A5-AAC3-86CA-1902-7F6D9C170EAD}"/>
              </a:ext>
            </a:extLst>
          </p:cNvPr>
          <p:cNvSpPr txBox="1"/>
          <p:nvPr/>
        </p:nvSpPr>
        <p:spPr>
          <a:xfrm>
            <a:off x="6985507" y="3004338"/>
            <a:ext cx="713657" cy="400110"/>
          </a:xfrm>
          <a:prstGeom prst="rect">
            <a:avLst/>
          </a:prstGeom>
          <a:noFill/>
        </p:spPr>
        <p:txBody>
          <a:bodyPr wrap="none" rtlCol="0">
            <a:spAutoFit/>
          </a:bodyPr>
          <a:lstStyle/>
          <a:p>
            <a:r>
              <a:rPr lang="es-CO" sz="2000" dirty="0"/>
              <a:t>Coal</a:t>
            </a:r>
          </a:p>
        </p:txBody>
      </p:sp>
      <p:sp>
        <p:nvSpPr>
          <p:cNvPr id="15" name="TextBox 14">
            <a:extLst>
              <a:ext uri="{FF2B5EF4-FFF2-40B4-BE49-F238E27FC236}">
                <a16:creationId xmlns:a16="http://schemas.microsoft.com/office/drawing/2014/main" id="{B2E28C03-C887-D03C-8036-4E4823A04F58}"/>
              </a:ext>
            </a:extLst>
          </p:cNvPr>
          <p:cNvSpPr txBox="1"/>
          <p:nvPr/>
        </p:nvSpPr>
        <p:spPr>
          <a:xfrm>
            <a:off x="7081220" y="4219451"/>
            <a:ext cx="899605" cy="400110"/>
          </a:xfrm>
          <a:prstGeom prst="rect">
            <a:avLst/>
          </a:prstGeom>
          <a:noFill/>
        </p:spPr>
        <p:txBody>
          <a:bodyPr wrap="none" rtlCol="0">
            <a:spAutoFit/>
          </a:bodyPr>
          <a:lstStyle/>
          <a:p>
            <a:r>
              <a:rPr lang="es-CO" sz="2000" dirty="0"/>
              <a:t>Diesel</a:t>
            </a:r>
          </a:p>
        </p:txBody>
      </p:sp>
      <p:sp>
        <p:nvSpPr>
          <p:cNvPr id="16" name="Rectangle 15">
            <a:extLst>
              <a:ext uri="{FF2B5EF4-FFF2-40B4-BE49-F238E27FC236}">
                <a16:creationId xmlns:a16="http://schemas.microsoft.com/office/drawing/2014/main" id="{9B06EF44-F660-41DE-8915-64C83AB41D90}"/>
              </a:ext>
            </a:extLst>
          </p:cNvPr>
          <p:cNvSpPr/>
          <p:nvPr/>
        </p:nvSpPr>
        <p:spPr>
          <a:xfrm>
            <a:off x="2881313" y="5694884"/>
            <a:ext cx="3214687" cy="583508"/>
          </a:xfrm>
          <a:prstGeom prst="rect">
            <a:avLst/>
          </a:prstGeom>
          <a:noFill/>
          <a:ln w="38100">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2000" dirty="0">
                <a:solidFill>
                  <a:sysClr val="windowText" lastClr="000000"/>
                </a:solidFill>
              </a:rPr>
              <a:t>Diesel </a:t>
            </a:r>
            <a:r>
              <a:rPr lang="es-CO" sz="2000" dirty="0" err="1">
                <a:solidFill>
                  <a:sysClr val="windowText" lastClr="000000"/>
                </a:solidFill>
              </a:rPr>
              <a:t>domestic</a:t>
            </a:r>
            <a:r>
              <a:rPr lang="es-CO" sz="2000" dirty="0">
                <a:solidFill>
                  <a:sysClr val="windowText" lastClr="000000"/>
                </a:solidFill>
              </a:rPr>
              <a:t> </a:t>
            </a:r>
            <a:r>
              <a:rPr lang="es-CO" sz="2000" dirty="0" err="1">
                <a:solidFill>
                  <a:sysClr val="windowText" lastClr="000000"/>
                </a:solidFill>
              </a:rPr>
              <a:t>production</a:t>
            </a:r>
            <a:r>
              <a:rPr lang="es-CO" sz="2000" dirty="0">
                <a:solidFill>
                  <a:sysClr val="windowText" lastClr="000000"/>
                </a:solidFill>
              </a:rPr>
              <a:t> (MINDSL)</a:t>
            </a:r>
          </a:p>
        </p:txBody>
      </p:sp>
      <p:cxnSp>
        <p:nvCxnSpPr>
          <p:cNvPr id="17" name="Straight Arrow Connector 16">
            <a:extLst>
              <a:ext uri="{FF2B5EF4-FFF2-40B4-BE49-F238E27FC236}">
                <a16:creationId xmlns:a16="http://schemas.microsoft.com/office/drawing/2014/main" id="{6C155423-F657-18E9-F086-C2D2816772EB}"/>
              </a:ext>
            </a:extLst>
          </p:cNvPr>
          <p:cNvCxnSpPr>
            <a:cxnSpLocks/>
            <a:stCxn id="16" idx="3"/>
          </p:cNvCxnSpPr>
          <p:nvPr/>
        </p:nvCxnSpPr>
        <p:spPr>
          <a:xfrm>
            <a:off x="6096000" y="5986638"/>
            <a:ext cx="1357314" cy="0"/>
          </a:xfrm>
          <a:prstGeom prst="straightConnector1">
            <a:avLst/>
          </a:prstGeom>
          <a:ln w="38100">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B0049581-37C7-1DF9-C2C7-EE818554944D}"/>
              </a:ext>
            </a:extLst>
          </p:cNvPr>
          <p:cNvSpPr txBox="1"/>
          <p:nvPr/>
        </p:nvSpPr>
        <p:spPr>
          <a:xfrm>
            <a:off x="7081220" y="5494828"/>
            <a:ext cx="899605" cy="400110"/>
          </a:xfrm>
          <a:prstGeom prst="rect">
            <a:avLst/>
          </a:prstGeom>
          <a:noFill/>
        </p:spPr>
        <p:txBody>
          <a:bodyPr wrap="none" rtlCol="0">
            <a:spAutoFit/>
          </a:bodyPr>
          <a:lstStyle/>
          <a:p>
            <a:r>
              <a:rPr lang="es-CO" sz="2000" dirty="0"/>
              <a:t>Diesel</a:t>
            </a:r>
          </a:p>
        </p:txBody>
      </p:sp>
      <p:pic>
        <p:nvPicPr>
          <p:cNvPr id="9" name="synthesize (19)">
            <a:hlinkClick r:id="" action="ppaction://media"/>
            <a:extLst>
              <a:ext uri="{FF2B5EF4-FFF2-40B4-BE49-F238E27FC236}">
                <a16:creationId xmlns:a16="http://schemas.microsoft.com/office/drawing/2014/main" id="{F879CB1E-B747-64D1-2694-F17D05FC575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47988" y="195943"/>
            <a:ext cx="784918" cy="784918"/>
          </a:xfrm>
          <a:prstGeom prst="rect">
            <a:avLst/>
          </a:prstGeom>
        </p:spPr>
      </p:pic>
    </p:spTree>
    <p:extLst>
      <p:ext uri="{BB962C8B-B14F-4D97-AF65-F5344CB8AC3E}">
        <p14:creationId xmlns:p14="http://schemas.microsoft.com/office/powerpoint/2010/main" val="3837557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288"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23ADD9FF-E8A6-1F65-261D-414D62C94EE8}"/>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DDA0F66E-DF7B-EA11-51EB-CCF692310D05}"/>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26</a:t>
            </a:fld>
            <a:endParaRPr lang="sv-SE" sz="1000" b="1" dirty="0">
              <a:solidFill>
                <a:schemeClr val="bg1"/>
              </a:solidFill>
            </a:endParaRPr>
          </a:p>
        </p:txBody>
      </p:sp>
      <p:sp>
        <p:nvSpPr>
          <p:cNvPr id="2" name="Rectangle 1">
            <a:extLst>
              <a:ext uri="{FF2B5EF4-FFF2-40B4-BE49-F238E27FC236}">
                <a16:creationId xmlns:a16="http://schemas.microsoft.com/office/drawing/2014/main" id="{7447FBD6-4375-EC17-02EC-F3228850A4A1}"/>
              </a:ext>
            </a:extLst>
          </p:cNvPr>
          <p:cNvSpPr/>
          <p:nvPr/>
        </p:nvSpPr>
        <p:spPr>
          <a:xfrm>
            <a:off x="485425" y="1083562"/>
            <a:ext cx="8215229"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5.4.3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Primary Energy Supply Technologies in </a:t>
            </a:r>
            <a:r>
              <a:rPr lang="en-US"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OSeMOSYS</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4" name="Title 10">
            <a:extLst>
              <a:ext uri="{FF2B5EF4-FFF2-40B4-BE49-F238E27FC236}">
                <a16:creationId xmlns:a16="http://schemas.microsoft.com/office/drawing/2014/main" id="{0143C2CA-686C-CFFB-14D8-D5FC85DE9D2E}"/>
              </a:ext>
            </a:extLst>
          </p:cNvPr>
          <p:cNvSpPr txBox="1">
            <a:spLocks/>
          </p:cNvSpPr>
          <p:nvPr/>
        </p:nvSpPr>
        <p:spPr>
          <a:xfrm>
            <a:off x="485425" y="43235"/>
            <a:ext cx="11304787" cy="93762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5.4 Primary Energy Supply Technologies </a:t>
            </a:r>
          </a:p>
        </p:txBody>
      </p:sp>
      <p:pic>
        <p:nvPicPr>
          <p:cNvPr id="5" name="Picture 11" descr="Graphical user interface, text, application, email&#10;&#10;Description automatically generated">
            <a:extLst>
              <a:ext uri="{FF2B5EF4-FFF2-40B4-BE49-F238E27FC236}">
                <a16:creationId xmlns:a16="http://schemas.microsoft.com/office/drawing/2014/main" id="{7AD3A84A-6D8B-0C9D-5DE6-190D0BC3685A}"/>
              </a:ext>
            </a:extLst>
          </p:cNvPr>
          <p:cNvPicPr>
            <a:picLocks noGrp="1" noChangeAspect="1"/>
          </p:cNvPicPr>
          <p:nvPr>
            <p:ph idx="1"/>
          </p:nvPr>
        </p:nvPicPr>
        <p:blipFill>
          <a:blip r:embed="rId5"/>
          <a:stretch>
            <a:fillRect/>
          </a:stretch>
        </p:blipFill>
        <p:spPr>
          <a:xfrm>
            <a:off x="1055442" y="1586373"/>
            <a:ext cx="9658428" cy="4509627"/>
          </a:xfrm>
        </p:spPr>
      </p:pic>
      <p:pic>
        <p:nvPicPr>
          <p:cNvPr id="6" name="synthesize (21)">
            <a:hlinkClick r:id="" action="ppaction://media"/>
            <a:extLst>
              <a:ext uri="{FF2B5EF4-FFF2-40B4-BE49-F238E27FC236}">
                <a16:creationId xmlns:a16="http://schemas.microsoft.com/office/drawing/2014/main" id="{5C78AEA2-6610-6D42-2182-90DB59BFA4A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038116" y="203596"/>
            <a:ext cx="831749" cy="831749"/>
          </a:xfrm>
          <a:prstGeom prst="rect">
            <a:avLst/>
          </a:prstGeom>
        </p:spPr>
      </p:pic>
    </p:spTree>
    <p:extLst>
      <p:ext uri="{BB962C8B-B14F-4D97-AF65-F5344CB8AC3E}">
        <p14:creationId xmlns:p14="http://schemas.microsoft.com/office/powerpoint/2010/main" val="2942730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38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8A62758A-EBD1-3A91-74E6-94ED9384E960}"/>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B89B5054-B258-ECAA-81AA-F76BA75F22FC}"/>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27</a:t>
            </a:fld>
            <a:endParaRPr lang="sv-SE" sz="1000" b="1" dirty="0">
              <a:solidFill>
                <a:schemeClr val="bg1"/>
              </a:solidFill>
            </a:endParaRPr>
          </a:p>
        </p:txBody>
      </p:sp>
      <p:sp>
        <p:nvSpPr>
          <p:cNvPr id="2" name="Rectangle 1">
            <a:extLst>
              <a:ext uri="{FF2B5EF4-FFF2-40B4-BE49-F238E27FC236}">
                <a16:creationId xmlns:a16="http://schemas.microsoft.com/office/drawing/2014/main" id="{057002C2-B20C-7CEE-5ECE-9BF92F485581}"/>
              </a:ext>
            </a:extLst>
          </p:cNvPr>
          <p:cNvSpPr/>
          <p:nvPr/>
        </p:nvSpPr>
        <p:spPr>
          <a:xfrm>
            <a:off x="485425" y="1083562"/>
            <a:ext cx="8215229"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5.4.4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Total Technology Model Period Activity Upper Limit </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4" name="Title 10">
            <a:extLst>
              <a:ext uri="{FF2B5EF4-FFF2-40B4-BE49-F238E27FC236}">
                <a16:creationId xmlns:a16="http://schemas.microsoft.com/office/drawing/2014/main" id="{4DA73EAF-4A35-264B-3295-F16870CFAD8D}"/>
              </a:ext>
            </a:extLst>
          </p:cNvPr>
          <p:cNvSpPr txBox="1">
            <a:spLocks/>
          </p:cNvSpPr>
          <p:nvPr/>
        </p:nvSpPr>
        <p:spPr>
          <a:xfrm>
            <a:off x="485425" y="43235"/>
            <a:ext cx="11304787" cy="93762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5.4 Primary Energy Supply Technologies </a:t>
            </a:r>
          </a:p>
        </p:txBody>
      </p:sp>
      <p:pic>
        <p:nvPicPr>
          <p:cNvPr id="5" name="Picture 11" descr="Text&#10;&#10;Description automatically generated">
            <a:extLst>
              <a:ext uri="{FF2B5EF4-FFF2-40B4-BE49-F238E27FC236}">
                <a16:creationId xmlns:a16="http://schemas.microsoft.com/office/drawing/2014/main" id="{1734CD8D-A270-2C35-75A3-851542C6AAD8}"/>
              </a:ext>
            </a:extLst>
          </p:cNvPr>
          <p:cNvPicPr>
            <a:picLocks noGrp="1" noChangeAspect="1"/>
          </p:cNvPicPr>
          <p:nvPr>
            <p:ph idx="1"/>
          </p:nvPr>
        </p:nvPicPr>
        <p:blipFill>
          <a:blip r:embed="rId5"/>
          <a:stretch>
            <a:fillRect/>
          </a:stretch>
        </p:blipFill>
        <p:spPr>
          <a:xfrm>
            <a:off x="485425" y="1586373"/>
            <a:ext cx="10756966" cy="4575888"/>
          </a:xfrm>
        </p:spPr>
      </p:pic>
      <p:pic>
        <p:nvPicPr>
          <p:cNvPr id="6" name="synthesize (22)">
            <a:hlinkClick r:id="" action="ppaction://media"/>
            <a:extLst>
              <a:ext uri="{FF2B5EF4-FFF2-40B4-BE49-F238E27FC236}">
                <a16:creationId xmlns:a16="http://schemas.microsoft.com/office/drawing/2014/main" id="{BC8131EF-4627-79C3-6EF3-31C68393B66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047265" y="256234"/>
            <a:ext cx="773613" cy="773613"/>
          </a:xfrm>
          <a:prstGeom prst="rect">
            <a:avLst/>
          </a:prstGeom>
        </p:spPr>
      </p:pic>
    </p:spTree>
    <p:extLst>
      <p:ext uri="{BB962C8B-B14F-4D97-AF65-F5344CB8AC3E}">
        <p14:creationId xmlns:p14="http://schemas.microsoft.com/office/powerpoint/2010/main" val="3344097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73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9EAB9421-F03D-99E1-88A0-3FFEF8102DAC}"/>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B555F38E-E614-CCEC-0026-B8E9A3F3BBEC}"/>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28</a:t>
            </a:fld>
            <a:endParaRPr lang="sv-SE" sz="1000" b="1" dirty="0">
              <a:solidFill>
                <a:schemeClr val="bg1"/>
              </a:solidFill>
            </a:endParaRPr>
          </a:p>
        </p:txBody>
      </p:sp>
      <p:sp>
        <p:nvSpPr>
          <p:cNvPr id="2" name="Rectangle 1">
            <a:extLst>
              <a:ext uri="{FF2B5EF4-FFF2-40B4-BE49-F238E27FC236}">
                <a16:creationId xmlns:a16="http://schemas.microsoft.com/office/drawing/2014/main" id="{082B4B25-FFFC-D3DA-CA50-0E8DE37DC80F}"/>
              </a:ext>
            </a:extLst>
          </p:cNvPr>
          <p:cNvSpPr/>
          <p:nvPr/>
        </p:nvSpPr>
        <p:spPr>
          <a:xfrm>
            <a:off x="485425" y="1083562"/>
            <a:ext cx="8215229"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5.4.5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Summing Up with an Example </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4" name="Title 10">
            <a:extLst>
              <a:ext uri="{FF2B5EF4-FFF2-40B4-BE49-F238E27FC236}">
                <a16:creationId xmlns:a16="http://schemas.microsoft.com/office/drawing/2014/main" id="{779E7CBF-3EB6-E6F2-DDDB-9B9579842364}"/>
              </a:ext>
            </a:extLst>
          </p:cNvPr>
          <p:cNvSpPr txBox="1">
            <a:spLocks/>
          </p:cNvSpPr>
          <p:nvPr/>
        </p:nvSpPr>
        <p:spPr>
          <a:xfrm>
            <a:off x="305807" y="43235"/>
            <a:ext cx="11304787" cy="93762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5.4 Primary Energy Supply Technologies </a:t>
            </a:r>
          </a:p>
        </p:txBody>
      </p:sp>
      <p:pic>
        <p:nvPicPr>
          <p:cNvPr id="5" name="Picture 11" descr="Graphical user interface, text&#10;&#10;Description automatically generated">
            <a:extLst>
              <a:ext uri="{FF2B5EF4-FFF2-40B4-BE49-F238E27FC236}">
                <a16:creationId xmlns:a16="http://schemas.microsoft.com/office/drawing/2014/main" id="{081867F0-5A73-1E1B-2782-7A111F9FD155}"/>
              </a:ext>
            </a:extLst>
          </p:cNvPr>
          <p:cNvPicPr>
            <a:picLocks noGrp="1" noChangeAspect="1"/>
          </p:cNvPicPr>
          <p:nvPr>
            <p:ph idx="1"/>
          </p:nvPr>
        </p:nvPicPr>
        <p:blipFill>
          <a:blip r:embed="rId5"/>
          <a:stretch>
            <a:fillRect/>
          </a:stretch>
        </p:blipFill>
        <p:spPr>
          <a:xfrm>
            <a:off x="962504" y="1586373"/>
            <a:ext cx="9997045" cy="4837720"/>
          </a:xfrm>
        </p:spPr>
      </p:pic>
      <p:pic>
        <p:nvPicPr>
          <p:cNvPr id="6" name="synthesize - 2025-02-13T202543.318">
            <a:hlinkClick r:id="" action="ppaction://media"/>
            <a:extLst>
              <a:ext uri="{FF2B5EF4-FFF2-40B4-BE49-F238E27FC236}">
                <a16:creationId xmlns:a16="http://schemas.microsoft.com/office/drawing/2014/main" id="{9B5F726D-5E5A-7093-F845-F91819E0E68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931978" y="232665"/>
            <a:ext cx="895156" cy="895156"/>
          </a:xfrm>
          <a:prstGeom prst="rect">
            <a:avLst/>
          </a:prstGeom>
        </p:spPr>
      </p:pic>
    </p:spTree>
    <p:extLst>
      <p:ext uri="{BB962C8B-B14F-4D97-AF65-F5344CB8AC3E}">
        <p14:creationId xmlns:p14="http://schemas.microsoft.com/office/powerpoint/2010/main" val="541767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16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29</a:t>
            </a:fld>
            <a:endParaRPr lang="sv-SE" sz="1000" b="1" dirty="0">
              <a:solidFill>
                <a:schemeClr val="bg1"/>
              </a:solidFill>
            </a:endParaRPr>
          </a:p>
        </p:txBody>
      </p:sp>
      <p:sp>
        <p:nvSpPr>
          <p:cNvPr id="2" name="Title 10">
            <a:extLst>
              <a:ext uri="{FF2B5EF4-FFF2-40B4-BE49-F238E27FC236}">
                <a16:creationId xmlns:a16="http://schemas.microsoft.com/office/drawing/2014/main" id="{75F22BDD-0A4C-358E-365A-D43BE65C9463}"/>
              </a:ext>
            </a:extLst>
          </p:cNvPr>
          <p:cNvSpPr txBox="1">
            <a:spLocks/>
          </p:cNvSpPr>
          <p:nvPr/>
        </p:nvSpPr>
        <p:spPr>
          <a:xfrm>
            <a:off x="887215" y="8748"/>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Lecture 5.4 References</a:t>
            </a:r>
          </a:p>
        </p:txBody>
      </p:sp>
      <p:sp>
        <p:nvSpPr>
          <p:cNvPr id="4" name="TextBox 3">
            <a:extLst>
              <a:ext uri="{FF2B5EF4-FFF2-40B4-BE49-F238E27FC236}">
                <a16:creationId xmlns:a16="http://schemas.microsoft.com/office/drawing/2014/main" id="{17AD43E5-AB0E-90F8-06FE-CE5A73D64BD4}"/>
              </a:ext>
            </a:extLst>
          </p:cNvPr>
          <p:cNvSpPr txBox="1"/>
          <p:nvPr/>
        </p:nvSpPr>
        <p:spPr>
          <a:xfrm>
            <a:off x="929196" y="1494761"/>
            <a:ext cx="10172192" cy="35548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GB" sz="2500" dirty="0" err="1">
                <a:latin typeface="Open Sans" panose="020B0606030504020204" pitchFamily="34" charset="0"/>
                <a:ea typeface="Open Sans" panose="020B0606030504020204" pitchFamily="34" charset="0"/>
                <a:cs typeface="Open Sans" panose="020B0606030504020204" pitchFamily="34" charset="0"/>
              </a:rPr>
              <a:t>Taliotis,Constantinos</a:t>
            </a:r>
            <a:r>
              <a:rPr lang="en-GB" sz="2500" dirty="0">
                <a:latin typeface="Open Sans" panose="020B0606030504020204" pitchFamily="34" charset="0"/>
                <a:ea typeface="Open Sans" panose="020B0606030504020204" pitchFamily="34" charset="0"/>
                <a:cs typeface="Open Sans" panose="020B0606030504020204" pitchFamily="34" charset="0"/>
              </a:rPr>
              <a:t>, </a:t>
            </a:r>
            <a:r>
              <a:rPr lang="en-GB" sz="2500" dirty="0" err="1">
                <a:latin typeface="Open Sans" panose="020B0606030504020204" pitchFamily="34" charset="0"/>
                <a:ea typeface="Open Sans" panose="020B0606030504020204" pitchFamily="34" charset="0"/>
                <a:cs typeface="Open Sans" panose="020B0606030504020204" pitchFamily="34" charset="0"/>
              </a:rPr>
              <a:t>Gardumi</a:t>
            </a:r>
            <a:r>
              <a:rPr lang="en-GB" sz="2500" dirty="0">
                <a:latin typeface="Open Sans" panose="020B0606030504020204" pitchFamily="34" charset="0"/>
                <a:ea typeface="Open Sans" panose="020B0606030504020204" pitchFamily="34" charset="0"/>
                <a:cs typeface="Open Sans" panose="020B0606030504020204" pitchFamily="34" charset="0"/>
              </a:rPr>
              <a:t>, Francesco, </a:t>
            </a:r>
            <a:r>
              <a:rPr lang="en-GB" sz="2500" dirty="0" err="1">
                <a:latin typeface="Open Sans" panose="020B0606030504020204" pitchFamily="34" charset="0"/>
                <a:ea typeface="Open Sans" panose="020B0606030504020204" pitchFamily="34" charset="0"/>
                <a:cs typeface="Open Sans" panose="020B0606030504020204" pitchFamily="34" charset="0"/>
              </a:rPr>
              <a:t>Shivakumar</a:t>
            </a:r>
            <a:r>
              <a:rPr lang="en-GB" sz="2500" dirty="0">
                <a:latin typeface="Open Sans" panose="020B0606030504020204" pitchFamily="34" charset="0"/>
                <a:ea typeface="Open Sans" panose="020B0606030504020204" pitchFamily="34" charset="0"/>
                <a:cs typeface="Open Sans" panose="020B0606030504020204" pitchFamily="34" charset="0"/>
              </a:rPr>
              <a:t>, Abhishek, Sridharan, Vignesh, Ramos, Eunice, </a:t>
            </a:r>
            <a:r>
              <a:rPr lang="en-GB" sz="2500" dirty="0" err="1">
                <a:latin typeface="Open Sans" panose="020B0606030504020204" pitchFamily="34" charset="0"/>
                <a:ea typeface="Open Sans" panose="020B0606030504020204" pitchFamily="34" charset="0"/>
                <a:cs typeface="Open Sans" panose="020B0606030504020204" pitchFamily="34" charset="0"/>
              </a:rPr>
              <a:t>Beltramo</a:t>
            </a:r>
            <a:r>
              <a:rPr lang="en-GB" sz="2500" dirty="0">
                <a:latin typeface="Open Sans" panose="020B0606030504020204" pitchFamily="34" charset="0"/>
                <a:ea typeface="Open Sans" panose="020B0606030504020204" pitchFamily="34" charset="0"/>
                <a:cs typeface="Open Sans" panose="020B0606030504020204" pitchFamily="34" charset="0"/>
              </a:rPr>
              <a:t>, Agnese, … Howells, Mark. (2018, December). Representing primary energy supply in </a:t>
            </a:r>
            <a:r>
              <a:rPr lang="en-GB" sz="2500" dirty="0" err="1">
                <a:latin typeface="Open Sans" panose="020B0606030504020204" pitchFamily="34" charset="0"/>
                <a:ea typeface="Open Sans" panose="020B0606030504020204" pitchFamily="34" charset="0"/>
                <a:cs typeface="Open Sans" panose="020B0606030504020204" pitchFamily="34" charset="0"/>
              </a:rPr>
              <a:t>OSeMOSYS</a:t>
            </a:r>
            <a:r>
              <a:rPr lang="en-GB" sz="2500" dirty="0">
                <a:latin typeface="Open Sans" panose="020B0606030504020204" pitchFamily="34" charset="0"/>
                <a:ea typeface="Open Sans" panose="020B0606030504020204" pitchFamily="34" charset="0"/>
                <a:cs typeface="Open Sans" panose="020B0606030504020204" pitchFamily="34" charset="0"/>
              </a:rPr>
              <a:t>. </a:t>
            </a:r>
            <a:r>
              <a:rPr lang="en-GB" sz="2500" dirty="0" err="1">
                <a:latin typeface="Open Sans" panose="020B0606030504020204" pitchFamily="34" charset="0"/>
                <a:ea typeface="Open Sans" panose="020B0606030504020204" pitchFamily="34" charset="0"/>
                <a:cs typeface="Open Sans" panose="020B0606030504020204" pitchFamily="34" charset="0"/>
              </a:rPr>
              <a:t>Zenodo</a:t>
            </a:r>
            <a:r>
              <a:rPr lang="en-GB" sz="2500" dirty="0">
                <a:latin typeface="Open Sans" panose="020B0606030504020204" pitchFamily="34" charset="0"/>
                <a:ea typeface="Open Sans" panose="020B0606030504020204" pitchFamily="34" charset="0"/>
                <a:cs typeface="Open Sans" panose="020B0606030504020204" pitchFamily="34" charset="0"/>
              </a:rPr>
              <a:t>. </a:t>
            </a:r>
            <a:r>
              <a:rPr lang="en-GB" sz="2500" dirty="0">
                <a:latin typeface="Open Sans" panose="020B0606030504020204" pitchFamily="34" charset="0"/>
                <a:ea typeface="Open Sans" panose="020B0606030504020204" pitchFamily="34" charset="0"/>
                <a:cs typeface="Open Sans" panose="020B0606030504020204" pitchFamily="34" charset="0"/>
                <a:hlinkClick r:id="rId3"/>
              </a:rPr>
              <a:t>http://doi.org/10.5281/zenodo.4558799</a:t>
            </a:r>
            <a:endParaRPr lang="en-GB" sz="2500" dirty="0">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Arial"/>
              <a:buAutoNum type="arabicPeriod"/>
            </a:pPr>
            <a:endParaRPr lang="es-CO" sz="25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buAutoNum type="arabicPeriod"/>
            </a:pPr>
            <a:endParaRPr lang="en-GB" sz="2500" dirty="0">
              <a:latin typeface="Open Sans"/>
              <a:cs typeface="Calibri"/>
            </a:endParaRPr>
          </a:p>
          <a:p>
            <a:pPr marL="342900" indent="-342900">
              <a:buAutoNum type="arabicPeriod"/>
            </a:pPr>
            <a:endParaRPr lang="en-GB" sz="2500" dirty="0">
              <a:latin typeface="Open Sans"/>
              <a:cs typeface="Calibri"/>
            </a:endParaRPr>
          </a:p>
        </p:txBody>
      </p:sp>
    </p:spTree>
    <p:extLst>
      <p:ext uri="{BB962C8B-B14F-4D97-AF65-F5344CB8AC3E}">
        <p14:creationId xmlns:p14="http://schemas.microsoft.com/office/powerpoint/2010/main" val="39189391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pic>
        <p:nvPicPr>
          <p:cNvPr id="2" name="Picture 1" descr="A diagram of a computer&#10;&#10;Description automatically generated">
            <a:extLst>
              <a:ext uri="{FF2B5EF4-FFF2-40B4-BE49-F238E27FC236}">
                <a16:creationId xmlns:a16="http://schemas.microsoft.com/office/drawing/2014/main" id="{DC387C70-8204-2458-062E-74905A8AEEC2}"/>
              </a:ext>
            </a:extLst>
          </p:cNvPr>
          <p:cNvPicPr>
            <a:picLocks noChangeAspect="1"/>
          </p:cNvPicPr>
          <p:nvPr/>
        </p:nvPicPr>
        <p:blipFill>
          <a:blip r:embed="rId5"/>
          <a:stretch>
            <a:fillRect/>
          </a:stretch>
        </p:blipFill>
        <p:spPr>
          <a:xfrm>
            <a:off x="501814" y="1305560"/>
            <a:ext cx="10767177" cy="5246052"/>
          </a:xfrm>
          <a:prstGeom prst="rect">
            <a:avLst/>
          </a:prstGeom>
        </p:spPr>
      </p:pic>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3</a:t>
            </a:fld>
            <a:endParaRPr lang="sv-SE" sz="1000" b="1" dirty="0">
              <a:solidFill>
                <a:schemeClr val="bg1"/>
              </a:solidFill>
            </a:endParaRPr>
          </a:p>
        </p:txBody>
      </p:sp>
      <p:sp>
        <p:nvSpPr>
          <p:cNvPr id="7" name="Rectangle 6">
            <a:extLst>
              <a:ext uri="{FF2B5EF4-FFF2-40B4-BE49-F238E27FC236}">
                <a16:creationId xmlns:a16="http://schemas.microsoft.com/office/drawing/2014/main" id="{157A42A9-4ACF-FE0D-BEEA-EED51A2AE91E}"/>
              </a:ext>
            </a:extLst>
          </p:cNvPr>
          <p:cNvSpPr/>
          <p:nvPr/>
        </p:nvSpPr>
        <p:spPr>
          <a:xfrm>
            <a:off x="343847" y="995986"/>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5.1.1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What are technologies in </a:t>
            </a:r>
            <a:r>
              <a:rPr lang="en-US"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OSeMOSYS</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8" name="Title 10">
            <a:extLst>
              <a:ext uri="{FF2B5EF4-FFF2-40B4-BE49-F238E27FC236}">
                <a16:creationId xmlns:a16="http://schemas.microsoft.com/office/drawing/2014/main" id="{C3F14525-3DDE-2933-997D-B2E37D8F8668}"/>
              </a:ext>
            </a:extLst>
          </p:cNvPr>
          <p:cNvSpPr txBox="1">
            <a:spLocks/>
          </p:cNvSpPr>
          <p:nvPr/>
        </p:nvSpPr>
        <p:spPr>
          <a:xfrm>
            <a:off x="343847" y="150594"/>
            <a:ext cx="10767176" cy="7620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5.1 Technologies in </a:t>
            </a:r>
            <a:r>
              <a:rPr lang="en-GB" sz="4400" dirty="0" err="1">
                <a:latin typeface="Open Sans"/>
                <a:ea typeface="Open Sans" panose="020B0606030504020204" pitchFamily="34" charset="0"/>
                <a:cs typeface="Open Sans" panose="020B0606030504020204" pitchFamily="34" charset="0"/>
                <a:sym typeface="Bodoni SvtyTwo ITC TT-Book"/>
              </a:rPr>
              <a:t>OSeMOSYS</a:t>
            </a:r>
            <a:r>
              <a:rPr lang="en-GB" sz="4400" dirty="0">
                <a:latin typeface="Open Sans"/>
                <a:ea typeface="Open Sans" panose="020B0606030504020204" pitchFamily="34" charset="0"/>
                <a:cs typeface="Open Sans" panose="020B0606030504020204" pitchFamily="34" charset="0"/>
                <a:sym typeface="Bodoni SvtyTwo ITC TT-Book"/>
              </a:rPr>
              <a:t> </a:t>
            </a:r>
            <a:endParaRPr lang="en-US" dirty="0">
              <a:cs typeface="Calibri Light" panose="020F0302020204030204"/>
            </a:endParaRPr>
          </a:p>
        </p:txBody>
      </p:sp>
      <p:sp>
        <p:nvSpPr>
          <p:cNvPr id="5" name="Rectangle: Rounded Corners 4">
            <a:extLst>
              <a:ext uri="{FF2B5EF4-FFF2-40B4-BE49-F238E27FC236}">
                <a16:creationId xmlns:a16="http://schemas.microsoft.com/office/drawing/2014/main" id="{E0BCB95B-C08E-DE9D-B4BC-311D564CEA5B}"/>
              </a:ext>
            </a:extLst>
          </p:cNvPr>
          <p:cNvSpPr/>
          <p:nvPr/>
        </p:nvSpPr>
        <p:spPr>
          <a:xfrm>
            <a:off x="3814763" y="2157413"/>
            <a:ext cx="971550" cy="514350"/>
          </a:xfrm>
          <a:prstGeom prst="round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6" name="TextBox 5">
            <a:extLst>
              <a:ext uri="{FF2B5EF4-FFF2-40B4-BE49-F238E27FC236}">
                <a16:creationId xmlns:a16="http://schemas.microsoft.com/office/drawing/2014/main" id="{241A6CF0-A6F4-015B-366A-5280488663B7}"/>
              </a:ext>
            </a:extLst>
          </p:cNvPr>
          <p:cNvSpPr txBox="1"/>
          <p:nvPr/>
        </p:nvSpPr>
        <p:spPr>
          <a:xfrm>
            <a:off x="3617457" y="1527385"/>
            <a:ext cx="1366161" cy="523220"/>
          </a:xfrm>
          <a:prstGeom prst="rect">
            <a:avLst/>
          </a:prstGeom>
          <a:noFill/>
        </p:spPr>
        <p:txBody>
          <a:bodyPr wrap="square" rtlCol="0">
            <a:spAutoFit/>
          </a:bodyPr>
          <a:lstStyle/>
          <a:p>
            <a:pPr algn="ctr"/>
            <a:r>
              <a:rPr lang="es-CO" b="1" dirty="0" err="1"/>
              <a:t>Each</a:t>
            </a:r>
            <a:r>
              <a:rPr lang="es-CO" b="1" dirty="0"/>
              <a:t> box = 1 </a:t>
            </a:r>
            <a:r>
              <a:rPr lang="es-CO" b="1" dirty="0" err="1"/>
              <a:t>technology</a:t>
            </a:r>
            <a:endParaRPr lang="es-CO" b="1" dirty="0"/>
          </a:p>
        </p:txBody>
      </p:sp>
      <p:pic>
        <p:nvPicPr>
          <p:cNvPr id="9" name="synthesize">
            <a:hlinkClick r:id="" action="ppaction://media"/>
            <a:extLst>
              <a:ext uri="{FF2B5EF4-FFF2-40B4-BE49-F238E27FC236}">
                <a16:creationId xmlns:a16="http://schemas.microsoft.com/office/drawing/2014/main" id="{CD414E23-888A-1861-2E44-E2E4D54022E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833757" y="87917"/>
            <a:ext cx="954652" cy="954652"/>
          </a:xfrm>
          <a:prstGeom prst="rect">
            <a:avLst/>
          </a:prstGeom>
        </p:spPr>
      </p:pic>
    </p:spTree>
    <p:extLst>
      <p:ext uri="{BB962C8B-B14F-4D97-AF65-F5344CB8AC3E}">
        <p14:creationId xmlns:p14="http://schemas.microsoft.com/office/powerpoint/2010/main" val="1972824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94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F41D3A-296D-75FB-88E4-B253A9E88EE1}"/>
              </a:ext>
            </a:extLst>
          </p:cNvPr>
          <p:cNvSpPr>
            <a:spLocks noGrp="1"/>
          </p:cNvSpPr>
          <p:nvPr>
            <p:ph type="ctrTitle"/>
          </p:nvPr>
        </p:nvSpPr>
        <p:spPr/>
        <p:txBody>
          <a:bodyPr/>
          <a:lstStyle/>
          <a:p>
            <a:r>
              <a:rPr lang="en-US" dirty="0"/>
              <a:t>Thank you</a:t>
            </a:r>
          </a:p>
        </p:txBody>
      </p:sp>
      <p:sp>
        <p:nvSpPr>
          <p:cNvPr id="3" name="Subtitle 2">
            <a:extLst>
              <a:ext uri="{FF2B5EF4-FFF2-40B4-BE49-F238E27FC236}">
                <a16:creationId xmlns:a16="http://schemas.microsoft.com/office/drawing/2014/main" id="{D9EE0581-B869-C9AC-032A-CE5562E6774F}"/>
              </a:ext>
            </a:extLst>
          </p:cNvPr>
          <p:cNvSpPr>
            <a:spLocks noGrp="1"/>
          </p:cNvSpPr>
          <p:nvPr>
            <p:ph type="subTitle" idx="1"/>
          </p:nvPr>
        </p:nvSpPr>
        <p:spPr/>
        <p:txBody>
          <a:bodyPr/>
          <a:lstStyle/>
          <a:p>
            <a:r>
              <a:rPr lang="en-US" dirty="0" err="1"/>
              <a:t>www.climatecompatiblegrowth.com</a:t>
            </a:r>
            <a:endParaRPr lang="en-US" dirty="0"/>
          </a:p>
        </p:txBody>
      </p:sp>
    </p:spTree>
    <p:extLst>
      <p:ext uri="{BB962C8B-B14F-4D97-AF65-F5344CB8AC3E}">
        <p14:creationId xmlns:p14="http://schemas.microsoft.com/office/powerpoint/2010/main" val="1692866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0DE7A1D6-38C9-92DC-8A8B-53F357F8C75B}"/>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24070D1E-E52F-7A9F-0EC0-6776944F8CB3}"/>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4</a:t>
            </a:fld>
            <a:endParaRPr lang="sv-SE" sz="1000" b="1" dirty="0">
              <a:solidFill>
                <a:schemeClr val="bg1"/>
              </a:solidFill>
            </a:endParaRPr>
          </a:p>
        </p:txBody>
      </p:sp>
      <p:sp>
        <p:nvSpPr>
          <p:cNvPr id="7" name="Rectangle 6">
            <a:extLst>
              <a:ext uri="{FF2B5EF4-FFF2-40B4-BE49-F238E27FC236}">
                <a16:creationId xmlns:a16="http://schemas.microsoft.com/office/drawing/2014/main" id="{DCD828E8-EB38-08C7-8B53-1B6D56F4112B}"/>
              </a:ext>
            </a:extLst>
          </p:cNvPr>
          <p:cNvSpPr/>
          <p:nvPr/>
        </p:nvSpPr>
        <p:spPr>
          <a:xfrm>
            <a:off x="343847" y="995986"/>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5.1.2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Technology Examples </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8" name="Title 10">
            <a:extLst>
              <a:ext uri="{FF2B5EF4-FFF2-40B4-BE49-F238E27FC236}">
                <a16:creationId xmlns:a16="http://schemas.microsoft.com/office/drawing/2014/main" id="{34C2659F-B4F3-53CE-941C-3CA2415DB55C}"/>
              </a:ext>
            </a:extLst>
          </p:cNvPr>
          <p:cNvSpPr txBox="1">
            <a:spLocks/>
          </p:cNvSpPr>
          <p:nvPr/>
        </p:nvSpPr>
        <p:spPr>
          <a:xfrm>
            <a:off x="343847" y="150594"/>
            <a:ext cx="10767176" cy="7620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5.1 Technologies in </a:t>
            </a:r>
            <a:r>
              <a:rPr lang="en-GB" sz="4400" dirty="0" err="1">
                <a:latin typeface="Open Sans"/>
                <a:ea typeface="Open Sans" panose="020B0606030504020204" pitchFamily="34" charset="0"/>
                <a:cs typeface="Open Sans" panose="020B0606030504020204" pitchFamily="34" charset="0"/>
                <a:sym typeface="Bodoni SvtyTwo ITC TT-Book"/>
              </a:rPr>
              <a:t>OSeMOSYS</a:t>
            </a:r>
            <a:r>
              <a:rPr lang="en-GB" sz="4400" dirty="0">
                <a:latin typeface="Open Sans"/>
                <a:ea typeface="Open Sans" panose="020B0606030504020204" pitchFamily="34" charset="0"/>
                <a:cs typeface="Open Sans" panose="020B0606030504020204" pitchFamily="34" charset="0"/>
                <a:sym typeface="Bodoni SvtyTwo ITC TT-Book"/>
              </a:rPr>
              <a:t> </a:t>
            </a:r>
            <a:endParaRPr lang="en-US" dirty="0">
              <a:cs typeface="Calibri Light" panose="020F0302020204030204"/>
            </a:endParaRPr>
          </a:p>
        </p:txBody>
      </p:sp>
      <p:sp>
        <p:nvSpPr>
          <p:cNvPr id="4" name="Rectangle 3">
            <a:extLst>
              <a:ext uri="{FF2B5EF4-FFF2-40B4-BE49-F238E27FC236}">
                <a16:creationId xmlns:a16="http://schemas.microsoft.com/office/drawing/2014/main" id="{20D41136-1B0F-5D00-A62A-BCF19B886C10}"/>
              </a:ext>
            </a:extLst>
          </p:cNvPr>
          <p:cNvSpPr/>
          <p:nvPr/>
        </p:nvSpPr>
        <p:spPr>
          <a:xfrm>
            <a:off x="3914774" y="1912901"/>
            <a:ext cx="3214687" cy="583508"/>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2000" dirty="0">
                <a:solidFill>
                  <a:sysClr val="windowText" lastClr="000000"/>
                </a:solidFill>
              </a:rPr>
              <a:t>Natural gas </a:t>
            </a:r>
            <a:r>
              <a:rPr lang="es-CO" sz="2000" dirty="0" err="1">
                <a:solidFill>
                  <a:sysClr val="windowText" lastClr="000000"/>
                </a:solidFill>
              </a:rPr>
              <a:t>extraction</a:t>
            </a:r>
            <a:endParaRPr lang="es-CO" sz="2000" dirty="0">
              <a:solidFill>
                <a:sysClr val="windowText" lastClr="000000"/>
              </a:solidFill>
            </a:endParaRPr>
          </a:p>
        </p:txBody>
      </p:sp>
      <p:cxnSp>
        <p:nvCxnSpPr>
          <p:cNvPr id="10" name="Straight Arrow Connector 9">
            <a:extLst>
              <a:ext uri="{FF2B5EF4-FFF2-40B4-BE49-F238E27FC236}">
                <a16:creationId xmlns:a16="http://schemas.microsoft.com/office/drawing/2014/main" id="{4BBFEA8F-6A8D-7B0C-E746-3B4922F78D9F}"/>
              </a:ext>
            </a:extLst>
          </p:cNvPr>
          <p:cNvCxnSpPr>
            <a:cxnSpLocks/>
            <a:stCxn id="4" idx="3"/>
          </p:cNvCxnSpPr>
          <p:nvPr/>
        </p:nvCxnSpPr>
        <p:spPr>
          <a:xfrm>
            <a:off x="7129461" y="2204655"/>
            <a:ext cx="1357314"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31DF9B60-27E5-8512-7D03-F1D2E47E5FB1}"/>
              </a:ext>
            </a:extLst>
          </p:cNvPr>
          <p:cNvSpPr/>
          <p:nvPr/>
        </p:nvSpPr>
        <p:spPr>
          <a:xfrm>
            <a:off x="3914774" y="3162333"/>
            <a:ext cx="3214687" cy="583508"/>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2000" dirty="0">
                <a:solidFill>
                  <a:sysClr val="windowText" lastClr="000000"/>
                </a:solidFill>
              </a:rPr>
              <a:t>Coal </a:t>
            </a:r>
            <a:r>
              <a:rPr lang="es-CO" sz="2000" dirty="0" err="1">
                <a:solidFill>
                  <a:sysClr val="windowText" lastClr="000000"/>
                </a:solidFill>
              </a:rPr>
              <a:t>power</a:t>
            </a:r>
            <a:r>
              <a:rPr lang="es-CO" sz="2000" dirty="0">
                <a:solidFill>
                  <a:sysClr val="windowText" lastClr="000000"/>
                </a:solidFill>
              </a:rPr>
              <a:t> </a:t>
            </a:r>
            <a:r>
              <a:rPr lang="es-CO" sz="2000" dirty="0" err="1">
                <a:solidFill>
                  <a:sysClr val="windowText" lastClr="000000"/>
                </a:solidFill>
              </a:rPr>
              <a:t>plant</a:t>
            </a:r>
            <a:endParaRPr lang="es-CO" sz="2000" dirty="0">
              <a:solidFill>
                <a:sysClr val="windowText" lastClr="000000"/>
              </a:solidFill>
            </a:endParaRPr>
          </a:p>
        </p:txBody>
      </p:sp>
      <p:cxnSp>
        <p:nvCxnSpPr>
          <p:cNvPr id="18" name="Straight Arrow Connector 17">
            <a:extLst>
              <a:ext uri="{FF2B5EF4-FFF2-40B4-BE49-F238E27FC236}">
                <a16:creationId xmlns:a16="http://schemas.microsoft.com/office/drawing/2014/main" id="{2DEA188A-F1AF-E56A-2985-2DED85B3B196}"/>
              </a:ext>
            </a:extLst>
          </p:cNvPr>
          <p:cNvCxnSpPr>
            <a:cxnSpLocks/>
            <a:stCxn id="17" idx="3"/>
          </p:cNvCxnSpPr>
          <p:nvPr/>
        </p:nvCxnSpPr>
        <p:spPr>
          <a:xfrm>
            <a:off x="7129461" y="3454087"/>
            <a:ext cx="1357314" cy="0"/>
          </a:xfrm>
          <a:prstGeom prst="straightConnector1">
            <a:avLst/>
          </a:prstGeom>
          <a:ln w="38100">
            <a:solidFill>
              <a:srgbClr val="B7B30D"/>
            </a:solidFill>
            <a:tailEnd type="triangle"/>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582B7CB3-B2C1-163E-4302-4D6D26528816}"/>
              </a:ext>
            </a:extLst>
          </p:cNvPr>
          <p:cNvSpPr/>
          <p:nvPr/>
        </p:nvSpPr>
        <p:spPr>
          <a:xfrm>
            <a:off x="3918578" y="4366561"/>
            <a:ext cx="3214687" cy="583508"/>
          </a:xfrm>
          <a:prstGeom prst="rect">
            <a:avLst/>
          </a:prstGeom>
          <a:noFill/>
          <a:ln w="38100">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2000" dirty="0">
                <a:solidFill>
                  <a:sysClr val="windowText" lastClr="000000"/>
                </a:solidFill>
              </a:rPr>
              <a:t>Diesel </a:t>
            </a:r>
            <a:r>
              <a:rPr lang="es-CO" sz="2000" dirty="0" err="1">
                <a:solidFill>
                  <a:sysClr val="windowText" lastClr="000000"/>
                </a:solidFill>
              </a:rPr>
              <a:t>power</a:t>
            </a:r>
            <a:r>
              <a:rPr lang="es-CO" sz="2000" dirty="0">
                <a:solidFill>
                  <a:sysClr val="windowText" lastClr="000000"/>
                </a:solidFill>
              </a:rPr>
              <a:t> </a:t>
            </a:r>
            <a:r>
              <a:rPr lang="es-CO" sz="2000" dirty="0" err="1">
                <a:solidFill>
                  <a:sysClr val="windowText" lastClr="000000"/>
                </a:solidFill>
              </a:rPr>
              <a:t>plant</a:t>
            </a:r>
            <a:endParaRPr lang="es-CO" sz="2000" dirty="0">
              <a:solidFill>
                <a:sysClr val="windowText" lastClr="000000"/>
              </a:solidFill>
            </a:endParaRPr>
          </a:p>
        </p:txBody>
      </p:sp>
      <p:cxnSp>
        <p:nvCxnSpPr>
          <p:cNvPr id="20" name="Straight Arrow Connector 19">
            <a:extLst>
              <a:ext uri="{FF2B5EF4-FFF2-40B4-BE49-F238E27FC236}">
                <a16:creationId xmlns:a16="http://schemas.microsoft.com/office/drawing/2014/main" id="{9AE146E4-17D0-A528-92FE-51D067534ACD}"/>
              </a:ext>
            </a:extLst>
          </p:cNvPr>
          <p:cNvCxnSpPr>
            <a:cxnSpLocks/>
            <a:stCxn id="19" idx="3"/>
          </p:cNvCxnSpPr>
          <p:nvPr/>
        </p:nvCxnSpPr>
        <p:spPr>
          <a:xfrm>
            <a:off x="7133265" y="4658315"/>
            <a:ext cx="1357314" cy="0"/>
          </a:xfrm>
          <a:prstGeom prst="straightConnector1">
            <a:avLst/>
          </a:prstGeom>
          <a:ln w="38100">
            <a:solidFill>
              <a:srgbClr val="B7B30D"/>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A34F335A-C310-77D5-A7EE-C4F15BD3A299}"/>
              </a:ext>
            </a:extLst>
          </p:cNvPr>
          <p:cNvCxnSpPr>
            <a:cxnSpLocks/>
            <a:endCxn id="17" idx="1"/>
          </p:cNvCxnSpPr>
          <p:nvPr/>
        </p:nvCxnSpPr>
        <p:spPr>
          <a:xfrm>
            <a:off x="2486025" y="3454087"/>
            <a:ext cx="1428749"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F5EDDCC9-E311-3E90-A719-7E2D73C30CA4}"/>
              </a:ext>
            </a:extLst>
          </p:cNvPr>
          <p:cNvCxnSpPr>
            <a:cxnSpLocks/>
          </p:cNvCxnSpPr>
          <p:nvPr/>
        </p:nvCxnSpPr>
        <p:spPr>
          <a:xfrm>
            <a:off x="2486025" y="4658315"/>
            <a:ext cx="1428749" cy="0"/>
          </a:xfrm>
          <a:prstGeom prst="straightConnector1">
            <a:avLst/>
          </a:prstGeom>
          <a:ln w="38100">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F2F6DBE0-C564-6199-EAD3-0A0DC7ADDD47}"/>
              </a:ext>
            </a:extLst>
          </p:cNvPr>
          <p:cNvSpPr txBox="1"/>
          <p:nvPr/>
        </p:nvSpPr>
        <p:spPr>
          <a:xfrm>
            <a:off x="8011886" y="1676015"/>
            <a:ext cx="1495922" cy="400110"/>
          </a:xfrm>
          <a:prstGeom prst="rect">
            <a:avLst/>
          </a:prstGeom>
          <a:noFill/>
        </p:spPr>
        <p:txBody>
          <a:bodyPr wrap="none" rtlCol="0">
            <a:spAutoFit/>
          </a:bodyPr>
          <a:lstStyle/>
          <a:p>
            <a:r>
              <a:rPr lang="es-CO" sz="2000" dirty="0"/>
              <a:t>Natural gas</a:t>
            </a:r>
          </a:p>
        </p:txBody>
      </p:sp>
      <p:sp>
        <p:nvSpPr>
          <p:cNvPr id="29" name="TextBox 28">
            <a:extLst>
              <a:ext uri="{FF2B5EF4-FFF2-40B4-BE49-F238E27FC236}">
                <a16:creationId xmlns:a16="http://schemas.microsoft.com/office/drawing/2014/main" id="{32E3E1BD-9401-A0D3-DC4C-ADC79A46849F}"/>
              </a:ext>
            </a:extLst>
          </p:cNvPr>
          <p:cNvSpPr txBox="1"/>
          <p:nvPr/>
        </p:nvSpPr>
        <p:spPr>
          <a:xfrm>
            <a:off x="8022772" y="2951392"/>
            <a:ext cx="1282723" cy="400110"/>
          </a:xfrm>
          <a:prstGeom prst="rect">
            <a:avLst/>
          </a:prstGeom>
          <a:noFill/>
        </p:spPr>
        <p:txBody>
          <a:bodyPr wrap="none" rtlCol="0">
            <a:spAutoFit/>
          </a:bodyPr>
          <a:lstStyle/>
          <a:p>
            <a:r>
              <a:rPr lang="es-CO" sz="2000" dirty="0" err="1"/>
              <a:t>Electricity</a:t>
            </a:r>
            <a:endParaRPr lang="es-CO" sz="2000" dirty="0"/>
          </a:p>
        </p:txBody>
      </p:sp>
      <p:sp>
        <p:nvSpPr>
          <p:cNvPr id="30" name="TextBox 29">
            <a:extLst>
              <a:ext uri="{FF2B5EF4-FFF2-40B4-BE49-F238E27FC236}">
                <a16:creationId xmlns:a16="http://schemas.microsoft.com/office/drawing/2014/main" id="{51EDDA51-2302-E1AC-83FF-F7B9F3C32CFA}"/>
              </a:ext>
            </a:extLst>
          </p:cNvPr>
          <p:cNvSpPr txBox="1"/>
          <p:nvPr/>
        </p:nvSpPr>
        <p:spPr>
          <a:xfrm>
            <a:off x="8118485" y="4166505"/>
            <a:ext cx="1282723" cy="400110"/>
          </a:xfrm>
          <a:prstGeom prst="rect">
            <a:avLst/>
          </a:prstGeom>
          <a:noFill/>
        </p:spPr>
        <p:txBody>
          <a:bodyPr wrap="none" rtlCol="0">
            <a:spAutoFit/>
          </a:bodyPr>
          <a:lstStyle/>
          <a:p>
            <a:r>
              <a:rPr lang="es-CO" sz="2000" dirty="0" err="1"/>
              <a:t>Electricity</a:t>
            </a:r>
            <a:endParaRPr lang="es-CO" sz="2000" dirty="0"/>
          </a:p>
        </p:txBody>
      </p:sp>
      <p:sp>
        <p:nvSpPr>
          <p:cNvPr id="31" name="TextBox 30">
            <a:extLst>
              <a:ext uri="{FF2B5EF4-FFF2-40B4-BE49-F238E27FC236}">
                <a16:creationId xmlns:a16="http://schemas.microsoft.com/office/drawing/2014/main" id="{6DBD7BA2-C345-57D6-B768-09F23C705410}"/>
              </a:ext>
            </a:extLst>
          </p:cNvPr>
          <p:cNvSpPr txBox="1"/>
          <p:nvPr/>
        </p:nvSpPr>
        <p:spPr>
          <a:xfrm>
            <a:off x="2040605" y="2971038"/>
            <a:ext cx="713657" cy="400110"/>
          </a:xfrm>
          <a:prstGeom prst="rect">
            <a:avLst/>
          </a:prstGeom>
          <a:noFill/>
        </p:spPr>
        <p:txBody>
          <a:bodyPr wrap="none" rtlCol="0">
            <a:spAutoFit/>
          </a:bodyPr>
          <a:lstStyle/>
          <a:p>
            <a:r>
              <a:rPr lang="es-CO" sz="2000" dirty="0"/>
              <a:t>Coal</a:t>
            </a:r>
          </a:p>
        </p:txBody>
      </p:sp>
      <p:sp>
        <p:nvSpPr>
          <p:cNvPr id="32" name="TextBox 31">
            <a:extLst>
              <a:ext uri="{FF2B5EF4-FFF2-40B4-BE49-F238E27FC236}">
                <a16:creationId xmlns:a16="http://schemas.microsoft.com/office/drawing/2014/main" id="{B5F8EB80-D516-EBEF-E9CD-E2C45642FC1C}"/>
              </a:ext>
            </a:extLst>
          </p:cNvPr>
          <p:cNvSpPr txBox="1"/>
          <p:nvPr/>
        </p:nvSpPr>
        <p:spPr>
          <a:xfrm>
            <a:off x="2077135" y="4128771"/>
            <a:ext cx="899605" cy="400110"/>
          </a:xfrm>
          <a:prstGeom prst="rect">
            <a:avLst/>
          </a:prstGeom>
          <a:noFill/>
        </p:spPr>
        <p:txBody>
          <a:bodyPr wrap="none" rtlCol="0">
            <a:spAutoFit/>
          </a:bodyPr>
          <a:lstStyle/>
          <a:p>
            <a:r>
              <a:rPr lang="es-CO" sz="2000" dirty="0"/>
              <a:t>Diesel</a:t>
            </a:r>
          </a:p>
        </p:txBody>
      </p:sp>
      <p:sp>
        <p:nvSpPr>
          <p:cNvPr id="2" name="Rectangle 1">
            <a:extLst>
              <a:ext uri="{FF2B5EF4-FFF2-40B4-BE49-F238E27FC236}">
                <a16:creationId xmlns:a16="http://schemas.microsoft.com/office/drawing/2014/main" id="{3F671758-120D-8BB5-AA3B-A4B65C42EE97}"/>
              </a:ext>
            </a:extLst>
          </p:cNvPr>
          <p:cNvSpPr/>
          <p:nvPr/>
        </p:nvSpPr>
        <p:spPr>
          <a:xfrm>
            <a:off x="3914774" y="5611301"/>
            <a:ext cx="3214687" cy="583508"/>
          </a:xfrm>
          <a:prstGeom prst="rect">
            <a:avLst/>
          </a:prstGeom>
          <a:noFill/>
          <a:ln w="38100">
            <a:solidFill>
              <a:srgbClr val="B7B30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2000" dirty="0" err="1">
                <a:solidFill>
                  <a:sysClr val="windowText" lastClr="000000"/>
                </a:solidFill>
              </a:rPr>
              <a:t>Transmission</a:t>
            </a:r>
            <a:r>
              <a:rPr lang="es-CO" sz="2000" dirty="0">
                <a:solidFill>
                  <a:sysClr val="windowText" lastClr="000000"/>
                </a:solidFill>
              </a:rPr>
              <a:t> </a:t>
            </a:r>
            <a:r>
              <a:rPr lang="es-CO" sz="2000" dirty="0" err="1">
                <a:solidFill>
                  <a:sysClr val="windowText" lastClr="000000"/>
                </a:solidFill>
              </a:rPr>
              <a:t>technology</a:t>
            </a:r>
            <a:endParaRPr lang="es-CO" sz="2000" dirty="0">
              <a:solidFill>
                <a:sysClr val="windowText" lastClr="000000"/>
              </a:solidFill>
            </a:endParaRPr>
          </a:p>
        </p:txBody>
      </p:sp>
      <p:cxnSp>
        <p:nvCxnSpPr>
          <p:cNvPr id="5" name="Straight Arrow Connector 4">
            <a:extLst>
              <a:ext uri="{FF2B5EF4-FFF2-40B4-BE49-F238E27FC236}">
                <a16:creationId xmlns:a16="http://schemas.microsoft.com/office/drawing/2014/main" id="{7C9519AF-11F4-B8B1-3082-921926A97798}"/>
              </a:ext>
            </a:extLst>
          </p:cNvPr>
          <p:cNvCxnSpPr>
            <a:cxnSpLocks/>
            <a:stCxn id="2" idx="3"/>
          </p:cNvCxnSpPr>
          <p:nvPr/>
        </p:nvCxnSpPr>
        <p:spPr>
          <a:xfrm>
            <a:off x="7129461" y="5903055"/>
            <a:ext cx="1357314" cy="0"/>
          </a:xfrm>
          <a:prstGeom prst="straightConnector1">
            <a:avLst/>
          </a:prstGeom>
          <a:ln w="38100">
            <a:solidFill>
              <a:srgbClr val="B7B30D"/>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5B061CAC-8DE8-ED37-F274-86AE108828D8}"/>
              </a:ext>
            </a:extLst>
          </p:cNvPr>
          <p:cNvCxnSpPr>
            <a:cxnSpLocks/>
            <a:endCxn id="2" idx="1"/>
          </p:cNvCxnSpPr>
          <p:nvPr/>
        </p:nvCxnSpPr>
        <p:spPr>
          <a:xfrm>
            <a:off x="2486025" y="5903055"/>
            <a:ext cx="1428749" cy="0"/>
          </a:xfrm>
          <a:prstGeom prst="straightConnector1">
            <a:avLst/>
          </a:prstGeom>
          <a:ln w="38100">
            <a:solidFill>
              <a:srgbClr val="B7B30D"/>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A2FD5F19-E506-64B1-5E0D-6AAC40FD7407}"/>
              </a:ext>
            </a:extLst>
          </p:cNvPr>
          <p:cNvSpPr txBox="1"/>
          <p:nvPr/>
        </p:nvSpPr>
        <p:spPr>
          <a:xfrm>
            <a:off x="8022772" y="5400360"/>
            <a:ext cx="1781257" cy="400110"/>
          </a:xfrm>
          <a:prstGeom prst="rect">
            <a:avLst/>
          </a:prstGeom>
          <a:noFill/>
        </p:spPr>
        <p:txBody>
          <a:bodyPr wrap="none" rtlCol="0">
            <a:spAutoFit/>
          </a:bodyPr>
          <a:lstStyle/>
          <a:p>
            <a:r>
              <a:rPr lang="es-CO" sz="2000" dirty="0" err="1"/>
              <a:t>Electricity</a:t>
            </a:r>
            <a:r>
              <a:rPr lang="es-CO" sz="2000" dirty="0"/>
              <a:t> 002</a:t>
            </a:r>
          </a:p>
        </p:txBody>
      </p:sp>
      <p:sp>
        <p:nvSpPr>
          <p:cNvPr id="11" name="TextBox 10">
            <a:extLst>
              <a:ext uri="{FF2B5EF4-FFF2-40B4-BE49-F238E27FC236}">
                <a16:creationId xmlns:a16="http://schemas.microsoft.com/office/drawing/2014/main" id="{C4460BA3-22C8-CC7D-C375-EBD1CD993B35}"/>
              </a:ext>
            </a:extLst>
          </p:cNvPr>
          <p:cNvSpPr txBox="1"/>
          <p:nvPr/>
        </p:nvSpPr>
        <p:spPr>
          <a:xfrm>
            <a:off x="1844663" y="5400360"/>
            <a:ext cx="1781257" cy="400110"/>
          </a:xfrm>
          <a:prstGeom prst="rect">
            <a:avLst/>
          </a:prstGeom>
          <a:noFill/>
        </p:spPr>
        <p:txBody>
          <a:bodyPr wrap="none" rtlCol="0">
            <a:spAutoFit/>
          </a:bodyPr>
          <a:lstStyle/>
          <a:p>
            <a:r>
              <a:rPr lang="es-CO" sz="2000" dirty="0" err="1"/>
              <a:t>Electricity</a:t>
            </a:r>
            <a:r>
              <a:rPr lang="es-CO" sz="2000" dirty="0"/>
              <a:t> 001</a:t>
            </a:r>
          </a:p>
        </p:txBody>
      </p:sp>
      <p:pic>
        <p:nvPicPr>
          <p:cNvPr id="12" name="synthesize (1)">
            <a:hlinkClick r:id="" action="ppaction://media"/>
            <a:extLst>
              <a:ext uri="{FF2B5EF4-FFF2-40B4-BE49-F238E27FC236}">
                <a16:creationId xmlns:a16="http://schemas.microsoft.com/office/drawing/2014/main" id="{367B1D3F-3EF0-8BF1-BA72-7FA81CDA3BE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038646" y="119207"/>
            <a:ext cx="938323" cy="938323"/>
          </a:xfrm>
          <a:prstGeom prst="rect">
            <a:avLst/>
          </a:prstGeom>
        </p:spPr>
      </p:pic>
    </p:spTree>
    <p:extLst>
      <p:ext uri="{BB962C8B-B14F-4D97-AF65-F5344CB8AC3E}">
        <p14:creationId xmlns:p14="http://schemas.microsoft.com/office/powerpoint/2010/main" val="2220682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5016"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DE2EAE59-8070-35FA-5F87-E24AC01D72F0}"/>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8C64482B-FCDC-23C6-C565-0D2F4D4CFC76}"/>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5</a:t>
            </a:fld>
            <a:endParaRPr lang="sv-SE" sz="1000" b="1" dirty="0">
              <a:solidFill>
                <a:schemeClr val="bg1"/>
              </a:solidFill>
            </a:endParaRPr>
          </a:p>
        </p:txBody>
      </p:sp>
      <p:sp>
        <p:nvSpPr>
          <p:cNvPr id="7" name="Rectangle 6">
            <a:extLst>
              <a:ext uri="{FF2B5EF4-FFF2-40B4-BE49-F238E27FC236}">
                <a16:creationId xmlns:a16="http://schemas.microsoft.com/office/drawing/2014/main" id="{3EBDDD97-C36B-33B9-7D8F-5EE718DA4E7C}"/>
              </a:ext>
            </a:extLst>
          </p:cNvPr>
          <p:cNvSpPr/>
          <p:nvPr/>
        </p:nvSpPr>
        <p:spPr>
          <a:xfrm>
            <a:off x="343847" y="995986"/>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5.1.3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Parameters that Define Technologies  </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8" name="Title 10">
            <a:extLst>
              <a:ext uri="{FF2B5EF4-FFF2-40B4-BE49-F238E27FC236}">
                <a16:creationId xmlns:a16="http://schemas.microsoft.com/office/drawing/2014/main" id="{3835B066-FE2A-5222-D747-3E30D804F454}"/>
              </a:ext>
            </a:extLst>
          </p:cNvPr>
          <p:cNvSpPr txBox="1">
            <a:spLocks/>
          </p:cNvSpPr>
          <p:nvPr/>
        </p:nvSpPr>
        <p:spPr>
          <a:xfrm>
            <a:off x="343847" y="150594"/>
            <a:ext cx="10767176" cy="7620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5.1 Technologies in </a:t>
            </a:r>
            <a:r>
              <a:rPr lang="en-GB" sz="4400" dirty="0" err="1">
                <a:latin typeface="Open Sans"/>
                <a:ea typeface="Open Sans" panose="020B0606030504020204" pitchFamily="34" charset="0"/>
                <a:cs typeface="Open Sans" panose="020B0606030504020204" pitchFamily="34" charset="0"/>
                <a:sym typeface="Bodoni SvtyTwo ITC TT-Book"/>
              </a:rPr>
              <a:t>OSeMOSYS</a:t>
            </a:r>
            <a:r>
              <a:rPr lang="en-GB" sz="4400" dirty="0">
                <a:latin typeface="Open Sans"/>
                <a:ea typeface="Open Sans" panose="020B0606030504020204" pitchFamily="34" charset="0"/>
                <a:cs typeface="Open Sans" panose="020B0606030504020204" pitchFamily="34" charset="0"/>
                <a:sym typeface="Bodoni SvtyTwo ITC TT-Book"/>
              </a:rPr>
              <a:t> </a:t>
            </a:r>
            <a:endParaRPr lang="en-US" dirty="0">
              <a:cs typeface="Calibri Light" panose="020F0302020204030204"/>
            </a:endParaRPr>
          </a:p>
        </p:txBody>
      </p:sp>
      <p:pic>
        <p:nvPicPr>
          <p:cNvPr id="2" name="Picture 11" descr="Diagram&#10;&#10;Description automatically generated">
            <a:extLst>
              <a:ext uri="{FF2B5EF4-FFF2-40B4-BE49-F238E27FC236}">
                <a16:creationId xmlns:a16="http://schemas.microsoft.com/office/drawing/2014/main" id="{CD1EDBDE-1ED4-C245-D013-BAF0CF758FCE}"/>
              </a:ext>
            </a:extLst>
          </p:cNvPr>
          <p:cNvPicPr>
            <a:picLocks noGrp="1" noChangeAspect="1"/>
          </p:cNvPicPr>
          <p:nvPr>
            <p:ph idx="1"/>
          </p:nvPr>
        </p:nvPicPr>
        <p:blipFill>
          <a:blip r:embed="rId5"/>
          <a:stretch>
            <a:fillRect/>
          </a:stretch>
        </p:blipFill>
        <p:spPr>
          <a:xfrm>
            <a:off x="912091" y="1479420"/>
            <a:ext cx="10198932" cy="4773609"/>
          </a:xfrm>
        </p:spPr>
      </p:pic>
      <p:sp>
        <p:nvSpPr>
          <p:cNvPr id="4" name="TextBox 3">
            <a:extLst>
              <a:ext uri="{FF2B5EF4-FFF2-40B4-BE49-F238E27FC236}">
                <a16:creationId xmlns:a16="http://schemas.microsoft.com/office/drawing/2014/main" id="{01A001F7-94DA-2742-9B63-CBEE9C8FCE0A}"/>
              </a:ext>
            </a:extLst>
          </p:cNvPr>
          <p:cNvSpPr txBox="1"/>
          <p:nvPr/>
        </p:nvSpPr>
        <p:spPr>
          <a:xfrm>
            <a:off x="764362" y="6233682"/>
            <a:ext cx="4827916"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50" dirty="0">
                <a:latin typeface="Open Sans" panose="020B0606030504020204" pitchFamily="34" charset="0"/>
                <a:ea typeface="Open Sans" panose="020B0606030504020204" pitchFamily="34" charset="0"/>
                <a:cs typeface="Open Sans" panose="020B0606030504020204" pitchFamily="34" charset="0"/>
              </a:rPr>
              <a:t>(</a:t>
            </a:r>
            <a:r>
              <a:rPr lang="en-GB" sz="1050" dirty="0" err="1">
                <a:latin typeface="Open Sans" panose="020B0606030504020204" pitchFamily="34" charset="0"/>
                <a:ea typeface="Open Sans" panose="020B0606030504020204" pitchFamily="34" charset="0"/>
                <a:cs typeface="Open Sans" panose="020B0606030504020204" pitchFamily="34" charset="0"/>
              </a:rPr>
              <a:t>Taliotis</a:t>
            </a:r>
            <a:r>
              <a:rPr lang="en-GB" sz="1050" dirty="0">
                <a:latin typeface="Open Sans" panose="020B0606030504020204" pitchFamily="34" charset="0"/>
                <a:ea typeface="Open Sans" panose="020B0606030504020204" pitchFamily="34" charset="0"/>
                <a:cs typeface="Open Sans" panose="020B0606030504020204" pitchFamily="34" charset="0"/>
              </a:rPr>
              <a:t> et al. (2018), </a:t>
            </a:r>
            <a:r>
              <a:rPr lang="en-GB" sz="1050" dirty="0">
                <a:latin typeface="Open Sans" panose="020B0606030504020204" pitchFamily="34" charset="0"/>
                <a:ea typeface="Open Sans" panose="020B0606030504020204" pitchFamily="34" charset="0"/>
                <a:cs typeface="Open Sans" panose="020B0606030504020204" pitchFamily="34" charset="0"/>
                <a:hlinkClick r:id="rId6"/>
              </a:rPr>
              <a:t>image</a:t>
            </a:r>
            <a:r>
              <a:rPr lang="en-GB" sz="1050" dirty="0">
                <a:latin typeface="Open Sans" panose="020B0606030504020204" pitchFamily="34" charset="0"/>
                <a:ea typeface="Open Sans" panose="020B0606030504020204" pitchFamily="34" charset="0"/>
                <a:cs typeface="Open Sans" panose="020B0606030504020204" pitchFamily="34" charset="0"/>
              </a:rPr>
              <a:t>, licensed under </a:t>
            </a:r>
            <a:r>
              <a:rPr lang="en-GB" sz="1050" dirty="0">
                <a:latin typeface="Open Sans" panose="020B0606030504020204" pitchFamily="34" charset="0"/>
                <a:ea typeface="Open Sans" panose="020B0606030504020204" pitchFamily="34" charset="0"/>
                <a:cs typeface="Open Sans" panose="020B0606030504020204" pitchFamily="34" charset="0"/>
                <a:hlinkClick r:id="rId7"/>
              </a:rPr>
              <a:t>CC BY 4.0</a:t>
            </a:r>
            <a:r>
              <a:rPr lang="en-GB" sz="1050" dirty="0">
                <a:latin typeface="Open Sans" panose="020B0606030504020204" pitchFamily="34" charset="0"/>
                <a:ea typeface="Open Sans" panose="020B0606030504020204" pitchFamily="34" charset="0"/>
                <a:cs typeface="Open Sans" panose="020B0606030504020204" pitchFamily="34" charset="0"/>
              </a:rPr>
              <a:t>)</a:t>
            </a:r>
          </a:p>
        </p:txBody>
      </p:sp>
      <p:pic>
        <p:nvPicPr>
          <p:cNvPr id="5" name="synthesize (2)">
            <a:hlinkClick r:id="" action="ppaction://media"/>
            <a:extLst>
              <a:ext uri="{FF2B5EF4-FFF2-40B4-BE49-F238E27FC236}">
                <a16:creationId xmlns:a16="http://schemas.microsoft.com/office/drawing/2014/main" id="{6CE56C25-6894-0284-9966-B6D2FB1329A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833757" y="168466"/>
            <a:ext cx="873009" cy="873009"/>
          </a:xfrm>
          <a:prstGeom prst="rect">
            <a:avLst/>
          </a:prstGeom>
        </p:spPr>
      </p:pic>
    </p:spTree>
    <p:extLst>
      <p:ext uri="{BB962C8B-B14F-4D97-AF65-F5344CB8AC3E}">
        <p14:creationId xmlns:p14="http://schemas.microsoft.com/office/powerpoint/2010/main" val="3972459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74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93F19882-0212-8245-ACD2-3395BA8F7245}"/>
            </a:ext>
          </a:extLst>
        </p:cNvPr>
        <p:cNvGrpSpPr/>
        <p:nvPr/>
      </p:nvGrpSpPr>
      <p:grpSpPr>
        <a:xfrm>
          <a:off x="0" y="0"/>
          <a:ext cx="0" cy="0"/>
          <a:chOff x="0" y="0"/>
          <a:chExt cx="0" cy="0"/>
        </a:xfrm>
      </p:grpSpPr>
      <p:pic>
        <p:nvPicPr>
          <p:cNvPr id="2" name="Picture 1" descr="A diagram of a computer&#10;&#10;Description automatically generated">
            <a:extLst>
              <a:ext uri="{FF2B5EF4-FFF2-40B4-BE49-F238E27FC236}">
                <a16:creationId xmlns:a16="http://schemas.microsoft.com/office/drawing/2014/main" id="{9E1014D2-162E-F0B3-DC02-D46417ED4A1A}"/>
              </a:ext>
            </a:extLst>
          </p:cNvPr>
          <p:cNvPicPr>
            <a:picLocks noChangeAspect="1"/>
          </p:cNvPicPr>
          <p:nvPr/>
        </p:nvPicPr>
        <p:blipFill>
          <a:blip r:embed="rId5"/>
          <a:stretch>
            <a:fillRect/>
          </a:stretch>
        </p:blipFill>
        <p:spPr>
          <a:xfrm>
            <a:off x="501814" y="1305560"/>
            <a:ext cx="10767177" cy="5246052"/>
          </a:xfrm>
          <a:prstGeom prst="rect">
            <a:avLst/>
          </a:prstGeom>
        </p:spPr>
      </p:pic>
      <p:sp>
        <p:nvSpPr>
          <p:cNvPr id="3" name="Slide Number Placeholder 1">
            <a:extLst>
              <a:ext uri="{FF2B5EF4-FFF2-40B4-BE49-F238E27FC236}">
                <a16:creationId xmlns:a16="http://schemas.microsoft.com/office/drawing/2014/main" id="{53FE209F-6EB4-478C-FAD1-3C410AE984A8}"/>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6</a:t>
            </a:fld>
            <a:endParaRPr lang="sv-SE" sz="1000" b="1" dirty="0">
              <a:solidFill>
                <a:schemeClr val="bg1"/>
              </a:solidFill>
            </a:endParaRPr>
          </a:p>
        </p:txBody>
      </p:sp>
      <p:sp>
        <p:nvSpPr>
          <p:cNvPr id="7" name="Rectangle 6">
            <a:extLst>
              <a:ext uri="{FF2B5EF4-FFF2-40B4-BE49-F238E27FC236}">
                <a16:creationId xmlns:a16="http://schemas.microsoft.com/office/drawing/2014/main" id="{C31684A8-4932-74BB-9A5B-704EED7BC673}"/>
              </a:ext>
            </a:extLst>
          </p:cNvPr>
          <p:cNvSpPr/>
          <p:nvPr/>
        </p:nvSpPr>
        <p:spPr>
          <a:xfrm>
            <a:off x="343847" y="995986"/>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5.1.4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Representing Technologies in </a:t>
            </a:r>
            <a:r>
              <a:rPr lang="en-US"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OSeMOSYS</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8" name="Title 10">
            <a:extLst>
              <a:ext uri="{FF2B5EF4-FFF2-40B4-BE49-F238E27FC236}">
                <a16:creationId xmlns:a16="http://schemas.microsoft.com/office/drawing/2014/main" id="{035C2C54-2BAB-CA2E-34D9-1CD937B28117}"/>
              </a:ext>
            </a:extLst>
          </p:cNvPr>
          <p:cNvSpPr txBox="1">
            <a:spLocks/>
          </p:cNvSpPr>
          <p:nvPr/>
        </p:nvSpPr>
        <p:spPr>
          <a:xfrm>
            <a:off x="343847" y="150594"/>
            <a:ext cx="10767176" cy="7620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5.1 Technologies in </a:t>
            </a:r>
            <a:r>
              <a:rPr lang="en-GB" sz="4400" dirty="0" err="1">
                <a:latin typeface="Open Sans"/>
                <a:ea typeface="Open Sans" panose="020B0606030504020204" pitchFamily="34" charset="0"/>
                <a:cs typeface="Open Sans" panose="020B0606030504020204" pitchFamily="34" charset="0"/>
                <a:sym typeface="Bodoni SvtyTwo ITC TT-Book"/>
              </a:rPr>
              <a:t>OSeMOSYS</a:t>
            </a:r>
            <a:r>
              <a:rPr lang="en-GB" sz="4400" dirty="0">
                <a:latin typeface="Open Sans"/>
                <a:ea typeface="Open Sans" panose="020B0606030504020204" pitchFamily="34" charset="0"/>
                <a:cs typeface="Open Sans" panose="020B0606030504020204" pitchFamily="34" charset="0"/>
                <a:sym typeface="Bodoni SvtyTwo ITC TT-Book"/>
              </a:rPr>
              <a:t> </a:t>
            </a:r>
            <a:endParaRPr lang="en-US" dirty="0">
              <a:cs typeface="Calibri Light" panose="020F0302020204030204"/>
            </a:endParaRPr>
          </a:p>
        </p:txBody>
      </p:sp>
      <p:sp>
        <p:nvSpPr>
          <p:cNvPr id="4" name="Rectangle: Rounded Corners 3">
            <a:extLst>
              <a:ext uri="{FF2B5EF4-FFF2-40B4-BE49-F238E27FC236}">
                <a16:creationId xmlns:a16="http://schemas.microsoft.com/office/drawing/2014/main" id="{ECE87394-48A2-6279-5F2E-E4C846DB7C3C}"/>
              </a:ext>
            </a:extLst>
          </p:cNvPr>
          <p:cNvSpPr/>
          <p:nvPr/>
        </p:nvSpPr>
        <p:spPr>
          <a:xfrm>
            <a:off x="3800908" y="5552440"/>
            <a:ext cx="971550" cy="514350"/>
          </a:xfrm>
          <a:prstGeom prst="round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cxnSp>
        <p:nvCxnSpPr>
          <p:cNvPr id="6" name="Straight Connector 5">
            <a:extLst>
              <a:ext uri="{FF2B5EF4-FFF2-40B4-BE49-F238E27FC236}">
                <a16:creationId xmlns:a16="http://schemas.microsoft.com/office/drawing/2014/main" id="{2BC9631D-0FA5-AB0A-1D3E-4AE94AC3C653}"/>
              </a:ext>
            </a:extLst>
          </p:cNvPr>
          <p:cNvCxnSpPr>
            <a:stCxn id="4" idx="3"/>
          </p:cNvCxnSpPr>
          <p:nvPr/>
        </p:nvCxnSpPr>
        <p:spPr>
          <a:xfrm flipV="1">
            <a:off x="4772458" y="5552440"/>
            <a:ext cx="954977" cy="25717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830460F0-9593-AA5B-867C-EEE71F86D1D6}"/>
              </a:ext>
            </a:extLst>
          </p:cNvPr>
          <p:cNvSpPr txBox="1"/>
          <p:nvPr/>
        </p:nvSpPr>
        <p:spPr>
          <a:xfrm>
            <a:off x="5716607" y="5152330"/>
            <a:ext cx="2540702" cy="707886"/>
          </a:xfrm>
          <a:prstGeom prst="rect">
            <a:avLst/>
          </a:prstGeom>
          <a:noFill/>
        </p:spPr>
        <p:txBody>
          <a:bodyPr wrap="square" rtlCol="0">
            <a:spAutoFit/>
          </a:bodyPr>
          <a:lstStyle/>
          <a:p>
            <a:r>
              <a:rPr lang="es-CO" sz="2000" dirty="0" err="1"/>
              <a:t>Represents</a:t>
            </a:r>
            <a:r>
              <a:rPr lang="es-CO" sz="2000" dirty="0"/>
              <a:t> </a:t>
            </a:r>
            <a:r>
              <a:rPr lang="es-CO" sz="2000" dirty="0" err="1"/>
              <a:t>all</a:t>
            </a:r>
            <a:r>
              <a:rPr lang="es-CO" sz="2000" dirty="0"/>
              <a:t> nuclear </a:t>
            </a:r>
            <a:r>
              <a:rPr lang="es-CO" sz="2000" dirty="0" err="1"/>
              <a:t>power</a:t>
            </a:r>
            <a:r>
              <a:rPr lang="es-CO" sz="2000" dirty="0"/>
              <a:t> </a:t>
            </a:r>
            <a:r>
              <a:rPr lang="es-CO" sz="2000" dirty="0" err="1"/>
              <a:t>plants</a:t>
            </a:r>
            <a:endParaRPr lang="es-CO" sz="2000" dirty="0"/>
          </a:p>
        </p:txBody>
      </p:sp>
      <p:pic>
        <p:nvPicPr>
          <p:cNvPr id="5" name="synthesize (3)">
            <a:hlinkClick r:id="" action="ppaction://media"/>
            <a:extLst>
              <a:ext uri="{FF2B5EF4-FFF2-40B4-BE49-F238E27FC236}">
                <a16:creationId xmlns:a16="http://schemas.microsoft.com/office/drawing/2014/main" id="{21D5C448-20C9-DD97-FB51-71F6B18DA26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931729" y="40631"/>
            <a:ext cx="981991" cy="981991"/>
          </a:xfrm>
          <a:prstGeom prst="rect">
            <a:avLst/>
          </a:prstGeom>
        </p:spPr>
      </p:pic>
    </p:spTree>
    <p:extLst>
      <p:ext uri="{BB962C8B-B14F-4D97-AF65-F5344CB8AC3E}">
        <p14:creationId xmlns:p14="http://schemas.microsoft.com/office/powerpoint/2010/main" val="3231046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99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7888A9EE-9F7D-2BCF-98DA-CCBED9445F74}"/>
            </a:ext>
          </a:extLst>
        </p:cNvPr>
        <p:cNvGrpSpPr/>
        <p:nvPr/>
      </p:nvGrpSpPr>
      <p:grpSpPr>
        <a:xfrm>
          <a:off x="0" y="0"/>
          <a:ext cx="0" cy="0"/>
          <a:chOff x="0" y="0"/>
          <a:chExt cx="0" cy="0"/>
        </a:xfrm>
      </p:grpSpPr>
      <p:pic>
        <p:nvPicPr>
          <p:cNvPr id="2" name="Picture 8" descr="Chart&#10;&#10;Description automatically generated">
            <a:extLst>
              <a:ext uri="{FF2B5EF4-FFF2-40B4-BE49-F238E27FC236}">
                <a16:creationId xmlns:a16="http://schemas.microsoft.com/office/drawing/2014/main" id="{69BB82F6-D63B-008F-DD1E-6F2C6014CE79}"/>
              </a:ext>
            </a:extLst>
          </p:cNvPr>
          <p:cNvPicPr>
            <a:picLocks noChangeAspect="1"/>
          </p:cNvPicPr>
          <p:nvPr/>
        </p:nvPicPr>
        <p:blipFill>
          <a:blip r:embed="rId5"/>
          <a:stretch>
            <a:fillRect/>
          </a:stretch>
        </p:blipFill>
        <p:spPr>
          <a:xfrm>
            <a:off x="1564500" y="1291121"/>
            <a:ext cx="8325869" cy="5212540"/>
          </a:xfrm>
          <a:prstGeom prst="rect">
            <a:avLst/>
          </a:prstGeom>
        </p:spPr>
      </p:pic>
      <p:sp>
        <p:nvSpPr>
          <p:cNvPr id="3" name="Slide Number Placeholder 1">
            <a:extLst>
              <a:ext uri="{FF2B5EF4-FFF2-40B4-BE49-F238E27FC236}">
                <a16:creationId xmlns:a16="http://schemas.microsoft.com/office/drawing/2014/main" id="{1E11A3F1-8238-3E6E-4F10-9475FFF1373E}"/>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7</a:t>
            </a:fld>
            <a:endParaRPr lang="sv-SE" sz="1000" b="1" dirty="0">
              <a:solidFill>
                <a:schemeClr val="bg1"/>
              </a:solidFill>
            </a:endParaRPr>
          </a:p>
        </p:txBody>
      </p:sp>
      <p:sp>
        <p:nvSpPr>
          <p:cNvPr id="7" name="Rectangle 6">
            <a:extLst>
              <a:ext uri="{FF2B5EF4-FFF2-40B4-BE49-F238E27FC236}">
                <a16:creationId xmlns:a16="http://schemas.microsoft.com/office/drawing/2014/main" id="{152C6872-C75B-C8FB-C331-3C74C994E690}"/>
              </a:ext>
            </a:extLst>
          </p:cNvPr>
          <p:cNvSpPr/>
          <p:nvPr/>
        </p:nvSpPr>
        <p:spPr>
          <a:xfrm>
            <a:off x="343847" y="995986"/>
            <a:ext cx="7608662"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5.1.5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Considering Key Characteristics of Technologies </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8" name="Title 10">
            <a:extLst>
              <a:ext uri="{FF2B5EF4-FFF2-40B4-BE49-F238E27FC236}">
                <a16:creationId xmlns:a16="http://schemas.microsoft.com/office/drawing/2014/main" id="{041778C5-D8C5-63BB-1DAC-4516AEF3D140}"/>
              </a:ext>
            </a:extLst>
          </p:cNvPr>
          <p:cNvSpPr txBox="1">
            <a:spLocks/>
          </p:cNvSpPr>
          <p:nvPr/>
        </p:nvSpPr>
        <p:spPr>
          <a:xfrm>
            <a:off x="343847" y="150594"/>
            <a:ext cx="10767176" cy="7620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5.1 Technologies in </a:t>
            </a:r>
            <a:r>
              <a:rPr lang="en-GB" sz="4400" dirty="0" err="1">
                <a:latin typeface="Open Sans"/>
                <a:ea typeface="Open Sans" panose="020B0606030504020204" pitchFamily="34" charset="0"/>
                <a:cs typeface="Open Sans" panose="020B0606030504020204" pitchFamily="34" charset="0"/>
                <a:sym typeface="Bodoni SvtyTwo ITC TT-Book"/>
              </a:rPr>
              <a:t>OSeMOSYS</a:t>
            </a:r>
            <a:r>
              <a:rPr lang="en-GB" sz="4400" dirty="0">
                <a:latin typeface="Open Sans"/>
                <a:ea typeface="Open Sans" panose="020B0606030504020204" pitchFamily="34" charset="0"/>
                <a:cs typeface="Open Sans" panose="020B0606030504020204" pitchFamily="34" charset="0"/>
                <a:sym typeface="Bodoni SvtyTwo ITC TT-Book"/>
              </a:rPr>
              <a:t> </a:t>
            </a:r>
            <a:endParaRPr lang="en-US" dirty="0">
              <a:cs typeface="Calibri Light" panose="020F0302020204030204"/>
            </a:endParaRPr>
          </a:p>
        </p:txBody>
      </p:sp>
      <p:sp>
        <p:nvSpPr>
          <p:cNvPr id="4" name="TextBox 3">
            <a:extLst>
              <a:ext uri="{FF2B5EF4-FFF2-40B4-BE49-F238E27FC236}">
                <a16:creationId xmlns:a16="http://schemas.microsoft.com/office/drawing/2014/main" id="{ADF4AC19-05DD-4E7E-3B85-FBEDA573C38D}"/>
              </a:ext>
            </a:extLst>
          </p:cNvPr>
          <p:cNvSpPr txBox="1"/>
          <p:nvPr/>
        </p:nvSpPr>
        <p:spPr>
          <a:xfrm>
            <a:off x="700236" y="6249745"/>
            <a:ext cx="4827916"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00" dirty="0">
                <a:latin typeface="Open Sans" panose="020B0606030504020204" pitchFamily="34" charset="0"/>
                <a:ea typeface="Open Sans" panose="020B0606030504020204" pitchFamily="34" charset="0"/>
                <a:cs typeface="Open Sans" panose="020B0606030504020204" pitchFamily="34" charset="0"/>
              </a:rPr>
              <a:t>(</a:t>
            </a:r>
            <a:r>
              <a:rPr lang="en-GB" sz="1000" dirty="0" err="1">
                <a:latin typeface="Open Sans" panose="020B0606030504020204" pitchFamily="34" charset="0"/>
                <a:ea typeface="Open Sans" panose="020B0606030504020204" pitchFamily="34" charset="0"/>
                <a:cs typeface="Open Sans" panose="020B0606030504020204" pitchFamily="34" charset="0"/>
              </a:rPr>
              <a:t>Pappis</a:t>
            </a:r>
            <a:r>
              <a:rPr lang="en-GB" sz="1000" dirty="0">
                <a:latin typeface="Open Sans" panose="020B0606030504020204" pitchFamily="34" charset="0"/>
                <a:ea typeface="Open Sans" panose="020B0606030504020204" pitchFamily="34" charset="0"/>
                <a:cs typeface="Open Sans" panose="020B0606030504020204" pitchFamily="34" charset="0"/>
              </a:rPr>
              <a:t> et al. (2019), </a:t>
            </a:r>
            <a:r>
              <a:rPr lang="en-GB" sz="1000" dirty="0">
                <a:latin typeface="Open Sans" panose="020B0606030504020204" pitchFamily="34" charset="0"/>
                <a:ea typeface="Open Sans" panose="020B0606030504020204" pitchFamily="34" charset="0"/>
                <a:cs typeface="Open Sans" panose="020B0606030504020204" pitchFamily="34" charset="0"/>
                <a:hlinkClick r:id="rId6"/>
              </a:rPr>
              <a:t>image</a:t>
            </a:r>
            <a:r>
              <a:rPr lang="en-GB" sz="1000" dirty="0">
                <a:latin typeface="Open Sans" panose="020B0606030504020204" pitchFamily="34" charset="0"/>
                <a:ea typeface="Open Sans" panose="020B0606030504020204" pitchFamily="34" charset="0"/>
                <a:cs typeface="Open Sans" panose="020B0606030504020204" pitchFamily="34" charset="0"/>
              </a:rPr>
              <a:t> licensed under </a:t>
            </a:r>
            <a:r>
              <a:rPr lang="en-GB" sz="1000" dirty="0">
                <a:latin typeface="Open Sans" panose="020B0606030504020204" pitchFamily="34" charset="0"/>
                <a:ea typeface="Open Sans" panose="020B0606030504020204" pitchFamily="34" charset="0"/>
                <a:cs typeface="Open Sans" panose="020B0606030504020204" pitchFamily="34" charset="0"/>
                <a:hlinkClick r:id="rId7"/>
              </a:rPr>
              <a:t>CC BY 4.0</a:t>
            </a:r>
            <a:r>
              <a:rPr lang="en-GB" sz="1000" dirty="0">
                <a:latin typeface="Open Sans" panose="020B0606030504020204" pitchFamily="34" charset="0"/>
                <a:ea typeface="Open Sans" panose="020B0606030504020204" pitchFamily="34" charset="0"/>
                <a:cs typeface="Open Sans" panose="020B0606030504020204" pitchFamily="34" charset="0"/>
              </a:rPr>
              <a:t>)</a:t>
            </a:r>
          </a:p>
        </p:txBody>
      </p:sp>
      <p:pic>
        <p:nvPicPr>
          <p:cNvPr id="5" name="synthesize (4)">
            <a:hlinkClick r:id="" action="ppaction://media"/>
            <a:extLst>
              <a:ext uri="{FF2B5EF4-FFF2-40B4-BE49-F238E27FC236}">
                <a16:creationId xmlns:a16="http://schemas.microsoft.com/office/drawing/2014/main" id="{723721A3-860D-3B74-DA6A-9614A4FCD00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850085" y="95122"/>
            <a:ext cx="873009" cy="873009"/>
          </a:xfrm>
          <a:prstGeom prst="rect">
            <a:avLst/>
          </a:prstGeom>
        </p:spPr>
      </p:pic>
    </p:spTree>
    <p:extLst>
      <p:ext uri="{BB962C8B-B14F-4D97-AF65-F5344CB8AC3E}">
        <p14:creationId xmlns:p14="http://schemas.microsoft.com/office/powerpoint/2010/main" val="1556757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498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8</a:t>
            </a:fld>
            <a:endParaRPr lang="sv-SE" sz="1000" b="1" dirty="0">
              <a:solidFill>
                <a:schemeClr val="bg1"/>
              </a:solidFill>
            </a:endParaRPr>
          </a:p>
        </p:txBody>
      </p:sp>
      <p:sp>
        <p:nvSpPr>
          <p:cNvPr id="2" name="Title 10">
            <a:extLst>
              <a:ext uri="{FF2B5EF4-FFF2-40B4-BE49-F238E27FC236}">
                <a16:creationId xmlns:a16="http://schemas.microsoft.com/office/drawing/2014/main" id="{C284E710-7841-D645-8EBC-8BB6B56440F1}"/>
              </a:ext>
            </a:extLst>
          </p:cNvPr>
          <p:cNvSpPr txBox="1">
            <a:spLocks/>
          </p:cNvSpPr>
          <p:nvPr/>
        </p:nvSpPr>
        <p:spPr>
          <a:xfrm>
            <a:off x="887215" y="8748"/>
            <a:ext cx="12171356"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Lecture 5.1 References</a:t>
            </a:r>
          </a:p>
        </p:txBody>
      </p:sp>
      <p:sp>
        <p:nvSpPr>
          <p:cNvPr id="4" name="TextBox 3">
            <a:extLst>
              <a:ext uri="{FF2B5EF4-FFF2-40B4-BE49-F238E27FC236}">
                <a16:creationId xmlns:a16="http://schemas.microsoft.com/office/drawing/2014/main" id="{BCB083AF-02AE-8D66-43C6-C24C6B427521}"/>
              </a:ext>
            </a:extLst>
          </p:cNvPr>
          <p:cNvSpPr txBox="1"/>
          <p:nvPr/>
        </p:nvSpPr>
        <p:spPr>
          <a:xfrm>
            <a:off x="887215" y="1702579"/>
            <a:ext cx="9719514" cy="68634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GB" sz="2200" dirty="0" err="1">
                <a:latin typeface="Open Sans"/>
                <a:cs typeface="Calibri"/>
              </a:rPr>
              <a:t>Taliotis</a:t>
            </a:r>
            <a:r>
              <a:rPr lang="en-GB" sz="2200" dirty="0">
                <a:latin typeface="Open Sans"/>
                <a:cs typeface="Calibri"/>
              </a:rPr>
              <a:t>, Constantinos, </a:t>
            </a:r>
            <a:r>
              <a:rPr lang="en-GB" sz="2200" dirty="0" err="1">
                <a:latin typeface="Open Sans"/>
                <a:cs typeface="Calibri"/>
              </a:rPr>
              <a:t>Gardumi</a:t>
            </a:r>
            <a:r>
              <a:rPr lang="en-GB" sz="2200" dirty="0">
                <a:latin typeface="Open Sans"/>
                <a:cs typeface="Calibri"/>
              </a:rPr>
              <a:t>, Francesco, </a:t>
            </a:r>
            <a:r>
              <a:rPr lang="en-GB" sz="2200" dirty="0" err="1">
                <a:latin typeface="Open Sans"/>
                <a:cs typeface="Calibri"/>
              </a:rPr>
              <a:t>Shivakumar</a:t>
            </a:r>
            <a:r>
              <a:rPr lang="en-GB" sz="2200" dirty="0">
                <a:latin typeface="Open Sans"/>
                <a:cs typeface="Calibri"/>
              </a:rPr>
              <a:t>, Abhishek, Sridharan, Vignesh, Ramos, Eunice, </a:t>
            </a:r>
            <a:r>
              <a:rPr lang="en-GB" sz="2200" dirty="0" err="1">
                <a:latin typeface="Open Sans"/>
                <a:cs typeface="Calibri"/>
              </a:rPr>
              <a:t>Beltramo</a:t>
            </a:r>
            <a:r>
              <a:rPr lang="en-GB" sz="2200" dirty="0">
                <a:latin typeface="Open Sans"/>
                <a:cs typeface="Calibri"/>
              </a:rPr>
              <a:t>, Agnese, … Howells, Mark. (2018, December). Representing primary energy supply in </a:t>
            </a:r>
            <a:r>
              <a:rPr lang="en-GB" sz="2200" dirty="0" err="1">
                <a:latin typeface="Open Sans"/>
                <a:cs typeface="Calibri"/>
              </a:rPr>
              <a:t>OSeMOSYS</a:t>
            </a:r>
            <a:r>
              <a:rPr lang="en-GB" sz="2200" dirty="0">
                <a:latin typeface="Open Sans"/>
                <a:cs typeface="Calibri"/>
              </a:rPr>
              <a:t>. </a:t>
            </a:r>
            <a:r>
              <a:rPr lang="en-GB" sz="2200" dirty="0" err="1">
                <a:latin typeface="Open Sans"/>
                <a:cs typeface="Calibri"/>
              </a:rPr>
              <a:t>Zenodo</a:t>
            </a:r>
            <a:r>
              <a:rPr lang="en-GB" sz="2200" dirty="0">
                <a:latin typeface="Open Sans"/>
                <a:cs typeface="Calibri"/>
              </a:rPr>
              <a:t>. http://doi.org/10.5281/zenodo.4558799 </a:t>
            </a:r>
          </a:p>
          <a:p>
            <a:pPr marL="342900" indent="-342900">
              <a:buAutoNum type="arabicPeriod"/>
            </a:pPr>
            <a:endParaRPr lang="en-GB" sz="2200" dirty="0">
              <a:latin typeface="Open Sans"/>
              <a:cs typeface="Calibri"/>
            </a:endParaRPr>
          </a:p>
          <a:p>
            <a:pPr marL="342900" indent="-342900">
              <a:buAutoNum type="arabicPeriod"/>
            </a:pPr>
            <a:r>
              <a:rPr lang="en-GB" sz="2200" dirty="0" err="1">
                <a:latin typeface="Open Sans"/>
                <a:cs typeface="Calibri"/>
              </a:rPr>
              <a:t>Pappis</a:t>
            </a:r>
            <a:r>
              <a:rPr lang="en-GB" sz="2200" dirty="0">
                <a:latin typeface="Open Sans"/>
                <a:cs typeface="Calibri"/>
              </a:rPr>
              <a:t>, I., Howells, M., Sridharan, V., Usher, W., </a:t>
            </a:r>
            <a:r>
              <a:rPr lang="en-GB" sz="2200" dirty="0" err="1">
                <a:latin typeface="Open Sans"/>
                <a:cs typeface="Calibri"/>
              </a:rPr>
              <a:t>Shivakumar</a:t>
            </a:r>
            <a:r>
              <a:rPr lang="en-GB" sz="2200" dirty="0">
                <a:latin typeface="Open Sans"/>
                <a:cs typeface="Calibri"/>
              </a:rPr>
              <a:t>, A., </a:t>
            </a:r>
            <a:r>
              <a:rPr lang="en-GB" sz="2200" dirty="0" err="1">
                <a:latin typeface="Open Sans"/>
                <a:cs typeface="Calibri"/>
              </a:rPr>
              <a:t>Gardumi</a:t>
            </a:r>
            <a:r>
              <a:rPr lang="en-GB" sz="2200" dirty="0">
                <a:latin typeface="Open Sans"/>
                <a:cs typeface="Calibri"/>
              </a:rPr>
              <a:t>, F. and Ramos, E., Energy projections for African countries, Hidalgo Gonzalez, I., </a:t>
            </a:r>
            <a:r>
              <a:rPr lang="en-GB" sz="2200" dirty="0" err="1">
                <a:latin typeface="Open Sans"/>
                <a:cs typeface="Calibri"/>
              </a:rPr>
              <a:t>Medarac</a:t>
            </a:r>
            <a:r>
              <a:rPr lang="en-GB" sz="2200" dirty="0">
                <a:latin typeface="Open Sans"/>
                <a:cs typeface="Calibri"/>
              </a:rPr>
              <a:t>, H., Gonzalez Sanchez, M. and </a:t>
            </a:r>
            <a:r>
              <a:rPr lang="en-GB" sz="2200" dirty="0" err="1">
                <a:latin typeface="Open Sans"/>
                <a:cs typeface="Calibri"/>
              </a:rPr>
              <a:t>Kougias</a:t>
            </a:r>
            <a:r>
              <a:rPr lang="en-GB" sz="2200" dirty="0">
                <a:latin typeface="Open Sans"/>
                <a:cs typeface="Calibri"/>
              </a:rPr>
              <a:t>, I., editor(s), EUR 29904 EN, Publications Office of the European Union, Luxembourg, 2019, ISBN 978-92-76-12391-0, doi:10.2760/678700, JRC118432</a:t>
            </a:r>
          </a:p>
          <a:p>
            <a:endParaRPr lang="en-GB" sz="2200" dirty="0">
              <a:latin typeface="Open Sans"/>
              <a:cs typeface="Calibri"/>
            </a:endParaRPr>
          </a:p>
          <a:p>
            <a:endParaRPr lang="en-US" sz="2200" dirty="0">
              <a:latin typeface="Open Sans"/>
              <a:cs typeface="Calibri"/>
            </a:endParaRPr>
          </a:p>
          <a:p>
            <a:pPr marL="342900" indent="-342900">
              <a:buAutoNum type="arabicPeriod"/>
            </a:pPr>
            <a:endParaRPr lang="en-GB" sz="2200" dirty="0">
              <a:latin typeface="Open Sans"/>
              <a:cs typeface="Calibri"/>
            </a:endParaRPr>
          </a:p>
          <a:p>
            <a:endParaRPr lang="en-US" sz="2200" dirty="0">
              <a:latin typeface="Open Sans"/>
              <a:cs typeface="Calibri"/>
            </a:endParaRPr>
          </a:p>
          <a:p>
            <a:pPr marL="342900" indent="-342900">
              <a:buFontTx/>
              <a:buAutoNum type="arabicPeriod"/>
            </a:pPr>
            <a:endParaRPr lang="en-US" sz="2200" dirty="0">
              <a:latin typeface="Open Sans"/>
            </a:endParaRPr>
          </a:p>
          <a:p>
            <a:pPr marL="342900" indent="-342900">
              <a:buFontTx/>
              <a:buAutoNum type="arabicPeriod"/>
            </a:pPr>
            <a:endParaRPr lang="en-US" sz="2200" dirty="0">
              <a:latin typeface="Open Sans"/>
            </a:endParaRPr>
          </a:p>
          <a:p>
            <a:pPr marL="342900" indent="-342900">
              <a:buAutoNum type="arabicPeriod"/>
            </a:pPr>
            <a:endParaRPr lang="en-US" sz="2200" dirty="0">
              <a:latin typeface="Open Sans"/>
              <a:cs typeface="Calibri" panose="020F0502020204030204"/>
            </a:endParaRPr>
          </a:p>
          <a:p>
            <a:pPr marL="342900" indent="-342900">
              <a:buAutoNum type="arabicPeriod"/>
            </a:pPr>
            <a:endParaRPr lang="en-GB" sz="2200" dirty="0">
              <a:latin typeface="Open Sans"/>
              <a:cs typeface="Calibri" panose="020F0502020204030204"/>
            </a:endParaRPr>
          </a:p>
          <a:p>
            <a:pPr marL="342900" indent="-342900">
              <a:buAutoNum type="arabicPeriod"/>
            </a:pPr>
            <a:endParaRPr lang="en-US" sz="2200" dirty="0">
              <a:latin typeface="Open Sans"/>
              <a:cs typeface="Calibri" panose="020F0502020204030204"/>
            </a:endParaRPr>
          </a:p>
        </p:txBody>
      </p:sp>
    </p:spTree>
    <p:extLst>
      <p:ext uri="{BB962C8B-B14F-4D97-AF65-F5344CB8AC3E}">
        <p14:creationId xmlns:p14="http://schemas.microsoft.com/office/powerpoint/2010/main" val="14092210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pic>
        <p:nvPicPr>
          <p:cNvPr id="7" name="Picture 10">
            <a:extLst>
              <a:ext uri="{FF2B5EF4-FFF2-40B4-BE49-F238E27FC236}">
                <a16:creationId xmlns:a16="http://schemas.microsoft.com/office/drawing/2014/main" id="{4A0DF59A-ACEE-1EA6-269D-9C1FE68F5A7A}"/>
              </a:ext>
            </a:extLst>
          </p:cNvPr>
          <p:cNvPicPr>
            <a:picLocks noChangeAspect="1"/>
          </p:cNvPicPr>
          <p:nvPr/>
        </p:nvPicPr>
        <p:blipFill>
          <a:blip r:embed="rId5"/>
          <a:stretch>
            <a:fillRect/>
          </a:stretch>
        </p:blipFill>
        <p:spPr>
          <a:xfrm>
            <a:off x="2044930" y="1288473"/>
            <a:ext cx="7229672" cy="4821897"/>
          </a:xfrm>
          <a:prstGeom prst="rect">
            <a:avLst/>
          </a:prstGeom>
        </p:spPr>
      </p:pic>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9</a:t>
            </a:fld>
            <a:endParaRPr lang="sv-SE" sz="1000" b="1" dirty="0">
              <a:solidFill>
                <a:schemeClr val="bg1"/>
              </a:solidFill>
            </a:endParaRPr>
          </a:p>
        </p:txBody>
      </p:sp>
      <p:sp>
        <p:nvSpPr>
          <p:cNvPr id="2" name="Rectangle 1">
            <a:extLst>
              <a:ext uri="{FF2B5EF4-FFF2-40B4-BE49-F238E27FC236}">
                <a16:creationId xmlns:a16="http://schemas.microsoft.com/office/drawing/2014/main" id="{80ED264C-2459-7E9C-B4E7-0AC20593E710}"/>
              </a:ext>
            </a:extLst>
          </p:cNvPr>
          <p:cNvSpPr/>
          <p:nvPr/>
        </p:nvSpPr>
        <p:spPr>
          <a:xfrm>
            <a:off x="687190" y="1013844"/>
            <a:ext cx="7736374"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5.2.1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Introducing Input &amp; Output Activity Ratios  </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4" name="Title 10">
            <a:extLst>
              <a:ext uri="{FF2B5EF4-FFF2-40B4-BE49-F238E27FC236}">
                <a16:creationId xmlns:a16="http://schemas.microsoft.com/office/drawing/2014/main" id="{EB3BB423-193C-BD62-291D-DC8376691DE5}"/>
              </a:ext>
            </a:extLst>
          </p:cNvPr>
          <p:cNvSpPr txBox="1">
            <a:spLocks/>
          </p:cNvSpPr>
          <p:nvPr/>
        </p:nvSpPr>
        <p:spPr>
          <a:xfrm>
            <a:off x="582415" y="-401404"/>
            <a:ext cx="10361809"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5.2 Input &amp; Output Activity Ratios </a:t>
            </a:r>
          </a:p>
        </p:txBody>
      </p:sp>
      <p:sp>
        <p:nvSpPr>
          <p:cNvPr id="8" name="TextBox 7">
            <a:extLst>
              <a:ext uri="{FF2B5EF4-FFF2-40B4-BE49-F238E27FC236}">
                <a16:creationId xmlns:a16="http://schemas.microsoft.com/office/drawing/2014/main" id="{AD12E752-9EF4-79AE-0ED1-74FED4B94A05}"/>
              </a:ext>
            </a:extLst>
          </p:cNvPr>
          <p:cNvSpPr txBox="1"/>
          <p:nvPr/>
        </p:nvSpPr>
        <p:spPr>
          <a:xfrm>
            <a:off x="554705" y="6110370"/>
            <a:ext cx="10813212"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00" dirty="0">
                <a:latin typeface="Open Sans" panose="020B0606030504020204" pitchFamily="34" charset="0"/>
                <a:ea typeface="Open Sans" panose="020B0606030504020204" pitchFamily="34" charset="0"/>
                <a:cs typeface="Open Sans" panose="020B0606030504020204" pitchFamily="34" charset="0"/>
              </a:rPr>
              <a:t>(</a:t>
            </a:r>
            <a:r>
              <a:rPr lang="en-GB" sz="1000" dirty="0" err="1">
                <a:latin typeface="Open Sans" panose="020B0606030504020204" pitchFamily="34" charset="0"/>
                <a:ea typeface="Open Sans" panose="020B0606030504020204" pitchFamily="34" charset="0"/>
                <a:cs typeface="Open Sans" panose="020B0606030504020204" pitchFamily="34" charset="0"/>
              </a:rPr>
              <a:t>Taliotis</a:t>
            </a:r>
            <a:r>
              <a:rPr lang="en-GB" sz="1000" dirty="0">
                <a:latin typeface="Open Sans" panose="020B0606030504020204" pitchFamily="34" charset="0"/>
                <a:ea typeface="Open Sans" panose="020B0606030504020204" pitchFamily="34" charset="0"/>
                <a:cs typeface="Open Sans" panose="020B0606030504020204" pitchFamily="34" charset="0"/>
              </a:rPr>
              <a:t> et al. (2018), </a:t>
            </a:r>
            <a:r>
              <a:rPr lang="en-GB" sz="1000" dirty="0">
                <a:latin typeface="Open Sans" panose="020B0606030504020204" pitchFamily="34" charset="0"/>
                <a:ea typeface="Open Sans" panose="020B0606030504020204" pitchFamily="34" charset="0"/>
                <a:cs typeface="Open Sans" panose="020B0606030504020204" pitchFamily="34" charset="0"/>
                <a:hlinkClick r:id="rId6"/>
              </a:rPr>
              <a:t>image</a:t>
            </a:r>
            <a:r>
              <a:rPr lang="en-GB" sz="1000" dirty="0">
                <a:latin typeface="Open Sans" panose="020B0606030504020204" pitchFamily="34" charset="0"/>
                <a:ea typeface="Open Sans" panose="020B0606030504020204" pitchFamily="34" charset="0"/>
                <a:cs typeface="Open Sans" panose="020B0606030504020204" pitchFamily="34" charset="0"/>
              </a:rPr>
              <a:t>, licensed under </a:t>
            </a:r>
            <a:r>
              <a:rPr lang="en-GB" sz="1000" dirty="0">
                <a:latin typeface="Open Sans" panose="020B0606030504020204" pitchFamily="34" charset="0"/>
                <a:ea typeface="Open Sans" panose="020B0606030504020204" pitchFamily="34" charset="0"/>
                <a:cs typeface="Open Sans" panose="020B0606030504020204" pitchFamily="34" charset="0"/>
                <a:hlinkClick r:id="rId7"/>
              </a:rPr>
              <a:t>CC BY 4.0</a:t>
            </a:r>
            <a:r>
              <a:rPr lang="en-GB" sz="1000" dirty="0">
                <a:latin typeface="Open Sans" panose="020B0606030504020204" pitchFamily="34" charset="0"/>
                <a:ea typeface="Open Sans" panose="020B0606030504020204" pitchFamily="34" charset="0"/>
                <a:cs typeface="Open Sans" panose="020B0606030504020204" pitchFamily="34" charset="0"/>
              </a:rPr>
              <a:t>; made using images from: R. Strickler, </a:t>
            </a:r>
            <a:r>
              <a:rPr lang="en-GB" sz="1000" dirty="0">
                <a:latin typeface="Open Sans" panose="020B0606030504020204" pitchFamily="34" charset="0"/>
                <a:ea typeface="Open Sans" panose="020B0606030504020204" pitchFamily="34" charset="0"/>
                <a:cs typeface="Open Sans" panose="020B0606030504020204" pitchFamily="34" charset="0"/>
                <a:hlinkClick r:id="rId8"/>
              </a:rPr>
              <a:t>image</a:t>
            </a:r>
            <a:r>
              <a:rPr lang="en-GB" sz="1000" dirty="0">
                <a:latin typeface="Open Sans" panose="020B0606030504020204" pitchFamily="34" charset="0"/>
                <a:ea typeface="Open Sans" panose="020B0606030504020204" pitchFamily="34" charset="0"/>
                <a:cs typeface="Open Sans" panose="020B0606030504020204" pitchFamily="34" charset="0"/>
              </a:rPr>
              <a:t>, </a:t>
            </a:r>
            <a:r>
              <a:rPr lang="en-GB" sz="1000" dirty="0">
                <a:latin typeface="Open Sans" panose="020B0606030504020204" pitchFamily="34" charset="0"/>
                <a:ea typeface="Open Sans" panose="020B0606030504020204" pitchFamily="34" charset="0"/>
                <a:cs typeface="Open Sans" panose="020B0606030504020204" pitchFamily="34" charset="0"/>
                <a:hlinkClick r:id="rId9"/>
              </a:rPr>
              <a:t>CC-BY-SA 3.0</a:t>
            </a:r>
            <a:r>
              <a:rPr lang="en-GB" sz="1000" dirty="0">
                <a:latin typeface="Open Sans" panose="020B0606030504020204" pitchFamily="34" charset="0"/>
                <a:ea typeface="Open Sans" panose="020B0606030504020204" pitchFamily="34" charset="0"/>
                <a:cs typeface="Open Sans" panose="020B0606030504020204" pitchFamily="34" charset="0"/>
              </a:rPr>
              <a:t>; A. Engels, </a:t>
            </a:r>
            <a:r>
              <a:rPr lang="en-GB" sz="1000" dirty="0">
                <a:latin typeface="Open Sans" panose="020B0606030504020204" pitchFamily="34" charset="0"/>
                <a:ea typeface="Open Sans" panose="020B0606030504020204" pitchFamily="34" charset="0"/>
                <a:cs typeface="Open Sans" panose="020B0606030504020204" pitchFamily="34" charset="0"/>
                <a:hlinkClick r:id="rId10"/>
              </a:rPr>
              <a:t>image</a:t>
            </a:r>
            <a:r>
              <a:rPr lang="en-GB" sz="1000" dirty="0">
                <a:latin typeface="Open Sans" panose="020B0606030504020204" pitchFamily="34" charset="0"/>
                <a:ea typeface="Open Sans" panose="020B0606030504020204" pitchFamily="34" charset="0"/>
                <a:cs typeface="Open Sans" panose="020B0606030504020204" pitchFamily="34" charset="0"/>
              </a:rPr>
              <a:t>, </a:t>
            </a:r>
            <a:r>
              <a:rPr lang="en-GB" sz="1000" dirty="0">
                <a:latin typeface="Open Sans" panose="020B0606030504020204" pitchFamily="34" charset="0"/>
                <a:ea typeface="Open Sans" panose="020B0606030504020204" pitchFamily="34" charset="0"/>
                <a:cs typeface="Open Sans" panose="020B0606030504020204" pitchFamily="34" charset="0"/>
                <a:hlinkClick r:id="rId11"/>
              </a:rPr>
              <a:t>CC BY 2.0</a:t>
            </a:r>
            <a:r>
              <a:rPr lang="en-GB" sz="1000" dirty="0">
                <a:latin typeface="Open Sans" panose="020B0606030504020204" pitchFamily="34" charset="0"/>
                <a:ea typeface="Open Sans" panose="020B0606030504020204" pitchFamily="34" charset="0"/>
                <a:cs typeface="Open Sans" panose="020B0606030504020204" pitchFamily="34" charset="0"/>
              </a:rPr>
              <a:t>; A Klink, </a:t>
            </a:r>
            <a:r>
              <a:rPr lang="en-GB" sz="1000" dirty="0">
                <a:latin typeface="Open Sans" panose="020B0606030504020204" pitchFamily="34" charset="0"/>
                <a:ea typeface="Open Sans" panose="020B0606030504020204" pitchFamily="34" charset="0"/>
                <a:cs typeface="Open Sans" panose="020B0606030504020204" pitchFamily="34" charset="0"/>
                <a:hlinkClick r:id="rId12"/>
              </a:rPr>
              <a:t>image</a:t>
            </a:r>
            <a:r>
              <a:rPr lang="en-GB" sz="1000" dirty="0">
                <a:latin typeface="Open Sans" panose="020B0606030504020204" pitchFamily="34" charset="0"/>
                <a:ea typeface="Open Sans" panose="020B0606030504020204" pitchFamily="34" charset="0"/>
                <a:cs typeface="Open Sans" panose="020B0606030504020204" pitchFamily="34" charset="0"/>
              </a:rPr>
              <a:t>, </a:t>
            </a:r>
            <a:r>
              <a:rPr lang="en-GB" sz="1000" dirty="0">
                <a:latin typeface="Open Sans" panose="020B0606030504020204" pitchFamily="34" charset="0"/>
                <a:ea typeface="Open Sans" panose="020B0606030504020204" pitchFamily="34" charset="0"/>
                <a:cs typeface="Open Sans" panose="020B0606030504020204" pitchFamily="34" charset="0"/>
                <a:hlinkClick r:id="rId13"/>
              </a:rPr>
              <a:t>CC BY 4.0</a:t>
            </a:r>
            <a:r>
              <a:rPr lang="en-GB" sz="1000" dirty="0">
                <a:latin typeface="Open Sans" panose="020B0606030504020204" pitchFamily="34" charset="0"/>
                <a:ea typeface="Open Sans" panose="020B0606030504020204" pitchFamily="34" charset="0"/>
                <a:cs typeface="Open Sans" panose="020B0606030504020204" pitchFamily="34" charset="0"/>
              </a:rPr>
              <a:t>; </a:t>
            </a:r>
            <a:r>
              <a:rPr lang="en-GB" sz="1000" dirty="0" err="1">
                <a:latin typeface="Open Sans" panose="020B0606030504020204" pitchFamily="34" charset="0"/>
                <a:ea typeface="Open Sans" panose="020B0606030504020204" pitchFamily="34" charset="0"/>
                <a:cs typeface="Open Sans" panose="020B0606030504020204" pitchFamily="34" charset="0"/>
              </a:rPr>
              <a:t>Turaids</a:t>
            </a:r>
            <a:r>
              <a:rPr lang="en-GB" sz="1000" dirty="0">
                <a:latin typeface="Open Sans" panose="020B0606030504020204" pitchFamily="34" charset="0"/>
                <a:ea typeface="Open Sans" panose="020B0606030504020204" pitchFamily="34" charset="0"/>
                <a:cs typeface="Open Sans" panose="020B0606030504020204" pitchFamily="34" charset="0"/>
              </a:rPr>
              <a:t>, </a:t>
            </a:r>
            <a:r>
              <a:rPr lang="en-GB" sz="1000" dirty="0">
                <a:latin typeface="Open Sans" panose="020B0606030504020204" pitchFamily="34" charset="0"/>
                <a:ea typeface="Open Sans" panose="020B0606030504020204" pitchFamily="34" charset="0"/>
                <a:cs typeface="Open Sans" panose="020B0606030504020204" pitchFamily="34" charset="0"/>
                <a:hlinkClick r:id="rId14"/>
              </a:rPr>
              <a:t>image</a:t>
            </a:r>
            <a:r>
              <a:rPr lang="en-GB" sz="1000" dirty="0">
                <a:latin typeface="Open Sans" panose="020B0606030504020204" pitchFamily="34" charset="0"/>
                <a:ea typeface="Open Sans" panose="020B0606030504020204" pitchFamily="34" charset="0"/>
                <a:cs typeface="Open Sans" panose="020B0606030504020204" pitchFamily="34" charset="0"/>
              </a:rPr>
              <a:t>, </a:t>
            </a:r>
            <a:r>
              <a:rPr lang="en-GB" sz="1000" dirty="0">
                <a:latin typeface="Open Sans" panose="020B0606030504020204" pitchFamily="34" charset="0"/>
                <a:ea typeface="Open Sans" panose="020B0606030504020204" pitchFamily="34" charset="0"/>
                <a:cs typeface="Open Sans" panose="020B0606030504020204" pitchFamily="34" charset="0"/>
                <a:hlinkClick r:id="rId15"/>
              </a:rPr>
              <a:t>CC-BY-SA 4.0</a:t>
            </a:r>
            <a:r>
              <a:rPr lang="en-GB" sz="1000" dirty="0">
                <a:latin typeface="Open Sans" panose="020B0606030504020204" pitchFamily="34" charset="0"/>
                <a:ea typeface="Open Sans" panose="020B0606030504020204" pitchFamily="34" charset="0"/>
                <a:cs typeface="Open Sans" panose="020B0606030504020204" pitchFamily="34" charset="0"/>
              </a:rPr>
              <a:t>)</a:t>
            </a:r>
          </a:p>
        </p:txBody>
      </p:sp>
      <p:pic>
        <p:nvPicPr>
          <p:cNvPr id="5" name="synthesize (5)">
            <a:hlinkClick r:id="" action="ppaction://media"/>
            <a:extLst>
              <a:ext uri="{FF2B5EF4-FFF2-40B4-BE49-F238E27FC236}">
                <a16:creationId xmlns:a16="http://schemas.microsoft.com/office/drawing/2014/main" id="{C0C86BB5-083B-D7E4-5ABF-D3C2AB11DFE2}"/>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9764486" y="169057"/>
            <a:ext cx="835988" cy="835988"/>
          </a:xfrm>
          <a:prstGeom prst="rect">
            <a:avLst/>
          </a:prstGeom>
        </p:spPr>
      </p:pic>
    </p:spTree>
    <p:extLst>
      <p:ext uri="{BB962C8B-B14F-4D97-AF65-F5344CB8AC3E}">
        <p14:creationId xmlns:p14="http://schemas.microsoft.com/office/powerpoint/2010/main" val="1053203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56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4878</Words>
  <Application>Microsoft Office PowerPoint</Application>
  <PresentationFormat>Widescreen</PresentationFormat>
  <Paragraphs>248</Paragraphs>
  <Slides>30</Slides>
  <Notes>28</Notes>
  <HiddenSlides>0</HiddenSlides>
  <MMClips>23</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30</vt:i4>
      </vt:variant>
    </vt:vector>
  </HeadingPairs>
  <TitlesOfParts>
    <vt:vector size="41" baseType="lpstr">
      <vt:lpstr>Aptos</vt:lpstr>
      <vt:lpstr>Aptos Display</vt:lpstr>
      <vt:lpstr>Arial</vt:lpstr>
      <vt:lpstr>Calibri</vt:lpstr>
      <vt:lpstr>Calibri Light</vt:lpstr>
      <vt:lpstr>Cambria Math</vt:lpstr>
      <vt:lpstr>Helvetica Neue</vt:lpstr>
      <vt:lpstr>Open Sans</vt:lpstr>
      <vt:lpstr>Open Sans ExtraBold</vt:lpstr>
      <vt:lpstr>Segoe UI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luisa marcela moreno hinestroza</dc:creator>
  <cp:lastModifiedBy>luisa marcela moreno hinestroza</cp:lastModifiedBy>
  <cp:revision>1</cp:revision>
  <dcterms:created xsi:type="dcterms:W3CDTF">2025-08-22T15:06:53Z</dcterms:created>
  <dcterms:modified xsi:type="dcterms:W3CDTF">2025-08-22T15:07:43Z</dcterms:modified>
</cp:coreProperties>
</file>