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6" r:id="rId2"/>
    <p:sldId id="264" r:id="rId3"/>
    <p:sldId id="272" r:id="rId4"/>
    <p:sldId id="297" r:id="rId5"/>
    <p:sldId id="298" r:id="rId6"/>
    <p:sldId id="300" r:id="rId7"/>
    <p:sldId id="314" r:id="rId8"/>
    <p:sldId id="277" r:id="rId9"/>
    <p:sldId id="278" r:id="rId10"/>
    <p:sldId id="301" r:id="rId11"/>
    <p:sldId id="302" r:id="rId12"/>
    <p:sldId id="303" r:id="rId13"/>
    <p:sldId id="304" r:id="rId14"/>
    <p:sldId id="285" r:id="rId15"/>
    <p:sldId id="280" r:id="rId16"/>
    <p:sldId id="305" r:id="rId17"/>
    <p:sldId id="306" r:id="rId18"/>
    <p:sldId id="307" r:id="rId19"/>
    <p:sldId id="308" r:id="rId20"/>
    <p:sldId id="289" r:id="rId21"/>
    <p:sldId id="290" r:id="rId22"/>
    <p:sldId id="309" r:id="rId23"/>
    <p:sldId id="310" r:id="rId24"/>
    <p:sldId id="311" r:id="rId25"/>
    <p:sldId id="312" r:id="rId26"/>
    <p:sldId id="313" r:id="rId27"/>
    <p:sldId id="294" r:id="rId28"/>
    <p:sldId id="269" r:id="rId2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5B57F-6DCB-4BDB-B653-99C3B7C3C261}"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FA9A7-1E84-4DC0-AFFC-351A1272ED9C}" type="slidenum">
              <a:rPr lang="es-CO" smtClean="0"/>
              <a:t>‹#›</a:t>
            </a:fld>
            <a:endParaRPr lang="es-CO"/>
          </a:p>
        </p:txBody>
      </p:sp>
    </p:spTree>
    <p:extLst>
      <p:ext uri="{BB962C8B-B14F-4D97-AF65-F5344CB8AC3E}">
        <p14:creationId xmlns:p14="http://schemas.microsoft.com/office/powerpoint/2010/main" val="125525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3 of this course. This lecture focuses on several important concepts including:</a:t>
            </a:r>
          </a:p>
          <a:p>
            <a:pPr marL="171450" indent="-171450">
              <a:spcAft>
                <a:spcPts val="1200"/>
              </a:spcAft>
              <a:buFont typeface="Arial"/>
              <a:buChar char="•"/>
            </a:pPr>
            <a:r>
              <a:rPr lang="en-US" dirty="0">
                <a:cs typeface="Calibri"/>
              </a:rPr>
              <a:t>Generic model naming convention</a:t>
            </a:r>
          </a:p>
          <a:p>
            <a:pPr marL="171450" indent="-171450">
              <a:spcAft>
                <a:spcPts val="1200"/>
              </a:spcAft>
              <a:buFont typeface="Arial"/>
              <a:buChar char="•"/>
            </a:pPr>
            <a:r>
              <a:rPr lang="en-US" dirty="0">
                <a:cs typeface="Calibri"/>
              </a:rPr>
              <a:t>Variability of energy demand </a:t>
            </a:r>
          </a:p>
          <a:p>
            <a:pPr marL="171450" indent="-171450">
              <a:spcAft>
                <a:spcPts val="1200"/>
              </a:spcAft>
              <a:buFont typeface="Arial"/>
              <a:buChar char="•"/>
            </a:pPr>
            <a:r>
              <a:rPr lang="en-US" dirty="0">
                <a:cs typeface="Calibri"/>
              </a:rPr>
              <a:t>Variability of renewable energy resources and energy prices</a:t>
            </a:r>
          </a:p>
          <a:p>
            <a:pPr marL="171450" indent="-171450">
              <a:spcAft>
                <a:spcPts val="1200"/>
              </a:spcAft>
              <a:buFont typeface="Arial"/>
              <a:buChar char="•"/>
            </a:pPr>
            <a:r>
              <a:rPr lang="en-US" dirty="0">
                <a:cs typeface="Calibri"/>
              </a:rPr>
              <a:t>Time representation</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B6462B-A6A1-B3E5-E956-F727EB5934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8426BF0-8F31-5BE8-3086-62A9F024D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DDB7923-A780-1D42-865D-004A1E451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b="1" dirty="0"/>
              <a:t>At all times the electricity system has to be balanced. This means that generation has to equal consumption plus losses. </a:t>
            </a:r>
            <a:r>
              <a:rPr lang="en-US" dirty="0"/>
              <a:t>Losses occur in energy systems for several reasons,</a:t>
            </a:r>
            <a:r>
              <a:rPr lang="en-US" b="1" dirty="0"/>
              <a:t> </a:t>
            </a:r>
            <a:r>
              <a:rPr lang="en-US" dirty="0"/>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dirty="0"/>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dirty="0">
              <a:cs typeface="Calibri"/>
            </a:endParaRPr>
          </a:p>
          <a:p>
            <a:br>
              <a:rPr lang="en-US" dirty="0">
                <a:cs typeface="+mn-lt"/>
              </a:rPr>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8AB433B-C1B9-D689-5888-522DD20826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5551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498971-3001-F213-5EDF-017E13F766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FF45094-A23F-7439-FD22-935D1FD8A7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A04567-F40E-796A-B542-DE56BAAA9D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 Losses can be estimated as a percentage by calculating the difference between the output and input energies, then dividing this difference by the input energy, as illustrated in the equation on the slide.</a:t>
            </a:r>
          </a:p>
          <a:p>
            <a:pPr algn="just"/>
            <a:r>
              <a:rPr lang="en-US" dirty="0"/>
              <a:t>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CC9661B-99B7-85D0-8C6C-377F48530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950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588740-9DA7-8165-3650-5177EB22E2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B8B5D-C752-428D-58D5-1AE8FA1C8B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5DC5921-6242-AAA8-9CBC-1E821E193F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Unreliable electricity supply is a critical problem that has several serious societal impacts. Firstly, an unreliable electricity supply limits citizens’ quality of life and inhibits progress towards the Sustainable Development Goals. Without reliable supply, opportunities for education and business are limited, and provision of healthcare is challenging. Reliable electricity supply is also critical for industry and businesses to function and grow. If supply is unreliable, industrial production will be disrupted by blackouts and businesses may have to spend large amounts of money on back-up generators, which are also highly polluting. Unreliable electricity supply therefore forms a critical barrier to economic growth.</a:t>
            </a:r>
          </a:p>
          <a:p>
            <a:pPr algn="just"/>
            <a:r>
              <a:rPr lang="en-US" dirty="0"/>
              <a:t>For these reasons, it is important that energy systems are planned in a way that ensures reliability. A critical element of this is considering the time variability of demand as well as system losses in energy modelling.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A16FED-2AE8-5A68-3F7C-9522F77AD8E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01231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E7EDF2-54A2-864D-9888-2D86444BB1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B9D480A-A65F-CB59-1986-1F9069975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CAE73D-DC20-FB3F-ACBF-B80556798F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BE09E5-6C4D-B75B-5E9D-BD25FE5ED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57044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E8C6574-52B1-310C-3FE8-DE6E18BB386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6AD582-C584-3BC8-BF75-8EA9045D8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3A66B-D85D-A4C3-F0A5-6ABEE8236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p>
          <a:p>
            <a:pPr algn="just"/>
            <a:r>
              <a:rPr lang="en-US" dirty="0"/>
              <a:t>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later lectures.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86A402-EAF7-0547-AB95-01E79F0D5C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57548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C8C4930-B587-207F-CB65-40922C76519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F5D8300-6078-7D73-989D-922DB53A8C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048EE68-A055-5BD6-993C-FA39587CF0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Another source of temporal variability in energy systems comes from the costs of commodities. 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geopolitical events and natural disasters, which can temporarily slow production. We can see the volatility of commodity prices in the figure above. It is important that we consider this variation in commodity prices in energy system models in order to make our models more aligned with reality. In </a:t>
            </a:r>
            <a:r>
              <a:rPr lang="en-US" dirty="0" err="1"/>
              <a:t>OSeMOSYS</a:t>
            </a:r>
            <a:r>
              <a:rPr lang="en-US" dirty="0"/>
              <a:t>, this is done by specifying commodity prices in each year of the modelling period based on price forecasts, as outlined in lecture 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5A1C528-975C-EBAD-9A03-C53C71BE97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50013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5FDE06-8B8A-A481-D83E-211F4021EF8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E36BE7-B980-FBDA-CCF5-11B66C821D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86CE38-D6B5-80E0-0342-F469E4CE0A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dirty="0" err="1"/>
              <a:t>OSeMOSYS</a:t>
            </a:r>
            <a:r>
              <a:rPr lang="en-US" dirty="0"/>
              <a:t>. The method of modelling time variability in </a:t>
            </a:r>
            <a:r>
              <a:rPr lang="en-US" dirty="0" err="1"/>
              <a:t>OSeMOSYS</a:t>
            </a:r>
            <a:r>
              <a:rPr lang="en-US" dirty="0"/>
              <a:t> is covered in more detail in the next section.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E8563E5-8905-90F1-EFDA-C54315432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28865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dirty="0"/>
          </a:p>
          <a:p>
            <a:r>
              <a:rPr lang="en-US" dirty="0"/>
              <a:t>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a:t>
            </a:r>
            <a:r>
              <a:rPr lang="en-US" dirty="0" err="1"/>
              <a:t>OSeMOSYS</a:t>
            </a:r>
            <a:r>
              <a:rPr lang="en-US" dirty="0"/>
              <a:t> we represent time variability by dividing a year into ‘time slices’. Before we talk more about using time slices in </a:t>
            </a:r>
            <a:r>
              <a:rPr lang="en-US" dirty="0" err="1"/>
              <a:t>OSeMOSYS</a:t>
            </a:r>
            <a:r>
              <a:rPr lang="en-US" dirty="0"/>
              <a:t>, it is important to appreciate what we are trying to consider when we use this time slice approach. Time slices are intended to be fractions of the year with different characteristics, typically representing different seasons, different day types, and different times of the day. For example one time slice could represent all the evenings in weekends in summer and another could represent all the evenings in weekends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dirty="0" err="1"/>
              <a:t>OSeMOSYS</a:t>
            </a:r>
            <a:r>
              <a:rPr lang="en-US" dirty="0"/>
              <a:t>, because demand and renewable resource availability will be different in each one. However, other countries only have two seasons which need to be represented, for example countries with only a wet and a dry season.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517C8A0-C9BF-8F9E-ADCD-8E19BDD6DE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AA7F7DB-BBA5-2230-019C-1321FFB5F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82D2C1-E1E3-E051-E612-03D965C0DC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broader description of how the model divides time into several hierarchical sets is given here:</a:t>
            </a:r>
          </a:p>
          <a:p>
            <a:pPr>
              <a:buFont typeface="+mj-lt"/>
              <a:buAutoNum type="arabicPeriod"/>
            </a:pPr>
            <a:r>
              <a:rPr lang="en-US" b="1" dirty="0"/>
              <a:t>Year (Y)</a:t>
            </a:r>
            <a:r>
              <a:rPr lang="en-US" dirty="0"/>
              <a:t> – This represents all the years we’re considering within the model. </a:t>
            </a:r>
          </a:p>
          <a:p>
            <a:pPr>
              <a:buFont typeface="+mj-lt"/>
              <a:buAutoNum type="arabicPeriod"/>
            </a:pPr>
            <a:r>
              <a:rPr lang="en-US" b="1" dirty="0"/>
              <a:t>Season (Is)</a:t>
            </a:r>
            <a:r>
              <a:rPr lang="en-US" dirty="0"/>
              <a:t> – Each year is broken down into seasons. For instance, we could divide the year into four seasons: winter, spring, summer, and autumn. This seasonal division helps capture variations in energy needs, like heating in winter or air conditioning in summer.</a:t>
            </a:r>
          </a:p>
          <a:p>
            <a:pPr>
              <a:buFont typeface="+mj-lt"/>
              <a:buAutoNum type="arabicPeriod"/>
            </a:pPr>
            <a:r>
              <a:rPr lang="en-US" b="1" dirty="0" err="1"/>
              <a:t>Daytype</a:t>
            </a:r>
            <a:r>
              <a:rPr lang="en-US" b="1" dirty="0"/>
              <a:t> (Id)</a:t>
            </a:r>
            <a:r>
              <a:rPr lang="en-US" dirty="0"/>
              <a:t> – Within each season, we also differentiate between types of days, such as weekdays and weekends. This allows us to reflect changes in energy consumption patterns, as weekends may have a different demand profile compared to weekdays.</a:t>
            </a:r>
          </a:p>
          <a:p>
            <a:pPr>
              <a:buFont typeface="+mj-lt"/>
              <a:buAutoNum type="arabicPeriod"/>
            </a:pPr>
            <a:r>
              <a:rPr lang="en-US" b="1" dirty="0" err="1"/>
              <a:t>Dailybracket</a:t>
            </a:r>
            <a:r>
              <a:rPr lang="en-US" b="1" dirty="0"/>
              <a:t> (</a:t>
            </a:r>
            <a:r>
              <a:rPr lang="en-US" b="1" dirty="0" err="1"/>
              <a:t>Ih</a:t>
            </a:r>
            <a:r>
              <a:rPr lang="en-US" b="1" dirty="0"/>
              <a:t>)</a:t>
            </a:r>
            <a:r>
              <a:rPr lang="en-US" dirty="0"/>
              <a:t> – Each </a:t>
            </a:r>
            <a:r>
              <a:rPr lang="en-US" dirty="0" err="1"/>
              <a:t>daytype</a:t>
            </a:r>
            <a:r>
              <a:rPr lang="en-US" dirty="0"/>
              <a:t> is further split into sections of the day, known as daily brackets. Common divisions might include morning, afternoon, and night, helping us capture intraday variations in energy demand and supply.</a:t>
            </a:r>
          </a:p>
          <a:p>
            <a:pPr>
              <a:buFont typeface="+mj-lt"/>
              <a:buAutoNum type="arabicPeriod"/>
            </a:pPr>
            <a:r>
              <a:rPr lang="en-US" b="1" dirty="0" err="1"/>
              <a:t>Timeslice</a:t>
            </a:r>
            <a:r>
              <a:rPr lang="en-US" b="1" dirty="0"/>
              <a:t> (I)</a:t>
            </a:r>
            <a:r>
              <a:rPr lang="en-US" dirty="0"/>
              <a:t> – Finally, these divisions come together to form </a:t>
            </a:r>
            <a:r>
              <a:rPr lang="en-US" dirty="0" err="1"/>
              <a:t>timeslices</a:t>
            </a:r>
            <a:r>
              <a:rPr lang="en-US" dirty="0"/>
              <a:t>. </a:t>
            </a:r>
            <a:r>
              <a:rPr lang="en-US" dirty="0" err="1"/>
              <a:t>Timeslices</a:t>
            </a:r>
            <a:r>
              <a:rPr lang="en-US" dirty="0"/>
              <a:t> are the fundamental time intervals in the model, representing the smallest time unit </a:t>
            </a:r>
            <a:r>
              <a:rPr lang="en-US" dirty="0" err="1"/>
              <a:t>OSeMOSYS</a:t>
            </a:r>
            <a:r>
              <a:rPr lang="en-US" dirty="0"/>
              <a:t> will consider. The number of </a:t>
            </a:r>
            <a:r>
              <a:rPr lang="en-US" dirty="0" err="1"/>
              <a:t>timeslices</a:t>
            </a:r>
            <a:r>
              <a:rPr lang="en-US" dirty="0"/>
              <a:t> is the product of seasons, </a:t>
            </a:r>
            <a:r>
              <a:rPr lang="en-US" dirty="0" err="1"/>
              <a:t>daytypes</a:t>
            </a:r>
            <a:r>
              <a:rPr lang="en-US" dirty="0"/>
              <a:t>, and daily brackets. For example, if we have four seasons, two day types, and three daily brackets, we end up with 24 </a:t>
            </a:r>
            <a:r>
              <a:rPr lang="en-US" dirty="0" err="1"/>
              <a:t>timeslices</a:t>
            </a:r>
            <a:r>
              <a:rPr lang="en-US" dirty="0"/>
              <a:t>.</a:t>
            </a:r>
          </a:p>
          <a:p>
            <a:r>
              <a:rPr lang="en-US" dirty="0"/>
              <a:t>On the right side, the diagram visually represents this breakdown, showing how a year is divided into seasons, each season into day types, and each day type into daily brackets, resulting in the final </a:t>
            </a:r>
            <a:r>
              <a:rPr lang="en-US" dirty="0" err="1"/>
              <a:t>timeslices</a:t>
            </a:r>
            <a:r>
              <a:rPr lang="en-US" dirty="0"/>
              <a:t> used for analysis.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D41914-379D-FE72-FF40-F1C44DDDEC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90910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3485ED-0B48-2401-2596-FA45B7D921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0495EB-1C6D-3F6A-802D-16B939E83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33EBD1-E596-6EBA-4D93-A53CBCEF1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MUIO, we have the flexibility to define different </a:t>
            </a:r>
            <a:r>
              <a:rPr lang="en-US" dirty="0" err="1"/>
              <a:t>timeslices</a:t>
            </a:r>
            <a:r>
              <a:rPr lang="en-US" dirty="0"/>
              <a:t>. On the left, you can see the main time set categories described in the previous slide: Years, Seasons, Day types, Daily </a:t>
            </a:r>
            <a:r>
              <a:rPr lang="en-US" dirty="0" err="1"/>
              <a:t>timebrackets</a:t>
            </a:r>
            <a:r>
              <a:rPr lang="en-US" dirty="0"/>
              <a:t>, and </a:t>
            </a:r>
            <a:r>
              <a:rPr lang="en-US" dirty="0" err="1"/>
              <a:t>timeslices</a:t>
            </a:r>
            <a:r>
              <a:rPr lang="en-US" dirty="0"/>
              <a:t>.</a:t>
            </a:r>
          </a:p>
          <a:p>
            <a:r>
              <a:rPr lang="en-US" dirty="0"/>
              <a:t>In the timeline view to the right, we see a list of years selected for this example, which span from 2020 to 2050. By selecting specific years, we can customize which periods are analyzed, making the model more efficient.</a:t>
            </a:r>
          </a:p>
          <a:p>
            <a:r>
              <a:rPr lang="en-US" dirty="0"/>
              <a:t>Importantly, in MUIO, we have the option to define </a:t>
            </a:r>
            <a:r>
              <a:rPr lang="en-US" dirty="0" err="1"/>
              <a:t>timeslices</a:t>
            </a:r>
            <a:r>
              <a:rPr lang="en-US" dirty="0"/>
              <a:t> alone if we’re not incorporating storage technologies. However, if we are modeling storage, we need to specify the seasons, day types, and daily time brackets, as each must be linked to a </a:t>
            </a:r>
            <a:r>
              <a:rPr lang="en-US" dirty="0" err="1"/>
              <a:t>timeslice</a:t>
            </a:r>
            <a:r>
              <a:rPr lang="en-US" dirty="0"/>
              <a:t>.</a:t>
            </a:r>
          </a:p>
          <a:p>
            <a:r>
              <a:rPr lang="en-US" dirty="0"/>
              <a:t>This flexibility allows MUIO to adapt time representation based on the model’s specific requirements, ensuring we have the appropriate granularity without unnecessary complexity.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98E298-CC71-52FD-45C6-BF8B621802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62572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4E4772-D439-340B-1E4D-CAA36D3232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1A1CE0F-3795-5E29-B1E8-14E00381A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FC476B4-F1FC-F223-DE3A-970F8539E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Year Split is the proportion of the year represented by each </a:t>
            </a:r>
            <a:r>
              <a:rPr lang="en-US" dirty="0" err="1"/>
              <a:t>timeslice</a:t>
            </a:r>
            <a:r>
              <a:rPr lang="en-US" dirty="0"/>
              <a:t>. It’s important to check that Year Split values sum to 1. If specific data isn’t available, we can assume each </a:t>
            </a:r>
            <a:r>
              <a:rPr lang="en-US" dirty="0" err="1"/>
              <a:t>timeslice</a:t>
            </a:r>
            <a:r>
              <a:rPr lang="en-US" dirty="0"/>
              <a:t> is of equal length, making the Year Split equal to 1 divided by the total number of </a:t>
            </a:r>
            <a:r>
              <a:rPr lang="en-US" dirty="0" err="1"/>
              <a:t>timeslices</a:t>
            </a:r>
            <a:r>
              <a:rPr lang="en-US" dirty="0"/>
              <a:t>. For example, with 8 </a:t>
            </a:r>
            <a:r>
              <a:rPr lang="en-US" dirty="0" err="1"/>
              <a:t>timeslices</a:t>
            </a:r>
            <a:r>
              <a:rPr lang="en-US" dirty="0"/>
              <a:t>, each would have a Year Split of 1/8 or 0.125.Alternatively, if we have a precise definition of each </a:t>
            </a:r>
            <a:r>
              <a:rPr lang="en-US" dirty="0" err="1"/>
              <a:t>timeslice</a:t>
            </a:r>
            <a:r>
              <a:rPr lang="en-US" dirty="0"/>
              <a:t>, we can estimate the Year Split value. For example, a season covering January and February consists of 59 days (31 in January plus 28 in February). If we consider only weekdays (i.e., 5 out of 7 days) and a daily time bracket from 6 AM to 9 AM (i.e., 3 out of 24 hours), the Year Split would be the product of these ratios divided by 365 days in a year, as shown in the example. These values are then input into MUIO, which you can try in Hands-On Exercise 2.</a:t>
            </a:r>
            <a:endParaRPr dirty="0"/>
          </a:p>
        </p:txBody>
      </p:sp>
      <p:sp>
        <p:nvSpPr>
          <p:cNvPr id="165" name="Google Shape;165;p13:notes">
            <a:extLst>
              <a:ext uri="{FF2B5EF4-FFF2-40B4-BE49-F238E27FC236}">
                <a16:creationId xmlns:a16="http://schemas.microsoft.com/office/drawing/2014/main" id="{057C1485-92C3-F416-0DA7-2B21459E27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319663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6E8BD52-2D38-C161-E544-7ED7598925F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173AAA0-4DF4-1444-B701-AAB0A5082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485381F-84FE-AF2B-B715-1302D3DD22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This is a second example of how to calculate the Year Split once the </a:t>
            </a:r>
            <a:r>
              <a:rPr lang="en-US" dirty="0" err="1"/>
              <a:t>timeslice</a:t>
            </a:r>
            <a:r>
              <a:rPr lang="en-US" dirty="0"/>
              <a:t> features are defined. In this case, a season covering June through August consists of 92 days (30 in June, 31 in July, and 31 in August). If we consider only weekends (i.e., 2 out of 7 days) and a daily time bracket from 2 PM to 6 PM (i.e., 4 out of 24 hours), the Year Split is the product of these ratios divided by the 365 days in a year, as shown on the slide.</a:t>
            </a:r>
            <a:endParaRPr dirty="0"/>
          </a:p>
        </p:txBody>
      </p:sp>
      <p:sp>
        <p:nvSpPr>
          <p:cNvPr id="165" name="Google Shape;165;p13:notes">
            <a:extLst>
              <a:ext uri="{FF2B5EF4-FFF2-40B4-BE49-F238E27FC236}">
                <a16:creationId xmlns:a16="http://schemas.microsoft.com/office/drawing/2014/main" id="{958808E4-F7C2-A601-1A9C-000FDE2ECF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716620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the final slide of this lecture, we will briefly introduce two parameters used in setting up a model in </a:t>
            </a:r>
            <a:r>
              <a:rPr lang="en-US" dirty="0" err="1"/>
              <a:t>OSeMOSYS</a:t>
            </a:r>
            <a:r>
              <a:rPr lang="en-US" dirty="0"/>
              <a:t>, which we’ll practice using in Hands-On Exercise 2. While we don’t need to study discounting in depth for this course, we’ll provide a quick explanation of how it is applied in </a:t>
            </a:r>
            <a:r>
              <a:rPr lang="en-US" dirty="0" err="1"/>
              <a:t>OSeMOSYS</a:t>
            </a:r>
            <a:r>
              <a:rPr lang="en-US" dirty="0"/>
              <a:t>.</a:t>
            </a:r>
          </a:p>
          <a:p>
            <a:r>
              <a:rPr lang="en-US" dirty="0"/>
              <a:t>The purpose of discounting is to account for the time value of money, where it is generally more advantageous to have a given amount now rather than in the future. For example, if given the choice between receiving $100 now or in two years, it is more beneficial to have it now since it could be invested to grow beyond $100 over two years. This concept is captured by the </a:t>
            </a:r>
            <a:r>
              <a:rPr lang="en-US" i="1" dirty="0"/>
              <a:t>Discount Rate</a:t>
            </a:r>
            <a:r>
              <a:rPr lang="en-US" dirty="0"/>
              <a:t>, which is used to determine the present value of future cash flows. In </a:t>
            </a:r>
            <a:r>
              <a:rPr lang="en-US" dirty="0" err="1"/>
              <a:t>OSeMOSYS</a:t>
            </a:r>
            <a:r>
              <a:rPr lang="en-US" dirty="0"/>
              <a:t>, the Discount Rate parameter, represented as a decimal, serves this purpose. A typical discount rate might be 10%, which we represent in </a:t>
            </a:r>
            <a:r>
              <a:rPr lang="en-US" dirty="0" err="1"/>
              <a:t>OSeMOSYS</a:t>
            </a:r>
            <a:r>
              <a:rPr lang="en-US" dirty="0"/>
              <a:t> with a value of 0.1 for the Discount Rate parameter. Additionally, individual discount rates can be defined for each technology to calculate the annualized capital cost.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81678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10E9837-A2E4-4ACF-90CE-214F8A8BD66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F60A9A-7AB4-03A1-9B56-FEB4368A37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353DDB5-5427-8C82-5A6B-DF00090A0C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2051F47-FA39-4CA4-6CEE-F6159A1CE9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732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EDF1FE-B681-3494-7DBC-2C514C3CC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081271-F5D6-0BA5-9E05-35C5D8A2E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F3F0F-B848-B5FF-C66F-589C59928A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version of the Reference Energy System, technologies and commodities are names using short standard codes. These codes are generated using a standard naming convention, the structure of which is explained in the remaining part of this mini-lecture. The use of a standard naming convention like this is advantageous because it: </a:t>
            </a:r>
          </a:p>
          <a:p>
            <a:endParaRPr lang="en-US" dirty="0">
              <a:cs typeface="+mn-lt"/>
            </a:endParaRPr>
          </a:p>
          <a:p>
            <a:pPr marL="171450" indent="-171450">
              <a:buFont typeface="Arial"/>
              <a:buChar char="•"/>
            </a:pPr>
            <a:r>
              <a:rPr lang="en-US" dirty="0"/>
              <a:t>Allows quick and easy technology identification</a:t>
            </a:r>
            <a:endParaRPr lang="en-US" dirty="0">
              <a:cs typeface="Calibri" panose="020F0502020204030204"/>
            </a:endParaRPr>
          </a:p>
          <a:p>
            <a:pPr marL="171450" indent="-171450">
              <a:buFont typeface="Arial"/>
              <a:buChar char="•"/>
            </a:pPr>
            <a:r>
              <a:rPr lang="en-US" dirty="0"/>
              <a:t>Is easily replicable</a:t>
            </a:r>
            <a:endParaRPr lang="en-US" dirty="0">
              <a:cs typeface="Calibri" panose="020F0502020204030204"/>
            </a:endParaRPr>
          </a:p>
          <a:p>
            <a:pPr marL="171450" indent="-171450">
              <a:buFont typeface="Arial"/>
              <a:buChar char="•"/>
            </a:pPr>
            <a:r>
              <a:rPr lang="en-US" dirty="0"/>
              <a:t>Facilitates comprehension of model components and structure</a:t>
            </a:r>
            <a:endParaRPr lang="en-US" dirty="0">
              <a:cs typeface="Calibri" panose="020F0502020204030204"/>
            </a:endParaRPr>
          </a:p>
          <a:p>
            <a:pPr marL="171450" indent="-171450">
              <a:buFont typeface="Arial"/>
              <a:buChar char="•"/>
            </a:pPr>
            <a:r>
              <a:rPr lang="en-US" dirty="0"/>
              <a:t>Allows for structuring data in the model and results during post-processing</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1F6C5C-A3A0-3F3B-4CDB-2BF8DA0ED7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8247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E8EA37B-981F-13AD-9E2D-7AC123E4623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20B7674-77BE-1BE1-EDCB-59DD21973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F67A1B-700A-F8BE-9160-7DBD0BCA4E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structure of the generic convention for naming technologies is shown in this figure. The technology name is composed of five segments: the first identifies the category of the technology, the second identifies the subsector if applicable, then the third identifies energy service or demand being produced if applicable, and the fourth is the fuel or commodity it uses. Each segment is made up of 3 letters which identify the term. The technology name therefore has 6 or 12 letters in total, depending on whether it is assigned a subsector or an energy service. For example a coal power plant can be named P.W.R.C.O.A: P.W.R identifies the category as the power generation, and C.O.A identifies that the commodity used by this technology is Coal. If there is more than one type of a technology, a 3-digit number at the end is used to distinguish between types e.g. P.W.R.C.O.A.0.0.1 would be Coal Power Plant type 1 and P.W.R.C.O.A.0.0.2 would be Coal Power Plant type 2. The example on the slide represents a natural gas stove in the residential sector.</a:t>
            </a:r>
            <a:endParaRPr dirty="0"/>
          </a:p>
        </p:txBody>
      </p:sp>
      <p:sp>
        <p:nvSpPr>
          <p:cNvPr id="165" name="Google Shape;165;p13:notes">
            <a:extLst>
              <a:ext uri="{FF2B5EF4-FFF2-40B4-BE49-F238E27FC236}">
                <a16:creationId xmlns:a16="http://schemas.microsoft.com/office/drawing/2014/main" id="{21A1AB1A-6211-7C2F-C090-FD08EEF7B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1019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FA30E7-8126-3EE4-BF51-0AE920E3402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39846E-C039-EA3C-4856-7D7DF87A6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63F559A-47B3-A7A7-ADE2-894F5D9F1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Commodities or fuels are assigned 3- or 6-letter names, as illustrated in some examples on this slide. For sector-specific commodities, particularly final demands, the first three letters of the name represent the subsector, while the second three letters indicate the energy service. For instance, diesel used in the transport sector would be labeled as TRADSL. Commodities or fuels associated with primary sources or transformation processes are generally represented using only three letters. It's important to note that energy services or final demands are also modelled as commodities within </a:t>
            </a:r>
            <a:r>
              <a:rPr lang="en-US" dirty="0" err="1"/>
              <a:t>OSeMOSYS</a:t>
            </a:r>
            <a:r>
              <a:rPr lang="en-US" dirty="0"/>
              <a:t>.</a:t>
            </a:r>
          </a:p>
        </p:txBody>
      </p:sp>
      <p:sp>
        <p:nvSpPr>
          <p:cNvPr id="165" name="Google Shape;165;p13:notes">
            <a:extLst>
              <a:ext uri="{FF2B5EF4-FFF2-40B4-BE49-F238E27FC236}">
                <a16:creationId xmlns:a16="http://schemas.microsoft.com/office/drawing/2014/main" id="{058DF0C4-461F-C004-E5C4-E28EDB4A7F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3734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All characteristics of the energy system vary over different time scales (days, weeks, seasons), both on the demand and the supply side. </a:t>
            </a:r>
          </a:p>
          <a:p>
            <a:r>
              <a:rPr lang="en-US" dirty="0"/>
              <a:t>These include:</a:t>
            </a:r>
            <a:endParaRPr lang="en-US" dirty="0">
              <a:cs typeface="Calibri"/>
            </a:endParaRPr>
          </a:p>
          <a:p>
            <a:pPr marL="171450" indent="-171450">
              <a:buFont typeface="Arial"/>
              <a:buChar char="•"/>
            </a:pPr>
            <a:r>
              <a:rPr lang="en-US" dirty="0"/>
              <a:t>Energy demand;</a:t>
            </a:r>
            <a:endParaRPr lang="en-US" dirty="0">
              <a:cs typeface="Calibri"/>
            </a:endParaRPr>
          </a:p>
          <a:p>
            <a:pPr marL="171450" indent="-171450">
              <a:buFont typeface="Arial"/>
              <a:buChar char="•"/>
            </a:pPr>
            <a:r>
              <a:rPr lang="en-US" dirty="0"/>
              <a:t>Availability of energy supply technologies;</a:t>
            </a:r>
            <a:endParaRPr lang="en-US" dirty="0">
              <a:cs typeface="Calibri"/>
            </a:endParaRPr>
          </a:p>
          <a:p>
            <a:pPr marL="171450" indent="-171450">
              <a:buFont typeface="Arial"/>
              <a:buChar char="•"/>
            </a:pPr>
            <a:r>
              <a:rPr lang="en-US" dirty="0"/>
              <a:t>Availability of renewable energy sources (such as water or solar irradiation) and storage;</a:t>
            </a:r>
            <a:endParaRPr lang="en-US" dirty="0">
              <a:cs typeface="Calibri"/>
            </a:endParaRPr>
          </a:p>
          <a:p>
            <a:pPr marL="171450" indent="-171450">
              <a:buFont typeface="Arial"/>
              <a:buChar char="•"/>
            </a:pPr>
            <a:r>
              <a:rPr lang="en-US" dirty="0"/>
              <a:t>Energy price.</a:t>
            </a:r>
          </a:p>
          <a:p>
            <a:pPr marL="0" indent="0">
              <a:buFont typeface="Arial"/>
              <a:buNone/>
            </a:pPr>
            <a:endParaRPr lang="en-US" dirty="0"/>
          </a:p>
          <a:p>
            <a:pPr marL="0" indent="0">
              <a:buFont typeface="Arial"/>
              <a:buNone/>
            </a:pPr>
            <a:r>
              <a:rPr lang="en-US" dirty="0"/>
              <a:t>We therefore need to ensure there is enough capacity to meet the demand at all times. This means ensuring that everyone has access to energy when they need it.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9FF2F48-DC7F-416F-F20B-93D33E4A1B0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331F310-BD48-E23A-17D0-C93FFA4D7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93BE62-F517-8B8C-09A4-370F0F9D34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In most cases, energy demand varies over time. This occurs on several scales. Firstly, energy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It is often important to model these variations in demand over time in order to ensure sufficient energy can be supplied at all times.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9F16BAE-4F08-9033-D1FA-D79CCDF118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9100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4867-0C56-71DF-FDE5-F68BCB0A5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BD6B9423-8F67-60A1-5BC0-51EC301DC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3986E96A-5690-781D-182C-7BD267C52F0A}"/>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C61863D9-76B3-7908-527F-76D7B082C14D}"/>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66890AD5-CC68-5901-79A9-1DA89A71B55D}"/>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22907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3DF2-B67C-A3EF-4E26-4B86C5256D6D}"/>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5AFDA9CD-E34A-2B77-F424-EC3B3FAD9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28EEFDF9-6B28-EFB1-D63C-AE17C88F5224}"/>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621A26D6-0401-983D-12CF-0C6AA37A09A6}"/>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1D1950E-99C8-2B5B-9486-11AA317CF712}"/>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1302333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3FC38-FDA1-3295-25D1-841EA0F120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2ED08D77-C37F-2784-2C2E-8F7A6D6F51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76CA412B-19EF-07F9-EAE7-641ADAD3A831}"/>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69879BB8-FD33-819C-0E03-224FD9B9FDE2}"/>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C2AFFD44-86F9-2AD2-9885-CBBBB3C4ED30}"/>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241956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054717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02981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CFB2-E2F5-0309-196E-0E82EDC586C9}"/>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B0B9136C-FEEC-48C5-52A3-7501F747EF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0749291-4A52-F664-FB6F-180184F6120E}"/>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DEE2934B-8141-DC22-D612-F7C6723A00F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7BDB16F-78B8-2912-FC16-4C9E889EDBD8}"/>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180898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C3EC-7BA5-C6FA-AF4E-B963B210D8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47199168-2339-2E78-30FA-782666DA92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2082A8-3644-D278-1403-E0D279CCC3FC}"/>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1E1C5603-2E12-62A6-7A74-DA31CD76FED1}"/>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F3962CF-D5AC-98B0-4EBB-333BA7082544}"/>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68224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6473-4F6B-DB45-77F2-E518EDCB74A7}"/>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C9050CB7-C4EC-4F33-4443-C35B29915C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4AE3D1F9-9A07-0F7C-153A-D0C102F6C7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1070C294-A1E6-EFC3-71D0-F44FFC429252}"/>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6" name="Footer Placeholder 5">
            <a:extLst>
              <a:ext uri="{FF2B5EF4-FFF2-40B4-BE49-F238E27FC236}">
                <a16:creationId xmlns:a16="http://schemas.microsoft.com/office/drawing/2014/main" id="{11F53E21-F175-5AE3-D393-B5A36B734E52}"/>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08C5D836-E582-E72E-180A-A7CE8D08DF00}"/>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095873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3FDD-6F18-7CCC-AD86-8654C4146EE1}"/>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18E7C53F-BF0F-3C4D-9B42-16160801A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1ED83-0EA0-4498-097C-D9A8FB1DD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8E5CDEB7-22C1-4CBE-5C3C-E42A6622AE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3F944-7E56-24C3-B22A-9D15695880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FD630DF5-895C-9452-0712-E16F38D1998B}"/>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8" name="Footer Placeholder 7">
            <a:extLst>
              <a:ext uri="{FF2B5EF4-FFF2-40B4-BE49-F238E27FC236}">
                <a16:creationId xmlns:a16="http://schemas.microsoft.com/office/drawing/2014/main" id="{40312F1F-F46A-60D4-4E62-06722D52B0B4}"/>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035A336B-6579-0786-3BD2-0B08D60F8AD5}"/>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4009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1A48-4120-ABB8-5090-AB06456ACB8B}"/>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970B25CD-1312-4853-C32F-7DA04B067381}"/>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4" name="Footer Placeholder 3">
            <a:extLst>
              <a:ext uri="{FF2B5EF4-FFF2-40B4-BE49-F238E27FC236}">
                <a16:creationId xmlns:a16="http://schemas.microsoft.com/office/drawing/2014/main" id="{84A18541-CDFA-266C-E40F-B1A19CC12E4C}"/>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AC1894CA-BE44-0E6F-871F-4030382E6B1D}"/>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0440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F0AF6-675A-4CDD-1A8F-3097F0E4DD74}"/>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3" name="Footer Placeholder 2">
            <a:extLst>
              <a:ext uri="{FF2B5EF4-FFF2-40B4-BE49-F238E27FC236}">
                <a16:creationId xmlns:a16="http://schemas.microsoft.com/office/drawing/2014/main" id="{DCA692A3-B65A-E9E6-4FAC-A4EC57405C4A}"/>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A48CF866-5E5E-C8F1-014F-5E4F20AE3ECF}"/>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16030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A086-F12A-9F20-E15A-01E5D1413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EC3E87D8-C0D1-340E-F23D-7297A6F101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D8B0C0B0-FE81-3D66-08F2-0AD788BD0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A841B-D77D-CC5E-39E2-103BDFD11089}"/>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6" name="Footer Placeholder 5">
            <a:extLst>
              <a:ext uri="{FF2B5EF4-FFF2-40B4-BE49-F238E27FC236}">
                <a16:creationId xmlns:a16="http://schemas.microsoft.com/office/drawing/2014/main" id="{F46D4EC4-A51F-71F5-9132-5400EFF7BA01}"/>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62E4045-3B95-0001-9BA5-1C716AB48F9E}"/>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392461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54E5-A02E-7181-9C8C-A2AC66D95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154AB2BC-12AF-1778-C967-0AB5E9A18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0C824CED-5FC2-CCBA-B6FB-B1CB21AC3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2EC79E-49E6-60BE-2D79-81A1CF7CAACF}"/>
              </a:ext>
            </a:extLst>
          </p:cNvPr>
          <p:cNvSpPr>
            <a:spLocks noGrp="1"/>
          </p:cNvSpPr>
          <p:nvPr>
            <p:ph type="dt" sz="half" idx="10"/>
          </p:nvPr>
        </p:nvSpPr>
        <p:spPr/>
        <p:txBody>
          <a:bodyPr/>
          <a:lstStyle/>
          <a:p>
            <a:fld id="{3B2A3CAE-78D6-4013-B46E-469DF32B6C55}" type="datetimeFigureOut">
              <a:rPr lang="es-CO" smtClean="0"/>
              <a:t>22/08/2025</a:t>
            </a:fld>
            <a:endParaRPr lang="es-CO"/>
          </a:p>
        </p:txBody>
      </p:sp>
      <p:sp>
        <p:nvSpPr>
          <p:cNvPr id="6" name="Footer Placeholder 5">
            <a:extLst>
              <a:ext uri="{FF2B5EF4-FFF2-40B4-BE49-F238E27FC236}">
                <a16:creationId xmlns:a16="http://schemas.microsoft.com/office/drawing/2014/main" id="{50D6D2B2-020A-FB40-3C5D-1D910DCCDEFA}"/>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29A6508-5F68-604B-93A4-88A92DA4B5BA}"/>
              </a:ext>
            </a:extLst>
          </p:cNvPr>
          <p:cNvSpPr>
            <a:spLocks noGrp="1"/>
          </p:cNvSpPr>
          <p:nvPr>
            <p:ph type="sldNum" sz="quarter" idx="12"/>
          </p:nvPr>
        </p:nvSpPr>
        <p:spPr/>
        <p:txBody>
          <a:bodyPr/>
          <a:lstStyle/>
          <a:p>
            <a:fld id="{3EE55134-0C23-4927-87FC-05FFC5C22960}" type="slidenum">
              <a:rPr lang="es-CO" smtClean="0"/>
              <a:t>‹#›</a:t>
            </a:fld>
            <a:endParaRPr lang="es-CO"/>
          </a:p>
        </p:txBody>
      </p:sp>
    </p:spTree>
    <p:extLst>
      <p:ext uri="{BB962C8B-B14F-4D97-AF65-F5344CB8AC3E}">
        <p14:creationId xmlns:p14="http://schemas.microsoft.com/office/powerpoint/2010/main" val="251615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834B6-5D2A-35D7-19B4-20D97BC43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478FADA8-6AE6-BF0B-6332-C683CAF7A0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1E04C242-AC35-65DA-C18E-78204A3A9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2A3CAE-78D6-4013-B46E-469DF32B6C55}" type="datetimeFigureOut">
              <a:rPr lang="es-CO" smtClean="0"/>
              <a:t>22/08/2025</a:t>
            </a:fld>
            <a:endParaRPr lang="es-CO"/>
          </a:p>
        </p:txBody>
      </p:sp>
      <p:sp>
        <p:nvSpPr>
          <p:cNvPr id="5" name="Footer Placeholder 4">
            <a:extLst>
              <a:ext uri="{FF2B5EF4-FFF2-40B4-BE49-F238E27FC236}">
                <a16:creationId xmlns:a16="http://schemas.microsoft.com/office/drawing/2014/main" id="{F1B37A95-13FB-F224-52EF-4B1669426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3A43BF72-242E-6B2C-4C7E-3D2A4A22A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E55134-0C23-4927-87FC-05FFC5C22960}" type="slidenum">
              <a:rPr lang="es-CO" smtClean="0"/>
              <a:t>‹#›</a:t>
            </a:fld>
            <a:endParaRPr lang="es-CO"/>
          </a:p>
        </p:txBody>
      </p:sp>
    </p:spTree>
    <p:extLst>
      <p:ext uri="{BB962C8B-B14F-4D97-AF65-F5344CB8AC3E}">
        <p14:creationId xmlns:p14="http://schemas.microsoft.com/office/powerpoint/2010/main" val="2769868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3#.YEEPA2j7Q2w"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zenodo.org/record/4558793#.YEEPA2j7Q2w" TargetMode="External"/><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4.0/legalcod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zenodo.org/record/4558793#.YEEPA2j7Q2w" TargetMode="External"/><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sa/3.0/deed.en"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ommons.wikimedia.org/wiki/File:Annual_average_crude_oil_prices.png" TargetMode="External"/><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4.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11230" y="3563680"/>
            <a:ext cx="758756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3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NAMING CONVENTION &amp; TIME REPRESENTATION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A4A5EAF-C095-32CE-2E8C-615C88F6ACA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4AAD660-481E-BF21-8C1A-72BCCC5104F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6B2A5D3-53DA-7358-1915-F283CE90AE3D}"/>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Energy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9F494D4-AC24-677E-E1C7-FFE4A5D37260}"/>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10" descr="Chart, line chart&#10;&#10;Description automatically generated">
            <a:extLst>
              <a:ext uri="{FF2B5EF4-FFF2-40B4-BE49-F238E27FC236}">
                <a16:creationId xmlns:a16="http://schemas.microsoft.com/office/drawing/2014/main" id="{6FEEE680-69D4-FD66-3B35-F64678AA3845}"/>
              </a:ext>
            </a:extLst>
          </p:cNvPr>
          <p:cNvPicPr>
            <a:picLocks noChangeAspect="1"/>
          </p:cNvPicPr>
          <p:nvPr/>
        </p:nvPicPr>
        <p:blipFill>
          <a:blip r:embed="rId5"/>
          <a:stretch>
            <a:fillRect/>
          </a:stretch>
        </p:blipFill>
        <p:spPr>
          <a:xfrm>
            <a:off x="968176" y="1485087"/>
            <a:ext cx="10278665" cy="4795809"/>
          </a:xfrm>
          <a:prstGeom prst="rect">
            <a:avLst/>
          </a:prstGeom>
        </p:spPr>
      </p:pic>
      <p:sp>
        <p:nvSpPr>
          <p:cNvPr id="6" name="TextBox 5">
            <a:extLst>
              <a:ext uri="{FF2B5EF4-FFF2-40B4-BE49-F238E27FC236}">
                <a16:creationId xmlns:a16="http://schemas.microsoft.com/office/drawing/2014/main" id="{EDD02D04-6320-4CB0-B3F0-9CB03A7A1EF4}"/>
              </a:ext>
            </a:extLst>
          </p:cNvPr>
          <p:cNvSpPr txBox="1"/>
          <p:nvPr/>
        </p:nvSpPr>
        <p:spPr>
          <a:xfrm>
            <a:off x="1058496" y="6266970"/>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46)">
            <a:hlinkClick r:id="" action="ppaction://media"/>
            <a:extLst>
              <a:ext uri="{FF2B5EF4-FFF2-40B4-BE49-F238E27FC236}">
                <a16:creationId xmlns:a16="http://schemas.microsoft.com/office/drawing/2014/main" id="{04412C83-0AD1-4628-3D74-344BAB058F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562" y="883218"/>
            <a:ext cx="1044974" cy="1044974"/>
          </a:xfrm>
          <a:prstGeom prst="rect">
            <a:avLst/>
          </a:prstGeom>
        </p:spPr>
      </p:pic>
    </p:spTree>
    <p:extLst>
      <p:ext uri="{BB962C8B-B14F-4D97-AF65-F5344CB8AC3E}">
        <p14:creationId xmlns:p14="http://schemas.microsoft.com/office/powerpoint/2010/main" val="40820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78A6E0-9ECD-56E5-E773-2ACB487B27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CCCFA2-6C95-F5E3-10FD-F42B39FBB2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D351C917-F7F6-AA24-A684-0562E5EEFEE1}"/>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Balancing the Electricity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6251A13-B8AF-6AD0-B54A-DDB0247C5524}"/>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9" descr="A picture containing text, businesscard&#10;&#10;Description automatically generated">
            <a:extLst>
              <a:ext uri="{FF2B5EF4-FFF2-40B4-BE49-F238E27FC236}">
                <a16:creationId xmlns:a16="http://schemas.microsoft.com/office/drawing/2014/main" id="{DA519675-ED46-D556-BA0A-4D1EF238AD2C}"/>
              </a:ext>
            </a:extLst>
          </p:cNvPr>
          <p:cNvPicPr>
            <a:picLocks noGrp="1" noChangeAspect="1"/>
          </p:cNvPicPr>
          <p:nvPr>
            <p:ph idx="1"/>
          </p:nvPr>
        </p:nvPicPr>
        <p:blipFill>
          <a:blip r:embed="rId5"/>
          <a:stretch>
            <a:fillRect/>
          </a:stretch>
        </p:blipFill>
        <p:spPr>
          <a:xfrm>
            <a:off x="2307583" y="1573819"/>
            <a:ext cx="6863711" cy="4889744"/>
          </a:xfrm>
        </p:spPr>
      </p:pic>
      <p:pic>
        <p:nvPicPr>
          <p:cNvPr id="6" name="synthesize (47)">
            <a:hlinkClick r:id="" action="ppaction://media"/>
            <a:extLst>
              <a:ext uri="{FF2B5EF4-FFF2-40B4-BE49-F238E27FC236}">
                <a16:creationId xmlns:a16="http://schemas.microsoft.com/office/drawing/2014/main" id="{74B39343-2BF8-9557-DF9A-CC12AB87B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4922" y="1026557"/>
            <a:ext cx="917060" cy="917060"/>
          </a:xfrm>
          <a:prstGeom prst="rect">
            <a:avLst/>
          </a:prstGeom>
        </p:spPr>
      </p:pic>
    </p:spTree>
    <p:extLst>
      <p:ext uri="{BB962C8B-B14F-4D97-AF65-F5344CB8AC3E}">
        <p14:creationId xmlns:p14="http://schemas.microsoft.com/office/powerpoint/2010/main" val="25374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27E0F1-2FF6-5EDB-7486-841DFA0994C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8D24FB5-D58E-8BC1-BD2B-4DC11D9127B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31E51DB6-4F49-D448-2D99-C154B678FC25}"/>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System Losses &amp; Reliability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0105535-DB9C-101C-1836-E9CB36CC4198}"/>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9" descr="Diagram&#10;&#10;Description automatically generated">
            <a:extLst>
              <a:ext uri="{FF2B5EF4-FFF2-40B4-BE49-F238E27FC236}">
                <a16:creationId xmlns:a16="http://schemas.microsoft.com/office/drawing/2014/main" id="{B04B5DEB-8537-BF8B-9FCA-8442CEE5F5F9}"/>
              </a:ext>
            </a:extLst>
          </p:cNvPr>
          <p:cNvPicPr>
            <a:picLocks noGrp="1" noChangeAspect="1"/>
          </p:cNvPicPr>
          <p:nvPr>
            <p:ph idx="1"/>
          </p:nvPr>
        </p:nvPicPr>
        <p:blipFill>
          <a:blip r:embed="rId5"/>
          <a:stretch>
            <a:fillRect/>
          </a:stretch>
        </p:blipFill>
        <p:spPr>
          <a:xfrm>
            <a:off x="0" y="2413996"/>
            <a:ext cx="11704693" cy="3736812"/>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CF2A2C-A7E0-4756-CE91-22136945B50A}"/>
                  </a:ext>
                </a:extLst>
              </p:cNvPr>
              <p:cNvSpPr txBox="1"/>
              <p:nvPr/>
            </p:nvSpPr>
            <p:spPr>
              <a:xfrm>
                <a:off x="5361709" y="1867371"/>
                <a:ext cx="6151418" cy="6764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1800" b="1" i="1" smtClean="0">
                          <a:latin typeface="Cambria Math" panose="02040503050406030204" pitchFamily="18" charset="0"/>
                        </a:rPr>
                        <m:t>𝑳𝒐𝒔𝒔𝒆𝒔</m:t>
                      </m:r>
                      <m:r>
                        <a:rPr lang="es-CO" sz="1800" b="1" i="1" smtClean="0">
                          <a:latin typeface="Cambria Math" panose="02040503050406030204" pitchFamily="18" charset="0"/>
                        </a:rPr>
                        <m:t> (%)</m:t>
                      </m:r>
                      <m:r>
                        <a:rPr lang="es-CO" sz="1800" b="1" i="0">
                          <a:latin typeface="Cambria Math" panose="02040503050406030204" pitchFamily="18" charset="0"/>
                        </a:rPr>
                        <m:t>=</m:t>
                      </m:r>
                      <m:f>
                        <m:fPr>
                          <m:ctrlPr>
                            <a:rPr lang="es-CO" sz="1800" b="1" i="1">
                              <a:solidFill>
                                <a:srgbClr val="836967"/>
                              </a:solidFill>
                              <a:latin typeface="Cambria Math" panose="02040503050406030204" pitchFamily="18" charset="0"/>
                            </a:rPr>
                          </m:ctrlPr>
                        </m:fPr>
                        <m:num>
                          <m:d>
                            <m:dPr>
                              <m:begChr m:val="|"/>
                              <m:endChr m:val="|"/>
                              <m:ctrlPr>
                                <a:rPr lang="es-CO" sz="1800" b="1" i="1">
                                  <a:latin typeface="Cambria Math" panose="02040503050406030204" pitchFamily="18" charset="0"/>
                                </a:rPr>
                              </m:ctrlPr>
                            </m:dPr>
                            <m:e>
                              <m:r>
                                <a:rPr lang="es-CO" sz="1800" b="1" i="1">
                                  <a:latin typeface="Cambria Math" panose="02040503050406030204" pitchFamily="18" charset="0"/>
                                </a:rPr>
                                <m:t>𝑶𝒖𝒕𝒑𝒖𝒕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r>
                                <a:rPr lang="es-CO" sz="1800" b="1" i="0">
                                  <a:latin typeface="Cambria Math" panose="02040503050406030204" pitchFamily="18" charset="0"/>
                                </a:rPr>
                                <m:t>−</m:t>
                              </m:r>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e>
                          </m:d>
                        </m:num>
                        <m:den>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den>
                      </m:f>
                      <m:r>
                        <a:rPr lang="es-CO" sz="1800" b="1" i="0">
                          <a:latin typeface="Cambria Math" panose="02040503050406030204" pitchFamily="18" charset="0"/>
                        </a:rPr>
                        <m:t>∗</m:t>
                      </m:r>
                      <m:r>
                        <a:rPr lang="es-CO" sz="1800" b="1" i="0">
                          <a:latin typeface="Cambria Math" panose="02040503050406030204" pitchFamily="18" charset="0"/>
                        </a:rPr>
                        <m:t>𝟏𝟎𝟎</m:t>
                      </m:r>
                    </m:oMath>
                  </m:oMathPara>
                </a14:m>
                <a:endParaRPr lang="es-CO" sz="1800" b="1" dirty="0"/>
              </a:p>
            </p:txBody>
          </p:sp>
        </mc:Choice>
        <mc:Fallback xmlns="">
          <p:sp>
            <p:nvSpPr>
              <p:cNvPr id="7" name="TextBox 6">
                <a:extLst>
                  <a:ext uri="{FF2B5EF4-FFF2-40B4-BE49-F238E27FC236}">
                    <a16:creationId xmlns:a16="http://schemas.microsoft.com/office/drawing/2014/main" id="{7ACF2A2C-A7E0-4756-CE91-22136945B50A}"/>
                  </a:ext>
                </a:extLst>
              </p:cNvPr>
              <p:cNvSpPr txBox="1">
                <a:spLocks noRot="1" noChangeAspect="1" noMove="1" noResize="1" noEditPoints="1" noAdjustHandles="1" noChangeArrowheads="1" noChangeShapeType="1" noTextEdit="1"/>
              </p:cNvSpPr>
              <p:nvPr/>
            </p:nvSpPr>
            <p:spPr>
              <a:xfrm>
                <a:off x="5361709" y="1867371"/>
                <a:ext cx="6151418" cy="676404"/>
              </a:xfrm>
              <a:prstGeom prst="rect">
                <a:avLst/>
              </a:prstGeom>
              <a:blipFill>
                <a:blip r:embed="rId6"/>
                <a:stretch>
                  <a:fillRect/>
                </a:stretch>
              </a:blipFill>
            </p:spPr>
            <p:txBody>
              <a:bodyPr/>
              <a:lstStyle/>
              <a:p>
                <a:r>
                  <a:rPr lang="es-CO">
                    <a:noFill/>
                  </a:rPr>
                  <a:t> </a:t>
                </a:r>
              </a:p>
            </p:txBody>
          </p:sp>
        </mc:Fallback>
      </mc:AlternateContent>
      <p:pic>
        <p:nvPicPr>
          <p:cNvPr id="6" name="synthesize (48)">
            <a:hlinkClick r:id="" action="ppaction://media"/>
            <a:extLst>
              <a:ext uri="{FF2B5EF4-FFF2-40B4-BE49-F238E27FC236}">
                <a16:creationId xmlns:a16="http://schemas.microsoft.com/office/drawing/2014/main" id="{4F263408-F0EA-EF6A-D1BF-B33E3F069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2638" y="907486"/>
            <a:ext cx="1042055" cy="1042055"/>
          </a:xfrm>
          <a:prstGeom prst="rect">
            <a:avLst/>
          </a:prstGeom>
        </p:spPr>
      </p:pic>
    </p:spTree>
    <p:extLst>
      <p:ext uri="{BB962C8B-B14F-4D97-AF65-F5344CB8AC3E}">
        <p14:creationId xmlns:p14="http://schemas.microsoft.com/office/powerpoint/2010/main" val="19636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2667D85-C065-B86B-2888-12A5C3E96CA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F8EEFDF-6B24-6DB7-0BA3-57782DCF059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16D3317-AF88-0E83-76BE-5A9060F1C583}"/>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Unreliable Electricity Supply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A0CB0FA-8112-F620-CC1C-D7AAAF5DFBEE}"/>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grpSp>
        <p:nvGrpSpPr>
          <p:cNvPr id="14" name="Group 13">
            <a:extLst>
              <a:ext uri="{FF2B5EF4-FFF2-40B4-BE49-F238E27FC236}">
                <a16:creationId xmlns:a16="http://schemas.microsoft.com/office/drawing/2014/main" id="{0086D357-970D-8610-89A0-3B1A1FDBDB51}"/>
              </a:ext>
            </a:extLst>
          </p:cNvPr>
          <p:cNvGrpSpPr/>
          <p:nvPr/>
        </p:nvGrpSpPr>
        <p:grpSpPr>
          <a:xfrm>
            <a:off x="1048196" y="2453799"/>
            <a:ext cx="9706240" cy="3269499"/>
            <a:chOff x="1908005" y="2439165"/>
            <a:chExt cx="7856940" cy="2789268"/>
          </a:xfrm>
        </p:grpSpPr>
        <p:sp>
          <p:nvSpPr>
            <p:cNvPr id="5" name="Rectangle 4">
              <a:extLst>
                <a:ext uri="{FF2B5EF4-FFF2-40B4-BE49-F238E27FC236}">
                  <a16:creationId xmlns:a16="http://schemas.microsoft.com/office/drawing/2014/main" id="{1A732B3C-A3B1-A57D-9211-8DD3D842799A}"/>
                </a:ext>
              </a:extLst>
            </p:cNvPr>
            <p:cNvSpPr/>
            <p:nvPr/>
          </p:nvSpPr>
          <p:spPr>
            <a:xfrm>
              <a:off x="4808651" y="3375982"/>
              <a:ext cx="2292902" cy="866480"/>
            </a:xfrm>
            <a:prstGeom prst="rect">
              <a:avLst/>
            </a:prstGeom>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Problems associated with unreliable electricity supply</a:t>
              </a:r>
            </a:p>
          </p:txBody>
        </p:sp>
        <p:sp>
          <p:nvSpPr>
            <p:cNvPr id="6" name="Rectangle 5">
              <a:extLst>
                <a:ext uri="{FF2B5EF4-FFF2-40B4-BE49-F238E27FC236}">
                  <a16:creationId xmlns:a16="http://schemas.microsoft.com/office/drawing/2014/main" id="{47413213-9D2C-5D90-3EAD-EE1C7BF90184}"/>
                </a:ext>
              </a:extLst>
            </p:cNvPr>
            <p:cNvSpPr/>
            <p:nvPr/>
          </p:nvSpPr>
          <p:spPr>
            <a:xfrm>
              <a:off x="1908006" y="2439165"/>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Reduced quality of life</a:t>
              </a:r>
            </a:p>
          </p:txBody>
        </p:sp>
        <p:sp>
          <p:nvSpPr>
            <p:cNvPr id="7" name="Rectangle 6">
              <a:extLst>
                <a:ext uri="{FF2B5EF4-FFF2-40B4-BE49-F238E27FC236}">
                  <a16:creationId xmlns:a16="http://schemas.microsoft.com/office/drawing/2014/main" id="{127AD6D8-CFD1-C8FA-808C-384E9E683E1D}"/>
                </a:ext>
              </a:extLst>
            </p:cNvPr>
            <p:cNvSpPr/>
            <p:nvPr/>
          </p:nvSpPr>
          <p:spPr>
            <a:xfrm>
              <a:off x="1908005" y="4624523"/>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Loss of industrial productivity</a:t>
              </a:r>
            </a:p>
          </p:txBody>
        </p:sp>
        <p:sp>
          <p:nvSpPr>
            <p:cNvPr id="8" name="Rectangle 7">
              <a:extLst>
                <a:ext uri="{FF2B5EF4-FFF2-40B4-BE49-F238E27FC236}">
                  <a16:creationId xmlns:a16="http://schemas.microsoft.com/office/drawing/2014/main" id="{ACEEBB91-1D1E-6B14-6555-5B5AF4E95216}"/>
                </a:ext>
              </a:extLst>
            </p:cNvPr>
            <p:cNvSpPr/>
            <p:nvPr/>
          </p:nvSpPr>
          <p:spPr>
            <a:xfrm>
              <a:off x="7313893" y="2439165"/>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Limited healthcare provision</a:t>
              </a:r>
            </a:p>
          </p:txBody>
        </p:sp>
        <p:sp>
          <p:nvSpPr>
            <p:cNvPr id="9" name="Rectangle 8">
              <a:extLst>
                <a:ext uri="{FF2B5EF4-FFF2-40B4-BE49-F238E27FC236}">
                  <a16:creationId xmlns:a16="http://schemas.microsoft.com/office/drawing/2014/main" id="{B2D34F8F-D269-DD85-B513-1421602EFB57}"/>
                </a:ext>
              </a:extLst>
            </p:cNvPr>
            <p:cNvSpPr/>
            <p:nvPr/>
          </p:nvSpPr>
          <p:spPr>
            <a:xfrm>
              <a:off x="7472043" y="4624523"/>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Reduced access to education</a:t>
              </a:r>
            </a:p>
          </p:txBody>
        </p:sp>
        <p:cxnSp>
          <p:nvCxnSpPr>
            <p:cNvPr id="10" name="Straight Arrow Connector 9">
              <a:extLst>
                <a:ext uri="{FF2B5EF4-FFF2-40B4-BE49-F238E27FC236}">
                  <a16:creationId xmlns:a16="http://schemas.microsoft.com/office/drawing/2014/main" id="{CD962D0C-BF6E-1623-ECC5-057DB314F190}"/>
                </a:ext>
              </a:extLst>
            </p:cNvPr>
            <p:cNvCxnSpPr/>
            <p:nvPr/>
          </p:nvCxnSpPr>
          <p:spPr>
            <a:xfrm flipH="1" flipV="1">
              <a:off x="3864634" y="2894162"/>
              <a:ext cx="1127185" cy="40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290836-128C-7047-CA70-4950AC2673F1}"/>
                </a:ext>
              </a:extLst>
            </p:cNvPr>
            <p:cNvCxnSpPr>
              <a:cxnSpLocks/>
            </p:cNvCxnSpPr>
            <p:nvPr/>
          </p:nvCxnSpPr>
          <p:spPr>
            <a:xfrm flipH="1">
              <a:off x="4065916" y="4208252"/>
              <a:ext cx="897148" cy="71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9F4A985-F393-8C1C-2F4A-BE9C3B5C3162}"/>
                </a:ext>
              </a:extLst>
            </p:cNvPr>
            <p:cNvCxnSpPr>
              <a:cxnSpLocks/>
            </p:cNvCxnSpPr>
            <p:nvPr/>
          </p:nvCxnSpPr>
          <p:spPr>
            <a:xfrm flipV="1">
              <a:off x="6832121" y="2894161"/>
              <a:ext cx="756248" cy="393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26C30D-A684-264F-4235-AE950F18022F}"/>
                </a:ext>
              </a:extLst>
            </p:cNvPr>
            <p:cNvCxnSpPr>
              <a:cxnSpLocks/>
            </p:cNvCxnSpPr>
            <p:nvPr/>
          </p:nvCxnSpPr>
          <p:spPr>
            <a:xfrm>
              <a:off x="6947139" y="4222630"/>
              <a:ext cx="626852" cy="353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49)">
            <a:hlinkClick r:id="" action="ppaction://media"/>
            <a:extLst>
              <a:ext uri="{FF2B5EF4-FFF2-40B4-BE49-F238E27FC236}">
                <a16:creationId xmlns:a16="http://schemas.microsoft.com/office/drawing/2014/main" id="{3DD01327-4057-2105-5E68-60ED4704C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4436" y="826502"/>
            <a:ext cx="917060" cy="917060"/>
          </a:xfrm>
          <a:prstGeom prst="rect">
            <a:avLst/>
          </a:prstGeom>
        </p:spPr>
      </p:pic>
    </p:spTree>
    <p:extLst>
      <p:ext uri="{BB962C8B-B14F-4D97-AF65-F5344CB8AC3E}">
        <p14:creationId xmlns:p14="http://schemas.microsoft.com/office/powerpoint/2010/main" val="5643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661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Taliotis</a:t>
            </a:r>
            <a:r>
              <a:rPr lang="en-GB" sz="2000" dirty="0">
                <a:latin typeface="Open Sans" panose="020B0606030504020204" pitchFamily="34" charset="0"/>
                <a:ea typeface="Open Sans" panose="020B0606030504020204" pitchFamily="34" charset="0"/>
                <a:cs typeface="Open Sans" panose="020B0606030504020204" pitchFamily="34" charset="0"/>
              </a:rPr>
              <a:t>, Constantinos,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Francesco,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000" dirty="0" err="1">
                <a:latin typeface="Open Sans" panose="020B0606030504020204" pitchFamily="34" charset="0"/>
                <a:ea typeface="Open Sans" panose="020B0606030504020204" pitchFamily="34" charset="0"/>
                <a:cs typeface="Open Sans" panose="020B0606030504020204" pitchFamily="34" charset="0"/>
              </a:rPr>
              <a:t>Beltramo</a:t>
            </a:r>
            <a:r>
              <a:rPr lang="en-GB" sz="20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2000" dirty="0" err="1">
                <a:latin typeface="Open Sans" panose="020B0606030504020204" pitchFamily="34" charset="0"/>
                <a:ea typeface="Open Sans" panose="020B0606030504020204" pitchFamily="34" charset="0"/>
                <a:cs typeface="Open Sans" panose="020B0606030504020204" pitchFamily="34" charset="0"/>
              </a:rPr>
              <a:t>OSeMOSYS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 schematic&#10;&#10;Description automatically generated">
            <a:extLst>
              <a:ext uri="{FF2B5EF4-FFF2-40B4-BE49-F238E27FC236}">
                <a16:creationId xmlns:a16="http://schemas.microsoft.com/office/drawing/2014/main" id="{FC0E0611-83E0-060B-5395-A059E5518EA1}"/>
              </a:ext>
            </a:extLst>
          </p:cNvPr>
          <p:cNvPicPr>
            <a:picLocks noGrp="1" noChangeAspect="1"/>
          </p:cNvPicPr>
          <p:nvPr>
            <p:ph idx="1"/>
          </p:nvPr>
        </p:nvPicPr>
        <p:blipFill>
          <a:blip r:embed="rId5"/>
          <a:stretch>
            <a:fillRect/>
          </a:stretch>
        </p:blipFill>
        <p:spPr>
          <a:xfrm>
            <a:off x="975537" y="1222048"/>
            <a:ext cx="10245844" cy="5316556"/>
          </a:xfrm>
        </p:spPr>
      </p:pic>
      <p:pic>
        <p:nvPicPr>
          <p:cNvPr id="4" name="synthesize (50)">
            <a:hlinkClick r:id="" action="ppaction://media"/>
            <a:extLst>
              <a:ext uri="{FF2B5EF4-FFF2-40B4-BE49-F238E27FC236}">
                <a16:creationId xmlns:a16="http://schemas.microsoft.com/office/drawing/2014/main" id="{6D7A28E0-2FD5-01AC-EE28-37555B887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226" y="111203"/>
            <a:ext cx="1167296" cy="1167296"/>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A232D-6421-6499-817E-F3111C51E74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A3745A5-DA42-F5D8-E20A-6511440479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9ACDA14-F5BC-3233-82C3-44835A0BE0B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1CCC533-605F-ED7C-488A-E66ADCCD3EB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8" name="Picture 9" descr="Chart, line chart&#10;&#10;Description automatically generated">
            <a:extLst>
              <a:ext uri="{FF2B5EF4-FFF2-40B4-BE49-F238E27FC236}">
                <a16:creationId xmlns:a16="http://schemas.microsoft.com/office/drawing/2014/main" id="{362E7432-F54B-0CE0-7C36-EEB5EBB5E049}"/>
              </a:ext>
            </a:extLst>
          </p:cNvPr>
          <p:cNvPicPr>
            <a:picLocks noGrp="1" noChangeAspect="1"/>
          </p:cNvPicPr>
          <p:nvPr>
            <p:ph idx="1"/>
          </p:nvPr>
        </p:nvPicPr>
        <p:blipFill>
          <a:blip r:embed="rId5"/>
          <a:stretch>
            <a:fillRect/>
          </a:stretch>
        </p:blipFill>
        <p:spPr>
          <a:xfrm>
            <a:off x="917954" y="1431251"/>
            <a:ext cx="10025296" cy="4764311"/>
          </a:xfrm>
        </p:spPr>
      </p:pic>
      <p:sp>
        <p:nvSpPr>
          <p:cNvPr id="9" name="TextBox 8">
            <a:extLst>
              <a:ext uri="{FF2B5EF4-FFF2-40B4-BE49-F238E27FC236}">
                <a16:creationId xmlns:a16="http://schemas.microsoft.com/office/drawing/2014/main" id="{2A96B172-FA7B-536C-8913-50D4E10BB0AF}"/>
              </a:ext>
            </a:extLst>
          </p:cNvPr>
          <p:cNvSpPr txBox="1"/>
          <p:nvPr/>
        </p:nvSpPr>
        <p:spPr>
          <a:xfrm>
            <a:off x="-221743" y="6195562"/>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2" name="synthesize (51)">
            <a:hlinkClick r:id="" action="ppaction://media"/>
            <a:extLst>
              <a:ext uri="{FF2B5EF4-FFF2-40B4-BE49-F238E27FC236}">
                <a16:creationId xmlns:a16="http://schemas.microsoft.com/office/drawing/2014/main" id="{00E88932-46EE-3AFA-BA11-8FF709A651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160195"/>
            <a:ext cx="1024835" cy="1024835"/>
          </a:xfrm>
          <a:prstGeom prst="rect">
            <a:avLst/>
          </a:prstGeom>
        </p:spPr>
      </p:pic>
    </p:spTree>
    <p:extLst>
      <p:ext uri="{BB962C8B-B14F-4D97-AF65-F5344CB8AC3E}">
        <p14:creationId xmlns:p14="http://schemas.microsoft.com/office/powerpoint/2010/main" val="1491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F8289D-C645-CD3A-8E0A-825378EC9A5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36F94CC-AC08-5F11-EEC2-F27A61AAD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44ECE609-35E1-9169-42FB-A18C46A520DB}"/>
              </a:ext>
            </a:extLst>
          </p:cNvPr>
          <p:cNvSpPr/>
          <p:nvPr/>
        </p:nvSpPr>
        <p:spPr>
          <a:xfrm>
            <a:off x="472546" y="836044"/>
            <a:ext cx="76205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the Importance of Flexibility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DD86D28-A4C9-0839-C3A8-14B4E2759FB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Chart&#10;&#10;Description automatically generated">
            <a:extLst>
              <a:ext uri="{FF2B5EF4-FFF2-40B4-BE49-F238E27FC236}">
                <a16:creationId xmlns:a16="http://schemas.microsoft.com/office/drawing/2014/main" id="{24EF881A-DB2D-2FB8-AA58-1669FE82A8F4}"/>
              </a:ext>
            </a:extLst>
          </p:cNvPr>
          <p:cNvPicPr>
            <a:picLocks noChangeAspect="1"/>
          </p:cNvPicPr>
          <p:nvPr/>
        </p:nvPicPr>
        <p:blipFill>
          <a:blip r:embed="rId5"/>
          <a:stretch>
            <a:fillRect/>
          </a:stretch>
        </p:blipFill>
        <p:spPr>
          <a:xfrm>
            <a:off x="3660475" y="1210143"/>
            <a:ext cx="5187349" cy="5086227"/>
          </a:xfrm>
          <a:prstGeom prst="rect">
            <a:avLst/>
          </a:prstGeom>
        </p:spPr>
      </p:pic>
      <p:sp>
        <p:nvSpPr>
          <p:cNvPr id="4" name="TextBox 3">
            <a:extLst>
              <a:ext uri="{FF2B5EF4-FFF2-40B4-BE49-F238E27FC236}">
                <a16:creationId xmlns:a16="http://schemas.microsoft.com/office/drawing/2014/main" id="{24B80DEF-7100-8986-3D5A-10B1419E2A80}"/>
              </a:ext>
            </a:extLst>
          </p:cNvPr>
          <p:cNvSpPr txBox="1"/>
          <p:nvPr/>
        </p:nvSpPr>
        <p:spPr>
          <a:xfrm>
            <a:off x="908650" y="6295037"/>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52)">
            <a:hlinkClick r:id="" action="ppaction://media"/>
            <a:extLst>
              <a:ext uri="{FF2B5EF4-FFF2-40B4-BE49-F238E27FC236}">
                <a16:creationId xmlns:a16="http://schemas.microsoft.com/office/drawing/2014/main" id="{D84D210F-3EDE-D489-CF9B-818A17428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72713" y="11264"/>
            <a:ext cx="1024835" cy="1024835"/>
          </a:xfrm>
          <a:prstGeom prst="rect">
            <a:avLst/>
          </a:prstGeom>
        </p:spPr>
      </p:pic>
    </p:spTree>
    <p:extLst>
      <p:ext uri="{BB962C8B-B14F-4D97-AF65-F5344CB8AC3E}">
        <p14:creationId xmlns:p14="http://schemas.microsoft.com/office/powerpoint/2010/main" val="11260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2090BB-CEB2-D753-09F2-A3D7A4F7B92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78E0367-01FE-45B2-D0CC-CA43C95442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C1B5B518-2199-04AF-08D8-77884918A00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Price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22B0B2-B63E-17C6-556C-0376F5FF3E0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10" descr="Chart, line chart&#10;&#10;Description automatically generated">
            <a:extLst>
              <a:ext uri="{FF2B5EF4-FFF2-40B4-BE49-F238E27FC236}">
                <a16:creationId xmlns:a16="http://schemas.microsoft.com/office/drawing/2014/main" id="{0C7D8F5A-262C-4304-4130-8FED24DE9A6E}"/>
              </a:ext>
            </a:extLst>
          </p:cNvPr>
          <p:cNvPicPr>
            <a:picLocks noChangeAspect="1"/>
          </p:cNvPicPr>
          <p:nvPr/>
        </p:nvPicPr>
        <p:blipFill rotWithShape="1">
          <a:blip r:embed="rId5"/>
          <a:srcRect l="4830" r="179" b="11200"/>
          <a:stretch/>
        </p:blipFill>
        <p:spPr>
          <a:xfrm>
            <a:off x="455111" y="1392072"/>
            <a:ext cx="11051253" cy="4629883"/>
          </a:xfrm>
          <a:prstGeom prst="rect">
            <a:avLst/>
          </a:prstGeom>
        </p:spPr>
      </p:pic>
      <p:sp>
        <p:nvSpPr>
          <p:cNvPr id="4" name="Rectangle 3">
            <a:extLst>
              <a:ext uri="{FF2B5EF4-FFF2-40B4-BE49-F238E27FC236}">
                <a16:creationId xmlns:a16="http://schemas.microsoft.com/office/drawing/2014/main" id="{9246F2CD-E05B-8BD4-A49B-389E360E5EB7}"/>
              </a:ext>
            </a:extLst>
          </p:cNvPr>
          <p:cNvSpPr/>
          <p:nvPr/>
        </p:nvSpPr>
        <p:spPr>
          <a:xfrm>
            <a:off x="-828710" y="6125200"/>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licensed under</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pic>
        <p:nvPicPr>
          <p:cNvPr id="7" name="synthesize (53)">
            <a:hlinkClick r:id="" action="ppaction://media"/>
            <a:extLst>
              <a:ext uri="{FF2B5EF4-FFF2-40B4-BE49-F238E27FC236}">
                <a16:creationId xmlns:a16="http://schemas.microsoft.com/office/drawing/2014/main" id="{907C94C2-FCF5-9B19-2E08-878124F81E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62750"/>
            <a:ext cx="1044713" cy="1044713"/>
          </a:xfrm>
          <a:prstGeom prst="rect">
            <a:avLst/>
          </a:prstGeom>
        </p:spPr>
      </p:pic>
    </p:spTree>
    <p:extLst>
      <p:ext uri="{BB962C8B-B14F-4D97-AF65-F5344CB8AC3E}">
        <p14:creationId xmlns:p14="http://schemas.microsoft.com/office/powerpoint/2010/main" val="3645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7FCE215-98E9-8586-D2AE-6BA6F8E9663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E529C0-9389-82F8-E10E-6D7DF9B775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E4DD67C9-9DF4-D41B-0B4A-C7B880728776}"/>
              </a:ext>
            </a:extLst>
          </p:cNvPr>
          <p:cNvSpPr/>
          <p:nvPr/>
        </p:nvSpPr>
        <p:spPr>
          <a:xfrm>
            <a:off x="472546" y="836044"/>
            <a:ext cx="751139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Overall Importance of Modelling Time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AFA711B-733B-9087-B302-DFA476453A1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D7A5658B-848E-4DA6-5B45-8E9D0E5A159E}"/>
              </a:ext>
            </a:extLst>
          </p:cNvPr>
          <p:cNvPicPr>
            <a:picLocks noGrp="1" noChangeAspect="1"/>
          </p:cNvPicPr>
          <p:nvPr>
            <p:ph idx="1"/>
          </p:nvPr>
        </p:nvPicPr>
        <p:blipFill>
          <a:blip r:embed="rId5"/>
          <a:stretch>
            <a:fillRect/>
          </a:stretch>
        </p:blipFill>
        <p:spPr>
          <a:xfrm>
            <a:off x="700377" y="1583140"/>
            <a:ext cx="10791245" cy="4648415"/>
          </a:xfrm>
        </p:spPr>
      </p:pic>
      <p:pic>
        <p:nvPicPr>
          <p:cNvPr id="4" name="synthesize (54)">
            <a:hlinkClick r:id="" action="ppaction://media"/>
            <a:extLst>
              <a:ext uri="{FF2B5EF4-FFF2-40B4-BE49-F238E27FC236}">
                <a16:creationId xmlns:a16="http://schemas.microsoft.com/office/drawing/2014/main" id="{0D6DE533-A423-0F52-4BDB-B159BE4A6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2347" y="72171"/>
            <a:ext cx="1163983" cy="1163983"/>
          </a:xfrm>
          <a:prstGeom prst="rect">
            <a:avLst/>
          </a:prstGeom>
        </p:spPr>
      </p:pic>
    </p:spTree>
    <p:extLst>
      <p:ext uri="{BB962C8B-B14F-4D97-AF65-F5344CB8AC3E}">
        <p14:creationId xmlns:p14="http://schemas.microsoft.com/office/powerpoint/2010/main" val="6438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Learn how to use the generic model naming convention</a:t>
            </a:r>
          </a:p>
          <a:p>
            <a:pPr>
              <a:spcBef>
                <a:spcPts val="1000"/>
              </a:spcBef>
            </a:pPr>
            <a:r>
              <a:rPr lang="en-US" sz="2400" dirty="0">
                <a:latin typeface="Open Sans"/>
                <a:ea typeface="+mn-lt"/>
                <a:cs typeface="+mn-lt"/>
              </a:rPr>
              <a:t>ILO 2: Understand the variability of energy demand </a:t>
            </a:r>
          </a:p>
          <a:p>
            <a:pPr>
              <a:spcBef>
                <a:spcPts val="1000"/>
              </a:spcBef>
            </a:pPr>
            <a:r>
              <a:rPr lang="en-US" sz="2400" dirty="0">
                <a:latin typeface="Open Sans"/>
                <a:ea typeface="+mn-lt"/>
                <a:cs typeface="+mn-lt"/>
              </a:rPr>
              <a:t>ILO 3: Understand the variability of renewable energy resources and energy prices</a:t>
            </a:r>
          </a:p>
          <a:p>
            <a:pPr>
              <a:spcBef>
                <a:spcPts val="1000"/>
              </a:spcBef>
            </a:pPr>
            <a:r>
              <a:rPr lang="en-US" sz="2400" dirty="0">
                <a:latin typeface="Open Sans"/>
                <a:ea typeface="+mn-lt"/>
                <a:cs typeface="+mn-lt"/>
              </a:rPr>
              <a:t>ILO 4: Learn how to represent time in an energy system model using MUIO and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Constantinos,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Francesco,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Abhishek, Sridharan, Vignesh, Ramos, Eunice,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Agnese, … Howells, Mark. (2018, November). Time representation in </a:t>
            </a:r>
            <a:r>
              <a:rPr lang="en-GB" sz="2000" dirty="0"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Zenodo</a:t>
            </a:r>
            <a:r>
              <a:rPr lang="en-GB" sz="2000" dirty="0">
                <a:latin typeface="Open Sans"/>
                <a:ea typeface="Open Sans" panose="020B0606030504020204" pitchFamily="34" charset="0"/>
                <a:cs typeface="Open Sans" panose="020B0606030504020204" pitchFamily="34" charset="0"/>
              </a:rPr>
              <a:t>. http://doi.org/10.5281/zenodo.4558793  </a:t>
            </a: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Diagram&#10;&#10;Description automatically generated">
            <a:extLst>
              <a:ext uri="{FF2B5EF4-FFF2-40B4-BE49-F238E27FC236}">
                <a16:creationId xmlns:a16="http://schemas.microsoft.com/office/drawing/2014/main" id="{A9091285-1D53-358E-58CB-CF19EECB451F}"/>
              </a:ext>
            </a:extLst>
          </p:cNvPr>
          <p:cNvPicPr>
            <a:picLocks noGrp="1" noChangeAspect="1"/>
          </p:cNvPicPr>
          <p:nvPr>
            <p:ph idx="1"/>
          </p:nvPr>
        </p:nvPicPr>
        <p:blipFill>
          <a:blip r:embed="rId5"/>
          <a:stretch>
            <a:fillRect/>
          </a:stretch>
        </p:blipFill>
        <p:spPr>
          <a:xfrm>
            <a:off x="1751906" y="1513909"/>
            <a:ext cx="7241969" cy="5051991"/>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Introduction to Representing Time Part 1</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synthesize (55)">
            <a:hlinkClick r:id="" action="ppaction://media"/>
            <a:extLst>
              <a:ext uri="{FF2B5EF4-FFF2-40B4-BE49-F238E27FC236}">
                <a16:creationId xmlns:a16="http://schemas.microsoft.com/office/drawing/2014/main" id="{2DA60CA3-DD34-B543-D148-B73553AC0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709" y="249264"/>
            <a:ext cx="1064591" cy="1064591"/>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85CE88-DCB5-D627-63EE-F64B0136A7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55D85A-86C8-E9B1-337D-18255FA91ED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5" name="Picture 4">
            <a:extLst>
              <a:ext uri="{FF2B5EF4-FFF2-40B4-BE49-F238E27FC236}">
                <a16:creationId xmlns:a16="http://schemas.microsoft.com/office/drawing/2014/main" id="{35224C6E-3276-B983-7FFA-C96A65305FE3}"/>
              </a:ext>
            </a:extLst>
          </p:cNvPr>
          <p:cNvPicPr>
            <a:picLocks noChangeAspect="1"/>
          </p:cNvPicPr>
          <p:nvPr/>
        </p:nvPicPr>
        <p:blipFill>
          <a:blip r:embed="rId5"/>
          <a:srcRect l="3291" r="5628"/>
          <a:stretch/>
        </p:blipFill>
        <p:spPr>
          <a:xfrm>
            <a:off x="6201133" y="819610"/>
            <a:ext cx="5265444" cy="5574069"/>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nvGraphicFramePr>
            <p:xfrm>
              <a:off x="294505" y="1327062"/>
              <a:ext cx="5580913" cy="4998664"/>
            </p:xfrm>
            <a:graphic>
              <a:graphicData uri="http://schemas.openxmlformats.org/drawingml/2006/table">
                <a:tbl>
                  <a:tblPr firstRow="1" bandRow="1"/>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r>
                            <a:rPr lang="es-CO" sz="1600" dirty="0" err="1"/>
                            <a:t>Seasons</a:t>
                          </a:r>
                          <a:r>
                            <a:rPr lang="es-CO" sz="1600" dirty="0"/>
                            <a:t> (</a:t>
                          </a:r>
                          <a:r>
                            <a:rPr lang="es-CO" sz="1600" dirty="0" err="1"/>
                            <a:t>e.g</a:t>
                          </a:r>
                          <a:r>
                            <a:rPr lang="es-CO" sz="1600" dirty="0"/>
                            <a:t>., Winter, </a:t>
                          </a:r>
                          <a:r>
                            <a:rPr lang="es-CO" sz="1600" dirty="0" err="1"/>
                            <a:t>spring</a:t>
                          </a:r>
                          <a:r>
                            <a:rPr lang="es-CO" sz="1600" dirty="0"/>
                            <a:t>, </a:t>
                          </a:r>
                          <a:r>
                            <a:rPr lang="es-CO" sz="1600" dirty="0" err="1"/>
                            <a:t>summer</a:t>
                          </a:r>
                          <a:r>
                            <a:rPr lang="es-CO" sz="1600" dirty="0"/>
                            <a:t>, </a:t>
                          </a:r>
                          <a:r>
                            <a:rPr lang="es-CO" sz="1600" dirty="0" err="1"/>
                            <a:t>autumn</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season</a:t>
                          </a:r>
                          <a:r>
                            <a:rPr lang="es-CO" sz="1600" dirty="0"/>
                            <a:t> [1,4]) </a:t>
                          </a:r>
                          <a:r>
                            <a:rPr lang="es-CO" sz="1600" dirty="0" err="1"/>
                            <a:t>that</a:t>
                          </a:r>
                          <a:r>
                            <a:rPr lang="es-CO" sz="1600" dirty="0"/>
                            <a:t> are </a:t>
                          </a:r>
                          <a:r>
                            <a:rPr lang="es-CO" sz="1600" dirty="0" err="1"/>
                            <a:t>accounted</a:t>
                          </a:r>
                          <a:r>
                            <a:rPr lang="es-CO" sz="1600" dirty="0"/>
                            <a:t> </a:t>
                          </a:r>
                          <a:r>
                            <a:rPr lang="es-CO" sz="160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r>
                            <a:rPr lang="es-CO" sz="1600" dirty="0"/>
                            <a:t>Day </a:t>
                          </a:r>
                          <a:r>
                            <a:rPr lang="es-CO" sz="1600" dirty="0" err="1"/>
                            <a:t>types</a:t>
                          </a:r>
                          <a:r>
                            <a:rPr lang="es-CO" sz="1600" dirty="0"/>
                            <a:t> (</a:t>
                          </a:r>
                          <a:r>
                            <a:rPr lang="es-CO" sz="1600" dirty="0" err="1"/>
                            <a:t>e.g</a:t>
                          </a:r>
                          <a:r>
                            <a:rPr lang="es-CO" sz="1600" dirty="0"/>
                            <a:t>., </a:t>
                          </a:r>
                          <a:r>
                            <a:rPr lang="es-CO" sz="1600" dirty="0" err="1"/>
                            <a:t>weekdays</a:t>
                          </a:r>
                          <a:r>
                            <a:rPr lang="es-CO" sz="1600" dirty="0"/>
                            <a:t>, </a:t>
                          </a:r>
                          <a:r>
                            <a:rPr lang="es-CO" sz="1600" dirty="0" err="1"/>
                            <a:t>weekend</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daytype</a:t>
                          </a:r>
                          <a:r>
                            <a:rPr lang="es-CO" sz="1600" dirty="0"/>
                            <a:t>:</a:t>
                          </a:r>
                          <a:r>
                            <a:rPr lang="es-CO" sz="1600" baseline="0" dirty="0"/>
                            <a:t> [1,2]) </a:t>
                          </a:r>
                          <a:r>
                            <a:rPr lang="es-CO" sz="1600" baseline="0" dirty="0" err="1"/>
                            <a:t>that</a:t>
                          </a:r>
                          <a:r>
                            <a:rPr lang="es-CO" sz="1600" baseline="0" dirty="0"/>
                            <a:t> are </a:t>
                          </a:r>
                          <a:r>
                            <a:rPr lang="es-CO" sz="1600" baseline="0" dirty="0" err="1"/>
                            <a:t>accounted</a:t>
                          </a:r>
                          <a:r>
                            <a:rPr lang="es-CO" sz="1600" baseline="0" dirty="0"/>
                            <a:t> </a:t>
                          </a:r>
                          <a:r>
                            <a:rPr lang="es-CO" sz="1600" baseline="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r>
                            <a:rPr lang="es-CO" sz="1600" dirty="0" err="1"/>
                            <a:t>Sections</a:t>
                          </a:r>
                          <a:r>
                            <a:rPr lang="es-CO" sz="1600" dirty="0"/>
                            <a:t> </a:t>
                          </a:r>
                          <a:r>
                            <a:rPr lang="es-CO" sz="1600" dirty="0" err="1"/>
                            <a:t>of</a:t>
                          </a:r>
                          <a:r>
                            <a:rPr lang="es-CO" sz="1600" dirty="0"/>
                            <a:t> </a:t>
                          </a:r>
                          <a:r>
                            <a:rPr lang="es-CO" sz="1600" dirty="0" err="1"/>
                            <a:t>the</a:t>
                          </a:r>
                          <a:r>
                            <a:rPr lang="es-CO" sz="1600" dirty="0"/>
                            <a:t> </a:t>
                          </a:r>
                          <a:r>
                            <a:rPr lang="es-CO" sz="1600" dirty="0" err="1"/>
                            <a:t>day</a:t>
                          </a:r>
                          <a:r>
                            <a:rPr lang="es-CO" sz="1600" dirty="0"/>
                            <a:t> (</a:t>
                          </a:r>
                          <a:r>
                            <a:rPr lang="es-CO" sz="1600" dirty="0" err="1"/>
                            <a:t>e.g</a:t>
                          </a:r>
                          <a:r>
                            <a:rPr lang="es-CO" sz="1600" dirty="0"/>
                            <a:t>., </a:t>
                          </a:r>
                          <a:r>
                            <a:rPr lang="es-CO" sz="1600" dirty="0" err="1"/>
                            <a:t>morning</a:t>
                          </a:r>
                          <a:r>
                            <a:rPr lang="es-CO" sz="1600" dirty="0"/>
                            <a:t>, </a:t>
                          </a:r>
                          <a:r>
                            <a:rPr lang="es-CO" sz="1600" dirty="0" err="1"/>
                            <a:t>afternoon</a:t>
                          </a:r>
                          <a:r>
                            <a:rPr lang="es-CO" sz="1600" dirty="0"/>
                            <a:t>, </a:t>
                          </a:r>
                          <a:r>
                            <a:rPr lang="es-CO" sz="1600" dirty="0" err="1"/>
                            <a:t>night</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dailytimebracket</a:t>
                          </a:r>
                          <a:r>
                            <a:rPr lang="es-CO" sz="1600" dirty="0"/>
                            <a:t>: [1,3]) </a:t>
                          </a:r>
                          <a:r>
                            <a:rPr lang="es-CO" sz="1600" dirty="0" err="1"/>
                            <a:t>that</a:t>
                          </a:r>
                          <a:r>
                            <a:rPr lang="es-CO" sz="1600" dirty="0"/>
                            <a:t> are </a:t>
                          </a:r>
                          <a:r>
                            <a:rPr lang="es-CO" sz="1600" dirty="0" err="1"/>
                            <a:t>accounted</a:t>
                          </a:r>
                          <a:r>
                            <a:rPr lang="es-CO" sz="1600" dirty="0"/>
                            <a:t> </a:t>
                          </a:r>
                          <a:r>
                            <a:rPr lang="es-CO" sz="1600" dirty="0" err="1"/>
                            <a:t>for</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r>
                            <a:rPr lang="es-CO" sz="1600" dirty="0" err="1"/>
                            <a:t>Typical</a:t>
                          </a:r>
                          <a:r>
                            <a:rPr lang="es-CO" sz="1600" dirty="0"/>
                            <a:t> time </a:t>
                          </a:r>
                          <a:r>
                            <a:rPr lang="es-CO" sz="1600" dirty="0" err="1"/>
                            <a:t>intervals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used</a:t>
                          </a:r>
                          <a:r>
                            <a:rPr lang="es-CO" sz="1600" dirty="0"/>
                            <a:t> in </a:t>
                          </a:r>
                          <a:r>
                            <a:rPr lang="es-CO" sz="1600" dirty="0" err="1"/>
                            <a:t>the</a:t>
                          </a:r>
                          <a:r>
                            <a:rPr lang="es-CO" sz="1600" dirty="0"/>
                            <a:t> </a:t>
                          </a:r>
                          <a:r>
                            <a:rPr lang="es-CO" sz="1600" dirty="0" err="1"/>
                            <a:t>model</a:t>
                          </a:r>
                          <a:r>
                            <a:rPr lang="es-CO" sz="1600" dirty="0"/>
                            <a:t>. </a:t>
                          </a:r>
                          <a:r>
                            <a:rPr lang="es-CO" sz="1600" dirty="0" err="1"/>
                            <a:t>Their</a:t>
                          </a:r>
                          <a:r>
                            <a:rPr lang="es-CO" sz="1600" dirty="0"/>
                            <a:t> </a:t>
                          </a:r>
                          <a:r>
                            <a:rPr lang="es-CO" sz="1600" dirty="0" err="1"/>
                            <a:t>number</a:t>
                          </a:r>
                          <a:r>
                            <a:rPr lang="es-CO" sz="1600" dirty="0"/>
                            <a:t> </a:t>
                          </a:r>
                          <a:r>
                            <a:rPr lang="es-CO" sz="1600" dirty="0" err="1"/>
                            <a:t>is</a:t>
                          </a:r>
                          <a:r>
                            <a:rPr lang="es-CO" sz="1600" dirty="0"/>
                            <a:t> </a:t>
                          </a:r>
                          <a:r>
                            <a:rPr lang="es-CO" sz="1600" dirty="0" err="1"/>
                            <a:t>equal</a:t>
                          </a:r>
                          <a:r>
                            <a:rPr lang="es-CO" sz="1600" dirty="0"/>
                            <a:t> </a:t>
                          </a:r>
                          <a:r>
                            <a:rPr lang="es-CO" sz="1600" dirty="0" err="1"/>
                            <a:t>to</a:t>
                          </a:r>
                          <a:r>
                            <a:rPr lang="es-CO" sz="1600" dirty="0"/>
                            <a:t> </a:t>
                          </a:r>
                          <a:r>
                            <a:rPr lang="es-CO" sz="1600" dirty="0" err="1"/>
                            <a:t>the</a:t>
                          </a:r>
                          <a:r>
                            <a:rPr lang="es-CO" sz="1600" dirty="0"/>
                            <a:t> </a:t>
                          </a:r>
                          <a:r>
                            <a:rPr lang="es-CO" sz="1600" dirty="0" err="1"/>
                            <a:t>product</a:t>
                          </a:r>
                          <a:r>
                            <a:rPr lang="es-CO" sz="1600" dirty="0"/>
                            <a:t> </a:t>
                          </a:r>
                          <a:r>
                            <a:rPr lang="es-CO" sz="1600" dirty="0" err="1"/>
                            <a:t>of</a:t>
                          </a:r>
                          <a:r>
                            <a:rPr lang="es-CO" sz="1600" dirty="0"/>
                            <a:t> </a:t>
                          </a:r>
                          <a:r>
                            <a:rPr lang="es-CO" sz="1600" dirty="0" err="1"/>
                            <a:t>the</a:t>
                          </a:r>
                          <a:r>
                            <a:rPr lang="es-CO" sz="1600" dirty="0"/>
                            <a:t> </a:t>
                          </a:r>
                          <a:r>
                            <a:rPr lang="es-CO" sz="1600" dirty="0" err="1"/>
                            <a:t>number</a:t>
                          </a:r>
                          <a:r>
                            <a:rPr lang="es-CO" sz="1600" dirty="0"/>
                            <a:t> </a:t>
                          </a:r>
                          <a:r>
                            <a:rPr lang="es-CO" sz="1600" dirty="0" err="1"/>
                            <a:t>of</a:t>
                          </a:r>
                          <a:r>
                            <a:rPr lang="es-CO" sz="1600" dirty="0"/>
                            <a:t> </a:t>
                          </a:r>
                          <a:r>
                            <a:rPr lang="es-CO" sz="1600" dirty="0" err="1"/>
                            <a:t>seasons</a:t>
                          </a:r>
                          <a:r>
                            <a:rPr lang="es-CO" sz="1600" dirty="0"/>
                            <a:t>, </a:t>
                          </a:r>
                          <a:r>
                            <a:rPr lang="es-CO" sz="1600" dirty="0" err="1"/>
                            <a:t>daytypes</a:t>
                          </a:r>
                          <a:r>
                            <a:rPr lang="es-CO" sz="1600" dirty="0"/>
                            <a:t> and </a:t>
                          </a:r>
                          <a:r>
                            <a:rPr lang="es-CO" sz="1600" dirty="0" err="1"/>
                            <a:t>dailytimebrackets</a:t>
                          </a:r>
                          <a:r>
                            <a:rPr lang="es-CO" sz="1600" dirty="0"/>
                            <a:t> (</a:t>
                          </a:r>
                          <a:r>
                            <a:rPr lang="es-CO" sz="1600" dirty="0" err="1"/>
                            <a:t>e.g</a:t>
                          </a:r>
                          <a:r>
                            <a:rPr lang="es-CO" sz="1600" dirty="0"/>
                            <a:t>., </a:t>
                          </a:r>
                          <a:r>
                            <a:rPr lang="es-CO" sz="1600" dirty="0" err="1"/>
                            <a:t>with</a:t>
                          </a:r>
                          <a:r>
                            <a:rPr lang="es-CO" sz="1600" dirty="0"/>
                            <a:t> </a:t>
                          </a:r>
                          <a:r>
                            <a:rPr lang="es-CO" sz="1600" dirty="0" err="1"/>
                            <a:t>the</a:t>
                          </a:r>
                          <a:r>
                            <a:rPr lang="es-CO" sz="1600" dirty="0"/>
                            <a:t> </a:t>
                          </a:r>
                          <a:r>
                            <a:rPr lang="es-CO" sz="1600" dirty="0" err="1"/>
                            <a:t>above</a:t>
                          </a:r>
                          <a:r>
                            <a:rPr lang="es-CO" sz="1600" dirty="0"/>
                            <a:t> </a:t>
                          </a:r>
                          <a:r>
                            <a:rPr lang="es-CO" sz="1600" dirty="0" err="1"/>
                            <a:t>examples</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timeslice</a:t>
                          </a:r>
                          <a:r>
                            <a:rPr lang="es-CO" sz="1600" baseline="0" dirty="0"/>
                            <a:t> [1,24])</a:t>
                          </a:r>
                          <a:endParaRPr lang="es-CO" sz="1600" dirty="0"/>
                        </a:p>
                      </a:txBody>
                      <a:tcPr/>
                    </a:tc>
                    <a:extLst>
                      <a:ext uri="{0D108BD9-81ED-4DB2-BD59-A6C34878D82A}">
                        <a16:rowId xmlns:a16="http://schemas.microsoft.com/office/drawing/2014/main" val="174788030"/>
                      </a:ext>
                    </a:extLst>
                  </a:tr>
                </a:tbl>
              </a:graphicData>
            </a:graphic>
          </p:graphicFrame>
        </mc:Choice>
        <mc:Fallback xmlns="">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endParaRPr lang="es-CO"/>
                        </a:p>
                      </a:txBody>
                      <a:tcPr>
                        <a:blipFill>
                          <a:blip r:embed="rId6"/>
                          <a:stretch>
                            <a:fillRect l="-36866" t="-133813" r="-597" b="-363309"/>
                          </a:stretch>
                        </a:blipFill>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endParaRPr lang="es-CO"/>
                        </a:p>
                      </a:txBody>
                      <a:tcPr>
                        <a:blipFill>
                          <a:blip r:embed="rId6"/>
                          <a:stretch>
                            <a:fillRect l="-36866" t="-233813" r="-597" b="-263309"/>
                          </a:stretch>
                        </a:blipFill>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endParaRPr lang="es-CO"/>
                        </a:p>
                      </a:txBody>
                      <a:tcPr>
                        <a:blipFill>
                          <a:blip r:embed="rId6"/>
                          <a:stretch>
                            <a:fillRect l="-36866" t="-336232" r="-597" b="-165217"/>
                          </a:stretch>
                        </a:blipFill>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endParaRPr lang="es-CO"/>
                        </a:p>
                      </a:txBody>
                      <a:tcPr>
                        <a:blipFill>
                          <a:blip r:embed="rId6"/>
                          <a:stretch>
                            <a:fillRect l="-36866" t="-272398" r="-597" b="-3167"/>
                          </a:stretch>
                        </a:blipFill>
                      </a:tcPr>
                    </a:tc>
                    <a:extLst>
                      <a:ext uri="{0D108BD9-81ED-4DB2-BD59-A6C34878D82A}">
                        <a16:rowId xmlns:a16="http://schemas.microsoft.com/office/drawing/2014/main" val="174788030"/>
                      </a:ext>
                    </a:extLst>
                  </a:tr>
                </a:tbl>
              </a:graphicData>
            </a:graphic>
          </p:graphicFrame>
        </mc:Fallback>
      </mc:AlternateContent>
      <p:sp>
        <p:nvSpPr>
          <p:cNvPr id="7" name="CuadroTexto 31">
            <a:extLst>
              <a:ext uri="{FF2B5EF4-FFF2-40B4-BE49-F238E27FC236}">
                <a16:creationId xmlns:a16="http://schemas.microsoft.com/office/drawing/2014/main" id="{20147BC3-B113-A2DF-B9B1-6F6AA89ADA2A}"/>
              </a:ext>
            </a:extLst>
          </p:cNvPr>
          <p:cNvSpPr txBox="1"/>
          <p:nvPr/>
        </p:nvSpPr>
        <p:spPr>
          <a:xfrm>
            <a:off x="10248885" y="6269873"/>
            <a:ext cx="2435383" cy="261610"/>
          </a:xfrm>
          <a:prstGeom prst="rect">
            <a:avLst/>
          </a:prstGeom>
          <a:noFill/>
        </p:spPr>
        <p:txBody>
          <a:bodyPr wrap="square">
            <a:spAutoFit/>
          </a:bodyPr>
          <a:lstStyle/>
          <a:p>
            <a:r>
              <a:rPr lang="en-US" altLang="es-ES" sz="1100" dirty="0">
                <a:latin typeface="Segoe UI" panose="020B0502040204020203" pitchFamily="34" charset="0"/>
                <a:ea typeface="Calibri" panose="020F0502020204030204" pitchFamily="34" charset="0"/>
                <a:cs typeface="Segoe UI" panose="020B0502040204020203" pitchFamily="34" charset="0"/>
              </a:rPr>
              <a:t>Novo et al., 2022</a:t>
            </a:r>
            <a:endParaRPr lang="es-CO" sz="1100" dirty="0">
              <a:latin typeface="Segoe UI" panose="020B0502040204020203" pitchFamily="34" charset="0"/>
              <a:cs typeface="Segoe UI" panose="020B0502040204020203" pitchFamily="34" charset="0"/>
            </a:endParaRPr>
          </a:p>
        </p:txBody>
      </p:sp>
      <p:sp>
        <p:nvSpPr>
          <p:cNvPr id="4" name="Title 10">
            <a:extLst>
              <a:ext uri="{FF2B5EF4-FFF2-40B4-BE49-F238E27FC236}">
                <a16:creationId xmlns:a16="http://schemas.microsoft.com/office/drawing/2014/main" id="{DAA31B4F-8CBE-3D07-EACA-5805F86EE570}"/>
              </a:ext>
            </a:extLst>
          </p:cNvPr>
          <p:cNvSpPr txBox="1">
            <a:spLocks/>
          </p:cNvSpPr>
          <p:nvPr/>
        </p:nvSpPr>
        <p:spPr>
          <a:xfrm>
            <a:off x="354953" y="-549464"/>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a:extLst>
              <a:ext uri="{FF2B5EF4-FFF2-40B4-BE49-F238E27FC236}">
                <a16:creationId xmlns:a16="http://schemas.microsoft.com/office/drawing/2014/main" id="{9C2DA287-A007-A016-2E54-BAAD26169906}"/>
              </a:ext>
            </a:extLst>
          </p:cNvPr>
          <p:cNvSpPr/>
          <p:nvPr/>
        </p:nvSpPr>
        <p:spPr>
          <a:xfrm>
            <a:off x="354953" y="8196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Introduction to Representing Time Part 2</a:t>
            </a:r>
          </a:p>
        </p:txBody>
      </p:sp>
      <p:pic>
        <p:nvPicPr>
          <p:cNvPr id="8" name="synthesize (56)">
            <a:hlinkClick r:id="" action="ppaction://media"/>
            <a:extLst>
              <a:ext uri="{FF2B5EF4-FFF2-40B4-BE49-F238E27FC236}">
                <a16:creationId xmlns:a16="http://schemas.microsoft.com/office/drawing/2014/main" id="{EB2A4FB5-69BD-AE32-7E8B-1BD153093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8886" y="127006"/>
            <a:ext cx="1043406" cy="1043406"/>
          </a:xfrm>
          <a:prstGeom prst="rect">
            <a:avLst/>
          </a:prstGeom>
        </p:spPr>
      </p:pic>
    </p:spTree>
    <p:extLst>
      <p:ext uri="{BB962C8B-B14F-4D97-AF65-F5344CB8AC3E}">
        <p14:creationId xmlns:p14="http://schemas.microsoft.com/office/powerpoint/2010/main" val="4085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272C16-4F0E-D0A2-BB8B-6F0701E83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6FF3C02-D119-65E5-616F-E3DEA4ABDC50}"/>
              </a:ext>
            </a:extLst>
          </p:cNvPr>
          <p:cNvPicPr>
            <a:picLocks noChangeAspect="1"/>
          </p:cNvPicPr>
          <p:nvPr/>
        </p:nvPicPr>
        <p:blipFill>
          <a:blip r:embed="rId5"/>
          <a:stretch>
            <a:fillRect/>
          </a:stretch>
        </p:blipFill>
        <p:spPr>
          <a:xfrm>
            <a:off x="343317" y="1571616"/>
            <a:ext cx="10779608" cy="4264066"/>
          </a:xfrm>
          <a:prstGeom prst="rect">
            <a:avLst/>
          </a:prstGeom>
        </p:spPr>
      </p:pic>
      <p:sp>
        <p:nvSpPr>
          <p:cNvPr id="3" name="Slide Number Placeholder 1">
            <a:extLst>
              <a:ext uri="{FF2B5EF4-FFF2-40B4-BE49-F238E27FC236}">
                <a16:creationId xmlns:a16="http://schemas.microsoft.com/office/drawing/2014/main" id="{545DDF18-F984-264B-D3A1-88840978ED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E46A1B6-B044-3544-77AF-C226131EF978}"/>
              </a:ext>
            </a:extLst>
          </p:cNvPr>
          <p:cNvSpPr/>
          <p:nvPr/>
        </p:nvSpPr>
        <p:spPr>
          <a:xfrm>
            <a:off x="423191" y="9773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Time representation in MUIO</a:t>
            </a:r>
          </a:p>
        </p:txBody>
      </p:sp>
      <p:sp>
        <p:nvSpPr>
          <p:cNvPr id="4" name="Title 10">
            <a:extLst>
              <a:ext uri="{FF2B5EF4-FFF2-40B4-BE49-F238E27FC236}">
                <a16:creationId xmlns:a16="http://schemas.microsoft.com/office/drawing/2014/main" id="{ED6924C4-8D2F-052D-9972-6CFCBC184F32}"/>
              </a:ext>
            </a:extLst>
          </p:cNvPr>
          <p:cNvSpPr txBox="1">
            <a:spLocks/>
          </p:cNvSpPr>
          <p:nvPr/>
        </p:nvSpPr>
        <p:spPr>
          <a:xfrm>
            <a:off x="423191" y="-46421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Rectangle: Rounded Corners 6">
            <a:extLst>
              <a:ext uri="{FF2B5EF4-FFF2-40B4-BE49-F238E27FC236}">
                <a16:creationId xmlns:a16="http://schemas.microsoft.com/office/drawing/2014/main" id="{2063D6CA-49FD-80A8-8A2F-F3A20EB120BE}"/>
              </a:ext>
            </a:extLst>
          </p:cNvPr>
          <p:cNvSpPr/>
          <p:nvPr/>
        </p:nvSpPr>
        <p:spPr>
          <a:xfrm>
            <a:off x="464136" y="2825087"/>
            <a:ext cx="1555734" cy="26749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extBox 7">
            <a:extLst>
              <a:ext uri="{FF2B5EF4-FFF2-40B4-BE49-F238E27FC236}">
                <a16:creationId xmlns:a16="http://schemas.microsoft.com/office/drawing/2014/main" id="{5D8BE31C-E107-D2CB-6396-B8A20CDC0D28}"/>
              </a:ext>
            </a:extLst>
          </p:cNvPr>
          <p:cNvSpPr txBox="1"/>
          <p:nvPr/>
        </p:nvSpPr>
        <p:spPr>
          <a:xfrm>
            <a:off x="464135" y="5890274"/>
            <a:ext cx="10779607" cy="646331"/>
          </a:xfrm>
          <a:prstGeom prst="rect">
            <a:avLst/>
          </a:prstGeom>
          <a:noFill/>
        </p:spPr>
        <p:txBody>
          <a:bodyPr wrap="square" rtlCol="0">
            <a:spAutoFit/>
          </a:bodyPr>
          <a:lstStyle/>
          <a:p>
            <a:r>
              <a:rPr lang="en-US" sz="1800" dirty="0"/>
              <a:t>In MUIO, we can define </a:t>
            </a:r>
            <a:r>
              <a:rPr lang="en-US" sz="1800" dirty="0" err="1"/>
              <a:t>timeslices</a:t>
            </a:r>
            <a:r>
              <a:rPr lang="en-US" sz="1800" dirty="0"/>
              <a:t> alone if we are not modeling storage technologies. Otherwise, we need to define seasons, day types, and daily time brackets, each of which must be linked to a </a:t>
            </a:r>
            <a:r>
              <a:rPr lang="en-US" sz="1800" dirty="0" err="1"/>
              <a:t>timeslice</a:t>
            </a:r>
            <a:r>
              <a:rPr lang="en-US" sz="1800" dirty="0"/>
              <a:t>.</a:t>
            </a:r>
            <a:endParaRPr lang="es-CO" sz="1800" dirty="0"/>
          </a:p>
        </p:txBody>
      </p:sp>
      <p:pic>
        <p:nvPicPr>
          <p:cNvPr id="5" name="synthesize (57)">
            <a:hlinkClick r:id="" action="ppaction://media"/>
            <a:extLst>
              <a:ext uri="{FF2B5EF4-FFF2-40B4-BE49-F238E27FC236}">
                <a16:creationId xmlns:a16="http://schemas.microsoft.com/office/drawing/2014/main" id="{69791DD0-77FB-DCAD-C1AE-C1D8B1EDA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3731" y="192297"/>
            <a:ext cx="985078" cy="985078"/>
          </a:xfrm>
          <a:prstGeom prst="rect">
            <a:avLst/>
          </a:prstGeom>
        </p:spPr>
      </p:pic>
    </p:spTree>
    <p:extLst>
      <p:ext uri="{BB962C8B-B14F-4D97-AF65-F5344CB8AC3E}">
        <p14:creationId xmlns:p14="http://schemas.microsoft.com/office/powerpoint/2010/main" val="14781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77AE58-9E8B-BF6C-C1AF-AD6691F6CD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4C028F4-C22E-3D82-50DF-A9F0A4688D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BE95A5B-C52D-A7BB-B7D7-EDA9B792A951}"/>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Year Split</a:t>
            </a:r>
          </a:p>
        </p:txBody>
      </p:sp>
      <p:sp>
        <p:nvSpPr>
          <p:cNvPr id="4" name="Title 10">
            <a:extLst>
              <a:ext uri="{FF2B5EF4-FFF2-40B4-BE49-F238E27FC236}">
                <a16:creationId xmlns:a16="http://schemas.microsoft.com/office/drawing/2014/main" id="{6379920B-F20D-82F1-4DC0-3CE14C6B6B12}"/>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E94DE771-BADB-FAFA-9C58-2F5857F97D39}"/>
              </a:ext>
            </a:extLst>
          </p:cNvPr>
          <p:cNvSpPr/>
          <p:nvPr/>
        </p:nvSpPr>
        <p:spPr>
          <a:xfrm>
            <a:off x="766815" y="1851711"/>
            <a:ext cx="2928135" cy="918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latin typeface="Segoe UI" panose="020B0502040204020203" pitchFamily="34" charset="0"/>
                <a:cs typeface="Segoe UI" panose="020B0502040204020203" pitchFamily="34" charset="0"/>
              </a:rPr>
              <a:t>Year</a:t>
            </a:r>
            <a:r>
              <a:rPr lang="es-CO" sz="2400" b="1" dirty="0">
                <a:latin typeface="Segoe UI" panose="020B0502040204020203" pitchFamily="34" charset="0"/>
                <a:cs typeface="Segoe UI" panose="020B0502040204020203" pitchFamily="34" charset="0"/>
              </a:rPr>
              <a:t> Split</a:t>
            </a:r>
          </a:p>
        </p:txBody>
      </p:sp>
      <p:sp>
        <p:nvSpPr>
          <p:cNvPr id="6" name="Rectángulo: esquinas redondeadas 6">
            <a:extLst>
              <a:ext uri="{FF2B5EF4-FFF2-40B4-BE49-F238E27FC236}">
                <a16:creationId xmlns:a16="http://schemas.microsoft.com/office/drawing/2014/main" id="{45F62329-B979-1E86-5089-20ACA61386C3}"/>
              </a:ext>
            </a:extLst>
          </p:cNvPr>
          <p:cNvSpPr/>
          <p:nvPr/>
        </p:nvSpPr>
        <p:spPr>
          <a:xfrm>
            <a:off x="4560221" y="1717479"/>
            <a:ext cx="6340867" cy="118741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Duration of a modelled </a:t>
            </a:r>
            <a:r>
              <a:rPr lang="en-US" sz="2000" b="1" dirty="0" err="1">
                <a:latin typeface="Segoe UI" panose="020B0502040204020203" pitchFamily="34" charset="0"/>
                <a:cs typeface="Segoe UI" panose="020B0502040204020203" pitchFamily="34" charset="0"/>
              </a:rPr>
              <a:t>timeslice</a:t>
            </a:r>
            <a:r>
              <a:rPr lang="en-US" sz="2000" b="1" dirty="0">
                <a:latin typeface="Segoe UI" panose="020B0502040204020203" pitchFamily="34" charset="0"/>
                <a:cs typeface="Segoe UI" panose="020B0502040204020203" pitchFamily="34" charset="0"/>
              </a:rPr>
              <a:t>, expressed as a fraction of the year. The sum must be equal to 1.</a:t>
            </a:r>
            <a:endParaRPr lang="es-CO" sz="20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nvGraphicFramePr>
            <p:xfrm>
              <a:off x="607325" y="3108459"/>
              <a:ext cx="10515600" cy="3270599"/>
            </p:xfrm>
            <a:graphic>
              <a:graphicData uri="http://schemas.openxmlformats.org/drawingml/2006/table">
                <a:tbl>
                  <a:tblPr firstRow="1" bandRow="1"/>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a:pPr algn="ctr"/>
                          <a:r>
                            <a:rPr lang="es-CO" sz="2000" b="1" dirty="0">
                              <a:latin typeface="Segoe UI" panose="020B0502040204020203" pitchFamily="34" charset="0"/>
                              <a:cs typeface="Segoe UI" panose="020B0502040204020203" pitchFamily="34" charset="0"/>
                            </a:rPr>
                            <a:t>Default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tc>
                      <a:txBody>
                        <a:bodyPr/>
                        <a:lstStyle/>
                        <a:p>
                          <a:pPr algn="ctr"/>
                          <a:r>
                            <a:rPr lang="es-CO" sz="2000" b="1" dirty="0">
                              <a:latin typeface="Segoe UI" panose="020B0502040204020203" pitchFamily="34" charset="0"/>
                              <a:cs typeface="Segoe UI" panose="020B0502040204020203" pitchFamily="34" charset="0"/>
                            </a:rPr>
                            <a:t>Alternative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8751925"/>
                      </a:ext>
                    </a:extLst>
                  </a:tr>
                  <a:tr h="2474152">
                    <a:tc>
                      <a:txBody>
                        <a:bodyPr/>
                        <a:lstStyle/>
                        <a:p>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1/X. </a:t>
                          </a:r>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1/8=0.125</a:t>
                          </a:r>
                        </a:p>
                      </a:txBody>
                      <a:tcPr/>
                    </a:tc>
                    <a:tc>
                      <a:txBody>
                        <a:bodyPr/>
                        <a:lstStyle/>
                        <a:p>
                          <a:pPr algn="just"/>
                          <a:r>
                            <a:rPr lang="es-CO" sz="1600" b="1" dirty="0">
                              <a:latin typeface="Segoe UI" panose="020B0502040204020203" pitchFamily="34" charset="0"/>
                              <a:cs typeface="Segoe UI" panose="020B0502040204020203" pitchFamily="34" charset="0"/>
                            </a:rPr>
                            <a:t>Number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dailybrackets</a:t>
                          </a:r>
                          <a:endParaRPr lang="es-CO" sz="1600" b="1" dirty="0">
                            <a:latin typeface="Segoe UI" panose="020B0502040204020203" pitchFamily="34" charset="0"/>
                            <a:cs typeface="Segoe UI" panose="020B0502040204020203" pitchFamily="34" charset="0"/>
                          </a:endParaRPr>
                        </a:p>
                        <a:p>
                          <a:pPr algn="just"/>
                          <a:endParaRPr lang="es-CO" sz="1600" b="1" dirty="0">
                            <a:latin typeface="Segoe UI" panose="020B0502040204020203" pitchFamily="34" charset="0"/>
                            <a:cs typeface="Segoe UI" panose="020B0502040204020203" pitchFamily="34" charset="0"/>
                          </a:endParaRPr>
                        </a:p>
                        <a:p>
                          <a:pPr algn="just"/>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a:t>
                          </a:r>
                          <a:r>
                            <a:rPr lang="es-CO" sz="1600" b="1" dirty="0">
                              <a:latin typeface="Segoe UI" panose="020B0502040204020203" pitchFamily="34" charset="0"/>
                              <a:cs typeface="Segoe UI" panose="020B0502040204020203" pitchFamily="34" charset="0"/>
                            </a:rPr>
                            <a:t> 1 (</a:t>
                          </a:r>
                          <a:r>
                            <a:rPr lang="es-CO" sz="1600" b="1" dirty="0" err="1">
                              <a:latin typeface="Segoe UI" panose="020B0502040204020203" pitchFamily="34" charset="0"/>
                              <a:cs typeface="Segoe UI" panose="020B0502040204020203" pitchFamily="34" charset="0"/>
                            </a:rPr>
                            <a:t>January</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February</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weekdays</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dailybracket</a:t>
                          </a:r>
                          <a:r>
                            <a:rPr lang="es-CO" sz="1600" b="1" dirty="0">
                              <a:latin typeface="Segoe UI" panose="020B0502040204020203" pitchFamily="34" charset="0"/>
                              <a:cs typeface="Segoe UI" panose="020B0502040204020203" pitchFamily="34" charset="0"/>
                            </a:rPr>
                            <a:t> (6:00 AM </a:t>
                          </a:r>
                          <a:r>
                            <a:rPr lang="es-CO" sz="1600" b="1" dirty="0" err="1">
                              <a:latin typeface="Segoe UI" panose="020B0502040204020203" pitchFamily="34" charset="0"/>
                              <a:cs typeface="Segoe UI" panose="020B0502040204020203" pitchFamily="34" charset="0"/>
                            </a:rPr>
                            <a:t>to</a:t>
                          </a:r>
                          <a:r>
                            <a:rPr lang="es-CO" sz="1600" b="1" dirty="0">
                              <a:latin typeface="Segoe UI" panose="020B0502040204020203" pitchFamily="34" charset="0"/>
                              <a:cs typeface="Segoe UI" panose="020B0502040204020203" pitchFamily="34" charset="0"/>
                            </a:rPr>
                            <a:t> 9:00 AM)</a:t>
                          </a:r>
                        </a:p>
                        <a:p>
                          <a:pPr algn="just"/>
                          <a:endParaRPr lang="es-CO" sz="1600" b="1" dirty="0">
                            <a:latin typeface="Segoe UI" panose="020B0502040204020203" pitchFamily="34"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r>
                                  <a:rPr lang="es-CO" sz="1600" b="1" i="1" smtClean="0">
                                    <a:latin typeface="Cambria Math" panose="02040503050406030204" pitchFamily="18" charset="0"/>
                                    <a:cs typeface="Segoe UI" panose="020B0502040204020203" pitchFamily="34" charset="0"/>
                                  </a:rPr>
                                  <m:t>𝒀𝒆𝒂𝒓𝑺𝒑𝒍𝒊𝒕</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𝟓𝟗</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m:t>
                                        </m:r>
                                      </m:num>
                                      <m:den>
                                        <m:r>
                                          <a:rPr lang="es-CO" sz="1600" b="1" i="1" smtClean="0">
                                            <a:latin typeface="Cambria Math" panose="02040503050406030204" pitchFamily="18" charset="0"/>
                                            <a:cs typeface="Segoe UI" panose="020B0502040204020203" pitchFamily="34" charset="0"/>
                                          </a:rPr>
                                          <m:t>𝟕</m:t>
                                        </m:r>
                                      </m:den>
                                    </m:f>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𝟑</m:t>
                                        </m:r>
                                      </m:num>
                                      <m:den>
                                        <m:r>
                                          <a:rPr lang="es-CO" sz="1600" b="1" i="1" smtClean="0">
                                            <a:latin typeface="Cambria Math" panose="02040503050406030204" pitchFamily="18" charset="0"/>
                                            <a:cs typeface="Segoe UI" panose="020B0502040204020203" pitchFamily="34" charset="0"/>
                                          </a:rPr>
                                          <m:t>𝟐𝟒</m:t>
                                        </m:r>
                                      </m:den>
                                    </m:f>
                                  </m:num>
                                  <m:den>
                                    <m:r>
                                      <a:rPr lang="es-CO" sz="1600" b="1" i="1" smtClean="0">
                                        <a:latin typeface="Cambria Math" panose="02040503050406030204" pitchFamily="18" charset="0"/>
                                        <a:cs typeface="Segoe UI" panose="020B0502040204020203" pitchFamily="34" charset="0"/>
                                      </a:rPr>
                                      <m:t>𝟑𝟔𝟓</m:t>
                                    </m:r>
                                  </m:den>
                                </m:f>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m:t>
                                </m:r>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𝟎𝟏𝟒𝟒</m:t>
                                </m:r>
                              </m:oMath>
                            </m:oMathPara>
                          </a14:m>
                          <a:endParaRPr lang="es-CO" sz="1600" b="1"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42259620"/>
                      </a:ext>
                    </a:extLst>
                  </a:tr>
                </a:tbl>
              </a:graphicData>
            </a:graphic>
          </p:graphicFrame>
        </mc:Choice>
        <mc:Fallback xmlns="">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237669715"/>
                  </p:ext>
                </p:extLst>
              </p:nvPr>
            </p:nvGraphicFramePr>
            <p:xfrm>
              <a:off x="607325" y="3108459"/>
              <a:ext cx="10515600" cy="3270599"/>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a:pPr algn="ctr"/>
                          <a:r>
                            <a:rPr lang="es-CO" sz="2000" b="1" dirty="0">
                              <a:latin typeface="Segoe UI" panose="020B0502040204020203" pitchFamily="34" charset="0"/>
                              <a:cs typeface="Segoe UI" panose="020B0502040204020203" pitchFamily="34" charset="0"/>
                            </a:rPr>
                            <a:t>Default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tc>
                      <a:txBody>
                        <a:bodyPr/>
                        <a:lstStyle/>
                        <a:p>
                          <a:pPr algn="ctr"/>
                          <a:r>
                            <a:rPr lang="es-CO" sz="2000" b="1" dirty="0">
                              <a:latin typeface="Segoe UI" panose="020B0502040204020203" pitchFamily="34" charset="0"/>
                              <a:cs typeface="Segoe UI" panose="020B0502040204020203" pitchFamily="34" charset="0"/>
                            </a:rPr>
                            <a:t>Alternative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8751925"/>
                      </a:ext>
                    </a:extLst>
                  </a:tr>
                  <a:tr h="2474152">
                    <a:tc>
                      <a:txBody>
                        <a:bodyPr/>
                        <a:lstStyle/>
                        <a:p>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1/X. </a:t>
                          </a:r>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1/8=0.125</a:t>
                          </a:r>
                        </a:p>
                      </a:txBody>
                      <a:tcPr/>
                    </a:tc>
                    <a:tc>
                      <a:txBody>
                        <a:bodyPr/>
                        <a:lstStyle/>
                        <a:p>
                          <a:endParaRPr lang="es-CO"/>
                        </a:p>
                      </a:txBody>
                      <a:tcPr>
                        <a:blipFill>
                          <a:blip r:embed="rId5"/>
                          <a:stretch>
                            <a:fillRect l="-100116" t="-32432" r="-463" b="-491"/>
                          </a:stretch>
                        </a:blipFill>
                      </a:tcPr>
                    </a:tc>
                    <a:extLst>
                      <a:ext uri="{0D108BD9-81ED-4DB2-BD59-A6C34878D82A}">
                        <a16:rowId xmlns:a16="http://schemas.microsoft.com/office/drawing/2014/main" val="942259620"/>
                      </a:ext>
                    </a:extLst>
                  </a:tr>
                </a:tbl>
              </a:graphicData>
            </a:graphic>
          </p:graphicFrame>
        </mc:Fallback>
      </mc:AlternateContent>
      <p:pic>
        <p:nvPicPr>
          <p:cNvPr id="8" name="synthesize (58)">
            <a:hlinkClick r:id="" action="ppaction://media"/>
            <a:extLst>
              <a:ext uri="{FF2B5EF4-FFF2-40B4-BE49-F238E27FC236}">
                <a16:creationId xmlns:a16="http://schemas.microsoft.com/office/drawing/2014/main" id="{0E82B3D3-E15A-CEC8-543A-4BE0FBD71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3465" y="220071"/>
            <a:ext cx="1024835" cy="1024835"/>
          </a:xfrm>
          <a:prstGeom prst="rect">
            <a:avLst/>
          </a:prstGeom>
        </p:spPr>
      </p:pic>
    </p:spTree>
    <p:extLst>
      <p:ext uri="{BB962C8B-B14F-4D97-AF65-F5344CB8AC3E}">
        <p14:creationId xmlns:p14="http://schemas.microsoft.com/office/powerpoint/2010/main" val="20175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01112B-6F87-3D96-A7C9-81ABBEF41EB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3B0362-FC19-8BDA-1B8E-E61487AEBA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0B7AEF55-BC4E-AB7E-4BCD-ECBED727943C}"/>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Year Split Exercise</a:t>
            </a:r>
          </a:p>
        </p:txBody>
      </p:sp>
      <p:sp>
        <p:nvSpPr>
          <p:cNvPr id="4" name="Title 10">
            <a:extLst>
              <a:ext uri="{FF2B5EF4-FFF2-40B4-BE49-F238E27FC236}">
                <a16:creationId xmlns:a16="http://schemas.microsoft.com/office/drawing/2014/main" id="{350C5789-7C23-921B-D6C0-B588E36B20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5">
            <a:extLst>
              <a:ext uri="{FF2B5EF4-FFF2-40B4-BE49-F238E27FC236}">
                <a16:creationId xmlns:a16="http://schemas.microsoft.com/office/drawing/2014/main" id="{6B872787-7320-281F-D3B8-18F3601E1383}"/>
              </a:ext>
            </a:extLst>
          </p:cNvPr>
          <p:cNvSpPr txBox="1"/>
          <p:nvPr/>
        </p:nvSpPr>
        <p:spPr>
          <a:xfrm>
            <a:off x="464135" y="1577475"/>
            <a:ext cx="9822976" cy="2308324"/>
          </a:xfrm>
          <a:prstGeom prst="rect">
            <a:avLst/>
          </a:prstGeom>
          <a:noFill/>
        </p:spPr>
        <p:txBody>
          <a:bodyPr wrap="square">
            <a:spAutoFit/>
          </a:bodyPr>
          <a:lstStyle/>
          <a:p>
            <a:r>
              <a:rPr lang="es-CO" sz="2400" dirty="0">
                <a:latin typeface="Segoe UI" panose="020B0502040204020203" pitchFamily="34" charset="0"/>
                <a:cs typeface="Segoe UI" panose="020B0502040204020203" pitchFamily="34" charset="0"/>
              </a:rPr>
              <a:t>A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defined</a:t>
            </a:r>
            <a:r>
              <a:rPr lang="es-CO" sz="2400" dirty="0">
                <a:latin typeface="Segoe UI" panose="020B0502040204020203" pitchFamily="34" charset="0"/>
                <a:cs typeface="Segoe UI" panose="020B0502040204020203" pitchFamily="34" charset="0"/>
              </a:rPr>
              <a:t> as:</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Season</a:t>
            </a:r>
            <a:r>
              <a:rPr lang="es-CO" sz="2400" dirty="0">
                <a:latin typeface="Segoe UI" panose="020B0502040204020203" pitchFamily="34" charset="0"/>
                <a:cs typeface="Segoe UI" panose="020B0502040204020203" pitchFamily="34" charset="0"/>
              </a:rPr>
              <a:t> 3: June, </a:t>
            </a:r>
            <a:r>
              <a:rPr lang="es-CO" sz="2400" dirty="0" err="1">
                <a:latin typeface="Segoe UI" panose="020B0502040204020203" pitchFamily="34" charset="0"/>
                <a:cs typeface="Segoe UI" panose="020B0502040204020203" pitchFamily="34" charset="0"/>
              </a:rPr>
              <a:t>July</a:t>
            </a:r>
            <a:r>
              <a:rPr lang="es-CO" sz="2400" dirty="0">
                <a:latin typeface="Segoe UI" panose="020B0502040204020203" pitchFamily="34" charset="0"/>
                <a:cs typeface="Segoe UI" panose="020B0502040204020203" pitchFamily="34" charset="0"/>
              </a:rPr>
              <a:t>, August</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Daytype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weekends</a:t>
            </a:r>
            <a:endParaRPr lang="es-CO"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Dailytimebracket</a:t>
            </a:r>
            <a:r>
              <a:rPr lang="es-CO" sz="2400" dirty="0">
                <a:latin typeface="Segoe UI" panose="020B0502040204020203" pitchFamily="34" charset="0"/>
                <a:cs typeface="Segoe UI" panose="020B0502040204020203" pitchFamily="34" charset="0"/>
              </a:rPr>
              <a:t>: 2:00 PM </a:t>
            </a:r>
            <a:r>
              <a:rPr lang="es-CO" sz="2400" dirty="0" err="1">
                <a:latin typeface="Segoe UI" panose="020B0502040204020203" pitchFamily="34" charset="0"/>
                <a:cs typeface="Segoe UI" panose="020B0502040204020203" pitchFamily="34" charset="0"/>
              </a:rPr>
              <a:t>to</a:t>
            </a:r>
            <a:r>
              <a:rPr lang="es-CO" sz="2400" dirty="0">
                <a:latin typeface="Segoe UI" panose="020B0502040204020203" pitchFamily="34" charset="0"/>
                <a:cs typeface="Segoe UI" panose="020B0502040204020203" pitchFamily="34" charset="0"/>
              </a:rPr>
              <a:t> 6:00 PM</a:t>
            </a:r>
          </a:p>
          <a:p>
            <a:pPr marL="457200" indent="-457200">
              <a:buFont typeface="Arial" panose="020B0604020202020204" pitchFamily="34" charset="0"/>
              <a:buChar char="•"/>
            </a:pPr>
            <a:endParaRPr lang="es-CO" sz="2400" dirty="0">
              <a:latin typeface="Segoe UI" panose="020B0502040204020203" pitchFamily="34" charset="0"/>
              <a:cs typeface="Segoe UI" panose="020B0502040204020203" pitchFamily="34" charset="0"/>
            </a:endParaRPr>
          </a:p>
          <a:p>
            <a:r>
              <a:rPr lang="es-CO" sz="2400" dirty="0" err="1">
                <a:latin typeface="Segoe UI" panose="020B0502040204020203" pitchFamily="34" charset="0"/>
                <a:cs typeface="Segoe UI" panose="020B0502040204020203" pitchFamily="34" charset="0"/>
              </a:rPr>
              <a:t>What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value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of</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YearSplit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for</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CD997-3628-902A-C0B4-4C731B903DD5}"/>
                  </a:ext>
                </a:extLst>
              </p:cNvPr>
              <p:cNvSpPr txBox="1"/>
              <p:nvPr/>
            </p:nvSpPr>
            <p:spPr>
              <a:xfrm>
                <a:off x="3310658" y="5400998"/>
                <a:ext cx="4736874" cy="933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𝒀𝒆𝒂𝒓</m:t>
                      </m:r>
                      <m:r>
                        <a:rPr lang="es-CO" sz="2400" b="1" i="1" smtClean="0">
                          <a:latin typeface="Cambria Math" panose="02040503050406030204" pitchFamily="18" charset="0"/>
                        </a:rPr>
                        <m:t> </m:t>
                      </m:r>
                      <m:r>
                        <a:rPr lang="es-CO" sz="2400" b="1" i="1" smtClean="0">
                          <a:latin typeface="Cambria Math" panose="02040503050406030204" pitchFamily="18" charset="0"/>
                        </a:rPr>
                        <m:t>𝑺𝒑𝒍𝒊𝒕</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𝟗𝟐</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𝟐</m:t>
                              </m:r>
                            </m:num>
                            <m:den>
                              <m:r>
                                <a:rPr lang="es-CO" sz="2400" b="1" i="1" smtClean="0">
                                  <a:latin typeface="Cambria Math" panose="02040503050406030204" pitchFamily="18" charset="0"/>
                                </a:rPr>
                                <m:t>𝟕</m:t>
                              </m:r>
                            </m:den>
                          </m:f>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num>
                            <m:den>
                              <m:r>
                                <a:rPr lang="es-CO" sz="2400" b="1" i="1" smtClean="0">
                                  <a:latin typeface="Cambria Math" panose="02040503050406030204" pitchFamily="18" charset="0"/>
                                </a:rPr>
                                <m:t>𝟐𝟒</m:t>
                              </m:r>
                            </m:den>
                          </m:f>
                        </m:num>
                        <m:den>
                          <m:r>
                            <a:rPr lang="es-CO" sz="2400" b="1" i="1" smtClean="0">
                              <a:latin typeface="Cambria Math" panose="02040503050406030204" pitchFamily="18" charset="0"/>
                            </a:rPr>
                            <m:t>𝟑𝟔𝟓</m:t>
                          </m:r>
                        </m:den>
                      </m:f>
                      <m:r>
                        <a:rPr lang="es-CO" sz="2400" b="1" i="1">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m:t>
                      </m:r>
                      <m:r>
                        <a:rPr lang="es-CO" sz="2400" b="1" i="1" smtClean="0">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𝟎𝟏𝟐</m:t>
                      </m:r>
                    </m:oMath>
                  </m:oMathPara>
                </a14:m>
                <a:endParaRPr lang="es-CO" sz="2400" b="1" dirty="0"/>
              </a:p>
            </p:txBody>
          </p:sp>
        </mc:Choice>
        <mc:Fallback xmlns="">
          <p:sp>
            <p:nvSpPr>
              <p:cNvPr id="7" name="TextBox 6">
                <a:extLst>
                  <a:ext uri="{FF2B5EF4-FFF2-40B4-BE49-F238E27FC236}">
                    <a16:creationId xmlns:a16="http://schemas.microsoft.com/office/drawing/2014/main" id="{8F8CD997-3628-902A-C0B4-4C731B903DD5}"/>
                  </a:ext>
                </a:extLst>
              </p:cNvPr>
              <p:cNvSpPr txBox="1">
                <a:spLocks noRot="1" noChangeAspect="1" noMove="1" noResize="1" noEditPoints="1" noAdjustHandles="1" noChangeArrowheads="1" noChangeShapeType="1" noTextEdit="1"/>
              </p:cNvSpPr>
              <p:nvPr/>
            </p:nvSpPr>
            <p:spPr>
              <a:xfrm>
                <a:off x="3310658" y="5400998"/>
                <a:ext cx="4736874" cy="93346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94F775-0C75-643D-EBBE-189BE1BA32DF}"/>
                  </a:ext>
                </a:extLst>
              </p:cNvPr>
              <p:cNvSpPr txBox="1"/>
              <p:nvPr/>
            </p:nvSpPr>
            <p:spPr>
              <a:xfrm>
                <a:off x="572336" y="4203853"/>
                <a:ext cx="837966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𝑁𝑢𝑚𝑏𝑒𝑟</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𝑠𝑒𝑎𝑠𝑜𝑛</m:t>
                      </m:r>
                      <m:r>
                        <a:rPr lang="es-CO" sz="2000" b="0" i="1" smtClean="0">
                          <a:latin typeface="Cambria Math" panose="02040503050406030204" pitchFamily="18" charset="0"/>
                        </a:rPr>
                        <m:t> 3=30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𝐽𝑢𝑛𝑒</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𝐽𝑢𝑙𝑦</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𝐴𝑢𝑔𝑢𝑠𝑡</m:t>
                          </m:r>
                        </m:e>
                      </m:d>
                      <m:r>
                        <a:rPr lang="es-CO" sz="2000" b="0" i="1" smtClean="0">
                          <a:latin typeface="Cambria Math" panose="02040503050406030204" pitchFamily="18" charset="0"/>
                        </a:rPr>
                        <m:t>=92</m:t>
                      </m:r>
                    </m:oMath>
                  </m:oMathPara>
                </a14:m>
                <a:endParaRPr lang="es-CO" sz="2000" dirty="0"/>
              </a:p>
            </p:txBody>
          </p:sp>
        </mc:Choice>
        <mc:Fallback xmlns="">
          <p:sp>
            <p:nvSpPr>
              <p:cNvPr id="8" name="TextBox 7">
                <a:extLst>
                  <a:ext uri="{FF2B5EF4-FFF2-40B4-BE49-F238E27FC236}">
                    <a16:creationId xmlns:a16="http://schemas.microsoft.com/office/drawing/2014/main" id="{BD94F775-0C75-643D-EBBE-189BE1BA32DF}"/>
                  </a:ext>
                </a:extLst>
              </p:cNvPr>
              <p:cNvSpPr txBox="1">
                <a:spLocks noRot="1" noChangeAspect="1" noMove="1" noResize="1" noEditPoints="1" noAdjustHandles="1" noChangeArrowheads="1" noChangeShapeType="1" noTextEdit="1"/>
              </p:cNvSpPr>
              <p:nvPr/>
            </p:nvSpPr>
            <p:spPr>
              <a:xfrm>
                <a:off x="572336" y="4203853"/>
                <a:ext cx="8379666" cy="307777"/>
              </a:xfrm>
              <a:prstGeom prst="rect">
                <a:avLst/>
              </a:prstGeom>
              <a:blipFill>
                <a:blip r:embed="rId6"/>
                <a:stretch>
                  <a:fillRect l="-218" r="-73" b="-38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C77334-46CA-A444-5E5D-162F2A34FBB9}"/>
                  </a:ext>
                </a:extLst>
              </p:cNvPr>
              <p:cNvSpPr txBox="1"/>
              <p:nvPr/>
            </p:nvSpPr>
            <p:spPr>
              <a:xfrm>
                <a:off x="492475" y="4703444"/>
                <a:ext cx="4269694"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𝑤𝑒𝑒𝑘𝑒𝑛𝑑𝑠</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2</m:t>
                          </m:r>
                        </m:num>
                        <m:den>
                          <m:r>
                            <a:rPr lang="es-CO" sz="2000" b="0" i="1" smtClean="0">
                              <a:latin typeface="Cambria Math" panose="02040503050406030204" pitchFamily="18" charset="0"/>
                            </a:rPr>
                            <m:t>7</m:t>
                          </m:r>
                        </m:den>
                      </m:f>
                    </m:oMath>
                  </m:oMathPara>
                </a14:m>
                <a:endParaRPr lang="es-CO" sz="2000" dirty="0"/>
              </a:p>
            </p:txBody>
          </p:sp>
        </mc:Choice>
        <mc:Fallback xmlns="">
          <p:sp>
            <p:nvSpPr>
              <p:cNvPr id="9" name="TextBox 8">
                <a:extLst>
                  <a:ext uri="{FF2B5EF4-FFF2-40B4-BE49-F238E27FC236}">
                    <a16:creationId xmlns:a16="http://schemas.microsoft.com/office/drawing/2014/main" id="{0AC77334-46CA-A444-5E5D-162F2A34FBB9}"/>
                  </a:ext>
                </a:extLst>
              </p:cNvPr>
              <p:cNvSpPr txBox="1">
                <a:spLocks noRot="1" noChangeAspect="1" noMove="1" noResize="1" noEditPoints="1" noAdjustHandles="1" noChangeArrowheads="1" noChangeShapeType="1" noTextEdit="1"/>
              </p:cNvSpPr>
              <p:nvPr/>
            </p:nvSpPr>
            <p:spPr>
              <a:xfrm>
                <a:off x="492475" y="4703444"/>
                <a:ext cx="4269694" cy="577081"/>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B21FE7-39F4-1CE8-4BFC-2D210682390E}"/>
                  </a:ext>
                </a:extLst>
              </p:cNvPr>
              <p:cNvSpPr txBox="1"/>
              <p:nvPr/>
            </p:nvSpPr>
            <p:spPr>
              <a:xfrm>
                <a:off x="5163281" y="4647694"/>
                <a:ext cx="5959644"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h𝑜𝑢𝑟𝑠</m:t>
                      </m:r>
                      <m:r>
                        <a:rPr lang="es-CO" sz="2000" b="0" i="1" smtClean="0">
                          <a:latin typeface="Cambria Math" panose="02040503050406030204" pitchFamily="18" charset="0"/>
                        </a:rPr>
                        <m:t> 2:00 </m:t>
                      </m:r>
                      <m:r>
                        <a:rPr lang="es-CO" sz="2000" b="0" i="1" smtClean="0">
                          <a:latin typeface="Cambria Math" panose="02040503050406030204" pitchFamily="18" charset="0"/>
                        </a:rPr>
                        <m:t>𝑡𝑜</m:t>
                      </m:r>
                      <m:r>
                        <a:rPr lang="es-CO" sz="2000" b="0" i="1" smtClean="0">
                          <a:latin typeface="Cambria Math" panose="02040503050406030204" pitchFamily="18" charset="0"/>
                        </a:rPr>
                        <m:t> 6:00 </m:t>
                      </m:r>
                      <m:r>
                        <a:rPr lang="es-CO" sz="2000" b="0" i="1" smtClean="0">
                          <a:latin typeface="Cambria Math" panose="02040503050406030204" pitchFamily="18" charset="0"/>
                        </a:rPr>
                        <m:t>𝑃𝑀</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1 </m:t>
                      </m:r>
                      <m:r>
                        <a:rPr lang="es-CO" sz="2000" b="0" i="1" smtClean="0">
                          <a:latin typeface="Cambria Math" panose="02040503050406030204" pitchFamily="18" charset="0"/>
                        </a:rPr>
                        <m:t>𝑑𝑎𝑦</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4</m:t>
                          </m:r>
                        </m:num>
                        <m:den>
                          <m:r>
                            <a:rPr lang="es-CO" sz="2000" b="0" i="1" smtClean="0">
                              <a:latin typeface="Cambria Math" panose="02040503050406030204" pitchFamily="18" charset="0"/>
                            </a:rPr>
                            <m:t>24</m:t>
                          </m:r>
                        </m:den>
                      </m:f>
                    </m:oMath>
                  </m:oMathPara>
                </a14:m>
                <a:endParaRPr lang="es-CO" sz="2000" dirty="0"/>
              </a:p>
            </p:txBody>
          </p:sp>
        </mc:Choice>
        <mc:Fallback xmlns="">
          <p:sp>
            <p:nvSpPr>
              <p:cNvPr id="10" name="TextBox 9">
                <a:extLst>
                  <a:ext uri="{FF2B5EF4-FFF2-40B4-BE49-F238E27FC236}">
                    <a16:creationId xmlns:a16="http://schemas.microsoft.com/office/drawing/2014/main" id="{DDB21FE7-39F4-1CE8-4BFC-2D210682390E}"/>
                  </a:ext>
                </a:extLst>
              </p:cNvPr>
              <p:cNvSpPr txBox="1">
                <a:spLocks noRot="1" noChangeAspect="1" noMove="1" noResize="1" noEditPoints="1" noAdjustHandles="1" noChangeArrowheads="1" noChangeShapeType="1" noTextEdit="1"/>
              </p:cNvSpPr>
              <p:nvPr/>
            </p:nvSpPr>
            <p:spPr>
              <a:xfrm>
                <a:off x="5163281" y="4647694"/>
                <a:ext cx="5959644" cy="575094"/>
              </a:xfrm>
              <a:prstGeom prst="rect">
                <a:avLst/>
              </a:prstGeom>
              <a:blipFill>
                <a:blip r:embed="rId8"/>
                <a:stretch>
                  <a:fillRect/>
                </a:stretch>
              </a:blipFill>
            </p:spPr>
            <p:txBody>
              <a:bodyPr/>
              <a:lstStyle/>
              <a:p>
                <a:r>
                  <a:rPr lang="es-CO">
                    <a:noFill/>
                  </a:rPr>
                  <a:t> </a:t>
                </a:r>
              </a:p>
            </p:txBody>
          </p:sp>
        </mc:Fallback>
      </mc:AlternateContent>
      <p:pic>
        <p:nvPicPr>
          <p:cNvPr id="5" name="synthesize (59)">
            <a:hlinkClick r:id="" action="ppaction://media"/>
            <a:extLst>
              <a:ext uri="{FF2B5EF4-FFF2-40B4-BE49-F238E27FC236}">
                <a16:creationId xmlns:a16="http://schemas.microsoft.com/office/drawing/2014/main" id="{1C5C5920-AA4B-BF42-4DF9-247A2989A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206" y="368196"/>
            <a:ext cx="945659" cy="945659"/>
          </a:xfrm>
          <a:prstGeom prst="rect">
            <a:avLst/>
          </a:prstGeom>
        </p:spPr>
      </p:pic>
    </p:spTree>
    <p:extLst>
      <p:ext uri="{BB962C8B-B14F-4D97-AF65-F5344CB8AC3E}">
        <p14:creationId xmlns:p14="http://schemas.microsoft.com/office/powerpoint/2010/main" val="2499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3.4.6 Additional Parameters: Discount Rates</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630904" y="2211651"/>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endParaRPr lang="es-CO" sz="1800" b="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4061636" y="1722037"/>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Global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or</a:t>
            </a:r>
            <a:r>
              <a:rPr lang="es-CO" sz="1800" b="1" dirty="0">
                <a:latin typeface="Segoe UI" panose="020B0502040204020203" pitchFamily="34" charset="0"/>
                <a:cs typeface="Segoe UI" panose="020B0502040204020203" pitchFamily="34" charset="0"/>
              </a:rPr>
              <a:t> social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(SDR)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account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for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public</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investments</a:t>
            </a:r>
            <a:r>
              <a:rPr lang="es-CO" sz="1800" b="1" dirty="0">
                <a:latin typeface="Segoe UI" panose="020B0502040204020203" pitchFamily="34" charset="0"/>
                <a:cs typeface="Segoe UI" panose="020B0502040204020203" pitchFamily="34" charset="0"/>
              </a:rPr>
              <a:t>. </a:t>
            </a:r>
            <a:r>
              <a:rPr lang="es-CO" sz="1800" b="1">
                <a:latin typeface="Segoe UI" panose="020B0502040204020203" pitchFamily="34" charset="0"/>
                <a:cs typeface="Segoe UI" panose="020B0502040204020203" pitchFamily="34" charset="0"/>
              </a:rPr>
              <a:t>SDR </a:t>
            </a:r>
            <a:r>
              <a:rPr lang="es-CO" sz="1800" b="1" dirty="0" err="1">
                <a:latin typeface="Segoe UI" panose="020B0502040204020203" pitchFamily="34" charset="0"/>
                <a:cs typeface="Segoe UI" panose="020B0502040204020203" pitchFamily="34" charset="0"/>
              </a:rPr>
              <a:t>is</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expected</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return</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from</a:t>
            </a:r>
            <a:r>
              <a:rPr lang="es-CO" sz="1800" b="1" dirty="0">
                <a:latin typeface="Segoe UI" panose="020B0502040204020203" pitchFamily="34" charset="0"/>
                <a:cs typeface="Segoe UI" panose="020B0502040204020203" pitchFamily="34" charset="0"/>
              </a:rPr>
              <a:t> a central </a:t>
            </a:r>
            <a:r>
              <a:rPr lang="es-CO" sz="1800" b="1" dirty="0" err="1">
                <a:latin typeface="Segoe UI" panose="020B0502040204020203" pitchFamily="34" charset="0"/>
                <a:cs typeface="Segoe UI" panose="020B0502040204020203" pitchFamily="34" charset="0"/>
              </a:rPr>
              <a:t>planner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perspective</a:t>
            </a:r>
            <a:r>
              <a:rPr lang="es-CO" sz="1800" b="1" dirty="0">
                <a:latin typeface="Segoe UI" panose="020B0502040204020203" pitchFamily="34" charset="0"/>
                <a:cs typeface="Segoe UI" panose="020B0502040204020203" pitchFamily="34" charset="0"/>
              </a:rPr>
              <a:t>. Used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calculate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net </a:t>
            </a:r>
            <a:r>
              <a:rPr lang="es-CO" sz="1800" b="1" dirty="0" err="1">
                <a:latin typeface="Segoe UI" panose="020B0502040204020203" pitchFamily="34" charset="0"/>
                <a:cs typeface="Segoe UI" panose="020B0502040204020203" pitchFamily="34" charset="0"/>
              </a:rPr>
              <a:t>present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of</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costs</a:t>
            </a:r>
            <a:r>
              <a:rPr lang="es-CO" sz="1800" b="1" dirty="0">
                <a:latin typeface="Segoe UI" panose="020B0502040204020203" pitchFamily="34" charset="0"/>
                <a:cs typeface="Segoe UI" panose="020B0502040204020203" pitchFamily="34" charset="0"/>
              </a:rPr>
              <a:t> in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model</a:t>
            </a:r>
            <a:r>
              <a:rPr lang="es-CO" sz="1800" b="1" dirty="0">
                <a:latin typeface="Segoe UI" panose="020B0502040204020203" pitchFamily="34" charset="0"/>
                <a:cs typeface="Segoe UI" panose="020B0502040204020203" pitchFamily="34" charset="0"/>
              </a:rPr>
              <a:t>.</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sp>
        <p:nvSpPr>
          <p:cNvPr id="7" name="CuadroTexto 9">
            <a:extLst>
              <a:ext uri="{FF2B5EF4-FFF2-40B4-BE49-F238E27FC236}">
                <a16:creationId xmlns:a16="http://schemas.microsoft.com/office/drawing/2014/main" id="{710F92CA-B66C-9ED1-DE46-0DA0E79FFFDB}"/>
              </a:ext>
            </a:extLst>
          </p:cNvPr>
          <p:cNvSpPr txBox="1"/>
          <p:nvPr/>
        </p:nvSpPr>
        <p:spPr>
          <a:xfrm>
            <a:off x="758575" y="5922321"/>
            <a:ext cx="10674850" cy="400110"/>
          </a:xfrm>
          <a:prstGeom prst="rect">
            <a:avLst/>
          </a:prstGeom>
          <a:noFill/>
        </p:spPr>
        <p:txBody>
          <a:bodyPr wrap="square" rtlCol="0">
            <a:spAutoFit/>
          </a:bodyPr>
          <a:lstStyle/>
          <a:p>
            <a:r>
              <a:rPr lang="es-CO" sz="2000" b="1" dirty="0" err="1">
                <a:latin typeface="Segoe UI" panose="020B0502040204020203" pitchFamily="34" charset="0"/>
                <a:cs typeface="Segoe UI" panose="020B0502040204020203" pitchFamily="34" charset="0"/>
              </a:rPr>
              <a:t>Potential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sources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energy</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planning</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assessments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bank</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reports</a:t>
            </a:r>
            <a:endParaRPr lang="es-CO" sz="2000" b="1" dirty="0">
              <a:latin typeface="Segoe UI" panose="020B0502040204020203" pitchFamily="34" charset="0"/>
              <a:cs typeface="Segoe UI" panose="020B0502040204020203" pitchFamily="34" charset="0"/>
            </a:endParaRPr>
          </a:p>
        </p:txBody>
      </p:sp>
      <p:sp>
        <p:nvSpPr>
          <p:cNvPr id="8" name="Rectángulo: esquinas redondeadas 2">
            <a:extLst>
              <a:ext uri="{FF2B5EF4-FFF2-40B4-BE49-F238E27FC236}">
                <a16:creationId xmlns:a16="http://schemas.microsoft.com/office/drawing/2014/main" id="{41859F25-E852-1979-E2C7-9445ACFC4CC0}"/>
              </a:ext>
            </a:extLst>
          </p:cNvPr>
          <p:cNvSpPr/>
          <p:nvPr/>
        </p:nvSpPr>
        <p:spPr>
          <a:xfrm>
            <a:off x="630904" y="4143892"/>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Idv</a:t>
            </a:r>
            <a:endParaRPr lang="es-CO" sz="1800" b="1" dirty="0">
              <a:latin typeface="Segoe UI" panose="020B0502040204020203" pitchFamily="34" charset="0"/>
              <a:cs typeface="Segoe UI" panose="020B0502040204020203" pitchFamily="34" charset="0"/>
            </a:endParaRPr>
          </a:p>
        </p:txBody>
      </p:sp>
      <p:sp>
        <p:nvSpPr>
          <p:cNvPr id="9" name="Rectángulo: esquinas redondeadas 6">
            <a:extLst>
              <a:ext uri="{FF2B5EF4-FFF2-40B4-BE49-F238E27FC236}">
                <a16:creationId xmlns:a16="http://schemas.microsoft.com/office/drawing/2014/main" id="{0F885EC7-D1FA-25C9-60FD-C6C594A9B7ED}"/>
              </a:ext>
            </a:extLst>
          </p:cNvPr>
          <p:cNvSpPr/>
          <p:nvPr/>
        </p:nvSpPr>
        <p:spPr>
          <a:xfrm>
            <a:off x="4061637" y="3844450"/>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Segoe UI" panose="020B0502040204020203" pitchFamily="34" charset="0"/>
                <a:cs typeface="Segoe UI" panose="020B0502040204020203" pitchFamily="34" charset="0"/>
              </a:rPr>
              <a:t>Individual discount rates or hurdle rates (HR) for every single generation technology. In other words, HR is the expected return from an investor perspective. Used to calculate an annualized cost of capital.</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pic>
        <p:nvPicPr>
          <p:cNvPr id="10" name="synthesize (60)">
            <a:hlinkClick r:id="" action="ppaction://media"/>
            <a:extLst>
              <a:ext uri="{FF2B5EF4-FFF2-40B4-BE49-F238E27FC236}">
                <a16:creationId xmlns:a16="http://schemas.microsoft.com/office/drawing/2014/main" id="{D58E1FEF-C39C-62D6-429D-F7148F9A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9981" y="275238"/>
            <a:ext cx="887884" cy="887884"/>
          </a:xfrm>
          <a:prstGeom prst="rect">
            <a:avLst/>
          </a:prstGeom>
        </p:spPr>
      </p:pic>
    </p:spTree>
    <p:extLst>
      <p:ext uri="{BB962C8B-B14F-4D97-AF65-F5344CB8AC3E}">
        <p14:creationId xmlns:p14="http://schemas.microsoft.com/office/powerpoint/2010/main" val="2436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s-CO" sz="1800" kern="100">
                <a:effectLst/>
                <a:latin typeface="Calibri" panose="020F0502020204030204" pitchFamily="34" charset="0"/>
                <a:ea typeface="Calibri" panose="020F0502020204030204" pitchFamily="34" charset="0"/>
                <a:cs typeface="Times New Roman" panose="02020603050405020304" pitchFamily="18" charset="0"/>
              </a:rPr>
              <a:t>Taliotis, Constantinos, Gardumi, Francesco, Shivakumar, Abhishek, Sridharan, Vignesh, Ramos, Eunice, Beltramo, Agnese, … Howells, Mark. (2018, November). Time representation in OSeMOSYS. Zenodo. http://doi.org/10.5281/zenodo.4558793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2" descr="Diagram, schematic&#10;&#10;Description automatically generated">
            <a:extLst>
              <a:ext uri="{FF2B5EF4-FFF2-40B4-BE49-F238E27FC236}">
                <a16:creationId xmlns:a16="http://schemas.microsoft.com/office/drawing/2014/main" id="{E41B342E-3EF5-1C7F-97D8-C462F21F7249}"/>
              </a:ext>
            </a:extLst>
          </p:cNvPr>
          <p:cNvPicPr>
            <a:picLocks noGrp="1" noChangeAspect="1"/>
          </p:cNvPicPr>
          <p:nvPr>
            <p:ph idx="1"/>
          </p:nvPr>
        </p:nvPicPr>
        <p:blipFill>
          <a:blip r:embed="rId5"/>
          <a:stretch>
            <a:fillRect/>
          </a:stretch>
        </p:blipFill>
        <p:spPr>
          <a:xfrm>
            <a:off x="662654" y="1091821"/>
            <a:ext cx="10588367" cy="5389417"/>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4" name="synthesize (40)">
            <a:hlinkClick r:id="" action="ppaction://media"/>
            <a:extLst>
              <a:ext uri="{FF2B5EF4-FFF2-40B4-BE49-F238E27FC236}">
                <a16:creationId xmlns:a16="http://schemas.microsoft.com/office/drawing/2014/main" id="{63CD0D69-04A8-7CDB-78EB-5F2C4570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8228" y="67466"/>
            <a:ext cx="902855" cy="902855"/>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B47495-77BB-BE93-F527-2CA9A33B1BDB}"/>
            </a:ext>
          </a:extLst>
        </p:cNvPr>
        <p:cNvGrpSpPr/>
        <p:nvPr/>
      </p:nvGrpSpPr>
      <p:grpSpPr>
        <a:xfrm>
          <a:off x="0" y="0"/>
          <a:ext cx="0" cy="0"/>
          <a:chOff x="0" y="0"/>
          <a:chExt cx="0" cy="0"/>
        </a:xfrm>
      </p:grpSpPr>
      <p:pic>
        <p:nvPicPr>
          <p:cNvPr id="6" name="Picture 9" descr="Diagram, schematic&#10;&#10;Description automatically generated">
            <a:extLst>
              <a:ext uri="{FF2B5EF4-FFF2-40B4-BE49-F238E27FC236}">
                <a16:creationId xmlns:a16="http://schemas.microsoft.com/office/drawing/2014/main" id="{4C95FC82-BDA0-72A9-AAF9-07414FB4E4E6}"/>
              </a:ext>
            </a:extLst>
          </p:cNvPr>
          <p:cNvPicPr>
            <a:picLocks noGrp="1" noChangeAspect="1"/>
          </p:cNvPicPr>
          <p:nvPr>
            <p:ph idx="1"/>
          </p:nvPr>
        </p:nvPicPr>
        <p:blipFill>
          <a:blip r:embed="rId5"/>
          <a:stretch>
            <a:fillRect/>
          </a:stretch>
        </p:blipFill>
        <p:spPr>
          <a:xfrm>
            <a:off x="789623" y="1062460"/>
            <a:ext cx="10457879" cy="5439541"/>
          </a:xfrm>
        </p:spPr>
      </p:pic>
      <p:sp>
        <p:nvSpPr>
          <p:cNvPr id="3" name="Slide Number Placeholder 1">
            <a:extLst>
              <a:ext uri="{FF2B5EF4-FFF2-40B4-BE49-F238E27FC236}">
                <a16:creationId xmlns:a16="http://schemas.microsoft.com/office/drawing/2014/main" id="{D6D49EE2-2D57-099C-D799-D216171972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32AE1AB6-BBBB-28E5-B930-FACBDB614F6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8" name="Title 10">
            <a:extLst>
              <a:ext uri="{FF2B5EF4-FFF2-40B4-BE49-F238E27FC236}">
                <a16:creationId xmlns:a16="http://schemas.microsoft.com/office/drawing/2014/main" id="{9E35D1BE-C12F-AC12-39C2-79AD25C8F55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2" name="synthesize (41)">
            <a:hlinkClick r:id="" action="ppaction://media"/>
            <a:extLst>
              <a:ext uri="{FF2B5EF4-FFF2-40B4-BE49-F238E27FC236}">
                <a16:creationId xmlns:a16="http://schemas.microsoft.com/office/drawing/2014/main" id="{57D38F81-BCCF-EB6A-6754-C02E69A3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2209" y="89350"/>
            <a:ext cx="1062460" cy="1062460"/>
          </a:xfrm>
          <a:prstGeom prst="rect">
            <a:avLst/>
          </a:prstGeom>
        </p:spPr>
      </p:pic>
    </p:spTree>
    <p:extLst>
      <p:ext uri="{BB962C8B-B14F-4D97-AF65-F5344CB8AC3E}">
        <p14:creationId xmlns:p14="http://schemas.microsoft.com/office/powerpoint/2010/main" val="32090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D37E91A-F481-6899-2D4C-852DFCEB96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28BF210-377D-ACF4-82E2-B78F2831B90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61E1939-7F66-6A7E-93A2-26A9273058C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Why use a naming convention?</a:t>
            </a:r>
          </a:p>
        </p:txBody>
      </p:sp>
      <p:sp>
        <p:nvSpPr>
          <p:cNvPr id="8" name="Title 10">
            <a:extLst>
              <a:ext uri="{FF2B5EF4-FFF2-40B4-BE49-F238E27FC236}">
                <a16:creationId xmlns:a16="http://schemas.microsoft.com/office/drawing/2014/main" id="{19662A37-01E6-4DBE-DFD7-B7F82F9D21A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5" name="Picture 9" descr="Diagram, schematic&#10;&#10;Description automatically generated">
            <a:extLst>
              <a:ext uri="{FF2B5EF4-FFF2-40B4-BE49-F238E27FC236}">
                <a16:creationId xmlns:a16="http://schemas.microsoft.com/office/drawing/2014/main" id="{D475D468-C8F1-3EAB-442D-D667A2BC54FC}"/>
              </a:ext>
            </a:extLst>
          </p:cNvPr>
          <p:cNvPicPr>
            <a:picLocks noGrp="1" noChangeAspect="1"/>
          </p:cNvPicPr>
          <p:nvPr>
            <p:ph idx="1"/>
          </p:nvPr>
        </p:nvPicPr>
        <p:blipFill>
          <a:blip r:embed="rId5"/>
          <a:stretch>
            <a:fillRect/>
          </a:stretch>
        </p:blipFill>
        <p:spPr>
          <a:xfrm>
            <a:off x="316571" y="1396097"/>
            <a:ext cx="11283374" cy="5060620"/>
          </a:xfrm>
        </p:spPr>
      </p:pic>
      <p:pic>
        <p:nvPicPr>
          <p:cNvPr id="2" name="synthesize (42)">
            <a:hlinkClick r:id="" action="ppaction://media"/>
            <a:extLst>
              <a:ext uri="{FF2B5EF4-FFF2-40B4-BE49-F238E27FC236}">
                <a16:creationId xmlns:a16="http://schemas.microsoft.com/office/drawing/2014/main" id="{D4D29B1F-D066-98C7-957D-DB6A738E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7980" y="100982"/>
            <a:ext cx="1027545" cy="1027545"/>
          </a:xfrm>
          <a:prstGeom prst="rect">
            <a:avLst/>
          </a:prstGeom>
        </p:spPr>
      </p:pic>
    </p:spTree>
    <p:extLst>
      <p:ext uri="{BB962C8B-B14F-4D97-AF65-F5344CB8AC3E}">
        <p14:creationId xmlns:p14="http://schemas.microsoft.com/office/powerpoint/2010/main" val="2102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B39FF5-0B61-C328-BE18-B3D12B4E351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EB4D675-B890-8116-FBFF-82E2A928FF7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9C28976-E1BB-7FFB-259D-3BCE264EAC4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1</a:t>
            </a:r>
          </a:p>
        </p:txBody>
      </p:sp>
      <p:sp>
        <p:nvSpPr>
          <p:cNvPr id="8" name="Title 10">
            <a:extLst>
              <a:ext uri="{FF2B5EF4-FFF2-40B4-BE49-F238E27FC236}">
                <a16:creationId xmlns:a16="http://schemas.microsoft.com/office/drawing/2014/main" id="{2BDA81E7-9517-9875-7203-13AFD37FD3E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17" name="CuadroTexto 2">
            <a:extLst>
              <a:ext uri="{FF2B5EF4-FFF2-40B4-BE49-F238E27FC236}">
                <a16:creationId xmlns:a16="http://schemas.microsoft.com/office/drawing/2014/main" id="{E024E746-60F9-12F3-8950-DB8D0470537E}"/>
              </a:ext>
            </a:extLst>
          </p:cNvPr>
          <p:cNvSpPr txBox="1"/>
          <p:nvPr/>
        </p:nvSpPr>
        <p:spPr>
          <a:xfrm>
            <a:off x="85064" y="1441267"/>
            <a:ext cx="11713235" cy="1446550"/>
          </a:xfrm>
          <a:prstGeom prst="rect">
            <a:avLst/>
          </a:prstGeom>
          <a:noFill/>
        </p:spPr>
        <p:txBody>
          <a:bodyPr wrap="square" rtlCol="0">
            <a:spAutoFit/>
          </a:bodyPr>
          <a:lstStyle/>
          <a:p>
            <a:pPr algn="ctr"/>
            <a:r>
              <a:rPr lang="es-CO" sz="8800" b="1" dirty="0"/>
              <a:t>DEMRESCKNNGS001</a:t>
            </a:r>
          </a:p>
        </p:txBody>
      </p:sp>
      <p:sp>
        <p:nvSpPr>
          <p:cNvPr id="18" name="Cerrar llave 5">
            <a:extLst>
              <a:ext uri="{FF2B5EF4-FFF2-40B4-BE49-F238E27FC236}">
                <a16:creationId xmlns:a16="http://schemas.microsoft.com/office/drawing/2014/main" id="{629165B5-B4E4-0DF9-37CA-E1122834A2FC}"/>
              </a:ext>
            </a:extLst>
          </p:cNvPr>
          <p:cNvSpPr/>
          <p:nvPr/>
        </p:nvSpPr>
        <p:spPr>
          <a:xfrm rot="5400000">
            <a:off x="1198381" y="1716840"/>
            <a:ext cx="478076" cy="239764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6">
            <a:extLst>
              <a:ext uri="{FF2B5EF4-FFF2-40B4-BE49-F238E27FC236}">
                <a16:creationId xmlns:a16="http://schemas.microsoft.com/office/drawing/2014/main" id="{FEE28837-4446-2336-C377-95643003D1E7}"/>
              </a:ext>
            </a:extLst>
          </p:cNvPr>
          <p:cNvSpPr/>
          <p:nvPr/>
        </p:nvSpPr>
        <p:spPr>
          <a:xfrm rot="5400000">
            <a:off x="3613301" y="1827611"/>
            <a:ext cx="478076" cy="215575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errar llave 7">
            <a:extLst>
              <a:ext uri="{FF2B5EF4-FFF2-40B4-BE49-F238E27FC236}">
                <a16:creationId xmlns:a16="http://schemas.microsoft.com/office/drawing/2014/main" id="{66D4A690-1CD5-9DFE-8F44-3756A58E8674}"/>
              </a:ext>
            </a:extLst>
          </p:cNvPr>
          <p:cNvSpPr/>
          <p:nvPr/>
        </p:nvSpPr>
        <p:spPr>
          <a:xfrm rot="5400000">
            <a:off x="6016259" y="1788625"/>
            <a:ext cx="478076" cy="223372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Cerrar llave 9">
            <a:extLst>
              <a:ext uri="{FF2B5EF4-FFF2-40B4-BE49-F238E27FC236}">
                <a16:creationId xmlns:a16="http://schemas.microsoft.com/office/drawing/2014/main" id="{A4EA01BE-1AC6-694D-B600-FF12539FDD93}"/>
              </a:ext>
            </a:extLst>
          </p:cNvPr>
          <p:cNvSpPr/>
          <p:nvPr/>
        </p:nvSpPr>
        <p:spPr>
          <a:xfrm rot="5400000">
            <a:off x="8369599" y="1788626"/>
            <a:ext cx="478076" cy="2233725"/>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2" name="CuadroTexto 10">
            <a:extLst>
              <a:ext uri="{FF2B5EF4-FFF2-40B4-BE49-F238E27FC236}">
                <a16:creationId xmlns:a16="http://schemas.microsoft.com/office/drawing/2014/main" id="{75566C5C-4A1E-DFAB-9770-7691BFB92CF3}"/>
              </a:ext>
            </a:extLst>
          </p:cNvPr>
          <p:cNvSpPr txBox="1"/>
          <p:nvPr/>
        </p:nvSpPr>
        <p:spPr>
          <a:xfrm>
            <a:off x="-8608" y="3305633"/>
            <a:ext cx="2687379" cy="255454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Sector/</a:t>
            </a:r>
            <a:r>
              <a:rPr lang="es-CO" sz="2000" b="1" dirty="0" err="1">
                <a:solidFill>
                  <a:schemeClr val="accent3">
                    <a:lumMod val="25000"/>
                  </a:schemeClr>
                </a:solidFill>
                <a:latin typeface="Segoe UI" panose="020B0502040204020203" pitchFamily="34" charset="0"/>
                <a:cs typeface="Segoe UI" panose="020B0502040204020203" pitchFamily="34" charset="0"/>
              </a:rPr>
              <a:t>Category</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Examples</a:t>
            </a:r>
            <a:r>
              <a:rPr lang="es-CO" sz="2000" b="1" dirty="0">
                <a:solidFill>
                  <a:schemeClr val="accent3">
                    <a:lumMod val="25000"/>
                  </a:schemeClr>
                </a:solidFill>
                <a:latin typeface="Segoe UI" panose="020B0502040204020203" pitchFamily="34" charset="0"/>
                <a:cs typeface="Segoe UI" panose="020B0502040204020203" pitchFamily="34" charset="0"/>
              </a:rPr>
              <a:t>:</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DEM=</a:t>
            </a:r>
            <a:r>
              <a:rPr lang="es-CO" sz="2000" b="1" dirty="0" err="1">
                <a:solidFill>
                  <a:schemeClr val="accent3">
                    <a:lumMod val="25000"/>
                  </a:schemeClr>
                </a:solidFill>
                <a:latin typeface="Segoe UI" panose="020B0502040204020203" pitchFamily="34" charset="0"/>
                <a:cs typeface="Segoe UI" panose="020B0502040204020203" pitchFamily="34" charset="0"/>
              </a:rPr>
              <a:t>Demand</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PWR=</a:t>
            </a:r>
            <a:r>
              <a:rPr lang="es-CO" sz="2000" b="1" dirty="0" err="1">
                <a:solidFill>
                  <a:schemeClr val="accent3">
                    <a:lumMod val="25000"/>
                  </a:schemeClr>
                </a:solidFill>
                <a:latin typeface="Segoe UI" panose="020B0502040204020203" pitchFamily="34" charset="0"/>
                <a:cs typeface="Segoe UI" panose="020B0502040204020203" pitchFamily="34" charset="0"/>
              </a:rPr>
              <a:t>Power</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MIN=</a:t>
            </a:r>
            <a:r>
              <a:rPr lang="es-CO" sz="2000" b="1" dirty="0" err="1">
                <a:solidFill>
                  <a:schemeClr val="accent3">
                    <a:lumMod val="25000"/>
                  </a:schemeClr>
                </a:solidFill>
                <a:latin typeface="Segoe UI" panose="020B0502040204020203" pitchFamily="34" charset="0"/>
                <a:cs typeface="Segoe UI" panose="020B0502040204020203" pitchFamily="34" charset="0"/>
              </a:rPr>
              <a:t>Mining</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IMP=</a:t>
            </a:r>
            <a:r>
              <a:rPr lang="es-CO" sz="2000" b="1" dirty="0" err="1">
                <a:solidFill>
                  <a:schemeClr val="accent3">
                    <a:lumMod val="25000"/>
                  </a:schemeClr>
                </a:solidFill>
                <a:latin typeface="Segoe UI" panose="020B0502040204020203" pitchFamily="34" charset="0"/>
                <a:cs typeface="Segoe UI" panose="020B0502040204020203" pitchFamily="34" charset="0"/>
              </a:rPr>
              <a:t>Imports</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UPS=</a:t>
            </a:r>
            <a:r>
              <a:rPr lang="es-CO" sz="2000" b="1" dirty="0" err="1">
                <a:solidFill>
                  <a:schemeClr val="accent3">
                    <a:lumMod val="25000"/>
                  </a:schemeClr>
                </a:solidFill>
                <a:latin typeface="Segoe UI" panose="020B0502040204020203" pitchFamily="34" charset="0"/>
                <a:cs typeface="Segoe UI" panose="020B0502040204020203" pitchFamily="34" charset="0"/>
              </a:rPr>
              <a:t>Upstream</a:t>
            </a: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23" name="CuadroTexto 11">
            <a:extLst>
              <a:ext uri="{FF2B5EF4-FFF2-40B4-BE49-F238E27FC236}">
                <a16:creationId xmlns:a16="http://schemas.microsoft.com/office/drawing/2014/main" id="{2410BD5F-D854-BCED-B71A-CE234197BB76}"/>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RES=</a:t>
            </a:r>
            <a:r>
              <a:rPr lang="es-CO" sz="2000" b="1" dirty="0" err="1">
                <a:solidFill>
                  <a:srgbClr val="00B050"/>
                </a:solidFill>
                <a:latin typeface="Segoe UI" panose="020B0502040204020203" pitchFamily="34" charset="0"/>
                <a:cs typeface="Segoe UI" panose="020B0502040204020203" pitchFamily="34" charset="0"/>
              </a:rPr>
              <a:t>Residential</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a:t>
            </a:r>
            <a:r>
              <a:rPr lang="es-CO" sz="2000" b="1" dirty="0" err="1">
                <a:solidFill>
                  <a:srgbClr val="00B050"/>
                </a:solidFill>
                <a:latin typeface="Segoe UI" panose="020B0502040204020203" pitchFamily="34" charset="0"/>
                <a:cs typeface="Segoe UI" panose="020B0502040204020203" pitchFamily="34" charset="0"/>
              </a:rPr>
              <a:t>Transport</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COM=</a:t>
            </a:r>
            <a:r>
              <a:rPr lang="es-CO" sz="2000" b="1" dirty="0" err="1">
                <a:solidFill>
                  <a:srgbClr val="00B050"/>
                </a:solidFill>
                <a:latin typeface="Segoe UI" panose="020B0502040204020203" pitchFamily="34" charset="0"/>
                <a:cs typeface="Segoe UI" panose="020B0502040204020203" pitchFamily="34" charset="0"/>
              </a:rPr>
              <a:t>Commercial</a:t>
            </a:r>
            <a:endParaRPr lang="es-CO" sz="2000" b="1" dirty="0">
              <a:solidFill>
                <a:srgbClr val="00B050"/>
              </a:solidFill>
              <a:latin typeface="Segoe UI" panose="020B0502040204020203" pitchFamily="34" charset="0"/>
              <a:cs typeface="Segoe UI" panose="020B0502040204020203" pitchFamily="34" charset="0"/>
            </a:endParaRPr>
          </a:p>
        </p:txBody>
      </p:sp>
      <p:sp>
        <p:nvSpPr>
          <p:cNvPr id="24" name="CuadroTexto 12">
            <a:extLst>
              <a:ext uri="{FF2B5EF4-FFF2-40B4-BE49-F238E27FC236}">
                <a16:creationId xmlns:a16="http://schemas.microsoft.com/office/drawing/2014/main" id="{A132D63C-DD9D-9B3E-0178-23F7FE2574FA}"/>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Energy </a:t>
            </a:r>
            <a:r>
              <a:rPr lang="es-CO" sz="2000" b="1" dirty="0" err="1">
                <a:solidFill>
                  <a:schemeClr val="accent6">
                    <a:lumMod val="75000"/>
                  </a:schemeClr>
                </a:solidFill>
                <a:latin typeface="Segoe UI" panose="020B0502040204020203" pitchFamily="34" charset="0"/>
                <a:cs typeface="Segoe UI" panose="020B0502040204020203" pitchFamily="34" charset="0"/>
              </a:rPr>
              <a:t>service</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a:t>
            </a:r>
            <a:r>
              <a:rPr lang="es-CO" sz="2000" b="1" dirty="0" err="1">
                <a:solidFill>
                  <a:schemeClr val="accent6">
                    <a:lumMod val="75000"/>
                  </a:schemeClr>
                </a:solidFill>
                <a:latin typeface="Segoe UI" panose="020B0502040204020203" pitchFamily="34" charset="0"/>
                <a:cs typeface="Segoe UI" panose="020B0502040204020203" pitchFamily="34" charset="0"/>
              </a:rPr>
              <a:t>Cooking</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CAR= Car </a:t>
            </a:r>
            <a:r>
              <a:rPr lang="es-CO" sz="2000" b="1" dirty="0" err="1">
                <a:solidFill>
                  <a:schemeClr val="accent6">
                    <a:lumMod val="75000"/>
                  </a:schemeClr>
                </a:solidFill>
                <a:latin typeface="Segoe UI" panose="020B0502040204020203" pitchFamily="34" charset="0"/>
                <a:cs typeface="Segoe UI" panose="020B0502040204020203" pitchFamily="34" charset="0"/>
              </a:rPr>
              <a:t>transport</a:t>
            </a:r>
            <a:r>
              <a:rPr lang="es-CO" sz="2000" b="1" dirty="0">
                <a:solidFill>
                  <a:schemeClr val="accent6">
                    <a:lumMod val="75000"/>
                  </a:schemeClr>
                </a:solidFill>
                <a:latin typeface="Segoe UI" panose="020B0502040204020203" pitchFamily="34" charset="0"/>
                <a:cs typeface="Segoe UI" panose="020B0502040204020203" pitchFamily="34" charset="0"/>
              </a:rPr>
              <a:t> </a:t>
            </a:r>
            <a:r>
              <a:rPr lang="es-CO" sz="2000" b="1" dirty="0" err="1">
                <a:solidFill>
                  <a:schemeClr val="accent6">
                    <a:lumMod val="75000"/>
                  </a:schemeClr>
                </a:solidFill>
                <a:latin typeface="Segoe UI" panose="020B0502040204020203" pitchFamily="34" charset="0"/>
                <a:cs typeface="Segoe UI" panose="020B0502040204020203" pitchFamily="34" charset="0"/>
              </a:rPr>
              <a:t>demand</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HET=</a:t>
            </a:r>
            <a:r>
              <a:rPr lang="es-CO" sz="2000" b="1" dirty="0" err="1">
                <a:solidFill>
                  <a:schemeClr val="accent6">
                    <a:lumMod val="75000"/>
                  </a:schemeClr>
                </a:solidFill>
                <a:latin typeface="Segoe UI" panose="020B0502040204020203" pitchFamily="34" charset="0"/>
                <a:cs typeface="Segoe UI" panose="020B0502040204020203" pitchFamily="34" charset="0"/>
              </a:rPr>
              <a:t>heating</a:t>
            </a:r>
            <a:endParaRPr lang="es-CO" sz="2000" b="1" dirty="0">
              <a:solidFill>
                <a:schemeClr val="accent6">
                  <a:lumMod val="75000"/>
                </a:schemeClr>
              </a:solidFill>
              <a:latin typeface="Segoe UI" panose="020B0502040204020203" pitchFamily="34" charset="0"/>
              <a:cs typeface="Segoe UI" panose="020B0502040204020203" pitchFamily="34" charset="0"/>
            </a:endParaRPr>
          </a:p>
        </p:txBody>
      </p:sp>
      <p:sp>
        <p:nvSpPr>
          <p:cNvPr id="25" name="CuadroTexto 13">
            <a:extLst>
              <a:ext uri="{FF2B5EF4-FFF2-40B4-BE49-F238E27FC236}">
                <a16:creationId xmlns:a16="http://schemas.microsoft.com/office/drawing/2014/main" id="{5A97AD16-B103-A4D7-0CB6-614EBB8D58CE}"/>
              </a:ext>
            </a:extLst>
          </p:cNvPr>
          <p:cNvSpPr txBox="1"/>
          <p:nvPr/>
        </p:nvSpPr>
        <p:spPr>
          <a:xfrm>
            <a:off x="7362419" y="3357786"/>
            <a:ext cx="2687379" cy="1938992"/>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NGS= Natural gas</a:t>
            </a:r>
          </a:p>
          <a:p>
            <a:pPr algn="ctr"/>
            <a:r>
              <a:rPr lang="es-CO" sz="2000" b="1" dirty="0">
                <a:solidFill>
                  <a:srgbClr val="7030A0"/>
                </a:solidFill>
                <a:latin typeface="Segoe UI" panose="020B0502040204020203" pitchFamily="34" charset="0"/>
                <a:cs typeface="Segoe UI" panose="020B0502040204020203" pitchFamily="34" charset="0"/>
              </a:rPr>
              <a:t>BIO= </a:t>
            </a:r>
            <a:r>
              <a:rPr lang="es-CO" sz="2000" b="1" dirty="0" err="1">
                <a:solidFill>
                  <a:srgbClr val="7030A0"/>
                </a:solidFill>
                <a:latin typeface="Segoe UI" panose="020B0502040204020203" pitchFamily="34" charset="0"/>
                <a:cs typeface="Segoe UI" panose="020B0502040204020203" pitchFamily="34" charset="0"/>
              </a:rPr>
              <a:t>Biomass</a:t>
            </a: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a:solidFill>
                  <a:srgbClr val="7030A0"/>
                </a:solidFill>
                <a:latin typeface="Segoe UI" panose="020B0502040204020203" pitchFamily="34" charset="0"/>
                <a:cs typeface="Segoe UI" panose="020B0502040204020203" pitchFamily="34" charset="0"/>
              </a:rPr>
              <a:t>ELC= </a:t>
            </a:r>
            <a:r>
              <a:rPr lang="es-CO" sz="2000" b="1" dirty="0" err="1">
                <a:solidFill>
                  <a:srgbClr val="7030A0"/>
                </a:solidFill>
                <a:latin typeface="Segoe UI" panose="020B0502040204020203" pitchFamily="34" charset="0"/>
                <a:cs typeface="Segoe UI" panose="020B0502040204020203" pitchFamily="34" charset="0"/>
              </a:rPr>
              <a:t>Electricity</a:t>
            </a:r>
            <a:endParaRPr lang="es-CO" sz="2000" b="1" dirty="0">
              <a:solidFill>
                <a:srgbClr val="7030A0"/>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127831A1-64AA-0B76-3635-F02A3058C1BA}"/>
              </a:ext>
            </a:extLst>
          </p:cNvPr>
          <p:cNvSpPr txBox="1"/>
          <p:nvPr/>
        </p:nvSpPr>
        <p:spPr>
          <a:xfrm>
            <a:off x="482711" y="5929792"/>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err="1">
                <a:latin typeface="Segoe UI" panose="020B0502040204020203" pitchFamily="34" charset="0"/>
                <a:cs typeface="Segoe UI" panose="020B0502040204020203" pitchFamily="34" charset="0"/>
              </a:rPr>
              <a:t>What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technology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represented</a:t>
            </a:r>
            <a:r>
              <a:rPr lang="es-CO" sz="2700" dirty="0">
                <a:latin typeface="Segoe UI" panose="020B0502040204020203" pitchFamily="34" charset="0"/>
                <a:cs typeface="Segoe UI" panose="020B0502040204020203" pitchFamily="34" charset="0"/>
              </a:rPr>
              <a:t> in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sp>
        <p:nvSpPr>
          <p:cNvPr id="27" name="Cerrar llave 9">
            <a:extLst>
              <a:ext uri="{FF2B5EF4-FFF2-40B4-BE49-F238E27FC236}">
                <a16:creationId xmlns:a16="http://schemas.microsoft.com/office/drawing/2014/main" id="{E091AB5B-CFC3-3877-CBDC-BDB6550A9D7C}"/>
              </a:ext>
            </a:extLst>
          </p:cNvPr>
          <p:cNvSpPr/>
          <p:nvPr/>
        </p:nvSpPr>
        <p:spPr>
          <a:xfrm rot="5400000">
            <a:off x="10496635" y="2026705"/>
            <a:ext cx="507831" cy="175468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8" name="CuadroTexto 13">
            <a:extLst>
              <a:ext uri="{FF2B5EF4-FFF2-40B4-BE49-F238E27FC236}">
                <a16:creationId xmlns:a16="http://schemas.microsoft.com/office/drawing/2014/main" id="{F5172D1E-1E7C-BE51-A3F5-4D49A7E3F73F}"/>
              </a:ext>
            </a:extLst>
          </p:cNvPr>
          <p:cNvSpPr txBox="1"/>
          <p:nvPr/>
        </p:nvSpPr>
        <p:spPr>
          <a:xfrm>
            <a:off x="9932822" y="3371220"/>
            <a:ext cx="1865477" cy="2246769"/>
          </a:xfrm>
          <a:prstGeom prst="rect">
            <a:avLst/>
          </a:prstGeom>
          <a:noFill/>
        </p:spPr>
        <p:txBody>
          <a:bodyPr wrap="square" rtlCol="0">
            <a:spAutoFit/>
          </a:bodyPr>
          <a:lstStyle/>
          <a:p>
            <a:pPr algn="ctr"/>
            <a:r>
              <a:rPr lang="es-CO" sz="2000" b="1" dirty="0" err="1">
                <a:solidFill>
                  <a:srgbClr val="0070C0"/>
                </a:solidFill>
                <a:latin typeface="Segoe UI" panose="020B0502040204020203" pitchFamily="34" charset="0"/>
                <a:cs typeface="Segoe UI" panose="020B0502040204020203" pitchFamily="34" charset="0"/>
              </a:rPr>
              <a:t>Number</a:t>
            </a:r>
            <a:endParaRPr lang="es-CO" sz="2000" b="1" dirty="0">
              <a:solidFill>
                <a:srgbClr val="0070C0"/>
              </a:solidFill>
              <a:latin typeface="Segoe UI" panose="020B0502040204020203" pitchFamily="34" charset="0"/>
              <a:cs typeface="Segoe UI" panose="020B0502040204020203" pitchFamily="34" charset="0"/>
            </a:endParaRPr>
          </a:p>
          <a:p>
            <a:pPr algn="ctr"/>
            <a:endParaRPr lang="es-CO" sz="2000" b="1" dirty="0">
              <a:solidFill>
                <a:srgbClr val="0070C0"/>
              </a:solidFill>
              <a:latin typeface="Segoe UI" panose="020B0502040204020203" pitchFamily="34" charset="0"/>
              <a:cs typeface="Segoe UI" panose="020B0502040204020203" pitchFamily="34" charset="0"/>
            </a:endParaRPr>
          </a:p>
          <a:p>
            <a:pPr algn="ctr"/>
            <a:r>
              <a:rPr lang="es-CO" sz="2000" b="1" dirty="0" err="1">
                <a:solidFill>
                  <a:srgbClr val="0070C0"/>
                </a:solidFill>
                <a:latin typeface="Segoe UI" panose="020B0502040204020203" pitchFamily="34" charset="0"/>
                <a:cs typeface="Segoe UI" panose="020B0502040204020203" pitchFamily="34" charset="0"/>
              </a:rPr>
              <a:t>Identifier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for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different</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types</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of</a:t>
            </a:r>
            <a:r>
              <a:rPr lang="es-CO" sz="2000" b="1" dirty="0">
                <a:solidFill>
                  <a:srgbClr val="0070C0"/>
                </a:solidFill>
                <a:latin typeface="Segoe UI" panose="020B0502040204020203" pitchFamily="34" charset="0"/>
                <a:cs typeface="Segoe UI" panose="020B0502040204020203" pitchFamily="34" charset="0"/>
              </a:rPr>
              <a:t> a </a:t>
            </a:r>
            <a:r>
              <a:rPr lang="es-CO" sz="2000" b="1" dirty="0" err="1">
                <a:solidFill>
                  <a:srgbClr val="0070C0"/>
                </a:solidFill>
                <a:latin typeface="Segoe UI" panose="020B0502040204020203" pitchFamily="34" charset="0"/>
                <a:cs typeface="Segoe UI" panose="020B0502040204020203" pitchFamily="34" charset="0"/>
              </a:rPr>
              <a:t>same</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technology</a:t>
            </a:r>
            <a:endParaRPr lang="es-CO" sz="2000" b="1" dirty="0">
              <a:solidFill>
                <a:srgbClr val="0070C0"/>
              </a:solidFill>
              <a:latin typeface="Segoe UI" panose="020B0502040204020203" pitchFamily="34" charset="0"/>
              <a:cs typeface="Segoe UI" panose="020B0502040204020203" pitchFamily="34" charset="0"/>
            </a:endParaRPr>
          </a:p>
        </p:txBody>
      </p:sp>
      <p:pic>
        <p:nvPicPr>
          <p:cNvPr id="2" name="synthesize (43)">
            <a:hlinkClick r:id="" action="ppaction://media"/>
            <a:extLst>
              <a:ext uri="{FF2B5EF4-FFF2-40B4-BE49-F238E27FC236}">
                <a16:creationId xmlns:a16="http://schemas.microsoft.com/office/drawing/2014/main" id="{A1DF3193-3E49-7D64-953B-D072811DC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5514" y="82231"/>
            <a:ext cx="1113810" cy="1113810"/>
          </a:xfrm>
          <a:prstGeom prst="rect">
            <a:avLst/>
          </a:prstGeom>
        </p:spPr>
      </p:pic>
    </p:spTree>
    <p:extLst>
      <p:ext uri="{BB962C8B-B14F-4D97-AF65-F5344CB8AC3E}">
        <p14:creationId xmlns:p14="http://schemas.microsoft.com/office/powerpoint/2010/main" val="262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6F19D9-3037-F4F7-D759-3024B254C63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65FD055-1259-7DE1-6F82-0438D55887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4CEB002F-975E-1450-BF0E-8EB44791FD6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2</a:t>
            </a:r>
          </a:p>
        </p:txBody>
      </p:sp>
      <p:sp>
        <p:nvSpPr>
          <p:cNvPr id="8" name="Title 10">
            <a:extLst>
              <a:ext uri="{FF2B5EF4-FFF2-40B4-BE49-F238E27FC236}">
                <a16:creationId xmlns:a16="http://schemas.microsoft.com/office/drawing/2014/main" id="{F98A51D8-9955-F695-D661-6E2A5C6B91D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B5F1E506-A559-C235-DA45-C73EE244F634}"/>
              </a:ext>
            </a:extLst>
          </p:cNvPr>
          <p:cNvSpPr txBox="1"/>
          <p:nvPr/>
        </p:nvSpPr>
        <p:spPr>
          <a:xfrm>
            <a:off x="140651" y="1547156"/>
            <a:ext cx="6006153"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TRACAR=Car </a:t>
            </a:r>
            <a:r>
              <a:rPr lang="es-CO" sz="2100" dirty="0" err="1">
                <a:solidFill>
                  <a:schemeClr val="accent2">
                    <a:lumMod val="75000"/>
                  </a:schemeClr>
                </a:solidFill>
              </a:rPr>
              <a:t>transport</a:t>
            </a:r>
            <a:r>
              <a:rPr lang="es-CO" sz="2100" dirty="0">
                <a:solidFill>
                  <a:schemeClr val="accent2">
                    <a:lumMod val="75000"/>
                  </a:schemeClr>
                </a:solidFill>
              </a:rPr>
              <a:t> </a:t>
            </a:r>
            <a:r>
              <a:rPr lang="es-CO" sz="2100" dirty="0" err="1">
                <a:solidFill>
                  <a:schemeClr val="accent2">
                    <a:lumMod val="75000"/>
                  </a:schemeClr>
                </a:solidFill>
              </a:rPr>
              <a:t>demand</a:t>
            </a:r>
            <a:endParaRPr lang="es-CO" sz="2100"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RESELC=</a:t>
            </a:r>
            <a:r>
              <a:rPr lang="es-CO" sz="2100" dirty="0" err="1">
                <a:solidFill>
                  <a:schemeClr val="accent2">
                    <a:lumMod val="75000"/>
                  </a:schemeClr>
                </a:solidFill>
              </a:rPr>
              <a:t>Electricity</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residential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COMHET=</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commercial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INDHHT=High </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industrial sector</a:t>
            </a:r>
          </a:p>
          <a:p>
            <a:endParaRPr lang="es-CO" sz="2100" dirty="0">
              <a:solidFill>
                <a:schemeClr val="accent2">
                  <a:lumMod val="75000"/>
                </a:schemeClr>
              </a:solidFill>
            </a:endParaRPr>
          </a:p>
          <a:p>
            <a:r>
              <a:rPr lang="es-CO" sz="2100" dirty="0">
                <a:solidFill>
                  <a:schemeClr val="accent2">
                    <a:lumMod val="75000"/>
                  </a:schemeClr>
                </a:solidFill>
              </a:rPr>
              <a:t>AGRDSL=Diesel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agriculture</a:t>
            </a:r>
            <a:r>
              <a:rPr lang="es-CO" sz="2100" dirty="0">
                <a:solidFill>
                  <a:schemeClr val="accent2">
                    <a:lumMod val="75000"/>
                  </a:schemeClr>
                </a:solidFill>
              </a:rPr>
              <a:t> sector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F4C7DF17-C6F0-A137-CB79-6F842B71E6D7}"/>
              </a:ext>
            </a:extLst>
          </p:cNvPr>
          <p:cNvSpPr txBox="1"/>
          <p:nvPr/>
        </p:nvSpPr>
        <p:spPr>
          <a:xfrm>
            <a:off x="6372115" y="1547153"/>
            <a:ext cx="6006152" cy="5909310"/>
          </a:xfrm>
          <a:prstGeom prst="rect">
            <a:avLst/>
          </a:prstGeom>
          <a:noFill/>
        </p:spPr>
        <p:txBody>
          <a:bodyPr wrap="square" rtlCol="0">
            <a:spAutoFit/>
          </a:bodyPr>
          <a:lstStyle/>
          <a:p>
            <a:r>
              <a:rPr lang="es-CO" sz="2100" b="1" dirty="0" err="1">
                <a:solidFill>
                  <a:schemeClr val="accent3">
                    <a:lumMod val="50000"/>
                  </a:schemeClr>
                </a:solidFill>
              </a:rPr>
              <a:t>Additional</a:t>
            </a:r>
            <a:r>
              <a:rPr lang="es-CO" sz="2100" b="1" dirty="0">
                <a:solidFill>
                  <a:schemeClr val="accent3">
                    <a:lumMod val="50000"/>
                  </a:schemeClr>
                </a:solidFill>
              </a:rPr>
              <a:t> </a:t>
            </a:r>
            <a:r>
              <a:rPr lang="es-CO" sz="2100" b="1" dirty="0" err="1">
                <a:solidFill>
                  <a:schemeClr val="accent3">
                    <a:lumMod val="50000"/>
                  </a:schemeClr>
                </a:solidFill>
              </a:rPr>
              <a:t>examples</a:t>
            </a:r>
            <a:r>
              <a:rPr lang="es-CO" sz="2100" b="1" dirty="0">
                <a:solidFill>
                  <a:schemeClr val="accent3">
                    <a:lumMod val="50000"/>
                  </a:schemeClr>
                </a:solidFill>
              </a:rPr>
              <a:t> </a:t>
            </a:r>
            <a:r>
              <a:rPr lang="es-CO" sz="2100" b="1" dirty="0" err="1">
                <a:solidFill>
                  <a:schemeClr val="accent3">
                    <a:lumMod val="50000"/>
                  </a:schemeClr>
                </a:solidFill>
              </a:rPr>
              <a:t>of</a:t>
            </a:r>
            <a:r>
              <a:rPr lang="es-CO" sz="2100" b="1" dirty="0">
                <a:solidFill>
                  <a:schemeClr val="accent3">
                    <a:lumMod val="50000"/>
                  </a:schemeClr>
                </a:solidFill>
              </a:rPr>
              <a:t> </a:t>
            </a:r>
            <a:r>
              <a:rPr lang="es-CO" sz="2100" b="1" dirty="0" err="1">
                <a:solidFill>
                  <a:schemeClr val="accent3">
                    <a:lumMod val="50000"/>
                  </a:schemeClr>
                </a:solidFill>
              </a:rPr>
              <a:t>commodities</a:t>
            </a:r>
            <a:r>
              <a:rPr lang="es-CO" sz="2100" b="1" dirty="0">
                <a:solidFill>
                  <a:schemeClr val="accent3">
                    <a:lumMod val="50000"/>
                  </a:schemeClr>
                </a:solidFill>
              </a:rPr>
              <a:t>/</a:t>
            </a:r>
            <a:r>
              <a:rPr lang="es-CO" sz="2100" b="1" dirty="0" err="1">
                <a:solidFill>
                  <a:schemeClr val="accent3">
                    <a:lumMod val="50000"/>
                  </a:schemeClr>
                </a:solidFill>
              </a:rPr>
              <a:t>fuels</a:t>
            </a:r>
            <a:endParaRPr lang="es-CO" sz="2100" b="1" dirty="0">
              <a:solidFill>
                <a:schemeClr val="accent3">
                  <a:lumMod val="50000"/>
                </a:schemeClr>
              </a:solidFill>
            </a:endParaRPr>
          </a:p>
          <a:p>
            <a:endParaRPr lang="es-CO" sz="2100" b="1" dirty="0">
              <a:solidFill>
                <a:schemeClr val="accent3">
                  <a:lumMod val="50000"/>
                </a:schemeClr>
              </a:solidFill>
            </a:endParaRPr>
          </a:p>
          <a:p>
            <a:r>
              <a:rPr lang="es-CO" sz="2100" dirty="0">
                <a:solidFill>
                  <a:schemeClr val="accent3">
                    <a:lumMod val="50000"/>
                  </a:schemeClr>
                </a:solidFill>
              </a:rPr>
              <a:t>SOL=Solar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WND=</a:t>
            </a:r>
            <a:r>
              <a:rPr lang="es-CO" sz="2100" dirty="0" err="1">
                <a:solidFill>
                  <a:schemeClr val="accent3">
                    <a:lumMod val="50000"/>
                  </a:schemeClr>
                </a:solidFill>
              </a:rPr>
              <a:t>Wind</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HYD=</a:t>
            </a:r>
            <a:r>
              <a:rPr lang="es-CO" sz="2100" dirty="0" err="1">
                <a:solidFill>
                  <a:schemeClr val="accent3">
                    <a:lumMod val="50000"/>
                  </a:schemeClr>
                </a:solidFill>
              </a:rPr>
              <a:t>Hydro</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GEO=</a:t>
            </a:r>
            <a:r>
              <a:rPr lang="es-CO" sz="2100" dirty="0" err="1">
                <a:solidFill>
                  <a:schemeClr val="accent3">
                    <a:lumMod val="50000"/>
                  </a:schemeClr>
                </a:solidFill>
              </a:rPr>
              <a:t>Geothermal</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COA=Coal</a:t>
            </a:r>
          </a:p>
          <a:p>
            <a:r>
              <a:rPr lang="es-CO" sz="2100" dirty="0">
                <a:solidFill>
                  <a:schemeClr val="accent3">
                    <a:lumMod val="50000"/>
                  </a:schemeClr>
                </a:solidFill>
              </a:rPr>
              <a:t>CRU=Crude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BAG=</a:t>
            </a:r>
            <a:r>
              <a:rPr lang="es-CO" sz="2100" dirty="0" err="1">
                <a:solidFill>
                  <a:schemeClr val="accent3">
                    <a:lumMod val="50000"/>
                  </a:schemeClr>
                </a:solidFill>
              </a:rPr>
              <a:t>Bagasse</a:t>
            </a:r>
            <a:endParaRPr lang="es-CO" sz="2100" dirty="0">
              <a:solidFill>
                <a:schemeClr val="accent3">
                  <a:lumMod val="50000"/>
                </a:schemeClr>
              </a:solidFill>
            </a:endParaRPr>
          </a:p>
          <a:p>
            <a:r>
              <a:rPr lang="es-CO" sz="2100" dirty="0">
                <a:solidFill>
                  <a:schemeClr val="accent3">
                    <a:lumMod val="50000"/>
                  </a:schemeClr>
                </a:solidFill>
              </a:rPr>
              <a:t>LPG=</a:t>
            </a:r>
            <a:r>
              <a:rPr lang="es-CO" sz="2100" dirty="0" err="1">
                <a:solidFill>
                  <a:schemeClr val="accent3">
                    <a:lumMod val="50000"/>
                  </a:schemeClr>
                </a:solidFill>
              </a:rPr>
              <a:t>Liquified</a:t>
            </a:r>
            <a:r>
              <a:rPr lang="es-CO" sz="2100" dirty="0">
                <a:solidFill>
                  <a:schemeClr val="accent3">
                    <a:lumMod val="50000"/>
                  </a:schemeClr>
                </a:solidFill>
              </a:rPr>
              <a:t> </a:t>
            </a:r>
            <a:r>
              <a:rPr lang="es-CO" sz="2100" dirty="0" err="1">
                <a:solidFill>
                  <a:schemeClr val="accent3">
                    <a:lumMod val="50000"/>
                  </a:schemeClr>
                </a:solidFill>
              </a:rPr>
              <a:t>Petroleum</a:t>
            </a:r>
            <a:r>
              <a:rPr lang="es-CO" sz="2100" dirty="0">
                <a:solidFill>
                  <a:schemeClr val="accent3">
                    <a:lumMod val="50000"/>
                  </a:schemeClr>
                </a:solidFill>
              </a:rPr>
              <a:t> Gas</a:t>
            </a:r>
          </a:p>
          <a:p>
            <a:r>
              <a:rPr lang="es-CO" sz="2100" dirty="0">
                <a:solidFill>
                  <a:schemeClr val="accent3">
                    <a:lumMod val="50000"/>
                  </a:schemeClr>
                </a:solidFill>
              </a:rPr>
              <a:t>DSL=Diesel</a:t>
            </a:r>
          </a:p>
          <a:p>
            <a:r>
              <a:rPr lang="es-CO" sz="2100" dirty="0">
                <a:solidFill>
                  <a:schemeClr val="accent3">
                    <a:lumMod val="50000"/>
                  </a:schemeClr>
                </a:solidFill>
              </a:rPr>
              <a:t>GSL=</a:t>
            </a:r>
            <a:r>
              <a:rPr lang="es-CO" sz="2100" dirty="0" err="1">
                <a:solidFill>
                  <a:schemeClr val="accent3">
                    <a:lumMod val="50000"/>
                  </a:schemeClr>
                </a:solidFill>
              </a:rPr>
              <a:t>Gasoline</a:t>
            </a:r>
            <a:endParaRPr lang="es-CO" sz="2100" dirty="0">
              <a:solidFill>
                <a:schemeClr val="accent3">
                  <a:lumMod val="50000"/>
                </a:schemeClr>
              </a:solidFill>
            </a:endParaRPr>
          </a:p>
          <a:p>
            <a:r>
              <a:rPr lang="es-CO" sz="2100" dirty="0">
                <a:solidFill>
                  <a:schemeClr val="accent3">
                    <a:lumMod val="50000"/>
                  </a:schemeClr>
                </a:solidFill>
              </a:rPr>
              <a:t>FOL=Fuel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JET=Jet fuel</a:t>
            </a:r>
          </a:p>
          <a:p>
            <a:r>
              <a:rPr lang="es-CO" sz="2100" dirty="0">
                <a:solidFill>
                  <a:schemeClr val="accent3">
                    <a:lumMod val="50000"/>
                  </a:schemeClr>
                </a:solidFill>
              </a:rPr>
              <a:t>HDG=</a:t>
            </a:r>
            <a:r>
              <a:rPr lang="es-CO" sz="2100" dirty="0" err="1">
                <a:solidFill>
                  <a:schemeClr val="accent3">
                    <a:lumMod val="50000"/>
                  </a:schemeClr>
                </a:solidFill>
              </a:rPr>
              <a:t>Hydrogen</a:t>
            </a:r>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pic>
        <p:nvPicPr>
          <p:cNvPr id="5" name="synthesize (44)">
            <a:hlinkClick r:id="" action="ppaction://media"/>
            <a:extLst>
              <a:ext uri="{FF2B5EF4-FFF2-40B4-BE49-F238E27FC236}">
                <a16:creationId xmlns:a16="http://schemas.microsoft.com/office/drawing/2014/main" id="{DB9BB5E0-FB84-808B-A4A0-C7E89250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7981" y="87961"/>
            <a:ext cx="902855" cy="902855"/>
          </a:xfrm>
          <a:prstGeom prst="rect">
            <a:avLst/>
          </a:prstGeom>
        </p:spPr>
      </p:pic>
    </p:spTree>
    <p:extLst>
      <p:ext uri="{BB962C8B-B14F-4D97-AF65-F5344CB8AC3E}">
        <p14:creationId xmlns:p14="http://schemas.microsoft.com/office/powerpoint/2010/main" val="11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panose="020B0606030504020204" pitchFamily="34" charset="0"/>
                <a:ea typeface="Open Sans" panose="020B0606030504020204" pitchFamily="34" charset="0"/>
                <a:cs typeface="Open Sans" panose="020B0606030504020204" pitchFamily="34" charset="0"/>
              </a:rPr>
              <a:t>Taliotis</a:t>
            </a:r>
            <a:r>
              <a:rPr lang="en-GB" sz="1600" dirty="0">
                <a:latin typeface="Open Sans" panose="020B0606030504020204" pitchFamily="34" charset="0"/>
                <a:ea typeface="Open Sans" panose="020B0606030504020204" pitchFamily="34" charset="0"/>
                <a:cs typeface="Open Sans" panose="020B0606030504020204" pitchFamily="34" charset="0"/>
              </a:rPr>
              <a:t>, Constantinos, </a:t>
            </a:r>
            <a:r>
              <a:rPr lang="en-GB" sz="1600" dirty="0" err="1">
                <a:latin typeface="Open Sans" panose="020B0606030504020204" pitchFamily="34" charset="0"/>
                <a:ea typeface="Open Sans" panose="020B0606030504020204" pitchFamily="34" charset="0"/>
                <a:cs typeface="Open Sans" panose="020B0606030504020204" pitchFamily="34" charset="0"/>
              </a:rPr>
              <a:t>Gardumi</a:t>
            </a:r>
            <a:r>
              <a:rPr lang="en-GB" sz="1600" dirty="0">
                <a:latin typeface="Open Sans" panose="020B0606030504020204" pitchFamily="34" charset="0"/>
                <a:ea typeface="Open Sans" panose="020B0606030504020204" pitchFamily="34" charset="0"/>
                <a:cs typeface="Open Sans" panose="020B0606030504020204" pitchFamily="34" charset="0"/>
              </a:rPr>
              <a:t>, Francesco, </a:t>
            </a:r>
            <a:r>
              <a:rPr lang="en-GB" sz="1600" dirty="0" err="1">
                <a:latin typeface="Open Sans" panose="020B0606030504020204" pitchFamily="34" charset="0"/>
                <a:ea typeface="Open Sans" panose="020B0606030504020204" pitchFamily="34" charset="0"/>
                <a:cs typeface="Open Sans" panose="020B0606030504020204" pitchFamily="34" charset="0"/>
              </a:rPr>
              <a:t>Shivakumar</a:t>
            </a:r>
            <a:r>
              <a:rPr lang="en-GB" sz="16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1600" dirty="0" err="1">
                <a:latin typeface="Open Sans" panose="020B0606030504020204" pitchFamily="34" charset="0"/>
                <a:ea typeface="Open Sans" panose="020B0606030504020204" pitchFamily="34" charset="0"/>
                <a:cs typeface="Open Sans" panose="020B0606030504020204" pitchFamily="34" charset="0"/>
              </a:rPr>
              <a:t>Beltramo</a:t>
            </a:r>
            <a:r>
              <a:rPr lang="en-GB" sz="16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1600" dirty="0" err="1">
                <a:latin typeface="Open Sans" panose="020B0606030504020204" pitchFamily="34" charset="0"/>
                <a:ea typeface="Open Sans" panose="020B0606030504020204" pitchFamily="34" charset="0"/>
                <a:cs typeface="Open Sans" panose="020B0606030504020204" pitchFamily="34" charset="0"/>
              </a:rPr>
              <a:t>OSeMOSYS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Zenodo</a:t>
            </a:r>
            <a:r>
              <a:rPr lang="en-GB" sz="1600" dirty="0">
                <a:latin typeface="Open Sans" panose="020B0606030504020204" pitchFamily="34" charset="0"/>
                <a:ea typeface="Open Sans" panose="020B0606030504020204" pitchFamily="34" charset="0"/>
                <a:cs typeface="Open Sans" panose="020B0606030504020204" pitchFamily="34" charset="0"/>
              </a:rPr>
              <a:t>. http://doi.org/10.5281/zenodo.4585695</a:t>
            </a: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9" name="Picture 9">
            <a:extLst>
              <a:ext uri="{FF2B5EF4-FFF2-40B4-BE49-F238E27FC236}">
                <a16:creationId xmlns:a16="http://schemas.microsoft.com/office/drawing/2014/main" id="{9AC311AA-4014-FB54-093E-1A941F111CC2}"/>
              </a:ext>
            </a:extLst>
          </p:cNvPr>
          <p:cNvPicPr>
            <a:picLocks noGrp="1" noChangeAspect="1"/>
          </p:cNvPicPr>
          <p:nvPr>
            <p:ph idx="1"/>
          </p:nvPr>
        </p:nvPicPr>
        <p:blipFill>
          <a:blip r:embed="rId5"/>
          <a:stretch>
            <a:fillRect/>
          </a:stretch>
        </p:blipFill>
        <p:spPr>
          <a:xfrm>
            <a:off x="204995" y="2852321"/>
            <a:ext cx="11257413" cy="2219774"/>
          </a:xfrm>
        </p:spPr>
      </p:pic>
      <p:sp>
        <p:nvSpPr>
          <p:cNvPr id="10" name="Rectangle 9">
            <a:extLst>
              <a:ext uri="{FF2B5EF4-FFF2-40B4-BE49-F238E27FC236}">
                <a16:creationId xmlns:a16="http://schemas.microsoft.com/office/drawing/2014/main" id="{13496902-7691-D5AA-FC39-A4DBDFC026EA}"/>
              </a:ext>
            </a:extLst>
          </p:cNvPr>
          <p:cNvSpPr/>
          <p:nvPr/>
        </p:nvSpPr>
        <p:spPr>
          <a:xfrm>
            <a:off x="3799350" y="2262041"/>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Time Variability:</a:t>
            </a:r>
          </a:p>
        </p:txBody>
      </p:sp>
      <p:pic>
        <p:nvPicPr>
          <p:cNvPr id="5" name="synthesize (45)">
            <a:hlinkClick r:id="" action="ppaction://media"/>
            <a:extLst>
              <a:ext uri="{FF2B5EF4-FFF2-40B4-BE49-F238E27FC236}">
                <a16:creationId xmlns:a16="http://schemas.microsoft.com/office/drawing/2014/main" id="{1F21C624-5204-2395-68ED-8E82E51C7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9267" y="1189106"/>
            <a:ext cx="880074" cy="880074"/>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5047</Words>
  <Application>Microsoft Office PowerPoint</Application>
  <PresentationFormat>Widescreen</PresentationFormat>
  <Paragraphs>291</Paragraphs>
  <Slides>28</Slides>
  <Notes>26</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Aptos Display</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2025-08-22T14:59:36Z</dcterms:created>
  <dcterms:modified xsi:type="dcterms:W3CDTF">2025-08-22T15:00:57Z</dcterms:modified>
</cp:coreProperties>
</file>