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6" r:id="rId2"/>
    <p:sldId id="264" r:id="rId3"/>
    <p:sldId id="272" r:id="rId4"/>
    <p:sldId id="273" r:id="rId5"/>
    <p:sldId id="274" r:id="rId6"/>
    <p:sldId id="275" r:id="rId7"/>
    <p:sldId id="276" r:id="rId8"/>
    <p:sldId id="277" r:id="rId9"/>
    <p:sldId id="278" r:id="rId10"/>
    <p:sldId id="279" r:id="rId11"/>
    <p:sldId id="282" r:id="rId12"/>
    <p:sldId id="283" r:id="rId13"/>
    <p:sldId id="284" r:id="rId14"/>
    <p:sldId id="285" r:id="rId15"/>
    <p:sldId id="280" r:id="rId16"/>
    <p:sldId id="281" r:id="rId17"/>
    <p:sldId id="286" r:id="rId18"/>
    <p:sldId id="287" r:id="rId19"/>
    <p:sldId id="288" r:id="rId20"/>
    <p:sldId id="289" r:id="rId21"/>
    <p:sldId id="290" r:id="rId22"/>
    <p:sldId id="296" r:id="rId23"/>
    <p:sldId id="291" r:id="rId24"/>
    <p:sldId id="292" r:id="rId25"/>
    <p:sldId id="295" r:id="rId26"/>
    <p:sldId id="294" r:id="rId27"/>
    <p:sldId id="269"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a:xfrm>
          <a:off x="2468" y="1180007"/>
          <a:ext cx="2476527" cy="2476527"/>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resources</a:t>
          </a:r>
          <a:endParaRPr lang="en-GB">
            <a:solidFill>
              <a:sysClr val="windowText" lastClr="000000"/>
            </a:solidFill>
            <a:latin typeface="Calibri" panose="020F0502020204030204"/>
            <a:ea typeface="+mn-ea"/>
            <a:cs typeface="+mn-cs"/>
          </a:endParaRPr>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a:xfrm>
          <a:off x="1983690" y="1180007"/>
          <a:ext cx="2476527" cy="2476527"/>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conversion</a:t>
          </a:r>
          <a:endParaRPr lang="en-GB">
            <a:solidFill>
              <a:sysClr val="windowText" lastClr="000000"/>
            </a:solidFill>
            <a:latin typeface="Calibri" panose="020F0502020204030204"/>
            <a:ea typeface="+mn-ea"/>
            <a:cs typeface="+mn-cs"/>
          </a:endParaRPr>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a:xfrm>
          <a:off x="3964912" y="1180007"/>
          <a:ext cx="2476527" cy="2476527"/>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solidFill>
              <a:latin typeface="Calibri Light" panose="020F0302020204030204"/>
              <a:ea typeface="+mn-ea"/>
              <a:cs typeface="+mn-cs"/>
            </a:rPr>
            <a:t>Transportation and distribution</a:t>
          </a:r>
          <a:endParaRPr lang="en-GB" dirty="0">
            <a:solidFill>
              <a:sysClr val="windowText" lastClr="000000"/>
            </a:solidFill>
            <a:latin typeface="Calibri" panose="020F0502020204030204"/>
            <a:ea typeface="+mn-ea"/>
            <a:cs typeface="+mn-cs"/>
          </a:endParaRPr>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a:xfrm>
          <a:off x="5946134" y="1180007"/>
          <a:ext cx="2476527" cy="2476527"/>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Final demands</a:t>
          </a:r>
          <a:endParaRPr lang="en-GB">
            <a:solidFill>
              <a:sysClr val="windowText" lastClr="000000"/>
            </a:solidFill>
            <a:latin typeface="Calibri" panose="020F0502020204030204"/>
            <a:ea typeface="+mn-ea"/>
            <a:cs typeface="+mn-cs"/>
          </a:endParaRPr>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A1B9B-21B7-4D6D-AE26-9960044E4D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6800030F-3F4D-4DA7-9AB5-946A9FC3F410}">
      <dgm:prSet phldrT="[Text]"/>
      <dgm:spPr>
        <a:solidFill>
          <a:srgbClr val="0070C0"/>
        </a:solidFill>
      </dgm:spPr>
      <dgm:t>
        <a:bodyPr/>
        <a:lstStyle/>
        <a:p>
          <a:r>
            <a:rPr lang="es-CO" b="1" dirty="0" err="1">
              <a:latin typeface="Segoe UI" panose="020B0502040204020203" pitchFamily="34" charset="0"/>
              <a:cs typeface="Segoe UI" panose="020B0502040204020203" pitchFamily="34" charset="0"/>
            </a:rPr>
            <a:t>Fast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learning</a:t>
          </a:r>
          <a:r>
            <a:rPr lang="es-CO" b="1" dirty="0">
              <a:latin typeface="Segoe UI" panose="020B0502040204020203" pitchFamily="34" charset="0"/>
              <a:cs typeface="Segoe UI" panose="020B0502040204020203" pitchFamily="34" charset="0"/>
            </a:rPr>
            <a:t> curve</a:t>
          </a:r>
        </a:p>
      </dgm:t>
    </dgm:pt>
    <dgm:pt modelId="{67C03905-D51C-4E44-98D0-7C9476CB0D6A}" type="par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7D00CF87-264F-4C42-A842-E4185F765DD6}" type="sib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0750737F-FF4B-450F-A85D-DD1146674675}">
      <dgm:prSet phldrT="[Text]"/>
      <dgm:spPr>
        <a:solidFill>
          <a:schemeClr val="accent5">
            <a:lumMod val="75000"/>
          </a:schemeClr>
        </a:solidFill>
      </dgm:spPr>
      <dgm:t>
        <a:bodyPr/>
        <a:lstStyle/>
        <a:p>
          <a:r>
            <a:rPr lang="es-CO" b="1" dirty="0">
              <a:latin typeface="Segoe UI" panose="020B0502040204020203" pitchFamily="34" charset="0"/>
              <a:cs typeface="Segoe UI" panose="020B0502040204020203" pitchFamily="34" charset="0"/>
            </a:rPr>
            <a:t>Flexible and adaptable </a:t>
          </a:r>
          <a:r>
            <a:rPr lang="es-CO" b="1" dirty="0" err="1">
              <a:latin typeface="Segoe UI" panose="020B0502040204020203" pitchFamily="34" charset="0"/>
              <a:cs typeface="Segoe UI" panose="020B0502040204020203" pitchFamily="34" charset="0"/>
            </a:rPr>
            <a:t>code</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formulation</a:t>
          </a:r>
          <a:endParaRPr lang="es-CO" b="1" dirty="0">
            <a:latin typeface="Segoe UI" panose="020B0502040204020203" pitchFamily="34" charset="0"/>
            <a:cs typeface="Segoe UI" panose="020B0502040204020203" pitchFamily="34" charset="0"/>
          </a:endParaRPr>
        </a:p>
      </dgm:t>
    </dgm:pt>
    <dgm:pt modelId="{01B697D0-0E08-491E-84FB-7819AB5C0715}" type="par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3E55461A-78F4-45BE-9C9D-4AE18429A8D5}" type="sib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DCA30D19-F035-4194-8EE7-2B0B169E5C53}">
      <dgm:prSet phldrT="[Text]"/>
      <dgm:spPr>
        <a:solidFill>
          <a:schemeClr val="accent4">
            <a:lumMod val="75000"/>
          </a:schemeClr>
        </a:solidFill>
      </dgm:spPr>
      <dgm:t>
        <a:bodyPr/>
        <a:lstStyle/>
        <a:p>
          <a:r>
            <a:rPr lang="es-CO" b="1" dirty="0">
              <a:latin typeface="Segoe UI" panose="020B0502040204020203" pitchFamily="34" charset="0"/>
              <a:cs typeface="Segoe UI" panose="020B0502040204020203" pitchFamily="34" charset="0"/>
            </a:rPr>
            <a:t>No </a:t>
          </a:r>
          <a:r>
            <a:rPr lang="es-CO" b="1" dirty="0" err="1">
              <a:latin typeface="Segoe UI" panose="020B0502040204020203" pitchFamily="34" charset="0"/>
              <a:cs typeface="Segoe UI" panose="020B0502040204020203" pitchFamily="34" charset="0"/>
            </a:rPr>
            <a:t>upfront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financial</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investment</a:t>
          </a:r>
          <a:endParaRPr lang="es-CO" b="1" dirty="0">
            <a:latin typeface="Segoe UI" panose="020B0502040204020203" pitchFamily="34" charset="0"/>
            <a:cs typeface="Segoe UI" panose="020B0502040204020203" pitchFamily="34" charset="0"/>
          </a:endParaRPr>
        </a:p>
      </dgm:t>
    </dgm:pt>
    <dgm:pt modelId="{305ECB94-BD90-463D-844D-ED909D61C228}" type="par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BA59C06E-E686-41B6-9862-5AF027D342FE}" type="sib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4DAC36B3-DB61-4908-B581-83C64361E83D}">
      <dgm:prSet phldrT="[Text]"/>
      <dgm:spPr>
        <a:solidFill>
          <a:schemeClr val="accent1">
            <a:lumMod val="60000"/>
            <a:lumOff val="40000"/>
          </a:schemeClr>
        </a:solidFill>
      </dgm:spPr>
      <dgm:t>
        <a:bodyPr/>
        <a:lstStyle/>
        <a:p>
          <a:r>
            <a:rPr lang="es-CO" b="1" dirty="0" err="1">
              <a:latin typeface="Segoe UI" panose="020B0502040204020203" pitchFamily="34" charset="0"/>
              <a:cs typeface="Segoe UI" panose="020B0502040204020203" pitchFamily="34" charset="0"/>
            </a:rPr>
            <a:t>Community</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of</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practice</a:t>
          </a:r>
          <a:endParaRPr lang="es-CO" b="1" dirty="0">
            <a:latin typeface="Segoe UI" panose="020B0502040204020203" pitchFamily="34" charset="0"/>
            <a:cs typeface="Segoe UI" panose="020B0502040204020203" pitchFamily="34" charset="0"/>
          </a:endParaRPr>
        </a:p>
      </dgm:t>
    </dgm:pt>
    <dgm:pt modelId="{354BA3F4-A5C6-47A4-9D91-06DB5AACAE40}" type="par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D7B064BB-0387-4BAE-9D5A-ACA312AE6CFA}" type="sib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923240B8-E9C4-4B74-879D-7391FCCB8570}">
      <dgm:prSet phldrT="[Text]"/>
      <dgm:spPr>
        <a:solidFill>
          <a:srgbClr val="0070C0"/>
        </a:solidFill>
      </dgm:spPr>
      <dgm:t>
        <a:bodyPr/>
        <a:lstStyle/>
        <a:p>
          <a:r>
            <a:rPr lang="es-CO" b="1" dirty="0">
              <a:latin typeface="Segoe UI" panose="020B0502040204020203" pitchFamily="34" charset="0"/>
              <a:cs typeface="Segoe UI" panose="020B0502040204020203" pitchFamily="34" charset="0"/>
            </a:rPr>
            <a:t>Open data </a:t>
          </a:r>
          <a:r>
            <a:rPr lang="es-CO" b="1" dirty="0" err="1">
              <a:latin typeface="Segoe UI" panose="020B0502040204020203" pitchFamily="34" charset="0"/>
              <a:cs typeface="Segoe UI" panose="020B0502040204020203" pitchFamily="34" charset="0"/>
            </a:rPr>
            <a:t>principles</a:t>
          </a:r>
          <a:endParaRPr lang="es-CO" b="1" dirty="0">
            <a:latin typeface="Segoe UI" panose="020B0502040204020203" pitchFamily="34" charset="0"/>
            <a:cs typeface="Segoe UI" panose="020B0502040204020203" pitchFamily="34" charset="0"/>
          </a:endParaRPr>
        </a:p>
      </dgm:t>
    </dgm:pt>
    <dgm:pt modelId="{A891EF04-88C9-4564-95CF-67D173E21579}" type="par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4C5AC1EF-7F9A-4A1C-9B2D-98112BD92E42}" type="sib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3AB78B8E-730F-4B6B-A437-04F268DB7AC3}" type="pres">
      <dgm:prSet presAssocID="{31BA1B9B-21B7-4D6D-AE26-9960044E4D56}" presName="diagram" presStyleCnt="0">
        <dgm:presLayoutVars>
          <dgm:dir/>
          <dgm:resizeHandles val="exact"/>
        </dgm:presLayoutVars>
      </dgm:prSet>
      <dgm:spPr/>
    </dgm:pt>
    <dgm:pt modelId="{336285C6-77E7-4C12-86B5-A3D05FE73D7B}" type="pres">
      <dgm:prSet presAssocID="{6800030F-3F4D-4DA7-9AB5-946A9FC3F410}" presName="node" presStyleLbl="node1" presStyleIdx="0" presStyleCnt="5">
        <dgm:presLayoutVars>
          <dgm:bulletEnabled val="1"/>
        </dgm:presLayoutVars>
      </dgm:prSet>
      <dgm:spPr/>
    </dgm:pt>
    <dgm:pt modelId="{B5F1F6F9-E935-453E-AE81-8B9A092581F6}" type="pres">
      <dgm:prSet presAssocID="{7D00CF87-264F-4C42-A842-E4185F765DD6}" presName="sibTrans" presStyleCnt="0"/>
      <dgm:spPr/>
    </dgm:pt>
    <dgm:pt modelId="{D8554F1C-C211-4B29-8B5C-7F3133E3D0A7}" type="pres">
      <dgm:prSet presAssocID="{0750737F-FF4B-450F-A85D-DD1146674675}" presName="node" presStyleLbl="node1" presStyleIdx="1" presStyleCnt="5">
        <dgm:presLayoutVars>
          <dgm:bulletEnabled val="1"/>
        </dgm:presLayoutVars>
      </dgm:prSet>
      <dgm:spPr/>
    </dgm:pt>
    <dgm:pt modelId="{0E7EE603-660D-4B92-A5A3-34E9ED0F55F5}" type="pres">
      <dgm:prSet presAssocID="{3E55461A-78F4-45BE-9C9D-4AE18429A8D5}" presName="sibTrans" presStyleCnt="0"/>
      <dgm:spPr/>
    </dgm:pt>
    <dgm:pt modelId="{B471CC16-2054-4CF0-B485-5E83AD085137}" type="pres">
      <dgm:prSet presAssocID="{DCA30D19-F035-4194-8EE7-2B0B169E5C53}" presName="node" presStyleLbl="node1" presStyleIdx="2" presStyleCnt="5">
        <dgm:presLayoutVars>
          <dgm:bulletEnabled val="1"/>
        </dgm:presLayoutVars>
      </dgm:prSet>
      <dgm:spPr/>
    </dgm:pt>
    <dgm:pt modelId="{E30DD7A9-64F4-4CEB-B3AF-022418F1AD43}" type="pres">
      <dgm:prSet presAssocID="{BA59C06E-E686-41B6-9862-5AF027D342FE}" presName="sibTrans" presStyleCnt="0"/>
      <dgm:spPr/>
    </dgm:pt>
    <dgm:pt modelId="{2A0F23FC-5319-4C71-ABFC-5E9ECED0E7FF}" type="pres">
      <dgm:prSet presAssocID="{4DAC36B3-DB61-4908-B581-83C64361E83D}" presName="node" presStyleLbl="node1" presStyleIdx="3" presStyleCnt="5">
        <dgm:presLayoutVars>
          <dgm:bulletEnabled val="1"/>
        </dgm:presLayoutVars>
      </dgm:prSet>
      <dgm:spPr/>
    </dgm:pt>
    <dgm:pt modelId="{74B9F265-7769-4F36-9B57-958BB3C7D2B5}" type="pres">
      <dgm:prSet presAssocID="{D7B064BB-0387-4BAE-9D5A-ACA312AE6CFA}" presName="sibTrans" presStyleCnt="0"/>
      <dgm:spPr/>
    </dgm:pt>
    <dgm:pt modelId="{AC61C1F0-E79B-49F2-8648-7D03A2889BDD}" type="pres">
      <dgm:prSet presAssocID="{923240B8-E9C4-4B74-879D-7391FCCB8570}" presName="node" presStyleLbl="node1" presStyleIdx="4" presStyleCnt="5">
        <dgm:presLayoutVars>
          <dgm:bulletEnabled val="1"/>
        </dgm:presLayoutVars>
      </dgm:prSet>
      <dgm:spPr/>
    </dgm:pt>
  </dgm:ptLst>
  <dgm:cxnLst>
    <dgm:cxn modelId="{A55A6301-A4F1-4BDA-AD7E-2BB702C75837}" srcId="{31BA1B9B-21B7-4D6D-AE26-9960044E4D56}" destId="{6800030F-3F4D-4DA7-9AB5-946A9FC3F410}" srcOrd="0" destOrd="0" parTransId="{67C03905-D51C-4E44-98D0-7C9476CB0D6A}" sibTransId="{7D00CF87-264F-4C42-A842-E4185F765DD6}"/>
    <dgm:cxn modelId="{1C95AD17-7033-4399-A4AA-83094CA9FE13}" type="presOf" srcId="{923240B8-E9C4-4B74-879D-7391FCCB8570}" destId="{AC61C1F0-E79B-49F2-8648-7D03A2889BDD}" srcOrd="0" destOrd="0" presId="urn:microsoft.com/office/officeart/2005/8/layout/default"/>
    <dgm:cxn modelId="{156B1227-A792-4905-9D55-497042450EE8}" srcId="{31BA1B9B-21B7-4D6D-AE26-9960044E4D56}" destId="{0750737F-FF4B-450F-A85D-DD1146674675}" srcOrd="1" destOrd="0" parTransId="{01B697D0-0E08-491E-84FB-7819AB5C0715}" sibTransId="{3E55461A-78F4-45BE-9C9D-4AE18429A8D5}"/>
    <dgm:cxn modelId="{D965C04C-47A9-49AE-B7FE-BFB7C09CD9BB}" type="presOf" srcId="{4DAC36B3-DB61-4908-B581-83C64361E83D}" destId="{2A0F23FC-5319-4C71-ABFC-5E9ECED0E7FF}" srcOrd="0" destOrd="0" presId="urn:microsoft.com/office/officeart/2005/8/layout/default"/>
    <dgm:cxn modelId="{0E713F4F-A13C-4415-AD4C-512E9C4C796A}" srcId="{31BA1B9B-21B7-4D6D-AE26-9960044E4D56}" destId="{4DAC36B3-DB61-4908-B581-83C64361E83D}" srcOrd="3" destOrd="0" parTransId="{354BA3F4-A5C6-47A4-9D91-06DB5AACAE40}" sibTransId="{D7B064BB-0387-4BAE-9D5A-ACA312AE6CFA}"/>
    <dgm:cxn modelId="{03970782-9CA7-4421-868F-86FB41964B14}" type="presOf" srcId="{6800030F-3F4D-4DA7-9AB5-946A9FC3F410}" destId="{336285C6-77E7-4C12-86B5-A3D05FE73D7B}" srcOrd="0" destOrd="0" presId="urn:microsoft.com/office/officeart/2005/8/layout/default"/>
    <dgm:cxn modelId="{634FB093-38F5-4DC7-9576-E2D1021865C2}" type="presOf" srcId="{31BA1B9B-21B7-4D6D-AE26-9960044E4D56}" destId="{3AB78B8E-730F-4B6B-A437-04F268DB7AC3}" srcOrd="0" destOrd="0" presId="urn:microsoft.com/office/officeart/2005/8/layout/default"/>
    <dgm:cxn modelId="{DF38EF93-0C0E-47CD-A60D-92A4DC211C30}" type="presOf" srcId="{0750737F-FF4B-450F-A85D-DD1146674675}" destId="{D8554F1C-C211-4B29-8B5C-7F3133E3D0A7}" srcOrd="0" destOrd="0" presId="urn:microsoft.com/office/officeart/2005/8/layout/default"/>
    <dgm:cxn modelId="{23729CB2-7E23-4464-BE78-4B3077911B93}" type="presOf" srcId="{DCA30D19-F035-4194-8EE7-2B0B169E5C53}" destId="{B471CC16-2054-4CF0-B485-5E83AD085137}" srcOrd="0" destOrd="0" presId="urn:microsoft.com/office/officeart/2005/8/layout/default"/>
    <dgm:cxn modelId="{772A42D0-3971-4DC5-BFAF-B0F96C31C9B3}" srcId="{31BA1B9B-21B7-4D6D-AE26-9960044E4D56}" destId="{DCA30D19-F035-4194-8EE7-2B0B169E5C53}" srcOrd="2" destOrd="0" parTransId="{305ECB94-BD90-463D-844D-ED909D61C228}" sibTransId="{BA59C06E-E686-41B6-9862-5AF027D342FE}"/>
    <dgm:cxn modelId="{F3926AF7-A9CE-4BBF-B860-FBEDC8592329}" srcId="{31BA1B9B-21B7-4D6D-AE26-9960044E4D56}" destId="{923240B8-E9C4-4B74-879D-7391FCCB8570}" srcOrd="4" destOrd="0" parTransId="{A891EF04-88C9-4564-95CF-67D173E21579}" sibTransId="{4C5AC1EF-7F9A-4A1C-9B2D-98112BD92E42}"/>
    <dgm:cxn modelId="{94EAEDFE-1406-40C4-AA49-5C8E4E22E521}" type="presParOf" srcId="{3AB78B8E-730F-4B6B-A437-04F268DB7AC3}" destId="{336285C6-77E7-4C12-86B5-A3D05FE73D7B}" srcOrd="0" destOrd="0" presId="urn:microsoft.com/office/officeart/2005/8/layout/default"/>
    <dgm:cxn modelId="{DA1D6D50-79C3-4C86-83FA-CD420EF3A2D3}" type="presParOf" srcId="{3AB78B8E-730F-4B6B-A437-04F268DB7AC3}" destId="{B5F1F6F9-E935-453E-AE81-8B9A092581F6}" srcOrd="1" destOrd="0" presId="urn:microsoft.com/office/officeart/2005/8/layout/default"/>
    <dgm:cxn modelId="{2F26BECB-4732-4128-B090-8239B1710F49}" type="presParOf" srcId="{3AB78B8E-730F-4B6B-A437-04F268DB7AC3}" destId="{D8554F1C-C211-4B29-8B5C-7F3133E3D0A7}" srcOrd="2" destOrd="0" presId="urn:microsoft.com/office/officeart/2005/8/layout/default"/>
    <dgm:cxn modelId="{7272125E-8862-4989-B7C9-8E10F05BFEF2}" type="presParOf" srcId="{3AB78B8E-730F-4B6B-A437-04F268DB7AC3}" destId="{0E7EE603-660D-4B92-A5A3-34E9ED0F55F5}" srcOrd="3" destOrd="0" presId="urn:microsoft.com/office/officeart/2005/8/layout/default"/>
    <dgm:cxn modelId="{BFAB9B7C-67ED-4506-ACC9-F1C857A79E8A}" type="presParOf" srcId="{3AB78B8E-730F-4B6B-A437-04F268DB7AC3}" destId="{B471CC16-2054-4CF0-B485-5E83AD085137}" srcOrd="4" destOrd="0" presId="urn:microsoft.com/office/officeart/2005/8/layout/default"/>
    <dgm:cxn modelId="{AE4020D9-E77D-4921-B826-3556B4F4C37F}" type="presParOf" srcId="{3AB78B8E-730F-4B6B-A437-04F268DB7AC3}" destId="{E30DD7A9-64F4-4CEB-B3AF-022418F1AD43}" srcOrd="5" destOrd="0" presId="urn:microsoft.com/office/officeart/2005/8/layout/default"/>
    <dgm:cxn modelId="{BD431C5D-B49F-42B3-9554-EA7765BC84AC}" type="presParOf" srcId="{3AB78B8E-730F-4B6B-A437-04F268DB7AC3}" destId="{2A0F23FC-5319-4C71-ABFC-5E9ECED0E7FF}" srcOrd="6" destOrd="0" presId="urn:microsoft.com/office/officeart/2005/8/layout/default"/>
    <dgm:cxn modelId="{E3C0E5FC-EF53-42DB-8885-560F138694E0}" type="presParOf" srcId="{3AB78B8E-730F-4B6B-A437-04F268DB7AC3}" destId="{74B9F265-7769-4F36-9B57-958BB3C7D2B5}" srcOrd="7" destOrd="0" presId="urn:microsoft.com/office/officeart/2005/8/layout/default"/>
    <dgm:cxn modelId="{376A4BA1-1341-432D-BB64-21A9F687E7C6}" type="presParOf" srcId="{3AB78B8E-730F-4B6B-A437-04F268DB7AC3}" destId="{AC61C1F0-E79B-49F2-8648-7D03A2889BDD}"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3220" y="1084924"/>
          <a:ext cx="3230791" cy="323079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resources</a:t>
          </a:r>
          <a:endParaRPr lang="en-GB" sz="2500" kern="1200">
            <a:solidFill>
              <a:sysClr val="windowText" lastClr="000000"/>
            </a:solidFill>
            <a:latin typeface="Calibri" panose="020F0502020204030204"/>
            <a:ea typeface="+mn-ea"/>
            <a:cs typeface="+mn-cs"/>
          </a:endParaRPr>
        </a:p>
      </dsp:txBody>
      <dsp:txXfrm>
        <a:off x="476358" y="1558062"/>
        <a:ext cx="2284515" cy="2284515"/>
      </dsp:txXfrm>
    </dsp:sp>
    <dsp:sp modelId="{9652016F-915C-48C1-A55F-85539AB2D4E4}">
      <dsp:nvSpPr>
        <dsp:cNvPr id="0" name=""/>
        <dsp:cNvSpPr/>
      </dsp:nvSpPr>
      <dsp:spPr>
        <a:xfrm>
          <a:off x="2587853" y="1084924"/>
          <a:ext cx="3230791" cy="3230791"/>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conversion</a:t>
          </a:r>
          <a:endParaRPr lang="en-GB" sz="2500" kern="1200">
            <a:solidFill>
              <a:sysClr val="windowText" lastClr="000000"/>
            </a:solidFill>
            <a:latin typeface="Calibri" panose="020F0502020204030204"/>
            <a:ea typeface="+mn-ea"/>
            <a:cs typeface="+mn-cs"/>
          </a:endParaRPr>
        </a:p>
      </dsp:txBody>
      <dsp:txXfrm>
        <a:off x="3060991" y="1558062"/>
        <a:ext cx="2284515" cy="2284515"/>
      </dsp:txXfrm>
    </dsp:sp>
    <dsp:sp modelId="{B0EA4B08-DB95-4FE1-91A5-ECFBB687FD17}">
      <dsp:nvSpPr>
        <dsp:cNvPr id="0" name=""/>
        <dsp:cNvSpPr/>
      </dsp:nvSpPr>
      <dsp:spPr>
        <a:xfrm>
          <a:off x="5172486" y="1084924"/>
          <a:ext cx="3230791" cy="3230791"/>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a:lnSpc>
              <a:spcPct val="90000"/>
            </a:lnSpc>
            <a:spcBef>
              <a:spcPct val="0"/>
            </a:spcBef>
            <a:spcAft>
              <a:spcPct val="35000"/>
            </a:spcAft>
            <a:buNone/>
          </a:pPr>
          <a:r>
            <a:rPr lang="en-GB" sz="2500" kern="1200" dirty="0">
              <a:solidFill>
                <a:sysClr val="windowText" lastClr="000000"/>
              </a:solidFill>
              <a:latin typeface="Calibri Light" panose="020F0302020204030204"/>
              <a:ea typeface="+mn-ea"/>
              <a:cs typeface="+mn-cs"/>
            </a:rPr>
            <a:t>Transportation and distribution</a:t>
          </a:r>
          <a:endParaRPr lang="en-GB" sz="2500" kern="1200" dirty="0">
            <a:solidFill>
              <a:sysClr val="windowText" lastClr="000000"/>
            </a:solidFill>
            <a:latin typeface="Calibri" panose="020F0502020204030204"/>
            <a:ea typeface="+mn-ea"/>
            <a:cs typeface="+mn-cs"/>
          </a:endParaRPr>
        </a:p>
      </dsp:txBody>
      <dsp:txXfrm>
        <a:off x="5645624" y="1558062"/>
        <a:ext cx="2284515" cy="2284515"/>
      </dsp:txXfrm>
    </dsp:sp>
    <dsp:sp modelId="{23F1EA08-2386-4BB0-9D3F-842E886DFBFD}">
      <dsp:nvSpPr>
        <dsp:cNvPr id="0" name=""/>
        <dsp:cNvSpPr/>
      </dsp:nvSpPr>
      <dsp:spPr>
        <a:xfrm>
          <a:off x="7757119" y="1084924"/>
          <a:ext cx="3230791" cy="3230791"/>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Final demands</a:t>
          </a:r>
          <a:endParaRPr lang="en-GB" sz="2500" kern="1200">
            <a:solidFill>
              <a:sysClr val="windowText" lastClr="000000"/>
            </a:solidFill>
            <a:latin typeface="Calibri" panose="020F0502020204030204"/>
            <a:ea typeface="+mn-ea"/>
            <a:cs typeface="+mn-cs"/>
          </a:endParaRPr>
        </a:p>
      </dsp:txBody>
      <dsp:txXfrm>
        <a:off x="8230257" y="1558062"/>
        <a:ext cx="2284515" cy="2284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285C6-77E7-4C12-86B5-A3D05FE73D7B}">
      <dsp:nvSpPr>
        <dsp:cNvPr id="0" name=""/>
        <dsp:cNvSpPr/>
      </dsp:nvSpPr>
      <dsp:spPr>
        <a:xfrm>
          <a:off x="0" y="225701"/>
          <a:ext cx="3447772" cy="2068663"/>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Fast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learning</a:t>
          </a:r>
          <a:r>
            <a:rPr lang="es-CO" sz="3400" b="1" kern="1200" dirty="0">
              <a:latin typeface="Segoe UI" panose="020B0502040204020203" pitchFamily="34" charset="0"/>
              <a:cs typeface="Segoe UI" panose="020B0502040204020203" pitchFamily="34" charset="0"/>
            </a:rPr>
            <a:t> curve</a:t>
          </a:r>
        </a:p>
      </dsp:txBody>
      <dsp:txXfrm>
        <a:off x="0" y="225701"/>
        <a:ext cx="3447772" cy="2068663"/>
      </dsp:txXfrm>
    </dsp:sp>
    <dsp:sp modelId="{D8554F1C-C211-4B29-8B5C-7F3133E3D0A7}">
      <dsp:nvSpPr>
        <dsp:cNvPr id="0" name=""/>
        <dsp:cNvSpPr/>
      </dsp:nvSpPr>
      <dsp:spPr>
        <a:xfrm>
          <a:off x="3792550" y="225701"/>
          <a:ext cx="3447772" cy="2068663"/>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Flexible and adaptable </a:t>
          </a:r>
          <a:r>
            <a:rPr lang="es-CO" sz="3400" b="1" kern="1200" dirty="0" err="1">
              <a:latin typeface="Segoe UI" panose="020B0502040204020203" pitchFamily="34" charset="0"/>
              <a:cs typeface="Segoe UI" panose="020B0502040204020203" pitchFamily="34" charset="0"/>
            </a:rPr>
            <a:t>code</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formulation</a:t>
          </a:r>
          <a:endParaRPr lang="es-CO" sz="3400" b="1" kern="1200" dirty="0">
            <a:latin typeface="Segoe UI" panose="020B0502040204020203" pitchFamily="34" charset="0"/>
            <a:cs typeface="Segoe UI" panose="020B0502040204020203" pitchFamily="34" charset="0"/>
          </a:endParaRPr>
        </a:p>
      </dsp:txBody>
      <dsp:txXfrm>
        <a:off x="3792550" y="225701"/>
        <a:ext cx="3447772" cy="2068663"/>
      </dsp:txXfrm>
    </dsp:sp>
    <dsp:sp modelId="{B471CC16-2054-4CF0-B485-5E83AD085137}">
      <dsp:nvSpPr>
        <dsp:cNvPr id="0" name=""/>
        <dsp:cNvSpPr/>
      </dsp:nvSpPr>
      <dsp:spPr>
        <a:xfrm>
          <a:off x="7585100" y="225701"/>
          <a:ext cx="3447772" cy="2068663"/>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No </a:t>
          </a:r>
          <a:r>
            <a:rPr lang="es-CO" sz="3400" b="1" kern="1200" dirty="0" err="1">
              <a:latin typeface="Segoe UI" panose="020B0502040204020203" pitchFamily="34" charset="0"/>
              <a:cs typeface="Segoe UI" panose="020B0502040204020203" pitchFamily="34" charset="0"/>
            </a:rPr>
            <a:t>upfront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financial</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investment</a:t>
          </a:r>
          <a:endParaRPr lang="es-CO" sz="3400" b="1" kern="1200" dirty="0">
            <a:latin typeface="Segoe UI" panose="020B0502040204020203" pitchFamily="34" charset="0"/>
            <a:cs typeface="Segoe UI" panose="020B0502040204020203" pitchFamily="34" charset="0"/>
          </a:endParaRPr>
        </a:p>
      </dsp:txBody>
      <dsp:txXfrm>
        <a:off x="7585100" y="225701"/>
        <a:ext cx="3447772" cy="2068663"/>
      </dsp:txXfrm>
    </dsp:sp>
    <dsp:sp modelId="{2A0F23FC-5319-4C71-ABFC-5E9ECED0E7FF}">
      <dsp:nvSpPr>
        <dsp:cNvPr id="0" name=""/>
        <dsp:cNvSpPr/>
      </dsp:nvSpPr>
      <dsp:spPr>
        <a:xfrm>
          <a:off x="1896275" y="2639142"/>
          <a:ext cx="3447772" cy="2068663"/>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Community</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of</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practice</a:t>
          </a:r>
          <a:endParaRPr lang="es-CO" sz="3400" b="1" kern="1200" dirty="0">
            <a:latin typeface="Segoe UI" panose="020B0502040204020203" pitchFamily="34" charset="0"/>
            <a:cs typeface="Segoe UI" panose="020B0502040204020203" pitchFamily="34" charset="0"/>
          </a:endParaRPr>
        </a:p>
      </dsp:txBody>
      <dsp:txXfrm>
        <a:off x="1896275" y="2639142"/>
        <a:ext cx="3447772" cy="2068663"/>
      </dsp:txXfrm>
    </dsp:sp>
    <dsp:sp modelId="{AC61C1F0-E79B-49F2-8648-7D03A2889BDD}">
      <dsp:nvSpPr>
        <dsp:cNvPr id="0" name=""/>
        <dsp:cNvSpPr/>
      </dsp:nvSpPr>
      <dsp:spPr>
        <a:xfrm>
          <a:off x="5688825" y="2639142"/>
          <a:ext cx="3447772" cy="2068663"/>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Open data </a:t>
          </a:r>
          <a:r>
            <a:rPr lang="es-CO" sz="3400" b="1" kern="1200" dirty="0" err="1">
              <a:latin typeface="Segoe UI" panose="020B0502040204020203" pitchFamily="34" charset="0"/>
              <a:cs typeface="Segoe UI" panose="020B0502040204020203" pitchFamily="34" charset="0"/>
            </a:rPr>
            <a:t>principles</a:t>
          </a:r>
          <a:endParaRPr lang="es-CO" sz="3400" b="1" kern="1200" dirty="0">
            <a:latin typeface="Segoe UI" panose="020B0502040204020203" pitchFamily="34" charset="0"/>
            <a:cs typeface="Segoe UI" panose="020B0502040204020203" pitchFamily="34" charset="0"/>
          </a:endParaRPr>
        </a:p>
      </dsp:txBody>
      <dsp:txXfrm>
        <a:off x="5688825" y="2639142"/>
        <a:ext cx="3447772" cy="206866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28F51-2ADD-4D8C-BCF8-68FB43D73046}"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5B9E-73DE-4B27-B5DB-1FA70F1E7EED}" type="slidenum">
              <a:rPr lang="es-CO" smtClean="0"/>
              <a:t>‹#›</a:t>
            </a:fld>
            <a:endParaRPr lang="es-CO"/>
          </a:p>
        </p:txBody>
      </p:sp>
    </p:spTree>
    <p:extLst>
      <p:ext uri="{BB962C8B-B14F-4D97-AF65-F5344CB8AC3E}">
        <p14:creationId xmlns:p14="http://schemas.microsoft.com/office/powerpoint/2010/main" val="1640032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ct val="100000"/>
              </a:lnSpc>
              <a:spcBef>
                <a:spcPts val="1000"/>
              </a:spcBef>
            </a:pPr>
            <a:r>
              <a:rPr lang="en-GB" sz="12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1200" b="1" dirty="0">
              <a:solidFill>
                <a:schemeClr val="accent5">
                  <a:lumMod val="60000"/>
                  <a:lumOff val="40000"/>
                </a:schemeClr>
              </a:solidFill>
              <a:latin typeface="Open Sans"/>
              <a:cs typeface="Calibri" panose="020F0502020204030204"/>
            </a:endParaRPr>
          </a:p>
          <a:p>
            <a:pPr>
              <a:spcBef>
                <a:spcPts val="1000"/>
              </a:spcBef>
            </a:pPr>
            <a:r>
              <a:rPr lang="en-US" sz="1200" dirty="0">
                <a:latin typeface="Open Sans"/>
                <a:ea typeface="+mn-lt"/>
                <a:cs typeface="+mn-lt"/>
              </a:rPr>
              <a:t>ILO1: Understand what energy system modelling is and why it is important</a:t>
            </a:r>
          </a:p>
          <a:p>
            <a:pPr>
              <a:spcBef>
                <a:spcPts val="1000"/>
              </a:spcBef>
            </a:pPr>
            <a:r>
              <a:rPr lang="en-US" sz="1200" dirty="0">
                <a:latin typeface="Open Sans"/>
                <a:ea typeface="+mn-lt"/>
                <a:cs typeface="+mn-lt"/>
              </a:rPr>
              <a:t>ILO2: Sketch a Reference Energy System and understand its contents</a:t>
            </a:r>
          </a:p>
          <a:p>
            <a:pPr>
              <a:spcBef>
                <a:spcPts val="1000"/>
              </a:spcBef>
            </a:pPr>
            <a:r>
              <a:rPr lang="en-US" sz="1200" dirty="0">
                <a:latin typeface="Open Sans"/>
                <a:ea typeface="+mn-lt"/>
                <a:cs typeface="+mn-lt"/>
              </a:rPr>
              <a:t>ILO3: Recall the different types of energy modelling tools </a:t>
            </a:r>
          </a:p>
          <a:p>
            <a:pPr>
              <a:spcBef>
                <a:spcPts val="1000"/>
              </a:spcBef>
            </a:pPr>
            <a:r>
              <a:rPr lang="en-US" sz="1200" dirty="0">
                <a:latin typeface="Open Sans"/>
                <a:ea typeface="+mn-lt"/>
                <a:cs typeface="+mn-lt"/>
              </a:rPr>
              <a:t>ILO4: Understand what </a:t>
            </a:r>
            <a:r>
              <a:rPr lang="en-US" sz="1200" dirty="0" err="1">
                <a:latin typeface="Open Sans"/>
                <a:ea typeface="+mn-lt"/>
                <a:cs typeface="+mn-lt"/>
              </a:rPr>
              <a:t>OSeMOSYS</a:t>
            </a:r>
            <a:r>
              <a:rPr lang="en-US" sz="1200" dirty="0">
                <a:latin typeface="Open Sans"/>
                <a:ea typeface="+mn-lt"/>
                <a:cs typeface="+mn-lt"/>
              </a:rPr>
              <a:t> is and its applications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example reference energy system is displayed on the right. Whilst the system looks quite complicated at first glance, it is very similar to the energy system presented in the previous slide.</a:t>
            </a:r>
          </a:p>
          <a:p>
            <a:endParaRPr lang="en-US" dirty="0"/>
          </a:p>
          <a:p>
            <a:pPr>
              <a:defRPr/>
            </a:pPr>
            <a:r>
              <a:rPr lang="en-US" dirty="0"/>
              <a:t>The arrows refer to energy carriers or fuels, whilst the boxes refer to energy technologies. </a:t>
            </a:r>
            <a:endParaRPr lang="en-US" dirty="0">
              <a:cs typeface="Calibri"/>
            </a:endParaRPr>
          </a:p>
          <a:p>
            <a:endParaRPr lang="en-US" dirty="0"/>
          </a:p>
          <a:p>
            <a:r>
              <a:rPr lang="en-US" dirty="0"/>
              <a:t>We start from a primary energy system which contains raw commodities on the left-hand side. These commodities are then converted into refined commodities such as electricity, oil, coal, and gas. Finally, these refined commodities are distributed for the final energy demand, which can be seen on the right-hand side. </a:t>
            </a:r>
            <a:endParaRPr lang="en-US" dirty="0">
              <a:cs typeface="Calibri"/>
            </a:endParaRPr>
          </a:p>
          <a:p>
            <a:endParaRPr lang="en-US" dirty="0"/>
          </a:p>
          <a:p>
            <a:r>
              <a:rPr lang="en-US" dirty="0"/>
              <a:t>The final energy demand, or demand for energy-services in this example, is made up of transport, buildings, industry, and agriculture and forestry. </a:t>
            </a:r>
            <a:endParaRPr lang="en-US" dirty="0">
              <a:cs typeface="Calibri"/>
            </a:endParaRPr>
          </a:p>
          <a:p>
            <a:endParaRPr lang="en-US" dirty="0"/>
          </a:p>
          <a:p>
            <a:r>
              <a:rPr lang="en-US" dirty="0"/>
              <a:t>Notice that this reference energy system is larger than the one on the previous slide; however, this is just to account for additional service demands.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latin typeface="Open Sans"/>
                <a:ea typeface="Open Sans" panose="020B0606030504020204" pitchFamily="34" charset="0"/>
                <a:cs typeface="Open Sans" panose="020B0606030504020204" pitchFamily="34" charset="0"/>
              </a:rPr>
              <a:t>In this example energy balance, the energy balance of renewable energy is accounted for </a:t>
            </a:r>
            <a:r>
              <a:rPr lang="en-GB" dirty="0">
                <a:latin typeface="Open Sans"/>
                <a:ea typeface="Open Sans" panose="020B0606030504020204" pitchFamily="34" charset="0"/>
                <a:cs typeface="Open Sans" panose="020B0606030504020204" pitchFamily="34" charset="0"/>
              </a:rPr>
              <a:t>in</a:t>
            </a:r>
            <a:r>
              <a:rPr lang="en-GB" sz="1200" dirty="0">
                <a:latin typeface="Open Sans"/>
                <a:ea typeface="Open Sans" panose="020B0606030504020204" pitchFamily="34" charset="0"/>
                <a:cs typeface="Open Sans" panose="020B0606030504020204" pitchFamily="34" charset="0"/>
              </a:rPr>
              <a:t> the United Kingdom.</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Firstly, the different commodities are grouped by type at the top of the table. Next, primary energy is accounted for. Here, we can see an energy balance for hydro, wind, photovoltaics, thermal, geothermal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others.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Below the primary energy row, there is the transformation of the primary energy. As this energy balance is for renewable energy, the transformation is mainly into electricity.</a:t>
            </a:r>
            <a:r>
              <a:rPr lang="en-GB" dirty="0">
                <a:latin typeface="Open Sans"/>
                <a:ea typeface="Open Sans" panose="020B0606030504020204" pitchFamily="34" charset="0"/>
                <a:cs typeface="Open Sans" panose="020B0606030504020204" pitchFamily="34" charset="0"/>
              </a:rPr>
              <a:t> </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Finally, the energy consumption is accounted for in the final consumption, by sector and end-use.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To create a reference energy system, an energy balance can be used as a starting point.</a:t>
            </a:r>
          </a:p>
          <a:p>
            <a:endParaRPr lang="en-US" dirty="0"/>
          </a:p>
          <a:p>
            <a:r>
              <a:rPr lang="en-US" dirty="0"/>
              <a:t>The main steps involve identifying energy levels and energy carriers, as well as the technologies used in the energy system. Additionally, it is necessary to identify potential new energy carriers and technologies that could be used in the future.</a:t>
            </a:r>
          </a:p>
          <a:p>
            <a:endParaRPr lang="en-US" dirty="0"/>
          </a:p>
          <a:p>
            <a:r>
              <a:rPr lang="en-US" dirty="0"/>
              <a:t>Using these data, a reference energy system can be created.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Achieving sustainable development goals will require fundamental transformation of the energy system. This transformation is complex and involves interactions both within the energy system and with other sectors and systems. For these reasons, comprehensive energy planning is essential. Such comprehensive planning can allow countries to transform their energy systems in the most cost-effective way and ensure that investments made now are effective and supportive of the long-term trajectory. Comprehensive energy planning is complex and challenging; however, frameworks that make use of energy modelling tools can help to simplify the process. This diagram shows a framework for comprehensive energy planning. We can see the interactions between analyses of energy needs and energy supply options, and how these analyses are constrained by resource availability, technology options, sustainability goals, and financial constraints. We can also see how these analyses are fundamentally affected and driven by social and economic perspectives. Energy modelling tools provide frameworks to undertake these analyses.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modelling tools are often characterized by their temporal scope. This can range from short-term, with time frames of seconds to days; mid-term, with time frames of days to years; and long-term, with decadal time frames. Different temporal scopes are used for different types of analysis; for example, stability analyses, which focus on maintaining the voltage of the electricity system, usually have short time frames of seconds to days, while long-term energy analyses that assess future investment requirements often have decadal time frames.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models are also often classified as either top-down or bottom-up. Top-down, or macroeconomic, energy models are driven by projections of economic indicators such as energy prices. These models are used for analyses that focus on the broad relationships between economic development and energy demand and supply. Such models do not usually focus on detailed representation of technologies. In contrast, bottom-up energy models focus on the physical configuration of energy systems, representing technologies with a high level of detail, including their performance and cost parameters and environmental impacts. Such models often use an externally-determined energy demand, which may be provided by a top-down model. The most common bottom-up energy models are optimization models. These are models that identify the optimal way of meeting the externally-defined demand, for example, in terms of minimizing the cost or environmental impact, or maximizing the access to energy services.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diagram shows some of the key steps in an energy modelling analysis. The first stage is usually sourcing the raw data, in this case the diagram focuses on units or analysis and so open data are used. The raw data then have to be processed, which usually means manipulating the data into a form that can be used to develop the model. This might include converting the data format or units or using the raw data to create estimates for model parameters. </a:t>
            </a:r>
            <a:endParaRPr lang="en-US" dirty="0"/>
          </a:p>
          <a:p>
            <a:r>
              <a:rPr lang="en-US" dirty="0">
                <a:cs typeface="Calibri"/>
              </a:rPr>
              <a:t>Once the data have been processed, the model can be formulated. This step varies depending on the modelling system being used, for example there is a spreadsheet-based interface that can be used to input data for </a:t>
            </a:r>
            <a:r>
              <a:rPr lang="en-US" dirty="0" err="1">
                <a:cs typeface="Calibri"/>
              </a:rPr>
              <a:t>OSeMOSYS</a:t>
            </a:r>
            <a:r>
              <a:rPr lang="en-US" dirty="0">
                <a:cs typeface="Calibri"/>
              </a:rPr>
              <a:t> models. The model then has to be solved. In the case of optimization models, this involves using a solver on your computer that can find the optimal solution. Once the solution has been found, model outputs will be produced. Model outputs vary and the user can often choose what type of outputs they would like, including results csv-files or automatically-generated graphs and charts. The final step is usually the interpretation of model outputs. This should be done in the context of the specific country, region, or system in question and with consideration of the simplifications and adjustments made in the modelling process.</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have touched on some of the applications of energy modelling tools already. This slide provides some examples of how energy modelling tools are currently used to support policymaking. Broadly, energy system modelling allows a greater understanding of the interactions between energy access, resource use, and sustainable development. By considering these interactions, energy planners can adopt a more holistic approach that maximizes the synergies between different goals. In relation to energy access, one particularly useful type of energy modelling is geospatial electrification modelling, which can be used to gain insights into the most economic pathways for increasing access. Energy modelling tools are frequently employed to support long-term capacity expansion planning as they provide insights into the economic and environmental implications of different scenarios and can be used to suggest the optimal configuration to meet future demand. Finally, energy modelling tools are increasingly used to assess the interactions between different systems. For example, the CLEWs modelling framework, which we will see later in the course, is used to explore the interactions between the climate, land, energy, and water systems.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mini-lecture contains an overview of both energy systems and the concept of energy system modelling. Energy systems are complex systems containing many components and interactions. The main components of energy systems include fuel production and energy resources, energy conversion, energy transportation, and final demands for energy services. Primary energy resources include fossil fuels, such as coal or natural gas, alongside renewable energy resources, such as solar or wind energy. These resources often undergo conversions; for example, solar and wind energy are converted to electricity, while crude oil is often converted to more useful oil products like diesel. The products of these conversion processes then need to be transported and distributed to where they are used. Energy systems include a range of final demands that can be divided by sector, for example residential electricity demand or demand for oil products in the transport sector. It is important to recognize that society demands energy services, such as lighting, heating, or transport, that are provided by fuels such as electricity or oil products.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1 we introduced </a:t>
            </a:r>
            <a:r>
              <a:rPr lang="en-US" dirty="0" err="1">
                <a:cs typeface="Calibri"/>
              </a:rPr>
              <a:t>OSeMOSYS</a:t>
            </a:r>
            <a:r>
              <a:rPr lang="en-US" dirty="0">
                <a:cs typeface="Calibri"/>
              </a:rPr>
              <a:t> as an open source energy modelling system used to support long-term capacity expansion planning. </a:t>
            </a:r>
            <a:r>
              <a:rPr lang="en-US" dirty="0" err="1">
                <a:cs typeface="Calibri"/>
              </a:rPr>
              <a:t>OSeMOSYS</a:t>
            </a:r>
            <a:r>
              <a:rPr lang="en-US" dirty="0">
                <a:cs typeface="Calibri"/>
              </a:rPr>
              <a:t> is a bottom-up energy modelling system which focuses on detailed representation of technologies and flows in the energy system, considering performance, costs, resource use, and environmental impacts. Like other bottom-up models, </a:t>
            </a:r>
            <a:r>
              <a:rPr lang="en-US" dirty="0" err="1">
                <a:cs typeface="Calibri"/>
              </a:rPr>
              <a:t>OSeMOSYS</a:t>
            </a:r>
            <a:r>
              <a:rPr lang="en-US" dirty="0">
                <a:cs typeface="Calibri"/>
              </a:rPr>
              <a:t> models are driven by an externally-defined demand. We will explore how demands can be defined in </a:t>
            </a:r>
            <a:r>
              <a:rPr lang="en-US" dirty="0" err="1">
                <a:cs typeface="Calibri"/>
              </a:rPr>
              <a:t>OSeMOSYS</a:t>
            </a:r>
            <a:r>
              <a:rPr lang="en-US" dirty="0">
                <a:cs typeface="Calibri"/>
              </a:rPr>
              <a:t> later in the course. </a:t>
            </a:r>
            <a:r>
              <a:rPr lang="en-US" dirty="0" err="1">
                <a:cs typeface="Calibri"/>
              </a:rPr>
              <a:t>OSeMOSYS</a:t>
            </a:r>
            <a:r>
              <a:rPr lang="en-US" dirty="0">
                <a:cs typeface="Calibri"/>
              </a:rPr>
              <a:t> was designed to have a modular structure. This means that it is structured in stand-alone blocks that can be added or removed. Each of these blocks is described in plain English, increasing the accessibility of the tool. This diagram shows the seven core blocks of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C184E18-ED2D-9DF1-7BDC-853152BC9AD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A37CDD4-37E9-17C9-7B07-E290C424F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59C7BD-9A4D-1689-479D-74826E1CFC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main objective of </a:t>
            </a:r>
            <a:r>
              <a:rPr lang="en-US" dirty="0" err="1"/>
              <a:t>OSeMOSYS</a:t>
            </a:r>
            <a:r>
              <a:rPr lang="en-US" dirty="0"/>
              <a:t>, from a mathematical viewpoint, is to minimize the total discounted cost of an energy system. In other words, we aim to find the least-cost pathway for the energy system by optimizing over various regions, technologies, and years. </a:t>
            </a:r>
          </a:p>
          <a:p>
            <a:r>
              <a:rPr lang="en-US" dirty="0"/>
              <a:t>To ensure that the solution remains practical and feasible, we also have several constraints, such as energy balance, capacity balance, and emission limits. These constraints ensure that energy supply meets demand, capacity is sufficient, emissions stay within prescribed limits, and other requirements, like storage and activity constraints, are met.</a:t>
            </a:r>
          </a:p>
          <a:p>
            <a:r>
              <a:rPr lang="en-US" dirty="0" err="1"/>
              <a:t>OSeMOSYS</a:t>
            </a:r>
            <a:r>
              <a:rPr lang="en-US" dirty="0"/>
              <a:t> is implemented in various programming languages, including GNU </a:t>
            </a:r>
            <a:r>
              <a:rPr lang="en-US" dirty="0" err="1"/>
              <a:t>MathProg</a:t>
            </a:r>
            <a:r>
              <a:rPr lang="en-US" dirty="0"/>
              <a:t>, Python, and GAMS, making it highly flexible and accessible.</a:t>
            </a:r>
          </a:p>
          <a:p>
            <a:r>
              <a:rPr lang="en-US" dirty="0"/>
              <a:t>Finally, we encourage everyone to check out the </a:t>
            </a:r>
            <a:r>
              <a:rPr lang="en-US" dirty="0" err="1"/>
              <a:t>OSeMOSYS</a:t>
            </a:r>
            <a:r>
              <a:rPr lang="en-US" dirty="0"/>
              <a:t> documentation on </a:t>
            </a:r>
            <a:r>
              <a:rPr lang="en-US" dirty="0" err="1"/>
              <a:t>ReadtheDocs</a:t>
            </a:r>
            <a:r>
              <a:rPr lang="en-US" dirty="0"/>
              <a:t> for more in-depth details. </a:t>
            </a:r>
            <a:endParaRPr dirty="0"/>
          </a:p>
        </p:txBody>
      </p:sp>
      <p:sp>
        <p:nvSpPr>
          <p:cNvPr id="165" name="Google Shape;165;p13:notes">
            <a:extLst>
              <a:ext uri="{FF2B5EF4-FFF2-40B4-BE49-F238E27FC236}">
                <a16:creationId xmlns:a16="http://schemas.microsoft.com/office/drawing/2014/main" id="{28B2733E-5160-EBB7-2876-4523D769AA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6011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a versatile tool applied across various critical areas of energy and economic planning. In the power sector, it’s used for capacity expansion planning, helping identify the most cost-effective generation mix to meet future demands while accounting for constraints like emissions and resources. It also supports sector coupling assessments, which explore the integration of different energy sectors—such as electricity, heating, and transportation—to enhance efficiency and reduce emissions.</a:t>
            </a:r>
          </a:p>
          <a:p>
            <a:r>
              <a:rPr lang="en-US" dirty="0"/>
              <a:t>Beyond the energy sector, </a:t>
            </a:r>
            <a:r>
              <a:rPr lang="en-US" dirty="0" err="1"/>
              <a:t>OSeMOSYS</a:t>
            </a:r>
            <a:r>
              <a:rPr lang="en-US" dirty="0"/>
              <a:t> is valuable for transport planning, regional energy integration analysis, and CLEWs (Climate, Land, Energy, and Water systems) studies. These applications enable a holistic understanding of resource interdependencies and cross-border energy opportunities. Additionally, it supports economic analysis of energy policies, helping policymakers evaluate the financial impacts of regulations and incentives, and guiding balanced, sustainable growth in the energy landscape. Each link provides an example of research articles in the mentioned areas.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cs typeface="Calibri"/>
              </a:rPr>
              <a:t>The latest graphical user interface developed to use </a:t>
            </a:r>
            <a:r>
              <a:rPr lang="en-GB" dirty="0" err="1">
                <a:cs typeface="Calibri"/>
              </a:rPr>
              <a:t>OSeMOSYS</a:t>
            </a:r>
            <a:r>
              <a:rPr lang="en-GB" dirty="0">
                <a:cs typeface="Calibri"/>
              </a:rPr>
              <a:t> is called </a:t>
            </a:r>
            <a:r>
              <a:rPr lang="en-US" dirty="0"/>
              <a:t>Modelling User Interface for </a:t>
            </a:r>
            <a:r>
              <a:rPr lang="en-US" dirty="0" err="1"/>
              <a:t>OSeMOSYS</a:t>
            </a:r>
            <a:r>
              <a:rPr lang="en-US" dirty="0"/>
              <a:t>, also known as MUIO. This interface has been designed to make energy system modelling with </a:t>
            </a:r>
            <a:r>
              <a:rPr lang="en-US" dirty="0" err="1"/>
              <a:t>OSeMOSYS</a:t>
            </a:r>
            <a:r>
              <a:rPr lang="en-US" dirty="0"/>
              <a:t> more accessible and user-friendly, particularly for those involved in teaching and developing basic to intermediate models.</a:t>
            </a:r>
          </a:p>
          <a:p>
            <a:r>
              <a:rPr lang="en-US" dirty="0"/>
              <a:t>MUIO addresses a critical need within the </a:t>
            </a:r>
            <a:r>
              <a:rPr lang="en-US" dirty="0" err="1"/>
              <a:t>OSeMOSYS</a:t>
            </a:r>
            <a:r>
              <a:rPr lang="en-US" dirty="0"/>
              <a:t> community by providing an intuitive interface that guides users through the modelling process without requiring extensive programming experience. This makes it an ideal tool for students, educators, and practitioners who are learning about energy systems and optimization for the first time. With MUIO, users can set up, run, and analyze energy models with ease, focusing on the essentials of modelling rather than getting bogged down by technical complexities.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96C98B-C0B2-7534-E466-7BE10ED4945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324346-C69F-B54A-88BD-8AB054FB6B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3D27F7-9FEB-A921-5430-078DA7A8E54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stands out as a user-friendly and accessible energy modelling tool with a </a:t>
            </a:r>
            <a:r>
              <a:rPr lang="en-US" b="1" dirty="0"/>
              <a:t>fast learning curve</a:t>
            </a:r>
            <a:r>
              <a:rPr lang="en-US" dirty="0"/>
              <a:t> that makes it easy for beginners to start modelling without extensive training. Its </a:t>
            </a:r>
            <a:r>
              <a:rPr lang="en-US" b="1" dirty="0"/>
              <a:t>flexible and adaptable code</a:t>
            </a:r>
            <a:r>
              <a:rPr lang="en-US" dirty="0"/>
              <a:t> allows users to tailor the model to specific needs, making it valuable for diverse applications, from academic research to policy analysis. Importantly, it’s free and open-source, meaning there’s </a:t>
            </a:r>
            <a:r>
              <a:rPr lang="en-US" b="1" dirty="0"/>
              <a:t>no upfront financial investment</a:t>
            </a:r>
            <a:r>
              <a:rPr lang="en-US" dirty="0"/>
              <a:t>, which lowers barriers to entry and makes it accessible to a global audience.</a:t>
            </a:r>
          </a:p>
          <a:p>
            <a:r>
              <a:rPr lang="en-US" dirty="0"/>
              <a:t>Beyond its technical advantages, </a:t>
            </a:r>
            <a:r>
              <a:rPr lang="en-US" dirty="0" err="1"/>
              <a:t>OSeMOSYS</a:t>
            </a:r>
            <a:r>
              <a:rPr lang="en-US" dirty="0"/>
              <a:t> is supported by a strong </a:t>
            </a:r>
            <a:r>
              <a:rPr lang="en-US" b="1" dirty="0"/>
              <a:t>community of practice</a:t>
            </a:r>
            <a:r>
              <a:rPr lang="en-US" dirty="0"/>
              <a:t> where users can collaborate, share resources, and gain support from other energy </a:t>
            </a:r>
            <a:r>
              <a:rPr lang="en-US" dirty="0" err="1"/>
              <a:t>modellers</a:t>
            </a:r>
            <a:r>
              <a:rPr lang="en-US" dirty="0"/>
              <a:t> worldwide. Additionally, its commitment to </a:t>
            </a:r>
            <a:r>
              <a:rPr lang="en-US" b="1" dirty="0"/>
              <a:t>open data principles</a:t>
            </a:r>
            <a:r>
              <a:rPr lang="en-US" dirty="0"/>
              <a:t> promotes transparency and data-sharing, which fosters innovation and credibility in energy modeling. Together, these features make </a:t>
            </a:r>
            <a:r>
              <a:rPr lang="en-US" dirty="0" err="1"/>
              <a:t>OSeMOSYS</a:t>
            </a:r>
            <a:r>
              <a:rPr lang="en-US" dirty="0"/>
              <a:t> a unique tool that empowers users to engage with and contribute to the field of energy systems modelling effectively and inclusively.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D4B3CEB-F265-8138-9BCC-DDBC70BABC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103769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a simplified diagram of an example electricity system, which is part of the wider energy system. The diagram shows the key components of electricity systems. These include primary resources, such as coal, natural gas, biomass, and solar energy. In many cases these resources have to be extracted or imported; for example, this diagram includes the domestic extraction and importation of coal. These primary resources are then converted to electricity by power plants. There are many types of power plants, each using different fuels to generate electricity, as shown on this diagram. Once electricity has been generated, it can be stored or transported to end-users, where it is used in a range of sectors, including the residential, commercial, and industrial sectors shown on this diagram. All elements of this system will be explored in more detail throughout this course.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CO"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We will now explore the concept of energy system modelling. All models are simplifications of reality, in which complex systems are represented in an organized and simplified manner. In energy system models, all components and processes within an energy system are distilled into mathematical equations. The model can then be used to simulate the energy system under different scenarios and assess its properties, such as its costs, environmental impacts, or flexibility. Energy modelling tools provide critical analyses of both existing energy system configurations and alternative future scenarios. One example use of energy system models is the creation of scenarios in line with global climate change targets, which can then be used to understand which investments might be important for meeting such targets. It is critical to remember that energy system models can provide very useful insights to support policymaking; however, they are fundamentally simplifications of reality and cannot predict the future with exact certainty. Modelling results should also be viewed in the context of the type of model used. There are many forms of energy system models, as we will see within this course.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diagram shows ways in which energy models can be classified. Energy models can vary significantly and can be classified in multiple ways. Firstly, models can have different geographic scales; for example, some may focus on country-level analysis while others may look at individual villages or the global energy system as a whole. Secondly, models can include a range of sectors – some may only focus on the power sector, while others may look at the whole energy system and include demands from a range of end-use sectors, such as transport and industry. Thirdly, models can operate on different timescales – some models may only assess the system within one year or less, while others are used to create scenarios running to 2050 or beyond. Models also vary in many other ways, for example using different mathematical approaches, methodologies, and levels of detail. The classification of a model should be compatible with its purpose; for example, electrification models may need to use a regional scale and geospatial approach because of the differences in access and resource availability between different regions of the same country.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Energy system models can be highly effective tools for supporting policymaking. Governments often have existing national policy goals as well as the aim of working towards international agreements and objectives. These goals and objectives often set the course for the country's energy system. However, there are many other considerations needed; for example, the energy system needs to be technically capable of meeting future energy demand whilst also satisfying climate change goals. Other factors that should be considered in energy system planning include the future availability of resources, changes in technology costs and performance, and policy goals in other sectors that often interact with the energy system. Energy system models can aid such a holistic approach to energy planning by allowing quantitative analysis of different scenarios, including assessment of environmental and socio-economic implications of different policy tools.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Reference energy systems are an important foundation for energy system modelling. A reference energy system (or R.E.S.) is a simplified and aggregated graphical representation of the real energy system under analysis.</a:t>
            </a:r>
          </a:p>
          <a:p>
            <a:endParaRPr lang="en-US" dirty="0"/>
          </a:p>
          <a:p>
            <a:r>
              <a:rPr lang="en-US" dirty="0"/>
              <a:t>Reference energy systems can cover possible development paths and not just the present configuration of the system. For example, with the introduction of electric vehicles, higher electricity demand is required for the transport sector. </a:t>
            </a:r>
            <a:endParaRPr lang="en-US" dirty="0">
              <a:cs typeface="Calibri"/>
            </a:endParaRPr>
          </a:p>
          <a:p>
            <a:endParaRPr lang="en-US" dirty="0"/>
          </a:p>
          <a:p>
            <a:r>
              <a:rPr lang="en-US" dirty="0"/>
              <a:t>A reference energy system shows all the existing and potential new energy supply chains, from primary energy resources to final energy demand. Specifically, energy comes from energy extraction or import to conversion, then transmission and distribution and conversion into a final energy demand.</a:t>
            </a:r>
            <a:endParaRPr lang="en-US" dirty="0">
              <a:cs typeface="Calibri"/>
            </a:endParaRPr>
          </a:p>
          <a:p>
            <a:endParaRPr lang="en-US" dirty="0"/>
          </a:p>
          <a:p>
            <a:r>
              <a:rPr lang="en-US" dirty="0"/>
              <a:t>The level of simplification of the reference energy system depends on the issues which will be </a:t>
            </a:r>
            <a:r>
              <a:rPr lang="en-US" dirty="0" err="1"/>
              <a:t>analysed</a:t>
            </a:r>
            <a:r>
              <a:rPr lang="en-US" dirty="0"/>
              <a:t> and the data availability. Thus, different use-cases require different levels of simplification.</a:t>
            </a:r>
            <a:endParaRPr lang="en-US" dirty="0">
              <a:cs typeface="Calibri"/>
            </a:endParaRPr>
          </a:p>
          <a:p>
            <a:endParaRPr lang="en-US" dirty="0"/>
          </a:p>
          <a:p>
            <a:r>
              <a:rPr lang="en-US" dirty="0"/>
              <a:t>A reference energy system should be a minimum representation of reality which is required to answer the policy questions addressed.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Presented here is an example reference energy system.</a:t>
            </a:r>
          </a:p>
          <a:p>
            <a:endParaRPr lang="en-US" dirty="0"/>
          </a:p>
          <a:p>
            <a:r>
              <a:rPr lang="en-US" dirty="0"/>
              <a:t>The primary energy level, typically, contains all technologies and fuels which are related to raw energy resources. Such as natural gas, coal, oil, and wind. </a:t>
            </a:r>
            <a:endParaRPr lang="en-US" dirty="0">
              <a:cs typeface="Calibri"/>
            </a:endParaRPr>
          </a:p>
          <a:p>
            <a:endParaRPr lang="en-US" dirty="0"/>
          </a:p>
          <a:p>
            <a:r>
              <a:rPr lang="en-US" dirty="0"/>
              <a:t>The resources which are either extracted or imported at the primary energy level are then processed at the secondary energy level. The secondary energy level is where the raw commodities are transformed into more refined commodities, such as oil to diesel, or wind to electricity. </a:t>
            </a:r>
            <a:endParaRPr lang="en-US" dirty="0">
              <a:cs typeface="Calibri"/>
            </a:endParaRPr>
          </a:p>
          <a:p>
            <a:endParaRPr lang="en-US" dirty="0"/>
          </a:p>
          <a:p>
            <a:r>
              <a:rPr lang="en-US" dirty="0"/>
              <a:t>These refined commodities are then distributed to the demand side to be used for useful services for the final consumer. The consumer uses these refined commodities for services such as heat, lighting, or mechanical energy.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F4AB-07B5-DE74-9194-848E87CB6C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BA106BFF-FE85-0D74-9C19-B27E95FAC0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DDA04F0E-BBED-7A64-604D-F4AFB5EF032F}"/>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5" name="Footer Placeholder 4">
            <a:extLst>
              <a:ext uri="{FF2B5EF4-FFF2-40B4-BE49-F238E27FC236}">
                <a16:creationId xmlns:a16="http://schemas.microsoft.com/office/drawing/2014/main" id="{A3BA629A-68A5-BC3F-51FF-09DE0E41FAB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5A72FA3-D097-3691-DD1E-A8FD607EF9DB}"/>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167869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924A-9845-8780-930C-0A2568F09D86}"/>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DB8EAD35-A88F-487D-FAA3-92DF19B850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8BCE8B6B-46B8-A07C-3EC8-63B8D7B13887}"/>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5" name="Footer Placeholder 4">
            <a:extLst>
              <a:ext uri="{FF2B5EF4-FFF2-40B4-BE49-F238E27FC236}">
                <a16:creationId xmlns:a16="http://schemas.microsoft.com/office/drawing/2014/main" id="{8F7B7797-E1FD-ECAB-2B3A-769D2CCDF23D}"/>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1F6C553-59FF-DF8E-BE88-634AE6D48149}"/>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262576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BD3499-1991-4C9B-4FA8-3BDE5E51B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C6924C8D-6FBC-C9FD-6ADD-A41AB8FEE2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729AE3AE-7866-9D4A-C2EA-357A305E2498}"/>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5" name="Footer Placeholder 4">
            <a:extLst>
              <a:ext uri="{FF2B5EF4-FFF2-40B4-BE49-F238E27FC236}">
                <a16:creationId xmlns:a16="http://schemas.microsoft.com/office/drawing/2014/main" id="{ECF37C83-805C-6C05-5A89-C586A110757F}"/>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E34974D2-C844-F6ED-8F83-51321229FBD8}"/>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302793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786229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0796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91AA-4502-82FC-B2A0-B3BC06F8B11A}"/>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C193C9F0-3534-ED27-7A24-DB27D8356D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92429D65-6EC0-AB1D-9B54-764619826A1A}"/>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5" name="Footer Placeholder 4">
            <a:extLst>
              <a:ext uri="{FF2B5EF4-FFF2-40B4-BE49-F238E27FC236}">
                <a16:creationId xmlns:a16="http://schemas.microsoft.com/office/drawing/2014/main" id="{6D783E41-D474-646D-453C-99D1DB8F878C}"/>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E74BA9AF-276F-DBC7-2B7A-465FFB8435FE}"/>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1123420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96D3-BDCD-1F0B-711D-EADC968E0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FA3D5557-2DAC-B4F5-6ABD-616E8A4CB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DCF71B-E10E-660E-704F-5F17C850B1D7}"/>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5" name="Footer Placeholder 4">
            <a:extLst>
              <a:ext uri="{FF2B5EF4-FFF2-40B4-BE49-F238E27FC236}">
                <a16:creationId xmlns:a16="http://schemas.microsoft.com/office/drawing/2014/main" id="{24BCDE3C-CB09-2838-30CC-EC7A9C2C17FF}"/>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2A333F7-5657-2197-5DF9-6D2F9077A3F8}"/>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340709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EA6C-2585-C42D-1421-DA991C943900}"/>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668591DC-2509-259C-EE59-B3B0616779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B288F34C-5C9F-AA38-58D4-05543FC560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FBBECBFC-C423-C7E0-DD80-25878D80319F}"/>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6" name="Footer Placeholder 5">
            <a:extLst>
              <a:ext uri="{FF2B5EF4-FFF2-40B4-BE49-F238E27FC236}">
                <a16:creationId xmlns:a16="http://schemas.microsoft.com/office/drawing/2014/main" id="{0962AF20-5849-374F-7FEB-336CDD865544}"/>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FFE750F7-50AD-1652-6535-4220A0D17E99}"/>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213551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0B86-72F9-7D5D-6062-DDE054E309EB}"/>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4F04D85A-20E6-D05A-CBFF-EE6671CB2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0817C3-C43C-FB80-AA70-7C8854586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913CE90D-9A60-B256-2B72-5669BC40DB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80466-F258-D525-C3B9-F227F200F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2DC7DF7A-3827-F045-6D0C-C3E188CBA057}"/>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8" name="Footer Placeholder 7">
            <a:extLst>
              <a:ext uri="{FF2B5EF4-FFF2-40B4-BE49-F238E27FC236}">
                <a16:creationId xmlns:a16="http://schemas.microsoft.com/office/drawing/2014/main" id="{C2E9C14F-874E-5162-83E7-6803294497A5}"/>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39B8F73B-CB73-F2F1-FC0F-4EFF62D494A3}"/>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310953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C09B-D3E3-5184-762D-640C91F73545}"/>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5EE6F5EC-D4D3-5F31-A88A-89B264ED1146}"/>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4" name="Footer Placeholder 3">
            <a:extLst>
              <a:ext uri="{FF2B5EF4-FFF2-40B4-BE49-F238E27FC236}">
                <a16:creationId xmlns:a16="http://schemas.microsoft.com/office/drawing/2014/main" id="{4639A56B-CB83-34B7-31EE-8C05D356BF26}"/>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E1F29A2F-1200-3CAD-C739-74405FDECC53}"/>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367695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AA639-CE43-6DE6-20EA-65263BA4CB50}"/>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3" name="Footer Placeholder 2">
            <a:extLst>
              <a:ext uri="{FF2B5EF4-FFF2-40B4-BE49-F238E27FC236}">
                <a16:creationId xmlns:a16="http://schemas.microsoft.com/office/drawing/2014/main" id="{157659D5-D6C6-0FCF-84D6-F94478A43C87}"/>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C3D1160A-0624-995A-2498-A14CCA4B30C5}"/>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294840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6FA5-2164-AC9B-0BEF-3414DFF102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E139FCE3-512E-CE52-71B3-3955343BF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AD44F36C-3554-8FCB-9166-294026F55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1B0D2-1172-8946-8E01-C8BA24E2713A}"/>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6" name="Footer Placeholder 5">
            <a:extLst>
              <a:ext uri="{FF2B5EF4-FFF2-40B4-BE49-F238E27FC236}">
                <a16:creationId xmlns:a16="http://schemas.microsoft.com/office/drawing/2014/main" id="{73F20245-10F8-4915-390B-A2D42399F717}"/>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B8BE1E37-99BF-1610-E9F7-4504E9F251C4}"/>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174057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CD35-6170-E2DD-5343-0B3E7255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DFBD434F-0BA3-89C2-07B6-00F07CDC19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E0D3BE10-302C-73FC-71B1-9FB97186B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CDD3C-D322-871F-A516-BACC319C3E12}"/>
              </a:ext>
            </a:extLst>
          </p:cNvPr>
          <p:cNvSpPr>
            <a:spLocks noGrp="1"/>
          </p:cNvSpPr>
          <p:nvPr>
            <p:ph type="dt" sz="half" idx="10"/>
          </p:nvPr>
        </p:nvSpPr>
        <p:spPr/>
        <p:txBody>
          <a:bodyPr/>
          <a:lstStyle/>
          <a:p>
            <a:fld id="{5E8BCEB7-BE18-4FC7-99A3-841A5AB4362C}" type="datetimeFigureOut">
              <a:rPr lang="es-CO" smtClean="0"/>
              <a:t>22/08/2025</a:t>
            </a:fld>
            <a:endParaRPr lang="es-CO"/>
          </a:p>
        </p:txBody>
      </p:sp>
      <p:sp>
        <p:nvSpPr>
          <p:cNvPr id="6" name="Footer Placeholder 5">
            <a:extLst>
              <a:ext uri="{FF2B5EF4-FFF2-40B4-BE49-F238E27FC236}">
                <a16:creationId xmlns:a16="http://schemas.microsoft.com/office/drawing/2014/main" id="{E9C90CDF-FB30-515F-9721-684E35B7F7DF}"/>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FDAF55A7-A1C8-5E10-A5B2-D0BF24B8BB3E}"/>
              </a:ext>
            </a:extLst>
          </p:cNvPr>
          <p:cNvSpPr>
            <a:spLocks noGrp="1"/>
          </p:cNvSpPr>
          <p:nvPr>
            <p:ph type="sldNum" sz="quarter" idx="12"/>
          </p:nvPr>
        </p:nvSpPr>
        <p:spPr/>
        <p:txBody>
          <a:bodyPr/>
          <a:lstStyle/>
          <a:p>
            <a:fld id="{EA4E6D11-5BD5-4D8F-930E-B71A92BCC65B}" type="slidenum">
              <a:rPr lang="es-CO" smtClean="0"/>
              <a:t>‹#›</a:t>
            </a:fld>
            <a:endParaRPr lang="es-CO"/>
          </a:p>
        </p:txBody>
      </p:sp>
    </p:spTree>
    <p:extLst>
      <p:ext uri="{BB962C8B-B14F-4D97-AF65-F5344CB8AC3E}">
        <p14:creationId xmlns:p14="http://schemas.microsoft.com/office/powerpoint/2010/main" val="304832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B418E-51DF-A322-6970-9DB9BFCCA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7925B77C-64F6-532F-7A1B-58128107B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BD57C5EA-C53A-40C0-D231-1C9231C07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8BCEB7-BE18-4FC7-99A3-841A5AB4362C}" type="datetimeFigureOut">
              <a:rPr lang="es-CO" smtClean="0"/>
              <a:t>22/08/2025</a:t>
            </a:fld>
            <a:endParaRPr lang="es-CO"/>
          </a:p>
        </p:txBody>
      </p:sp>
      <p:sp>
        <p:nvSpPr>
          <p:cNvPr id="5" name="Footer Placeholder 4">
            <a:extLst>
              <a:ext uri="{FF2B5EF4-FFF2-40B4-BE49-F238E27FC236}">
                <a16:creationId xmlns:a16="http://schemas.microsoft.com/office/drawing/2014/main" id="{BEFD614C-B37D-50E0-639E-CDE6669DD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21874AAD-2AE7-8BB4-8537-A2A7ED8BDB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4E6D11-5BD5-4D8F-930E-B71A92BCC65B}" type="slidenum">
              <a:rPr lang="es-CO" smtClean="0"/>
              <a:t>‹#›</a:t>
            </a:fld>
            <a:endParaRPr lang="es-CO"/>
          </a:p>
        </p:txBody>
      </p:sp>
    </p:spTree>
    <p:extLst>
      <p:ext uri="{BB962C8B-B14F-4D97-AF65-F5344CB8AC3E}">
        <p14:creationId xmlns:p14="http://schemas.microsoft.com/office/powerpoint/2010/main" val="1070367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7.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hyperlink" Target="https://unstats.un.org/unsd/energystats/pubs/balance/"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jpe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creativecommons.org/licenses/by/4.0/" TargetMode="External"/><Relationship Id="rId5" Type="http://schemas.openxmlformats.org/officeDocument/2006/relationships/hyperlink" Target="https://www.mdpi.com/1996-1073/12/22/4298"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oi.org/10.3390/en1222429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1996-1073/10/10/1468/htm#B20-energies-10-01468" TargetMode="External"/><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osemosys.readthedocs.io/en/latest/index.html" TargetMode="External"/><Relationship Id="rId3" Type="http://schemas.openxmlformats.org/officeDocument/2006/relationships/slideLayout" Target="../slideLayouts/slideLayout13.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notesSlide" Target="../notesSlides/notesSlide21.xml"/><Relationship Id="rId9" Type="http://schemas.openxmlformats.org/officeDocument/2006/relationships/image" Target="../media/image16.png"/><Relationship Id="rId1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slideLayout" Target="../slideLayouts/slideLayout13.xml"/><Relationship Id="rId21" Type="http://schemas.openxmlformats.org/officeDocument/2006/relationships/hyperlink" Target="https://www.sciencedirect.com/science/article/abs/pii/S1361920918310861" TargetMode="External"/><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hyperlink" Target="https://www.sciencedirect.com/science/article/pii/S2211467X20301267" TargetMode="External"/><Relationship Id="rId2" Type="http://schemas.openxmlformats.org/officeDocument/2006/relationships/audio" Target="../media/media18.mp3"/><Relationship Id="rId16" Type="http://schemas.openxmlformats.org/officeDocument/2006/relationships/image" Target="../media/image29.svg"/><Relationship Id="rId20" Type="http://schemas.openxmlformats.org/officeDocument/2006/relationships/hyperlink" Target="https://www.sciencedirect.com/science/article/pii/S2211467X24000233" TargetMode="External"/><Relationship Id="rId1" Type="http://schemas.microsoft.com/office/2007/relationships/media" Target="../media/media18.mp3"/><Relationship Id="rId6" Type="http://schemas.openxmlformats.org/officeDocument/2006/relationships/image" Target="../media/image13.svg"/><Relationship Id="rId11" Type="http://schemas.openxmlformats.org/officeDocument/2006/relationships/image" Target="../media/image24.png"/><Relationship Id="rId24"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28.png"/><Relationship Id="rId23" Type="http://schemas.openxmlformats.org/officeDocument/2006/relationships/hyperlink" Target="https://www.sciencedirect.com/science/article/abs/pii/S1364032123005658" TargetMode="External"/><Relationship Id="rId10" Type="http://schemas.openxmlformats.org/officeDocument/2006/relationships/image" Target="../media/image23.svg"/><Relationship Id="rId19" Type="http://schemas.openxmlformats.org/officeDocument/2006/relationships/hyperlink" Target="https://www.sciencedirect.com/science/article/pii/S2667095X23000168" TargetMode="External"/><Relationship Id="rId4" Type="http://schemas.openxmlformats.org/officeDocument/2006/relationships/notesSlide" Target="../notesSlides/notesSlide22.xml"/><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hyperlink" Target="https://www.mdpi.com/1996-1073/13/15/3805"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sa/4.0/?ref=ccsearch&amp;atype=rich"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52206978" TargetMode="Externa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mdpi.com/2071-1050/12/12/5078"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BASICS ON ENERGY SYSTEM MODELLING</a:t>
            </a:r>
          </a:p>
          <a:p>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83380" y="110884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An example of a Reference Energy System </a:t>
            </a:r>
          </a:p>
        </p:txBody>
      </p:sp>
      <p:sp>
        <p:nvSpPr>
          <p:cNvPr id="9" name="Title 10">
            <a:extLst>
              <a:ext uri="{FF2B5EF4-FFF2-40B4-BE49-F238E27FC236}">
                <a16:creationId xmlns:a16="http://schemas.microsoft.com/office/drawing/2014/main" id="{6A8E3850-C812-5125-29E6-0B2206170691}"/>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grpSp>
        <p:nvGrpSpPr>
          <p:cNvPr id="27" name="Group 26">
            <a:extLst>
              <a:ext uri="{FF2B5EF4-FFF2-40B4-BE49-F238E27FC236}">
                <a16:creationId xmlns:a16="http://schemas.microsoft.com/office/drawing/2014/main" id="{A86AABAA-24C1-6612-C2D6-B4994CC968CA}"/>
              </a:ext>
            </a:extLst>
          </p:cNvPr>
          <p:cNvGrpSpPr/>
          <p:nvPr/>
        </p:nvGrpSpPr>
        <p:grpSpPr>
          <a:xfrm>
            <a:off x="287140" y="1734836"/>
            <a:ext cx="12880220" cy="5245084"/>
            <a:chOff x="951026" y="2252996"/>
            <a:chExt cx="11218324" cy="4567335"/>
          </a:xfrm>
        </p:grpSpPr>
        <p:sp>
          <p:nvSpPr>
            <p:cNvPr id="28" name="Slide Number Placeholder 5">
              <a:extLst>
                <a:ext uri="{FF2B5EF4-FFF2-40B4-BE49-F238E27FC236}">
                  <a16:creationId xmlns:a16="http://schemas.microsoft.com/office/drawing/2014/main" id="{55A01638-9F69-D08F-6983-4BC7073FF2A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F12B3B0-2BE9-CC4D-B1FD-EFE2D6A22EBD}" type="slidenum">
                <a:rPr kumimoji="0" lang="en-US" sz="2000" b="1" i="0" u="none" strike="noStrike" kern="1200" cap="none" spc="0" normalizeH="0" baseline="0" noProof="0" dirty="0" smtClean="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ounded Rectangle 1">
              <a:extLst>
                <a:ext uri="{FF2B5EF4-FFF2-40B4-BE49-F238E27FC236}">
                  <a16:creationId xmlns:a16="http://schemas.microsoft.com/office/drawing/2014/main" id="{6D64EBA7-0BDF-75F4-A382-65BF19BB515A}"/>
                </a:ext>
              </a:extLst>
            </p:cNvPr>
            <p:cNvSpPr/>
            <p:nvPr/>
          </p:nvSpPr>
          <p:spPr>
            <a:xfrm>
              <a:off x="951026" y="2269895"/>
              <a:ext cx="1675973" cy="1700012"/>
            </a:xfrm>
            <a:prstGeom prst="roundRect">
              <a:avLst/>
            </a:prstGeom>
            <a:solidFill>
              <a:srgbClr val="ED7D31">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Extraction or import</a:t>
              </a:r>
            </a:p>
          </p:txBody>
        </p:sp>
        <p:sp>
          <p:nvSpPr>
            <p:cNvPr id="30" name="Rounded Rectangle 8">
              <a:extLst>
                <a:ext uri="{FF2B5EF4-FFF2-40B4-BE49-F238E27FC236}">
                  <a16:creationId xmlns:a16="http://schemas.microsoft.com/office/drawing/2014/main" id="{68F791EE-B989-20F2-826E-74097C601F19}"/>
                </a:ext>
              </a:extLst>
            </p:cNvPr>
            <p:cNvSpPr/>
            <p:nvPr/>
          </p:nvSpPr>
          <p:spPr>
            <a:xfrm>
              <a:off x="3649295" y="2252996"/>
              <a:ext cx="1675973" cy="1717718"/>
            </a:xfrm>
            <a:prstGeom prst="roundRect">
              <a:avLst/>
            </a:prstGeom>
            <a:solidFill>
              <a:srgbClr val="E7E6E6"/>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Conversion</a:t>
              </a:r>
            </a:p>
          </p:txBody>
        </p:sp>
        <p:sp>
          <p:nvSpPr>
            <p:cNvPr id="31" name="Rounded Rectangle 9">
              <a:extLst>
                <a:ext uri="{FF2B5EF4-FFF2-40B4-BE49-F238E27FC236}">
                  <a16:creationId xmlns:a16="http://schemas.microsoft.com/office/drawing/2014/main" id="{CCAD3763-6A87-EDB2-205A-1BD887FDE178}"/>
                </a:ext>
              </a:extLst>
            </p:cNvPr>
            <p:cNvSpPr/>
            <p:nvPr/>
          </p:nvSpPr>
          <p:spPr>
            <a:xfrm>
              <a:off x="6347564" y="2269896"/>
              <a:ext cx="1675973" cy="1700012"/>
            </a:xfrm>
            <a:prstGeom prst="roundRect">
              <a:avLst/>
            </a:prstGeom>
            <a:solidFill>
              <a:srgbClr val="FFC000">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Transmission and distribution</a:t>
              </a:r>
            </a:p>
          </p:txBody>
        </p:sp>
        <p:sp>
          <p:nvSpPr>
            <p:cNvPr id="32" name="Rounded Rectangle 10">
              <a:extLst>
                <a:ext uri="{FF2B5EF4-FFF2-40B4-BE49-F238E27FC236}">
                  <a16:creationId xmlns:a16="http://schemas.microsoft.com/office/drawing/2014/main" id="{7E22D0A5-D83D-C44C-5DB3-93BA16458766}"/>
                </a:ext>
              </a:extLst>
            </p:cNvPr>
            <p:cNvSpPr/>
            <p:nvPr/>
          </p:nvSpPr>
          <p:spPr>
            <a:xfrm>
              <a:off x="9045833" y="2269895"/>
              <a:ext cx="1675973" cy="1700012"/>
            </a:xfrm>
            <a:prstGeom prst="roundRect">
              <a:avLst/>
            </a:prstGeom>
            <a:solidFill>
              <a:srgbClr val="4472C4">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Final use</a:t>
              </a:r>
            </a:p>
          </p:txBody>
        </p:sp>
        <p:sp>
          <p:nvSpPr>
            <p:cNvPr id="33" name="Right Arrow 3">
              <a:extLst>
                <a:ext uri="{FF2B5EF4-FFF2-40B4-BE49-F238E27FC236}">
                  <a16:creationId xmlns:a16="http://schemas.microsoft.com/office/drawing/2014/main" id="{8B063C26-9E9B-AAF1-D8D5-81B29D18C199}"/>
                </a:ext>
              </a:extLst>
            </p:cNvPr>
            <p:cNvSpPr/>
            <p:nvPr/>
          </p:nvSpPr>
          <p:spPr>
            <a:xfrm>
              <a:off x="2626999" y="3036352"/>
              <a:ext cx="1022296" cy="244377"/>
            </a:xfrm>
            <a:prstGeom prst="rightArrow">
              <a:avLst/>
            </a:prstGeom>
            <a:solidFill>
              <a:srgbClr val="E7E6E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Arrow 12">
              <a:extLst>
                <a:ext uri="{FF2B5EF4-FFF2-40B4-BE49-F238E27FC236}">
                  <a16:creationId xmlns:a16="http://schemas.microsoft.com/office/drawing/2014/main" id="{546CA570-65A7-1CC2-AB4A-4732082DBDCA}"/>
                </a:ext>
              </a:extLst>
            </p:cNvPr>
            <p:cNvSpPr/>
            <p:nvPr/>
          </p:nvSpPr>
          <p:spPr>
            <a:xfrm>
              <a:off x="5345470" y="2997712"/>
              <a:ext cx="1022296" cy="244377"/>
            </a:xfrm>
            <a:prstGeom prst="rightArrow">
              <a:avLst/>
            </a:prstGeom>
            <a:solidFill>
              <a:srgbClr val="FFC000">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Arrow 14">
              <a:extLst>
                <a:ext uri="{FF2B5EF4-FFF2-40B4-BE49-F238E27FC236}">
                  <a16:creationId xmlns:a16="http://schemas.microsoft.com/office/drawing/2014/main" id="{67CA9113-BF87-13E6-522B-8E1EF38AB727}"/>
                </a:ext>
              </a:extLst>
            </p:cNvPr>
            <p:cNvSpPr/>
            <p:nvPr/>
          </p:nvSpPr>
          <p:spPr>
            <a:xfrm>
              <a:off x="8046254" y="2996105"/>
              <a:ext cx="1022296" cy="244377"/>
            </a:xfrm>
            <a:prstGeom prst="rightArrow">
              <a:avLst/>
            </a:prstGeom>
            <a:solidFill>
              <a:srgbClr val="4472C4">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D5FC9F8-0852-F808-5239-0C0DA6CCC26E}"/>
                </a:ext>
              </a:extLst>
            </p:cNvPr>
            <p:cNvSpPr txBox="1"/>
            <p:nvPr/>
          </p:nvSpPr>
          <p:spPr>
            <a:xfrm>
              <a:off x="951026" y="4146997"/>
              <a:ext cx="9931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Primary</a:t>
              </a:r>
            </a:p>
          </p:txBody>
        </p:sp>
        <p:sp>
          <p:nvSpPr>
            <p:cNvPr id="37" name="TextBox 36">
              <a:extLst>
                <a:ext uri="{FF2B5EF4-FFF2-40B4-BE49-F238E27FC236}">
                  <a16:creationId xmlns:a16="http://schemas.microsoft.com/office/drawing/2014/main" id="{9C9BBF43-9C99-A618-4741-8012A6192539}"/>
                </a:ext>
              </a:extLst>
            </p:cNvPr>
            <p:cNvSpPr txBox="1"/>
            <p:nvPr/>
          </p:nvSpPr>
          <p:spPr>
            <a:xfrm>
              <a:off x="3649295"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Secondary</a:t>
              </a:r>
            </a:p>
          </p:txBody>
        </p:sp>
        <p:sp>
          <p:nvSpPr>
            <p:cNvPr id="38" name="TextBox 37">
              <a:extLst>
                <a:ext uri="{FF2B5EF4-FFF2-40B4-BE49-F238E27FC236}">
                  <a16:creationId xmlns:a16="http://schemas.microsoft.com/office/drawing/2014/main" id="{CEF22B52-3849-7937-8541-A1CE327EE563}"/>
                </a:ext>
              </a:extLst>
            </p:cNvPr>
            <p:cNvSpPr txBox="1"/>
            <p:nvPr/>
          </p:nvSpPr>
          <p:spPr>
            <a:xfrm>
              <a:off x="6367766"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Final</a:t>
              </a:r>
            </a:p>
          </p:txBody>
        </p:sp>
        <p:sp>
          <p:nvSpPr>
            <p:cNvPr id="39" name="TextBox 38">
              <a:extLst>
                <a:ext uri="{FF2B5EF4-FFF2-40B4-BE49-F238E27FC236}">
                  <a16:creationId xmlns:a16="http://schemas.microsoft.com/office/drawing/2014/main" id="{51F4A0CA-5950-9634-5925-A9C0BC44133B}"/>
                </a:ext>
              </a:extLst>
            </p:cNvPr>
            <p:cNvSpPr txBox="1"/>
            <p:nvPr/>
          </p:nvSpPr>
          <p:spPr>
            <a:xfrm>
              <a:off x="9045833"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Useful</a:t>
              </a:r>
            </a:p>
          </p:txBody>
        </p:sp>
        <p:sp>
          <p:nvSpPr>
            <p:cNvPr id="40" name="TextBox 39">
              <a:extLst>
                <a:ext uri="{FF2B5EF4-FFF2-40B4-BE49-F238E27FC236}">
                  <a16:creationId xmlns:a16="http://schemas.microsoft.com/office/drawing/2014/main" id="{3696B138-D755-A8E2-6A85-8FDF8BAEA46B}"/>
                </a:ext>
              </a:extLst>
            </p:cNvPr>
            <p:cNvSpPr txBox="1"/>
            <p:nvPr/>
          </p:nvSpPr>
          <p:spPr>
            <a:xfrm>
              <a:off x="1206018" y="4516329"/>
              <a:ext cx="1675973" cy="193899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Oil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Water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Solar</a:t>
              </a:r>
            </a:p>
          </p:txBody>
        </p:sp>
        <p:sp>
          <p:nvSpPr>
            <p:cNvPr id="41" name="TextBox 40">
              <a:extLst>
                <a:ext uri="{FF2B5EF4-FFF2-40B4-BE49-F238E27FC236}">
                  <a16:creationId xmlns:a16="http://schemas.microsoft.com/office/drawing/2014/main" id="{FDB1016F-7CD3-7FFA-23AA-50541BD23A88}"/>
                </a:ext>
              </a:extLst>
            </p:cNvPr>
            <p:cNvSpPr txBox="1"/>
            <p:nvPr/>
          </p:nvSpPr>
          <p:spPr>
            <a:xfrm>
              <a:off x="3786892"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sp>
          <p:nvSpPr>
            <p:cNvPr id="42" name="TextBox 41">
              <a:extLst>
                <a:ext uri="{FF2B5EF4-FFF2-40B4-BE49-F238E27FC236}">
                  <a16:creationId xmlns:a16="http://schemas.microsoft.com/office/drawing/2014/main" id="{43F46DCA-47B1-12D9-C21A-52001466FC8B}"/>
                </a:ext>
              </a:extLst>
            </p:cNvPr>
            <p:cNvSpPr txBox="1"/>
            <p:nvPr/>
          </p:nvSpPr>
          <p:spPr>
            <a:xfrm>
              <a:off x="9173271" y="4516329"/>
              <a:ext cx="1675973"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Lighting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Mechanical energy</a:t>
              </a:r>
            </a:p>
          </p:txBody>
        </p:sp>
        <p:sp>
          <p:nvSpPr>
            <p:cNvPr id="43" name="TextBox 42">
              <a:extLst>
                <a:ext uri="{FF2B5EF4-FFF2-40B4-BE49-F238E27FC236}">
                  <a16:creationId xmlns:a16="http://schemas.microsoft.com/office/drawing/2014/main" id="{DD1A58FD-C254-062B-B4F9-361F1FFC12DC}"/>
                </a:ext>
              </a:extLst>
            </p:cNvPr>
            <p:cNvSpPr txBox="1"/>
            <p:nvPr/>
          </p:nvSpPr>
          <p:spPr>
            <a:xfrm>
              <a:off x="6527141"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grpSp>
      <p:pic>
        <p:nvPicPr>
          <p:cNvPr id="4" name="synthesize (26)">
            <a:hlinkClick r:id="" action="ppaction://media"/>
            <a:extLst>
              <a:ext uri="{FF2B5EF4-FFF2-40B4-BE49-F238E27FC236}">
                <a16:creationId xmlns:a16="http://schemas.microsoft.com/office/drawing/2014/main" id="{7B592D67-4059-B48C-F00B-36AE0D553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8938" y="208959"/>
            <a:ext cx="1008500" cy="100850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15239" y="1533074"/>
            <a:ext cx="410198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Progress on SDG7: Access to Electricity &amp; Clean Cooking </a:t>
            </a:r>
          </a:p>
        </p:txBody>
      </p:sp>
      <p:sp>
        <p:nvSpPr>
          <p:cNvPr id="9" name="Title 10">
            <a:extLst>
              <a:ext uri="{FF2B5EF4-FFF2-40B4-BE49-F238E27FC236}">
                <a16:creationId xmlns:a16="http://schemas.microsoft.com/office/drawing/2014/main" id="{0E4F15E7-4FC1-B11B-1476-A6397248DFE7}"/>
              </a:ext>
            </a:extLst>
          </p:cNvPr>
          <p:cNvSpPr txBox="1">
            <a:spLocks/>
          </p:cNvSpPr>
          <p:nvPr/>
        </p:nvSpPr>
        <p:spPr>
          <a:xfrm>
            <a:off x="15239" y="77005"/>
            <a:ext cx="533642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pic>
        <p:nvPicPr>
          <p:cNvPr id="10" name="Content Placeholder 3" descr="A picture containing text&#10;&#10;Description automatically generated">
            <a:extLst>
              <a:ext uri="{FF2B5EF4-FFF2-40B4-BE49-F238E27FC236}">
                <a16:creationId xmlns:a16="http://schemas.microsoft.com/office/drawing/2014/main" id="{19036622-F953-B56B-1F36-9F1541DD15D4}"/>
              </a:ext>
            </a:extLst>
          </p:cNvPr>
          <p:cNvPicPr>
            <a:picLocks noGrp="1" noChangeAspect="1"/>
          </p:cNvPicPr>
          <p:nvPr>
            <p:ph idx="1"/>
          </p:nvPr>
        </p:nvPicPr>
        <p:blipFill>
          <a:blip r:embed="rId5"/>
          <a:stretch>
            <a:fillRect/>
          </a:stretch>
        </p:blipFill>
        <p:spPr>
          <a:xfrm>
            <a:off x="4117219" y="226865"/>
            <a:ext cx="7751599" cy="6189175"/>
          </a:xfrm>
        </p:spPr>
      </p:pic>
      <p:sp>
        <p:nvSpPr>
          <p:cNvPr id="12" name="Content Placeholder 2">
            <a:extLst>
              <a:ext uri="{FF2B5EF4-FFF2-40B4-BE49-F238E27FC236}">
                <a16:creationId xmlns:a16="http://schemas.microsoft.com/office/drawing/2014/main" id="{784352CA-52CF-592E-3A8C-5DE8D0CD1471}"/>
              </a:ext>
            </a:extLst>
          </p:cNvPr>
          <p:cNvSpPr txBox="1">
            <a:spLocks/>
          </p:cNvSpPr>
          <p:nvPr/>
        </p:nvSpPr>
        <p:spPr>
          <a:xfrm>
            <a:off x="15239" y="2449195"/>
            <a:ext cx="3947161" cy="4041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1" dirty="0">
                <a:latin typeface="Open Sans"/>
                <a:ea typeface="Open Sans" panose="020B0606030504020204" pitchFamily="34" charset="0"/>
                <a:cs typeface="Open Sans" panose="020B0606030504020204" pitchFamily="34" charset="0"/>
              </a:rPr>
              <a:t>Primary energy</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secondary energy system</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distribution </a:t>
            </a:r>
            <a:r>
              <a:rPr lang="en-GB" sz="1900" dirty="0">
                <a:latin typeface="Open Sans"/>
                <a:ea typeface="Open Sans" panose="020B0606030504020204" pitchFamily="34" charset="0"/>
                <a:cs typeface="Open Sans" panose="020B0606030504020204" pitchFamily="34" charset="0"/>
              </a:rPr>
              <a:t>and </a:t>
            </a:r>
            <a:r>
              <a:rPr lang="en-GB" sz="1900" b="1" dirty="0">
                <a:latin typeface="Open Sans"/>
                <a:ea typeface="Open Sans" panose="020B0606030504020204" pitchFamily="34" charset="0"/>
                <a:cs typeface="Open Sans" panose="020B0606030504020204" pitchFamily="34" charset="0"/>
              </a:rPr>
              <a:t>final energy demand.</a:t>
            </a:r>
          </a:p>
          <a:p>
            <a:r>
              <a:rPr lang="en-GB" sz="1900" dirty="0">
                <a:latin typeface="Open Sans"/>
                <a:ea typeface="Open Sans" panose="020B0606030504020204" pitchFamily="34" charset="0"/>
                <a:cs typeface="Open Sans" panose="020B0606030504020204" pitchFamily="34" charset="0"/>
              </a:rPr>
              <a:t>Primary energy system made up of major </a:t>
            </a:r>
            <a:r>
              <a:rPr lang="en-GB" sz="1900" b="1" dirty="0">
                <a:latin typeface="Open Sans"/>
                <a:ea typeface="Open Sans" panose="020B0606030504020204" pitchFamily="34" charset="0"/>
                <a:cs typeface="Open Sans" panose="020B0606030504020204" pitchFamily="34" charset="0"/>
              </a:rPr>
              <a:t>raw commodities</a:t>
            </a:r>
            <a:r>
              <a:rPr lang="en-GB" sz="1900" dirty="0">
                <a:latin typeface="Open Sans"/>
                <a:ea typeface="Open Sans" panose="020B0606030504020204" pitchFamily="34" charset="0"/>
                <a:cs typeface="Open Sans" panose="020B0606030504020204" pitchFamily="34" charset="0"/>
              </a:rPr>
              <a:t>.</a:t>
            </a:r>
          </a:p>
          <a:p>
            <a:r>
              <a:rPr lang="en-GB" sz="1900" b="1" dirty="0">
                <a:latin typeface="Open Sans"/>
                <a:ea typeface="Open Sans" panose="020B0606030504020204" pitchFamily="34" charset="0"/>
                <a:cs typeface="Open Sans" panose="020B0606030504020204" pitchFamily="34" charset="0"/>
              </a:rPr>
              <a:t>Conversion</a:t>
            </a:r>
            <a:r>
              <a:rPr lang="en-GB" sz="1900" dirty="0">
                <a:latin typeface="Open Sans"/>
                <a:ea typeface="Open Sans" panose="020B0606030504020204" pitchFamily="34" charset="0"/>
                <a:cs typeface="Open Sans" panose="020B0606030504020204" pitchFamily="34" charset="0"/>
              </a:rPr>
              <a:t> into refined commodities such as </a:t>
            </a:r>
            <a:r>
              <a:rPr lang="en-GB" sz="1900" b="1" dirty="0">
                <a:latin typeface="Open Sans"/>
                <a:ea typeface="Open Sans" panose="020B0606030504020204" pitchFamily="34" charset="0"/>
                <a:cs typeface="Open Sans" panose="020B0606030504020204" pitchFamily="34" charset="0"/>
              </a:rPr>
              <a:t>electricity, oil, coal, gas</a:t>
            </a:r>
            <a:r>
              <a:rPr lang="en-GB" sz="1900" dirty="0">
                <a:latin typeface="Open Sans"/>
                <a:ea typeface="Open Sans" panose="020B0606030504020204" pitchFamily="34" charset="0"/>
                <a:cs typeface="Open Sans" panose="020B0606030504020204" pitchFamily="34" charset="0"/>
              </a:rPr>
              <a:t>.</a:t>
            </a:r>
          </a:p>
          <a:p>
            <a:r>
              <a:rPr lang="en-GB" sz="1900" dirty="0">
                <a:latin typeface="Open Sans"/>
                <a:ea typeface="Open Sans" panose="020B0606030504020204" pitchFamily="34" charset="0"/>
                <a:cs typeface="Open Sans" panose="020B0606030504020204" pitchFamily="34" charset="0"/>
              </a:rPr>
              <a:t>Refined commodities used for </a:t>
            </a:r>
            <a:r>
              <a:rPr lang="en-GB" sz="1900" b="1" dirty="0">
                <a:latin typeface="Open Sans"/>
                <a:ea typeface="Open Sans" panose="020B0606030504020204" pitchFamily="34" charset="0"/>
                <a:cs typeface="Open Sans" panose="020B0606030504020204" pitchFamily="34" charset="0"/>
              </a:rPr>
              <a:t>transport, buildings, industry, </a:t>
            </a:r>
            <a:r>
              <a:rPr lang="en-GB" sz="1900" dirty="0">
                <a:latin typeface="Open Sans"/>
                <a:ea typeface="Open Sans" panose="020B0606030504020204" pitchFamily="34" charset="0"/>
                <a:cs typeface="Open Sans" panose="020B0606030504020204" pitchFamily="34" charset="0"/>
              </a:rPr>
              <a:t>and</a:t>
            </a:r>
            <a:r>
              <a:rPr lang="en-GB" sz="1900" b="1" dirty="0">
                <a:latin typeface="Open Sans"/>
                <a:ea typeface="Open Sans" panose="020B0606030504020204" pitchFamily="34" charset="0"/>
                <a:cs typeface="Open Sans" panose="020B0606030504020204" pitchFamily="34" charset="0"/>
              </a:rPr>
              <a:t> agriculture and forestry.</a:t>
            </a:r>
            <a:endParaRPr lang="en-GB" sz="1900" dirty="0">
              <a:latin typeface="Open Sans"/>
              <a:ea typeface="Open Sans" panose="020B0606030504020204" pitchFamily="34" charset="0"/>
              <a:cs typeface="Open Sans" panose="020B0606030504020204" pitchFamily="34" charset="0"/>
            </a:endParaRPr>
          </a:p>
          <a:p>
            <a:endParaRPr lang="en-GB" sz="1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7)">
            <a:hlinkClick r:id="" action="ppaction://media"/>
            <a:extLst>
              <a:ext uri="{FF2B5EF4-FFF2-40B4-BE49-F238E27FC236}">
                <a16:creationId xmlns:a16="http://schemas.microsoft.com/office/drawing/2014/main" id="{268D1C2E-5D6C-82BF-EAE8-1D28A8070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2038" y="1413246"/>
            <a:ext cx="947541" cy="94754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375747" y="915646"/>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of a country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6026C8B-8405-3C3E-A3BF-14AC8B25495E}"/>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TextBox 7">
            <a:extLst>
              <a:ext uri="{FF2B5EF4-FFF2-40B4-BE49-F238E27FC236}">
                <a16:creationId xmlns:a16="http://schemas.microsoft.com/office/drawing/2014/main" id="{888A7746-326A-1B1F-9C63-6244BAD3D1FC}"/>
              </a:ext>
            </a:extLst>
          </p:cNvPr>
          <p:cNvSpPr txBox="1"/>
          <p:nvPr/>
        </p:nvSpPr>
        <p:spPr>
          <a:xfrm>
            <a:off x="667612" y="6285718"/>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(International Renewable Energy Agency, 2019) </a:t>
            </a:r>
            <a:endParaRPr lang="en-US" sz="1000" dirty="0">
              <a:latin typeface="Open Sans"/>
            </a:endParaRPr>
          </a:p>
        </p:txBody>
      </p:sp>
      <p:grpSp>
        <p:nvGrpSpPr>
          <p:cNvPr id="9" name="Group 8">
            <a:extLst>
              <a:ext uri="{FF2B5EF4-FFF2-40B4-BE49-F238E27FC236}">
                <a16:creationId xmlns:a16="http://schemas.microsoft.com/office/drawing/2014/main" id="{5F2CF609-FF67-AF60-88DD-A374A255E256}"/>
              </a:ext>
            </a:extLst>
          </p:cNvPr>
          <p:cNvGrpSpPr/>
          <p:nvPr/>
        </p:nvGrpSpPr>
        <p:grpSpPr>
          <a:xfrm>
            <a:off x="295500" y="1351590"/>
            <a:ext cx="11907132" cy="4816010"/>
            <a:chOff x="295501" y="1729440"/>
            <a:chExt cx="11611367" cy="3993981"/>
          </a:xfrm>
        </p:grpSpPr>
        <p:pic>
          <p:nvPicPr>
            <p:cNvPr id="10" name="Picture 9">
              <a:extLst>
                <a:ext uri="{FF2B5EF4-FFF2-40B4-BE49-F238E27FC236}">
                  <a16:creationId xmlns:a16="http://schemas.microsoft.com/office/drawing/2014/main" id="{0908DB6B-1397-BB08-6153-81AB5F079250}"/>
                </a:ext>
              </a:extLst>
            </p:cNvPr>
            <p:cNvPicPr>
              <a:picLocks noChangeAspect="1"/>
            </p:cNvPicPr>
            <p:nvPr/>
          </p:nvPicPr>
          <p:blipFill rotWithShape="1">
            <a:blip r:embed="rId5"/>
            <a:srcRect b="10008"/>
            <a:stretch/>
          </p:blipFill>
          <p:spPr>
            <a:xfrm>
              <a:off x="3275245" y="1729440"/>
              <a:ext cx="5641510" cy="3993981"/>
            </a:xfrm>
            <a:prstGeom prst="rect">
              <a:avLst/>
            </a:prstGeom>
          </p:spPr>
        </p:pic>
        <p:sp>
          <p:nvSpPr>
            <p:cNvPr id="11" name="TextBox 10">
              <a:extLst>
                <a:ext uri="{FF2B5EF4-FFF2-40B4-BE49-F238E27FC236}">
                  <a16:creationId xmlns:a16="http://schemas.microsoft.com/office/drawing/2014/main" id="{1EB26107-D238-BFA0-331E-D0367A3B86C2}"/>
                </a:ext>
              </a:extLst>
            </p:cNvPr>
            <p:cNvSpPr txBox="1"/>
            <p:nvPr/>
          </p:nvSpPr>
          <p:spPr>
            <a:xfrm>
              <a:off x="295501" y="2021983"/>
              <a:ext cx="2472743"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Commodities grouped by type</a:t>
              </a:r>
            </a:p>
          </p:txBody>
        </p:sp>
        <p:cxnSp>
          <p:nvCxnSpPr>
            <p:cNvPr id="12" name="Straight Arrow Connector 11">
              <a:extLst>
                <a:ext uri="{FF2B5EF4-FFF2-40B4-BE49-F238E27FC236}">
                  <a16:creationId xmlns:a16="http://schemas.microsoft.com/office/drawing/2014/main" id="{34C73DC2-C04D-E836-FB94-563291902FCD}"/>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3E32E823-56E7-CE6B-1991-69FCCDC33BE8}"/>
                </a:ext>
              </a:extLst>
            </p:cNvPr>
            <p:cNvSpPr txBox="1"/>
            <p:nvPr/>
          </p:nvSpPr>
          <p:spPr>
            <a:xfrm>
              <a:off x="9434125" y="2441777"/>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Primary energy</a:t>
              </a:r>
            </a:p>
          </p:txBody>
        </p:sp>
        <p:cxnSp>
          <p:nvCxnSpPr>
            <p:cNvPr id="14" name="Straight Arrow Connector 13">
              <a:extLst>
                <a:ext uri="{FF2B5EF4-FFF2-40B4-BE49-F238E27FC236}">
                  <a16:creationId xmlns:a16="http://schemas.microsoft.com/office/drawing/2014/main" id="{B8BDD623-6D27-F955-101C-69B22E583769}"/>
                </a:ext>
              </a:extLst>
            </p:cNvPr>
            <p:cNvCxnSpPr>
              <a:cxnSpLocks/>
            </p:cNvCxnSpPr>
            <p:nvPr/>
          </p:nvCxnSpPr>
          <p:spPr>
            <a:xfrm flipH="1">
              <a:off x="7225048" y="2597742"/>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853FEF37-69F8-EB6C-3D62-C2B390B3FF67}"/>
                </a:ext>
              </a:extLst>
            </p:cNvPr>
            <p:cNvSpPr txBox="1"/>
            <p:nvPr/>
          </p:nvSpPr>
          <p:spPr>
            <a:xfrm>
              <a:off x="9241297" y="3267836"/>
              <a:ext cx="2472743" cy="707886"/>
            </a:xfrm>
            <a:prstGeom prst="rect">
              <a:avLst/>
            </a:prstGeom>
            <a:noFill/>
          </p:spPr>
          <p:txBody>
            <a:bodyPr wrap="square" lIns="91440" tIns="45720" rIns="91440" bIns="45720" rtlCol="0" anchor="t">
              <a:spAutoFit/>
            </a:bodyPr>
            <a:lstStyle/>
            <a:p>
              <a:r>
                <a:rPr lang="en-US" sz="2000" dirty="0">
                  <a:latin typeface="Open Sans"/>
                  <a:ea typeface="Open Sans" panose="020B0606030504020204" pitchFamily="34" charset="0"/>
                  <a:cs typeface="Open Sans" panose="020B0606030504020204" pitchFamily="34" charset="0"/>
                </a:rPr>
                <a:t>Transformation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and losses</a:t>
              </a:r>
            </a:p>
          </p:txBody>
        </p:sp>
        <p:cxnSp>
          <p:nvCxnSpPr>
            <p:cNvPr id="16" name="Straight Arrow Connector 15">
              <a:extLst>
                <a:ext uri="{FF2B5EF4-FFF2-40B4-BE49-F238E27FC236}">
                  <a16:creationId xmlns:a16="http://schemas.microsoft.com/office/drawing/2014/main" id="{11D98609-D344-9503-77B5-CDF680CB63AA}"/>
                </a:ext>
              </a:extLst>
            </p:cNvPr>
            <p:cNvCxnSpPr>
              <a:cxnSpLocks/>
            </p:cNvCxnSpPr>
            <p:nvPr/>
          </p:nvCxnSpPr>
          <p:spPr>
            <a:xfrm flipH="1" flipV="1">
              <a:off x="7778377" y="3370894"/>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1964478F-E79E-7E4E-8D8D-E79C1C4B593C}"/>
                </a:ext>
              </a:extLst>
            </p:cNvPr>
            <p:cNvSpPr txBox="1"/>
            <p:nvPr/>
          </p:nvSpPr>
          <p:spPr>
            <a:xfrm>
              <a:off x="369608" y="4064678"/>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Final consumption</a:t>
              </a:r>
            </a:p>
          </p:txBody>
        </p:sp>
        <p:cxnSp>
          <p:nvCxnSpPr>
            <p:cNvPr id="18" name="Straight Arrow Connector 17">
              <a:extLst>
                <a:ext uri="{FF2B5EF4-FFF2-40B4-BE49-F238E27FC236}">
                  <a16:creationId xmlns:a16="http://schemas.microsoft.com/office/drawing/2014/main" id="{D8262E71-C60C-2CD3-A8B4-CC865E6941F1}"/>
                </a:ext>
              </a:extLst>
            </p:cNvPr>
            <p:cNvCxnSpPr>
              <a:cxnSpLocks/>
            </p:cNvCxnSpPr>
            <p:nvPr/>
          </p:nvCxnSpPr>
          <p:spPr>
            <a:xfrm>
              <a:off x="2768244" y="4217567"/>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572446D8-0869-1C84-9916-5EFB560274A6}"/>
                </a:ext>
              </a:extLst>
            </p:cNvPr>
            <p:cNvCxnSpPr>
              <a:cxnSpLocks/>
            </p:cNvCxnSpPr>
            <p:nvPr/>
          </p:nvCxnSpPr>
          <p:spPr>
            <a:xfrm>
              <a:off x="1531873" y="4470530"/>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pic>
        <p:nvPicPr>
          <p:cNvPr id="4" name="synthesize (28)">
            <a:hlinkClick r:id="" action="ppaction://media"/>
            <a:extLst>
              <a:ext uri="{FF2B5EF4-FFF2-40B4-BE49-F238E27FC236}">
                <a16:creationId xmlns:a16="http://schemas.microsoft.com/office/drawing/2014/main" id="{5FFB002B-8DFE-D511-E189-43378958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8588" y="127792"/>
            <a:ext cx="990576" cy="990576"/>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366335" y="104972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to create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8776231-4F56-4541-7DF4-CA6C7A015FD1}"/>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Content Placeholder 7">
            <a:extLst>
              <a:ext uri="{FF2B5EF4-FFF2-40B4-BE49-F238E27FC236}">
                <a16:creationId xmlns:a16="http://schemas.microsoft.com/office/drawing/2014/main" id="{F15AA606-5BC4-3167-CB94-8737027A6AD8}"/>
              </a:ext>
            </a:extLst>
          </p:cNvPr>
          <p:cNvSpPr>
            <a:spLocks noGrp="1"/>
          </p:cNvSpPr>
          <p:nvPr>
            <p:ph idx="1"/>
          </p:nvPr>
        </p:nvSpPr>
        <p:spPr>
          <a:xfrm>
            <a:off x="366335" y="1763223"/>
            <a:ext cx="10350379" cy="435133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The energy balance can be used as a starting point for drawing a RES. </a:t>
            </a:r>
            <a:endParaRPr lang="en-US" dirty="0"/>
          </a:p>
          <a:p>
            <a:r>
              <a:rPr lang="en-US" sz="2000" dirty="0">
                <a:latin typeface="Open Sans"/>
                <a:ea typeface="Open Sans" panose="020B0606030504020204" pitchFamily="34" charset="0"/>
                <a:cs typeface="Open Sans" panose="020B0606030504020204" pitchFamily="34" charset="0"/>
              </a:rPr>
              <a:t>The main steps are:</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energy levels and energy carriers,</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existing technologies.</a:t>
            </a:r>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potential new energy carriers and technologies.</a:t>
            </a:r>
          </a:p>
          <a:p>
            <a:pPr marL="800100" lvl="1" indent="-342900">
              <a:buFont typeface="+mj-lt"/>
              <a:buAutoNum type="arabicPeriod"/>
            </a:pPr>
            <a:endParaRPr lang="en-US" sz="2000" dirty="0">
              <a:latin typeface="Open Sans"/>
              <a:ea typeface="Open Sans" panose="020B0606030504020204" pitchFamily="34" charset="0"/>
              <a:cs typeface="Open Sans" panose="020B0606030504020204" pitchFamily="34" charset="0"/>
            </a:endParaRPr>
          </a:p>
          <a:p>
            <a:pPr marL="457200" lvl="1"/>
            <a:endParaRPr lang="en-US" sz="2000" dirty="0">
              <a:latin typeface="Open Sans"/>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5337D54-B0D5-74B3-8FDF-EC849A9D125C}"/>
              </a:ext>
            </a:extLst>
          </p:cNvPr>
          <p:cNvSpPr txBox="1"/>
          <p:nvPr/>
        </p:nvSpPr>
        <p:spPr>
          <a:xfrm>
            <a:off x="4913194" y="5960672"/>
            <a:ext cx="6885106" cy="400110"/>
          </a:xfrm>
          <a:prstGeom prst="rect">
            <a:avLst/>
          </a:prstGeom>
          <a:noFill/>
        </p:spPr>
        <p:txBody>
          <a:bodyPr wrap="square" rtlCol="0">
            <a:spAutoFit/>
          </a:bodyPr>
          <a:lstStyle/>
          <a:p>
            <a:r>
              <a:rPr lang="es-CO" sz="2000" dirty="0" err="1">
                <a:latin typeface="Open Sans" panose="020B0606030504020204" pitchFamily="34" charset="0"/>
                <a:ea typeface="Open Sans" panose="020B0606030504020204" pitchFamily="34" charset="0"/>
                <a:cs typeface="Open Sans" panose="020B0606030504020204" pitchFamily="34" charset="0"/>
              </a:rPr>
              <a:t>You</a:t>
            </a:r>
            <a:r>
              <a:rPr lang="es-CO" sz="2000" dirty="0">
                <a:latin typeface="Open Sans" panose="020B0606030504020204" pitchFamily="34" charset="0"/>
                <a:ea typeface="Open Sans" panose="020B0606030504020204" pitchFamily="34" charset="0"/>
                <a:cs typeface="Open Sans" panose="020B0606030504020204" pitchFamily="34" charset="0"/>
              </a:rPr>
              <a:t> can </a:t>
            </a:r>
            <a:r>
              <a:rPr lang="es-CO" sz="2000" dirty="0" err="1">
                <a:latin typeface="Open Sans" panose="020B0606030504020204" pitchFamily="34" charset="0"/>
                <a:ea typeface="Open Sans" panose="020B0606030504020204" pitchFamily="34" charset="0"/>
                <a:cs typeface="Open Sans" panose="020B0606030504020204" pitchFamily="34" charset="0"/>
              </a:rPr>
              <a:t>check</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the</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energy</a:t>
            </a:r>
            <a:r>
              <a:rPr lang="es-CO" sz="2000" dirty="0">
                <a:latin typeface="Open Sans" panose="020B0606030504020204" pitchFamily="34" charset="0"/>
                <a:ea typeface="Open Sans" panose="020B0606030504020204" pitchFamily="34" charset="0"/>
                <a:cs typeface="Open Sans" panose="020B0606030504020204" pitchFamily="34" charset="0"/>
              </a:rPr>
              <a:t> balance </a:t>
            </a:r>
            <a:r>
              <a:rPr lang="es-CO" sz="2000" dirty="0" err="1">
                <a:latin typeface="Open Sans" panose="020B0606030504020204" pitchFamily="34" charset="0"/>
                <a:ea typeface="Open Sans" panose="020B0606030504020204" pitchFamily="34" charset="0"/>
                <a:cs typeface="Open Sans" panose="020B0606030504020204" pitchFamily="34" charset="0"/>
              </a:rPr>
              <a:t>of</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your</a:t>
            </a:r>
            <a:r>
              <a:rPr lang="es-CO" sz="2000" dirty="0">
                <a:latin typeface="Open Sans" panose="020B0606030504020204" pitchFamily="34" charset="0"/>
                <a:ea typeface="Open Sans" panose="020B0606030504020204" pitchFamily="34" charset="0"/>
                <a:cs typeface="Open Sans" panose="020B0606030504020204" pitchFamily="34" charset="0"/>
              </a:rPr>
              <a:t> country </a:t>
            </a:r>
            <a:r>
              <a:rPr lang="es-CO" sz="2000" dirty="0" err="1">
                <a:latin typeface="Open Sans" panose="020B0606030504020204" pitchFamily="34" charset="0"/>
                <a:ea typeface="Open Sans" panose="020B0606030504020204" pitchFamily="34" charset="0"/>
                <a:cs typeface="Open Sans" panose="020B0606030504020204" pitchFamily="34" charset="0"/>
                <a:hlinkClick r:id="rId5"/>
              </a:rPr>
              <a:t>here</a:t>
            </a: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9)">
            <a:hlinkClick r:id="" action="ppaction://media"/>
            <a:extLst>
              <a:ext uri="{FF2B5EF4-FFF2-40B4-BE49-F238E27FC236}">
                <a16:creationId xmlns:a16="http://schemas.microsoft.com/office/drawing/2014/main" id="{516FDD74-D30B-F5CD-EC4C-B87E995FC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1136" y="63409"/>
            <a:ext cx="1129792" cy="1129792"/>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661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 Sridharan, V., Ramos, 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 Henke, H., </a:t>
            </a:r>
            <a:r>
              <a:rPr lang="en-GB" sz="2000" dirty="0" err="1">
                <a:latin typeface="Open Sans"/>
                <a:ea typeface="Open Sans" panose="020B0606030504020204" pitchFamily="34" charset="0"/>
                <a:cs typeface="Open Sans" panose="020B0606030504020204" pitchFamily="34" charset="0"/>
              </a:rPr>
              <a:t>Rogner</a:t>
            </a:r>
            <a:r>
              <a:rPr lang="en-GB" sz="2000" dirty="0">
                <a:latin typeface="Open Sans"/>
                <a:ea typeface="Open Sans" panose="020B0606030504020204" pitchFamily="34" charset="0"/>
                <a:cs typeface="Open Sans" panose="020B0606030504020204" pitchFamily="34" charset="0"/>
              </a:rPr>
              <a:t>, H., Howells, M., 2019. Designing a representative Reference Energy System, KTH-</a:t>
            </a:r>
            <a:r>
              <a:rPr lang="en-GB" sz="2000" dirty="0" err="1">
                <a:latin typeface="Open Sans"/>
                <a:ea typeface="Open Sans" panose="020B0606030504020204" pitchFamily="34" charset="0"/>
                <a:cs typeface="Open Sans" panose="020B0606030504020204" pitchFamily="34" charset="0"/>
              </a:rPr>
              <a:t>dESA</a:t>
            </a:r>
            <a:r>
              <a:rPr lang="en-GB" sz="2000" dirty="0">
                <a:latin typeface="Open Sans"/>
                <a:ea typeface="Open Sans" panose="020B0606030504020204" pitchFamily="34" charset="0"/>
                <a:cs typeface="Open Sans" panose="020B0606030504020204" pitchFamily="34" charset="0"/>
              </a:rPr>
              <a:t> and </a:t>
            </a:r>
            <a:r>
              <a:rPr lang="en-GB" sz="2000" dirty="0" err="1">
                <a:latin typeface="Open Sans"/>
                <a:ea typeface="Open Sans" panose="020B0606030504020204" pitchFamily="34" charset="0"/>
                <a:cs typeface="Open Sans" panose="020B0606030504020204" pitchFamily="34" charset="0"/>
              </a:rPr>
              <a:t>OpTIMUS.community</a:t>
            </a:r>
            <a:r>
              <a:rPr lang="en-GB" sz="2000" dirty="0">
                <a:latin typeface="Open Sans"/>
                <a:ea typeface="Open Sans" panose="020B0606030504020204" pitchFamily="34" charset="0"/>
                <a:cs typeface="Open Sans" panose="020B0606030504020204" pitchFamily="34" charset="0"/>
              </a:rPr>
              <a:t>. Available at: https://www.youtube.com/watch?v=9L1mqC8WuUw. 03/03/21 </a:t>
            </a: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FontTx/>
              <a:buAutoNum type="arabicPeriod"/>
            </a:pPr>
            <a:r>
              <a:rPr lang="en-GB" sz="2000" dirty="0">
                <a:latin typeface="Open Sans"/>
                <a:ea typeface="Open Sans" panose="020B0606030504020204" pitchFamily="34" charset="0"/>
                <a:cs typeface="Open Sans" panose="020B0606030504020204" pitchFamily="34" charset="0"/>
              </a:rPr>
              <a:t>International Renewable Energy Agency (IRENA). Renewable Energy Statistics. 2019</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Comprehensive Energy Planning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D480283-75EC-2B9D-93FC-B51C4D3998D5}"/>
              </a:ext>
            </a:extLst>
          </p:cNvPr>
          <p:cNvSpPr/>
          <p:nvPr/>
        </p:nvSpPr>
        <p:spPr>
          <a:xfrm>
            <a:off x="7644391" y="620493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Imagem 1" descr="Diagrama&#10;&#10;Descrição gerada automaticamente">
            <a:extLst>
              <a:ext uri="{FF2B5EF4-FFF2-40B4-BE49-F238E27FC236}">
                <a16:creationId xmlns:a16="http://schemas.microsoft.com/office/drawing/2014/main" id="{E4DEB26C-1EFC-FC64-4EC7-6E3B3672AA94}"/>
              </a:ext>
            </a:extLst>
          </p:cNvPr>
          <p:cNvPicPr>
            <a:picLocks noChangeAspect="1"/>
          </p:cNvPicPr>
          <p:nvPr/>
        </p:nvPicPr>
        <p:blipFill>
          <a:blip r:embed="rId6"/>
          <a:stretch>
            <a:fillRect/>
          </a:stretch>
        </p:blipFill>
        <p:spPr>
          <a:xfrm>
            <a:off x="1800360" y="1234225"/>
            <a:ext cx="7829282" cy="5215944"/>
          </a:xfrm>
          <a:prstGeom prst="rect">
            <a:avLst/>
          </a:prstGeom>
        </p:spPr>
      </p:pic>
      <p:pic>
        <p:nvPicPr>
          <p:cNvPr id="4" name="synthesize (30)">
            <a:hlinkClick r:id="" action="ppaction://media"/>
            <a:extLst>
              <a:ext uri="{FF2B5EF4-FFF2-40B4-BE49-F238E27FC236}">
                <a16:creationId xmlns:a16="http://schemas.microsoft.com/office/drawing/2014/main" id="{30250E06-3D62-BD56-6424-F4338F357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2889" y="8800"/>
            <a:ext cx="1071880" cy="107188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Temporal Scope of Energy Models</a:t>
            </a:r>
          </a:p>
        </p:txBody>
      </p:sp>
      <p:sp>
        <p:nvSpPr>
          <p:cNvPr id="7" name="Title 10">
            <a:extLst>
              <a:ext uri="{FF2B5EF4-FFF2-40B4-BE49-F238E27FC236}">
                <a16:creationId xmlns:a16="http://schemas.microsoft.com/office/drawing/2014/main" id="{576FC8D1-C98C-0E8E-4290-7BB15696D79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072F3DD-66C6-C381-A69E-DA900A4ACA3B}"/>
              </a:ext>
            </a:extLst>
          </p:cNvPr>
          <p:cNvSpPr/>
          <p:nvPr/>
        </p:nvSpPr>
        <p:spPr>
          <a:xfrm>
            <a:off x="9143999" y="6073564"/>
            <a:ext cx="2224757"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Imagem 4" descr="Diagrama&#10;&#10;Descrição gerada automaticamente">
            <a:extLst>
              <a:ext uri="{FF2B5EF4-FFF2-40B4-BE49-F238E27FC236}">
                <a16:creationId xmlns:a16="http://schemas.microsoft.com/office/drawing/2014/main" id="{EC765E26-CFBF-70E2-ACA8-5045B1203248}"/>
              </a:ext>
            </a:extLst>
          </p:cNvPr>
          <p:cNvPicPr>
            <a:picLocks noChangeAspect="1"/>
          </p:cNvPicPr>
          <p:nvPr/>
        </p:nvPicPr>
        <p:blipFill>
          <a:blip r:embed="rId6"/>
          <a:srcRect l="397" t="1258" r="265" b="419"/>
          <a:stretch/>
        </p:blipFill>
        <p:spPr>
          <a:xfrm>
            <a:off x="1070959" y="1306937"/>
            <a:ext cx="8053906" cy="5027718"/>
          </a:xfrm>
          <a:prstGeom prst="rect">
            <a:avLst/>
          </a:prstGeom>
        </p:spPr>
      </p:pic>
      <p:pic>
        <p:nvPicPr>
          <p:cNvPr id="4" name="synthesize (31)">
            <a:hlinkClick r:id="" action="ppaction://media"/>
            <a:extLst>
              <a:ext uri="{FF2B5EF4-FFF2-40B4-BE49-F238E27FC236}">
                <a16:creationId xmlns:a16="http://schemas.microsoft.com/office/drawing/2014/main" id="{ABA2A41F-3A1C-140B-A8B4-B848D9A2E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8176" y="49889"/>
            <a:ext cx="946912" cy="946912"/>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106759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Bottom-Up and Top-Down Models </a:t>
            </a:r>
          </a:p>
        </p:txBody>
      </p:sp>
      <p:sp>
        <p:nvSpPr>
          <p:cNvPr id="5" name="Title 10">
            <a:extLst>
              <a:ext uri="{FF2B5EF4-FFF2-40B4-BE49-F238E27FC236}">
                <a16:creationId xmlns:a16="http://schemas.microsoft.com/office/drawing/2014/main" id="{4892514F-EA0F-6475-066D-0A7880B26E77}"/>
              </a:ext>
            </a:extLst>
          </p:cNvPr>
          <p:cNvSpPr txBox="1">
            <a:spLocks/>
          </p:cNvSpPr>
          <p:nvPr/>
        </p:nvSpPr>
        <p:spPr>
          <a:xfrm>
            <a:off x="472546" y="2164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7DE7C2ED-0716-7902-8199-FD459C3A0DD8}"/>
              </a:ext>
            </a:extLst>
          </p:cNvPr>
          <p:cNvSpPr>
            <a:spLocks noGrp="1"/>
          </p:cNvSpPr>
          <p:nvPr>
            <p:ph idx="1"/>
          </p:nvPr>
        </p:nvSpPr>
        <p:spPr>
          <a:xfrm>
            <a:off x="597250" y="1764686"/>
            <a:ext cx="10537693" cy="4351338"/>
          </a:xfrm>
        </p:spPr>
        <p:txBody>
          <a:bodyPr vert="horz" lIns="91440" tIns="45720" rIns="91440" bIns="45720" rtlCol="0" anchor="t">
            <a:normAutofit/>
          </a:bodyPr>
          <a:lstStyle/>
          <a:p>
            <a:pPr marL="0" indent="0">
              <a:buNone/>
            </a:pPr>
            <a:r>
              <a:rPr lang="en-US" sz="2200" b="1" dirty="0">
                <a:latin typeface="Open Sans"/>
              </a:rPr>
              <a:t>Top-Down (Macroeconomic) Models:</a:t>
            </a:r>
          </a:p>
          <a:p>
            <a:r>
              <a:rPr lang="en-US" sz="2200" dirty="0">
                <a:latin typeface="Open Sans"/>
              </a:rPr>
              <a:t>Driven by projections of economic indicators </a:t>
            </a:r>
          </a:p>
          <a:p>
            <a:r>
              <a:rPr lang="en-US" sz="2200" dirty="0">
                <a:latin typeface="Open Sans"/>
              </a:rPr>
              <a:t>Used to gain insights into relationships between economic development and energy demand and supply</a:t>
            </a:r>
          </a:p>
          <a:p>
            <a:endParaRPr lang="en-US" sz="2200" dirty="0">
              <a:latin typeface="Open Sans"/>
            </a:endParaRPr>
          </a:p>
          <a:p>
            <a:pPr marL="0" indent="0">
              <a:buNone/>
            </a:pPr>
            <a:r>
              <a:rPr lang="en-US" sz="2200" b="1" dirty="0">
                <a:latin typeface="Open Sans"/>
              </a:rPr>
              <a:t>Bottom-Up Models:</a:t>
            </a:r>
          </a:p>
          <a:p>
            <a:r>
              <a:rPr lang="en-US" sz="2200" dirty="0">
                <a:latin typeface="Open Sans"/>
              </a:rPr>
              <a:t>Detailed representation of technologies and infrastructure</a:t>
            </a:r>
          </a:p>
          <a:p>
            <a:r>
              <a:rPr lang="en-US" sz="2200" dirty="0">
                <a:latin typeface="Open Sans"/>
              </a:rPr>
              <a:t>Driven by an externally-determined demand that must be met</a:t>
            </a:r>
          </a:p>
        </p:txBody>
      </p:sp>
      <p:sp>
        <p:nvSpPr>
          <p:cNvPr id="9" name="Rectangle 8">
            <a:extLst>
              <a:ext uri="{FF2B5EF4-FFF2-40B4-BE49-F238E27FC236}">
                <a16:creationId xmlns:a16="http://schemas.microsoft.com/office/drawing/2014/main" id="{0DB882E1-9E1B-935F-3686-A82E85C173FD}"/>
              </a:ext>
            </a:extLst>
          </p:cNvPr>
          <p:cNvSpPr/>
          <p:nvPr/>
        </p:nvSpPr>
        <p:spPr>
          <a:xfrm>
            <a:off x="716070" y="6071524"/>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32)">
            <a:hlinkClick r:id="" action="ppaction://media"/>
            <a:extLst>
              <a:ext uri="{FF2B5EF4-FFF2-40B4-BE49-F238E27FC236}">
                <a16:creationId xmlns:a16="http://schemas.microsoft.com/office/drawing/2014/main" id="{54A429D2-3D40-BCD5-A682-2BB1B4028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2768" y="108249"/>
            <a:ext cx="1041190" cy="1041190"/>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97206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Key Steps in Modelling </a:t>
            </a:r>
          </a:p>
        </p:txBody>
      </p:sp>
      <p:sp>
        <p:nvSpPr>
          <p:cNvPr id="2" name="Title 10">
            <a:extLst>
              <a:ext uri="{FF2B5EF4-FFF2-40B4-BE49-F238E27FC236}">
                <a16:creationId xmlns:a16="http://schemas.microsoft.com/office/drawing/2014/main" id="{7832BA25-63EA-6D61-8EED-6E5B746DF666}"/>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9E97381-C5AE-D2C8-EB94-B42D42B7755C}"/>
              </a:ext>
            </a:extLst>
          </p:cNvPr>
          <p:cNvSpPr/>
          <p:nvPr/>
        </p:nvSpPr>
        <p:spPr>
          <a:xfrm>
            <a:off x="8156608" y="609964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a:t>
            </a:r>
            <a:r>
              <a:rPr lang="en-ZA" sz="1000">
                <a:latin typeface="Open Sans"/>
                <a:ea typeface="Open Sans" panose="020B0606030504020204" pitchFamily="34" charset="0"/>
                <a:cs typeface="Open Sans" panose="020B0606030504020204" pitchFamily="34" charset="0"/>
                <a:hlinkClick r:id="rId5"/>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Imagem 3" descr="Uma imagem contendo Diagrama&#10;&#10;Descrição gerada automaticamente">
            <a:extLst>
              <a:ext uri="{FF2B5EF4-FFF2-40B4-BE49-F238E27FC236}">
                <a16:creationId xmlns:a16="http://schemas.microsoft.com/office/drawing/2014/main" id="{31B6566C-FE7F-B031-A2CF-91BFA1228F88}"/>
              </a:ext>
            </a:extLst>
          </p:cNvPr>
          <p:cNvPicPr>
            <a:picLocks noChangeAspect="1"/>
          </p:cNvPicPr>
          <p:nvPr/>
        </p:nvPicPr>
        <p:blipFill>
          <a:blip r:embed="rId7"/>
          <a:stretch>
            <a:fillRect/>
          </a:stretch>
        </p:blipFill>
        <p:spPr>
          <a:xfrm>
            <a:off x="0" y="2179557"/>
            <a:ext cx="11762705" cy="2498884"/>
          </a:xfrm>
          <a:prstGeom prst="rect">
            <a:avLst/>
          </a:prstGeom>
        </p:spPr>
      </p:pic>
      <p:pic>
        <p:nvPicPr>
          <p:cNvPr id="5" name="synthesize (33)">
            <a:hlinkClick r:id="" action="ppaction://media"/>
            <a:extLst>
              <a:ext uri="{FF2B5EF4-FFF2-40B4-BE49-F238E27FC236}">
                <a16:creationId xmlns:a16="http://schemas.microsoft.com/office/drawing/2014/main" id="{8C2BCB37-994F-09AF-9D3E-DD85338E7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1328" y="78900"/>
            <a:ext cx="1093216" cy="1093216"/>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33449" y="98663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Applications of Energy Modelling Tools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Title 10">
            <a:extLst>
              <a:ext uri="{FF2B5EF4-FFF2-40B4-BE49-F238E27FC236}">
                <a16:creationId xmlns:a16="http://schemas.microsoft.com/office/drawing/2014/main" id="{BE4401BE-4D83-B4F6-3F63-54E30B20FC40}"/>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7">
            <a:extLst>
              <a:ext uri="{FF2B5EF4-FFF2-40B4-BE49-F238E27FC236}">
                <a16:creationId xmlns:a16="http://schemas.microsoft.com/office/drawing/2014/main" id="{F88A9373-CCC1-3217-EECB-D8468F9E3B58}"/>
              </a:ext>
            </a:extLst>
          </p:cNvPr>
          <p:cNvSpPr>
            <a:spLocks noGrp="1"/>
          </p:cNvSpPr>
          <p:nvPr>
            <p:ph idx="1"/>
          </p:nvPr>
        </p:nvSpPr>
        <p:spPr>
          <a:xfrm>
            <a:off x="472546" y="1682796"/>
            <a:ext cx="11073460" cy="3158643"/>
          </a:xfrm>
        </p:spPr>
        <p:txBody>
          <a:bodyPr vert="horz" lIns="91440" tIns="45720" rIns="91440" bIns="45720" rtlCol="0" anchor="t">
            <a:noAutofit/>
          </a:bodyPr>
          <a:lstStyle/>
          <a:p>
            <a:pPr marL="342900" indent="-342900">
              <a:buFont typeface="Arial" panose="020B0604020202020204" pitchFamily="34" charset="0"/>
              <a:buChar char="•"/>
            </a:pPr>
            <a:r>
              <a:rPr lang="en-US" dirty="0">
                <a:latin typeface="Open Sans"/>
              </a:rPr>
              <a:t>Exploring interactions between energy access, resource use, and sustainable development </a:t>
            </a:r>
          </a:p>
          <a:p>
            <a:pPr marL="342900" indent="-342900">
              <a:buFont typeface="Arial" panose="020B0604020202020204" pitchFamily="34" charset="0"/>
              <a:buChar char="•"/>
            </a:pPr>
            <a:r>
              <a:rPr lang="en-US" dirty="0">
                <a:latin typeface="Open Sans"/>
              </a:rPr>
              <a:t>Geospatial electrification planning</a:t>
            </a:r>
          </a:p>
          <a:p>
            <a:pPr marL="342900" indent="-342900">
              <a:buFont typeface="Arial" panose="020B0604020202020204" pitchFamily="34" charset="0"/>
              <a:buChar char="•"/>
            </a:pPr>
            <a:r>
              <a:rPr lang="en-US" dirty="0">
                <a:latin typeface="Open Sans"/>
              </a:rPr>
              <a:t>Technical assessment of energy systems, e.g., electricity system flexibility</a:t>
            </a:r>
          </a:p>
          <a:p>
            <a:pPr marL="342900" indent="-342900">
              <a:buFont typeface="Arial" panose="020B0604020202020204" pitchFamily="34" charset="0"/>
              <a:buChar char="•"/>
            </a:pPr>
            <a:r>
              <a:rPr lang="en-US" dirty="0">
                <a:latin typeface="Open Sans"/>
              </a:rPr>
              <a:t>Long-term capacity expansion planning</a:t>
            </a:r>
          </a:p>
          <a:p>
            <a:pPr marL="342900" indent="-342900">
              <a:buFont typeface="Arial" panose="020B0604020202020204" pitchFamily="34" charset="0"/>
              <a:buChar char="•"/>
            </a:pPr>
            <a:r>
              <a:rPr lang="en-US" dirty="0">
                <a:latin typeface="Open Sans"/>
              </a:rPr>
              <a:t>Insights into the economic and environmental implications of different scenarios</a:t>
            </a:r>
          </a:p>
          <a:p>
            <a:pPr marL="342900" indent="-342900">
              <a:buFont typeface="Arial" panose="020B0604020202020204" pitchFamily="34" charset="0"/>
              <a:buChar char="•"/>
            </a:pPr>
            <a:r>
              <a:rPr lang="en-US" dirty="0">
                <a:latin typeface="Open Sans"/>
              </a:rPr>
              <a:t>Considering interactions between different systems, e.g., climate, land, energy, and water (CLEWs)</a:t>
            </a:r>
          </a:p>
        </p:txBody>
      </p:sp>
      <p:pic>
        <p:nvPicPr>
          <p:cNvPr id="4" name="synthesize (34)">
            <a:hlinkClick r:id="" action="ppaction://media"/>
            <a:extLst>
              <a:ext uri="{FF2B5EF4-FFF2-40B4-BE49-F238E27FC236}">
                <a16:creationId xmlns:a16="http://schemas.microsoft.com/office/drawing/2014/main" id="{9966AD3C-5DE2-02F4-92FD-02ACC289B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9344" y="93009"/>
            <a:ext cx="1221232" cy="1221232"/>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000" b="1" dirty="0">
              <a:solidFill>
                <a:schemeClr val="accent5">
                  <a:lumMod val="60000"/>
                  <a:lumOff val="40000"/>
                </a:schemeClr>
              </a:solidFill>
              <a:latin typeface="Open Sans"/>
              <a:cs typeface="Calibri" panose="020F0502020204030204"/>
            </a:endParaRPr>
          </a:p>
          <a:p>
            <a:pPr>
              <a:spcBef>
                <a:spcPts val="1000"/>
              </a:spcBef>
            </a:pPr>
            <a:r>
              <a:rPr lang="en-US" sz="2000" dirty="0">
                <a:latin typeface="Open Sans"/>
                <a:ea typeface="+mn-lt"/>
                <a:cs typeface="+mn-lt"/>
              </a:rPr>
              <a:t>ILO1: Understand what energy system modelling is and why it is important</a:t>
            </a:r>
          </a:p>
          <a:p>
            <a:pPr>
              <a:spcBef>
                <a:spcPts val="1000"/>
              </a:spcBef>
            </a:pPr>
            <a:r>
              <a:rPr lang="en-US" sz="2000" dirty="0">
                <a:latin typeface="Open Sans"/>
                <a:ea typeface="+mn-lt"/>
                <a:cs typeface="+mn-lt"/>
              </a:rPr>
              <a:t>ILO2: Sketch a Reference Energy System and understand its contents</a:t>
            </a:r>
          </a:p>
          <a:p>
            <a:pPr>
              <a:spcBef>
                <a:spcPts val="1000"/>
              </a:spcBef>
            </a:pPr>
            <a:r>
              <a:rPr lang="en-US" sz="2000" dirty="0">
                <a:latin typeface="Open Sans"/>
                <a:ea typeface="+mn-lt"/>
                <a:cs typeface="+mn-lt"/>
              </a:rPr>
              <a:t>ILO3: Recall the different types of energy modelling tools </a:t>
            </a:r>
          </a:p>
          <a:p>
            <a:pPr>
              <a:spcBef>
                <a:spcPts val="1000"/>
              </a:spcBef>
            </a:pPr>
            <a:r>
              <a:rPr lang="en-US" sz="2000" dirty="0">
                <a:latin typeface="Open Sans"/>
                <a:ea typeface="+mn-lt"/>
                <a:cs typeface="+mn-lt"/>
              </a:rPr>
              <a:t>ILO4: Understand what </a:t>
            </a:r>
            <a:r>
              <a:rPr lang="en-US" sz="2000" dirty="0" err="1">
                <a:latin typeface="Open Sans"/>
                <a:ea typeface="+mn-lt"/>
                <a:cs typeface="+mn-lt"/>
              </a:rPr>
              <a:t>OSeMOSYS</a:t>
            </a:r>
            <a:r>
              <a:rPr lang="en-US" sz="2000" dirty="0">
                <a:latin typeface="Open Sans"/>
                <a:ea typeface="+mn-lt"/>
                <a:cs typeface="+mn-lt"/>
              </a:rPr>
              <a:t> is and its applications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Available from: </a:t>
            </a:r>
            <a:r>
              <a:rPr lang="en-GB" sz="20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r>
              <a:rPr lang="en-GB" sz="20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2000" dirty="0">
                <a:latin typeface="Open Sans"/>
                <a:ea typeface="Open Sans" panose="020B0606030504020204" pitchFamily="34" charset="0"/>
                <a:cs typeface="Open Sans" panose="020B0606030504020204" pitchFamily="34" charset="0"/>
                <a:hlinkClick r:id="rId4"/>
              </a:rPr>
              <a:t>https://doi.org/10.3390/en12224298</a:t>
            </a:r>
            <a:endParaRPr lang="en-GB" sz="20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8" descr="A picture containing table&#10;&#10;Description automatically generated">
            <a:extLst>
              <a:ext uri="{FF2B5EF4-FFF2-40B4-BE49-F238E27FC236}">
                <a16:creationId xmlns:a16="http://schemas.microsoft.com/office/drawing/2014/main" id="{47FCCC80-62A2-416E-7D50-5D281D183AE6}"/>
              </a:ext>
            </a:extLst>
          </p:cNvPr>
          <p:cNvPicPr>
            <a:picLocks noChangeAspect="1"/>
          </p:cNvPicPr>
          <p:nvPr/>
        </p:nvPicPr>
        <p:blipFill>
          <a:blip r:embed="rId5"/>
          <a:srcRect t="14246"/>
          <a:stretch/>
        </p:blipFill>
        <p:spPr>
          <a:xfrm>
            <a:off x="823155" y="1586373"/>
            <a:ext cx="9957670" cy="4623623"/>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Structure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965410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TextBox 1">
            <a:extLst>
              <a:ext uri="{FF2B5EF4-FFF2-40B4-BE49-F238E27FC236}">
                <a16:creationId xmlns:a16="http://schemas.microsoft.com/office/drawing/2014/main" id="{156D64A8-5BF4-151F-0938-9BF9E0C2F6F1}"/>
              </a:ext>
            </a:extLst>
          </p:cNvPr>
          <p:cNvSpPr txBox="1"/>
          <p:nvPr/>
        </p:nvSpPr>
        <p:spPr>
          <a:xfrm>
            <a:off x="696310" y="6209996"/>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(Adapted from Loffler et al. (2017), </a:t>
            </a:r>
            <a:r>
              <a:rPr lang="en-GB" sz="1000" dirty="0">
                <a:latin typeface="Open Sans"/>
                <a:ea typeface="Open Sans" panose="020B0606030504020204" pitchFamily="34" charset="0"/>
                <a:cs typeface="Open Sans" panose="020B0606030504020204" pitchFamily="34" charset="0"/>
                <a:hlinkClick r:id="rId6"/>
              </a:rPr>
              <a:t>image</a:t>
            </a:r>
            <a:r>
              <a:rPr lang="en-GB" sz="1000" dirty="0">
                <a:latin typeface="Open Sans"/>
                <a:ea typeface="Open Sans" panose="020B0606030504020204" pitchFamily="34" charset="0"/>
                <a:cs typeface="Open Sans" panose="020B0606030504020204" pitchFamily="34" charset="0"/>
              </a:rPr>
              <a:t>, licensed under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5" name="synthesize (35)">
            <a:hlinkClick r:id="" action="ppaction://media"/>
            <a:extLst>
              <a:ext uri="{FF2B5EF4-FFF2-40B4-BE49-F238E27FC236}">
                <a16:creationId xmlns:a16="http://schemas.microsoft.com/office/drawing/2014/main" id="{CBD9E12F-0046-9194-5135-CAFE1FDF01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74128" y="110540"/>
            <a:ext cx="1074928" cy="107492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836ADF-669D-2AB9-4D5D-56D8AA5144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FC90D0-45AA-A383-894E-F2BF91043F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D677ECA4-59AD-82C0-F1BD-F1D5E0C7A0E5}"/>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from a mathematical viewpoint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5285959A-EC36-CC8E-EC03-83FF9AA72C05}"/>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476B81-281D-950A-9742-B05BAAF94A6D}"/>
                  </a:ext>
                </a:extLst>
              </p:cNvPr>
              <p:cNvSpPr txBox="1"/>
              <p:nvPr/>
            </p:nvSpPr>
            <p:spPr>
              <a:xfrm>
                <a:off x="464796" y="1452761"/>
                <a:ext cx="11014490" cy="1407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𝑀𝑖𝑛𝑖𝑚𝑖𝑧𝑒</m:t>
                      </m:r>
                      <m:r>
                        <a:rPr lang="es-CO" sz="3600" b="0" i="1" smtClean="0">
                          <a:latin typeface="Cambria Math" panose="02040503050406030204" pitchFamily="18" charset="0"/>
                        </a:rPr>
                        <m:t> </m:t>
                      </m:r>
                      <m:r>
                        <a:rPr lang="es-CO" sz="3600" b="0" i="1" smtClean="0">
                          <a:latin typeface="Cambria Math" panose="02040503050406030204" pitchFamily="18" charset="0"/>
                        </a:rPr>
                        <m:t>𝑍</m:t>
                      </m:r>
                      <m:r>
                        <a:rPr lang="es-CO" sz="3600" b="0" i="1" smtClean="0">
                          <a:latin typeface="Cambria Math" panose="02040503050406030204" pitchFamily="18" charset="0"/>
                        </a:rPr>
                        <m:t>=</m:t>
                      </m:r>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𝑟</m:t>
                          </m:r>
                          <m:r>
                            <a:rPr lang="es-CO" sz="3600" b="0" i="1" smtClean="0">
                              <a:latin typeface="Cambria Math" panose="02040503050406030204" pitchFamily="18" charset="0"/>
                            </a:rPr>
                            <m:t>𝑒𝑔𝑖𝑜𝑛</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𝑡</m:t>
                              </m:r>
                              <m:r>
                                <a:rPr lang="es-CO" sz="3600" b="0" i="1" smtClean="0">
                                  <a:latin typeface="Cambria Math" panose="02040503050406030204" pitchFamily="18" charset="0"/>
                                </a:rPr>
                                <m:t>𝑒𝑐h</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𝑦</m:t>
                                  </m:r>
                                  <m:r>
                                    <a:rPr lang="es-CO" sz="3600" b="0" i="1" smtClean="0">
                                      <a:latin typeface="Cambria Math" panose="02040503050406030204" pitchFamily="18" charset="0"/>
                                    </a:rPr>
                                    <m:t>𝑒𝑎𝑟</m:t>
                                  </m:r>
                                </m:sub>
                                <m:sup/>
                                <m:e>
                                  <m:sSub>
                                    <m:sSubPr>
                                      <m:ctrlPr>
                                        <a:rPr lang="es-CO" sz="3600" b="0" i="1" smtClean="0">
                                          <a:latin typeface="Cambria Math" panose="02040503050406030204" pitchFamily="18" charset="0"/>
                                        </a:rPr>
                                      </m:ctrlPr>
                                    </m:sSubPr>
                                    <m:e>
                                      <m:r>
                                        <a:rPr lang="es-CO" sz="3600" i="1">
                                          <a:latin typeface="Cambria Math" panose="02040503050406030204" pitchFamily="18" charset="0"/>
                                        </a:rPr>
                                        <m:t>𝑇𝑜𝑡𝑎𝑙𝐷𝑖𝑠𝑐𝑜𝑢𝑛𝑡𝑒𝑑𝐶𝑜𝑠</m:t>
                                      </m:r>
                                      <m:r>
                                        <a:rPr lang="es-CO" sz="3600" b="0" i="1" smtClean="0">
                                          <a:latin typeface="Cambria Math" panose="02040503050406030204" pitchFamily="18" charset="0"/>
                                        </a:rPr>
                                        <m:t>𝑡</m:t>
                                      </m:r>
                                    </m:e>
                                    <m:sub>
                                      <m:r>
                                        <a:rPr lang="es-CO" sz="3600" b="0" i="1" smtClean="0">
                                          <a:latin typeface="Cambria Math" panose="02040503050406030204" pitchFamily="18" charset="0"/>
                                        </a:rPr>
                                        <m:t>𝑟</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r>
                                        <a:rPr lang="es-CO" sz="3600" b="0" i="1" smtClean="0">
                                          <a:latin typeface="Cambria Math" panose="02040503050406030204" pitchFamily="18" charset="0"/>
                                        </a:rPr>
                                        <m:t>𝑦</m:t>
                                      </m:r>
                                    </m:sub>
                                  </m:sSub>
                                </m:e>
                              </m:nary>
                            </m:e>
                          </m:nary>
                        </m:e>
                      </m:nary>
                    </m:oMath>
                  </m:oMathPara>
                </a14:m>
                <a:endParaRPr lang="es-CO" sz="3600" dirty="0"/>
              </a:p>
            </p:txBody>
          </p:sp>
        </mc:Choice>
        <mc:Fallback xmlns="">
          <p:sp>
            <p:nvSpPr>
              <p:cNvPr id="4" name="TextBox 3">
                <a:extLst>
                  <a:ext uri="{FF2B5EF4-FFF2-40B4-BE49-F238E27FC236}">
                    <a16:creationId xmlns:a16="http://schemas.microsoft.com/office/drawing/2014/main" id="{DA476B81-281D-950A-9742-B05BAAF94A6D}"/>
                  </a:ext>
                </a:extLst>
              </p:cNvPr>
              <p:cNvSpPr txBox="1">
                <a:spLocks noRot="1" noChangeAspect="1" noMove="1" noResize="1" noEditPoints="1" noAdjustHandles="1" noChangeArrowheads="1" noChangeShapeType="1" noTextEdit="1"/>
              </p:cNvSpPr>
              <p:nvPr/>
            </p:nvSpPr>
            <p:spPr>
              <a:xfrm>
                <a:off x="464796" y="1452761"/>
                <a:ext cx="11014490" cy="140750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F34178-457B-6E23-F473-2850C3FEA9E0}"/>
                  </a:ext>
                </a:extLst>
              </p:cNvPr>
              <p:cNvSpPr txBox="1"/>
              <p:nvPr/>
            </p:nvSpPr>
            <p:spPr>
              <a:xfrm>
                <a:off x="2818017" y="2949343"/>
                <a:ext cx="8110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𝑠</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oMath>
                  </m:oMathPara>
                </a14:m>
                <a:endParaRPr lang="es-CO" sz="3600" dirty="0"/>
              </a:p>
            </p:txBody>
          </p:sp>
        </mc:Choice>
        <mc:Fallback xmlns="">
          <p:sp>
            <p:nvSpPr>
              <p:cNvPr id="5" name="TextBox 4">
                <a:extLst>
                  <a:ext uri="{FF2B5EF4-FFF2-40B4-BE49-F238E27FC236}">
                    <a16:creationId xmlns:a16="http://schemas.microsoft.com/office/drawing/2014/main" id="{CBF34178-457B-6E23-F473-2850C3FEA9E0}"/>
                  </a:ext>
                </a:extLst>
              </p:cNvPr>
              <p:cNvSpPr txBox="1">
                <a:spLocks noRot="1" noChangeAspect="1" noMove="1" noResize="1" noEditPoints="1" noAdjustHandles="1" noChangeArrowheads="1" noChangeShapeType="1" noTextEdit="1"/>
              </p:cNvSpPr>
              <p:nvPr/>
            </p:nvSpPr>
            <p:spPr>
              <a:xfrm>
                <a:off x="2818017" y="2949343"/>
                <a:ext cx="811056" cy="553998"/>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DAA1D9-2FE1-1B65-3EB0-B97D0C0DBA14}"/>
                  </a:ext>
                </a:extLst>
              </p:cNvPr>
              <p:cNvSpPr txBox="1"/>
              <p:nvPr/>
            </p:nvSpPr>
            <p:spPr>
              <a:xfrm>
                <a:off x="1818898" y="3509803"/>
                <a:ext cx="28395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6" name="TextBox 5">
                <a:extLst>
                  <a:ext uri="{FF2B5EF4-FFF2-40B4-BE49-F238E27FC236}">
                    <a16:creationId xmlns:a16="http://schemas.microsoft.com/office/drawing/2014/main" id="{96DAA1D9-2FE1-1B65-3EB0-B97D0C0DBA14}"/>
                  </a:ext>
                </a:extLst>
              </p:cNvPr>
              <p:cNvSpPr txBox="1">
                <a:spLocks noRot="1" noChangeAspect="1" noMove="1" noResize="1" noEditPoints="1" noAdjustHandles="1" noChangeArrowheads="1" noChangeShapeType="1" noTextEdit="1"/>
              </p:cNvSpPr>
              <p:nvPr/>
            </p:nvSpPr>
            <p:spPr>
              <a:xfrm>
                <a:off x="1818898" y="3509803"/>
                <a:ext cx="2839560" cy="461665"/>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231F60-78AB-E2A5-BCD6-8428BEB21EA1}"/>
                  </a:ext>
                </a:extLst>
              </p:cNvPr>
              <p:cNvSpPr txBox="1"/>
              <p:nvPr/>
            </p:nvSpPr>
            <p:spPr>
              <a:xfrm>
                <a:off x="1624812" y="3951434"/>
                <a:ext cx="30928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7" name="TextBox 6">
                <a:extLst>
                  <a:ext uri="{FF2B5EF4-FFF2-40B4-BE49-F238E27FC236}">
                    <a16:creationId xmlns:a16="http://schemas.microsoft.com/office/drawing/2014/main" id="{4D231F60-78AB-E2A5-BCD6-8428BEB21EA1}"/>
                  </a:ext>
                </a:extLst>
              </p:cNvPr>
              <p:cNvSpPr txBox="1">
                <a:spLocks noRot="1" noChangeAspect="1" noMove="1" noResize="1" noEditPoints="1" noAdjustHandles="1" noChangeArrowheads="1" noChangeShapeType="1" noTextEdit="1"/>
              </p:cNvSpPr>
              <p:nvPr/>
            </p:nvSpPr>
            <p:spPr>
              <a:xfrm>
                <a:off x="1624812" y="3951434"/>
                <a:ext cx="3092834" cy="461665"/>
              </a:xfrm>
              <a:prstGeom prst="rect">
                <a:avLst/>
              </a:prstGeom>
              <a:blipFill>
                <a:blip r:embed="rId8"/>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602EC5-AAA2-0545-4E61-69AFBBB23B2F}"/>
                  </a:ext>
                </a:extLst>
              </p:cNvPr>
              <p:cNvSpPr txBox="1"/>
              <p:nvPr/>
            </p:nvSpPr>
            <p:spPr>
              <a:xfrm>
                <a:off x="1749885" y="4390176"/>
                <a:ext cx="28133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𝐸𝑚𝑖𝑠𝑠𝑖𝑜𝑛</m:t>
                      </m:r>
                      <m:r>
                        <a:rPr lang="es-CO" sz="3000" b="0" i="1" smtClean="0">
                          <a:latin typeface="Cambria Math" panose="02040503050406030204" pitchFamily="18" charset="0"/>
                        </a:rPr>
                        <m:t> </m:t>
                      </m:r>
                      <m:r>
                        <a:rPr lang="es-CO" sz="3000" b="0" i="1" smtClean="0">
                          <a:latin typeface="Cambria Math" panose="02040503050406030204" pitchFamily="18" charset="0"/>
                        </a:rPr>
                        <m:t>𝑙𝑖𝑚𝑖𝑡𝑠</m:t>
                      </m:r>
                    </m:oMath>
                  </m:oMathPara>
                </a14:m>
                <a:endParaRPr lang="es-CO" sz="3000" b="0" dirty="0"/>
              </a:p>
            </p:txBody>
          </p:sp>
        </mc:Choice>
        <mc:Fallback xmlns="">
          <p:sp>
            <p:nvSpPr>
              <p:cNvPr id="8" name="TextBox 7">
                <a:extLst>
                  <a:ext uri="{FF2B5EF4-FFF2-40B4-BE49-F238E27FC236}">
                    <a16:creationId xmlns:a16="http://schemas.microsoft.com/office/drawing/2014/main" id="{4E602EC5-AAA2-0545-4E61-69AFBBB23B2F}"/>
                  </a:ext>
                </a:extLst>
              </p:cNvPr>
              <p:cNvSpPr txBox="1">
                <a:spLocks noRot="1" noChangeAspect="1" noMove="1" noResize="1" noEditPoints="1" noAdjustHandles="1" noChangeArrowheads="1" noChangeShapeType="1" noTextEdit="1"/>
              </p:cNvSpPr>
              <p:nvPr/>
            </p:nvSpPr>
            <p:spPr>
              <a:xfrm>
                <a:off x="1749885" y="4390176"/>
                <a:ext cx="2813334" cy="461665"/>
              </a:xfrm>
              <a:prstGeom prst="rect">
                <a:avLst/>
              </a:prstGeom>
              <a:blipFill>
                <a:blip r:embed="rId9"/>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075BA15-0F2F-0825-80C0-9D54E5A28C04}"/>
                  </a:ext>
                </a:extLst>
              </p:cNvPr>
              <p:cNvSpPr txBox="1"/>
              <p:nvPr/>
            </p:nvSpPr>
            <p:spPr>
              <a:xfrm>
                <a:off x="554417" y="4807945"/>
                <a:ext cx="5338256"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m:t>
                      </m:r>
                      <m:r>
                        <a:rPr lang="es-CO" sz="3000" b="0" i="1" smtClean="0">
                          <a:latin typeface="Cambria Math" panose="02040503050406030204" pitchFamily="18" charset="0"/>
                        </a:rPr>
                        <m:t>𝐴𝑐𝑡𝑖𝑣𝑖𝑡𝑦</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9" name="TextBox 8">
                <a:extLst>
                  <a:ext uri="{FF2B5EF4-FFF2-40B4-BE49-F238E27FC236}">
                    <a16:creationId xmlns:a16="http://schemas.microsoft.com/office/drawing/2014/main" id="{3075BA15-0F2F-0825-80C0-9D54E5A28C04}"/>
                  </a:ext>
                </a:extLst>
              </p:cNvPr>
              <p:cNvSpPr txBox="1">
                <a:spLocks noRot="1" noChangeAspect="1" noMove="1" noResize="1" noEditPoints="1" noAdjustHandles="1" noChangeArrowheads="1" noChangeShapeType="1" noTextEdit="1"/>
              </p:cNvSpPr>
              <p:nvPr/>
            </p:nvSpPr>
            <p:spPr>
              <a:xfrm>
                <a:off x="554417" y="4807945"/>
                <a:ext cx="5338256" cy="461665"/>
              </a:xfrm>
              <a:prstGeom prst="rect">
                <a:avLst/>
              </a:prstGeom>
              <a:blipFill>
                <a:blip r:embed="rId10"/>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34A94A-4730-04BD-9617-D58F383308D8}"/>
                  </a:ext>
                </a:extLst>
              </p:cNvPr>
              <p:cNvSpPr txBox="1"/>
              <p:nvPr/>
            </p:nvSpPr>
            <p:spPr>
              <a:xfrm>
                <a:off x="1447323" y="5636808"/>
                <a:ext cx="3296095"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𝑂𝑡h𝑒𝑟</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0" name="TextBox 9">
                <a:extLst>
                  <a:ext uri="{FF2B5EF4-FFF2-40B4-BE49-F238E27FC236}">
                    <a16:creationId xmlns:a16="http://schemas.microsoft.com/office/drawing/2014/main" id="{2834A94A-4730-04BD-9617-D58F383308D8}"/>
                  </a:ext>
                </a:extLst>
              </p:cNvPr>
              <p:cNvSpPr txBox="1">
                <a:spLocks noRot="1" noChangeAspect="1" noMove="1" noResize="1" noEditPoints="1" noAdjustHandles="1" noChangeArrowheads="1" noChangeShapeType="1" noTextEdit="1"/>
              </p:cNvSpPr>
              <p:nvPr/>
            </p:nvSpPr>
            <p:spPr>
              <a:xfrm>
                <a:off x="1447323" y="5636808"/>
                <a:ext cx="3296095" cy="461665"/>
              </a:xfrm>
              <a:prstGeom prst="rect">
                <a:avLst/>
              </a:prstGeom>
              <a:blipFill>
                <a:blip r:embed="rId11"/>
                <a:stretch>
                  <a:fillRect/>
                </a:stretch>
              </a:blipFill>
            </p:spPr>
            <p:txBody>
              <a:bodyPr/>
              <a:lstStyle/>
              <a:p>
                <a:r>
                  <a:rPr lang="es-CO">
                    <a:noFill/>
                  </a:rPr>
                  <a:t> </a:t>
                </a:r>
              </a:p>
            </p:txBody>
          </p:sp>
        </mc:Fallback>
      </mc:AlternateContent>
      <p:sp>
        <p:nvSpPr>
          <p:cNvPr id="11" name="Rectangle: Rounded Corners 10">
            <a:extLst>
              <a:ext uri="{FF2B5EF4-FFF2-40B4-BE49-F238E27FC236}">
                <a16:creationId xmlns:a16="http://schemas.microsoft.com/office/drawing/2014/main" id="{97D826E4-1A53-E003-86B7-C803D3D008C5}"/>
              </a:ext>
            </a:extLst>
          </p:cNvPr>
          <p:cNvSpPr/>
          <p:nvPr/>
        </p:nvSpPr>
        <p:spPr>
          <a:xfrm>
            <a:off x="6994964" y="3044765"/>
            <a:ext cx="4484322" cy="2630142"/>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a:t>Linear </a:t>
            </a:r>
            <a:r>
              <a:rPr lang="es-CO" sz="2400" b="1" dirty="0" err="1"/>
              <a:t>programming</a:t>
            </a:r>
            <a:r>
              <a:rPr lang="es-CO" sz="2400" b="1" dirty="0"/>
              <a:t> / </a:t>
            </a:r>
            <a:r>
              <a:rPr lang="es-CO" sz="2400" b="1" dirty="0" err="1"/>
              <a:t>Optimization</a:t>
            </a:r>
            <a:r>
              <a:rPr lang="es-CO" sz="2400" b="1" dirty="0"/>
              <a:t> </a:t>
            </a:r>
            <a:r>
              <a:rPr lang="es-CO" sz="2400" b="1" dirty="0" err="1"/>
              <a:t>model</a:t>
            </a:r>
            <a:endParaRPr lang="es-CO" sz="2400" b="1" dirty="0"/>
          </a:p>
          <a:p>
            <a:pPr algn="ctr"/>
            <a:endParaRPr lang="es-CO" sz="2400" b="1" dirty="0"/>
          </a:p>
          <a:p>
            <a:pPr algn="ctr"/>
            <a:r>
              <a:rPr lang="es-CO" sz="2400" b="1" dirty="0" err="1"/>
              <a:t>Languages</a:t>
            </a:r>
            <a:r>
              <a:rPr lang="es-CO" sz="2400" b="1" dirty="0"/>
              <a:t>: GNU </a:t>
            </a:r>
            <a:r>
              <a:rPr lang="es-CO" sz="2400" b="1" dirty="0" err="1"/>
              <a:t>MathProg</a:t>
            </a:r>
            <a:r>
              <a:rPr lang="es-CO" sz="2400" b="1" dirty="0"/>
              <a:t>, Python and GAMS</a:t>
            </a:r>
          </a:p>
        </p:txBody>
      </p:sp>
      <p:sp>
        <p:nvSpPr>
          <p:cNvPr id="12" name="TextBox 11">
            <a:extLst>
              <a:ext uri="{FF2B5EF4-FFF2-40B4-BE49-F238E27FC236}">
                <a16:creationId xmlns:a16="http://schemas.microsoft.com/office/drawing/2014/main" id="{BB1B9005-3095-6AB7-F018-D41BBF4F20C2}"/>
              </a:ext>
            </a:extLst>
          </p:cNvPr>
          <p:cNvSpPr txBox="1"/>
          <p:nvPr/>
        </p:nvSpPr>
        <p:spPr>
          <a:xfrm>
            <a:off x="2396784" y="6187554"/>
            <a:ext cx="6267892" cy="338554"/>
          </a:xfrm>
          <a:prstGeom prst="rect">
            <a:avLst/>
          </a:prstGeom>
          <a:noFill/>
        </p:spPr>
        <p:txBody>
          <a:bodyPr wrap="square">
            <a:spAutoFit/>
          </a:bodyPr>
          <a:lstStyle/>
          <a:p>
            <a:r>
              <a:rPr lang="en-US" sz="1600" b="1" dirty="0" err="1">
                <a:latin typeface="Segoe UI" panose="020B0502040204020203" pitchFamily="34" charset="0"/>
                <a:cs typeface="Segoe UI" panose="020B0502040204020203" pitchFamily="34" charset="0"/>
              </a:rPr>
              <a:t>Readthedocs</a:t>
            </a:r>
            <a:r>
              <a:rPr lang="en-US" sz="1600" b="1" dirty="0">
                <a:latin typeface="Segoe UI" panose="020B0502040204020203" pitchFamily="34" charset="0"/>
                <a:cs typeface="Segoe UI" panose="020B0502040204020203" pitchFamily="34" charset="0"/>
              </a:rPr>
              <a:t>:</a:t>
            </a:r>
            <a:endParaRPr lang="es-CO" sz="1600" b="1"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6F2052-7373-909B-A245-AFF0C78276C3}"/>
                  </a:ext>
                </a:extLst>
              </p:cNvPr>
              <p:cNvSpPr txBox="1"/>
              <p:nvPr/>
            </p:nvSpPr>
            <p:spPr>
              <a:xfrm>
                <a:off x="1296640" y="5213242"/>
                <a:ext cx="35974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𝑆𝑡𝑜𝑟𝑎𝑔𝑒</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3" name="TextBox 12">
                <a:extLst>
                  <a:ext uri="{FF2B5EF4-FFF2-40B4-BE49-F238E27FC236}">
                    <a16:creationId xmlns:a16="http://schemas.microsoft.com/office/drawing/2014/main" id="{EB6F2052-7373-909B-A245-AFF0C78276C3}"/>
                  </a:ext>
                </a:extLst>
              </p:cNvPr>
              <p:cNvSpPr txBox="1">
                <a:spLocks noRot="1" noChangeAspect="1" noMove="1" noResize="1" noEditPoints="1" noAdjustHandles="1" noChangeArrowheads="1" noChangeShapeType="1" noTextEdit="1"/>
              </p:cNvSpPr>
              <p:nvPr/>
            </p:nvSpPr>
            <p:spPr>
              <a:xfrm>
                <a:off x="1296640" y="5213242"/>
                <a:ext cx="3597460" cy="461665"/>
              </a:xfrm>
              <a:prstGeom prst="rect">
                <a:avLst/>
              </a:prstGeom>
              <a:blipFill>
                <a:blip r:embed="rId12"/>
                <a:stretch>
                  <a:fillRect/>
                </a:stretch>
              </a:blipFill>
            </p:spPr>
            <p:txBody>
              <a:bodyPr/>
              <a:lstStyle/>
              <a:p>
                <a:r>
                  <a:rPr lang="es-CO">
                    <a:noFill/>
                  </a:rPr>
                  <a:t> </a:t>
                </a:r>
              </a:p>
            </p:txBody>
          </p:sp>
        </mc:Fallback>
      </mc:AlternateContent>
      <p:sp>
        <p:nvSpPr>
          <p:cNvPr id="14" name="TextBox 13">
            <a:extLst>
              <a:ext uri="{FF2B5EF4-FFF2-40B4-BE49-F238E27FC236}">
                <a16:creationId xmlns:a16="http://schemas.microsoft.com/office/drawing/2014/main" id="{8EDBB420-2923-1D1C-ED9C-585C57A47D50}"/>
              </a:ext>
            </a:extLst>
          </p:cNvPr>
          <p:cNvSpPr txBox="1"/>
          <p:nvPr/>
        </p:nvSpPr>
        <p:spPr>
          <a:xfrm>
            <a:off x="3815981" y="6187554"/>
            <a:ext cx="10454976" cy="338554"/>
          </a:xfrm>
          <a:prstGeom prst="rect">
            <a:avLst/>
          </a:prstGeom>
          <a:noFill/>
        </p:spPr>
        <p:txBody>
          <a:bodyPr wrap="square">
            <a:spAutoFit/>
          </a:bodyPr>
          <a:lstStyle/>
          <a:p>
            <a:r>
              <a:rPr lang="es-CO" sz="1600" dirty="0" err="1">
                <a:hlinkClick r:id="rId13"/>
              </a:rPr>
              <a:t>Welcome</a:t>
            </a:r>
            <a:r>
              <a:rPr lang="es-CO" sz="1600" dirty="0">
                <a:hlinkClick r:id="rId13"/>
              </a:rPr>
              <a:t> </a:t>
            </a:r>
            <a:r>
              <a:rPr lang="es-CO" sz="1600" dirty="0" err="1">
                <a:hlinkClick r:id="rId13"/>
              </a:rPr>
              <a:t>to</a:t>
            </a:r>
            <a:r>
              <a:rPr lang="es-CO" sz="1600" dirty="0">
                <a:hlinkClick r:id="rId13"/>
              </a:rPr>
              <a:t> </a:t>
            </a:r>
            <a:r>
              <a:rPr lang="es-CO" sz="1600" dirty="0" err="1">
                <a:hlinkClick r:id="rId13"/>
              </a:rPr>
              <a:t>the</a:t>
            </a:r>
            <a:r>
              <a:rPr lang="es-CO" sz="1600" dirty="0">
                <a:hlinkClick r:id="rId13"/>
              </a:rPr>
              <a:t> </a:t>
            </a:r>
            <a:r>
              <a:rPr lang="es-CO" sz="1600" dirty="0" err="1">
                <a:hlinkClick r:id="rId13"/>
              </a:rPr>
              <a:t>OSeMOSYS</a:t>
            </a:r>
            <a:r>
              <a:rPr lang="es-CO" sz="1600" dirty="0">
                <a:hlinkClick r:id="rId13"/>
              </a:rPr>
              <a:t>’ </a:t>
            </a:r>
            <a:r>
              <a:rPr lang="es-CO" sz="1600" dirty="0" err="1">
                <a:hlinkClick r:id="rId13"/>
              </a:rPr>
              <a:t>documentation</a:t>
            </a:r>
            <a:r>
              <a:rPr lang="es-CO" sz="1600" dirty="0">
                <a:hlinkClick r:id="rId13"/>
              </a:rPr>
              <a:t>! — </a:t>
            </a:r>
            <a:r>
              <a:rPr lang="es-CO" sz="1600" dirty="0" err="1">
                <a:hlinkClick r:id="rId13"/>
              </a:rPr>
              <a:t>OSeMOSYS</a:t>
            </a:r>
            <a:r>
              <a:rPr lang="es-CO" sz="1600" dirty="0">
                <a:hlinkClick r:id="rId13"/>
              </a:rPr>
              <a:t> 0.0.1 </a:t>
            </a:r>
            <a:r>
              <a:rPr lang="es-CO" sz="1600" dirty="0" err="1">
                <a:hlinkClick r:id="rId13"/>
              </a:rPr>
              <a:t>documentation</a:t>
            </a:r>
            <a:endParaRPr lang="es-CO" sz="1600" dirty="0"/>
          </a:p>
        </p:txBody>
      </p:sp>
      <p:pic>
        <p:nvPicPr>
          <p:cNvPr id="15" name="synthesize (36)">
            <a:hlinkClick r:id="" action="ppaction://media"/>
            <a:extLst>
              <a:ext uri="{FF2B5EF4-FFF2-40B4-BE49-F238E27FC236}">
                <a16:creationId xmlns:a16="http://schemas.microsoft.com/office/drawing/2014/main" id="{D0DBD319-4373-861B-8359-F52E38AF7C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410704" y="157200"/>
            <a:ext cx="1042976" cy="1042976"/>
          </a:xfrm>
          <a:prstGeom prst="rect">
            <a:avLst/>
          </a:prstGeom>
        </p:spPr>
      </p:pic>
    </p:spTree>
    <p:extLst>
      <p:ext uri="{BB962C8B-B14F-4D97-AF65-F5344CB8AC3E}">
        <p14:creationId xmlns:p14="http://schemas.microsoft.com/office/powerpoint/2010/main" val="8106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464135" y="6282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Applications of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656983-BEF5-B75E-6286-D68B9BD27027}"/>
              </a:ext>
            </a:extLst>
          </p:cNvPr>
          <p:cNvSpPr txBox="1">
            <a:spLocks/>
          </p:cNvSpPr>
          <p:nvPr/>
        </p:nvSpPr>
        <p:spPr>
          <a:xfrm>
            <a:off x="447279" y="-176776"/>
            <a:ext cx="9654108" cy="8776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Rounded Corners 6">
            <a:extLst>
              <a:ext uri="{FF2B5EF4-FFF2-40B4-BE49-F238E27FC236}">
                <a16:creationId xmlns:a16="http://schemas.microsoft.com/office/drawing/2014/main" id="{BCB613B6-0E6E-31D4-957E-BA94504F2A35}"/>
              </a:ext>
            </a:extLst>
          </p:cNvPr>
          <p:cNvSpPr/>
          <p:nvPr/>
        </p:nvSpPr>
        <p:spPr>
          <a:xfrm>
            <a:off x="1858040" y="1096220"/>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Power</a:t>
            </a:r>
            <a:r>
              <a:rPr lang="es-CO" sz="2400" b="1" dirty="0">
                <a:solidFill>
                  <a:sysClr val="windowText" lastClr="000000"/>
                </a:solidFill>
              </a:rPr>
              <a:t> sector </a:t>
            </a:r>
            <a:r>
              <a:rPr lang="es-CO" sz="2400" b="1" dirty="0" err="1">
                <a:solidFill>
                  <a:sysClr val="windowText" lastClr="000000"/>
                </a:solidFill>
              </a:rPr>
              <a:t>capacity</a:t>
            </a:r>
            <a:r>
              <a:rPr lang="es-CO" sz="2400" b="1" dirty="0">
                <a:solidFill>
                  <a:sysClr val="windowText" lastClr="000000"/>
                </a:solidFill>
              </a:rPr>
              <a:t> </a:t>
            </a:r>
            <a:r>
              <a:rPr lang="es-CO" sz="2400" b="1" dirty="0" err="1">
                <a:solidFill>
                  <a:sysClr val="windowText" lastClr="000000"/>
                </a:solidFill>
              </a:rPr>
              <a:t>expansion</a:t>
            </a:r>
            <a:r>
              <a:rPr lang="es-CO" sz="2400" b="1" dirty="0">
                <a:solidFill>
                  <a:sysClr val="windowText" lastClr="000000"/>
                </a:solidFill>
              </a:rPr>
              <a:t> </a:t>
            </a:r>
            <a:r>
              <a:rPr lang="es-CO" sz="2400" b="1" dirty="0" err="1">
                <a:solidFill>
                  <a:sysClr val="windowText" lastClr="000000"/>
                </a:solidFill>
              </a:rPr>
              <a:t>planning</a:t>
            </a:r>
            <a:endParaRPr lang="es-CO" sz="2400" b="1" dirty="0">
              <a:solidFill>
                <a:sysClr val="windowText" lastClr="000000"/>
              </a:solidFill>
            </a:endParaRPr>
          </a:p>
        </p:txBody>
      </p:sp>
      <p:sp>
        <p:nvSpPr>
          <p:cNvPr id="8" name="Rectangle: Rounded Corners 7">
            <a:extLst>
              <a:ext uri="{FF2B5EF4-FFF2-40B4-BE49-F238E27FC236}">
                <a16:creationId xmlns:a16="http://schemas.microsoft.com/office/drawing/2014/main" id="{48FD4FA1-71AD-4F55-1BEF-0196550B7F75}"/>
              </a:ext>
            </a:extLst>
          </p:cNvPr>
          <p:cNvSpPr/>
          <p:nvPr/>
        </p:nvSpPr>
        <p:spPr>
          <a:xfrm>
            <a:off x="1858040" y="2906412"/>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Transport</a:t>
            </a:r>
            <a:r>
              <a:rPr lang="es-CO" sz="2400" b="1" dirty="0">
                <a:solidFill>
                  <a:sysClr val="windowText" lastClr="000000"/>
                </a:solidFill>
              </a:rPr>
              <a:t> sector </a:t>
            </a:r>
            <a:r>
              <a:rPr lang="es-CO" sz="2400" b="1" dirty="0" err="1">
                <a:solidFill>
                  <a:sysClr val="windowText" lastClr="000000"/>
                </a:solidFill>
              </a:rPr>
              <a:t>planning</a:t>
            </a:r>
            <a:endParaRPr lang="es-CO" sz="2400" b="1" dirty="0">
              <a:solidFill>
                <a:sysClr val="windowText" lastClr="000000"/>
              </a:solidFill>
            </a:endParaRPr>
          </a:p>
        </p:txBody>
      </p:sp>
      <p:sp>
        <p:nvSpPr>
          <p:cNvPr id="9" name="Rectangle: Rounded Corners 8">
            <a:extLst>
              <a:ext uri="{FF2B5EF4-FFF2-40B4-BE49-F238E27FC236}">
                <a16:creationId xmlns:a16="http://schemas.microsoft.com/office/drawing/2014/main" id="{F9064B8C-5F9B-B42A-72EE-ED185D781E74}"/>
              </a:ext>
            </a:extLst>
          </p:cNvPr>
          <p:cNvSpPr/>
          <p:nvPr/>
        </p:nvSpPr>
        <p:spPr>
          <a:xfrm>
            <a:off x="7780383" y="1130776"/>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Sector </a:t>
            </a:r>
            <a:r>
              <a:rPr lang="es-CO" sz="2400" b="1" dirty="0" err="1">
                <a:solidFill>
                  <a:sysClr val="windowText" lastClr="000000"/>
                </a:solidFill>
              </a:rPr>
              <a:t>coupling</a:t>
            </a:r>
            <a:r>
              <a:rPr lang="es-CO" sz="2400" b="1" dirty="0">
                <a:solidFill>
                  <a:sysClr val="windowText" lastClr="000000"/>
                </a:solidFill>
              </a:rPr>
              <a:t> </a:t>
            </a:r>
            <a:r>
              <a:rPr lang="es-CO" sz="2400" b="1" dirty="0" err="1">
                <a:solidFill>
                  <a:sysClr val="windowText" lastClr="000000"/>
                </a:solidFill>
              </a:rPr>
              <a:t>assessment</a:t>
            </a:r>
            <a:endParaRPr lang="es-CO" sz="2400" b="1" dirty="0">
              <a:solidFill>
                <a:sysClr val="windowText" lastClr="000000"/>
              </a:solidFill>
            </a:endParaRPr>
          </a:p>
        </p:txBody>
      </p:sp>
      <p:sp>
        <p:nvSpPr>
          <p:cNvPr id="10" name="Rectangle: Rounded Corners 9">
            <a:extLst>
              <a:ext uri="{FF2B5EF4-FFF2-40B4-BE49-F238E27FC236}">
                <a16:creationId xmlns:a16="http://schemas.microsoft.com/office/drawing/2014/main" id="{D3E31033-54AC-30E7-7733-C0AB31D750CA}"/>
              </a:ext>
            </a:extLst>
          </p:cNvPr>
          <p:cNvSpPr/>
          <p:nvPr/>
        </p:nvSpPr>
        <p:spPr>
          <a:xfrm>
            <a:off x="7761777" y="2980837"/>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CO" sz="2400" b="1" dirty="0" err="1">
                <a:solidFill>
                  <a:sysClr val="windowText" lastClr="000000"/>
                </a:solidFill>
              </a:rPr>
              <a:t>Climate</a:t>
            </a:r>
            <a:r>
              <a:rPr lang="es-CO" sz="2400" b="1" dirty="0">
                <a:solidFill>
                  <a:sysClr val="windowText" lastClr="000000"/>
                </a:solidFill>
              </a:rPr>
              <a:t>, </a:t>
            </a:r>
            <a:r>
              <a:rPr lang="es-CO" sz="2400" b="1" dirty="0" err="1">
                <a:solidFill>
                  <a:sysClr val="windowText" lastClr="000000"/>
                </a:solidFill>
              </a:rPr>
              <a:t>Land</a:t>
            </a:r>
            <a:r>
              <a:rPr lang="es-CO" sz="2400" b="1" dirty="0">
                <a:solidFill>
                  <a:sysClr val="windowText" lastClr="000000"/>
                </a:solidFill>
              </a:rPr>
              <a:t>, Energy, </a:t>
            </a:r>
            <a:r>
              <a:rPr lang="es-CO" sz="2400" b="1" dirty="0" err="1">
                <a:solidFill>
                  <a:sysClr val="windowText" lastClr="000000"/>
                </a:solidFill>
              </a:rPr>
              <a:t>Water</a:t>
            </a:r>
            <a:r>
              <a:rPr lang="es-CO" sz="2400" b="1" dirty="0">
                <a:solidFill>
                  <a:sysClr val="windowText" lastClr="000000"/>
                </a:solidFill>
              </a:rPr>
              <a:t> </a:t>
            </a:r>
            <a:r>
              <a:rPr lang="es-CO" sz="2400" b="1" dirty="0" err="1">
                <a:solidFill>
                  <a:sysClr val="windowText" lastClr="000000"/>
                </a:solidFill>
              </a:rPr>
              <a:t>systems</a:t>
            </a:r>
            <a:r>
              <a:rPr lang="es-CO" sz="2400" b="1" dirty="0">
                <a:solidFill>
                  <a:sysClr val="windowText" lastClr="000000"/>
                </a:solidFill>
              </a:rPr>
              <a:t> (</a:t>
            </a:r>
            <a:r>
              <a:rPr lang="es-CO" sz="2400" b="1" dirty="0" err="1">
                <a:solidFill>
                  <a:sysClr val="windowText" lastClr="000000"/>
                </a:solidFill>
              </a:rPr>
              <a:t>CLEWs</a:t>
            </a:r>
            <a:r>
              <a:rPr lang="es-CO" sz="2400" b="1" dirty="0">
                <a:solidFill>
                  <a:sysClr val="windowText" lastClr="000000"/>
                </a:solidFill>
              </a:rPr>
              <a:t>)</a:t>
            </a:r>
          </a:p>
        </p:txBody>
      </p:sp>
      <p:sp>
        <p:nvSpPr>
          <p:cNvPr id="11" name="Rectangle: Rounded Corners 10">
            <a:extLst>
              <a:ext uri="{FF2B5EF4-FFF2-40B4-BE49-F238E27FC236}">
                <a16:creationId xmlns:a16="http://schemas.microsoft.com/office/drawing/2014/main" id="{E91BB6D8-A0A3-21F2-58D3-B5832541D4B1}"/>
              </a:ext>
            </a:extLst>
          </p:cNvPr>
          <p:cNvSpPr/>
          <p:nvPr/>
        </p:nvSpPr>
        <p:spPr>
          <a:xfrm>
            <a:off x="1858040"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Regional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integration</a:t>
            </a:r>
            <a:r>
              <a:rPr lang="es-CO" sz="2400" b="1" dirty="0">
                <a:solidFill>
                  <a:sysClr val="windowText" lastClr="000000"/>
                </a:solidFill>
              </a:rPr>
              <a:t> </a:t>
            </a:r>
            <a:r>
              <a:rPr lang="es-CO" sz="2400" b="1" dirty="0" err="1">
                <a:solidFill>
                  <a:sysClr val="windowText" lastClr="000000"/>
                </a:solidFill>
              </a:rPr>
              <a:t>analysis</a:t>
            </a:r>
            <a:endParaRPr lang="es-CO" sz="2400" b="1" dirty="0">
              <a:solidFill>
                <a:sysClr val="windowText" lastClr="000000"/>
              </a:solidFill>
            </a:endParaRPr>
          </a:p>
        </p:txBody>
      </p:sp>
      <p:sp>
        <p:nvSpPr>
          <p:cNvPr id="12" name="Rectangle: Rounded Corners 11">
            <a:extLst>
              <a:ext uri="{FF2B5EF4-FFF2-40B4-BE49-F238E27FC236}">
                <a16:creationId xmlns:a16="http://schemas.microsoft.com/office/drawing/2014/main" id="{344919C5-F869-6F74-FC59-E7C2DA31DA44}"/>
              </a:ext>
            </a:extLst>
          </p:cNvPr>
          <p:cNvSpPr/>
          <p:nvPr/>
        </p:nvSpPr>
        <p:spPr>
          <a:xfrm>
            <a:off x="7761777"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Economic</a:t>
            </a:r>
            <a:r>
              <a:rPr lang="es-CO" sz="2400" b="1" dirty="0">
                <a:solidFill>
                  <a:sysClr val="windowText" lastClr="000000"/>
                </a:solidFill>
              </a:rPr>
              <a:t> </a:t>
            </a:r>
            <a:r>
              <a:rPr lang="es-CO" sz="2400" b="1" dirty="0" err="1">
                <a:solidFill>
                  <a:sysClr val="windowText" lastClr="000000"/>
                </a:solidFill>
              </a:rPr>
              <a:t>analysis</a:t>
            </a:r>
            <a:r>
              <a:rPr lang="es-CO" sz="2400" b="1" dirty="0">
                <a:solidFill>
                  <a:sysClr val="windowText" lastClr="000000"/>
                </a:solidFill>
              </a:rPr>
              <a:t> </a:t>
            </a:r>
            <a:r>
              <a:rPr lang="es-CO" sz="2400" b="1" dirty="0" err="1">
                <a:solidFill>
                  <a:sysClr val="windowText" lastClr="000000"/>
                </a:solidFill>
              </a:rPr>
              <a:t>of</a:t>
            </a:r>
            <a:r>
              <a:rPr lang="es-CO" sz="2400" b="1" dirty="0">
                <a:solidFill>
                  <a:sysClr val="windowText" lastClr="000000"/>
                </a:solidFill>
              </a:rPr>
              <a:t>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policies</a:t>
            </a:r>
            <a:endParaRPr lang="es-CO" sz="2400" b="1" dirty="0">
              <a:solidFill>
                <a:sysClr val="windowText" lastClr="000000"/>
              </a:solidFill>
            </a:endParaRPr>
          </a:p>
        </p:txBody>
      </p:sp>
      <p:pic>
        <p:nvPicPr>
          <p:cNvPr id="13" name="Graphic 12" descr="Electric Tower with solid fill">
            <a:extLst>
              <a:ext uri="{FF2B5EF4-FFF2-40B4-BE49-F238E27FC236}">
                <a16:creationId xmlns:a16="http://schemas.microsoft.com/office/drawing/2014/main" id="{270F6644-18DC-F8D8-9EA4-6A8C5BC17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27" y="1189256"/>
            <a:ext cx="1314715" cy="1314715"/>
          </a:xfrm>
          <a:prstGeom prst="rect">
            <a:avLst/>
          </a:prstGeom>
        </p:spPr>
      </p:pic>
      <p:pic>
        <p:nvPicPr>
          <p:cNvPr id="14" name="Graphic 13" descr="Car with solid fill">
            <a:extLst>
              <a:ext uri="{FF2B5EF4-FFF2-40B4-BE49-F238E27FC236}">
                <a16:creationId xmlns:a16="http://schemas.microsoft.com/office/drawing/2014/main" id="{A592C996-55C7-6648-4FE4-C559ED73D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927" y="2947347"/>
            <a:ext cx="1318443" cy="1318443"/>
          </a:xfrm>
          <a:prstGeom prst="rect">
            <a:avLst/>
          </a:prstGeom>
        </p:spPr>
      </p:pic>
      <p:pic>
        <p:nvPicPr>
          <p:cNvPr id="15" name="Graphic 14" descr="North America with solid fill">
            <a:extLst>
              <a:ext uri="{FF2B5EF4-FFF2-40B4-BE49-F238E27FC236}">
                <a16:creationId xmlns:a16="http://schemas.microsoft.com/office/drawing/2014/main" id="{C667F443-DCC6-8F59-191C-6B48D5518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017" y="4741596"/>
            <a:ext cx="1566533" cy="1566533"/>
          </a:xfrm>
          <a:prstGeom prst="rect">
            <a:avLst/>
          </a:prstGeom>
        </p:spPr>
      </p:pic>
      <p:pic>
        <p:nvPicPr>
          <p:cNvPr id="16" name="Graphic 15" descr="Factory with solid fill">
            <a:extLst>
              <a:ext uri="{FF2B5EF4-FFF2-40B4-BE49-F238E27FC236}">
                <a16:creationId xmlns:a16="http://schemas.microsoft.com/office/drawing/2014/main" id="{99D3A9B3-F0D6-71B6-C50E-462CB2905E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5999" y="1156470"/>
            <a:ext cx="1421219" cy="1421219"/>
          </a:xfrm>
          <a:prstGeom prst="rect">
            <a:avLst/>
          </a:prstGeom>
        </p:spPr>
      </p:pic>
      <p:pic>
        <p:nvPicPr>
          <p:cNvPr id="17" name="Graphic 16" descr="Crops with solid fill">
            <a:extLst>
              <a:ext uri="{FF2B5EF4-FFF2-40B4-BE49-F238E27FC236}">
                <a16:creationId xmlns:a16="http://schemas.microsoft.com/office/drawing/2014/main" id="{EEA70529-1863-5167-A014-F19FAF15CD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5999" y="3007424"/>
            <a:ext cx="1325526" cy="1325526"/>
          </a:xfrm>
          <a:prstGeom prst="rect">
            <a:avLst/>
          </a:prstGeom>
        </p:spPr>
      </p:pic>
      <p:pic>
        <p:nvPicPr>
          <p:cNvPr id="18" name="Graphic 17" descr="Money with solid fill">
            <a:extLst>
              <a:ext uri="{FF2B5EF4-FFF2-40B4-BE49-F238E27FC236}">
                <a16:creationId xmlns:a16="http://schemas.microsoft.com/office/drawing/2014/main" id="{22927FC3-7EBD-E71E-BC8F-217D0AA4E4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0306" y="4809641"/>
            <a:ext cx="1421219" cy="1421219"/>
          </a:xfrm>
          <a:prstGeom prst="rect">
            <a:avLst/>
          </a:prstGeom>
        </p:spPr>
      </p:pic>
      <p:pic>
        <p:nvPicPr>
          <p:cNvPr id="19" name="Picture 4" descr="Enlace - Iconos gratis de multimedia">
            <a:hlinkClick r:id="rId17"/>
            <a:extLst>
              <a:ext uri="{FF2B5EF4-FFF2-40B4-BE49-F238E27FC236}">
                <a16:creationId xmlns:a16="http://schemas.microsoft.com/office/drawing/2014/main" id="{16E34367-90E5-D2BB-4987-A3BEDD025C84}"/>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1732" y="215043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nlace - Iconos gratis de multimedia">
            <a:hlinkClick r:id="rId19"/>
            <a:extLst>
              <a:ext uri="{FF2B5EF4-FFF2-40B4-BE49-F238E27FC236}">
                <a16:creationId xmlns:a16="http://schemas.microsoft.com/office/drawing/2014/main" id="{C4118547-58AE-CC60-56EC-15AD4E9CDF5B}"/>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9248"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nlace - Iconos gratis de multimedia">
            <a:hlinkClick r:id="rId20"/>
            <a:extLst>
              <a:ext uri="{FF2B5EF4-FFF2-40B4-BE49-F238E27FC236}">
                <a16:creationId xmlns:a16="http://schemas.microsoft.com/office/drawing/2014/main" id="{3F67CBCC-4985-BE22-0B80-773E5DE5ED6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4708" y="4050481"/>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nlace - Iconos gratis de multimedia">
            <a:hlinkClick r:id="rId21"/>
            <a:extLst>
              <a:ext uri="{FF2B5EF4-FFF2-40B4-BE49-F238E27FC236}">
                <a16:creationId xmlns:a16="http://schemas.microsoft.com/office/drawing/2014/main" id="{51385D28-CDC5-5F9D-5D94-03C66E08C3F9}"/>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0974" y="3960623"/>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nlace - Iconos gratis de multimedia">
            <a:hlinkClick r:id="rId22"/>
            <a:extLst>
              <a:ext uri="{FF2B5EF4-FFF2-40B4-BE49-F238E27FC236}">
                <a16:creationId xmlns:a16="http://schemas.microsoft.com/office/drawing/2014/main" id="{3BED21E2-70DE-523C-4933-33D82CCC4386}"/>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2146180"/>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nlace - Iconos gratis de multimedia">
            <a:hlinkClick r:id="rId23"/>
            <a:extLst>
              <a:ext uri="{FF2B5EF4-FFF2-40B4-BE49-F238E27FC236}">
                <a16:creationId xmlns:a16="http://schemas.microsoft.com/office/drawing/2014/main" id="{77B001AD-6A7E-6EF8-6DBA-5B40C562C40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4" name="synthesize (37)">
            <a:hlinkClick r:id="" action="ppaction://media"/>
            <a:extLst>
              <a:ext uri="{FF2B5EF4-FFF2-40B4-BE49-F238E27FC236}">
                <a16:creationId xmlns:a16="http://schemas.microsoft.com/office/drawing/2014/main" id="{FBCA3419-2744-A534-1C7C-ABFF7117EFEE}"/>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334182" y="87597"/>
            <a:ext cx="844568" cy="844568"/>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Modelling User Interface for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(MUIO)</a:t>
            </a:r>
          </a:p>
        </p:txBody>
      </p:sp>
      <p:sp>
        <p:nvSpPr>
          <p:cNvPr id="28" name="Title 10">
            <a:extLst>
              <a:ext uri="{FF2B5EF4-FFF2-40B4-BE49-F238E27FC236}">
                <a16:creationId xmlns:a16="http://schemas.microsoft.com/office/drawing/2014/main" id="{6541455E-4F4A-6AE4-3984-14A8ED01441B}"/>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9" name="Picture 28">
            <a:extLst>
              <a:ext uri="{FF2B5EF4-FFF2-40B4-BE49-F238E27FC236}">
                <a16:creationId xmlns:a16="http://schemas.microsoft.com/office/drawing/2014/main" id="{BAC914C6-6003-AEAD-2C29-D306BCD4FC94}"/>
              </a:ext>
            </a:extLst>
          </p:cNvPr>
          <p:cNvPicPr>
            <a:picLocks noChangeAspect="1"/>
          </p:cNvPicPr>
          <p:nvPr/>
        </p:nvPicPr>
        <p:blipFill>
          <a:blip r:embed="rId5"/>
          <a:stretch>
            <a:fillRect/>
          </a:stretch>
        </p:blipFill>
        <p:spPr>
          <a:xfrm>
            <a:off x="1344653" y="1517351"/>
            <a:ext cx="9233570" cy="4910144"/>
          </a:xfrm>
          <a:prstGeom prst="rect">
            <a:avLst/>
          </a:prstGeom>
        </p:spPr>
      </p:pic>
      <p:sp>
        <p:nvSpPr>
          <p:cNvPr id="30" name="Rectangle: Rounded Corners 29">
            <a:extLst>
              <a:ext uri="{FF2B5EF4-FFF2-40B4-BE49-F238E27FC236}">
                <a16:creationId xmlns:a16="http://schemas.microsoft.com/office/drawing/2014/main" id="{64A02132-7F59-3E39-D215-DE09227F3FFF}"/>
              </a:ext>
            </a:extLst>
          </p:cNvPr>
          <p:cNvSpPr/>
          <p:nvPr/>
        </p:nvSpPr>
        <p:spPr>
          <a:xfrm>
            <a:off x="6099607" y="3684817"/>
            <a:ext cx="3935306" cy="2245907"/>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err="1"/>
              <a:t>User-friendly</a:t>
            </a:r>
            <a:r>
              <a:rPr lang="es-CO" sz="2400" b="1" dirty="0"/>
              <a:t> interface </a:t>
            </a:r>
            <a:r>
              <a:rPr lang="es-CO" sz="2400" b="1" dirty="0" err="1"/>
              <a:t>for</a:t>
            </a:r>
            <a:r>
              <a:rPr lang="es-CO" sz="2400" b="1" dirty="0"/>
              <a:t> </a:t>
            </a:r>
            <a:r>
              <a:rPr lang="es-CO" sz="2400" b="1" dirty="0" err="1"/>
              <a:t>teaching</a:t>
            </a:r>
            <a:r>
              <a:rPr lang="es-CO" sz="2400" b="1" dirty="0"/>
              <a:t> and </a:t>
            </a:r>
            <a:r>
              <a:rPr lang="es-CO" sz="2400" b="1" dirty="0" err="1"/>
              <a:t>development</a:t>
            </a:r>
            <a:r>
              <a:rPr lang="es-CO" sz="2400" b="1" dirty="0"/>
              <a:t> </a:t>
            </a:r>
            <a:r>
              <a:rPr lang="es-CO" sz="2400" b="1" dirty="0" err="1"/>
              <a:t>of</a:t>
            </a:r>
            <a:r>
              <a:rPr lang="es-CO" sz="2400" b="1" dirty="0"/>
              <a:t> </a:t>
            </a:r>
            <a:r>
              <a:rPr lang="es-CO" sz="2400" b="1" dirty="0" err="1"/>
              <a:t>basic</a:t>
            </a:r>
            <a:r>
              <a:rPr lang="es-CO" sz="2400" b="1" dirty="0"/>
              <a:t> and </a:t>
            </a:r>
            <a:r>
              <a:rPr lang="es-CO" sz="2400" b="1" dirty="0" err="1"/>
              <a:t>intermediate</a:t>
            </a:r>
            <a:r>
              <a:rPr lang="es-CO" sz="2400" b="1" dirty="0"/>
              <a:t> </a:t>
            </a:r>
            <a:r>
              <a:rPr lang="es-CO" sz="2400" b="1" dirty="0" err="1"/>
              <a:t>models</a:t>
            </a:r>
            <a:endParaRPr lang="es-CO" sz="2400" b="1" dirty="0"/>
          </a:p>
        </p:txBody>
      </p:sp>
      <p:pic>
        <p:nvPicPr>
          <p:cNvPr id="4" name="synthesize (38)">
            <a:hlinkClick r:id="" action="ppaction://media"/>
            <a:extLst>
              <a:ext uri="{FF2B5EF4-FFF2-40B4-BE49-F238E27FC236}">
                <a16:creationId xmlns:a16="http://schemas.microsoft.com/office/drawing/2014/main" id="{D1859B48-0399-04F5-5F2E-90C07CD84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8940" y="63657"/>
            <a:ext cx="1056640" cy="1056640"/>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6510443-B4E9-1677-B429-31D3F2A5BC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94794C-C3ED-B242-1456-5D380DF152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21A2013B-1CB4-9939-CA8B-EE747D05CA7F}"/>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Advantages of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as energy modelling 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709F7219-2B77-944E-E858-69859A70E298}"/>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of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4" name="Diagram 3">
            <a:extLst>
              <a:ext uri="{FF2B5EF4-FFF2-40B4-BE49-F238E27FC236}">
                <a16:creationId xmlns:a16="http://schemas.microsoft.com/office/drawing/2014/main" id="{ABE63DEE-F04A-D674-2DB9-0D032E52DC3A}"/>
              </a:ext>
            </a:extLst>
          </p:cNvPr>
          <p:cNvGraphicFramePr/>
          <p:nvPr/>
        </p:nvGraphicFramePr>
        <p:xfrm>
          <a:off x="439657" y="1467294"/>
          <a:ext cx="11032873" cy="4933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39)">
            <a:hlinkClick r:id="" action="ppaction://media"/>
            <a:extLst>
              <a:ext uri="{FF2B5EF4-FFF2-40B4-BE49-F238E27FC236}">
                <a16:creationId xmlns:a16="http://schemas.microsoft.com/office/drawing/2014/main" id="{606AFFAC-155E-3BF2-A3BC-41D9C54BD3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24633" y="83438"/>
            <a:ext cx="1145032" cy="1145032"/>
          </a:xfrm>
          <a:prstGeom prst="rect">
            <a:avLst/>
          </a:prstGeom>
        </p:spPr>
      </p:pic>
    </p:spTree>
    <p:extLst>
      <p:ext uri="{BB962C8B-B14F-4D97-AF65-F5344CB8AC3E}">
        <p14:creationId xmlns:p14="http://schemas.microsoft.com/office/powerpoint/2010/main" val="6640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Morrison R, </a:t>
            </a: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Broad O, </a:t>
            </a:r>
            <a:r>
              <a:rPr lang="en-GB" sz="1600" dirty="0" err="1">
                <a:latin typeface="Open Sans"/>
                <a:ea typeface="Open Sans" panose="020B0606030504020204" pitchFamily="34" charset="0"/>
                <a:cs typeface="Open Sans" panose="020B0606030504020204" pitchFamily="34" charset="0"/>
              </a:rPr>
              <a:t>Beltramo</a:t>
            </a:r>
            <a:r>
              <a:rPr lang="en-GB" sz="1600" dirty="0">
                <a:latin typeface="Open Sans"/>
                <a:ea typeface="Open Sans" panose="020B0606030504020204" pitchFamily="34" charset="0"/>
                <a:cs typeface="Open Sans" panose="020B0606030504020204" pitchFamily="34" charset="0"/>
              </a:rPr>
              <a:t> A, et al. From the development of an open-source energy modelling tool to its application and the creation of communities of practice: The example of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2018 Apr 1;20:209–28.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Löffler</a:t>
            </a:r>
            <a:r>
              <a:rPr lang="en-GB" sz="1600" dirty="0">
                <a:latin typeface="Open Sans"/>
                <a:ea typeface="Open Sans" panose="020B0606030504020204" pitchFamily="34" charset="0"/>
                <a:cs typeface="Open Sans" panose="020B0606030504020204" pitchFamily="34" charset="0"/>
              </a:rPr>
              <a:t>, K.; </a:t>
            </a:r>
            <a:r>
              <a:rPr lang="en-GB" sz="1600" dirty="0" err="1">
                <a:latin typeface="Open Sans"/>
                <a:ea typeface="Open Sans" panose="020B0606030504020204" pitchFamily="34" charset="0"/>
                <a:cs typeface="Open Sans" panose="020B0606030504020204" pitchFamily="34" charset="0"/>
              </a:rPr>
              <a:t>Hainsch</a:t>
            </a:r>
            <a:r>
              <a:rPr lang="en-GB" sz="1600" dirty="0">
                <a:latin typeface="Open Sans"/>
                <a:ea typeface="Open Sans" panose="020B0606030504020204" pitchFamily="34" charset="0"/>
                <a:cs typeface="Open Sans" panose="020B0606030504020204" pitchFamily="34" charset="0"/>
              </a:rPr>
              <a:t>, K.; Burandt, T.; </a:t>
            </a:r>
            <a:r>
              <a:rPr lang="en-GB" sz="1600" dirty="0" err="1">
                <a:latin typeface="Open Sans"/>
                <a:ea typeface="Open Sans" panose="020B0606030504020204" pitchFamily="34" charset="0"/>
                <a:cs typeface="Open Sans" panose="020B0606030504020204" pitchFamily="34" charset="0"/>
              </a:rPr>
              <a:t>Oei</a:t>
            </a:r>
            <a:r>
              <a:rPr lang="en-GB" sz="1600" dirty="0">
                <a:latin typeface="Open Sans"/>
                <a:ea typeface="Open Sans" panose="020B0606030504020204" pitchFamily="34" charset="0"/>
                <a:cs typeface="Open Sans" panose="020B0606030504020204" pitchFamily="34" charset="0"/>
              </a:rPr>
              <a:t>, P.-Y.; Kemfert, C.; Von </a:t>
            </a:r>
            <a:r>
              <a:rPr lang="en-GB" sz="1600" dirty="0" err="1">
                <a:latin typeface="Open Sans"/>
                <a:ea typeface="Open Sans" panose="020B0606030504020204" pitchFamily="34" charset="0"/>
                <a:cs typeface="Open Sans" panose="020B0606030504020204" pitchFamily="34" charset="0"/>
              </a:rPr>
              <a:t>Hirschhausen</a:t>
            </a:r>
            <a:r>
              <a:rPr lang="en-GB" sz="1600" dirty="0">
                <a:latin typeface="Open Sans"/>
                <a:ea typeface="Open Sans" panose="020B0606030504020204" pitchFamily="34" charset="0"/>
                <a:cs typeface="Open Sans" panose="020B0606030504020204" pitchFamily="34" charset="0"/>
              </a:rPr>
              <a:t>, C. Designing a Model for the Global Energy System—</a:t>
            </a:r>
            <a:r>
              <a:rPr lang="en-GB" sz="1600" dirty="0" err="1">
                <a:latin typeface="Open Sans"/>
                <a:ea typeface="Open Sans" panose="020B0606030504020204" pitchFamily="34" charset="0"/>
                <a:cs typeface="Open Sans" panose="020B0606030504020204" pitchFamily="34" charset="0"/>
              </a:rPr>
              <a:t>GENeSYS</a:t>
            </a:r>
            <a:r>
              <a:rPr lang="en-GB" sz="1600" dirty="0">
                <a:latin typeface="Open Sans"/>
                <a:ea typeface="Open Sans" panose="020B0606030504020204" pitchFamily="34" charset="0"/>
                <a:cs typeface="Open Sans" panose="020B0606030504020204" pitchFamily="34" charset="0"/>
              </a:rPr>
              <a:t>-MOD: An Application of the Open-Source Energy </a:t>
            </a:r>
            <a:r>
              <a:rPr lang="en-GB" sz="1600" dirty="0" err="1">
                <a:latin typeface="Open Sans"/>
                <a:ea typeface="Open Sans" panose="020B0606030504020204" pitchFamily="34" charset="0"/>
                <a:cs typeface="Open Sans" panose="020B0606030504020204" pitchFamily="34" charset="0"/>
              </a:rPr>
              <a:t>Modeling</a:t>
            </a:r>
            <a:r>
              <a:rPr lang="en-GB" sz="1600" dirty="0">
                <a:latin typeface="Open Sans"/>
                <a:ea typeface="Open Sans" panose="020B0606030504020204" pitchFamily="34" charset="0"/>
                <a:cs typeface="Open Sans" panose="020B0606030504020204" pitchFamily="34" charset="0"/>
              </a:rPr>
              <a:t> System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Energies 2017, 10, 1468. </a:t>
            </a:r>
            <a:r>
              <a:rPr lang="en-GB" sz="1600" dirty="0">
                <a:latin typeface="Open Sans"/>
                <a:ea typeface="Open Sans" panose="020B0606030504020204" pitchFamily="34" charset="0"/>
                <a:cs typeface="Open Sans" panose="020B0606030504020204" pitchFamily="34" charset="0"/>
                <a:hlinkClick r:id="rId3"/>
              </a:rPr>
              <a:t>https://doi.org/10.3390/en10101468</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Giannakis</a:t>
            </a:r>
            <a:r>
              <a:rPr lang="en-GB" sz="1600" dirty="0">
                <a:latin typeface="Open Sans"/>
                <a:ea typeface="Open Sans" panose="020B0606030504020204" pitchFamily="34" charset="0"/>
                <a:cs typeface="Open Sans" panose="020B0606030504020204" pitchFamily="34" charset="0"/>
              </a:rPr>
              <a:t> E, </a:t>
            </a:r>
            <a:r>
              <a:rPr lang="en-GB" sz="1600" dirty="0" err="1">
                <a:latin typeface="Open Sans"/>
                <a:ea typeface="Open Sans" panose="020B0606030504020204" pitchFamily="34" charset="0"/>
                <a:cs typeface="Open Sans" panose="020B0606030504020204" pitchFamily="34" charset="0"/>
              </a:rPr>
              <a:t>Karmellos</a:t>
            </a:r>
            <a:r>
              <a:rPr lang="en-GB" sz="1600" dirty="0">
                <a:latin typeface="Open Sans"/>
                <a:ea typeface="Open Sans" panose="020B0606030504020204" pitchFamily="34" charset="0"/>
                <a:cs typeface="Open Sans" panose="020B0606030504020204" pitchFamily="34" charset="0"/>
              </a:rPr>
              <a:t> M, </a:t>
            </a:r>
            <a:r>
              <a:rPr lang="en-GB" sz="1600" dirty="0" err="1">
                <a:latin typeface="Open Sans"/>
                <a:ea typeface="Open Sans" panose="020B0606030504020204" pitchFamily="34" charset="0"/>
                <a:cs typeface="Open Sans" panose="020B0606030504020204" pitchFamily="34" charset="0"/>
              </a:rPr>
              <a:t>Fylaktos</a:t>
            </a:r>
            <a:r>
              <a:rPr lang="en-GB" sz="1600" dirty="0">
                <a:latin typeface="Open Sans"/>
                <a:ea typeface="Open Sans" panose="020B0606030504020204" pitchFamily="34" charset="0"/>
                <a:cs typeface="Open Sans" panose="020B0606030504020204" pitchFamily="34" charset="0"/>
              </a:rPr>
              <a:t> N, </a:t>
            </a:r>
            <a:r>
              <a:rPr lang="en-GB" sz="1600" dirty="0" err="1">
                <a:latin typeface="Open Sans"/>
                <a:ea typeface="Open Sans" panose="020B0606030504020204" pitchFamily="34" charset="0"/>
                <a:cs typeface="Open Sans" panose="020B0606030504020204" pitchFamily="34" charset="0"/>
              </a:rPr>
              <a:t>Zachariadis</a:t>
            </a:r>
            <a:r>
              <a:rPr lang="en-GB" sz="1600" dirty="0">
                <a:latin typeface="Open Sans"/>
                <a:ea typeface="Open Sans" panose="020B0606030504020204" pitchFamily="34" charset="0"/>
                <a:cs typeface="Open Sans" panose="020B0606030504020204" pitchFamily="34" charset="0"/>
              </a:rPr>
              <a:t> T. Estimating the economy-wide impacts of energy policies in Cyprus.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2020 May 1;29:100495.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Rocco M V., </a:t>
            </a:r>
            <a:r>
              <a:rPr lang="en-GB" sz="1600" dirty="0" err="1">
                <a:latin typeface="Open Sans"/>
                <a:ea typeface="Open Sans" panose="020B0606030504020204" pitchFamily="34" charset="0"/>
                <a:cs typeface="Open Sans" panose="020B0606030504020204" pitchFamily="34" charset="0"/>
              </a:rPr>
              <a:t>Tonini</a:t>
            </a:r>
            <a:r>
              <a:rPr lang="en-GB" sz="1600" dirty="0">
                <a:latin typeface="Open Sans"/>
                <a:ea typeface="Open Sans" panose="020B0606030504020204" pitchFamily="34" charset="0"/>
                <a:cs typeface="Open Sans" panose="020B0606030504020204" pitchFamily="34" charset="0"/>
              </a:rPr>
              <a:t> F, Fumagalli EM, Colombo E. Electrification pathways for Tanzania: Implications for the economy and the environment. J Clean Prod. 2020 Aug 1;263:121278.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United Nations Economic Commission for Europe. Assessment of the water-food-energy-ecosystems nexus and benefits of transboundary cooperation in the Drina River Basin. 2017</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Pappis</a:t>
            </a:r>
            <a:r>
              <a:rPr lang="en-GB" sz="1600" dirty="0">
                <a:latin typeface="Open Sans"/>
                <a:ea typeface="Open Sans" panose="020B0606030504020204" pitchFamily="34" charset="0"/>
                <a:cs typeface="Open Sans" panose="020B0606030504020204" pitchFamily="34" charset="0"/>
              </a:rPr>
              <a:t>, I., Howells, M., Sridharan, V., Usher, W.,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and Ramos, E., Energy projections for African countries, Hidalgo Gonzalez, I., </a:t>
            </a:r>
            <a:r>
              <a:rPr lang="en-GB" sz="1600" dirty="0" err="1">
                <a:latin typeface="Open Sans"/>
                <a:ea typeface="Open Sans" panose="020B0606030504020204" pitchFamily="34" charset="0"/>
                <a:cs typeface="Open Sans" panose="020B0606030504020204" pitchFamily="34" charset="0"/>
              </a:rPr>
              <a:t>Medarac</a:t>
            </a:r>
            <a:r>
              <a:rPr lang="en-GB" sz="1600" dirty="0">
                <a:latin typeface="Open Sans"/>
                <a:ea typeface="Open Sans" panose="020B0606030504020204" pitchFamily="34" charset="0"/>
                <a:cs typeface="Open Sans" panose="020B0606030504020204" pitchFamily="34" charset="0"/>
              </a:rPr>
              <a:t>, H., Gonzalez Sanchez, M. and </a:t>
            </a:r>
            <a:r>
              <a:rPr lang="en-GB" sz="1600" dirty="0" err="1">
                <a:latin typeface="Open Sans"/>
                <a:ea typeface="Open Sans" panose="020B0606030504020204" pitchFamily="34" charset="0"/>
                <a:cs typeface="Open Sans" panose="020B0606030504020204" pitchFamily="34" charset="0"/>
              </a:rPr>
              <a:t>Kougias</a:t>
            </a:r>
            <a:r>
              <a:rPr lang="en-GB" sz="1600" dirty="0">
                <a:latin typeface="Open Sans"/>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Introducing Energy Systems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graphicFrame>
        <p:nvGraphicFramePr>
          <p:cNvPr id="6" name="Diagram 9">
            <a:extLst>
              <a:ext uri="{FF2B5EF4-FFF2-40B4-BE49-F238E27FC236}">
                <a16:creationId xmlns:a16="http://schemas.microsoft.com/office/drawing/2014/main" id="{B9769D7F-9D2C-C387-59E6-A83E1AD38A09}"/>
              </a:ext>
            </a:extLst>
          </p:cNvPr>
          <p:cNvGraphicFramePr/>
          <p:nvPr/>
        </p:nvGraphicFramePr>
        <p:xfrm>
          <a:off x="343847" y="1288917"/>
          <a:ext cx="10991131" cy="5400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52B02FC6-CA89-F4F4-C130-887746F47ABE}"/>
              </a:ext>
            </a:extLst>
          </p:cNvPr>
          <p:cNvSpPr/>
          <p:nvPr/>
        </p:nvSpPr>
        <p:spPr>
          <a:xfrm>
            <a:off x="343847" y="1525141"/>
            <a:ext cx="10537513" cy="400110"/>
          </a:xfrm>
          <a:prstGeom prst="rect">
            <a:avLst/>
          </a:prstGeom>
        </p:spPr>
        <p:txBody>
          <a:bodyPr wrap="square" lIns="91440" tIns="45720" rIns="91440" bIns="45720" anchor="t">
            <a:spAutoFit/>
          </a:bodyPr>
          <a:lstStyle/>
          <a:p>
            <a:pPr>
              <a:spcAft>
                <a:spcPts val="1200"/>
              </a:spcAft>
              <a:buClrTx/>
              <a:buFontTx/>
              <a:buNone/>
            </a:pPr>
            <a:r>
              <a:rPr lang="en-ZA" sz="2000" kern="1200" dirty="0">
                <a:solidFill>
                  <a:prstClr val="black"/>
                </a:solidFill>
                <a:latin typeface="Open Sans"/>
                <a:ea typeface="Open Sans" panose="020B0606030504020204" pitchFamily="34" charset="0"/>
                <a:cs typeface="Open Sans" panose="020B0606030504020204" pitchFamily="34" charset="0"/>
              </a:rPr>
              <a:t>Energy systems include everything from fuel production to final energy consumption</a:t>
            </a:r>
            <a:endParaRPr lang="en-ZA" sz="2000" b="1" kern="1200" dirty="0">
              <a:solidFill>
                <a:srgbClr val="5B9BD5">
                  <a:lumMod val="60000"/>
                  <a:lumOff val="40000"/>
                </a:srgbClr>
              </a:solidFill>
              <a:latin typeface="Open Sans"/>
              <a:ea typeface="Open Sans" panose="020B0606030504020204" pitchFamily="34" charset="0"/>
              <a:cs typeface="Open Sans" panose="020B0606030504020204" pitchFamily="34" charset="0"/>
            </a:endParaRPr>
          </a:p>
        </p:txBody>
      </p:sp>
      <p:pic>
        <p:nvPicPr>
          <p:cNvPr id="2" name="synthesize (20)">
            <a:hlinkClick r:id="" action="ppaction://media"/>
            <a:extLst>
              <a:ext uri="{FF2B5EF4-FFF2-40B4-BE49-F238E27FC236}">
                <a16:creationId xmlns:a16="http://schemas.microsoft.com/office/drawing/2014/main" id="{219521BD-5070-9C8F-DD99-52BDAEF892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08045" y="142288"/>
            <a:ext cx="1146629" cy="1146629"/>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72DA616F-BF66-AA12-A351-B0F6EDEC5028}"/>
              </a:ext>
            </a:extLst>
          </p:cNvPr>
          <p:cNvPicPr>
            <a:picLocks noChangeAspect="1"/>
          </p:cNvPicPr>
          <p:nvPr/>
        </p:nvPicPr>
        <p:blipFill>
          <a:blip r:embed="rId5"/>
          <a:stretch>
            <a:fillRect/>
          </a:stretch>
        </p:blipFill>
        <p:spPr>
          <a:xfrm>
            <a:off x="343847" y="1059561"/>
            <a:ext cx="11232107" cy="547257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411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pic>
        <p:nvPicPr>
          <p:cNvPr id="2" name="synthesize (21)">
            <a:hlinkClick r:id="" action="ppaction://media"/>
            <a:extLst>
              <a:ext uri="{FF2B5EF4-FFF2-40B4-BE49-F238E27FC236}">
                <a16:creationId xmlns:a16="http://schemas.microsoft.com/office/drawing/2014/main" id="{9417BE4E-9B2C-0BA5-DF7F-A3E5C9DF6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664" y="-12979"/>
            <a:ext cx="930850" cy="930850"/>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148" name="Rectangle 147">
            <a:extLst>
              <a:ext uri="{FF2B5EF4-FFF2-40B4-BE49-F238E27FC236}">
                <a16:creationId xmlns:a16="http://schemas.microsoft.com/office/drawing/2014/main" id="{04DF5894-4812-AC81-5A64-E27FAC0055D5}"/>
              </a:ext>
            </a:extLst>
          </p:cNvPr>
          <p:cNvSpPr/>
          <p:nvPr/>
        </p:nvSpPr>
        <p:spPr>
          <a:xfrm>
            <a:off x="343847" y="113314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to Energy System Models</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
        <p:nvSpPr>
          <p:cNvPr id="4" name="Rectangle 3">
            <a:extLst>
              <a:ext uri="{FF2B5EF4-FFF2-40B4-BE49-F238E27FC236}">
                <a16:creationId xmlns:a16="http://schemas.microsoft.com/office/drawing/2014/main" id="{5498BBB1-52F7-FB6F-36A1-B5B54D01573D}"/>
              </a:ext>
            </a:extLst>
          </p:cNvPr>
          <p:cNvSpPr/>
          <p:nvPr/>
        </p:nvSpPr>
        <p:spPr>
          <a:xfrm>
            <a:off x="936324" y="1814112"/>
            <a:ext cx="9582221" cy="3416320"/>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Models are simplified representations of reality</a:t>
            </a:r>
            <a:endParaRPr lang="en-US" sz="2200" dirty="0"/>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systems can be simplified and represented in organized model structures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 models aim to represent all components and processes in energy systems with mathematical equations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This allows different future scenarios to be assessed</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Crucially, energy system models provide useful insights, but cannot predict the future with certainty</a:t>
            </a:r>
          </a:p>
        </p:txBody>
      </p:sp>
      <p:pic>
        <p:nvPicPr>
          <p:cNvPr id="2" name="synthesize (22)">
            <a:hlinkClick r:id="" action="ppaction://media"/>
            <a:extLst>
              <a:ext uri="{FF2B5EF4-FFF2-40B4-BE49-F238E27FC236}">
                <a16:creationId xmlns:a16="http://schemas.microsoft.com/office/drawing/2014/main" id="{8DBE0B36-7E2F-F73C-9542-7B26D2518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680" y="131370"/>
            <a:ext cx="1001776" cy="1001776"/>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191447" y="16513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Classifications of Energy Models </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191447" y="150594"/>
            <a:ext cx="5493073" cy="1434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6" name="Picture 11">
            <a:extLst>
              <a:ext uri="{FF2B5EF4-FFF2-40B4-BE49-F238E27FC236}">
                <a16:creationId xmlns:a16="http://schemas.microsoft.com/office/drawing/2014/main" id="{C369241E-B51E-B3D2-A449-EA034FDB5EDC}"/>
              </a:ext>
            </a:extLst>
          </p:cNvPr>
          <p:cNvPicPr>
            <a:picLocks noChangeAspect="1"/>
          </p:cNvPicPr>
          <p:nvPr/>
        </p:nvPicPr>
        <p:blipFill>
          <a:blip r:embed="rId5"/>
          <a:stretch>
            <a:fillRect/>
          </a:stretch>
        </p:blipFill>
        <p:spPr>
          <a:xfrm>
            <a:off x="4988828" y="0"/>
            <a:ext cx="6654687" cy="6565900"/>
          </a:xfrm>
          <a:prstGeom prst="rect">
            <a:avLst/>
          </a:prstGeom>
        </p:spPr>
      </p:pic>
      <p:sp>
        <p:nvSpPr>
          <p:cNvPr id="8" name="Rectangle 7">
            <a:extLst>
              <a:ext uri="{FF2B5EF4-FFF2-40B4-BE49-F238E27FC236}">
                <a16:creationId xmlns:a16="http://schemas.microsoft.com/office/drawing/2014/main" id="{74181EF5-D43D-9C87-1D39-3C624CD1AA9E}"/>
              </a:ext>
            </a:extLst>
          </p:cNvPr>
          <p:cNvSpPr/>
          <p:nvPr/>
        </p:nvSpPr>
        <p:spPr>
          <a:xfrm>
            <a:off x="1725083" y="622974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3)">
            <a:hlinkClick r:id="" action="ppaction://media"/>
            <a:extLst>
              <a:ext uri="{FF2B5EF4-FFF2-40B4-BE49-F238E27FC236}">
                <a16:creationId xmlns:a16="http://schemas.microsoft.com/office/drawing/2014/main" id="{22C04252-12E6-13A1-F49B-E64C364C01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324" y="2390050"/>
            <a:ext cx="1312672" cy="1312672"/>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Modelling &amp; Policymaking </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11" name="Picture 9" descr="Diagram&#10;&#10;Description automatically generated">
            <a:extLst>
              <a:ext uri="{FF2B5EF4-FFF2-40B4-BE49-F238E27FC236}">
                <a16:creationId xmlns:a16="http://schemas.microsoft.com/office/drawing/2014/main" id="{DE1A2CA7-CCC6-F3DE-162B-F348B3AB63C7}"/>
              </a:ext>
            </a:extLst>
          </p:cNvPr>
          <p:cNvPicPr>
            <a:picLocks noChangeAspect="1"/>
          </p:cNvPicPr>
          <p:nvPr/>
        </p:nvPicPr>
        <p:blipFill rotWithShape="1">
          <a:blip r:embed="rId5"/>
          <a:srcRect l="5046" t="13953" r="7663" b="8837"/>
          <a:stretch/>
        </p:blipFill>
        <p:spPr>
          <a:xfrm>
            <a:off x="343847" y="1783080"/>
            <a:ext cx="11140103" cy="4078934"/>
          </a:xfrm>
          <a:prstGeom prst="rect">
            <a:avLst/>
          </a:prstGeom>
        </p:spPr>
      </p:pic>
      <p:sp>
        <p:nvSpPr>
          <p:cNvPr id="12" name="Rectangle 11">
            <a:extLst>
              <a:ext uri="{FF2B5EF4-FFF2-40B4-BE49-F238E27FC236}">
                <a16:creationId xmlns:a16="http://schemas.microsoft.com/office/drawing/2014/main" id="{E4A7DE1B-5A73-F801-0C9F-67AC8CED51A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(Lu et al. (2020),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24)">
            <a:hlinkClick r:id="" action="ppaction://media"/>
            <a:extLst>
              <a:ext uri="{FF2B5EF4-FFF2-40B4-BE49-F238E27FC236}">
                <a16:creationId xmlns:a16="http://schemas.microsoft.com/office/drawing/2014/main" id="{21C7A6EA-A334-6651-B579-FED5C2B8DD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7396" y="150594"/>
            <a:ext cx="1184656" cy="1184656"/>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is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7" name="TextBox 6">
            <a:extLst>
              <a:ext uri="{FF2B5EF4-FFF2-40B4-BE49-F238E27FC236}">
                <a16:creationId xmlns:a16="http://schemas.microsoft.com/office/drawing/2014/main" id="{7080EF05-0A7C-F840-4647-7227CE50CF51}"/>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8" name="Content Placeholder 2">
            <a:extLst>
              <a:ext uri="{FF2B5EF4-FFF2-40B4-BE49-F238E27FC236}">
                <a16:creationId xmlns:a16="http://schemas.microsoft.com/office/drawing/2014/main" id="{3EBA6C07-0209-91E1-2584-810F5DA454AE}"/>
              </a:ext>
            </a:extLst>
          </p:cNvPr>
          <p:cNvSpPr>
            <a:spLocks noGrp="1"/>
          </p:cNvSpPr>
          <p:nvPr>
            <p:ph idx="1"/>
          </p:nvPr>
        </p:nvSpPr>
        <p:spPr>
          <a:xfrm>
            <a:off x="591940" y="1731248"/>
            <a:ext cx="10716140" cy="4425311"/>
          </a:xfrm>
        </p:spPr>
        <p:txBody>
          <a:bodyPr vert="horz" lIns="91440" tIns="45720" rIns="91440" bIns="45720" rtlCol="0" anchor="t">
            <a:normAutofit fontScale="77500" lnSpcReduction="20000"/>
          </a:bodyPr>
          <a:lstStyle/>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 reference energy system (RES) is a </a:t>
            </a:r>
            <a:r>
              <a:rPr lang="en-GB" b="1" dirty="0">
                <a:latin typeface="Open Sans" panose="020B0606030504020204" pitchFamily="34" charset="0"/>
                <a:ea typeface="Open Sans" panose="020B0606030504020204" pitchFamily="34" charset="0"/>
                <a:cs typeface="Open Sans" panose="020B0606030504020204" pitchFamily="34" charset="0"/>
              </a:rPr>
              <a:t>simplified and aggregated graphical representation </a:t>
            </a:r>
            <a:r>
              <a:rPr lang="en-GB" dirty="0">
                <a:latin typeface="Open Sans" panose="020B0606030504020204" pitchFamily="34" charset="0"/>
                <a:ea typeface="Open Sans" panose="020B0606030504020204" pitchFamily="34" charset="0"/>
                <a:cs typeface="Open Sans" panose="020B0606030504020204" pitchFamily="34" charset="0"/>
              </a:rPr>
              <a:t>of the real energy system under analysis.</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can cover </a:t>
            </a:r>
            <a:r>
              <a:rPr lang="en-GB" b="1" dirty="0">
                <a:latin typeface="Open Sans" panose="020B0606030504020204" pitchFamily="34" charset="0"/>
                <a:ea typeface="Open Sans" panose="020B0606030504020204" pitchFamily="34" charset="0"/>
                <a:cs typeface="Open Sans" panose="020B0606030504020204" pitchFamily="34" charset="0"/>
              </a:rPr>
              <a:t>possible development paths</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Shows </a:t>
            </a:r>
            <a:r>
              <a:rPr lang="en-GB" b="1" dirty="0">
                <a:latin typeface="Open Sans" panose="020B0606030504020204" pitchFamily="34" charset="0"/>
                <a:ea typeface="Open Sans" panose="020B0606030504020204" pitchFamily="34" charset="0"/>
                <a:cs typeface="Open Sans" panose="020B0606030504020204" pitchFamily="34" charset="0"/>
              </a:rPr>
              <a:t>all existing and potential new energy supply chains</a:t>
            </a:r>
            <a:r>
              <a:rPr lang="en-GB" dirty="0">
                <a:latin typeface="Open Sans" panose="020B0606030504020204" pitchFamily="34" charset="0"/>
                <a:ea typeface="Open Sans" panose="020B0606030504020204" pitchFamily="34" charset="0"/>
                <a:cs typeface="Open Sans" panose="020B0606030504020204" pitchFamily="34" charset="0"/>
              </a:rPr>
              <a:t>, from primary energy resources to final demand.</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level of simplification depends on the issues which will be analysed and data availability</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should be a </a:t>
            </a:r>
            <a:r>
              <a:rPr lang="en-GB" b="1" dirty="0">
                <a:latin typeface="Open Sans" panose="020B0606030504020204" pitchFamily="34" charset="0"/>
                <a:ea typeface="Open Sans" panose="020B0606030504020204" pitchFamily="34" charset="0"/>
                <a:cs typeface="Open Sans" panose="020B0606030504020204" pitchFamily="34" charset="0"/>
              </a:rPr>
              <a:t>minimum representation of reality</a:t>
            </a:r>
            <a:r>
              <a:rPr lang="en-GB" dirty="0">
                <a:latin typeface="Open Sans" panose="020B0606030504020204" pitchFamily="34" charset="0"/>
                <a:ea typeface="Open Sans" panose="020B0606030504020204" pitchFamily="34" charset="0"/>
                <a:cs typeface="Open Sans" panose="020B0606030504020204" pitchFamily="34" charset="0"/>
              </a:rPr>
              <a:t> needed to answer the policy questions addressed.</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25)">
            <a:hlinkClick r:id="" action="ppaction://media"/>
            <a:extLst>
              <a:ext uri="{FF2B5EF4-FFF2-40B4-BE49-F238E27FC236}">
                <a16:creationId xmlns:a16="http://schemas.microsoft.com/office/drawing/2014/main" id="{D8DDA7C7-E311-525E-6BD2-F3DE9A088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4016" y="159665"/>
            <a:ext cx="1209619" cy="120961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4748</Words>
  <Application>Microsoft Office PowerPoint</Application>
  <PresentationFormat>Widescreen</PresentationFormat>
  <Paragraphs>307</Paragraphs>
  <Slides>27</Slides>
  <Notes>25</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Aptos Display</vt: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2025-08-22T14:57:02Z</dcterms:created>
  <dcterms:modified xsi:type="dcterms:W3CDTF">2025-08-22T14:58:00Z</dcterms:modified>
</cp:coreProperties>
</file>