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64" r:id="rId3"/>
    <p:sldId id="272" r:id="rId4"/>
    <p:sldId id="315" r:id="rId5"/>
    <p:sldId id="311" r:id="rId6"/>
    <p:sldId id="313" r:id="rId7"/>
    <p:sldId id="277" r:id="rId8"/>
    <p:sldId id="314" r:id="rId9"/>
    <p:sldId id="312" r:id="rId10"/>
    <p:sldId id="316" r:id="rId11"/>
    <p:sldId id="317" r:id="rId12"/>
    <p:sldId id="318" r:id="rId13"/>
    <p:sldId id="294" r:id="rId14"/>
    <p:sldId id="269"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Final energy consumption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Sheet3!$D$3</c:f>
              <c:strCache>
                <c:ptCount val="1"/>
                <c:pt idx="0">
                  <c:v>Real data</c:v>
                </c:pt>
              </c:strCache>
            </c:strRef>
          </c:tx>
          <c:spPr>
            <a:solidFill>
              <a:schemeClr val="accent1"/>
            </a:solidFill>
            <a:ln>
              <a:noFill/>
            </a:ln>
            <a:effectLst/>
          </c:spPr>
          <c:invertIfNegative val="0"/>
          <c:cat>
            <c:strRef>
              <c:f>Sheet3!$C$4:$C$9</c:f>
              <c:strCache>
                <c:ptCount val="6"/>
                <c:pt idx="0">
                  <c:v>Biomass</c:v>
                </c:pt>
                <c:pt idx="1">
                  <c:v>Natural gas</c:v>
                </c:pt>
                <c:pt idx="2">
                  <c:v>Diesel</c:v>
                </c:pt>
                <c:pt idx="3">
                  <c:v>Gasoline</c:v>
                </c:pt>
                <c:pt idx="4">
                  <c:v>LPG</c:v>
                </c:pt>
                <c:pt idx="5">
                  <c:v>Electricity</c:v>
                </c:pt>
              </c:strCache>
            </c:strRef>
          </c:cat>
          <c:val>
            <c:numRef>
              <c:f>Sheet3!$D$4:$D$9</c:f>
              <c:numCache>
                <c:formatCode>General</c:formatCode>
                <c:ptCount val="6"/>
                <c:pt idx="0">
                  <c:v>59</c:v>
                </c:pt>
                <c:pt idx="1">
                  <c:v>19</c:v>
                </c:pt>
                <c:pt idx="2">
                  <c:v>70</c:v>
                </c:pt>
                <c:pt idx="3">
                  <c:v>85</c:v>
                </c:pt>
                <c:pt idx="4">
                  <c:v>36</c:v>
                </c:pt>
                <c:pt idx="5">
                  <c:v>123</c:v>
                </c:pt>
              </c:numCache>
            </c:numRef>
          </c:val>
          <c:extLst>
            <c:ext xmlns:c16="http://schemas.microsoft.com/office/drawing/2014/chart" uri="{C3380CC4-5D6E-409C-BE32-E72D297353CC}">
              <c16:uniqueId val="{00000000-E189-4F18-B4D5-B85503C329B1}"/>
            </c:ext>
          </c:extLst>
        </c:ser>
        <c:ser>
          <c:idx val="1"/>
          <c:order val="1"/>
          <c:tx>
            <c:strRef>
              <c:f>Sheet3!$E$3</c:f>
              <c:strCache>
                <c:ptCount val="1"/>
                <c:pt idx="0">
                  <c:v>Model</c:v>
                </c:pt>
              </c:strCache>
            </c:strRef>
          </c:tx>
          <c:spPr>
            <a:solidFill>
              <a:schemeClr val="accent2"/>
            </a:solidFill>
            <a:ln>
              <a:noFill/>
            </a:ln>
            <a:effectLst/>
          </c:spPr>
          <c:invertIfNegative val="0"/>
          <c:cat>
            <c:strRef>
              <c:f>Sheet3!$C$4:$C$9</c:f>
              <c:strCache>
                <c:ptCount val="6"/>
                <c:pt idx="0">
                  <c:v>Biomass</c:v>
                </c:pt>
                <c:pt idx="1">
                  <c:v>Natural gas</c:v>
                </c:pt>
                <c:pt idx="2">
                  <c:v>Diesel</c:v>
                </c:pt>
                <c:pt idx="3">
                  <c:v>Gasoline</c:v>
                </c:pt>
                <c:pt idx="4">
                  <c:v>LPG</c:v>
                </c:pt>
                <c:pt idx="5">
                  <c:v>Electricity</c:v>
                </c:pt>
              </c:strCache>
            </c:strRef>
          </c:cat>
          <c:val>
            <c:numRef>
              <c:f>Sheet3!$E$4:$E$9</c:f>
              <c:numCache>
                <c:formatCode>General</c:formatCode>
                <c:ptCount val="6"/>
                <c:pt idx="0">
                  <c:v>57</c:v>
                </c:pt>
                <c:pt idx="1">
                  <c:v>19</c:v>
                </c:pt>
                <c:pt idx="2">
                  <c:v>64</c:v>
                </c:pt>
                <c:pt idx="3">
                  <c:v>83</c:v>
                </c:pt>
                <c:pt idx="4">
                  <c:v>34</c:v>
                </c:pt>
                <c:pt idx="5">
                  <c:v>119</c:v>
                </c:pt>
              </c:numCache>
            </c:numRef>
          </c:val>
          <c:extLst>
            <c:ext xmlns:c16="http://schemas.microsoft.com/office/drawing/2014/chart" uri="{C3380CC4-5D6E-409C-BE32-E72D297353CC}">
              <c16:uniqueId val="{00000001-E189-4F18-B4D5-B85503C329B1}"/>
            </c:ext>
          </c:extLst>
        </c:ser>
        <c:dLbls>
          <c:showLegendKey val="0"/>
          <c:showVal val="0"/>
          <c:showCatName val="0"/>
          <c:showSerName val="0"/>
          <c:showPercent val="0"/>
          <c:showBubbleSize val="0"/>
        </c:dLbls>
        <c:gapWidth val="219"/>
        <c:overlap val="-27"/>
        <c:axId val="1218671695"/>
        <c:axId val="1218667375"/>
      </c:barChart>
      <c:catAx>
        <c:axId val="121867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67375"/>
        <c:crosses val="autoZero"/>
        <c:auto val="1"/>
        <c:lblAlgn val="ctr"/>
        <c:lblOffset val="100"/>
        <c:noMultiLvlLbl val="0"/>
      </c:catAx>
      <c:valAx>
        <c:axId val="1218667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Energy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71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Primary energy production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Sheet4!$D$4</c:f>
              <c:strCache>
                <c:ptCount val="1"/>
                <c:pt idx="0">
                  <c:v>Real data</c:v>
                </c:pt>
              </c:strCache>
            </c:strRef>
          </c:tx>
          <c:spPr>
            <a:solidFill>
              <a:schemeClr val="accent3">
                <a:lumMod val="60000"/>
                <a:lumOff val="40000"/>
              </a:schemeClr>
            </a:solidFill>
            <a:ln>
              <a:noFill/>
            </a:ln>
            <a:effectLst/>
          </c:spPr>
          <c:invertIfNegative val="0"/>
          <c:cat>
            <c:strRef>
              <c:f>Sheet4!$C$5:$C$10</c:f>
              <c:strCache>
                <c:ptCount val="6"/>
                <c:pt idx="0">
                  <c:v>Biomass</c:v>
                </c:pt>
                <c:pt idx="1">
                  <c:v>Natural gas</c:v>
                </c:pt>
                <c:pt idx="2">
                  <c:v>Crude oil</c:v>
                </c:pt>
                <c:pt idx="3">
                  <c:v>Hydro</c:v>
                </c:pt>
                <c:pt idx="4">
                  <c:v>Solar</c:v>
                </c:pt>
                <c:pt idx="5">
                  <c:v>Wind</c:v>
                </c:pt>
              </c:strCache>
            </c:strRef>
          </c:cat>
          <c:val>
            <c:numRef>
              <c:f>Sheet4!$D$5:$D$10</c:f>
              <c:numCache>
                <c:formatCode>General</c:formatCode>
                <c:ptCount val="6"/>
                <c:pt idx="0">
                  <c:v>59</c:v>
                </c:pt>
                <c:pt idx="1">
                  <c:v>19</c:v>
                </c:pt>
                <c:pt idx="2">
                  <c:v>241</c:v>
                </c:pt>
                <c:pt idx="3">
                  <c:v>89</c:v>
                </c:pt>
                <c:pt idx="4">
                  <c:v>23</c:v>
                </c:pt>
                <c:pt idx="5">
                  <c:v>11</c:v>
                </c:pt>
              </c:numCache>
            </c:numRef>
          </c:val>
          <c:extLst>
            <c:ext xmlns:c16="http://schemas.microsoft.com/office/drawing/2014/chart" uri="{C3380CC4-5D6E-409C-BE32-E72D297353CC}">
              <c16:uniqueId val="{00000000-A80F-4D91-BE7D-534345001250}"/>
            </c:ext>
          </c:extLst>
        </c:ser>
        <c:ser>
          <c:idx val="1"/>
          <c:order val="1"/>
          <c:tx>
            <c:strRef>
              <c:f>Sheet4!$E$4</c:f>
              <c:strCache>
                <c:ptCount val="1"/>
                <c:pt idx="0">
                  <c:v>Model</c:v>
                </c:pt>
              </c:strCache>
            </c:strRef>
          </c:tx>
          <c:spPr>
            <a:solidFill>
              <a:schemeClr val="accent5">
                <a:lumMod val="60000"/>
                <a:lumOff val="40000"/>
              </a:schemeClr>
            </a:solidFill>
            <a:ln>
              <a:noFill/>
            </a:ln>
            <a:effectLst/>
          </c:spPr>
          <c:invertIfNegative val="0"/>
          <c:cat>
            <c:strRef>
              <c:f>Sheet4!$C$5:$C$10</c:f>
              <c:strCache>
                <c:ptCount val="6"/>
                <c:pt idx="0">
                  <c:v>Biomass</c:v>
                </c:pt>
                <c:pt idx="1">
                  <c:v>Natural gas</c:v>
                </c:pt>
                <c:pt idx="2">
                  <c:v>Crude oil</c:v>
                </c:pt>
                <c:pt idx="3">
                  <c:v>Hydro</c:v>
                </c:pt>
                <c:pt idx="4">
                  <c:v>Solar</c:v>
                </c:pt>
                <c:pt idx="5">
                  <c:v>Wind</c:v>
                </c:pt>
              </c:strCache>
            </c:strRef>
          </c:cat>
          <c:val>
            <c:numRef>
              <c:f>Sheet4!$E$5:$E$10</c:f>
              <c:numCache>
                <c:formatCode>General</c:formatCode>
                <c:ptCount val="6"/>
                <c:pt idx="0">
                  <c:v>58</c:v>
                </c:pt>
                <c:pt idx="1">
                  <c:v>20</c:v>
                </c:pt>
                <c:pt idx="2">
                  <c:v>239</c:v>
                </c:pt>
                <c:pt idx="3">
                  <c:v>87</c:v>
                </c:pt>
                <c:pt idx="4">
                  <c:v>25</c:v>
                </c:pt>
                <c:pt idx="5">
                  <c:v>9</c:v>
                </c:pt>
              </c:numCache>
            </c:numRef>
          </c:val>
          <c:extLst>
            <c:ext xmlns:c16="http://schemas.microsoft.com/office/drawing/2014/chart" uri="{C3380CC4-5D6E-409C-BE32-E72D297353CC}">
              <c16:uniqueId val="{00000001-A80F-4D91-BE7D-534345001250}"/>
            </c:ext>
          </c:extLst>
        </c:ser>
        <c:dLbls>
          <c:showLegendKey val="0"/>
          <c:showVal val="0"/>
          <c:showCatName val="0"/>
          <c:showSerName val="0"/>
          <c:showPercent val="0"/>
          <c:showBubbleSize val="0"/>
        </c:dLbls>
        <c:gapWidth val="219"/>
        <c:overlap val="-27"/>
        <c:axId val="231293327"/>
        <c:axId val="231295247"/>
      </c:barChart>
      <c:catAx>
        <c:axId val="2312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5247"/>
        <c:crosses val="autoZero"/>
        <c:auto val="1"/>
        <c:lblAlgn val="ctr"/>
        <c:lblOffset val="100"/>
        <c:noMultiLvlLbl val="0"/>
      </c:catAx>
      <c:valAx>
        <c:axId val="23129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Energy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Carbon dioxide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1-55C3-4E1C-9130-B52FDE3375F5}"/>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55C3-4E1C-9130-B52FDE3375F5}"/>
              </c:ext>
            </c:extLst>
          </c:dPt>
          <c:cat>
            <c:strRef>
              <c:f>Sheet5!$B$3:$B$4</c:f>
              <c:strCache>
                <c:ptCount val="2"/>
                <c:pt idx="0">
                  <c:v>Real data</c:v>
                </c:pt>
                <c:pt idx="1">
                  <c:v>Model</c:v>
                </c:pt>
              </c:strCache>
            </c:strRef>
          </c:cat>
          <c:val>
            <c:numRef>
              <c:f>Sheet5!$C$3:$C$4</c:f>
              <c:numCache>
                <c:formatCode>General</c:formatCode>
                <c:ptCount val="2"/>
                <c:pt idx="0">
                  <c:v>75</c:v>
                </c:pt>
                <c:pt idx="1">
                  <c:v>73</c:v>
                </c:pt>
              </c:numCache>
            </c:numRef>
          </c:val>
          <c:extLst>
            <c:ext xmlns:c16="http://schemas.microsoft.com/office/drawing/2014/chart" uri="{C3380CC4-5D6E-409C-BE32-E72D297353CC}">
              <c16:uniqueId val="{00000004-55C3-4E1C-9130-B52FDE3375F5}"/>
            </c:ext>
          </c:extLst>
        </c:ser>
        <c:dLbls>
          <c:showLegendKey val="0"/>
          <c:showVal val="0"/>
          <c:showCatName val="0"/>
          <c:showSerName val="0"/>
          <c:showPercent val="0"/>
          <c:showBubbleSize val="0"/>
        </c:dLbls>
        <c:gapWidth val="182"/>
        <c:axId val="248376463"/>
        <c:axId val="248374063"/>
      </c:barChart>
      <c:catAx>
        <c:axId val="24837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48374063"/>
        <c:crosses val="autoZero"/>
        <c:auto val="1"/>
        <c:lblAlgn val="ctr"/>
        <c:lblOffset val="100"/>
        <c:noMultiLvlLbl val="0"/>
      </c:catAx>
      <c:valAx>
        <c:axId val="248374063"/>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Emissions [Mt]</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4837646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cat>
            <c:numRef>
              <c:f>Sheet1!$C$3:$T$3</c:f>
              <c:numCache>
                <c:formatCode>General</c:formatCode>
                <c:ptCount val="18"/>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numCache>
            </c:numRef>
          </c:cat>
          <c:val>
            <c:numRef>
              <c:f>Sheet1!$C$4:$T$4</c:f>
              <c:numCache>
                <c:formatCode>General</c:formatCode>
                <c:ptCount val="18"/>
                <c:pt idx="0">
                  <c:v>30</c:v>
                </c:pt>
                <c:pt idx="1">
                  <c:v>32</c:v>
                </c:pt>
                <c:pt idx="2">
                  <c:v>35</c:v>
                </c:pt>
                <c:pt idx="3">
                  <c:v>36</c:v>
                </c:pt>
                <c:pt idx="4">
                  <c:v>36</c:v>
                </c:pt>
                <c:pt idx="5">
                  <c:v>36</c:v>
                </c:pt>
                <c:pt idx="6">
                  <c:v>36</c:v>
                </c:pt>
                <c:pt idx="7">
                  <c:v>36</c:v>
                </c:pt>
                <c:pt idx="8">
                  <c:v>36</c:v>
                </c:pt>
                <c:pt idx="9">
                  <c:v>30</c:v>
                </c:pt>
                <c:pt idx="10">
                  <c:v>24</c:v>
                </c:pt>
                <c:pt idx="11">
                  <c:v>18</c:v>
                </c:pt>
                <c:pt idx="12">
                  <c:v>12</c:v>
                </c:pt>
                <c:pt idx="13">
                  <c:v>6</c:v>
                </c:pt>
                <c:pt idx="14">
                  <c:v>0</c:v>
                </c:pt>
                <c:pt idx="15">
                  <c:v>0</c:v>
                </c:pt>
                <c:pt idx="16">
                  <c:v>0</c:v>
                </c:pt>
                <c:pt idx="17">
                  <c:v>0</c:v>
                </c:pt>
              </c:numCache>
            </c:numRef>
          </c:val>
          <c:smooth val="0"/>
          <c:extLst>
            <c:ext xmlns:c16="http://schemas.microsoft.com/office/drawing/2014/chart" uri="{C3380CC4-5D6E-409C-BE32-E72D297353CC}">
              <c16:uniqueId val="{00000000-DD06-47B6-BE5D-20CF511AE0E9}"/>
            </c:ext>
          </c:extLst>
        </c:ser>
        <c:dLbls>
          <c:showLegendKey val="0"/>
          <c:showVal val="0"/>
          <c:showCatName val="0"/>
          <c:showSerName val="0"/>
          <c:showPercent val="0"/>
          <c:showBubbleSize val="0"/>
        </c:dLbls>
        <c:smooth val="0"/>
        <c:axId val="1938070448"/>
        <c:axId val="1938067568"/>
      </c:lineChart>
      <c:catAx>
        <c:axId val="19380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CO"/>
          </a:p>
        </c:txPr>
        <c:crossAx val="1938067568"/>
        <c:crosses val="autoZero"/>
        <c:auto val="1"/>
        <c:lblAlgn val="ctr"/>
        <c:lblOffset val="100"/>
        <c:noMultiLvlLbl val="0"/>
      </c:catAx>
      <c:valAx>
        <c:axId val="193806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r>
                  <a:rPr lang="en-US"/>
                  <a:t>Residual Capacity (MW)</a:t>
                </a:r>
              </a:p>
            </c:rich>
          </c:tx>
          <c:overlay val="0"/>
          <c:spPr>
            <a:noFill/>
            <a:ln>
              <a:noFill/>
            </a:ln>
            <a:effectLst/>
          </c:spPr>
          <c:txPr>
            <a:bodyPr rot="-54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CO"/>
          </a:p>
        </c:txPr>
        <c:crossAx val="1938070448"/>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C00000"/>
              </a:solidFill>
              <a:round/>
            </a:ln>
            <a:effectLst/>
          </c:spPr>
          <c:marker>
            <c:symbol val="none"/>
          </c:marker>
          <c:cat>
            <c:numRef>
              <c:f>'Sheet1 (2)'!$C$3:$T$3</c:f>
              <c:numCache>
                <c:formatCode>General</c:formatCode>
                <c:ptCount val="18"/>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numCache>
            </c:numRef>
          </c:cat>
          <c:val>
            <c:numRef>
              <c:f>'Sheet1 (2)'!$C$4:$T$4</c:f>
              <c:numCache>
                <c:formatCode>General</c:formatCode>
                <c:ptCount val="18"/>
                <c:pt idx="0">
                  <c:v>26</c:v>
                </c:pt>
                <c:pt idx="1">
                  <c:v>28</c:v>
                </c:pt>
                <c:pt idx="2">
                  <c:v>29</c:v>
                </c:pt>
                <c:pt idx="3">
                  <c:v>32</c:v>
                </c:pt>
                <c:pt idx="4">
                  <c:v>32</c:v>
                </c:pt>
                <c:pt idx="5">
                  <c:v>32</c:v>
                </c:pt>
                <c:pt idx="6">
                  <c:v>32</c:v>
                </c:pt>
                <c:pt idx="7">
                  <c:v>32</c:v>
                </c:pt>
                <c:pt idx="8">
                  <c:v>32</c:v>
                </c:pt>
                <c:pt idx="9">
                  <c:v>27</c:v>
                </c:pt>
                <c:pt idx="10">
                  <c:v>22</c:v>
                </c:pt>
                <c:pt idx="11">
                  <c:v>17</c:v>
                </c:pt>
                <c:pt idx="12">
                  <c:v>12</c:v>
                </c:pt>
                <c:pt idx="13">
                  <c:v>7</c:v>
                </c:pt>
                <c:pt idx="14">
                  <c:v>0</c:v>
                </c:pt>
                <c:pt idx="15">
                  <c:v>0</c:v>
                </c:pt>
                <c:pt idx="16">
                  <c:v>0</c:v>
                </c:pt>
                <c:pt idx="17">
                  <c:v>0</c:v>
                </c:pt>
              </c:numCache>
            </c:numRef>
          </c:val>
          <c:smooth val="0"/>
          <c:extLst>
            <c:ext xmlns:c16="http://schemas.microsoft.com/office/drawing/2014/chart" uri="{C3380CC4-5D6E-409C-BE32-E72D297353CC}">
              <c16:uniqueId val="{00000000-E3E3-4912-A3F5-637D72DCE13B}"/>
            </c:ext>
          </c:extLst>
        </c:ser>
        <c:dLbls>
          <c:showLegendKey val="0"/>
          <c:showVal val="0"/>
          <c:showCatName val="0"/>
          <c:showSerName val="0"/>
          <c:showPercent val="0"/>
          <c:showBubbleSize val="0"/>
        </c:dLbls>
        <c:smooth val="0"/>
        <c:axId val="1938070448"/>
        <c:axId val="1938067568"/>
      </c:lineChart>
      <c:catAx>
        <c:axId val="19380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crossAx val="1938067568"/>
        <c:crosses val="autoZero"/>
        <c:auto val="1"/>
        <c:lblAlgn val="ctr"/>
        <c:lblOffset val="100"/>
        <c:noMultiLvlLbl val="0"/>
      </c:catAx>
      <c:valAx>
        <c:axId val="193806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a:t>Energy production - </a:t>
                </a:r>
                <a:r>
                  <a:rPr lang="en-GB"/>
                  <a:t>Total Technology Annual Activity Lower Limit</a:t>
                </a:r>
                <a:r>
                  <a:rPr lang="en-US"/>
                  <a:t>  (PJ)</a:t>
                </a:r>
              </a:p>
            </c:rich>
          </c:tx>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crossAx val="1938070448"/>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563CD-EB0E-4D9C-B644-A4AFC01282E9}" type="datetimeFigureOut">
              <a:rPr lang="es-CO" smtClean="0"/>
              <a:t>22/08/2025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9C820-792A-48DF-97BE-A40B638F7078}" type="slidenum">
              <a:rPr lang="es-CO" smtClean="0"/>
              <a:t>‹#›</a:t>
            </a:fld>
            <a:endParaRPr lang="es-CO"/>
          </a:p>
        </p:txBody>
      </p:sp>
    </p:spTree>
    <p:extLst>
      <p:ext uri="{BB962C8B-B14F-4D97-AF65-F5344CB8AC3E}">
        <p14:creationId xmlns:p14="http://schemas.microsoft.com/office/powerpoint/2010/main" val="396840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75FA03E-3AD3-817D-A840-15348A3DC99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C327F0B-84EA-7FCC-BD42-649EAE0530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DFC93B2-C405-38BF-9ABC-582EA03A957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fossil fuels, annual energy production cannot increase disproportionately from one year to the next. Oil reservoirs and coal mines have maximum production levels dictated by their depletion characteristics. However, detailed data on these limits is often unavailable, making it difficult to calculate an accurate average for an aggregated technology representing fuel extraction.</a:t>
            </a:r>
          </a:p>
          <a:p>
            <a:r>
              <a:rPr lang="en-US" dirty="0"/>
              <a:t>A simple approach is to use historical production data, taking the highest value as the default for the early years of the modeling period. This maximum can then increase linearly by a reasonable percentage over time. Adjustments can also be made if there is data on the development of new reservoirs or mines expected to become commercially viable in the future.</a:t>
            </a:r>
          </a:p>
          <a:p>
            <a:r>
              <a:rPr lang="en-US" dirty="0"/>
              <a:t>For renewables, the annual maximum potential is determined by the region or country’s natural conditions. For example, wind speed directly impacts the energy generated by wind power plants, typically referred to as the </a:t>
            </a:r>
            <a:r>
              <a:rPr lang="en-US" i="1" dirty="0"/>
              <a:t>technical potential</a:t>
            </a:r>
            <a:r>
              <a:rPr lang="en-US" dirty="0"/>
              <a:t> of the energy source.</a:t>
            </a:r>
          </a:p>
          <a:p>
            <a:r>
              <a:rPr lang="en-US" dirty="0"/>
              <a:t>In both cases—fossil fuels and renewables—the maximum annual energy production is defined using the </a:t>
            </a:r>
            <a:r>
              <a:rPr lang="en-US" b="1" i="1" dirty="0"/>
              <a:t>Total Technology Annual Activity Upper Limit</a:t>
            </a:r>
            <a:r>
              <a:rPr lang="en-US" b="1" dirty="0"/>
              <a:t> </a:t>
            </a:r>
            <a:r>
              <a:rPr lang="en-US" dirty="0"/>
              <a:t>parameter. We add this parameter for primary energy source technologies (e.g., MINNGS, MINCOA, MINSOL, MINHYD)</a:t>
            </a:r>
          </a:p>
          <a:p>
            <a:endParaRPr lang="en-US" dirty="0"/>
          </a:p>
        </p:txBody>
      </p:sp>
      <p:sp>
        <p:nvSpPr>
          <p:cNvPr id="165" name="Google Shape;165;p13:notes">
            <a:extLst>
              <a:ext uri="{FF2B5EF4-FFF2-40B4-BE49-F238E27FC236}">
                <a16:creationId xmlns:a16="http://schemas.microsoft.com/office/drawing/2014/main" id="{65868A66-38B6-2B95-31E0-74D0B1A997B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82018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5A00A212-5595-CDFB-9B69-8805A607B8E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9AE9E8F-43C9-FC12-0CBC-2B165684B8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A712045-EE0C-CE76-1F2F-749502C2F11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renewable energy sources, the technical potential may sometimes be expressed in capacity units (GW) rather than energy production (PJ). For example, reports may estimate a maximum installed capacity of 30 GW for photovoltaic solar power plants. This upper limit on total possible installed capacity can be used instead of the maximum energy production discussed on the previous slide.</a:t>
            </a:r>
          </a:p>
          <a:p>
            <a:r>
              <a:rPr lang="en-US" dirty="0"/>
              <a:t>In such cases, the parameter </a:t>
            </a:r>
            <a:r>
              <a:rPr lang="en-US" i="1" dirty="0"/>
              <a:t>Total Annual Max Capacity</a:t>
            </a:r>
            <a:r>
              <a:rPr lang="en-US" dirty="0"/>
              <a:t> is used. This parameter sets a maximum limit on the total installed capacity, including both residual (pre-existing) capacity and new cumulative capacity.</a:t>
            </a:r>
          </a:p>
          <a:p>
            <a:r>
              <a:rPr lang="en-US" dirty="0"/>
              <a:t>It is important to note that this parameter is applied to power plant technologies, not primary energy sources.</a:t>
            </a:r>
          </a:p>
          <a:p>
            <a:endParaRPr lang="en-US" dirty="0"/>
          </a:p>
        </p:txBody>
      </p:sp>
      <p:sp>
        <p:nvSpPr>
          <p:cNvPr id="165" name="Google Shape;165;p13:notes">
            <a:extLst>
              <a:ext uri="{FF2B5EF4-FFF2-40B4-BE49-F238E27FC236}">
                <a16:creationId xmlns:a16="http://schemas.microsoft.com/office/drawing/2014/main" id="{A8E83A9B-5895-AD45-C105-81035885AA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7054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Model calibration involves adjusting parameters to ensure that the model's outputs align with historical real-world data. In the case of </a:t>
            </a:r>
            <a:r>
              <a:rPr lang="en-US" dirty="0" err="1"/>
              <a:t>OSeMOSYS</a:t>
            </a:r>
            <a:r>
              <a:rPr lang="en-US" dirty="0"/>
              <a:t>, an optimization-based mathematical model, the goal is to produce an optimal solution rather than the most probable one. Calibration, in this context, focuses on replicating historical energy production and consumption patterns.</a:t>
            </a:r>
          </a:p>
          <a:p>
            <a:r>
              <a:rPr lang="en-US" dirty="0"/>
              <a:t>To achieve this, it is considered best practice to select one or more years with reliable historical data as calibration years. Additionally, as sustainability becomes a key criterion in energy planning, emissions should also be incorporated into the calibration </a:t>
            </a:r>
            <a:r>
              <a:rPr lang="en-US" dirty="0" err="1"/>
              <a:t>process.However</a:t>
            </a:r>
            <a:r>
              <a:rPr lang="en-US" dirty="0"/>
              <a:t>, we primarily calibrate energy production and capacity while conducting a sense-check on emissions. Since emissions are a direct consequence of energy production and use, properly calibrating energy production and consumption should result in aligned emission levels. This is because fossil fuel combustion—and its associated emissions—is directly proportional to energy use.</a:t>
            </a:r>
          </a:p>
          <a:p>
            <a:r>
              <a:rPr lang="en-US" dirty="0"/>
              <a:t>The slide presents an example of how the three main aspects—energy production, consumption, and emissions—can be compared between real-world data and model outputs to verify appropriate calibration.</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While the future remains uncertain, the existing capacity and prior performance of energy systems can offer insights into future behavior. It’s important to remember that existing or installed capacity for each year is defined by the </a:t>
            </a:r>
            <a:r>
              <a:rPr lang="en-US" b="1" dirty="0"/>
              <a:t>Residual Capacity</a:t>
            </a:r>
            <a:r>
              <a:rPr lang="en-US" dirty="0"/>
              <a:t> parameter. Collecting accurate data on residual capacity is a crucial first step in model calibration.</a:t>
            </a:r>
          </a:p>
          <a:p>
            <a:r>
              <a:rPr lang="en-US" dirty="0"/>
              <a:t>For historical years, this data is relatively accurate if reliable sources are used. However, a key question arises: </a:t>
            </a:r>
            <a:r>
              <a:rPr lang="en-US" i="1" dirty="0"/>
              <a:t>What is the expected decommissioning of existing capacity in future years?</a:t>
            </a:r>
            <a:endParaRPr lang="en-US" dirty="0"/>
          </a:p>
          <a:p>
            <a:r>
              <a:rPr lang="en-US" dirty="0"/>
              <a:t>In the power sector, where individual power plants can be identified and decommissioning schedules are often available, estimating future residual capacity is straightforward. For example, if the current capacity is 600 MW in 2026 and a 50 MW plant is decommissioned in 2027, the residual capacity for 2027 would be 600 - 50 = 550 MW.</a:t>
            </a:r>
          </a:p>
          <a:p>
            <a:r>
              <a:rPr lang="en-US" dirty="0"/>
              <a:t>In contrast, for technologies like stoves, boilers, or vehicles, estimating changes in residual capacity over time is more challenging. A simple approach is to assume a status quo, keeping residual capacity constant for a few years (e.g., 3–5 years) before reducing it linearly based on the technology's operational life. For instance, if a stove has an operational life of 10 years, its residual capacity could be decreased in 10 equal steps until it reaches zero.</a:t>
            </a:r>
          </a:p>
          <a:p>
            <a:r>
              <a:rPr lang="en-US" dirty="0"/>
              <a:t>The figure on the slide illustrates an example of how residual capacity might be estimated over time.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83587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BE65A37-1A51-EB5D-8D33-2858F233E29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C3E787F-FDC9-4B7D-7A80-AAE4458A5B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CDBB86B-55B7-B11A-F026-5A67A70146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previous hands-on exercises, we observed situations where residual capacities were entirely unused. Instead, the model opted to install new capacities for various technologies, disregarding the existing ones. We also noted instances where a capacity was fully utilized in one year but abruptly became unused in the immediate next year.</a:t>
            </a:r>
          </a:p>
          <a:p>
            <a:r>
              <a:rPr lang="en-US" dirty="0"/>
              <a:t>This behavior reflects the nature of </a:t>
            </a:r>
            <a:r>
              <a:rPr lang="en-US" dirty="0" err="1"/>
              <a:t>OSeMOSYS</a:t>
            </a:r>
            <a:r>
              <a:rPr lang="en-US" dirty="0"/>
              <a:t> as an optimization model. It aims to determine the least-cost solution for energy production and usage while neglecting certain practical realities of energy systems. To avoid such unrealistic outcomes, we need to calibrate energy production for each sector.</a:t>
            </a:r>
          </a:p>
          <a:p>
            <a:r>
              <a:rPr lang="en-US" dirty="0"/>
              <a:t>Calibration is achieved by employing the </a:t>
            </a:r>
            <a:r>
              <a:rPr lang="en-US" b="1" dirty="0"/>
              <a:t>Total Technology Annual Activity Lower Limit</a:t>
            </a:r>
            <a:r>
              <a:rPr lang="en-US" dirty="0"/>
              <a:t> parameter. This parameter ensures that a technology produces at least a specified minimum amount of energy in a given year. For instance, if the biomass stove technology has a lower limit set to 20 PJ in 2023, the model will generate an outcome where biomass stoves produce at least 20 PJ of cooking service in that year. While the technology may produce more than 20 PJ, the parameter guarantees a minimum production level without restricting maximum output.</a:t>
            </a:r>
          </a:p>
          <a:p>
            <a:r>
              <a:rPr lang="en-US" dirty="0"/>
              <a:t>Historical production data, such as electricity, heat, or other energy services, can be sourced from final energy balances or sector-specific reports. This historical data serves as the baseline for calibrating future energy production.</a:t>
            </a:r>
          </a:p>
          <a:p>
            <a:r>
              <a:rPr lang="en-US" dirty="0"/>
              <a:t>The challenge arises when predicting the energy production of existing capacities in future years. Similar to the approach for residual capacity, we can assume that energy production remains constant for a few years ahead and then decreases linearly based on the operational life of the technology. This approach aligns the expected energy production with the lifespan and decommissioning of the capacity.</a:t>
            </a:r>
          </a:p>
          <a:p>
            <a:r>
              <a:rPr lang="en-US" dirty="0"/>
              <a:t>It is crucial to apply consistent assumptions for both residual capacity and energy production. Since energy production is directly proportional to existing capacity, any assumptions regarding one should be mirrored in the other.</a:t>
            </a:r>
          </a:p>
          <a:p>
            <a:r>
              <a:rPr lang="en-US" dirty="0"/>
              <a:t>The figure on the slide demonstrates an example of how energy production can be estimated over time, using a combination of constant production in the short term and a gradual decline based on operational life.</a:t>
            </a:r>
          </a:p>
        </p:txBody>
      </p:sp>
      <p:sp>
        <p:nvSpPr>
          <p:cNvPr id="165" name="Google Shape;165;p13:notes">
            <a:extLst>
              <a:ext uri="{FF2B5EF4-FFF2-40B4-BE49-F238E27FC236}">
                <a16:creationId xmlns:a16="http://schemas.microsoft.com/office/drawing/2014/main" id="{4ACA7D61-7BBC-8635-D0DA-E5100508DE5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35749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6CEEA56-5649-3D56-0551-942FDD77D05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1289AAF-CE9A-36D7-9730-48B8EDBE6A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5CA1073-20DD-9E14-72DB-7C9FA10A1B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During the calibration years, we add all existing capacities and energy productions to replicate the expected historical behavior. At the same time, we ensure that technologies not included in the energy mix during those years are not installed.</a:t>
            </a:r>
          </a:p>
          <a:p>
            <a:r>
              <a:rPr lang="en-US" dirty="0"/>
              <a:t>To achieve this, we use the parameter </a:t>
            </a:r>
            <a:r>
              <a:rPr lang="en-US" b="1" i="1" dirty="0"/>
              <a:t>Total Annual Max Capacity Investment</a:t>
            </a:r>
            <a:r>
              <a:rPr lang="en-US" dirty="0"/>
              <a:t>, which sets the maximum new capacity that can be installed for a technology per year. For example, if this parameter is set to 1 GW, the maximum new capacity installed in that year cannot exceed 1 GW. Setting the parameter to zero effectively deactivates any new capacity for that technology.</a:t>
            </a:r>
          </a:p>
          <a:p>
            <a:r>
              <a:rPr lang="en-US" dirty="0"/>
              <a:t>By setting </a:t>
            </a:r>
            <a:r>
              <a:rPr lang="en-US" i="1" dirty="0"/>
              <a:t>Total Annual Max Capacity Investment</a:t>
            </a:r>
            <a:r>
              <a:rPr lang="en-US" dirty="0"/>
              <a:t> to zero during the calibration years for all new technologies, we ensure the energy mix aligns with historical data. However, it’s crucial to restrict this parameter to the calibration years only; otherwise, these technologies will be unable to compete in future scenarios. It is also advisable to set this parameter to zero for a few years beyond the last calibration year for technologies with long construction periods. For example, it is unlikely that an energy planner would propose a hydropower plant to be installed between 2024 and 2025, given that such plants typically require 5 to 10 years to build.</a:t>
            </a:r>
            <a:endParaRPr dirty="0"/>
          </a:p>
        </p:txBody>
      </p:sp>
      <p:sp>
        <p:nvSpPr>
          <p:cNvPr id="165" name="Google Shape;165;p13:notes">
            <a:extLst>
              <a:ext uri="{FF2B5EF4-FFF2-40B4-BE49-F238E27FC236}">
                <a16:creationId xmlns:a16="http://schemas.microsoft.com/office/drawing/2014/main" id="{A14302AA-B580-80E2-BF89-8617949B9D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223024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BC378F8-B414-91A2-59F4-05E114B9765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435860-9372-D34C-4017-5AE957962C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986A000-45DC-1319-4849-67DA50F5D9A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Another common behavior observed in optimization results is the sudden jump in installed capacities from one year to the next when a technology becomes significantly cheaper than another in supplying an energy service. In reality, it is nearly impossible to decommission all installed capacity of one technology in a single year to make way for a new one.</a:t>
            </a:r>
          </a:p>
          <a:p>
            <a:r>
              <a:rPr lang="en-US" dirty="0"/>
              <a:t>To address this, we can incorporate a technology penetration rate using two approaches:</a:t>
            </a:r>
          </a:p>
          <a:p>
            <a:pPr>
              <a:buFont typeface="+mj-lt"/>
              <a:buAutoNum type="arabicPeriod"/>
            </a:pPr>
            <a:r>
              <a:rPr lang="en-US" b="1" dirty="0"/>
              <a:t>Total Annual Max Capacity Investment:</a:t>
            </a:r>
            <a:br>
              <a:rPr lang="en-US" dirty="0"/>
            </a:br>
            <a:r>
              <a:rPr lang="en-US" dirty="0"/>
              <a:t>This parameter sets a limit on the maximum new capacity that can be installed each year, based on historical data and market projections. For instance, if the power mix has been growing at an average rate of 1.2 GW per year, this value or a percentage of it could be used to regulate the penetration of new technologies in future years.</a:t>
            </a:r>
          </a:p>
          <a:p>
            <a:pPr>
              <a:buFont typeface="+mj-lt"/>
              <a:buAutoNum type="arabicPeriod"/>
            </a:pPr>
            <a:r>
              <a:rPr lang="en-US" b="1" dirty="0"/>
              <a:t>Technology Activity Increase By Mode Limit:</a:t>
            </a:r>
            <a:br>
              <a:rPr lang="en-US" dirty="0"/>
            </a:br>
            <a:r>
              <a:rPr lang="en-US" dirty="0"/>
              <a:t>This parameter limits the annual growth in activity levels for a technology to a specified percentage. For example, if a power plant generates 20 PJ in 2023 and the parameter is set to 0.1 (10%), the maximum generation in 2024 would be capped at 22 PJ (10% of 20 is 2, so 20 + 2 = 22). The percentage increase can be derived from historical trends or sectoral reports.</a:t>
            </a:r>
          </a:p>
          <a:p>
            <a:r>
              <a:rPr lang="en-US" dirty="0"/>
              <a:t>By applying these parameters, we can create a more realistic representation of technology transitions in energy systems.</a:t>
            </a:r>
          </a:p>
        </p:txBody>
      </p:sp>
      <p:sp>
        <p:nvSpPr>
          <p:cNvPr id="165" name="Google Shape;165;p13:notes">
            <a:extLst>
              <a:ext uri="{FF2B5EF4-FFF2-40B4-BE49-F238E27FC236}">
                <a16:creationId xmlns:a16="http://schemas.microsoft.com/office/drawing/2014/main" id="{57D0EC76-CAB4-8BF2-D787-AC29FD240C0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276299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4CB377A-8F4B-AB82-851C-48B54D7D284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398EF5E-2A38-E1A6-3F47-3AF6D6656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B633640-ADEF-DB4D-2B24-504DBE5094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some cases, significant projects such as power plants or industrial facilities are under construction and expected to come online within the next few years. When detailed information about these projects—such as capacity, technology type, and start year—is available, we can integrate this data into the model.</a:t>
            </a:r>
          </a:p>
          <a:p>
            <a:r>
              <a:rPr lang="en-US" dirty="0"/>
              <a:t>To account for these capacities, we use the parameter </a:t>
            </a:r>
            <a:r>
              <a:rPr lang="en-US" b="1" dirty="0"/>
              <a:t>‘Total Annual Min Capacity Investment.’</a:t>
            </a:r>
            <a:r>
              <a:rPr lang="en-US" dirty="0"/>
              <a:t> For each technology and the corresponding year, the value of the </a:t>
            </a:r>
            <a:r>
              <a:rPr lang="en-US" b="0" dirty="0"/>
              <a:t>New Planned Installed Capacity </a:t>
            </a:r>
            <a:r>
              <a:rPr lang="en-US" dirty="0"/>
              <a:t>is specified. For instance, if a solar PV power plant with a capacity of 0.2 GW is under construction and scheduled to become operational in 2025, we would input a value of 0.2 for the year 2025 under the technology code PWRSOL. This approach can be applied to any type of technology. However, it’s important to ensure that the capacity being included is significant and its operation is confirmed.</a:t>
            </a:r>
          </a:p>
          <a:p>
            <a:r>
              <a:rPr lang="en-US" dirty="0"/>
              <a:t>For newly planned capacities, it is also possible to set an expected level of production based on the installed capacity. Since this is a fixed new capacity, its potential energy production can often be assumed to remain constant throughout its operational life.</a:t>
            </a:r>
          </a:p>
          <a:p>
            <a:r>
              <a:rPr lang="en-US" dirty="0"/>
              <a:t>For example, a new natural gas power plant with a capacity of 0.1 GW planned for 2025 could generate approximately 2.5 PJ per year. If the plant has an operational life of 25 years, we could set the parameter </a:t>
            </a:r>
            <a:r>
              <a:rPr lang="en-US" b="1" dirty="0"/>
              <a:t>‘Total Technology Annual Activity Lower Limit’</a:t>
            </a:r>
            <a:r>
              <a:rPr lang="en-US" dirty="0"/>
              <a:t> to 2.5 PJ for each year from 2025 to 2049.</a:t>
            </a:r>
          </a:p>
          <a:p>
            <a:r>
              <a:rPr lang="en-US" dirty="0"/>
              <a:t>If there is no requirement to define a minimum production level for the new facility, this step can be omitted. By leaving the production unconstrained, the model can determine whether the plant becomes a stranded asset—unused capacity in the optimized system. </a:t>
            </a:r>
          </a:p>
          <a:p>
            <a:r>
              <a:rPr lang="en-US" dirty="0"/>
              <a:t>When adding data for </a:t>
            </a:r>
            <a:r>
              <a:rPr lang="en-US" b="1" i="1" dirty="0"/>
              <a:t>Total Annual Min Capacity Investment</a:t>
            </a:r>
            <a:r>
              <a:rPr lang="en-US" dirty="0"/>
              <a:t>, it is essential to ensure that the values are equal to or below the </a:t>
            </a:r>
            <a:r>
              <a:rPr lang="en-US" b="1" i="1" dirty="0"/>
              <a:t>Total Annual Max Capacity Investment</a:t>
            </a:r>
            <a:r>
              <a:rPr lang="en-US" dirty="0"/>
              <a:t>. Setting a minimum level higher than the maximum will result in an infeasible solution.</a:t>
            </a:r>
          </a:p>
        </p:txBody>
      </p:sp>
      <p:sp>
        <p:nvSpPr>
          <p:cNvPr id="165" name="Google Shape;165;p13:notes">
            <a:extLst>
              <a:ext uri="{FF2B5EF4-FFF2-40B4-BE49-F238E27FC236}">
                <a16:creationId xmlns:a16="http://schemas.microsoft.com/office/drawing/2014/main" id="{A2213EED-6484-3E86-A4D7-DCB0D474F5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7927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161C720-6445-4611-807A-5574A2C06D3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6FEB0C3-2176-BF83-6545-4FBBC9D715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8B7D180-21F5-75D3-6396-9A4A3CF0D8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Energy systems cannot produce energy infinitely. For fossil fuels, it is crucial to specify the reserves available for each type of fuel, including crude oil, natural gas, coal, and nuclear fuels. These reserve data are typically reported in weight or volume terms and must be converted into energy units. For example, 1 million barrels of oil is approximately 6 PJ.</a:t>
            </a:r>
          </a:p>
          <a:p>
            <a:r>
              <a:rPr lang="en-US" dirty="0"/>
              <a:t>To represent this in the model, we use the parameter </a:t>
            </a:r>
            <a:r>
              <a:rPr lang="en-US" b="1" i="1" dirty="0"/>
              <a:t>Total Technology Annual Activity Upper Limit</a:t>
            </a:r>
            <a:r>
              <a:rPr lang="en-US" b="1" dirty="0"/>
              <a:t>. </a:t>
            </a:r>
            <a:r>
              <a:rPr lang="en-US" dirty="0"/>
              <a:t>This parameter sets a maximum limit on energy production for the entire modelling period.</a:t>
            </a:r>
          </a:p>
          <a:p>
            <a:endParaRPr lang="en-US" dirty="0"/>
          </a:p>
        </p:txBody>
      </p:sp>
      <p:sp>
        <p:nvSpPr>
          <p:cNvPr id="165" name="Google Shape;165;p13:notes">
            <a:extLst>
              <a:ext uri="{FF2B5EF4-FFF2-40B4-BE49-F238E27FC236}">
                <a16:creationId xmlns:a16="http://schemas.microsoft.com/office/drawing/2014/main" id="{6DEF1E43-5915-2A9A-684F-BF12AB61A7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91705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6175-3074-A413-3294-3E6473A138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5FB194A6-8AD7-250D-5473-55E624506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35507D4B-5947-CDD1-BB3B-6E5E5B90EAA2}"/>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56978C21-95D3-606F-F954-758783BAE43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9413A03-2924-EF83-CB57-B03D1342E296}"/>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105790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E679-3A11-F331-A6DE-D8816388E7BF}"/>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296AD525-1BCF-807D-5662-B27431A19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4FE11D58-50F3-221E-1CFE-A7AF500BDF08}"/>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C119CE30-4C69-CBBA-6F6B-A180FC8A547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2A934A7-D8E1-3D4A-0BDD-E197F206EBF7}"/>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124563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6185A-6893-E824-EB14-DBC4A2FB60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0D4711C5-A51E-801E-30B3-52D6EA6FEC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4DDF58E-5CCB-942A-CFA3-C1DB7A85F145}"/>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48918D59-456E-51C6-6A56-E9E1C321AA7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D087957A-DBA4-FF21-3C71-65584431D285}"/>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42836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95542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4543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BA2B-E8C7-6C5A-5F4B-FF21135DB829}"/>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E2F850CB-66B9-F8EF-E4AE-D38FD0325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5EE2D0A-27FB-CC41-2945-D4E798E36FA8}"/>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CC48E1AA-DC60-38E3-49C7-71117B87F2C8}"/>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2C93E8A-A797-F74E-EEAF-20C753EE4927}"/>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78141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FFC5-3BC9-E556-EB50-54D97F668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4DE2093C-4649-377E-A0C0-3BE8CA274A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B354B-BDD3-E769-9573-C1F934E09A7C}"/>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D8310EE0-ED93-BB2D-CAA2-3D98BDE4E6C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A8842046-9C04-F4DF-2B73-E6F380C0CB58}"/>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321884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8FC0-7E69-8993-9A5B-0020D84876E4}"/>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5639CBE5-1ACB-ADF2-6692-1DAA2B584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2DF3FAC8-1984-FE55-EBF7-573292E65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0A8D851C-C7A3-84CF-45E9-7A9FEED01A63}"/>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6" name="Footer Placeholder 5">
            <a:extLst>
              <a:ext uri="{FF2B5EF4-FFF2-40B4-BE49-F238E27FC236}">
                <a16:creationId xmlns:a16="http://schemas.microsoft.com/office/drawing/2014/main" id="{985C7D67-6FCD-4587-BB35-A90B0EFFA05D}"/>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181407DF-9CBD-99F8-FB76-67A205EA466D}"/>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365889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8CB-3430-5523-D9C4-69A372ED7367}"/>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0C06DC4B-182A-599F-BAEE-1530ACDB8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6B532-0216-8118-714E-A6A0D969E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61592A84-1C6B-93A1-9883-86A6FCCFA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76FEB-509E-6186-DC25-DB858908A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AB9487E3-3DD2-A1B8-7EFB-6A6ACCD55080}"/>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8" name="Footer Placeholder 7">
            <a:extLst>
              <a:ext uri="{FF2B5EF4-FFF2-40B4-BE49-F238E27FC236}">
                <a16:creationId xmlns:a16="http://schemas.microsoft.com/office/drawing/2014/main" id="{943EDDAE-DC65-EE78-E241-76703866A108}"/>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90392C2F-60FE-1082-2C7C-C16B55A6B9F5}"/>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7411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4EC1-D083-994E-B469-D086ACD4481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F17B404C-AD30-5B35-1F5C-AA0C8E074AE1}"/>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4" name="Footer Placeholder 3">
            <a:extLst>
              <a:ext uri="{FF2B5EF4-FFF2-40B4-BE49-F238E27FC236}">
                <a16:creationId xmlns:a16="http://schemas.microsoft.com/office/drawing/2014/main" id="{7A33CCEA-8F53-3B56-39BB-C24E4DE63E18}"/>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A6E98A6A-17D0-E5E3-F87A-FCD1A288C711}"/>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207216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CF749-975C-1AEF-C945-A15219323F1C}"/>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3" name="Footer Placeholder 2">
            <a:extLst>
              <a:ext uri="{FF2B5EF4-FFF2-40B4-BE49-F238E27FC236}">
                <a16:creationId xmlns:a16="http://schemas.microsoft.com/office/drawing/2014/main" id="{7F8E1015-4387-9522-EE51-0A4D0870F313}"/>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AB0473B6-6959-A514-BF08-4910B9490E63}"/>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386974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256F-4EC2-9ECF-BEFA-D1FE33607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41710C4-D454-AA09-8C9D-C040BE64F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1F99455F-A9CF-B2CA-83F5-C84CBB0DE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A0047-922A-6CAC-AE05-89D7D8FF3913}"/>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6" name="Footer Placeholder 5">
            <a:extLst>
              <a:ext uri="{FF2B5EF4-FFF2-40B4-BE49-F238E27FC236}">
                <a16:creationId xmlns:a16="http://schemas.microsoft.com/office/drawing/2014/main" id="{8DBA0ED9-F30A-D738-F27A-837A92BDDF1A}"/>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D70AABE6-2942-6A2C-C7BB-3207C235357F}"/>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230984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F864-D558-1824-9555-46D095048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6D567A07-E5D0-CFB2-0ECB-F7FD4330B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CB350319-3F46-8578-C0ED-F6C9B791B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F28FC-F483-1DD8-EA73-607EEC1AAFC8}"/>
              </a:ext>
            </a:extLst>
          </p:cNvPr>
          <p:cNvSpPr>
            <a:spLocks noGrp="1"/>
          </p:cNvSpPr>
          <p:nvPr>
            <p:ph type="dt" sz="half" idx="10"/>
          </p:nvPr>
        </p:nvSpPr>
        <p:spPr/>
        <p:txBody>
          <a:bodyPr/>
          <a:lstStyle/>
          <a:p>
            <a:fld id="{B1483C94-B7C3-4BF7-88D0-8319A6C6DF0D}" type="datetimeFigureOut">
              <a:rPr lang="es-CO" smtClean="0"/>
              <a:t>22/08/2025</a:t>
            </a:fld>
            <a:endParaRPr lang="es-CO"/>
          </a:p>
        </p:txBody>
      </p:sp>
      <p:sp>
        <p:nvSpPr>
          <p:cNvPr id="6" name="Footer Placeholder 5">
            <a:extLst>
              <a:ext uri="{FF2B5EF4-FFF2-40B4-BE49-F238E27FC236}">
                <a16:creationId xmlns:a16="http://schemas.microsoft.com/office/drawing/2014/main" id="{8F2777C7-1AF7-1D8A-35B7-8CEB3D94C50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190A5D78-AED9-A8FC-28F1-FDDB5E3C85AA}"/>
              </a:ext>
            </a:extLst>
          </p:cNvPr>
          <p:cNvSpPr>
            <a:spLocks noGrp="1"/>
          </p:cNvSpPr>
          <p:nvPr>
            <p:ph type="sldNum" sz="quarter" idx="12"/>
          </p:nvPr>
        </p:nvSpPr>
        <p:spPr/>
        <p:txBody>
          <a:bodyPr/>
          <a:lstStyle/>
          <a:p>
            <a:fld id="{1168F5EB-F23A-4E3E-A996-465E2BA4DDAD}" type="slidenum">
              <a:rPr lang="es-CO" smtClean="0"/>
              <a:t>‹#›</a:t>
            </a:fld>
            <a:endParaRPr lang="es-CO"/>
          </a:p>
        </p:txBody>
      </p:sp>
    </p:spTree>
    <p:extLst>
      <p:ext uri="{BB962C8B-B14F-4D97-AF65-F5344CB8AC3E}">
        <p14:creationId xmlns:p14="http://schemas.microsoft.com/office/powerpoint/2010/main" val="11350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6D3AF-84A3-4E6D-9A09-E41D2DFB0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EEA4DD5E-8D82-7900-4252-C1CBFC00E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9B104693-062D-B880-5251-71E0941A9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483C94-B7C3-4BF7-88D0-8319A6C6DF0D}" type="datetimeFigureOut">
              <a:rPr lang="es-CO" smtClean="0"/>
              <a:t>22/08/2025</a:t>
            </a:fld>
            <a:endParaRPr lang="es-CO"/>
          </a:p>
        </p:txBody>
      </p:sp>
      <p:sp>
        <p:nvSpPr>
          <p:cNvPr id="5" name="Footer Placeholder 4">
            <a:extLst>
              <a:ext uri="{FF2B5EF4-FFF2-40B4-BE49-F238E27FC236}">
                <a16:creationId xmlns:a16="http://schemas.microsoft.com/office/drawing/2014/main" id="{7B91CDF8-EE7C-E334-5191-CDFAC0966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a:extLst>
              <a:ext uri="{FF2B5EF4-FFF2-40B4-BE49-F238E27FC236}">
                <a16:creationId xmlns:a16="http://schemas.microsoft.com/office/drawing/2014/main" id="{E557E7F5-FFC4-8401-C741-D75B7D9FD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68F5EB-F23A-4E3E-A996-465E2BA4DDAD}" type="slidenum">
              <a:rPr lang="es-CO" smtClean="0"/>
              <a:t>‹#›</a:t>
            </a:fld>
            <a:endParaRPr lang="es-CO"/>
          </a:p>
        </p:txBody>
      </p:sp>
    </p:spTree>
    <p:extLst>
      <p:ext uri="{BB962C8B-B14F-4D97-AF65-F5344CB8AC3E}">
        <p14:creationId xmlns:p14="http://schemas.microsoft.com/office/powerpoint/2010/main" val="7449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9.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image" Target="../media/image11.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doi.org/10.5281/zenodo.1388341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chart" Target="../charts/char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doi.org/10.5281/zenodo.13883416"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Energy system modelling using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8055774"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14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MODEL CALIBRATION AND SCENARIO VALIDATION</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0A45921-77B2-2984-07D7-0F91672FBEC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E4DE4F9-B4AE-D9DD-BBEE-B655471EF314}"/>
              </a:ext>
            </a:extLst>
          </p:cNvPr>
          <p:cNvSpPr/>
          <p:nvPr/>
        </p:nvSpPr>
        <p:spPr>
          <a:xfrm>
            <a:off x="343847" y="995986"/>
            <a:ext cx="90573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Technology Model Period Activity Upper Limit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B7EBCF2B-07CE-5298-7490-C87D95C8358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Scenario validation</a:t>
            </a:r>
            <a:endParaRPr lang="en-US" dirty="0">
              <a:cs typeface="Calibri Light" panose="020F0302020204030204"/>
            </a:endParaRPr>
          </a:p>
        </p:txBody>
      </p:sp>
      <p:sp>
        <p:nvSpPr>
          <p:cNvPr id="6" name="TextBox 5">
            <a:extLst>
              <a:ext uri="{FF2B5EF4-FFF2-40B4-BE49-F238E27FC236}">
                <a16:creationId xmlns:a16="http://schemas.microsoft.com/office/drawing/2014/main" id="{27CBAA36-A6C5-B8C9-63B9-66284BFB5346}"/>
              </a:ext>
            </a:extLst>
          </p:cNvPr>
          <p:cNvSpPr txBox="1"/>
          <p:nvPr/>
        </p:nvSpPr>
        <p:spPr>
          <a:xfrm>
            <a:off x="372423" y="1567188"/>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Total maximum level of activity allowed for a technology in the entire modelled period. It represents the total reserves of fossil fuels.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DF1CCE1A-6FE1-DE11-2E7C-27FB45878861}"/>
              </a:ext>
            </a:extLst>
          </p:cNvPr>
          <p:cNvPicPr>
            <a:picLocks noChangeAspect="1"/>
          </p:cNvPicPr>
          <p:nvPr/>
        </p:nvPicPr>
        <p:blipFill>
          <a:blip r:embed="rId5"/>
          <a:srcRect l="53050" t="-1087" b="1087"/>
          <a:stretch/>
        </p:blipFill>
        <p:spPr>
          <a:xfrm>
            <a:off x="510764" y="2823671"/>
            <a:ext cx="2200276" cy="2343212"/>
          </a:xfrm>
          <a:prstGeom prst="rect">
            <a:avLst/>
          </a:prstGeom>
        </p:spPr>
      </p:pic>
      <p:pic>
        <p:nvPicPr>
          <p:cNvPr id="10" name="Picture 9">
            <a:extLst>
              <a:ext uri="{FF2B5EF4-FFF2-40B4-BE49-F238E27FC236}">
                <a16:creationId xmlns:a16="http://schemas.microsoft.com/office/drawing/2014/main" id="{237D5610-CE4C-97D9-ECBC-5745A1461A15}"/>
              </a:ext>
            </a:extLst>
          </p:cNvPr>
          <p:cNvPicPr>
            <a:picLocks noChangeAspect="1"/>
          </p:cNvPicPr>
          <p:nvPr/>
        </p:nvPicPr>
        <p:blipFill>
          <a:blip r:embed="rId6"/>
          <a:stretch>
            <a:fillRect/>
          </a:stretch>
        </p:blipFill>
        <p:spPr>
          <a:xfrm>
            <a:off x="3399809" y="2895139"/>
            <a:ext cx="2200276" cy="2200276"/>
          </a:xfrm>
          <a:prstGeom prst="rect">
            <a:avLst/>
          </a:prstGeom>
        </p:spPr>
      </p:pic>
      <p:pic>
        <p:nvPicPr>
          <p:cNvPr id="11" name="Picture 10">
            <a:extLst>
              <a:ext uri="{FF2B5EF4-FFF2-40B4-BE49-F238E27FC236}">
                <a16:creationId xmlns:a16="http://schemas.microsoft.com/office/drawing/2014/main" id="{96C183F7-3D91-0DA0-3A2A-1A60EC58A77C}"/>
              </a:ext>
            </a:extLst>
          </p:cNvPr>
          <p:cNvPicPr>
            <a:picLocks noChangeAspect="1"/>
          </p:cNvPicPr>
          <p:nvPr/>
        </p:nvPicPr>
        <p:blipFill>
          <a:blip r:embed="rId7"/>
          <a:stretch>
            <a:fillRect/>
          </a:stretch>
        </p:blipFill>
        <p:spPr>
          <a:xfrm>
            <a:off x="6288854" y="2962167"/>
            <a:ext cx="2200276" cy="2200276"/>
          </a:xfrm>
          <a:prstGeom prst="rect">
            <a:avLst/>
          </a:prstGeom>
        </p:spPr>
      </p:pic>
      <p:pic>
        <p:nvPicPr>
          <p:cNvPr id="12" name="Picture 11">
            <a:extLst>
              <a:ext uri="{FF2B5EF4-FFF2-40B4-BE49-F238E27FC236}">
                <a16:creationId xmlns:a16="http://schemas.microsoft.com/office/drawing/2014/main" id="{4576314C-C026-7067-AA2D-C6A6C8F19DEB}"/>
              </a:ext>
            </a:extLst>
          </p:cNvPr>
          <p:cNvPicPr>
            <a:picLocks noChangeAspect="1"/>
          </p:cNvPicPr>
          <p:nvPr/>
        </p:nvPicPr>
        <p:blipFill>
          <a:blip r:embed="rId8"/>
          <a:stretch>
            <a:fillRect/>
          </a:stretch>
        </p:blipFill>
        <p:spPr>
          <a:xfrm>
            <a:off x="9253927" y="3067038"/>
            <a:ext cx="2028377" cy="2028377"/>
          </a:xfrm>
          <a:prstGeom prst="rect">
            <a:avLst/>
          </a:prstGeom>
        </p:spPr>
      </p:pic>
      <p:sp>
        <p:nvSpPr>
          <p:cNvPr id="13" name="TextBox 12">
            <a:extLst>
              <a:ext uri="{FF2B5EF4-FFF2-40B4-BE49-F238E27FC236}">
                <a16:creationId xmlns:a16="http://schemas.microsoft.com/office/drawing/2014/main" id="{AF1715E9-7FD9-3CD8-4F98-4102C2D32F2D}"/>
              </a:ext>
            </a:extLst>
          </p:cNvPr>
          <p:cNvSpPr txBox="1"/>
          <p:nvPr/>
        </p:nvSpPr>
        <p:spPr>
          <a:xfrm>
            <a:off x="439942"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Crude </a:t>
            </a:r>
            <a:r>
              <a:rPr lang="es-CO" sz="2500" b="1" dirty="0" err="1">
                <a:solidFill>
                  <a:schemeClr val="bg1"/>
                </a:solidFill>
                <a:latin typeface="Aptos" panose="020B0004020202020204" pitchFamily="34" charset="0"/>
              </a:rPr>
              <a:t>oil</a:t>
            </a:r>
            <a:endParaRPr lang="es-CO" sz="2500" b="1" dirty="0">
              <a:solidFill>
                <a:schemeClr val="bg1"/>
              </a:solidFill>
              <a:latin typeface="Aptos" panose="020B0004020202020204" pitchFamily="34" charset="0"/>
            </a:endParaRPr>
          </a:p>
        </p:txBody>
      </p:sp>
      <p:sp>
        <p:nvSpPr>
          <p:cNvPr id="14" name="TextBox 13">
            <a:extLst>
              <a:ext uri="{FF2B5EF4-FFF2-40B4-BE49-F238E27FC236}">
                <a16:creationId xmlns:a16="http://schemas.microsoft.com/office/drawing/2014/main" id="{6491B7EF-708D-58BF-B58E-8ED5E97926E8}"/>
              </a:ext>
            </a:extLst>
          </p:cNvPr>
          <p:cNvSpPr txBox="1"/>
          <p:nvPr/>
        </p:nvSpPr>
        <p:spPr>
          <a:xfrm>
            <a:off x="3324224"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Natural gas</a:t>
            </a:r>
          </a:p>
        </p:txBody>
      </p:sp>
      <p:sp>
        <p:nvSpPr>
          <p:cNvPr id="15" name="TextBox 14">
            <a:extLst>
              <a:ext uri="{FF2B5EF4-FFF2-40B4-BE49-F238E27FC236}">
                <a16:creationId xmlns:a16="http://schemas.microsoft.com/office/drawing/2014/main" id="{F3696229-27CD-2331-A85D-60B5104C88A3}"/>
              </a:ext>
            </a:extLst>
          </p:cNvPr>
          <p:cNvSpPr txBox="1"/>
          <p:nvPr/>
        </p:nvSpPr>
        <p:spPr>
          <a:xfrm>
            <a:off x="6208506"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Coal</a:t>
            </a:r>
          </a:p>
        </p:txBody>
      </p:sp>
      <p:sp>
        <p:nvSpPr>
          <p:cNvPr id="16" name="TextBox 15">
            <a:extLst>
              <a:ext uri="{FF2B5EF4-FFF2-40B4-BE49-F238E27FC236}">
                <a16:creationId xmlns:a16="http://schemas.microsoft.com/office/drawing/2014/main" id="{7B16D7A5-E712-9887-F41C-67BC106335AA}"/>
              </a:ext>
            </a:extLst>
          </p:cNvPr>
          <p:cNvSpPr txBox="1"/>
          <p:nvPr/>
        </p:nvSpPr>
        <p:spPr>
          <a:xfrm>
            <a:off x="9092393"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Nuclear </a:t>
            </a:r>
            <a:r>
              <a:rPr lang="es-CO" sz="2500" b="1" dirty="0" err="1">
                <a:solidFill>
                  <a:schemeClr val="bg1"/>
                </a:solidFill>
                <a:latin typeface="Aptos" panose="020B0004020202020204" pitchFamily="34" charset="0"/>
              </a:rPr>
              <a:t>fuels</a:t>
            </a:r>
            <a:endParaRPr lang="es-CO" sz="2500" b="1" dirty="0">
              <a:solidFill>
                <a:schemeClr val="bg1"/>
              </a:solidFill>
              <a:latin typeface="Aptos" panose="020B0004020202020204" pitchFamily="34" charset="0"/>
            </a:endParaRPr>
          </a:p>
        </p:txBody>
      </p:sp>
      <p:pic>
        <p:nvPicPr>
          <p:cNvPr id="2" name="synthesize (55)">
            <a:hlinkClick r:id="" action="ppaction://media"/>
            <a:extLst>
              <a:ext uri="{FF2B5EF4-FFF2-40B4-BE49-F238E27FC236}">
                <a16:creationId xmlns:a16="http://schemas.microsoft.com/office/drawing/2014/main" id="{7665554A-3B2D-63BF-60AC-E6D0F82ADB3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07823" y="344724"/>
            <a:ext cx="406400" cy="406400"/>
          </a:xfrm>
          <a:prstGeom prst="rect">
            <a:avLst/>
          </a:prstGeom>
        </p:spPr>
      </p:pic>
    </p:spTree>
    <p:extLst>
      <p:ext uri="{BB962C8B-B14F-4D97-AF65-F5344CB8AC3E}">
        <p14:creationId xmlns:p14="http://schemas.microsoft.com/office/powerpoint/2010/main" val="27994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3249E57-9C53-544C-AB49-B7C5437155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C9947D5-CE0D-1731-6AFC-5A427891C4D2}"/>
              </a:ext>
            </a:extLst>
          </p:cNvPr>
          <p:cNvSpPr/>
          <p:nvPr/>
        </p:nvSpPr>
        <p:spPr>
          <a:xfrm>
            <a:off x="343847" y="995986"/>
            <a:ext cx="90573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Technology Annual Activity Upper Limit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A73E559B-10EE-BB86-215C-966DD6548079}"/>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Scenario validation</a:t>
            </a:r>
            <a:endParaRPr lang="en-US" dirty="0">
              <a:cs typeface="Calibri Light" panose="020F0302020204030204"/>
            </a:endParaRPr>
          </a:p>
        </p:txBody>
      </p:sp>
      <p:sp>
        <p:nvSpPr>
          <p:cNvPr id="6" name="TextBox 5">
            <a:extLst>
              <a:ext uri="{FF2B5EF4-FFF2-40B4-BE49-F238E27FC236}">
                <a16:creationId xmlns:a16="http://schemas.microsoft.com/office/drawing/2014/main" id="{A6E9DF86-59D1-823C-1D15-CD5A108EF1AB}"/>
              </a:ext>
            </a:extLst>
          </p:cNvPr>
          <p:cNvSpPr txBox="1"/>
          <p:nvPr/>
        </p:nvSpPr>
        <p:spPr>
          <a:xfrm>
            <a:off x="372423" y="1567188"/>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Total maximum level of activity allowed for a technology in one year. It represents the technical potential of energy production of a technology.</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B996A4E-E1C2-5FD8-6EAB-AA1F2207092D}"/>
              </a:ext>
            </a:extLst>
          </p:cNvPr>
          <p:cNvSpPr txBox="1"/>
          <p:nvPr/>
        </p:nvSpPr>
        <p:spPr>
          <a:xfrm>
            <a:off x="1301388" y="2961967"/>
            <a:ext cx="3762376"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Fossil</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fuels</a:t>
            </a:r>
            <a:endParaRPr lang="es-CO" sz="2500" b="1" dirty="0">
              <a:solidFill>
                <a:schemeClr val="bg1"/>
              </a:solidFill>
              <a:latin typeface="Aptos" panose="020B0004020202020204" pitchFamily="34" charset="0"/>
            </a:endParaRPr>
          </a:p>
        </p:txBody>
      </p:sp>
      <p:sp>
        <p:nvSpPr>
          <p:cNvPr id="14" name="TextBox 13">
            <a:extLst>
              <a:ext uri="{FF2B5EF4-FFF2-40B4-BE49-F238E27FC236}">
                <a16:creationId xmlns:a16="http://schemas.microsoft.com/office/drawing/2014/main" id="{0B73F83C-85D8-9B31-4476-C1EB33B1B431}"/>
              </a:ext>
            </a:extLst>
          </p:cNvPr>
          <p:cNvSpPr txBox="1"/>
          <p:nvPr/>
        </p:nvSpPr>
        <p:spPr>
          <a:xfrm>
            <a:off x="6824660" y="2961967"/>
            <a:ext cx="3762376"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Renewables</a:t>
            </a:r>
            <a:endParaRPr lang="es-CO" sz="2500" b="1"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49C19ECF-14F4-B4E7-1F71-05E8C547B8DD}"/>
              </a:ext>
            </a:extLst>
          </p:cNvPr>
          <p:cNvSpPr txBox="1"/>
          <p:nvPr/>
        </p:nvSpPr>
        <p:spPr>
          <a:xfrm>
            <a:off x="943085" y="3714544"/>
            <a:ext cx="4452938" cy="1200329"/>
          </a:xfrm>
          <a:prstGeom prst="rect">
            <a:avLst/>
          </a:prstGeom>
          <a:noFill/>
        </p:spPr>
        <p:txBody>
          <a:bodyPr wrap="square" rtlCol="0">
            <a:spAutoFit/>
          </a:bodyPr>
          <a:lstStyle/>
          <a:p>
            <a:pPr algn="ctr"/>
            <a:r>
              <a:rPr lang="es-CO" sz="2400" dirty="0" err="1">
                <a:latin typeface="Open Sans" panose="020B0606030504020204" pitchFamily="34" charset="0"/>
                <a:ea typeface="Open Sans" panose="020B0606030504020204" pitchFamily="34" charset="0"/>
                <a:cs typeface="Open Sans" panose="020B0606030504020204" pitchFamily="34" charset="0"/>
              </a:rPr>
              <a:t>Controlled</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by</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depletion</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features</a:t>
            </a:r>
            <a:r>
              <a:rPr lang="es-CO" sz="2400" dirty="0">
                <a:latin typeface="Open Sans" panose="020B0606030504020204" pitchFamily="34" charset="0"/>
                <a:ea typeface="Open Sans" panose="020B0606030504020204" pitchFamily="34" charset="0"/>
                <a:cs typeface="Open Sans" panose="020B0606030504020204" pitchFamily="34" charset="0"/>
              </a:rPr>
              <a:t> in </a:t>
            </a:r>
            <a:r>
              <a:rPr lang="es-CO" sz="2400" dirty="0" err="1">
                <a:latin typeface="Open Sans" panose="020B0606030504020204" pitchFamily="34" charset="0"/>
                <a:ea typeface="Open Sans" panose="020B0606030504020204" pitchFamily="34" charset="0"/>
                <a:cs typeface="Open Sans" panose="020B0606030504020204" pitchFamily="34" charset="0"/>
              </a:rPr>
              <a:t>each</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reservoir</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or</a:t>
            </a:r>
            <a:r>
              <a:rPr lang="es-CO" sz="2400" dirty="0">
                <a:latin typeface="Open Sans" panose="020B0606030504020204" pitchFamily="34" charset="0"/>
                <a:ea typeface="Open Sans" panose="020B0606030504020204" pitchFamily="34" charset="0"/>
                <a:cs typeface="Open Sans" panose="020B0606030504020204" pitchFamily="34" charset="0"/>
              </a:rPr>
              <a:t> mine.</a:t>
            </a:r>
          </a:p>
        </p:txBody>
      </p:sp>
      <p:sp>
        <p:nvSpPr>
          <p:cNvPr id="3" name="TextBox 2">
            <a:extLst>
              <a:ext uri="{FF2B5EF4-FFF2-40B4-BE49-F238E27FC236}">
                <a16:creationId xmlns:a16="http://schemas.microsoft.com/office/drawing/2014/main" id="{4C2B8784-0DED-AA70-9407-0FFF34CC5095}"/>
              </a:ext>
            </a:extLst>
          </p:cNvPr>
          <p:cNvSpPr txBox="1"/>
          <p:nvPr/>
        </p:nvSpPr>
        <p:spPr>
          <a:xfrm>
            <a:off x="6481872" y="3714544"/>
            <a:ext cx="4452938" cy="830997"/>
          </a:xfrm>
          <a:prstGeom prst="rect">
            <a:avLst/>
          </a:prstGeom>
          <a:noFill/>
        </p:spPr>
        <p:txBody>
          <a:bodyPr wrap="square" rtlCol="0">
            <a:spAutoFit/>
          </a:bodyPr>
          <a:lstStyle/>
          <a:p>
            <a:pPr algn="ctr"/>
            <a:r>
              <a:rPr lang="es-CO" sz="2400" dirty="0" err="1">
                <a:latin typeface="Open Sans" panose="020B0606030504020204" pitchFamily="34" charset="0"/>
                <a:ea typeface="Open Sans" panose="020B0606030504020204" pitchFamily="34" charset="0"/>
                <a:cs typeface="Open Sans" panose="020B0606030504020204" pitchFamily="34" charset="0"/>
              </a:rPr>
              <a:t>Controlled</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by</a:t>
            </a:r>
            <a:r>
              <a:rPr lang="es-CO" sz="2400" dirty="0">
                <a:latin typeface="Open Sans" panose="020B0606030504020204" pitchFamily="34" charset="0"/>
                <a:ea typeface="Open Sans" panose="020B0606030504020204" pitchFamily="34" charset="0"/>
                <a:cs typeface="Open Sans" panose="020B0606030504020204" pitchFamily="34" charset="0"/>
              </a:rPr>
              <a:t> natural </a:t>
            </a:r>
            <a:r>
              <a:rPr lang="es-CO" sz="2400" dirty="0" err="1">
                <a:latin typeface="Open Sans" panose="020B0606030504020204" pitchFamily="34" charset="0"/>
                <a:ea typeface="Open Sans" panose="020B0606030504020204" pitchFamily="34" charset="0"/>
                <a:cs typeface="Open Sans" panose="020B0606030504020204" pitchFamily="34" charset="0"/>
              </a:rPr>
              <a:t>conditions</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of</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each</a:t>
            </a:r>
            <a:r>
              <a:rPr lang="es-CO" sz="2400" dirty="0">
                <a:latin typeface="Open Sans" panose="020B0606030504020204" pitchFamily="34" charset="0"/>
                <a:ea typeface="Open Sans" panose="020B0606030504020204" pitchFamily="34" charset="0"/>
                <a:cs typeface="Open Sans" panose="020B0606030504020204" pitchFamily="34" charset="0"/>
              </a:rPr>
              <a:t> </a:t>
            </a:r>
            <a:r>
              <a:rPr lang="es-CO" sz="2400" dirty="0" err="1">
                <a:latin typeface="Open Sans" panose="020B0606030504020204" pitchFamily="34" charset="0"/>
                <a:ea typeface="Open Sans" panose="020B0606030504020204" pitchFamily="34" charset="0"/>
                <a:cs typeface="Open Sans" panose="020B0606030504020204" pitchFamily="34" charset="0"/>
              </a:rPr>
              <a:t>region</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2B32EBC-B0BF-014D-155C-0F84C1A275E2}"/>
              </a:ext>
            </a:extLst>
          </p:cNvPr>
          <p:cNvSpPr txBox="1"/>
          <p:nvPr/>
        </p:nvSpPr>
        <p:spPr>
          <a:xfrm>
            <a:off x="496248" y="5274951"/>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This parameter is defined for primary energy technologies such as MINCOA or MINBIO.</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synthesize (56)">
            <a:hlinkClick r:id="" action="ppaction://media"/>
            <a:extLst>
              <a:ext uri="{FF2B5EF4-FFF2-40B4-BE49-F238E27FC236}">
                <a16:creationId xmlns:a16="http://schemas.microsoft.com/office/drawing/2014/main" id="{DE8F3D63-2814-2319-958A-1B662A04E1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0661" y="312066"/>
            <a:ext cx="406400" cy="406400"/>
          </a:xfrm>
          <a:prstGeom prst="rect">
            <a:avLst/>
          </a:prstGeom>
        </p:spPr>
      </p:pic>
    </p:spTree>
    <p:extLst>
      <p:ext uri="{BB962C8B-B14F-4D97-AF65-F5344CB8AC3E}">
        <p14:creationId xmlns:p14="http://schemas.microsoft.com/office/powerpoint/2010/main" val="2028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C194708-135B-FD72-F5B2-A718DD3C274F}"/>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0698163-03D9-3659-FB8B-A57B68C27D5B}"/>
              </a:ext>
            </a:extLst>
          </p:cNvPr>
          <p:cNvPicPr>
            <a:picLocks noChangeAspect="1"/>
          </p:cNvPicPr>
          <p:nvPr/>
        </p:nvPicPr>
        <p:blipFill>
          <a:blip r:embed="rId5"/>
          <a:srcRect t="20357" b="26667"/>
          <a:stretch/>
        </p:blipFill>
        <p:spPr>
          <a:xfrm>
            <a:off x="319524" y="2938609"/>
            <a:ext cx="2485306" cy="1703860"/>
          </a:xfrm>
          <a:prstGeom prst="rect">
            <a:avLst/>
          </a:prstGeom>
        </p:spPr>
      </p:pic>
      <p:sp>
        <p:nvSpPr>
          <p:cNvPr id="7" name="Rectangle 6">
            <a:extLst>
              <a:ext uri="{FF2B5EF4-FFF2-40B4-BE49-F238E27FC236}">
                <a16:creationId xmlns:a16="http://schemas.microsoft.com/office/drawing/2014/main" id="{C4F23ACD-44DA-360E-77C2-466CD583DDE4}"/>
              </a:ext>
            </a:extLst>
          </p:cNvPr>
          <p:cNvSpPr/>
          <p:nvPr/>
        </p:nvSpPr>
        <p:spPr>
          <a:xfrm>
            <a:off x="343847" y="995986"/>
            <a:ext cx="90573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14.2.5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Annual Max Capacity</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A5698114-8636-AD22-DC1D-E2EC9F581FF7}"/>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Scenario validation</a:t>
            </a:r>
            <a:endParaRPr lang="en-US" dirty="0">
              <a:cs typeface="Calibri Light" panose="020F0302020204030204"/>
            </a:endParaRPr>
          </a:p>
        </p:txBody>
      </p:sp>
      <p:sp>
        <p:nvSpPr>
          <p:cNvPr id="6" name="TextBox 5">
            <a:extLst>
              <a:ext uri="{FF2B5EF4-FFF2-40B4-BE49-F238E27FC236}">
                <a16:creationId xmlns:a16="http://schemas.microsoft.com/office/drawing/2014/main" id="{7FBA3443-32F7-72AD-53B3-2A4DDFA1B8A1}"/>
              </a:ext>
            </a:extLst>
          </p:cNvPr>
          <p:cNvSpPr txBox="1"/>
          <p:nvPr/>
        </p:nvSpPr>
        <p:spPr>
          <a:xfrm>
            <a:off x="372423" y="1567188"/>
            <a:ext cx="10886128" cy="1200329"/>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Total maximum (residual plus cumulatively new installed) capacity allowed for a technology in a specified year. Specially used for renewable power plant technologies.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15C4BC7-36EA-AF61-E967-DB6CA210514D}"/>
              </a:ext>
            </a:extLst>
          </p:cNvPr>
          <p:cNvSpPr txBox="1"/>
          <p:nvPr/>
        </p:nvSpPr>
        <p:spPr>
          <a:xfrm>
            <a:off x="510535" y="5475091"/>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This parameter is defined for power plant technologies such as PWRSOL or PWRWND.</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3DEE385-18D9-4232-95AA-CF22C4A1702B}"/>
              </a:ext>
            </a:extLst>
          </p:cNvPr>
          <p:cNvSpPr txBox="1"/>
          <p:nvPr/>
        </p:nvSpPr>
        <p:spPr>
          <a:xfrm>
            <a:off x="453383"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Solar</a:t>
            </a:r>
          </a:p>
        </p:txBody>
      </p:sp>
      <p:sp>
        <p:nvSpPr>
          <p:cNvPr id="4" name="TextBox 3">
            <a:extLst>
              <a:ext uri="{FF2B5EF4-FFF2-40B4-BE49-F238E27FC236}">
                <a16:creationId xmlns:a16="http://schemas.microsoft.com/office/drawing/2014/main" id="{15DB611F-60F0-7037-1D9B-BC44C46DCF20}"/>
              </a:ext>
            </a:extLst>
          </p:cNvPr>
          <p:cNvSpPr txBox="1"/>
          <p:nvPr/>
        </p:nvSpPr>
        <p:spPr>
          <a:xfrm>
            <a:off x="3337665"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Wind</a:t>
            </a:r>
            <a:endParaRPr lang="es-CO" sz="25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4B65252C-EE3D-0191-F670-B9A8FF5F25A6}"/>
              </a:ext>
            </a:extLst>
          </p:cNvPr>
          <p:cNvSpPr txBox="1"/>
          <p:nvPr/>
        </p:nvSpPr>
        <p:spPr>
          <a:xfrm>
            <a:off x="6221947"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Hydro</a:t>
            </a:r>
            <a:endParaRPr lang="es-CO" sz="2500" b="1" dirty="0">
              <a:solidFill>
                <a:schemeClr val="bg1"/>
              </a:solidFill>
              <a:latin typeface="Aptos" panose="020B0004020202020204" pitchFamily="34" charset="0"/>
            </a:endParaRPr>
          </a:p>
        </p:txBody>
      </p:sp>
      <p:sp>
        <p:nvSpPr>
          <p:cNvPr id="17" name="TextBox 16">
            <a:extLst>
              <a:ext uri="{FF2B5EF4-FFF2-40B4-BE49-F238E27FC236}">
                <a16:creationId xmlns:a16="http://schemas.microsoft.com/office/drawing/2014/main" id="{8C1D1DC5-7BDF-C863-DA86-7F10F8F5F6E3}"/>
              </a:ext>
            </a:extLst>
          </p:cNvPr>
          <p:cNvSpPr txBox="1"/>
          <p:nvPr/>
        </p:nvSpPr>
        <p:spPr>
          <a:xfrm>
            <a:off x="9105834"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Geothermal</a:t>
            </a:r>
            <a:endParaRPr lang="es-CO" sz="2500" b="1" dirty="0">
              <a:solidFill>
                <a:schemeClr val="bg1"/>
              </a:solidFill>
              <a:latin typeface="Aptos" panose="020B0004020202020204" pitchFamily="34" charset="0"/>
            </a:endParaRPr>
          </a:p>
        </p:txBody>
      </p:sp>
      <p:pic>
        <p:nvPicPr>
          <p:cNvPr id="3074" name="Picture 2" descr="Wind Turbines icon PNG and SVG Vector Free Download">
            <a:extLst>
              <a:ext uri="{FF2B5EF4-FFF2-40B4-BE49-F238E27FC236}">
                <a16:creationId xmlns:a16="http://schemas.microsoft.com/office/drawing/2014/main" id="{B9120F7A-EE5E-9627-5520-35B75E198B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152" y="3033382"/>
            <a:ext cx="2117558" cy="1565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ydropower Icon #125710 - Free Icons Library">
            <a:extLst>
              <a:ext uri="{FF2B5EF4-FFF2-40B4-BE49-F238E27FC236}">
                <a16:creationId xmlns:a16="http://schemas.microsoft.com/office/drawing/2014/main" id="{43185F16-DF87-37D1-582E-2805855B7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916" y="2526709"/>
            <a:ext cx="2205463" cy="2205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3D6B70C-737A-4DDE-410C-414197F0E8C6}"/>
              </a:ext>
            </a:extLst>
          </p:cNvPr>
          <p:cNvPicPr>
            <a:picLocks noChangeAspect="1"/>
          </p:cNvPicPr>
          <p:nvPr/>
        </p:nvPicPr>
        <p:blipFill>
          <a:blip r:embed="rId8"/>
          <a:stretch>
            <a:fillRect/>
          </a:stretch>
        </p:blipFill>
        <p:spPr>
          <a:xfrm>
            <a:off x="9196585" y="2623577"/>
            <a:ext cx="2018581" cy="2018581"/>
          </a:xfrm>
          <a:prstGeom prst="rect">
            <a:avLst/>
          </a:prstGeom>
        </p:spPr>
      </p:pic>
      <p:pic>
        <p:nvPicPr>
          <p:cNvPr id="9" name="synthesize (57)">
            <a:hlinkClick r:id="" action="ppaction://media"/>
            <a:extLst>
              <a:ext uri="{FF2B5EF4-FFF2-40B4-BE49-F238E27FC236}">
                <a16:creationId xmlns:a16="http://schemas.microsoft.com/office/drawing/2014/main" id="{04AD4E4B-D71F-7333-A293-8F57F951BDB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852151" y="344724"/>
            <a:ext cx="406400" cy="406400"/>
          </a:xfrm>
          <a:prstGeom prst="rect">
            <a:avLst/>
          </a:prstGeom>
        </p:spPr>
      </p:pic>
    </p:spTree>
    <p:extLst>
      <p:ext uri="{BB962C8B-B14F-4D97-AF65-F5344CB8AC3E}">
        <p14:creationId xmlns:p14="http://schemas.microsoft.com/office/powerpoint/2010/main" val="29959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14.2 References</a:t>
            </a:r>
          </a:p>
        </p:txBody>
      </p:sp>
      <p:sp>
        <p:nvSpPr>
          <p:cNvPr id="4" name="TextBox 3">
            <a:extLst>
              <a:ext uri="{FF2B5EF4-FFF2-40B4-BE49-F238E27FC236}">
                <a16:creationId xmlns:a16="http://schemas.microsoft.com/office/drawing/2014/main" id="{9DD4BC32-7FB0-2C04-D5CE-3B367F473FC0}"/>
              </a:ext>
            </a:extLst>
          </p:cNvPr>
          <p:cNvSpPr txBox="1"/>
          <p:nvPr/>
        </p:nvSpPr>
        <p:spPr>
          <a:xfrm>
            <a:off x="678657" y="1757244"/>
            <a:ext cx="10622756" cy="3147015"/>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s-CO" sz="2400"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Documentation</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Plazas-Niño, F. (2024). Step-by-Step Guide to National Energy System Modelling with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(v1.0).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Zenodo</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https://doi.org/10.5281/zenodo.13883416</a:t>
            </a:r>
            <a:endParaRPr lang="es-CO" sz="2400" b="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123085" cy="3914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400" b="1" dirty="0">
              <a:solidFill>
                <a:schemeClr val="accent5">
                  <a:lumMod val="60000"/>
                  <a:lumOff val="40000"/>
                </a:schemeClr>
              </a:solidFill>
              <a:latin typeface="Open Sans"/>
              <a:cs typeface="Calibri" panose="020F0502020204030204"/>
            </a:endParaRPr>
          </a:p>
          <a:p>
            <a:pPr>
              <a:spcBef>
                <a:spcPts val="1000"/>
              </a:spcBef>
            </a:pPr>
            <a:r>
              <a:rPr lang="en-US" sz="2400" dirty="0">
                <a:latin typeface="Open Sans"/>
                <a:ea typeface="+mn-lt"/>
                <a:cs typeface="+mn-lt"/>
              </a:rPr>
              <a:t>ILO1: Understand the concept of model calibration.</a:t>
            </a:r>
          </a:p>
          <a:p>
            <a:pPr>
              <a:spcBef>
                <a:spcPts val="1000"/>
              </a:spcBef>
            </a:pPr>
            <a:r>
              <a:rPr lang="en-US" sz="2400" dirty="0">
                <a:latin typeface="Open Sans"/>
                <a:ea typeface="+mn-lt"/>
                <a:cs typeface="+mn-lt"/>
              </a:rPr>
              <a:t>ILO2: Learn the basic steps and parameters used to calibrate an </a:t>
            </a:r>
            <a:r>
              <a:rPr lang="en-US" sz="2400" dirty="0" err="1">
                <a:latin typeface="Open Sans"/>
                <a:ea typeface="+mn-lt"/>
                <a:cs typeface="+mn-lt"/>
              </a:rPr>
              <a:t>OSeMOSYS</a:t>
            </a:r>
            <a:r>
              <a:rPr lang="en-US" sz="2400" dirty="0">
                <a:latin typeface="Open Sans"/>
                <a:ea typeface="+mn-lt"/>
                <a:cs typeface="+mn-lt"/>
              </a:rPr>
              <a:t> model.</a:t>
            </a:r>
          </a:p>
          <a:p>
            <a:pPr>
              <a:spcBef>
                <a:spcPts val="1000"/>
              </a:spcBef>
            </a:pPr>
            <a:r>
              <a:rPr lang="en-US" sz="2400" dirty="0">
                <a:latin typeface="Open Sans"/>
                <a:ea typeface="+mn-lt"/>
                <a:cs typeface="+mn-lt"/>
              </a:rPr>
              <a:t>ILO3: Identify additional parameters necessary for an accurate representation of an energy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14.1.1 What is model calibration about?</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Basic steps in model calibration</a:t>
            </a:r>
            <a:endParaRPr lang="en-US" dirty="0">
              <a:cs typeface="Calibri Light" panose="020F0302020204030204"/>
            </a:endParaRPr>
          </a:p>
        </p:txBody>
      </p:sp>
      <p:sp>
        <p:nvSpPr>
          <p:cNvPr id="14" name="TextBox 13">
            <a:extLst>
              <a:ext uri="{FF2B5EF4-FFF2-40B4-BE49-F238E27FC236}">
                <a16:creationId xmlns:a16="http://schemas.microsoft.com/office/drawing/2014/main" id="{93FB0A0E-2C44-CF88-CF5D-DC17AB7D20FB}"/>
              </a:ext>
            </a:extLst>
          </p:cNvPr>
          <p:cNvSpPr txBox="1"/>
          <p:nvPr/>
        </p:nvSpPr>
        <p:spPr>
          <a:xfrm>
            <a:off x="343846" y="1479421"/>
            <a:ext cx="6342703" cy="1569660"/>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Model calibration refers to the process of adjusting model parameters to ensure that outputs align with historical real-world data</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6" name="Chart 15">
            <a:extLst>
              <a:ext uri="{FF2B5EF4-FFF2-40B4-BE49-F238E27FC236}">
                <a16:creationId xmlns:a16="http://schemas.microsoft.com/office/drawing/2014/main" id="{8A5A295B-4C03-D98B-F16C-15CDC4FB930D}"/>
              </a:ext>
            </a:extLst>
          </p:cNvPr>
          <p:cNvGraphicFramePr>
            <a:graphicFrameLocks/>
          </p:cNvGraphicFramePr>
          <p:nvPr/>
        </p:nvGraphicFramePr>
        <p:xfrm>
          <a:off x="623777" y="3049081"/>
          <a:ext cx="5062539" cy="33779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84A32C-7357-6F35-D9F5-A0C0F06B5B1F}"/>
              </a:ext>
            </a:extLst>
          </p:cNvPr>
          <p:cNvGraphicFramePr>
            <a:graphicFrameLocks/>
          </p:cNvGraphicFramePr>
          <p:nvPr/>
        </p:nvGraphicFramePr>
        <p:xfrm>
          <a:off x="6262797" y="3049081"/>
          <a:ext cx="5061600" cy="33779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E5CDFBDD-BEE2-5658-DC57-3639472BFFA8}"/>
              </a:ext>
            </a:extLst>
          </p:cNvPr>
          <p:cNvGraphicFramePr>
            <a:graphicFrameLocks/>
          </p:cNvGraphicFramePr>
          <p:nvPr/>
        </p:nvGraphicFramePr>
        <p:xfrm>
          <a:off x="6966717" y="1012675"/>
          <a:ext cx="4572000" cy="1990725"/>
        </p:xfrm>
        <a:graphic>
          <a:graphicData uri="http://schemas.openxmlformats.org/drawingml/2006/chart">
            <c:chart xmlns:c="http://schemas.openxmlformats.org/drawingml/2006/chart" xmlns:r="http://schemas.openxmlformats.org/officeDocument/2006/relationships" r:id="rId7"/>
          </a:graphicData>
        </a:graphic>
      </p:graphicFrame>
      <p:pic>
        <p:nvPicPr>
          <p:cNvPr id="2" name="synthesize (49)">
            <a:hlinkClick r:id="" action="ppaction://media"/>
            <a:extLst>
              <a:ext uri="{FF2B5EF4-FFF2-40B4-BE49-F238E27FC236}">
                <a16:creationId xmlns:a16="http://schemas.microsoft.com/office/drawing/2014/main" id="{F3C07759-E8A5-EB3F-F3CF-D7E4E7BEF6F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64444" y="341490"/>
            <a:ext cx="406400" cy="406400"/>
          </a:xfrm>
          <a:prstGeom prst="rect">
            <a:avLst/>
          </a:prstGeom>
        </p:spPr>
      </p:pic>
    </p:spTree>
    <p:extLst>
      <p:ext uri="{BB962C8B-B14F-4D97-AF65-F5344CB8AC3E}">
        <p14:creationId xmlns:p14="http://schemas.microsoft.com/office/powerpoint/2010/main" val="1972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14.1.2 Residual capacity</a:t>
            </a:r>
          </a:p>
        </p:txBody>
      </p:sp>
      <p:sp>
        <p:nvSpPr>
          <p:cNvPr id="8" name="Title 10">
            <a:extLst>
              <a:ext uri="{FF2B5EF4-FFF2-40B4-BE49-F238E27FC236}">
                <a16:creationId xmlns:a16="http://schemas.microsoft.com/office/drawing/2014/main" id="{C28BFCDD-2AFA-BCA8-27A9-7834905E2E6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Basic steps in model calibration</a:t>
            </a:r>
            <a:endParaRPr lang="en-US" dirty="0">
              <a:cs typeface="Calibri Light" panose="020F0302020204030204"/>
            </a:endParaRPr>
          </a:p>
        </p:txBody>
      </p:sp>
      <p:graphicFrame>
        <p:nvGraphicFramePr>
          <p:cNvPr id="4" name="Table 3">
            <a:extLst>
              <a:ext uri="{FF2B5EF4-FFF2-40B4-BE49-F238E27FC236}">
                <a16:creationId xmlns:a16="http://schemas.microsoft.com/office/drawing/2014/main" id="{414A9556-ECE8-7576-6A14-9CF40F16F3B7}"/>
              </a:ext>
            </a:extLst>
          </p:cNvPr>
          <p:cNvGraphicFramePr>
            <a:graphicFrameLocks noGrp="1"/>
          </p:cNvGraphicFramePr>
          <p:nvPr/>
        </p:nvGraphicFramePr>
        <p:xfrm>
          <a:off x="172395" y="2735731"/>
          <a:ext cx="6899913" cy="1395702"/>
        </p:xfrm>
        <a:graphic>
          <a:graphicData uri="http://schemas.openxmlformats.org/drawingml/2006/table">
            <a:tbl>
              <a:tblPr/>
              <a:tblGrid>
                <a:gridCol w="766657">
                  <a:extLst>
                    <a:ext uri="{9D8B030D-6E8A-4147-A177-3AD203B41FA5}">
                      <a16:colId xmlns:a16="http://schemas.microsoft.com/office/drawing/2014/main" val="3272075181"/>
                    </a:ext>
                  </a:extLst>
                </a:gridCol>
                <a:gridCol w="766657">
                  <a:extLst>
                    <a:ext uri="{9D8B030D-6E8A-4147-A177-3AD203B41FA5}">
                      <a16:colId xmlns:a16="http://schemas.microsoft.com/office/drawing/2014/main" val="784250799"/>
                    </a:ext>
                  </a:extLst>
                </a:gridCol>
                <a:gridCol w="766657">
                  <a:extLst>
                    <a:ext uri="{9D8B030D-6E8A-4147-A177-3AD203B41FA5}">
                      <a16:colId xmlns:a16="http://schemas.microsoft.com/office/drawing/2014/main" val="3511202034"/>
                    </a:ext>
                  </a:extLst>
                </a:gridCol>
                <a:gridCol w="766657">
                  <a:extLst>
                    <a:ext uri="{9D8B030D-6E8A-4147-A177-3AD203B41FA5}">
                      <a16:colId xmlns:a16="http://schemas.microsoft.com/office/drawing/2014/main" val="4130586194"/>
                    </a:ext>
                  </a:extLst>
                </a:gridCol>
                <a:gridCol w="766657">
                  <a:extLst>
                    <a:ext uri="{9D8B030D-6E8A-4147-A177-3AD203B41FA5}">
                      <a16:colId xmlns:a16="http://schemas.microsoft.com/office/drawing/2014/main" val="3092237197"/>
                    </a:ext>
                  </a:extLst>
                </a:gridCol>
                <a:gridCol w="766657">
                  <a:extLst>
                    <a:ext uri="{9D8B030D-6E8A-4147-A177-3AD203B41FA5}">
                      <a16:colId xmlns:a16="http://schemas.microsoft.com/office/drawing/2014/main" val="2043948990"/>
                    </a:ext>
                  </a:extLst>
                </a:gridCol>
                <a:gridCol w="766657">
                  <a:extLst>
                    <a:ext uri="{9D8B030D-6E8A-4147-A177-3AD203B41FA5}">
                      <a16:colId xmlns:a16="http://schemas.microsoft.com/office/drawing/2014/main" val="2044017870"/>
                    </a:ext>
                  </a:extLst>
                </a:gridCol>
                <a:gridCol w="766657">
                  <a:extLst>
                    <a:ext uri="{9D8B030D-6E8A-4147-A177-3AD203B41FA5}">
                      <a16:colId xmlns:a16="http://schemas.microsoft.com/office/drawing/2014/main" val="1017636121"/>
                    </a:ext>
                  </a:extLst>
                </a:gridCol>
                <a:gridCol w="766657">
                  <a:extLst>
                    <a:ext uri="{9D8B030D-6E8A-4147-A177-3AD203B41FA5}">
                      <a16:colId xmlns:a16="http://schemas.microsoft.com/office/drawing/2014/main" val="2859245028"/>
                    </a:ext>
                  </a:extLst>
                </a:gridCol>
              </a:tblGrid>
              <a:tr h="694272">
                <a:tc gridSpan="4">
                  <a:txBody>
                    <a:bodyPr/>
                    <a:lstStyle/>
                    <a:p>
                      <a:pPr algn="ctr" fontAlgn="b"/>
                      <a:r>
                        <a:rPr lang="es-CO" sz="2000" b="1" i="0" u="none" strike="noStrike">
                          <a:solidFill>
                            <a:srgbClr val="000000"/>
                          </a:solidFill>
                          <a:effectLst/>
                          <a:latin typeface="Aptos Narrow" panose="020B0004020202020204" pitchFamily="34" charset="0"/>
                        </a:rPr>
                        <a:t>Calibration years (known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n-US" sz="2000" b="1" i="0" u="none" strike="noStrike">
                          <a:solidFill>
                            <a:srgbClr val="000000"/>
                          </a:solidFill>
                          <a:effectLst/>
                          <a:latin typeface="Aptos Narrow" panose="020B0004020202020204" pitchFamily="34" charset="0"/>
                        </a:rPr>
                        <a:t>Constant value from last year (assumption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12362447"/>
                  </a:ext>
                </a:extLst>
              </a:tr>
              <a:tr h="350715">
                <a:tc>
                  <a:txBody>
                    <a:bodyPr/>
                    <a:lstStyle/>
                    <a:p>
                      <a:pPr algn="r" fontAlgn="b"/>
                      <a:r>
                        <a:rPr lang="es-CO" sz="2000" b="1" i="0" u="none" strike="noStrike" dirty="0">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785404562"/>
                  </a:ext>
                </a:extLst>
              </a:tr>
              <a:tr h="350715">
                <a:tc>
                  <a:txBody>
                    <a:bodyPr/>
                    <a:lstStyle/>
                    <a:p>
                      <a:pPr algn="r" fontAlgn="b"/>
                      <a:r>
                        <a:rPr lang="es-CO" sz="2000" b="0" i="0" u="none" strike="noStrike">
                          <a:solidFill>
                            <a:srgbClr val="000000"/>
                          </a:solidFill>
                          <a:effectLst/>
                          <a:latin typeface="Aptos Narrow" panose="020B000402020202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958129544"/>
                  </a:ext>
                </a:extLst>
              </a:tr>
            </a:tbl>
          </a:graphicData>
        </a:graphic>
      </p:graphicFrame>
      <p:graphicFrame>
        <p:nvGraphicFramePr>
          <p:cNvPr id="5" name="Table 4">
            <a:extLst>
              <a:ext uri="{FF2B5EF4-FFF2-40B4-BE49-F238E27FC236}">
                <a16:creationId xmlns:a16="http://schemas.microsoft.com/office/drawing/2014/main" id="{216D9AA1-A49F-DE8C-A0B0-DEA9A9D9CF5D}"/>
              </a:ext>
            </a:extLst>
          </p:cNvPr>
          <p:cNvGraphicFramePr>
            <a:graphicFrameLocks noGrp="1"/>
          </p:cNvGraphicFramePr>
          <p:nvPr/>
        </p:nvGraphicFramePr>
        <p:xfrm>
          <a:off x="172396" y="4614868"/>
          <a:ext cx="6899913" cy="1739259"/>
        </p:xfrm>
        <a:graphic>
          <a:graphicData uri="http://schemas.openxmlformats.org/drawingml/2006/table">
            <a:tbl>
              <a:tblPr/>
              <a:tblGrid>
                <a:gridCol w="766657">
                  <a:extLst>
                    <a:ext uri="{9D8B030D-6E8A-4147-A177-3AD203B41FA5}">
                      <a16:colId xmlns:a16="http://schemas.microsoft.com/office/drawing/2014/main" val="3567863594"/>
                    </a:ext>
                  </a:extLst>
                </a:gridCol>
                <a:gridCol w="766657">
                  <a:extLst>
                    <a:ext uri="{9D8B030D-6E8A-4147-A177-3AD203B41FA5}">
                      <a16:colId xmlns:a16="http://schemas.microsoft.com/office/drawing/2014/main" val="273684819"/>
                    </a:ext>
                  </a:extLst>
                </a:gridCol>
                <a:gridCol w="766657">
                  <a:extLst>
                    <a:ext uri="{9D8B030D-6E8A-4147-A177-3AD203B41FA5}">
                      <a16:colId xmlns:a16="http://schemas.microsoft.com/office/drawing/2014/main" val="1770493720"/>
                    </a:ext>
                  </a:extLst>
                </a:gridCol>
                <a:gridCol w="766657">
                  <a:extLst>
                    <a:ext uri="{9D8B030D-6E8A-4147-A177-3AD203B41FA5}">
                      <a16:colId xmlns:a16="http://schemas.microsoft.com/office/drawing/2014/main" val="1065456777"/>
                    </a:ext>
                  </a:extLst>
                </a:gridCol>
                <a:gridCol w="766657">
                  <a:extLst>
                    <a:ext uri="{9D8B030D-6E8A-4147-A177-3AD203B41FA5}">
                      <a16:colId xmlns:a16="http://schemas.microsoft.com/office/drawing/2014/main" val="3387688223"/>
                    </a:ext>
                  </a:extLst>
                </a:gridCol>
                <a:gridCol w="766657">
                  <a:extLst>
                    <a:ext uri="{9D8B030D-6E8A-4147-A177-3AD203B41FA5}">
                      <a16:colId xmlns:a16="http://schemas.microsoft.com/office/drawing/2014/main" val="1600085078"/>
                    </a:ext>
                  </a:extLst>
                </a:gridCol>
                <a:gridCol w="766657">
                  <a:extLst>
                    <a:ext uri="{9D8B030D-6E8A-4147-A177-3AD203B41FA5}">
                      <a16:colId xmlns:a16="http://schemas.microsoft.com/office/drawing/2014/main" val="4200651164"/>
                    </a:ext>
                  </a:extLst>
                </a:gridCol>
                <a:gridCol w="766657">
                  <a:extLst>
                    <a:ext uri="{9D8B030D-6E8A-4147-A177-3AD203B41FA5}">
                      <a16:colId xmlns:a16="http://schemas.microsoft.com/office/drawing/2014/main" val="4163939662"/>
                    </a:ext>
                  </a:extLst>
                </a:gridCol>
                <a:gridCol w="766657">
                  <a:extLst>
                    <a:ext uri="{9D8B030D-6E8A-4147-A177-3AD203B41FA5}">
                      <a16:colId xmlns:a16="http://schemas.microsoft.com/office/drawing/2014/main" val="3897241197"/>
                    </a:ext>
                  </a:extLst>
                </a:gridCol>
              </a:tblGrid>
              <a:tr h="1037829">
                <a:tc gridSpan="6">
                  <a:txBody>
                    <a:bodyPr/>
                    <a:lstStyle/>
                    <a:p>
                      <a:pPr algn="ctr" fontAlgn="b"/>
                      <a:r>
                        <a:rPr lang="en-US" sz="2000" b="1" i="0" u="none" strike="noStrike">
                          <a:solidFill>
                            <a:srgbClr val="000000"/>
                          </a:solidFill>
                          <a:effectLst/>
                          <a:latin typeface="Aptos Narrow" panose="020B0004020202020204" pitchFamily="34" charset="0"/>
                        </a:rPr>
                        <a:t>Linear decrease considering operational life of 6 years (assumption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b"/>
                      <a:r>
                        <a:rPr lang="en-US" sz="2000" b="1" i="0" u="none" strike="noStrike">
                          <a:solidFill>
                            <a:srgbClr val="000000"/>
                          </a:solidFill>
                          <a:effectLst/>
                          <a:latin typeface="Aptos Narrow" panose="020B0004020202020204" pitchFamily="34" charset="0"/>
                        </a:rPr>
                        <a:t>Residual capacity is zero for the rest of the years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25883169"/>
                  </a:ext>
                </a:extLst>
              </a:tr>
              <a:tr h="350715">
                <a:tc>
                  <a:txBody>
                    <a:bodyPr/>
                    <a:lstStyle/>
                    <a:p>
                      <a:pPr algn="r" fontAlgn="b"/>
                      <a:r>
                        <a:rPr lang="es-CO" sz="2000" b="1" i="0" u="none" strike="noStrike" dirty="0">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609784379"/>
                  </a:ext>
                </a:extLst>
              </a:tr>
              <a:tr h="350715">
                <a:tc>
                  <a:txBody>
                    <a:bodyPr/>
                    <a:lstStyle/>
                    <a:p>
                      <a:pPr algn="r" fontAlgn="b"/>
                      <a:r>
                        <a:rPr lang="es-CO" sz="2000" b="0" i="0" u="none" strike="noStrike">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419270026"/>
                  </a:ext>
                </a:extLst>
              </a:tr>
            </a:tbl>
          </a:graphicData>
        </a:graphic>
      </p:graphicFrame>
      <p:graphicFrame>
        <p:nvGraphicFramePr>
          <p:cNvPr id="6" name="Chart 5">
            <a:extLst>
              <a:ext uri="{FF2B5EF4-FFF2-40B4-BE49-F238E27FC236}">
                <a16:creationId xmlns:a16="http://schemas.microsoft.com/office/drawing/2014/main" id="{2F183B48-00BD-9492-61D3-E7EB8DEAF9D8}"/>
              </a:ext>
            </a:extLst>
          </p:cNvPr>
          <p:cNvGraphicFramePr>
            <a:graphicFrameLocks/>
          </p:cNvGraphicFramePr>
          <p:nvPr/>
        </p:nvGraphicFramePr>
        <p:xfrm>
          <a:off x="7072309" y="2010575"/>
          <a:ext cx="4843466" cy="4390231"/>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DB7B9322-D5FD-26DD-4047-A3DED49E6216}"/>
              </a:ext>
            </a:extLst>
          </p:cNvPr>
          <p:cNvCxnSpPr/>
          <p:nvPr/>
        </p:nvCxnSpPr>
        <p:spPr>
          <a:xfrm>
            <a:off x="8629651" y="2010575"/>
            <a:ext cx="0" cy="398636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67B997-A749-6D84-1D0E-14E8C8B608C1}"/>
              </a:ext>
            </a:extLst>
          </p:cNvPr>
          <p:cNvSpPr txBox="1"/>
          <p:nvPr/>
        </p:nvSpPr>
        <p:spPr>
          <a:xfrm rot="18651431">
            <a:off x="9548069" y="1238879"/>
            <a:ext cx="1895584" cy="400110"/>
          </a:xfrm>
          <a:prstGeom prst="rect">
            <a:avLst/>
          </a:prstGeom>
          <a:noFill/>
        </p:spPr>
        <p:txBody>
          <a:bodyPr wrap="square" rtlCol="0">
            <a:spAutoFit/>
          </a:bodyPr>
          <a:lstStyle/>
          <a:p>
            <a:r>
              <a:rPr lang="es-CO" sz="2000" b="1" dirty="0" err="1">
                <a:latin typeface="Aptos" panose="020B0004020202020204" pitchFamily="34" charset="0"/>
              </a:rPr>
              <a:t>Projected</a:t>
            </a:r>
            <a:endParaRPr lang="es-CO" sz="2000" b="1" dirty="0">
              <a:latin typeface="Aptos" panose="020B0004020202020204" pitchFamily="34" charset="0"/>
            </a:endParaRPr>
          </a:p>
        </p:txBody>
      </p:sp>
      <p:sp>
        <p:nvSpPr>
          <p:cNvPr id="12" name="TextBox 11">
            <a:extLst>
              <a:ext uri="{FF2B5EF4-FFF2-40B4-BE49-F238E27FC236}">
                <a16:creationId xmlns:a16="http://schemas.microsoft.com/office/drawing/2014/main" id="{9D95A08E-4208-7178-AD6E-13E80B160A0A}"/>
              </a:ext>
            </a:extLst>
          </p:cNvPr>
          <p:cNvSpPr txBox="1"/>
          <p:nvPr/>
        </p:nvSpPr>
        <p:spPr>
          <a:xfrm rot="18685088">
            <a:off x="7581022" y="1241356"/>
            <a:ext cx="1895584" cy="400110"/>
          </a:xfrm>
          <a:prstGeom prst="rect">
            <a:avLst/>
          </a:prstGeom>
          <a:noFill/>
        </p:spPr>
        <p:txBody>
          <a:bodyPr wrap="square" rtlCol="0">
            <a:spAutoFit/>
          </a:bodyPr>
          <a:lstStyle/>
          <a:p>
            <a:r>
              <a:rPr lang="es-CO" sz="2000" b="1" dirty="0" err="1">
                <a:latin typeface="Aptos" panose="020B0004020202020204" pitchFamily="34" charset="0"/>
              </a:rPr>
              <a:t>Historical</a:t>
            </a:r>
            <a:endParaRPr lang="es-CO" sz="2000" b="1" dirty="0">
              <a:latin typeface="Aptos" panose="020B0004020202020204" pitchFamily="34" charset="0"/>
            </a:endParaRPr>
          </a:p>
        </p:txBody>
      </p:sp>
      <p:sp>
        <p:nvSpPr>
          <p:cNvPr id="9" name="TextBox 8">
            <a:extLst>
              <a:ext uri="{FF2B5EF4-FFF2-40B4-BE49-F238E27FC236}">
                <a16:creationId xmlns:a16="http://schemas.microsoft.com/office/drawing/2014/main" id="{A577119C-1CC4-3F46-9298-05E9E8907FC6}"/>
              </a:ext>
            </a:extLst>
          </p:cNvPr>
          <p:cNvSpPr txBox="1"/>
          <p:nvPr/>
        </p:nvSpPr>
        <p:spPr>
          <a:xfrm>
            <a:off x="277627" y="1542156"/>
            <a:ext cx="6623236" cy="830997"/>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Existing</a:t>
            </a:r>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capacity available each year before the modelling period.</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synthesize (50)">
            <a:hlinkClick r:id="" action="ppaction://media"/>
            <a:extLst>
              <a:ext uri="{FF2B5EF4-FFF2-40B4-BE49-F238E27FC236}">
                <a16:creationId xmlns:a16="http://schemas.microsoft.com/office/drawing/2014/main" id="{FB6521C0-5AFF-41BF-0E2D-E9F0811C4E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8913" y="329798"/>
            <a:ext cx="406400" cy="406400"/>
          </a:xfrm>
          <a:prstGeom prst="rect">
            <a:avLst/>
          </a:prstGeom>
        </p:spPr>
      </p:pic>
    </p:spTree>
    <p:extLst>
      <p:ext uri="{BB962C8B-B14F-4D97-AF65-F5344CB8AC3E}">
        <p14:creationId xmlns:p14="http://schemas.microsoft.com/office/powerpoint/2010/main" val="3878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BEBB523-20E3-B8E1-CB07-13E0363805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90052F9-EF75-7AD9-7DBF-091A267AD30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9945814B-CB8A-344A-400D-ADB8D5D7025A}"/>
              </a:ext>
            </a:extLst>
          </p:cNvPr>
          <p:cNvSpPr/>
          <p:nvPr/>
        </p:nvSpPr>
        <p:spPr>
          <a:xfrm>
            <a:off x="343847" y="995986"/>
            <a:ext cx="84858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Technology Annual Activity Lower Limit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133A8BB6-F89E-48F7-70ED-12AFA9BD659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Basic steps in model calibration</a:t>
            </a:r>
            <a:endParaRPr lang="en-US" dirty="0">
              <a:cs typeface="Calibri Light" panose="020F0302020204030204"/>
            </a:endParaRPr>
          </a:p>
        </p:txBody>
      </p:sp>
      <p:graphicFrame>
        <p:nvGraphicFramePr>
          <p:cNvPr id="4" name="Table 3">
            <a:extLst>
              <a:ext uri="{FF2B5EF4-FFF2-40B4-BE49-F238E27FC236}">
                <a16:creationId xmlns:a16="http://schemas.microsoft.com/office/drawing/2014/main" id="{67F2FC26-4A7B-48F0-8B7D-C3D05529BA89}"/>
              </a:ext>
            </a:extLst>
          </p:cNvPr>
          <p:cNvGraphicFramePr>
            <a:graphicFrameLocks noGrp="1"/>
          </p:cNvGraphicFramePr>
          <p:nvPr/>
        </p:nvGraphicFramePr>
        <p:xfrm>
          <a:off x="66675" y="2797878"/>
          <a:ext cx="6276978" cy="1238250"/>
        </p:xfrm>
        <a:graphic>
          <a:graphicData uri="http://schemas.openxmlformats.org/drawingml/2006/table">
            <a:tbl>
              <a:tblPr/>
              <a:tblGrid>
                <a:gridCol w="697442">
                  <a:extLst>
                    <a:ext uri="{9D8B030D-6E8A-4147-A177-3AD203B41FA5}">
                      <a16:colId xmlns:a16="http://schemas.microsoft.com/office/drawing/2014/main" val="2520189526"/>
                    </a:ext>
                  </a:extLst>
                </a:gridCol>
                <a:gridCol w="697442">
                  <a:extLst>
                    <a:ext uri="{9D8B030D-6E8A-4147-A177-3AD203B41FA5}">
                      <a16:colId xmlns:a16="http://schemas.microsoft.com/office/drawing/2014/main" val="4022730669"/>
                    </a:ext>
                  </a:extLst>
                </a:gridCol>
                <a:gridCol w="697442">
                  <a:extLst>
                    <a:ext uri="{9D8B030D-6E8A-4147-A177-3AD203B41FA5}">
                      <a16:colId xmlns:a16="http://schemas.microsoft.com/office/drawing/2014/main" val="547991674"/>
                    </a:ext>
                  </a:extLst>
                </a:gridCol>
                <a:gridCol w="697442">
                  <a:extLst>
                    <a:ext uri="{9D8B030D-6E8A-4147-A177-3AD203B41FA5}">
                      <a16:colId xmlns:a16="http://schemas.microsoft.com/office/drawing/2014/main" val="1433672498"/>
                    </a:ext>
                  </a:extLst>
                </a:gridCol>
                <a:gridCol w="697442">
                  <a:extLst>
                    <a:ext uri="{9D8B030D-6E8A-4147-A177-3AD203B41FA5}">
                      <a16:colId xmlns:a16="http://schemas.microsoft.com/office/drawing/2014/main" val="4110436128"/>
                    </a:ext>
                  </a:extLst>
                </a:gridCol>
                <a:gridCol w="697442">
                  <a:extLst>
                    <a:ext uri="{9D8B030D-6E8A-4147-A177-3AD203B41FA5}">
                      <a16:colId xmlns:a16="http://schemas.microsoft.com/office/drawing/2014/main" val="3660685610"/>
                    </a:ext>
                  </a:extLst>
                </a:gridCol>
                <a:gridCol w="697442">
                  <a:extLst>
                    <a:ext uri="{9D8B030D-6E8A-4147-A177-3AD203B41FA5}">
                      <a16:colId xmlns:a16="http://schemas.microsoft.com/office/drawing/2014/main" val="273961122"/>
                    </a:ext>
                  </a:extLst>
                </a:gridCol>
                <a:gridCol w="697442">
                  <a:extLst>
                    <a:ext uri="{9D8B030D-6E8A-4147-A177-3AD203B41FA5}">
                      <a16:colId xmlns:a16="http://schemas.microsoft.com/office/drawing/2014/main" val="2375987727"/>
                    </a:ext>
                  </a:extLst>
                </a:gridCol>
                <a:gridCol w="697442">
                  <a:extLst>
                    <a:ext uri="{9D8B030D-6E8A-4147-A177-3AD203B41FA5}">
                      <a16:colId xmlns:a16="http://schemas.microsoft.com/office/drawing/2014/main" val="214119105"/>
                    </a:ext>
                  </a:extLst>
                </a:gridCol>
              </a:tblGrid>
              <a:tr h="285054">
                <a:tc gridSpan="4">
                  <a:txBody>
                    <a:bodyPr/>
                    <a:lstStyle/>
                    <a:p>
                      <a:pPr algn="ctr" fontAlgn="b"/>
                      <a:r>
                        <a:rPr lang="es-CO" sz="2000" b="1" i="0" u="none" strike="noStrike" dirty="0" err="1">
                          <a:solidFill>
                            <a:srgbClr val="000000"/>
                          </a:solidFill>
                          <a:effectLst/>
                          <a:latin typeface="Aptos Narrow" panose="020B0004020202020204" pitchFamily="34" charset="0"/>
                        </a:rPr>
                        <a:t>Calibration</a:t>
                      </a:r>
                      <a:r>
                        <a:rPr lang="es-CO" sz="2000" b="1" i="0" u="none" strike="noStrike" dirty="0">
                          <a:solidFill>
                            <a:srgbClr val="000000"/>
                          </a:solidFill>
                          <a:effectLst/>
                          <a:latin typeface="Aptos Narrow" panose="020B0004020202020204" pitchFamily="34" charset="0"/>
                        </a:rPr>
                        <a:t> </a:t>
                      </a:r>
                      <a:r>
                        <a:rPr lang="es-CO" sz="2000" b="1" i="0" u="none" strike="noStrike" dirty="0" err="1">
                          <a:solidFill>
                            <a:srgbClr val="000000"/>
                          </a:solidFill>
                          <a:effectLst/>
                          <a:latin typeface="Aptos Narrow" panose="020B0004020202020204" pitchFamily="34" charset="0"/>
                        </a:rPr>
                        <a:t>years</a:t>
                      </a:r>
                      <a:r>
                        <a:rPr lang="es-CO" sz="2000" b="1" i="0" u="none" strike="noStrike" dirty="0">
                          <a:solidFill>
                            <a:srgbClr val="000000"/>
                          </a:solidFill>
                          <a:effectLst/>
                          <a:latin typeface="Aptos Narrow" panose="020B0004020202020204" pitchFamily="34" charset="0"/>
                        </a:rPr>
                        <a:t> (</a:t>
                      </a:r>
                      <a:r>
                        <a:rPr lang="es-CO" sz="2000" b="1" i="0" u="none" strike="noStrike" dirty="0" err="1">
                          <a:solidFill>
                            <a:srgbClr val="000000"/>
                          </a:solidFill>
                          <a:effectLst/>
                          <a:latin typeface="Aptos Narrow" panose="020B0004020202020204" pitchFamily="34" charset="0"/>
                        </a:rPr>
                        <a:t>known</a:t>
                      </a:r>
                      <a:r>
                        <a:rPr lang="es-CO" sz="2000" b="1" i="0" u="none" strike="noStrike" dirty="0">
                          <a:solidFill>
                            <a:srgbClr val="000000"/>
                          </a:solidFill>
                          <a:effectLst/>
                          <a:latin typeface="Aptos Narrow" panose="020B0004020202020204" pitchFamily="34" charset="0"/>
                        </a:rPr>
                        <a:t>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n-US" sz="2000" b="1" i="0" u="none" strike="noStrike" dirty="0">
                          <a:solidFill>
                            <a:srgbClr val="000000"/>
                          </a:solidFill>
                          <a:effectLst/>
                          <a:latin typeface="Aptos Narrow" panose="020B0004020202020204" pitchFamily="34" charset="0"/>
                        </a:rPr>
                        <a:t>Constant value from last year (assumption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91190138"/>
                  </a:ext>
                </a:extLst>
              </a:tr>
              <a:tr h="184150">
                <a:tc>
                  <a:txBody>
                    <a:bodyPr/>
                    <a:lstStyle/>
                    <a:p>
                      <a:pPr algn="r" fontAlgn="b"/>
                      <a:r>
                        <a:rPr lang="es-CO" sz="2000" b="1" i="0" u="none" strike="noStrike" dirty="0">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255741644"/>
                  </a:ext>
                </a:extLst>
              </a:tr>
              <a:tr h="184150">
                <a:tc>
                  <a:txBody>
                    <a:bodyPr/>
                    <a:lstStyle/>
                    <a:p>
                      <a:pPr algn="r" fontAlgn="b"/>
                      <a:r>
                        <a:rPr lang="es-CO" sz="2000" b="0" i="0" u="none" strike="noStrike">
                          <a:solidFill>
                            <a:srgbClr val="000000"/>
                          </a:solidFill>
                          <a:effectLst/>
                          <a:latin typeface="Aptos Narrow" panose="020B000402020202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3816078146"/>
                  </a:ext>
                </a:extLst>
              </a:tr>
            </a:tbl>
          </a:graphicData>
        </a:graphic>
      </p:graphicFrame>
      <p:graphicFrame>
        <p:nvGraphicFramePr>
          <p:cNvPr id="5" name="Table 4">
            <a:extLst>
              <a:ext uri="{FF2B5EF4-FFF2-40B4-BE49-F238E27FC236}">
                <a16:creationId xmlns:a16="http://schemas.microsoft.com/office/drawing/2014/main" id="{0BF96CA3-6E78-31EE-1C74-F4E40A18CB6D}"/>
              </a:ext>
            </a:extLst>
          </p:cNvPr>
          <p:cNvGraphicFramePr>
            <a:graphicFrameLocks noGrp="1"/>
          </p:cNvGraphicFramePr>
          <p:nvPr/>
        </p:nvGraphicFramePr>
        <p:xfrm>
          <a:off x="66675" y="4422073"/>
          <a:ext cx="6276978" cy="1543050"/>
        </p:xfrm>
        <a:graphic>
          <a:graphicData uri="http://schemas.openxmlformats.org/drawingml/2006/table">
            <a:tbl>
              <a:tblPr/>
              <a:tblGrid>
                <a:gridCol w="697442">
                  <a:extLst>
                    <a:ext uri="{9D8B030D-6E8A-4147-A177-3AD203B41FA5}">
                      <a16:colId xmlns:a16="http://schemas.microsoft.com/office/drawing/2014/main" val="3626003472"/>
                    </a:ext>
                  </a:extLst>
                </a:gridCol>
                <a:gridCol w="697442">
                  <a:extLst>
                    <a:ext uri="{9D8B030D-6E8A-4147-A177-3AD203B41FA5}">
                      <a16:colId xmlns:a16="http://schemas.microsoft.com/office/drawing/2014/main" val="1320577582"/>
                    </a:ext>
                  </a:extLst>
                </a:gridCol>
                <a:gridCol w="697442">
                  <a:extLst>
                    <a:ext uri="{9D8B030D-6E8A-4147-A177-3AD203B41FA5}">
                      <a16:colId xmlns:a16="http://schemas.microsoft.com/office/drawing/2014/main" val="2686963829"/>
                    </a:ext>
                  </a:extLst>
                </a:gridCol>
                <a:gridCol w="697442">
                  <a:extLst>
                    <a:ext uri="{9D8B030D-6E8A-4147-A177-3AD203B41FA5}">
                      <a16:colId xmlns:a16="http://schemas.microsoft.com/office/drawing/2014/main" val="1276461844"/>
                    </a:ext>
                  </a:extLst>
                </a:gridCol>
                <a:gridCol w="697442">
                  <a:extLst>
                    <a:ext uri="{9D8B030D-6E8A-4147-A177-3AD203B41FA5}">
                      <a16:colId xmlns:a16="http://schemas.microsoft.com/office/drawing/2014/main" val="3618195927"/>
                    </a:ext>
                  </a:extLst>
                </a:gridCol>
                <a:gridCol w="697442">
                  <a:extLst>
                    <a:ext uri="{9D8B030D-6E8A-4147-A177-3AD203B41FA5}">
                      <a16:colId xmlns:a16="http://schemas.microsoft.com/office/drawing/2014/main" val="3082663036"/>
                    </a:ext>
                  </a:extLst>
                </a:gridCol>
                <a:gridCol w="697442">
                  <a:extLst>
                    <a:ext uri="{9D8B030D-6E8A-4147-A177-3AD203B41FA5}">
                      <a16:colId xmlns:a16="http://schemas.microsoft.com/office/drawing/2014/main" val="3138331521"/>
                    </a:ext>
                  </a:extLst>
                </a:gridCol>
                <a:gridCol w="697442">
                  <a:extLst>
                    <a:ext uri="{9D8B030D-6E8A-4147-A177-3AD203B41FA5}">
                      <a16:colId xmlns:a16="http://schemas.microsoft.com/office/drawing/2014/main" val="1207875525"/>
                    </a:ext>
                  </a:extLst>
                </a:gridCol>
                <a:gridCol w="697442">
                  <a:extLst>
                    <a:ext uri="{9D8B030D-6E8A-4147-A177-3AD203B41FA5}">
                      <a16:colId xmlns:a16="http://schemas.microsoft.com/office/drawing/2014/main" val="730352248"/>
                    </a:ext>
                  </a:extLst>
                </a:gridCol>
              </a:tblGrid>
              <a:tr h="368300">
                <a:tc gridSpan="6">
                  <a:txBody>
                    <a:bodyPr/>
                    <a:lstStyle/>
                    <a:p>
                      <a:pPr algn="ctr" fontAlgn="b"/>
                      <a:r>
                        <a:rPr lang="en-US" sz="2000" b="1" i="0" u="none" strike="noStrike" dirty="0">
                          <a:solidFill>
                            <a:srgbClr val="000000"/>
                          </a:solidFill>
                          <a:effectLst/>
                          <a:latin typeface="Aptos Narrow" panose="020B0004020202020204" pitchFamily="34" charset="0"/>
                        </a:rPr>
                        <a:t>Linear decrease considering operational life of 6 years </a:t>
                      </a:r>
                    </a:p>
                    <a:p>
                      <a:pPr algn="ctr" fontAlgn="b"/>
                      <a:r>
                        <a:rPr lang="en-US" sz="2000" b="1" i="0" u="none" strike="noStrike" dirty="0">
                          <a:solidFill>
                            <a:srgbClr val="000000"/>
                          </a:solidFill>
                          <a:effectLst/>
                          <a:latin typeface="Aptos Narrow" panose="020B0004020202020204" pitchFamily="34" charset="0"/>
                        </a:rPr>
                        <a:t>(assumption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b"/>
                      <a:r>
                        <a:rPr lang="en-US" sz="2000" b="1" i="0" u="none" strike="noStrike" dirty="0">
                          <a:solidFill>
                            <a:srgbClr val="000000"/>
                          </a:solidFill>
                          <a:effectLst/>
                          <a:latin typeface="Aptos Narrow" panose="020B0004020202020204" pitchFamily="34" charset="0"/>
                        </a:rPr>
                        <a:t>Residual capacity is zero for the rest of the years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6634493"/>
                  </a:ext>
                </a:extLst>
              </a:tr>
              <a:tr h="184150">
                <a:tc>
                  <a:txBody>
                    <a:bodyPr/>
                    <a:lstStyle/>
                    <a:p>
                      <a:pPr algn="r" fontAlgn="b"/>
                      <a:r>
                        <a:rPr lang="es-CO" sz="2000" b="1" i="0" u="none" strike="noStrike" dirty="0">
                          <a:solidFill>
                            <a:srgbClr val="000000"/>
                          </a:solidFill>
                          <a:effectLst/>
                          <a:latin typeface="Aptos Narrow" panose="020B0004020202020204" pitchFamily="34" charset="0"/>
                        </a:rPr>
                        <a:t>2030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658290672"/>
                  </a:ext>
                </a:extLst>
              </a:tr>
              <a:tr h="184150">
                <a:tc>
                  <a:txBody>
                    <a:bodyPr/>
                    <a:lstStyle/>
                    <a:p>
                      <a:pPr algn="r" fontAlgn="b"/>
                      <a:r>
                        <a:rPr lang="es-CO" sz="2000" b="0" i="0" u="none" strike="noStrike">
                          <a:solidFill>
                            <a:srgbClr val="000000"/>
                          </a:solidFill>
                          <a:effectLst/>
                          <a:latin typeface="Aptos Narrow" panose="020B000402020202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3195417054"/>
                  </a:ext>
                </a:extLst>
              </a:tr>
            </a:tbl>
          </a:graphicData>
        </a:graphic>
      </p:graphicFrame>
      <p:graphicFrame>
        <p:nvGraphicFramePr>
          <p:cNvPr id="6" name="Chart 5">
            <a:extLst>
              <a:ext uri="{FF2B5EF4-FFF2-40B4-BE49-F238E27FC236}">
                <a16:creationId xmlns:a16="http://schemas.microsoft.com/office/drawing/2014/main" id="{97654F25-492F-4716-88D2-8E12804B044E}"/>
              </a:ext>
            </a:extLst>
          </p:cNvPr>
          <p:cNvGraphicFramePr>
            <a:graphicFrameLocks/>
          </p:cNvGraphicFramePr>
          <p:nvPr/>
        </p:nvGraphicFramePr>
        <p:xfrm>
          <a:off x="6343653" y="1985967"/>
          <a:ext cx="5497512" cy="4514849"/>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4D946169-63AA-EAEC-EFF9-CD1E53AFA1B5}"/>
              </a:ext>
            </a:extLst>
          </p:cNvPr>
          <p:cNvCxnSpPr/>
          <p:nvPr/>
        </p:nvCxnSpPr>
        <p:spPr>
          <a:xfrm>
            <a:off x="8215316" y="1971696"/>
            <a:ext cx="0" cy="3986365"/>
          </a:xfrm>
          <a:prstGeom prst="line">
            <a:avLst/>
          </a:prstGeom>
          <a:ln w="28575">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923EB4-25E5-BE56-9249-D49F86392A5C}"/>
              </a:ext>
            </a:extLst>
          </p:cNvPr>
          <p:cNvSpPr txBox="1"/>
          <p:nvPr/>
        </p:nvSpPr>
        <p:spPr>
          <a:xfrm rot="18651431">
            <a:off x="9290895" y="1080920"/>
            <a:ext cx="1895584" cy="400110"/>
          </a:xfrm>
          <a:prstGeom prst="rect">
            <a:avLst/>
          </a:prstGeom>
          <a:noFill/>
        </p:spPr>
        <p:txBody>
          <a:bodyPr wrap="square" rtlCol="0">
            <a:spAutoFit/>
          </a:bodyPr>
          <a:lstStyle/>
          <a:p>
            <a:r>
              <a:rPr lang="es-CO" sz="2000" b="1" dirty="0" err="1">
                <a:latin typeface="Aptos" panose="020B0004020202020204" pitchFamily="34" charset="0"/>
              </a:rPr>
              <a:t>Projected</a:t>
            </a:r>
            <a:endParaRPr lang="es-CO" sz="2000" b="1" dirty="0">
              <a:latin typeface="Aptos" panose="020B0004020202020204" pitchFamily="34" charset="0"/>
            </a:endParaRPr>
          </a:p>
        </p:txBody>
      </p:sp>
      <p:sp>
        <p:nvSpPr>
          <p:cNvPr id="11" name="TextBox 10">
            <a:extLst>
              <a:ext uri="{FF2B5EF4-FFF2-40B4-BE49-F238E27FC236}">
                <a16:creationId xmlns:a16="http://schemas.microsoft.com/office/drawing/2014/main" id="{A039F8A5-09C0-8C95-A90B-8D6D7DE40AAB}"/>
              </a:ext>
            </a:extLst>
          </p:cNvPr>
          <p:cNvSpPr txBox="1"/>
          <p:nvPr/>
        </p:nvSpPr>
        <p:spPr>
          <a:xfrm rot="18685088">
            <a:off x="7147715" y="1143158"/>
            <a:ext cx="1895584" cy="400110"/>
          </a:xfrm>
          <a:prstGeom prst="rect">
            <a:avLst/>
          </a:prstGeom>
          <a:noFill/>
        </p:spPr>
        <p:txBody>
          <a:bodyPr wrap="square" rtlCol="0">
            <a:spAutoFit/>
          </a:bodyPr>
          <a:lstStyle/>
          <a:p>
            <a:r>
              <a:rPr lang="es-CO" sz="2000" b="1" dirty="0" err="1">
                <a:latin typeface="Aptos" panose="020B0004020202020204" pitchFamily="34" charset="0"/>
              </a:rPr>
              <a:t>Historical</a:t>
            </a:r>
            <a:endParaRPr lang="es-CO" sz="2000" b="1" dirty="0">
              <a:latin typeface="Aptos" panose="020B0004020202020204" pitchFamily="34" charset="0"/>
            </a:endParaRPr>
          </a:p>
        </p:txBody>
      </p:sp>
      <p:sp>
        <p:nvSpPr>
          <p:cNvPr id="2" name="TextBox 1">
            <a:extLst>
              <a:ext uri="{FF2B5EF4-FFF2-40B4-BE49-F238E27FC236}">
                <a16:creationId xmlns:a16="http://schemas.microsoft.com/office/drawing/2014/main" id="{2FABBF03-CC0B-BC1D-12B3-27FF8802C74B}"/>
              </a:ext>
            </a:extLst>
          </p:cNvPr>
          <p:cNvSpPr txBox="1"/>
          <p:nvPr/>
        </p:nvSpPr>
        <p:spPr>
          <a:xfrm>
            <a:off x="201427" y="1563333"/>
            <a:ext cx="6142226" cy="830997"/>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Total minimum level of activity allowed for a technology in one year.</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synthesize (51)">
            <a:hlinkClick r:id="" action="ppaction://media"/>
            <a:extLst>
              <a:ext uri="{FF2B5EF4-FFF2-40B4-BE49-F238E27FC236}">
                <a16:creationId xmlns:a16="http://schemas.microsoft.com/office/drawing/2014/main" id="{58321F35-3DD6-5A35-B051-CB30DC2263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2030" y="357184"/>
            <a:ext cx="406400" cy="406400"/>
          </a:xfrm>
          <a:prstGeom prst="rect">
            <a:avLst/>
          </a:prstGeom>
        </p:spPr>
      </p:pic>
    </p:spTree>
    <p:extLst>
      <p:ext uri="{BB962C8B-B14F-4D97-AF65-F5344CB8AC3E}">
        <p14:creationId xmlns:p14="http://schemas.microsoft.com/office/powerpoint/2010/main" val="20167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5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219F236-82C0-9756-B70D-55751D7D3F8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A3E7567-35B3-6974-8A68-3F47C9B5971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48E8DE5A-3ADE-0AD9-0BE7-46743D0FEBA5}"/>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Annual Max Capacity Investment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EB87DCAC-DAD6-5825-9359-B333FA004FC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Basic steps in model calibration</a:t>
            </a:r>
            <a:endParaRPr lang="en-US" dirty="0">
              <a:cs typeface="Calibri Light" panose="020F0302020204030204"/>
            </a:endParaRPr>
          </a:p>
        </p:txBody>
      </p:sp>
      <p:sp>
        <p:nvSpPr>
          <p:cNvPr id="2" name="TextBox 1">
            <a:extLst>
              <a:ext uri="{FF2B5EF4-FFF2-40B4-BE49-F238E27FC236}">
                <a16:creationId xmlns:a16="http://schemas.microsoft.com/office/drawing/2014/main" id="{57EBA671-3C71-8742-3069-EC5EF2121F77}"/>
              </a:ext>
            </a:extLst>
          </p:cNvPr>
          <p:cNvSpPr txBox="1"/>
          <p:nvPr/>
        </p:nvSpPr>
        <p:spPr>
          <a:xfrm>
            <a:off x="201427" y="1406168"/>
            <a:ext cx="11371448" cy="2462213"/>
          </a:xfrm>
          <a:prstGeom prst="rect">
            <a:avLst/>
          </a:prstGeom>
          <a:noFill/>
        </p:spPr>
        <p:txBody>
          <a:bodyPr wrap="square">
            <a:spAutoFit/>
          </a:bodyPr>
          <a:lstStyle/>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Maximum new capacity allowed for a technology in one year.</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The default value is 999,999, which represents no constraint on the new installed capacity for a technology.</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By setting this parameter to zero during the calibration years, we deactivate technologies that are not part of the energy mix in the historical data.</a:t>
            </a:r>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90C13925-3F1C-35A2-4AE6-FFD9C01AA1B9}"/>
              </a:ext>
            </a:extLst>
          </p:cNvPr>
          <p:cNvGraphicFramePr>
            <a:graphicFrameLocks noGrp="1"/>
          </p:cNvGraphicFramePr>
          <p:nvPr/>
        </p:nvGraphicFramePr>
        <p:xfrm>
          <a:off x="343847" y="5100637"/>
          <a:ext cx="11229028" cy="1244600"/>
        </p:xfrm>
        <a:graphic>
          <a:graphicData uri="http://schemas.openxmlformats.org/drawingml/2006/table">
            <a:tbl>
              <a:tblPr/>
              <a:tblGrid>
                <a:gridCol w="3243940">
                  <a:extLst>
                    <a:ext uri="{9D8B030D-6E8A-4147-A177-3AD203B41FA5}">
                      <a16:colId xmlns:a16="http://schemas.microsoft.com/office/drawing/2014/main" val="1358251376"/>
                    </a:ext>
                  </a:extLst>
                </a:gridCol>
                <a:gridCol w="887232">
                  <a:extLst>
                    <a:ext uri="{9D8B030D-6E8A-4147-A177-3AD203B41FA5}">
                      <a16:colId xmlns:a16="http://schemas.microsoft.com/office/drawing/2014/main" val="3377796393"/>
                    </a:ext>
                  </a:extLst>
                </a:gridCol>
                <a:gridCol w="887232">
                  <a:extLst>
                    <a:ext uri="{9D8B030D-6E8A-4147-A177-3AD203B41FA5}">
                      <a16:colId xmlns:a16="http://schemas.microsoft.com/office/drawing/2014/main" val="2027478115"/>
                    </a:ext>
                  </a:extLst>
                </a:gridCol>
                <a:gridCol w="887232">
                  <a:extLst>
                    <a:ext uri="{9D8B030D-6E8A-4147-A177-3AD203B41FA5}">
                      <a16:colId xmlns:a16="http://schemas.microsoft.com/office/drawing/2014/main" val="1129022725"/>
                    </a:ext>
                  </a:extLst>
                </a:gridCol>
                <a:gridCol w="887232">
                  <a:extLst>
                    <a:ext uri="{9D8B030D-6E8A-4147-A177-3AD203B41FA5}">
                      <a16:colId xmlns:a16="http://schemas.microsoft.com/office/drawing/2014/main" val="1735590604"/>
                    </a:ext>
                  </a:extLst>
                </a:gridCol>
                <a:gridCol w="887232">
                  <a:extLst>
                    <a:ext uri="{9D8B030D-6E8A-4147-A177-3AD203B41FA5}">
                      <a16:colId xmlns:a16="http://schemas.microsoft.com/office/drawing/2014/main" val="1027211083"/>
                    </a:ext>
                  </a:extLst>
                </a:gridCol>
                <a:gridCol w="887232">
                  <a:extLst>
                    <a:ext uri="{9D8B030D-6E8A-4147-A177-3AD203B41FA5}">
                      <a16:colId xmlns:a16="http://schemas.microsoft.com/office/drawing/2014/main" val="388723209"/>
                    </a:ext>
                  </a:extLst>
                </a:gridCol>
                <a:gridCol w="887232">
                  <a:extLst>
                    <a:ext uri="{9D8B030D-6E8A-4147-A177-3AD203B41FA5}">
                      <a16:colId xmlns:a16="http://schemas.microsoft.com/office/drawing/2014/main" val="809045756"/>
                    </a:ext>
                  </a:extLst>
                </a:gridCol>
                <a:gridCol w="887232">
                  <a:extLst>
                    <a:ext uri="{9D8B030D-6E8A-4147-A177-3AD203B41FA5}">
                      <a16:colId xmlns:a16="http://schemas.microsoft.com/office/drawing/2014/main" val="1602822349"/>
                    </a:ext>
                  </a:extLst>
                </a:gridCol>
                <a:gridCol w="887232">
                  <a:extLst>
                    <a:ext uri="{9D8B030D-6E8A-4147-A177-3AD203B41FA5}">
                      <a16:colId xmlns:a16="http://schemas.microsoft.com/office/drawing/2014/main" val="2266376185"/>
                    </a:ext>
                  </a:extLst>
                </a:gridCol>
              </a:tblGrid>
              <a:tr h="184150">
                <a:tc rowSpan="2">
                  <a:txBody>
                    <a:bodyPr/>
                    <a:lstStyle/>
                    <a:p>
                      <a:pPr algn="ctr" fontAlgn="b"/>
                      <a:r>
                        <a:rPr lang="es-CO" sz="2000" b="1" i="0" u="none" strike="noStrike">
                          <a:solidFill>
                            <a:srgbClr val="000000"/>
                          </a:solidFill>
                          <a:effectLst/>
                          <a:latin typeface="Aptos Narrow" panose="020B0004020202020204" pitchFamily="34" charset="0"/>
                        </a:rPr>
                        <a:t>Technology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s-CO" sz="2000" b="1" i="0" u="none" strike="noStrike">
                          <a:solidFill>
                            <a:srgbClr val="000000"/>
                          </a:solidFill>
                          <a:effectLst/>
                          <a:latin typeface="Aptos Narrow" panose="020B0004020202020204" pitchFamily="34" charset="0"/>
                        </a:rPr>
                        <a:t>Calibration years (known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s-CO" sz="2000" b="1" i="0" u="none" strike="noStrike">
                          <a:solidFill>
                            <a:srgbClr val="000000"/>
                          </a:solidFill>
                          <a:effectLst/>
                          <a:latin typeface="Aptos Narrow" panose="020B0004020202020204" pitchFamily="34" charset="0"/>
                        </a:rPr>
                        <a:t>Optimized modelling period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90192718"/>
                  </a:ext>
                </a:extLst>
              </a:tr>
              <a:tr h="184150">
                <a:tc vMerge="1">
                  <a:txBody>
                    <a:bodyPr/>
                    <a:lstStyle/>
                    <a:p>
                      <a:endParaRPr lang="es-CO"/>
                    </a:p>
                  </a:txBody>
                  <a:tcPr/>
                </a:tc>
                <a:tc>
                  <a:txBody>
                    <a:bodyPr/>
                    <a:lstStyle/>
                    <a:p>
                      <a:pPr algn="r" fontAlgn="b"/>
                      <a:r>
                        <a:rPr lang="es-CO" sz="2000" b="1" i="0" u="none" strike="noStrike">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951562282"/>
                  </a:ext>
                </a:extLst>
              </a:tr>
              <a:tr h="184150">
                <a:tc>
                  <a:txBody>
                    <a:bodyPr/>
                    <a:lstStyle/>
                    <a:p>
                      <a:pPr algn="l" fontAlgn="b"/>
                      <a:r>
                        <a:rPr lang="es-CO" sz="2000" b="1" i="0" u="none" strike="noStrike" dirty="0">
                          <a:solidFill>
                            <a:srgbClr val="000000"/>
                          </a:solidFill>
                          <a:effectLst/>
                          <a:latin typeface="Aptos Narrow" panose="020B0004020202020204" pitchFamily="34" charset="0"/>
                        </a:rPr>
                        <a:t>Coal </a:t>
                      </a:r>
                      <a:r>
                        <a:rPr lang="es-CO" sz="2000" b="1" i="0" u="none" strike="noStrike" dirty="0" err="1">
                          <a:solidFill>
                            <a:srgbClr val="000000"/>
                          </a:solidFill>
                          <a:effectLst/>
                          <a:latin typeface="Aptos Narrow" panose="020B0004020202020204" pitchFamily="34" charset="0"/>
                        </a:rPr>
                        <a:t>power</a:t>
                      </a:r>
                      <a:r>
                        <a:rPr lang="es-CO" sz="2000" b="1" i="0" u="none" strike="noStrike" dirty="0">
                          <a:solidFill>
                            <a:srgbClr val="000000"/>
                          </a:solidFill>
                          <a:effectLst/>
                          <a:latin typeface="Aptos Narrow" panose="020B0004020202020204" pitchFamily="34" charset="0"/>
                        </a:rPr>
                        <a:t> </a:t>
                      </a:r>
                      <a:r>
                        <a:rPr lang="es-CO" sz="2000" b="1" i="0" u="none" strike="noStrike" dirty="0" err="1">
                          <a:solidFill>
                            <a:srgbClr val="000000"/>
                          </a:solidFill>
                          <a:effectLst/>
                          <a:latin typeface="Aptos Narrow" panose="020B0004020202020204" pitchFamily="34" charset="0"/>
                        </a:rPr>
                        <a:t>plant</a:t>
                      </a:r>
                      <a:endParaRPr lang="es-CO" sz="20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038993938"/>
                  </a:ext>
                </a:extLst>
              </a:tr>
              <a:tr h="184150">
                <a:tc>
                  <a:txBody>
                    <a:bodyPr/>
                    <a:lstStyle/>
                    <a:p>
                      <a:pPr algn="l" fontAlgn="b"/>
                      <a:r>
                        <a:rPr lang="es-CO" sz="2000" b="1" i="0" u="none" strike="noStrike">
                          <a:solidFill>
                            <a:srgbClr val="000000"/>
                          </a:solidFill>
                          <a:effectLst/>
                          <a:latin typeface="Aptos Narrow" panose="020B0004020202020204" pitchFamily="34" charset="0"/>
                        </a:rPr>
                        <a:t>Geothermal power plant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319341652"/>
                  </a:ext>
                </a:extLst>
              </a:tr>
            </a:tbl>
          </a:graphicData>
        </a:graphic>
      </p:graphicFrame>
      <p:sp>
        <p:nvSpPr>
          <p:cNvPr id="5" name="TextBox 4">
            <a:extLst>
              <a:ext uri="{FF2B5EF4-FFF2-40B4-BE49-F238E27FC236}">
                <a16:creationId xmlns:a16="http://schemas.microsoft.com/office/drawing/2014/main" id="{B2424D95-33A2-FF1D-6BDB-7E92FF42E466}"/>
              </a:ext>
            </a:extLst>
          </p:cNvPr>
          <p:cNvSpPr txBox="1"/>
          <p:nvPr/>
        </p:nvSpPr>
        <p:spPr>
          <a:xfrm>
            <a:off x="171924" y="4130566"/>
            <a:ext cx="11229028" cy="707886"/>
          </a:xfrm>
          <a:prstGeom prst="rect">
            <a:avLst/>
          </a:prstGeom>
          <a:noFill/>
        </p:spPr>
        <p:txBody>
          <a:bodyPr wrap="square">
            <a:spAutoFit/>
          </a:bodyPr>
          <a:lstStyle/>
          <a:p>
            <a:r>
              <a:rPr lang="en-US" sz="20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Example of how to parametrize a current technology in the mix (coal power plant) and a potential technology for the future (geothermal power plant) </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synthesize (52)">
            <a:hlinkClick r:id="" action="ppaction://media"/>
            <a:extLst>
              <a:ext uri="{FF2B5EF4-FFF2-40B4-BE49-F238E27FC236}">
                <a16:creationId xmlns:a16="http://schemas.microsoft.com/office/drawing/2014/main" id="{4781C411-693F-A7DC-CF5B-0576A8D6CD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4552" y="338192"/>
            <a:ext cx="406400" cy="406400"/>
          </a:xfrm>
          <a:prstGeom prst="rect">
            <a:avLst/>
          </a:prstGeom>
        </p:spPr>
      </p:pic>
    </p:spTree>
    <p:extLst>
      <p:ext uri="{BB962C8B-B14F-4D97-AF65-F5344CB8AC3E}">
        <p14:creationId xmlns:p14="http://schemas.microsoft.com/office/powerpoint/2010/main" val="18007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14.1 References</a:t>
            </a:r>
          </a:p>
        </p:txBody>
      </p:sp>
      <p:sp>
        <p:nvSpPr>
          <p:cNvPr id="5" name="TextBox 4">
            <a:extLst>
              <a:ext uri="{FF2B5EF4-FFF2-40B4-BE49-F238E27FC236}">
                <a16:creationId xmlns:a16="http://schemas.microsoft.com/office/drawing/2014/main" id="{BF2A6EBB-1F60-A02B-C6D8-C79C78B04842}"/>
              </a:ext>
            </a:extLst>
          </p:cNvPr>
          <p:cNvSpPr txBox="1"/>
          <p:nvPr/>
        </p:nvSpPr>
        <p:spPr>
          <a:xfrm>
            <a:off x="678657" y="1757244"/>
            <a:ext cx="10622756" cy="3147015"/>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s-CO" sz="2400"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Documentation</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Plazas-Niño, F. (2024). Step-by-Step Guide to National Energy System Modelling with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(v1.0).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Zenodo</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https://doi.org/10.5281/zenodo.13883416</a:t>
            </a:r>
            <a:endParaRPr lang="es-CO" sz="2400" b="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1025656-A7F2-3922-3797-48845A870A9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AA8636D-5617-F7F1-8F3C-03114E64CC1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7" name="Rectangle 6">
            <a:extLst>
              <a:ext uri="{FF2B5EF4-FFF2-40B4-BE49-F238E27FC236}">
                <a16:creationId xmlns:a16="http://schemas.microsoft.com/office/drawing/2014/main" id="{5BCA845F-A3FE-980E-33EF-8D5067363E4D}"/>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Technology penetration rate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2E4F452-9047-F269-90A7-E66C09BDF1FF}"/>
              </a:ext>
            </a:extLst>
          </p:cNvPr>
          <p:cNvSpPr txBox="1"/>
          <p:nvPr/>
        </p:nvSpPr>
        <p:spPr>
          <a:xfrm>
            <a:off x="6905514" y="1010245"/>
            <a:ext cx="4892785" cy="5847755"/>
          </a:xfrm>
          <a:prstGeom prst="rect">
            <a:avLst/>
          </a:prstGeom>
          <a:noFill/>
        </p:spPr>
        <p:txBody>
          <a:bodyPr wrap="square">
            <a:spAutoFit/>
          </a:bodyPr>
          <a:lstStyle/>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There are two methods to introduce a technology penetration rate:</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US" sz="2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Total Annual Max Capacity Investment: </a:t>
            </a:r>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This parameter limits the maximum new capacity that can be installed each year.</a:t>
            </a:r>
          </a:p>
          <a:p>
            <a:pPr marL="457200" indent="-457200">
              <a:buAutoNum type="arabicPeriod"/>
            </a:pPr>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US" sz="2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Technology Activity Increase By Mode Limit: </a:t>
            </a:r>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This parameter limits the maximum percentage increase in activity that a technology can achieve each year.</a:t>
            </a:r>
          </a:p>
          <a:p>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E36CFEE-B5CE-614F-5A68-6FAADF0592E8}"/>
              </a:ext>
            </a:extLst>
          </p:cNvPr>
          <p:cNvPicPr>
            <a:picLocks noChangeAspect="1"/>
          </p:cNvPicPr>
          <p:nvPr/>
        </p:nvPicPr>
        <p:blipFill>
          <a:blip r:embed="rId5"/>
          <a:stretch>
            <a:fillRect/>
          </a:stretch>
        </p:blipFill>
        <p:spPr>
          <a:xfrm>
            <a:off x="117428" y="2253290"/>
            <a:ext cx="6670757" cy="4004639"/>
          </a:xfrm>
          <a:prstGeom prst="rect">
            <a:avLst/>
          </a:prstGeom>
        </p:spPr>
      </p:pic>
      <p:sp>
        <p:nvSpPr>
          <p:cNvPr id="6" name="Rectangle: Rounded Corners 5">
            <a:extLst>
              <a:ext uri="{FF2B5EF4-FFF2-40B4-BE49-F238E27FC236}">
                <a16:creationId xmlns:a16="http://schemas.microsoft.com/office/drawing/2014/main" id="{EC570132-5364-7F23-AB2D-4C35CBDC52F9}"/>
              </a:ext>
            </a:extLst>
          </p:cNvPr>
          <p:cNvSpPr/>
          <p:nvPr/>
        </p:nvSpPr>
        <p:spPr>
          <a:xfrm>
            <a:off x="4986338" y="2500313"/>
            <a:ext cx="842962" cy="3361701"/>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extBox 9">
            <a:extLst>
              <a:ext uri="{FF2B5EF4-FFF2-40B4-BE49-F238E27FC236}">
                <a16:creationId xmlns:a16="http://schemas.microsoft.com/office/drawing/2014/main" id="{61A2631A-E3CB-BAEB-C9FD-7DEAA197CD0D}"/>
              </a:ext>
            </a:extLst>
          </p:cNvPr>
          <p:cNvSpPr txBox="1"/>
          <p:nvPr/>
        </p:nvSpPr>
        <p:spPr>
          <a:xfrm>
            <a:off x="213829" y="1555289"/>
            <a:ext cx="6440091" cy="769441"/>
          </a:xfrm>
          <a:prstGeom prst="rect">
            <a:avLst/>
          </a:prstGeom>
          <a:noFill/>
        </p:spPr>
        <p:txBody>
          <a:bodyPr wrap="square">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A penetration rate helps prevent abrupt jumps in technology utilization.</a:t>
            </a:r>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EA5F22E9-94E4-318D-9620-2DD31F0D5A92}"/>
              </a:ext>
            </a:extLst>
          </p:cNvPr>
          <p:cNvSpPr txBox="1">
            <a:spLocks/>
          </p:cNvSpPr>
          <p:nvPr/>
        </p:nvSpPr>
        <p:spPr>
          <a:xfrm>
            <a:off x="343847" y="81582"/>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Scenario validation</a:t>
            </a:r>
            <a:endParaRPr lang="en-US" dirty="0">
              <a:cs typeface="Calibri Light" panose="020F0302020204030204"/>
            </a:endParaRPr>
          </a:p>
        </p:txBody>
      </p:sp>
      <p:pic>
        <p:nvPicPr>
          <p:cNvPr id="8" name="synthesize (53)">
            <a:hlinkClick r:id="" action="ppaction://media"/>
            <a:extLst>
              <a:ext uri="{FF2B5EF4-FFF2-40B4-BE49-F238E27FC236}">
                <a16:creationId xmlns:a16="http://schemas.microsoft.com/office/drawing/2014/main" id="{7F638DEB-047C-D9C0-CE4C-41C9A370F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07823" y="317347"/>
            <a:ext cx="406400" cy="406400"/>
          </a:xfrm>
          <a:prstGeom prst="rect">
            <a:avLst/>
          </a:prstGeom>
        </p:spPr>
      </p:pic>
    </p:spTree>
    <p:extLst>
      <p:ext uri="{BB962C8B-B14F-4D97-AF65-F5344CB8AC3E}">
        <p14:creationId xmlns:p14="http://schemas.microsoft.com/office/powerpoint/2010/main" val="15845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F9874C7-273E-1542-4939-A63E16504F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9AC55E5-4E3B-216B-6464-74712F83C3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4A1E37C0-E7F9-83AF-3C47-9B19D2AB9DA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Total Annual Min Capacity Investment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0B32FB1-5127-9982-C918-67704DB48D2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Scenario validation</a:t>
            </a:r>
            <a:endParaRPr lang="en-US" dirty="0">
              <a:cs typeface="Calibri Light" panose="020F0302020204030204"/>
            </a:endParaRPr>
          </a:p>
        </p:txBody>
      </p:sp>
      <p:sp>
        <p:nvSpPr>
          <p:cNvPr id="2" name="TextBox 1">
            <a:extLst>
              <a:ext uri="{FF2B5EF4-FFF2-40B4-BE49-F238E27FC236}">
                <a16:creationId xmlns:a16="http://schemas.microsoft.com/office/drawing/2014/main" id="{4F144A92-C6BB-39FA-772E-79378BC14036}"/>
              </a:ext>
            </a:extLst>
          </p:cNvPr>
          <p:cNvSpPr txBox="1"/>
          <p:nvPr/>
        </p:nvSpPr>
        <p:spPr>
          <a:xfrm>
            <a:off x="201427" y="1563333"/>
            <a:ext cx="11428598" cy="1938992"/>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Minimum new capacity of a technology to be installed, expressed in power units.</a:t>
            </a:r>
          </a:p>
          <a:p>
            <a:endPar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We can use this parameter to account for all future energy projects confirmed to come online within the modeling horizon.</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Energy, panel, park, power, solar, solar power station, sun icon - Download  on Iconfinder">
            <a:extLst>
              <a:ext uri="{FF2B5EF4-FFF2-40B4-BE49-F238E27FC236}">
                <a16:creationId xmlns:a16="http://schemas.microsoft.com/office/drawing/2014/main" id="{A798ADC2-83EC-2300-F7F0-3E287CC22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978" y="3669562"/>
            <a:ext cx="2543175"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1E235F-F512-1CCA-9375-3C5C8BA587E5}"/>
              </a:ext>
            </a:extLst>
          </p:cNvPr>
          <p:cNvSpPr txBox="1"/>
          <p:nvPr/>
        </p:nvSpPr>
        <p:spPr>
          <a:xfrm>
            <a:off x="4275534" y="4340984"/>
            <a:ext cx="7192675" cy="1200329"/>
          </a:xfrm>
          <a:prstGeom prst="rect">
            <a:avLst/>
          </a:prstGeom>
          <a:noFill/>
        </p:spPr>
        <p:txBody>
          <a:bodyPr wrap="square">
            <a:spAutoFit/>
          </a:bodyPr>
          <a:lstStyle/>
          <a:p>
            <a:pPr algn="ctr"/>
            <a:r>
              <a:rPr lang="en-US" sz="24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For example, a new solar plant with a capacity of 0.2 GW planned to be in operation in 2025.</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54)">
            <a:hlinkClick r:id="" action="ppaction://media"/>
            <a:extLst>
              <a:ext uri="{FF2B5EF4-FFF2-40B4-BE49-F238E27FC236}">
                <a16:creationId xmlns:a16="http://schemas.microsoft.com/office/drawing/2014/main" id="{D517A0FF-56A4-19C7-241B-E01F475036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07823" y="386680"/>
            <a:ext cx="406400" cy="406400"/>
          </a:xfrm>
          <a:prstGeom prst="rect">
            <a:avLst/>
          </a:prstGeom>
        </p:spPr>
      </p:pic>
    </p:spTree>
    <p:extLst>
      <p:ext uri="{BB962C8B-B14F-4D97-AF65-F5344CB8AC3E}">
        <p14:creationId xmlns:p14="http://schemas.microsoft.com/office/powerpoint/2010/main" val="18350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3047</Words>
  <Application>Microsoft Office PowerPoint</Application>
  <PresentationFormat>Widescreen</PresentationFormat>
  <Paragraphs>256</Paragraphs>
  <Slides>14</Slides>
  <Notes>12</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Display</vt:lpstr>
      <vt:lpstr>Aptos Narrow</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luisa marcela moreno hinestroza</dc:creator>
  <cp:lastModifiedBy>luisa marcela moreno hinestroza</cp:lastModifiedBy>
  <cp:revision>1</cp:revision>
  <dcterms:created xsi:type="dcterms:W3CDTF">2025-08-22T15:27:06Z</dcterms:created>
  <dcterms:modified xsi:type="dcterms:W3CDTF">2025-08-22T15:28:33Z</dcterms:modified>
</cp:coreProperties>
</file>