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6" r:id="rId2"/>
    <p:sldId id="264" r:id="rId3"/>
    <p:sldId id="272" r:id="rId4"/>
    <p:sldId id="308" r:id="rId5"/>
    <p:sldId id="317" r:id="rId6"/>
    <p:sldId id="318" r:id="rId7"/>
    <p:sldId id="277" r:id="rId8"/>
    <p:sldId id="311" r:id="rId9"/>
    <p:sldId id="278" r:id="rId10"/>
    <p:sldId id="312" r:id="rId11"/>
    <p:sldId id="313" r:id="rId12"/>
    <p:sldId id="285" r:id="rId13"/>
    <p:sldId id="280" r:id="rId14"/>
    <p:sldId id="314" r:id="rId15"/>
    <p:sldId id="315" r:id="rId16"/>
    <p:sldId id="316" r:id="rId17"/>
    <p:sldId id="289" r:id="rId18"/>
    <p:sldId id="269" r:id="rId1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2" d="100"/>
          <a:sy n="52" d="100"/>
        </p:scale>
        <p:origin x="122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ysClr val="windowText" lastClr="000000"/>
                </a:solidFill>
                <a:latin typeface="Aptos" panose="020B0004020202020204" pitchFamily="34" charset="0"/>
                <a:ea typeface="+mn-ea"/>
                <a:cs typeface="+mn-cs"/>
              </a:defRPr>
            </a:pPr>
            <a:r>
              <a:rPr lang="es-CO" sz="2000" b="1"/>
              <a:t>Final energy consumption worldwide in 2022, by sector</a:t>
            </a:r>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Aptos" panose="020B0004020202020204" pitchFamily="34" charset="0"/>
              <a:ea typeface="+mn-ea"/>
              <a:cs typeface="+mn-cs"/>
            </a:defRPr>
          </a:pPr>
          <a:endParaRPr lang="es-CO"/>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C3B-4320-9400-03BDE1C1F1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C3B-4320-9400-03BDE1C1F1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C3B-4320-9400-03BDE1C1F1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C3B-4320-9400-03BDE1C1F1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C3B-4320-9400-03BDE1C1F1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C3B-4320-9400-03BDE1C1F12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C3B-4320-9400-03BDE1C1F12F}"/>
              </c:ext>
            </c:extLst>
          </c:dPt>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ptos" panose="020B0004020202020204" pitchFamily="34" charset="0"/>
                    <a:ea typeface="+mn-ea"/>
                    <a:cs typeface="+mn-cs"/>
                  </a:defRPr>
                </a:pPr>
                <a:endParaRPr lang="es-CO"/>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Sheet1!$D$3:$D$9</c:f>
              <c:strCache>
                <c:ptCount val="7"/>
                <c:pt idx="0">
                  <c:v>Industry</c:v>
                </c:pt>
                <c:pt idx="1">
                  <c:v>Transport</c:v>
                </c:pt>
                <c:pt idx="2">
                  <c:v>Residential</c:v>
                </c:pt>
                <c:pt idx="3">
                  <c:v>Commercial and public services</c:v>
                </c:pt>
                <c:pt idx="4">
                  <c:v>Agriculture, forestry and fishing</c:v>
                </c:pt>
                <c:pt idx="5">
                  <c:v>Non-energy use</c:v>
                </c:pt>
                <c:pt idx="6">
                  <c:v>Non-specified</c:v>
                </c:pt>
              </c:strCache>
            </c:strRef>
          </c:cat>
          <c:val>
            <c:numRef>
              <c:f>Sheet1!$E$3:$E$9</c:f>
              <c:numCache>
                <c:formatCode>General</c:formatCode>
                <c:ptCount val="7"/>
                <c:pt idx="0">
                  <c:v>128.29</c:v>
                </c:pt>
                <c:pt idx="1">
                  <c:v>117.33</c:v>
                </c:pt>
                <c:pt idx="2">
                  <c:v>85.63</c:v>
                </c:pt>
                <c:pt idx="3">
                  <c:v>33.72</c:v>
                </c:pt>
                <c:pt idx="4">
                  <c:v>34.04</c:v>
                </c:pt>
                <c:pt idx="5">
                  <c:v>40.68</c:v>
                </c:pt>
                <c:pt idx="6">
                  <c:v>6.58</c:v>
                </c:pt>
              </c:numCache>
            </c:numRef>
          </c:val>
          <c:extLst>
            <c:ext xmlns:c16="http://schemas.microsoft.com/office/drawing/2014/chart" uri="{C3380CC4-5D6E-409C-BE32-E72D297353CC}">
              <c16:uniqueId val="{0000000E-1C3B-4320-9400-03BDE1C1F12F}"/>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013916784489623"/>
          <c:y val="0.12327156075187573"/>
          <c:w val="0.33704716639738913"/>
          <c:h val="0.84129186881942775"/>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ptos" panose="020B0004020202020204" pitchFamily="34" charset="0"/>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latin typeface="Aptos" panose="020B0004020202020204" pitchFamily="34" charset="0"/>
        </a:defRPr>
      </a:pPr>
      <a:endParaRPr lang="es-CO"/>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017F10-694E-42C7-94CF-2EA8CF5AB7B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C21E6746-6963-4423-9140-C59D2DF84B02}">
      <dgm:prSet phldrT="[Text]"/>
      <dgm:spPr/>
      <dgm:t>
        <a:bodyPr/>
        <a:lstStyle/>
        <a:p>
          <a:r>
            <a:rPr lang="es-CO" dirty="0" err="1"/>
            <a:t>Iron</a:t>
          </a:r>
          <a:r>
            <a:rPr lang="es-CO" dirty="0"/>
            <a:t> and </a:t>
          </a:r>
          <a:r>
            <a:rPr lang="es-CO" dirty="0" err="1"/>
            <a:t>steel</a:t>
          </a:r>
          <a:endParaRPr lang="es-CO" dirty="0"/>
        </a:p>
      </dgm:t>
    </dgm:pt>
    <dgm:pt modelId="{283CBDCA-EF2F-47DE-BC21-AA7F00271277}" type="parTrans" cxnId="{34901EC2-D4EC-4090-A349-7EEDB375DCE2}">
      <dgm:prSet/>
      <dgm:spPr/>
      <dgm:t>
        <a:bodyPr/>
        <a:lstStyle/>
        <a:p>
          <a:endParaRPr lang="es-CO"/>
        </a:p>
      </dgm:t>
    </dgm:pt>
    <dgm:pt modelId="{87939866-2BE5-47DE-B45B-88873D19221E}" type="sibTrans" cxnId="{34901EC2-D4EC-4090-A349-7EEDB375DCE2}">
      <dgm:prSet/>
      <dgm:spPr/>
      <dgm:t>
        <a:bodyPr/>
        <a:lstStyle/>
        <a:p>
          <a:endParaRPr lang="es-CO"/>
        </a:p>
      </dgm:t>
    </dgm:pt>
    <dgm:pt modelId="{8B535668-3E5F-4419-8EA1-9D92EEB0A608}">
      <dgm:prSet phldrT="[Text]"/>
      <dgm:spPr/>
      <dgm:t>
        <a:bodyPr/>
        <a:lstStyle/>
        <a:p>
          <a:r>
            <a:rPr lang="es-CO" dirty="0"/>
            <a:t>Chemical and </a:t>
          </a:r>
          <a:r>
            <a:rPr lang="es-CO" dirty="0" err="1"/>
            <a:t>petrochemical</a:t>
          </a:r>
          <a:endParaRPr lang="es-CO" dirty="0"/>
        </a:p>
      </dgm:t>
    </dgm:pt>
    <dgm:pt modelId="{60719D42-0180-483A-BB7C-A227685258BF}" type="parTrans" cxnId="{55542F63-28B7-4AAB-9557-8729E096A5DA}">
      <dgm:prSet/>
      <dgm:spPr/>
      <dgm:t>
        <a:bodyPr/>
        <a:lstStyle/>
        <a:p>
          <a:endParaRPr lang="es-CO"/>
        </a:p>
      </dgm:t>
    </dgm:pt>
    <dgm:pt modelId="{424BEEE0-2216-4613-89CF-7229DE5FE8A1}" type="sibTrans" cxnId="{55542F63-28B7-4AAB-9557-8729E096A5DA}">
      <dgm:prSet/>
      <dgm:spPr/>
      <dgm:t>
        <a:bodyPr/>
        <a:lstStyle/>
        <a:p>
          <a:endParaRPr lang="es-CO"/>
        </a:p>
      </dgm:t>
    </dgm:pt>
    <dgm:pt modelId="{8949C054-2D18-4F5E-9820-C20EADE9AEFF}">
      <dgm:prSet phldrT="[Text]"/>
      <dgm:spPr/>
      <dgm:t>
        <a:bodyPr/>
        <a:lstStyle/>
        <a:p>
          <a:r>
            <a:rPr lang="es-CO" dirty="0"/>
            <a:t>Non-</a:t>
          </a:r>
          <a:r>
            <a:rPr lang="es-CO" dirty="0" err="1"/>
            <a:t>ferrous</a:t>
          </a:r>
          <a:r>
            <a:rPr lang="es-CO" dirty="0"/>
            <a:t> </a:t>
          </a:r>
          <a:r>
            <a:rPr lang="es-CO" dirty="0" err="1"/>
            <a:t>metals</a:t>
          </a:r>
          <a:endParaRPr lang="es-CO" dirty="0"/>
        </a:p>
      </dgm:t>
    </dgm:pt>
    <dgm:pt modelId="{FE7A93D2-41A7-4E20-AAFB-5B32CC4FCB40}" type="parTrans" cxnId="{19163831-5236-4AF2-89EB-553CC1AF2513}">
      <dgm:prSet/>
      <dgm:spPr/>
      <dgm:t>
        <a:bodyPr/>
        <a:lstStyle/>
        <a:p>
          <a:endParaRPr lang="es-CO"/>
        </a:p>
      </dgm:t>
    </dgm:pt>
    <dgm:pt modelId="{2F38F845-74EA-47A1-9F99-B6ACEFF661DC}" type="sibTrans" cxnId="{19163831-5236-4AF2-89EB-553CC1AF2513}">
      <dgm:prSet/>
      <dgm:spPr/>
      <dgm:t>
        <a:bodyPr/>
        <a:lstStyle/>
        <a:p>
          <a:endParaRPr lang="es-CO"/>
        </a:p>
      </dgm:t>
    </dgm:pt>
    <dgm:pt modelId="{66B29193-D39A-43CC-A950-659B85E530FA}">
      <dgm:prSet phldrT="[Text]"/>
      <dgm:spPr/>
      <dgm:t>
        <a:bodyPr/>
        <a:lstStyle/>
        <a:p>
          <a:r>
            <a:rPr lang="es-CO" dirty="0"/>
            <a:t>Non-</a:t>
          </a:r>
          <a:r>
            <a:rPr lang="es-CO" dirty="0" err="1"/>
            <a:t>metallic</a:t>
          </a:r>
          <a:r>
            <a:rPr lang="es-CO" dirty="0"/>
            <a:t> </a:t>
          </a:r>
          <a:r>
            <a:rPr lang="es-CO" dirty="0" err="1"/>
            <a:t>minerals</a:t>
          </a:r>
          <a:endParaRPr lang="es-CO" dirty="0"/>
        </a:p>
      </dgm:t>
    </dgm:pt>
    <dgm:pt modelId="{8BAF15F3-7960-4ABF-AE5E-D459F52BF16D}" type="parTrans" cxnId="{44E25C22-33E7-46B6-AFF0-4A892890F1DA}">
      <dgm:prSet/>
      <dgm:spPr/>
      <dgm:t>
        <a:bodyPr/>
        <a:lstStyle/>
        <a:p>
          <a:endParaRPr lang="es-CO"/>
        </a:p>
      </dgm:t>
    </dgm:pt>
    <dgm:pt modelId="{71D50D41-2EF9-4246-AD80-99ADDACB98E5}" type="sibTrans" cxnId="{44E25C22-33E7-46B6-AFF0-4A892890F1DA}">
      <dgm:prSet/>
      <dgm:spPr/>
      <dgm:t>
        <a:bodyPr/>
        <a:lstStyle/>
        <a:p>
          <a:endParaRPr lang="es-CO"/>
        </a:p>
      </dgm:t>
    </dgm:pt>
    <dgm:pt modelId="{69755462-56EB-4030-8C12-9A65EFFACADE}">
      <dgm:prSet phldrT="[Text]"/>
      <dgm:spPr/>
      <dgm:t>
        <a:bodyPr/>
        <a:lstStyle/>
        <a:p>
          <a:r>
            <a:rPr lang="es-CO" dirty="0" err="1"/>
            <a:t>Transport</a:t>
          </a:r>
          <a:r>
            <a:rPr lang="es-CO" dirty="0"/>
            <a:t> </a:t>
          </a:r>
          <a:r>
            <a:rPr lang="es-CO" dirty="0" err="1"/>
            <a:t>equipment</a:t>
          </a:r>
          <a:endParaRPr lang="es-CO" dirty="0"/>
        </a:p>
      </dgm:t>
    </dgm:pt>
    <dgm:pt modelId="{3FA093DC-CDCB-4E44-9C97-DB95CA018431}" type="parTrans" cxnId="{8BCBB1D9-7CAD-4018-8000-C079916D92F4}">
      <dgm:prSet/>
      <dgm:spPr/>
      <dgm:t>
        <a:bodyPr/>
        <a:lstStyle/>
        <a:p>
          <a:endParaRPr lang="es-CO"/>
        </a:p>
      </dgm:t>
    </dgm:pt>
    <dgm:pt modelId="{16D729DE-C6DF-4566-A5CB-97CB2EA67C20}" type="sibTrans" cxnId="{8BCBB1D9-7CAD-4018-8000-C079916D92F4}">
      <dgm:prSet/>
      <dgm:spPr/>
      <dgm:t>
        <a:bodyPr/>
        <a:lstStyle/>
        <a:p>
          <a:endParaRPr lang="es-CO"/>
        </a:p>
      </dgm:t>
    </dgm:pt>
    <dgm:pt modelId="{3FF7EA3A-2153-421F-94B3-D6D3F2386586}">
      <dgm:prSet phldrT="[Text]"/>
      <dgm:spPr/>
      <dgm:t>
        <a:bodyPr/>
        <a:lstStyle/>
        <a:p>
          <a:r>
            <a:rPr lang="es-CO" dirty="0" err="1"/>
            <a:t>Construction</a:t>
          </a:r>
          <a:endParaRPr lang="es-CO" dirty="0"/>
        </a:p>
      </dgm:t>
    </dgm:pt>
    <dgm:pt modelId="{E22CF033-BA10-49B5-9740-AFE70D69E63A}" type="parTrans" cxnId="{B353A9C3-E7B3-4CE8-8586-6A1EA48318C3}">
      <dgm:prSet/>
      <dgm:spPr/>
      <dgm:t>
        <a:bodyPr/>
        <a:lstStyle/>
        <a:p>
          <a:endParaRPr lang="es-CO"/>
        </a:p>
      </dgm:t>
    </dgm:pt>
    <dgm:pt modelId="{4A2A8720-AD82-438D-82D3-6B65BD7D3096}" type="sibTrans" cxnId="{B353A9C3-E7B3-4CE8-8586-6A1EA48318C3}">
      <dgm:prSet/>
      <dgm:spPr/>
      <dgm:t>
        <a:bodyPr/>
        <a:lstStyle/>
        <a:p>
          <a:endParaRPr lang="es-CO"/>
        </a:p>
      </dgm:t>
    </dgm:pt>
    <dgm:pt modelId="{4BF5D400-1EE9-492E-B01D-A8B0D1B2418F}">
      <dgm:prSet phldrT="[Text]"/>
      <dgm:spPr/>
      <dgm:t>
        <a:bodyPr/>
        <a:lstStyle/>
        <a:p>
          <a:r>
            <a:rPr lang="es-CO" dirty="0" err="1"/>
            <a:t>Machinery</a:t>
          </a:r>
          <a:endParaRPr lang="es-CO" dirty="0"/>
        </a:p>
      </dgm:t>
    </dgm:pt>
    <dgm:pt modelId="{96062F81-CC5E-49AD-9C20-39A8D5115BCC}" type="parTrans" cxnId="{D13C820E-2762-4D9A-87D6-1B66B1EDC440}">
      <dgm:prSet/>
      <dgm:spPr/>
      <dgm:t>
        <a:bodyPr/>
        <a:lstStyle/>
        <a:p>
          <a:endParaRPr lang="es-CO"/>
        </a:p>
      </dgm:t>
    </dgm:pt>
    <dgm:pt modelId="{66A1D702-261C-46DC-B738-4ECC8B270BF4}" type="sibTrans" cxnId="{D13C820E-2762-4D9A-87D6-1B66B1EDC440}">
      <dgm:prSet/>
      <dgm:spPr/>
      <dgm:t>
        <a:bodyPr/>
        <a:lstStyle/>
        <a:p>
          <a:endParaRPr lang="es-CO"/>
        </a:p>
      </dgm:t>
    </dgm:pt>
    <dgm:pt modelId="{27A25A5E-9714-4BE0-AE33-C03077D7E8B7}">
      <dgm:prSet phldrT="[Text]"/>
      <dgm:spPr/>
      <dgm:t>
        <a:bodyPr/>
        <a:lstStyle/>
        <a:p>
          <a:r>
            <a:rPr lang="es-CO" dirty="0" err="1"/>
            <a:t>Mining</a:t>
          </a:r>
          <a:r>
            <a:rPr lang="es-CO" dirty="0"/>
            <a:t> and </a:t>
          </a:r>
          <a:r>
            <a:rPr lang="es-CO" dirty="0" err="1"/>
            <a:t>quarrying</a:t>
          </a:r>
          <a:endParaRPr lang="es-CO" dirty="0"/>
        </a:p>
      </dgm:t>
    </dgm:pt>
    <dgm:pt modelId="{3595EE0B-C26C-4683-A738-F8EEA2F6BE92}" type="parTrans" cxnId="{89D30D96-9309-4122-BD3D-C8A8D98C4E96}">
      <dgm:prSet/>
      <dgm:spPr/>
      <dgm:t>
        <a:bodyPr/>
        <a:lstStyle/>
        <a:p>
          <a:endParaRPr lang="es-CO"/>
        </a:p>
      </dgm:t>
    </dgm:pt>
    <dgm:pt modelId="{FEA64056-BEA7-4B4C-8A0C-9DAD69CBB9BD}" type="sibTrans" cxnId="{89D30D96-9309-4122-BD3D-C8A8D98C4E96}">
      <dgm:prSet/>
      <dgm:spPr/>
      <dgm:t>
        <a:bodyPr/>
        <a:lstStyle/>
        <a:p>
          <a:endParaRPr lang="es-CO"/>
        </a:p>
      </dgm:t>
    </dgm:pt>
    <dgm:pt modelId="{A40C792F-5755-4ADA-B20B-16A9C58FD2DF}">
      <dgm:prSet phldrT="[Text]"/>
      <dgm:spPr/>
      <dgm:t>
        <a:bodyPr/>
        <a:lstStyle/>
        <a:p>
          <a:r>
            <a:rPr lang="es-CO" dirty="0" err="1"/>
            <a:t>Food</a:t>
          </a:r>
          <a:r>
            <a:rPr lang="es-CO" dirty="0"/>
            <a:t>, </a:t>
          </a:r>
          <a:r>
            <a:rPr lang="es-CO" dirty="0" err="1"/>
            <a:t>beverages</a:t>
          </a:r>
          <a:r>
            <a:rPr lang="es-CO" dirty="0"/>
            <a:t> and </a:t>
          </a:r>
          <a:r>
            <a:rPr lang="es-CO" dirty="0" err="1"/>
            <a:t>tobacco</a:t>
          </a:r>
          <a:endParaRPr lang="es-CO" dirty="0"/>
        </a:p>
      </dgm:t>
    </dgm:pt>
    <dgm:pt modelId="{90116273-1884-48B2-8929-85E78F640254}" type="parTrans" cxnId="{53B0C0CB-1BF9-4F99-B41F-EB6D7E877F94}">
      <dgm:prSet/>
      <dgm:spPr/>
      <dgm:t>
        <a:bodyPr/>
        <a:lstStyle/>
        <a:p>
          <a:endParaRPr lang="es-CO"/>
        </a:p>
      </dgm:t>
    </dgm:pt>
    <dgm:pt modelId="{7F36F0DA-F02B-4396-ABDA-649584216301}" type="sibTrans" cxnId="{53B0C0CB-1BF9-4F99-B41F-EB6D7E877F94}">
      <dgm:prSet/>
      <dgm:spPr/>
      <dgm:t>
        <a:bodyPr/>
        <a:lstStyle/>
        <a:p>
          <a:endParaRPr lang="es-CO"/>
        </a:p>
      </dgm:t>
    </dgm:pt>
    <dgm:pt modelId="{055D5B9C-2609-4BFD-A0F0-9F448B782FAE}">
      <dgm:prSet phldrT="[Text]"/>
      <dgm:spPr/>
      <dgm:t>
        <a:bodyPr/>
        <a:lstStyle/>
        <a:p>
          <a:r>
            <a:rPr lang="es-CO" dirty="0" err="1"/>
            <a:t>Paper</a:t>
          </a:r>
          <a:r>
            <a:rPr lang="es-CO" dirty="0"/>
            <a:t>, Pulp and </a:t>
          </a:r>
          <a:r>
            <a:rPr lang="es-CO" dirty="0" err="1"/>
            <a:t>printing</a:t>
          </a:r>
          <a:endParaRPr lang="es-CO" dirty="0"/>
        </a:p>
      </dgm:t>
    </dgm:pt>
    <dgm:pt modelId="{80AD7AEF-C09E-4203-8924-6E8C0048458B}" type="parTrans" cxnId="{3B218C4B-0BA2-42E0-96FE-470E8AC6DF0C}">
      <dgm:prSet/>
      <dgm:spPr/>
      <dgm:t>
        <a:bodyPr/>
        <a:lstStyle/>
        <a:p>
          <a:endParaRPr lang="es-CO"/>
        </a:p>
      </dgm:t>
    </dgm:pt>
    <dgm:pt modelId="{F0991D30-2621-4927-909A-5A316A3EAF7C}" type="sibTrans" cxnId="{3B218C4B-0BA2-42E0-96FE-470E8AC6DF0C}">
      <dgm:prSet/>
      <dgm:spPr/>
      <dgm:t>
        <a:bodyPr/>
        <a:lstStyle/>
        <a:p>
          <a:endParaRPr lang="es-CO"/>
        </a:p>
      </dgm:t>
    </dgm:pt>
    <dgm:pt modelId="{30BF833B-10BE-44F7-9A8E-2BDBFDCA2058}">
      <dgm:prSet phldrT="[Text]"/>
      <dgm:spPr/>
      <dgm:t>
        <a:bodyPr/>
        <a:lstStyle/>
        <a:p>
          <a:r>
            <a:rPr lang="es-CO" dirty="0"/>
            <a:t>Wood and </a:t>
          </a:r>
          <a:r>
            <a:rPr lang="es-CO" dirty="0" err="1"/>
            <a:t>wood</a:t>
          </a:r>
          <a:r>
            <a:rPr lang="es-CO" dirty="0"/>
            <a:t> </a:t>
          </a:r>
          <a:r>
            <a:rPr lang="es-CO" dirty="0" err="1"/>
            <a:t>products</a:t>
          </a:r>
          <a:endParaRPr lang="es-CO" dirty="0"/>
        </a:p>
      </dgm:t>
    </dgm:pt>
    <dgm:pt modelId="{E9CCF8C0-D540-4D2C-9CD4-6548803DF633}" type="parTrans" cxnId="{85550F89-C2BA-428A-AF16-E5B72E7981C8}">
      <dgm:prSet/>
      <dgm:spPr/>
      <dgm:t>
        <a:bodyPr/>
        <a:lstStyle/>
        <a:p>
          <a:endParaRPr lang="es-CO"/>
        </a:p>
      </dgm:t>
    </dgm:pt>
    <dgm:pt modelId="{3E7EFA5A-50C9-465A-8D50-C2512D78E604}" type="sibTrans" cxnId="{85550F89-C2BA-428A-AF16-E5B72E7981C8}">
      <dgm:prSet/>
      <dgm:spPr/>
      <dgm:t>
        <a:bodyPr/>
        <a:lstStyle/>
        <a:p>
          <a:endParaRPr lang="es-CO"/>
        </a:p>
      </dgm:t>
    </dgm:pt>
    <dgm:pt modelId="{49167CED-CEC8-4FD4-89DD-9A248D861688}">
      <dgm:prSet phldrT="[Text]"/>
      <dgm:spPr/>
      <dgm:t>
        <a:bodyPr/>
        <a:lstStyle/>
        <a:p>
          <a:r>
            <a:rPr lang="es-CO" dirty="0" err="1"/>
            <a:t>Textile</a:t>
          </a:r>
          <a:r>
            <a:rPr lang="es-CO" dirty="0"/>
            <a:t> and </a:t>
          </a:r>
          <a:r>
            <a:rPr lang="es-CO" dirty="0" err="1"/>
            <a:t>leather</a:t>
          </a:r>
          <a:endParaRPr lang="es-CO" dirty="0"/>
        </a:p>
      </dgm:t>
    </dgm:pt>
    <dgm:pt modelId="{6FA88769-0160-418F-9CC6-83B45B6B1CC7}" type="parTrans" cxnId="{9CD3B41E-9DE2-4341-95CF-FBFFF51FB265}">
      <dgm:prSet/>
      <dgm:spPr/>
      <dgm:t>
        <a:bodyPr/>
        <a:lstStyle/>
        <a:p>
          <a:endParaRPr lang="es-CO"/>
        </a:p>
      </dgm:t>
    </dgm:pt>
    <dgm:pt modelId="{25A20D69-F818-4341-B796-3C40C93CF533}" type="sibTrans" cxnId="{9CD3B41E-9DE2-4341-95CF-FBFFF51FB265}">
      <dgm:prSet/>
      <dgm:spPr/>
      <dgm:t>
        <a:bodyPr/>
        <a:lstStyle/>
        <a:p>
          <a:endParaRPr lang="es-CO"/>
        </a:p>
      </dgm:t>
    </dgm:pt>
    <dgm:pt modelId="{AD0927F0-805C-42B5-BE23-78F4E1E58479}" type="pres">
      <dgm:prSet presAssocID="{0E017F10-694E-42C7-94CF-2EA8CF5AB7B8}" presName="diagram" presStyleCnt="0">
        <dgm:presLayoutVars>
          <dgm:dir/>
          <dgm:resizeHandles val="exact"/>
        </dgm:presLayoutVars>
      </dgm:prSet>
      <dgm:spPr/>
    </dgm:pt>
    <dgm:pt modelId="{C5750EB0-AF1D-4CF1-95CC-1DFB30D82674}" type="pres">
      <dgm:prSet presAssocID="{C21E6746-6963-4423-9140-C59D2DF84B02}" presName="node" presStyleLbl="node1" presStyleIdx="0" presStyleCnt="12">
        <dgm:presLayoutVars>
          <dgm:bulletEnabled val="1"/>
        </dgm:presLayoutVars>
      </dgm:prSet>
      <dgm:spPr/>
    </dgm:pt>
    <dgm:pt modelId="{A39F20DE-C270-4C53-BE0F-6DA8EAB0FE4D}" type="pres">
      <dgm:prSet presAssocID="{87939866-2BE5-47DE-B45B-88873D19221E}" presName="sibTrans" presStyleCnt="0"/>
      <dgm:spPr/>
    </dgm:pt>
    <dgm:pt modelId="{D9526428-1889-47BE-B6EF-6138D6E03BC4}" type="pres">
      <dgm:prSet presAssocID="{8B535668-3E5F-4419-8EA1-9D92EEB0A608}" presName="node" presStyleLbl="node1" presStyleIdx="1" presStyleCnt="12">
        <dgm:presLayoutVars>
          <dgm:bulletEnabled val="1"/>
        </dgm:presLayoutVars>
      </dgm:prSet>
      <dgm:spPr/>
    </dgm:pt>
    <dgm:pt modelId="{2A38AFCE-66D0-4F1F-812E-C70EDCA0FE20}" type="pres">
      <dgm:prSet presAssocID="{424BEEE0-2216-4613-89CF-7229DE5FE8A1}" presName="sibTrans" presStyleCnt="0"/>
      <dgm:spPr/>
    </dgm:pt>
    <dgm:pt modelId="{4560E0D1-BD80-4ADB-9AC0-4C3C3861FD5E}" type="pres">
      <dgm:prSet presAssocID="{8949C054-2D18-4F5E-9820-C20EADE9AEFF}" presName="node" presStyleLbl="node1" presStyleIdx="2" presStyleCnt="12">
        <dgm:presLayoutVars>
          <dgm:bulletEnabled val="1"/>
        </dgm:presLayoutVars>
      </dgm:prSet>
      <dgm:spPr/>
    </dgm:pt>
    <dgm:pt modelId="{22FB6606-1597-46D8-AEC7-9085D1088A28}" type="pres">
      <dgm:prSet presAssocID="{2F38F845-74EA-47A1-9F99-B6ACEFF661DC}" presName="sibTrans" presStyleCnt="0"/>
      <dgm:spPr/>
    </dgm:pt>
    <dgm:pt modelId="{07CA1388-984D-40C9-913C-1258F4066B78}" type="pres">
      <dgm:prSet presAssocID="{66B29193-D39A-43CC-A950-659B85E530FA}" presName="node" presStyleLbl="node1" presStyleIdx="3" presStyleCnt="12">
        <dgm:presLayoutVars>
          <dgm:bulletEnabled val="1"/>
        </dgm:presLayoutVars>
      </dgm:prSet>
      <dgm:spPr/>
    </dgm:pt>
    <dgm:pt modelId="{D6D3B3C4-51A1-4973-AC20-79A076C1B5F1}" type="pres">
      <dgm:prSet presAssocID="{71D50D41-2EF9-4246-AD80-99ADDACB98E5}" presName="sibTrans" presStyleCnt="0"/>
      <dgm:spPr/>
    </dgm:pt>
    <dgm:pt modelId="{0DFEFE40-0F54-4492-958A-6B0F93A8BD65}" type="pres">
      <dgm:prSet presAssocID="{69755462-56EB-4030-8C12-9A65EFFACADE}" presName="node" presStyleLbl="node1" presStyleIdx="4" presStyleCnt="12">
        <dgm:presLayoutVars>
          <dgm:bulletEnabled val="1"/>
        </dgm:presLayoutVars>
      </dgm:prSet>
      <dgm:spPr/>
    </dgm:pt>
    <dgm:pt modelId="{FE45CA0B-0746-4B29-B64F-497B899C9CDA}" type="pres">
      <dgm:prSet presAssocID="{16D729DE-C6DF-4566-A5CB-97CB2EA67C20}" presName="sibTrans" presStyleCnt="0"/>
      <dgm:spPr/>
    </dgm:pt>
    <dgm:pt modelId="{69430A30-C81D-41FF-B28C-0334B42B6D83}" type="pres">
      <dgm:prSet presAssocID="{4BF5D400-1EE9-492E-B01D-A8B0D1B2418F}" presName="node" presStyleLbl="node1" presStyleIdx="5" presStyleCnt="12">
        <dgm:presLayoutVars>
          <dgm:bulletEnabled val="1"/>
        </dgm:presLayoutVars>
      </dgm:prSet>
      <dgm:spPr/>
    </dgm:pt>
    <dgm:pt modelId="{4E4ECABB-EDFA-44EA-A83C-B8FE69F6D24C}" type="pres">
      <dgm:prSet presAssocID="{66A1D702-261C-46DC-B738-4ECC8B270BF4}" presName="sibTrans" presStyleCnt="0"/>
      <dgm:spPr/>
    </dgm:pt>
    <dgm:pt modelId="{DA4FE01D-148E-4A9D-A4B0-876B873F1A9B}" type="pres">
      <dgm:prSet presAssocID="{27A25A5E-9714-4BE0-AE33-C03077D7E8B7}" presName="node" presStyleLbl="node1" presStyleIdx="6" presStyleCnt="12">
        <dgm:presLayoutVars>
          <dgm:bulletEnabled val="1"/>
        </dgm:presLayoutVars>
      </dgm:prSet>
      <dgm:spPr/>
    </dgm:pt>
    <dgm:pt modelId="{193A360F-9629-47CF-85A1-B8F331E66D91}" type="pres">
      <dgm:prSet presAssocID="{FEA64056-BEA7-4B4C-8A0C-9DAD69CBB9BD}" presName="sibTrans" presStyleCnt="0"/>
      <dgm:spPr/>
    </dgm:pt>
    <dgm:pt modelId="{A80DCD46-9435-4FDA-AADB-D69C5D047FF9}" type="pres">
      <dgm:prSet presAssocID="{A40C792F-5755-4ADA-B20B-16A9C58FD2DF}" presName="node" presStyleLbl="node1" presStyleIdx="7" presStyleCnt="12">
        <dgm:presLayoutVars>
          <dgm:bulletEnabled val="1"/>
        </dgm:presLayoutVars>
      </dgm:prSet>
      <dgm:spPr/>
    </dgm:pt>
    <dgm:pt modelId="{A3BCF4EF-813F-4C37-BEAC-9DAF250C883F}" type="pres">
      <dgm:prSet presAssocID="{7F36F0DA-F02B-4396-ABDA-649584216301}" presName="sibTrans" presStyleCnt="0"/>
      <dgm:spPr/>
    </dgm:pt>
    <dgm:pt modelId="{C5A604A2-4FEC-4E6F-9490-3775B17577AB}" type="pres">
      <dgm:prSet presAssocID="{055D5B9C-2609-4BFD-A0F0-9F448B782FAE}" presName="node" presStyleLbl="node1" presStyleIdx="8" presStyleCnt="12">
        <dgm:presLayoutVars>
          <dgm:bulletEnabled val="1"/>
        </dgm:presLayoutVars>
      </dgm:prSet>
      <dgm:spPr/>
    </dgm:pt>
    <dgm:pt modelId="{41127A8E-F477-4340-93D1-2B2A314770C3}" type="pres">
      <dgm:prSet presAssocID="{F0991D30-2621-4927-909A-5A316A3EAF7C}" presName="sibTrans" presStyleCnt="0"/>
      <dgm:spPr/>
    </dgm:pt>
    <dgm:pt modelId="{D63BF2B5-AB51-4B8C-B397-FDC94B3678E8}" type="pres">
      <dgm:prSet presAssocID="{30BF833B-10BE-44F7-9A8E-2BDBFDCA2058}" presName="node" presStyleLbl="node1" presStyleIdx="9" presStyleCnt="12">
        <dgm:presLayoutVars>
          <dgm:bulletEnabled val="1"/>
        </dgm:presLayoutVars>
      </dgm:prSet>
      <dgm:spPr/>
    </dgm:pt>
    <dgm:pt modelId="{491728A7-F971-4D8F-8871-FDFD4EC47B8E}" type="pres">
      <dgm:prSet presAssocID="{3E7EFA5A-50C9-465A-8D50-C2512D78E604}" presName="sibTrans" presStyleCnt="0"/>
      <dgm:spPr/>
    </dgm:pt>
    <dgm:pt modelId="{51D0FF0A-950E-42FF-9671-1E873F3661BA}" type="pres">
      <dgm:prSet presAssocID="{49167CED-CEC8-4FD4-89DD-9A248D861688}" presName="node" presStyleLbl="node1" presStyleIdx="10" presStyleCnt="12">
        <dgm:presLayoutVars>
          <dgm:bulletEnabled val="1"/>
        </dgm:presLayoutVars>
      </dgm:prSet>
      <dgm:spPr/>
    </dgm:pt>
    <dgm:pt modelId="{D09805BD-F8D5-474E-A9BE-8D29DA9F575C}" type="pres">
      <dgm:prSet presAssocID="{25A20D69-F818-4341-B796-3C40C93CF533}" presName="sibTrans" presStyleCnt="0"/>
      <dgm:spPr/>
    </dgm:pt>
    <dgm:pt modelId="{43C98DB0-F2A0-4AD0-A0D4-0BED5FA9EAE9}" type="pres">
      <dgm:prSet presAssocID="{3FF7EA3A-2153-421F-94B3-D6D3F2386586}" presName="node" presStyleLbl="node1" presStyleIdx="11" presStyleCnt="12">
        <dgm:presLayoutVars>
          <dgm:bulletEnabled val="1"/>
        </dgm:presLayoutVars>
      </dgm:prSet>
      <dgm:spPr/>
    </dgm:pt>
  </dgm:ptLst>
  <dgm:cxnLst>
    <dgm:cxn modelId="{D13C820E-2762-4D9A-87D6-1B66B1EDC440}" srcId="{0E017F10-694E-42C7-94CF-2EA8CF5AB7B8}" destId="{4BF5D400-1EE9-492E-B01D-A8B0D1B2418F}" srcOrd="5" destOrd="0" parTransId="{96062F81-CC5E-49AD-9C20-39A8D5115BCC}" sibTransId="{66A1D702-261C-46DC-B738-4ECC8B270BF4}"/>
    <dgm:cxn modelId="{DB43FC14-2C8A-4EBB-997E-358805697E06}" type="presOf" srcId="{8949C054-2D18-4F5E-9820-C20EADE9AEFF}" destId="{4560E0D1-BD80-4ADB-9AC0-4C3C3861FD5E}" srcOrd="0" destOrd="0" presId="urn:microsoft.com/office/officeart/2005/8/layout/default"/>
    <dgm:cxn modelId="{9CD3B41E-9DE2-4341-95CF-FBFFF51FB265}" srcId="{0E017F10-694E-42C7-94CF-2EA8CF5AB7B8}" destId="{49167CED-CEC8-4FD4-89DD-9A248D861688}" srcOrd="10" destOrd="0" parTransId="{6FA88769-0160-418F-9CC6-83B45B6B1CC7}" sibTransId="{25A20D69-F818-4341-B796-3C40C93CF533}"/>
    <dgm:cxn modelId="{44E25C22-33E7-46B6-AFF0-4A892890F1DA}" srcId="{0E017F10-694E-42C7-94CF-2EA8CF5AB7B8}" destId="{66B29193-D39A-43CC-A950-659B85E530FA}" srcOrd="3" destOrd="0" parTransId="{8BAF15F3-7960-4ABF-AE5E-D459F52BF16D}" sibTransId="{71D50D41-2EF9-4246-AD80-99ADDACB98E5}"/>
    <dgm:cxn modelId="{A18B192D-D85E-42D2-9BC2-B5EC46520366}" type="presOf" srcId="{30BF833B-10BE-44F7-9A8E-2BDBFDCA2058}" destId="{D63BF2B5-AB51-4B8C-B397-FDC94B3678E8}" srcOrd="0" destOrd="0" presId="urn:microsoft.com/office/officeart/2005/8/layout/default"/>
    <dgm:cxn modelId="{19163831-5236-4AF2-89EB-553CC1AF2513}" srcId="{0E017F10-694E-42C7-94CF-2EA8CF5AB7B8}" destId="{8949C054-2D18-4F5E-9820-C20EADE9AEFF}" srcOrd="2" destOrd="0" parTransId="{FE7A93D2-41A7-4E20-AAFB-5B32CC4FCB40}" sibTransId="{2F38F845-74EA-47A1-9F99-B6ACEFF661DC}"/>
    <dgm:cxn modelId="{9D7A4C36-5A71-42B8-BD97-F2899FCF0F65}" type="presOf" srcId="{69755462-56EB-4030-8C12-9A65EFFACADE}" destId="{0DFEFE40-0F54-4492-958A-6B0F93A8BD65}" srcOrd="0" destOrd="0" presId="urn:microsoft.com/office/officeart/2005/8/layout/default"/>
    <dgm:cxn modelId="{C0D3753C-9040-4992-93BA-661F16C51FBE}" type="presOf" srcId="{49167CED-CEC8-4FD4-89DD-9A248D861688}" destId="{51D0FF0A-950E-42FF-9671-1E873F3661BA}" srcOrd="0" destOrd="0" presId="urn:microsoft.com/office/officeart/2005/8/layout/default"/>
    <dgm:cxn modelId="{55542F63-28B7-4AAB-9557-8729E096A5DA}" srcId="{0E017F10-694E-42C7-94CF-2EA8CF5AB7B8}" destId="{8B535668-3E5F-4419-8EA1-9D92EEB0A608}" srcOrd="1" destOrd="0" parTransId="{60719D42-0180-483A-BB7C-A227685258BF}" sibTransId="{424BEEE0-2216-4613-89CF-7229DE5FE8A1}"/>
    <dgm:cxn modelId="{3B218C4B-0BA2-42E0-96FE-470E8AC6DF0C}" srcId="{0E017F10-694E-42C7-94CF-2EA8CF5AB7B8}" destId="{055D5B9C-2609-4BFD-A0F0-9F448B782FAE}" srcOrd="8" destOrd="0" parTransId="{80AD7AEF-C09E-4203-8924-6E8C0048458B}" sibTransId="{F0991D30-2621-4927-909A-5A316A3EAF7C}"/>
    <dgm:cxn modelId="{3099FF4F-55D2-4EC5-A695-D3A1BC86B47B}" type="presOf" srcId="{A40C792F-5755-4ADA-B20B-16A9C58FD2DF}" destId="{A80DCD46-9435-4FDA-AADB-D69C5D047FF9}" srcOrd="0" destOrd="0" presId="urn:microsoft.com/office/officeart/2005/8/layout/default"/>
    <dgm:cxn modelId="{99648074-A2CE-43E1-B480-1330D8CD28DA}" type="presOf" srcId="{0E017F10-694E-42C7-94CF-2EA8CF5AB7B8}" destId="{AD0927F0-805C-42B5-BE23-78F4E1E58479}" srcOrd="0" destOrd="0" presId="urn:microsoft.com/office/officeart/2005/8/layout/default"/>
    <dgm:cxn modelId="{243FF87E-1F83-4930-8090-E5D811C8B75B}" type="presOf" srcId="{055D5B9C-2609-4BFD-A0F0-9F448B782FAE}" destId="{C5A604A2-4FEC-4E6F-9490-3775B17577AB}" srcOrd="0" destOrd="0" presId="urn:microsoft.com/office/officeart/2005/8/layout/default"/>
    <dgm:cxn modelId="{85550F89-C2BA-428A-AF16-E5B72E7981C8}" srcId="{0E017F10-694E-42C7-94CF-2EA8CF5AB7B8}" destId="{30BF833B-10BE-44F7-9A8E-2BDBFDCA2058}" srcOrd="9" destOrd="0" parTransId="{E9CCF8C0-D540-4D2C-9CD4-6548803DF633}" sibTransId="{3E7EFA5A-50C9-465A-8D50-C2512D78E604}"/>
    <dgm:cxn modelId="{89D30D96-9309-4122-BD3D-C8A8D98C4E96}" srcId="{0E017F10-694E-42C7-94CF-2EA8CF5AB7B8}" destId="{27A25A5E-9714-4BE0-AE33-C03077D7E8B7}" srcOrd="6" destOrd="0" parTransId="{3595EE0B-C26C-4683-A738-F8EEA2F6BE92}" sibTransId="{FEA64056-BEA7-4B4C-8A0C-9DAD69CBB9BD}"/>
    <dgm:cxn modelId="{3D3D9E96-AD0B-4E85-984A-0A0D3F82E947}" type="presOf" srcId="{4BF5D400-1EE9-492E-B01D-A8B0D1B2418F}" destId="{69430A30-C81D-41FF-B28C-0334B42B6D83}" srcOrd="0" destOrd="0" presId="urn:microsoft.com/office/officeart/2005/8/layout/default"/>
    <dgm:cxn modelId="{22F542A2-7BF5-4283-9FE6-BE186EFA0E1D}" type="presOf" srcId="{C21E6746-6963-4423-9140-C59D2DF84B02}" destId="{C5750EB0-AF1D-4CF1-95CC-1DFB30D82674}" srcOrd="0" destOrd="0" presId="urn:microsoft.com/office/officeart/2005/8/layout/default"/>
    <dgm:cxn modelId="{34901EC2-D4EC-4090-A349-7EEDB375DCE2}" srcId="{0E017F10-694E-42C7-94CF-2EA8CF5AB7B8}" destId="{C21E6746-6963-4423-9140-C59D2DF84B02}" srcOrd="0" destOrd="0" parTransId="{283CBDCA-EF2F-47DE-BC21-AA7F00271277}" sibTransId="{87939866-2BE5-47DE-B45B-88873D19221E}"/>
    <dgm:cxn modelId="{B353A9C3-E7B3-4CE8-8586-6A1EA48318C3}" srcId="{0E017F10-694E-42C7-94CF-2EA8CF5AB7B8}" destId="{3FF7EA3A-2153-421F-94B3-D6D3F2386586}" srcOrd="11" destOrd="0" parTransId="{E22CF033-BA10-49B5-9740-AFE70D69E63A}" sibTransId="{4A2A8720-AD82-438D-82D3-6B65BD7D3096}"/>
    <dgm:cxn modelId="{E830F8C3-8981-4D67-BE47-79ED5AF56796}" type="presOf" srcId="{3FF7EA3A-2153-421F-94B3-D6D3F2386586}" destId="{43C98DB0-F2A0-4AD0-A0D4-0BED5FA9EAE9}" srcOrd="0" destOrd="0" presId="urn:microsoft.com/office/officeart/2005/8/layout/default"/>
    <dgm:cxn modelId="{B5AB62C4-790E-4565-801D-531840D0E102}" type="presOf" srcId="{66B29193-D39A-43CC-A950-659B85E530FA}" destId="{07CA1388-984D-40C9-913C-1258F4066B78}" srcOrd="0" destOrd="0" presId="urn:microsoft.com/office/officeart/2005/8/layout/default"/>
    <dgm:cxn modelId="{53B0C0CB-1BF9-4F99-B41F-EB6D7E877F94}" srcId="{0E017F10-694E-42C7-94CF-2EA8CF5AB7B8}" destId="{A40C792F-5755-4ADA-B20B-16A9C58FD2DF}" srcOrd="7" destOrd="0" parTransId="{90116273-1884-48B2-8929-85E78F640254}" sibTransId="{7F36F0DA-F02B-4396-ABDA-649584216301}"/>
    <dgm:cxn modelId="{8BCBB1D9-7CAD-4018-8000-C079916D92F4}" srcId="{0E017F10-694E-42C7-94CF-2EA8CF5AB7B8}" destId="{69755462-56EB-4030-8C12-9A65EFFACADE}" srcOrd="4" destOrd="0" parTransId="{3FA093DC-CDCB-4E44-9C97-DB95CA018431}" sibTransId="{16D729DE-C6DF-4566-A5CB-97CB2EA67C20}"/>
    <dgm:cxn modelId="{513E51DC-8FDA-4824-BDE8-BBEB5AB681DD}" type="presOf" srcId="{27A25A5E-9714-4BE0-AE33-C03077D7E8B7}" destId="{DA4FE01D-148E-4A9D-A4B0-876B873F1A9B}" srcOrd="0" destOrd="0" presId="urn:microsoft.com/office/officeart/2005/8/layout/default"/>
    <dgm:cxn modelId="{35056FF1-DFC1-4418-87FF-81FFBFE560BF}" type="presOf" srcId="{8B535668-3E5F-4419-8EA1-9D92EEB0A608}" destId="{D9526428-1889-47BE-B6EF-6138D6E03BC4}" srcOrd="0" destOrd="0" presId="urn:microsoft.com/office/officeart/2005/8/layout/default"/>
    <dgm:cxn modelId="{C79A274E-7E01-4899-9117-2D4685DC1FDD}" type="presParOf" srcId="{AD0927F0-805C-42B5-BE23-78F4E1E58479}" destId="{C5750EB0-AF1D-4CF1-95CC-1DFB30D82674}" srcOrd="0" destOrd="0" presId="urn:microsoft.com/office/officeart/2005/8/layout/default"/>
    <dgm:cxn modelId="{0BB204E9-CD0F-4452-BAF1-EFB905F873E2}" type="presParOf" srcId="{AD0927F0-805C-42B5-BE23-78F4E1E58479}" destId="{A39F20DE-C270-4C53-BE0F-6DA8EAB0FE4D}" srcOrd="1" destOrd="0" presId="urn:microsoft.com/office/officeart/2005/8/layout/default"/>
    <dgm:cxn modelId="{9E73DD51-0B2C-4BC8-A87C-EF8783465172}" type="presParOf" srcId="{AD0927F0-805C-42B5-BE23-78F4E1E58479}" destId="{D9526428-1889-47BE-B6EF-6138D6E03BC4}" srcOrd="2" destOrd="0" presId="urn:microsoft.com/office/officeart/2005/8/layout/default"/>
    <dgm:cxn modelId="{1475748C-1527-4082-B0AC-99C83EF0D773}" type="presParOf" srcId="{AD0927F0-805C-42B5-BE23-78F4E1E58479}" destId="{2A38AFCE-66D0-4F1F-812E-C70EDCA0FE20}" srcOrd="3" destOrd="0" presId="urn:microsoft.com/office/officeart/2005/8/layout/default"/>
    <dgm:cxn modelId="{5EEB108D-C882-420D-9A61-B2E56D2FD97E}" type="presParOf" srcId="{AD0927F0-805C-42B5-BE23-78F4E1E58479}" destId="{4560E0D1-BD80-4ADB-9AC0-4C3C3861FD5E}" srcOrd="4" destOrd="0" presId="urn:microsoft.com/office/officeart/2005/8/layout/default"/>
    <dgm:cxn modelId="{4C0732B0-9776-474B-8E55-737EAC93A648}" type="presParOf" srcId="{AD0927F0-805C-42B5-BE23-78F4E1E58479}" destId="{22FB6606-1597-46D8-AEC7-9085D1088A28}" srcOrd="5" destOrd="0" presId="urn:microsoft.com/office/officeart/2005/8/layout/default"/>
    <dgm:cxn modelId="{9204E076-3DFA-400C-8BCB-BF20ECAD5FB4}" type="presParOf" srcId="{AD0927F0-805C-42B5-BE23-78F4E1E58479}" destId="{07CA1388-984D-40C9-913C-1258F4066B78}" srcOrd="6" destOrd="0" presId="urn:microsoft.com/office/officeart/2005/8/layout/default"/>
    <dgm:cxn modelId="{59D9A5C5-A0C3-4CE8-82CE-8B37EF397F60}" type="presParOf" srcId="{AD0927F0-805C-42B5-BE23-78F4E1E58479}" destId="{D6D3B3C4-51A1-4973-AC20-79A076C1B5F1}" srcOrd="7" destOrd="0" presId="urn:microsoft.com/office/officeart/2005/8/layout/default"/>
    <dgm:cxn modelId="{562EC230-ADAD-4BC8-9DD0-1030E8611CB9}" type="presParOf" srcId="{AD0927F0-805C-42B5-BE23-78F4E1E58479}" destId="{0DFEFE40-0F54-4492-958A-6B0F93A8BD65}" srcOrd="8" destOrd="0" presId="urn:microsoft.com/office/officeart/2005/8/layout/default"/>
    <dgm:cxn modelId="{247E5CCE-346D-4712-AE5A-90BEC09045EF}" type="presParOf" srcId="{AD0927F0-805C-42B5-BE23-78F4E1E58479}" destId="{FE45CA0B-0746-4B29-B64F-497B899C9CDA}" srcOrd="9" destOrd="0" presId="urn:microsoft.com/office/officeart/2005/8/layout/default"/>
    <dgm:cxn modelId="{57EBC403-E21F-40E2-8121-C1878CAC740C}" type="presParOf" srcId="{AD0927F0-805C-42B5-BE23-78F4E1E58479}" destId="{69430A30-C81D-41FF-B28C-0334B42B6D83}" srcOrd="10" destOrd="0" presId="urn:microsoft.com/office/officeart/2005/8/layout/default"/>
    <dgm:cxn modelId="{44F95964-B213-4C2D-9C48-60AFED8B9821}" type="presParOf" srcId="{AD0927F0-805C-42B5-BE23-78F4E1E58479}" destId="{4E4ECABB-EDFA-44EA-A83C-B8FE69F6D24C}" srcOrd="11" destOrd="0" presId="urn:microsoft.com/office/officeart/2005/8/layout/default"/>
    <dgm:cxn modelId="{DA4E0307-69CA-4294-B9EE-7FC50D50B600}" type="presParOf" srcId="{AD0927F0-805C-42B5-BE23-78F4E1E58479}" destId="{DA4FE01D-148E-4A9D-A4B0-876B873F1A9B}" srcOrd="12" destOrd="0" presId="urn:microsoft.com/office/officeart/2005/8/layout/default"/>
    <dgm:cxn modelId="{9194DD3C-1DA7-4327-A1DB-1E651481A483}" type="presParOf" srcId="{AD0927F0-805C-42B5-BE23-78F4E1E58479}" destId="{193A360F-9629-47CF-85A1-B8F331E66D91}" srcOrd="13" destOrd="0" presId="urn:microsoft.com/office/officeart/2005/8/layout/default"/>
    <dgm:cxn modelId="{4CC98602-0870-4360-AC25-4BD12D3A696B}" type="presParOf" srcId="{AD0927F0-805C-42B5-BE23-78F4E1E58479}" destId="{A80DCD46-9435-4FDA-AADB-D69C5D047FF9}" srcOrd="14" destOrd="0" presId="urn:microsoft.com/office/officeart/2005/8/layout/default"/>
    <dgm:cxn modelId="{745BD553-2142-46C9-B42C-D3A56FBE0E34}" type="presParOf" srcId="{AD0927F0-805C-42B5-BE23-78F4E1E58479}" destId="{A3BCF4EF-813F-4C37-BEAC-9DAF250C883F}" srcOrd="15" destOrd="0" presId="urn:microsoft.com/office/officeart/2005/8/layout/default"/>
    <dgm:cxn modelId="{F0255BF5-1D03-4CC8-A2AE-9476DAA52EEA}" type="presParOf" srcId="{AD0927F0-805C-42B5-BE23-78F4E1E58479}" destId="{C5A604A2-4FEC-4E6F-9490-3775B17577AB}" srcOrd="16" destOrd="0" presId="urn:microsoft.com/office/officeart/2005/8/layout/default"/>
    <dgm:cxn modelId="{D01330D9-4210-4219-BA2C-CC2A88A5D3DB}" type="presParOf" srcId="{AD0927F0-805C-42B5-BE23-78F4E1E58479}" destId="{41127A8E-F477-4340-93D1-2B2A314770C3}" srcOrd="17" destOrd="0" presId="urn:microsoft.com/office/officeart/2005/8/layout/default"/>
    <dgm:cxn modelId="{2F84FC0A-D9FA-47E5-BF6C-7FE17C331B52}" type="presParOf" srcId="{AD0927F0-805C-42B5-BE23-78F4E1E58479}" destId="{D63BF2B5-AB51-4B8C-B397-FDC94B3678E8}" srcOrd="18" destOrd="0" presId="urn:microsoft.com/office/officeart/2005/8/layout/default"/>
    <dgm:cxn modelId="{A4A2C3AF-AB80-41AB-B256-6490D9B5D299}" type="presParOf" srcId="{AD0927F0-805C-42B5-BE23-78F4E1E58479}" destId="{491728A7-F971-4D8F-8871-FDFD4EC47B8E}" srcOrd="19" destOrd="0" presId="urn:microsoft.com/office/officeart/2005/8/layout/default"/>
    <dgm:cxn modelId="{AF095053-663F-4EE4-8FE3-41BFE0C4776B}" type="presParOf" srcId="{AD0927F0-805C-42B5-BE23-78F4E1E58479}" destId="{51D0FF0A-950E-42FF-9671-1E873F3661BA}" srcOrd="20" destOrd="0" presId="urn:microsoft.com/office/officeart/2005/8/layout/default"/>
    <dgm:cxn modelId="{EAE8B7AA-1F45-44A2-AEAC-FB7B2A814EA4}" type="presParOf" srcId="{AD0927F0-805C-42B5-BE23-78F4E1E58479}" destId="{D09805BD-F8D5-474E-A9BE-8D29DA9F575C}" srcOrd="21" destOrd="0" presId="urn:microsoft.com/office/officeart/2005/8/layout/default"/>
    <dgm:cxn modelId="{428B0463-DB08-4844-BC93-698121BEB5D3}" type="presParOf" srcId="{AD0927F0-805C-42B5-BE23-78F4E1E58479}" destId="{43C98DB0-F2A0-4AD0-A0D4-0BED5FA9EAE9}"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BF3ED8-8325-48CB-B9D4-CA733027063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C00586E-887A-4858-A37F-CB0A29014831}">
      <dgm:prSet phldrT="[Text]" custT="1"/>
      <dgm:spPr/>
      <dgm:t>
        <a:bodyPr/>
        <a:lstStyle/>
        <a:p>
          <a:r>
            <a:rPr lang="es-CO" sz="3600" b="1" dirty="0"/>
            <a:t>Drivers</a:t>
          </a:r>
        </a:p>
      </dgm:t>
    </dgm:pt>
    <dgm:pt modelId="{C7C621FA-F272-402F-B035-6695334A86D0}" type="parTrans" cxnId="{1FA50A9E-0174-41D7-B809-C1F7A2C83A8D}">
      <dgm:prSet/>
      <dgm:spPr/>
      <dgm:t>
        <a:bodyPr/>
        <a:lstStyle/>
        <a:p>
          <a:endParaRPr lang="es-CO"/>
        </a:p>
      </dgm:t>
    </dgm:pt>
    <dgm:pt modelId="{A63EFE58-09EB-4A90-9404-865AD58FE4D7}" type="sibTrans" cxnId="{1FA50A9E-0174-41D7-B809-C1F7A2C83A8D}">
      <dgm:prSet/>
      <dgm:spPr/>
      <dgm:t>
        <a:bodyPr/>
        <a:lstStyle/>
        <a:p>
          <a:endParaRPr lang="es-CO"/>
        </a:p>
      </dgm:t>
    </dgm:pt>
    <dgm:pt modelId="{1DC8F65F-6A2D-4E5C-A998-348D0405D123}">
      <dgm:prSet phldrT="[Text]"/>
      <dgm:spPr/>
      <dgm:t>
        <a:bodyPr/>
        <a:lstStyle/>
        <a:p>
          <a:r>
            <a:rPr lang="es-CO" dirty="0" err="1"/>
            <a:t>Economic</a:t>
          </a:r>
          <a:r>
            <a:rPr lang="es-CO" dirty="0"/>
            <a:t> </a:t>
          </a:r>
          <a:r>
            <a:rPr lang="es-CO" dirty="0" err="1"/>
            <a:t>growth</a:t>
          </a:r>
          <a:r>
            <a:rPr lang="es-CO" dirty="0"/>
            <a:t> and </a:t>
          </a:r>
          <a:r>
            <a:rPr lang="es-CO" dirty="0" err="1"/>
            <a:t>industrialization</a:t>
          </a:r>
          <a:endParaRPr lang="es-CO" dirty="0"/>
        </a:p>
      </dgm:t>
    </dgm:pt>
    <dgm:pt modelId="{D094EBC1-C011-48A3-8A9A-3FB3B58FA6AB}" type="parTrans" cxnId="{C3718DBA-13C5-45B9-9880-2F919E202548}">
      <dgm:prSet/>
      <dgm:spPr/>
      <dgm:t>
        <a:bodyPr/>
        <a:lstStyle/>
        <a:p>
          <a:endParaRPr lang="es-CO"/>
        </a:p>
      </dgm:t>
    </dgm:pt>
    <dgm:pt modelId="{B6F54B4C-8209-43F3-81A1-35670EBF304B}" type="sibTrans" cxnId="{C3718DBA-13C5-45B9-9880-2F919E202548}">
      <dgm:prSet/>
      <dgm:spPr/>
      <dgm:t>
        <a:bodyPr/>
        <a:lstStyle/>
        <a:p>
          <a:endParaRPr lang="es-CO"/>
        </a:p>
      </dgm:t>
    </dgm:pt>
    <dgm:pt modelId="{9EAD6C84-3FB1-476F-85F5-B973567EC711}">
      <dgm:prSet phldrT="[Text]"/>
      <dgm:spPr/>
      <dgm:t>
        <a:bodyPr/>
        <a:lstStyle/>
        <a:p>
          <a:r>
            <a:rPr lang="es-CO" dirty="0" err="1"/>
            <a:t>Population</a:t>
          </a:r>
          <a:r>
            <a:rPr lang="es-CO" dirty="0"/>
            <a:t> </a:t>
          </a:r>
          <a:r>
            <a:rPr lang="es-CO" dirty="0" err="1"/>
            <a:t>growth</a:t>
          </a:r>
          <a:r>
            <a:rPr lang="es-CO" dirty="0"/>
            <a:t> and </a:t>
          </a:r>
          <a:r>
            <a:rPr lang="es-CO" dirty="0" err="1"/>
            <a:t>urbanization</a:t>
          </a:r>
          <a:endParaRPr lang="es-CO" dirty="0"/>
        </a:p>
      </dgm:t>
    </dgm:pt>
    <dgm:pt modelId="{56D02854-CC4F-4911-B96B-03B94B354567}" type="parTrans" cxnId="{DA2D3A53-D879-499E-AFBA-4B2FC9ABFBAF}">
      <dgm:prSet/>
      <dgm:spPr/>
      <dgm:t>
        <a:bodyPr/>
        <a:lstStyle/>
        <a:p>
          <a:endParaRPr lang="es-CO"/>
        </a:p>
      </dgm:t>
    </dgm:pt>
    <dgm:pt modelId="{99F95442-9168-4C87-AEFD-43A11DB5E23F}" type="sibTrans" cxnId="{DA2D3A53-D879-499E-AFBA-4B2FC9ABFBAF}">
      <dgm:prSet/>
      <dgm:spPr/>
      <dgm:t>
        <a:bodyPr/>
        <a:lstStyle/>
        <a:p>
          <a:endParaRPr lang="es-CO"/>
        </a:p>
      </dgm:t>
    </dgm:pt>
    <dgm:pt modelId="{92CE128F-F8DC-4F95-9151-8143931FAE46}">
      <dgm:prSet phldrT="[Text]" custT="1"/>
      <dgm:spPr>
        <a:solidFill>
          <a:schemeClr val="accent2">
            <a:lumMod val="75000"/>
          </a:schemeClr>
        </a:solidFill>
      </dgm:spPr>
      <dgm:t>
        <a:bodyPr/>
        <a:lstStyle/>
        <a:p>
          <a:r>
            <a:rPr lang="es-CO" sz="3600" b="1" dirty="0" err="1"/>
            <a:t>Challenges</a:t>
          </a:r>
          <a:endParaRPr lang="es-CO" sz="3600" b="1" dirty="0"/>
        </a:p>
      </dgm:t>
    </dgm:pt>
    <dgm:pt modelId="{B936056F-71BB-470D-A7B0-0E15F2ACF8D2}" type="parTrans" cxnId="{0DA58E90-A69E-4F12-8189-02F27FF79699}">
      <dgm:prSet/>
      <dgm:spPr/>
      <dgm:t>
        <a:bodyPr/>
        <a:lstStyle/>
        <a:p>
          <a:endParaRPr lang="es-CO"/>
        </a:p>
      </dgm:t>
    </dgm:pt>
    <dgm:pt modelId="{2F5F0C0B-DC26-4135-9477-53F0963DFD57}" type="sibTrans" cxnId="{0DA58E90-A69E-4F12-8189-02F27FF79699}">
      <dgm:prSet/>
      <dgm:spPr/>
      <dgm:t>
        <a:bodyPr/>
        <a:lstStyle/>
        <a:p>
          <a:endParaRPr lang="es-CO"/>
        </a:p>
      </dgm:t>
    </dgm:pt>
    <dgm:pt modelId="{6EE6DFCA-838D-4418-9532-C719B39D1473}">
      <dgm:prSet phldrT="[Text]"/>
      <dgm:spPr>
        <a:ln>
          <a:solidFill>
            <a:schemeClr val="accent2">
              <a:lumMod val="75000"/>
            </a:schemeClr>
          </a:solidFill>
        </a:ln>
      </dgm:spPr>
      <dgm:t>
        <a:bodyPr/>
        <a:lstStyle/>
        <a:p>
          <a:r>
            <a:rPr lang="es-CO" dirty="0" err="1"/>
            <a:t>Reliance</a:t>
          </a:r>
          <a:r>
            <a:rPr lang="es-CO" dirty="0"/>
            <a:t> </a:t>
          </a:r>
          <a:r>
            <a:rPr lang="es-CO" dirty="0" err="1"/>
            <a:t>on</a:t>
          </a:r>
          <a:r>
            <a:rPr lang="es-CO" dirty="0"/>
            <a:t> </a:t>
          </a:r>
          <a:r>
            <a:rPr lang="es-CO" dirty="0" err="1"/>
            <a:t>fossil</a:t>
          </a:r>
          <a:r>
            <a:rPr lang="es-CO" dirty="0"/>
            <a:t> </a:t>
          </a:r>
          <a:r>
            <a:rPr lang="es-CO" dirty="0" err="1"/>
            <a:t>fuels</a:t>
          </a:r>
          <a:endParaRPr lang="es-CO" dirty="0"/>
        </a:p>
      </dgm:t>
    </dgm:pt>
    <dgm:pt modelId="{47711386-835A-41AB-B91F-9BD745FA2155}" type="parTrans" cxnId="{1FE82F62-6E9B-4BBD-BD1C-2C0D417F41B7}">
      <dgm:prSet/>
      <dgm:spPr>
        <a:ln>
          <a:solidFill>
            <a:schemeClr val="accent2">
              <a:lumMod val="75000"/>
            </a:schemeClr>
          </a:solidFill>
        </a:ln>
      </dgm:spPr>
      <dgm:t>
        <a:bodyPr/>
        <a:lstStyle/>
        <a:p>
          <a:endParaRPr lang="es-CO"/>
        </a:p>
      </dgm:t>
    </dgm:pt>
    <dgm:pt modelId="{5743880F-3C1D-4EEE-8E26-02771EBDD22F}" type="sibTrans" cxnId="{1FE82F62-6E9B-4BBD-BD1C-2C0D417F41B7}">
      <dgm:prSet/>
      <dgm:spPr/>
      <dgm:t>
        <a:bodyPr/>
        <a:lstStyle/>
        <a:p>
          <a:endParaRPr lang="es-CO"/>
        </a:p>
      </dgm:t>
    </dgm:pt>
    <dgm:pt modelId="{2C79D5A3-0F74-4D95-9582-5105160099A9}">
      <dgm:prSet phldrT="[Text]"/>
      <dgm:spPr>
        <a:ln>
          <a:solidFill>
            <a:schemeClr val="accent2">
              <a:lumMod val="75000"/>
            </a:schemeClr>
          </a:solidFill>
        </a:ln>
      </dgm:spPr>
      <dgm:t>
        <a:bodyPr/>
        <a:lstStyle/>
        <a:p>
          <a:r>
            <a:rPr lang="es-CO" dirty="0"/>
            <a:t>Long </a:t>
          </a:r>
          <a:r>
            <a:rPr lang="es-CO" dirty="0" err="1"/>
            <a:t>asset</a:t>
          </a:r>
          <a:r>
            <a:rPr lang="es-CO" dirty="0"/>
            <a:t> </a:t>
          </a:r>
          <a:r>
            <a:rPr lang="es-CO" dirty="0" err="1"/>
            <a:t>lifecycles</a:t>
          </a:r>
          <a:endParaRPr lang="es-CO" dirty="0"/>
        </a:p>
      </dgm:t>
    </dgm:pt>
    <dgm:pt modelId="{2B43EE1D-65FC-4130-B3F4-45A7AEED7483}" type="parTrans" cxnId="{B085C6AE-9E97-4309-B927-F4EB84094585}">
      <dgm:prSet/>
      <dgm:spPr>
        <a:ln>
          <a:solidFill>
            <a:schemeClr val="accent2">
              <a:lumMod val="75000"/>
            </a:schemeClr>
          </a:solidFill>
        </a:ln>
      </dgm:spPr>
      <dgm:t>
        <a:bodyPr/>
        <a:lstStyle/>
        <a:p>
          <a:endParaRPr lang="es-CO"/>
        </a:p>
      </dgm:t>
    </dgm:pt>
    <dgm:pt modelId="{3771CB0A-1BEC-4C60-9EB2-1C0B54755574}" type="sibTrans" cxnId="{B085C6AE-9E97-4309-B927-F4EB84094585}">
      <dgm:prSet/>
      <dgm:spPr/>
      <dgm:t>
        <a:bodyPr/>
        <a:lstStyle/>
        <a:p>
          <a:endParaRPr lang="es-CO"/>
        </a:p>
      </dgm:t>
    </dgm:pt>
    <dgm:pt modelId="{0E5352C7-1BFA-4534-A273-DFB62F724AF4}">
      <dgm:prSet phldrT="[Text]"/>
      <dgm:spPr/>
      <dgm:t>
        <a:bodyPr/>
        <a:lstStyle/>
        <a:p>
          <a:r>
            <a:rPr lang="es-CO" dirty="0"/>
            <a:t>Global </a:t>
          </a:r>
          <a:r>
            <a:rPr lang="es-CO" dirty="0" err="1"/>
            <a:t>supply</a:t>
          </a:r>
          <a:r>
            <a:rPr lang="es-CO" dirty="0"/>
            <a:t> </a:t>
          </a:r>
          <a:r>
            <a:rPr lang="es-CO" dirty="0" err="1"/>
            <a:t>chains</a:t>
          </a:r>
          <a:r>
            <a:rPr lang="es-CO" dirty="0"/>
            <a:t> and </a:t>
          </a:r>
          <a:r>
            <a:rPr lang="es-CO" dirty="0" err="1"/>
            <a:t>trade</a:t>
          </a:r>
          <a:endParaRPr lang="es-CO" dirty="0"/>
        </a:p>
      </dgm:t>
    </dgm:pt>
    <dgm:pt modelId="{8F2A2A8F-2B80-4487-A2B0-0018D17D8C62}" type="parTrans" cxnId="{5F5E432F-6472-4D26-BB61-F8C413901B73}">
      <dgm:prSet/>
      <dgm:spPr/>
      <dgm:t>
        <a:bodyPr/>
        <a:lstStyle/>
        <a:p>
          <a:endParaRPr lang="es-CO"/>
        </a:p>
      </dgm:t>
    </dgm:pt>
    <dgm:pt modelId="{F0008CDD-23E5-41BC-B3DE-C69C295B8C5A}" type="sibTrans" cxnId="{5F5E432F-6472-4D26-BB61-F8C413901B73}">
      <dgm:prSet/>
      <dgm:spPr/>
      <dgm:t>
        <a:bodyPr/>
        <a:lstStyle/>
        <a:p>
          <a:endParaRPr lang="es-CO"/>
        </a:p>
      </dgm:t>
    </dgm:pt>
    <dgm:pt modelId="{64589CC0-5BE9-458E-9AF3-EE12A8934C8B}">
      <dgm:prSet phldrT="[Text]"/>
      <dgm:spPr>
        <a:ln>
          <a:solidFill>
            <a:schemeClr val="accent2">
              <a:lumMod val="75000"/>
            </a:schemeClr>
          </a:solidFill>
        </a:ln>
      </dgm:spPr>
      <dgm:t>
        <a:bodyPr/>
        <a:lstStyle/>
        <a:p>
          <a:r>
            <a:rPr lang="es-CO" dirty="0"/>
            <a:t>High </a:t>
          </a:r>
          <a:r>
            <a:rPr lang="es-CO" dirty="0" err="1"/>
            <a:t>costs</a:t>
          </a:r>
          <a:r>
            <a:rPr lang="es-CO" dirty="0"/>
            <a:t> </a:t>
          </a:r>
          <a:r>
            <a:rPr lang="es-CO" dirty="0" err="1"/>
            <a:t>of</a:t>
          </a:r>
          <a:r>
            <a:rPr lang="es-CO" dirty="0"/>
            <a:t> </a:t>
          </a:r>
          <a:r>
            <a:rPr lang="es-CO" dirty="0" err="1"/>
            <a:t>emerging</a:t>
          </a:r>
          <a:r>
            <a:rPr lang="es-CO" dirty="0"/>
            <a:t> </a:t>
          </a:r>
          <a:r>
            <a:rPr lang="es-CO" dirty="0" err="1"/>
            <a:t>solutions</a:t>
          </a:r>
          <a:endParaRPr lang="es-CO" dirty="0"/>
        </a:p>
      </dgm:t>
    </dgm:pt>
    <dgm:pt modelId="{B6E03E1A-DA02-426E-9FA9-6D74FFE6F181}" type="parTrans" cxnId="{B397D9E0-3056-416C-8955-CF02BDE66DB9}">
      <dgm:prSet/>
      <dgm:spPr>
        <a:ln>
          <a:solidFill>
            <a:schemeClr val="accent2">
              <a:lumMod val="75000"/>
            </a:schemeClr>
          </a:solidFill>
        </a:ln>
      </dgm:spPr>
      <dgm:t>
        <a:bodyPr/>
        <a:lstStyle/>
        <a:p>
          <a:endParaRPr lang="es-CO"/>
        </a:p>
      </dgm:t>
    </dgm:pt>
    <dgm:pt modelId="{99B9717A-31FA-4FA8-AA02-4757A222AFB1}" type="sibTrans" cxnId="{B397D9E0-3056-416C-8955-CF02BDE66DB9}">
      <dgm:prSet/>
      <dgm:spPr/>
      <dgm:t>
        <a:bodyPr/>
        <a:lstStyle/>
        <a:p>
          <a:endParaRPr lang="es-CO"/>
        </a:p>
      </dgm:t>
    </dgm:pt>
    <dgm:pt modelId="{E3A4BBCF-8D91-4BCC-9E1E-9C6874AD9417}">
      <dgm:prSet phldrT="[Text]"/>
      <dgm:spPr/>
      <dgm:t>
        <a:bodyPr/>
        <a:lstStyle/>
        <a:p>
          <a:r>
            <a:rPr lang="es-CO" dirty="0" err="1"/>
            <a:t>Technological</a:t>
          </a:r>
          <a:r>
            <a:rPr lang="es-CO" dirty="0"/>
            <a:t> </a:t>
          </a:r>
          <a:r>
            <a:rPr lang="es-CO" dirty="0" err="1"/>
            <a:t>advancement</a:t>
          </a:r>
          <a:endParaRPr lang="es-CO" dirty="0"/>
        </a:p>
      </dgm:t>
    </dgm:pt>
    <dgm:pt modelId="{A9E70DDF-F3F5-4925-B78A-94B6EEEE9BFE}" type="parTrans" cxnId="{1905F622-8202-41E7-AF2A-1003949FF956}">
      <dgm:prSet/>
      <dgm:spPr/>
      <dgm:t>
        <a:bodyPr/>
        <a:lstStyle/>
        <a:p>
          <a:endParaRPr lang="es-CO"/>
        </a:p>
      </dgm:t>
    </dgm:pt>
    <dgm:pt modelId="{5F9532F5-A04B-417A-AF0F-07868DC641C6}" type="sibTrans" cxnId="{1905F622-8202-41E7-AF2A-1003949FF956}">
      <dgm:prSet/>
      <dgm:spPr/>
      <dgm:t>
        <a:bodyPr/>
        <a:lstStyle/>
        <a:p>
          <a:endParaRPr lang="es-CO"/>
        </a:p>
      </dgm:t>
    </dgm:pt>
    <dgm:pt modelId="{7A0007DF-6AAD-468D-93BD-32C611DDB220}">
      <dgm:prSet phldrT="[Text]"/>
      <dgm:spPr>
        <a:ln>
          <a:solidFill>
            <a:schemeClr val="accent2">
              <a:lumMod val="75000"/>
            </a:schemeClr>
          </a:solidFill>
        </a:ln>
      </dgm:spPr>
      <dgm:t>
        <a:bodyPr/>
        <a:lstStyle/>
        <a:p>
          <a:r>
            <a:rPr lang="es-CO" dirty="0" err="1"/>
            <a:t>Barriers</a:t>
          </a:r>
          <a:r>
            <a:rPr lang="es-CO" dirty="0"/>
            <a:t> in </a:t>
          </a:r>
          <a:r>
            <a:rPr lang="es-CO" dirty="0" err="1"/>
            <a:t>regulation</a:t>
          </a:r>
          <a:r>
            <a:rPr lang="es-CO" dirty="0"/>
            <a:t> and </a:t>
          </a:r>
          <a:r>
            <a:rPr lang="es-CO" dirty="0" err="1"/>
            <a:t>financing</a:t>
          </a:r>
          <a:endParaRPr lang="es-CO" dirty="0"/>
        </a:p>
      </dgm:t>
    </dgm:pt>
    <dgm:pt modelId="{B4C0ECBD-9373-4296-8334-D2B48CB2A249}" type="parTrans" cxnId="{5607F563-7DDB-46E1-8D98-C9675BE1E7A9}">
      <dgm:prSet/>
      <dgm:spPr>
        <a:ln>
          <a:solidFill>
            <a:schemeClr val="accent2">
              <a:lumMod val="75000"/>
            </a:schemeClr>
          </a:solidFill>
        </a:ln>
      </dgm:spPr>
      <dgm:t>
        <a:bodyPr/>
        <a:lstStyle/>
        <a:p>
          <a:endParaRPr lang="es-CO"/>
        </a:p>
      </dgm:t>
    </dgm:pt>
    <dgm:pt modelId="{80E37357-F2B9-43FB-8862-AE89E6689B9B}" type="sibTrans" cxnId="{5607F563-7DDB-46E1-8D98-C9675BE1E7A9}">
      <dgm:prSet/>
      <dgm:spPr/>
      <dgm:t>
        <a:bodyPr/>
        <a:lstStyle/>
        <a:p>
          <a:endParaRPr lang="es-CO"/>
        </a:p>
      </dgm:t>
    </dgm:pt>
    <dgm:pt modelId="{87AC17BA-5FB3-485A-80A6-6E4E08FE7BAD}" type="pres">
      <dgm:prSet presAssocID="{51BF3ED8-8325-48CB-B9D4-CA7330270630}" presName="diagram" presStyleCnt="0">
        <dgm:presLayoutVars>
          <dgm:chPref val="1"/>
          <dgm:dir/>
          <dgm:animOne val="branch"/>
          <dgm:animLvl val="lvl"/>
          <dgm:resizeHandles/>
        </dgm:presLayoutVars>
      </dgm:prSet>
      <dgm:spPr/>
    </dgm:pt>
    <dgm:pt modelId="{C4EEDECC-F51E-4964-B9A9-57CC4C5638CF}" type="pres">
      <dgm:prSet presAssocID="{BC00586E-887A-4858-A37F-CB0A29014831}" presName="root" presStyleCnt="0"/>
      <dgm:spPr/>
    </dgm:pt>
    <dgm:pt modelId="{AA243494-4E9D-44FC-A5B0-E0B3EB522064}" type="pres">
      <dgm:prSet presAssocID="{BC00586E-887A-4858-A37F-CB0A29014831}" presName="rootComposite" presStyleCnt="0"/>
      <dgm:spPr/>
    </dgm:pt>
    <dgm:pt modelId="{095C5577-2DD9-4123-A6B5-AB85D7572AE4}" type="pres">
      <dgm:prSet presAssocID="{BC00586E-887A-4858-A37F-CB0A29014831}" presName="rootText" presStyleLbl="node1" presStyleIdx="0" presStyleCnt="2" custScaleX="251399"/>
      <dgm:spPr/>
    </dgm:pt>
    <dgm:pt modelId="{C52F675F-1DB5-45A5-ACE4-3496B1AE1EA2}" type="pres">
      <dgm:prSet presAssocID="{BC00586E-887A-4858-A37F-CB0A29014831}" presName="rootConnector" presStyleLbl="node1" presStyleIdx="0" presStyleCnt="2"/>
      <dgm:spPr/>
    </dgm:pt>
    <dgm:pt modelId="{3C45317B-D3EF-40E9-B89D-0BBE42030F61}" type="pres">
      <dgm:prSet presAssocID="{BC00586E-887A-4858-A37F-CB0A29014831}" presName="childShape" presStyleCnt="0"/>
      <dgm:spPr/>
    </dgm:pt>
    <dgm:pt modelId="{AF6B8F4D-5197-42D8-A5F2-28401A720B04}" type="pres">
      <dgm:prSet presAssocID="{D094EBC1-C011-48A3-8A9A-3FB3B58FA6AB}" presName="Name13" presStyleLbl="parChTrans1D2" presStyleIdx="0" presStyleCnt="8"/>
      <dgm:spPr/>
    </dgm:pt>
    <dgm:pt modelId="{574A0CD4-D3D1-4653-AD6F-E247D9189184}" type="pres">
      <dgm:prSet presAssocID="{1DC8F65F-6A2D-4E5C-A998-348D0405D123}" presName="childText" presStyleLbl="bgAcc1" presStyleIdx="0" presStyleCnt="8" custScaleX="251399">
        <dgm:presLayoutVars>
          <dgm:bulletEnabled val="1"/>
        </dgm:presLayoutVars>
      </dgm:prSet>
      <dgm:spPr/>
    </dgm:pt>
    <dgm:pt modelId="{8A0CEC3E-B5BE-4728-9C57-9335455F24E8}" type="pres">
      <dgm:prSet presAssocID="{56D02854-CC4F-4911-B96B-03B94B354567}" presName="Name13" presStyleLbl="parChTrans1D2" presStyleIdx="1" presStyleCnt="8"/>
      <dgm:spPr/>
    </dgm:pt>
    <dgm:pt modelId="{AE6D2C3E-474A-4B66-87B8-DB01DD778BD8}" type="pres">
      <dgm:prSet presAssocID="{9EAD6C84-3FB1-476F-85F5-B973567EC711}" presName="childText" presStyleLbl="bgAcc1" presStyleIdx="1" presStyleCnt="8" custScaleX="251399">
        <dgm:presLayoutVars>
          <dgm:bulletEnabled val="1"/>
        </dgm:presLayoutVars>
      </dgm:prSet>
      <dgm:spPr/>
    </dgm:pt>
    <dgm:pt modelId="{5163349E-BB44-486A-A483-B5BF604832E4}" type="pres">
      <dgm:prSet presAssocID="{A9E70DDF-F3F5-4925-B78A-94B6EEEE9BFE}" presName="Name13" presStyleLbl="parChTrans1D2" presStyleIdx="2" presStyleCnt="8"/>
      <dgm:spPr/>
    </dgm:pt>
    <dgm:pt modelId="{FC7B19AA-94F6-4D00-BBDA-2B27780BF526}" type="pres">
      <dgm:prSet presAssocID="{E3A4BBCF-8D91-4BCC-9E1E-9C6874AD9417}" presName="childText" presStyleLbl="bgAcc1" presStyleIdx="2" presStyleCnt="8" custScaleX="251399">
        <dgm:presLayoutVars>
          <dgm:bulletEnabled val="1"/>
        </dgm:presLayoutVars>
      </dgm:prSet>
      <dgm:spPr/>
    </dgm:pt>
    <dgm:pt modelId="{CCC73930-0316-4D66-8A6D-44562CF56B0D}" type="pres">
      <dgm:prSet presAssocID="{8F2A2A8F-2B80-4487-A2B0-0018D17D8C62}" presName="Name13" presStyleLbl="parChTrans1D2" presStyleIdx="3" presStyleCnt="8"/>
      <dgm:spPr/>
    </dgm:pt>
    <dgm:pt modelId="{270BDBAB-4720-472B-B97E-A0E93799340E}" type="pres">
      <dgm:prSet presAssocID="{0E5352C7-1BFA-4534-A273-DFB62F724AF4}" presName="childText" presStyleLbl="bgAcc1" presStyleIdx="3" presStyleCnt="8" custScaleX="251399">
        <dgm:presLayoutVars>
          <dgm:bulletEnabled val="1"/>
        </dgm:presLayoutVars>
      </dgm:prSet>
      <dgm:spPr/>
    </dgm:pt>
    <dgm:pt modelId="{616BDB51-D2CB-4A13-AF2B-3FD7A95C0F3A}" type="pres">
      <dgm:prSet presAssocID="{92CE128F-F8DC-4F95-9151-8143931FAE46}" presName="root" presStyleCnt="0"/>
      <dgm:spPr/>
    </dgm:pt>
    <dgm:pt modelId="{3D9C96E7-6EEC-4B09-976D-8575B6F0AA0E}" type="pres">
      <dgm:prSet presAssocID="{92CE128F-F8DC-4F95-9151-8143931FAE46}" presName="rootComposite" presStyleCnt="0"/>
      <dgm:spPr/>
    </dgm:pt>
    <dgm:pt modelId="{B99FC748-28D1-4EDE-B72B-52E16ED5EC46}" type="pres">
      <dgm:prSet presAssocID="{92CE128F-F8DC-4F95-9151-8143931FAE46}" presName="rootText" presStyleLbl="node1" presStyleIdx="1" presStyleCnt="2" custScaleX="251399"/>
      <dgm:spPr/>
    </dgm:pt>
    <dgm:pt modelId="{50A4D161-6352-457E-98D1-ADEE075836D2}" type="pres">
      <dgm:prSet presAssocID="{92CE128F-F8DC-4F95-9151-8143931FAE46}" presName="rootConnector" presStyleLbl="node1" presStyleIdx="1" presStyleCnt="2"/>
      <dgm:spPr/>
    </dgm:pt>
    <dgm:pt modelId="{A12C4DEA-F412-45BD-98DE-4B79A1054021}" type="pres">
      <dgm:prSet presAssocID="{92CE128F-F8DC-4F95-9151-8143931FAE46}" presName="childShape" presStyleCnt="0"/>
      <dgm:spPr/>
    </dgm:pt>
    <dgm:pt modelId="{141F766A-CFC8-415D-AEDC-FDF06C92D9CD}" type="pres">
      <dgm:prSet presAssocID="{47711386-835A-41AB-B91F-9BD745FA2155}" presName="Name13" presStyleLbl="parChTrans1D2" presStyleIdx="4" presStyleCnt="8"/>
      <dgm:spPr/>
    </dgm:pt>
    <dgm:pt modelId="{820F42D2-5345-4C2B-83B2-C392251136E9}" type="pres">
      <dgm:prSet presAssocID="{6EE6DFCA-838D-4418-9532-C719B39D1473}" presName="childText" presStyleLbl="bgAcc1" presStyleIdx="4" presStyleCnt="8" custScaleX="251399">
        <dgm:presLayoutVars>
          <dgm:bulletEnabled val="1"/>
        </dgm:presLayoutVars>
      </dgm:prSet>
      <dgm:spPr/>
    </dgm:pt>
    <dgm:pt modelId="{759F0B1B-69A1-4B81-9C47-7FDDBD6D2173}" type="pres">
      <dgm:prSet presAssocID="{2B43EE1D-65FC-4130-B3F4-45A7AEED7483}" presName="Name13" presStyleLbl="parChTrans1D2" presStyleIdx="5" presStyleCnt="8"/>
      <dgm:spPr/>
    </dgm:pt>
    <dgm:pt modelId="{44E7D1CC-8706-459F-877F-AC5B41789D55}" type="pres">
      <dgm:prSet presAssocID="{2C79D5A3-0F74-4D95-9582-5105160099A9}" presName="childText" presStyleLbl="bgAcc1" presStyleIdx="5" presStyleCnt="8" custScaleX="251399">
        <dgm:presLayoutVars>
          <dgm:bulletEnabled val="1"/>
        </dgm:presLayoutVars>
      </dgm:prSet>
      <dgm:spPr/>
    </dgm:pt>
    <dgm:pt modelId="{6A181C0E-5DBF-456A-BAC4-C47010B17A59}" type="pres">
      <dgm:prSet presAssocID="{B4C0ECBD-9373-4296-8334-D2B48CB2A249}" presName="Name13" presStyleLbl="parChTrans1D2" presStyleIdx="6" presStyleCnt="8"/>
      <dgm:spPr/>
    </dgm:pt>
    <dgm:pt modelId="{8AF6F5C3-DAC4-45BD-B318-939AB5F27543}" type="pres">
      <dgm:prSet presAssocID="{7A0007DF-6AAD-468D-93BD-32C611DDB220}" presName="childText" presStyleLbl="bgAcc1" presStyleIdx="6" presStyleCnt="8" custScaleX="251399">
        <dgm:presLayoutVars>
          <dgm:bulletEnabled val="1"/>
        </dgm:presLayoutVars>
      </dgm:prSet>
      <dgm:spPr/>
    </dgm:pt>
    <dgm:pt modelId="{9462A31F-5667-4082-ADF1-C592D0FEC891}" type="pres">
      <dgm:prSet presAssocID="{B6E03E1A-DA02-426E-9FA9-6D74FFE6F181}" presName="Name13" presStyleLbl="parChTrans1D2" presStyleIdx="7" presStyleCnt="8"/>
      <dgm:spPr/>
    </dgm:pt>
    <dgm:pt modelId="{22576BCF-2004-4060-96C2-9AE9F4910F22}" type="pres">
      <dgm:prSet presAssocID="{64589CC0-5BE9-458E-9AF3-EE12A8934C8B}" presName="childText" presStyleLbl="bgAcc1" presStyleIdx="7" presStyleCnt="8" custScaleX="251399">
        <dgm:presLayoutVars>
          <dgm:bulletEnabled val="1"/>
        </dgm:presLayoutVars>
      </dgm:prSet>
      <dgm:spPr/>
    </dgm:pt>
  </dgm:ptLst>
  <dgm:cxnLst>
    <dgm:cxn modelId="{395ADB0D-68E4-4ABC-AFF5-833FFEC356DF}" type="presOf" srcId="{BC00586E-887A-4858-A37F-CB0A29014831}" destId="{095C5577-2DD9-4123-A6B5-AB85D7572AE4}" srcOrd="0" destOrd="0" presId="urn:microsoft.com/office/officeart/2005/8/layout/hierarchy3"/>
    <dgm:cxn modelId="{FED07518-CADF-440F-B6BA-CFA1A752ECE9}" type="presOf" srcId="{1DC8F65F-6A2D-4E5C-A998-348D0405D123}" destId="{574A0CD4-D3D1-4653-AD6F-E247D9189184}" srcOrd="0" destOrd="0" presId="urn:microsoft.com/office/officeart/2005/8/layout/hierarchy3"/>
    <dgm:cxn modelId="{B8EC4019-2370-4DAC-AD3B-04AE3BE07BB1}" type="presOf" srcId="{64589CC0-5BE9-458E-9AF3-EE12A8934C8B}" destId="{22576BCF-2004-4060-96C2-9AE9F4910F22}" srcOrd="0" destOrd="0" presId="urn:microsoft.com/office/officeart/2005/8/layout/hierarchy3"/>
    <dgm:cxn modelId="{7473AD1F-6E21-46E0-8DC1-BD443995DB17}" type="presOf" srcId="{7A0007DF-6AAD-468D-93BD-32C611DDB220}" destId="{8AF6F5C3-DAC4-45BD-B318-939AB5F27543}" srcOrd="0" destOrd="0" presId="urn:microsoft.com/office/officeart/2005/8/layout/hierarchy3"/>
    <dgm:cxn modelId="{1905F622-8202-41E7-AF2A-1003949FF956}" srcId="{BC00586E-887A-4858-A37F-CB0A29014831}" destId="{E3A4BBCF-8D91-4BCC-9E1E-9C6874AD9417}" srcOrd="2" destOrd="0" parTransId="{A9E70DDF-F3F5-4925-B78A-94B6EEEE9BFE}" sibTransId="{5F9532F5-A04B-417A-AF0F-07868DC641C6}"/>
    <dgm:cxn modelId="{5F5E432F-6472-4D26-BB61-F8C413901B73}" srcId="{BC00586E-887A-4858-A37F-CB0A29014831}" destId="{0E5352C7-1BFA-4534-A273-DFB62F724AF4}" srcOrd="3" destOrd="0" parTransId="{8F2A2A8F-2B80-4487-A2B0-0018D17D8C62}" sibTransId="{F0008CDD-23E5-41BC-B3DE-C69C295B8C5A}"/>
    <dgm:cxn modelId="{6432483F-98BD-4D19-B12F-9779C7D5626D}" type="presOf" srcId="{0E5352C7-1BFA-4534-A273-DFB62F724AF4}" destId="{270BDBAB-4720-472B-B97E-A0E93799340E}" srcOrd="0" destOrd="0" presId="urn:microsoft.com/office/officeart/2005/8/layout/hierarchy3"/>
    <dgm:cxn modelId="{1FE82F62-6E9B-4BBD-BD1C-2C0D417F41B7}" srcId="{92CE128F-F8DC-4F95-9151-8143931FAE46}" destId="{6EE6DFCA-838D-4418-9532-C719B39D1473}" srcOrd="0" destOrd="0" parTransId="{47711386-835A-41AB-B91F-9BD745FA2155}" sibTransId="{5743880F-3C1D-4EEE-8E26-02771EBDD22F}"/>
    <dgm:cxn modelId="{5607F563-7DDB-46E1-8D98-C9675BE1E7A9}" srcId="{92CE128F-F8DC-4F95-9151-8143931FAE46}" destId="{7A0007DF-6AAD-468D-93BD-32C611DDB220}" srcOrd="2" destOrd="0" parTransId="{B4C0ECBD-9373-4296-8334-D2B48CB2A249}" sibTransId="{80E37357-F2B9-43FB-8862-AE89E6689B9B}"/>
    <dgm:cxn modelId="{90ABE864-BE18-4733-BBA7-B26890D572DA}" type="presOf" srcId="{51BF3ED8-8325-48CB-B9D4-CA7330270630}" destId="{87AC17BA-5FB3-485A-80A6-6E4E08FE7BAD}" srcOrd="0" destOrd="0" presId="urn:microsoft.com/office/officeart/2005/8/layout/hierarchy3"/>
    <dgm:cxn modelId="{DA2D3A53-D879-499E-AFBA-4B2FC9ABFBAF}" srcId="{BC00586E-887A-4858-A37F-CB0A29014831}" destId="{9EAD6C84-3FB1-476F-85F5-B973567EC711}" srcOrd="1" destOrd="0" parTransId="{56D02854-CC4F-4911-B96B-03B94B354567}" sibTransId="{99F95442-9168-4C87-AEFD-43A11DB5E23F}"/>
    <dgm:cxn modelId="{6C10BE75-CE78-4FAB-84FA-6A6694DB88AE}" type="presOf" srcId="{B4C0ECBD-9373-4296-8334-D2B48CB2A249}" destId="{6A181C0E-5DBF-456A-BAC4-C47010B17A59}" srcOrd="0" destOrd="0" presId="urn:microsoft.com/office/officeart/2005/8/layout/hierarchy3"/>
    <dgm:cxn modelId="{06FEAE79-D589-48CA-85CE-BA71BC756F7E}" type="presOf" srcId="{2B43EE1D-65FC-4130-B3F4-45A7AEED7483}" destId="{759F0B1B-69A1-4B81-9C47-7FDDBD6D2173}" srcOrd="0" destOrd="0" presId="urn:microsoft.com/office/officeart/2005/8/layout/hierarchy3"/>
    <dgm:cxn modelId="{A04BD082-D2C3-4022-9547-8FD561D70B3B}" type="presOf" srcId="{E3A4BBCF-8D91-4BCC-9E1E-9C6874AD9417}" destId="{FC7B19AA-94F6-4D00-BBDA-2B27780BF526}" srcOrd="0" destOrd="0" presId="urn:microsoft.com/office/officeart/2005/8/layout/hierarchy3"/>
    <dgm:cxn modelId="{0DA58E90-A69E-4F12-8189-02F27FF79699}" srcId="{51BF3ED8-8325-48CB-B9D4-CA7330270630}" destId="{92CE128F-F8DC-4F95-9151-8143931FAE46}" srcOrd="1" destOrd="0" parTransId="{B936056F-71BB-470D-A7B0-0E15F2ACF8D2}" sibTransId="{2F5F0C0B-DC26-4135-9477-53F0963DFD57}"/>
    <dgm:cxn modelId="{5F6DBE99-56D4-4FA0-959F-758DAFC0008F}" type="presOf" srcId="{92CE128F-F8DC-4F95-9151-8143931FAE46}" destId="{B99FC748-28D1-4EDE-B72B-52E16ED5EC46}" srcOrd="0" destOrd="0" presId="urn:microsoft.com/office/officeart/2005/8/layout/hierarchy3"/>
    <dgm:cxn modelId="{1FA50A9E-0174-41D7-B809-C1F7A2C83A8D}" srcId="{51BF3ED8-8325-48CB-B9D4-CA7330270630}" destId="{BC00586E-887A-4858-A37F-CB0A29014831}" srcOrd="0" destOrd="0" parTransId="{C7C621FA-F272-402F-B035-6695334A86D0}" sibTransId="{A63EFE58-09EB-4A90-9404-865AD58FE4D7}"/>
    <dgm:cxn modelId="{C02F3EA5-533E-4505-9D02-03E66061A9D7}" type="presOf" srcId="{6EE6DFCA-838D-4418-9532-C719B39D1473}" destId="{820F42D2-5345-4C2B-83B2-C392251136E9}" srcOrd="0" destOrd="0" presId="urn:microsoft.com/office/officeart/2005/8/layout/hierarchy3"/>
    <dgm:cxn modelId="{B085C6AE-9E97-4309-B927-F4EB84094585}" srcId="{92CE128F-F8DC-4F95-9151-8143931FAE46}" destId="{2C79D5A3-0F74-4D95-9582-5105160099A9}" srcOrd="1" destOrd="0" parTransId="{2B43EE1D-65FC-4130-B3F4-45A7AEED7483}" sibTransId="{3771CB0A-1BEC-4C60-9EB2-1C0B54755574}"/>
    <dgm:cxn modelId="{9C2C48B9-6595-4BB4-A90C-DCC5250504C7}" type="presOf" srcId="{92CE128F-F8DC-4F95-9151-8143931FAE46}" destId="{50A4D161-6352-457E-98D1-ADEE075836D2}" srcOrd="1" destOrd="0" presId="urn:microsoft.com/office/officeart/2005/8/layout/hierarchy3"/>
    <dgm:cxn modelId="{C3718DBA-13C5-45B9-9880-2F919E202548}" srcId="{BC00586E-887A-4858-A37F-CB0A29014831}" destId="{1DC8F65F-6A2D-4E5C-A998-348D0405D123}" srcOrd="0" destOrd="0" parTransId="{D094EBC1-C011-48A3-8A9A-3FB3B58FA6AB}" sibTransId="{B6F54B4C-8209-43F3-81A1-35670EBF304B}"/>
    <dgm:cxn modelId="{048849BB-EB4C-42F9-BBE9-92807C52F379}" type="presOf" srcId="{D094EBC1-C011-48A3-8A9A-3FB3B58FA6AB}" destId="{AF6B8F4D-5197-42D8-A5F2-28401A720B04}" srcOrd="0" destOrd="0" presId="urn:microsoft.com/office/officeart/2005/8/layout/hierarchy3"/>
    <dgm:cxn modelId="{1A17C2C2-50FD-48EF-A6AE-18724A4B1A1B}" type="presOf" srcId="{BC00586E-887A-4858-A37F-CB0A29014831}" destId="{C52F675F-1DB5-45A5-ACE4-3496B1AE1EA2}" srcOrd="1" destOrd="0" presId="urn:microsoft.com/office/officeart/2005/8/layout/hierarchy3"/>
    <dgm:cxn modelId="{43C758C6-E2BF-41F6-9085-540A15A80023}" type="presOf" srcId="{2C79D5A3-0F74-4D95-9582-5105160099A9}" destId="{44E7D1CC-8706-459F-877F-AC5B41789D55}" srcOrd="0" destOrd="0" presId="urn:microsoft.com/office/officeart/2005/8/layout/hierarchy3"/>
    <dgm:cxn modelId="{2CB73FCD-EE52-4DE8-AF7F-529ED3A953B7}" type="presOf" srcId="{47711386-835A-41AB-B91F-9BD745FA2155}" destId="{141F766A-CFC8-415D-AEDC-FDF06C92D9CD}" srcOrd="0" destOrd="0" presId="urn:microsoft.com/office/officeart/2005/8/layout/hierarchy3"/>
    <dgm:cxn modelId="{119440D3-4A67-473A-8289-8943A369F07C}" type="presOf" srcId="{A9E70DDF-F3F5-4925-B78A-94B6EEEE9BFE}" destId="{5163349E-BB44-486A-A483-B5BF604832E4}" srcOrd="0" destOrd="0" presId="urn:microsoft.com/office/officeart/2005/8/layout/hierarchy3"/>
    <dgm:cxn modelId="{B397D9E0-3056-416C-8955-CF02BDE66DB9}" srcId="{92CE128F-F8DC-4F95-9151-8143931FAE46}" destId="{64589CC0-5BE9-458E-9AF3-EE12A8934C8B}" srcOrd="3" destOrd="0" parTransId="{B6E03E1A-DA02-426E-9FA9-6D74FFE6F181}" sibTransId="{99B9717A-31FA-4FA8-AA02-4757A222AFB1}"/>
    <dgm:cxn modelId="{9261F5E5-88F3-4000-A39A-FA8671559D7E}" type="presOf" srcId="{56D02854-CC4F-4911-B96B-03B94B354567}" destId="{8A0CEC3E-B5BE-4728-9C57-9335455F24E8}" srcOrd="0" destOrd="0" presId="urn:microsoft.com/office/officeart/2005/8/layout/hierarchy3"/>
    <dgm:cxn modelId="{001210E8-0407-4443-96C6-710211D6A21D}" type="presOf" srcId="{9EAD6C84-3FB1-476F-85F5-B973567EC711}" destId="{AE6D2C3E-474A-4B66-87B8-DB01DD778BD8}" srcOrd="0" destOrd="0" presId="urn:microsoft.com/office/officeart/2005/8/layout/hierarchy3"/>
    <dgm:cxn modelId="{E0CE64F1-8F92-4F44-BA2A-E5BAB3376B3F}" type="presOf" srcId="{B6E03E1A-DA02-426E-9FA9-6D74FFE6F181}" destId="{9462A31F-5667-4082-ADF1-C592D0FEC891}" srcOrd="0" destOrd="0" presId="urn:microsoft.com/office/officeart/2005/8/layout/hierarchy3"/>
    <dgm:cxn modelId="{2E6AECF5-B640-4392-8E1E-C251CFC537CF}" type="presOf" srcId="{8F2A2A8F-2B80-4487-A2B0-0018D17D8C62}" destId="{CCC73930-0316-4D66-8A6D-44562CF56B0D}" srcOrd="0" destOrd="0" presId="urn:microsoft.com/office/officeart/2005/8/layout/hierarchy3"/>
    <dgm:cxn modelId="{099E5E4A-AA05-4886-A3FD-42E260E2EAF1}" type="presParOf" srcId="{87AC17BA-5FB3-485A-80A6-6E4E08FE7BAD}" destId="{C4EEDECC-F51E-4964-B9A9-57CC4C5638CF}" srcOrd="0" destOrd="0" presId="urn:microsoft.com/office/officeart/2005/8/layout/hierarchy3"/>
    <dgm:cxn modelId="{1D677B25-4D6C-4C7C-BEE2-9CB5016789D9}" type="presParOf" srcId="{C4EEDECC-F51E-4964-B9A9-57CC4C5638CF}" destId="{AA243494-4E9D-44FC-A5B0-E0B3EB522064}" srcOrd="0" destOrd="0" presId="urn:microsoft.com/office/officeart/2005/8/layout/hierarchy3"/>
    <dgm:cxn modelId="{F8EC2B2C-446B-4864-8C4F-B2B1FC4532B2}" type="presParOf" srcId="{AA243494-4E9D-44FC-A5B0-E0B3EB522064}" destId="{095C5577-2DD9-4123-A6B5-AB85D7572AE4}" srcOrd="0" destOrd="0" presId="urn:microsoft.com/office/officeart/2005/8/layout/hierarchy3"/>
    <dgm:cxn modelId="{F1F9A9EF-8E92-4F10-8A18-2B3EA7A177FE}" type="presParOf" srcId="{AA243494-4E9D-44FC-A5B0-E0B3EB522064}" destId="{C52F675F-1DB5-45A5-ACE4-3496B1AE1EA2}" srcOrd="1" destOrd="0" presId="urn:microsoft.com/office/officeart/2005/8/layout/hierarchy3"/>
    <dgm:cxn modelId="{DD511180-4D59-4E72-BAA6-2AE0FF64AC2E}" type="presParOf" srcId="{C4EEDECC-F51E-4964-B9A9-57CC4C5638CF}" destId="{3C45317B-D3EF-40E9-B89D-0BBE42030F61}" srcOrd="1" destOrd="0" presId="urn:microsoft.com/office/officeart/2005/8/layout/hierarchy3"/>
    <dgm:cxn modelId="{00E2E148-CC7E-42EC-8259-8F1A37E9EAD3}" type="presParOf" srcId="{3C45317B-D3EF-40E9-B89D-0BBE42030F61}" destId="{AF6B8F4D-5197-42D8-A5F2-28401A720B04}" srcOrd="0" destOrd="0" presId="urn:microsoft.com/office/officeart/2005/8/layout/hierarchy3"/>
    <dgm:cxn modelId="{E1FA20EC-197C-4A39-AD71-BABD4D9D569D}" type="presParOf" srcId="{3C45317B-D3EF-40E9-B89D-0BBE42030F61}" destId="{574A0CD4-D3D1-4653-AD6F-E247D9189184}" srcOrd="1" destOrd="0" presId="urn:microsoft.com/office/officeart/2005/8/layout/hierarchy3"/>
    <dgm:cxn modelId="{B40616BD-03D1-47BE-9344-F6507F29C102}" type="presParOf" srcId="{3C45317B-D3EF-40E9-B89D-0BBE42030F61}" destId="{8A0CEC3E-B5BE-4728-9C57-9335455F24E8}" srcOrd="2" destOrd="0" presId="urn:microsoft.com/office/officeart/2005/8/layout/hierarchy3"/>
    <dgm:cxn modelId="{A9F55131-F220-4701-A234-6A27F5FA8B37}" type="presParOf" srcId="{3C45317B-D3EF-40E9-B89D-0BBE42030F61}" destId="{AE6D2C3E-474A-4B66-87B8-DB01DD778BD8}" srcOrd="3" destOrd="0" presId="urn:microsoft.com/office/officeart/2005/8/layout/hierarchy3"/>
    <dgm:cxn modelId="{5BC17394-7DFE-4F2A-BE1B-977C46118C43}" type="presParOf" srcId="{3C45317B-D3EF-40E9-B89D-0BBE42030F61}" destId="{5163349E-BB44-486A-A483-B5BF604832E4}" srcOrd="4" destOrd="0" presId="urn:microsoft.com/office/officeart/2005/8/layout/hierarchy3"/>
    <dgm:cxn modelId="{C85552F6-14BC-4CA1-8CE4-2787D8488C9E}" type="presParOf" srcId="{3C45317B-D3EF-40E9-B89D-0BBE42030F61}" destId="{FC7B19AA-94F6-4D00-BBDA-2B27780BF526}" srcOrd="5" destOrd="0" presId="urn:microsoft.com/office/officeart/2005/8/layout/hierarchy3"/>
    <dgm:cxn modelId="{65287739-345F-4094-AB48-4C91F1365F2F}" type="presParOf" srcId="{3C45317B-D3EF-40E9-B89D-0BBE42030F61}" destId="{CCC73930-0316-4D66-8A6D-44562CF56B0D}" srcOrd="6" destOrd="0" presId="urn:microsoft.com/office/officeart/2005/8/layout/hierarchy3"/>
    <dgm:cxn modelId="{B9947511-F382-4FDE-9838-30C3BE0F5AC9}" type="presParOf" srcId="{3C45317B-D3EF-40E9-B89D-0BBE42030F61}" destId="{270BDBAB-4720-472B-B97E-A0E93799340E}" srcOrd="7" destOrd="0" presId="urn:microsoft.com/office/officeart/2005/8/layout/hierarchy3"/>
    <dgm:cxn modelId="{62512407-FD61-4231-83EB-7C7B24EE6EDA}" type="presParOf" srcId="{87AC17BA-5FB3-485A-80A6-6E4E08FE7BAD}" destId="{616BDB51-D2CB-4A13-AF2B-3FD7A95C0F3A}" srcOrd="1" destOrd="0" presId="urn:microsoft.com/office/officeart/2005/8/layout/hierarchy3"/>
    <dgm:cxn modelId="{9C70B672-1561-4288-B1CF-B005C1AB7C59}" type="presParOf" srcId="{616BDB51-D2CB-4A13-AF2B-3FD7A95C0F3A}" destId="{3D9C96E7-6EEC-4B09-976D-8575B6F0AA0E}" srcOrd="0" destOrd="0" presId="urn:microsoft.com/office/officeart/2005/8/layout/hierarchy3"/>
    <dgm:cxn modelId="{56F24183-4111-456E-9D73-3F24DCB7BB41}" type="presParOf" srcId="{3D9C96E7-6EEC-4B09-976D-8575B6F0AA0E}" destId="{B99FC748-28D1-4EDE-B72B-52E16ED5EC46}" srcOrd="0" destOrd="0" presId="urn:microsoft.com/office/officeart/2005/8/layout/hierarchy3"/>
    <dgm:cxn modelId="{76999352-5720-4C50-B24D-AD7803073ABA}" type="presParOf" srcId="{3D9C96E7-6EEC-4B09-976D-8575B6F0AA0E}" destId="{50A4D161-6352-457E-98D1-ADEE075836D2}" srcOrd="1" destOrd="0" presId="urn:microsoft.com/office/officeart/2005/8/layout/hierarchy3"/>
    <dgm:cxn modelId="{4BECC1A3-66D1-4607-99AE-CF719047945B}" type="presParOf" srcId="{616BDB51-D2CB-4A13-AF2B-3FD7A95C0F3A}" destId="{A12C4DEA-F412-45BD-98DE-4B79A1054021}" srcOrd="1" destOrd="0" presId="urn:microsoft.com/office/officeart/2005/8/layout/hierarchy3"/>
    <dgm:cxn modelId="{EAEA5105-5A81-4001-92BE-10B694924AB7}" type="presParOf" srcId="{A12C4DEA-F412-45BD-98DE-4B79A1054021}" destId="{141F766A-CFC8-415D-AEDC-FDF06C92D9CD}" srcOrd="0" destOrd="0" presId="urn:microsoft.com/office/officeart/2005/8/layout/hierarchy3"/>
    <dgm:cxn modelId="{6A4669A4-9965-4806-927F-071288A5897D}" type="presParOf" srcId="{A12C4DEA-F412-45BD-98DE-4B79A1054021}" destId="{820F42D2-5345-4C2B-83B2-C392251136E9}" srcOrd="1" destOrd="0" presId="urn:microsoft.com/office/officeart/2005/8/layout/hierarchy3"/>
    <dgm:cxn modelId="{04A9EA9D-2898-4BC1-A7EE-E331E8ACD26F}" type="presParOf" srcId="{A12C4DEA-F412-45BD-98DE-4B79A1054021}" destId="{759F0B1B-69A1-4B81-9C47-7FDDBD6D2173}" srcOrd="2" destOrd="0" presId="urn:microsoft.com/office/officeart/2005/8/layout/hierarchy3"/>
    <dgm:cxn modelId="{4402F074-9E48-40FE-A184-988CBDEB8D67}" type="presParOf" srcId="{A12C4DEA-F412-45BD-98DE-4B79A1054021}" destId="{44E7D1CC-8706-459F-877F-AC5B41789D55}" srcOrd="3" destOrd="0" presId="urn:microsoft.com/office/officeart/2005/8/layout/hierarchy3"/>
    <dgm:cxn modelId="{AB09597A-F0AA-4A75-80DA-40D100CDDA20}" type="presParOf" srcId="{A12C4DEA-F412-45BD-98DE-4B79A1054021}" destId="{6A181C0E-5DBF-456A-BAC4-C47010B17A59}" srcOrd="4" destOrd="0" presId="urn:microsoft.com/office/officeart/2005/8/layout/hierarchy3"/>
    <dgm:cxn modelId="{55D207FA-DF8A-4803-AF8D-13E1083F8255}" type="presParOf" srcId="{A12C4DEA-F412-45BD-98DE-4B79A1054021}" destId="{8AF6F5C3-DAC4-45BD-B318-939AB5F27543}" srcOrd="5" destOrd="0" presId="urn:microsoft.com/office/officeart/2005/8/layout/hierarchy3"/>
    <dgm:cxn modelId="{D235DA03-7FC4-416D-B98E-E3914A1DD20D}" type="presParOf" srcId="{A12C4DEA-F412-45BD-98DE-4B79A1054021}" destId="{9462A31F-5667-4082-ADF1-C592D0FEC891}" srcOrd="6" destOrd="0" presId="urn:microsoft.com/office/officeart/2005/8/layout/hierarchy3"/>
    <dgm:cxn modelId="{41AC9554-D5BF-4438-AB3B-C28F5A1E649B}" type="presParOf" srcId="{A12C4DEA-F412-45BD-98DE-4B79A1054021}" destId="{22576BCF-2004-4060-96C2-9AE9F4910F22}" srcOrd="7" destOrd="0" presId="urn:microsoft.com/office/officeart/2005/8/layout/hierarchy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21CEDA-51CD-4217-A20F-6BF914E9C4C2}" type="doc">
      <dgm:prSet loTypeId="urn:microsoft.com/office/officeart/2008/layout/HorizontalMultiLevelHierarchy" loCatId="hierarchy" qsTypeId="urn:microsoft.com/office/officeart/2005/8/quickstyle/simple1" qsCatId="simple" csTypeId="urn:microsoft.com/office/officeart/2005/8/colors/accent2_2" csCatId="accent2" phldr="1"/>
      <dgm:spPr/>
      <dgm:t>
        <a:bodyPr/>
        <a:lstStyle/>
        <a:p>
          <a:endParaRPr lang="es-CO"/>
        </a:p>
      </dgm:t>
    </dgm:pt>
    <dgm:pt modelId="{E65DC7C8-5061-45CF-8D0B-C0D06B7E2FFC}">
      <dgm:prSet phldrT="[Text]"/>
      <dgm:spPr/>
      <dgm:t>
        <a:bodyPr/>
        <a:lstStyle/>
        <a:p>
          <a:r>
            <a:rPr lang="es-CO" dirty="0"/>
            <a:t>Non-</a:t>
          </a:r>
          <a:r>
            <a:rPr lang="es-CO" dirty="0" err="1"/>
            <a:t>metallic</a:t>
          </a:r>
          <a:r>
            <a:rPr lang="es-CO" dirty="0"/>
            <a:t> </a:t>
          </a:r>
          <a:r>
            <a:rPr lang="es-CO" dirty="0" err="1"/>
            <a:t>minerals</a:t>
          </a:r>
          <a:endParaRPr lang="es-CO" dirty="0"/>
        </a:p>
      </dgm:t>
    </dgm:pt>
    <dgm:pt modelId="{BCBE0F61-8E18-474F-9B9F-56419DC5D130}" type="parTrans" cxnId="{428A386C-115C-4432-B7ED-5409396D8FC1}">
      <dgm:prSet/>
      <dgm:spPr/>
      <dgm:t>
        <a:bodyPr/>
        <a:lstStyle/>
        <a:p>
          <a:endParaRPr lang="es-CO"/>
        </a:p>
      </dgm:t>
    </dgm:pt>
    <dgm:pt modelId="{EF73E0F3-09F5-4E8B-933F-40FAC3B0D5C7}" type="sibTrans" cxnId="{428A386C-115C-4432-B7ED-5409396D8FC1}">
      <dgm:prSet/>
      <dgm:spPr/>
      <dgm:t>
        <a:bodyPr/>
        <a:lstStyle/>
        <a:p>
          <a:endParaRPr lang="es-CO"/>
        </a:p>
      </dgm:t>
    </dgm:pt>
    <dgm:pt modelId="{60F9E3E2-1BE7-4E7D-B132-CD03517B3699}">
      <dgm:prSet phldrT="[Text]"/>
      <dgm:spPr/>
      <dgm:t>
        <a:bodyPr/>
        <a:lstStyle/>
        <a:p>
          <a:r>
            <a:rPr lang="es-CO" dirty="0" err="1"/>
            <a:t>Cement</a:t>
          </a:r>
          <a:endParaRPr lang="es-CO" dirty="0"/>
        </a:p>
      </dgm:t>
    </dgm:pt>
    <dgm:pt modelId="{EDD6CC8C-1E94-41AA-BBC2-3A53F2447574}" type="parTrans" cxnId="{D349855A-57B3-4BB9-9C28-4037B5B92C8E}">
      <dgm:prSet/>
      <dgm:spPr/>
      <dgm:t>
        <a:bodyPr/>
        <a:lstStyle/>
        <a:p>
          <a:endParaRPr lang="es-CO"/>
        </a:p>
      </dgm:t>
    </dgm:pt>
    <dgm:pt modelId="{71B65CBD-BD0E-4628-B718-013CE11F0537}" type="sibTrans" cxnId="{D349855A-57B3-4BB9-9C28-4037B5B92C8E}">
      <dgm:prSet/>
      <dgm:spPr/>
      <dgm:t>
        <a:bodyPr/>
        <a:lstStyle/>
        <a:p>
          <a:endParaRPr lang="es-CO"/>
        </a:p>
      </dgm:t>
    </dgm:pt>
    <dgm:pt modelId="{2E608868-62EB-4C2D-A1EE-22189399D737}">
      <dgm:prSet phldrT="[Text]"/>
      <dgm:spPr/>
      <dgm:t>
        <a:bodyPr/>
        <a:lstStyle/>
        <a:p>
          <a:r>
            <a:rPr lang="es-CO" dirty="0" err="1"/>
            <a:t>Ceramics</a:t>
          </a:r>
          <a:endParaRPr lang="es-CO" dirty="0"/>
        </a:p>
      </dgm:t>
    </dgm:pt>
    <dgm:pt modelId="{A0FC4344-D394-4AA3-A23D-CA44D550CB9A}" type="parTrans" cxnId="{7E22D014-9F7A-4EA2-AC54-BC90F8F52ED3}">
      <dgm:prSet/>
      <dgm:spPr/>
      <dgm:t>
        <a:bodyPr/>
        <a:lstStyle/>
        <a:p>
          <a:endParaRPr lang="es-CO"/>
        </a:p>
      </dgm:t>
    </dgm:pt>
    <dgm:pt modelId="{B38E6D1A-20D9-4DE2-A681-9E55A8313AB4}" type="sibTrans" cxnId="{7E22D014-9F7A-4EA2-AC54-BC90F8F52ED3}">
      <dgm:prSet/>
      <dgm:spPr/>
      <dgm:t>
        <a:bodyPr/>
        <a:lstStyle/>
        <a:p>
          <a:endParaRPr lang="es-CO"/>
        </a:p>
      </dgm:t>
    </dgm:pt>
    <dgm:pt modelId="{571519BF-935C-4D7F-BC50-0B2EAB347C79}">
      <dgm:prSet phldrT="[Text]"/>
      <dgm:spPr/>
      <dgm:t>
        <a:bodyPr/>
        <a:lstStyle/>
        <a:p>
          <a:r>
            <a:rPr lang="es-CO" dirty="0"/>
            <a:t>Glass</a:t>
          </a:r>
        </a:p>
      </dgm:t>
    </dgm:pt>
    <dgm:pt modelId="{73911C26-9BD8-4574-BEFE-4AE97E75BFD6}" type="parTrans" cxnId="{86F3DE18-CEBD-4E40-B424-D02F8DA91918}">
      <dgm:prSet/>
      <dgm:spPr/>
      <dgm:t>
        <a:bodyPr/>
        <a:lstStyle/>
        <a:p>
          <a:endParaRPr lang="es-CO"/>
        </a:p>
      </dgm:t>
    </dgm:pt>
    <dgm:pt modelId="{9675C256-F11C-4460-9EB6-33BC29958151}" type="sibTrans" cxnId="{86F3DE18-CEBD-4E40-B424-D02F8DA91918}">
      <dgm:prSet/>
      <dgm:spPr/>
      <dgm:t>
        <a:bodyPr/>
        <a:lstStyle/>
        <a:p>
          <a:endParaRPr lang="es-CO"/>
        </a:p>
      </dgm:t>
    </dgm:pt>
    <dgm:pt modelId="{5B474D28-5A7A-48B6-A316-A1558AE75814}">
      <dgm:prSet phldrT="[Text]"/>
      <dgm:spPr/>
      <dgm:t>
        <a:bodyPr/>
        <a:lstStyle/>
        <a:p>
          <a:r>
            <a:rPr lang="es-CO" dirty="0"/>
            <a:t>Lime</a:t>
          </a:r>
        </a:p>
      </dgm:t>
    </dgm:pt>
    <dgm:pt modelId="{7940F0BD-D79E-4539-8F1E-2B4819D550BC}" type="parTrans" cxnId="{936B5EA6-D980-4ED7-85EC-CDEA164E3BCB}">
      <dgm:prSet/>
      <dgm:spPr/>
      <dgm:t>
        <a:bodyPr/>
        <a:lstStyle/>
        <a:p>
          <a:endParaRPr lang="es-CO"/>
        </a:p>
      </dgm:t>
    </dgm:pt>
    <dgm:pt modelId="{7139E5A2-A3E0-495A-A45A-0A9A444C7E32}" type="sibTrans" cxnId="{936B5EA6-D980-4ED7-85EC-CDEA164E3BCB}">
      <dgm:prSet/>
      <dgm:spPr/>
      <dgm:t>
        <a:bodyPr/>
        <a:lstStyle/>
        <a:p>
          <a:endParaRPr lang="es-CO"/>
        </a:p>
      </dgm:t>
    </dgm:pt>
    <dgm:pt modelId="{C40DA057-FB03-4DD5-9697-11F7AF193720}">
      <dgm:prSet phldrT="[Text]"/>
      <dgm:spPr/>
      <dgm:t>
        <a:bodyPr/>
        <a:lstStyle/>
        <a:p>
          <a:r>
            <a:rPr lang="es-CO" dirty="0" err="1"/>
            <a:t>Bricks</a:t>
          </a:r>
          <a:endParaRPr lang="es-CO" dirty="0"/>
        </a:p>
      </dgm:t>
    </dgm:pt>
    <dgm:pt modelId="{B01AE00A-82C6-464D-A621-E9A1CE3FA723}" type="parTrans" cxnId="{F057AA40-5DB0-4BA1-9BA9-B544C19D0919}">
      <dgm:prSet/>
      <dgm:spPr/>
      <dgm:t>
        <a:bodyPr/>
        <a:lstStyle/>
        <a:p>
          <a:endParaRPr lang="es-CO"/>
        </a:p>
      </dgm:t>
    </dgm:pt>
    <dgm:pt modelId="{48273A46-BB5E-4BE5-829F-019AAF585449}" type="sibTrans" cxnId="{F057AA40-5DB0-4BA1-9BA9-B544C19D0919}">
      <dgm:prSet/>
      <dgm:spPr/>
      <dgm:t>
        <a:bodyPr/>
        <a:lstStyle/>
        <a:p>
          <a:endParaRPr lang="es-CO"/>
        </a:p>
      </dgm:t>
    </dgm:pt>
    <dgm:pt modelId="{9C886B1F-E54C-4D04-AC03-678F66B20EA7}" type="pres">
      <dgm:prSet presAssocID="{3A21CEDA-51CD-4217-A20F-6BF914E9C4C2}" presName="Name0" presStyleCnt="0">
        <dgm:presLayoutVars>
          <dgm:chPref val="1"/>
          <dgm:dir/>
          <dgm:animOne val="branch"/>
          <dgm:animLvl val="lvl"/>
          <dgm:resizeHandles val="exact"/>
        </dgm:presLayoutVars>
      </dgm:prSet>
      <dgm:spPr/>
    </dgm:pt>
    <dgm:pt modelId="{5BB2A034-0B60-4380-ACC3-E605EFEEFE62}" type="pres">
      <dgm:prSet presAssocID="{E65DC7C8-5061-45CF-8D0B-C0D06B7E2FFC}" presName="root1" presStyleCnt="0"/>
      <dgm:spPr/>
    </dgm:pt>
    <dgm:pt modelId="{A9BB33BA-5D11-4A6A-8FE4-E79B5BF2ADF3}" type="pres">
      <dgm:prSet presAssocID="{E65DC7C8-5061-45CF-8D0B-C0D06B7E2FFC}" presName="LevelOneTextNode" presStyleLbl="node0" presStyleIdx="0" presStyleCnt="1" custScaleX="159104" custScaleY="128783">
        <dgm:presLayoutVars>
          <dgm:chPref val="3"/>
        </dgm:presLayoutVars>
      </dgm:prSet>
      <dgm:spPr/>
    </dgm:pt>
    <dgm:pt modelId="{82516B78-E21C-4ACA-A5C3-806DCE3C8DAD}" type="pres">
      <dgm:prSet presAssocID="{E65DC7C8-5061-45CF-8D0B-C0D06B7E2FFC}" presName="level2hierChild" presStyleCnt="0"/>
      <dgm:spPr/>
    </dgm:pt>
    <dgm:pt modelId="{6A50DB43-AD9E-4B67-B255-DCCC2B76DFCB}" type="pres">
      <dgm:prSet presAssocID="{EDD6CC8C-1E94-41AA-BBC2-3A53F2447574}" presName="conn2-1" presStyleLbl="parChTrans1D2" presStyleIdx="0" presStyleCnt="5"/>
      <dgm:spPr/>
    </dgm:pt>
    <dgm:pt modelId="{88AA311E-8363-4709-ADAB-D87695B08ECD}" type="pres">
      <dgm:prSet presAssocID="{EDD6CC8C-1E94-41AA-BBC2-3A53F2447574}" presName="connTx" presStyleLbl="parChTrans1D2" presStyleIdx="0" presStyleCnt="5"/>
      <dgm:spPr/>
    </dgm:pt>
    <dgm:pt modelId="{BEF258AB-D7B1-418D-88F8-9D00F521D7B8}" type="pres">
      <dgm:prSet presAssocID="{60F9E3E2-1BE7-4E7D-B132-CD03517B3699}" presName="root2" presStyleCnt="0"/>
      <dgm:spPr/>
    </dgm:pt>
    <dgm:pt modelId="{F5FD61DD-CFD5-4984-87B3-F97CAEB1C2B0}" type="pres">
      <dgm:prSet presAssocID="{60F9E3E2-1BE7-4E7D-B132-CD03517B3699}" presName="LevelTwoTextNode" presStyleLbl="node2" presStyleIdx="0" presStyleCnt="5" custScaleX="229131" custScaleY="100472">
        <dgm:presLayoutVars>
          <dgm:chPref val="3"/>
        </dgm:presLayoutVars>
      </dgm:prSet>
      <dgm:spPr/>
    </dgm:pt>
    <dgm:pt modelId="{6787AD07-9FA2-45B7-B0A8-DA0CE9EE03AE}" type="pres">
      <dgm:prSet presAssocID="{60F9E3E2-1BE7-4E7D-B132-CD03517B3699}" presName="level3hierChild" presStyleCnt="0"/>
      <dgm:spPr/>
    </dgm:pt>
    <dgm:pt modelId="{F7A470EA-62D7-48A0-B268-3C77BC4866E3}" type="pres">
      <dgm:prSet presAssocID="{A0FC4344-D394-4AA3-A23D-CA44D550CB9A}" presName="conn2-1" presStyleLbl="parChTrans1D2" presStyleIdx="1" presStyleCnt="5"/>
      <dgm:spPr/>
    </dgm:pt>
    <dgm:pt modelId="{B34F51D5-B8AA-4A8C-B988-D11568B26736}" type="pres">
      <dgm:prSet presAssocID="{A0FC4344-D394-4AA3-A23D-CA44D550CB9A}" presName="connTx" presStyleLbl="parChTrans1D2" presStyleIdx="1" presStyleCnt="5"/>
      <dgm:spPr/>
    </dgm:pt>
    <dgm:pt modelId="{60ADC2E0-8BC4-4A68-B907-D5AB4695D962}" type="pres">
      <dgm:prSet presAssocID="{2E608868-62EB-4C2D-A1EE-22189399D737}" presName="root2" presStyleCnt="0"/>
      <dgm:spPr/>
    </dgm:pt>
    <dgm:pt modelId="{17D0D10F-E810-4CB1-8EFD-ED7F08804AD3}" type="pres">
      <dgm:prSet presAssocID="{2E608868-62EB-4C2D-A1EE-22189399D737}" presName="LevelTwoTextNode" presStyleLbl="node2" presStyleIdx="1" presStyleCnt="5" custScaleX="229131" custScaleY="100472">
        <dgm:presLayoutVars>
          <dgm:chPref val="3"/>
        </dgm:presLayoutVars>
      </dgm:prSet>
      <dgm:spPr/>
    </dgm:pt>
    <dgm:pt modelId="{A3EF396D-18EA-45BB-A59F-8EA935F9AB2C}" type="pres">
      <dgm:prSet presAssocID="{2E608868-62EB-4C2D-A1EE-22189399D737}" presName="level3hierChild" presStyleCnt="0"/>
      <dgm:spPr/>
    </dgm:pt>
    <dgm:pt modelId="{E070FCCE-42F6-4AF2-BBC4-99C3B9B4598E}" type="pres">
      <dgm:prSet presAssocID="{73911C26-9BD8-4574-BEFE-4AE97E75BFD6}" presName="conn2-1" presStyleLbl="parChTrans1D2" presStyleIdx="2" presStyleCnt="5"/>
      <dgm:spPr/>
    </dgm:pt>
    <dgm:pt modelId="{50F75C4D-C81F-44FD-87EE-E7F34054F126}" type="pres">
      <dgm:prSet presAssocID="{73911C26-9BD8-4574-BEFE-4AE97E75BFD6}" presName="connTx" presStyleLbl="parChTrans1D2" presStyleIdx="2" presStyleCnt="5"/>
      <dgm:spPr/>
    </dgm:pt>
    <dgm:pt modelId="{BD224A47-7075-4642-862D-990ABC8923EE}" type="pres">
      <dgm:prSet presAssocID="{571519BF-935C-4D7F-BC50-0B2EAB347C79}" presName="root2" presStyleCnt="0"/>
      <dgm:spPr/>
    </dgm:pt>
    <dgm:pt modelId="{C4D735D6-4C21-4A1C-AE4B-D3C116F6B60F}" type="pres">
      <dgm:prSet presAssocID="{571519BF-935C-4D7F-BC50-0B2EAB347C79}" presName="LevelTwoTextNode" presStyleLbl="node2" presStyleIdx="2" presStyleCnt="5" custScaleX="229131" custScaleY="100472">
        <dgm:presLayoutVars>
          <dgm:chPref val="3"/>
        </dgm:presLayoutVars>
      </dgm:prSet>
      <dgm:spPr/>
    </dgm:pt>
    <dgm:pt modelId="{C9C8FC2B-D4B8-4FCD-B75A-3C961974020E}" type="pres">
      <dgm:prSet presAssocID="{571519BF-935C-4D7F-BC50-0B2EAB347C79}" presName="level3hierChild" presStyleCnt="0"/>
      <dgm:spPr/>
    </dgm:pt>
    <dgm:pt modelId="{319765A5-6C9B-4659-B048-1B4963D35C29}" type="pres">
      <dgm:prSet presAssocID="{B01AE00A-82C6-464D-A621-E9A1CE3FA723}" presName="conn2-1" presStyleLbl="parChTrans1D2" presStyleIdx="3" presStyleCnt="5"/>
      <dgm:spPr/>
    </dgm:pt>
    <dgm:pt modelId="{5EBD2EFB-4632-45C4-BE33-981FB25F3BE8}" type="pres">
      <dgm:prSet presAssocID="{B01AE00A-82C6-464D-A621-E9A1CE3FA723}" presName="connTx" presStyleLbl="parChTrans1D2" presStyleIdx="3" presStyleCnt="5"/>
      <dgm:spPr/>
    </dgm:pt>
    <dgm:pt modelId="{F9739DD1-5D58-4E45-8995-E071D75901CC}" type="pres">
      <dgm:prSet presAssocID="{C40DA057-FB03-4DD5-9697-11F7AF193720}" presName="root2" presStyleCnt="0"/>
      <dgm:spPr/>
    </dgm:pt>
    <dgm:pt modelId="{3F87E1D4-49F2-4488-86F4-E34CAD13206D}" type="pres">
      <dgm:prSet presAssocID="{C40DA057-FB03-4DD5-9697-11F7AF193720}" presName="LevelTwoTextNode" presStyleLbl="node2" presStyleIdx="3" presStyleCnt="5" custScaleX="229131" custScaleY="100472">
        <dgm:presLayoutVars>
          <dgm:chPref val="3"/>
        </dgm:presLayoutVars>
      </dgm:prSet>
      <dgm:spPr/>
    </dgm:pt>
    <dgm:pt modelId="{6716DB89-1BA8-4177-B0A0-07BE04AC40A8}" type="pres">
      <dgm:prSet presAssocID="{C40DA057-FB03-4DD5-9697-11F7AF193720}" presName="level3hierChild" presStyleCnt="0"/>
      <dgm:spPr/>
    </dgm:pt>
    <dgm:pt modelId="{729D4476-C100-40D1-B552-AD1492DD6C90}" type="pres">
      <dgm:prSet presAssocID="{7940F0BD-D79E-4539-8F1E-2B4819D550BC}" presName="conn2-1" presStyleLbl="parChTrans1D2" presStyleIdx="4" presStyleCnt="5"/>
      <dgm:spPr/>
    </dgm:pt>
    <dgm:pt modelId="{42D8B696-659C-48BC-9382-5FAC9F985FC5}" type="pres">
      <dgm:prSet presAssocID="{7940F0BD-D79E-4539-8F1E-2B4819D550BC}" presName="connTx" presStyleLbl="parChTrans1D2" presStyleIdx="4" presStyleCnt="5"/>
      <dgm:spPr/>
    </dgm:pt>
    <dgm:pt modelId="{FF77874E-05D4-44B1-8E1E-441403FEDDE4}" type="pres">
      <dgm:prSet presAssocID="{5B474D28-5A7A-48B6-A316-A1558AE75814}" presName="root2" presStyleCnt="0"/>
      <dgm:spPr/>
    </dgm:pt>
    <dgm:pt modelId="{F4C8EB48-5650-47AA-A02B-2967A7100513}" type="pres">
      <dgm:prSet presAssocID="{5B474D28-5A7A-48B6-A316-A1558AE75814}" presName="LevelTwoTextNode" presStyleLbl="node2" presStyleIdx="4" presStyleCnt="5" custScaleX="229131" custScaleY="100472">
        <dgm:presLayoutVars>
          <dgm:chPref val="3"/>
        </dgm:presLayoutVars>
      </dgm:prSet>
      <dgm:spPr/>
    </dgm:pt>
    <dgm:pt modelId="{9F8D73ED-3E30-4344-A9E8-F8D1FD6D8129}" type="pres">
      <dgm:prSet presAssocID="{5B474D28-5A7A-48B6-A316-A1558AE75814}" presName="level3hierChild" presStyleCnt="0"/>
      <dgm:spPr/>
    </dgm:pt>
  </dgm:ptLst>
  <dgm:cxnLst>
    <dgm:cxn modelId="{14AE7708-9276-49E1-BE38-0D81072545E7}" type="presOf" srcId="{EDD6CC8C-1E94-41AA-BBC2-3A53F2447574}" destId="{88AA311E-8363-4709-ADAB-D87695B08ECD}" srcOrd="1" destOrd="0" presId="urn:microsoft.com/office/officeart/2008/layout/HorizontalMultiLevelHierarchy"/>
    <dgm:cxn modelId="{7E22D014-9F7A-4EA2-AC54-BC90F8F52ED3}" srcId="{E65DC7C8-5061-45CF-8D0B-C0D06B7E2FFC}" destId="{2E608868-62EB-4C2D-A1EE-22189399D737}" srcOrd="1" destOrd="0" parTransId="{A0FC4344-D394-4AA3-A23D-CA44D550CB9A}" sibTransId="{B38E6D1A-20D9-4DE2-A681-9E55A8313AB4}"/>
    <dgm:cxn modelId="{86F3DE18-CEBD-4E40-B424-D02F8DA91918}" srcId="{E65DC7C8-5061-45CF-8D0B-C0D06B7E2FFC}" destId="{571519BF-935C-4D7F-BC50-0B2EAB347C79}" srcOrd="2" destOrd="0" parTransId="{73911C26-9BD8-4574-BEFE-4AE97E75BFD6}" sibTransId="{9675C256-F11C-4460-9EB6-33BC29958151}"/>
    <dgm:cxn modelId="{011F6A1B-E78D-4F2B-A53C-6B707C4C9FE1}" type="presOf" srcId="{7940F0BD-D79E-4539-8F1E-2B4819D550BC}" destId="{729D4476-C100-40D1-B552-AD1492DD6C90}" srcOrd="0" destOrd="0" presId="urn:microsoft.com/office/officeart/2008/layout/HorizontalMultiLevelHierarchy"/>
    <dgm:cxn modelId="{4D3EB430-21B8-41B3-947D-DBBCEF52FB9C}" type="presOf" srcId="{EDD6CC8C-1E94-41AA-BBC2-3A53F2447574}" destId="{6A50DB43-AD9E-4B67-B255-DCCC2B76DFCB}" srcOrd="0" destOrd="0" presId="urn:microsoft.com/office/officeart/2008/layout/HorizontalMultiLevelHierarchy"/>
    <dgm:cxn modelId="{A2D2D232-A821-439D-9438-51EF636E935E}" type="presOf" srcId="{73911C26-9BD8-4574-BEFE-4AE97E75BFD6}" destId="{50F75C4D-C81F-44FD-87EE-E7F34054F126}" srcOrd="1" destOrd="0" presId="urn:microsoft.com/office/officeart/2008/layout/HorizontalMultiLevelHierarchy"/>
    <dgm:cxn modelId="{F057AA40-5DB0-4BA1-9BA9-B544C19D0919}" srcId="{E65DC7C8-5061-45CF-8D0B-C0D06B7E2FFC}" destId="{C40DA057-FB03-4DD5-9697-11F7AF193720}" srcOrd="3" destOrd="0" parTransId="{B01AE00A-82C6-464D-A621-E9A1CE3FA723}" sibTransId="{48273A46-BB5E-4BE5-829F-019AAF585449}"/>
    <dgm:cxn modelId="{11017B46-3880-450A-94C7-74B64168EE27}" type="presOf" srcId="{73911C26-9BD8-4574-BEFE-4AE97E75BFD6}" destId="{E070FCCE-42F6-4AF2-BBC4-99C3B9B4598E}" srcOrd="0" destOrd="0" presId="urn:microsoft.com/office/officeart/2008/layout/HorizontalMultiLevelHierarchy"/>
    <dgm:cxn modelId="{A9299948-B35E-4CD0-84CB-225646BED9D1}" type="presOf" srcId="{3A21CEDA-51CD-4217-A20F-6BF914E9C4C2}" destId="{9C886B1F-E54C-4D04-AC03-678F66B20EA7}" srcOrd="0" destOrd="0" presId="urn:microsoft.com/office/officeart/2008/layout/HorizontalMultiLevelHierarchy"/>
    <dgm:cxn modelId="{FD9BCB49-A6A9-4BEF-9FAD-0DF413887DE9}" type="presOf" srcId="{5B474D28-5A7A-48B6-A316-A1558AE75814}" destId="{F4C8EB48-5650-47AA-A02B-2967A7100513}" srcOrd="0" destOrd="0" presId="urn:microsoft.com/office/officeart/2008/layout/HorizontalMultiLevelHierarchy"/>
    <dgm:cxn modelId="{428A386C-115C-4432-B7ED-5409396D8FC1}" srcId="{3A21CEDA-51CD-4217-A20F-6BF914E9C4C2}" destId="{E65DC7C8-5061-45CF-8D0B-C0D06B7E2FFC}" srcOrd="0" destOrd="0" parTransId="{BCBE0F61-8E18-474F-9B9F-56419DC5D130}" sibTransId="{EF73E0F3-09F5-4E8B-933F-40FAC3B0D5C7}"/>
    <dgm:cxn modelId="{4DDD134E-ABCF-4E3A-8B1F-26CDB4EE806C}" type="presOf" srcId="{B01AE00A-82C6-464D-A621-E9A1CE3FA723}" destId="{319765A5-6C9B-4659-B048-1B4963D35C29}" srcOrd="0" destOrd="0" presId="urn:microsoft.com/office/officeart/2008/layout/HorizontalMultiLevelHierarchy"/>
    <dgm:cxn modelId="{1BDB1450-2B14-4507-B3EA-569433E9371E}" type="presOf" srcId="{C40DA057-FB03-4DD5-9697-11F7AF193720}" destId="{3F87E1D4-49F2-4488-86F4-E34CAD13206D}" srcOrd="0" destOrd="0" presId="urn:microsoft.com/office/officeart/2008/layout/HorizontalMultiLevelHierarchy"/>
    <dgm:cxn modelId="{F3801171-4D00-432C-B3BF-6E3CBFF25D30}" type="presOf" srcId="{A0FC4344-D394-4AA3-A23D-CA44D550CB9A}" destId="{F7A470EA-62D7-48A0-B268-3C77BC4866E3}" srcOrd="0" destOrd="0" presId="urn:microsoft.com/office/officeart/2008/layout/HorizontalMultiLevelHierarchy"/>
    <dgm:cxn modelId="{D349855A-57B3-4BB9-9C28-4037B5B92C8E}" srcId="{E65DC7C8-5061-45CF-8D0B-C0D06B7E2FFC}" destId="{60F9E3E2-1BE7-4E7D-B132-CD03517B3699}" srcOrd="0" destOrd="0" parTransId="{EDD6CC8C-1E94-41AA-BBC2-3A53F2447574}" sibTransId="{71B65CBD-BD0E-4628-B718-013CE11F0537}"/>
    <dgm:cxn modelId="{C63AD77F-D06D-4ED8-B0D5-8FF186F61506}" type="presOf" srcId="{7940F0BD-D79E-4539-8F1E-2B4819D550BC}" destId="{42D8B696-659C-48BC-9382-5FAC9F985FC5}" srcOrd="1" destOrd="0" presId="urn:microsoft.com/office/officeart/2008/layout/HorizontalMultiLevelHierarchy"/>
    <dgm:cxn modelId="{6F80DC8C-898A-4D15-8F03-ED435D1E61B3}" type="presOf" srcId="{60F9E3E2-1BE7-4E7D-B132-CD03517B3699}" destId="{F5FD61DD-CFD5-4984-87B3-F97CAEB1C2B0}" srcOrd="0" destOrd="0" presId="urn:microsoft.com/office/officeart/2008/layout/HorizontalMultiLevelHierarchy"/>
    <dgm:cxn modelId="{91FAD8A5-1B11-4DBC-A3D9-093516901AB1}" type="presOf" srcId="{B01AE00A-82C6-464D-A621-E9A1CE3FA723}" destId="{5EBD2EFB-4632-45C4-BE33-981FB25F3BE8}" srcOrd="1" destOrd="0" presId="urn:microsoft.com/office/officeart/2008/layout/HorizontalMultiLevelHierarchy"/>
    <dgm:cxn modelId="{936B5EA6-D980-4ED7-85EC-CDEA164E3BCB}" srcId="{E65DC7C8-5061-45CF-8D0B-C0D06B7E2FFC}" destId="{5B474D28-5A7A-48B6-A316-A1558AE75814}" srcOrd="4" destOrd="0" parTransId="{7940F0BD-D79E-4539-8F1E-2B4819D550BC}" sibTransId="{7139E5A2-A3E0-495A-A45A-0A9A444C7E32}"/>
    <dgm:cxn modelId="{F76582BD-FF69-41B6-A83E-ECF806035DB0}" type="presOf" srcId="{E65DC7C8-5061-45CF-8D0B-C0D06B7E2FFC}" destId="{A9BB33BA-5D11-4A6A-8FE4-E79B5BF2ADF3}" srcOrd="0" destOrd="0" presId="urn:microsoft.com/office/officeart/2008/layout/HorizontalMultiLevelHierarchy"/>
    <dgm:cxn modelId="{66EF61BF-6C09-4805-BA10-2691E995A2C0}" type="presOf" srcId="{2E608868-62EB-4C2D-A1EE-22189399D737}" destId="{17D0D10F-E810-4CB1-8EFD-ED7F08804AD3}" srcOrd="0" destOrd="0" presId="urn:microsoft.com/office/officeart/2008/layout/HorizontalMultiLevelHierarchy"/>
    <dgm:cxn modelId="{81186EF6-1D45-416F-B38C-068AAC0A37A8}" type="presOf" srcId="{571519BF-935C-4D7F-BC50-0B2EAB347C79}" destId="{C4D735D6-4C21-4A1C-AE4B-D3C116F6B60F}" srcOrd="0" destOrd="0" presId="urn:microsoft.com/office/officeart/2008/layout/HorizontalMultiLevelHierarchy"/>
    <dgm:cxn modelId="{F91E78FB-723D-417C-867B-70D152C53AAC}" type="presOf" srcId="{A0FC4344-D394-4AA3-A23D-CA44D550CB9A}" destId="{B34F51D5-B8AA-4A8C-B988-D11568B26736}" srcOrd="1" destOrd="0" presId="urn:microsoft.com/office/officeart/2008/layout/HorizontalMultiLevelHierarchy"/>
    <dgm:cxn modelId="{88C00F05-8714-48C7-92CC-C16C9C0723EC}" type="presParOf" srcId="{9C886B1F-E54C-4D04-AC03-678F66B20EA7}" destId="{5BB2A034-0B60-4380-ACC3-E605EFEEFE62}" srcOrd="0" destOrd="0" presId="urn:microsoft.com/office/officeart/2008/layout/HorizontalMultiLevelHierarchy"/>
    <dgm:cxn modelId="{3E5157CE-CED1-40D6-A5C2-E304E60F21DC}" type="presParOf" srcId="{5BB2A034-0B60-4380-ACC3-E605EFEEFE62}" destId="{A9BB33BA-5D11-4A6A-8FE4-E79B5BF2ADF3}" srcOrd="0" destOrd="0" presId="urn:microsoft.com/office/officeart/2008/layout/HorizontalMultiLevelHierarchy"/>
    <dgm:cxn modelId="{63EA2E34-B7D8-432E-A4AF-68EFAEDEC0AE}" type="presParOf" srcId="{5BB2A034-0B60-4380-ACC3-E605EFEEFE62}" destId="{82516B78-E21C-4ACA-A5C3-806DCE3C8DAD}" srcOrd="1" destOrd="0" presId="urn:microsoft.com/office/officeart/2008/layout/HorizontalMultiLevelHierarchy"/>
    <dgm:cxn modelId="{8D94663A-6D95-4255-AECA-1FC2FEE4E8A7}" type="presParOf" srcId="{82516B78-E21C-4ACA-A5C3-806DCE3C8DAD}" destId="{6A50DB43-AD9E-4B67-B255-DCCC2B76DFCB}" srcOrd="0" destOrd="0" presId="urn:microsoft.com/office/officeart/2008/layout/HorizontalMultiLevelHierarchy"/>
    <dgm:cxn modelId="{F07940AC-ECD4-4519-9A00-0F0187952FFC}" type="presParOf" srcId="{6A50DB43-AD9E-4B67-B255-DCCC2B76DFCB}" destId="{88AA311E-8363-4709-ADAB-D87695B08ECD}" srcOrd="0" destOrd="0" presId="urn:microsoft.com/office/officeart/2008/layout/HorizontalMultiLevelHierarchy"/>
    <dgm:cxn modelId="{EB897AD2-862E-4F9F-AD63-7D5E5678162C}" type="presParOf" srcId="{82516B78-E21C-4ACA-A5C3-806DCE3C8DAD}" destId="{BEF258AB-D7B1-418D-88F8-9D00F521D7B8}" srcOrd="1" destOrd="0" presId="urn:microsoft.com/office/officeart/2008/layout/HorizontalMultiLevelHierarchy"/>
    <dgm:cxn modelId="{38E16BE8-B8F7-42DA-B56E-B7030812A3A4}" type="presParOf" srcId="{BEF258AB-D7B1-418D-88F8-9D00F521D7B8}" destId="{F5FD61DD-CFD5-4984-87B3-F97CAEB1C2B0}" srcOrd="0" destOrd="0" presId="urn:microsoft.com/office/officeart/2008/layout/HorizontalMultiLevelHierarchy"/>
    <dgm:cxn modelId="{5F66647B-C962-4E5A-B3BF-C21879366825}" type="presParOf" srcId="{BEF258AB-D7B1-418D-88F8-9D00F521D7B8}" destId="{6787AD07-9FA2-45B7-B0A8-DA0CE9EE03AE}" srcOrd="1" destOrd="0" presId="urn:microsoft.com/office/officeart/2008/layout/HorizontalMultiLevelHierarchy"/>
    <dgm:cxn modelId="{009A6E9A-E9B0-40B2-A3EC-CFE7A603A74B}" type="presParOf" srcId="{82516B78-E21C-4ACA-A5C3-806DCE3C8DAD}" destId="{F7A470EA-62D7-48A0-B268-3C77BC4866E3}" srcOrd="2" destOrd="0" presId="urn:microsoft.com/office/officeart/2008/layout/HorizontalMultiLevelHierarchy"/>
    <dgm:cxn modelId="{582D4710-0030-4F7A-B0B4-FC422AD1AE89}" type="presParOf" srcId="{F7A470EA-62D7-48A0-B268-3C77BC4866E3}" destId="{B34F51D5-B8AA-4A8C-B988-D11568B26736}" srcOrd="0" destOrd="0" presId="urn:microsoft.com/office/officeart/2008/layout/HorizontalMultiLevelHierarchy"/>
    <dgm:cxn modelId="{34239D5D-EDE1-4C4C-A948-EFF1E0ACE10D}" type="presParOf" srcId="{82516B78-E21C-4ACA-A5C3-806DCE3C8DAD}" destId="{60ADC2E0-8BC4-4A68-B907-D5AB4695D962}" srcOrd="3" destOrd="0" presId="urn:microsoft.com/office/officeart/2008/layout/HorizontalMultiLevelHierarchy"/>
    <dgm:cxn modelId="{586BDA58-C1FF-455E-AE50-1F5F6785F505}" type="presParOf" srcId="{60ADC2E0-8BC4-4A68-B907-D5AB4695D962}" destId="{17D0D10F-E810-4CB1-8EFD-ED7F08804AD3}" srcOrd="0" destOrd="0" presId="urn:microsoft.com/office/officeart/2008/layout/HorizontalMultiLevelHierarchy"/>
    <dgm:cxn modelId="{46364824-16F3-4EC3-BF4D-BC8AD630E3E6}" type="presParOf" srcId="{60ADC2E0-8BC4-4A68-B907-D5AB4695D962}" destId="{A3EF396D-18EA-45BB-A59F-8EA935F9AB2C}" srcOrd="1" destOrd="0" presId="urn:microsoft.com/office/officeart/2008/layout/HorizontalMultiLevelHierarchy"/>
    <dgm:cxn modelId="{192EB061-9EEB-4548-BC04-6584966F88A5}" type="presParOf" srcId="{82516B78-E21C-4ACA-A5C3-806DCE3C8DAD}" destId="{E070FCCE-42F6-4AF2-BBC4-99C3B9B4598E}" srcOrd="4" destOrd="0" presId="urn:microsoft.com/office/officeart/2008/layout/HorizontalMultiLevelHierarchy"/>
    <dgm:cxn modelId="{32D0D5FE-D193-4BF4-8DDA-E76C4D2B51B4}" type="presParOf" srcId="{E070FCCE-42F6-4AF2-BBC4-99C3B9B4598E}" destId="{50F75C4D-C81F-44FD-87EE-E7F34054F126}" srcOrd="0" destOrd="0" presId="urn:microsoft.com/office/officeart/2008/layout/HorizontalMultiLevelHierarchy"/>
    <dgm:cxn modelId="{5D4FA4E9-46E9-4949-83BD-521ECAE48277}" type="presParOf" srcId="{82516B78-E21C-4ACA-A5C3-806DCE3C8DAD}" destId="{BD224A47-7075-4642-862D-990ABC8923EE}" srcOrd="5" destOrd="0" presId="urn:microsoft.com/office/officeart/2008/layout/HorizontalMultiLevelHierarchy"/>
    <dgm:cxn modelId="{B7B48643-B4A7-4A18-B126-80D824541BF9}" type="presParOf" srcId="{BD224A47-7075-4642-862D-990ABC8923EE}" destId="{C4D735D6-4C21-4A1C-AE4B-D3C116F6B60F}" srcOrd="0" destOrd="0" presId="urn:microsoft.com/office/officeart/2008/layout/HorizontalMultiLevelHierarchy"/>
    <dgm:cxn modelId="{B3547A3A-2914-48D8-928A-C3158A27B153}" type="presParOf" srcId="{BD224A47-7075-4642-862D-990ABC8923EE}" destId="{C9C8FC2B-D4B8-4FCD-B75A-3C961974020E}" srcOrd="1" destOrd="0" presId="urn:microsoft.com/office/officeart/2008/layout/HorizontalMultiLevelHierarchy"/>
    <dgm:cxn modelId="{757FB2B3-765D-4F40-881A-1C0F6DA54D2E}" type="presParOf" srcId="{82516B78-E21C-4ACA-A5C3-806DCE3C8DAD}" destId="{319765A5-6C9B-4659-B048-1B4963D35C29}" srcOrd="6" destOrd="0" presId="urn:microsoft.com/office/officeart/2008/layout/HorizontalMultiLevelHierarchy"/>
    <dgm:cxn modelId="{886623B7-96D9-4771-A85C-123A85569438}" type="presParOf" srcId="{319765A5-6C9B-4659-B048-1B4963D35C29}" destId="{5EBD2EFB-4632-45C4-BE33-981FB25F3BE8}" srcOrd="0" destOrd="0" presId="urn:microsoft.com/office/officeart/2008/layout/HorizontalMultiLevelHierarchy"/>
    <dgm:cxn modelId="{3910835D-CE85-492D-90ED-7C1F90D98AA5}" type="presParOf" srcId="{82516B78-E21C-4ACA-A5C3-806DCE3C8DAD}" destId="{F9739DD1-5D58-4E45-8995-E071D75901CC}" srcOrd="7" destOrd="0" presId="urn:microsoft.com/office/officeart/2008/layout/HorizontalMultiLevelHierarchy"/>
    <dgm:cxn modelId="{8792096D-E983-4E82-AAC1-4FCC711288F3}" type="presParOf" srcId="{F9739DD1-5D58-4E45-8995-E071D75901CC}" destId="{3F87E1D4-49F2-4488-86F4-E34CAD13206D}" srcOrd="0" destOrd="0" presId="urn:microsoft.com/office/officeart/2008/layout/HorizontalMultiLevelHierarchy"/>
    <dgm:cxn modelId="{0FEC49DF-FFBC-4A6A-8C29-1137A40349DB}" type="presParOf" srcId="{F9739DD1-5D58-4E45-8995-E071D75901CC}" destId="{6716DB89-1BA8-4177-B0A0-07BE04AC40A8}" srcOrd="1" destOrd="0" presId="urn:microsoft.com/office/officeart/2008/layout/HorizontalMultiLevelHierarchy"/>
    <dgm:cxn modelId="{9586DDE8-BAD0-4A15-A978-26D3261F3AB3}" type="presParOf" srcId="{82516B78-E21C-4ACA-A5C3-806DCE3C8DAD}" destId="{729D4476-C100-40D1-B552-AD1492DD6C90}" srcOrd="8" destOrd="0" presId="urn:microsoft.com/office/officeart/2008/layout/HorizontalMultiLevelHierarchy"/>
    <dgm:cxn modelId="{D4AD36C7-8BFB-449C-AD38-E9685154B229}" type="presParOf" srcId="{729D4476-C100-40D1-B552-AD1492DD6C90}" destId="{42D8B696-659C-48BC-9382-5FAC9F985FC5}" srcOrd="0" destOrd="0" presId="urn:microsoft.com/office/officeart/2008/layout/HorizontalMultiLevelHierarchy"/>
    <dgm:cxn modelId="{F50EC29B-670A-44AD-A17A-360E6100DE27}" type="presParOf" srcId="{82516B78-E21C-4ACA-A5C3-806DCE3C8DAD}" destId="{FF77874E-05D4-44B1-8E1E-441403FEDDE4}" srcOrd="9" destOrd="0" presId="urn:microsoft.com/office/officeart/2008/layout/HorizontalMultiLevelHierarchy"/>
    <dgm:cxn modelId="{DEB2AC21-D296-4FEF-B713-4C6B916889A4}" type="presParOf" srcId="{FF77874E-05D4-44B1-8E1E-441403FEDDE4}" destId="{F4C8EB48-5650-47AA-A02B-2967A7100513}" srcOrd="0" destOrd="0" presId="urn:microsoft.com/office/officeart/2008/layout/HorizontalMultiLevelHierarchy"/>
    <dgm:cxn modelId="{E36671A2-C049-412D-9519-492E79FD300F}" type="presParOf" srcId="{FF77874E-05D4-44B1-8E1E-441403FEDDE4}" destId="{9F8D73ED-3E30-4344-A9E8-F8D1FD6D812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21CEDA-51CD-4217-A20F-6BF914E9C4C2}" type="doc">
      <dgm:prSet loTypeId="urn:microsoft.com/office/officeart/2008/layout/HorizontalMultiLevelHierarchy" loCatId="hierarchy" qsTypeId="urn:microsoft.com/office/officeart/2005/8/quickstyle/simple1" qsCatId="simple" csTypeId="urn:microsoft.com/office/officeart/2005/8/colors/accent5_3" csCatId="accent5" phldr="1"/>
      <dgm:spPr/>
      <dgm:t>
        <a:bodyPr/>
        <a:lstStyle/>
        <a:p>
          <a:endParaRPr lang="es-CO"/>
        </a:p>
      </dgm:t>
    </dgm:pt>
    <dgm:pt modelId="{E65DC7C8-5061-45CF-8D0B-C0D06B7E2FFC}">
      <dgm:prSet phldrT="[Text]"/>
      <dgm:spPr/>
      <dgm:t>
        <a:bodyPr/>
        <a:lstStyle/>
        <a:p>
          <a:r>
            <a:rPr lang="es-CO" dirty="0"/>
            <a:t>Non-</a:t>
          </a:r>
          <a:r>
            <a:rPr lang="es-CO" dirty="0" err="1"/>
            <a:t>ferrous</a:t>
          </a:r>
          <a:r>
            <a:rPr lang="es-CO" dirty="0"/>
            <a:t> </a:t>
          </a:r>
          <a:r>
            <a:rPr lang="es-CO" dirty="0" err="1"/>
            <a:t>metals</a:t>
          </a:r>
          <a:endParaRPr lang="es-CO" dirty="0"/>
        </a:p>
      </dgm:t>
    </dgm:pt>
    <dgm:pt modelId="{BCBE0F61-8E18-474F-9B9F-56419DC5D130}" type="parTrans" cxnId="{428A386C-115C-4432-B7ED-5409396D8FC1}">
      <dgm:prSet/>
      <dgm:spPr/>
      <dgm:t>
        <a:bodyPr/>
        <a:lstStyle/>
        <a:p>
          <a:endParaRPr lang="es-CO"/>
        </a:p>
      </dgm:t>
    </dgm:pt>
    <dgm:pt modelId="{EF73E0F3-09F5-4E8B-933F-40FAC3B0D5C7}" type="sibTrans" cxnId="{428A386C-115C-4432-B7ED-5409396D8FC1}">
      <dgm:prSet/>
      <dgm:spPr/>
      <dgm:t>
        <a:bodyPr/>
        <a:lstStyle/>
        <a:p>
          <a:endParaRPr lang="es-CO"/>
        </a:p>
      </dgm:t>
    </dgm:pt>
    <dgm:pt modelId="{60F9E3E2-1BE7-4E7D-B132-CD03517B3699}">
      <dgm:prSet phldrT="[Text]"/>
      <dgm:spPr/>
      <dgm:t>
        <a:bodyPr/>
        <a:lstStyle/>
        <a:p>
          <a:r>
            <a:rPr lang="es-CO" dirty="0" err="1"/>
            <a:t>Copper</a:t>
          </a:r>
          <a:endParaRPr lang="es-CO" dirty="0"/>
        </a:p>
      </dgm:t>
    </dgm:pt>
    <dgm:pt modelId="{EDD6CC8C-1E94-41AA-BBC2-3A53F2447574}" type="parTrans" cxnId="{D349855A-57B3-4BB9-9C28-4037B5B92C8E}">
      <dgm:prSet/>
      <dgm:spPr/>
      <dgm:t>
        <a:bodyPr/>
        <a:lstStyle/>
        <a:p>
          <a:endParaRPr lang="es-CO"/>
        </a:p>
      </dgm:t>
    </dgm:pt>
    <dgm:pt modelId="{71B65CBD-BD0E-4628-B718-013CE11F0537}" type="sibTrans" cxnId="{D349855A-57B3-4BB9-9C28-4037B5B92C8E}">
      <dgm:prSet/>
      <dgm:spPr/>
      <dgm:t>
        <a:bodyPr/>
        <a:lstStyle/>
        <a:p>
          <a:endParaRPr lang="es-CO"/>
        </a:p>
      </dgm:t>
    </dgm:pt>
    <dgm:pt modelId="{2E608868-62EB-4C2D-A1EE-22189399D737}">
      <dgm:prSet phldrT="[Text]"/>
      <dgm:spPr/>
      <dgm:t>
        <a:bodyPr/>
        <a:lstStyle/>
        <a:p>
          <a:r>
            <a:rPr lang="es-CO" dirty="0" err="1"/>
            <a:t>Aluminium</a:t>
          </a:r>
          <a:endParaRPr lang="es-CO" dirty="0"/>
        </a:p>
      </dgm:t>
    </dgm:pt>
    <dgm:pt modelId="{A0FC4344-D394-4AA3-A23D-CA44D550CB9A}" type="parTrans" cxnId="{7E22D014-9F7A-4EA2-AC54-BC90F8F52ED3}">
      <dgm:prSet/>
      <dgm:spPr/>
      <dgm:t>
        <a:bodyPr/>
        <a:lstStyle/>
        <a:p>
          <a:endParaRPr lang="es-CO"/>
        </a:p>
      </dgm:t>
    </dgm:pt>
    <dgm:pt modelId="{B38E6D1A-20D9-4DE2-A681-9E55A8313AB4}" type="sibTrans" cxnId="{7E22D014-9F7A-4EA2-AC54-BC90F8F52ED3}">
      <dgm:prSet/>
      <dgm:spPr/>
      <dgm:t>
        <a:bodyPr/>
        <a:lstStyle/>
        <a:p>
          <a:endParaRPr lang="es-CO"/>
        </a:p>
      </dgm:t>
    </dgm:pt>
    <dgm:pt modelId="{571519BF-935C-4D7F-BC50-0B2EAB347C79}">
      <dgm:prSet phldrT="[Text]"/>
      <dgm:spPr/>
      <dgm:t>
        <a:bodyPr/>
        <a:lstStyle/>
        <a:p>
          <a:r>
            <a:rPr lang="es-CO" dirty="0"/>
            <a:t>Lead and/</a:t>
          </a:r>
          <a:r>
            <a:rPr lang="es-CO" dirty="0" err="1"/>
            <a:t>or</a:t>
          </a:r>
          <a:r>
            <a:rPr lang="es-CO" dirty="0"/>
            <a:t> </a:t>
          </a:r>
          <a:r>
            <a:rPr lang="es-CO" dirty="0" err="1"/>
            <a:t>Tin</a:t>
          </a:r>
          <a:endParaRPr lang="es-CO" dirty="0"/>
        </a:p>
      </dgm:t>
    </dgm:pt>
    <dgm:pt modelId="{73911C26-9BD8-4574-BEFE-4AE97E75BFD6}" type="parTrans" cxnId="{86F3DE18-CEBD-4E40-B424-D02F8DA91918}">
      <dgm:prSet/>
      <dgm:spPr/>
      <dgm:t>
        <a:bodyPr/>
        <a:lstStyle/>
        <a:p>
          <a:endParaRPr lang="es-CO"/>
        </a:p>
      </dgm:t>
    </dgm:pt>
    <dgm:pt modelId="{9675C256-F11C-4460-9EB6-33BC29958151}" type="sibTrans" cxnId="{86F3DE18-CEBD-4E40-B424-D02F8DA91918}">
      <dgm:prSet/>
      <dgm:spPr/>
      <dgm:t>
        <a:bodyPr/>
        <a:lstStyle/>
        <a:p>
          <a:endParaRPr lang="es-CO"/>
        </a:p>
      </dgm:t>
    </dgm:pt>
    <dgm:pt modelId="{5B474D28-5A7A-48B6-A316-A1558AE75814}">
      <dgm:prSet phldrT="[Text]"/>
      <dgm:spPr/>
      <dgm:t>
        <a:bodyPr/>
        <a:lstStyle/>
        <a:p>
          <a:r>
            <a:rPr lang="es-CO" dirty="0"/>
            <a:t>Nickel and/</a:t>
          </a:r>
          <a:r>
            <a:rPr lang="es-CO" dirty="0" err="1"/>
            <a:t>or</a:t>
          </a:r>
          <a:r>
            <a:rPr lang="es-CO" dirty="0"/>
            <a:t> </a:t>
          </a:r>
          <a:r>
            <a:rPr lang="es-CO" dirty="0" err="1"/>
            <a:t>Cobalt</a:t>
          </a:r>
          <a:endParaRPr lang="es-CO" dirty="0"/>
        </a:p>
      </dgm:t>
    </dgm:pt>
    <dgm:pt modelId="{7940F0BD-D79E-4539-8F1E-2B4819D550BC}" type="parTrans" cxnId="{936B5EA6-D980-4ED7-85EC-CDEA164E3BCB}">
      <dgm:prSet/>
      <dgm:spPr/>
      <dgm:t>
        <a:bodyPr/>
        <a:lstStyle/>
        <a:p>
          <a:endParaRPr lang="es-CO"/>
        </a:p>
      </dgm:t>
    </dgm:pt>
    <dgm:pt modelId="{7139E5A2-A3E0-495A-A45A-0A9A444C7E32}" type="sibTrans" cxnId="{936B5EA6-D980-4ED7-85EC-CDEA164E3BCB}">
      <dgm:prSet/>
      <dgm:spPr/>
      <dgm:t>
        <a:bodyPr/>
        <a:lstStyle/>
        <a:p>
          <a:endParaRPr lang="es-CO"/>
        </a:p>
      </dgm:t>
    </dgm:pt>
    <dgm:pt modelId="{C40DA057-FB03-4DD5-9697-11F7AF193720}">
      <dgm:prSet phldrT="[Text]"/>
      <dgm:spPr/>
      <dgm:t>
        <a:bodyPr/>
        <a:lstStyle/>
        <a:p>
          <a:r>
            <a:rPr lang="es-CO" dirty="0"/>
            <a:t>Zinc and/</a:t>
          </a:r>
          <a:r>
            <a:rPr lang="es-CO" dirty="0" err="1"/>
            <a:t>or</a:t>
          </a:r>
          <a:r>
            <a:rPr lang="es-CO" dirty="0"/>
            <a:t> </a:t>
          </a:r>
          <a:r>
            <a:rPr lang="es-CO" dirty="0" err="1"/>
            <a:t>Cadmium</a:t>
          </a:r>
          <a:endParaRPr lang="es-CO" dirty="0"/>
        </a:p>
      </dgm:t>
    </dgm:pt>
    <dgm:pt modelId="{B01AE00A-82C6-464D-A621-E9A1CE3FA723}" type="parTrans" cxnId="{F057AA40-5DB0-4BA1-9BA9-B544C19D0919}">
      <dgm:prSet/>
      <dgm:spPr/>
      <dgm:t>
        <a:bodyPr/>
        <a:lstStyle/>
        <a:p>
          <a:endParaRPr lang="es-CO"/>
        </a:p>
      </dgm:t>
    </dgm:pt>
    <dgm:pt modelId="{48273A46-BB5E-4BE5-829F-019AAF585449}" type="sibTrans" cxnId="{F057AA40-5DB0-4BA1-9BA9-B544C19D0919}">
      <dgm:prSet/>
      <dgm:spPr/>
      <dgm:t>
        <a:bodyPr/>
        <a:lstStyle/>
        <a:p>
          <a:endParaRPr lang="es-CO"/>
        </a:p>
      </dgm:t>
    </dgm:pt>
    <dgm:pt modelId="{9C886B1F-E54C-4D04-AC03-678F66B20EA7}" type="pres">
      <dgm:prSet presAssocID="{3A21CEDA-51CD-4217-A20F-6BF914E9C4C2}" presName="Name0" presStyleCnt="0">
        <dgm:presLayoutVars>
          <dgm:chPref val="1"/>
          <dgm:dir/>
          <dgm:animOne val="branch"/>
          <dgm:animLvl val="lvl"/>
          <dgm:resizeHandles val="exact"/>
        </dgm:presLayoutVars>
      </dgm:prSet>
      <dgm:spPr/>
    </dgm:pt>
    <dgm:pt modelId="{5BB2A034-0B60-4380-ACC3-E605EFEEFE62}" type="pres">
      <dgm:prSet presAssocID="{E65DC7C8-5061-45CF-8D0B-C0D06B7E2FFC}" presName="root1" presStyleCnt="0"/>
      <dgm:spPr/>
    </dgm:pt>
    <dgm:pt modelId="{A9BB33BA-5D11-4A6A-8FE4-E79B5BF2ADF3}" type="pres">
      <dgm:prSet presAssocID="{E65DC7C8-5061-45CF-8D0B-C0D06B7E2FFC}" presName="LevelOneTextNode" presStyleLbl="node0" presStyleIdx="0" presStyleCnt="1" custScaleX="159104" custScaleY="128783">
        <dgm:presLayoutVars>
          <dgm:chPref val="3"/>
        </dgm:presLayoutVars>
      </dgm:prSet>
      <dgm:spPr/>
    </dgm:pt>
    <dgm:pt modelId="{82516B78-E21C-4ACA-A5C3-806DCE3C8DAD}" type="pres">
      <dgm:prSet presAssocID="{E65DC7C8-5061-45CF-8D0B-C0D06B7E2FFC}" presName="level2hierChild" presStyleCnt="0"/>
      <dgm:spPr/>
    </dgm:pt>
    <dgm:pt modelId="{6A50DB43-AD9E-4B67-B255-DCCC2B76DFCB}" type="pres">
      <dgm:prSet presAssocID="{EDD6CC8C-1E94-41AA-BBC2-3A53F2447574}" presName="conn2-1" presStyleLbl="parChTrans1D2" presStyleIdx="0" presStyleCnt="5"/>
      <dgm:spPr/>
    </dgm:pt>
    <dgm:pt modelId="{88AA311E-8363-4709-ADAB-D87695B08ECD}" type="pres">
      <dgm:prSet presAssocID="{EDD6CC8C-1E94-41AA-BBC2-3A53F2447574}" presName="connTx" presStyleLbl="parChTrans1D2" presStyleIdx="0" presStyleCnt="5"/>
      <dgm:spPr/>
    </dgm:pt>
    <dgm:pt modelId="{BEF258AB-D7B1-418D-88F8-9D00F521D7B8}" type="pres">
      <dgm:prSet presAssocID="{60F9E3E2-1BE7-4E7D-B132-CD03517B3699}" presName="root2" presStyleCnt="0"/>
      <dgm:spPr/>
    </dgm:pt>
    <dgm:pt modelId="{F5FD61DD-CFD5-4984-87B3-F97CAEB1C2B0}" type="pres">
      <dgm:prSet presAssocID="{60F9E3E2-1BE7-4E7D-B132-CD03517B3699}" presName="LevelTwoTextNode" presStyleLbl="node2" presStyleIdx="0" presStyleCnt="5" custScaleX="229131" custScaleY="100472">
        <dgm:presLayoutVars>
          <dgm:chPref val="3"/>
        </dgm:presLayoutVars>
      </dgm:prSet>
      <dgm:spPr/>
    </dgm:pt>
    <dgm:pt modelId="{6787AD07-9FA2-45B7-B0A8-DA0CE9EE03AE}" type="pres">
      <dgm:prSet presAssocID="{60F9E3E2-1BE7-4E7D-B132-CD03517B3699}" presName="level3hierChild" presStyleCnt="0"/>
      <dgm:spPr/>
    </dgm:pt>
    <dgm:pt modelId="{F7A470EA-62D7-48A0-B268-3C77BC4866E3}" type="pres">
      <dgm:prSet presAssocID="{A0FC4344-D394-4AA3-A23D-CA44D550CB9A}" presName="conn2-1" presStyleLbl="parChTrans1D2" presStyleIdx="1" presStyleCnt="5"/>
      <dgm:spPr/>
    </dgm:pt>
    <dgm:pt modelId="{B34F51D5-B8AA-4A8C-B988-D11568B26736}" type="pres">
      <dgm:prSet presAssocID="{A0FC4344-D394-4AA3-A23D-CA44D550CB9A}" presName="connTx" presStyleLbl="parChTrans1D2" presStyleIdx="1" presStyleCnt="5"/>
      <dgm:spPr/>
    </dgm:pt>
    <dgm:pt modelId="{60ADC2E0-8BC4-4A68-B907-D5AB4695D962}" type="pres">
      <dgm:prSet presAssocID="{2E608868-62EB-4C2D-A1EE-22189399D737}" presName="root2" presStyleCnt="0"/>
      <dgm:spPr/>
    </dgm:pt>
    <dgm:pt modelId="{17D0D10F-E810-4CB1-8EFD-ED7F08804AD3}" type="pres">
      <dgm:prSet presAssocID="{2E608868-62EB-4C2D-A1EE-22189399D737}" presName="LevelTwoTextNode" presStyleLbl="node2" presStyleIdx="1" presStyleCnt="5" custScaleX="229131" custScaleY="100472">
        <dgm:presLayoutVars>
          <dgm:chPref val="3"/>
        </dgm:presLayoutVars>
      </dgm:prSet>
      <dgm:spPr/>
    </dgm:pt>
    <dgm:pt modelId="{A3EF396D-18EA-45BB-A59F-8EA935F9AB2C}" type="pres">
      <dgm:prSet presAssocID="{2E608868-62EB-4C2D-A1EE-22189399D737}" presName="level3hierChild" presStyleCnt="0"/>
      <dgm:spPr/>
    </dgm:pt>
    <dgm:pt modelId="{E070FCCE-42F6-4AF2-BBC4-99C3B9B4598E}" type="pres">
      <dgm:prSet presAssocID="{73911C26-9BD8-4574-BEFE-4AE97E75BFD6}" presName="conn2-1" presStyleLbl="parChTrans1D2" presStyleIdx="2" presStyleCnt="5"/>
      <dgm:spPr/>
    </dgm:pt>
    <dgm:pt modelId="{50F75C4D-C81F-44FD-87EE-E7F34054F126}" type="pres">
      <dgm:prSet presAssocID="{73911C26-9BD8-4574-BEFE-4AE97E75BFD6}" presName="connTx" presStyleLbl="parChTrans1D2" presStyleIdx="2" presStyleCnt="5"/>
      <dgm:spPr/>
    </dgm:pt>
    <dgm:pt modelId="{BD224A47-7075-4642-862D-990ABC8923EE}" type="pres">
      <dgm:prSet presAssocID="{571519BF-935C-4D7F-BC50-0B2EAB347C79}" presName="root2" presStyleCnt="0"/>
      <dgm:spPr/>
    </dgm:pt>
    <dgm:pt modelId="{C4D735D6-4C21-4A1C-AE4B-D3C116F6B60F}" type="pres">
      <dgm:prSet presAssocID="{571519BF-935C-4D7F-BC50-0B2EAB347C79}" presName="LevelTwoTextNode" presStyleLbl="node2" presStyleIdx="2" presStyleCnt="5" custScaleX="229131" custScaleY="100472">
        <dgm:presLayoutVars>
          <dgm:chPref val="3"/>
        </dgm:presLayoutVars>
      </dgm:prSet>
      <dgm:spPr/>
    </dgm:pt>
    <dgm:pt modelId="{C9C8FC2B-D4B8-4FCD-B75A-3C961974020E}" type="pres">
      <dgm:prSet presAssocID="{571519BF-935C-4D7F-BC50-0B2EAB347C79}" presName="level3hierChild" presStyleCnt="0"/>
      <dgm:spPr/>
    </dgm:pt>
    <dgm:pt modelId="{319765A5-6C9B-4659-B048-1B4963D35C29}" type="pres">
      <dgm:prSet presAssocID="{B01AE00A-82C6-464D-A621-E9A1CE3FA723}" presName="conn2-1" presStyleLbl="parChTrans1D2" presStyleIdx="3" presStyleCnt="5"/>
      <dgm:spPr/>
    </dgm:pt>
    <dgm:pt modelId="{5EBD2EFB-4632-45C4-BE33-981FB25F3BE8}" type="pres">
      <dgm:prSet presAssocID="{B01AE00A-82C6-464D-A621-E9A1CE3FA723}" presName="connTx" presStyleLbl="parChTrans1D2" presStyleIdx="3" presStyleCnt="5"/>
      <dgm:spPr/>
    </dgm:pt>
    <dgm:pt modelId="{F9739DD1-5D58-4E45-8995-E071D75901CC}" type="pres">
      <dgm:prSet presAssocID="{C40DA057-FB03-4DD5-9697-11F7AF193720}" presName="root2" presStyleCnt="0"/>
      <dgm:spPr/>
    </dgm:pt>
    <dgm:pt modelId="{3F87E1D4-49F2-4488-86F4-E34CAD13206D}" type="pres">
      <dgm:prSet presAssocID="{C40DA057-FB03-4DD5-9697-11F7AF193720}" presName="LevelTwoTextNode" presStyleLbl="node2" presStyleIdx="3" presStyleCnt="5" custScaleX="229131" custScaleY="100472">
        <dgm:presLayoutVars>
          <dgm:chPref val="3"/>
        </dgm:presLayoutVars>
      </dgm:prSet>
      <dgm:spPr/>
    </dgm:pt>
    <dgm:pt modelId="{6716DB89-1BA8-4177-B0A0-07BE04AC40A8}" type="pres">
      <dgm:prSet presAssocID="{C40DA057-FB03-4DD5-9697-11F7AF193720}" presName="level3hierChild" presStyleCnt="0"/>
      <dgm:spPr/>
    </dgm:pt>
    <dgm:pt modelId="{729D4476-C100-40D1-B552-AD1492DD6C90}" type="pres">
      <dgm:prSet presAssocID="{7940F0BD-D79E-4539-8F1E-2B4819D550BC}" presName="conn2-1" presStyleLbl="parChTrans1D2" presStyleIdx="4" presStyleCnt="5"/>
      <dgm:spPr/>
    </dgm:pt>
    <dgm:pt modelId="{42D8B696-659C-48BC-9382-5FAC9F985FC5}" type="pres">
      <dgm:prSet presAssocID="{7940F0BD-D79E-4539-8F1E-2B4819D550BC}" presName="connTx" presStyleLbl="parChTrans1D2" presStyleIdx="4" presStyleCnt="5"/>
      <dgm:spPr/>
    </dgm:pt>
    <dgm:pt modelId="{FF77874E-05D4-44B1-8E1E-441403FEDDE4}" type="pres">
      <dgm:prSet presAssocID="{5B474D28-5A7A-48B6-A316-A1558AE75814}" presName="root2" presStyleCnt="0"/>
      <dgm:spPr/>
    </dgm:pt>
    <dgm:pt modelId="{F4C8EB48-5650-47AA-A02B-2967A7100513}" type="pres">
      <dgm:prSet presAssocID="{5B474D28-5A7A-48B6-A316-A1558AE75814}" presName="LevelTwoTextNode" presStyleLbl="node2" presStyleIdx="4" presStyleCnt="5" custScaleX="229131" custScaleY="100472">
        <dgm:presLayoutVars>
          <dgm:chPref val="3"/>
        </dgm:presLayoutVars>
      </dgm:prSet>
      <dgm:spPr/>
    </dgm:pt>
    <dgm:pt modelId="{9F8D73ED-3E30-4344-A9E8-F8D1FD6D8129}" type="pres">
      <dgm:prSet presAssocID="{5B474D28-5A7A-48B6-A316-A1558AE75814}" presName="level3hierChild" presStyleCnt="0"/>
      <dgm:spPr/>
    </dgm:pt>
  </dgm:ptLst>
  <dgm:cxnLst>
    <dgm:cxn modelId="{14AE7708-9276-49E1-BE38-0D81072545E7}" type="presOf" srcId="{EDD6CC8C-1E94-41AA-BBC2-3A53F2447574}" destId="{88AA311E-8363-4709-ADAB-D87695B08ECD}" srcOrd="1" destOrd="0" presId="urn:microsoft.com/office/officeart/2008/layout/HorizontalMultiLevelHierarchy"/>
    <dgm:cxn modelId="{7E22D014-9F7A-4EA2-AC54-BC90F8F52ED3}" srcId="{E65DC7C8-5061-45CF-8D0B-C0D06B7E2FFC}" destId="{2E608868-62EB-4C2D-A1EE-22189399D737}" srcOrd="1" destOrd="0" parTransId="{A0FC4344-D394-4AA3-A23D-CA44D550CB9A}" sibTransId="{B38E6D1A-20D9-4DE2-A681-9E55A8313AB4}"/>
    <dgm:cxn modelId="{86F3DE18-CEBD-4E40-B424-D02F8DA91918}" srcId="{E65DC7C8-5061-45CF-8D0B-C0D06B7E2FFC}" destId="{571519BF-935C-4D7F-BC50-0B2EAB347C79}" srcOrd="2" destOrd="0" parTransId="{73911C26-9BD8-4574-BEFE-4AE97E75BFD6}" sibTransId="{9675C256-F11C-4460-9EB6-33BC29958151}"/>
    <dgm:cxn modelId="{011F6A1B-E78D-4F2B-A53C-6B707C4C9FE1}" type="presOf" srcId="{7940F0BD-D79E-4539-8F1E-2B4819D550BC}" destId="{729D4476-C100-40D1-B552-AD1492DD6C90}" srcOrd="0" destOrd="0" presId="urn:microsoft.com/office/officeart/2008/layout/HorizontalMultiLevelHierarchy"/>
    <dgm:cxn modelId="{4D3EB430-21B8-41B3-947D-DBBCEF52FB9C}" type="presOf" srcId="{EDD6CC8C-1E94-41AA-BBC2-3A53F2447574}" destId="{6A50DB43-AD9E-4B67-B255-DCCC2B76DFCB}" srcOrd="0" destOrd="0" presId="urn:microsoft.com/office/officeart/2008/layout/HorizontalMultiLevelHierarchy"/>
    <dgm:cxn modelId="{A2D2D232-A821-439D-9438-51EF636E935E}" type="presOf" srcId="{73911C26-9BD8-4574-BEFE-4AE97E75BFD6}" destId="{50F75C4D-C81F-44FD-87EE-E7F34054F126}" srcOrd="1" destOrd="0" presId="urn:microsoft.com/office/officeart/2008/layout/HorizontalMultiLevelHierarchy"/>
    <dgm:cxn modelId="{F057AA40-5DB0-4BA1-9BA9-B544C19D0919}" srcId="{E65DC7C8-5061-45CF-8D0B-C0D06B7E2FFC}" destId="{C40DA057-FB03-4DD5-9697-11F7AF193720}" srcOrd="3" destOrd="0" parTransId="{B01AE00A-82C6-464D-A621-E9A1CE3FA723}" sibTransId="{48273A46-BB5E-4BE5-829F-019AAF585449}"/>
    <dgm:cxn modelId="{11017B46-3880-450A-94C7-74B64168EE27}" type="presOf" srcId="{73911C26-9BD8-4574-BEFE-4AE97E75BFD6}" destId="{E070FCCE-42F6-4AF2-BBC4-99C3B9B4598E}" srcOrd="0" destOrd="0" presId="urn:microsoft.com/office/officeart/2008/layout/HorizontalMultiLevelHierarchy"/>
    <dgm:cxn modelId="{A9299948-B35E-4CD0-84CB-225646BED9D1}" type="presOf" srcId="{3A21CEDA-51CD-4217-A20F-6BF914E9C4C2}" destId="{9C886B1F-E54C-4D04-AC03-678F66B20EA7}" srcOrd="0" destOrd="0" presId="urn:microsoft.com/office/officeart/2008/layout/HorizontalMultiLevelHierarchy"/>
    <dgm:cxn modelId="{FD9BCB49-A6A9-4BEF-9FAD-0DF413887DE9}" type="presOf" srcId="{5B474D28-5A7A-48B6-A316-A1558AE75814}" destId="{F4C8EB48-5650-47AA-A02B-2967A7100513}" srcOrd="0" destOrd="0" presId="urn:microsoft.com/office/officeart/2008/layout/HorizontalMultiLevelHierarchy"/>
    <dgm:cxn modelId="{428A386C-115C-4432-B7ED-5409396D8FC1}" srcId="{3A21CEDA-51CD-4217-A20F-6BF914E9C4C2}" destId="{E65DC7C8-5061-45CF-8D0B-C0D06B7E2FFC}" srcOrd="0" destOrd="0" parTransId="{BCBE0F61-8E18-474F-9B9F-56419DC5D130}" sibTransId="{EF73E0F3-09F5-4E8B-933F-40FAC3B0D5C7}"/>
    <dgm:cxn modelId="{4DDD134E-ABCF-4E3A-8B1F-26CDB4EE806C}" type="presOf" srcId="{B01AE00A-82C6-464D-A621-E9A1CE3FA723}" destId="{319765A5-6C9B-4659-B048-1B4963D35C29}" srcOrd="0" destOrd="0" presId="urn:microsoft.com/office/officeart/2008/layout/HorizontalMultiLevelHierarchy"/>
    <dgm:cxn modelId="{1BDB1450-2B14-4507-B3EA-569433E9371E}" type="presOf" srcId="{C40DA057-FB03-4DD5-9697-11F7AF193720}" destId="{3F87E1D4-49F2-4488-86F4-E34CAD13206D}" srcOrd="0" destOrd="0" presId="urn:microsoft.com/office/officeart/2008/layout/HorizontalMultiLevelHierarchy"/>
    <dgm:cxn modelId="{F3801171-4D00-432C-B3BF-6E3CBFF25D30}" type="presOf" srcId="{A0FC4344-D394-4AA3-A23D-CA44D550CB9A}" destId="{F7A470EA-62D7-48A0-B268-3C77BC4866E3}" srcOrd="0" destOrd="0" presId="urn:microsoft.com/office/officeart/2008/layout/HorizontalMultiLevelHierarchy"/>
    <dgm:cxn modelId="{D349855A-57B3-4BB9-9C28-4037B5B92C8E}" srcId="{E65DC7C8-5061-45CF-8D0B-C0D06B7E2FFC}" destId="{60F9E3E2-1BE7-4E7D-B132-CD03517B3699}" srcOrd="0" destOrd="0" parTransId="{EDD6CC8C-1E94-41AA-BBC2-3A53F2447574}" sibTransId="{71B65CBD-BD0E-4628-B718-013CE11F0537}"/>
    <dgm:cxn modelId="{C63AD77F-D06D-4ED8-B0D5-8FF186F61506}" type="presOf" srcId="{7940F0BD-D79E-4539-8F1E-2B4819D550BC}" destId="{42D8B696-659C-48BC-9382-5FAC9F985FC5}" srcOrd="1" destOrd="0" presId="urn:microsoft.com/office/officeart/2008/layout/HorizontalMultiLevelHierarchy"/>
    <dgm:cxn modelId="{6F80DC8C-898A-4D15-8F03-ED435D1E61B3}" type="presOf" srcId="{60F9E3E2-1BE7-4E7D-B132-CD03517B3699}" destId="{F5FD61DD-CFD5-4984-87B3-F97CAEB1C2B0}" srcOrd="0" destOrd="0" presId="urn:microsoft.com/office/officeart/2008/layout/HorizontalMultiLevelHierarchy"/>
    <dgm:cxn modelId="{91FAD8A5-1B11-4DBC-A3D9-093516901AB1}" type="presOf" srcId="{B01AE00A-82C6-464D-A621-E9A1CE3FA723}" destId="{5EBD2EFB-4632-45C4-BE33-981FB25F3BE8}" srcOrd="1" destOrd="0" presId="urn:microsoft.com/office/officeart/2008/layout/HorizontalMultiLevelHierarchy"/>
    <dgm:cxn modelId="{936B5EA6-D980-4ED7-85EC-CDEA164E3BCB}" srcId="{E65DC7C8-5061-45CF-8D0B-C0D06B7E2FFC}" destId="{5B474D28-5A7A-48B6-A316-A1558AE75814}" srcOrd="4" destOrd="0" parTransId="{7940F0BD-D79E-4539-8F1E-2B4819D550BC}" sibTransId="{7139E5A2-A3E0-495A-A45A-0A9A444C7E32}"/>
    <dgm:cxn modelId="{F76582BD-FF69-41B6-A83E-ECF806035DB0}" type="presOf" srcId="{E65DC7C8-5061-45CF-8D0B-C0D06B7E2FFC}" destId="{A9BB33BA-5D11-4A6A-8FE4-E79B5BF2ADF3}" srcOrd="0" destOrd="0" presId="urn:microsoft.com/office/officeart/2008/layout/HorizontalMultiLevelHierarchy"/>
    <dgm:cxn modelId="{66EF61BF-6C09-4805-BA10-2691E995A2C0}" type="presOf" srcId="{2E608868-62EB-4C2D-A1EE-22189399D737}" destId="{17D0D10F-E810-4CB1-8EFD-ED7F08804AD3}" srcOrd="0" destOrd="0" presId="urn:microsoft.com/office/officeart/2008/layout/HorizontalMultiLevelHierarchy"/>
    <dgm:cxn modelId="{81186EF6-1D45-416F-B38C-068AAC0A37A8}" type="presOf" srcId="{571519BF-935C-4D7F-BC50-0B2EAB347C79}" destId="{C4D735D6-4C21-4A1C-AE4B-D3C116F6B60F}" srcOrd="0" destOrd="0" presId="urn:microsoft.com/office/officeart/2008/layout/HorizontalMultiLevelHierarchy"/>
    <dgm:cxn modelId="{F91E78FB-723D-417C-867B-70D152C53AAC}" type="presOf" srcId="{A0FC4344-D394-4AA3-A23D-CA44D550CB9A}" destId="{B34F51D5-B8AA-4A8C-B988-D11568B26736}" srcOrd="1" destOrd="0" presId="urn:microsoft.com/office/officeart/2008/layout/HorizontalMultiLevelHierarchy"/>
    <dgm:cxn modelId="{88C00F05-8714-48C7-92CC-C16C9C0723EC}" type="presParOf" srcId="{9C886B1F-E54C-4D04-AC03-678F66B20EA7}" destId="{5BB2A034-0B60-4380-ACC3-E605EFEEFE62}" srcOrd="0" destOrd="0" presId="urn:microsoft.com/office/officeart/2008/layout/HorizontalMultiLevelHierarchy"/>
    <dgm:cxn modelId="{3E5157CE-CED1-40D6-A5C2-E304E60F21DC}" type="presParOf" srcId="{5BB2A034-0B60-4380-ACC3-E605EFEEFE62}" destId="{A9BB33BA-5D11-4A6A-8FE4-E79B5BF2ADF3}" srcOrd="0" destOrd="0" presId="urn:microsoft.com/office/officeart/2008/layout/HorizontalMultiLevelHierarchy"/>
    <dgm:cxn modelId="{63EA2E34-B7D8-432E-A4AF-68EFAEDEC0AE}" type="presParOf" srcId="{5BB2A034-0B60-4380-ACC3-E605EFEEFE62}" destId="{82516B78-E21C-4ACA-A5C3-806DCE3C8DAD}" srcOrd="1" destOrd="0" presId="urn:microsoft.com/office/officeart/2008/layout/HorizontalMultiLevelHierarchy"/>
    <dgm:cxn modelId="{8D94663A-6D95-4255-AECA-1FC2FEE4E8A7}" type="presParOf" srcId="{82516B78-E21C-4ACA-A5C3-806DCE3C8DAD}" destId="{6A50DB43-AD9E-4B67-B255-DCCC2B76DFCB}" srcOrd="0" destOrd="0" presId="urn:microsoft.com/office/officeart/2008/layout/HorizontalMultiLevelHierarchy"/>
    <dgm:cxn modelId="{F07940AC-ECD4-4519-9A00-0F0187952FFC}" type="presParOf" srcId="{6A50DB43-AD9E-4B67-B255-DCCC2B76DFCB}" destId="{88AA311E-8363-4709-ADAB-D87695B08ECD}" srcOrd="0" destOrd="0" presId="urn:microsoft.com/office/officeart/2008/layout/HorizontalMultiLevelHierarchy"/>
    <dgm:cxn modelId="{EB897AD2-862E-4F9F-AD63-7D5E5678162C}" type="presParOf" srcId="{82516B78-E21C-4ACA-A5C3-806DCE3C8DAD}" destId="{BEF258AB-D7B1-418D-88F8-9D00F521D7B8}" srcOrd="1" destOrd="0" presId="urn:microsoft.com/office/officeart/2008/layout/HorizontalMultiLevelHierarchy"/>
    <dgm:cxn modelId="{38E16BE8-B8F7-42DA-B56E-B7030812A3A4}" type="presParOf" srcId="{BEF258AB-D7B1-418D-88F8-9D00F521D7B8}" destId="{F5FD61DD-CFD5-4984-87B3-F97CAEB1C2B0}" srcOrd="0" destOrd="0" presId="urn:microsoft.com/office/officeart/2008/layout/HorizontalMultiLevelHierarchy"/>
    <dgm:cxn modelId="{5F66647B-C962-4E5A-B3BF-C21879366825}" type="presParOf" srcId="{BEF258AB-D7B1-418D-88F8-9D00F521D7B8}" destId="{6787AD07-9FA2-45B7-B0A8-DA0CE9EE03AE}" srcOrd="1" destOrd="0" presId="urn:microsoft.com/office/officeart/2008/layout/HorizontalMultiLevelHierarchy"/>
    <dgm:cxn modelId="{009A6E9A-E9B0-40B2-A3EC-CFE7A603A74B}" type="presParOf" srcId="{82516B78-E21C-4ACA-A5C3-806DCE3C8DAD}" destId="{F7A470EA-62D7-48A0-B268-3C77BC4866E3}" srcOrd="2" destOrd="0" presId="urn:microsoft.com/office/officeart/2008/layout/HorizontalMultiLevelHierarchy"/>
    <dgm:cxn modelId="{582D4710-0030-4F7A-B0B4-FC422AD1AE89}" type="presParOf" srcId="{F7A470EA-62D7-48A0-B268-3C77BC4866E3}" destId="{B34F51D5-B8AA-4A8C-B988-D11568B26736}" srcOrd="0" destOrd="0" presId="urn:microsoft.com/office/officeart/2008/layout/HorizontalMultiLevelHierarchy"/>
    <dgm:cxn modelId="{34239D5D-EDE1-4C4C-A948-EFF1E0ACE10D}" type="presParOf" srcId="{82516B78-E21C-4ACA-A5C3-806DCE3C8DAD}" destId="{60ADC2E0-8BC4-4A68-B907-D5AB4695D962}" srcOrd="3" destOrd="0" presId="urn:microsoft.com/office/officeart/2008/layout/HorizontalMultiLevelHierarchy"/>
    <dgm:cxn modelId="{586BDA58-C1FF-455E-AE50-1F5F6785F505}" type="presParOf" srcId="{60ADC2E0-8BC4-4A68-B907-D5AB4695D962}" destId="{17D0D10F-E810-4CB1-8EFD-ED7F08804AD3}" srcOrd="0" destOrd="0" presId="urn:microsoft.com/office/officeart/2008/layout/HorizontalMultiLevelHierarchy"/>
    <dgm:cxn modelId="{46364824-16F3-4EC3-BF4D-BC8AD630E3E6}" type="presParOf" srcId="{60ADC2E0-8BC4-4A68-B907-D5AB4695D962}" destId="{A3EF396D-18EA-45BB-A59F-8EA935F9AB2C}" srcOrd="1" destOrd="0" presId="urn:microsoft.com/office/officeart/2008/layout/HorizontalMultiLevelHierarchy"/>
    <dgm:cxn modelId="{192EB061-9EEB-4548-BC04-6584966F88A5}" type="presParOf" srcId="{82516B78-E21C-4ACA-A5C3-806DCE3C8DAD}" destId="{E070FCCE-42F6-4AF2-BBC4-99C3B9B4598E}" srcOrd="4" destOrd="0" presId="urn:microsoft.com/office/officeart/2008/layout/HorizontalMultiLevelHierarchy"/>
    <dgm:cxn modelId="{32D0D5FE-D193-4BF4-8DDA-E76C4D2B51B4}" type="presParOf" srcId="{E070FCCE-42F6-4AF2-BBC4-99C3B9B4598E}" destId="{50F75C4D-C81F-44FD-87EE-E7F34054F126}" srcOrd="0" destOrd="0" presId="urn:microsoft.com/office/officeart/2008/layout/HorizontalMultiLevelHierarchy"/>
    <dgm:cxn modelId="{5D4FA4E9-46E9-4949-83BD-521ECAE48277}" type="presParOf" srcId="{82516B78-E21C-4ACA-A5C3-806DCE3C8DAD}" destId="{BD224A47-7075-4642-862D-990ABC8923EE}" srcOrd="5" destOrd="0" presId="urn:microsoft.com/office/officeart/2008/layout/HorizontalMultiLevelHierarchy"/>
    <dgm:cxn modelId="{B7B48643-B4A7-4A18-B126-80D824541BF9}" type="presParOf" srcId="{BD224A47-7075-4642-862D-990ABC8923EE}" destId="{C4D735D6-4C21-4A1C-AE4B-D3C116F6B60F}" srcOrd="0" destOrd="0" presId="urn:microsoft.com/office/officeart/2008/layout/HorizontalMultiLevelHierarchy"/>
    <dgm:cxn modelId="{B3547A3A-2914-48D8-928A-C3158A27B153}" type="presParOf" srcId="{BD224A47-7075-4642-862D-990ABC8923EE}" destId="{C9C8FC2B-D4B8-4FCD-B75A-3C961974020E}" srcOrd="1" destOrd="0" presId="urn:microsoft.com/office/officeart/2008/layout/HorizontalMultiLevelHierarchy"/>
    <dgm:cxn modelId="{757FB2B3-765D-4F40-881A-1C0F6DA54D2E}" type="presParOf" srcId="{82516B78-E21C-4ACA-A5C3-806DCE3C8DAD}" destId="{319765A5-6C9B-4659-B048-1B4963D35C29}" srcOrd="6" destOrd="0" presId="urn:microsoft.com/office/officeart/2008/layout/HorizontalMultiLevelHierarchy"/>
    <dgm:cxn modelId="{886623B7-96D9-4771-A85C-123A85569438}" type="presParOf" srcId="{319765A5-6C9B-4659-B048-1B4963D35C29}" destId="{5EBD2EFB-4632-45C4-BE33-981FB25F3BE8}" srcOrd="0" destOrd="0" presId="urn:microsoft.com/office/officeart/2008/layout/HorizontalMultiLevelHierarchy"/>
    <dgm:cxn modelId="{3910835D-CE85-492D-90ED-7C1F90D98AA5}" type="presParOf" srcId="{82516B78-E21C-4ACA-A5C3-806DCE3C8DAD}" destId="{F9739DD1-5D58-4E45-8995-E071D75901CC}" srcOrd="7" destOrd="0" presId="urn:microsoft.com/office/officeart/2008/layout/HorizontalMultiLevelHierarchy"/>
    <dgm:cxn modelId="{8792096D-E983-4E82-AAC1-4FCC711288F3}" type="presParOf" srcId="{F9739DD1-5D58-4E45-8995-E071D75901CC}" destId="{3F87E1D4-49F2-4488-86F4-E34CAD13206D}" srcOrd="0" destOrd="0" presId="urn:microsoft.com/office/officeart/2008/layout/HorizontalMultiLevelHierarchy"/>
    <dgm:cxn modelId="{0FEC49DF-FFBC-4A6A-8C29-1137A40349DB}" type="presParOf" srcId="{F9739DD1-5D58-4E45-8995-E071D75901CC}" destId="{6716DB89-1BA8-4177-B0A0-07BE04AC40A8}" srcOrd="1" destOrd="0" presId="urn:microsoft.com/office/officeart/2008/layout/HorizontalMultiLevelHierarchy"/>
    <dgm:cxn modelId="{9586DDE8-BAD0-4A15-A978-26D3261F3AB3}" type="presParOf" srcId="{82516B78-E21C-4ACA-A5C3-806DCE3C8DAD}" destId="{729D4476-C100-40D1-B552-AD1492DD6C90}" srcOrd="8" destOrd="0" presId="urn:microsoft.com/office/officeart/2008/layout/HorizontalMultiLevelHierarchy"/>
    <dgm:cxn modelId="{D4AD36C7-8BFB-449C-AD38-E9685154B229}" type="presParOf" srcId="{729D4476-C100-40D1-B552-AD1492DD6C90}" destId="{42D8B696-659C-48BC-9382-5FAC9F985FC5}" srcOrd="0" destOrd="0" presId="urn:microsoft.com/office/officeart/2008/layout/HorizontalMultiLevelHierarchy"/>
    <dgm:cxn modelId="{F50EC29B-670A-44AD-A17A-360E6100DE27}" type="presParOf" srcId="{82516B78-E21C-4ACA-A5C3-806DCE3C8DAD}" destId="{FF77874E-05D4-44B1-8E1E-441403FEDDE4}" srcOrd="9" destOrd="0" presId="urn:microsoft.com/office/officeart/2008/layout/HorizontalMultiLevelHierarchy"/>
    <dgm:cxn modelId="{DEB2AC21-D296-4FEF-B713-4C6B916889A4}" type="presParOf" srcId="{FF77874E-05D4-44B1-8E1E-441403FEDDE4}" destId="{F4C8EB48-5650-47AA-A02B-2967A7100513}" srcOrd="0" destOrd="0" presId="urn:microsoft.com/office/officeart/2008/layout/HorizontalMultiLevelHierarchy"/>
    <dgm:cxn modelId="{E36671A2-C049-412D-9519-492E79FD300F}" type="presParOf" srcId="{FF77874E-05D4-44B1-8E1E-441403FEDDE4}" destId="{9F8D73ED-3E30-4344-A9E8-F8D1FD6D8129}"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50EB0-AF1D-4CF1-95CC-1DFB30D82674}">
      <dsp:nvSpPr>
        <dsp:cNvPr id="0" name=""/>
        <dsp:cNvSpPr/>
      </dsp:nvSpPr>
      <dsp:spPr>
        <a:xfrm>
          <a:off x="1203278" y="2487"/>
          <a:ext cx="2194612" cy="13167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err="1"/>
            <a:t>Iron</a:t>
          </a:r>
          <a:r>
            <a:rPr lang="es-CO" sz="2500" kern="1200" dirty="0"/>
            <a:t> and </a:t>
          </a:r>
          <a:r>
            <a:rPr lang="es-CO" sz="2500" kern="1200" dirty="0" err="1"/>
            <a:t>steel</a:t>
          </a:r>
          <a:endParaRPr lang="es-CO" sz="2500" kern="1200" dirty="0"/>
        </a:p>
      </dsp:txBody>
      <dsp:txXfrm>
        <a:off x="1203278" y="2487"/>
        <a:ext cx="2194612" cy="1316767"/>
      </dsp:txXfrm>
    </dsp:sp>
    <dsp:sp modelId="{D9526428-1889-47BE-B6EF-6138D6E03BC4}">
      <dsp:nvSpPr>
        <dsp:cNvPr id="0" name=""/>
        <dsp:cNvSpPr/>
      </dsp:nvSpPr>
      <dsp:spPr>
        <a:xfrm>
          <a:off x="3617352" y="2487"/>
          <a:ext cx="2194612" cy="13167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a:t>Chemical and </a:t>
          </a:r>
          <a:r>
            <a:rPr lang="es-CO" sz="2500" kern="1200" dirty="0" err="1"/>
            <a:t>petrochemical</a:t>
          </a:r>
          <a:endParaRPr lang="es-CO" sz="2500" kern="1200" dirty="0"/>
        </a:p>
      </dsp:txBody>
      <dsp:txXfrm>
        <a:off x="3617352" y="2487"/>
        <a:ext cx="2194612" cy="1316767"/>
      </dsp:txXfrm>
    </dsp:sp>
    <dsp:sp modelId="{4560E0D1-BD80-4ADB-9AC0-4C3C3861FD5E}">
      <dsp:nvSpPr>
        <dsp:cNvPr id="0" name=""/>
        <dsp:cNvSpPr/>
      </dsp:nvSpPr>
      <dsp:spPr>
        <a:xfrm>
          <a:off x="6031426" y="2487"/>
          <a:ext cx="2194612" cy="13167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a:t>Non-</a:t>
          </a:r>
          <a:r>
            <a:rPr lang="es-CO" sz="2500" kern="1200" dirty="0" err="1"/>
            <a:t>ferrous</a:t>
          </a:r>
          <a:r>
            <a:rPr lang="es-CO" sz="2500" kern="1200" dirty="0"/>
            <a:t> </a:t>
          </a:r>
          <a:r>
            <a:rPr lang="es-CO" sz="2500" kern="1200" dirty="0" err="1"/>
            <a:t>metals</a:t>
          </a:r>
          <a:endParaRPr lang="es-CO" sz="2500" kern="1200" dirty="0"/>
        </a:p>
      </dsp:txBody>
      <dsp:txXfrm>
        <a:off x="6031426" y="2487"/>
        <a:ext cx="2194612" cy="1316767"/>
      </dsp:txXfrm>
    </dsp:sp>
    <dsp:sp modelId="{07CA1388-984D-40C9-913C-1258F4066B78}">
      <dsp:nvSpPr>
        <dsp:cNvPr id="0" name=""/>
        <dsp:cNvSpPr/>
      </dsp:nvSpPr>
      <dsp:spPr>
        <a:xfrm>
          <a:off x="8445500" y="2487"/>
          <a:ext cx="2194612" cy="13167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a:t>Non-</a:t>
          </a:r>
          <a:r>
            <a:rPr lang="es-CO" sz="2500" kern="1200" dirty="0" err="1"/>
            <a:t>metallic</a:t>
          </a:r>
          <a:r>
            <a:rPr lang="es-CO" sz="2500" kern="1200" dirty="0"/>
            <a:t> </a:t>
          </a:r>
          <a:r>
            <a:rPr lang="es-CO" sz="2500" kern="1200" dirty="0" err="1"/>
            <a:t>minerals</a:t>
          </a:r>
          <a:endParaRPr lang="es-CO" sz="2500" kern="1200" dirty="0"/>
        </a:p>
      </dsp:txBody>
      <dsp:txXfrm>
        <a:off x="8445500" y="2487"/>
        <a:ext cx="2194612" cy="1316767"/>
      </dsp:txXfrm>
    </dsp:sp>
    <dsp:sp modelId="{0DFEFE40-0F54-4492-958A-6B0F93A8BD65}">
      <dsp:nvSpPr>
        <dsp:cNvPr id="0" name=""/>
        <dsp:cNvSpPr/>
      </dsp:nvSpPr>
      <dsp:spPr>
        <a:xfrm>
          <a:off x="1203278" y="1538716"/>
          <a:ext cx="2194612" cy="13167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err="1"/>
            <a:t>Transport</a:t>
          </a:r>
          <a:r>
            <a:rPr lang="es-CO" sz="2500" kern="1200" dirty="0"/>
            <a:t> </a:t>
          </a:r>
          <a:r>
            <a:rPr lang="es-CO" sz="2500" kern="1200" dirty="0" err="1"/>
            <a:t>equipment</a:t>
          </a:r>
          <a:endParaRPr lang="es-CO" sz="2500" kern="1200" dirty="0"/>
        </a:p>
      </dsp:txBody>
      <dsp:txXfrm>
        <a:off x="1203278" y="1538716"/>
        <a:ext cx="2194612" cy="1316767"/>
      </dsp:txXfrm>
    </dsp:sp>
    <dsp:sp modelId="{69430A30-C81D-41FF-B28C-0334B42B6D83}">
      <dsp:nvSpPr>
        <dsp:cNvPr id="0" name=""/>
        <dsp:cNvSpPr/>
      </dsp:nvSpPr>
      <dsp:spPr>
        <a:xfrm>
          <a:off x="3617352" y="1538716"/>
          <a:ext cx="2194612" cy="13167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err="1"/>
            <a:t>Machinery</a:t>
          </a:r>
          <a:endParaRPr lang="es-CO" sz="2500" kern="1200" dirty="0"/>
        </a:p>
      </dsp:txBody>
      <dsp:txXfrm>
        <a:off x="3617352" y="1538716"/>
        <a:ext cx="2194612" cy="1316767"/>
      </dsp:txXfrm>
    </dsp:sp>
    <dsp:sp modelId="{DA4FE01D-148E-4A9D-A4B0-876B873F1A9B}">
      <dsp:nvSpPr>
        <dsp:cNvPr id="0" name=""/>
        <dsp:cNvSpPr/>
      </dsp:nvSpPr>
      <dsp:spPr>
        <a:xfrm>
          <a:off x="6031426" y="1538716"/>
          <a:ext cx="2194612" cy="13167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err="1"/>
            <a:t>Mining</a:t>
          </a:r>
          <a:r>
            <a:rPr lang="es-CO" sz="2500" kern="1200" dirty="0"/>
            <a:t> and </a:t>
          </a:r>
          <a:r>
            <a:rPr lang="es-CO" sz="2500" kern="1200" dirty="0" err="1"/>
            <a:t>quarrying</a:t>
          </a:r>
          <a:endParaRPr lang="es-CO" sz="2500" kern="1200" dirty="0"/>
        </a:p>
      </dsp:txBody>
      <dsp:txXfrm>
        <a:off x="6031426" y="1538716"/>
        <a:ext cx="2194612" cy="1316767"/>
      </dsp:txXfrm>
    </dsp:sp>
    <dsp:sp modelId="{A80DCD46-9435-4FDA-AADB-D69C5D047FF9}">
      <dsp:nvSpPr>
        <dsp:cNvPr id="0" name=""/>
        <dsp:cNvSpPr/>
      </dsp:nvSpPr>
      <dsp:spPr>
        <a:xfrm>
          <a:off x="8445500" y="1538716"/>
          <a:ext cx="2194612" cy="13167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err="1"/>
            <a:t>Food</a:t>
          </a:r>
          <a:r>
            <a:rPr lang="es-CO" sz="2500" kern="1200" dirty="0"/>
            <a:t>, </a:t>
          </a:r>
          <a:r>
            <a:rPr lang="es-CO" sz="2500" kern="1200" dirty="0" err="1"/>
            <a:t>beverages</a:t>
          </a:r>
          <a:r>
            <a:rPr lang="es-CO" sz="2500" kern="1200" dirty="0"/>
            <a:t> and </a:t>
          </a:r>
          <a:r>
            <a:rPr lang="es-CO" sz="2500" kern="1200" dirty="0" err="1"/>
            <a:t>tobacco</a:t>
          </a:r>
          <a:endParaRPr lang="es-CO" sz="2500" kern="1200" dirty="0"/>
        </a:p>
      </dsp:txBody>
      <dsp:txXfrm>
        <a:off x="8445500" y="1538716"/>
        <a:ext cx="2194612" cy="1316767"/>
      </dsp:txXfrm>
    </dsp:sp>
    <dsp:sp modelId="{C5A604A2-4FEC-4E6F-9490-3775B17577AB}">
      <dsp:nvSpPr>
        <dsp:cNvPr id="0" name=""/>
        <dsp:cNvSpPr/>
      </dsp:nvSpPr>
      <dsp:spPr>
        <a:xfrm>
          <a:off x="1203278" y="3074945"/>
          <a:ext cx="2194612" cy="13167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err="1"/>
            <a:t>Paper</a:t>
          </a:r>
          <a:r>
            <a:rPr lang="es-CO" sz="2500" kern="1200" dirty="0"/>
            <a:t>, Pulp and </a:t>
          </a:r>
          <a:r>
            <a:rPr lang="es-CO" sz="2500" kern="1200" dirty="0" err="1"/>
            <a:t>printing</a:t>
          </a:r>
          <a:endParaRPr lang="es-CO" sz="2500" kern="1200" dirty="0"/>
        </a:p>
      </dsp:txBody>
      <dsp:txXfrm>
        <a:off x="1203278" y="3074945"/>
        <a:ext cx="2194612" cy="1316767"/>
      </dsp:txXfrm>
    </dsp:sp>
    <dsp:sp modelId="{D63BF2B5-AB51-4B8C-B397-FDC94B3678E8}">
      <dsp:nvSpPr>
        <dsp:cNvPr id="0" name=""/>
        <dsp:cNvSpPr/>
      </dsp:nvSpPr>
      <dsp:spPr>
        <a:xfrm>
          <a:off x="3617352" y="3074945"/>
          <a:ext cx="2194612" cy="13167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a:t>Wood and </a:t>
          </a:r>
          <a:r>
            <a:rPr lang="es-CO" sz="2500" kern="1200" dirty="0" err="1"/>
            <a:t>wood</a:t>
          </a:r>
          <a:r>
            <a:rPr lang="es-CO" sz="2500" kern="1200" dirty="0"/>
            <a:t> </a:t>
          </a:r>
          <a:r>
            <a:rPr lang="es-CO" sz="2500" kern="1200" dirty="0" err="1"/>
            <a:t>products</a:t>
          </a:r>
          <a:endParaRPr lang="es-CO" sz="2500" kern="1200" dirty="0"/>
        </a:p>
      </dsp:txBody>
      <dsp:txXfrm>
        <a:off x="3617352" y="3074945"/>
        <a:ext cx="2194612" cy="1316767"/>
      </dsp:txXfrm>
    </dsp:sp>
    <dsp:sp modelId="{51D0FF0A-950E-42FF-9671-1E873F3661BA}">
      <dsp:nvSpPr>
        <dsp:cNvPr id="0" name=""/>
        <dsp:cNvSpPr/>
      </dsp:nvSpPr>
      <dsp:spPr>
        <a:xfrm>
          <a:off x="6031426" y="3074945"/>
          <a:ext cx="2194612" cy="13167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err="1"/>
            <a:t>Textile</a:t>
          </a:r>
          <a:r>
            <a:rPr lang="es-CO" sz="2500" kern="1200" dirty="0"/>
            <a:t> and </a:t>
          </a:r>
          <a:r>
            <a:rPr lang="es-CO" sz="2500" kern="1200" dirty="0" err="1"/>
            <a:t>leather</a:t>
          </a:r>
          <a:endParaRPr lang="es-CO" sz="2500" kern="1200" dirty="0"/>
        </a:p>
      </dsp:txBody>
      <dsp:txXfrm>
        <a:off x="6031426" y="3074945"/>
        <a:ext cx="2194612" cy="1316767"/>
      </dsp:txXfrm>
    </dsp:sp>
    <dsp:sp modelId="{43C98DB0-F2A0-4AD0-A0D4-0BED5FA9EAE9}">
      <dsp:nvSpPr>
        <dsp:cNvPr id="0" name=""/>
        <dsp:cNvSpPr/>
      </dsp:nvSpPr>
      <dsp:spPr>
        <a:xfrm>
          <a:off x="8445500" y="3074945"/>
          <a:ext cx="2194612" cy="13167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err="1"/>
            <a:t>Construction</a:t>
          </a:r>
          <a:endParaRPr lang="es-CO" sz="2500" kern="1200" dirty="0"/>
        </a:p>
      </dsp:txBody>
      <dsp:txXfrm>
        <a:off x="8445500" y="3074945"/>
        <a:ext cx="2194612" cy="13167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C5577-2DD9-4123-A6B5-AB85D7572AE4}">
      <dsp:nvSpPr>
        <dsp:cNvPr id="0" name=""/>
        <dsp:cNvSpPr/>
      </dsp:nvSpPr>
      <dsp:spPr>
        <a:xfrm>
          <a:off x="1528093" y="3096"/>
          <a:ext cx="4053616" cy="80621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CO" sz="3600" b="1" kern="1200" dirty="0"/>
            <a:t>Drivers</a:t>
          </a:r>
        </a:p>
      </dsp:txBody>
      <dsp:txXfrm>
        <a:off x="1551706" y="26709"/>
        <a:ext cx="4006390" cy="758985"/>
      </dsp:txXfrm>
    </dsp:sp>
    <dsp:sp modelId="{AF6B8F4D-5197-42D8-A5F2-28401A720B04}">
      <dsp:nvSpPr>
        <dsp:cNvPr id="0" name=""/>
        <dsp:cNvSpPr/>
      </dsp:nvSpPr>
      <dsp:spPr>
        <a:xfrm>
          <a:off x="1933455" y="809307"/>
          <a:ext cx="405361" cy="604658"/>
        </a:xfrm>
        <a:custGeom>
          <a:avLst/>
          <a:gdLst/>
          <a:ahLst/>
          <a:cxnLst/>
          <a:rect l="0" t="0" r="0" b="0"/>
          <a:pathLst>
            <a:path>
              <a:moveTo>
                <a:pt x="0" y="0"/>
              </a:moveTo>
              <a:lnTo>
                <a:pt x="0" y="604658"/>
              </a:lnTo>
              <a:lnTo>
                <a:pt x="405361" y="60465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4A0CD4-D3D1-4653-AD6F-E247D9189184}">
      <dsp:nvSpPr>
        <dsp:cNvPr id="0" name=""/>
        <dsp:cNvSpPr/>
      </dsp:nvSpPr>
      <dsp:spPr>
        <a:xfrm>
          <a:off x="2338816" y="1010860"/>
          <a:ext cx="3242892" cy="80621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CO" sz="2600" kern="1200" dirty="0" err="1"/>
            <a:t>Economic</a:t>
          </a:r>
          <a:r>
            <a:rPr lang="es-CO" sz="2600" kern="1200" dirty="0"/>
            <a:t> </a:t>
          </a:r>
          <a:r>
            <a:rPr lang="es-CO" sz="2600" kern="1200" dirty="0" err="1"/>
            <a:t>growth</a:t>
          </a:r>
          <a:r>
            <a:rPr lang="es-CO" sz="2600" kern="1200" dirty="0"/>
            <a:t> and </a:t>
          </a:r>
          <a:r>
            <a:rPr lang="es-CO" sz="2600" kern="1200" dirty="0" err="1"/>
            <a:t>industrialization</a:t>
          </a:r>
          <a:endParaRPr lang="es-CO" sz="2600" kern="1200" dirty="0"/>
        </a:p>
      </dsp:txBody>
      <dsp:txXfrm>
        <a:off x="2362429" y="1034473"/>
        <a:ext cx="3195666" cy="758985"/>
      </dsp:txXfrm>
    </dsp:sp>
    <dsp:sp modelId="{8A0CEC3E-B5BE-4728-9C57-9335455F24E8}">
      <dsp:nvSpPr>
        <dsp:cNvPr id="0" name=""/>
        <dsp:cNvSpPr/>
      </dsp:nvSpPr>
      <dsp:spPr>
        <a:xfrm>
          <a:off x="1933455" y="809307"/>
          <a:ext cx="405361" cy="1612423"/>
        </a:xfrm>
        <a:custGeom>
          <a:avLst/>
          <a:gdLst/>
          <a:ahLst/>
          <a:cxnLst/>
          <a:rect l="0" t="0" r="0" b="0"/>
          <a:pathLst>
            <a:path>
              <a:moveTo>
                <a:pt x="0" y="0"/>
              </a:moveTo>
              <a:lnTo>
                <a:pt x="0" y="1612423"/>
              </a:lnTo>
              <a:lnTo>
                <a:pt x="405361" y="1612423"/>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6D2C3E-474A-4B66-87B8-DB01DD778BD8}">
      <dsp:nvSpPr>
        <dsp:cNvPr id="0" name=""/>
        <dsp:cNvSpPr/>
      </dsp:nvSpPr>
      <dsp:spPr>
        <a:xfrm>
          <a:off x="2338816" y="2018625"/>
          <a:ext cx="3242892" cy="80621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CO" sz="2600" kern="1200" dirty="0" err="1"/>
            <a:t>Population</a:t>
          </a:r>
          <a:r>
            <a:rPr lang="es-CO" sz="2600" kern="1200" dirty="0"/>
            <a:t> </a:t>
          </a:r>
          <a:r>
            <a:rPr lang="es-CO" sz="2600" kern="1200" dirty="0" err="1"/>
            <a:t>growth</a:t>
          </a:r>
          <a:r>
            <a:rPr lang="es-CO" sz="2600" kern="1200" dirty="0"/>
            <a:t> and </a:t>
          </a:r>
          <a:r>
            <a:rPr lang="es-CO" sz="2600" kern="1200" dirty="0" err="1"/>
            <a:t>urbanization</a:t>
          </a:r>
          <a:endParaRPr lang="es-CO" sz="2600" kern="1200" dirty="0"/>
        </a:p>
      </dsp:txBody>
      <dsp:txXfrm>
        <a:off x="2362429" y="2042238"/>
        <a:ext cx="3195666" cy="758985"/>
      </dsp:txXfrm>
    </dsp:sp>
    <dsp:sp modelId="{5163349E-BB44-486A-A483-B5BF604832E4}">
      <dsp:nvSpPr>
        <dsp:cNvPr id="0" name=""/>
        <dsp:cNvSpPr/>
      </dsp:nvSpPr>
      <dsp:spPr>
        <a:xfrm>
          <a:off x="1933455" y="809307"/>
          <a:ext cx="405361" cy="2620187"/>
        </a:xfrm>
        <a:custGeom>
          <a:avLst/>
          <a:gdLst/>
          <a:ahLst/>
          <a:cxnLst/>
          <a:rect l="0" t="0" r="0" b="0"/>
          <a:pathLst>
            <a:path>
              <a:moveTo>
                <a:pt x="0" y="0"/>
              </a:moveTo>
              <a:lnTo>
                <a:pt x="0" y="2620187"/>
              </a:lnTo>
              <a:lnTo>
                <a:pt x="405361" y="262018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7B19AA-94F6-4D00-BBDA-2B27780BF526}">
      <dsp:nvSpPr>
        <dsp:cNvPr id="0" name=""/>
        <dsp:cNvSpPr/>
      </dsp:nvSpPr>
      <dsp:spPr>
        <a:xfrm>
          <a:off x="2338816" y="3026389"/>
          <a:ext cx="3242892" cy="80621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CO" sz="2600" kern="1200" dirty="0" err="1"/>
            <a:t>Technological</a:t>
          </a:r>
          <a:r>
            <a:rPr lang="es-CO" sz="2600" kern="1200" dirty="0"/>
            <a:t> </a:t>
          </a:r>
          <a:r>
            <a:rPr lang="es-CO" sz="2600" kern="1200" dirty="0" err="1"/>
            <a:t>advancement</a:t>
          </a:r>
          <a:endParaRPr lang="es-CO" sz="2600" kern="1200" dirty="0"/>
        </a:p>
      </dsp:txBody>
      <dsp:txXfrm>
        <a:off x="2362429" y="3050002"/>
        <a:ext cx="3195666" cy="758985"/>
      </dsp:txXfrm>
    </dsp:sp>
    <dsp:sp modelId="{CCC73930-0316-4D66-8A6D-44562CF56B0D}">
      <dsp:nvSpPr>
        <dsp:cNvPr id="0" name=""/>
        <dsp:cNvSpPr/>
      </dsp:nvSpPr>
      <dsp:spPr>
        <a:xfrm>
          <a:off x="1933455" y="809307"/>
          <a:ext cx="405361" cy="3627952"/>
        </a:xfrm>
        <a:custGeom>
          <a:avLst/>
          <a:gdLst/>
          <a:ahLst/>
          <a:cxnLst/>
          <a:rect l="0" t="0" r="0" b="0"/>
          <a:pathLst>
            <a:path>
              <a:moveTo>
                <a:pt x="0" y="0"/>
              </a:moveTo>
              <a:lnTo>
                <a:pt x="0" y="3627952"/>
              </a:lnTo>
              <a:lnTo>
                <a:pt x="405361" y="362795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0BDBAB-4720-472B-B97E-A0E93799340E}">
      <dsp:nvSpPr>
        <dsp:cNvPr id="0" name=""/>
        <dsp:cNvSpPr/>
      </dsp:nvSpPr>
      <dsp:spPr>
        <a:xfrm>
          <a:off x="2338816" y="4034154"/>
          <a:ext cx="3242892" cy="80621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CO" sz="2600" kern="1200" dirty="0"/>
            <a:t>Global </a:t>
          </a:r>
          <a:r>
            <a:rPr lang="es-CO" sz="2600" kern="1200" dirty="0" err="1"/>
            <a:t>supply</a:t>
          </a:r>
          <a:r>
            <a:rPr lang="es-CO" sz="2600" kern="1200" dirty="0"/>
            <a:t> </a:t>
          </a:r>
          <a:r>
            <a:rPr lang="es-CO" sz="2600" kern="1200" dirty="0" err="1"/>
            <a:t>chains</a:t>
          </a:r>
          <a:r>
            <a:rPr lang="es-CO" sz="2600" kern="1200" dirty="0"/>
            <a:t> and </a:t>
          </a:r>
          <a:r>
            <a:rPr lang="es-CO" sz="2600" kern="1200" dirty="0" err="1"/>
            <a:t>trade</a:t>
          </a:r>
          <a:endParaRPr lang="es-CO" sz="2600" kern="1200" dirty="0"/>
        </a:p>
      </dsp:txBody>
      <dsp:txXfrm>
        <a:off x="2362429" y="4057767"/>
        <a:ext cx="3195666" cy="758985"/>
      </dsp:txXfrm>
    </dsp:sp>
    <dsp:sp modelId="{B99FC748-28D1-4EDE-B72B-52E16ED5EC46}">
      <dsp:nvSpPr>
        <dsp:cNvPr id="0" name=""/>
        <dsp:cNvSpPr/>
      </dsp:nvSpPr>
      <dsp:spPr>
        <a:xfrm>
          <a:off x="5984815" y="3096"/>
          <a:ext cx="4053616" cy="806211"/>
        </a:xfrm>
        <a:prstGeom prst="roundRect">
          <a:avLst>
            <a:gd name="adj" fmla="val 10000"/>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CO" sz="3600" b="1" kern="1200" dirty="0" err="1"/>
            <a:t>Challenges</a:t>
          </a:r>
          <a:endParaRPr lang="es-CO" sz="3600" b="1" kern="1200" dirty="0"/>
        </a:p>
      </dsp:txBody>
      <dsp:txXfrm>
        <a:off x="6008428" y="26709"/>
        <a:ext cx="4006390" cy="758985"/>
      </dsp:txXfrm>
    </dsp:sp>
    <dsp:sp modelId="{141F766A-CFC8-415D-AEDC-FDF06C92D9CD}">
      <dsp:nvSpPr>
        <dsp:cNvPr id="0" name=""/>
        <dsp:cNvSpPr/>
      </dsp:nvSpPr>
      <dsp:spPr>
        <a:xfrm>
          <a:off x="6390177" y="809307"/>
          <a:ext cx="405361" cy="604658"/>
        </a:xfrm>
        <a:custGeom>
          <a:avLst/>
          <a:gdLst/>
          <a:ahLst/>
          <a:cxnLst/>
          <a:rect l="0" t="0" r="0" b="0"/>
          <a:pathLst>
            <a:path>
              <a:moveTo>
                <a:pt x="0" y="0"/>
              </a:moveTo>
              <a:lnTo>
                <a:pt x="0" y="604658"/>
              </a:lnTo>
              <a:lnTo>
                <a:pt x="405361" y="604658"/>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820F42D2-5345-4C2B-83B2-C392251136E9}">
      <dsp:nvSpPr>
        <dsp:cNvPr id="0" name=""/>
        <dsp:cNvSpPr/>
      </dsp:nvSpPr>
      <dsp:spPr>
        <a:xfrm>
          <a:off x="6795538" y="1010860"/>
          <a:ext cx="3242892" cy="806211"/>
        </a:xfrm>
        <a:prstGeom prst="roundRect">
          <a:avLst>
            <a:gd name="adj" fmla="val 10000"/>
          </a:avLst>
        </a:prstGeom>
        <a:solidFill>
          <a:schemeClr val="lt1">
            <a:alpha val="90000"/>
            <a:hueOff val="0"/>
            <a:satOff val="0"/>
            <a:lumOff val="0"/>
            <a:alphaOff val="0"/>
          </a:schemeClr>
        </a:solidFill>
        <a:ln w="1905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CO" sz="2600" kern="1200" dirty="0" err="1"/>
            <a:t>Reliance</a:t>
          </a:r>
          <a:r>
            <a:rPr lang="es-CO" sz="2600" kern="1200" dirty="0"/>
            <a:t> </a:t>
          </a:r>
          <a:r>
            <a:rPr lang="es-CO" sz="2600" kern="1200" dirty="0" err="1"/>
            <a:t>on</a:t>
          </a:r>
          <a:r>
            <a:rPr lang="es-CO" sz="2600" kern="1200" dirty="0"/>
            <a:t> </a:t>
          </a:r>
          <a:r>
            <a:rPr lang="es-CO" sz="2600" kern="1200" dirty="0" err="1"/>
            <a:t>fossil</a:t>
          </a:r>
          <a:r>
            <a:rPr lang="es-CO" sz="2600" kern="1200" dirty="0"/>
            <a:t> </a:t>
          </a:r>
          <a:r>
            <a:rPr lang="es-CO" sz="2600" kern="1200" dirty="0" err="1"/>
            <a:t>fuels</a:t>
          </a:r>
          <a:endParaRPr lang="es-CO" sz="2600" kern="1200" dirty="0"/>
        </a:p>
      </dsp:txBody>
      <dsp:txXfrm>
        <a:off x="6819151" y="1034473"/>
        <a:ext cx="3195666" cy="758985"/>
      </dsp:txXfrm>
    </dsp:sp>
    <dsp:sp modelId="{759F0B1B-69A1-4B81-9C47-7FDDBD6D2173}">
      <dsp:nvSpPr>
        <dsp:cNvPr id="0" name=""/>
        <dsp:cNvSpPr/>
      </dsp:nvSpPr>
      <dsp:spPr>
        <a:xfrm>
          <a:off x="6390177" y="809307"/>
          <a:ext cx="405361" cy="1612423"/>
        </a:xfrm>
        <a:custGeom>
          <a:avLst/>
          <a:gdLst/>
          <a:ahLst/>
          <a:cxnLst/>
          <a:rect l="0" t="0" r="0" b="0"/>
          <a:pathLst>
            <a:path>
              <a:moveTo>
                <a:pt x="0" y="0"/>
              </a:moveTo>
              <a:lnTo>
                <a:pt x="0" y="1612423"/>
              </a:lnTo>
              <a:lnTo>
                <a:pt x="405361" y="1612423"/>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44E7D1CC-8706-459F-877F-AC5B41789D55}">
      <dsp:nvSpPr>
        <dsp:cNvPr id="0" name=""/>
        <dsp:cNvSpPr/>
      </dsp:nvSpPr>
      <dsp:spPr>
        <a:xfrm>
          <a:off x="6795538" y="2018625"/>
          <a:ext cx="3242892" cy="806211"/>
        </a:xfrm>
        <a:prstGeom prst="roundRect">
          <a:avLst>
            <a:gd name="adj" fmla="val 10000"/>
          </a:avLst>
        </a:prstGeom>
        <a:solidFill>
          <a:schemeClr val="lt1">
            <a:alpha val="90000"/>
            <a:hueOff val="0"/>
            <a:satOff val="0"/>
            <a:lumOff val="0"/>
            <a:alphaOff val="0"/>
          </a:schemeClr>
        </a:solidFill>
        <a:ln w="1905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CO" sz="2600" kern="1200" dirty="0"/>
            <a:t>Long </a:t>
          </a:r>
          <a:r>
            <a:rPr lang="es-CO" sz="2600" kern="1200" dirty="0" err="1"/>
            <a:t>asset</a:t>
          </a:r>
          <a:r>
            <a:rPr lang="es-CO" sz="2600" kern="1200" dirty="0"/>
            <a:t> </a:t>
          </a:r>
          <a:r>
            <a:rPr lang="es-CO" sz="2600" kern="1200" dirty="0" err="1"/>
            <a:t>lifecycles</a:t>
          </a:r>
          <a:endParaRPr lang="es-CO" sz="2600" kern="1200" dirty="0"/>
        </a:p>
      </dsp:txBody>
      <dsp:txXfrm>
        <a:off x="6819151" y="2042238"/>
        <a:ext cx="3195666" cy="758985"/>
      </dsp:txXfrm>
    </dsp:sp>
    <dsp:sp modelId="{6A181C0E-5DBF-456A-BAC4-C47010B17A59}">
      <dsp:nvSpPr>
        <dsp:cNvPr id="0" name=""/>
        <dsp:cNvSpPr/>
      </dsp:nvSpPr>
      <dsp:spPr>
        <a:xfrm>
          <a:off x="6390177" y="809307"/>
          <a:ext cx="405361" cy="2620187"/>
        </a:xfrm>
        <a:custGeom>
          <a:avLst/>
          <a:gdLst/>
          <a:ahLst/>
          <a:cxnLst/>
          <a:rect l="0" t="0" r="0" b="0"/>
          <a:pathLst>
            <a:path>
              <a:moveTo>
                <a:pt x="0" y="0"/>
              </a:moveTo>
              <a:lnTo>
                <a:pt x="0" y="2620187"/>
              </a:lnTo>
              <a:lnTo>
                <a:pt x="405361" y="2620187"/>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8AF6F5C3-DAC4-45BD-B318-939AB5F27543}">
      <dsp:nvSpPr>
        <dsp:cNvPr id="0" name=""/>
        <dsp:cNvSpPr/>
      </dsp:nvSpPr>
      <dsp:spPr>
        <a:xfrm>
          <a:off x="6795538" y="3026389"/>
          <a:ext cx="3242892" cy="806211"/>
        </a:xfrm>
        <a:prstGeom prst="roundRect">
          <a:avLst>
            <a:gd name="adj" fmla="val 10000"/>
          </a:avLst>
        </a:prstGeom>
        <a:solidFill>
          <a:schemeClr val="lt1">
            <a:alpha val="90000"/>
            <a:hueOff val="0"/>
            <a:satOff val="0"/>
            <a:lumOff val="0"/>
            <a:alphaOff val="0"/>
          </a:schemeClr>
        </a:solidFill>
        <a:ln w="1905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CO" sz="2600" kern="1200" dirty="0" err="1"/>
            <a:t>Barriers</a:t>
          </a:r>
          <a:r>
            <a:rPr lang="es-CO" sz="2600" kern="1200" dirty="0"/>
            <a:t> in </a:t>
          </a:r>
          <a:r>
            <a:rPr lang="es-CO" sz="2600" kern="1200" dirty="0" err="1"/>
            <a:t>regulation</a:t>
          </a:r>
          <a:r>
            <a:rPr lang="es-CO" sz="2600" kern="1200" dirty="0"/>
            <a:t> and </a:t>
          </a:r>
          <a:r>
            <a:rPr lang="es-CO" sz="2600" kern="1200" dirty="0" err="1"/>
            <a:t>financing</a:t>
          </a:r>
          <a:endParaRPr lang="es-CO" sz="2600" kern="1200" dirty="0"/>
        </a:p>
      </dsp:txBody>
      <dsp:txXfrm>
        <a:off x="6819151" y="3050002"/>
        <a:ext cx="3195666" cy="758985"/>
      </dsp:txXfrm>
    </dsp:sp>
    <dsp:sp modelId="{9462A31F-5667-4082-ADF1-C592D0FEC891}">
      <dsp:nvSpPr>
        <dsp:cNvPr id="0" name=""/>
        <dsp:cNvSpPr/>
      </dsp:nvSpPr>
      <dsp:spPr>
        <a:xfrm>
          <a:off x="6390177" y="809307"/>
          <a:ext cx="405361" cy="3627952"/>
        </a:xfrm>
        <a:custGeom>
          <a:avLst/>
          <a:gdLst/>
          <a:ahLst/>
          <a:cxnLst/>
          <a:rect l="0" t="0" r="0" b="0"/>
          <a:pathLst>
            <a:path>
              <a:moveTo>
                <a:pt x="0" y="0"/>
              </a:moveTo>
              <a:lnTo>
                <a:pt x="0" y="3627952"/>
              </a:lnTo>
              <a:lnTo>
                <a:pt x="405361" y="3627952"/>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2576BCF-2004-4060-96C2-9AE9F4910F22}">
      <dsp:nvSpPr>
        <dsp:cNvPr id="0" name=""/>
        <dsp:cNvSpPr/>
      </dsp:nvSpPr>
      <dsp:spPr>
        <a:xfrm>
          <a:off x="6795538" y="4034154"/>
          <a:ext cx="3242892" cy="806211"/>
        </a:xfrm>
        <a:prstGeom prst="roundRect">
          <a:avLst>
            <a:gd name="adj" fmla="val 10000"/>
          </a:avLst>
        </a:prstGeom>
        <a:solidFill>
          <a:schemeClr val="lt1">
            <a:alpha val="90000"/>
            <a:hueOff val="0"/>
            <a:satOff val="0"/>
            <a:lumOff val="0"/>
            <a:alphaOff val="0"/>
          </a:schemeClr>
        </a:solidFill>
        <a:ln w="1905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CO" sz="2600" kern="1200" dirty="0"/>
            <a:t>High </a:t>
          </a:r>
          <a:r>
            <a:rPr lang="es-CO" sz="2600" kern="1200" dirty="0" err="1"/>
            <a:t>costs</a:t>
          </a:r>
          <a:r>
            <a:rPr lang="es-CO" sz="2600" kern="1200" dirty="0"/>
            <a:t> </a:t>
          </a:r>
          <a:r>
            <a:rPr lang="es-CO" sz="2600" kern="1200" dirty="0" err="1"/>
            <a:t>of</a:t>
          </a:r>
          <a:r>
            <a:rPr lang="es-CO" sz="2600" kern="1200" dirty="0"/>
            <a:t> </a:t>
          </a:r>
          <a:r>
            <a:rPr lang="es-CO" sz="2600" kern="1200" dirty="0" err="1"/>
            <a:t>emerging</a:t>
          </a:r>
          <a:r>
            <a:rPr lang="es-CO" sz="2600" kern="1200" dirty="0"/>
            <a:t> </a:t>
          </a:r>
          <a:r>
            <a:rPr lang="es-CO" sz="2600" kern="1200" dirty="0" err="1"/>
            <a:t>solutions</a:t>
          </a:r>
          <a:endParaRPr lang="es-CO" sz="2600" kern="1200" dirty="0"/>
        </a:p>
      </dsp:txBody>
      <dsp:txXfrm>
        <a:off x="6819151" y="4057767"/>
        <a:ext cx="3195666" cy="7589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D4476-C100-40D1-B552-AD1492DD6C90}">
      <dsp:nvSpPr>
        <dsp:cNvPr id="0" name=""/>
        <dsp:cNvSpPr/>
      </dsp:nvSpPr>
      <dsp:spPr>
        <a:xfrm>
          <a:off x="4134267" y="1570174"/>
          <a:ext cx="303880" cy="1162452"/>
        </a:xfrm>
        <a:custGeom>
          <a:avLst/>
          <a:gdLst/>
          <a:ahLst/>
          <a:cxnLst/>
          <a:rect l="0" t="0" r="0" b="0"/>
          <a:pathLst>
            <a:path>
              <a:moveTo>
                <a:pt x="0" y="0"/>
              </a:moveTo>
              <a:lnTo>
                <a:pt x="151940" y="0"/>
              </a:lnTo>
              <a:lnTo>
                <a:pt x="151940" y="1162452"/>
              </a:lnTo>
              <a:lnTo>
                <a:pt x="303880" y="1162452"/>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56170" y="2121362"/>
        <a:ext cx="60075" cy="60075"/>
      </dsp:txXfrm>
    </dsp:sp>
    <dsp:sp modelId="{319765A5-6C9B-4659-B048-1B4963D35C29}">
      <dsp:nvSpPr>
        <dsp:cNvPr id="0" name=""/>
        <dsp:cNvSpPr/>
      </dsp:nvSpPr>
      <dsp:spPr>
        <a:xfrm>
          <a:off x="4134267" y="1570174"/>
          <a:ext cx="303880" cy="581226"/>
        </a:xfrm>
        <a:custGeom>
          <a:avLst/>
          <a:gdLst/>
          <a:ahLst/>
          <a:cxnLst/>
          <a:rect l="0" t="0" r="0" b="0"/>
          <a:pathLst>
            <a:path>
              <a:moveTo>
                <a:pt x="0" y="0"/>
              </a:moveTo>
              <a:lnTo>
                <a:pt x="151940" y="0"/>
              </a:lnTo>
              <a:lnTo>
                <a:pt x="151940" y="581226"/>
              </a:lnTo>
              <a:lnTo>
                <a:pt x="303880" y="581226"/>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69811" y="1844390"/>
        <a:ext cx="32793" cy="32793"/>
      </dsp:txXfrm>
    </dsp:sp>
    <dsp:sp modelId="{E070FCCE-42F6-4AF2-BBC4-99C3B9B4598E}">
      <dsp:nvSpPr>
        <dsp:cNvPr id="0" name=""/>
        <dsp:cNvSpPr/>
      </dsp:nvSpPr>
      <dsp:spPr>
        <a:xfrm>
          <a:off x="4134267" y="1524453"/>
          <a:ext cx="303880" cy="91440"/>
        </a:xfrm>
        <a:custGeom>
          <a:avLst/>
          <a:gdLst/>
          <a:ahLst/>
          <a:cxnLst/>
          <a:rect l="0" t="0" r="0" b="0"/>
          <a:pathLst>
            <a:path>
              <a:moveTo>
                <a:pt x="0" y="45720"/>
              </a:moveTo>
              <a:lnTo>
                <a:pt x="303880" y="45720"/>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78611" y="1562576"/>
        <a:ext cx="15194" cy="15194"/>
      </dsp:txXfrm>
    </dsp:sp>
    <dsp:sp modelId="{F7A470EA-62D7-48A0-B268-3C77BC4866E3}">
      <dsp:nvSpPr>
        <dsp:cNvPr id="0" name=""/>
        <dsp:cNvSpPr/>
      </dsp:nvSpPr>
      <dsp:spPr>
        <a:xfrm>
          <a:off x="4134267" y="988947"/>
          <a:ext cx="303880" cy="581226"/>
        </a:xfrm>
        <a:custGeom>
          <a:avLst/>
          <a:gdLst/>
          <a:ahLst/>
          <a:cxnLst/>
          <a:rect l="0" t="0" r="0" b="0"/>
          <a:pathLst>
            <a:path>
              <a:moveTo>
                <a:pt x="0" y="581226"/>
              </a:moveTo>
              <a:lnTo>
                <a:pt x="151940" y="581226"/>
              </a:lnTo>
              <a:lnTo>
                <a:pt x="151940" y="0"/>
              </a:lnTo>
              <a:lnTo>
                <a:pt x="303880" y="0"/>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69811" y="1263163"/>
        <a:ext cx="32793" cy="32793"/>
      </dsp:txXfrm>
    </dsp:sp>
    <dsp:sp modelId="{6A50DB43-AD9E-4B67-B255-DCCC2B76DFCB}">
      <dsp:nvSpPr>
        <dsp:cNvPr id="0" name=""/>
        <dsp:cNvSpPr/>
      </dsp:nvSpPr>
      <dsp:spPr>
        <a:xfrm>
          <a:off x="4134267" y="407721"/>
          <a:ext cx="303880" cy="1162452"/>
        </a:xfrm>
        <a:custGeom>
          <a:avLst/>
          <a:gdLst/>
          <a:ahLst/>
          <a:cxnLst/>
          <a:rect l="0" t="0" r="0" b="0"/>
          <a:pathLst>
            <a:path>
              <a:moveTo>
                <a:pt x="0" y="1162452"/>
              </a:moveTo>
              <a:lnTo>
                <a:pt x="151940" y="1162452"/>
              </a:lnTo>
              <a:lnTo>
                <a:pt x="151940" y="0"/>
              </a:lnTo>
              <a:lnTo>
                <a:pt x="303880" y="0"/>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56170" y="958909"/>
        <a:ext cx="60075" cy="60075"/>
      </dsp:txXfrm>
    </dsp:sp>
    <dsp:sp modelId="{A9BB33BA-5D11-4A6A-8FE4-E79B5BF2ADF3}">
      <dsp:nvSpPr>
        <dsp:cNvPr id="0" name=""/>
        <dsp:cNvSpPr/>
      </dsp:nvSpPr>
      <dsp:spPr>
        <a:xfrm rot="16200000">
          <a:off x="2195852" y="1201663"/>
          <a:ext cx="3139810" cy="73702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CO" sz="2500" kern="1200" dirty="0"/>
            <a:t>Non-</a:t>
          </a:r>
          <a:r>
            <a:rPr lang="es-CO" sz="2500" kern="1200" dirty="0" err="1"/>
            <a:t>metallic</a:t>
          </a:r>
          <a:r>
            <a:rPr lang="es-CO" sz="2500" kern="1200" dirty="0"/>
            <a:t> </a:t>
          </a:r>
          <a:r>
            <a:rPr lang="es-CO" sz="2500" kern="1200" dirty="0" err="1"/>
            <a:t>minerals</a:t>
          </a:r>
          <a:endParaRPr lang="es-CO" sz="2500" kern="1200" dirty="0"/>
        </a:p>
      </dsp:txBody>
      <dsp:txXfrm>
        <a:off x="2195852" y="1201663"/>
        <a:ext cx="3139810" cy="737020"/>
      </dsp:txXfrm>
    </dsp:sp>
    <dsp:sp modelId="{F5FD61DD-CFD5-4984-87B3-F97CAEB1C2B0}">
      <dsp:nvSpPr>
        <dsp:cNvPr id="0" name=""/>
        <dsp:cNvSpPr/>
      </dsp:nvSpPr>
      <dsp:spPr>
        <a:xfrm>
          <a:off x="4438148" y="175011"/>
          <a:ext cx="3481418" cy="46541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CO" sz="2500" kern="1200" dirty="0" err="1"/>
            <a:t>Cement</a:t>
          </a:r>
          <a:endParaRPr lang="es-CO" sz="2500" kern="1200" dirty="0"/>
        </a:p>
      </dsp:txBody>
      <dsp:txXfrm>
        <a:off x="4438148" y="175011"/>
        <a:ext cx="3481418" cy="465418"/>
      </dsp:txXfrm>
    </dsp:sp>
    <dsp:sp modelId="{17D0D10F-E810-4CB1-8EFD-ED7F08804AD3}">
      <dsp:nvSpPr>
        <dsp:cNvPr id="0" name=""/>
        <dsp:cNvSpPr/>
      </dsp:nvSpPr>
      <dsp:spPr>
        <a:xfrm>
          <a:off x="4438148" y="756238"/>
          <a:ext cx="3481418" cy="46541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CO" sz="2500" kern="1200" dirty="0" err="1"/>
            <a:t>Ceramics</a:t>
          </a:r>
          <a:endParaRPr lang="es-CO" sz="2500" kern="1200" dirty="0"/>
        </a:p>
      </dsp:txBody>
      <dsp:txXfrm>
        <a:off x="4438148" y="756238"/>
        <a:ext cx="3481418" cy="465418"/>
      </dsp:txXfrm>
    </dsp:sp>
    <dsp:sp modelId="{C4D735D6-4C21-4A1C-AE4B-D3C116F6B60F}">
      <dsp:nvSpPr>
        <dsp:cNvPr id="0" name=""/>
        <dsp:cNvSpPr/>
      </dsp:nvSpPr>
      <dsp:spPr>
        <a:xfrm>
          <a:off x="4438148" y="1337464"/>
          <a:ext cx="3481418" cy="46541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CO" sz="2500" kern="1200" dirty="0"/>
            <a:t>Glass</a:t>
          </a:r>
        </a:p>
      </dsp:txBody>
      <dsp:txXfrm>
        <a:off x="4438148" y="1337464"/>
        <a:ext cx="3481418" cy="465418"/>
      </dsp:txXfrm>
    </dsp:sp>
    <dsp:sp modelId="{3F87E1D4-49F2-4488-86F4-E34CAD13206D}">
      <dsp:nvSpPr>
        <dsp:cNvPr id="0" name=""/>
        <dsp:cNvSpPr/>
      </dsp:nvSpPr>
      <dsp:spPr>
        <a:xfrm>
          <a:off x="4438148" y="1918691"/>
          <a:ext cx="3481418" cy="46541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CO" sz="2500" kern="1200" dirty="0" err="1"/>
            <a:t>Bricks</a:t>
          </a:r>
          <a:endParaRPr lang="es-CO" sz="2500" kern="1200" dirty="0"/>
        </a:p>
      </dsp:txBody>
      <dsp:txXfrm>
        <a:off x="4438148" y="1918691"/>
        <a:ext cx="3481418" cy="465418"/>
      </dsp:txXfrm>
    </dsp:sp>
    <dsp:sp modelId="{F4C8EB48-5650-47AA-A02B-2967A7100513}">
      <dsp:nvSpPr>
        <dsp:cNvPr id="0" name=""/>
        <dsp:cNvSpPr/>
      </dsp:nvSpPr>
      <dsp:spPr>
        <a:xfrm>
          <a:off x="4438148" y="2499917"/>
          <a:ext cx="3481418" cy="46541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CO" sz="2500" kern="1200" dirty="0"/>
            <a:t>Lime</a:t>
          </a:r>
        </a:p>
      </dsp:txBody>
      <dsp:txXfrm>
        <a:off x="4438148" y="2499917"/>
        <a:ext cx="3481418" cy="465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D4476-C100-40D1-B552-AD1492DD6C90}">
      <dsp:nvSpPr>
        <dsp:cNvPr id="0" name=""/>
        <dsp:cNvSpPr/>
      </dsp:nvSpPr>
      <dsp:spPr>
        <a:xfrm>
          <a:off x="4134267" y="1570174"/>
          <a:ext cx="303880" cy="1162452"/>
        </a:xfrm>
        <a:custGeom>
          <a:avLst/>
          <a:gdLst/>
          <a:ahLst/>
          <a:cxnLst/>
          <a:rect l="0" t="0" r="0" b="0"/>
          <a:pathLst>
            <a:path>
              <a:moveTo>
                <a:pt x="0" y="0"/>
              </a:moveTo>
              <a:lnTo>
                <a:pt x="151940" y="0"/>
              </a:lnTo>
              <a:lnTo>
                <a:pt x="151940" y="1162452"/>
              </a:lnTo>
              <a:lnTo>
                <a:pt x="303880" y="1162452"/>
              </a:lnTo>
            </a:path>
          </a:pathLst>
        </a:custGeom>
        <a:noFill/>
        <a:ln w="1905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56170" y="2121362"/>
        <a:ext cx="60075" cy="60075"/>
      </dsp:txXfrm>
    </dsp:sp>
    <dsp:sp modelId="{319765A5-6C9B-4659-B048-1B4963D35C29}">
      <dsp:nvSpPr>
        <dsp:cNvPr id="0" name=""/>
        <dsp:cNvSpPr/>
      </dsp:nvSpPr>
      <dsp:spPr>
        <a:xfrm>
          <a:off x="4134267" y="1570174"/>
          <a:ext cx="303880" cy="581226"/>
        </a:xfrm>
        <a:custGeom>
          <a:avLst/>
          <a:gdLst/>
          <a:ahLst/>
          <a:cxnLst/>
          <a:rect l="0" t="0" r="0" b="0"/>
          <a:pathLst>
            <a:path>
              <a:moveTo>
                <a:pt x="0" y="0"/>
              </a:moveTo>
              <a:lnTo>
                <a:pt x="151940" y="0"/>
              </a:lnTo>
              <a:lnTo>
                <a:pt x="151940" y="581226"/>
              </a:lnTo>
              <a:lnTo>
                <a:pt x="303880" y="581226"/>
              </a:lnTo>
            </a:path>
          </a:pathLst>
        </a:custGeom>
        <a:noFill/>
        <a:ln w="1905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69811" y="1844390"/>
        <a:ext cx="32793" cy="32793"/>
      </dsp:txXfrm>
    </dsp:sp>
    <dsp:sp modelId="{E070FCCE-42F6-4AF2-BBC4-99C3B9B4598E}">
      <dsp:nvSpPr>
        <dsp:cNvPr id="0" name=""/>
        <dsp:cNvSpPr/>
      </dsp:nvSpPr>
      <dsp:spPr>
        <a:xfrm>
          <a:off x="4134267" y="1524453"/>
          <a:ext cx="303880" cy="91440"/>
        </a:xfrm>
        <a:custGeom>
          <a:avLst/>
          <a:gdLst/>
          <a:ahLst/>
          <a:cxnLst/>
          <a:rect l="0" t="0" r="0" b="0"/>
          <a:pathLst>
            <a:path>
              <a:moveTo>
                <a:pt x="0" y="45720"/>
              </a:moveTo>
              <a:lnTo>
                <a:pt x="303880" y="45720"/>
              </a:lnTo>
            </a:path>
          </a:pathLst>
        </a:custGeom>
        <a:noFill/>
        <a:ln w="1905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78611" y="1562576"/>
        <a:ext cx="15194" cy="15194"/>
      </dsp:txXfrm>
    </dsp:sp>
    <dsp:sp modelId="{F7A470EA-62D7-48A0-B268-3C77BC4866E3}">
      <dsp:nvSpPr>
        <dsp:cNvPr id="0" name=""/>
        <dsp:cNvSpPr/>
      </dsp:nvSpPr>
      <dsp:spPr>
        <a:xfrm>
          <a:off x="4134267" y="988947"/>
          <a:ext cx="303880" cy="581226"/>
        </a:xfrm>
        <a:custGeom>
          <a:avLst/>
          <a:gdLst/>
          <a:ahLst/>
          <a:cxnLst/>
          <a:rect l="0" t="0" r="0" b="0"/>
          <a:pathLst>
            <a:path>
              <a:moveTo>
                <a:pt x="0" y="581226"/>
              </a:moveTo>
              <a:lnTo>
                <a:pt x="151940" y="581226"/>
              </a:lnTo>
              <a:lnTo>
                <a:pt x="151940" y="0"/>
              </a:lnTo>
              <a:lnTo>
                <a:pt x="303880" y="0"/>
              </a:lnTo>
            </a:path>
          </a:pathLst>
        </a:custGeom>
        <a:noFill/>
        <a:ln w="1905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69811" y="1263163"/>
        <a:ext cx="32793" cy="32793"/>
      </dsp:txXfrm>
    </dsp:sp>
    <dsp:sp modelId="{6A50DB43-AD9E-4B67-B255-DCCC2B76DFCB}">
      <dsp:nvSpPr>
        <dsp:cNvPr id="0" name=""/>
        <dsp:cNvSpPr/>
      </dsp:nvSpPr>
      <dsp:spPr>
        <a:xfrm>
          <a:off x="4134267" y="407721"/>
          <a:ext cx="303880" cy="1162452"/>
        </a:xfrm>
        <a:custGeom>
          <a:avLst/>
          <a:gdLst/>
          <a:ahLst/>
          <a:cxnLst/>
          <a:rect l="0" t="0" r="0" b="0"/>
          <a:pathLst>
            <a:path>
              <a:moveTo>
                <a:pt x="0" y="1162452"/>
              </a:moveTo>
              <a:lnTo>
                <a:pt x="151940" y="1162452"/>
              </a:lnTo>
              <a:lnTo>
                <a:pt x="151940" y="0"/>
              </a:lnTo>
              <a:lnTo>
                <a:pt x="303880" y="0"/>
              </a:lnTo>
            </a:path>
          </a:pathLst>
        </a:custGeom>
        <a:noFill/>
        <a:ln w="1905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56170" y="958909"/>
        <a:ext cx="60075" cy="60075"/>
      </dsp:txXfrm>
    </dsp:sp>
    <dsp:sp modelId="{A9BB33BA-5D11-4A6A-8FE4-E79B5BF2ADF3}">
      <dsp:nvSpPr>
        <dsp:cNvPr id="0" name=""/>
        <dsp:cNvSpPr/>
      </dsp:nvSpPr>
      <dsp:spPr>
        <a:xfrm rot="16200000">
          <a:off x="2195852" y="1201663"/>
          <a:ext cx="3139810" cy="737020"/>
        </a:xfrm>
        <a:prstGeom prst="rect">
          <a:avLst/>
        </a:prstGeom>
        <a:solidFill>
          <a:schemeClr val="accent5">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CO" sz="2700" kern="1200" dirty="0"/>
            <a:t>Non-</a:t>
          </a:r>
          <a:r>
            <a:rPr lang="es-CO" sz="2700" kern="1200" dirty="0" err="1"/>
            <a:t>ferrous</a:t>
          </a:r>
          <a:r>
            <a:rPr lang="es-CO" sz="2700" kern="1200" dirty="0"/>
            <a:t> </a:t>
          </a:r>
          <a:r>
            <a:rPr lang="es-CO" sz="2700" kern="1200" dirty="0" err="1"/>
            <a:t>metals</a:t>
          </a:r>
          <a:endParaRPr lang="es-CO" sz="2700" kern="1200" dirty="0"/>
        </a:p>
      </dsp:txBody>
      <dsp:txXfrm>
        <a:off x="2195852" y="1201663"/>
        <a:ext cx="3139810" cy="737020"/>
      </dsp:txXfrm>
    </dsp:sp>
    <dsp:sp modelId="{F5FD61DD-CFD5-4984-87B3-F97CAEB1C2B0}">
      <dsp:nvSpPr>
        <dsp:cNvPr id="0" name=""/>
        <dsp:cNvSpPr/>
      </dsp:nvSpPr>
      <dsp:spPr>
        <a:xfrm>
          <a:off x="4438148" y="175011"/>
          <a:ext cx="3481418" cy="465418"/>
        </a:xfrm>
        <a:prstGeom prst="rect">
          <a:avLst/>
        </a:prstGeom>
        <a:solidFill>
          <a:schemeClr val="accent5">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O" sz="2400" kern="1200" dirty="0" err="1"/>
            <a:t>Copper</a:t>
          </a:r>
          <a:endParaRPr lang="es-CO" sz="2400" kern="1200" dirty="0"/>
        </a:p>
      </dsp:txBody>
      <dsp:txXfrm>
        <a:off x="4438148" y="175011"/>
        <a:ext cx="3481418" cy="465418"/>
      </dsp:txXfrm>
    </dsp:sp>
    <dsp:sp modelId="{17D0D10F-E810-4CB1-8EFD-ED7F08804AD3}">
      <dsp:nvSpPr>
        <dsp:cNvPr id="0" name=""/>
        <dsp:cNvSpPr/>
      </dsp:nvSpPr>
      <dsp:spPr>
        <a:xfrm>
          <a:off x="4438148" y="756238"/>
          <a:ext cx="3481418" cy="465418"/>
        </a:xfrm>
        <a:prstGeom prst="rect">
          <a:avLst/>
        </a:prstGeom>
        <a:solidFill>
          <a:schemeClr val="accent5">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O" sz="2400" kern="1200" dirty="0" err="1"/>
            <a:t>Aluminium</a:t>
          </a:r>
          <a:endParaRPr lang="es-CO" sz="2400" kern="1200" dirty="0"/>
        </a:p>
      </dsp:txBody>
      <dsp:txXfrm>
        <a:off x="4438148" y="756238"/>
        <a:ext cx="3481418" cy="465418"/>
      </dsp:txXfrm>
    </dsp:sp>
    <dsp:sp modelId="{C4D735D6-4C21-4A1C-AE4B-D3C116F6B60F}">
      <dsp:nvSpPr>
        <dsp:cNvPr id="0" name=""/>
        <dsp:cNvSpPr/>
      </dsp:nvSpPr>
      <dsp:spPr>
        <a:xfrm>
          <a:off x="4438148" y="1337464"/>
          <a:ext cx="3481418" cy="465418"/>
        </a:xfrm>
        <a:prstGeom prst="rect">
          <a:avLst/>
        </a:prstGeom>
        <a:solidFill>
          <a:schemeClr val="accent5">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CO" sz="2300" kern="1200" dirty="0"/>
            <a:t>Lead and/</a:t>
          </a:r>
          <a:r>
            <a:rPr lang="es-CO" sz="2300" kern="1200" dirty="0" err="1"/>
            <a:t>or</a:t>
          </a:r>
          <a:r>
            <a:rPr lang="es-CO" sz="2300" kern="1200" dirty="0"/>
            <a:t> </a:t>
          </a:r>
          <a:r>
            <a:rPr lang="es-CO" sz="2300" kern="1200" dirty="0" err="1"/>
            <a:t>Tin</a:t>
          </a:r>
          <a:endParaRPr lang="es-CO" sz="2300" kern="1200" dirty="0"/>
        </a:p>
      </dsp:txBody>
      <dsp:txXfrm>
        <a:off x="4438148" y="1337464"/>
        <a:ext cx="3481418" cy="465418"/>
      </dsp:txXfrm>
    </dsp:sp>
    <dsp:sp modelId="{3F87E1D4-49F2-4488-86F4-E34CAD13206D}">
      <dsp:nvSpPr>
        <dsp:cNvPr id="0" name=""/>
        <dsp:cNvSpPr/>
      </dsp:nvSpPr>
      <dsp:spPr>
        <a:xfrm>
          <a:off x="4438148" y="1918691"/>
          <a:ext cx="3481418" cy="465418"/>
        </a:xfrm>
        <a:prstGeom prst="rect">
          <a:avLst/>
        </a:prstGeom>
        <a:solidFill>
          <a:schemeClr val="accent5">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CO" sz="2300" kern="1200" dirty="0"/>
            <a:t>Zinc and/</a:t>
          </a:r>
          <a:r>
            <a:rPr lang="es-CO" sz="2300" kern="1200" dirty="0" err="1"/>
            <a:t>or</a:t>
          </a:r>
          <a:r>
            <a:rPr lang="es-CO" sz="2300" kern="1200" dirty="0"/>
            <a:t> </a:t>
          </a:r>
          <a:r>
            <a:rPr lang="es-CO" sz="2300" kern="1200" dirty="0" err="1"/>
            <a:t>Cadmium</a:t>
          </a:r>
          <a:endParaRPr lang="es-CO" sz="2300" kern="1200" dirty="0"/>
        </a:p>
      </dsp:txBody>
      <dsp:txXfrm>
        <a:off x="4438148" y="1918691"/>
        <a:ext cx="3481418" cy="465418"/>
      </dsp:txXfrm>
    </dsp:sp>
    <dsp:sp modelId="{F4C8EB48-5650-47AA-A02B-2967A7100513}">
      <dsp:nvSpPr>
        <dsp:cNvPr id="0" name=""/>
        <dsp:cNvSpPr/>
      </dsp:nvSpPr>
      <dsp:spPr>
        <a:xfrm>
          <a:off x="4438148" y="2499917"/>
          <a:ext cx="3481418" cy="465418"/>
        </a:xfrm>
        <a:prstGeom prst="rect">
          <a:avLst/>
        </a:prstGeom>
        <a:solidFill>
          <a:schemeClr val="accent5">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O" sz="2200" kern="1200" dirty="0"/>
            <a:t>Nickel and/</a:t>
          </a:r>
          <a:r>
            <a:rPr lang="es-CO" sz="2200" kern="1200" dirty="0" err="1"/>
            <a:t>or</a:t>
          </a:r>
          <a:r>
            <a:rPr lang="es-CO" sz="2200" kern="1200" dirty="0"/>
            <a:t> </a:t>
          </a:r>
          <a:r>
            <a:rPr lang="es-CO" sz="2200" kern="1200" dirty="0" err="1"/>
            <a:t>Cobalt</a:t>
          </a:r>
          <a:endParaRPr lang="es-CO" sz="2200" kern="1200" dirty="0"/>
        </a:p>
      </dsp:txBody>
      <dsp:txXfrm>
        <a:off x="4438148" y="2499917"/>
        <a:ext cx="3481418" cy="46541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0.6377</cdr:x>
      <cdr:y>0.11769</cdr:y>
    </cdr:from>
    <cdr:to>
      <cdr:x>0.81609</cdr:x>
      <cdr:y>0.19951</cdr:y>
    </cdr:to>
    <cdr:sp macro="" textlink="">
      <cdr:nvSpPr>
        <cdr:cNvPr id="2" name="Rectangle: Rounded Corners 1">
          <a:extLst xmlns:a="http://schemas.openxmlformats.org/drawingml/2006/main">
            <a:ext uri="{FF2B5EF4-FFF2-40B4-BE49-F238E27FC236}">
              <a16:creationId xmlns:a16="http://schemas.microsoft.com/office/drawing/2014/main" id="{E3850728-5D3D-A5D4-A049-A8083178541C}"/>
            </a:ext>
          </a:extLst>
        </cdr:cNvPr>
        <cdr:cNvSpPr/>
      </cdr:nvSpPr>
      <cdr:spPr>
        <a:xfrm xmlns:a="http://schemas.openxmlformats.org/drawingml/2006/main">
          <a:off x="4852189" y="554872"/>
          <a:ext cx="1357350" cy="385772"/>
        </a:xfrm>
        <a:prstGeom xmlns:a="http://schemas.openxmlformats.org/drawingml/2006/main" prst="roundRect">
          <a:avLst/>
        </a:prstGeom>
        <a:noFill xmlns:a="http://schemas.openxmlformats.org/drawingml/2006/main"/>
        <a:ln xmlns:a="http://schemas.openxmlformats.org/drawingml/2006/main" w="57150">
          <a:solidFill>
            <a:srgbClr val="FF000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kern="1200"/>
        </a:p>
      </cdr:txBody>
    </cdr:sp>
  </cdr:relSizeAnchor>
  <cdr:relSizeAnchor xmlns:cdr="http://schemas.openxmlformats.org/drawingml/2006/chartDrawing">
    <cdr:from>
      <cdr:x>0.48102</cdr:x>
      <cdr:y>0.29337</cdr:y>
    </cdr:from>
    <cdr:to>
      <cdr:x>0.59827</cdr:x>
      <cdr:y>0.37405</cdr:y>
    </cdr:to>
    <cdr:sp macro="" textlink="">
      <cdr:nvSpPr>
        <cdr:cNvPr id="3" name="Rectangle: Rounded Corners 2">
          <a:extLst xmlns:a="http://schemas.openxmlformats.org/drawingml/2006/main">
            <a:ext uri="{FF2B5EF4-FFF2-40B4-BE49-F238E27FC236}">
              <a16:creationId xmlns:a16="http://schemas.microsoft.com/office/drawing/2014/main" id="{931646C7-36E9-3CEA-A2B5-DC17074552DF}"/>
            </a:ext>
          </a:extLst>
        </cdr:cNvPr>
        <cdr:cNvSpPr/>
      </cdr:nvSpPr>
      <cdr:spPr>
        <a:xfrm xmlns:a="http://schemas.openxmlformats.org/drawingml/2006/main">
          <a:off x="3660011" y="1383213"/>
          <a:ext cx="892143" cy="380396"/>
        </a:xfrm>
        <a:prstGeom xmlns:a="http://schemas.openxmlformats.org/drawingml/2006/main" prst="roundRect">
          <a:avLst/>
        </a:prstGeom>
        <a:noFill xmlns:a="http://schemas.openxmlformats.org/drawingml/2006/main"/>
        <a:ln xmlns:a="http://schemas.openxmlformats.org/drawingml/2006/main" w="57150">
          <a:solidFill>
            <a:srgbClr val="FF000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kern="12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1A2A7D-5BD1-483A-AE1B-8FA65ED83F14}" type="datetimeFigureOut">
              <a:rPr lang="es-CO" smtClean="0"/>
              <a:t>22/08/2025</a:t>
            </a:fld>
            <a:endParaRPr lang="es-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8AD900-951F-4ED3-B9C0-CF84E66CF4E1}" type="slidenum">
              <a:rPr lang="es-CO" smtClean="0"/>
              <a:t>‹#›</a:t>
            </a:fld>
            <a:endParaRPr lang="es-CO"/>
          </a:p>
        </p:txBody>
      </p:sp>
    </p:spTree>
    <p:extLst>
      <p:ext uri="{BB962C8B-B14F-4D97-AF65-F5344CB8AC3E}">
        <p14:creationId xmlns:p14="http://schemas.microsoft.com/office/powerpoint/2010/main" val="4144491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C83EC6B5-DAA4-3822-1DD0-7B6A9B2B5079}"/>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8D75C798-5846-C504-D314-E44D92BC7F5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A7657FFC-694A-B9A8-9EA6-8E835533CD1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Plazas-Niño et al. (2023) modelled the Colombian energy system, including the industrial sector. Due to data unavailability, subsectors were not modelled; instead, energy demands for the entire industry were aggregated. Three final energy services were represented: direct heat, indirect heat, and electricity.</a:t>
            </a:r>
          </a:p>
          <a:p>
            <a:r>
              <a:rPr lang="en-US" dirty="0"/>
              <a:t>Direct heat is primarily used for high-temperature processes in energy-intensive industries such as steel, cement, petrochemicals, and paper. Indirect heat is mainly associated with steam generation and hot water, which are used in industries like food and beverage processing, textiles, and small-scale manufacturing. Finally, electricity is essential across all industries for various applications, with no explicit consideration of motive power demand.</a:t>
            </a:r>
          </a:p>
          <a:p>
            <a:r>
              <a:rPr lang="en-US" dirty="0"/>
              <a:t>For indirect heat, different boiler options (e.g., biomass, natural gas, hydrogen, electricity) were included, and for direct heat, an aggregated category of furnaces was represented. This example illustrates a highly simplified approach to modeling the industrial sector.</a:t>
            </a:r>
          </a:p>
        </p:txBody>
      </p:sp>
      <p:sp>
        <p:nvSpPr>
          <p:cNvPr id="165" name="Google Shape;165;p13:notes">
            <a:extLst>
              <a:ext uri="{FF2B5EF4-FFF2-40B4-BE49-F238E27FC236}">
                <a16:creationId xmlns:a16="http://schemas.microsoft.com/office/drawing/2014/main" id="{BF22FFD0-3F2D-DC4D-539B-B5B8FCB6B25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11</a:t>
            </a:fld>
            <a:endParaRPr/>
          </a:p>
        </p:txBody>
      </p:sp>
    </p:spTree>
    <p:extLst>
      <p:ext uri="{BB962C8B-B14F-4D97-AF65-F5344CB8AC3E}">
        <p14:creationId xmlns:p14="http://schemas.microsoft.com/office/powerpoint/2010/main" val="3573224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12</a:t>
            </a:fld>
            <a:endParaRPr/>
          </a:p>
        </p:txBody>
      </p:sp>
    </p:spTree>
    <p:extLst>
      <p:ext uri="{BB962C8B-B14F-4D97-AF65-F5344CB8AC3E}">
        <p14:creationId xmlns:p14="http://schemas.microsoft.com/office/powerpoint/2010/main" val="1597502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Similar to power plants, end-use technologies are represented as boxes in the reference energy systems. The input commodities can be either secondary energy carriers (e.g., diesel, electricity) or primary energy carriers (e.g., biomass, coal), depending on the technology, while the output commodity corresponds to the final energy demand (e.g., heat) or end product (e.g., </a:t>
            </a:r>
            <a:r>
              <a:rPr lang="en-US" dirty="0" err="1"/>
              <a:t>tonnes</a:t>
            </a:r>
            <a:r>
              <a:rPr lang="en-US" dirty="0"/>
              <a:t> of steel).</a:t>
            </a:r>
          </a:p>
          <a:p>
            <a:r>
              <a:rPr lang="en-US" dirty="0"/>
              <a:t>The examples shown on the slide illustrate three final energy demands previously described: high and low process heat, and motive power for lift trucks. Additional technological alternatives for meeting these final energy demands can be included, as we will explore in the next slide, to analyze future energy transition pathways. If you need a refresher on the naming conventions, refer to the material from Lecture 3.</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13</a:t>
            </a:fld>
            <a:endParaRPr/>
          </a:p>
        </p:txBody>
      </p:sp>
    </p:spTree>
    <p:extLst>
      <p:ext uri="{BB962C8B-B14F-4D97-AF65-F5344CB8AC3E}">
        <p14:creationId xmlns:p14="http://schemas.microsoft.com/office/powerpoint/2010/main" val="763564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CB2592A6-E2BB-41FC-7B38-1311CAB9886B}"/>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088C547A-E3BD-64BA-11D8-5BE54A79109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7BFE2DF9-E353-B767-CADA-65966DD86B8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Fuel switching plays a major role in modeling industrial technologies. However, efficiency improvement is closely linked to fuel switching, as cleaner fuels such as electricity or green hydrogen often require smaller quantities than fossil fuels. Additionally, since many manufacturing processes are already mature, technological efficiencies are unlikely to change significantly—meaning that efficiency gains are primarily achieved through fuel switching. In the examples on the slide, the same heat demands can be met by different fuels. Technologies like coal furnaces, natural gas furnaces, and hydrogen furnaces are commonly modeled to analyze transitions to cleaner energy sources. This approach enables the evaluation of how different fuels and technologies can supply process heat, which is critical for industries like steel, cement, and chemicals, as studied previously. For instance, replacing coal furnaces with natural gas furnaces can significantly reduce carbon emissions since natural gas burns more cleanly. Similarly, hydrogen furnaces provide a near-zero-emission alternative when hydrogen is produced from renewable energy, making them a compelling option in scenarios focused on deep decarbonization.</a:t>
            </a:r>
            <a:endParaRPr dirty="0"/>
          </a:p>
        </p:txBody>
      </p:sp>
      <p:sp>
        <p:nvSpPr>
          <p:cNvPr id="165" name="Google Shape;165;p13:notes">
            <a:extLst>
              <a:ext uri="{FF2B5EF4-FFF2-40B4-BE49-F238E27FC236}">
                <a16:creationId xmlns:a16="http://schemas.microsoft.com/office/drawing/2014/main" id="{21632865-B32C-7C9B-41D7-44731B52895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14</a:t>
            </a:fld>
            <a:endParaRPr/>
          </a:p>
        </p:txBody>
      </p:sp>
    </p:spTree>
    <p:extLst>
      <p:ext uri="{BB962C8B-B14F-4D97-AF65-F5344CB8AC3E}">
        <p14:creationId xmlns:p14="http://schemas.microsoft.com/office/powerpoint/2010/main" val="970553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12ACF68A-BE2F-607C-DF71-85341521D171}"/>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05440C76-A737-B99A-E357-C2817B45600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637199C9-7997-CF51-7844-E0CC9E73F43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For end-use technologies in the industrial sector, a few key parameters are sufficient to provide a good characterization.</a:t>
            </a:r>
          </a:p>
          <a:p>
            <a:pPr>
              <a:buFont typeface="+mj-lt"/>
              <a:buAutoNum type="arabicPeriod"/>
            </a:pPr>
            <a:r>
              <a:rPr lang="en-US" b="1" dirty="0"/>
              <a:t>Output and Input Activity Ratios:</a:t>
            </a:r>
            <a:r>
              <a:rPr lang="en-US" dirty="0"/>
              <a:t> These are used to define the efficiency of the technology, as studied previously.</a:t>
            </a:r>
          </a:p>
          <a:p>
            <a:pPr>
              <a:buFont typeface="+mj-lt"/>
              <a:buAutoNum type="arabicPeriod"/>
            </a:pPr>
            <a:r>
              <a:rPr lang="en-US" b="1" dirty="0"/>
              <a:t>Capital Cost:</a:t>
            </a:r>
            <a:r>
              <a:rPr lang="en-US" dirty="0"/>
              <a:t> This is the overnight cost per unit of installed capacity.</a:t>
            </a:r>
          </a:p>
          <a:p>
            <a:pPr>
              <a:buFont typeface="+mj-lt"/>
              <a:buAutoNum type="arabicPeriod"/>
            </a:pPr>
            <a:r>
              <a:rPr lang="en-US" b="1" dirty="0"/>
              <a:t>Fixed Cost:</a:t>
            </a:r>
            <a:r>
              <a:rPr lang="en-US" dirty="0"/>
              <a:t> Operational and maintenance costs that are independent of the activity of technologies.</a:t>
            </a:r>
          </a:p>
          <a:p>
            <a:pPr>
              <a:buFont typeface="+mj-lt"/>
              <a:buAutoNum type="arabicPeriod"/>
            </a:pPr>
            <a:r>
              <a:rPr lang="en-US" b="1" dirty="0"/>
              <a:t>Residual Capacity:</a:t>
            </a:r>
            <a:r>
              <a:rPr lang="en-US" dirty="0"/>
              <a:t> Represents the installed capacity of each technology.</a:t>
            </a:r>
          </a:p>
          <a:p>
            <a:pPr>
              <a:buFont typeface="+mj-lt"/>
              <a:buAutoNum type="arabicPeriod"/>
            </a:pPr>
            <a:r>
              <a:rPr lang="en-US" b="1" dirty="0"/>
              <a:t>Operational Life:</a:t>
            </a:r>
            <a:r>
              <a:rPr lang="en-US" dirty="0"/>
              <a:t> Denotes the lifespan of each technology, usually provided by the manufacturer.</a:t>
            </a:r>
          </a:p>
          <a:p>
            <a:pPr>
              <a:buFont typeface="+mj-lt"/>
              <a:buAutoNum type="arabicPeriod"/>
            </a:pPr>
            <a:r>
              <a:rPr lang="en-US" b="1" dirty="0"/>
              <a:t>Capacity factor: </a:t>
            </a:r>
            <a:r>
              <a:rPr lang="en-US" dirty="0"/>
              <a:t>Similar to power plants, industrial-grade equipment requires consideration of the percentage of actual available capacity used to produce energy during each </a:t>
            </a:r>
            <a:r>
              <a:rPr lang="en-US" dirty="0" err="1"/>
              <a:t>timeslice</a:t>
            </a:r>
            <a:r>
              <a:rPr lang="en-US" dirty="0"/>
              <a:t>.</a:t>
            </a:r>
          </a:p>
          <a:p>
            <a:pPr marL="228600" indent="0">
              <a:buFont typeface="+mj-lt"/>
              <a:buNone/>
            </a:pPr>
            <a:endParaRPr lang="en-US" dirty="0"/>
          </a:p>
          <a:p>
            <a:pPr marL="228600" indent="0">
              <a:buFont typeface="+mj-lt"/>
              <a:buNone/>
            </a:pPr>
            <a:r>
              <a:rPr lang="en-US" dirty="0"/>
              <a:t>In the next section, we will explore basic calculations to estimate some of these parameters when data is unavailable.</a:t>
            </a:r>
            <a:endParaRPr dirty="0"/>
          </a:p>
        </p:txBody>
      </p:sp>
      <p:sp>
        <p:nvSpPr>
          <p:cNvPr id="165" name="Google Shape;165;p13:notes">
            <a:extLst>
              <a:ext uri="{FF2B5EF4-FFF2-40B4-BE49-F238E27FC236}">
                <a16:creationId xmlns:a16="http://schemas.microsoft.com/office/drawing/2014/main" id="{2B0F1CC3-F090-3962-74D7-E3E19071067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15</a:t>
            </a:fld>
            <a:endParaRPr/>
          </a:p>
        </p:txBody>
      </p:sp>
    </p:spTree>
    <p:extLst>
      <p:ext uri="{BB962C8B-B14F-4D97-AF65-F5344CB8AC3E}">
        <p14:creationId xmlns:p14="http://schemas.microsoft.com/office/powerpoint/2010/main" val="1739903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9CD8EC10-51FF-EED5-BB62-044B6FC8BFDF}"/>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F4BB4F9D-56B7-3487-1F4F-2325F10C860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9246D633-CF3B-BF4E-0151-76E18F93A88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This slide presents example data for a biomass boiler, sourced from a 2023 paper that used </a:t>
            </a:r>
            <a:r>
              <a:rPr lang="en-US" dirty="0" err="1"/>
              <a:t>OSeMOSYS</a:t>
            </a:r>
            <a:r>
              <a:rPr lang="en-US" dirty="0"/>
              <a:t> to model the Colombian energy system.</a:t>
            </a:r>
          </a:p>
          <a:p>
            <a:r>
              <a:rPr lang="en-US" dirty="0"/>
              <a:t>The capital cost is 970 USD per kW, while the fixed cost is 1.6 USD per kW. The residual capacity is provided in GW. The operational life is set at 25 years, which is very similar to biomass power plants. </a:t>
            </a:r>
          </a:p>
          <a:p>
            <a:r>
              <a:rPr lang="en-US" dirty="0"/>
              <a:t>This slide also includes an example calculation for the input activity ratio. The output fuel is low heat demand, and the output activity ratio is set to a default value of 1, as in previous examples. The input activity ratio can be calculated by dividing 1 by the efficiency. In this case, dividing 1 by 0.72 yields an input activity ratio of approximately 1.39. This value would be assigned to biomass, as it is the input fuel for a biomass boiler.</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4F526ACE-0617-003A-7983-65AF9F7D2E1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16</a:t>
            </a:fld>
            <a:endParaRPr/>
          </a:p>
        </p:txBody>
      </p:sp>
    </p:spTree>
    <p:extLst>
      <p:ext uri="{BB962C8B-B14F-4D97-AF65-F5344CB8AC3E}">
        <p14:creationId xmlns:p14="http://schemas.microsoft.com/office/powerpoint/2010/main" val="3902198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17</a:t>
            </a:fld>
            <a:endParaRPr/>
          </a:p>
        </p:txBody>
      </p:sp>
    </p:spTree>
    <p:extLst>
      <p:ext uri="{BB962C8B-B14F-4D97-AF65-F5344CB8AC3E}">
        <p14:creationId xmlns:p14="http://schemas.microsoft.com/office/powerpoint/2010/main" val="2394722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The industrial sector encompasses a wide range of economic activities that transform raw materials into finished goods and intermediate products. It includes energy-intensive industries such as steel, cement, and chemical production, as well as less energy-intensive sectors like food processing and textiles. This sector plays a critical role in supporting global economic growth, infrastructure development, and supply chains for various goods and services. However, it is also one of the largest consumers of energy, accounting for approximately 30% of global final energy use and contributing significantly to greenhouse gas emissions.</a:t>
            </a:r>
          </a:p>
          <a:p>
            <a:pPr marL="0" lvl="0" indent="0" algn="l" rtl="0">
              <a:lnSpc>
                <a:spcPct val="100000"/>
              </a:lnSpc>
              <a:spcBef>
                <a:spcPts val="0"/>
              </a:spcBef>
              <a:spcAft>
                <a:spcPts val="0"/>
              </a:spcAft>
              <a:buClr>
                <a:schemeClr val="dk1"/>
              </a:buClr>
              <a:buSzPts val="1200"/>
              <a:buFont typeface="Calibri"/>
              <a:buNone/>
            </a:pPr>
            <a:r>
              <a:rPr lang="en-US" dirty="0"/>
              <a:t>The industrial sector’s energy consumption is characterized by a reliance on both electricity and fossil fuels, with a significant share used for high-temperature heat and mechanical processes. Energy-intensive industries, such as iron and steel, cement, and petrochemicals, dominate the sector’s energy demand and carbon emissions due to their reliance on carbon-intensive fuels. Meanwhile, light industries like food and beverage processing typically have lower energy demands but still play a significant role in regional economies. As the demand for industrial goods rises in emerging markets, the sector’s energy use and emissions are projected to grow, underscoring the importance of innovation and policy measures to drive energy efficiency and decarbonization.</a:t>
            </a: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3</a:t>
            </a:fld>
            <a:endParaRPr/>
          </a:p>
        </p:txBody>
      </p:sp>
    </p:spTree>
    <p:extLst>
      <p:ext uri="{BB962C8B-B14F-4D97-AF65-F5344CB8AC3E}">
        <p14:creationId xmlns:p14="http://schemas.microsoft.com/office/powerpoint/2010/main" val="3890313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4213B0ED-E1EB-AC56-9993-109FF7258E94}"/>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0C165CC8-BD3A-D8F8-D8FC-DF99BC0D83B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EA3BA4BC-CD1E-F9B2-5A33-82F0B72484D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The industrial sector can be categorized into various subsectors based on energy balances, reflecting differences in energy intensity and usage patterns. Energy-intensive industries, such as iron and steel, chemical and petrochemical, non-ferrous metals, and non-metallic minerals, dominate global industrial energy consumption. These industries require significant amounts of high-temperature heat and energy for processes like smelting, chemical synthesis, and cement production. For example, the iron and steel industry is one of the largest consumers of coal and electricity, while the chemical and petrochemical sector uses both energy and feedstocks, such as natural gas, to produce fertilizers, plastics, and other materials. The non-ferrous metals and non-metallic minerals industries also demand substantial energy for processes like aluminum smelting and cement kiln operation, making these subsectors critical areas for energy efficiency and decarbonization efforts.</a:t>
            </a:r>
          </a:p>
          <a:p>
            <a:r>
              <a:rPr lang="en-US" dirty="0"/>
              <a:t>Other industrial subsectors, such as transport equipment, machinery, mining and quarrying, and construction, are less energy-intensive but still significant in terms of total energy demand due to their scale and economic importance. For instance, transport equipment and machinery industries primarily consume electricity for manufacturing and assembly processes. Meanwhile, food and tobacco, paper, pulp and print, and wood and wood products rely on a mix of thermal and electrical energy for production. These subsectors often overlap with local and regional economic priorities, such as mining in resource-rich areas or food processing in agricultural regions. Lastly, sectors like textile and leather and construction are vital contributors to specific economies and consume energy for processes like fabric production or material manufacturing. Categorizing industries based on energy balances helps identify areas for improvement, enabling targeted interventions to optimize energy use and reduce emissions.</a:t>
            </a:r>
            <a:endParaRPr dirty="0"/>
          </a:p>
        </p:txBody>
      </p:sp>
      <p:sp>
        <p:nvSpPr>
          <p:cNvPr id="165" name="Google Shape;165;p13:notes">
            <a:extLst>
              <a:ext uri="{FF2B5EF4-FFF2-40B4-BE49-F238E27FC236}">
                <a16:creationId xmlns:a16="http://schemas.microsoft.com/office/drawing/2014/main" id="{1B8C230E-D6F7-47C7-A012-706040E28DE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4</a:t>
            </a:fld>
            <a:endParaRPr/>
          </a:p>
        </p:txBody>
      </p:sp>
    </p:spTree>
    <p:extLst>
      <p:ext uri="{BB962C8B-B14F-4D97-AF65-F5344CB8AC3E}">
        <p14:creationId xmlns:p14="http://schemas.microsoft.com/office/powerpoint/2010/main" val="3190204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0E4F04F1-FD9E-2330-203A-0F73D5203A26}"/>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23BF6997-0CE3-9CDD-EE46-861DD199901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46E2E953-CA23-C6CA-D8BC-5A2DA244F6D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The industrial sector's energy demands are diverse, reflecting the wide range of processes and activities across different industries. The largest share of energy consumption comes from </a:t>
            </a:r>
            <a:r>
              <a:rPr lang="en-US" b="1" dirty="0"/>
              <a:t>process heat</a:t>
            </a:r>
            <a:r>
              <a:rPr lang="en-US" dirty="0"/>
              <a:t>, which is used in high-temperature applications such as steelmaking, cement production, and chemical manufacturing. These processes require temperatures ranging from several hundred to thousands of degrees Celsius, often relying on fossil fuels like coal, natural gas, and oil. Process heat also includes low-temperature applications for steam generation used in various processes. In addition, </a:t>
            </a:r>
            <a:r>
              <a:rPr lang="en-US" b="1" dirty="0"/>
              <a:t>mechanical drive energy</a:t>
            </a:r>
            <a:r>
              <a:rPr lang="en-US" dirty="0"/>
              <a:t> is critical for powering machinery, compressors, and pumps in industries like mining, manufacturing, and food processing. Specific electricity uses include lighting, motors, and increasingly advanced technologies such as robotics and automated production lines.</a:t>
            </a:r>
          </a:p>
          <a:p>
            <a:r>
              <a:rPr lang="en-US" dirty="0"/>
              <a:t>Energy demands vary significantly between subsectors. For example, the </a:t>
            </a:r>
            <a:r>
              <a:rPr lang="en-US" b="1" dirty="0"/>
              <a:t>chemical and petrochemical industry</a:t>
            </a:r>
            <a:r>
              <a:rPr lang="en-US" dirty="0"/>
              <a:t> consumes energy not only for heat but also as a feedstock for producing chemicals and plastics. The </a:t>
            </a:r>
            <a:r>
              <a:rPr lang="en-US" b="1" dirty="0"/>
              <a:t>iron and steel industry</a:t>
            </a:r>
            <a:r>
              <a:rPr lang="en-US" dirty="0"/>
              <a:t> is heavily reliant on coal for blast furnaces, while the </a:t>
            </a:r>
            <a:r>
              <a:rPr lang="en-US" b="1" dirty="0"/>
              <a:t>non-ferrous metals sector</a:t>
            </a:r>
            <a:r>
              <a:rPr lang="en-US" dirty="0"/>
              <a:t>, such as aluminum production, demands large amounts of electricity for electrolysis. Sectors like </a:t>
            </a:r>
            <a:r>
              <a:rPr lang="en-US" b="1" dirty="0"/>
              <a:t>food processing</a:t>
            </a:r>
            <a:r>
              <a:rPr lang="en-US" dirty="0"/>
              <a:t> and </a:t>
            </a:r>
            <a:r>
              <a:rPr lang="en-US" b="1" dirty="0"/>
              <a:t>textile manufacturing</a:t>
            </a:r>
            <a:r>
              <a:rPr lang="en-US" dirty="0"/>
              <a:t> primarily use energy for thermal applications such as drying, heating, and refrigeration. Across all subsectors, there is a growing trend toward electrification and the integration of renewable energy technologies to meet these demands sustainably.</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E3B4688C-1D7A-6B14-BB8D-7B58A31B0CA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5</a:t>
            </a:fld>
            <a:endParaRPr/>
          </a:p>
        </p:txBody>
      </p:sp>
    </p:spTree>
    <p:extLst>
      <p:ext uri="{BB962C8B-B14F-4D97-AF65-F5344CB8AC3E}">
        <p14:creationId xmlns:p14="http://schemas.microsoft.com/office/powerpoint/2010/main" val="1478552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36F70E5C-4815-D54D-BDA8-DF61758FBD85}"/>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4A066FA7-3A6E-AA54-58D5-771FBDADC54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639BD6EE-7437-45DB-4A03-3B00A0B4060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Several factors drive energy use in the industrial sector. Economic growth and industrialization are among the most significant, particularly in emerging economies where manufacturing and construction activities are rapidly expanding. Population growth and urbanization further increase the demand for industrial products such as steel, cement, and chemicals. Technological advancements also drive energy use, as industries adopt more complex machinery and automation, which often require electricity and high-quality energy inputs. Global supply chains and trade also influence energy consumption, as manufacturing hubs concentrate in regions with cost advantages, leading to increased energy demands in those areas.</a:t>
            </a:r>
          </a:p>
          <a:p>
            <a:r>
              <a:rPr lang="en-US" dirty="0"/>
              <a:t>The industrial sector faces significant challenges in managing and reducing energy use. A major issue is the heavy reliance on fossil fuels for high-temperature processes, which lack cost-effective low-carbon alternatives at scale. The sector also grapples with long asset lifecycles, making it difficult to retrofit or replace existing infrastructure with more efficient or cleaner technologies. Another challenge is the variability in energy efficiency practices and technology adoption across industries and regions, often due to differing regulatory environments or access to financing. Additionally, decarbonization efforts can be hindered by the high costs and technical complexities of emerging solutions such as hydrogen, carbon capture, and electrification. Overcoming these challenges requires coordinated efforts among industry stakeholders, governments, and technology providers to foster innovation, policy support, and investments in sustainable industrial practices.</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CF73A218-9F90-F04A-1735-3D59E707D31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6</a:t>
            </a:fld>
            <a:endParaRPr/>
          </a:p>
        </p:txBody>
      </p:sp>
    </p:spTree>
    <p:extLst>
      <p:ext uri="{BB962C8B-B14F-4D97-AF65-F5344CB8AC3E}">
        <p14:creationId xmlns:p14="http://schemas.microsoft.com/office/powerpoint/2010/main" val="1999944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7</a:t>
            </a:fld>
            <a:endParaRPr/>
          </a:p>
        </p:txBody>
      </p:sp>
    </p:spTree>
    <p:extLst>
      <p:ext uri="{BB962C8B-B14F-4D97-AF65-F5344CB8AC3E}">
        <p14:creationId xmlns:p14="http://schemas.microsoft.com/office/powerpoint/2010/main" val="3714309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E823FC1E-FEE2-9AC3-D141-5421D17C40E7}"/>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483280D9-3A2E-82A1-8CC9-655D222E0C7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7E39ECCC-8D6C-9350-E2F7-B1BCD27E5A6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First, it is important to define which subsectors and industrial activities will be modelled. Not all subsectors are active in every country, and not all have the same level of energy consumption. The final energy balance should be the initial input to determine the advisable level of disaggregation in each case. For subsectors where there is no energy consumption of any fuel, we can immediately discard them unless there are known future plans to develop specific industries in the region.</a:t>
            </a:r>
          </a:p>
          <a:p>
            <a:r>
              <a:rPr lang="en-US" dirty="0"/>
              <a:t>Next, we should examine manufacturing or industrial reports to understand the types of industries included in each subsector for your region. For example, if there is energy consumption in the non-metallic minerals subsector, we might find three main activities: cement, ceramics, and glass production. Each of these industrial activities involves different energy processes and requires tailored modeling.</a:t>
            </a:r>
          </a:p>
          <a:p>
            <a:r>
              <a:rPr lang="en-US" dirty="0"/>
              <a:t>However, greater detail in disaggregation often results in increased model complexity, and the insights gained from this additional detail may not always be valuable. We will study three examples of modelling in the industrial sector to explore the differences and options in this area.</a:t>
            </a:r>
          </a:p>
        </p:txBody>
      </p:sp>
      <p:sp>
        <p:nvSpPr>
          <p:cNvPr id="165" name="Google Shape;165;p13:notes">
            <a:extLst>
              <a:ext uri="{FF2B5EF4-FFF2-40B4-BE49-F238E27FC236}">
                <a16:creationId xmlns:a16="http://schemas.microsoft.com/office/drawing/2014/main" id="{DF9D8A38-6C12-0B75-4E3C-0BCB8C90A39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8</a:t>
            </a:fld>
            <a:endParaRPr/>
          </a:p>
        </p:txBody>
      </p:sp>
    </p:spTree>
    <p:extLst>
      <p:ext uri="{BB962C8B-B14F-4D97-AF65-F5344CB8AC3E}">
        <p14:creationId xmlns:p14="http://schemas.microsoft.com/office/powerpoint/2010/main" val="58876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In a study conducted by Sanchez </a:t>
            </a:r>
            <a:r>
              <a:rPr lang="en-US" dirty="0" err="1"/>
              <a:t>Dieguez</a:t>
            </a:r>
            <a:r>
              <a:rPr lang="en-US" dirty="0"/>
              <a:t> et al. (2022), an assessment of industrial decarbonization in the Netherlands was presented. Four key activities were included: high-value chemicals, hydrocarbons, ammonia, and steel production. The approach used to drive the system was to treat materials, rather than useful energy, as final demands. As shown in the figure, the final demands were defined in terms of </a:t>
            </a:r>
            <a:r>
              <a:rPr lang="en-US" dirty="0" err="1"/>
              <a:t>tonnes</a:t>
            </a:r>
            <a:r>
              <a:rPr lang="en-US" dirty="0"/>
              <a:t> of olefins, hydrocarbons, fertilizers, and steel.</a:t>
            </a:r>
          </a:p>
          <a:p>
            <a:r>
              <a:rPr lang="en-US" dirty="0"/>
              <a:t>Different technological alternatives were modeled within each subsector. For instance, in the steel industry, four processes for steel production were covered: blast furnace, smelting reduction, direct reduction, and electrolytic methods. For each method, several technologies were considered. For example, within blast furnace production, options included CCUS retrofits, top gas recirculation (TGR), or a combination of both.</a:t>
            </a:r>
          </a:p>
          <a:p>
            <a:r>
              <a:rPr lang="en-US" dirty="0"/>
              <a:t>Additionally, other subsectors were modeled in less detail to complete the industrial sector, including aluminum, urea, chlorine, glass, ceramics, and paper and board production. This study serves as an example of very detailed industrial sector modeling.</a:t>
            </a:r>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9</a:t>
            </a:fld>
            <a:endParaRPr/>
          </a:p>
        </p:txBody>
      </p:sp>
    </p:spTree>
    <p:extLst>
      <p:ext uri="{BB962C8B-B14F-4D97-AF65-F5344CB8AC3E}">
        <p14:creationId xmlns:p14="http://schemas.microsoft.com/office/powerpoint/2010/main" val="2704415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0FE09F75-1B0D-3981-96B2-3E7219C98E1F}"/>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E1CA9871-104E-FDD6-E1B3-8661DB1668A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F5294F12-98D5-16BC-335A-9490F54D136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The Electric Power &amp; Energy Research Laboratory at the University of Costa Rica developed a second version of the </a:t>
            </a:r>
            <a:r>
              <a:rPr lang="en-US" dirty="0" err="1"/>
              <a:t>OSeMOSYS</a:t>
            </a:r>
            <a:r>
              <a:rPr lang="en-US" dirty="0"/>
              <a:t> model for Costa Rica, incorporating the industrial sector. In this model, seven final energy demands were defined, representing the needs for heat, motive power, and electricity.</a:t>
            </a:r>
          </a:p>
          <a:p>
            <a:r>
              <a:rPr lang="en-US" dirty="0"/>
              <a:t>One initial simplification was aggregating the steam demand of all industries into a single demand. For steam generation, different boiler technologies were modeled (e.g., biomass, LPG, diesel, hydrogen, electricity). For heat demand, the three main industries in the country were specified: cement, glass, and food production. Similarly, various technological options for kilns, furnaces, and heaters were modeled for each energy demand.</a:t>
            </a:r>
          </a:p>
          <a:p>
            <a:r>
              <a:rPr lang="en-US" dirty="0"/>
              <a:t>The demand for moving lift trucks was also included, considering diesel, LPG, and electricity as input fuels. Finally, both on-site electricity generation and electricity supplied by the centralized grid were included.</a:t>
            </a:r>
          </a:p>
          <a:p>
            <a:r>
              <a:rPr lang="en-US" dirty="0"/>
              <a:t>Unlike the previous example, this model represents final demands as energy carriers instead of final end products. This case can be considered a medium-sized, disaggregated example that balances simplifications with a focus on key subsectors.</a:t>
            </a:r>
          </a:p>
        </p:txBody>
      </p:sp>
      <p:sp>
        <p:nvSpPr>
          <p:cNvPr id="165" name="Google Shape;165;p13:notes">
            <a:extLst>
              <a:ext uri="{FF2B5EF4-FFF2-40B4-BE49-F238E27FC236}">
                <a16:creationId xmlns:a16="http://schemas.microsoft.com/office/drawing/2014/main" id="{0349483D-206F-CA85-7131-3F6C2B8CAD9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10</a:t>
            </a:fld>
            <a:endParaRPr/>
          </a:p>
        </p:txBody>
      </p:sp>
    </p:spTree>
    <p:extLst>
      <p:ext uri="{BB962C8B-B14F-4D97-AF65-F5344CB8AC3E}">
        <p14:creationId xmlns:p14="http://schemas.microsoft.com/office/powerpoint/2010/main" val="746930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1651E-97AA-532D-78AC-B13166EEFB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CO"/>
          </a:p>
        </p:txBody>
      </p:sp>
      <p:sp>
        <p:nvSpPr>
          <p:cNvPr id="3" name="Subtitle 2">
            <a:extLst>
              <a:ext uri="{FF2B5EF4-FFF2-40B4-BE49-F238E27FC236}">
                <a16:creationId xmlns:a16="http://schemas.microsoft.com/office/drawing/2014/main" id="{BD336727-A16B-77FA-E224-4850AA7620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CO"/>
          </a:p>
        </p:txBody>
      </p:sp>
      <p:sp>
        <p:nvSpPr>
          <p:cNvPr id="4" name="Date Placeholder 3">
            <a:extLst>
              <a:ext uri="{FF2B5EF4-FFF2-40B4-BE49-F238E27FC236}">
                <a16:creationId xmlns:a16="http://schemas.microsoft.com/office/drawing/2014/main" id="{D4E3B476-4AD2-F4E2-618E-2B5C8117C73C}"/>
              </a:ext>
            </a:extLst>
          </p:cNvPr>
          <p:cNvSpPr>
            <a:spLocks noGrp="1"/>
          </p:cNvSpPr>
          <p:nvPr>
            <p:ph type="dt" sz="half" idx="10"/>
          </p:nvPr>
        </p:nvSpPr>
        <p:spPr/>
        <p:txBody>
          <a:bodyPr/>
          <a:lstStyle/>
          <a:p>
            <a:fld id="{FA63E579-F8A5-4AD0-AB8D-EF62EC3F6523}" type="datetimeFigureOut">
              <a:rPr lang="es-CO" smtClean="0"/>
              <a:t>22/08/2025</a:t>
            </a:fld>
            <a:endParaRPr lang="es-CO"/>
          </a:p>
        </p:txBody>
      </p:sp>
      <p:sp>
        <p:nvSpPr>
          <p:cNvPr id="5" name="Footer Placeholder 4">
            <a:extLst>
              <a:ext uri="{FF2B5EF4-FFF2-40B4-BE49-F238E27FC236}">
                <a16:creationId xmlns:a16="http://schemas.microsoft.com/office/drawing/2014/main" id="{C34F91E7-5AB4-5B24-BB11-6D1820A5AEDD}"/>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3C28C41F-981E-95B4-E543-82BCC95AB0A7}"/>
              </a:ext>
            </a:extLst>
          </p:cNvPr>
          <p:cNvSpPr>
            <a:spLocks noGrp="1"/>
          </p:cNvSpPr>
          <p:nvPr>
            <p:ph type="sldNum" sz="quarter" idx="12"/>
          </p:nvPr>
        </p:nvSpPr>
        <p:spPr/>
        <p:txBody>
          <a:bodyPr/>
          <a:lstStyle/>
          <a:p>
            <a:fld id="{09796C1F-BDF6-4E59-B661-425ED808A6DB}" type="slidenum">
              <a:rPr lang="es-CO" smtClean="0"/>
              <a:t>‹#›</a:t>
            </a:fld>
            <a:endParaRPr lang="es-CO"/>
          </a:p>
        </p:txBody>
      </p:sp>
    </p:spTree>
    <p:extLst>
      <p:ext uri="{BB962C8B-B14F-4D97-AF65-F5344CB8AC3E}">
        <p14:creationId xmlns:p14="http://schemas.microsoft.com/office/powerpoint/2010/main" val="378289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9335B-B66F-A662-ED73-A5F14837D301}"/>
              </a:ext>
            </a:extLst>
          </p:cNvPr>
          <p:cNvSpPr>
            <a:spLocks noGrp="1"/>
          </p:cNvSpPr>
          <p:nvPr>
            <p:ph type="title"/>
          </p:nvPr>
        </p:nvSpPr>
        <p:spPr/>
        <p:txBody>
          <a:bodyPr/>
          <a:lstStyle/>
          <a:p>
            <a:r>
              <a:rPr lang="en-US"/>
              <a:t>Click to edit Master title style</a:t>
            </a:r>
            <a:endParaRPr lang="es-CO"/>
          </a:p>
        </p:txBody>
      </p:sp>
      <p:sp>
        <p:nvSpPr>
          <p:cNvPr id="3" name="Vertical Text Placeholder 2">
            <a:extLst>
              <a:ext uri="{FF2B5EF4-FFF2-40B4-BE49-F238E27FC236}">
                <a16:creationId xmlns:a16="http://schemas.microsoft.com/office/drawing/2014/main" id="{4024457A-AD08-FB30-6B9C-714D176E9F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8371EF2F-D8AA-A982-997E-ED8E13A9705A}"/>
              </a:ext>
            </a:extLst>
          </p:cNvPr>
          <p:cNvSpPr>
            <a:spLocks noGrp="1"/>
          </p:cNvSpPr>
          <p:nvPr>
            <p:ph type="dt" sz="half" idx="10"/>
          </p:nvPr>
        </p:nvSpPr>
        <p:spPr/>
        <p:txBody>
          <a:bodyPr/>
          <a:lstStyle/>
          <a:p>
            <a:fld id="{FA63E579-F8A5-4AD0-AB8D-EF62EC3F6523}" type="datetimeFigureOut">
              <a:rPr lang="es-CO" smtClean="0"/>
              <a:t>22/08/2025</a:t>
            </a:fld>
            <a:endParaRPr lang="es-CO"/>
          </a:p>
        </p:txBody>
      </p:sp>
      <p:sp>
        <p:nvSpPr>
          <p:cNvPr id="5" name="Footer Placeholder 4">
            <a:extLst>
              <a:ext uri="{FF2B5EF4-FFF2-40B4-BE49-F238E27FC236}">
                <a16:creationId xmlns:a16="http://schemas.microsoft.com/office/drawing/2014/main" id="{E28B13AD-8A52-0956-74CB-87CE03942EB1}"/>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28E03604-5647-380A-5B1B-C55E24D6977E}"/>
              </a:ext>
            </a:extLst>
          </p:cNvPr>
          <p:cNvSpPr>
            <a:spLocks noGrp="1"/>
          </p:cNvSpPr>
          <p:nvPr>
            <p:ph type="sldNum" sz="quarter" idx="12"/>
          </p:nvPr>
        </p:nvSpPr>
        <p:spPr/>
        <p:txBody>
          <a:bodyPr/>
          <a:lstStyle/>
          <a:p>
            <a:fld id="{09796C1F-BDF6-4E59-B661-425ED808A6DB}" type="slidenum">
              <a:rPr lang="es-CO" smtClean="0"/>
              <a:t>‹#›</a:t>
            </a:fld>
            <a:endParaRPr lang="es-CO"/>
          </a:p>
        </p:txBody>
      </p:sp>
    </p:spTree>
    <p:extLst>
      <p:ext uri="{BB962C8B-B14F-4D97-AF65-F5344CB8AC3E}">
        <p14:creationId xmlns:p14="http://schemas.microsoft.com/office/powerpoint/2010/main" val="2048559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77D255-6649-33C8-7A64-F9E1BE309F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CO"/>
          </a:p>
        </p:txBody>
      </p:sp>
      <p:sp>
        <p:nvSpPr>
          <p:cNvPr id="3" name="Vertical Text Placeholder 2">
            <a:extLst>
              <a:ext uri="{FF2B5EF4-FFF2-40B4-BE49-F238E27FC236}">
                <a16:creationId xmlns:a16="http://schemas.microsoft.com/office/drawing/2014/main" id="{84F7B53B-85B9-C36F-E417-D45BE35D6B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14AB0437-F91F-B07C-A492-6DF6266549E8}"/>
              </a:ext>
            </a:extLst>
          </p:cNvPr>
          <p:cNvSpPr>
            <a:spLocks noGrp="1"/>
          </p:cNvSpPr>
          <p:nvPr>
            <p:ph type="dt" sz="half" idx="10"/>
          </p:nvPr>
        </p:nvSpPr>
        <p:spPr/>
        <p:txBody>
          <a:bodyPr/>
          <a:lstStyle/>
          <a:p>
            <a:fld id="{FA63E579-F8A5-4AD0-AB8D-EF62EC3F6523}" type="datetimeFigureOut">
              <a:rPr lang="es-CO" smtClean="0"/>
              <a:t>22/08/2025</a:t>
            </a:fld>
            <a:endParaRPr lang="es-CO"/>
          </a:p>
        </p:txBody>
      </p:sp>
      <p:sp>
        <p:nvSpPr>
          <p:cNvPr id="5" name="Footer Placeholder 4">
            <a:extLst>
              <a:ext uri="{FF2B5EF4-FFF2-40B4-BE49-F238E27FC236}">
                <a16:creationId xmlns:a16="http://schemas.microsoft.com/office/drawing/2014/main" id="{9D306FEF-36FF-EE0C-CFC0-C7278D006559}"/>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48197939-61F0-DAB4-FF0C-D35A1297D1D4}"/>
              </a:ext>
            </a:extLst>
          </p:cNvPr>
          <p:cNvSpPr>
            <a:spLocks noGrp="1"/>
          </p:cNvSpPr>
          <p:nvPr>
            <p:ph type="sldNum" sz="quarter" idx="12"/>
          </p:nvPr>
        </p:nvSpPr>
        <p:spPr/>
        <p:txBody>
          <a:bodyPr/>
          <a:lstStyle/>
          <a:p>
            <a:fld id="{09796C1F-BDF6-4E59-B661-425ED808A6DB}" type="slidenum">
              <a:rPr lang="es-CO" smtClean="0"/>
              <a:t>‹#›</a:t>
            </a:fld>
            <a:endParaRPr lang="es-CO"/>
          </a:p>
        </p:txBody>
      </p:sp>
    </p:spTree>
    <p:extLst>
      <p:ext uri="{BB962C8B-B14F-4D97-AF65-F5344CB8AC3E}">
        <p14:creationId xmlns:p14="http://schemas.microsoft.com/office/powerpoint/2010/main" val="1796706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1" y="0"/>
            <a:ext cx="12192000" cy="6858000"/>
          </a:xfrm>
          <a:prstGeom prst="rect">
            <a:avLst/>
          </a:prstGeom>
        </p:spPr>
      </p:pic>
      <p:sp>
        <p:nvSpPr>
          <p:cNvPr id="16" name="Google Shape;16;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extLst>
      <p:ext uri="{BB962C8B-B14F-4D97-AF65-F5344CB8AC3E}">
        <p14:creationId xmlns:p14="http://schemas.microsoft.com/office/powerpoint/2010/main" val="371193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263888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8472B-DE93-8FDF-1D84-A47C4D80260D}"/>
              </a:ext>
            </a:extLst>
          </p:cNvPr>
          <p:cNvSpPr>
            <a:spLocks noGrp="1"/>
          </p:cNvSpPr>
          <p:nvPr>
            <p:ph type="title"/>
          </p:nvPr>
        </p:nvSpPr>
        <p:spPr/>
        <p:txBody>
          <a:bodyPr/>
          <a:lstStyle/>
          <a:p>
            <a:r>
              <a:rPr lang="en-US"/>
              <a:t>Click to edit Master title style</a:t>
            </a:r>
            <a:endParaRPr lang="es-CO"/>
          </a:p>
        </p:txBody>
      </p:sp>
      <p:sp>
        <p:nvSpPr>
          <p:cNvPr id="3" name="Content Placeholder 2">
            <a:extLst>
              <a:ext uri="{FF2B5EF4-FFF2-40B4-BE49-F238E27FC236}">
                <a16:creationId xmlns:a16="http://schemas.microsoft.com/office/drawing/2014/main" id="{3CFFD21E-15FD-F7D7-CC8E-C2D850287B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CF154D05-9136-72A7-841A-E629372E13A7}"/>
              </a:ext>
            </a:extLst>
          </p:cNvPr>
          <p:cNvSpPr>
            <a:spLocks noGrp="1"/>
          </p:cNvSpPr>
          <p:nvPr>
            <p:ph type="dt" sz="half" idx="10"/>
          </p:nvPr>
        </p:nvSpPr>
        <p:spPr/>
        <p:txBody>
          <a:bodyPr/>
          <a:lstStyle/>
          <a:p>
            <a:fld id="{FA63E579-F8A5-4AD0-AB8D-EF62EC3F6523}" type="datetimeFigureOut">
              <a:rPr lang="es-CO" smtClean="0"/>
              <a:t>22/08/2025</a:t>
            </a:fld>
            <a:endParaRPr lang="es-CO"/>
          </a:p>
        </p:txBody>
      </p:sp>
      <p:sp>
        <p:nvSpPr>
          <p:cNvPr id="5" name="Footer Placeholder 4">
            <a:extLst>
              <a:ext uri="{FF2B5EF4-FFF2-40B4-BE49-F238E27FC236}">
                <a16:creationId xmlns:a16="http://schemas.microsoft.com/office/drawing/2014/main" id="{F52A7797-6841-58E7-8BB3-D7C70ACEDA41}"/>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E3686004-1727-AEDE-2C5F-7FECCDB0A3EA}"/>
              </a:ext>
            </a:extLst>
          </p:cNvPr>
          <p:cNvSpPr>
            <a:spLocks noGrp="1"/>
          </p:cNvSpPr>
          <p:nvPr>
            <p:ph type="sldNum" sz="quarter" idx="12"/>
          </p:nvPr>
        </p:nvSpPr>
        <p:spPr/>
        <p:txBody>
          <a:bodyPr/>
          <a:lstStyle/>
          <a:p>
            <a:fld id="{09796C1F-BDF6-4E59-B661-425ED808A6DB}" type="slidenum">
              <a:rPr lang="es-CO" smtClean="0"/>
              <a:t>‹#›</a:t>
            </a:fld>
            <a:endParaRPr lang="es-CO"/>
          </a:p>
        </p:txBody>
      </p:sp>
    </p:spTree>
    <p:extLst>
      <p:ext uri="{BB962C8B-B14F-4D97-AF65-F5344CB8AC3E}">
        <p14:creationId xmlns:p14="http://schemas.microsoft.com/office/powerpoint/2010/main" val="1472141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33B71-9513-49EB-533C-B1006637A9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CO"/>
          </a:p>
        </p:txBody>
      </p:sp>
      <p:sp>
        <p:nvSpPr>
          <p:cNvPr id="3" name="Text Placeholder 2">
            <a:extLst>
              <a:ext uri="{FF2B5EF4-FFF2-40B4-BE49-F238E27FC236}">
                <a16:creationId xmlns:a16="http://schemas.microsoft.com/office/drawing/2014/main" id="{9AEC96ED-803E-0E30-CC48-A258FA18BB1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D90A13-17D9-AD78-E819-90257F8E2E97}"/>
              </a:ext>
            </a:extLst>
          </p:cNvPr>
          <p:cNvSpPr>
            <a:spLocks noGrp="1"/>
          </p:cNvSpPr>
          <p:nvPr>
            <p:ph type="dt" sz="half" idx="10"/>
          </p:nvPr>
        </p:nvSpPr>
        <p:spPr/>
        <p:txBody>
          <a:bodyPr/>
          <a:lstStyle/>
          <a:p>
            <a:fld id="{FA63E579-F8A5-4AD0-AB8D-EF62EC3F6523}" type="datetimeFigureOut">
              <a:rPr lang="es-CO" smtClean="0"/>
              <a:t>22/08/2025</a:t>
            </a:fld>
            <a:endParaRPr lang="es-CO"/>
          </a:p>
        </p:txBody>
      </p:sp>
      <p:sp>
        <p:nvSpPr>
          <p:cNvPr id="5" name="Footer Placeholder 4">
            <a:extLst>
              <a:ext uri="{FF2B5EF4-FFF2-40B4-BE49-F238E27FC236}">
                <a16:creationId xmlns:a16="http://schemas.microsoft.com/office/drawing/2014/main" id="{E5E46E23-E5DF-20F8-9F47-C7737CE980CF}"/>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E38501FF-A7F3-AEF1-B013-2FF5ECBE495F}"/>
              </a:ext>
            </a:extLst>
          </p:cNvPr>
          <p:cNvSpPr>
            <a:spLocks noGrp="1"/>
          </p:cNvSpPr>
          <p:nvPr>
            <p:ph type="sldNum" sz="quarter" idx="12"/>
          </p:nvPr>
        </p:nvSpPr>
        <p:spPr/>
        <p:txBody>
          <a:bodyPr/>
          <a:lstStyle/>
          <a:p>
            <a:fld id="{09796C1F-BDF6-4E59-B661-425ED808A6DB}" type="slidenum">
              <a:rPr lang="es-CO" smtClean="0"/>
              <a:t>‹#›</a:t>
            </a:fld>
            <a:endParaRPr lang="es-CO"/>
          </a:p>
        </p:txBody>
      </p:sp>
    </p:spTree>
    <p:extLst>
      <p:ext uri="{BB962C8B-B14F-4D97-AF65-F5344CB8AC3E}">
        <p14:creationId xmlns:p14="http://schemas.microsoft.com/office/powerpoint/2010/main" val="3960119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708F-C398-48C1-FD16-EACDD7D65AE6}"/>
              </a:ext>
            </a:extLst>
          </p:cNvPr>
          <p:cNvSpPr>
            <a:spLocks noGrp="1"/>
          </p:cNvSpPr>
          <p:nvPr>
            <p:ph type="title"/>
          </p:nvPr>
        </p:nvSpPr>
        <p:spPr/>
        <p:txBody>
          <a:bodyPr/>
          <a:lstStyle/>
          <a:p>
            <a:r>
              <a:rPr lang="en-US"/>
              <a:t>Click to edit Master title style</a:t>
            </a:r>
            <a:endParaRPr lang="es-CO"/>
          </a:p>
        </p:txBody>
      </p:sp>
      <p:sp>
        <p:nvSpPr>
          <p:cNvPr id="3" name="Content Placeholder 2">
            <a:extLst>
              <a:ext uri="{FF2B5EF4-FFF2-40B4-BE49-F238E27FC236}">
                <a16:creationId xmlns:a16="http://schemas.microsoft.com/office/drawing/2014/main" id="{12F5D4A0-7B5C-F252-E4F0-1313EE0D06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Content Placeholder 3">
            <a:extLst>
              <a:ext uri="{FF2B5EF4-FFF2-40B4-BE49-F238E27FC236}">
                <a16:creationId xmlns:a16="http://schemas.microsoft.com/office/drawing/2014/main" id="{B77F356C-0769-7C81-11CE-78AFB407C0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Date Placeholder 4">
            <a:extLst>
              <a:ext uri="{FF2B5EF4-FFF2-40B4-BE49-F238E27FC236}">
                <a16:creationId xmlns:a16="http://schemas.microsoft.com/office/drawing/2014/main" id="{84C13BA4-584A-18AA-1ADC-7B1ABDDC2AD4}"/>
              </a:ext>
            </a:extLst>
          </p:cNvPr>
          <p:cNvSpPr>
            <a:spLocks noGrp="1"/>
          </p:cNvSpPr>
          <p:nvPr>
            <p:ph type="dt" sz="half" idx="10"/>
          </p:nvPr>
        </p:nvSpPr>
        <p:spPr/>
        <p:txBody>
          <a:bodyPr/>
          <a:lstStyle/>
          <a:p>
            <a:fld id="{FA63E579-F8A5-4AD0-AB8D-EF62EC3F6523}" type="datetimeFigureOut">
              <a:rPr lang="es-CO" smtClean="0"/>
              <a:t>22/08/2025</a:t>
            </a:fld>
            <a:endParaRPr lang="es-CO"/>
          </a:p>
        </p:txBody>
      </p:sp>
      <p:sp>
        <p:nvSpPr>
          <p:cNvPr id="6" name="Footer Placeholder 5">
            <a:extLst>
              <a:ext uri="{FF2B5EF4-FFF2-40B4-BE49-F238E27FC236}">
                <a16:creationId xmlns:a16="http://schemas.microsoft.com/office/drawing/2014/main" id="{F006907E-F8DB-2ADD-FAF8-2F0AEE1B44F2}"/>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F1476450-7C97-F0B4-8F96-42B96C902D34}"/>
              </a:ext>
            </a:extLst>
          </p:cNvPr>
          <p:cNvSpPr>
            <a:spLocks noGrp="1"/>
          </p:cNvSpPr>
          <p:nvPr>
            <p:ph type="sldNum" sz="quarter" idx="12"/>
          </p:nvPr>
        </p:nvSpPr>
        <p:spPr/>
        <p:txBody>
          <a:bodyPr/>
          <a:lstStyle/>
          <a:p>
            <a:fld id="{09796C1F-BDF6-4E59-B661-425ED808A6DB}" type="slidenum">
              <a:rPr lang="es-CO" smtClean="0"/>
              <a:t>‹#›</a:t>
            </a:fld>
            <a:endParaRPr lang="es-CO"/>
          </a:p>
        </p:txBody>
      </p:sp>
    </p:spTree>
    <p:extLst>
      <p:ext uri="{BB962C8B-B14F-4D97-AF65-F5344CB8AC3E}">
        <p14:creationId xmlns:p14="http://schemas.microsoft.com/office/powerpoint/2010/main" val="1633825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BFFA6-62F6-C9A4-F160-9A9E958DF208}"/>
              </a:ext>
            </a:extLst>
          </p:cNvPr>
          <p:cNvSpPr>
            <a:spLocks noGrp="1"/>
          </p:cNvSpPr>
          <p:nvPr>
            <p:ph type="title"/>
          </p:nvPr>
        </p:nvSpPr>
        <p:spPr>
          <a:xfrm>
            <a:off x="839788" y="365125"/>
            <a:ext cx="10515600" cy="1325563"/>
          </a:xfrm>
        </p:spPr>
        <p:txBody>
          <a:bodyPr/>
          <a:lstStyle/>
          <a:p>
            <a:r>
              <a:rPr lang="en-US"/>
              <a:t>Click to edit Master title style</a:t>
            </a:r>
            <a:endParaRPr lang="es-CO"/>
          </a:p>
        </p:txBody>
      </p:sp>
      <p:sp>
        <p:nvSpPr>
          <p:cNvPr id="3" name="Text Placeholder 2">
            <a:extLst>
              <a:ext uri="{FF2B5EF4-FFF2-40B4-BE49-F238E27FC236}">
                <a16:creationId xmlns:a16="http://schemas.microsoft.com/office/drawing/2014/main" id="{52594BAD-325D-06EF-C546-627B17B1A2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929FE8-D8C0-9020-D8D4-BF05B3F5A7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Text Placeholder 4">
            <a:extLst>
              <a:ext uri="{FF2B5EF4-FFF2-40B4-BE49-F238E27FC236}">
                <a16:creationId xmlns:a16="http://schemas.microsoft.com/office/drawing/2014/main" id="{C1CF1799-A596-E714-BBA7-EECAC1A19C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991A77-C7B8-B1F9-107F-600016ED96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7" name="Date Placeholder 6">
            <a:extLst>
              <a:ext uri="{FF2B5EF4-FFF2-40B4-BE49-F238E27FC236}">
                <a16:creationId xmlns:a16="http://schemas.microsoft.com/office/drawing/2014/main" id="{34A7962A-9F0E-EFD4-B50A-BBEB4C400EAD}"/>
              </a:ext>
            </a:extLst>
          </p:cNvPr>
          <p:cNvSpPr>
            <a:spLocks noGrp="1"/>
          </p:cNvSpPr>
          <p:nvPr>
            <p:ph type="dt" sz="half" idx="10"/>
          </p:nvPr>
        </p:nvSpPr>
        <p:spPr/>
        <p:txBody>
          <a:bodyPr/>
          <a:lstStyle/>
          <a:p>
            <a:fld id="{FA63E579-F8A5-4AD0-AB8D-EF62EC3F6523}" type="datetimeFigureOut">
              <a:rPr lang="es-CO" smtClean="0"/>
              <a:t>22/08/2025</a:t>
            </a:fld>
            <a:endParaRPr lang="es-CO"/>
          </a:p>
        </p:txBody>
      </p:sp>
      <p:sp>
        <p:nvSpPr>
          <p:cNvPr id="8" name="Footer Placeholder 7">
            <a:extLst>
              <a:ext uri="{FF2B5EF4-FFF2-40B4-BE49-F238E27FC236}">
                <a16:creationId xmlns:a16="http://schemas.microsoft.com/office/drawing/2014/main" id="{FD0D716C-EF2E-A135-17B3-9E1E35EF2FBE}"/>
              </a:ext>
            </a:extLst>
          </p:cNvPr>
          <p:cNvSpPr>
            <a:spLocks noGrp="1"/>
          </p:cNvSpPr>
          <p:nvPr>
            <p:ph type="ftr" sz="quarter" idx="11"/>
          </p:nvPr>
        </p:nvSpPr>
        <p:spPr/>
        <p:txBody>
          <a:bodyPr/>
          <a:lstStyle/>
          <a:p>
            <a:endParaRPr lang="es-CO"/>
          </a:p>
        </p:txBody>
      </p:sp>
      <p:sp>
        <p:nvSpPr>
          <p:cNvPr id="9" name="Slide Number Placeholder 8">
            <a:extLst>
              <a:ext uri="{FF2B5EF4-FFF2-40B4-BE49-F238E27FC236}">
                <a16:creationId xmlns:a16="http://schemas.microsoft.com/office/drawing/2014/main" id="{B7570624-BB7F-98A8-4666-EF41884EE064}"/>
              </a:ext>
            </a:extLst>
          </p:cNvPr>
          <p:cNvSpPr>
            <a:spLocks noGrp="1"/>
          </p:cNvSpPr>
          <p:nvPr>
            <p:ph type="sldNum" sz="quarter" idx="12"/>
          </p:nvPr>
        </p:nvSpPr>
        <p:spPr/>
        <p:txBody>
          <a:bodyPr/>
          <a:lstStyle/>
          <a:p>
            <a:fld id="{09796C1F-BDF6-4E59-B661-425ED808A6DB}" type="slidenum">
              <a:rPr lang="es-CO" smtClean="0"/>
              <a:t>‹#›</a:t>
            </a:fld>
            <a:endParaRPr lang="es-CO"/>
          </a:p>
        </p:txBody>
      </p:sp>
    </p:spTree>
    <p:extLst>
      <p:ext uri="{BB962C8B-B14F-4D97-AF65-F5344CB8AC3E}">
        <p14:creationId xmlns:p14="http://schemas.microsoft.com/office/powerpoint/2010/main" val="18384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423E4-4953-779F-7FF7-34D9C745681D}"/>
              </a:ext>
            </a:extLst>
          </p:cNvPr>
          <p:cNvSpPr>
            <a:spLocks noGrp="1"/>
          </p:cNvSpPr>
          <p:nvPr>
            <p:ph type="title"/>
          </p:nvPr>
        </p:nvSpPr>
        <p:spPr/>
        <p:txBody>
          <a:bodyPr/>
          <a:lstStyle/>
          <a:p>
            <a:r>
              <a:rPr lang="en-US"/>
              <a:t>Click to edit Master title style</a:t>
            </a:r>
            <a:endParaRPr lang="es-CO"/>
          </a:p>
        </p:txBody>
      </p:sp>
      <p:sp>
        <p:nvSpPr>
          <p:cNvPr id="3" name="Date Placeholder 2">
            <a:extLst>
              <a:ext uri="{FF2B5EF4-FFF2-40B4-BE49-F238E27FC236}">
                <a16:creationId xmlns:a16="http://schemas.microsoft.com/office/drawing/2014/main" id="{B217A3D6-4A1C-2149-FACF-634DFC946F14}"/>
              </a:ext>
            </a:extLst>
          </p:cNvPr>
          <p:cNvSpPr>
            <a:spLocks noGrp="1"/>
          </p:cNvSpPr>
          <p:nvPr>
            <p:ph type="dt" sz="half" idx="10"/>
          </p:nvPr>
        </p:nvSpPr>
        <p:spPr/>
        <p:txBody>
          <a:bodyPr/>
          <a:lstStyle/>
          <a:p>
            <a:fld id="{FA63E579-F8A5-4AD0-AB8D-EF62EC3F6523}" type="datetimeFigureOut">
              <a:rPr lang="es-CO" smtClean="0"/>
              <a:t>22/08/2025</a:t>
            </a:fld>
            <a:endParaRPr lang="es-CO"/>
          </a:p>
        </p:txBody>
      </p:sp>
      <p:sp>
        <p:nvSpPr>
          <p:cNvPr id="4" name="Footer Placeholder 3">
            <a:extLst>
              <a:ext uri="{FF2B5EF4-FFF2-40B4-BE49-F238E27FC236}">
                <a16:creationId xmlns:a16="http://schemas.microsoft.com/office/drawing/2014/main" id="{300DD694-7135-1D47-3BEF-F06D941213AF}"/>
              </a:ext>
            </a:extLst>
          </p:cNvPr>
          <p:cNvSpPr>
            <a:spLocks noGrp="1"/>
          </p:cNvSpPr>
          <p:nvPr>
            <p:ph type="ftr" sz="quarter" idx="11"/>
          </p:nvPr>
        </p:nvSpPr>
        <p:spPr/>
        <p:txBody>
          <a:bodyPr/>
          <a:lstStyle/>
          <a:p>
            <a:endParaRPr lang="es-CO"/>
          </a:p>
        </p:txBody>
      </p:sp>
      <p:sp>
        <p:nvSpPr>
          <p:cNvPr id="5" name="Slide Number Placeholder 4">
            <a:extLst>
              <a:ext uri="{FF2B5EF4-FFF2-40B4-BE49-F238E27FC236}">
                <a16:creationId xmlns:a16="http://schemas.microsoft.com/office/drawing/2014/main" id="{87685649-352E-16DA-275B-A433BD019656}"/>
              </a:ext>
            </a:extLst>
          </p:cNvPr>
          <p:cNvSpPr>
            <a:spLocks noGrp="1"/>
          </p:cNvSpPr>
          <p:nvPr>
            <p:ph type="sldNum" sz="quarter" idx="12"/>
          </p:nvPr>
        </p:nvSpPr>
        <p:spPr/>
        <p:txBody>
          <a:bodyPr/>
          <a:lstStyle/>
          <a:p>
            <a:fld id="{09796C1F-BDF6-4E59-B661-425ED808A6DB}" type="slidenum">
              <a:rPr lang="es-CO" smtClean="0"/>
              <a:t>‹#›</a:t>
            </a:fld>
            <a:endParaRPr lang="es-CO"/>
          </a:p>
        </p:txBody>
      </p:sp>
    </p:spTree>
    <p:extLst>
      <p:ext uri="{BB962C8B-B14F-4D97-AF65-F5344CB8AC3E}">
        <p14:creationId xmlns:p14="http://schemas.microsoft.com/office/powerpoint/2010/main" val="198001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3E2868-6DCA-0EE7-3223-1510805F12BB}"/>
              </a:ext>
            </a:extLst>
          </p:cNvPr>
          <p:cNvSpPr>
            <a:spLocks noGrp="1"/>
          </p:cNvSpPr>
          <p:nvPr>
            <p:ph type="dt" sz="half" idx="10"/>
          </p:nvPr>
        </p:nvSpPr>
        <p:spPr/>
        <p:txBody>
          <a:bodyPr/>
          <a:lstStyle/>
          <a:p>
            <a:fld id="{FA63E579-F8A5-4AD0-AB8D-EF62EC3F6523}" type="datetimeFigureOut">
              <a:rPr lang="es-CO" smtClean="0"/>
              <a:t>22/08/2025</a:t>
            </a:fld>
            <a:endParaRPr lang="es-CO"/>
          </a:p>
        </p:txBody>
      </p:sp>
      <p:sp>
        <p:nvSpPr>
          <p:cNvPr id="3" name="Footer Placeholder 2">
            <a:extLst>
              <a:ext uri="{FF2B5EF4-FFF2-40B4-BE49-F238E27FC236}">
                <a16:creationId xmlns:a16="http://schemas.microsoft.com/office/drawing/2014/main" id="{E6AAAF4F-F392-5D23-BBCA-0233959A8871}"/>
              </a:ext>
            </a:extLst>
          </p:cNvPr>
          <p:cNvSpPr>
            <a:spLocks noGrp="1"/>
          </p:cNvSpPr>
          <p:nvPr>
            <p:ph type="ftr" sz="quarter" idx="11"/>
          </p:nvPr>
        </p:nvSpPr>
        <p:spPr/>
        <p:txBody>
          <a:bodyPr/>
          <a:lstStyle/>
          <a:p>
            <a:endParaRPr lang="es-CO"/>
          </a:p>
        </p:txBody>
      </p:sp>
      <p:sp>
        <p:nvSpPr>
          <p:cNvPr id="4" name="Slide Number Placeholder 3">
            <a:extLst>
              <a:ext uri="{FF2B5EF4-FFF2-40B4-BE49-F238E27FC236}">
                <a16:creationId xmlns:a16="http://schemas.microsoft.com/office/drawing/2014/main" id="{AD733ED7-648E-364C-5987-07545E4928C3}"/>
              </a:ext>
            </a:extLst>
          </p:cNvPr>
          <p:cNvSpPr>
            <a:spLocks noGrp="1"/>
          </p:cNvSpPr>
          <p:nvPr>
            <p:ph type="sldNum" sz="quarter" idx="12"/>
          </p:nvPr>
        </p:nvSpPr>
        <p:spPr/>
        <p:txBody>
          <a:bodyPr/>
          <a:lstStyle/>
          <a:p>
            <a:fld id="{09796C1F-BDF6-4E59-B661-425ED808A6DB}" type="slidenum">
              <a:rPr lang="es-CO" smtClean="0"/>
              <a:t>‹#›</a:t>
            </a:fld>
            <a:endParaRPr lang="es-CO"/>
          </a:p>
        </p:txBody>
      </p:sp>
    </p:spTree>
    <p:extLst>
      <p:ext uri="{BB962C8B-B14F-4D97-AF65-F5344CB8AC3E}">
        <p14:creationId xmlns:p14="http://schemas.microsoft.com/office/powerpoint/2010/main" val="1980388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C1BFE-C659-5067-51FD-AFD1F93033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Content Placeholder 2">
            <a:extLst>
              <a:ext uri="{FF2B5EF4-FFF2-40B4-BE49-F238E27FC236}">
                <a16:creationId xmlns:a16="http://schemas.microsoft.com/office/drawing/2014/main" id="{2C9DD456-A706-4105-A905-108C9D5E91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Text Placeholder 3">
            <a:extLst>
              <a:ext uri="{FF2B5EF4-FFF2-40B4-BE49-F238E27FC236}">
                <a16:creationId xmlns:a16="http://schemas.microsoft.com/office/drawing/2014/main" id="{1EBF9589-B1C2-24A5-BAE6-5673EB73AD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71D0F6-EE61-A775-46B5-C4D66C9E8332}"/>
              </a:ext>
            </a:extLst>
          </p:cNvPr>
          <p:cNvSpPr>
            <a:spLocks noGrp="1"/>
          </p:cNvSpPr>
          <p:nvPr>
            <p:ph type="dt" sz="half" idx="10"/>
          </p:nvPr>
        </p:nvSpPr>
        <p:spPr/>
        <p:txBody>
          <a:bodyPr/>
          <a:lstStyle/>
          <a:p>
            <a:fld id="{FA63E579-F8A5-4AD0-AB8D-EF62EC3F6523}" type="datetimeFigureOut">
              <a:rPr lang="es-CO" smtClean="0"/>
              <a:t>22/08/2025</a:t>
            </a:fld>
            <a:endParaRPr lang="es-CO"/>
          </a:p>
        </p:txBody>
      </p:sp>
      <p:sp>
        <p:nvSpPr>
          <p:cNvPr id="6" name="Footer Placeholder 5">
            <a:extLst>
              <a:ext uri="{FF2B5EF4-FFF2-40B4-BE49-F238E27FC236}">
                <a16:creationId xmlns:a16="http://schemas.microsoft.com/office/drawing/2014/main" id="{0A36E97F-E6C7-894E-4AE2-7A0AD11FFE57}"/>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A02FB676-17B8-CDF3-F48D-2C8ABC20D3A7}"/>
              </a:ext>
            </a:extLst>
          </p:cNvPr>
          <p:cNvSpPr>
            <a:spLocks noGrp="1"/>
          </p:cNvSpPr>
          <p:nvPr>
            <p:ph type="sldNum" sz="quarter" idx="12"/>
          </p:nvPr>
        </p:nvSpPr>
        <p:spPr/>
        <p:txBody>
          <a:bodyPr/>
          <a:lstStyle/>
          <a:p>
            <a:fld id="{09796C1F-BDF6-4E59-B661-425ED808A6DB}" type="slidenum">
              <a:rPr lang="es-CO" smtClean="0"/>
              <a:t>‹#›</a:t>
            </a:fld>
            <a:endParaRPr lang="es-CO"/>
          </a:p>
        </p:txBody>
      </p:sp>
    </p:spTree>
    <p:extLst>
      <p:ext uri="{BB962C8B-B14F-4D97-AF65-F5344CB8AC3E}">
        <p14:creationId xmlns:p14="http://schemas.microsoft.com/office/powerpoint/2010/main" val="645222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A31F-9D8E-1102-5DEE-F046E7CA28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Picture Placeholder 2">
            <a:extLst>
              <a:ext uri="{FF2B5EF4-FFF2-40B4-BE49-F238E27FC236}">
                <a16:creationId xmlns:a16="http://schemas.microsoft.com/office/drawing/2014/main" id="{CDABC3B7-94BD-4C3F-C9EB-43F2E3844F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Text Placeholder 3">
            <a:extLst>
              <a:ext uri="{FF2B5EF4-FFF2-40B4-BE49-F238E27FC236}">
                <a16:creationId xmlns:a16="http://schemas.microsoft.com/office/drawing/2014/main" id="{6BDBA485-7CD4-07CC-7706-12F7C1E33A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CB491E-C700-19B2-3D75-CDD87B817167}"/>
              </a:ext>
            </a:extLst>
          </p:cNvPr>
          <p:cNvSpPr>
            <a:spLocks noGrp="1"/>
          </p:cNvSpPr>
          <p:nvPr>
            <p:ph type="dt" sz="half" idx="10"/>
          </p:nvPr>
        </p:nvSpPr>
        <p:spPr/>
        <p:txBody>
          <a:bodyPr/>
          <a:lstStyle/>
          <a:p>
            <a:fld id="{FA63E579-F8A5-4AD0-AB8D-EF62EC3F6523}" type="datetimeFigureOut">
              <a:rPr lang="es-CO" smtClean="0"/>
              <a:t>22/08/2025</a:t>
            </a:fld>
            <a:endParaRPr lang="es-CO"/>
          </a:p>
        </p:txBody>
      </p:sp>
      <p:sp>
        <p:nvSpPr>
          <p:cNvPr id="6" name="Footer Placeholder 5">
            <a:extLst>
              <a:ext uri="{FF2B5EF4-FFF2-40B4-BE49-F238E27FC236}">
                <a16:creationId xmlns:a16="http://schemas.microsoft.com/office/drawing/2014/main" id="{11D05E29-1C78-04C4-C6E5-91789B93B689}"/>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24023191-598C-A166-D8D6-D7496D091729}"/>
              </a:ext>
            </a:extLst>
          </p:cNvPr>
          <p:cNvSpPr>
            <a:spLocks noGrp="1"/>
          </p:cNvSpPr>
          <p:nvPr>
            <p:ph type="sldNum" sz="quarter" idx="12"/>
          </p:nvPr>
        </p:nvSpPr>
        <p:spPr/>
        <p:txBody>
          <a:bodyPr/>
          <a:lstStyle/>
          <a:p>
            <a:fld id="{09796C1F-BDF6-4E59-B661-425ED808A6DB}" type="slidenum">
              <a:rPr lang="es-CO" smtClean="0"/>
              <a:t>‹#›</a:t>
            </a:fld>
            <a:endParaRPr lang="es-CO"/>
          </a:p>
        </p:txBody>
      </p:sp>
    </p:spTree>
    <p:extLst>
      <p:ext uri="{BB962C8B-B14F-4D97-AF65-F5344CB8AC3E}">
        <p14:creationId xmlns:p14="http://schemas.microsoft.com/office/powerpoint/2010/main" val="2663139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E8FF96-3E10-BDCC-35A1-D2938B61DE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CO"/>
          </a:p>
        </p:txBody>
      </p:sp>
      <p:sp>
        <p:nvSpPr>
          <p:cNvPr id="3" name="Text Placeholder 2">
            <a:extLst>
              <a:ext uri="{FF2B5EF4-FFF2-40B4-BE49-F238E27FC236}">
                <a16:creationId xmlns:a16="http://schemas.microsoft.com/office/drawing/2014/main" id="{BE60E350-3643-B604-32A5-F49E8711B2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08D05BF9-30B6-F806-CB58-64CAEECD55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A63E579-F8A5-4AD0-AB8D-EF62EC3F6523}" type="datetimeFigureOut">
              <a:rPr lang="es-CO" smtClean="0"/>
              <a:t>22/08/2025</a:t>
            </a:fld>
            <a:endParaRPr lang="es-CO"/>
          </a:p>
        </p:txBody>
      </p:sp>
      <p:sp>
        <p:nvSpPr>
          <p:cNvPr id="5" name="Footer Placeholder 4">
            <a:extLst>
              <a:ext uri="{FF2B5EF4-FFF2-40B4-BE49-F238E27FC236}">
                <a16:creationId xmlns:a16="http://schemas.microsoft.com/office/drawing/2014/main" id="{29BCD6C7-4E3C-A3A1-E789-1238AAE70D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Slide Number Placeholder 5">
            <a:extLst>
              <a:ext uri="{FF2B5EF4-FFF2-40B4-BE49-F238E27FC236}">
                <a16:creationId xmlns:a16="http://schemas.microsoft.com/office/drawing/2014/main" id="{F7571A67-06C4-584D-A7A4-AAC589AB77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9796C1F-BDF6-4E59-B661-425ED808A6DB}" type="slidenum">
              <a:rPr lang="es-CO" smtClean="0"/>
              <a:t>‹#›</a:t>
            </a:fld>
            <a:endParaRPr lang="es-CO"/>
          </a:p>
        </p:txBody>
      </p:sp>
    </p:spTree>
    <p:extLst>
      <p:ext uri="{BB962C8B-B14F-4D97-AF65-F5344CB8AC3E}">
        <p14:creationId xmlns:p14="http://schemas.microsoft.com/office/powerpoint/2010/main" val="1195138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osemosys-cr-v2.readthedocs.io/en/latest/Overview.html"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hyperlink" Target="https://doi.org/10.1016/j.esr.2023.101226" TargetMode="External"/><Relationship Id="rId4" Type="http://schemas.openxmlformats.org/officeDocument/2006/relationships/hyperlink" Target="https://doi.org/10.1016/j.adapen.2022.100105"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https:/doi.org/10.1016/j.dib.2023.109268"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tatista.com/statistics/482733/energy-consumption-worldwide-sector/"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16/j.adapen.2022.100105"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329B7D-78A8-CE01-4C50-04D16C6B593A}"/>
              </a:ext>
            </a:extLst>
          </p:cNvPr>
          <p:cNvSpPr txBox="1"/>
          <p:nvPr/>
        </p:nvSpPr>
        <p:spPr>
          <a:xfrm>
            <a:off x="521158" y="3326210"/>
            <a:ext cx="3093912" cy="523220"/>
          </a:xfrm>
          <a:prstGeom prst="rect">
            <a:avLst/>
          </a:prstGeom>
          <a:noFill/>
        </p:spPr>
        <p:txBody>
          <a:bodyPr wrap="square" lIns="91440" tIns="45720" rIns="91440" bIns="45720" rtlCol="0" anchor="b">
            <a:spAutoFit/>
          </a:bodyPr>
          <a:lstStyle/>
          <a:p>
            <a:r>
              <a:rPr lang="en-ZA" b="1" dirty="0">
                <a:latin typeface="Open Sans ExtraBold"/>
                <a:ea typeface="Open Sans ExtraBold" panose="020B0606030504020204" pitchFamily="34" charset="0"/>
                <a:cs typeface="Open Sans ExtraBold" panose="020B0606030504020204" pitchFamily="34" charset="0"/>
              </a:rPr>
              <a:t>Energy system modelling using </a:t>
            </a:r>
            <a:r>
              <a:rPr lang="en-ZA" b="1" dirty="0" err="1">
                <a:latin typeface="Open Sans ExtraBold"/>
                <a:ea typeface="Open Sans ExtraBold" panose="020B0606030504020204" pitchFamily="34" charset="0"/>
                <a:cs typeface="Open Sans ExtraBold" panose="020B0606030504020204" pitchFamily="34" charset="0"/>
              </a:rPr>
              <a:t>OSeMOSYS</a:t>
            </a:r>
            <a:endParaRPr lang="en-ZA" b="1" dirty="0">
              <a:latin typeface="Open Sans ExtraBold"/>
              <a:ea typeface="Open Sans ExtraBold" panose="020B0606030504020204" pitchFamily="34" charset="0"/>
              <a:cs typeface="Open Sans ExtraBold" panose="020B0606030504020204" pitchFamily="34" charset="0"/>
            </a:endParaRPr>
          </a:p>
        </p:txBody>
      </p:sp>
      <p:sp>
        <p:nvSpPr>
          <p:cNvPr id="9" name="TextBox 8">
            <a:extLst>
              <a:ext uri="{FF2B5EF4-FFF2-40B4-BE49-F238E27FC236}">
                <a16:creationId xmlns:a16="http://schemas.microsoft.com/office/drawing/2014/main" id="{D6E95E1D-DCB2-BFA4-6DB3-D2EC1ACE5A64}"/>
              </a:ext>
            </a:extLst>
          </p:cNvPr>
          <p:cNvSpPr txBox="1"/>
          <p:nvPr/>
        </p:nvSpPr>
        <p:spPr>
          <a:xfrm>
            <a:off x="521158" y="3981162"/>
            <a:ext cx="8465146" cy="2123658"/>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LECTURE 12 </a:t>
            </a:r>
            <a:endParaRPr lang="en-US" sz="4400" b="1" dirty="0">
              <a:solidFill>
                <a:schemeClr val="bg1"/>
              </a:solidFill>
              <a:latin typeface="Open Sans ExtraBold"/>
              <a:ea typeface="Open Sans ExtraBold" panose="020B0606030504020204" pitchFamily="34" charset="0"/>
              <a:cs typeface="Open Sans ExtraBold" panose="020B0606030504020204" pitchFamily="34" charset="0"/>
            </a:endParaRPr>
          </a:p>
          <a:p>
            <a:r>
              <a:rPr lang="en-ZA" sz="4400" b="1" dirty="0">
                <a:latin typeface="Open Sans ExtraBold"/>
                <a:ea typeface="Open Sans ExtraBold" panose="020B0606030504020204" pitchFamily="34" charset="0"/>
                <a:cs typeface="Open Sans ExtraBold" panose="020B0606030504020204" pitchFamily="34" charset="0"/>
              </a:rPr>
              <a:t>MODELLING OF THE INDUSTRIAL SECTOR</a:t>
            </a:r>
            <a:endParaRPr lang="en-US" sz="4400" b="1" dirty="0">
              <a:solidFill>
                <a:srgbClr val="000000"/>
              </a:solidFill>
              <a:latin typeface="Open Sans ExtraBold"/>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70185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C7C0FBAB-C1AB-E9F0-FACB-B0A205870D20}"/>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BC4254B5-D459-43AB-A949-5701C9228FA7}"/>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10</a:t>
            </a:fld>
            <a:endParaRPr lang="sv-SE" sz="1000" b="1" dirty="0">
              <a:solidFill>
                <a:schemeClr val="bg1"/>
              </a:solidFill>
            </a:endParaRPr>
          </a:p>
        </p:txBody>
      </p:sp>
      <p:sp>
        <p:nvSpPr>
          <p:cNvPr id="2" name="Rectangle 1">
            <a:extLst>
              <a:ext uri="{FF2B5EF4-FFF2-40B4-BE49-F238E27FC236}">
                <a16:creationId xmlns:a16="http://schemas.microsoft.com/office/drawing/2014/main" id="{B6578422-156B-353D-789D-8743F271580F}"/>
              </a:ext>
            </a:extLst>
          </p:cNvPr>
          <p:cNvSpPr/>
          <p:nvPr/>
        </p:nvSpPr>
        <p:spPr>
          <a:xfrm>
            <a:off x="582415" y="1510595"/>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12.2.3 The case of Costa Rica</a:t>
            </a:r>
          </a:p>
        </p:txBody>
      </p:sp>
      <p:sp>
        <p:nvSpPr>
          <p:cNvPr id="4" name="Title 10">
            <a:extLst>
              <a:ext uri="{FF2B5EF4-FFF2-40B4-BE49-F238E27FC236}">
                <a16:creationId xmlns:a16="http://schemas.microsoft.com/office/drawing/2014/main" id="{D9560203-85B2-DD98-F9C7-22DCA065CDC2}"/>
              </a:ext>
            </a:extLst>
          </p:cNvPr>
          <p:cNvSpPr txBox="1">
            <a:spLocks/>
          </p:cNvSpPr>
          <p:nvPr/>
        </p:nvSpPr>
        <p:spPr>
          <a:xfrm>
            <a:off x="582415" y="112946"/>
            <a:ext cx="10361809" cy="13976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12.2 Approaches for modelling the industrial sector</a:t>
            </a:r>
          </a:p>
        </p:txBody>
      </p:sp>
      <p:sp>
        <p:nvSpPr>
          <p:cNvPr id="5" name="TextBox 4">
            <a:extLst>
              <a:ext uri="{FF2B5EF4-FFF2-40B4-BE49-F238E27FC236}">
                <a16:creationId xmlns:a16="http://schemas.microsoft.com/office/drawing/2014/main" id="{F065E751-2E17-E4B6-08D9-1BEC65B81DA9}"/>
              </a:ext>
            </a:extLst>
          </p:cNvPr>
          <p:cNvSpPr txBox="1"/>
          <p:nvPr/>
        </p:nvSpPr>
        <p:spPr>
          <a:xfrm>
            <a:off x="393700" y="1944500"/>
            <a:ext cx="11316814" cy="954107"/>
          </a:xfrm>
          <a:prstGeom prst="rect">
            <a:avLst/>
          </a:prstGeom>
          <a:noFill/>
        </p:spPr>
        <p:txBody>
          <a:bodyPr wrap="square">
            <a:spAutoFit/>
          </a:bodyPr>
          <a:lstStyle/>
          <a:p>
            <a:pPr algn="just"/>
            <a:r>
              <a:rPr lang="en-US" sz="2800" dirty="0">
                <a:latin typeface="Aptos" panose="020B0004020202020204" pitchFamily="34" charset="0"/>
              </a:rPr>
              <a:t>Seven industrial energy demands were modelled with corresponding technology options</a:t>
            </a:r>
            <a:endParaRPr lang="es-CO" sz="2800" dirty="0">
              <a:latin typeface="Aptos" panose="020B0004020202020204" pitchFamily="34" charset="0"/>
            </a:endParaRPr>
          </a:p>
        </p:txBody>
      </p:sp>
      <p:sp>
        <p:nvSpPr>
          <p:cNvPr id="6" name="Rectangle 5">
            <a:extLst>
              <a:ext uri="{FF2B5EF4-FFF2-40B4-BE49-F238E27FC236}">
                <a16:creationId xmlns:a16="http://schemas.microsoft.com/office/drawing/2014/main" id="{6BD3FA0D-5A5E-DE8F-D4AD-FF53E62753A3}"/>
              </a:ext>
            </a:extLst>
          </p:cNvPr>
          <p:cNvSpPr/>
          <p:nvPr/>
        </p:nvSpPr>
        <p:spPr>
          <a:xfrm>
            <a:off x="1769268" y="3033766"/>
            <a:ext cx="2817019" cy="54917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a:latin typeface="Aptos" panose="020B0004020202020204" pitchFamily="34" charset="0"/>
              </a:rPr>
              <a:t>Technologies</a:t>
            </a:r>
          </a:p>
        </p:txBody>
      </p:sp>
      <p:sp>
        <p:nvSpPr>
          <p:cNvPr id="7" name="Rectangle 6">
            <a:extLst>
              <a:ext uri="{FF2B5EF4-FFF2-40B4-BE49-F238E27FC236}">
                <a16:creationId xmlns:a16="http://schemas.microsoft.com/office/drawing/2014/main" id="{2770EF0E-6D12-D03B-56F6-32F34C918673}"/>
              </a:ext>
            </a:extLst>
          </p:cNvPr>
          <p:cNvSpPr/>
          <p:nvPr/>
        </p:nvSpPr>
        <p:spPr>
          <a:xfrm>
            <a:off x="393699" y="3718100"/>
            <a:ext cx="5921375" cy="2625550"/>
          </a:xfrm>
          <a:prstGeom prst="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err="1">
                <a:solidFill>
                  <a:sysClr val="windowText" lastClr="000000"/>
                </a:solidFill>
                <a:latin typeface="Aptos" panose="020B0004020202020204" pitchFamily="34" charset="0"/>
              </a:rPr>
              <a:t>Boilers</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Cement</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kilns</a:t>
            </a:r>
            <a:endParaRPr lang="es-CO" sz="2000" dirty="0">
              <a:solidFill>
                <a:sysClr val="windowText" lastClr="000000"/>
              </a:solidFill>
              <a:latin typeface="Aptos" panose="020B0004020202020204" pitchFamily="34" charset="0"/>
            </a:endParaRPr>
          </a:p>
          <a:p>
            <a:pPr algn="ctr"/>
            <a:r>
              <a:rPr lang="es-CO" sz="2000" dirty="0">
                <a:solidFill>
                  <a:sysClr val="windowText" lastClr="000000"/>
                </a:solidFill>
                <a:latin typeface="Aptos" panose="020B0004020202020204" pitchFamily="34" charset="0"/>
              </a:rPr>
              <a:t>Glass </a:t>
            </a:r>
            <a:r>
              <a:rPr lang="es-CO" sz="2000" dirty="0" err="1">
                <a:solidFill>
                  <a:sysClr val="windowText" lastClr="000000"/>
                </a:solidFill>
                <a:latin typeface="Aptos" panose="020B0004020202020204" pitchFamily="34" charset="0"/>
              </a:rPr>
              <a:t>furnaces</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Heaters</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for</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food</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production</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Lift</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trucks</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On</a:t>
            </a:r>
            <a:r>
              <a:rPr lang="es-CO" sz="2000" dirty="0">
                <a:solidFill>
                  <a:sysClr val="windowText" lastClr="000000"/>
                </a:solidFill>
                <a:latin typeface="Aptos" panose="020B0004020202020204" pitchFamily="34" charset="0"/>
              </a:rPr>
              <a:t>-site </a:t>
            </a:r>
            <a:r>
              <a:rPr lang="es-CO" sz="2000" dirty="0" err="1">
                <a:solidFill>
                  <a:sysClr val="windowText" lastClr="000000"/>
                </a:solidFill>
                <a:latin typeface="Aptos" panose="020B0004020202020204" pitchFamily="34" charset="0"/>
              </a:rPr>
              <a:t>power</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generation</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Other</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electricity</a:t>
            </a:r>
            <a:r>
              <a:rPr lang="es-CO" sz="2000" dirty="0">
                <a:solidFill>
                  <a:sysClr val="windowText" lastClr="000000"/>
                </a:solidFill>
                <a:latin typeface="Aptos" panose="020B0004020202020204" pitchFamily="34" charset="0"/>
              </a:rPr>
              <a:t> uses</a:t>
            </a:r>
          </a:p>
        </p:txBody>
      </p:sp>
      <p:sp>
        <p:nvSpPr>
          <p:cNvPr id="8" name="Rectangle 7">
            <a:extLst>
              <a:ext uri="{FF2B5EF4-FFF2-40B4-BE49-F238E27FC236}">
                <a16:creationId xmlns:a16="http://schemas.microsoft.com/office/drawing/2014/main" id="{1683FC1C-9161-B1C6-62AF-4FFF73022FAA}"/>
              </a:ext>
            </a:extLst>
          </p:cNvPr>
          <p:cNvSpPr/>
          <p:nvPr/>
        </p:nvSpPr>
        <p:spPr>
          <a:xfrm>
            <a:off x="7806927" y="2972043"/>
            <a:ext cx="2817019" cy="54917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a:latin typeface="Aptos" panose="020B0004020202020204" pitchFamily="34" charset="0"/>
              </a:rPr>
              <a:t>Final </a:t>
            </a:r>
            <a:r>
              <a:rPr lang="es-CO" sz="2000" dirty="0" err="1">
                <a:latin typeface="Aptos" panose="020B0004020202020204" pitchFamily="34" charset="0"/>
              </a:rPr>
              <a:t>demands</a:t>
            </a:r>
            <a:endParaRPr lang="es-CO" sz="2000" dirty="0">
              <a:latin typeface="Aptos" panose="020B0004020202020204" pitchFamily="34" charset="0"/>
            </a:endParaRPr>
          </a:p>
        </p:txBody>
      </p:sp>
      <p:sp>
        <p:nvSpPr>
          <p:cNvPr id="9" name="Rectangle 8">
            <a:extLst>
              <a:ext uri="{FF2B5EF4-FFF2-40B4-BE49-F238E27FC236}">
                <a16:creationId xmlns:a16="http://schemas.microsoft.com/office/drawing/2014/main" id="{4EFAC2C6-2378-CC7A-8363-0E71CFFF13D0}"/>
              </a:ext>
            </a:extLst>
          </p:cNvPr>
          <p:cNvSpPr/>
          <p:nvPr/>
        </p:nvSpPr>
        <p:spPr>
          <a:xfrm>
            <a:off x="7000873" y="3718100"/>
            <a:ext cx="4429126" cy="2625550"/>
          </a:xfrm>
          <a:prstGeom prst="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err="1">
                <a:solidFill>
                  <a:sysClr val="windowText" lastClr="000000"/>
                </a:solidFill>
                <a:latin typeface="Aptos" panose="020B0004020202020204" pitchFamily="34" charset="0"/>
              </a:rPr>
              <a:t>Steam</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for</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all</a:t>
            </a:r>
            <a:r>
              <a:rPr lang="es-CO" sz="2000" dirty="0">
                <a:solidFill>
                  <a:sysClr val="windowText" lastClr="000000"/>
                </a:solidFill>
                <a:latin typeface="Aptos" panose="020B0004020202020204" pitchFamily="34" charset="0"/>
              </a:rPr>
              <a:t> industries</a:t>
            </a:r>
          </a:p>
          <a:p>
            <a:pPr algn="ctr"/>
            <a:r>
              <a:rPr lang="es-CO" sz="2000" dirty="0" err="1">
                <a:solidFill>
                  <a:sysClr val="windowText" lastClr="000000"/>
                </a:solidFill>
                <a:latin typeface="Aptos" panose="020B0004020202020204" pitchFamily="34" charset="0"/>
              </a:rPr>
              <a:t>Process</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heat</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for</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cement</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Process</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heat</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for</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glass</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Process</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heat</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for</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food</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Lift-truck</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demand</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On</a:t>
            </a:r>
            <a:r>
              <a:rPr lang="es-CO" sz="2000" dirty="0">
                <a:solidFill>
                  <a:sysClr val="windowText" lastClr="000000"/>
                </a:solidFill>
                <a:latin typeface="Aptos" panose="020B0004020202020204" pitchFamily="34" charset="0"/>
              </a:rPr>
              <a:t>-site </a:t>
            </a:r>
            <a:r>
              <a:rPr lang="es-CO" sz="2000" dirty="0" err="1">
                <a:solidFill>
                  <a:sysClr val="windowText" lastClr="000000"/>
                </a:solidFill>
                <a:latin typeface="Aptos" panose="020B0004020202020204" pitchFamily="34" charset="0"/>
              </a:rPr>
              <a:t>electricity</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demand</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Other</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electricity</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demand</a:t>
            </a:r>
            <a:endParaRPr lang="es-CO" sz="2000" dirty="0">
              <a:solidFill>
                <a:sysClr val="windowText" lastClr="000000"/>
              </a:solidFill>
              <a:latin typeface="Aptos" panose="020B0004020202020204" pitchFamily="34" charset="0"/>
            </a:endParaRPr>
          </a:p>
        </p:txBody>
      </p:sp>
      <p:sp>
        <p:nvSpPr>
          <p:cNvPr id="10" name="Arrow: Right 9">
            <a:extLst>
              <a:ext uri="{FF2B5EF4-FFF2-40B4-BE49-F238E27FC236}">
                <a16:creationId xmlns:a16="http://schemas.microsoft.com/office/drawing/2014/main" id="{FD047525-5CD7-D138-88F0-9AD5CE3DC2FF}"/>
              </a:ext>
            </a:extLst>
          </p:cNvPr>
          <p:cNvSpPr/>
          <p:nvPr/>
        </p:nvSpPr>
        <p:spPr>
          <a:xfrm>
            <a:off x="6315074" y="4329113"/>
            <a:ext cx="685799" cy="1571625"/>
          </a:xfrm>
          <a:prstGeom prst="rightArrow">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147682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7A21D65C-F066-56F0-C8BB-8D4510487E60}"/>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01B285DA-99CB-B0C1-B87D-E1B8B8BAEF10}"/>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11</a:t>
            </a:fld>
            <a:endParaRPr lang="sv-SE" sz="1000" b="1" dirty="0">
              <a:solidFill>
                <a:schemeClr val="bg1"/>
              </a:solidFill>
            </a:endParaRPr>
          </a:p>
        </p:txBody>
      </p:sp>
      <p:sp>
        <p:nvSpPr>
          <p:cNvPr id="2" name="Rectangle 1">
            <a:extLst>
              <a:ext uri="{FF2B5EF4-FFF2-40B4-BE49-F238E27FC236}">
                <a16:creationId xmlns:a16="http://schemas.microsoft.com/office/drawing/2014/main" id="{F334B9F5-4579-195D-A8FA-A22050A84919}"/>
              </a:ext>
            </a:extLst>
          </p:cNvPr>
          <p:cNvSpPr/>
          <p:nvPr/>
        </p:nvSpPr>
        <p:spPr>
          <a:xfrm>
            <a:off x="582415" y="1510595"/>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12.2.4 The case of Colombia</a:t>
            </a:r>
          </a:p>
        </p:txBody>
      </p:sp>
      <p:sp>
        <p:nvSpPr>
          <p:cNvPr id="4" name="Title 10">
            <a:extLst>
              <a:ext uri="{FF2B5EF4-FFF2-40B4-BE49-F238E27FC236}">
                <a16:creationId xmlns:a16="http://schemas.microsoft.com/office/drawing/2014/main" id="{6B703837-7B14-BAC5-D577-4EAF9A62C5C5}"/>
              </a:ext>
            </a:extLst>
          </p:cNvPr>
          <p:cNvSpPr txBox="1">
            <a:spLocks/>
          </p:cNvSpPr>
          <p:nvPr/>
        </p:nvSpPr>
        <p:spPr>
          <a:xfrm>
            <a:off x="582415" y="112946"/>
            <a:ext cx="10361809" cy="13976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12.2 Approaches for modelling the industrial sector</a:t>
            </a:r>
          </a:p>
        </p:txBody>
      </p:sp>
      <p:sp>
        <p:nvSpPr>
          <p:cNvPr id="5" name="TextBox 4">
            <a:extLst>
              <a:ext uri="{FF2B5EF4-FFF2-40B4-BE49-F238E27FC236}">
                <a16:creationId xmlns:a16="http://schemas.microsoft.com/office/drawing/2014/main" id="{CBA3A026-D502-6BBA-5A3D-A3EBA68F5A2E}"/>
              </a:ext>
            </a:extLst>
          </p:cNvPr>
          <p:cNvSpPr txBox="1"/>
          <p:nvPr/>
        </p:nvSpPr>
        <p:spPr>
          <a:xfrm>
            <a:off x="393700" y="1944500"/>
            <a:ext cx="11316814" cy="954107"/>
          </a:xfrm>
          <a:prstGeom prst="rect">
            <a:avLst/>
          </a:prstGeom>
          <a:noFill/>
        </p:spPr>
        <p:txBody>
          <a:bodyPr wrap="square">
            <a:spAutoFit/>
          </a:bodyPr>
          <a:lstStyle/>
          <a:p>
            <a:pPr algn="just"/>
            <a:r>
              <a:rPr lang="en-US" sz="2800" dirty="0">
                <a:latin typeface="Aptos" panose="020B0004020202020204" pitchFamily="34" charset="0"/>
              </a:rPr>
              <a:t>All industries are aggregated into three unified demands, representing the requirements for heat and electricity.</a:t>
            </a:r>
            <a:endParaRPr lang="es-CO" sz="2800" dirty="0">
              <a:latin typeface="Aptos" panose="020B0004020202020204" pitchFamily="34" charset="0"/>
            </a:endParaRPr>
          </a:p>
        </p:txBody>
      </p:sp>
      <p:sp>
        <p:nvSpPr>
          <p:cNvPr id="6" name="Rectangle 5">
            <a:extLst>
              <a:ext uri="{FF2B5EF4-FFF2-40B4-BE49-F238E27FC236}">
                <a16:creationId xmlns:a16="http://schemas.microsoft.com/office/drawing/2014/main" id="{A8BEEE4D-8D3E-843E-BC26-37B50C293917}"/>
              </a:ext>
            </a:extLst>
          </p:cNvPr>
          <p:cNvSpPr/>
          <p:nvPr/>
        </p:nvSpPr>
        <p:spPr>
          <a:xfrm>
            <a:off x="1769268" y="3033766"/>
            <a:ext cx="2817019" cy="54917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500" dirty="0">
                <a:latin typeface="Aptos" panose="020B0004020202020204" pitchFamily="34" charset="0"/>
              </a:rPr>
              <a:t>Technologies</a:t>
            </a:r>
          </a:p>
        </p:txBody>
      </p:sp>
      <p:sp>
        <p:nvSpPr>
          <p:cNvPr id="7" name="Rectangle 6">
            <a:extLst>
              <a:ext uri="{FF2B5EF4-FFF2-40B4-BE49-F238E27FC236}">
                <a16:creationId xmlns:a16="http://schemas.microsoft.com/office/drawing/2014/main" id="{DD821734-36EB-92D5-EBF4-87EEFBE41E52}"/>
              </a:ext>
            </a:extLst>
          </p:cNvPr>
          <p:cNvSpPr/>
          <p:nvPr/>
        </p:nvSpPr>
        <p:spPr>
          <a:xfrm>
            <a:off x="393699" y="3718100"/>
            <a:ext cx="5921375" cy="2625550"/>
          </a:xfrm>
          <a:prstGeom prst="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3000" dirty="0" err="1">
                <a:solidFill>
                  <a:sysClr val="windowText" lastClr="000000"/>
                </a:solidFill>
                <a:latin typeface="Aptos" panose="020B0004020202020204" pitchFamily="34" charset="0"/>
              </a:rPr>
              <a:t>Boilers</a:t>
            </a:r>
            <a:endParaRPr lang="es-CO" sz="3000" dirty="0">
              <a:solidFill>
                <a:sysClr val="windowText" lastClr="000000"/>
              </a:solidFill>
              <a:latin typeface="Aptos" panose="020B0004020202020204" pitchFamily="34" charset="0"/>
            </a:endParaRPr>
          </a:p>
          <a:p>
            <a:pPr algn="ctr"/>
            <a:endParaRPr lang="es-CO" sz="3000" dirty="0">
              <a:solidFill>
                <a:sysClr val="windowText" lastClr="000000"/>
              </a:solidFill>
              <a:latin typeface="Aptos" panose="020B0004020202020204" pitchFamily="34" charset="0"/>
            </a:endParaRPr>
          </a:p>
          <a:p>
            <a:pPr algn="ctr"/>
            <a:r>
              <a:rPr lang="es-CO" sz="3000" dirty="0" err="1">
                <a:solidFill>
                  <a:sysClr val="windowText" lastClr="000000"/>
                </a:solidFill>
                <a:latin typeface="Aptos" panose="020B0004020202020204" pitchFamily="34" charset="0"/>
              </a:rPr>
              <a:t>Furnaces</a:t>
            </a:r>
            <a:endParaRPr lang="es-CO" sz="3000" dirty="0">
              <a:solidFill>
                <a:sysClr val="windowText" lastClr="000000"/>
              </a:solidFill>
              <a:latin typeface="Aptos" panose="020B0004020202020204" pitchFamily="34" charset="0"/>
            </a:endParaRPr>
          </a:p>
          <a:p>
            <a:pPr algn="ctr"/>
            <a:endParaRPr lang="es-CO" sz="3000" dirty="0">
              <a:solidFill>
                <a:sysClr val="windowText" lastClr="000000"/>
              </a:solidFill>
              <a:latin typeface="Aptos" panose="020B0004020202020204" pitchFamily="34" charset="0"/>
            </a:endParaRPr>
          </a:p>
          <a:p>
            <a:pPr algn="ctr"/>
            <a:r>
              <a:rPr lang="es-CO" sz="3000" dirty="0" err="1">
                <a:solidFill>
                  <a:sysClr val="windowText" lastClr="000000"/>
                </a:solidFill>
                <a:latin typeface="Aptos" panose="020B0004020202020204" pitchFamily="34" charset="0"/>
              </a:rPr>
              <a:t>Electrical</a:t>
            </a:r>
            <a:r>
              <a:rPr lang="es-CO" sz="3000" dirty="0">
                <a:solidFill>
                  <a:sysClr val="windowText" lastClr="000000"/>
                </a:solidFill>
                <a:latin typeface="Aptos" panose="020B0004020202020204" pitchFamily="34" charset="0"/>
              </a:rPr>
              <a:t> </a:t>
            </a:r>
            <a:r>
              <a:rPr lang="es-CO" sz="3000" dirty="0" err="1">
                <a:solidFill>
                  <a:sysClr val="windowText" lastClr="000000"/>
                </a:solidFill>
                <a:latin typeface="Aptos" panose="020B0004020202020204" pitchFamily="34" charset="0"/>
              </a:rPr>
              <a:t>devices</a:t>
            </a:r>
            <a:endParaRPr lang="es-CO" sz="3000" dirty="0">
              <a:solidFill>
                <a:sysClr val="windowText" lastClr="000000"/>
              </a:solidFill>
              <a:latin typeface="Aptos" panose="020B0004020202020204" pitchFamily="34" charset="0"/>
            </a:endParaRPr>
          </a:p>
        </p:txBody>
      </p:sp>
      <p:sp>
        <p:nvSpPr>
          <p:cNvPr id="8" name="Rectangle 7">
            <a:extLst>
              <a:ext uri="{FF2B5EF4-FFF2-40B4-BE49-F238E27FC236}">
                <a16:creationId xmlns:a16="http://schemas.microsoft.com/office/drawing/2014/main" id="{E03F44AE-B4BC-8A0B-9B88-41287245276C}"/>
              </a:ext>
            </a:extLst>
          </p:cNvPr>
          <p:cNvSpPr/>
          <p:nvPr/>
        </p:nvSpPr>
        <p:spPr>
          <a:xfrm>
            <a:off x="7806927" y="2972043"/>
            <a:ext cx="2817019" cy="54917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500" dirty="0">
                <a:latin typeface="Aptos" panose="020B0004020202020204" pitchFamily="34" charset="0"/>
              </a:rPr>
              <a:t>Final </a:t>
            </a:r>
            <a:r>
              <a:rPr lang="es-CO" sz="2500" dirty="0" err="1">
                <a:latin typeface="Aptos" panose="020B0004020202020204" pitchFamily="34" charset="0"/>
              </a:rPr>
              <a:t>demands</a:t>
            </a:r>
            <a:endParaRPr lang="es-CO" sz="2500" dirty="0">
              <a:latin typeface="Aptos" panose="020B0004020202020204" pitchFamily="34" charset="0"/>
            </a:endParaRPr>
          </a:p>
        </p:txBody>
      </p:sp>
      <p:sp>
        <p:nvSpPr>
          <p:cNvPr id="9" name="Rectangle 8">
            <a:extLst>
              <a:ext uri="{FF2B5EF4-FFF2-40B4-BE49-F238E27FC236}">
                <a16:creationId xmlns:a16="http://schemas.microsoft.com/office/drawing/2014/main" id="{739E4EEF-967C-A244-B09F-167ED0418078}"/>
              </a:ext>
            </a:extLst>
          </p:cNvPr>
          <p:cNvSpPr/>
          <p:nvPr/>
        </p:nvSpPr>
        <p:spPr>
          <a:xfrm>
            <a:off x="7000873" y="3718100"/>
            <a:ext cx="4429126" cy="2625550"/>
          </a:xfrm>
          <a:prstGeom prst="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3000" dirty="0" err="1">
                <a:solidFill>
                  <a:sysClr val="windowText" lastClr="000000"/>
                </a:solidFill>
                <a:latin typeface="Aptos" panose="020B0004020202020204" pitchFamily="34" charset="0"/>
              </a:rPr>
              <a:t>Indirect</a:t>
            </a:r>
            <a:r>
              <a:rPr lang="es-CO" sz="3000" dirty="0">
                <a:solidFill>
                  <a:sysClr val="windowText" lastClr="000000"/>
                </a:solidFill>
                <a:latin typeface="Aptos" panose="020B0004020202020204" pitchFamily="34" charset="0"/>
              </a:rPr>
              <a:t> </a:t>
            </a:r>
            <a:r>
              <a:rPr lang="es-CO" sz="3000" dirty="0" err="1">
                <a:solidFill>
                  <a:sysClr val="windowText" lastClr="000000"/>
                </a:solidFill>
                <a:latin typeface="Aptos" panose="020B0004020202020204" pitchFamily="34" charset="0"/>
              </a:rPr>
              <a:t>heat</a:t>
            </a:r>
            <a:endParaRPr lang="es-CO" sz="3000" dirty="0">
              <a:solidFill>
                <a:sysClr val="windowText" lastClr="000000"/>
              </a:solidFill>
              <a:latin typeface="Aptos" panose="020B0004020202020204" pitchFamily="34" charset="0"/>
            </a:endParaRPr>
          </a:p>
          <a:p>
            <a:pPr algn="ctr"/>
            <a:endParaRPr lang="es-CO" sz="3000" dirty="0">
              <a:solidFill>
                <a:sysClr val="windowText" lastClr="000000"/>
              </a:solidFill>
              <a:latin typeface="Aptos" panose="020B0004020202020204" pitchFamily="34" charset="0"/>
            </a:endParaRPr>
          </a:p>
          <a:p>
            <a:pPr algn="ctr"/>
            <a:r>
              <a:rPr lang="es-CO" sz="3000" dirty="0">
                <a:solidFill>
                  <a:sysClr val="windowText" lastClr="000000"/>
                </a:solidFill>
                <a:latin typeface="Aptos" panose="020B0004020202020204" pitchFamily="34" charset="0"/>
              </a:rPr>
              <a:t>Direct </a:t>
            </a:r>
            <a:r>
              <a:rPr lang="es-CO" sz="3000" dirty="0" err="1">
                <a:solidFill>
                  <a:sysClr val="windowText" lastClr="000000"/>
                </a:solidFill>
                <a:latin typeface="Aptos" panose="020B0004020202020204" pitchFamily="34" charset="0"/>
              </a:rPr>
              <a:t>heat</a:t>
            </a:r>
            <a:endParaRPr lang="es-CO" sz="3000" dirty="0">
              <a:solidFill>
                <a:sysClr val="windowText" lastClr="000000"/>
              </a:solidFill>
              <a:latin typeface="Aptos" panose="020B0004020202020204" pitchFamily="34" charset="0"/>
            </a:endParaRPr>
          </a:p>
          <a:p>
            <a:pPr algn="ctr"/>
            <a:endParaRPr lang="es-CO" sz="3000" dirty="0">
              <a:solidFill>
                <a:sysClr val="windowText" lastClr="000000"/>
              </a:solidFill>
              <a:latin typeface="Aptos" panose="020B0004020202020204" pitchFamily="34" charset="0"/>
            </a:endParaRPr>
          </a:p>
          <a:p>
            <a:pPr algn="ctr"/>
            <a:r>
              <a:rPr lang="es-CO" sz="3000" dirty="0" err="1">
                <a:solidFill>
                  <a:sysClr val="windowText" lastClr="000000"/>
                </a:solidFill>
                <a:latin typeface="Aptos" panose="020B0004020202020204" pitchFamily="34" charset="0"/>
              </a:rPr>
              <a:t>Electricity</a:t>
            </a:r>
            <a:r>
              <a:rPr lang="es-CO" sz="3000" dirty="0">
                <a:solidFill>
                  <a:sysClr val="windowText" lastClr="000000"/>
                </a:solidFill>
                <a:latin typeface="Aptos" panose="020B0004020202020204" pitchFamily="34" charset="0"/>
              </a:rPr>
              <a:t> </a:t>
            </a:r>
            <a:r>
              <a:rPr lang="es-CO" sz="3000" dirty="0" err="1">
                <a:solidFill>
                  <a:sysClr val="windowText" lastClr="000000"/>
                </a:solidFill>
                <a:latin typeface="Aptos" panose="020B0004020202020204" pitchFamily="34" charset="0"/>
              </a:rPr>
              <a:t>demand</a:t>
            </a:r>
            <a:endParaRPr lang="es-CO" sz="3000" dirty="0">
              <a:solidFill>
                <a:sysClr val="windowText" lastClr="000000"/>
              </a:solidFill>
              <a:latin typeface="Aptos" panose="020B0004020202020204" pitchFamily="34" charset="0"/>
            </a:endParaRPr>
          </a:p>
        </p:txBody>
      </p:sp>
      <p:sp>
        <p:nvSpPr>
          <p:cNvPr id="10" name="Arrow: Right 9">
            <a:extLst>
              <a:ext uri="{FF2B5EF4-FFF2-40B4-BE49-F238E27FC236}">
                <a16:creationId xmlns:a16="http://schemas.microsoft.com/office/drawing/2014/main" id="{7A791FB9-58F7-DE67-E43D-1F529203A6C5}"/>
              </a:ext>
            </a:extLst>
          </p:cNvPr>
          <p:cNvSpPr/>
          <p:nvPr/>
        </p:nvSpPr>
        <p:spPr>
          <a:xfrm>
            <a:off x="6315074" y="4329113"/>
            <a:ext cx="685799" cy="1571625"/>
          </a:xfrm>
          <a:prstGeom prst="rightArrow">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982641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12</a:t>
            </a:fld>
            <a:endParaRPr lang="sv-SE" sz="1000" b="1" dirty="0">
              <a:solidFill>
                <a:schemeClr val="bg1"/>
              </a:solidFill>
            </a:endParaRPr>
          </a:p>
        </p:txBody>
      </p:sp>
      <p:sp>
        <p:nvSpPr>
          <p:cNvPr id="2" name="Slide Number Placeholder 5">
            <a:extLst>
              <a:ext uri="{FF2B5EF4-FFF2-40B4-BE49-F238E27FC236}">
                <a16:creationId xmlns:a16="http://schemas.microsoft.com/office/drawing/2014/main" id="{51BDC163-8BDF-21C1-48C3-1444207E838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276B0536-8E35-8032-529F-574B89B964A7}"/>
              </a:ext>
            </a:extLst>
          </p:cNvPr>
          <p:cNvSpPr txBox="1">
            <a:spLocks/>
          </p:cNvSpPr>
          <p:nvPr/>
        </p:nvSpPr>
        <p:spPr>
          <a:xfrm>
            <a:off x="887215" y="8748"/>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12.2 References</a:t>
            </a:r>
          </a:p>
        </p:txBody>
      </p:sp>
      <p:sp>
        <p:nvSpPr>
          <p:cNvPr id="5" name="TextBox 4">
            <a:extLst>
              <a:ext uri="{FF2B5EF4-FFF2-40B4-BE49-F238E27FC236}">
                <a16:creationId xmlns:a16="http://schemas.microsoft.com/office/drawing/2014/main" id="{512794A9-2AD3-6AA5-E3D9-E62DB796D066}"/>
              </a:ext>
            </a:extLst>
          </p:cNvPr>
          <p:cNvSpPr txBox="1"/>
          <p:nvPr/>
        </p:nvSpPr>
        <p:spPr>
          <a:xfrm>
            <a:off x="929195" y="1494761"/>
            <a:ext cx="9843579" cy="60365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52400" indent="-457200">
              <a:lnSpc>
                <a:spcPct val="107000"/>
              </a:lnSpc>
              <a:spcAft>
                <a:spcPts val="800"/>
              </a:spcAft>
              <a:buAutoNum type="arabicPeriod"/>
            </a:pPr>
            <a:r>
              <a:rPr lang="es-CO" sz="2000" kern="100" dirty="0" err="1">
                <a:effectLst/>
                <a:latin typeface="Aptos" panose="020B0004020202020204" pitchFamily="34" charset="0"/>
                <a:ea typeface="Times New Roman" panose="02020603050405020304" pitchFamily="18" charset="0"/>
                <a:cs typeface="Times New Roman" panose="02020603050405020304" pitchFamily="18" charset="0"/>
              </a:rPr>
              <a:t>EPERLab</a:t>
            </a:r>
            <a:r>
              <a:rPr lang="es-CO" sz="2000" kern="100" dirty="0">
                <a:effectLst/>
                <a:latin typeface="Aptos" panose="020B0004020202020204" pitchFamily="34" charset="0"/>
                <a:ea typeface="Times New Roman" panose="02020603050405020304" pitchFamily="18" charset="0"/>
                <a:cs typeface="Times New Roman" panose="02020603050405020304" pitchFamily="18" charset="0"/>
              </a:rPr>
              <a:t>-UCR. (2021). </a:t>
            </a:r>
            <a:r>
              <a:rPr lang="es-CO" sz="2000" i="1" kern="100" dirty="0" err="1">
                <a:effectLst/>
                <a:latin typeface="Aptos" panose="020B0004020202020204" pitchFamily="34" charset="0"/>
                <a:ea typeface="Times New Roman" panose="02020603050405020304" pitchFamily="18" charset="0"/>
                <a:cs typeface="Times New Roman" panose="02020603050405020304" pitchFamily="18" charset="0"/>
              </a:rPr>
              <a:t>OSeMOSYS</a:t>
            </a:r>
            <a:r>
              <a:rPr lang="es-CO" sz="2000" i="1" kern="100" dirty="0">
                <a:effectLst/>
                <a:latin typeface="Aptos" panose="020B0004020202020204" pitchFamily="34" charset="0"/>
                <a:ea typeface="Times New Roman" panose="02020603050405020304" pitchFamily="18" charset="0"/>
                <a:cs typeface="Times New Roman" panose="02020603050405020304" pitchFamily="18" charset="0"/>
              </a:rPr>
              <a:t>-CR v2.0. </a:t>
            </a:r>
            <a:r>
              <a:rPr lang="es-CO" sz="2000" i="1" kern="100" dirty="0" err="1">
                <a:effectLst/>
                <a:latin typeface="Aptos" panose="020B0004020202020204" pitchFamily="34" charset="0"/>
                <a:ea typeface="Times New Roman" panose="02020603050405020304" pitchFamily="18" charset="0"/>
                <a:cs typeface="Times New Roman" panose="02020603050405020304" pitchFamily="18" charset="0"/>
              </a:rPr>
              <a:t>Documentation</a:t>
            </a:r>
            <a:r>
              <a:rPr lang="es-CO" sz="2000" kern="100" dirty="0">
                <a:effectLst/>
                <a:latin typeface="Aptos" panose="020B0004020202020204" pitchFamily="34" charset="0"/>
                <a:ea typeface="Times New Roman" panose="02020603050405020304" pitchFamily="18" charset="0"/>
                <a:cs typeface="Times New Roman" panose="02020603050405020304" pitchFamily="18" charset="0"/>
              </a:rPr>
              <a:t>. </a:t>
            </a:r>
            <a:r>
              <a:rPr lang="es-CO" sz="2000" kern="100" dirty="0">
                <a:latin typeface="Aptos" panose="020B0004020202020204" pitchFamily="34" charset="0"/>
                <a:ea typeface="Times New Roman" panose="02020603050405020304" pitchFamily="18" charset="0"/>
                <a:cs typeface="Times New Roman" panose="02020603050405020304" pitchFamily="18" charset="0"/>
                <a:hlinkClick r:id="rId3"/>
              </a:rPr>
              <a:t>https://osemosys-cr-v2.readthedocs.io/en/latest/Overview.html</a:t>
            </a:r>
            <a:endParaRPr lang="es-CO" sz="2000" kern="100" dirty="0">
              <a:latin typeface="Aptos" panose="020B0004020202020204" pitchFamily="34" charset="0"/>
              <a:ea typeface="Times New Roman" panose="02020603050405020304" pitchFamily="18" charset="0"/>
              <a:cs typeface="Times New Roman" panose="02020603050405020304" pitchFamily="18" charset="0"/>
            </a:endParaRPr>
          </a:p>
          <a:p>
            <a:pPr marL="152400" indent="-457200">
              <a:lnSpc>
                <a:spcPct val="107000"/>
              </a:lnSpc>
              <a:spcAft>
                <a:spcPts val="800"/>
              </a:spcAft>
              <a:buAutoNum type="arabicPeriod"/>
            </a:pPr>
            <a:endParaRPr lang="es-CO" sz="2000" kern="100" dirty="0">
              <a:latin typeface="Aptos" panose="020B0004020202020204" pitchFamily="34" charset="0"/>
              <a:ea typeface="Times New Roman" panose="02020603050405020304" pitchFamily="18" charset="0"/>
              <a:cs typeface="Times New Roman" panose="02020603050405020304" pitchFamily="18" charset="0"/>
            </a:endParaRPr>
          </a:p>
          <a:p>
            <a:pPr marL="152400" indent="-457200">
              <a:lnSpc>
                <a:spcPct val="107000"/>
              </a:lnSpc>
              <a:spcAft>
                <a:spcPts val="800"/>
              </a:spcAft>
              <a:buAutoNum type="arabicPeriod"/>
            </a:pPr>
            <a:r>
              <a:rPr lang="es-CO" sz="2000" kern="100" dirty="0">
                <a:effectLst/>
                <a:latin typeface="Aptos" panose="020B0004020202020204" pitchFamily="34" charset="0"/>
                <a:ea typeface="Times New Roman" panose="02020603050405020304" pitchFamily="18" charset="0"/>
                <a:cs typeface="Times New Roman" panose="02020603050405020304" pitchFamily="18" charset="0"/>
              </a:rPr>
              <a:t>Manuel, S. D., Floris, T., Kira, W., Jos, S., &amp; André, F. (2022). </a:t>
            </a:r>
            <a:r>
              <a:rPr lang="en-GB" sz="2000" kern="100" dirty="0">
                <a:effectLst/>
                <a:latin typeface="Aptos" panose="020B0004020202020204" pitchFamily="34" charset="0"/>
                <a:ea typeface="Times New Roman" panose="02020603050405020304" pitchFamily="18" charset="0"/>
                <a:cs typeface="Times New Roman" panose="02020603050405020304" pitchFamily="18" charset="0"/>
              </a:rPr>
              <a:t>High technical and temporal resolution integrated energy system modelling of industrial decarbonisation. </a:t>
            </a:r>
            <a:r>
              <a:rPr lang="en-GB" sz="2000" i="1" kern="100" dirty="0">
                <a:effectLst/>
                <a:latin typeface="Aptos" panose="020B0004020202020204" pitchFamily="34" charset="0"/>
                <a:ea typeface="Times New Roman" panose="02020603050405020304" pitchFamily="18" charset="0"/>
                <a:cs typeface="Times New Roman" panose="02020603050405020304" pitchFamily="18" charset="0"/>
              </a:rPr>
              <a:t>Advances in Applied Energy</a:t>
            </a:r>
            <a:r>
              <a:rPr lang="en-GB" sz="2000" kern="100" dirty="0">
                <a:effectLst/>
                <a:latin typeface="Aptos" panose="020B0004020202020204" pitchFamily="34" charset="0"/>
                <a:ea typeface="Times New Roman" panose="02020603050405020304" pitchFamily="18" charset="0"/>
                <a:cs typeface="Times New Roman" panose="02020603050405020304" pitchFamily="18" charset="0"/>
              </a:rPr>
              <a:t>, </a:t>
            </a:r>
            <a:r>
              <a:rPr lang="en-GB" sz="2000" i="1" kern="100" dirty="0">
                <a:effectLst/>
                <a:latin typeface="Aptos" panose="020B0004020202020204" pitchFamily="34" charset="0"/>
                <a:ea typeface="Times New Roman" panose="02020603050405020304" pitchFamily="18" charset="0"/>
                <a:cs typeface="Times New Roman" panose="02020603050405020304" pitchFamily="18" charset="0"/>
              </a:rPr>
              <a:t>7</a:t>
            </a:r>
            <a:r>
              <a:rPr lang="en-GB" sz="2000" kern="100" dirty="0">
                <a:effectLst/>
                <a:latin typeface="Aptos" panose="020B0004020202020204" pitchFamily="34" charset="0"/>
                <a:ea typeface="Times New Roman" panose="02020603050405020304" pitchFamily="18" charset="0"/>
                <a:cs typeface="Times New Roman" panose="02020603050405020304" pitchFamily="18" charset="0"/>
              </a:rPr>
              <a:t>. </a:t>
            </a:r>
            <a:r>
              <a:rPr lang="en-GB" sz="2000" kern="100" dirty="0">
                <a:effectLst/>
                <a:latin typeface="Aptos" panose="020B0004020202020204" pitchFamily="34" charset="0"/>
                <a:ea typeface="Times New Roman" panose="02020603050405020304" pitchFamily="18" charset="0"/>
                <a:cs typeface="Times New Roman" panose="02020603050405020304" pitchFamily="18" charset="0"/>
                <a:hlinkClick r:id="rId4"/>
              </a:rPr>
              <a:t>https://doi.org/10.1016/j.adapen.2022.100105</a:t>
            </a:r>
            <a:endParaRPr lang="en-GB" sz="20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152400" indent="-457200">
              <a:lnSpc>
                <a:spcPct val="107000"/>
              </a:lnSpc>
              <a:spcAft>
                <a:spcPts val="800"/>
              </a:spcAft>
              <a:buAutoNum type="arabicPeriod"/>
            </a:pPr>
            <a:endParaRPr lang="en-GB" sz="2000" kern="100" dirty="0">
              <a:latin typeface="Aptos" panose="020B0004020202020204" pitchFamily="34" charset="0"/>
              <a:ea typeface="Times New Roman" panose="02020603050405020304" pitchFamily="18" charset="0"/>
              <a:cs typeface="Times New Roman" panose="02020603050405020304" pitchFamily="18" charset="0"/>
            </a:endParaRPr>
          </a:p>
          <a:p>
            <a:pPr marL="152400" indent="-457200">
              <a:lnSpc>
                <a:spcPct val="107000"/>
              </a:lnSpc>
              <a:spcAft>
                <a:spcPts val="800"/>
              </a:spcAft>
              <a:buAutoNum type="arabicPeriod"/>
            </a:pPr>
            <a:r>
              <a:rPr lang="en-GB" sz="2000" kern="100" dirty="0">
                <a:effectLst/>
                <a:latin typeface="Aptos" panose="020B0004020202020204" pitchFamily="34" charset="0"/>
                <a:ea typeface="Times New Roman" panose="02020603050405020304" pitchFamily="18" charset="0"/>
                <a:cs typeface="Times New Roman" panose="02020603050405020304" pitchFamily="18" charset="0"/>
              </a:rPr>
              <a:t>Plazas-Niño, F. A., </a:t>
            </a:r>
            <a:r>
              <a:rPr lang="en-GB" sz="2000" kern="100" dirty="0" err="1">
                <a:effectLst/>
                <a:latin typeface="Aptos" panose="020B0004020202020204" pitchFamily="34" charset="0"/>
                <a:ea typeface="Times New Roman" panose="02020603050405020304" pitchFamily="18" charset="0"/>
                <a:cs typeface="Times New Roman" panose="02020603050405020304" pitchFamily="18" charset="0"/>
              </a:rPr>
              <a:t>Yeganyan</a:t>
            </a:r>
            <a:r>
              <a:rPr lang="en-GB" sz="2000" kern="100" dirty="0">
                <a:effectLst/>
                <a:latin typeface="Aptos" panose="020B0004020202020204" pitchFamily="34" charset="0"/>
                <a:ea typeface="Times New Roman" panose="02020603050405020304" pitchFamily="18" charset="0"/>
                <a:cs typeface="Times New Roman" panose="02020603050405020304" pitchFamily="18" charset="0"/>
              </a:rPr>
              <a:t>, R., Cannone, C., Howells, M., &amp; Quirós-</a:t>
            </a:r>
            <a:r>
              <a:rPr lang="en-GB" sz="2000" kern="100" dirty="0" err="1">
                <a:effectLst/>
                <a:latin typeface="Aptos" panose="020B0004020202020204" pitchFamily="34" charset="0"/>
                <a:ea typeface="Times New Roman" panose="02020603050405020304" pitchFamily="18" charset="0"/>
                <a:cs typeface="Times New Roman" panose="02020603050405020304" pitchFamily="18" charset="0"/>
              </a:rPr>
              <a:t>Tortós</a:t>
            </a:r>
            <a:r>
              <a:rPr lang="en-GB" sz="2000" kern="100" dirty="0">
                <a:effectLst/>
                <a:latin typeface="Aptos" panose="020B0004020202020204" pitchFamily="34" charset="0"/>
                <a:ea typeface="Times New Roman" panose="02020603050405020304" pitchFamily="18" charset="0"/>
                <a:cs typeface="Times New Roman" panose="02020603050405020304" pitchFamily="18" charset="0"/>
              </a:rPr>
              <a:t>, J. (2023). Informing sustainable energy policy in developing countries: An assessment of decarbonization pathways in Colombia using open energy system optimization modelling. </a:t>
            </a:r>
            <a:r>
              <a:rPr lang="es-CO" sz="2000" i="1" kern="100" dirty="0">
                <a:effectLst/>
                <a:latin typeface="Aptos" panose="020B0004020202020204" pitchFamily="34" charset="0"/>
                <a:ea typeface="Times New Roman" panose="02020603050405020304" pitchFamily="18" charset="0"/>
                <a:cs typeface="Times New Roman" panose="02020603050405020304" pitchFamily="18" charset="0"/>
              </a:rPr>
              <a:t>Energy </a:t>
            </a:r>
            <a:r>
              <a:rPr lang="es-CO" sz="2000" i="1" kern="100" dirty="0" err="1">
                <a:effectLst/>
                <a:latin typeface="Aptos" panose="020B0004020202020204" pitchFamily="34" charset="0"/>
                <a:ea typeface="Times New Roman" panose="02020603050405020304" pitchFamily="18" charset="0"/>
                <a:cs typeface="Times New Roman" panose="02020603050405020304" pitchFamily="18" charset="0"/>
              </a:rPr>
              <a:t>Strategy</a:t>
            </a:r>
            <a:r>
              <a:rPr lang="es-CO" sz="2000" i="1" kern="100" dirty="0">
                <a:effectLst/>
                <a:latin typeface="Aptos" panose="020B0004020202020204" pitchFamily="34" charset="0"/>
                <a:ea typeface="Times New Roman" panose="02020603050405020304" pitchFamily="18" charset="0"/>
                <a:cs typeface="Times New Roman" panose="02020603050405020304" pitchFamily="18" charset="0"/>
              </a:rPr>
              <a:t> </a:t>
            </a:r>
            <a:r>
              <a:rPr lang="es-CO" sz="2000" i="1" kern="100" dirty="0" err="1">
                <a:effectLst/>
                <a:latin typeface="Aptos" panose="020B0004020202020204" pitchFamily="34" charset="0"/>
                <a:ea typeface="Times New Roman" panose="02020603050405020304" pitchFamily="18" charset="0"/>
                <a:cs typeface="Times New Roman" panose="02020603050405020304" pitchFamily="18" charset="0"/>
              </a:rPr>
              <a:t>Reviews</a:t>
            </a:r>
            <a:r>
              <a:rPr lang="es-CO" sz="2000" kern="100" dirty="0">
                <a:effectLst/>
                <a:latin typeface="Aptos" panose="020B0004020202020204" pitchFamily="34" charset="0"/>
                <a:ea typeface="Times New Roman" panose="02020603050405020304" pitchFamily="18" charset="0"/>
                <a:cs typeface="Times New Roman" panose="02020603050405020304" pitchFamily="18" charset="0"/>
              </a:rPr>
              <a:t>, </a:t>
            </a:r>
            <a:r>
              <a:rPr lang="es-CO" sz="2000" i="1" kern="100" dirty="0">
                <a:effectLst/>
                <a:latin typeface="Aptos" panose="020B0004020202020204" pitchFamily="34" charset="0"/>
                <a:ea typeface="Times New Roman" panose="02020603050405020304" pitchFamily="18" charset="0"/>
                <a:cs typeface="Times New Roman" panose="02020603050405020304" pitchFamily="18" charset="0"/>
              </a:rPr>
              <a:t>50</a:t>
            </a:r>
            <a:r>
              <a:rPr lang="es-CO" sz="2000" kern="100" dirty="0">
                <a:effectLst/>
                <a:latin typeface="Aptos" panose="020B0004020202020204" pitchFamily="34" charset="0"/>
                <a:ea typeface="Times New Roman" panose="02020603050405020304" pitchFamily="18" charset="0"/>
                <a:cs typeface="Times New Roman" panose="02020603050405020304" pitchFamily="18" charset="0"/>
              </a:rPr>
              <a:t>, 101226. </a:t>
            </a:r>
            <a:r>
              <a:rPr lang="es-CO" sz="2000" kern="100" dirty="0">
                <a:effectLst/>
                <a:latin typeface="Aptos" panose="020B0004020202020204" pitchFamily="34" charset="0"/>
                <a:ea typeface="Times New Roman" panose="02020603050405020304" pitchFamily="18" charset="0"/>
                <a:cs typeface="Times New Roman" panose="02020603050405020304" pitchFamily="18" charset="0"/>
                <a:hlinkClick r:id="rId5"/>
              </a:rPr>
              <a:t>https://doi.org/10.1016/j.esr.2023.101226</a:t>
            </a:r>
            <a:endParaRPr lang="es-CO" sz="2000" kern="100" dirty="0">
              <a:effectLst/>
              <a:latin typeface="Aptos" panose="020B0004020202020204" pitchFamily="34" charset="0"/>
              <a:ea typeface="Times New Roman" panose="02020603050405020304" pitchFamily="18" charset="0"/>
              <a:cs typeface="Times New Roman" panose="02020603050405020304" pitchFamily="18" charset="0"/>
            </a:endParaRPr>
          </a:p>
          <a:p>
            <a:pPr indent="-304800">
              <a:lnSpc>
                <a:spcPct val="107000"/>
              </a:lnSpc>
              <a:spcAft>
                <a:spcPts val="800"/>
              </a:spcAft>
            </a:pPr>
            <a:endParaRPr lang="es-CO" sz="2000" kern="100" dirty="0">
              <a:effectLst/>
              <a:latin typeface="Aptos" panose="020B0004020202020204" pitchFamily="34" charset="0"/>
              <a:ea typeface="Calibri" panose="020F0502020204030204" pitchFamily="34" charset="0"/>
              <a:cs typeface="Times New Roman" panose="02020603050405020304" pitchFamily="18" charset="0"/>
            </a:endParaRPr>
          </a:p>
          <a:p>
            <a:pPr marL="152400" indent="-457200">
              <a:lnSpc>
                <a:spcPct val="107000"/>
              </a:lnSpc>
              <a:spcAft>
                <a:spcPts val="800"/>
              </a:spcAft>
              <a:buAutoNum type="arabicPeriod"/>
            </a:pPr>
            <a:endParaRPr lang="es-CO" sz="20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endParaRPr>
          </a:p>
          <a:p>
            <a:pPr marL="342900" indent="-342900">
              <a:buAutoNum type="arabicPeriod"/>
            </a:pPr>
            <a:endParaRPr lang="en-GB" sz="2000" dirty="0">
              <a:latin typeface="Aptos" panose="020B0004020202020204" pitchFamily="34" charset="0"/>
              <a:ea typeface="+mn-lt"/>
              <a:cs typeface="+mn-lt"/>
            </a:endParaRPr>
          </a:p>
          <a:p>
            <a:pPr marL="342900" indent="-342900">
              <a:buAutoNum type="arabicPeriod"/>
            </a:pPr>
            <a:endParaRPr lang="en-GB" sz="2000" dirty="0">
              <a:latin typeface="Aptos" panose="020B0004020202020204" pitchFamily="34" charset="0"/>
              <a:ea typeface="+mn-lt"/>
              <a:cs typeface="+mn-lt"/>
            </a:endParaRPr>
          </a:p>
        </p:txBody>
      </p:sp>
    </p:spTree>
    <p:extLst>
      <p:ext uri="{BB962C8B-B14F-4D97-AF65-F5344CB8AC3E}">
        <p14:creationId xmlns:p14="http://schemas.microsoft.com/office/powerpoint/2010/main" val="964061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13</a:t>
            </a:fld>
            <a:endParaRPr lang="sv-SE" sz="1000" b="1" dirty="0">
              <a:solidFill>
                <a:schemeClr val="bg1"/>
              </a:solidFill>
            </a:endParaRPr>
          </a:p>
        </p:txBody>
      </p:sp>
      <p:sp>
        <p:nvSpPr>
          <p:cNvPr id="5" name="Rectangle 4">
            <a:extLst>
              <a:ext uri="{FF2B5EF4-FFF2-40B4-BE49-F238E27FC236}">
                <a16:creationId xmlns:a16="http://schemas.microsoft.com/office/drawing/2014/main" id="{56B666DB-C3D1-00FB-14AA-33398F73EE1D}"/>
              </a:ext>
            </a:extLst>
          </p:cNvPr>
          <p:cNvSpPr/>
          <p:nvPr/>
        </p:nvSpPr>
        <p:spPr>
          <a:xfrm>
            <a:off x="472546" y="1643063"/>
            <a:ext cx="7942792"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12.3.1 Technologies in the reference energy system</a:t>
            </a:r>
          </a:p>
        </p:txBody>
      </p:sp>
      <p:sp>
        <p:nvSpPr>
          <p:cNvPr id="6" name="Title 10">
            <a:extLst>
              <a:ext uri="{FF2B5EF4-FFF2-40B4-BE49-F238E27FC236}">
                <a16:creationId xmlns:a16="http://schemas.microsoft.com/office/drawing/2014/main" id="{258398D6-E7B6-547F-135B-96F682BED301}"/>
              </a:ext>
            </a:extLst>
          </p:cNvPr>
          <p:cNvSpPr txBox="1">
            <a:spLocks/>
          </p:cNvSpPr>
          <p:nvPr/>
        </p:nvSpPr>
        <p:spPr>
          <a:xfrm>
            <a:off x="472546" y="198124"/>
            <a:ext cx="11100329" cy="14449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12.3 Modelling of industrial sector using </a:t>
            </a:r>
            <a:r>
              <a:rPr lang="en-GB" sz="4400" dirty="0" err="1">
                <a:latin typeface="Open Sans"/>
                <a:ea typeface="Open Sans" panose="020B0606030504020204" pitchFamily="34" charset="0"/>
                <a:cs typeface="Open Sans" panose="020B0606030504020204" pitchFamily="34" charset="0"/>
                <a:sym typeface="Bodoni SvtyTwo ITC TT-Book"/>
              </a:rPr>
              <a:t>OSeMOSYS</a:t>
            </a:r>
            <a:endParaRPr lang="en-GB" sz="4400" dirty="0">
              <a:latin typeface="Open Sans"/>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D4188BA3-B0B3-1461-09D6-0767BEF13E2A}"/>
              </a:ext>
            </a:extLst>
          </p:cNvPr>
          <p:cNvSpPr/>
          <p:nvPr/>
        </p:nvSpPr>
        <p:spPr>
          <a:xfrm>
            <a:off x="1643370" y="2661261"/>
            <a:ext cx="2591758" cy="583508"/>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Coal </a:t>
            </a:r>
            <a:r>
              <a:rPr lang="es-CO" sz="1800" dirty="0" err="1">
                <a:solidFill>
                  <a:sysClr val="windowText" lastClr="000000"/>
                </a:solidFill>
              </a:rPr>
              <a:t>furnace</a:t>
            </a:r>
            <a:endParaRPr lang="es-CO" sz="1800" dirty="0">
              <a:solidFill>
                <a:sysClr val="windowText" lastClr="000000"/>
              </a:solidFill>
            </a:endParaRPr>
          </a:p>
        </p:txBody>
      </p:sp>
      <p:cxnSp>
        <p:nvCxnSpPr>
          <p:cNvPr id="4" name="Straight Arrow Connector 3">
            <a:extLst>
              <a:ext uri="{FF2B5EF4-FFF2-40B4-BE49-F238E27FC236}">
                <a16:creationId xmlns:a16="http://schemas.microsoft.com/office/drawing/2014/main" id="{0E258A63-89E4-88F3-AC3D-4B7AD2BD7111}"/>
              </a:ext>
            </a:extLst>
          </p:cNvPr>
          <p:cNvCxnSpPr>
            <a:cxnSpLocks/>
            <a:stCxn id="2" idx="3"/>
          </p:cNvCxnSpPr>
          <p:nvPr/>
        </p:nvCxnSpPr>
        <p:spPr>
          <a:xfrm>
            <a:off x="4235128" y="2953015"/>
            <a:ext cx="851530"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028AA03-FAB8-02EC-A063-6E5550A56A10}"/>
              </a:ext>
            </a:extLst>
          </p:cNvPr>
          <p:cNvSpPr/>
          <p:nvPr/>
        </p:nvSpPr>
        <p:spPr>
          <a:xfrm>
            <a:off x="1643370" y="4125005"/>
            <a:ext cx="2591758" cy="583508"/>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Natural gas boiler</a:t>
            </a:r>
          </a:p>
        </p:txBody>
      </p:sp>
      <p:cxnSp>
        <p:nvCxnSpPr>
          <p:cNvPr id="8" name="Straight Arrow Connector 7">
            <a:extLst>
              <a:ext uri="{FF2B5EF4-FFF2-40B4-BE49-F238E27FC236}">
                <a16:creationId xmlns:a16="http://schemas.microsoft.com/office/drawing/2014/main" id="{647B32AA-DFD8-D698-BD80-77BC241FE453}"/>
              </a:ext>
            </a:extLst>
          </p:cNvPr>
          <p:cNvCxnSpPr>
            <a:cxnSpLocks/>
            <a:stCxn id="7" idx="3"/>
          </p:cNvCxnSpPr>
          <p:nvPr/>
        </p:nvCxnSpPr>
        <p:spPr>
          <a:xfrm>
            <a:off x="4235128" y="4416759"/>
            <a:ext cx="880105"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21079B0-F177-5C4B-CED7-F0519D452F65}"/>
              </a:ext>
            </a:extLst>
          </p:cNvPr>
          <p:cNvSpPr/>
          <p:nvPr/>
        </p:nvSpPr>
        <p:spPr>
          <a:xfrm>
            <a:off x="1647174" y="5529263"/>
            <a:ext cx="2591758" cy="58350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Diesel </a:t>
            </a:r>
            <a:r>
              <a:rPr lang="es-CO" sz="1800" dirty="0" err="1">
                <a:solidFill>
                  <a:sysClr val="windowText" lastClr="000000"/>
                </a:solidFill>
              </a:rPr>
              <a:t>lift-truck</a:t>
            </a:r>
            <a:endParaRPr lang="es-CO" sz="1800" dirty="0">
              <a:solidFill>
                <a:sysClr val="windowText" lastClr="000000"/>
              </a:solidFill>
            </a:endParaRPr>
          </a:p>
        </p:txBody>
      </p:sp>
      <p:cxnSp>
        <p:nvCxnSpPr>
          <p:cNvPr id="10" name="Straight Arrow Connector 9">
            <a:extLst>
              <a:ext uri="{FF2B5EF4-FFF2-40B4-BE49-F238E27FC236}">
                <a16:creationId xmlns:a16="http://schemas.microsoft.com/office/drawing/2014/main" id="{933D8916-4E6E-A217-9210-5076FDEA52C9}"/>
              </a:ext>
            </a:extLst>
          </p:cNvPr>
          <p:cNvCxnSpPr>
            <a:cxnSpLocks/>
            <a:stCxn id="9" idx="3"/>
          </p:cNvCxnSpPr>
          <p:nvPr/>
        </p:nvCxnSpPr>
        <p:spPr>
          <a:xfrm>
            <a:off x="4238932" y="5821017"/>
            <a:ext cx="819151"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17882EC-A780-10A7-2BF0-456142F36B1D}"/>
              </a:ext>
            </a:extLst>
          </p:cNvPr>
          <p:cNvSpPr txBox="1"/>
          <p:nvPr/>
        </p:nvSpPr>
        <p:spPr>
          <a:xfrm>
            <a:off x="4489440" y="2210024"/>
            <a:ext cx="1256859" cy="646331"/>
          </a:xfrm>
          <a:prstGeom prst="rect">
            <a:avLst/>
          </a:prstGeom>
          <a:noFill/>
        </p:spPr>
        <p:txBody>
          <a:bodyPr wrap="square" rtlCol="0">
            <a:spAutoFit/>
          </a:bodyPr>
          <a:lstStyle/>
          <a:p>
            <a:pPr algn="ctr"/>
            <a:r>
              <a:rPr lang="es-CO" sz="1800" dirty="0"/>
              <a:t>High </a:t>
            </a:r>
            <a:r>
              <a:rPr lang="es-CO" sz="1800" dirty="0" err="1"/>
              <a:t>heat</a:t>
            </a:r>
            <a:r>
              <a:rPr lang="es-CO" sz="1800" dirty="0"/>
              <a:t> </a:t>
            </a:r>
            <a:r>
              <a:rPr lang="es-CO" sz="1800" dirty="0" err="1"/>
              <a:t>demand</a:t>
            </a:r>
            <a:endParaRPr lang="es-CO" sz="1800" dirty="0"/>
          </a:p>
        </p:txBody>
      </p:sp>
      <p:cxnSp>
        <p:nvCxnSpPr>
          <p:cNvPr id="12" name="Straight Arrow Connector 11">
            <a:extLst>
              <a:ext uri="{FF2B5EF4-FFF2-40B4-BE49-F238E27FC236}">
                <a16:creationId xmlns:a16="http://schemas.microsoft.com/office/drawing/2014/main" id="{B6907451-DA4C-0432-8AAA-7BDCAF375A5C}"/>
              </a:ext>
            </a:extLst>
          </p:cNvPr>
          <p:cNvCxnSpPr>
            <a:cxnSpLocks/>
          </p:cNvCxnSpPr>
          <p:nvPr/>
        </p:nvCxnSpPr>
        <p:spPr>
          <a:xfrm>
            <a:off x="759461" y="2982053"/>
            <a:ext cx="8515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D54CA5-428B-8C3D-8105-92C61C9C7963}"/>
              </a:ext>
            </a:extLst>
          </p:cNvPr>
          <p:cNvCxnSpPr>
            <a:cxnSpLocks/>
          </p:cNvCxnSpPr>
          <p:nvPr/>
        </p:nvCxnSpPr>
        <p:spPr>
          <a:xfrm>
            <a:off x="759461" y="4445797"/>
            <a:ext cx="880105" cy="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7D94595-D7B5-961C-5399-E74C0D8DBB2D}"/>
              </a:ext>
            </a:extLst>
          </p:cNvPr>
          <p:cNvCxnSpPr>
            <a:cxnSpLocks/>
          </p:cNvCxnSpPr>
          <p:nvPr/>
        </p:nvCxnSpPr>
        <p:spPr>
          <a:xfrm>
            <a:off x="820417" y="5850055"/>
            <a:ext cx="81915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B95711C-2721-9C6D-2BE4-4801005061EC}"/>
              </a:ext>
            </a:extLst>
          </p:cNvPr>
          <p:cNvSpPr txBox="1"/>
          <p:nvPr/>
        </p:nvSpPr>
        <p:spPr>
          <a:xfrm>
            <a:off x="399663" y="2497979"/>
            <a:ext cx="1126733" cy="369332"/>
          </a:xfrm>
          <a:prstGeom prst="rect">
            <a:avLst/>
          </a:prstGeom>
          <a:noFill/>
        </p:spPr>
        <p:txBody>
          <a:bodyPr wrap="square" rtlCol="0">
            <a:spAutoFit/>
          </a:bodyPr>
          <a:lstStyle/>
          <a:p>
            <a:r>
              <a:rPr lang="es-CO" sz="1800" dirty="0"/>
              <a:t>Coal</a:t>
            </a:r>
          </a:p>
        </p:txBody>
      </p:sp>
      <p:sp>
        <p:nvSpPr>
          <p:cNvPr id="16" name="TextBox 15">
            <a:extLst>
              <a:ext uri="{FF2B5EF4-FFF2-40B4-BE49-F238E27FC236}">
                <a16:creationId xmlns:a16="http://schemas.microsoft.com/office/drawing/2014/main" id="{D5AF2E59-6F9C-0B65-831F-5842E516CD07}"/>
              </a:ext>
            </a:extLst>
          </p:cNvPr>
          <p:cNvSpPr txBox="1"/>
          <p:nvPr/>
        </p:nvSpPr>
        <p:spPr>
          <a:xfrm>
            <a:off x="65100" y="3987667"/>
            <a:ext cx="1503035" cy="369332"/>
          </a:xfrm>
          <a:prstGeom prst="rect">
            <a:avLst/>
          </a:prstGeom>
          <a:noFill/>
        </p:spPr>
        <p:txBody>
          <a:bodyPr wrap="square" rtlCol="0">
            <a:spAutoFit/>
          </a:bodyPr>
          <a:lstStyle/>
          <a:p>
            <a:r>
              <a:rPr lang="es-CO" sz="1800" dirty="0"/>
              <a:t>Natural gas</a:t>
            </a:r>
          </a:p>
        </p:txBody>
      </p:sp>
      <p:sp>
        <p:nvSpPr>
          <p:cNvPr id="17" name="TextBox 16">
            <a:extLst>
              <a:ext uri="{FF2B5EF4-FFF2-40B4-BE49-F238E27FC236}">
                <a16:creationId xmlns:a16="http://schemas.microsoft.com/office/drawing/2014/main" id="{E32529ED-50E9-7D47-AA88-AB413A515439}"/>
              </a:ext>
            </a:extLst>
          </p:cNvPr>
          <p:cNvSpPr txBox="1"/>
          <p:nvPr/>
        </p:nvSpPr>
        <p:spPr>
          <a:xfrm>
            <a:off x="142483" y="5405286"/>
            <a:ext cx="1383914" cy="369332"/>
          </a:xfrm>
          <a:prstGeom prst="rect">
            <a:avLst/>
          </a:prstGeom>
          <a:noFill/>
        </p:spPr>
        <p:txBody>
          <a:bodyPr wrap="square" rtlCol="0">
            <a:spAutoFit/>
          </a:bodyPr>
          <a:lstStyle/>
          <a:p>
            <a:r>
              <a:rPr lang="es-CO" sz="1800" dirty="0"/>
              <a:t>Diesel</a:t>
            </a:r>
          </a:p>
        </p:txBody>
      </p:sp>
      <p:sp>
        <p:nvSpPr>
          <p:cNvPr id="18" name="TextBox 17">
            <a:extLst>
              <a:ext uri="{FF2B5EF4-FFF2-40B4-BE49-F238E27FC236}">
                <a16:creationId xmlns:a16="http://schemas.microsoft.com/office/drawing/2014/main" id="{83ADF3E6-F988-DDD1-D208-7D1E5753ABCB}"/>
              </a:ext>
            </a:extLst>
          </p:cNvPr>
          <p:cNvSpPr txBox="1"/>
          <p:nvPr/>
        </p:nvSpPr>
        <p:spPr>
          <a:xfrm>
            <a:off x="4496107" y="3656313"/>
            <a:ext cx="1250192" cy="646331"/>
          </a:xfrm>
          <a:prstGeom prst="rect">
            <a:avLst/>
          </a:prstGeom>
          <a:noFill/>
        </p:spPr>
        <p:txBody>
          <a:bodyPr wrap="square" rtlCol="0">
            <a:spAutoFit/>
          </a:bodyPr>
          <a:lstStyle/>
          <a:p>
            <a:pPr algn="ctr"/>
            <a:r>
              <a:rPr lang="es-CO" sz="1800" dirty="0"/>
              <a:t>Low </a:t>
            </a:r>
            <a:r>
              <a:rPr lang="es-CO" sz="1800" dirty="0" err="1"/>
              <a:t>heat</a:t>
            </a:r>
            <a:r>
              <a:rPr lang="es-CO" sz="1800" dirty="0"/>
              <a:t> </a:t>
            </a:r>
            <a:r>
              <a:rPr lang="es-CO" sz="1800" dirty="0" err="1"/>
              <a:t>demand</a:t>
            </a:r>
            <a:endParaRPr lang="es-CO" sz="1800" dirty="0"/>
          </a:p>
        </p:txBody>
      </p:sp>
      <p:sp>
        <p:nvSpPr>
          <p:cNvPr id="19" name="TextBox 18">
            <a:extLst>
              <a:ext uri="{FF2B5EF4-FFF2-40B4-BE49-F238E27FC236}">
                <a16:creationId xmlns:a16="http://schemas.microsoft.com/office/drawing/2014/main" id="{2461E4B2-B5DA-9C5E-5423-A54849860A1B}"/>
              </a:ext>
            </a:extLst>
          </p:cNvPr>
          <p:cNvSpPr txBox="1"/>
          <p:nvPr/>
        </p:nvSpPr>
        <p:spPr>
          <a:xfrm>
            <a:off x="4452746" y="5102602"/>
            <a:ext cx="1643254" cy="646331"/>
          </a:xfrm>
          <a:prstGeom prst="rect">
            <a:avLst/>
          </a:prstGeom>
          <a:noFill/>
        </p:spPr>
        <p:txBody>
          <a:bodyPr wrap="square" rtlCol="0">
            <a:spAutoFit/>
          </a:bodyPr>
          <a:lstStyle/>
          <a:p>
            <a:pPr algn="ctr"/>
            <a:r>
              <a:rPr lang="es-CO" sz="1800" dirty="0" err="1"/>
              <a:t>Lift-truck</a:t>
            </a:r>
            <a:r>
              <a:rPr lang="es-CO" sz="1800" dirty="0"/>
              <a:t> </a:t>
            </a:r>
            <a:r>
              <a:rPr lang="es-CO" sz="1800" dirty="0" err="1"/>
              <a:t>demand</a:t>
            </a:r>
            <a:endParaRPr lang="es-CO" sz="1800" dirty="0"/>
          </a:p>
        </p:txBody>
      </p:sp>
      <p:sp>
        <p:nvSpPr>
          <p:cNvPr id="20" name="Rectangle 19">
            <a:extLst>
              <a:ext uri="{FF2B5EF4-FFF2-40B4-BE49-F238E27FC236}">
                <a16:creationId xmlns:a16="http://schemas.microsoft.com/office/drawing/2014/main" id="{8C6B23D0-C5EB-A790-526A-62C63F86FCD0}"/>
              </a:ext>
            </a:extLst>
          </p:cNvPr>
          <p:cNvSpPr/>
          <p:nvPr/>
        </p:nvSpPr>
        <p:spPr>
          <a:xfrm>
            <a:off x="7528657" y="2661261"/>
            <a:ext cx="2591758" cy="583508"/>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DEMINDHHECOA</a:t>
            </a:r>
          </a:p>
        </p:txBody>
      </p:sp>
      <p:cxnSp>
        <p:nvCxnSpPr>
          <p:cNvPr id="21" name="Straight Arrow Connector 20">
            <a:extLst>
              <a:ext uri="{FF2B5EF4-FFF2-40B4-BE49-F238E27FC236}">
                <a16:creationId xmlns:a16="http://schemas.microsoft.com/office/drawing/2014/main" id="{71F9861B-CE87-D797-97B5-DA3D5CAEA4E8}"/>
              </a:ext>
            </a:extLst>
          </p:cNvPr>
          <p:cNvCxnSpPr>
            <a:cxnSpLocks/>
            <a:stCxn id="20" idx="3"/>
          </p:cNvCxnSpPr>
          <p:nvPr/>
        </p:nvCxnSpPr>
        <p:spPr>
          <a:xfrm>
            <a:off x="10120415" y="2953015"/>
            <a:ext cx="851530"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81F1DBE-CE16-43FE-242A-7CF2F06E217F}"/>
              </a:ext>
            </a:extLst>
          </p:cNvPr>
          <p:cNvSpPr/>
          <p:nvPr/>
        </p:nvSpPr>
        <p:spPr>
          <a:xfrm>
            <a:off x="7528657" y="4125005"/>
            <a:ext cx="2591758" cy="583508"/>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DEMINDLHENGS</a:t>
            </a:r>
          </a:p>
        </p:txBody>
      </p:sp>
      <p:cxnSp>
        <p:nvCxnSpPr>
          <p:cNvPr id="23" name="Straight Arrow Connector 22">
            <a:extLst>
              <a:ext uri="{FF2B5EF4-FFF2-40B4-BE49-F238E27FC236}">
                <a16:creationId xmlns:a16="http://schemas.microsoft.com/office/drawing/2014/main" id="{8E1CA6E7-7A79-05EE-7390-B7BF6E2FD7A9}"/>
              </a:ext>
            </a:extLst>
          </p:cNvPr>
          <p:cNvCxnSpPr>
            <a:cxnSpLocks/>
            <a:stCxn id="22" idx="3"/>
          </p:cNvCxnSpPr>
          <p:nvPr/>
        </p:nvCxnSpPr>
        <p:spPr>
          <a:xfrm>
            <a:off x="10120415" y="4416759"/>
            <a:ext cx="880105"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1EC24FF-FAB2-C45B-E7C6-B418346D30CC}"/>
              </a:ext>
            </a:extLst>
          </p:cNvPr>
          <p:cNvSpPr/>
          <p:nvPr/>
        </p:nvSpPr>
        <p:spPr>
          <a:xfrm>
            <a:off x="7532461" y="5529263"/>
            <a:ext cx="2591758" cy="58350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DEMINDLIFDSL</a:t>
            </a:r>
          </a:p>
        </p:txBody>
      </p:sp>
      <p:cxnSp>
        <p:nvCxnSpPr>
          <p:cNvPr id="25" name="Straight Arrow Connector 24">
            <a:extLst>
              <a:ext uri="{FF2B5EF4-FFF2-40B4-BE49-F238E27FC236}">
                <a16:creationId xmlns:a16="http://schemas.microsoft.com/office/drawing/2014/main" id="{03F2C7F0-4733-68A5-B6F3-293CD00D2841}"/>
              </a:ext>
            </a:extLst>
          </p:cNvPr>
          <p:cNvCxnSpPr>
            <a:cxnSpLocks/>
            <a:stCxn id="24" idx="3"/>
          </p:cNvCxnSpPr>
          <p:nvPr/>
        </p:nvCxnSpPr>
        <p:spPr>
          <a:xfrm>
            <a:off x="10124219" y="5821017"/>
            <a:ext cx="819151"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5878E49-CED4-088A-C684-5F6F685EF184}"/>
              </a:ext>
            </a:extLst>
          </p:cNvPr>
          <p:cNvSpPr txBox="1"/>
          <p:nvPr/>
        </p:nvSpPr>
        <p:spPr>
          <a:xfrm>
            <a:off x="10473327" y="2495815"/>
            <a:ext cx="1324973" cy="369332"/>
          </a:xfrm>
          <a:prstGeom prst="rect">
            <a:avLst/>
          </a:prstGeom>
          <a:noFill/>
        </p:spPr>
        <p:txBody>
          <a:bodyPr wrap="square" rtlCol="0">
            <a:spAutoFit/>
          </a:bodyPr>
          <a:lstStyle/>
          <a:p>
            <a:r>
              <a:rPr lang="es-CO" sz="1800" dirty="0"/>
              <a:t>INDHHE</a:t>
            </a:r>
          </a:p>
        </p:txBody>
      </p:sp>
      <p:cxnSp>
        <p:nvCxnSpPr>
          <p:cNvPr id="27" name="Straight Arrow Connector 26">
            <a:extLst>
              <a:ext uri="{FF2B5EF4-FFF2-40B4-BE49-F238E27FC236}">
                <a16:creationId xmlns:a16="http://schemas.microsoft.com/office/drawing/2014/main" id="{7A370634-1B76-B07A-ADDE-068EAA4BE86E}"/>
              </a:ext>
            </a:extLst>
          </p:cNvPr>
          <p:cNvCxnSpPr>
            <a:cxnSpLocks/>
          </p:cNvCxnSpPr>
          <p:nvPr/>
        </p:nvCxnSpPr>
        <p:spPr>
          <a:xfrm>
            <a:off x="6644748" y="2982053"/>
            <a:ext cx="8515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00A5812-20FF-0FA0-95A9-9B2ADEBCD641}"/>
              </a:ext>
            </a:extLst>
          </p:cNvPr>
          <p:cNvCxnSpPr>
            <a:cxnSpLocks/>
          </p:cNvCxnSpPr>
          <p:nvPr/>
        </p:nvCxnSpPr>
        <p:spPr>
          <a:xfrm>
            <a:off x="6644748" y="4445797"/>
            <a:ext cx="88010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3FE5E11-3D72-CF2D-E8E0-9081CBD15ADF}"/>
              </a:ext>
            </a:extLst>
          </p:cNvPr>
          <p:cNvCxnSpPr>
            <a:cxnSpLocks/>
          </p:cNvCxnSpPr>
          <p:nvPr/>
        </p:nvCxnSpPr>
        <p:spPr>
          <a:xfrm>
            <a:off x="6705704" y="5850055"/>
            <a:ext cx="81915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F4ED95E-3A96-921F-372C-86132B2E8AAC}"/>
              </a:ext>
            </a:extLst>
          </p:cNvPr>
          <p:cNvSpPr txBox="1"/>
          <p:nvPr/>
        </p:nvSpPr>
        <p:spPr>
          <a:xfrm>
            <a:off x="6284951" y="2497979"/>
            <a:ext cx="784352" cy="369332"/>
          </a:xfrm>
          <a:prstGeom prst="rect">
            <a:avLst/>
          </a:prstGeom>
          <a:noFill/>
        </p:spPr>
        <p:txBody>
          <a:bodyPr wrap="square" rtlCol="0">
            <a:spAutoFit/>
          </a:bodyPr>
          <a:lstStyle/>
          <a:p>
            <a:r>
              <a:rPr lang="es-CO" sz="1800" dirty="0"/>
              <a:t>COA</a:t>
            </a:r>
          </a:p>
        </p:txBody>
      </p:sp>
      <p:sp>
        <p:nvSpPr>
          <p:cNvPr id="31" name="TextBox 30">
            <a:extLst>
              <a:ext uri="{FF2B5EF4-FFF2-40B4-BE49-F238E27FC236}">
                <a16:creationId xmlns:a16="http://schemas.microsoft.com/office/drawing/2014/main" id="{E4FA9504-8EBE-2FD2-C0F1-8597CD0A5F5D}"/>
              </a:ext>
            </a:extLst>
          </p:cNvPr>
          <p:cNvSpPr txBox="1"/>
          <p:nvPr/>
        </p:nvSpPr>
        <p:spPr>
          <a:xfrm>
            <a:off x="6252571" y="3987667"/>
            <a:ext cx="1015107" cy="369332"/>
          </a:xfrm>
          <a:prstGeom prst="rect">
            <a:avLst/>
          </a:prstGeom>
          <a:noFill/>
        </p:spPr>
        <p:txBody>
          <a:bodyPr wrap="square" rtlCol="0">
            <a:spAutoFit/>
          </a:bodyPr>
          <a:lstStyle/>
          <a:p>
            <a:r>
              <a:rPr lang="es-CO" sz="1800" dirty="0"/>
              <a:t>NGS</a:t>
            </a:r>
          </a:p>
        </p:txBody>
      </p:sp>
      <p:sp>
        <p:nvSpPr>
          <p:cNvPr id="32" name="TextBox 31">
            <a:extLst>
              <a:ext uri="{FF2B5EF4-FFF2-40B4-BE49-F238E27FC236}">
                <a16:creationId xmlns:a16="http://schemas.microsoft.com/office/drawing/2014/main" id="{FD45FEB3-0D93-D601-B645-A2A610D32EF6}"/>
              </a:ext>
            </a:extLst>
          </p:cNvPr>
          <p:cNvSpPr txBox="1"/>
          <p:nvPr/>
        </p:nvSpPr>
        <p:spPr>
          <a:xfrm>
            <a:off x="6313528" y="5405286"/>
            <a:ext cx="1383914" cy="369332"/>
          </a:xfrm>
          <a:prstGeom prst="rect">
            <a:avLst/>
          </a:prstGeom>
          <a:noFill/>
        </p:spPr>
        <p:txBody>
          <a:bodyPr wrap="square" rtlCol="0">
            <a:spAutoFit/>
          </a:bodyPr>
          <a:lstStyle/>
          <a:p>
            <a:r>
              <a:rPr lang="es-CO" sz="1800" dirty="0"/>
              <a:t>DSL</a:t>
            </a:r>
          </a:p>
        </p:txBody>
      </p:sp>
      <p:sp>
        <p:nvSpPr>
          <p:cNvPr id="33" name="TextBox 32">
            <a:extLst>
              <a:ext uri="{FF2B5EF4-FFF2-40B4-BE49-F238E27FC236}">
                <a16:creationId xmlns:a16="http://schemas.microsoft.com/office/drawing/2014/main" id="{3A5B81AE-78D5-6603-3D38-B6F02C32A709}"/>
              </a:ext>
            </a:extLst>
          </p:cNvPr>
          <p:cNvSpPr txBox="1"/>
          <p:nvPr/>
        </p:nvSpPr>
        <p:spPr>
          <a:xfrm>
            <a:off x="10475478" y="3944814"/>
            <a:ext cx="1324973" cy="369332"/>
          </a:xfrm>
          <a:prstGeom prst="rect">
            <a:avLst/>
          </a:prstGeom>
          <a:noFill/>
        </p:spPr>
        <p:txBody>
          <a:bodyPr wrap="square" rtlCol="0">
            <a:spAutoFit/>
          </a:bodyPr>
          <a:lstStyle/>
          <a:p>
            <a:r>
              <a:rPr lang="es-CO" sz="1800" dirty="0"/>
              <a:t>INDLHE</a:t>
            </a:r>
          </a:p>
        </p:txBody>
      </p:sp>
      <p:sp>
        <p:nvSpPr>
          <p:cNvPr id="34" name="TextBox 33">
            <a:extLst>
              <a:ext uri="{FF2B5EF4-FFF2-40B4-BE49-F238E27FC236}">
                <a16:creationId xmlns:a16="http://schemas.microsoft.com/office/drawing/2014/main" id="{3547E544-0F3F-65BE-9039-14D63D79547D}"/>
              </a:ext>
            </a:extLst>
          </p:cNvPr>
          <p:cNvSpPr txBox="1"/>
          <p:nvPr/>
        </p:nvSpPr>
        <p:spPr>
          <a:xfrm>
            <a:off x="10517846" y="5359781"/>
            <a:ext cx="1383914" cy="369332"/>
          </a:xfrm>
          <a:prstGeom prst="rect">
            <a:avLst/>
          </a:prstGeom>
          <a:noFill/>
        </p:spPr>
        <p:txBody>
          <a:bodyPr wrap="square" rtlCol="0">
            <a:spAutoFit/>
          </a:bodyPr>
          <a:lstStyle/>
          <a:p>
            <a:r>
              <a:rPr lang="es-CO" sz="1800" dirty="0"/>
              <a:t>INDLIF</a:t>
            </a:r>
          </a:p>
        </p:txBody>
      </p:sp>
    </p:spTree>
    <p:extLst>
      <p:ext uri="{BB962C8B-B14F-4D97-AF65-F5344CB8AC3E}">
        <p14:creationId xmlns:p14="http://schemas.microsoft.com/office/powerpoint/2010/main" val="2172223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D9A14206-9921-74B4-5BF4-1ED927613529}"/>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DC9D3D2-C342-5FCE-F048-D0EA383BF8CA}"/>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14</a:t>
            </a:fld>
            <a:endParaRPr lang="sv-SE" sz="1000" b="1" dirty="0">
              <a:solidFill>
                <a:schemeClr val="bg1"/>
              </a:solidFill>
            </a:endParaRPr>
          </a:p>
        </p:txBody>
      </p:sp>
      <p:sp>
        <p:nvSpPr>
          <p:cNvPr id="5" name="Rectangle 4">
            <a:extLst>
              <a:ext uri="{FF2B5EF4-FFF2-40B4-BE49-F238E27FC236}">
                <a16:creationId xmlns:a16="http://schemas.microsoft.com/office/drawing/2014/main" id="{2270A2D4-74CE-DC1A-F654-B68920E2C5AE}"/>
              </a:ext>
            </a:extLst>
          </p:cNvPr>
          <p:cNvSpPr/>
          <p:nvPr/>
        </p:nvSpPr>
        <p:spPr>
          <a:xfrm>
            <a:off x="472546" y="1643063"/>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12.3.2 Fuel switching in the industrial sector</a:t>
            </a:r>
          </a:p>
        </p:txBody>
      </p:sp>
      <p:sp>
        <p:nvSpPr>
          <p:cNvPr id="6" name="Title 10">
            <a:extLst>
              <a:ext uri="{FF2B5EF4-FFF2-40B4-BE49-F238E27FC236}">
                <a16:creationId xmlns:a16="http://schemas.microsoft.com/office/drawing/2014/main" id="{CAA610BC-6370-B768-D187-AE99154F9F8C}"/>
              </a:ext>
            </a:extLst>
          </p:cNvPr>
          <p:cNvSpPr txBox="1">
            <a:spLocks/>
          </p:cNvSpPr>
          <p:nvPr/>
        </p:nvSpPr>
        <p:spPr>
          <a:xfrm>
            <a:off x="472546" y="198124"/>
            <a:ext cx="11100329" cy="14449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12.3 Modelling of industrial sector using </a:t>
            </a:r>
            <a:r>
              <a:rPr lang="en-GB" sz="4400" dirty="0" err="1">
                <a:latin typeface="Open Sans"/>
                <a:ea typeface="Open Sans" panose="020B0606030504020204" pitchFamily="34" charset="0"/>
                <a:cs typeface="Open Sans" panose="020B0606030504020204" pitchFamily="34" charset="0"/>
                <a:sym typeface="Bodoni SvtyTwo ITC TT-Book"/>
              </a:rPr>
              <a:t>OSeMOSYS</a:t>
            </a:r>
            <a:endParaRPr lang="en-GB" sz="4400" dirty="0">
              <a:latin typeface="Open Sans"/>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9E0C1C08-FA8F-76C7-66D4-0A1BF84B91CB}"/>
              </a:ext>
            </a:extLst>
          </p:cNvPr>
          <p:cNvSpPr/>
          <p:nvPr/>
        </p:nvSpPr>
        <p:spPr>
          <a:xfrm>
            <a:off x="1643370" y="2661261"/>
            <a:ext cx="2591758" cy="583508"/>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Coal </a:t>
            </a:r>
            <a:r>
              <a:rPr lang="es-CO" sz="1800" dirty="0" err="1">
                <a:solidFill>
                  <a:sysClr val="windowText" lastClr="000000"/>
                </a:solidFill>
              </a:rPr>
              <a:t>furnace</a:t>
            </a:r>
            <a:endParaRPr lang="es-CO" sz="1800" dirty="0">
              <a:solidFill>
                <a:sysClr val="windowText" lastClr="000000"/>
              </a:solidFill>
            </a:endParaRPr>
          </a:p>
        </p:txBody>
      </p:sp>
      <p:cxnSp>
        <p:nvCxnSpPr>
          <p:cNvPr id="4" name="Straight Arrow Connector 3">
            <a:extLst>
              <a:ext uri="{FF2B5EF4-FFF2-40B4-BE49-F238E27FC236}">
                <a16:creationId xmlns:a16="http://schemas.microsoft.com/office/drawing/2014/main" id="{61012613-6BFA-7F3F-DF07-EC720F9CA554}"/>
              </a:ext>
            </a:extLst>
          </p:cNvPr>
          <p:cNvCxnSpPr>
            <a:cxnSpLocks/>
            <a:stCxn id="2" idx="3"/>
          </p:cNvCxnSpPr>
          <p:nvPr/>
        </p:nvCxnSpPr>
        <p:spPr>
          <a:xfrm>
            <a:off x="4235128" y="2953015"/>
            <a:ext cx="851530"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8E48D4B-A655-1D7C-7F12-ECD5C14CF43C}"/>
              </a:ext>
            </a:extLst>
          </p:cNvPr>
          <p:cNvSpPr/>
          <p:nvPr/>
        </p:nvSpPr>
        <p:spPr>
          <a:xfrm>
            <a:off x="1643370" y="4125005"/>
            <a:ext cx="2591758" cy="583508"/>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Natural gas </a:t>
            </a:r>
            <a:r>
              <a:rPr lang="es-CO" sz="1800" dirty="0" err="1">
                <a:solidFill>
                  <a:sysClr val="windowText" lastClr="000000"/>
                </a:solidFill>
              </a:rPr>
              <a:t>furnace</a:t>
            </a:r>
            <a:endParaRPr lang="es-CO" sz="1800" dirty="0">
              <a:solidFill>
                <a:sysClr val="windowText" lastClr="000000"/>
              </a:solidFill>
            </a:endParaRPr>
          </a:p>
        </p:txBody>
      </p:sp>
      <p:cxnSp>
        <p:nvCxnSpPr>
          <p:cNvPr id="8" name="Straight Arrow Connector 7">
            <a:extLst>
              <a:ext uri="{FF2B5EF4-FFF2-40B4-BE49-F238E27FC236}">
                <a16:creationId xmlns:a16="http://schemas.microsoft.com/office/drawing/2014/main" id="{3FD500D3-05AB-B9FB-4459-988CAC90D67D}"/>
              </a:ext>
            </a:extLst>
          </p:cNvPr>
          <p:cNvCxnSpPr>
            <a:cxnSpLocks/>
            <a:stCxn id="7" idx="3"/>
          </p:cNvCxnSpPr>
          <p:nvPr/>
        </p:nvCxnSpPr>
        <p:spPr>
          <a:xfrm>
            <a:off x="4235128" y="4416759"/>
            <a:ext cx="880105"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7F5FD25-0FF8-B4B5-DFE6-BAC082577079}"/>
              </a:ext>
            </a:extLst>
          </p:cNvPr>
          <p:cNvSpPr/>
          <p:nvPr/>
        </p:nvSpPr>
        <p:spPr>
          <a:xfrm>
            <a:off x="1647174" y="5529263"/>
            <a:ext cx="2591758" cy="58350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err="1">
                <a:solidFill>
                  <a:sysClr val="windowText" lastClr="000000"/>
                </a:solidFill>
              </a:rPr>
              <a:t>Hydrogen</a:t>
            </a:r>
            <a:r>
              <a:rPr lang="es-CO" sz="1800" dirty="0">
                <a:solidFill>
                  <a:sysClr val="windowText" lastClr="000000"/>
                </a:solidFill>
              </a:rPr>
              <a:t> </a:t>
            </a:r>
            <a:r>
              <a:rPr lang="es-CO" sz="1800" dirty="0" err="1">
                <a:solidFill>
                  <a:sysClr val="windowText" lastClr="000000"/>
                </a:solidFill>
              </a:rPr>
              <a:t>furnace</a:t>
            </a:r>
            <a:endParaRPr lang="es-CO" sz="1800" dirty="0">
              <a:solidFill>
                <a:sysClr val="windowText" lastClr="000000"/>
              </a:solidFill>
            </a:endParaRPr>
          </a:p>
        </p:txBody>
      </p:sp>
      <p:cxnSp>
        <p:nvCxnSpPr>
          <p:cNvPr id="10" name="Straight Arrow Connector 9">
            <a:extLst>
              <a:ext uri="{FF2B5EF4-FFF2-40B4-BE49-F238E27FC236}">
                <a16:creationId xmlns:a16="http://schemas.microsoft.com/office/drawing/2014/main" id="{D07EC781-C7F7-6449-A635-B8EF36E2FCC1}"/>
              </a:ext>
            </a:extLst>
          </p:cNvPr>
          <p:cNvCxnSpPr>
            <a:cxnSpLocks/>
            <a:stCxn id="9" idx="3"/>
          </p:cNvCxnSpPr>
          <p:nvPr/>
        </p:nvCxnSpPr>
        <p:spPr>
          <a:xfrm>
            <a:off x="4238932" y="5821017"/>
            <a:ext cx="819151"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BBA82BD-5108-A221-28CF-9529E232D03B}"/>
              </a:ext>
            </a:extLst>
          </p:cNvPr>
          <p:cNvSpPr txBox="1"/>
          <p:nvPr/>
        </p:nvSpPr>
        <p:spPr>
          <a:xfrm>
            <a:off x="4489440" y="2210024"/>
            <a:ext cx="1256859" cy="646331"/>
          </a:xfrm>
          <a:prstGeom prst="rect">
            <a:avLst/>
          </a:prstGeom>
          <a:noFill/>
        </p:spPr>
        <p:txBody>
          <a:bodyPr wrap="square" rtlCol="0">
            <a:spAutoFit/>
          </a:bodyPr>
          <a:lstStyle/>
          <a:p>
            <a:pPr algn="ctr"/>
            <a:r>
              <a:rPr lang="es-CO" sz="1800" dirty="0"/>
              <a:t>High </a:t>
            </a:r>
            <a:r>
              <a:rPr lang="es-CO" sz="1800" dirty="0" err="1"/>
              <a:t>heat</a:t>
            </a:r>
            <a:r>
              <a:rPr lang="es-CO" sz="1800" dirty="0"/>
              <a:t> </a:t>
            </a:r>
            <a:r>
              <a:rPr lang="es-CO" sz="1800" dirty="0" err="1"/>
              <a:t>demand</a:t>
            </a:r>
            <a:endParaRPr lang="es-CO" sz="1800" dirty="0"/>
          </a:p>
        </p:txBody>
      </p:sp>
      <p:cxnSp>
        <p:nvCxnSpPr>
          <p:cNvPr id="12" name="Straight Arrow Connector 11">
            <a:extLst>
              <a:ext uri="{FF2B5EF4-FFF2-40B4-BE49-F238E27FC236}">
                <a16:creationId xmlns:a16="http://schemas.microsoft.com/office/drawing/2014/main" id="{2D6CEAAA-5B3C-A126-3453-CE7D4870DAD1}"/>
              </a:ext>
            </a:extLst>
          </p:cNvPr>
          <p:cNvCxnSpPr>
            <a:cxnSpLocks/>
          </p:cNvCxnSpPr>
          <p:nvPr/>
        </p:nvCxnSpPr>
        <p:spPr>
          <a:xfrm>
            <a:off x="759461" y="2982053"/>
            <a:ext cx="8515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BD82BAC-6C2E-0DF8-C24C-7277874A083A}"/>
              </a:ext>
            </a:extLst>
          </p:cNvPr>
          <p:cNvCxnSpPr>
            <a:cxnSpLocks/>
          </p:cNvCxnSpPr>
          <p:nvPr/>
        </p:nvCxnSpPr>
        <p:spPr>
          <a:xfrm>
            <a:off x="759461" y="4445797"/>
            <a:ext cx="880105" cy="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C4FD325-713C-3D98-AECF-F7CAE417B9EE}"/>
              </a:ext>
            </a:extLst>
          </p:cNvPr>
          <p:cNvCxnSpPr>
            <a:cxnSpLocks/>
          </p:cNvCxnSpPr>
          <p:nvPr/>
        </p:nvCxnSpPr>
        <p:spPr>
          <a:xfrm>
            <a:off x="820417" y="5850055"/>
            <a:ext cx="81915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8D6DACB-8612-0841-4513-732D1A1DF553}"/>
              </a:ext>
            </a:extLst>
          </p:cNvPr>
          <p:cNvSpPr txBox="1"/>
          <p:nvPr/>
        </p:nvSpPr>
        <p:spPr>
          <a:xfrm>
            <a:off x="399663" y="2497979"/>
            <a:ext cx="1126733" cy="369332"/>
          </a:xfrm>
          <a:prstGeom prst="rect">
            <a:avLst/>
          </a:prstGeom>
          <a:noFill/>
        </p:spPr>
        <p:txBody>
          <a:bodyPr wrap="square" rtlCol="0">
            <a:spAutoFit/>
          </a:bodyPr>
          <a:lstStyle/>
          <a:p>
            <a:r>
              <a:rPr lang="es-CO" sz="1800" dirty="0"/>
              <a:t>Coal</a:t>
            </a:r>
          </a:p>
        </p:txBody>
      </p:sp>
      <p:sp>
        <p:nvSpPr>
          <p:cNvPr id="16" name="TextBox 15">
            <a:extLst>
              <a:ext uri="{FF2B5EF4-FFF2-40B4-BE49-F238E27FC236}">
                <a16:creationId xmlns:a16="http://schemas.microsoft.com/office/drawing/2014/main" id="{6AE21C4E-271C-CD62-CA57-626547635158}"/>
              </a:ext>
            </a:extLst>
          </p:cNvPr>
          <p:cNvSpPr txBox="1"/>
          <p:nvPr/>
        </p:nvSpPr>
        <p:spPr>
          <a:xfrm>
            <a:off x="65100" y="3987667"/>
            <a:ext cx="1503035" cy="369332"/>
          </a:xfrm>
          <a:prstGeom prst="rect">
            <a:avLst/>
          </a:prstGeom>
          <a:noFill/>
        </p:spPr>
        <p:txBody>
          <a:bodyPr wrap="square" rtlCol="0">
            <a:spAutoFit/>
          </a:bodyPr>
          <a:lstStyle/>
          <a:p>
            <a:r>
              <a:rPr lang="es-CO" sz="1800" dirty="0"/>
              <a:t>Natural gas</a:t>
            </a:r>
          </a:p>
        </p:txBody>
      </p:sp>
      <p:sp>
        <p:nvSpPr>
          <p:cNvPr id="17" name="TextBox 16">
            <a:extLst>
              <a:ext uri="{FF2B5EF4-FFF2-40B4-BE49-F238E27FC236}">
                <a16:creationId xmlns:a16="http://schemas.microsoft.com/office/drawing/2014/main" id="{471887B9-62DA-6C24-4BF5-8BDAFFD8CCEB}"/>
              </a:ext>
            </a:extLst>
          </p:cNvPr>
          <p:cNvSpPr txBox="1"/>
          <p:nvPr/>
        </p:nvSpPr>
        <p:spPr>
          <a:xfrm>
            <a:off x="142483" y="5405286"/>
            <a:ext cx="1383914" cy="369332"/>
          </a:xfrm>
          <a:prstGeom prst="rect">
            <a:avLst/>
          </a:prstGeom>
          <a:noFill/>
        </p:spPr>
        <p:txBody>
          <a:bodyPr wrap="square" rtlCol="0">
            <a:spAutoFit/>
          </a:bodyPr>
          <a:lstStyle/>
          <a:p>
            <a:r>
              <a:rPr lang="es-CO" sz="1800" dirty="0" err="1"/>
              <a:t>Hydrogen</a:t>
            </a:r>
            <a:endParaRPr lang="es-CO" sz="1800" dirty="0"/>
          </a:p>
        </p:txBody>
      </p:sp>
      <p:sp>
        <p:nvSpPr>
          <p:cNvPr id="20" name="Rectangle 19">
            <a:extLst>
              <a:ext uri="{FF2B5EF4-FFF2-40B4-BE49-F238E27FC236}">
                <a16:creationId xmlns:a16="http://schemas.microsoft.com/office/drawing/2014/main" id="{582D4093-2AAC-8594-0792-5FA624D82DCD}"/>
              </a:ext>
            </a:extLst>
          </p:cNvPr>
          <p:cNvSpPr/>
          <p:nvPr/>
        </p:nvSpPr>
        <p:spPr>
          <a:xfrm>
            <a:off x="7528657" y="2661261"/>
            <a:ext cx="2591758" cy="583508"/>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err="1">
                <a:solidFill>
                  <a:sysClr val="windowText" lastClr="000000"/>
                </a:solidFill>
              </a:rPr>
              <a:t>Biomass</a:t>
            </a:r>
            <a:r>
              <a:rPr lang="es-CO" sz="1800" dirty="0">
                <a:solidFill>
                  <a:sysClr val="windowText" lastClr="000000"/>
                </a:solidFill>
              </a:rPr>
              <a:t> boiler</a:t>
            </a:r>
          </a:p>
        </p:txBody>
      </p:sp>
      <p:cxnSp>
        <p:nvCxnSpPr>
          <p:cNvPr id="21" name="Straight Arrow Connector 20">
            <a:extLst>
              <a:ext uri="{FF2B5EF4-FFF2-40B4-BE49-F238E27FC236}">
                <a16:creationId xmlns:a16="http://schemas.microsoft.com/office/drawing/2014/main" id="{9D27E6EF-3B5E-5B95-5750-0D21DCAC27A1}"/>
              </a:ext>
            </a:extLst>
          </p:cNvPr>
          <p:cNvCxnSpPr>
            <a:cxnSpLocks/>
            <a:stCxn id="20" idx="3"/>
          </p:cNvCxnSpPr>
          <p:nvPr/>
        </p:nvCxnSpPr>
        <p:spPr>
          <a:xfrm>
            <a:off x="10120415" y="2953015"/>
            <a:ext cx="851530"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CCF4AB8-5AC7-D9D3-3C41-AAEDEDBCFE32}"/>
              </a:ext>
            </a:extLst>
          </p:cNvPr>
          <p:cNvSpPr/>
          <p:nvPr/>
        </p:nvSpPr>
        <p:spPr>
          <a:xfrm>
            <a:off x="7528657" y="4125005"/>
            <a:ext cx="2591758" cy="583508"/>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LPG boiler</a:t>
            </a:r>
          </a:p>
        </p:txBody>
      </p:sp>
      <p:cxnSp>
        <p:nvCxnSpPr>
          <p:cNvPr id="23" name="Straight Arrow Connector 22">
            <a:extLst>
              <a:ext uri="{FF2B5EF4-FFF2-40B4-BE49-F238E27FC236}">
                <a16:creationId xmlns:a16="http://schemas.microsoft.com/office/drawing/2014/main" id="{830F7E13-98E1-A052-2FA2-CB783376C570}"/>
              </a:ext>
            </a:extLst>
          </p:cNvPr>
          <p:cNvCxnSpPr>
            <a:cxnSpLocks/>
            <a:stCxn id="22" idx="3"/>
          </p:cNvCxnSpPr>
          <p:nvPr/>
        </p:nvCxnSpPr>
        <p:spPr>
          <a:xfrm>
            <a:off x="10120415" y="4416759"/>
            <a:ext cx="880105"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FE2A62B-299E-5361-A73B-D8B2AC98D32C}"/>
              </a:ext>
            </a:extLst>
          </p:cNvPr>
          <p:cNvSpPr/>
          <p:nvPr/>
        </p:nvSpPr>
        <p:spPr>
          <a:xfrm>
            <a:off x="7532461" y="5529263"/>
            <a:ext cx="2591758" cy="58350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err="1">
                <a:solidFill>
                  <a:sysClr val="windowText" lastClr="000000"/>
                </a:solidFill>
              </a:rPr>
              <a:t>Electrical</a:t>
            </a:r>
            <a:r>
              <a:rPr lang="es-CO" sz="1800" dirty="0">
                <a:solidFill>
                  <a:sysClr val="windowText" lastClr="000000"/>
                </a:solidFill>
              </a:rPr>
              <a:t> boiler</a:t>
            </a:r>
          </a:p>
        </p:txBody>
      </p:sp>
      <p:cxnSp>
        <p:nvCxnSpPr>
          <p:cNvPr id="25" name="Straight Arrow Connector 24">
            <a:extLst>
              <a:ext uri="{FF2B5EF4-FFF2-40B4-BE49-F238E27FC236}">
                <a16:creationId xmlns:a16="http://schemas.microsoft.com/office/drawing/2014/main" id="{4716698A-71D3-E3C4-E45E-EF3905C887A9}"/>
              </a:ext>
            </a:extLst>
          </p:cNvPr>
          <p:cNvCxnSpPr>
            <a:cxnSpLocks/>
            <a:stCxn id="24" idx="3"/>
          </p:cNvCxnSpPr>
          <p:nvPr/>
        </p:nvCxnSpPr>
        <p:spPr>
          <a:xfrm>
            <a:off x="10124219" y="5821017"/>
            <a:ext cx="819151"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3146CED-831D-001D-D597-BFA05BC18DD1}"/>
              </a:ext>
            </a:extLst>
          </p:cNvPr>
          <p:cNvSpPr txBox="1"/>
          <p:nvPr/>
        </p:nvSpPr>
        <p:spPr>
          <a:xfrm>
            <a:off x="10280883" y="2237702"/>
            <a:ext cx="1324973" cy="646331"/>
          </a:xfrm>
          <a:prstGeom prst="rect">
            <a:avLst/>
          </a:prstGeom>
          <a:noFill/>
        </p:spPr>
        <p:txBody>
          <a:bodyPr wrap="square" rtlCol="0">
            <a:spAutoFit/>
          </a:bodyPr>
          <a:lstStyle/>
          <a:p>
            <a:pPr algn="ctr"/>
            <a:r>
              <a:rPr lang="es-CO" sz="1800" dirty="0"/>
              <a:t>Low </a:t>
            </a:r>
            <a:r>
              <a:rPr lang="es-CO" sz="1800" dirty="0" err="1"/>
              <a:t>heat</a:t>
            </a:r>
            <a:r>
              <a:rPr lang="es-CO" sz="1800" dirty="0"/>
              <a:t> </a:t>
            </a:r>
            <a:r>
              <a:rPr lang="es-CO" sz="1800" dirty="0" err="1"/>
              <a:t>demand</a:t>
            </a:r>
            <a:endParaRPr lang="es-CO" sz="1800" dirty="0"/>
          </a:p>
        </p:txBody>
      </p:sp>
      <p:cxnSp>
        <p:nvCxnSpPr>
          <p:cNvPr id="27" name="Straight Arrow Connector 26">
            <a:extLst>
              <a:ext uri="{FF2B5EF4-FFF2-40B4-BE49-F238E27FC236}">
                <a16:creationId xmlns:a16="http://schemas.microsoft.com/office/drawing/2014/main" id="{809579E0-DB60-EF35-E3BF-FE7AA22CCD98}"/>
              </a:ext>
            </a:extLst>
          </p:cNvPr>
          <p:cNvCxnSpPr>
            <a:cxnSpLocks/>
          </p:cNvCxnSpPr>
          <p:nvPr/>
        </p:nvCxnSpPr>
        <p:spPr>
          <a:xfrm>
            <a:off x="6644748" y="2982053"/>
            <a:ext cx="8515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0DAC357-B864-8537-1622-68D0468AA00B}"/>
              </a:ext>
            </a:extLst>
          </p:cNvPr>
          <p:cNvCxnSpPr>
            <a:cxnSpLocks/>
          </p:cNvCxnSpPr>
          <p:nvPr/>
        </p:nvCxnSpPr>
        <p:spPr>
          <a:xfrm>
            <a:off x="6644748" y="4445797"/>
            <a:ext cx="88010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A58707C-6356-DF46-FB6F-D1C9EBC2AF51}"/>
              </a:ext>
            </a:extLst>
          </p:cNvPr>
          <p:cNvCxnSpPr>
            <a:cxnSpLocks/>
          </p:cNvCxnSpPr>
          <p:nvPr/>
        </p:nvCxnSpPr>
        <p:spPr>
          <a:xfrm>
            <a:off x="6705704" y="5850055"/>
            <a:ext cx="81915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F67E0AB-9C08-4443-92F1-12051F24310A}"/>
              </a:ext>
            </a:extLst>
          </p:cNvPr>
          <p:cNvSpPr txBox="1"/>
          <p:nvPr/>
        </p:nvSpPr>
        <p:spPr>
          <a:xfrm>
            <a:off x="6142073" y="2540843"/>
            <a:ext cx="1211327" cy="369332"/>
          </a:xfrm>
          <a:prstGeom prst="rect">
            <a:avLst/>
          </a:prstGeom>
          <a:noFill/>
        </p:spPr>
        <p:txBody>
          <a:bodyPr wrap="square" rtlCol="0">
            <a:spAutoFit/>
          </a:bodyPr>
          <a:lstStyle/>
          <a:p>
            <a:r>
              <a:rPr lang="es-CO" sz="1800" dirty="0" err="1"/>
              <a:t>Biomass</a:t>
            </a:r>
            <a:endParaRPr lang="es-CO" sz="1800" dirty="0"/>
          </a:p>
        </p:txBody>
      </p:sp>
      <p:sp>
        <p:nvSpPr>
          <p:cNvPr id="31" name="TextBox 30">
            <a:extLst>
              <a:ext uri="{FF2B5EF4-FFF2-40B4-BE49-F238E27FC236}">
                <a16:creationId xmlns:a16="http://schemas.microsoft.com/office/drawing/2014/main" id="{E597215F-B8EF-A839-0745-7EA3C34B0849}"/>
              </a:ext>
            </a:extLst>
          </p:cNvPr>
          <p:cNvSpPr txBox="1"/>
          <p:nvPr/>
        </p:nvSpPr>
        <p:spPr>
          <a:xfrm>
            <a:off x="6252571" y="3987667"/>
            <a:ext cx="1015107" cy="369332"/>
          </a:xfrm>
          <a:prstGeom prst="rect">
            <a:avLst/>
          </a:prstGeom>
          <a:noFill/>
        </p:spPr>
        <p:txBody>
          <a:bodyPr wrap="square" rtlCol="0">
            <a:spAutoFit/>
          </a:bodyPr>
          <a:lstStyle/>
          <a:p>
            <a:r>
              <a:rPr lang="es-CO" sz="1800" dirty="0"/>
              <a:t>LPG</a:t>
            </a:r>
          </a:p>
        </p:txBody>
      </p:sp>
      <p:sp>
        <p:nvSpPr>
          <p:cNvPr id="32" name="TextBox 31">
            <a:extLst>
              <a:ext uri="{FF2B5EF4-FFF2-40B4-BE49-F238E27FC236}">
                <a16:creationId xmlns:a16="http://schemas.microsoft.com/office/drawing/2014/main" id="{DE05CB98-5221-939D-F6DD-2E4FC8DD94BA}"/>
              </a:ext>
            </a:extLst>
          </p:cNvPr>
          <p:cNvSpPr txBox="1"/>
          <p:nvPr/>
        </p:nvSpPr>
        <p:spPr>
          <a:xfrm>
            <a:off x="6148547" y="5417924"/>
            <a:ext cx="1383914" cy="369332"/>
          </a:xfrm>
          <a:prstGeom prst="rect">
            <a:avLst/>
          </a:prstGeom>
          <a:noFill/>
        </p:spPr>
        <p:txBody>
          <a:bodyPr wrap="square" rtlCol="0">
            <a:spAutoFit/>
          </a:bodyPr>
          <a:lstStyle/>
          <a:p>
            <a:r>
              <a:rPr lang="es-CO" sz="1800" dirty="0" err="1"/>
              <a:t>Electricity</a:t>
            </a:r>
            <a:endParaRPr lang="es-CO" sz="1800" dirty="0"/>
          </a:p>
        </p:txBody>
      </p:sp>
      <p:sp>
        <p:nvSpPr>
          <p:cNvPr id="35" name="TextBox 34">
            <a:extLst>
              <a:ext uri="{FF2B5EF4-FFF2-40B4-BE49-F238E27FC236}">
                <a16:creationId xmlns:a16="http://schemas.microsoft.com/office/drawing/2014/main" id="{98B4C495-BBA7-897D-DB26-3594D3091385}"/>
              </a:ext>
            </a:extLst>
          </p:cNvPr>
          <p:cNvSpPr txBox="1"/>
          <p:nvPr/>
        </p:nvSpPr>
        <p:spPr>
          <a:xfrm>
            <a:off x="4486803" y="3621648"/>
            <a:ext cx="1256859" cy="646331"/>
          </a:xfrm>
          <a:prstGeom prst="rect">
            <a:avLst/>
          </a:prstGeom>
          <a:noFill/>
        </p:spPr>
        <p:txBody>
          <a:bodyPr wrap="square" rtlCol="0">
            <a:spAutoFit/>
          </a:bodyPr>
          <a:lstStyle/>
          <a:p>
            <a:pPr algn="ctr"/>
            <a:r>
              <a:rPr lang="es-CO" sz="1800" dirty="0"/>
              <a:t>High </a:t>
            </a:r>
            <a:r>
              <a:rPr lang="es-CO" sz="1800" dirty="0" err="1"/>
              <a:t>heat</a:t>
            </a:r>
            <a:r>
              <a:rPr lang="es-CO" sz="1800" dirty="0"/>
              <a:t> </a:t>
            </a:r>
            <a:r>
              <a:rPr lang="es-CO" sz="1800" dirty="0" err="1"/>
              <a:t>demand</a:t>
            </a:r>
            <a:endParaRPr lang="es-CO" sz="1800" dirty="0"/>
          </a:p>
        </p:txBody>
      </p:sp>
      <p:sp>
        <p:nvSpPr>
          <p:cNvPr id="36" name="TextBox 35">
            <a:extLst>
              <a:ext uri="{FF2B5EF4-FFF2-40B4-BE49-F238E27FC236}">
                <a16:creationId xmlns:a16="http://schemas.microsoft.com/office/drawing/2014/main" id="{2D1390B4-A07A-2E45-7336-A84842BC6649}"/>
              </a:ext>
            </a:extLst>
          </p:cNvPr>
          <p:cNvSpPr txBox="1"/>
          <p:nvPr/>
        </p:nvSpPr>
        <p:spPr>
          <a:xfrm>
            <a:off x="4458228" y="5033272"/>
            <a:ext cx="1256859" cy="646331"/>
          </a:xfrm>
          <a:prstGeom prst="rect">
            <a:avLst/>
          </a:prstGeom>
          <a:noFill/>
        </p:spPr>
        <p:txBody>
          <a:bodyPr wrap="square" rtlCol="0">
            <a:spAutoFit/>
          </a:bodyPr>
          <a:lstStyle/>
          <a:p>
            <a:pPr algn="ctr"/>
            <a:r>
              <a:rPr lang="es-CO" sz="1800" dirty="0"/>
              <a:t>High </a:t>
            </a:r>
            <a:r>
              <a:rPr lang="es-CO" sz="1800" dirty="0" err="1"/>
              <a:t>heat</a:t>
            </a:r>
            <a:r>
              <a:rPr lang="es-CO" sz="1800" dirty="0"/>
              <a:t> </a:t>
            </a:r>
            <a:r>
              <a:rPr lang="es-CO" sz="1800" dirty="0" err="1"/>
              <a:t>demand</a:t>
            </a:r>
            <a:endParaRPr lang="es-CO" sz="1800" dirty="0"/>
          </a:p>
        </p:txBody>
      </p:sp>
      <p:sp>
        <p:nvSpPr>
          <p:cNvPr id="37" name="TextBox 36">
            <a:extLst>
              <a:ext uri="{FF2B5EF4-FFF2-40B4-BE49-F238E27FC236}">
                <a16:creationId xmlns:a16="http://schemas.microsoft.com/office/drawing/2014/main" id="{A43F2D9C-64A4-08AE-F2F5-4CFEF4C7DBC3}"/>
              </a:ext>
            </a:extLst>
          </p:cNvPr>
          <p:cNvSpPr txBox="1"/>
          <p:nvPr/>
        </p:nvSpPr>
        <p:spPr>
          <a:xfrm>
            <a:off x="10338033" y="3673371"/>
            <a:ext cx="1324973" cy="646331"/>
          </a:xfrm>
          <a:prstGeom prst="rect">
            <a:avLst/>
          </a:prstGeom>
          <a:noFill/>
        </p:spPr>
        <p:txBody>
          <a:bodyPr wrap="square" rtlCol="0">
            <a:spAutoFit/>
          </a:bodyPr>
          <a:lstStyle/>
          <a:p>
            <a:pPr algn="ctr"/>
            <a:r>
              <a:rPr lang="es-CO" sz="1800" dirty="0"/>
              <a:t>Low </a:t>
            </a:r>
            <a:r>
              <a:rPr lang="es-CO" sz="1800" dirty="0" err="1"/>
              <a:t>heat</a:t>
            </a:r>
            <a:r>
              <a:rPr lang="es-CO" sz="1800" dirty="0"/>
              <a:t> </a:t>
            </a:r>
            <a:r>
              <a:rPr lang="es-CO" sz="1800" dirty="0" err="1"/>
              <a:t>demand</a:t>
            </a:r>
            <a:endParaRPr lang="es-CO" sz="1800" dirty="0"/>
          </a:p>
        </p:txBody>
      </p:sp>
      <p:sp>
        <p:nvSpPr>
          <p:cNvPr id="38" name="TextBox 37">
            <a:extLst>
              <a:ext uri="{FF2B5EF4-FFF2-40B4-BE49-F238E27FC236}">
                <a16:creationId xmlns:a16="http://schemas.microsoft.com/office/drawing/2014/main" id="{3130B945-F993-0125-857D-8006A99517C7}"/>
              </a:ext>
            </a:extLst>
          </p:cNvPr>
          <p:cNvSpPr txBox="1"/>
          <p:nvPr/>
        </p:nvSpPr>
        <p:spPr>
          <a:xfrm>
            <a:off x="10280882" y="5040057"/>
            <a:ext cx="1324973" cy="646331"/>
          </a:xfrm>
          <a:prstGeom prst="rect">
            <a:avLst/>
          </a:prstGeom>
          <a:noFill/>
        </p:spPr>
        <p:txBody>
          <a:bodyPr wrap="square" rtlCol="0">
            <a:spAutoFit/>
          </a:bodyPr>
          <a:lstStyle/>
          <a:p>
            <a:pPr algn="ctr"/>
            <a:r>
              <a:rPr lang="es-CO" sz="1800" dirty="0"/>
              <a:t>Low </a:t>
            </a:r>
            <a:r>
              <a:rPr lang="es-CO" sz="1800" dirty="0" err="1"/>
              <a:t>heat</a:t>
            </a:r>
            <a:r>
              <a:rPr lang="es-CO" sz="1800" dirty="0"/>
              <a:t> </a:t>
            </a:r>
            <a:r>
              <a:rPr lang="es-CO" sz="1800" dirty="0" err="1"/>
              <a:t>demand</a:t>
            </a:r>
            <a:endParaRPr lang="es-CO" sz="1800" dirty="0"/>
          </a:p>
        </p:txBody>
      </p:sp>
    </p:spTree>
    <p:extLst>
      <p:ext uri="{BB962C8B-B14F-4D97-AF65-F5344CB8AC3E}">
        <p14:creationId xmlns:p14="http://schemas.microsoft.com/office/powerpoint/2010/main" val="73093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8B02597B-FB9D-0571-C4A2-E97168BBD4E0}"/>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73D7A2BF-70AD-AD7B-3267-57A5A4253168}"/>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15</a:t>
            </a:fld>
            <a:endParaRPr lang="sv-SE" sz="1000" b="1" dirty="0">
              <a:solidFill>
                <a:schemeClr val="bg1"/>
              </a:solidFill>
            </a:endParaRPr>
          </a:p>
        </p:txBody>
      </p:sp>
      <p:sp>
        <p:nvSpPr>
          <p:cNvPr id="5" name="Rectangle 4">
            <a:extLst>
              <a:ext uri="{FF2B5EF4-FFF2-40B4-BE49-F238E27FC236}">
                <a16:creationId xmlns:a16="http://schemas.microsoft.com/office/drawing/2014/main" id="{84F9B320-9355-3C36-736D-444C9638827D}"/>
              </a:ext>
            </a:extLst>
          </p:cNvPr>
          <p:cNvSpPr/>
          <p:nvPr/>
        </p:nvSpPr>
        <p:spPr>
          <a:xfrm>
            <a:off x="472545" y="1643063"/>
            <a:ext cx="9000067"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12.3.3 Defining end-use technologies in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OSeMOSYS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6" name="Title 10">
            <a:extLst>
              <a:ext uri="{FF2B5EF4-FFF2-40B4-BE49-F238E27FC236}">
                <a16:creationId xmlns:a16="http://schemas.microsoft.com/office/drawing/2014/main" id="{5CE6A692-E4A8-A5D1-137F-A5BA70993DFC}"/>
              </a:ext>
            </a:extLst>
          </p:cNvPr>
          <p:cNvSpPr txBox="1">
            <a:spLocks/>
          </p:cNvSpPr>
          <p:nvPr/>
        </p:nvSpPr>
        <p:spPr>
          <a:xfrm>
            <a:off x="472546" y="198124"/>
            <a:ext cx="11100329" cy="14449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12.3 Modelling of industrial sector using </a:t>
            </a:r>
            <a:r>
              <a:rPr lang="en-GB" sz="4400" dirty="0" err="1">
                <a:latin typeface="Open Sans"/>
                <a:ea typeface="Open Sans" panose="020B0606030504020204" pitchFamily="34" charset="0"/>
                <a:cs typeface="Open Sans" panose="020B0606030504020204" pitchFamily="34" charset="0"/>
                <a:sym typeface="Bodoni SvtyTwo ITC TT-Book"/>
              </a:rPr>
              <a:t>OSeMOSYS</a:t>
            </a:r>
            <a:endParaRPr lang="en-GB" sz="4400" dirty="0">
              <a:latin typeface="Open Sans"/>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2FA8C682-166A-BFCA-ADF6-1B1B721EAA93}"/>
              </a:ext>
            </a:extLst>
          </p:cNvPr>
          <p:cNvSpPr/>
          <p:nvPr/>
        </p:nvSpPr>
        <p:spPr>
          <a:xfrm>
            <a:off x="472546" y="2193402"/>
            <a:ext cx="10542785" cy="4247317"/>
          </a:xfrm>
          <a:prstGeom prst="rect">
            <a:avLst/>
          </a:prstGeom>
        </p:spPr>
        <p:txBody>
          <a:bodyPr wrap="square" lIns="91440" tIns="45720" rIns="91440" bIns="45720" anchor="t">
            <a:spAutoFit/>
          </a:bodyPr>
          <a:lstStyle/>
          <a:p>
            <a:pPr>
              <a:spcAft>
                <a:spcPts val="1200"/>
              </a:spcAft>
            </a:pPr>
            <a:r>
              <a:rPr lang="en-ZA" sz="2500" dirty="0">
                <a:latin typeface="Aptos" panose="020B0004020202020204" pitchFamily="34" charset="0"/>
                <a:ea typeface="Open Sans" panose="020B0606030504020204" pitchFamily="34" charset="0"/>
                <a:cs typeface="Open Sans" panose="020B0606030504020204" pitchFamily="34" charset="0"/>
              </a:rPr>
              <a:t>Key parameters for defining end-use technologies in the industrial sector:</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Output Activity Ratio</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Input Activity Ratio</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Capital</a:t>
            </a:r>
            <a:r>
              <a:rPr lang="en-ZA" sz="2500" dirty="0">
                <a:latin typeface="Aptos" panose="020B0004020202020204" pitchFamily="34" charset="0"/>
                <a:ea typeface="Open Sans" panose="020B0606030504020204" pitchFamily="34" charset="0"/>
                <a:cs typeface="Open Sans" panose="020B0606030504020204" pitchFamily="34" charset="0"/>
              </a:rPr>
              <a:t> Cost</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Fixed </a:t>
            </a:r>
            <a:r>
              <a:rPr lang="en-ZA" sz="2500" dirty="0">
                <a:latin typeface="Aptos" panose="020B0004020202020204" pitchFamily="34" charset="0"/>
                <a:ea typeface="Open Sans" panose="020B0606030504020204" pitchFamily="34" charset="0"/>
                <a:cs typeface="Open Sans" panose="020B0606030504020204" pitchFamily="34" charset="0"/>
              </a:rPr>
              <a:t>Cost</a:t>
            </a:r>
          </a:p>
          <a:p>
            <a:pPr marL="342900" indent="-342900">
              <a:spcAft>
                <a:spcPts val="1200"/>
              </a:spcAft>
              <a:buFont typeface="Arial"/>
              <a:buChar char="•"/>
            </a:pPr>
            <a:r>
              <a:rPr lang="en-ZA" sz="2500" dirty="0">
                <a:latin typeface="Aptos" panose="020B0004020202020204" pitchFamily="34" charset="0"/>
                <a:ea typeface="Open Sans" panose="020B0606030504020204" pitchFamily="34" charset="0"/>
                <a:cs typeface="Open Sans" panose="020B0606030504020204" pitchFamily="34" charset="0"/>
              </a:rPr>
              <a:t>Capacity factor</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Residual Capacity</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Operational Life </a:t>
            </a:r>
          </a:p>
        </p:txBody>
      </p:sp>
    </p:spTree>
    <p:extLst>
      <p:ext uri="{BB962C8B-B14F-4D97-AF65-F5344CB8AC3E}">
        <p14:creationId xmlns:p14="http://schemas.microsoft.com/office/powerpoint/2010/main" val="1675164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6718B5A6-BBDF-2EF0-ACEF-4FFE119675AA}"/>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89DAE2A6-4D52-9BCC-B545-5DD2E9516B4D}"/>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16</a:t>
            </a:fld>
            <a:endParaRPr lang="sv-SE" sz="1000" b="1" dirty="0">
              <a:solidFill>
                <a:schemeClr val="bg1"/>
              </a:solidFill>
            </a:endParaRPr>
          </a:p>
        </p:txBody>
      </p:sp>
      <p:sp>
        <p:nvSpPr>
          <p:cNvPr id="5" name="Rectangle 4">
            <a:extLst>
              <a:ext uri="{FF2B5EF4-FFF2-40B4-BE49-F238E27FC236}">
                <a16:creationId xmlns:a16="http://schemas.microsoft.com/office/drawing/2014/main" id="{78D8A7B6-65CC-3396-4203-CD886EFC3DF6}"/>
              </a:ext>
            </a:extLst>
          </p:cNvPr>
          <p:cNvSpPr/>
          <p:nvPr/>
        </p:nvSpPr>
        <p:spPr>
          <a:xfrm>
            <a:off x="472546" y="1643063"/>
            <a:ext cx="8728604"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12.3.4 Example of end-use technologies in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OSeMOSYS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6" name="Title 10">
            <a:extLst>
              <a:ext uri="{FF2B5EF4-FFF2-40B4-BE49-F238E27FC236}">
                <a16:creationId xmlns:a16="http://schemas.microsoft.com/office/drawing/2014/main" id="{EF0FA561-7472-578D-2B8A-3182D863E236}"/>
              </a:ext>
            </a:extLst>
          </p:cNvPr>
          <p:cNvSpPr txBox="1">
            <a:spLocks/>
          </p:cNvSpPr>
          <p:nvPr/>
        </p:nvSpPr>
        <p:spPr>
          <a:xfrm>
            <a:off x="472546" y="198124"/>
            <a:ext cx="11100329" cy="14449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12.3 Modelling of industrial sector using </a:t>
            </a:r>
            <a:r>
              <a:rPr lang="en-GB" sz="4400" dirty="0" err="1">
                <a:latin typeface="Open Sans"/>
                <a:ea typeface="Open Sans" panose="020B0606030504020204" pitchFamily="34" charset="0"/>
                <a:cs typeface="Open Sans" panose="020B0606030504020204" pitchFamily="34" charset="0"/>
                <a:sym typeface="Bodoni SvtyTwo ITC TT-Book"/>
              </a:rPr>
              <a:t>OSeMOSYS</a:t>
            </a:r>
            <a:endParaRPr lang="en-GB" sz="4400" dirty="0">
              <a:latin typeface="Open Sans"/>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1C10314C-9516-2DF0-F28B-88DDC0E4309D}"/>
              </a:ext>
            </a:extLst>
          </p:cNvPr>
          <p:cNvSpPr/>
          <p:nvPr/>
        </p:nvSpPr>
        <p:spPr>
          <a:xfrm>
            <a:off x="251619" y="2422002"/>
            <a:ext cx="4669001" cy="3708708"/>
          </a:xfrm>
          <a:prstGeom prst="rect">
            <a:avLst/>
          </a:prstGeom>
        </p:spPr>
        <p:txBody>
          <a:bodyPr wrap="square" lIns="91440" tIns="45720" rIns="91440" bIns="45720" anchor="t">
            <a:spAutoFit/>
          </a:bodyPr>
          <a:lstStyle/>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Output Activity Ratio: 1</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Input Activity Ratio: 2.44</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Capital</a:t>
            </a:r>
            <a:r>
              <a:rPr lang="en-ZA" sz="2500" dirty="0">
                <a:latin typeface="Aptos" panose="020B0004020202020204" pitchFamily="34" charset="0"/>
                <a:ea typeface="Open Sans" panose="020B0606030504020204" pitchFamily="34" charset="0"/>
                <a:cs typeface="Open Sans" panose="020B0606030504020204" pitchFamily="34" charset="0"/>
              </a:rPr>
              <a:t> Cost: 970 USD/kW</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Fixed </a:t>
            </a:r>
            <a:r>
              <a:rPr lang="en-ZA" sz="2500" dirty="0">
                <a:latin typeface="Aptos" panose="020B0004020202020204" pitchFamily="34" charset="0"/>
                <a:ea typeface="Open Sans" panose="020B0606030504020204" pitchFamily="34" charset="0"/>
                <a:cs typeface="Open Sans" panose="020B0606030504020204" pitchFamily="34" charset="0"/>
              </a:rPr>
              <a:t>Cost: 1.6 USD/kW</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Residual Capacity:  1.06 GW</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Operational Life: </a:t>
            </a:r>
            <a:r>
              <a:rPr lang="en-ZA" sz="2500" dirty="0">
                <a:latin typeface="Aptos" panose="020B0004020202020204" pitchFamily="34" charset="0"/>
                <a:ea typeface="Open Sans" panose="020B0606030504020204" pitchFamily="34" charset="0"/>
                <a:cs typeface="Open Sans" panose="020B0606030504020204" pitchFamily="34" charset="0"/>
              </a:rPr>
              <a:t>25</a:t>
            </a: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 years</a:t>
            </a:r>
          </a:p>
          <a:p>
            <a:pPr marL="342900" indent="-342900">
              <a:spcAft>
                <a:spcPts val="1200"/>
              </a:spcAft>
              <a:buFont typeface="Arial"/>
              <a:buChar char="•"/>
            </a:pPr>
            <a:r>
              <a:rPr lang="en-ZA" sz="2500" dirty="0">
                <a:latin typeface="Aptos" panose="020B0004020202020204" pitchFamily="34" charset="0"/>
                <a:ea typeface="Open Sans" panose="020B0606030504020204" pitchFamily="34" charset="0"/>
                <a:cs typeface="Open Sans" panose="020B0606030504020204" pitchFamily="34" charset="0"/>
              </a:rPr>
              <a:t>Capacity factor: 0.91 </a:t>
            </a:r>
            <a:endPar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FFD0BE43-8F0A-5641-B0E6-70EDE7A22E83}"/>
              </a:ext>
            </a:extLst>
          </p:cNvPr>
          <p:cNvSpPr/>
          <p:nvPr/>
        </p:nvSpPr>
        <p:spPr>
          <a:xfrm>
            <a:off x="6972603" y="2716072"/>
            <a:ext cx="2591758" cy="583508"/>
          </a:xfrm>
          <a:prstGeom prst="rect">
            <a:avLst/>
          </a:prstGeom>
          <a:noFill/>
          <a:ln w="381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err="1">
                <a:solidFill>
                  <a:sysClr val="windowText" lastClr="000000"/>
                </a:solidFill>
              </a:rPr>
              <a:t>Biomass</a:t>
            </a:r>
            <a:r>
              <a:rPr lang="es-CO" sz="1800" dirty="0">
                <a:solidFill>
                  <a:sysClr val="windowText" lastClr="000000"/>
                </a:solidFill>
              </a:rPr>
              <a:t> boiler</a:t>
            </a:r>
          </a:p>
        </p:txBody>
      </p:sp>
      <p:cxnSp>
        <p:nvCxnSpPr>
          <p:cNvPr id="7" name="Straight Arrow Connector 6">
            <a:extLst>
              <a:ext uri="{FF2B5EF4-FFF2-40B4-BE49-F238E27FC236}">
                <a16:creationId xmlns:a16="http://schemas.microsoft.com/office/drawing/2014/main" id="{914A1B51-CDCD-1A6F-A74F-1EB2FED170B0}"/>
              </a:ext>
            </a:extLst>
          </p:cNvPr>
          <p:cNvCxnSpPr>
            <a:cxnSpLocks/>
            <a:stCxn id="4" idx="3"/>
          </p:cNvCxnSpPr>
          <p:nvPr/>
        </p:nvCxnSpPr>
        <p:spPr>
          <a:xfrm>
            <a:off x="9564361" y="3007826"/>
            <a:ext cx="851530"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91288FA-613F-12AD-44EA-9C98FB6DE3BD}"/>
              </a:ext>
            </a:extLst>
          </p:cNvPr>
          <p:cNvSpPr/>
          <p:nvPr/>
        </p:nvSpPr>
        <p:spPr>
          <a:xfrm>
            <a:off x="6972603" y="3822621"/>
            <a:ext cx="2591758" cy="583508"/>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DEMINDLHEBIO</a:t>
            </a:r>
          </a:p>
        </p:txBody>
      </p:sp>
      <p:cxnSp>
        <p:nvCxnSpPr>
          <p:cNvPr id="9" name="Straight Arrow Connector 8">
            <a:extLst>
              <a:ext uri="{FF2B5EF4-FFF2-40B4-BE49-F238E27FC236}">
                <a16:creationId xmlns:a16="http://schemas.microsoft.com/office/drawing/2014/main" id="{2314DE0F-F340-D082-52A7-9541AB2B4FB2}"/>
              </a:ext>
            </a:extLst>
          </p:cNvPr>
          <p:cNvCxnSpPr>
            <a:cxnSpLocks/>
            <a:stCxn id="8" idx="3"/>
          </p:cNvCxnSpPr>
          <p:nvPr/>
        </p:nvCxnSpPr>
        <p:spPr>
          <a:xfrm>
            <a:off x="9564361" y="4114375"/>
            <a:ext cx="880105"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EFB0615-7812-92A9-5B4B-127306C3AA57}"/>
              </a:ext>
            </a:extLst>
          </p:cNvPr>
          <p:cNvSpPr txBox="1"/>
          <p:nvPr/>
        </p:nvSpPr>
        <p:spPr>
          <a:xfrm>
            <a:off x="9818673" y="2264835"/>
            <a:ext cx="1256859" cy="646331"/>
          </a:xfrm>
          <a:prstGeom prst="rect">
            <a:avLst/>
          </a:prstGeom>
          <a:noFill/>
        </p:spPr>
        <p:txBody>
          <a:bodyPr wrap="square" rtlCol="0">
            <a:spAutoFit/>
          </a:bodyPr>
          <a:lstStyle/>
          <a:p>
            <a:pPr algn="ctr"/>
            <a:r>
              <a:rPr lang="es-CO" sz="1800" dirty="0"/>
              <a:t>Low </a:t>
            </a:r>
            <a:r>
              <a:rPr lang="es-CO" sz="1800" dirty="0" err="1"/>
              <a:t>heat</a:t>
            </a:r>
            <a:r>
              <a:rPr lang="es-CO" sz="1800" dirty="0"/>
              <a:t> </a:t>
            </a:r>
            <a:r>
              <a:rPr lang="es-CO" sz="1800" dirty="0" err="1"/>
              <a:t>demand</a:t>
            </a:r>
            <a:endParaRPr lang="es-CO" sz="1800" dirty="0"/>
          </a:p>
        </p:txBody>
      </p:sp>
      <p:cxnSp>
        <p:nvCxnSpPr>
          <p:cNvPr id="11" name="Straight Arrow Connector 10">
            <a:extLst>
              <a:ext uri="{FF2B5EF4-FFF2-40B4-BE49-F238E27FC236}">
                <a16:creationId xmlns:a16="http://schemas.microsoft.com/office/drawing/2014/main" id="{4754593D-27B9-937B-516E-D34A436390AF}"/>
              </a:ext>
            </a:extLst>
          </p:cNvPr>
          <p:cNvCxnSpPr>
            <a:cxnSpLocks/>
          </p:cNvCxnSpPr>
          <p:nvPr/>
        </p:nvCxnSpPr>
        <p:spPr>
          <a:xfrm>
            <a:off x="6088694" y="3036864"/>
            <a:ext cx="851530" cy="0"/>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C7462D0-AC90-CAEF-2FE3-D35B476E95AA}"/>
              </a:ext>
            </a:extLst>
          </p:cNvPr>
          <p:cNvCxnSpPr>
            <a:cxnSpLocks/>
          </p:cNvCxnSpPr>
          <p:nvPr/>
        </p:nvCxnSpPr>
        <p:spPr>
          <a:xfrm>
            <a:off x="6088694" y="4143413"/>
            <a:ext cx="880105" cy="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81088DB-6AF5-0159-D4D8-74A15CDB1BE2}"/>
              </a:ext>
            </a:extLst>
          </p:cNvPr>
          <p:cNvSpPr txBox="1"/>
          <p:nvPr/>
        </p:nvSpPr>
        <p:spPr>
          <a:xfrm>
            <a:off x="5237164" y="2552790"/>
            <a:ext cx="1618465" cy="369332"/>
          </a:xfrm>
          <a:prstGeom prst="rect">
            <a:avLst/>
          </a:prstGeom>
          <a:noFill/>
        </p:spPr>
        <p:txBody>
          <a:bodyPr wrap="square" rtlCol="0">
            <a:spAutoFit/>
          </a:bodyPr>
          <a:lstStyle/>
          <a:p>
            <a:r>
              <a:rPr lang="es-CO" sz="1800" dirty="0" err="1"/>
              <a:t>Biomass</a:t>
            </a:r>
            <a:endParaRPr lang="es-CO" sz="1800" dirty="0"/>
          </a:p>
        </p:txBody>
      </p:sp>
      <p:sp>
        <p:nvSpPr>
          <p:cNvPr id="14" name="TextBox 13">
            <a:extLst>
              <a:ext uri="{FF2B5EF4-FFF2-40B4-BE49-F238E27FC236}">
                <a16:creationId xmlns:a16="http://schemas.microsoft.com/office/drawing/2014/main" id="{B9D94E94-8E7F-BB5A-9F8F-BAAFA9A11338}"/>
              </a:ext>
            </a:extLst>
          </p:cNvPr>
          <p:cNvSpPr txBox="1"/>
          <p:nvPr/>
        </p:nvSpPr>
        <p:spPr>
          <a:xfrm>
            <a:off x="9818673" y="3629429"/>
            <a:ext cx="1256859" cy="369332"/>
          </a:xfrm>
          <a:prstGeom prst="rect">
            <a:avLst/>
          </a:prstGeom>
          <a:noFill/>
        </p:spPr>
        <p:txBody>
          <a:bodyPr wrap="square" rtlCol="0">
            <a:spAutoFit/>
          </a:bodyPr>
          <a:lstStyle/>
          <a:p>
            <a:pPr algn="ctr"/>
            <a:r>
              <a:rPr lang="es-CO" sz="1800" dirty="0"/>
              <a:t>INDLHE</a:t>
            </a:r>
          </a:p>
        </p:txBody>
      </p:sp>
      <p:sp>
        <p:nvSpPr>
          <p:cNvPr id="15" name="TextBox 14">
            <a:extLst>
              <a:ext uri="{FF2B5EF4-FFF2-40B4-BE49-F238E27FC236}">
                <a16:creationId xmlns:a16="http://schemas.microsoft.com/office/drawing/2014/main" id="{6CE9C717-0A9A-7BE3-BA7C-A0DA00487A99}"/>
              </a:ext>
            </a:extLst>
          </p:cNvPr>
          <p:cNvSpPr txBox="1"/>
          <p:nvPr/>
        </p:nvSpPr>
        <p:spPr>
          <a:xfrm>
            <a:off x="5772150" y="3665217"/>
            <a:ext cx="1065713" cy="369332"/>
          </a:xfrm>
          <a:prstGeom prst="rect">
            <a:avLst/>
          </a:prstGeom>
          <a:noFill/>
        </p:spPr>
        <p:txBody>
          <a:bodyPr wrap="square" rtlCol="0">
            <a:spAutoFit/>
          </a:bodyPr>
          <a:lstStyle/>
          <a:p>
            <a:r>
              <a:rPr lang="es-CO" sz="1800" dirty="0"/>
              <a:t>BIO</a:t>
            </a:r>
          </a:p>
        </p:txBody>
      </p:sp>
      <p:sp>
        <p:nvSpPr>
          <p:cNvPr id="16" name="TextBox 15">
            <a:extLst>
              <a:ext uri="{FF2B5EF4-FFF2-40B4-BE49-F238E27FC236}">
                <a16:creationId xmlns:a16="http://schemas.microsoft.com/office/drawing/2014/main" id="{E20B63D2-C92E-B0F9-7AAE-11619BD9BF49}"/>
              </a:ext>
            </a:extLst>
          </p:cNvPr>
          <p:cNvSpPr txBox="1"/>
          <p:nvPr/>
        </p:nvSpPr>
        <p:spPr>
          <a:xfrm>
            <a:off x="5027496" y="4777644"/>
            <a:ext cx="6093618" cy="1354217"/>
          </a:xfrm>
          <a:prstGeom prst="rect">
            <a:avLst/>
          </a:prstGeom>
          <a:noFill/>
        </p:spPr>
        <p:txBody>
          <a:bodyPr wrap="square">
            <a:spAutoFit/>
          </a:bodyPr>
          <a:lstStyle/>
          <a:p>
            <a:pPr algn="ctr">
              <a:spcAft>
                <a:spcPts val="1200"/>
              </a:spcAft>
            </a:pPr>
            <a:r>
              <a:rPr lang="en-ZA" sz="2400" dirty="0">
                <a:latin typeface="Aptos" panose="020B0004020202020204" pitchFamily="34" charset="0"/>
                <a:ea typeface="Open Sans" panose="020B0606030504020204" pitchFamily="34" charset="0"/>
                <a:cs typeface="Open Sans" panose="020B0606030504020204" pitchFamily="34" charset="0"/>
              </a:rPr>
              <a:t>If the efficiency is </a:t>
            </a:r>
            <a:r>
              <a:rPr lang="en-ZA" sz="2400" dirty="0">
                <a:solidFill>
                  <a:schemeClr val="accent2">
                    <a:lumMod val="75000"/>
                  </a:schemeClr>
                </a:solidFill>
                <a:latin typeface="Aptos" panose="020B0004020202020204" pitchFamily="34" charset="0"/>
                <a:ea typeface="Open Sans" panose="020B0606030504020204" pitchFamily="34" charset="0"/>
                <a:cs typeface="Open Sans" panose="020B0606030504020204" pitchFamily="34" charset="0"/>
              </a:rPr>
              <a:t>72% </a:t>
            </a:r>
            <a:r>
              <a:rPr lang="en-ZA" sz="2400" dirty="0">
                <a:latin typeface="Aptos" panose="020B0004020202020204" pitchFamily="34" charset="0"/>
                <a:ea typeface="Open Sans" panose="020B0606030504020204" pitchFamily="34" charset="0"/>
                <a:cs typeface="Open Sans" panose="020B0606030504020204" pitchFamily="34" charset="0"/>
              </a:rPr>
              <a:t>and the output activity ratio (INDLHE) is 1:</a:t>
            </a:r>
          </a:p>
          <a:p>
            <a:pPr algn="ctr">
              <a:spcAft>
                <a:spcPts val="1200"/>
              </a:spcAft>
            </a:pPr>
            <a:r>
              <a:rPr lang="en-ZA" sz="2400" dirty="0">
                <a:latin typeface="Aptos" panose="020B0004020202020204" pitchFamily="34" charset="0"/>
                <a:ea typeface="Open Sans" panose="020B0606030504020204" pitchFamily="34" charset="0"/>
                <a:cs typeface="Open Sans" panose="020B0606030504020204" pitchFamily="34" charset="0"/>
              </a:rPr>
              <a:t>Input Activity Ratio = 1/</a:t>
            </a:r>
            <a:r>
              <a:rPr lang="en-ZA" sz="2400" dirty="0">
                <a:solidFill>
                  <a:schemeClr val="accent2">
                    <a:lumMod val="75000"/>
                  </a:schemeClr>
                </a:solidFill>
                <a:latin typeface="Aptos" panose="020B0004020202020204" pitchFamily="34" charset="0"/>
                <a:ea typeface="Open Sans" panose="020B0606030504020204" pitchFamily="34" charset="0"/>
                <a:cs typeface="Open Sans" panose="020B0606030504020204" pitchFamily="34" charset="0"/>
              </a:rPr>
              <a:t>0.72 </a:t>
            </a:r>
            <a:r>
              <a:rPr lang="en-ZA" sz="2400" dirty="0">
                <a:latin typeface="Aptos" panose="020B0004020202020204" pitchFamily="34" charset="0"/>
                <a:ea typeface="Open Sans" panose="020B0606030504020204" pitchFamily="34" charset="0"/>
                <a:cs typeface="Open Sans" panose="020B0606030504020204" pitchFamily="34" charset="0"/>
              </a:rPr>
              <a:t>= 1.39 (BIO) </a:t>
            </a:r>
          </a:p>
        </p:txBody>
      </p:sp>
    </p:spTree>
    <p:extLst>
      <p:ext uri="{BB962C8B-B14F-4D97-AF65-F5344CB8AC3E}">
        <p14:creationId xmlns:p14="http://schemas.microsoft.com/office/powerpoint/2010/main" val="3175296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17</a:t>
            </a:fld>
            <a:endParaRPr lang="sv-SE" sz="1000" b="1" dirty="0">
              <a:solidFill>
                <a:schemeClr val="bg1"/>
              </a:solidFill>
            </a:endParaRPr>
          </a:p>
        </p:txBody>
      </p:sp>
      <p:sp>
        <p:nvSpPr>
          <p:cNvPr id="2" name="Title 10">
            <a:extLst>
              <a:ext uri="{FF2B5EF4-FFF2-40B4-BE49-F238E27FC236}">
                <a16:creationId xmlns:a16="http://schemas.microsoft.com/office/drawing/2014/main" id="{F0E1A02E-5026-3ACB-90A5-2EF8E809B503}"/>
              </a:ext>
            </a:extLst>
          </p:cNvPr>
          <p:cNvSpPr txBox="1">
            <a:spLocks/>
          </p:cNvSpPr>
          <p:nvPr/>
        </p:nvSpPr>
        <p:spPr>
          <a:xfrm>
            <a:off x="887215" y="8748"/>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12.3 References</a:t>
            </a:r>
          </a:p>
        </p:txBody>
      </p:sp>
      <p:sp>
        <p:nvSpPr>
          <p:cNvPr id="5" name="TextBox 4">
            <a:extLst>
              <a:ext uri="{FF2B5EF4-FFF2-40B4-BE49-F238E27FC236}">
                <a16:creationId xmlns:a16="http://schemas.microsoft.com/office/drawing/2014/main" id="{DC6E6DE7-B923-C50F-7B16-8C9544CE8A57}"/>
              </a:ext>
            </a:extLst>
          </p:cNvPr>
          <p:cNvSpPr txBox="1"/>
          <p:nvPr/>
        </p:nvSpPr>
        <p:spPr>
          <a:xfrm>
            <a:off x="887214" y="1783907"/>
            <a:ext cx="10428485" cy="2153282"/>
          </a:xfrm>
          <a:prstGeom prst="rect">
            <a:avLst/>
          </a:prstGeom>
          <a:noFill/>
        </p:spPr>
        <p:txBody>
          <a:bodyPr wrap="square">
            <a:spAutoFit/>
          </a:bodyPr>
          <a:lstStyle/>
          <a:p>
            <a:pPr indent="-304800">
              <a:lnSpc>
                <a:spcPct val="107000"/>
              </a:lnSpc>
              <a:spcAft>
                <a:spcPts val="800"/>
              </a:spcAft>
            </a:pPr>
            <a:r>
              <a:rPr lang="es-CO" sz="2400" kern="100" dirty="0">
                <a:effectLst/>
                <a:latin typeface="Calibri" panose="020F0502020204030204" pitchFamily="34" charset="0"/>
                <a:ea typeface="Times New Roman" panose="02020603050405020304" pitchFamily="18" charset="0"/>
                <a:cs typeface="Times New Roman" panose="02020603050405020304" pitchFamily="18" charset="0"/>
              </a:rPr>
              <a:t>Plazas-Niño, F. A., Ortiz-Pimiento, N. R., &amp; Quirós-</a:t>
            </a:r>
            <a:r>
              <a:rPr lang="es-CO" sz="2400" kern="100" dirty="0" err="1">
                <a:effectLst/>
                <a:latin typeface="Calibri" panose="020F0502020204030204" pitchFamily="34" charset="0"/>
                <a:ea typeface="Times New Roman" panose="02020603050405020304" pitchFamily="18" charset="0"/>
                <a:cs typeface="Times New Roman" panose="02020603050405020304" pitchFamily="18" charset="0"/>
              </a:rPr>
              <a:t>Tortós</a:t>
            </a:r>
            <a:r>
              <a:rPr lang="es-CO" sz="2400" kern="100" dirty="0">
                <a:effectLst/>
                <a:latin typeface="Calibri" panose="020F0502020204030204" pitchFamily="34" charset="0"/>
                <a:ea typeface="Times New Roman" panose="02020603050405020304" pitchFamily="18" charset="0"/>
                <a:cs typeface="Times New Roman" panose="02020603050405020304" pitchFamily="18" charset="0"/>
              </a:rPr>
              <a:t>, J. (2023). </a:t>
            </a: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Supporting energy system modelling in developing countries: Techno-economic energy dataset for open modelling of decarbonization pathways in Colombia. </a:t>
            </a:r>
            <a:r>
              <a:rPr lang="en-GB" sz="2400" i="1" kern="100" dirty="0">
                <a:effectLst/>
                <a:latin typeface="Calibri" panose="020F0502020204030204" pitchFamily="34" charset="0"/>
                <a:ea typeface="Times New Roman" panose="02020603050405020304" pitchFamily="18" charset="0"/>
                <a:cs typeface="Times New Roman" panose="02020603050405020304" pitchFamily="18" charset="0"/>
              </a:rPr>
              <a:t>Data in Brief</a:t>
            </a: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2400" i="1" kern="100" dirty="0">
                <a:effectLst/>
                <a:latin typeface="Calibri" panose="020F0502020204030204" pitchFamily="34" charset="0"/>
                <a:ea typeface="Times New Roman" panose="02020603050405020304" pitchFamily="18" charset="0"/>
                <a:cs typeface="Times New Roman" panose="02020603050405020304" pitchFamily="18" charset="0"/>
              </a:rPr>
              <a:t>48</a:t>
            </a: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 109268. </a:t>
            </a: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hlinkClick r:id="rId3"/>
              </a:rPr>
              <a:t>https://doi.org/https://doi.org/10.1016/j.dib.2023.109268</a:t>
            </a:r>
            <a:endParaRPr lang="en-GB" sz="24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indent="-304800">
              <a:lnSpc>
                <a:spcPct val="107000"/>
              </a:lnSpc>
              <a:spcAft>
                <a:spcPts val="800"/>
              </a:spcAft>
            </a:pPr>
            <a:endParaRPr lang="es-CO"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459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p:txBody>
          <a:bodyPr/>
          <a:lstStyle/>
          <a:p>
            <a:r>
              <a:rPr lang="en-US" dirty="0" err="1"/>
              <a:t>www.climatecompatiblegrowth.com</a:t>
            </a:r>
            <a:endParaRPr lang="en-US" dirty="0"/>
          </a:p>
        </p:txBody>
      </p:sp>
    </p:spTree>
    <p:extLst>
      <p:ext uri="{BB962C8B-B14F-4D97-AF65-F5344CB8AC3E}">
        <p14:creationId xmlns:p14="http://schemas.microsoft.com/office/powerpoint/2010/main" val="169286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a:t>
            </a:fld>
            <a:endParaRPr lang="sv-SE" sz="1000" b="1" dirty="0">
              <a:solidFill>
                <a:schemeClr val="bg1"/>
              </a:solidFill>
            </a:endParaRPr>
          </a:p>
        </p:txBody>
      </p:sp>
      <p:sp>
        <p:nvSpPr>
          <p:cNvPr id="5" name="Title 10">
            <a:extLst>
              <a:ext uri="{FF2B5EF4-FFF2-40B4-BE49-F238E27FC236}">
                <a16:creationId xmlns:a16="http://schemas.microsoft.com/office/drawing/2014/main" id="{B4A765C4-7338-2C9C-C72A-6128B696AC2A}"/>
              </a:ext>
            </a:extLst>
          </p:cNvPr>
          <p:cNvSpPr txBox="1">
            <a:spLocks/>
          </p:cNvSpPr>
          <p:nvPr/>
        </p:nvSpPr>
        <p:spPr>
          <a:xfrm>
            <a:off x="835429" y="46372"/>
            <a:ext cx="7651304" cy="136167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400">
                <a:latin typeface="Open Sans"/>
              </a:rPr>
              <a:t>Learning Outcomes</a:t>
            </a:r>
          </a:p>
        </p:txBody>
      </p:sp>
      <p:sp>
        <p:nvSpPr>
          <p:cNvPr id="6" name="Content Placeholder 13">
            <a:extLst>
              <a:ext uri="{FF2B5EF4-FFF2-40B4-BE49-F238E27FC236}">
                <a16:creationId xmlns:a16="http://schemas.microsoft.com/office/drawing/2014/main" id="{7898B265-18EB-84FA-C945-87B330A9D067}"/>
              </a:ext>
            </a:extLst>
          </p:cNvPr>
          <p:cNvSpPr txBox="1">
            <a:spLocks/>
          </p:cNvSpPr>
          <p:nvPr/>
        </p:nvSpPr>
        <p:spPr>
          <a:xfrm>
            <a:off x="835428" y="1786512"/>
            <a:ext cx="9751610" cy="4228526"/>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1000"/>
              </a:spcBef>
            </a:pPr>
            <a:r>
              <a:rPr lang="en-GB" sz="2400" b="1" dirty="0">
                <a:solidFill>
                  <a:schemeClr val="accent5">
                    <a:lumMod val="60000"/>
                    <a:lumOff val="40000"/>
                  </a:schemeClr>
                </a:solidFill>
                <a:latin typeface="Open Sans"/>
                <a:ea typeface="+mn-lt"/>
                <a:cs typeface="+mn-lt"/>
              </a:rPr>
              <a:t>By the end of this lecture, you will be able to:</a:t>
            </a:r>
            <a:endParaRPr lang="en-US" sz="2400" b="1" dirty="0">
              <a:solidFill>
                <a:schemeClr val="accent5">
                  <a:lumMod val="60000"/>
                  <a:lumOff val="40000"/>
                </a:schemeClr>
              </a:solidFill>
              <a:latin typeface="Open Sans"/>
              <a:cs typeface="Calibri" panose="020F0502020204030204"/>
            </a:endParaRPr>
          </a:p>
          <a:p>
            <a:pPr>
              <a:spcBef>
                <a:spcPts val="1000"/>
              </a:spcBef>
            </a:pPr>
            <a:r>
              <a:rPr lang="en-GB" sz="2400" dirty="0">
                <a:latin typeface="Open Sans"/>
                <a:ea typeface="+mn-lt"/>
                <a:cs typeface="+mn-lt"/>
              </a:rPr>
              <a:t>ILO1: Learn about the energy consumption in the industrial sector</a:t>
            </a:r>
          </a:p>
          <a:p>
            <a:pPr>
              <a:spcBef>
                <a:spcPts val="1000"/>
              </a:spcBef>
            </a:pPr>
            <a:r>
              <a:rPr lang="en-US" sz="2400" dirty="0">
                <a:latin typeface="Open Sans"/>
                <a:ea typeface="+mn-lt"/>
                <a:cs typeface="+mn-lt"/>
              </a:rPr>
              <a:t>ILO2: Understand different approaches to disaggregate the energy consumption in the industrial sector </a:t>
            </a:r>
          </a:p>
          <a:p>
            <a:pPr>
              <a:spcBef>
                <a:spcPts val="1000"/>
              </a:spcBef>
            </a:pPr>
            <a:r>
              <a:rPr lang="en-US" sz="2400" dirty="0">
                <a:latin typeface="Open Sans"/>
                <a:ea typeface="+mn-lt"/>
                <a:cs typeface="+mn-lt"/>
              </a:rPr>
              <a:t>ILO3: Understand how to model end-use technologies in the industrial sector using </a:t>
            </a:r>
            <a:r>
              <a:rPr lang="en-US" sz="2400" dirty="0" err="1">
                <a:latin typeface="Open Sans"/>
                <a:ea typeface="+mn-lt"/>
                <a:cs typeface="+mn-lt"/>
              </a:rPr>
              <a:t>OSeMOSYS</a:t>
            </a:r>
            <a:endParaRPr lang="en-US" sz="2400" b="1" dirty="0">
              <a:latin typeface="Open Sans"/>
              <a:ea typeface="+mn-lt"/>
              <a:cs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3</a:t>
            </a:fld>
            <a:endParaRPr lang="sv-SE" sz="1000" b="1" dirty="0">
              <a:solidFill>
                <a:schemeClr val="bg1"/>
              </a:solidFill>
            </a:endParaRPr>
          </a:p>
        </p:txBody>
      </p:sp>
      <p:sp>
        <p:nvSpPr>
          <p:cNvPr id="7" name="Rectangle 6">
            <a:extLst>
              <a:ext uri="{FF2B5EF4-FFF2-40B4-BE49-F238E27FC236}">
                <a16:creationId xmlns:a16="http://schemas.microsoft.com/office/drawing/2014/main" id="{157A42A9-4ACF-FE0D-BEEA-EED51A2AE91E}"/>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12.1.1 Introduction</a:t>
            </a:r>
          </a:p>
        </p:txBody>
      </p:sp>
      <p:sp>
        <p:nvSpPr>
          <p:cNvPr id="8" name="Title 10">
            <a:extLst>
              <a:ext uri="{FF2B5EF4-FFF2-40B4-BE49-F238E27FC236}">
                <a16:creationId xmlns:a16="http://schemas.microsoft.com/office/drawing/2014/main" id="{C3F14525-3DDE-2933-997D-B2E37D8F8668}"/>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12.1 Industrial sector</a:t>
            </a:r>
            <a:endParaRPr lang="en-US" dirty="0">
              <a:cs typeface="Calibri Light" panose="020F0302020204030204"/>
            </a:endParaRPr>
          </a:p>
        </p:txBody>
      </p:sp>
      <p:graphicFrame>
        <p:nvGraphicFramePr>
          <p:cNvPr id="2" name="Chart 1">
            <a:extLst>
              <a:ext uri="{FF2B5EF4-FFF2-40B4-BE49-F238E27FC236}">
                <a16:creationId xmlns:a16="http://schemas.microsoft.com/office/drawing/2014/main" id="{56779A07-029C-9AA2-C597-6C2D05C533B6}"/>
              </a:ext>
            </a:extLst>
          </p:cNvPr>
          <p:cNvGraphicFramePr>
            <a:graphicFrameLocks/>
          </p:cNvGraphicFramePr>
          <p:nvPr/>
        </p:nvGraphicFramePr>
        <p:xfrm>
          <a:off x="-351638" y="1536799"/>
          <a:ext cx="7608890" cy="47148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A2A89B7-155A-A7CA-2B35-BC30DB908580}"/>
              </a:ext>
            </a:extLst>
          </p:cNvPr>
          <p:cNvSpPr txBox="1"/>
          <p:nvPr/>
        </p:nvSpPr>
        <p:spPr>
          <a:xfrm>
            <a:off x="592765" y="6249561"/>
            <a:ext cx="6097772" cy="246221"/>
          </a:xfrm>
          <a:prstGeom prst="rect">
            <a:avLst/>
          </a:prstGeom>
          <a:noFill/>
        </p:spPr>
        <p:txBody>
          <a:bodyPr wrap="square">
            <a:spAutoFit/>
          </a:bodyPr>
          <a:lstStyle/>
          <a:p>
            <a:r>
              <a:rPr lang="es-CO" sz="1000" b="1" dirty="0" err="1">
                <a:latin typeface="Open Sans" panose="020B0606030504020204" pitchFamily="34" charset="0"/>
                <a:ea typeface="Open Sans" panose="020B0606030504020204" pitchFamily="34" charset="0"/>
                <a:cs typeface="Open Sans" panose="020B0606030504020204" pitchFamily="34" charset="0"/>
              </a:rPr>
              <a:t>Source</a:t>
            </a:r>
            <a:r>
              <a:rPr lang="es-CO" sz="1000" b="1" dirty="0">
                <a:latin typeface="Open Sans" panose="020B0606030504020204" pitchFamily="34" charset="0"/>
                <a:ea typeface="Open Sans" panose="020B0606030504020204" pitchFamily="34" charset="0"/>
                <a:cs typeface="Open Sans" panose="020B0606030504020204" pitchFamily="34" charset="0"/>
              </a:rPr>
              <a:t>: </a:t>
            </a:r>
            <a:r>
              <a:rPr lang="es-CO" sz="1000" dirty="0">
                <a:latin typeface="Open Sans" panose="020B0606030504020204" pitchFamily="34" charset="0"/>
                <a:ea typeface="Open Sans" panose="020B0606030504020204" pitchFamily="34" charset="0"/>
                <a:cs typeface="Open Sans" panose="020B0606030504020204" pitchFamily="34" charset="0"/>
              </a:rPr>
              <a:t>Statista (2024) - </a:t>
            </a:r>
            <a:r>
              <a:rPr lang="es-CO" sz="1000" dirty="0">
                <a:latin typeface="Open Sans" panose="020B0606030504020204" pitchFamily="34" charset="0"/>
                <a:ea typeface="Open Sans" panose="020B0606030504020204" pitchFamily="34" charset="0"/>
                <a:cs typeface="Open Sans" panose="020B0606030504020204" pitchFamily="34" charset="0"/>
                <a:hlinkClick r:id="rId4"/>
              </a:rPr>
              <a:t>Link</a:t>
            </a:r>
            <a:endParaRPr lang="es-CO"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A92FD343-81C2-9F31-FEDA-503C28DE4D8E}"/>
              </a:ext>
            </a:extLst>
          </p:cNvPr>
          <p:cNvSpPr txBox="1"/>
          <p:nvPr/>
        </p:nvSpPr>
        <p:spPr>
          <a:xfrm>
            <a:off x="7257252" y="1253191"/>
            <a:ext cx="4541048" cy="2308324"/>
          </a:xfrm>
          <a:prstGeom prst="rect">
            <a:avLst/>
          </a:prstGeom>
          <a:noFill/>
        </p:spPr>
        <p:txBody>
          <a:bodyPr wrap="square">
            <a:spAutoFit/>
          </a:bodyPr>
          <a:lstStyle/>
          <a:p>
            <a:pPr algn="just"/>
            <a:r>
              <a:rPr lang="en-US" sz="2400" dirty="0">
                <a:latin typeface="Aptos" panose="020B0004020202020204" pitchFamily="34" charset="0"/>
              </a:rPr>
              <a:t>The industrial sector encompasses a wide range of economic activities that transform raw materials into finished goods and intermediate products. </a:t>
            </a:r>
            <a:endParaRPr lang="es-CO" sz="2400" dirty="0">
              <a:latin typeface="Aptos" panose="020B0004020202020204" pitchFamily="34" charset="0"/>
            </a:endParaRPr>
          </a:p>
        </p:txBody>
      </p:sp>
      <p:pic>
        <p:nvPicPr>
          <p:cNvPr id="1026" name="Picture 2" descr="Industry Line Icon Vector, Industry Icon, Production, Prorities PNG and  Vector with Transparent Background for Free Download">
            <a:extLst>
              <a:ext uri="{FF2B5EF4-FFF2-40B4-BE49-F238E27FC236}">
                <a16:creationId xmlns:a16="http://schemas.microsoft.com/office/drawing/2014/main" id="{99169DF4-E954-11C6-CF7A-71175096B4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6740" y="3429000"/>
            <a:ext cx="1901036" cy="19010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9AFFCE3-1F13-E925-4396-8C461EC4D377}"/>
              </a:ext>
            </a:extLst>
          </p:cNvPr>
          <p:cNvPicPr>
            <a:picLocks noChangeAspect="1"/>
          </p:cNvPicPr>
          <p:nvPr/>
        </p:nvPicPr>
        <p:blipFill>
          <a:blip r:embed="rId6"/>
          <a:stretch>
            <a:fillRect/>
          </a:stretch>
        </p:blipFill>
        <p:spPr>
          <a:xfrm>
            <a:off x="8584011" y="4829174"/>
            <a:ext cx="2100263" cy="2100263"/>
          </a:xfrm>
          <a:prstGeom prst="rect">
            <a:avLst/>
          </a:prstGeom>
        </p:spPr>
      </p:pic>
      <p:pic>
        <p:nvPicPr>
          <p:cNvPr id="11" name="Picture 10">
            <a:extLst>
              <a:ext uri="{FF2B5EF4-FFF2-40B4-BE49-F238E27FC236}">
                <a16:creationId xmlns:a16="http://schemas.microsoft.com/office/drawing/2014/main" id="{900EF179-55B7-6CDC-989F-5071573E5F89}"/>
              </a:ext>
            </a:extLst>
          </p:cNvPr>
          <p:cNvPicPr>
            <a:picLocks noChangeAspect="1"/>
          </p:cNvPicPr>
          <p:nvPr/>
        </p:nvPicPr>
        <p:blipFill>
          <a:blip r:embed="rId7"/>
          <a:stretch>
            <a:fillRect/>
          </a:stretch>
        </p:blipFill>
        <p:spPr>
          <a:xfrm>
            <a:off x="9938548" y="3556789"/>
            <a:ext cx="1731963" cy="1731963"/>
          </a:xfrm>
          <a:prstGeom prst="rect">
            <a:avLst/>
          </a:prstGeom>
        </p:spPr>
      </p:pic>
    </p:spTree>
    <p:extLst>
      <p:ext uri="{BB962C8B-B14F-4D97-AF65-F5344CB8AC3E}">
        <p14:creationId xmlns:p14="http://schemas.microsoft.com/office/powerpoint/2010/main" val="197282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05E874A9-D576-9B57-CBBE-B80C7CD6D120}"/>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3B4B110-4E58-CBD7-E0A4-6178A9AC8C84}"/>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4</a:t>
            </a:fld>
            <a:endParaRPr lang="sv-SE" sz="1000" b="1" dirty="0">
              <a:solidFill>
                <a:schemeClr val="bg1"/>
              </a:solidFill>
            </a:endParaRPr>
          </a:p>
        </p:txBody>
      </p:sp>
      <p:sp>
        <p:nvSpPr>
          <p:cNvPr id="7" name="Rectangle 6">
            <a:extLst>
              <a:ext uri="{FF2B5EF4-FFF2-40B4-BE49-F238E27FC236}">
                <a16:creationId xmlns:a16="http://schemas.microsoft.com/office/drawing/2014/main" id="{16973BB7-AA48-C564-A66D-8B4C50F4A45B}"/>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12.1.2 Subsectors </a:t>
            </a:r>
          </a:p>
        </p:txBody>
      </p:sp>
      <p:sp>
        <p:nvSpPr>
          <p:cNvPr id="8" name="Title 10">
            <a:extLst>
              <a:ext uri="{FF2B5EF4-FFF2-40B4-BE49-F238E27FC236}">
                <a16:creationId xmlns:a16="http://schemas.microsoft.com/office/drawing/2014/main" id="{BDBF0EB4-C150-86B8-E68D-7017AD1DC88B}"/>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12.1 Industrial sector</a:t>
            </a:r>
            <a:endParaRPr lang="en-US" dirty="0">
              <a:cs typeface="Calibri Light" panose="020F0302020204030204"/>
            </a:endParaRPr>
          </a:p>
        </p:txBody>
      </p:sp>
      <p:sp>
        <p:nvSpPr>
          <p:cNvPr id="2" name="TextBox 1">
            <a:extLst>
              <a:ext uri="{FF2B5EF4-FFF2-40B4-BE49-F238E27FC236}">
                <a16:creationId xmlns:a16="http://schemas.microsoft.com/office/drawing/2014/main" id="{855DBAF4-31E0-4D2D-4A4E-AB272414690D}"/>
              </a:ext>
            </a:extLst>
          </p:cNvPr>
          <p:cNvSpPr txBox="1"/>
          <p:nvPr/>
        </p:nvSpPr>
        <p:spPr>
          <a:xfrm>
            <a:off x="343847" y="1479421"/>
            <a:ext cx="11229028" cy="477054"/>
          </a:xfrm>
          <a:prstGeom prst="rect">
            <a:avLst/>
          </a:prstGeom>
          <a:noFill/>
        </p:spPr>
        <p:txBody>
          <a:bodyPr wrap="square">
            <a:spAutoFit/>
          </a:bodyPr>
          <a:lstStyle/>
          <a:p>
            <a:pPr algn="just"/>
            <a:r>
              <a:rPr lang="en-US" sz="2500" dirty="0">
                <a:latin typeface="Aptos" panose="020B0004020202020204" pitchFamily="34" charset="0"/>
              </a:rPr>
              <a:t>The following subsectors are typically defined in the final energy balances: </a:t>
            </a:r>
            <a:endParaRPr lang="es-CO" sz="2500" dirty="0">
              <a:latin typeface="Aptos" panose="020B0004020202020204" pitchFamily="34" charset="0"/>
            </a:endParaRPr>
          </a:p>
        </p:txBody>
      </p:sp>
      <p:graphicFrame>
        <p:nvGraphicFramePr>
          <p:cNvPr id="4" name="Diagram 3">
            <a:extLst>
              <a:ext uri="{FF2B5EF4-FFF2-40B4-BE49-F238E27FC236}">
                <a16:creationId xmlns:a16="http://schemas.microsoft.com/office/drawing/2014/main" id="{0BB0C4AC-0C58-91E1-F68A-172C76B7035E}"/>
              </a:ext>
            </a:extLst>
          </p:cNvPr>
          <p:cNvGraphicFramePr/>
          <p:nvPr/>
        </p:nvGraphicFramePr>
        <p:xfrm>
          <a:off x="151759" y="2024411"/>
          <a:ext cx="11843391"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6425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C7F8762E-C028-8588-5F6B-79D0D1173989}"/>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B880599F-2116-039D-EE20-3E910B4C9BAA}"/>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5</a:t>
            </a:fld>
            <a:endParaRPr lang="sv-SE" sz="1000" b="1" dirty="0">
              <a:solidFill>
                <a:schemeClr val="bg1"/>
              </a:solidFill>
            </a:endParaRPr>
          </a:p>
        </p:txBody>
      </p:sp>
      <p:sp>
        <p:nvSpPr>
          <p:cNvPr id="7" name="Rectangle 6">
            <a:extLst>
              <a:ext uri="{FF2B5EF4-FFF2-40B4-BE49-F238E27FC236}">
                <a16:creationId xmlns:a16="http://schemas.microsoft.com/office/drawing/2014/main" id="{EBB24D34-2E5C-1A2F-8DC1-3FD94F220BBB}"/>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12.1.3 Energy demands </a:t>
            </a:r>
          </a:p>
        </p:txBody>
      </p:sp>
      <p:sp>
        <p:nvSpPr>
          <p:cNvPr id="8" name="Title 10">
            <a:extLst>
              <a:ext uri="{FF2B5EF4-FFF2-40B4-BE49-F238E27FC236}">
                <a16:creationId xmlns:a16="http://schemas.microsoft.com/office/drawing/2014/main" id="{C3218482-346B-2C7C-879C-B86E452ACC66}"/>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12.1 Industrial sector</a:t>
            </a:r>
            <a:endParaRPr lang="en-US" dirty="0">
              <a:cs typeface="Calibri Light" panose="020F0302020204030204"/>
            </a:endParaRPr>
          </a:p>
        </p:txBody>
      </p:sp>
      <p:pic>
        <p:nvPicPr>
          <p:cNvPr id="2052" name="Picture 4" descr="Heating system line icon sign Royalty Free Vector Image">
            <a:extLst>
              <a:ext uri="{FF2B5EF4-FFF2-40B4-BE49-F238E27FC236}">
                <a16:creationId xmlns:a16="http://schemas.microsoft.com/office/drawing/2014/main" id="{6106832F-8D45-F60B-3C5F-66E1AA3257D7}"/>
              </a:ext>
            </a:extLst>
          </p:cNvPr>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r="1348" b="7568"/>
          <a:stretch/>
        </p:blipFill>
        <p:spPr bwMode="auto">
          <a:xfrm>
            <a:off x="4864241" y="2262157"/>
            <a:ext cx="2712901" cy="27146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otor eléctrico - Iconos gratis de tecnología">
            <a:extLst>
              <a:ext uri="{FF2B5EF4-FFF2-40B4-BE49-F238E27FC236}">
                <a16:creationId xmlns:a16="http://schemas.microsoft.com/office/drawing/2014/main" id="{A57E6EFA-C648-06BF-8CBF-DDC6DB13D7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459" y="2262157"/>
            <a:ext cx="2887814" cy="288781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437E256-C170-D277-05CB-1582A2A553F1}"/>
              </a:ext>
            </a:extLst>
          </p:cNvPr>
          <p:cNvPicPr>
            <a:picLocks noChangeAspect="1"/>
          </p:cNvPicPr>
          <p:nvPr/>
        </p:nvPicPr>
        <p:blipFill>
          <a:blip r:embed="rId5"/>
          <a:stretch>
            <a:fillRect/>
          </a:stretch>
        </p:blipFill>
        <p:spPr>
          <a:xfrm>
            <a:off x="8766816" y="2429714"/>
            <a:ext cx="2552700" cy="2552700"/>
          </a:xfrm>
          <a:prstGeom prst="rect">
            <a:avLst/>
          </a:prstGeom>
        </p:spPr>
      </p:pic>
      <p:sp>
        <p:nvSpPr>
          <p:cNvPr id="4" name="TextBox 3">
            <a:extLst>
              <a:ext uri="{FF2B5EF4-FFF2-40B4-BE49-F238E27FC236}">
                <a16:creationId xmlns:a16="http://schemas.microsoft.com/office/drawing/2014/main" id="{F39F457C-DEAF-5A1F-1859-B94C17672A87}"/>
              </a:ext>
            </a:extLst>
          </p:cNvPr>
          <p:cNvSpPr txBox="1"/>
          <p:nvPr/>
        </p:nvSpPr>
        <p:spPr>
          <a:xfrm>
            <a:off x="343847" y="1479421"/>
            <a:ext cx="11229028" cy="523220"/>
          </a:xfrm>
          <a:prstGeom prst="rect">
            <a:avLst/>
          </a:prstGeom>
          <a:noFill/>
        </p:spPr>
        <p:txBody>
          <a:bodyPr wrap="square">
            <a:spAutoFit/>
          </a:bodyPr>
          <a:lstStyle/>
          <a:p>
            <a:pPr algn="just"/>
            <a:r>
              <a:rPr lang="en-US" sz="2800" dirty="0">
                <a:latin typeface="Aptos" panose="020B0004020202020204" pitchFamily="34" charset="0"/>
              </a:rPr>
              <a:t>The most common energy demands modelled are:</a:t>
            </a:r>
            <a:endParaRPr lang="es-CO" sz="2800" dirty="0">
              <a:latin typeface="Aptos" panose="020B0004020202020204" pitchFamily="34" charset="0"/>
            </a:endParaRPr>
          </a:p>
        </p:txBody>
      </p:sp>
      <p:sp>
        <p:nvSpPr>
          <p:cNvPr id="5" name="TextBox 4">
            <a:extLst>
              <a:ext uri="{FF2B5EF4-FFF2-40B4-BE49-F238E27FC236}">
                <a16:creationId xmlns:a16="http://schemas.microsoft.com/office/drawing/2014/main" id="{D7A035A2-E870-3F5A-664C-0EEB3BBC9E66}"/>
              </a:ext>
            </a:extLst>
          </p:cNvPr>
          <p:cNvSpPr txBox="1"/>
          <p:nvPr/>
        </p:nvSpPr>
        <p:spPr>
          <a:xfrm>
            <a:off x="832468" y="5477412"/>
            <a:ext cx="2632735" cy="477054"/>
          </a:xfrm>
          <a:prstGeom prst="rect">
            <a:avLst/>
          </a:prstGeom>
          <a:solidFill>
            <a:schemeClr val="accent1">
              <a:lumMod val="60000"/>
              <a:lumOff val="40000"/>
            </a:schemeClr>
          </a:solidFill>
        </p:spPr>
        <p:txBody>
          <a:bodyPr wrap="square" rtlCol="0">
            <a:spAutoFit/>
          </a:bodyPr>
          <a:lstStyle/>
          <a:p>
            <a:pPr algn="ctr"/>
            <a:r>
              <a:rPr lang="es-CO" sz="2500" b="1" dirty="0">
                <a:solidFill>
                  <a:schemeClr val="bg1"/>
                </a:solidFill>
                <a:latin typeface="Aptos" panose="020B0004020202020204" pitchFamily="34" charset="0"/>
              </a:rPr>
              <a:t>Motive </a:t>
            </a:r>
            <a:r>
              <a:rPr lang="es-CO" sz="2500" b="1" dirty="0" err="1">
                <a:solidFill>
                  <a:schemeClr val="bg1"/>
                </a:solidFill>
                <a:latin typeface="Aptos" panose="020B0004020202020204" pitchFamily="34" charset="0"/>
              </a:rPr>
              <a:t>power</a:t>
            </a:r>
            <a:endParaRPr lang="es-CO" sz="2500" b="1" dirty="0">
              <a:solidFill>
                <a:schemeClr val="bg1"/>
              </a:solidFill>
              <a:latin typeface="Aptos" panose="020B0004020202020204" pitchFamily="34" charset="0"/>
            </a:endParaRPr>
          </a:p>
        </p:txBody>
      </p:sp>
      <p:sp>
        <p:nvSpPr>
          <p:cNvPr id="6" name="TextBox 5">
            <a:extLst>
              <a:ext uri="{FF2B5EF4-FFF2-40B4-BE49-F238E27FC236}">
                <a16:creationId xmlns:a16="http://schemas.microsoft.com/office/drawing/2014/main" id="{F254C67F-67AC-F087-0990-1C43F3CBDC90}"/>
              </a:ext>
            </a:extLst>
          </p:cNvPr>
          <p:cNvSpPr txBox="1"/>
          <p:nvPr/>
        </p:nvSpPr>
        <p:spPr>
          <a:xfrm>
            <a:off x="4944407" y="5469727"/>
            <a:ext cx="2632735" cy="477054"/>
          </a:xfrm>
          <a:prstGeom prst="rect">
            <a:avLst/>
          </a:prstGeom>
          <a:solidFill>
            <a:schemeClr val="accent1">
              <a:lumMod val="60000"/>
              <a:lumOff val="40000"/>
            </a:schemeClr>
          </a:solidFill>
        </p:spPr>
        <p:txBody>
          <a:bodyPr wrap="square" rtlCol="0">
            <a:spAutoFit/>
          </a:bodyPr>
          <a:lstStyle/>
          <a:p>
            <a:pPr algn="ctr"/>
            <a:r>
              <a:rPr lang="es-CO" sz="2500" b="1" dirty="0" err="1">
                <a:solidFill>
                  <a:schemeClr val="bg1"/>
                </a:solidFill>
                <a:latin typeface="Aptos" panose="020B0004020202020204" pitchFamily="34" charset="0"/>
              </a:rPr>
              <a:t>Process</a:t>
            </a:r>
            <a:r>
              <a:rPr lang="es-CO" sz="2500" b="1" dirty="0">
                <a:solidFill>
                  <a:schemeClr val="bg1"/>
                </a:solidFill>
                <a:latin typeface="Aptos" panose="020B0004020202020204" pitchFamily="34" charset="0"/>
              </a:rPr>
              <a:t> </a:t>
            </a:r>
            <a:r>
              <a:rPr lang="es-CO" sz="2500" b="1" dirty="0" err="1">
                <a:solidFill>
                  <a:schemeClr val="bg1"/>
                </a:solidFill>
                <a:latin typeface="Aptos" panose="020B0004020202020204" pitchFamily="34" charset="0"/>
              </a:rPr>
              <a:t>heat</a:t>
            </a:r>
            <a:endParaRPr lang="es-CO" sz="2500" b="1" dirty="0">
              <a:solidFill>
                <a:schemeClr val="bg1"/>
              </a:solidFill>
              <a:latin typeface="Aptos" panose="020B0004020202020204" pitchFamily="34" charset="0"/>
            </a:endParaRPr>
          </a:p>
        </p:txBody>
      </p:sp>
      <p:sp>
        <p:nvSpPr>
          <p:cNvPr id="9" name="TextBox 8">
            <a:extLst>
              <a:ext uri="{FF2B5EF4-FFF2-40B4-BE49-F238E27FC236}">
                <a16:creationId xmlns:a16="http://schemas.microsoft.com/office/drawing/2014/main" id="{3C3AC33F-84F4-ABA0-E062-C659BD1E8F2F}"/>
              </a:ext>
            </a:extLst>
          </p:cNvPr>
          <p:cNvSpPr txBox="1"/>
          <p:nvPr/>
        </p:nvSpPr>
        <p:spPr>
          <a:xfrm>
            <a:off x="8726798" y="5277367"/>
            <a:ext cx="2632735" cy="861774"/>
          </a:xfrm>
          <a:prstGeom prst="rect">
            <a:avLst/>
          </a:prstGeom>
          <a:solidFill>
            <a:schemeClr val="accent1">
              <a:lumMod val="60000"/>
              <a:lumOff val="40000"/>
            </a:schemeClr>
          </a:solidFill>
        </p:spPr>
        <p:txBody>
          <a:bodyPr wrap="square" rtlCol="0">
            <a:spAutoFit/>
          </a:bodyPr>
          <a:lstStyle/>
          <a:p>
            <a:pPr algn="ctr"/>
            <a:r>
              <a:rPr lang="es-CO" sz="2500" b="1" dirty="0" err="1">
                <a:solidFill>
                  <a:schemeClr val="bg1"/>
                </a:solidFill>
                <a:latin typeface="Aptos" panose="020B0004020202020204" pitchFamily="34" charset="0"/>
              </a:rPr>
              <a:t>Specific</a:t>
            </a:r>
            <a:r>
              <a:rPr lang="es-CO" sz="2500" b="1" dirty="0">
                <a:solidFill>
                  <a:schemeClr val="bg1"/>
                </a:solidFill>
                <a:latin typeface="Aptos" panose="020B0004020202020204" pitchFamily="34" charset="0"/>
              </a:rPr>
              <a:t> </a:t>
            </a:r>
            <a:r>
              <a:rPr lang="es-CO" sz="2500" b="1" dirty="0" err="1">
                <a:solidFill>
                  <a:schemeClr val="bg1"/>
                </a:solidFill>
                <a:latin typeface="Aptos" panose="020B0004020202020204" pitchFamily="34" charset="0"/>
              </a:rPr>
              <a:t>electricity</a:t>
            </a:r>
            <a:r>
              <a:rPr lang="es-CO" sz="2500" b="1" dirty="0">
                <a:solidFill>
                  <a:schemeClr val="bg1"/>
                </a:solidFill>
                <a:latin typeface="Aptos" panose="020B0004020202020204" pitchFamily="34" charset="0"/>
              </a:rPr>
              <a:t> uses</a:t>
            </a:r>
          </a:p>
        </p:txBody>
      </p:sp>
    </p:spTree>
    <p:extLst>
      <p:ext uri="{BB962C8B-B14F-4D97-AF65-F5344CB8AC3E}">
        <p14:creationId xmlns:p14="http://schemas.microsoft.com/office/powerpoint/2010/main" val="2199373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F434B66B-2774-9C77-D882-68E5A03FC316}"/>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0C3A5F7-B4B7-19C5-9467-617DCDADFD87}"/>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6</a:t>
            </a:fld>
            <a:endParaRPr lang="sv-SE" sz="1000" b="1" dirty="0">
              <a:solidFill>
                <a:schemeClr val="bg1"/>
              </a:solidFill>
            </a:endParaRPr>
          </a:p>
        </p:txBody>
      </p:sp>
      <p:sp>
        <p:nvSpPr>
          <p:cNvPr id="7" name="Rectangle 6">
            <a:extLst>
              <a:ext uri="{FF2B5EF4-FFF2-40B4-BE49-F238E27FC236}">
                <a16:creationId xmlns:a16="http://schemas.microsoft.com/office/drawing/2014/main" id="{548C8AE4-2629-93C3-FA4D-B674C24BE30B}"/>
              </a:ext>
            </a:extLst>
          </p:cNvPr>
          <p:cNvSpPr/>
          <p:nvPr/>
        </p:nvSpPr>
        <p:spPr>
          <a:xfrm>
            <a:off x="343847" y="995986"/>
            <a:ext cx="10371778"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12.1.4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Key drivers and challenges in industrial energy use</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p>
        </p:txBody>
      </p:sp>
      <p:sp>
        <p:nvSpPr>
          <p:cNvPr id="8" name="Title 10">
            <a:extLst>
              <a:ext uri="{FF2B5EF4-FFF2-40B4-BE49-F238E27FC236}">
                <a16:creationId xmlns:a16="http://schemas.microsoft.com/office/drawing/2014/main" id="{D91E87E3-29C4-6528-4067-1CC3719728DC}"/>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12.1 Industrial sector</a:t>
            </a:r>
            <a:endParaRPr lang="en-US" dirty="0">
              <a:cs typeface="Calibri Light" panose="020F0302020204030204"/>
            </a:endParaRPr>
          </a:p>
        </p:txBody>
      </p:sp>
      <p:graphicFrame>
        <p:nvGraphicFramePr>
          <p:cNvPr id="2" name="Diagram 1">
            <a:extLst>
              <a:ext uri="{FF2B5EF4-FFF2-40B4-BE49-F238E27FC236}">
                <a16:creationId xmlns:a16="http://schemas.microsoft.com/office/drawing/2014/main" id="{3953BA82-6A4F-60E3-5C1E-E6A9E715B4BB}"/>
              </a:ext>
            </a:extLst>
          </p:cNvPr>
          <p:cNvGraphicFramePr/>
          <p:nvPr/>
        </p:nvGraphicFramePr>
        <p:xfrm>
          <a:off x="231774" y="1614488"/>
          <a:ext cx="11566525" cy="4843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4665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7</a:t>
            </a:fld>
            <a:endParaRPr lang="sv-SE" sz="1000" b="1" dirty="0">
              <a:solidFill>
                <a:schemeClr val="bg1"/>
              </a:solidFill>
            </a:endParaRPr>
          </a:p>
        </p:txBody>
      </p:sp>
      <p:sp>
        <p:nvSpPr>
          <p:cNvPr id="2" name="Title 10">
            <a:extLst>
              <a:ext uri="{FF2B5EF4-FFF2-40B4-BE49-F238E27FC236}">
                <a16:creationId xmlns:a16="http://schemas.microsoft.com/office/drawing/2014/main" id="{C284E710-7841-D645-8EBC-8BB6B56440F1}"/>
              </a:ext>
            </a:extLst>
          </p:cNvPr>
          <p:cNvSpPr txBox="1">
            <a:spLocks/>
          </p:cNvSpPr>
          <p:nvPr/>
        </p:nvSpPr>
        <p:spPr>
          <a:xfrm>
            <a:off x="887215" y="8748"/>
            <a:ext cx="1217135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12.1 References</a:t>
            </a:r>
          </a:p>
        </p:txBody>
      </p:sp>
      <p:sp>
        <p:nvSpPr>
          <p:cNvPr id="5" name="TextBox 4">
            <a:extLst>
              <a:ext uri="{FF2B5EF4-FFF2-40B4-BE49-F238E27FC236}">
                <a16:creationId xmlns:a16="http://schemas.microsoft.com/office/drawing/2014/main" id="{8898F266-6D45-2561-2868-0AC2D2AE1389}"/>
              </a:ext>
            </a:extLst>
          </p:cNvPr>
          <p:cNvSpPr txBox="1"/>
          <p:nvPr/>
        </p:nvSpPr>
        <p:spPr>
          <a:xfrm>
            <a:off x="887215" y="1780511"/>
            <a:ext cx="10342760" cy="21572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304800">
              <a:lnSpc>
                <a:spcPct val="107000"/>
              </a:lnSpc>
              <a:spcAft>
                <a:spcPts val="800"/>
              </a:spcAft>
            </a:pPr>
            <a:r>
              <a:rPr lang="en-GB" sz="24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Manuel, S. D., Floris, T., Kira, W., Jos, S., &amp; André, F. (2022). High technical and temporal resolution integrated energy system modelling of industrial decarbonisation. </a:t>
            </a:r>
            <a:r>
              <a:rPr lang="es-CO" sz="2400" i="1" kern="1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Advances</a:t>
            </a:r>
            <a:r>
              <a:rPr lang="es-CO" sz="2400" i="1"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in </a:t>
            </a:r>
            <a:r>
              <a:rPr lang="es-CO" sz="2400" i="1" kern="1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Applied</a:t>
            </a:r>
            <a:r>
              <a:rPr lang="es-CO" sz="2400" i="1"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Energy</a:t>
            </a:r>
            <a:r>
              <a:rPr lang="es-CO" sz="24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es-CO" sz="2400" i="1"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7</a:t>
            </a:r>
            <a:r>
              <a:rPr lang="es-CO" sz="24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es-CO" sz="24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hlinkClick r:id="rId3"/>
              </a:rPr>
              <a:t>https://doi.org/10.1016/j.adapen.2022.100105</a:t>
            </a:r>
            <a:endParaRPr lang="es-CO" sz="24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endParaRPr>
          </a:p>
          <a:p>
            <a:pPr indent="-304800">
              <a:lnSpc>
                <a:spcPct val="107000"/>
              </a:lnSpc>
              <a:spcAft>
                <a:spcPts val="800"/>
              </a:spcAft>
            </a:pPr>
            <a:endParaRPr lang="es-CO" sz="2400" kern="100" dirty="0">
              <a:latin typeface="Aptos" panose="020B00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9221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9834FA2D-5F89-85E8-2D58-3D15B85230EE}"/>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099F028-2700-2993-49DA-A1F91AA805C8}"/>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8</a:t>
            </a:fld>
            <a:endParaRPr lang="sv-SE" sz="1000" b="1" dirty="0">
              <a:solidFill>
                <a:schemeClr val="bg1"/>
              </a:solidFill>
            </a:endParaRPr>
          </a:p>
        </p:txBody>
      </p:sp>
      <p:sp>
        <p:nvSpPr>
          <p:cNvPr id="2" name="Rectangle 1">
            <a:extLst>
              <a:ext uri="{FF2B5EF4-FFF2-40B4-BE49-F238E27FC236}">
                <a16:creationId xmlns:a16="http://schemas.microsoft.com/office/drawing/2014/main" id="{E33A529D-0CC6-9086-6D0C-CEDF460D970E}"/>
              </a:ext>
            </a:extLst>
          </p:cNvPr>
          <p:cNvSpPr/>
          <p:nvPr/>
        </p:nvSpPr>
        <p:spPr>
          <a:xfrm>
            <a:off x="582415" y="1510595"/>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12.2.1 Level of disaggregation</a:t>
            </a:r>
          </a:p>
        </p:txBody>
      </p:sp>
      <p:sp>
        <p:nvSpPr>
          <p:cNvPr id="4" name="Title 10">
            <a:extLst>
              <a:ext uri="{FF2B5EF4-FFF2-40B4-BE49-F238E27FC236}">
                <a16:creationId xmlns:a16="http://schemas.microsoft.com/office/drawing/2014/main" id="{18215D7E-4063-BBED-B045-E400377AC0F2}"/>
              </a:ext>
            </a:extLst>
          </p:cNvPr>
          <p:cNvSpPr txBox="1">
            <a:spLocks/>
          </p:cNvSpPr>
          <p:nvPr/>
        </p:nvSpPr>
        <p:spPr>
          <a:xfrm>
            <a:off x="582415" y="112946"/>
            <a:ext cx="10361809" cy="13976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12.2 Approaches for modelling the industrial sector</a:t>
            </a:r>
          </a:p>
        </p:txBody>
      </p:sp>
      <p:sp>
        <p:nvSpPr>
          <p:cNvPr id="5" name="TextBox 4">
            <a:extLst>
              <a:ext uri="{FF2B5EF4-FFF2-40B4-BE49-F238E27FC236}">
                <a16:creationId xmlns:a16="http://schemas.microsoft.com/office/drawing/2014/main" id="{5A2D30B6-D6BA-DA7A-72DD-686F80D8CE95}"/>
              </a:ext>
            </a:extLst>
          </p:cNvPr>
          <p:cNvSpPr txBox="1"/>
          <p:nvPr/>
        </p:nvSpPr>
        <p:spPr>
          <a:xfrm>
            <a:off x="393700" y="1944500"/>
            <a:ext cx="11316814" cy="1384995"/>
          </a:xfrm>
          <a:prstGeom prst="rect">
            <a:avLst/>
          </a:prstGeom>
          <a:noFill/>
        </p:spPr>
        <p:txBody>
          <a:bodyPr wrap="square">
            <a:spAutoFit/>
          </a:bodyPr>
          <a:lstStyle/>
          <a:p>
            <a:pPr algn="just"/>
            <a:r>
              <a:rPr lang="en-US" sz="2800" dirty="0">
                <a:latin typeface="Aptos" panose="020B0004020202020204" pitchFamily="34" charset="0"/>
              </a:rPr>
              <a:t>Modeling the industrial sector is a challenging task due to the wide variety of subsectors and processes. A single subsector often encompasses multiple subindustries. Some examples are shown below.</a:t>
            </a:r>
            <a:endParaRPr lang="es-CO" sz="2800" dirty="0">
              <a:latin typeface="Aptos" panose="020B0004020202020204" pitchFamily="34" charset="0"/>
            </a:endParaRPr>
          </a:p>
        </p:txBody>
      </p:sp>
      <p:graphicFrame>
        <p:nvGraphicFramePr>
          <p:cNvPr id="7" name="Diagram 6">
            <a:extLst>
              <a:ext uri="{FF2B5EF4-FFF2-40B4-BE49-F238E27FC236}">
                <a16:creationId xmlns:a16="http://schemas.microsoft.com/office/drawing/2014/main" id="{EE1B3451-CE8C-4326-E307-5C13D5B2206F}"/>
              </a:ext>
            </a:extLst>
          </p:cNvPr>
          <p:cNvGraphicFramePr/>
          <p:nvPr/>
        </p:nvGraphicFramePr>
        <p:xfrm>
          <a:off x="-2661764" y="3329495"/>
          <a:ext cx="11316814" cy="3140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E871622B-8487-A1B8-3066-8E89078CA007}"/>
              </a:ext>
            </a:extLst>
          </p:cNvPr>
          <p:cNvGraphicFramePr/>
          <p:nvPr/>
        </p:nvGraphicFramePr>
        <p:xfrm>
          <a:off x="3177062" y="3291445"/>
          <a:ext cx="11316814" cy="31403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76478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9</a:t>
            </a:fld>
            <a:endParaRPr lang="sv-SE" sz="1000" b="1" dirty="0">
              <a:solidFill>
                <a:schemeClr val="bg1"/>
              </a:solidFill>
            </a:endParaRPr>
          </a:p>
        </p:txBody>
      </p:sp>
      <p:sp>
        <p:nvSpPr>
          <p:cNvPr id="2" name="Rectangle 1">
            <a:extLst>
              <a:ext uri="{FF2B5EF4-FFF2-40B4-BE49-F238E27FC236}">
                <a16:creationId xmlns:a16="http://schemas.microsoft.com/office/drawing/2014/main" id="{80ED264C-2459-7E9C-B4E7-0AC20593E710}"/>
              </a:ext>
            </a:extLst>
          </p:cNvPr>
          <p:cNvSpPr/>
          <p:nvPr/>
        </p:nvSpPr>
        <p:spPr>
          <a:xfrm>
            <a:off x="582414" y="1510595"/>
            <a:ext cx="8633023"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12.2.2 The case of The Netherlands</a:t>
            </a:r>
          </a:p>
        </p:txBody>
      </p:sp>
      <p:sp>
        <p:nvSpPr>
          <p:cNvPr id="4" name="Title 10">
            <a:extLst>
              <a:ext uri="{FF2B5EF4-FFF2-40B4-BE49-F238E27FC236}">
                <a16:creationId xmlns:a16="http://schemas.microsoft.com/office/drawing/2014/main" id="{EB3BB423-193C-BD62-291D-DC8376691DE5}"/>
              </a:ext>
            </a:extLst>
          </p:cNvPr>
          <p:cNvSpPr txBox="1">
            <a:spLocks/>
          </p:cNvSpPr>
          <p:nvPr/>
        </p:nvSpPr>
        <p:spPr>
          <a:xfrm>
            <a:off x="582415" y="112946"/>
            <a:ext cx="10361809" cy="13976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12.2 Approaches for modelling the industrial sector</a:t>
            </a:r>
          </a:p>
        </p:txBody>
      </p:sp>
      <p:sp>
        <p:nvSpPr>
          <p:cNvPr id="5" name="TextBox 4">
            <a:extLst>
              <a:ext uri="{FF2B5EF4-FFF2-40B4-BE49-F238E27FC236}">
                <a16:creationId xmlns:a16="http://schemas.microsoft.com/office/drawing/2014/main" id="{6BE234A1-85E7-DE23-E4E7-3C72C11A590D}"/>
              </a:ext>
            </a:extLst>
          </p:cNvPr>
          <p:cNvSpPr txBox="1"/>
          <p:nvPr/>
        </p:nvSpPr>
        <p:spPr>
          <a:xfrm>
            <a:off x="393700" y="1944500"/>
            <a:ext cx="11316814" cy="954107"/>
          </a:xfrm>
          <a:prstGeom prst="rect">
            <a:avLst/>
          </a:prstGeom>
          <a:noFill/>
        </p:spPr>
        <p:txBody>
          <a:bodyPr wrap="square">
            <a:spAutoFit/>
          </a:bodyPr>
          <a:lstStyle/>
          <a:p>
            <a:pPr algn="just"/>
            <a:r>
              <a:rPr lang="en-US" sz="2800" dirty="0">
                <a:latin typeface="Aptos" panose="020B0004020202020204" pitchFamily="34" charset="0"/>
              </a:rPr>
              <a:t>Four key subsectors were modelled and final demands were expressed in terms of </a:t>
            </a:r>
            <a:r>
              <a:rPr lang="en-US" sz="2800" dirty="0" err="1">
                <a:latin typeface="Aptos" panose="020B0004020202020204" pitchFamily="34" charset="0"/>
              </a:rPr>
              <a:t>tonnes</a:t>
            </a:r>
            <a:r>
              <a:rPr lang="en-US" sz="2800" dirty="0">
                <a:latin typeface="Aptos" panose="020B0004020202020204" pitchFamily="34" charset="0"/>
              </a:rPr>
              <a:t> of materials. </a:t>
            </a:r>
            <a:endParaRPr lang="es-CO" sz="2800" dirty="0">
              <a:latin typeface="Aptos" panose="020B0004020202020204" pitchFamily="34" charset="0"/>
            </a:endParaRPr>
          </a:p>
        </p:txBody>
      </p:sp>
      <p:sp>
        <p:nvSpPr>
          <p:cNvPr id="6" name="Rectangle 5">
            <a:extLst>
              <a:ext uri="{FF2B5EF4-FFF2-40B4-BE49-F238E27FC236}">
                <a16:creationId xmlns:a16="http://schemas.microsoft.com/office/drawing/2014/main" id="{817E4D24-9739-6640-A6F7-0EFA35F71705}"/>
              </a:ext>
            </a:extLst>
          </p:cNvPr>
          <p:cNvSpPr/>
          <p:nvPr/>
        </p:nvSpPr>
        <p:spPr>
          <a:xfrm>
            <a:off x="1769268" y="3033766"/>
            <a:ext cx="2817019" cy="54917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err="1">
                <a:latin typeface="Aptos" panose="020B0004020202020204" pitchFamily="34" charset="0"/>
              </a:rPr>
              <a:t>Subsectors</a:t>
            </a:r>
            <a:endParaRPr lang="es-CO" sz="2000" dirty="0">
              <a:latin typeface="Aptos" panose="020B0004020202020204" pitchFamily="34" charset="0"/>
            </a:endParaRPr>
          </a:p>
        </p:txBody>
      </p:sp>
      <p:sp>
        <p:nvSpPr>
          <p:cNvPr id="7" name="Rectangle 6">
            <a:extLst>
              <a:ext uri="{FF2B5EF4-FFF2-40B4-BE49-F238E27FC236}">
                <a16:creationId xmlns:a16="http://schemas.microsoft.com/office/drawing/2014/main" id="{4A34EF94-6D84-02B9-7EB2-EEB35D45F2C5}"/>
              </a:ext>
            </a:extLst>
          </p:cNvPr>
          <p:cNvSpPr/>
          <p:nvPr/>
        </p:nvSpPr>
        <p:spPr>
          <a:xfrm>
            <a:off x="393699" y="3718100"/>
            <a:ext cx="5921375" cy="2625550"/>
          </a:xfrm>
          <a:prstGeom prst="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a:solidFill>
                  <a:sysClr val="windowText" lastClr="000000"/>
                </a:solidFill>
                <a:latin typeface="Aptos" panose="020B0004020202020204" pitchFamily="34" charset="0"/>
              </a:rPr>
              <a:t>High-</a:t>
            </a:r>
            <a:r>
              <a:rPr lang="es-CO" sz="2000" dirty="0" err="1">
                <a:solidFill>
                  <a:sysClr val="windowText" lastClr="000000"/>
                </a:solidFill>
                <a:latin typeface="Aptos" panose="020B0004020202020204" pitchFamily="34" charset="0"/>
              </a:rPr>
              <a:t>value</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chemicals</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e.g</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Naptha</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steam</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craker</a:t>
            </a:r>
            <a:r>
              <a:rPr lang="es-CO" sz="2000" dirty="0">
                <a:solidFill>
                  <a:sysClr val="windowText" lastClr="000000"/>
                </a:solidFill>
                <a:latin typeface="Aptos" panose="020B0004020202020204" pitchFamily="34" charset="0"/>
              </a:rPr>
              <a:t>)</a:t>
            </a:r>
          </a:p>
          <a:p>
            <a:pPr algn="ctr"/>
            <a:endParaRPr lang="es-CO" sz="2000" dirty="0">
              <a:solidFill>
                <a:sysClr val="windowText" lastClr="000000"/>
              </a:solidFill>
              <a:latin typeface="Aptos" panose="020B0004020202020204" pitchFamily="34" charset="0"/>
            </a:endParaRPr>
          </a:p>
          <a:p>
            <a:pPr algn="ct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Hydrocarbons</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e.g</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traditional</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refining</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of</a:t>
            </a:r>
            <a:r>
              <a:rPr lang="es-CO" sz="2000" dirty="0">
                <a:solidFill>
                  <a:sysClr val="windowText" lastClr="000000"/>
                </a:solidFill>
                <a:latin typeface="Aptos" panose="020B0004020202020204" pitchFamily="34" charset="0"/>
              </a:rPr>
              <a:t> crude </a:t>
            </a:r>
            <a:r>
              <a:rPr lang="es-CO" sz="2000" dirty="0" err="1">
                <a:solidFill>
                  <a:sysClr val="windowText" lastClr="000000"/>
                </a:solidFill>
                <a:latin typeface="Aptos" panose="020B0004020202020204" pitchFamily="34" charset="0"/>
              </a:rPr>
              <a:t>oil</a:t>
            </a:r>
            <a:r>
              <a:rPr lang="es-CO" sz="2000" dirty="0">
                <a:solidFill>
                  <a:sysClr val="windowText" lastClr="000000"/>
                </a:solidFill>
                <a:latin typeface="Aptos" panose="020B0004020202020204" pitchFamily="34" charset="0"/>
              </a:rPr>
              <a:t>)</a:t>
            </a:r>
          </a:p>
          <a:p>
            <a:pPr algn="ct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Ammonia</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production</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e.g</a:t>
            </a:r>
            <a:r>
              <a:rPr lang="es-CO" sz="2000" dirty="0">
                <a:solidFill>
                  <a:sysClr val="windowText" lastClr="000000"/>
                </a:solidFill>
                <a:latin typeface="Aptos" panose="020B0004020202020204" pitchFamily="34" charset="0"/>
              </a:rPr>
              <a:t>., Haber-Bosh </a:t>
            </a:r>
            <a:r>
              <a:rPr lang="es-CO" sz="2000" dirty="0" err="1">
                <a:solidFill>
                  <a:sysClr val="windowText" lastClr="000000"/>
                </a:solidFill>
                <a:latin typeface="Aptos" panose="020B0004020202020204" pitchFamily="34" charset="0"/>
              </a:rPr>
              <a:t>process</a:t>
            </a:r>
            <a:r>
              <a:rPr lang="es-CO" sz="2000" dirty="0">
                <a:solidFill>
                  <a:sysClr val="windowText" lastClr="000000"/>
                </a:solidFill>
                <a:latin typeface="Aptos" panose="020B0004020202020204" pitchFamily="34" charset="0"/>
              </a:rPr>
              <a:t>)</a:t>
            </a:r>
          </a:p>
          <a:p>
            <a:pPr algn="ctr"/>
            <a:endParaRPr lang="es-CO" sz="2000" dirty="0">
              <a:solidFill>
                <a:sysClr val="windowText" lastClr="000000"/>
              </a:solidFill>
              <a:latin typeface="Aptos" panose="020B0004020202020204" pitchFamily="34" charset="0"/>
            </a:endParaRPr>
          </a:p>
          <a:p>
            <a:pPr algn="ctr"/>
            <a:r>
              <a:rPr lang="es-CO" sz="2000" dirty="0">
                <a:solidFill>
                  <a:sysClr val="windowText" lastClr="000000"/>
                </a:solidFill>
                <a:latin typeface="Aptos" panose="020B0004020202020204" pitchFamily="34" charset="0"/>
              </a:rPr>
              <a:t>Steel </a:t>
            </a:r>
            <a:r>
              <a:rPr lang="es-CO" sz="2000" dirty="0" err="1">
                <a:solidFill>
                  <a:sysClr val="windowText" lastClr="000000"/>
                </a:solidFill>
                <a:latin typeface="Aptos" panose="020B0004020202020204" pitchFamily="34" charset="0"/>
              </a:rPr>
              <a:t>production</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e.g</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blast</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furnace</a:t>
            </a:r>
            <a:r>
              <a:rPr lang="es-CO" sz="2000" dirty="0">
                <a:solidFill>
                  <a:sysClr val="windowText" lastClr="000000"/>
                </a:solidFill>
                <a:latin typeface="Aptos" panose="020B0004020202020204" pitchFamily="34" charset="0"/>
              </a:rPr>
              <a:t>)</a:t>
            </a:r>
          </a:p>
        </p:txBody>
      </p:sp>
      <p:sp>
        <p:nvSpPr>
          <p:cNvPr id="8" name="Rectangle 7">
            <a:extLst>
              <a:ext uri="{FF2B5EF4-FFF2-40B4-BE49-F238E27FC236}">
                <a16:creationId xmlns:a16="http://schemas.microsoft.com/office/drawing/2014/main" id="{8B6E05BC-9554-CA64-E195-BBE928B88EB8}"/>
              </a:ext>
            </a:extLst>
          </p:cNvPr>
          <p:cNvSpPr/>
          <p:nvPr/>
        </p:nvSpPr>
        <p:spPr>
          <a:xfrm>
            <a:off x="7806927" y="2972043"/>
            <a:ext cx="2817019" cy="54917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a:latin typeface="Aptos" panose="020B0004020202020204" pitchFamily="34" charset="0"/>
              </a:rPr>
              <a:t>Final </a:t>
            </a:r>
            <a:r>
              <a:rPr lang="es-CO" sz="2000" dirty="0" err="1">
                <a:latin typeface="Aptos" panose="020B0004020202020204" pitchFamily="34" charset="0"/>
              </a:rPr>
              <a:t>demands</a:t>
            </a:r>
            <a:endParaRPr lang="es-CO" sz="2000" dirty="0">
              <a:latin typeface="Aptos" panose="020B0004020202020204" pitchFamily="34" charset="0"/>
            </a:endParaRPr>
          </a:p>
        </p:txBody>
      </p:sp>
      <p:sp>
        <p:nvSpPr>
          <p:cNvPr id="9" name="Rectangle 8">
            <a:extLst>
              <a:ext uri="{FF2B5EF4-FFF2-40B4-BE49-F238E27FC236}">
                <a16:creationId xmlns:a16="http://schemas.microsoft.com/office/drawing/2014/main" id="{B3BB4FDA-1335-91E0-0BB6-F2B0111860BD}"/>
              </a:ext>
            </a:extLst>
          </p:cNvPr>
          <p:cNvSpPr/>
          <p:nvPr/>
        </p:nvSpPr>
        <p:spPr>
          <a:xfrm>
            <a:off x="7000873" y="3718100"/>
            <a:ext cx="4429126" cy="2625550"/>
          </a:xfrm>
          <a:prstGeom prst="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err="1">
                <a:solidFill>
                  <a:sysClr val="windowText" lastClr="000000"/>
                </a:solidFill>
                <a:latin typeface="Aptos" panose="020B0004020202020204" pitchFamily="34" charset="0"/>
              </a:rPr>
              <a:t>Tonnes</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of</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olefins</a:t>
            </a:r>
            <a:endParaRPr lang="es-CO" sz="2000" dirty="0">
              <a:solidFill>
                <a:sysClr val="windowText" lastClr="000000"/>
              </a:solidFill>
              <a:latin typeface="Aptos" panose="020B0004020202020204" pitchFamily="34" charset="0"/>
            </a:endParaRPr>
          </a:p>
          <a:p>
            <a:pPr algn="ctr"/>
            <a:endParaRPr lang="es-CO" sz="2000" dirty="0">
              <a:solidFill>
                <a:sysClr val="windowText" lastClr="000000"/>
              </a:solidFill>
              <a:latin typeface="Aptos" panose="020B0004020202020204" pitchFamily="34" charset="0"/>
            </a:endParaRPr>
          </a:p>
          <a:p>
            <a:pPr algn="ct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Tonnes</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of</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hydrocarbons</a:t>
            </a:r>
            <a:endParaRPr lang="es-CO" sz="2000" dirty="0">
              <a:solidFill>
                <a:sysClr val="windowText" lastClr="000000"/>
              </a:solidFill>
              <a:latin typeface="Aptos" panose="020B0004020202020204" pitchFamily="34" charset="0"/>
            </a:endParaRPr>
          </a:p>
          <a:p>
            <a:pPr algn="ct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Tonnes</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of</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fertilizers</a:t>
            </a:r>
            <a:endParaRPr lang="es-CO" sz="2000" dirty="0">
              <a:solidFill>
                <a:sysClr val="windowText" lastClr="000000"/>
              </a:solidFill>
              <a:latin typeface="Aptos" panose="020B0004020202020204" pitchFamily="34" charset="0"/>
            </a:endParaRPr>
          </a:p>
          <a:p>
            <a:pPr algn="ct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Tonnes</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of</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steel</a:t>
            </a:r>
            <a:endParaRPr lang="es-CO" sz="2000" dirty="0">
              <a:solidFill>
                <a:sysClr val="windowText" lastClr="000000"/>
              </a:solidFill>
              <a:latin typeface="Aptos" panose="020B0004020202020204" pitchFamily="34" charset="0"/>
            </a:endParaRPr>
          </a:p>
        </p:txBody>
      </p:sp>
      <p:sp>
        <p:nvSpPr>
          <p:cNvPr id="10" name="Arrow: Right 9">
            <a:extLst>
              <a:ext uri="{FF2B5EF4-FFF2-40B4-BE49-F238E27FC236}">
                <a16:creationId xmlns:a16="http://schemas.microsoft.com/office/drawing/2014/main" id="{97CF5944-A681-DC9D-9ECC-46FFC3FCB526}"/>
              </a:ext>
            </a:extLst>
          </p:cNvPr>
          <p:cNvSpPr/>
          <p:nvPr/>
        </p:nvSpPr>
        <p:spPr>
          <a:xfrm>
            <a:off x="6315074" y="4329113"/>
            <a:ext cx="685799" cy="1571625"/>
          </a:xfrm>
          <a:prstGeom prst="rightArrow">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053203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3520</Words>
  <Application>Microsoft Office PowerPoint</Application>
  <PresentationFormat>Widescreen</PresentationFormat>
  <Paragraphs>264</Paragraphs>
  <Slides>18</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Aptos</vt:lpstr>
      <vt:lpstr>Aptos Display</vt:lpstr>
      <vt:lpstr>Arial</vt:lpstr>
      <vt:lpstr>Calibri</vt:lpstr>
      <vt:lpstr>Calibri Light</vt:lpstr>
      <vt:lpstr>Helvetica Neue</vt:lpstr>
      <vt:lpstr>Open Sans</vt:lpstr>
      <vt:lpstr>Open Sans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luisa marcela moreno hinestroza</dc:creator>
  <cp:lastModifiedBy>luisa marcela moreno hinestroza</cp:lastModifiedBy>
  <cp:revision>1</cp:revision>
  <dcterms:created xsi:type="dcterms:W3CDTF">2025-08-22T15:24:24Z</dcterms:created>
  <dcterms:modified xsi:type="dcterms:W3CDTF">2025-08-22T15:24:40Z</dcterms:modified>
</cp:coreProperties>
</file>