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Lst>
  <p:notesMasterIdLst>
    <p:notesMasterId r:id="rId33"/>
  </p:notesMasterIdLst>
  <p:sldIdLst>
    <p:sldId id="256" r:id="rId4"/>
    <p:sldId id="257" r:id="rId5"/>
    <p:sldId id="289" r:id="rId6"/>
    <p:sldId id="288" r:id="rId7"/>
    <p:sldId id="286" r:id="rId8"/>
    <p:sldId id="287" r:id="rId9"/>
    <p:sldId id="294" r:id="rId10"/>
    <p:sldId id="295" r:id="rId11"/>
    <p:sldId id="290" r:id="rId12"/>
    <p:sldId id="278" r:id="rId13"/>
    <p:sldId id="279" r:id="rId14"/>
    <p:sldId id="280" r:id="rId15"/>
    <p:sldId id="272" r:id="rId16"/>
    <p:sldId id="293" r:id="rId17"/>
    <p:sldId id="292" r:id="rId18"/>
    <p:sldId id="275" r:id="rId19"/>
    <p:sldId id="296" r:id="rId20"/>
    <p:sldId id="301" r:id="rId21"/>
    <p:sldId id="299" r:id="rId22"/>
    <p:sldId id="302" r:id="rId23"/>
    <p:sldId id="304" r:id="rId24"/>
    <p:sldId id="274" r:id="rId25"/>
    <p:sldId id="298" r:id="rId26"/>
    <p:sldId id="276" r:id="rId27"/>
    <p:sldId id="297" r:id="rId28"/>
    <p:sldId id="267" r:id="rId29"/>
    <p:sldId id="303" r:id="rId30"/>
    <p:sldId id="291"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07" d="100"/>
          <a:sy n="107"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842FA-BE7A-4B60-8F23-2D848001DF9F}" type="datetimeFigureOut">
              <a:rPr lang="en-GB" smtClean="0"/>
              <a:t>21/08/2025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DEBE3-CCDA-476A-A594-ECD56E967B00}" type="slidenum">
              <a:rPr lang="en-GB" smtClean="0"/>
              <a:t>‹#›</a:t>
            </a:fld>
            <a:endParaRPr lang="en-GB"/>
          </a:p>
        </p:txBody>
      </p:sp>
    </p:spTree>
    <p:extLst>
      <p:ext uri="{BB962C8B-B14F-4D97-AF65-F5344CB8AC3E}">
        <p14:creationId xmlns:p14="http://schemas.microsoft.com/office/powerpoint/2010/main" val="268241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By the end of this lecture, you will be able to:</a:t>
            </a:r>
            <a:br>
              <a:rPr lang="en-GB" dirty="0">
                <a:cs typeface="+mn-lt"/>
              </a:rPr>
            </a:br>
            <a:r>
              <a:rPr lang="en-GB" dirty="0">
                <a:cs typeface="Calibri"/>
              </a:rPr>
              <a:t>1) </a:t>
            </a:r>
            <a:r>
              <a:rPr lang="en-GB" dirty="0"/>
              <a:t>Understand the basics of climate change and its causes </a:t>
            </a:r>
            <a:endParaRPr lang="en-US" dirty="0"/>
          </a:p>
          <a:p>
            <a:r>
              <a:rPr lang="en-GB" dirty="0"/>
              <a:t>2) Understand the basics of greenhouse gas emissions </a:t>
            </a:r>
            <a:endParaRPr lang="en-GB" dirty="0">
              <a:cs typeface="Calibri"/>
            </a:endParaRPr>
          </a:p>
          <a:p>
            <a:r>
              <a:rPr lang="en-GB" dirty="0"/>
              <a:t>3) Learn about significant sources of greenhouse gas emissions </a:t>
            </a:r>
            <a:endParaRPr lang="en-GB" dirty="0">
              <a:cs typeface="Calibri"/>
            </a:endParaRPr>
          </a:p>
          <a:p>
            <a:r>
              <a:rPr lang="en-GB" dirty="0"/>
              <a:t>4) Learn about pathways to reduce greenhouse emissions</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Paris Agreement is a landmark in the multilateral climate change process because, for the first time, a binding agreement brings all nations into a common cause to undertake ambitious efforts to combat climate change and adapt to its effects.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Implementation of the Paris Agreement requires economic and social transformation, based on the best available science. The Paris Agreement works on a </a:t>
            </a:r>
            <a:r>
              <a:rPr lang="en-US" sz="1800" b="0" dirty="0">
                <a:latin typeface="Calibri"/>
                <a:ea typeface="Calibri" panose="020F0502020204030204" pitchFamily="34" charset="0"/>
                <a:cs typeface="Calibri"/>
              </a:rPr>
              <a:t>5-year</a:t>
            </a:r>
            <a:r>
              <a:rPr lang="en-US" sz="1800" b="0" dirty="0">
                <a:effectLst/>
                <a:latin typeface="Calibri"/>
                <a:ea typeface="Calibri" panose="020F0502020204030204" pitchFamily="34" charset="0"/>
                <a:cs typeface="Calibri"/>
              </a:rPr>
              <a:t> cycle of increasingly ambitious climate action carried out by countries. Countries have submitted their plans for climate action</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known as nationally determined contributions (N.D.Cs).</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In their N.D.</a:t>
            </a:r>
            <a:r>
              <a:rPr lang="en-US" sz="1800" b="0" dirty="0">
                <a:latin typeface="Calibri"/>
                <a:ea typeface="Calibri" panose="020F0502020204030204" pitchFamily="34" charset="0"/>
                <a:cs typeface="Calibri"/>
              </a:rPr>
              <a:t>Cs</a:t>
            </a:r>
            <a:r>
              <a:rPr lang="en-US" sz="1800" b="0" dirty="0">
                <a:effectLst/>
                <a:latin typeface="Calibri"/>
                <a:ea typeface="Calibri" panose="020F0502020204030204" pitchFamily="34" charset="0"/>
                <a:cs typeface="Calibri"/>
              </a:rPr>
              <a:t>, countries communicate actions they will take to reduce their </a:t>
            </a:r>
            <a:r>
              <a:rPr lang="en-US" sz="1800" b="0" dirty="0">
                <a:latin typeface="Calibri"/>
                <a:ea typeface="Calibri" panose="020F0502020204030204" pitchFamily="34" charset="0"/>
                <a:cs typeface="Calibri"/>
              </a:rPr>
              <a:t>greenhouse</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gas</a:t>
            </a:r>
            <a:r>
              <a:rPr lang="en-US" sz="1800" b="0" dirty="0">
                <a:effectLst/>
                <a:latin typeface="Calibri"/>
                <a:ea typeface="Calibri" panose="020F0502020204030204" pitchFamily="34" charset="0"/>
                <a:cs typeface="Calibri"/>
              </a:rPr>
              <a:t> emissions in order to reach the goals of the Paris Agreement. Countries also communicate in the </a:t>
            </a:r>
            <a:r>
              <a:rPr lang="en-US" sz="1800" b="0" dirty="0">
                <a:latin typeface="Calibri"/>
                <a:ea typeface="Calibri" panose="020F0502020204030204" pitchFamily="34" charset="0"/>
                <a:cs typeface="Calibri"/>
              </a:rPr>
              <a:t>N.D.Cs</a:t>
            </a:r>
            <a:r>
              <a:rPr lang="en-US" sz="1800" b="0" dirty="0">
                <a:effectLst/>
                <a:latin typeface="Calibri"/>
                <a:ea typeface="Calibri" panose="020F0502020204030204" pitchFamily="34" charset="0"/>
                <a:cs typeface="Calibri"/>
              </a:rPr>
              <a:t> actions they will take to build resilience to adapt to the impacts of rising temperatures. </a:t>
            </a: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dirty="0">
                <a:solidFill>
                  <a:srgbClr val="333333"/>
                </a:solidFill>
                <a:effectLst/>
                <a:latin typeface="Merriweather"/>
                <a:ea typeface="Calibri" panose="020F0502020204030204" pitchFamily="34" charset="0"/>
                <a:cs typeface="Times New Roman" panose="02020603050405020304" pitchFamily="18" charset="0"/>
              </a:rPr>
              <a:t>The Paris Agreement also provides a framework for </a:t>
            </a:r>
            <a:r>
              <a:rPr lang="en-GB" sz="1800" b="0" dirty="0">
                <a:effectLst/>
                <a:latin typeface="Merriweather"/>
                <a:ea typeface="Calibri" panose="020F0502020204030204" pitchFamily="34" charset="0"/>
                <a:cs typeface="Times New Roman" panose="02020603050405020304" pitchFamily="18" charset="0"/>
              </a:rPr>
              <a:t>financial, technical</a:t>
            </a:r>
            <a:r>
              <a:rPr lang="en-GB" sz="1800" b="0" dirty="0">
                <a:latin typeface="Merriweather"/>
                <a:ea typeface="Calibri" panose="020F0502020204030204" pitchFamily="34" charset="0"/>
                <a:cs typeface="Times New Roman" panose="02020603050405020304" pitchFamily="18" charset="0"/>
              </a:rPr>
              <a:t>,</a:t>
            </a:r>
            <a:r>
              <a:rPr lang="en-GB" sz="1800" b="0" dirty="0">
                <a:effectLst/>
                <a:latin typeface="Merriweather"/>
                <a:ea typeface="Calibri" panose="020F0502020204030204" pitchFamily="34" charset="0"/>
                <a:cs typeface="Times New Roman" panose="02020603050405020304" pitchFamily="18" charset="0"/>
              </a:rPr>
              <a:t> and capacity building support</a:t>
            </a:r>
            <a:r>
              <a:rPr lang="en-GB" sz="1800" b="0" dirty="0">
                <a:effectLst/>
                <a:latin typeface="Calibri"/>
                <a:ea typeface="Calibri" panose="020F0502020204030204" pitchFamily="34" charset="0"/>
                <a:cs typeface="Calibri"/>
              </a:rPr>
              <a:t> to those countries who need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chart shows future greenhouse gas emissions trajectories under a range of scenarios: if no climate policies are implemented; a ‘current policies’ scenario; a scenario where all countries achieve their current pledges for emissions reductions; and pathways that would</a:t>
            </a:r>
            <a:r>
              <a:rPr lang="en-US" sz="1800" dirty="0">
                <a:latin typeface="Calibri"/>
                <a:ea typeface="Calibri" panose="020F0502020204030204" pitchFamily="34" charset="0"/>
                <a:cs typeface="Calibri"/>
              </a:rPr>
              <a:t> be</a:t>
            </a:r>
            <a:r>
              <a:rPr lang="en-US" sz="1800" dirty="0">
                <a:effectLst/>
                <a:latin typeface="Calibri"/>
                <a:ea typeface="Calibri" panose="020F0502020204030204" pitchFamily="34" charset="0"/>
                <a:cs typeface="Calibri"/>
              </a:rPr>
              <a:t> compatible with limiting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of warming this century.</a:t>
            </a:r>
            <a:endParaRPr lang="en-GB"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chart shows that currently implemented climate and energy policies would indeed reduce warming relative to a world with no climate policy actions.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if countries achieved their current ‘Pledges’, it would lead to a further reduction in emissions. From this perspective, the world is making some progress.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we are well off-track</a:t>
            </a:r>
            <a:r>
              <a:rPr lang="en-US" sz="1800" dirty="0">
                <a:latin typeface="Calibri"/>
                <a:ea typeface="Calibri" panose="020F0502020204030204" pitchFamily="34" charset="0"/>
                <a:cs typeface="Calibri"/>
              </a:rPr>
              <a:t> from</a:t>
            </a:r>
            <a:r>
              <a:rPr lang="en-US" sz="1800" dirty="0">
                <a:effectLst/>
                <a:latin typeface="Calibri"/>
                <a:ea typeface="Calibri" panose="020F0502020204030204" pitchFamily="34" charset="0"/>
                <a:cs typeface="Calibri"/>
              </a:rPr>
              <a:t> our stated aim of limiting warming to “well below 2 degrees</a:t>
            </a:r>
            <a:r>
              <a:rPr lang="en-US" sz="1800" dirty="0">
                <a:latin typeface="Calibri"/>
                <a:ea typeface="Calibri" panose="020F0502020204030204" pitchFamily="34" charset="0"/>
                <a:cs typeface="Calibri"/>
              </a:rPr>
              <a:t> Celsius</a:t>
            </a:r>
            <a:r>
              <a:rPr lang="en-US" sz="1800" dirty="0">
                <a:effectLst/>
                <a:latin typeface="Calibri"/>
                <a:ea typeface="Calibri" panose="020F0502020204030204" pitchFamily="34" charset="0"/>
                <a:cs typeface="Calibri"/>
              </a:rPr>
              <a:t>”, as is laid out in the Paris Agreement.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This figure shows that urgent and rapid reductions in emissions would be needed to limit warming to 1.5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or 2 degrees</a:t>
            </a:r>
            <a:r>
              <a:rPr lang="en-US" sz="1800" dirty="0">
                <a:latin typeface="Calibri"/>
                <a:ea typeface="Calibri" panose="020F0502020204030204" pitchFamily="34" charset="0"/>
                <a:cs typeface="Calibri"/>
              </a:rPr>
              <a:t> Celsius </a:t>
            </a:r>
            <a:r>
              <a:rPr lang="en-US" sz="1800" dirty="0">
                <a:effectLst/>
                <a:latin typeface="Calibri"/>
                <a:ea typeface="Calibri" panose="020F0502020204030204" pitchFamily="34" charset="0"/>
                <a:cs typeface="Calibri"/>
              </a:rPr>
              <a:t>this century. And the longer we delay a peak in emissions, the more drastic these reductions would need to be.</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gn="l"/>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6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effectLst/>
                <a:latin typeface="Calibri"/>
                <a:ea typeface="Calibri" panose="020F0502020204030204" pitchFamily="34" charset="0"/>
                <a:cs typeface="Calibri"/>
              </a:rPr>
              <a:t>The figure here shows trajectories of carbon emission reductions required to keep global temperatures below 2 degrees C. The different pathways correspond to different years of when peak emissions are reached. As mentioned earlier, keeping global warming below 2 degrees Celsius will need urgent action. And the window for an effective response is relatively narrow – the next five to ten years according to some estimates. This urgency is not only about missing an opportunity to reduce emissions for a single year or short span of time. Rather, by not taking immediate action, the world could lock itself into carbon-intensive infrastructure for several decades into the future. For example, coal-fired power plants often have a lifespan of 40 to 50 years, and many industrial plants</a:t>
            </a:r>
            <a:r>
              <a:rPr lang="en-US" sz="1800" dirty="0">
                <a:latin typeface="Calibri"/>
                <a:ea typeface="Calibri" panose="020F0502020204030204" pitchFamily="34" charset="0"/>
                <a:cs typeface="Calibri"/>
              </a:rPr>
              <a:t> a lifespan</a:t>
            </a:r>
            <a:r>
              <a:rPr lang="en-US" sz="1800" dirty="0">
                <a:effectLst/>
                <a:latin typeface="Calibri"/>
                <a:ea typeface="Calibri" panose="020F0502020204030204" pitchFamily="34" charset="0"/>
                <a:cs typeface="Calibri"/>
              </a:rPr>
              <a:t> of 20 to 30 years. There would be three major impacts from delaying action to reduce emissions. First, the potential future reduction in emissions could reduce – by around 40% according to some estimates. Second, it would result in lost emission reductions for each year of delay. And finally, the lock-in to infrastructure could persist for several decades into the future depending on the sector.</a:t>
            </a:r>
            <a:endParaRPr lang="en-GB" sz="1800" dirty="0">
              <a:effectLst/>
              <a:latin typeface="Calibri"/>
              <a:ea typeface="Calibri" panose="020F0502020204030204" pitchFamily="34" charset="0"/>
              <a:cs typeface="Calibri"/>
            </a:endParaRPr>
          </a:p>
          <a:p>
            <a:pPr algn="l"/>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5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a:p>
            <a:pPr>
              <a:lnSpc>
                <a:spcPct val="107000"/>
              </a:lnSpc>
              <a:spcAft>
                <a:spcPts val="800"/>
              </a:spcAft>
            </a:pPr>
            <a:r>
              <a:rPr lang="en-GB" sz="1800" dirty="0">
                <a:effectLst/>
                <a:latin typeface="Calibri"/>
                <a:ea typeface="Calibri" panose="020F0502020204030204" pitchFamily="34" charset="0"/>
                <a:cs typeface="Calibri"/>
              </a:rPr>
              <a:t>Even within the energy sector – which accounts for almost three-quarters of emissions – there is no simple fix. Even if we could fully decarbonize our electricity supply, we would also need to electrify all of our heating and road transport. And we’d still have emissions from shipping and aviation –</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we do not yet have low-carbon technologies for – to deal with.</a:t>
            </a:r>
          </a:p>
          <a:p>
            <a:pPr>
              <a:lnSpc>
                <a:spcPct val="107000"/>
              </a:lnSpc>
              <a:spcAft>
                <a:spcPts val="800"/>
              </a:spcAft>
            </a:pPr>
            <a:r>
              <a:rPr lang="en-GB" sz="1800" dirty="0">
                <a:effectLst/>
                <a:latin typeface="Calibri"/>
                <a:ea typeface="Calibri" panose="020F0502020204030204" pitchFamily="34" charset="0"/>
                <a:cs typeface="Calibri"/>
              </a:rPr>
              <a:t>Agriculture, Forestry</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Land Use directly accounts for 18.4% of greenhouse gas emissions. The food system as a whole – including refrigeration, food processing, packaging, and transport – accounts for around one-quarter of greenhouse gas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this lecture, the energy and food production sectors will be considered more closely.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9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First, let us look at the energy sector. Burning fossil fuels –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emit carbon dioxide. Fossil fuels are the largest source of global carbon dioxide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figure shown we see the amount of carbon dioxide emitted each year from different fuel sources. Emissions from fossil fuels continue to increase as we burn more each year for energy. Energy now accounts for around three-quarters of total greenhouse gas emissions.</a:t>
            </a:r>
          </a:p>
          <a:p>
            <a:pPr>
              <a:lnSpc>
                <a:spcPct val="107000"/>
              </a:lnSpc>
              <a:spcAft>
                <a:spcPts val="800"/>
              </a:spcAft>
            </a:pPr>
            <a:r>
              <a:rPr lang="en-GB" sz="1800" dirty="0">
                <a:effectLst/>
                <a:latin typeface="Calibri"/>
                <a:ea typeface="Calibri" panose="020F0502020204030204" pitchFamily="34" charset="0"/>
                <a:cs typeface="Calibri"/>
              </a:rPr>
              <a:t>To reduce global emissions,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essential that we shift our energy systems away from fossil fuels towards low-carbon sources of energy. Increased availability of energy is important for raising the living standards of many across the world. But it also makes the transition to low-carbon energy systems more challenging: additions of clean energy have to outpace this growth in demand and displace fossil fuels already in the energy mix. The share of energy we get from low-carbon sources is increasing. But unfortunately, this progress is slow.</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724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Since three-quarters of global greenhouse gases come from energy – the burning of coal, oil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and gas – we need to rapidly transition to low-carbon sources</a:t>
            </a:r>
            <a:r>
              <a:rPr lang="en-GB" sz="1800" dirty="0">
                <a:latin typeface="Calibri"/>
                <a:ea typeface="Calibri" panose="020F0502020204030204" pitchFamily="34" charset="0"/>
                <a:cs typeface="Calibri"/>
              </a:rPr>
              <a:t> of energy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Whilst we continue to add more renewables, the majority of the world’s energy still comes from fossil fuels. In 2019, </a:t>
            </a:r>
            <a:r>
              <a:rPr lang="en-GB" sz="1800" dirty="0">
                <a:latin typeface="Calibri"/>
                <a:ea typeface="Calibri" panose="020F0502020204030204" pitchFamily="34" charset="0"/>
                <a:cs typeface="Calibri"/>
              </a:rPr>
              <a:t>fossil fuels accounted for 84</a:t>
            </a:r>
            <a:r>
              <a:rPr lang="en-GB" sz="1800" dirty="0">
                <a:effectLst/>
                <a:latin typeface="Calibri"/>
                <a:ea typeface="Calibri" panose="020F0502020204030204" pitchFamily="34" charset="0"/>
                <a:cs typeface="Calibri"/>
              </a:rPr>
              <a:t>% of </a:t>
            </a:r>
            <a:r>
              <a:rPr lang="en-GB" sz="1800" dirty="0">
                <a:latin typeface="Calibri"/>
                <a:ea typeface="Calibri" panose="020F0502020204030204" pitchFamily="34" charset="0"/>
                <a:cs typeface="Calibri"/>
              </a:rPr>
              <a:t>energy supply</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This is shown in the chart which gives a breakdown of the global energy mix by source. Low-carbon energy accounted for only 16</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Around</a:t>
            </a:r>
            <a:r>
              <a:rPr lang="en-GB" sz="1800" dirty="0">
                <a:effectLst/>
                <a:latin typeface="Calibri"/>
                <a:ea typeface="Calibri" panose="020F0502020204030204" pitchFamily="34" charset="0"/>
                <a:cs typeface="Calibri"/>
              </a:rPr>
              <a:t> 11% </a:t>
            </a:r>
            <a:r>
              <a:rPr lang="en-GB" sz="1800" dirty="0">
                <a:latin typeface="Calibri"/>
                <a:ea typeface="Calibri" panose="020F0502020204030204" pitchFamily="34" charset="0"/>
                <a:cs typeface="Calibri"/>
              </a:rPr>
              <a:t>was </a:t>
            </a:r>
            <a:r>
              <a:rPr lang="en-GB" sz="1800" dirty="0">
                <a:effectLst/>
                <a:latin typeface="Calibri"/>
                <a:ea typeface="Calibri" panose="020F0502020204030204" pitchFamily="34" charset="0"/>
                <a:cs typeface="Calibri"/>
              </a:rPr>
              <a:t>from renewables and just over 4% from nuclear energy.</a:t>
            </a:r>
          </a:p>
          <a:p>
            <a:pPr algn="l"/>
            <a:endParaRPr lang="en-US" sz="2800" b="0" i="0" dirty="0">
              <a:solidFill>
                <a:srgbClr val="1D3D63"/>
              </a:solidFill>
              <a:effectLst/>
              <a:latin typeface="Lato"/>
            </a:endParaRPr>
          </a:p>
          <a:p>
            <a:pPr algn="l"/>
            <a:r>
              <a:rPr lang="en-US" sz="2800" b="0" i="0" dirty="0">
                <a:solidFill>
                  <a:srgbClr val="1D3D63"/>
                </a:solidFill>
                <a:effectLst/>
                <a:latin typeface="Lato"/>
              </a:rPr>
              <a:t>One of the reasons that the energy mix is so dominated by fossil fuels is that transport and heating are often harder to decarbonize </a:t>
            </a:r>
            <a:r>
              <a:rPr lang="en-US" sz="2800" dirty="0">
                <a:solidFill>
                  <a:srgbClr val="1D3D63"/>
                </a:solidFill>
                <a:latin typeface="Lato"/>
              </a:rPr>
              <a:t>than</a:t>
            </a:r>
            <a:r>
              <a:rPr lang="en-US" sz="2800" b="0" i="0" dirty="0">
                <a:solidFill>
                  <a:srgbClr val="1D3D63"/>
                </a:solidFill>
                <a:effectLst/>
                <a:latin typeface="Lato"/>
              </a:rPr>
              <a:t> electricity. Transport relies heavily on oil and heating on gas. There are fewer energy options available to substitute in these sectors.</a:t>
            </a:r>
          </a:p>
          <a:p>
            <a:pPr algn="l"/>
            <a:r>
              <a:rPr lang="en-US" sz="2800" b="0" i="0" dirty="0">
                <a:solidFill>
                  <a:srgbClr val="1D3D63"/>
                </a:solidFill>
                <a:effectLst/>
                <a:latin typeface="Lato"/>
              </a:rPr>
              <a:t>In the electricity system, however, we have more options: nuclear power, hydropower, wind, and solar. This means the electricity mix tends to have a higher share of low-carbon sources.</a:t>
            </a:r>
          </a:p>
          <a:p>
            <a:pPr algn="l"/>
            <a:r>
              <a:rPr lang="en-US" sz="2800" b="0" i="0" dirty="0">
                <a:solidFill>
                  <a:srgbClr val="1D3D63"/>
                </a:solidFill>
                <a:effectLst/>
                <a:latin typeface="Lato"/>
              </a:rPr>
              <a:t>This comparison is shown in the chart: in 2019, just over one-third of global electricity came from nuclear or renewables </a:t>
            </a:r>
            <a:r>
              <a:rPr lang="en-US" sz="2800" b="0" i="1" dirty="0">
                <a:solidFill>
                  <a:srgbClr val="1D3D63"/>
                </a:solidFill>
                <a:effectLst/>
                <a:latin typeface="Lato"/>
              </a:rPr>
              <a:t>[more than double the share in the total energy mix, at 16%]</a:t>
            </a:r>
            <a:r>
              <a:rPr lang="en-US" sz="2800" b="0" i="0" dirty="0">
                <a:solidFill>
                  <a:srgbClr val="1D3D63"/>
                </a:solidFill>
                <a:effectLst/>
                <a:latin typeface="Lato"/>
              </a:rPr>
              <a:t>.</a:t>
            </a:r>
          </a:p>
          <a:p>
            <a:pPr algn="l"/>
            <a:r>
              <a:rPr lang="en-US" sz="2800" b="0" i="0" dirty="0">
                <a:solidFill>
                  <a:srgbClr val="1D3D63"/>
                </a:solidFill>
                <a:effectLst/>
                <a:latin typeface="Lato"/>
              </a:rPr>
              <a:t>This provides one important pathway for progress: if we can shift some activities towards electricity we may see greater progress on decarbonization. One example of this is electric vehicles: if we can shift oil-dependent transport to electrification then we have more options for powering them in a low-carbon way. This will, however, require massive increases in nuclear and renewable generation to make up for rising demand for electricity.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7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global food system, which encompasses production, and post-farm process such as processing, and distribution is a key contributor to emissions. And </a:t>
            </a:r>
            <a:r>
              <a:rPr lang="en-US" sz="1800" dirty="0">
                <a:latin typeface="Calibri"/>
                <a:ea typeface="Calibri" panose="020F0502020204030204" pitchFamily="34" charset="0"/>
                <a:cs typeface="Calibri"/>
              </a:rPr>
              <a:t>it is</a:t>
            </a:r>
            <a:r>
              <a:rPr lang="en-US" sz="1800" dirty="0">
                <a:effectLst/>
                <a:latin typeface="Calibri"/>
                <a:ea typeface="Calibri" panose="020F0502020204030204" pitchFamily="34" charset="0"/>
                <a:cs typeface="Calibri"/>
              </a:rPr>
              <a:t> a problem for which we </a:t>
            </a:r>
            <a:r>
              <a:rPr lang="en-US" sz="1800" dirty="0">
                <a:latin typeface="Calibri"/>
                <a:ea typeface="Calibri" panose="020F0502020204030204" pitchFamily="34" charset="0"/>
                <a:cs typeface="Calibri"/>
              </a:rPr>
              <a:t>do not</a:t>
            </a:r>
            <a:r>
              <a:rPr lang="en-US" sz="1800" dirty="0">
                <a:effectLst/>
                <a:latin typeface="Calibri"/>
                <a:ea typeface="Calibri" panose="020F0502020204030204" pitchFamily="34" charset="0"/>
                <a:cs typeface="Calibri"/>
              </a:rPr>
              <a:t> yet have viable technological solutions.</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Food is responsible for approximately 26% of global greenhouse gas emissions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four key elements to consider when trying to quantify food GHG emissions. These are shown by category in the visualization:</a:t>
            </a:r>
          </a:p>
          <a:p>
            <a:pPr>
              <a:lnSpc>
                <a:spcPct val="107000"/>
              </a:lnSpc>
              <a:spcAft>
                <a:spcPts val="800"/>
              </a:spcAft>
            </a:pPr>
            <a:r>
              <a:rPr lang="en-US" sz="1800" dirty="0">
                <a:effectLst/>
                <a:latin typeface="Calibri"/>
                <a:ea typeface="Calibri" panose="020F0502020204030204" pitchFamily="34" charset="0"/>
                <a:cs typeface="Calibri"/>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We need inputs such as fertilizers to meet growing food demands, and we </a:t>
            </a:r>
            <a:r>
              <a:rPr lang="en-US" sz="1800" dirty="0">
                <a:latin typeface="Calibri"/>
                <a:ea typeface="Calibri" panose="020F0502020204030204" pitchFamily="34" charset="0"/>
                <a:cs typeface="Calibri"/>
              </a:rPr>
              <a:t>ca not</a:t>
            </a:r>
            <a:r>
              <a:rPr lang="en-US" sz="1800" dirty="0">
                <a:effectLst/>
                <a:latin typeface="Calibri"/>
                <a:ea typeface="Calibri" panose="020F0502020204030204" pitchFamily="34" charset="0"/>
                <a:cs typeface="Calibri"/>
              </a:rPr>
              <a:t> stop cattle from producing methane. We will need a menu of solutions: changes to diets; food waste reduction; improvements in agricultural efficiency; and technologies that make low-carbon food alternatives scalable and affordable.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115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a:ea typeface="Calibri" panose="020F0502020204030204" pitchFamily="34" charset="0"/>
                <a:cs typeface="Calibri"/>
              </a:rPr>
              <a:t>This comparison shows the total greenhouse gas emissions per kilogram of food product. Agriculture is a large source of methane and nitrous oxide in addition to carbon dioxide. The chart shows that here are large differences in the greenhouse emissions of different foods: producing a kilogram of beef emits 60 kilograms of greenhouse gases (carbon </a:t>
            </a:r>
            <a:r>
              <a:rPr lang="en-GB" dirty="0">
                <a:latin typeface="Calibri"/>
                <a:ea typeface="Calibri" panose="020F0502020204030204" pitchFamily="34" charset="0"/>
                <a:cs typeface="Calibri"/>
              </a:rPr>
              <a:t>dioxide equivalents</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Peas</a:t>
            </a:r>
            <a:r>
              <a:rPr lang="en-GB" sz="1200" dirty="0">
                <a:effectLst/>
                <a:latin typeface="Calibri"/>
                <a:ea typeface="Calibri" panose="020F0502020204030204" pitchFamily="34" charset="0"/>
                <a:cs typeface="Calibri"/>
              </a:rPr>
              <a:t> emits just 1 kilogram.</a:t>
            </a:r>
          </a:p>
          <a:p>
            <a:pPr>
              <a:lnSpc>
                <a:spcPct val="107000"/>
              </a:lnSpc>
              <a:spcAft>
                <a:spcPts val="800"/>
              </a:spcAft>
            </a:pPr>
            <a:r>
              <a:rPr lang="en-GB" sz="1200" dirty="0">
                <a:effectLst/>
                <a:latin typeface="Calibri"/>
                <a:ea typeface="Calibri" panose="020F0502020204030204" pitchFamily="34" charset="0"/>
                <a:cs typeface="Calibri"/>
              </a:rPr>
              <a:t>Overall, animal-based foods tend to have a higher footprint than plant-based. Lamb and cheese both emit more than 20 kilograms carbon dioxide equivalents per kilogram. Poultry and pork have lower footprints but are still higher than most plant-based foods, at 6 and 7 kilograms carbon dioxide equivalents, respectively.</a:t>
            </a:r>
          </a:p>
          <a:p>
            <a:pPr>
              <a:lnSpc>
                <a:spcPct val="107000"/>
              </a:lnSpc>
              <a:spcAft>
                <a:spcPts val="800"/>
              </a:spcAft>
            </a:pPr>
            <a:r>
              <a:rPr lang="en-GB" sz="1200" dirty="0">
                <a:effectLst/>
                <a:latin typeface="Calibri"/>
                <a:ea typeface="Calibri" panose="020F0502020204030204" pitchFamily="34" charset="0"/>
                <a:cs typeface="Calibri"/>
              </a:rPr>
              <a:t>For most foods – and particularly the largest emitters – most GHG emissions result from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change (shown in green</a:t>
            </a:r>
            <a:r>
              <a:rPr lang="en-GB" dirty="0">
                <a:latin typeface="Calibri"/>
                <a:ea typeface="Calibri" panose="020F0502020204030204" pitchFamily="34" charset="0"/>
                <a:cs typeface="Calibri"/>
              </a:rPr>
              <a:t> on the chart</a:t>
            </a:r>
            <a:r>
              <a:rPr lang="en-GB" sz="1200" dirty="0">
                <a:effectLst/>
                <a:latin typeface="Calibri"/>
                <a:ea typeface="Calibri" panose="020F0502020204030204" pitchFamily="34" charset="0"/>
                <a:cs typeface="Calibri"/>
              </a:rPr>
              <a:t>), and from processes at the farm stage (brown). Farm-stage emissions include processes such as the application of fertilizers – both </a:t>
            </a:r>
            <a:r>
              <a:rPr lang="en-GB" dirty="0">
                <a:latin typeface="Calibri"/>
                <a:ea typeface="Calibri" panose="020F0502020204030204" pitchFamily="34" charset="0"/>
                <a:cs typeface="Calibri"/>
              </a:rPr>
              <a:t>synthetic and organic</a:t>
            </a:r>
            <a:r>
              <a:rPr lang="en-GB" sz="1200" dirty="0">
                <a:effectLst/>
                <a:latin typeface="Calibri"/>
                <a:ea typeface="Calibri" panose="020F0502020204030204" pitchFamily="34" charset="0"/>
                <a:cs typeface="Calibri"/>
              </a:rPr>
              <a:t> </a:t>
            </a:r>
            <a:r>
              <a:rPr lang="en-GB" dirty="0">
                <a:latin typeface="Calibri"/>
                <a:ea typeface="Calibri" panose="020F0502020204030204" pitchFamily="34" charset="0"/>
                <a:cs typeface="Calibri"/>
              </a:rPr>
              <a:t>(</a:t>
            </a:r>
            <a:r>
              <a:rPr lang="en-GB" dirty="0" err="1">
                <a:latin typeface="Calibri"/>
                <a:ea typeface="Calibri" panose="020F0502020204030204" pitchFamily="34" charset="0"/>
                <a:cs typeface="Calibri"/>
              </a:rPr>
              <a:t>I.e.,“</a:t>
            </a:r>
            <a:r>
              <a:rPr lang="en-GB" sz="1200" dirty="0" err="1">
                <a:effectLst/>
                <a:latin typeface="Calibri"/>
                <a:ea typeface="Calibri" panose="020F0502020204030204" pitchFamily="34" charset="0"/>
                <a:cs typeface="Calibri"/>
              </a:rPr>
              <a:t>manure</a:t>
            </a:r>
            <a:r>
              <a:rPr lang="en-GB" sz="1200" dirty="0">
                <a:effectLst/>
                <a:latin typeface="Calibri"/>
                <a:ea typeface="Calibri" panose="020F0502020204030204" pitchFamily="34" charset="0"/>
                <a:cs typeface="Calibri"/>
              </a:rPr>
              <a:t> management</a:t>
            </a:r>
            <a:r>
              <a:rPr lang="en-GB" dirty="0">
                <a:latin typeface="Calibri"/>
                <a:ea typeface="Calibri" panose="020F0502020204030204" pitchFamily="34" charset="0"/>
                <a:cs typeface="Calibri"/>
              </a:rPr>
              <a:t>”),</a:t>
            </a:r>
            <a:r>
              <a:rPr lang="en-GB" sz="1200" dirty="0">
                <a:effectLst/>
                <a:latin typeface="Calibri"/>
                <a:ea typeface="Calibri" panose="020F0502020204030204" pitchFamily="34" charset="0"/>
                <a:cs typeface="Calibri"/>
              </a:rPr>
              <a:t> and enteric fermentation (</a:t>
            </a:r>
            <a:r>
              <a:rPr lang="en-GB" dirty="0">
                <a:latin typeface="Calibri"/>
                <a:ea typeface="Calibri" panose="020F0502020204030204" pitchFamily="34" charset="0"/>
                <a:cs typeface="Calibri"/>
              </a:rPr>
              <a:t>which is the</a:t>
            </a:r>
            <a:r>
              <a:rPr lang="en-GB" sz="1200" dirty="0">
                <a:effectLst/>
                <a:latin typeface="Calibri"/>
                <a:ea typeface="Calibri" panose="020F0502020204030204" pitchFamily="34" charset="0"/>
                <a:cs typeface="Calibri"/>
              </a:rPr>
              <a:t> production of methane in the stomachs of cattle). Combined, </a:t>
            </a:r>
            <a:r>
              <a:rPr lang="en-GB" dirty="0">
                <a:latin typeface="Calibri"/>
                <a:ea typeface="Calibri" panose="020F0502020204030204" pitchFamily="34" charset="0"/>
                <a:cs typeface="Calibri"/>
              </a:rPr>
              <a:t>land-use</a:t>
            </a:r>
            <a:r>
              <a:rPr lang="en-GB" sz="1200" dirty="0">
                <a:effectLst/>
                <a:latin typeface="Calibri"/>
                <a:ea typeface="Calibri" panose="020F0502020204030204" pitchFamily="34" charset="0"/>
                <a:cs typeface="Calibri"/>
              </a:rPr>
              <a:t> and farm-stage emissions account for more than 80% of the footprint for most foods.</a:t>
            </a:r>
          </a:p>
          <a:p>
            <a:endParaRPr lang="en-GB" b="0" dirty="0"/>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660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3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rPr>
              <a:t>The carbon cycle describes the process in which carbon atoms continually travel from the atmosphere to the Earth and then back into the atmosphere.</a:t>
            </a:r>
            <a:r>
              <a:rPr lang="en-GB" dirty="0"/>
              <a:t> </a:t>
            </a:r>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Since our planet and its atmosphere form a closed environment, the amount of carbon in this system does not change. Where the carbon is located — in the atmosphere or on Earth — is constantly in flux.</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Along with the nitrogen cycle and water cycle, the carbon cycle comprises a sequence of events that are key to </a:t>
            </a:r>
            <a:r>
              <a:rPr lang="en-GB" dirty="0"/>
              <a:t>making </a:t>
            </a:r>
            <a:r>
              <a:rPr lang="en-GB" sz="1200" b="0" i="0" u="none" kern="1200" dirty="0">
                <a:solidFill>
                  <a:schemeClr val="tx1"/>
                </a:solidFill>
                <a:effectLst/>
                <a:latin typeface="+mn-lt"/>
                <a:ea typeface="+mn-ea"/>
                <a:cs typeface="+mn-cs"/>
              </a:rPr>
              <a:t>Earth capable of sustaining life.</a:t>
            </a:r>
            <a:r>
              <a:rPr lang="en-GB" dirty="0"/>
              <a:t> </a:t>
            </a:r>
            <a:endParaRPr lang="en-GB" sz="1200" b="0" i="0" u="none" kern="1200" dirty="0">
              <a:solidFill>
                <a:schemeClr val="tx1"/>
              </a:solidFill>
              <a:effectLst/>
              <a:latin typeface="+mn-lt"/>
              <a:cs typeface="Calibri"/>
            </a:endParaRP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Movement of carbon between land, atmosphere, and ocean </a:t>
            </a:r>
            <a:r>
              <a:rPr lang="en-GB" dirty="0"/>
              <a:t>includes</a:t>
            </a:r>
            <a:r>
              <a:rPr lang="en-GB" sz="1200" b="0" i="0" u="none" kern="1200" dirty="0">
                <a:solidFill>
                  <a:schemeClr val="tx1"/>
                </a:solidFill>
                <a:effectLst/>
                <a:latin typeface="+mn-lt"/>
                <a:ea typeface="+mn-ea"/>
                <a:cs typeface="+mn-cs"/>
              </a:rPr>
              <a:t> natural fluxes, human contributions, and stored carbon. The effects of volcanic and tectonic activity are not included.</a:t>
            </a:r>
            <a:endParaRPr lang="en-GB" sz="1200" b="0" i="0" u="none" kern="1200" dirty="0">
              <a:solidFill>
                <a:schemeClr val="tx1"/>
              </a:solidFill>
              <a:effectLst/>
              <a:latin typeface="+mn-lt"/>
              <a:cs typeface="Calibri"/>
            </a:endParaRPr>
          </a:p>
          <a:p>
            <a:r>
              <a:rPr lang="en-GB" sz="1200" b="0" i="0" u="none" kern="1200" dirty="0">
                <a:solidFill>
                  <a:schemeClr val="tx1"/>
                </a:solidFill>
                <a:effectLst/>
                <a:latin typeface="+mn-lt"/>
                <a:ea typeface="+mn-ea"/>
                <a:cs typeface="+mn-cs"/>
              </a:rPr>
              <a:t>Since the industrial revolution, and especially since the end of World War Two, human activity has substantially disturbed the global carbon cycle by redistributing massive amounts of carbon. Humans have also continued to introduce changes to vegetation and other land use, which in turn further impact the carbon cycle.</a:t>
            </a:r>
            <a:r>
              <a:rPr lang="en-GB" dirty="0"/>
              <a:t> </a:t>
            </a:r>
            <a:endParaRPr lang="en-GB" u="none" dirty="0">
              <a:solidFill>
                <a:schemeClr val="tx1"/>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83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studies have shown that global greenhouse gas emissions will need to halve by 2030 and reach net-zero by around 2050. An increasing number of governments – both national and local – as well as businesses are announcing their pledges to reach net-zero emissions within their jurisdictions or businesses. This list includes China and the United States, two of the world’s largest emitters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But what does a ‘net-zero target’ mean and what’s the science behind net-zero?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Net-zero emissions will be achieved when all greenhouse gas emissions released by humans are counterbalanced by removing greenhouse gases from the atmosphere in a process known as carbon removal.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First and foremost, human-caused emissions (such as those from </a:t>
            </a:r>
            <a:r>
              <a:rPr lang="en-US" sz="1800" dirty="0">
                <a:latin typeface="Calibri"/>
                <a:ea typeface="Calibri" panose="020F0502020204030204" pitchFamily="34" charset="0"/>
                <a:cs typeface="Calibri"/>
              </a:rPr>
              <a:t>fossil-</a:t>
            </a:r>
            <a:r>
              <a:rPr lang="en-US" sz="1800" dirty="0" err="1">
                <a:latin typeface="Calibri"/>
                <a:ea typeface="Calibri" panose="020F0502020204030204" pitchFamily="34" charset="0"/>
                <a:cs typeface="Calibri"/>
              </a:rPr>
              <a:t>fuelled</a:t>
            </a:r>
            <a:r>
              <a:rPr lang="en-US" sz="1800" dirty="0">
                <a:effectLst/>
                <a:latin typeface="Calibri"/>
                <a:ea typeface="Calibri" panose="020F0502020204030204" pitchFamily="34" charset="0"/>
                <a:cs typeface="Calibri"/>
              </a:rPr>
              <a:t> vehicles and factories) should be reduced as close to zero as possible. Any remaining greenhouse gas emissions should then be </a:t>
            </a:r>
            <a:r>
              <a:rPr lang="en-US" sz="1800" dirty="0">
                <a:latin typeface="Calibri"/>
                <a:ea typeface="Calibri" panose="020F0502020204030204" pitchFamily="34" charset="0"/>
                <a:cs typeface="Calibri"/>
              </a:rPr>
              <a:t>balanced</a:t>
            </a:r>
            <a:r>
              <a:rPr lang="en-US" sz="1800" dirty="0">
                <a:effectLst/>
                <a:latin typeface="Calibri"/>
                <a:ea typeface="Calibri" panose="020F0502020204030204" pitchFamily="34" charset="0"/>
                <a:cs typeface="Calibri"/>
              </a:rPr>
              <a:t> with an equivalent amount of carbon removal, which can happen through things like restoring forests or using direct air capture and storage technology. Reaching net-zero emissions can be likened to achieving "climate neutrality."</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86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Bhutan was the first country to set a net-zero target in 2015. Now over 50 countries, representing more than half of global emissions, have set a net-zero target. However, not all net-zero targets mean the same.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instance, some countries’ net-zero targets rely on purchasing emissions reductions, delaying reductions within their own boundaries. This raises the issue that governments might use this strategy to avoid reducing their own emissions in the long-term. This concern can be addressed by setting clear and meaningful emission reduction targets that explicitly avoid or limit using offsets to achieve their goals.</a:t>
            </a:r>
          </a:p>
          <a:p>
            <a:pPr>
              <a:lnSpc>
                <a:spcPct val="107000"/>
              </a:lnSpc>
              <a:spcAft>
                <a:spcPts val="800"/>
              </a:spcAft>
            </a:pPr>
            <a:r>
              <a:rPr lang="en-GB" sz="1800" dirty="0">
                <a:effectLst/>
                <a:latin typeface="Calibri"/>
                <a:ea typeface="Calibri" panose="020F0502020204030204" pitchFamily="34" charset="0"/>
                <a:cs typeface="Calibri"/>
              </a:rPr>
              <a:t>Another issue is the potential over-reliance</a:t>
            </a:r>
            <a:r>
              <a:rPr lang="en-GB" sz="1800" dirty="0">
                <a:latin typeface="Calibri"/>
                <a:ea typeface="Calibri" panose="020F0502020204030204" pitchFamily="34" charset="0"/>
                <a:cs typeface="Calibri"/>
              </a:rPr>
              <a:t> on</a:t>
            </a:r>
            <a:r>
              <a:rPr lang="en-GB" sz="1800" dirty="0">
                <a:effectLst/>
                <a:latin typeface="Calibri"/>
                <a:ea typeface="Calibri" panose="020F0502020204030204" pitchFamily="34" charset="0"/>
                <a:cs typeface="Calibri"/>
              </a:rPr>
              <a:t> nascent technologies such as carbon dioxide removal, allowing governments to use net-zero targets to avoid emission reductions in the near-term. This concern can be addressed by setting absolute reduction targets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which do not depend on removals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along with long-term net-zero targets.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Finally, the stated time horizon to achieve net-zero targets – often 2050 – may appear distant. However, as mentioned earlier, infrastructure built today is likely to last for decades and can therefore have a significant impact on achieving a target around three decades away. However, intermediate milestones can be established on the pathway to the ultimate goal of net-zero emissions.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Overall, net-zero commitments must be robust and clearly defined in order to advance climate action. And countries must therefore take concrete steps to set such robust net-zero targets.</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205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In order to achieve emission reductions, it is important to identify what drives, and ultimately determines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the total amount of carbon dioxide emissions – across global, regional, national</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or local levels.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Total carbon dioxide emissions are driven by four fundamental factors, outlined in the well-known equation: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The breakdown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kayaah</a:t>
            </a:r>
            <a:r>
              <a:rPr lang="en-GB" sz="1800" dirty="0">
                <a:effectLst/>
                <a:latin typeface="Calibri" panose="020F0502020204030204" pitchFamily="34" charset="0"/>
                <a:ea typeface="Calibri" panose="020F0502020204030204" pitchFamily="34" charset="0"/>
                <a:cs typeface="Times New Roman" panose="02020603050405020304" pitchFamily="18" charset="0"/>
              </a:rPr>
              <a:t> Identity equation is shown in the graphic here. In the sections below we look at the role of these different factors in driving emissions.</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Total emissions, in the simplest description, are determined by</a:t>
            </a:r>
            <a:r>
              <a:rPr lang="en-GB" sz="1800" dirty="0">
                <a:latin typeface="Calibri"/>
                <a:ea typeface="Calibri" panose="020F0502020204030204" pitchFamily="34" charset="0"/>
                <a:cs typeface="Calibri"/>
              </a:rPr>
              <a:t> the following</a:t>
            </a:r>
            <a:r>
              <a:rPr lang="en-GB" sz="1800" dirty="0">
                <a:effectLst/>
                <a:latin typeface="Calibri"/>
                <a:ea typeface="Calibri" panose="020F0502020204030204" pitchFamily="34" charset="0"/>
                <a:cs typeface="Calibri"/>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Population, or the total number of people; and per capita impact, or average emissions per person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 capita emissions are determined by:</a:t>
            </a:r>
          </a:p>
          <a:p>
            <a:pPr>
              <a:lnSpc>
                <a:spcPct val="107000"/>
              </a:lnSpc>
              <a:spcAft>
                <a:spcPts val="800"/>
              </a:spcAft>
            </a:pPr>
            <a:r>
              <a:rPr lang="en-GB" sz="1800" dirty="0">
                <a:effectLst/>
                <a:latin typeface="Calibri"/>
                <a:ea typeface="Calibri" panose="020F0502020204030204" pitchFamily="34" charset="0"/>
                <a:cs typeface="Calibri"/>
              </a:rPr>
              <a:t>Income, measured as G.D.P. per capita</a:t>
            </a:r>
            <a:r>
              <a:rPr lang="en-GB" sz="1800" dirty="0">
                <a:latin typeface="Calibri"/>
                <a:ea typeface="Calibri" panose="020F0502020204030204" pitchFamily="34" charset="0"/>
                <a:cs typeface="Calibri"/>
              </a:rPr>
              <a:t>, as </a:t>
            </a:r>
            <a:r>
              <a:rPr lang="en-GB" sz="1800" dirty="0">
                <a:effectLst/>
                <a:latin typeface="Calibri"/>
                <a:ea typeface="Calibri" panose="020F0502020204030204" pitchFamily="34" charset="0"/>
                <a:cs typeface="Calibri"/>
              </a:rPr>
              <a:t>richer people tend to emit more carbon dioxide; and technology, or how much carbon dioxide is emitted per dollar spent.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term ‘Technology’ is determined by two factors:</a:t>
            </a:r>
          </a:p>
          <a:p>
            <a:pPr>
              <a:lnSpc>
                <a:spcPct val="107000"/>
              </a:lnSpc>
              <a:spcAft>
                <a:spcPts val="800"/>
              </a:spcAft>
            </a:pPr>
            <a:r>
              <a:rPr lang="en-GB" sz="1800" dirty="0">
                <a:effectLst/>
                <a:latin typeface="Calibri"/>
                <a:ea typeface="Calibri" panose="020F0502020204030204" pitchFamily="34" charset="0"/>
                <a:cs typeface="Calibri"/>
              </a:rPr>
              <a:t>Energy intensity, or the amount of energy consumed per unit of G.D.P.; and carbon intensity, or the amount of carbon dioxide </a:t>
            </a:r>
            <a:r>
              <a:rPr lang="en-GB" sz="1800" dirty="0">
                <a:latin typeface="Calibri"/>
                <a:ea typeface="Calibri" panose="020F0502020204030204" pitchFamily="34" charset="0"/>
                <a:cs typeface="Calibri"/>
              </a:rPr>
              <a:t>emitted</a:t>
            </a:r>
            <a:r>
              <a:rPr lang="en-GB" sz="1800" dirty="0">
                <a:effectLst/>
                <a:latin typeface="Calibri"/>
                <a:ea typeface="Calibri" panose="020F0502020204030204" pitchFamily="34" charset="0"/>
                <a:cs typeface="Calibri"/>
              </a:rPr>
              <a:t> per unit of energy</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78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A common way of estimating the economic cost of mitigating climate change — by considering various options and their costs of reducing our greenhouse gas emissions</a:t>
            </a:r>
            <a:r>
              <a:rPr lang="en-GB" sz="1800" dirty="0">
                <a:latin typeface="Calibri"/>
                <a:ea typeface="Calibri" panose="020F0502020204030204" pitchFamily="34" charset="0"/>
                <a:cs typeface="Calibri"/>
              </a:rPr>
              <a:t> </a:t>
            </a:r>
            <a:r>
              <a:rPr lang="en-GB" dirty="0"/>
              <a:t>—</a:t>
            </a:r>
            <a:r>
              <a:rPr lang="en-GB" sz="1800" dirty="0">
                <a:latin typeface="Calibri"/>
                <a:ea typeface="Calibri" panose="020F0502020204030204" pitchFamily="34" charset="0"/>
                <a:cs typeface="Calibri"/>
              </a:rPr>
              <a:t> </a:t>
            </a:r>
            <a:r>
              <a:rPr lang="en-GB" sz="1800" dirty="0">
                <a:effectLst/>
                <a:latin typeface="Calibri"/>
                <a:ea typeface="Calibri" panose="020F0502020204030204" pitchFamily="34" charset="0"/>
                <a:cs typeface="Calibri"/>
              </a:rPr>
              <a:t>is to use the so-called ‘abatement cost curve</a:t>
            </a:r>
            <a:r>
              <a:rPr lang="en-GB" sz="1800" dirty="0">
                <a:latin typeface="Calibri"/>
                <a:ea typeface="Calibri" panose="020F0502020204030204" pitchFamily="34" charset="0"/>
                <a:cs typeface="Calibri"/>
              </a:rPr>
              <a:t>’, which is </a:t>
            </a:r>
            <a:r>
              <a:rPr lang="en-GB" sz="1800" dirty="0">
                <a:effectLst/>
                <a:latin typeface="Calibri"/>
                <a:ea typeface="Calibri" panose="020F0502020204030204" pitchFamily="34" charset="0"/>
                <a:cs typeface="Calibri"/>
              </a:rPr>
              <a:t>sometimes referred to as the ‘marginal abatement curve</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Here we will explore what these curves are and how we use them. But before proceeding, </a:t>
            </a:r>
            <a:r>
              <a:rPr lang="en-GB" sz="1800" dirty="0">
                <a:latin typeface="Calibri"/>
                <a:ea typeface="Calibri" panose="020F0502020204030204" pitchFamily="34" charset="0"/>
                <a:cs typeface="Calibri"/>
              </a:rPr>
              <a:t>it is</a:t>
            </a:r>
            <a:r>
              <a:rPr lang="en-GB" sz="1800" dirty="0">
                <a:effectLst/>
                <a:latin typeface="Calibri"/>
                <a:ea typeface="Calibri" panose="020F0502020204030204" pitchFamily="34" charset="0"/>
                <a:cs typeface="Calibri"/>
              </a:rPr>
              <a:t> important to note that these curves can be used at a range of levels to assess the best and most economic options we have for reducing GHG emissions. In particular, they can be constructed at global, regional, </a:t>
            </a:r>
            <a:r>
              <a:rPr lang="en-GB" sz="1800" dirty="0" err="1">
                <a:latin typeface="Calibri"/>
                <a:ea typeface="Calibri" panose="020F0502020204030204" pitchFamily="34" charset="0"/>
                <a:cs typeface="Calibri"/>
              </a:rPr>
              <a:t>nationalm</a:t>
            </a:r>
            <a:r>
              <a:rPr lang="en-GB" sz="1800" dirty="0">
                <a:effectLst/>
                <a:latin typeface="Calibri"/>
                <a:ea typeface="Calibri" panose="020F0502020204030204" pitchFamily="34" charset="0"/>
                <a:cs typeface="Calibri"/>
              </a:rPr>
              <a:t> or city levels. Here, a global abatement curve developed by McKinsey &amp; Company is shown.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x-axis is the abatement potential for a range of options to reduce greenhouse gas emissions; here, each bar represents a specific technology or practice. The wider the bar, the greater its potential for reducing emissions. On the y-axis is the abatement cost. This measures the cost of reducing greenhouse gas emissions by one tonne by the year 2030, and in this case is given in euros per tonne of carbon dioxide equivalents saved.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Using such an approach can provide some key insights. For instance, pursuing all of the low-cost abatement opportunities currently available, the total global economic cost would be 200 to 350 billion euros per year by 2030, which is less than one percent of the forecasted global GDP in 2030.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759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abatement cost curve in the previous slide showed a total abatement potential of 38 billion tonnes of carbon dioxide equivalents per year with options costing less than 60 euros per tonne. This total potential has been summarized in the chart here. </a:t>
            </a:r>
          </a:p>
          <a:p>
            <a:pPr>
              <a:lnSpc>
                <a:spcPct val="107000"/>
              </a:lnSpc>
              <a:spcAft>
                <a:spcPts val="800"/>
              </a:spcAft>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first line in this chart is the ‘business-as-usual’ (or B.A.U.) pathway. In this pathway, annual emissions are expected to be to be 70 billion tonnes of carbon dioxide equivalents by 2030.</a:t>
            </a:r>
          </a:p>
          <a:p>
            <a:pPr>
              <a:lnSpc>
                <a:spcPct val="107000"/>
              </a:lnSpc>
              <a:spcAft>
                <a:spcPts val="800"/>
              </a:spcAft>
            </a:pPr>
            <a:r>
              <a:rPr lang="en-GB" sz="1800" b="0" dirty="0">
                <a:effectLst/>
                <a:latin typeface="Calibri"/>
                <a:ea typeface="Calibri" panose="020F0502020204030204" pitchFamily="34" charset="0"/>
                <a:cs typeface="Calibri"/>
              </a:rPr>
              <a:t>Below this line are options for emissions reduction in five categories. The first three categories </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energy efficiency, low-carbon energy supply</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and terrestrial carbon options </a:t>
            </a:r>
            <a:r>
              <a:rPr lang="en-GB" b="0" dirty="0"/>
              <a:t>–</a:t>
            </a:r>
            <a:r>
              <a:rPr lang="en-GB" b="0" dirty="0">
                <a:latin typeface="Calibri"/>
                <a:cs typeface="Calibri"/>
              </a:rPr>
              <a:t> </a:t>
            </a:r>
            <a:r>
              <a:rPr lang="en-GB" sz="1800" b="0" dirty="0">
                <a:effectLst/>
                <a:latin typeface="Calibri"/>
                <a:ea typeface="Calibri" panose="020F0502020204030204" pitchFamily="34" charset="0"/>
                <a:cs typeface="Calibri"/>
              </a:rPr>
              <a:t>cost below 60 euros per tonne of carbon dioxide abated. Together these three measures would translate to avoiding 38 billion tonnes of emissions.</a:t>
            </a:r>
          </a:p>
          <a:p>
            <a:pPr>
              <a:lnSpc>
                <a:spcPct val="107000"/>
              </a:lnSpc>
              <a:spcAft>
                <a:spcPts val="800"/>
              </a:spcAft>
            </a:pPr>
            <a:r>
              <a:rPr lang="en-GB" sz="1800" b="0" dirty="0">
                <a:effectLst/>
                <a:latin typeface="Calibri"/>
                <a:ea typeface="Calibri" panose="020F0502020204030204" pitchFamily="34" charset="0"/>
                <a:cs typeface="Calibri"/>
              </a:rPr>
              <a:t>But two additional </a:t>
            </a:r>
            <a:r>
              <a:rPr lang="en-GB" sz="1800" b="0" dirty="0">
                <a:latin typeface="Calibri"/>
                <a:ea typeface="Calibri" panose="020F0502020204030204" pitchFamily="34" charset="0"/>
                <a:cs typeface="Calibri"/>
              </a:rPr>
              <a:t>types of opportunities</a:t>
            </a:r>
            <a:r>
              <a:rPr lang="en-GB" sz="1800" b="0" dirty="0">
                <a:effectLst/>
                <a:latin typeface="Calibri"/>
                <a:ea typeface="Calibri" panose="020F0502020204030204" pitchFamily="34" charset="0"/>
                <a:cs typeface="Calibri"/>
              </a:rPr>
              <a:t> for emission reduction are also showing. The first </a:t>
            </a:r>
            <a:r>
              <a:rPr lang="en-GB" sz="1800" b="0" dirty="0">
                <a:latin typeface="Calibri"/>
                <a:ea typeface="Calibri" panose="020F0502020204030204" pitchFamily="34" charset="0"/>
                <a:cs typeface="Calibri"/>
              </a:rPr>
              <a:t>type consists of opportunities that are</a:t>
            </a:r>
            <a:r>
              <a:rPr lang="en-GB" sz="1800" b="0" dirty="0">
                <a:effectLst/>
                <a:latin typeface="Calibri"/>
                <a:ea typeface="Calibri" panose="020F0502020204030204" pitchFamily="34" charset="0"/>
                <a:cs typeface="Calibri"/>
              </a:rPr>
              <a:t> considered more expensive technical measures, costing 60 to 100 euros per tonne avoided. But such options are not unattainable. </a:t>
            </a:r>
            <a:r>
              <a:rPr lang="en-GB" sz="1800" b="0" dirty="0">
                <a:latin typeface="Calibri"/>
                <a:ea typeface="Calibri" panose="020F0502020204030204" pitchFamily="34" charset="0"/>
                <a:cs typeface="Calibri"/>
              </a:rPr>
              <a:t>As a result, </a:t>
            </a:r>
            <a:r>
              <a:rPr lang="en-GB" sz="1800" b="0" dirty="0">
                <a:effectLst/>
                <a:latin typeface="Calibri"/>
                <a:ea typeface="Calibri" panose="020F0502020204030204" pitchFamily="34" charset="0"/>
                <a:cs typeface="Calibri"/>
              </a:rPr>
              <a:t>it is expected that the range of cheaper options will have a significantly greater uptake before more expensive technologies are adopted. The second</a:t>
            </a:r>
            <a:r>
              <a:rPr lang="en-GB" sz="1800" b="0" dirty="0">
                <a:latin typeface="Calibri"/>
                <a:ea typeface="Calibri" panose="020F0502020204030204" pitchFamily="34" charset="0"/>
                <a:cs typeface="Calibri"/>
              </a:rPr>
              <a:t> type of</a:t>
            </a:r>
            <a:r>
              <a:rPr lang="en-GB" sz="1800" b="0" dirty="0">
                <a:effectLst/>
                <a:latin typeface="Calibri"/>
                <a:ea typeface="Calibri" panose="020F0502020204030204" pitchFamily="34" charset="0"/>
                <a:cs typeface="Calibri"/>
              </a:rPr>
              <a:t> additional opportunity lies in social and behavioural changes which influence energy consumption and consumer choices towards lower-carbon options.</a:t>
            </a:r>
          </a:p>
          <a:p>
            <a:pPr>
              <a:lnSpc>
                <a:spcPct val="107000"/>
              </a:lnSpc>
              <a:spcAft>
                <a:spcPts val="800"/>
              </a:spcAft>
            </a:pPr>
            <a:r>
              <a:rPr lang="en-GB" sz="1800" b="0" dirty="0">
                <a:effectLst/>
                <a:latin typeface="Calibri"/>
                <a:ea typeface="Calibri" panose="020F0502020204030204" pitchFamily="34" charset="0"/>
                <a:cs typeface="Calibri"/>
              </a:rPr>
              <a:t>Including these additional opportunities results in a maximum technical abatement potential by 2030 of 47 billion tonnes of carbon dioxide equivalents per year. The maximum global potential is therefore a 65 to 70% reduction relative to the current projected pathway.</a:t>
            </a: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20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Carbon sources include the following processes:​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 All living organisms release carbon dioxide as part of a cellular process known as respiration. This is true for plants as well. Although plants use carbon dioxide along with sunlight and water to grow, through a process known as synthesis, they release carbon dioxide at night.​</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2) The decomposition of organic matter releases carbon into the atmosphere.</a:t>
            </a:r>
          </a:p>
          <a:p>
            <a:pPr marL="0" lvl="0" indent="0">
              <a:lnSpc>
                <a:spcPct val="107000"/>
              </a:lnSpc>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3) Volcanic eruptions and tectonic plate movements also release carbon dioxide in the atmosphere.​</a:t>
            </a:r>
          </a:p>
          <a:p>
            <a:pPr marL="0" lvl="0" indent="0">
              <a:lnSpc>
                <a:spcPct val="107000"/>
              </a:lnSpc>
              <a:spcAft>
                <a:spcPts val="800"/>
              </a:spcAft>
              <a:buFont typeface="+mj-l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4) The burning of fossil fuels like coal, gas, and oil leads to the release of stored carbon into the earth and oceans.​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5) Conversion of land from forests to agricultural land, as one example, results in the release of carbon emissions. When soil is cultivated, carbon dioxide is released into the atmosphere. This is principally as a result of the oxidation of the soil organic matter.</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effectLst/>
                <a:latin typeface="Calibri"/>
                <a:ea typeface="Calibri" panose="020F0502020204030204" pitchFamily="34" charset="0"/>
                <a:cs typeface="Calibri"/>
              </a:rPr>
              <a:t>Carbon sinks include the following:</a:t>
            </a:r>
          </a:p>
          <a:p>
            <a:pPr>
              <a:lnSpc>
                <a:spcPct val="107000"/>
              </a:lnSpc>
              <a:spcAft>
                <a:spcPts val="800"/>
              </a:spcAft>
            </a:pPr>
            <a:r>
              <a:rPr lang="en-GB" sz="1800" dirty="0">
                <a:latin typeface="Calibri"/>
                <a:ea typeface="Calibri" panose="020F0502020204030204" pitchFamily="34" charset="0"/>
                <a:cs typeface="Calibri"/>
              </a:rPr>
              <a:t>1) All</a:t>
            </a:r>
            <a:r>
              <a:rPr lang="en-GB" sz="1800" dirty="0">
                <a:effectLst/>
                <a:latin typeface="Calibri"/>
                <a:ea typeface="Calibri" panose="020F0502020204030204" pitchFamily="34" charset="0"/>
                <a:cs typeface="Calibri"/>
              </a:rPr>
              <a:t> forms of vegetation store carbon. And long-standing forests are a major sink for carbon.</a:t>
            </a:r>
          </a:p>
          <a:p>
            <a:pPr>
              <a:lnSpc>
                <a:spcPct val="107000"/>
              </a:lnSpc>
              <a:spcAft>
                <a:spcPts val="800"/>
              </a:spcAft>
            </a:pPr>
            <a:r>
              <a:rPr lang="en-GB" sz="1800" dirty="0">
                <a:effectLst/>
                <a:latin typeface="Calibri"/>
                <a:ea typeface="Calibri" panose="020F0502020204030204" pitchFamily="34" charset="0"/>
                <a:cs typeface="Calibri"/>
              </a:rPr>
              <a:t>2) The lithosphere is the rocky outer part of the Earth. It is made up of the brittle crust and the top part of the upper mantle. Carbon moves through the lithosphere in two forms, inorganic and organic carbon. Inorganic carbon is carbon that originates from non-living things, such as rocks. Organic carbon on the other hand is derived from living organisms, such as plants and animals.</a:t>
            </a:r>
          </a:p>
          <a:p>
            <a:pPr>
              <a:lnSpc>
                <a:spcPct val="107000"/>
              </a:lnSpc>
              <a:spcAft>
                <a:spcPts val="800"/>
              </a:spcAft>
            </a:pPr>
            <a:r>
              <a:rPr lang="en-GB" sz="1800" dirty="0">
                <a:effectLst/>
                <a:latin typeface="Calibri"/>
                <a:ea typeface="Calibri" panose="020F0502020204030204" pitchFamily="34" charset="0"/>
                <a:cs typeface="Calibri"/>
              </a:rPr>
              <a:t>3) In the case of the ocean, carbon is </a:t>
            </a:r>
            <a:r>
              <a:rPr lang="en-GB" sz="1800" dirty="0">
                <a:latin typeface="Calibri"/>
                <a:ea typeface="Calibri" panose="020F0502020204030204" pitchFamily="34" charset="0"/>
                <a:cs typeface="Calibri"/>
              </a:rPr>
              <a:t>continually</a:t>
            </a:r>
            <a:r>
              <a:rPr lang="en-GB" sz="1800" dirty="0">
                <a:effectLst/>
                <a:latin typeface="Calibri"/>
                <a:ea typeface="Calibri" panose="020F0502020204030204" pitchFamily="34" charset="0"/>
                <a:cs typeface="Calibri"/>
              </a:rPr>
              <a:t> exchanged between the ocean’s surface waters and the atmosphere, or is stored for long periods of time in the ocean depths</a:t>
            </a:r>
            <a:r>
              <a:rPr lang="en-GB" sz="1800" dirty="0">
                <a:latin typeface="Calibri"/>
                <a:ea typeface="Calibri" panose="020F0502020204030204" pitchFamily="34" charset="0"/>
                <a:cs typeface="Calibri"/>
              </a:rPr>
              <a:t>.</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Some</a:t>
            </a:r>
            <a:r>
              <a:rPr lang="en-GB" sz="1800" dirty="0">
                <a:effectLst/>
                <a:latin typeface="Calibri"/>
                <a:ea typeface="Calibri" panose="020F0502020204030204" pitchFamily="34" charset="0"/>
                <a:cs typeface="Calibri"/>
              </a:rPr>
              <a:t> </a:t>
            </a:r>
            <a:r>
              <a:rPr lang="en-GB" sz="1800" dirty="0">
                <a:latin typeface="Calibri"/>
                <a:ea typeface="Calibri" panose="020F0502020204030204" pitchFamily="34" charset="0"/>
                <a:cs typeface="Calibri"/>
              </a:rPr>
              <a:t>of this eventually is turned</a:t>
            </a:r>
            <a:r>
              <a:rPr lang="en-GB" sz="1800" dirty="0">
                <a:effectLst/>
                <a:latin typeface="Calibri"/>
                <a:ea typeface="Calibri" panose="020F0502020204030204" pitchFamily="34" charset="0"/>
                <a:cs typeface="Calibri"/>
              </a:rPr>
              <a:t> into fossil fuels</a:t>
            </a:r>
            <a:r>
              <a:rPr lang="en-GB" sz="1800" dirty="0">
                <a:latin typeface="Calibri"/>
                <a:ea typeface="Calibri" panose="020F0502020204030204" pitchFamily="34" charset="0"/>
                <a:cs typeface="Calibri"/>
              </a:rPr>
              <a:t>.</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4) Carbon dioxide is present in the atmosphere as a gas.</a:t>
            </a:r>
          </a:p>
          <a:p>
            <a:pPr>
              <a:lnSpc>
                <a:spcPct val="107000"/>
              </a:lnSpc>
              <a:spcAft>
                <a:spcPts val="800"/>
              </a:spcAft>
            </a:pPr>
            <a:r>
              <a:rPr lang="en-GB" sz="1800" dirty="0">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3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now strong scientific consensus on the correspondence between temperature and the concentration of carbon dioxide in the atmosphere observed during the past several hundred thousand years. When the carbon dioxide concentration goes up, temperature goes up. When the carbon dioxide concentration goes down, temperature goes down. A small part of the correspondence is due to the relationship between temperature and the solubility of carbon dioxide in the surface ocean, but the majority of the correspondence is consistent with a feedback between carbon dioxide and climate.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it might seem simple to determine cause and effect between carbon dioxide and climate from which change occurs first, or from some other means, the determination of cause and effect remains exceedingly difficult. This is due to the fact that other changes may be involved, including altered vegetation, land surface characteristics, and ice sheet extent. Therefore, it is clear that temperate and carbon dioxide concentration in the atmosphere are closely correlated, but the causal link between the two is complex to prove.</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Finally, historical glacial data reveal that climate change is not just about temperature. As carbon dioxide has changed in the past, many other aspects of </a:t>
            </a:r>
            <a:r>
              <a:rPr lang="en-US" sz="1800" dirty="0">
                <a:latin typeface="Calibri"/>
                <a:ea typeface="Calibri" panose="020F0502020204030204" pitchFamily="34" charset="0"/>
                <a:cs typeface="Calibri"/>
              </a:rPr>
              <a:t>the climate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have changed</a:t>
            </a:r>
            <a:r>
              <a:rPr lang="en-US" sz="1800" dirty="0">
                <a:effectLst/>
                <a:latin typeface="Calibri"/>
                <a:ea typeface="Calibri" panose="020F0502020204030204" pitchFamily="34" charset="0"/>
                <a:cs typeface="Calibri"/>
              </a:rPr>
              <a:t> too. During glacial times, snow lines were lower, continents were drier, and the tropical monsoons were weaker. Some of these changes may be independent; others </a:t>
            </a:r>
            <a:r>
              <a:rPr lang="en-US" sz="1800" dirty="0">
                <a:latin typeface="Calibri"/>
                <a:ea typeface="Calibri" panose="020F0502020204030204" pitchFamily="34" charset="0"/>
                <a:cs typeface="Calibri"/>
              </a:rPr>
              <a:t>may be tightly</a:t>
            </a:r>
            <a:r>
              <a:rPr lang="en-US" sz="1800" dirty="0">
                <a:effectLst/>
                <a:latin typeface="Calibri"/>
                <a:ea typeface="Calibri" panose="020F0502020204030204" pitchFamily="34" charset="0"/>
                <a:cs typeface="Calibri"/>
              </a:rPr>
              <a:t> coupled to the changing level of carbon dioxide. Understanding which of these changes might occur in the future, and how large </a:t>
            </a:r>
            <a:r>
              <a:rPr lang="en-US" sz="1800" dirty="0">
                <a:latin typeface="Calibri"/>
                <a:ea typeface="Calibri" panose="020F0502020204030204" pitchFamily="34" charset="0"/>
                <a:cs typeface="Calibri"/>
              </a:rPr>
              <a:t>those</a:t>
            </a:r>
            <a:r>
              <a:rPr lang="en-US" sz="1800" dirty="0">
                <a:effectLst/>
                <a:latin typeface="Calibri"/>
                <a:ea typeface="Calibri" panose="020F0502020204030204" pitchFamily="34" charset="0"/>
                <a:cs typeface="Calibri"/>
              </a:rPr>
              <a:t> changes might be, remains a topic of vigorous research. </a:t>
            </a:r>
            <a:endParaRPr lang="en-GB" sz="1800" dirty="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640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a:ea typeface="Calibri" panose="020F0502020204030204" pitchFamily="34" charset="0"/>
                <a:cs typeface="Calibri"/>
              </a:rPr>
              <a:t>Global warming, caused by greenhouse gases, leads to </a:t>
            </a:r>
            <a:r>
              <a:rPr lang="en-GB" sz="1800" dirty="0">
                <a:latin typeface="Calibri"/>
                <a:ea typeface="Calibri" panose="020F0502020204030204" pitchFamily="34" charset="0"/>
                <a:cs typeface="Calibri"/>
              </a:rPr>
              <a:t>an increase </a:t>
            </a:r>
            <a:r>
              <a:rPr lang="en-GB" sz="1800" dirty="0">
                <a:effectLst/>
                <a:latin typeface="Calibri"/>
                <a:ea typeface="Calibri" panose="020F0502020204030204" pitchFamily="34" charset="0"/>
                <a:cs typeface="Calibri"/>
              </a:rPr>
              <a:t>in temperature over the globe, with nearly all land and ocean areas affected. The map here compares local temperatures in 2019 based on how different they were from historical averages after accounting for the typical climate variability at each location.</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2019, 88% of the Earth’s surface was significantly warmer than the average temperature during </a:t>
            </a:r>
            <a:r>
              <a:rPr lang="en-GB" sz="1800" dirty="0">
                <a:latin typeface="Calibri"/>
                <a:ea typeface="Calibri" panose="020F0502020204030204" pitchFamily="34" charset="0"/>
                <a:cs typeface="Calibri"/>
              </a:rPr>
              <a:t>1951 to 1980</a:t>
            </a:r>
            <a:r>
              <a:rPr lang="en-GB" sz="1800" dirty="0">
                <a:effectLst/>
                <a:latin typeface="Calibri"/>
                <a:ea typeface="Calibri" panose="020F0502020204030204" pitchFamily="34" charset="0"/>
                <a:cs typeface="Calibri"/>
              </a:rPr>
              <a:t>, 10% was of a similar temperature, and only 1.5% was significantly colder.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Scientists estimate that 9.9% of the Earth’s surface set a new local record for the warmest annual average temperature. However, no places on Earth experienced a record cold annual average in the same year</a:t>
            </a:r>
            <a:r>
              <a:rPr lang="en-GB" sz="1800" dirty="0">
                <a:latin typeface="Calibri"/>
                <a:ea typeface="Calibri" panose="020F0502020204030204" pitchFamily="34" charset="0"/>
                <a:cs typeface="Calibri"/>
              </a:rPr>
              <a:t> of</a:t>
            </a:r>
            <a:r>
              <a:rPr lang="en-GB" sz="1800" dirty="0">
                <a:effectLst/>
                <a:latin typeface="Calibri"/>
                <a:ea typeface="Calibri" panose="020F0502020204030204" pitchFamily="34" charset="0"/>
                <a:cs typeface="Calibri"/>
              </a:rPr>
              <a:t> 2019.</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In a stable climate only 2.5% of the Earth would be expected to have temperatures “Very High” or higher in any given year. In 2019, 52% of the Earth </a:t>
            </a:r>
            <a:r>
              <a:rPr lang="en-GB" sz="1800" dirty="0">
                <a:latin typeface="Calibri"/>
                <a:ea typeface="Calibri" panose="020F0502020204030204" pitchFamily="34" charset="0"/>
                <a:cs typeface="Calibri"/>
              </a:rPr>
              <a:t>had </a:t>
            </a:r>
            <a:r>
              <a:rPr lang="en-GB" sz="1800" dirty="0">
                <a:effectLst/>
                <a:latin typeface="Calibri"/>
                <a:ea typeface="Calibri" panose="020F0502020204030204" pitchFamily="34" charset="0"/>
                <a:cs typeface="Calibri"/>
              </a:rPr>
              <a:t>annual averages that would rate as “Very High” compared to the historical climate, including large portions of the tropics.</a:t>
            </a:r>
            <a:r>
              <a:rPr lang="en-GB"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Calibri"/>
            </a:endParaRP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r>
              <a:rPr lang="en-GB" sz="1800" dirty="0">
                <a:effectLst/>
                <a:latin typeface="Calibri"/>
                <a:ea typeface="Calibri" panose="020F0502020204030204" pitchFamily="34" charset="0"/>
                <a:cs typeface="Calibri"/>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5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Climate change is a long-term change in the average weather patterns that have come to define Earth’s local, regional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global climates. These changes have a broad range of observed effects that are synonymous with the term. These include global land and ocean temperature increases; rising sea levels; ice loss at Earth’s poles and in mountain glaciers; frequency and severity changes in extreme weather such as hurricanes, heatwaves, wildfires, droughts, floods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precipitation; and cloud and vegetation cover changes, to name but a few.</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Scientists use observations from the ground, air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space, along with theoretical models, to monitor and study past, present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future climate change. Climate data </a:t>
            </a:r>
            <a:r>
              <a:rPr lang="en-US" sz="1800" dirty="0">
                <a:latin typeface="Calibri"/>
                <a:ea typeface="Calibri" panose="020F0502020204030204" pitchFamily="34" charset="0"/>
                <a:cs typeface="Calibri"/>
              </a:rPr>
              <a:t>records</a:t>
            </a:r>
            <a:r>
              <a:rPr lang="en-US" sz="1800" dirty="0">
                <a:effectLst/>
                <a:latin typeface="Calibri"/>
                <a:ea typeface="Calibri" panose="020F0502020204030204" pitchFamily="34" charset="0"/>
                <a:cs typeface="Calibri"/>
              </a:rPr>
              <a:t> provide evidence of climate change key indicators</a:t>
            </a:r>
            <a:r>
              <a:rPr lang="en-US" sz="1800" dirty="0">
                <a:latin typeface="Calibri"/>
                <a:ea typeface="Calibri" panose="020F0502020204030204" pitchFamily="34" charset="0"/>
                <a:cs typeface="Calibri"/>
              </a:rPr>
              <a:t>. </a:t>
            </a:r>
            <a:endParaRPr lang="en-GB"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a:ea typeface="Calibri" panose="020F0502020204030204" pitchFamily="34" charset="0"/>
                <a:cs typeface="Calibri"/>
              </a:rPr>
              <a:t>Global warming is the long-term heating of Earth’s climate system observed since the pre-industrial period (</a:t>
            </a:r>
            <a:r>
              <a:rPr lang="en-GB" sz="1800" dirty="0">
                <a:latin typeface="Calibri"/>
                <a:ea typeface="Calibri" panose="020F0502020204030204" pitchFamily="34" charset="0"/>
                <a:cs typeface="Calibri"/>
              </a:rPr>
              <a:t>between</a:t>
            </a:r>
            <a:r>
              <a:rPr lang="en-GB" sz="1800" dirty="0">
                <a:effectLst/>
                <a:latin typeface="Calibri"/>
                <a:ea typeface="Calibri" panose="020F0502020204030204" pitchFamily="34" charset="0"/>
                <a:cs typeface="Calibri"/>
              </a:rPr>
              <a:t> 1850 and 1900) due to human activities, primarily fossil fuel burning which increases heat-trapping greenhouse gas levels in </a:t>
            </a:r>
            <a:r>
              <a:rPr lang="en-GB" sz="1800" dirty="0">
                <a:latin typeface="Calibri"/>
                <a:ea typeface="Calibri" panose="020F0502020204030204" pitchFamily="34" charset="0"/>
                <a:cs typeface="Calibri"/>
              </a:rPr>
              <a:t>Earth’s </a:t>
            </a:r>
            <a:r>
              <a:rPr lang="en-GB" sz="1800" dirty="0">
                <a:effectLst/>
                <a:latin typeface="Calibri"/>
                <a:ea typeface="Calibri" panose="020F0502020204030204" pitchFamily="34" charset="0"/>
                <a:cs typeface="Calibri"/>
              </a:rPr>
              <a:t>atmosphere. The term is frequently used interchangeably with the term climate change, though the latter refers to both </a:t>
            </a:r>
            <a:r>
              <a:rPr lang="en-GB" sz="1800" dirty="0">
                <a:latin typeface="Calibri"/>
                <a:ea typeface="Calibri" panose="020F0502020204030204" pitchFamily="34" charset="0"/>
                <a:cs typeface="Calibri"/>
              </a:rPr>
              <a:t>human</a:t>
            </a:r>
            <a:r>
              <a:rPr lang="en-GB" sz="1800" dirty="0">
                <a:effectLst/>
                <a:latin typeface="Calibri"/>
                <a:ea typeface="Calibri" panose="020F0502020204030204" pitchFamily="34" charset="0"/>
                <a:cs typeface="Calibri"/>
              </a:rPr>
              <a:t> and naturally produced warming and the effects it has on our planet. </a:t>
            </a:r>
            <a:r>
              <a:rPr lang="en-GB" sz="1800" dirty="0">
                <a:latin typeface="Calibri"/>
                <a:ea typeface="Calibri" panose="020F0502020204030204" pitchFamily="34" charset="0"/>
                <a:cs typeface="Calibri"/>
              </a:rPr>
              <a:t>Global warming </a:t>
            </a:r>
            <a:r>
              <a:rPr lang="en-GB" sz="1800" dirty="0">
                <a:effectLst/>
                <a:latin typeface="Calibri"/>
                <a:ea typeface="Calibri" panose="020F0502020204030204" pitchFamily="34" charset="0"/>
                <a:cs typeface="Calibri"/>
              </a:rPr>
              <a:t>is most commonly measured as the average increase in Earth’s global surface temperature.</a:t>
            </a:r>
          </a:p>
          <a:p>
            <a:pPr defTabSz="947958">
              <a:lnSpc>
                <a:spcPct val="110000"/>
              </a:lnSpc>
              <a:spcAft>
                <a:spcPts val="1244"/>
              </a:spcAft>
              <a:defRPr/>
            </a:pPr>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3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667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It is important to </a:t>
            </a:r>
            <a:r>
              <a:rPr lang="en-GB" sz="1800" b="0" dirty="0">
                <a:latin typeface="Calibri"/>
                <a:ea typeface="Calibri" panose="020F0502020204030204" pitchFamily="34" charset="0"/>
                <a:cs typeface="Calibri"/>
              </a:rPr>
              <a:t>recognize</a:t>
            </a:r>
            <a:r>
              <a:rPr lang="en-GB" sz="1800" b="0" dirty="0">
                <a:effectLst/>
                <a:latin typeface="Calibri"/>
                <a:ea typeface="Calibri" panose="020F0502020204030204" pitchFamily="34" charset="0"/>
                <a:cs typeface="Calibri"/>
              </a:rPr>
              <a:t> that there are other types of greenhouse gases apart from carbon dioxide. These include methane, nitrous oxide, H.F.C, C.F.C., and </a:t>
            </a:r>
            <a:r>
              <a:rPr lang="en-US" sz="1800" b="0" dirty="0">
                <a:effectLst/>
                <a:latin typeface="Calibri"/>
                <a:ea typeface="Calibri" panose="020F0502020204030204" pitchFamily="34" charset="0"/>
                <a:cs typeface="Calibri"/>
              </a:rPr>
              <a:t>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Each of these greenhouse gases has a different relative contribution to global warming; </a:t>
            </a:r>
            <a:r>
              <a:rPr lang="en-GB" sz="1800" b="0" dirty="0">
                <a:latin typeface="Calibri"/>
                <a:ea typeface="Calibri" panose="020F0502020204030204" pitchFamily="34" charset="0"/>
                <a:cs typeface="Calibri"/>
              </a:rPr>
              <a:t>for example, </a:t>
            </a:r>
            <a:r>
              <a:rPr lang="en-GB" sz="1800" b="0" dirty="0">
                <a:effectLst/>
                <a:latin typeface="Calibri"/>
                <a:ea typeface="Calibri" panose="020F0502020204030204" pitchFamily="34" charset="0"/>
                <a:cs typeface="Calibri"/>
              </a:rPr>
              <a:t>one tonne of methane does not have the same impact on warming as one tonne of carbon dioxide.</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These differences are captured with the ‘Global Warming Potential’ (</a:t>
            </a:r>
            <a:r>
              <a:rPr lang="en-GB" sz="1800" b="0" dirty="0">
                <a:latin typeface="Calibri"/>
                <a:ea typeface="Calibri" panose="020F0502020204030204" pitchFamily="34" charset="0"/>
                <a:cs typeface="Calibri"/>
              </a:rPr>
              <a:t>or G</a:t>
            </a:r>
            <a:r>
              <a:rPr lang="en-GB" sz="1800" b="0" dirty="0">
                <a:effectLst/>
                <a:latin typeface="Calibri"/>
                <a:ea typeface="Calibri" panose="020F0502020204030204" pitchFamily="34" charset="0"/>
                <a:cs typeface="Calibri"/>
              </a:rPr>
              <a:t>.W.P.) metric. G.W.P. can be defined on a range of </a:t>
            </a:r>
            <a:r>
              <a:rPr lang="en-GB" sz="1800" b="0" dirty="0">
                <a:latin typeface="Calibri"/>
                <a:ea typeface="Calibri" panose="020F0502020204030204" pitchFamily="34" charset="0"/>
                <a:cs typeface="Calibri"/>
              </a:rPr>
              <a:t>time periods;</a:t>
            </a:r>
            <a:r>
              <a:rPr lang="en-GB" sz="1800" b="0" dirty="0">
                <a:effectLst/>
                <a:latin typeface="Calibri"/>
                <a:ea typeface="Calibri" panose="020F0502020204030204" pitchFamily="34" charset="0"/>
                <a:cs typeface="Calibri"/>
              </a:rPr>
              <a:t> however</a:t>
            </a:r>
            <a:r>
              <a:rPr lang="en-GB" sz="1800" b="0" dirty="0">
                <a:latin typeface="Calibri"/>
                <a:ea typeface="Calibri" panose="020F0502020204030204" pitchFamily="34" charset="0"/>
                <a:cs typeface="Calibri"/>
              </a:rPr>
              <a:t>,</a:t>
            </a:r>
            <a:r>
              <a:rPr lang="en-GB" sz="1800" b="0" dirty="0">
                <a:effectLst/>
                <a:latin typeface="Calibri"/>
                <a:ea typeface="Calibri" panose="020F0502020204030204" pitchFamily="34" charset="0"/>
                <a:cs typeface="Calibri"/>
              </a:rPr>
              <a:t> the most commonly used is the 100-year timescale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latin typeface="Calibri"/>
                <a:ea typeface="Calibri" panose="020F0502020204030204" pitchFamily="34" charset="0"/>
                <a:cs typeface="Calibri"/>
              </a:rPr>
              <a:t>). This is what has been adopted by the I.P.C.C. or the </a:t>
            </a:r>
            <a:r>
              <a:rPr lang="en-GB" b="0" dirty="0"/>
              <a:t>Intergovernmental Panel on Climate Change, a key UN body.</a:t>
            </a:r>
            <a:endParaRPr lang="en-GB" b="0" dirty="0">
              <a:effectLst/>
              <a:cs typeface="Calibri"/>
            </a:endParaRP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Lst>
            </a:pPr>
            <a:r>
              <a:rPr lang="en-GB" sz="1800" b="0" dirty="0">
                <a:effectLst/>
                <a:latin typeface="Calibri"/>
                <a:ea typeface="Calibri" panose="020F0502020204030204" pitchFamily="34" charset="0"/>
                <a:cs typeface="Calibri"/>
              </a:rPr>
              <a:t>The table shows the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 of key greenhouse gases relative to carbon dioxide. G.W.P.</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values are used to combine greenhouse gases into a single metric of emissions called carbon dioxide equivalents (</a:t>
            </a:r>
            <a:r>
              <a:rPr lang="en-GB" sz="1800" b="0" dirty="0">
                <a:latin typeface="Calibri"/>
                <a:ea typeface="Calibri" panose="020F0502020204030204" pitchFamily="34" charset="0"/>
                <a:cs typeface="Calibri"/>
              </a:rPr>
              <a:t>or </a:t>
            </a:r>
            <a:r>
              <a:rPr lang="en-GB" sz="1800" b="0" dirty="0">
                <a:effectLst/>
                <a:latin typeface="Calibri"/>
                <a:ea typeface="Calibri" panose="020F0502020204030204" pitchFamily="34" charset="0"/>
                <a:cs typeface="Calibri"/>
              </a:rPr>
              <a:t>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C.O.</a:t>
            </a:r>
            <a:r>
              <a:rPr lang="en-GB" sz="1800" b="0" dirty="0">
                <a:latin typeface="Calibri"/>
                <a:ea typeface="Calibri" panose="020F0502020204030204" pitchFamily="34" charset="0"/>
                <a:cs typeface="Calibri"/>
              </a:rPr>
              <a:t> </a:t>
            </a:r>
            <a:r>
              <a:rPr lang="en-GB" sz="1800" b="0" baseline="-25000" dirty="0">
                <a:effectLst/>
                <a:latin typeface="Calibri"/>
                <a:ea typeface="Calibri" panose="020F0502020204030204" pitchFamily="34" charset="0"/>
                <a:cs typeface="Calibri"/>
              </a:rPr>
              <a:t>2</a:t>
            </a:r>
            <a:r>
              <a:rPr lang="en-GB" sz="1800" b="0" baseline="-25000" dirty="0">
                <a:latin typeface="Calibri"/>
                <a:ea typeface="Calibri" panose="020F0502020204030204" pitchFamily="34" charset="0"/>
                <a:cs typeface="Calibri"/>
              </a:rPr>
              <a:t> </a:t>
            </a:r>
            <a:r>
              <a:rPr lang="en-GB" sz="1800" b="0" dirty="0">
                <a:effectLst/>
                <a:latin typeface="Calibri"/>
                <a:ea typeface="Calibri" panose="020F0502020204030204" pitchFamily="34" charset="0"/>
                <a:cs typeface="Calibri"/>
              </a:rPr>
              <a:t>e is derived by multiplying the mass of emissions of a specific greenhouse gas by its equivalent </a:t>
            </a:r>
            <a:r>
              <a:rPr lang="en-GB" sz="1800" b="0" dirty="0">
                <a:latin typeface="Calibri"/>
                <a:ea typeface="Calibri" panose="020F0502020204030204" pitchFamily="34" charset="0"/>
                <a:cs typeface="Calibri"/>
              </a:rPr>
              <a:t>G.W.P. </a:t>
            </a:r>
            <a:r>
              <a:rPr lang="en-GB" sz="1800" b="0" baseline="-25000" dirty="0">
                <a:latin typeface="Calibri"/>
                <a:ea typeface="Calibri" panose="020F0502020204030204" pitchFamily="34" charset="0"/>
                <a:cs typeface="Calibri"/>
              </a:rPr>
              <a:t>100</a:t>
            </a:r>
            <a:r>
              <a:rPr lang="en-GB" sz="1800" b="0" dirty="0">
                <a:effectLst/>
                <a:latin typeface="Calibri"/>
                <a:ea typeface="Calibri" panose="020F0502020204030204" pitchFamily="34" charset="0"/>
                <a:cs typeface="Calibri"/>
              </a:rPr>
              <a:t> factor. The sum of all gases in their C.O.</a:t>
            </a:r>
            <a:r>
              <a:rPr lang="en-GB" sz="1800" b="0" dirty="0">
                <a:latin typeface="Calibri"/>
                <a:ea typeface="Calibri" panose="020F0502020204030204" pitchFamily="34" charset="0"/>
                <a:cs typeface="Calibri"/>
              </a:rPr>
              <a:t> </a:t>
            </a:r>
            <a:r>
              <a:rPr lang="en-GB" sz="1800" b="0" baseline="-25000" dirty="0">
                <a:latin typeface="Calibri"/>
                <a:ea typeface="Calibri" panose="020F0502020204030204" pitchFamily="34" charset="0"/>
                <a:cs typeface="Calibri"/>
              </a:rPr>
              <a:t>2 </a:t>
            </a:r>
            <a:r>
              <a:rPr lang="en-GB" sz="1800" b="0" dirty="0">
                <a:latin typeface="Calibri"/>
                <a:ea typeface="Calibri" panose="020F0502020204030204" pitchFamily="34" charset="0"/>
                <a:cs typeface="Calibri"/>
              </a:rPr>
              <a:t>e</a:t>
            </a:r>
            <a:r>
              <a:rPr lang="en-GB" sz="1800" b="0" dirty="0">
                <a:effectLst/>
                <a:latin typeface="Calibri"/>
                <a:ea typeface="Calibri" panose="020F0502020204030204" pitchFamily="34" charset="0"/>
                <a:cs typeface="Calibri"/>
              </a:rPr>
              <a:t> form </a:t>
            </a:r>
            <a:r>
              <a:rPr lang="en-GB" sz="1800" b="0" dirty="0">
                <a:latin typeface="Calibri"/>
                <a:ea typeface="Calibri" panose="020F0502020204030204" pitchFamily="34" charset="0"/>
                <a:cs typeface="Calibri"/>
              </a:rPr>
              <a:t>provides</a:t>
            </a:r>
            <a:r>
              <a:rPr lang="en-GB" sz="1800" b="0" dirty="0">
                <a:effectLst/>
                <a:latin typeface="Calibri"/>
                <a:ea typeface="Calibri" panose="020F0502020204030204" pitchFamily="34" charset="0"/>
                <a:cs typeface="Calibri"/>
              </a:rPr>
              <a:t> a measure of total greenhouse gas emissions.</a:t>
            </a:r>
          </a:p>
          <a:p>
            <a:pPr algn="just">
              <a:lnSpc>
                <a:spcPct val="107000"/>
              </a:lnSpc>
              <a:spcAft>
                <a:spcPts val="800"/>
              </a:spcAft>
              <a:tabLst>
                <a:tab pos="4572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dirty="0">
                <a:effectLst/>
                <a:latin typeface="Calibri"/>
                <a:ea typeface="Calibri" panose="020F0502020204030204" pitchFamily="34" charset="0"/>
                <a:cs typeface="Calibri"/>
              </a:rPr>
              <a:t>In the chart we see the breakdown of global emissions in 2016, measured on the basis of carbon </a:t>
            </a:r>
            <a:r>
              <a:rPr lang="en-US" sz="1800" b="0" dirty="0">
                <a:latin typeface="Calibri"/>
                <a:ea typeface="Calibri" panose="020F0502020204030204" pitchFamily="34" charset="0"/>
                <a:cs typeface="Calibri"/>
              </a:rPr>
              <a:t>dioxide equivalents</a:t>
            </a:r>
            <a:r>
              <a:rPr lang="en-US" sz="1800" b="0" dirty="0">
                <a:effectLst/>
                <a:latin typeface="Calibri"/>
                <a:ea typeface="Calibri" panose="020F0502020204030204" pitchFamily="34" charset="0"/>
                <a:cs typeface="Calibri"/>
              </a:rPr>
              <a:t>. Carbon dioxide was the largest contributor, accounting for around three-quarters (74.4%) of total emissions. Methane contributed 17.3%; nitrous oxide 6.2%; and other emissions (H.F.C., C.F.C., S.F.</a:t>
            </a:r>
            <a:r>
              <a:rPr lang="en-US" sz="1800" b="0" dirty="0">
                <a:latin typeface="Calibri"/>
                <a:ea typeface="Calibri" panose="020F0502020204030204" pitchFamily="34" charset="0"/>
                <a:cs typeface="Calibri"/>
              </a:rPr>
              <a:t> </a:t>
            </a:r>
            <a:r>
              <a:rPr lang="en-US" sz="1800" b="0" baseline="-25000" dirty="0">
                <a:effectLst/>
                <a:latin typeface="Calibri"/>
                <a:ea typeface="Calibri" panose="020F0502020204030204" pitchFamily="34" charset="0"/>
                <a:cs typeface="Calibri"/>
              </a:rPr>
              <a:t>6</a:t>
            </a:r>
            <a:r>
              <a:rPr lang="en-US" sz="1800" b="0" dirty="0">
                <a:effectLst/>
                <a:latin typeface="Calibri"/>
                <a:ea typeface="Calibri" panose="020F0502020204030204" pitchFamily="34" charset="0"/>
                <a:cs typeface="Calibri"/>
              </a:rPr>
              <a:t>), 2.1%.</a:t>
            </a:r>
            <a:endParaRPr lang="en-GB" sz="1800" b="0" dirty="0">
              <a:effectLst/>
              <a:latin typeface="Calibri"/>
              <a:ea typeface="Calibri" panose="020F0502020204030204" pitchFamily="34" charset="0"/>
              <a:cs typeface="Calibri"/>
            </a:endParaRPr>
          </a:p>
          <a:p>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1D3D63"/>
                </a:solidFill>
                <a:effectLst/>
                <a:latin typeface="Playfair Display"/>
              </a:rPr>
              <a:t>Global emissions have not yet peaked. </a:t>
            </a:r>
            <a:r>
              <a:rPr lang="en-GB" dirty="0"/>
              <a:t>About half of the anthropogenic – human-caused – carbon dioxide emissions since the beginning of the industrial revolution in 1750 and 2011 have occurred in the last 40 years. </a:t>
            </a:r>
            <a:endParaRPr lang="en-GB" b="0" i="0" dirty="0">
              <a:solidFill>
                <a:srgbClr val="1D3D63"/>
              </a:solidFill>
              <a:effectLst/>
              <a:latin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D3D63"/>
              </a:solidFill>
              <a:effectLst/>
              <a:latin typeface="Lato"/>
            </a:endParaRPr>
          </a:p>
          <a:p>
            <a:pPr>
              <a:defRPr/>
            </a:pPr>
            <a:r>
              <a:rPr lang="en-US" b="0" i="0" dirty="0">
                <a:solidFill>
                  <a:srgbClr val="1D3D63"/>
                </a:solidFill>
                <a:effectLst/>
                <a:latin typeface="Lato"/>
              </a:rPr>
              <a:t>To stabilize (or even reduce) concentrations of </a:t>
            </a:r>
            <a:r>
              <a:rPr lang="en-US" dirty="0">
                <a:solidFill>
                  <a:srgbClr val="1D3D63"/>
                </a:solidFill>
                <a:latin typeface="Lato"/>
              </a:rPr>
              <a:t>carbon dioxide </a:t>
            </a:r>
            <a:r>
              <a:rPr lang="en-US" b="0" i="0" dirty="0">
                <a:solidFill>
                  <a:srgbClr val="1D3D63"/>
                </a:solidFill>
                <a:effectLst/>
                <a:latin typeface="Lato"/>
              </a:rPr>
              <a:t>in the atmosphere, the world needs to reach net-zero emissions. This requires large and fast reductions in emissions. One common argument is that those countries which have added most to the </a:t>
            </a:r>
            <a:r>
              <a:rPr lang="en-GB" dirty="0"/>
              <a:t>carbon</a:t>
            </a:r>
            <a:r>
              <a:rPr lang="en-GB" dirty="0">
                <a:solidFill>
                  <a:srgbClr val="000000"/>
                </a:solidFill>
                <a:latin typeface="Calibri"/>
                <a:cs typeface="Calibri"/>
              </a:rPr>
              <a:t> dioxide</a:t>
            </a:r>
            <a:r>
              <a:rPr lang="en-US" b="0" i="0" dirty="0">
                <a:solidFill>
                  <a:srgbClr val="1D3D63"/>
                </a:solidFill>
                <a:effectLst/>
                <a:latin typeface="Lato"/>
              </a:rPr>
              <a:t> in our atmosphere should take on the greatest responsibility in tackling it. A few key points from this perspective, which can also be seen in the figure on this slide - are</a:t>
            </a:r>
            <a:r>
              <a:rPr lang="en-US" dirty="0">
                <a:solidFill>
                  <a:srgbClr val="1D3D63"/>
                </a:solidFill>
                <a:latin typeface="Lato"/>
              </a:rPr>
              <a:t> as follows</a:t>
            </a:r>
            <a:r>
              <a:rPr lang="en-US" b="0" i="0" dirty="0">
                <a:solidFill>
                  <a:srgbClr val="1D3D63"/>
                </a:solidFill>
                <a:effectLst/>
                <a:latin typeface="Lato"/>
              </a:rPr>
              <a:t>:</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United States is responsible for 25% of historical emissions, more than any other country;</a:t>
            </a:r>
          </a:p>
          <a:p>
            <a:r>
              <a:rPr lang="en-US" dirty="0">
                <a:solidFill>
                  <a:srgbClr val="1D3D63"/>
                </a:solidFill>
                <a:latin typeface="Lato"/>
              </a:rPr>
              <a:t>This</a:t>
            </a:r>
            <a:r>
              <a:rPr lang="en-US" b="0" i="0" dirty="0">
                <a:solidFill>
                  <a:srgbClr val="1D3D63"/>
                </a:solidFill>
                <a:effectLst/>
                <a:latin typeface="Lato"/>
              </a:rPr>
              <a:t> is twice </a:t>
            </a:r>
            <a:r>
              <a:rPr lang="en-US" dirty="0">
                <a:solidFill>
                  <a:srgbClr val="1D3D63"/>
                </a:solidFill>
                <a:latin typeface="Lato"/>
              </a:rPr>
              <a:t>as much</a:t>
            </a:r>
            <a:r>
              <a:rPr lang="en-US" b="0" i="0" dirty="0">
                <a:solidFill>
                  <a:srgbClr val="1D3D63"/>
                </a:solidFill>
                <a:effectLst/>
                <a:latin typeface="Lato"/>
              </a:rPr>
              <a:t> </a:t>
            </a:r>
            <a:r>
              <a:rPr lang="en-US" dirty="0">
                <a:solidFill>
                  <a:srgbClr val="1D3D63"/>
                </a:solidFill>
                <a:latin typeface="Lato"/>
              </a:rPr>
              <a:t>as</a:t>
            </a:r>
            <a:r>
              <a:rPr lang="en-US" b="0" i="0" dirty="0">
                <a:solidFill>
                  <a:srgbClr val="1D3D63"/>
                </a:solidFill>
                <a:effectLst/>
                <a:latin typeface="Lato"/>
              </a:rPr>
              <a:t> China – the world’s second largest contributor to cumulative emissions; </a:t>
            </a:r>
          </a:p>
          <a:p>
            <a:pPr algn="l">
              <a:buFont typeface="Arial" panose="020B0604020202020204" pitchFamily="34" charset="0"/>
              <a:buNone/>
            </a:pPr>
            <a:r>
              <a:rPr lang="en-US" dirty="0">
                <a:solidFill>
                  <a:srgbClr val="1D3D63"/>
                </a:solidFill>
                <a:latin typeface="Lato"/>
              </a:rPr>
              <a:t>The</a:t>
            </a:r>
            <a:r>
              <a:rPr lang="en-US" b="0" i="0" dirty="0">
                <a:solidFill>
                  <a:srgbClr val="1D3D63"/>
                </a:solidFill>
                <a:effectLst/>
                <a:latin typeface="Lato"/>
              </a:rPr>
              <a:t> European Union – which </a:t>
            </a:r>
            <a:r>
              <a:rPr lang="en-US" dirty="0">
                <a:solidFill>
                  <a:srgbClr val="1D3D63"/>
                </a:solidFill>
                <a:latin typeface="Lato"/>
              </a:rPr>
              <a:t>consists</a:t>
            </a:r>
            <a:r>
              <a:rPr lang="en-US" b="0" i="0" dirty="0">
                <a:solidFill>
                  <a:srgbClr val="1D3D63"/>
                </a:solidFill>
                <a:effectLst/>
                <a:latin typeface="Lato"/>
              </a:rPr>
              <a:t> of 28 countries – is also a large historical contributor at 22%;</a:t>
            </a:r>
          </a:p>
          <a:p>
            <a:pPr algn="l">
              <a:buFont typeface="Arial" panose="020B0604020202020204" pitchFamily="34" charset="0"/>
              <a:buNone/>
            </a:pPr>
            <a:r>
              <a:rPr lang="en-US" dirty="0">
                <a:solidFill>
                  <a:srgbClr val="1D3D63"/>
                </a:solidFill>
                <a:latin typeface="Lato"/>
              </a:rPr>
              <a:t>Many</a:t>
            </a:r>
            <a:r>
              <a:rPr lang="en-US" b="0" i="0" dirty="0">
                <a:solidFill>
                  <a:srgbClr val="1D3D63"/>
                </a:solidFill>
                <a:effectLst/>
                <a:latin typeface="Lato"/>
              </a:rPr>
              <a:t> of the large annual emitters today – such as India and Brazil – are not large contributors in a historical context;</a:t>
            </a:r>
          </a:p>
          <a:p>
            <a:pPr algn="l">
              <a:buFont typeface="Arial" panose="020B0604020202020204" pitchFamily="34" charset="0"/>
              <a:buNone/>
            </a:pPr>
            <a:r>
              <a:rPr lang="en-US" b="0" i="0" dirty="0">
                <a:solidFill>
                  <a:srgbClr val="1D3D63"/>
                </a:solidFill>
                <a:effectLst/>
                <a:latin typeface="Lato"/>
              </a:rPr>
              <a:t>Africa’s regional contribution – especially relative to its population size – has been very small. </a:t>
            </a:r>
            <a:endParaRPr lang="en-US" b="0" i="0" dirty="0">
              <a:solidFill>
                <a:srgbClr val="1D3D63"/>
              </a:solidFill>
              <a:effectLst/>
              <a:latin typeface="Playfair Displ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6988-F325-4988-651B-E5266D771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2E3182-C6DF-0589-169A-E5AE85981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6B34CC-A410-E82F-086D-84612F769879}"/>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7C65F9B4-CC93-AA75-97C1-9CBE48F886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EFA2C6-12B2-9972-340E-770F4907FEE1}"/>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210983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99EA-1D81-6339-C9D8-E6FDB15ADA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FBC5D8-6968-BDCC-DB31-823342D9D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B91570-F8A8-2292-643E-1A58A3D877E8}"/>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20E2B3A6-3A75-12C6-6E4F-C9AFD0C24D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B8DB8E-6F92-BAD5-598A-F9A3F76D03BE}"/>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257329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42831C-BDB8-F266-B4DC-4AB21E73D7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67FB56-7D85-7F06-50E9-568AC49FF3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1F3F3E-55CC-C785-3494-870532DAB06E}"/>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0F0B24EF-E12B-2617-F9A8-B337D8544F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8841BF-05E7-B196-E2EF-656B3801CB3D}"/>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405035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94432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2792896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653722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4031258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19597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76042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1362008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14323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44EA-6AF8-0F03-669F-00B66EC196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75182C-8A9F-A837-66E4-6F7C2B14CC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99E3D-940E-E7DB-0424-2820C17B1170}"/>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8F0AD615-F5A4-9FA3-AD60-77EC66DF13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9177F2-3054-33DC-F144-34B583D8F6E3}"/>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2802908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581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555181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4321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255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93805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546518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6974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0528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60832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643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F627-FBFB-2623-1A62-66E1A0A81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9D4501-6D14-9708-0623-697D9DAF0F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08C06-2B31-A4EE-300A-8E9AC73FC753}"/>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6EF29D86-F769-D1A9-922B-3503EF56F5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053873-4B12-4DB6-72A2-005CF0CB9006}"/>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4206261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4233775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141427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1994468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79511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755067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598256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75583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092870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2295486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42785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503-22AE-E3BC-59EB-E57F35FA04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4435A9-271C-C4F0-E8D4-4D5B5EF8DB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48A722-6A17-FDC3-1A65-0D99B08C3E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E964CE-094B-A126-3C44-950956403237}"/>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6" name="Footer Placeholder 5">
            <a:extLst>
              <a:ext uri="{FF2B5EF4-FFF2-40B4-BE49-F238E27FC236}">
                <a16:creationId xmlns:a16="http://schemas.microsoft.com/office/drawing/2014/main" id="{454A6EB3-0AE0-B275-E40F-042F1A5AB2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A2E0C5-3456-2D71-A0FD-6860C8007A4C}"/>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1152312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7558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21/08/2025</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64392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9172-A58A-70F0-3A04-FEAA5E8125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24C721-6583-736E-32D8-B6E0699DE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25E61-4553-A4D0-BAA8-5E8EF52D7D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DC5447-3741-AFE3-2873-1E2C0F861C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D9E32-C3F2-6F04-335A-B887F608E6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CE1A50-8010-8B7F-DE94-1E6F887CF8FF}"/>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8" name="Footer Placeholder 7">
            <a:extLst>
              <a:ext uri="{FF2B5EF4-FFF2-40B4-BE49-F238E27FC236}">
                <a16:creationId xmlns:a16="http://schemas.microsoft.com/office/drawing/2014/main" id="{B98697DF-B754-C89A-260F-7AB5D3713F7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5B23D2-FA9B-30F2-787D-D070F61D96C1}"/>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32953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E5E1-4BBE-8172-5012-62F16CA582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0232CB-6CAF-37E7-11BA-8DDCF443D8FA}"/>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4" name="Footer Placeholder 3">
            <a:extLst>
              <a:ext uri="{FF2B5EF4-FFF2-40B4-BE49-F238E27FC236}">
                <a16:creationId xmlns:a16="http://schemas.microsoft.com/office/drawing/2014/main" id="{D25A64DD-F74A-1F8C-8043-B66766AF90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70E59F-A067-8843-0746-F210CE8BA9ED}"/>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75868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DE83C-CD9B-F5AA-DA7B-C10E662430FE}"/>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3" name="Footer Placeholder 2">
            <a:extLst>
              <a:ext uri="{FF2B5EF4-FFF2-40B4-BE49-F238E27FC236}">
                <a16:creationId xmlns:a16="http://schemas.microsoft.com/office/drawing/2014/main" id="{74C5DB96-24F5-A3FE-8FB5-382A917D55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7FED24-0C73-82C1-0CBC-05AA8ECE3AA9}"/>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225727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E13B-0094-73D1-B116-1A62F9EB9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1F5C80-708F-F61C-3EE3-BC9982A68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78D8781-063F-B659-6503-E00EA5E08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795D21-5987-9842-4926-B8C8E0E14682}"/>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6" name="Footer Placeholder 5">
            <a:extLst>
              <a:ext uri="{FF2B5EF4-FFF2-40B4-BE49-F238E27FC236}">
                <a16:creationId xmlns:a16="http://schemas.microsoft.com/office/drawing/2014/main" id="{BC1C8D37-EE39-D0EB-27B8-B12D075586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176747-5B5D-3109-7DD2-4088A219B38A}"/>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213569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84ED-4D9F-34D0-9B0F-D35220A8E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68ADF6-DBB6-507C-8A95-CAE46F8CF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9608EE-E4A6-3531-2D2A-CD8CE24A0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7A392-1D59-E8B3-5A41-7FFD3ABBEC5C}"/>
              </a:ext>
            </a:extLst>
          </p:cNvPr>
          <p:cNvSpPr>
            <a:spLocks noGrp="1"/>
          </p:cNvSpPr>
          <p:nvPr>
            <p:ph type="dt" sz="half" idx="10"/>
          </p:nvPr>
        </p:nvSpPr>
        <p:spPr/>
        <p:txBody>
          <a:bodyPr/>
          <a:lstStyle/>
          <a:p>
            <a:fld id="{9AB61002-3991-4D94-B4D4-83532F95704F}" type="datetimeFigureOut">
              <a:rPr lang="en-GB" smtClean="0"/>
              <a:t>21/08/2025</a:t>
            </a:fld>
            <a:endParaRPr lang="en-GB"/>
          </a:p>
        </p:txBody>
      </p:sp>
      <p:sp>
        <p:nvSpPr>
          <p:cNvPr id="6" name="Footer Placeholder 5">
            <a:extLst>
              <a:ext uri="{FF2B5EF4-FFF2-40B4-BE49-F238E27FC236}">
                <a16:creationId xmlns:a16="http://schemas.microsoft.com/office/drawing/2014/main" id="{2C930FAA-F4D4-91B5-C1EE-4D756AF2BC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58E945-97B3-177F-D6E2-6296B3EC146C}"/>
              </a:ext>
            </a:extLst>
          </p:cNvPr>
          <p:cNvSpPr>
            <a:spLocks noGrp="1"/>
          </p:cNvSpPr>
          <p:nvPr>
            <p:ph type="sldNum" sz="quarter" idx="12"/>
          </p:nvPr>
        </p:nvSpPr>
        <p:spPr/>
        <p:txBody>
          <a:bodyPr/>
          <a:lstStyle/>
          <a:p>
            <a:fld id="{6C7FDF56-2CE8-4BC1-9AE9-39DA0301C038}" type="slidenum">
              <a:rPr lang="en-GB" smtClean="0"/>
              <a:t>‹#›</a:t>
            </a:fld>
            <a:endParaRPr lang="en-GB"/>
          </a:p>
        </p:txBody>
      </p:sp>
    </p:spTree>
    <p:extLst>
      <p:ext uri="{BB962C8B-B14F-4D97-AF65-F5344CB8AC3E}">
        <p14:creationId xmlns:p14="http://schemas.microsoft.com/office/powerpoint/2010/main" val="134894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jpe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182C34-C4CE-3BFF-79B7-1860946EF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5E57C6-DC35-4D08-9161-41CFEE844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A62461-5DC7-E852-B883-AF94E1544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B61002-3991-4D94-B4D4-83532F95704F}" type="datetimeFigureOut">
              <a:rPr lang="en-GB" smtClean="0"/>
              <a:t>21/08/2025</a:t>
            </a:fld>
            <a:endParaRPr lang="en-GB"/>
          </a:p>
        </p:txBody>
      </p:sp>
      <p:sp>
        <p:nvSpPr>
          <p:cNvPr id="5" name="Footer Placeholder 4">
            <a:extLst>
              <a:ext uri="{FF2B5EF4-FFF2-40B4-BE49-F238E27FC236}">
                <a16:creationId xmlns:a16="http://schemas.microsoft.com/office/drawing/2014/main" id="{EAB2435C-C8DC-BD5E-ED08-B1E55AA28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E05B1E2-F8A5-0E29-940E-61364B286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7FDF56-2CE8-4BC1-9AE9-39DA0301C038}" type="slidenum">
              <a:rPr lang="en-GB" smtClean="0"/>
              <a:t>‹#›</a:t>
            </a:fld>
            <a:endParaRPr lang="en-GB"/>
          </a:p>
        </p:txBody>
      </p:sp>
    </p:spTree>
    <p:extLst>
      <p:ext uri="{BB962C8B-B14F-4D97-AF65-F5344CB8AC3E}">
        <p14:creationId xmlns:p14="http://schemas.microsoft.com/office/powerpoint/2010/main" val="343958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1203808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4"/>
          <a:stretch>
            <a:fillRect/>
          </a:stretch>
        </p:blipFill>
        <p:spPr>
          <a:xfrm>
            <a:off x="0" y="0"/>
            <a:ext cx="12192000" cy="6858000"/>
          </a:xfrm>
          <a:prstGeom prst="rect">
            <a:avLst/>
          </a:prstGeom>
        </p:spPr>
      </p:pic>
    </p:spTree>
    <p:extLst>
      <p:ext uri="{BB962C8B-B14F-4D97-AF65-F5344CB8AC3E}">
        <p14:creationId xmlns:p14="http://schemas.microsoft.com/office/powerpoint/2010/main" val="365947391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creativecommons.org/licenses/by/2.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cbd.int/financial/doc/Pathwaystoalowcarboneconomy.pdf"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6.gif"/><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cbd.int/financial/doc/Pathwaystoalowcarboneconomy.pdf"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hyperlink" Target="https://www.open.edu/openlearncreat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hyperlink" Target="https://creativecommons.org/licenses/by/4.0/deed.ast"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hyperlink" Target="https://climate.nasa.gov/resources/global-warming-vs-climate-change/"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ncdc.noaa.gov/global-warming/temperature-chan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E686-1137-E762-99FD-DFC1DD14893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401028C-AFC0-B4D8-9035-DF78EC4F8EE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87494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0" name="Table 9">
            <a:extLst>
              <a:ext uri="{FF2B5EF4-FFF2-40B4-BE49-F238E27FC236}">
                <a16:creationId xmlns:a16="http://schemas.microsoft.com/office/drawing/2014/main" id="{D048A90F-D6CA-4A39-8990-B36D34D30056}"/>
              </a:ext>
            </a:extLst>
          </p:cNvPr>
          <p:cNvGraphicFramePr>
            <a:graphicFrameLocks noGrp="1"/>
          </p:cNvGraphicFramePr>
          <p:nvPr/>
        </p:nvGraphicFramePr>
        <p:xfrm>
          <a:off x="747796" y="3089253"/>
          <a:ext cx="5301167" cy="3208805"/>
        </p:xfrm>
        <a:graphic>
          <a:graphicData uri="http://schemas.openxmlformats.org/drawingml/2006/table">
            <a:tbl>
              <a:tblPr>
                <a:tableStyleId>{1FECB4D8-DB02-4DC6-A0A2-4F2EBAE1DC90}</a:tableStyleId>
              </a:tblPr>
              <a:tblGrid>
                <a:gridCol w="2575567">
                  <a:extLst>
                    <a:ext uri="{9D8B030D-6E8A-4147-A177-3AD203B41FA5}">
                      <a16:colId xmlns:a16="http://schemas.microsoft.com/office/drawing/2014/main" val="2049111334"/>
                    </a:ext>
                  </a:extLst>
                </a:gridCol>
                <a:gridCol w="1125248">
                  <a:extLst>
                    <a:ext uri="{9D8B030D-6E8A-4147-A177-3AD203B41FA5}">
                      <a16:colId xmlns:a16="http://schemas.microsoft.com/office/drawing/2014/main" val="3250172127"/>
                    </a:ext>
                  </a:extLst>
                </a:gridCol>
                <a:gridCol w="865600">
                  <a:extLst>
                    <a:ext uri="{9D8B030D-6E8A-4147-A177-3AD203B41FA5}">
                      <a16:colId xmlns:a16="http://schemas.microsoft.com/office/drawing/2014/main" val="3519207018"/>
                    </a:ext>
                  </a:extLst>
                </a:gridCol>
                <a:gridCol w="734752">
                  <a:extLst>
                    <a:ext uri="{9D8B030D-6E8A-4147-A177-3AD203B41FA5}">
                      <a16:colId xmlns:a16="http://schemas.microsoft.com/office/drawing/2014/main" val="3406607694"/>
                    </a:ext>
                  </a:extLst>
                </a:gridCol>
              </a:tblGrid>
              <a:tr h="330865">
                <a:tc rowSpan="2">
                  <a:txBody>
                    <a:bodyPr/>
                    <a:lstStyle/>
                    <a:p>
                      <a:pPr algn="ctr"/>
                      <a:r>
                        <a:rPr lang="en-GB" sz="1400" b="1">
                          <a:effectLst/>
                          <a:latin typeface="Open Sans" panose="020B0606030504020204" pitchFamily="34" charset="0"/>
                          <a:ea typeface="Open Sans" panose="020B0606030504020204" pitchFamily="34" charset="0"/>
                          <a:cs typeface="Open Sans" panose="020B0606030504020204" pitchFamily="34" charset="0"/>
                        </a:rPr>
                        <a:t>GWP values and lifetimes</a:t>
                      </a:r>
                    </a:p>
                  </a:txBody>
                  <a:tcPr anchor="ctr"/>
                </a:tc>
                <a:tc row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Lifetime (years)</a:t>
                      </a:r>
                    </a:p>
                  </a:txBody>
                  <a:tcPr anchor="ctr"/>
                </a:tc>
                <a:tc gridSpan="2">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GWP time horizon</a:t>
                      </a:r>
                    </a:p>
                  </a:txBody>
                  <a:tcPr anchor="ctr"/>
                </a:tc>
                <a:tc hMerge="1">
                  <a:txBody>
                    <a:bodyPr/>
                    <a:lstStyle/>
                    <a:p>
                      <a:endParaRPr lang="en-US"/>
                    </a:p>
                  </a:txBody>
                  <a:tcPr/>
                </a:tc>
                <a:extLst>
                  <a:ext uri="{0D108BD9-81ED-4DB2-BD59-A6C34878D82A}">
                    <a16:rowId xmlns:a16="http://schemas.microsoft.com/office/drawing/2014/main" val="936131972"/>
                  </a:ext>
                </a:extLst>
              </a:tr>
              <a:tr h="509486">
                <a:tc vMerge="1">
                  <a:txBody>
                    <a:bodyPr/>
                    <a:lstStyle/>
                    <a:p>
                      <a:endParaRPr lang="en-US"/>
                    </a:p>
                  </a:txBody>
                  <a:tcPr/>
                </a:tc>
                <a:tc vMerge="1">
                  <a:txBody>
                    <a:bodyPr/>
                    <a:lstStyle/>
                    <a:p>
                      <a:endParaRPr lang="en-US"/>
                    </a:p>
                  </a:txBody>
                  <a:tcP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20 years</a:t>
                      </a:r>
                    </a:p>
                  </a:txBody>
                  <a:tcPr anchor="ctr"/>
                </a:tc>
                <a:tc>
                  <a:txBody>
                    <a:bodyPr/>
                    <a:lstStyle/>
                    <a:p>
                      <a:pPr algn="ctr"/>
                      <a:r>
                        <a:rPr lang="en-US" sz="1400" b="1">
                          <a:effectLst/>
                          <a:latin typeface="Open Sans" panose="020B0606030504020204" pitchFamily="34" charset="0"/>
                          <a:ea typeface="Open Sans" panose="020B0606030504020204" pitchFamily="34" charset="0"/>
                          <a:cs typeface="Open Sans" panose="020B0606030504020204" pitchFamily="34" charset="0"/>
                        </a:rPr>
                        <a:t>100 years</a:t>
                      </a:r>
                    </a:p>
                  </a:txBody>
                  <a:tcPr anchor="ctr"/>
                </a:tc>
                <a:extLst>
                  <a:ext uri="{0D108BD9-81ED-4DB2-BD59-A6C34878D82A}">
                    <a16:rowId xmlns:a16="http://schemas.microsoft.com/office/drawing/2014/main" val="802058890"/>
                  </a:ext>
                </a:extLst>
              </a:tr>
              <a:tr h="330865">
                <a:tc>
                  <a:txBody>
                    <a:bodyPr/>
                    <a:lstStyle/>
                    <a:p>
                      <a:pPr algn="ct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Carbon</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sv-SE" sz="1400" b="0" u="none"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Dioxide</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a:t>
                      </a:r>
                      <a:r>
                        <a:rPr lang="sv-SE" sz="1400" b="0" u="none" baseline="-250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r>
                        <a:rPr lang="sv-SE"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sv-SE" sz="1400" b="0">
                          <a:effectLst/>
                          <a:latin typeface="Open Sans" panose="020B0606030504020204" pitchFamily="34" charset="0"/>
                          <a:ea typeface="Open Sans" panose="020B0606030504020204" pitchFamily="34" charset="0"/>
                          <a:cs typeface="Open Sans" panose="020B0606030504020204" pitchFamily="34" charset="0"/>
                        </a:rPr>
                        <a:t>1</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19659277"/>
                  </a:ext>
                </a:extLst>
              </a:tr>
              <a:tr h="330865">
                <a:tc>
                  <a:txBody>
                    <a:bodyPr/>
                    <a:lstStyle/>
                    <a:p>
                      <a:pPr algn="ctr"/>
                      <a:r>
                        <a:rPr lang="en-US" sz="1400" u="none" noProof="0">
                          <a:effectLst/>
                          <a:latin typeface="Open Sans" panose="020B0606030504020204" pitchFamily="34" charset="0"/>
                          <a:ea typeface="Open Sans" panose="020B0606030504020204" pitchFamily="34" charset="0"/>
                          <a:cs typeface="Open Sans" panose="020B0606030504020204" pitchFamily="34" charset="0"/>
                        </a:rPr>
                        <a:t>Methane</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 (CH</a:t>
                      </a:r>
                      <a:r>
                        <a:rPr lang="sv-SE" sz="1400" u="none" baseline="-25000">
                          <a:effectLst/>
                          <a:latin typeface="Open Sans" panose="020B0606030504020204" pitchFamily="34" charset="0"/>
                          <a:ea typeface="Open Sans" panose="020B0606030504020204" pitchFamily="34" charset="0"/>
                          <a:cs typeface="Open Sans" panose="020B0606030504020204" pitchFamily="34" charset="0"/>
                        </a:rPr>
                        <a:t>4</a:t>
                      </a:r>
                      <a:r>
                        <a:rPr lang="sv-SE" sz="1400" u="none" baseline="0">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84</a:t>
                      </a:r>
                    </a:p>
                  </a:txBody>
                  <a:tcPr anchor="ctr"/>
                </a:tc>
                <a:tc>
                  <a:txBody>
                    <a:bodyPr/>
                    <a:lstStyle/>
                    <a:p>
                      <a:pPr algn="ctr"/>
                      <a:r>
                        <a:rPr lang="sv-SE"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28</a:t>
                      </a:r>
                      <a:endParaRPr lang="en-US" sz="1400" b="1">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875791744"/>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Nitrous</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oxide</a:t>
                      </a:r>
                      <a:r>
                        <a:rPr lang="en-US" sz="1400" u="none">
                          <a:effectLst/>
                          <a:latin typeface="Open Sans" panose="020B0606030504020204" pitchFamily="34" charset="0"/>
                          <a:ea typeface="Open Sans" panose="020B0606030504020204" pitchFamily="34" charset="0"/>
                          <a:cs typeface="Open Sans" panose="020B0606030504020204" pitchFamily="34" charset="0"/>
                        </a:rPr>
                        <a:t>(N</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2</a:t>
                      </a:r>
                      <a:r>
                        <a:rPr lang="en-US" sz="1400" u="none">
                          <a:effectLst/>
                          <a:latin typeface="Open Sans" panose="020B0606030504020204" pitchFamily="34" charset="0"/>
                          <a:ea typeface="Open Sans" panose="020B0606030504020204" pitchFamily="34" charset="0"/>
                          <a:cs typeface="Open Sans" panose="020B0606030504020204" pitchFamily="34" charset="0"/>
                        </a:rPr>
                        <a:t>O)</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121.0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265</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492245605"/>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Hydrofluorocarbon (HFC – 134a)</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13.4</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3,710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1,300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427432368"/>
                  </a:ext>
                </a:extLst>
              </a:tr>
              <a:tr h="330865">
                <a:tc>
                  <a:txBody>
                    <a:bodyPr/>
                    <a:lstStyle/>
                    <a:p>
                      <a:pPr algn="ctr"/>
                      <a:r>
                        <a:rPr lang="en-US" sz="1400" u="none">
                          <a:effectLst/>
                          <a:latin typeface="Open Sans" panose="020B0606030504020204" pitchFamily="34" charset="0"/>
                          <a:ea typeface="Open Sans" panose="020B0606030504020204" pitchFamily="34" charset="0"/>
                          <a:cs typeface="Open Sans" panose="020B0606030504020204" pitchFamily="34" charset="0"/>
                        </a:rPr>
                        <a:t>Chlorofluorocarbon</a:t>
                      </a:r>
                      <a:r>
                        <a:rPr lang="en-US" sz="1400" u="none" baseline="0">
                          <a:effectLst/>
                          <a:latin typeface="Open Sans" panose="020B0606030504020204" pitchFamily="34" charset="0"/>
                          <a:ea typeface="Open Sans" panose="020B0606030504020204" pitchFamily="34" charset="0"/>
                          <a:cs typeface="Open Sans" panose="020B0606030504020204" pitchFamily="34" charset="0"/>
                        </a:rPr>
                        <a:t> (CFC-11)</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45.0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7,020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5,350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4100602"/>
                  </a:ext>
                </a:extLst>
              </a:tr>
              <a:tr h="330865">
                <a:tc>
                  <a:txBody>
                    <a:bodyPr/>
                    <a:lstStyle/>
                    <a:p>
                      <a:pPr algn="ctr"/>
                      <a:r>
                        <a:rPr lang="en-US" sz="1400" u="none" strike="noStrike">
                          <a:effectLst/>
                          <a:latin typeface="Open Sans" panose="020B0606030504020204" pitchFamily="34" charset="0"/>
                          <a:ea typeface="Open Sans" panose="020B0606030504020204" pitchFamily="34" charset="0"/>
                          <a:cs typeface="Open Sans" panose="020B0606030504020204" pitchFamily="34" charset="0"/>
                        </a:rPr>
                        <a:t>Sulfur Hexafluoride</a:t>
                      </a:r>
                      <a:r>
                        <a:rPr lang="en-US" sz="1400" u="none" strike="noStrike" baseline="0">
                          <a:effectLst/>
                          <a:latin typeface="Open Sans" panose="020B0606030504020204" pitchFamily="34" charset="0"/>
                          <a:ea typeface="Open Sans" panose="020B0606030504020204" pitchFamily="34" charset="0"/>
                          <a:cs typeface="Open Sans" panose="020B0606030504020204" pitchFamily="34" charset="0"/>
                        </a:rPr>
                        <a:t> </a:t>
                      </a:r>
                      <a:r>
                        <a:rPr lang="en-US" sz="1400" u="none">
                          <a:effectLst/>
                          <a:latin typeface="Open Sans" panose="020B0606030504020204" pitchFamily="34" charset="0"/>
                          <a:ea typeface="Open Sans" panose="020B0606030504020204" pitchFamily="34" charset="0"/>
                          <a:cs typeface="Open Sans" panose="020B0606030504020204" pitchFamily="34" charset="0"/>
                        </a:rPr>
                        <a:t> (SF</a:t>
                      </a:r>
                      <a:r>
                        <a:rPr lang="en-US" sz="1400" u="none" baseline="-25000">
                          <a:effectLst/>
                          <a:latin typeface="Open Sans" panose="020B0606030504020204" pitchFamily="34" charset="0"/>
                          <a:ea typeface="Open Sans" panose="020B0606030504020204" pitchFamily="34" charset="0"/>
                          <a:cs typeface="Open Sans" panose="020B0606030504020204" pitchFamily="34" charset="0"/>
                        </a:rPr>
                        <a:t>6</a:t>
                      </a:r>
                      <a:r>
                        <a:rPr lang="en-US" sz="1400" u="none">
                          <a:effectLst/>
                          <a:latin typeface="Open Sans" panose="020B0606030504020204" pitchFamily="34" charset="0"/>
                          <a:ea typeface="Open Sans" panose="020B0606030504020204" pitchFamily="34" charset="0"/>
                          <a:cs typeface="Open Sans" panose="020B0606030504020204" pitchFamily="34" charset="0"/>
                        </a:rPr>
                        <a:t>)</a:t>
                      </a:r>
                      <a:endParaRPr lang="en-US" sz="1400" b="0" u="non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3,200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17,500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400">
                          <a:effectLst/>
                          <a:latin typeface="Open Sans" panose="020B0606030504020204" pitchFamily="34" charset="0"/>
                          <a:ea typeface="Open Sans" panose="020B0606030504020204" pitchFamily="34" charset="0"/>
                          <a:cs typeface="Open Sans" panose="020B0606030504020204" pitchFamily="34" charset="0"/>
                        </a:rPr>
                        <a:t>23,500</a:t>
                      </a:r>
                      <a:endParaRPr lang="en-US" sz="1400" b="0">
                        <a:effectLst/>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762721082"/>
                  </a:ext>
                </a:extLst>
              </a:tr>
            </a:tbl>
          </a:graphicData>
        </a:graphic>
      </p:graphicFrame>
      <p:sp>
        <p:nvSpPr>
          <p:cNvPr id="14" name="TextBox 13">
            <a:extLst>
              <a:ext uri="{FF2B5EF4-FFF2-40B4-BE49-F238E27FC236}">
                <a16:creationId xmlns:a16="http://schemas.microsoft.com/office/drawing/2014/main" id="{E226FD91-20A1-4A75-AA94-0CB930F10573}"/>
              </a:ext>
            </a:extLst>
          </p:cNvPr>
          <p:cNvSpPr txBox="1"/>
          <p:nvPr/>
        </p:nvSpPr>
        <p:spPr>
          <a:xfrm>
            <a:off x="663129" y="2458610"/>
            <a:ext cx="8294043"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Open Sans"/>
                <a:ea typeface="Open Sans"/>
                <a:cs typeface="Open Sans"/>
              </a:rPr>
              <a:t>Global Warming Potentials (GWPs):</a:t>
            </a:r>
            <a:r>
              <a:rPr kumimoji="0" lang="en-GB" sz="1600" b="0" i="0" u="none" strike="noStrike" kern="1200" cap="none" spc="0" normalizeH="0" baseline="0" noProof="0">
                <a:ln>
                  <a:noFill/>
                </a:ln>
                <a:solidFill>
                  <a:prstClr val="black"/>
                </a:solidFill>
                <a:effectLst/>
                <a:uLnTx/>
                <a:uFillTx/>
                <a:latin typeface="Open Sans"/>
                <a:ea typeface="Open Sans"/>
                <a:cs typeface="Open Sans"/>
              </a:rPr>
              <a:t> relative ‘greenhouse impact’ or radiative forcing over a period of time from a unit mass of gas relative to a reference gas (CO</a:t>
            </a:r>
            <a:r>
              <a:rPr kumimoji="0" lang="en-GB" sz="1600" b="0" i="0" u="none" strike="noStrike" kern="1200" cap="none" spc="0" normalizeH="0" baseline="-25000" noProof="0">
                <a:ln>
                  <a:noFill/>
                </a:ln>
                <a:solidFill>
                  <a:prstClr val="black"/>
                </a:solidFill>
                <a:effectLst/>
                <a:uLnTx/>
                <a:uFillTx/>
                <a:latin typeface="Open Sans"/>
                <a:ea typeface="Open Sans"/>
                <a:cs typeface="Open Sans"/>
              </a:rPr>
              <a:t>2</a:t>
            </a:r>
            <a:r>
              <a:rPr kumimoji="0" lang="en-GB" sz="1600" b="0" i="0" u="none" strike="noStrike" kern="1200" cap="none" spc="0" normalizeH="0" baseline="0" noProof="0">
                <a:ln>
                  <a:noFill/>
                </a:ln>
                <a:solidFill>
                  <a:prstClr val="black"/>
                </a:solidFill>
                <a:effectLst/>
                <a:uLnTx/>
                <a:uFillTx/>
                <a:latin typeface="Open Sans"/>
                <a:ea typeface="Open Sans"/>
                <a:cs typeface="Open Sans"/>
              </a:rPr>
              <a:t>).</a:t>
            </a:r>
          </a:p>
        </p:txBody>
      </p:sp>
      <p:pic>
        <p:nvPicPr>
          <p:cNvPr id="5122" name="Picture 2" descr="Global ghg emissions by gas">
            <a:extLst>
              <a:ext uri="{FF2B5EF4-FFF2-40B4-BE49-F238E27FC236}">
                <a16:creationId xmlns:a16="http://schemas.microsoft.com/office/drawing/2014/main" id="{4A3052A6-16D7-401E-9DB0-F1383CEEA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009968"/>
            <a:ext cx="5421821" cy="18163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4">
            <a:extLst>
              <a:ext uri="{FF2B5EF4-FFF2-40B4-BE49-F238E27FC236}">
                <a16:creationId xmlns:a16="http://schemas.microsoft.com/office/drawing/2014/main" id="{BD38778E-9462-4773-A25B-A68812999AAE}"/>
              </a:ext>
            </a:extLst>
          </p:cNvPr>
          <p:cNvSpPr txBox="1">
            <a:spLocks/>
          </p:cNvSpPr>
          <p:nvPr/>
        </p:nvSpPr>
        <p:spPr>
          <a:xfrm>
            <a:off x="663574" y="2074493"/>
            <a:ext cx="7806658" cy="39483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Comparing different types of greenhouse gas emissions</a:t>
            </a:r>
          </a:p>
        </p:txBody>
      </p:sp>
      <p:sp>
        <p:nvSpPr>
          <p:cNvPr id="19" name="Title 6">
            <a:extLst>
              <a:ext uri="{FF2B5EF4-FFF2-40B4-BE49-F238E27FC236}">
                <a16:creationId xmlns:a16="http://schemas.microsoft.com/office/drawing/2014/main" id="{CB9FEBDF-E82B-4723-A49F-4DC038580A48}"/>
              </a:ext>
            </a:extLst>
          </p:cNvPr>
          <p:cNvSpPr txBox="1">
            <a:spLocks/>
          </p:cNvSpPr>
          <p:nvPr/>
        </p:nvSpPr>
        <p:spPr>
          <a:xfrm>
            <a:off x="663574" y="73521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20" name="Rectangle 3">
            <a:extLst>
              <a:ext uri="{FF2B5EF4-FFF2-40B4-BE49-F238E27FC236}">
                <a16:creationId xmlns:a16="http://schemas.microsoft.com/office/drawing/2014/main" id="{639AFFFF-83B1-4816-B8B5-ECA730E4181C}"/>
              </a:ext>
            </a:extLst>
          </p:cNvPr>
          <p:cNvSpPr txBox="1">
            <a:spLocks noChangeArrowheads="1"/>
          </p:cNvSpPr>
          <p:nvPr/>
        </p:nvSpPr>
        <p:spPr>
          <a:xfrm>
            <a:off x="7143283" y="5957979"/>
            <a:ext cx="4608171"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Climate Watch - World Resources Institute (2020)</a:t>
            </a:r>
          </a:p>
        </p:txBody>
      </p:sp>
      <p:sp>
        <p:nvSpPr>
          <p:cNvPr id="9" name="Oval 8">
            <a:extLst>
              <a:ext uri="{FF2B5EF4-FFF2-40B4-BE49-F238E27FC236}">
                <a16:creationId xmlns:a16="http://schemas.microsoft.com/office/drawing/2014/main" id="{42B9C9EA-EE68-C84C-B70D-17832D75F0B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9.mp3" descr="Lecture9_Slide9.mp3">
            <a:hlinkClick r:id="" action="ppaction://media"/>
            <a:extLst>
              <a:ext uri="{FF2B5EF4-FFF2-40B4-BE49-F238E27FC236}">
                <a16:creationId xmlns:a16="http://schemas.microsoft.com/office/drawing/2014/main" id="{A4A50567-7667-3748-B3D2-11B3D999B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44174"/>
            <a:ext cx="4267240"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Anthropogenic emissions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3">
            <a:extLst>
              <a:ext uri="{FF2B5EF4-FFF2-40B4-BE49-F238E27FC236}">
                <a16:creationId xmlns:a16="http://schemas.microsoft.com/office/drawing/2014/main" id="{97540CA7-B4B4-4E3E-ADCC-0DC22F0A96BD}"/>
              </a:ext>
            </a:extLst>
          </p:cNvPr>
          <p:cNvSpPr txBox="1">
            <a:spLocks noChangeArrowheads="1"/>
          </p:cNvSpPr>
          <p:nvPr/>
        </p:nvSpPr>
        <p:spPr>
          <a:xfrm>
            <a:off x="8559128" y="5951122"/>
            <a:ext cx="3173511" cy="3651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Global Carbon Project</a:t>
            </a:r>
          </a:p>
        </p:txBody>
      </p:sp>
      <p:pic>
        <p:nvPicPr>
          <p:cNvPr id="19" name="Graphic 18">
            <a:extLst>
              <a:ext uri="{FF2B5EF4-FFF2-40B4-BE49-F238E27FC236}">
                <a16:creationId xmlns:a16="http://schemas.microsoft.com/office/drawing/2014/main" id="{0D8E4460-D499-436E-BAF9-CDA1FF03FB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575" y="2399149"/>
            <a:ext cx="5682494" cy="4011172"/>
          </a:xfrm>
          <a:prstGeom prst="rect">
            <a:avLst/>
          </a:prstGeom>
        </p:spPr>
      </p:pic>
      <p:sp>
        <p:nvSpPr>
          <p:cNvPr id="21" name="TextBox 20">
            <a:extLst>
              <a:ext uri="{FF2B5EF4-FFF2-40B4-BE49-F238E27FC236}">
                <a16:creationId xmlns:a16="http://schemas.microsoft.com/office/drawing/2014/main" id="{CE2F5FEA-BF39-4520-95CC-3B99435AB232}"/>
              </a:ext>
            </a:extLst>
          </p:cNvPr>
          <p:cNvSpPr txBox="1"/>
          <p:nvPr/>
        </p:nvSpPr>
        <p:spPr>
          <a:xfrm>
            <a:off x="7136291" y="3785644"/>
            <a:ext cx="3512809"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77777"/>
                </a:solidFill>
                <a:effectLst/>
                <a:uLnTx/>
                <a:uFillTx/>
                <a:latin typeface="Open Sans"/>
                <a:ea typeface="Open Sans"/>
                <a:cs typeface="Open Sans"/>
              </a:rPr>
              <a:t>Note: This measures CO₂ emissions from fossil fuels and cement production only – land-use change is not included</a:t>
            </a:r>
            <a:endParaRPr kumimoji="0" lang="en-GB" sz="14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0" name="Oval 9">
            <a:extLst>
              <a:ext uri="{FF2B5EF4-FFF2-40B4-BE49-F238E27FC236}">
                <a16:creationId xmlns:a16="http://schemas.microsoft.com/office/drawing/2014/main" id="{FCAA7631-07B7-CF45-B48B-A9004AE61D0E}"/>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0.mp3" descr="Lecture9_Slide10.mp3">
            <a:hlinkClick r:id="" action="ppaction://media"/>
            <a:extLst>
              <a:ext uri="{FF2B5EF4-FFF2-40B4-BE49-F238E27FC236}">
                <a16:creationId xmlns:a16="http://schemas.microsoft.com/office/drawing/2014/main" id="{EFA1D243-0053-EB42-B1B9-F0CE4D7335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0968" y="138924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Paris Agreement</a:t>
            </a:r>
          </a:p>
        </p:txBody>
      </p:sp>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94D4B8CE-480A-4151-8227-55278454D6A0}"/>
              </a:ext>
            </a:extLst>
          </p:cNvPr>
          <p:cNvSpPr txBox="1"/>
          <p:nvPr/>
        </p:nvSpPr>
        <p:spPr>
          <a:xfrm>
            <a:off x="663575" y="2539647"/>
            <a:ext cx="7141538" cy="3672800"/>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50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Open Sans"/>
                <a:ea typeface="Open Sans"/>
                <a:cs typeface="Open Sans"/>
              </a:rPr>
              <a:t>What is it?</a:t>
            </a:r>
            <a:br>
              <a:rPr kumimoji="0" lang="en-US" sz="1800" b="0" i="0" u="sng" strike="noStrike" kern="1200" cap="none" spc="0" normalizeH="0" baseline="0" noProof="0">
                <a:ln>
                  <a:noFill/>
                </a:ln>
                <a:solidFill>
                  <a:srgbClr val="333333"/>
                </a:solidFill>
                <a:effectLst/>
                <a:uLnTx/>
                <a:uFillTx/>
                <a:latin typeface="Open Sans"/>
                <a:ea typeface="Open Sans"/>
                <a:cs typeface="Open Sans"/>
              </a:rPr>
            </a:br>
            <a:r>
              <a:rPr kumimoji="0" lang="en-US" sz="1800" b="0" i="0" u="none" strike="noStrike" kern="1200" cap="none" spc="0" normalizeH="0" baseline="0" noProof="0">
                <a:ln>
                  <a:noFill/>
                </a:ln>
                <a:solidFill>
                  <a:srgbClr val="333333"/>
                </a:solidFill>
                <a:effectLst/>
                <a:uLnTx/>
                <a:uFillTx/>
                <a:latin typeface="Open Sans"/>
                <a:ea typeface="Open Sans"/>
                <a:cs typeface="Open Sans"/>
              </a:rPr>
              <a:t>A </a:t>
            </a:r>
            <a:r>
              <a:rPr kumimoji="0" lang="en-US" sz="1800" b="1" i="0" u="none" strike="noStrike" kern="1200" cap="none" spc="0" normalizeH="0" baseline="0" noProof="0">
                <a:ln>
                  <a:noFill/>
                </a:ln>
                <a:solidFill>
                  <a:srgbClr val="333333"/>
                </a:solidFill>
                <a:effectLst/>
                <a:uLnTx/>
                <a:uFillTx/>
                <a:latin typeface="Open Sans"/>
                <a:ea typeface="Open Sans"/>
                <a:cs typeface="Open Sans"/>
              </a:rPr>
              <a:t>legally binding international treaty on climate change</a:t>
            </a:r>
            <a:r>
              <a:rPr kumimoji="0" lang="en-US" sz="1800" b="0" i="0" u="none" strike="noStrike" kern="1200" cap="none" spc="0" normalizeH="0" baseline="0" noProof="0">
                <a:ln>
                  <a:noFill/>
                </a:ln>
                <a:solidFill>
                  <a:srgbClr val="333333"/>
                </a:solidFill>
                <a:effectLst/>
                <a:uLnTx/>
                <a:uFillTx/>
                <a:latin typeface="Open Sans"/>
                <a:ea typeface="Open Sans"/>
                <a:cs typeface="Open Sans"/>
              </a:rPr>
              <a:t>. </a:t>
            </a:r>
            <a:endParaRPr kumimoji="0" lang="en-US" sz="1800" b="0" i="0" u="none" strike="noStrike" kern="1200" cap="none" spc="0" normalizeH="0" baseline="0" noProof="0">
              <a:ln>
                <a:noFill/>
              </a:ln>
              <a:solidFill>
                <a:srgbClr val="000000"/>
              </a:solidFill>
              <a:effectLst/>
              <a:uLnTx/>
              <a:uFillTx/>
              <a:latin typeface="Calibri" panose="020F0502020204030204"/>
              <a:ea typeface="Open Sans"/>
              <a:cs typeface="Calibri" panose="020F0502020204030204"/>
            </a:endParaRPr>
          </a:p>
          <a:p>
            <a:pPr marL="0" marR="0" lvl="0" indent="0" algn="l" defTabSz="914400" rtl="0" eaLnBrk="1" fontAlgn="base" latinLnBrk="0" hangingPunct="1">
              <a:lnSpc>
                <a:spcPct val="100000"/>
              </a:lnSpc>
              <a:spcBef>
                <a:spcPts val="50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Open Sans"/>
                <a:ea typeface="Open Sans"/>
                <a:cs typeface="Open Sans"/>
              </a:rPr>
              <a:t>What is its goal?</a:t>
            </a:r>
            <a:br>
              <a:rPr kumimoji="0" lang="en-US" sz="1800" b="0" i="0" u="sng" strike="noStrike" kern="1200" cap="none" spc="0" normalizeH="0" baseline="0" noProof="0">
                <a:ln>
                  <a:noFill/>
                </a:ln>
                <a:solidFill>
                  <a:srgbClr val="333333"/>
                </a:solidFill>
                <a:effectLst/>
                <a:uLnTx/>
                <a:uFillTx/>
                <a:latin typeface="Open Sans"/>
                <a:ea typeface="Open Sans"/>
                <a:cs typeface="Open Sans"/>
              </a:rPr>
            </a:br>
            <a:r>
              <a:rPr kumimoji="0" lang="en-US" sz="1800" b="0" i="0" u="none" strike="noStrike" kern="1200" cap="none" spc="0" normalizeH="0" baseline="0" noProof="0">
                <a:ln>
                  <a:noFill/>
                </a:ln>
                <a:solidFill>
                  <a:srgbClr val="333333"/>
                </a:solidFill>
                <a:effectLst/>
                <a:uLnTx/>
                <a:uFillTx/>
                <a:latin typeface="Open Sans"/>
                <a:ea typeface="Open Sans"/>
                <a:cs typeface="Open Sans"/>
              </a:rPr>
              <a:t>To </a:t>
            </a:r>
            <a:r>
              <a:rPr kumimoji="0" lang="en-US" sz="1800" b="1" i="0" u="none" strike="noStrike" kern="1200" cap="none" spc="0" normalizeH="0" baseline="0" noProof="0">
                <a:ln>
                  <a:noFill/>
                </a:ln>
                <a:solidFill>
                  <a:srgbClr val="333333"/>
                </a:solidFill>
                <a:effectLst/>
                <a:uLnTx/>
                <a:uFillTx/>
                <a:latin typeface="Open Sans"/>
                <a:ea typeface="Open Sans"/>
                <a:cs typeface="Open Sans"/>
              </a:rPr>
              <a:t>limit global warming</a:t>
            </a:r>
            <a:r>
              <a:rPr kumimoji="0" lang="en-US" sz="1800" b="0" i="0" u="none" strike="noStrike" kern="1200" cap="none" spc="0" normalizeH="0" baseline="0" noProof="0">
                <a:ln>
                  <a:noFill/>
                </a:ln>
                <a:solidFill>
                  <a:srgbClr val="333333"/>
                </a:solidFill>
                <a:effectLst/>
                <a:uLnTx/>
                <a:uFillTx/>
                <a:latin typeface="Open Sans"/>
                <a:ea typeface="Open Sans"/>
                <a:cs typeface="Open Sans"/>
              </a:rPr>
              <a:t> to well below 2, </a:t>
            </a:r>
            <a:r>
              <a:rPr kumimoji="0" lang="en-US" sz="1800" b="1" i="0" u="none" strike="noStrike" kern="1200" cap="none" spc="0" normalizeH="0" baseline="0" noProof="0">
                <a:ln>
                  <a:noFill/>
                </a:ln>
                <a:solidFill>
                  <a:srgbClr val="333333"/>
                </a:solidFill>
                <a:effectLst/>
                <a:uLnTx/>
                <a:uFillTx/>
                <a:latin typeface="Open Sans"/>
                <a:ea typeface="Open Sans"/>
                <a:cs typeface="Open Sans"/>
              </a:rPr>
              <a:t>preferably to 1.5 degrees Celsius</a:t>
            </a:r>
            <a:r>
              <a:rPr kumimoji="0" lang="en-US" sz="1800" b="0" i="0" u="none" strike="noStrike" kern="1200" cap="none" spc="0" normalizeH="0" baseline="0" noProof="0">
                <a:ln>
                  <a:noFill/>
                </a:ln>
                <a:solidFill>
                  <a:srgbClr val="333333"/>
                </a:solidFill>
                <a:effectLst/>
                <a:uLnTx/>
                <a:uFillTx/>
                <a:latin typeface="Open Sans"/>
                <a:ea typeface="Open Sans"/>
                <a:cs typeface="Open Sans"/>
              </a:rPr>
              <a:t>, compared to pre-industrial levels.</a:t>
            </a:r>
          </a:p>
          <a:p>
            <a:pPr marL="0" marR="0" lvl="0" indent="0" algn="l" defTabSz="914400" rtl="0" eaLnBrk="1" fontAlgn="base" latinLnBrk="0" hangingPunct="1">
              <a:lnSpc>
                <a:spcPct val="100000"/>
              </a:lnSpc>
              <a:spcBef>
                <a:spcPts val="50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Open Sans"/>
                <a:ea typeface="Open Sans"/>
                <a:cs typeface="Open Sans"/>
              </a:rPr>
              <a:t>How can it be achieved?</a:t>
            </a:r>
            <a:br>
              <a:rPr kumimoji="0" lang="en-US" sz="1800" b="0" i="0" u="sng" strike="noStrike" kern="1200" cap="none" spc="0" normalizeH="0" baseline="0" noProof="0">
                <a:ln>
                  <a:noFill/>
                </a:ln>
                <a:solidFill>
                  <a:srgbClr val="333333"/>
                </a:solidFill>
                <a:effectLst/>
                <a:uLnTx/>
                <a:uFillTx/>
                <a:latin typeface="Open Sans"/>
                <a:ea typeface="Open Sans"/>
                <a:cs typeface="Open Sans"/>
              </a:rPr>
            </a:br>
            <a:r>
              <a:rPr kumimoji="0" lang="en-US" sz="1800" b="1" i="0" u="none" strike="noStrike" kern="1200" cap="none" spc="0" normalizeH="0" baseline="0" noProof="0">
                <a:ln>
                  <a:noFill/>
                </a:ln>
                <a:solidFill>
                  <a:srgbClr val="333333"/>
                </a:solidFill>
                <a:effectLst/>
                <a:uLnTx/>
                <a:uFillTx/>
                <a:latin typeface="Open Sans"/>
                <a:ea typeface="Open Sans"/>
                <a:cs typeface="Open Sans"/>
              </a:rPr>
              <a:t>By reaching a global peak of greenhouse gas emissions as soon as possible </a:t>
            </a:r>
            <a:r>
              <a:rPr kumimoji="0" lang="en-US" sz="1800" b="0" i="0" u="none" strike="noStrike" kern="1200" cap="none" spc="0" normalizeH="0" baseline="0" noProof="0">
                <a:ln>
                  <a:noFill/>
                </a:ln>
                <a:solidFill>
                  <a:srgbClr val="333333"/>
                </a:solidFill>
                <a:effectLst/>
                <a:uLnTx/>
                <a:uFillTx/>
                <a:latin typeface="Open Sans"/>
                <a:ea typeface="Open Sans"/>
                <a:cs typeface="Open Sans"/>
              </a:rPr>
              <a:t>to achieve a climate neutral world by mid-century.</a:t>
            </a:r>
          </a:p>
          <a:p>
            <a:pPr marL="0" marR="0" lvl="0" indent="0" algn="l" defTabSz="914400" rtl="0" eaLnBrk="1" fontAlgn="base" latinLnBrk="0" hangingPunct="1">
              <a:lnSpc>
                <a:spcPct val="100000"/>
              </a:lnSpc>
              <a:spcBef>
                <a:spcPts val="50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Open Sans"/>
                <a:ea typeface="Open Sans"/>
                <a:cs typeface="Open Sans"/>
              </a:rPr>
              <a:t>Who is a part of it? </a:t>
            </a:r>
            <a:br>
              <a:rPr kumimoji="0" lang="en-US" sz="1800" b="0" i="0" u="sng" strike="noStrike" kern="1200" cap="none" spc="0" normalizeH="0" baseline="0" noProof="0">
                <a:ln>
                  <a:noFill/>
                </a:ln>
                <a:solidFill>
                  <a:srgbClr val="333333"/>
                </a:solidFill>
                <a:effectLst/>
                <a:uLnTx/>
                <a:uFillTx/>
                <a:latin typeface="Open Sans"/>
                <a:ea typeface="Open Sans"/>
                <a:cs typeface="Open Sans"/>
              </a:rPr>
            </a:br>
            <a:r>
              <a:rPr kumimoji="0" lang="en-US" sz="1800" b="0" i="0" u="none" strike="noStrike" kern="1200" cap="none" spc="0" normalizeH="0" baseline="0" noProof="0">
                <a:ln>
                  <a:noFill/>
                </a:ln>
                <a:solidFill>
                  <a:srgbClr val="333333"/>
                </a:solidFill>
                <a:effectLst/>
                <a:uLnTx/>
                <a:uFillTx/>
                <a:latin typeface="Open Sans"/>
                <a:ea typeface="Open Sans"/>
                <a:cs typeface="Open Sans"/>
              </a:rPr>
              <a:t>It was adopted by </a:t>
            </a:r>
            <a:r>
              <a:rPr kumimoji="0" lang="en-US" sz="1800" b="1" i="0" u="none" strike="noStrike" kern="1200" cap="none" spc="0" normalizeH="0" baseline="0" noProof="0">
                <a:ln>
                  <a:noFill/>
                </a:ln>
                <a:solidFill>
                  <a:srgbClr val="333333"/>
                </a:solidFill>
                <a:effectLst/>
                <a:uLnTx/>
                <a:uFillTx/>
                <a:latin typeface="Open Sans"/>
                <a:ea typeface="Open Sans"/>
                <a:cs typeface="Open Sans"/>
              </a:rPr>
              <a:t>196 Parties at COP 21 in Paris, on 12 December 2015</a:t>
            </a:r>
            <a:r>
              <a:rPr kumimoji="0" lang="en-US" sz="1800" b="0" i="0" u="none" strike="noStrike" kern="1200" cap="none" spc="0" normalizeH="0" baseline="0" noProof="0">
                <a:ln>
                  <a:noFill/>
                </a:ln>
                <a:solidFill>
                  <a:srgbClr val="333333"/>
                </a:solidFill>
                <a:effectLst/>
                <a:uLnTx/>
                <a:uFillTx/>
                <a:latin typeface="Open Sans"/>
                <a:ea typeface="Open Sans"/>
                <a:cs typeface="Open Sans"/>
              </a:rPr>
              <a:t>.</a:t>
            </a:r>
            <a:endParaRPr kumimoji="0" lang="en-GB" sz="1800" b="0"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6146" name="Picture 2">
            <a:extLst>
              <a:ext uri="{FF2B5EF4-FFF2-40B4-BE49-F238E27FC236}">
                <a16:creationId xmlns:a16="http://schemas.microsoft.com/office/drawing/2014/main" id="{69AD7FB2-19D6-419C-B749-3B90C8A8D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113" y="2737203"/>
            <a:ext cx="3723311" cy="248220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ED91195B-B222-CA44-A7A7-4D5F547C712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1.mp3" descr="Lecture9_Slide11.mp3">
            <a:hlinkClick r:id="" action="ppaction://media"/>
            <a:extLst>
              <a:ext uri="{FF2B5EF4-FFF2-40B4-BE49-F238E27FC236}">
                <a16:creationId xmlns:a16="http://schemas.microsoft.com/office/drawing/2014/main" id="{469340A2-B69F-E14F-BDE3-6CFA6D0EF4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387744"/>
            <a:ext cx="812800" cy="812800"/>
          </a:xfrm>
          <a:prstGeom prst="rect">
            <a:avLst/>
          </a:prstGeom>
        </p:spPr>
      </p:pic>
      <p:sp>
        <p:nvSpPr>
          <p:cNvPr id="10" name="TextBox 9">
            <a:extLst>
              <a:ext uri="{FF2B5EF4-FFF2-40B4-BE49-F238E27FC236}">
                <a16:creationId xmlns:a16="http://schemas.microsoft.com/office/drawing/2014/main" id="{F05A4638-DFF7-4944-A3FC-423860ECA177}"/>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rPr>
              <a:t>Photo Source: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UNclimatechange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https://creativecommons.org/licenses/by/2.0/</a:t>
            </a:r>
            <a:b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sz="2000" b="1">
                <a:latin typeface="Open Sans" panose="020B0606030504020204" pitchFamily="34" charset="0"/>
                <a:ea typeface="Open Sans" panose="020B0606030504020204" pitchFamily="34" charset="0"/>
                <a:cs typeface="Open Sans" panose="020B0606030504020204" pitchFamily="34" charset="0"/>
              </a:rPr>
              <a:t>Pathways to emissions reduction</a:t>
            </a: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3">
            <a:extLst>
              <a:ext uri="{FF2B5EF4-FFF2-40B4-BE49-F238E27FC236}">
                <a16:creationId xmlns:a16="http://schemas.microsoft.com/office/drawing/2014/main" id="{D2730086-7496-4DFC-88FC-0637331A8F2B}"/>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Climate Action Tracker</a:t>
            </a:r>
          </a:p>
        </p:txBody>
      </p:sp>
      <p:pic>
        <p:nvPicPr>
          <p:cNvPr id="4098" name="Picture 2">
            <a:extLst>
              <a:ext uri="{FF2B5EF4-FFF2-40B4-BE49-F238E27FC236}">
                <a16:creationId xmlns:a16="http://schemas.microsoft.com/office/drawing/2014/main" id="{36BC50BA-EC4B-4369-9B67-369ACB88B0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704"/>
          <a:stretch/>
        </p:blipFill>
        <p:spPr bwMode="auto">
          <a:xfrm>
            <a:off x="4987432" y="2349662"/>
            <a:ext cx="6655320" cy="3960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6D23234-5815-4FD8-9FBA-5B149439A9B5}"/>
              </a:ext>
            </a:extLst>
          </p:cNvPr>
          <p:cNvSpPr txBox="1"/>
          <p:nvPr/>
        </p:nvSpPr>
        <p:spPr>
          <a:xfrm>
            <a:off x="672980" y="2852762"/>
            <a:ext cx="432385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Global greenhouse gas emissions and warming scenarios.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Each pathway comes with uncertainty, marked by the shading from low to high emissions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Warming refers to the expected global temperature by 2100 relative to pre-industrial levels</a:t>
            </a:r>
          </a:p>
        </p:txBody>
      </p:sp>
      <p:sp>
        <p:nvSpPr>
          <p:cNvPr id="9" name="Oval 8">
            <a:extLst>
              <a:ext uri="{FF2B5EF4-FFF2-40B4-BE49-F238E27FC236}">
                <a16:creationId xmlns:a16="http://schemas.microsoft.com/office/drawing/2014/main" id="{991D54BA-28BB-9245-B5F1-6AF79BE8056A}"/>
              </a:ext>
            </a:extLst>
          </p:cNvPr>
          <p:cNvSpPr/>
          <p:nvPr/>
        </p:nvSpPr>
        <p:spPr>
          <a:xfrm>
            <a:off x="8969603" y="131637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2.mp3" descr="Lecture9_Slide12.mp3">
            <a:hlinkClick r:id="" action="ppaction://media"/>
            <a:extLst>
              <a:ext uri="{FF2B5EF4-FFF2-40B4-BE49-F238E27FC236}">
                <a16:creationId xmlns:a16="http://schemas.microsoft.com/office/drawing/2014/main" id="{35E707DF-553F-E741-AC95-D9D71530F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0968" y="1400246"/>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9780414"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9.2. Greenhouse gas emissions</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Open Sans" panose="020B0606030504020204" pitchFamily="34" charset="0"/>
                <a:ea typeface="Open Sans" panose="020B0606030504020204" pitchFamily="34" charset="0"/>
                <a:cs typeface="Open Sans" panose="020B0606030504020204" pitchFamily="34" charset="0"/>
              </a:rPr>
              <a:t>The need for urgent action</a:t>
            </a:r>
          </a:p>
        </p:txBody>
      </p: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03CEDB3E-E2A2-4429-8C16-8826FA8CF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7255" y="2045779"/>
            <a:ext cx="6032826" cy="4258465"/>
          </a:xfrm>
          <a:prstGeom prst="rect">
            <a:avLst/>
          </a:prstGeom>
        </p:spPr>
      </p:pic>
      <p:sp>
        <p:nvSpPr>
          <p:cNvPr id="14" name="TextBox 13">
            <a:extLst>
              <a:ext uri="{FF2B5EF4-FFF2-40B4-BE49-F238E27FC236}">
                <a16:creationId xmlns:a16="http://schemas.microsoft.com/office/drawing/2014/main" id="{A4949640-DB26-4001-91A9-520E9061780C}"/>
              </a:ext>
            </a:extLst>
          </p:cNvPr>
          <p:cNvSpPr txBox="1"/>
          <p:nvPr/>
        </p:nvSpPr>
        <p:spPr>
          <a:xfrm>
            <a:off x="663573" y="2852762"/>
            <a:ext cx="4323859" cy="193899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Infrastructure lock-in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Lost emission reductions for each year of delay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Lower emission reduction potential in the future with delayed action</a:t>
            </a:r>
          </a:p>
        </p:txBody>
      </p:sp>
      <p:sp>
        <p:nvSpPr>
          <p:cNvPr id="16" name="Rectangle 3">
            <a:extLst>
              <a:ext uri="{FF2B5EF4-FFF2-40B4-BE49-F238E27FC236}">
                <a16:creationId xmlns:a16="http://schemas.microsoft.com/office/drawing/2014/main" id="{0D4C5419-AE91-4FA5-A987-06B09D6A4A68}"/>
              </a:ext>
            </a:extLst>
          </p:cNvPr>
          <p:cNvSpPr txBox="1">
            <a:spLocks noChangeArrowheads="1"/>
          </p:cNvSpPr>
          <p:nvPr/>
        </p:nvSpPr>
        <p:spPr>
          <a:xfrm>
            <a:off x="663573" y="5947879"/>
            <a:ext cx="3954725" cy="45372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Robbie Andrews, Global Carbon Project, and IPCC SR15</a:t>
            </a:r>
          </a:p>
        </p:txBody>
      </p:sp>
      <p:sp>
        <p:nvSpPr>
          <p:cNvPr id="10" name="Oval 9">
            <a:extLst>
              <a:ext uri="{FF2B5EF4-FFF2-40B4-BE49-F238E27FC236}">
                <a16:creationId xmlns:a16="http://schemas.microsoft.com/office/drawing/2014/main" id="{0EB65F36-9496-C046-8197-FAAC8043584F}"/>
              </a:ext>
            </a:extLst>
          </p:cNvPr>
          <p:cNvSpPr/>
          <p:nvPr/>
        </p:nvSpPr>
        <p:spPr>
          <a:xfrm>
            <a:off x="8954613" y="98364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3.mp3" descr="Lecture9_Slide13.mp3">
            <a:hlinkClick r:id="" action="ppaction://media"/>
            <a:extLst>
              <a:ext uri="{FF2B5EF4-FFF2-40B4-BE49-F238E27FC236}">
                <a16:creationId xmlns:a16="http://schemas.microsoft.com/office/drawing/2014/main" id="{12634E22-6C91-6341-864C-747FA00E81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25978" y="1055010"/>
            <a:ext cx="812800" cy="812800"/>
          </a:xfrm>
          <a:prstGeom prst="rect">
            <a:avLst/>
          </a:prstGeom>
        </p:spPr>
      </p:pic>
    </p:spTree>
    <p:extLst>
      <p:ext uri="{BB962C8B-B14F-4D97-AF65-F5344CB8AC3E}">
        <p14:creationId xmlns:p14="http://schemas.microsoft.com/office/powerpoint/2010/main" val="2291216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9.2.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812287" cy="4743357"/>
          </a:xfrm>
        </p:spPr>
        <p:txBody>
          <a:bodyPr vert="horz" lIns="91440" tIns="45720" rIns="91440" bIns="45720" rtlCol="0" anchor="t">
            <a:normAutofit/>
          </a:bodyPr>
          <a:lstStyle/>
          <a:p>
            <a:pPr marL="457200" indent="-457200">
              <a:buAutoNum type="arabicPeriod"/>
            </a:pPr>
            <a:r>
              <a:rPr lang="en-GB" sz="1600" b="0" dirty="0">
                <a:latin typeface="Open Sans"/>
                <a:ea typeface="Open Sans"/>
                <a:cs typeface="Open Sans"/>
              </a:rPr>
              <a:t>UNFCCC, </a:t>
            </a:r>
            <a:r>
              <a:rPr lang="en-GB" sz="1600" b="0" dirty="0">
                <a:latin typeface="Open Sans"/>
                <a:ea typeface="Open Sans"/>
                <a:cs typeface="Open Sans"/>
                <a:hlinkClick r:id="rId3"/>
              </a:rPr>
              <a:t>https://unfccc.int/process-and-meetings/the-paris-agreement/the-paris-agreement</a:t>
            </a:r>
            <a:endParaRPr lang="en-GB" sz="1600" b="0" dirty="0">
              <a:latin typeface="Open Sans"/>
              <a:ea typeface="Open Sans"/>
              <a:cs typeface="Open Sans"/>
            </a:endParaRPr>
          </a:p>
          <a:p>
            <a:pPr marL="457200" indent="-457200">
              <a:buAutoNum type="arabicPeriod"/>
            </a:pPr>
            <a:r>
              <a:rPr lang="en-US" sz="1600" b="0" dirty="0">
                <a:latin typeface="Open Sans"/>
                <a:ea typeface="Open Sans"/>
                <a:cs typeface="Open Sans"/>
              </a:rPr>
              <a:t>Ritchie, H. and </a:t>
            </a:r>
            <a:r>
              <a:rPr lang="en-US" sz="1600" b="0" dirty="0" err="1">
                <a:latin typeface="Open Sans"/>
                <a:ea typeface="Open Sans"/>
                <a:cs typeface="Open Sans"/>
              </a:rPr>
              <a:t>Roser</a:t>
            </a:r>
            <a:r>
              <a:rPr lang="en-US" sz="1600" b="0" dirty="0">
                <a:latin typeface="Open Sans"/>
                <a:ea typeface="Open Sans"/>
                <a:cs typeface="Open Sans"/>
              </a:rPr>
              <a:t>, M. (2020) - "CO₂ and Greenhouse Gas Emissions". Published online at OurWorldInData.org. Retrieved from: 'https://ourworldindata.org/co2-and-other-greenhouse-gas-emissions' [Online Resource]</a:t>
            </a:r>
          </a:p>
          <a:p>
            <a:pPr marL="457200" indent="-457200">
              <a:buAutoNum type="arabicPeriod"/>
            </a:pPr>
            <a:r>
              <a:rPr lang="en-US" sz="1600" b="0" i="0" dirty="0" err="1">
                <a:effectLst/>
                <a:latin typeface="Open Sans"/>
                <a:ea typeface="Open Sans"/>
                <a:cs typeface="Segoe UI Semibold"/>
              </a:rPr>
              <a:t>McKinsey&amp;Company</a:t>
            </a:r>
            <a:r>
              <a:rPr lang="en-US" sz="1600" b="0" i="0" dirty="0">
                <a:effectLst/>
                <a:latin typeface="Open Sans"/>
                <a:ea typeface="Open Sans"/>
                <a:cs typeface="Segoe UI Semibold"/>
              </a:rPr>
              <a:t> (2009) – Pathways to a low-carbon economy: Version 2 of the global greenhouse gas abatement cost curve. Available at: </a:t>
            </a:r>
            <a:r>
              <a:rPr lang="en-US" sz="1600" b="0" i="0" u="none" strike="noStrike" dirty="0" err="1">
                <a:solidFill>
                  <a:srgbClr val="2162E6"/>
                </a:solidFill>
                <a:effectLst/>
                <a:latin typeface="Open Sans"/>
                <a:ea typeface="Open Sans"/>
                <a:cs typeface="Segoe UI Semibold"/>
                <a:hlinkClick r:id="rId4"/>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 Placeholder 44">
            <a:extLst>
              <a:ext uri="{FF2B5EF4-FFF2-40B4-BE49-F238E27FC236}">
                <a16:creationId xmlns:a16="http://schemas.microsoft.com/office/drawing/2014/main" id="{A1A12504-DCD6-4F13-A47C-C458CE0FB451}"/>
              </a:ext>
            </a:extLst>
          </p:cNvPr>
          <p:cNvSpPr>
            <a:spLocks noGrp="1"/>
          </p:cNvSpPr>
          <p:nvPr>
            <p:ph type="body" sz="quarter" idx="15"/>
          </p:nvPr>
        </p:nvSpPr>
        <p:spPr>
          <a:xfrm>
            <a:off x="663574" y="1962579"/>
            <a:ext cx="5738583" cy="668664"/>
          </a:xfrm>
        </p:spPr>
        <p:txBody>
          <a:bodyPr/>
          <a:lstStyle/>
          <a:p>
            <a:r>
              <a:rPr lang="en-US">
                <a:latin typeface="Open Sans"/>
                <a:ea typeface="Open Sans"/>
                <a:cs typeface="Open Sans"/>
              </a:rPr>
              <a:t>Greenhouse Gas (GHG) emissions by sector</a:t>
            </a:r>
          </a:p>
        </p:txBody>
      </p:sp>
      <p:sp>
        <p:nvSpPr>
          <p:cNvPr id="22" name="Title 6">
            <a:extLst>
              <a:ext uri="{FF2B5EF4-FFF2-40B4-BE49-F238E27FC236}">
                <a16:creationId xmlns:a16="http://schemas.microsoft.com/office/drawing/2014/main" id="{9F4E4F77-DBB9-4354-A6FC-899FE3F3C7EC}"/>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28" name="Picture 27">
            <a:extLst>
              <a:ext uri="{FF2B5EF4-FFF2-40B4-BE49-F238E27FC236}">
                <a16:creationId xmlns:a16="http://schemas.microsoft.com/office/drawing/2014/main" id="{52AB2073-A7FB-4747-A67E-D83A246275CC}"/>
              </a:ext>
            </a:extLst>
          </p:cNvPr>
          <p:cNvPicPr>
            <a:picLocks noChangeAspect="1"/>
          </p:cNvPicPr>
          <p:nvPr/>
        </p:nvPicPr>
        <p:blipFill>
          <a:blip r:embed="rId5"/>
          <a:stretch>
            <a:fillRect/>
          </a:stretch>
        </p:blipFill>
        <p:spPr>
          <a:xfrm>
            <a:off x="6933797" y="1962579"/>
            <a:ext cx="4594629" cy="4351135"/>
          </a:xfrm>
          <a:prstGeom prst="rect">
            <a:avLst/>
          </a:prstGeom>
        </p:spPr>
      </p:pic>
      <p:sp>
        <p:nvSpPr>
          <p:cNvPr id="29" name="Rectangle 3">
            <a:extLst>
              <a:ext uri="{FF2B5EF4-FFF2-40B4-BE49-F238E27FC236}">
                <a16:creationId xmlns:a16="http://schemas.microsoft.com/office/drawing/2014/main" id="{C3C11895-1AE9-4132-A628-DE61B99A1514}"/>
              </a:ext>
            </a:extLst>
          </p:cNvPr>
          <p:cNvSpPr txBox="1">
            <a:spLocks noChangeArrowheads="1"/>
          </p:cNvSpPr>
          <p:nvPr/>
        </p:nvSpPr>
        <p:spPr>
          <a:xfrm>
            <a:off x="672980" y="5948581"/>
            <a:ext cx="4407558" cy="4443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Climate Watch, World Resources Institute (2020)</a:t>
            </a:r>
          </a:p>
        </p:txBody>
      </p:sp>
      <p:sp>
        <p:nvSpPr>
          <p:cNvPr id="33" name="TextBox 32">
            <a:extLst>
              <a:ext uri="{FF2B5EF4-FFF2-40B4-BE49-F238E27FC236}">
                <a16:creationId xmlns:a16="http://schemas.microsoft.com/office/drawing/2014/main" id="{EFB861D6-4EE1-4CAF-805A-8675A29EDB39}"/>
              </a:ext>
            </a:extLst>
          </p:cNvPr>
          <p:cNvSpPr txBox="1"/>
          <p:nvPr/>
        </p:nvSpPr>
        <p:spPr>
          <a:xfrm>
            <a:off x="663573" y="3088997"/>
            <a:ext cx="5925913" cy="156100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is clear from this breakdown that a range of sectors and processes contribute to global emissions. This means there is no single or simple solution to tackle climate change. Focusing on electricity, or transport, or food, or deforestation alone is insufficient.</a:t>
            </a:r>
          </a:p>
        </p:txBody>
      </p:sp>
      <p:sp>
        <p:nvSpPr>
          <p:cNvPr id="8" name="Oval 7">
            <a:extLst>
              <a:ext uri="{FF2B5EF4-FFF2-40B4-BE49-F238E27FC236}">
                <a16:creationId xmlns:a16="http://schemas.microsoft.com/office/drawing/2014/main" id="{98172188-D1B3-9745-8536-B532B7B2A6E1}"/>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5.mp3" descr="Lecture9_Slide15.mp3">
            <a:hlinkClick r:id="" action="ppaction://media"/>
            <a:extLst>
              <a:ext uri="{FF2B5EF4-FFF2-40B4-BE49-F238E27FC236}">
                <a16:creationId xmlns:a16="http://schemas.microsoft.com/office/drawing/2014/main" id="{67B292DF-26F5-E144-B6EF-D66D885B3A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0285" y="937051"/>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Graphic 2">
            <a:extLst>
              <a:ext uri="{FF2B5EF4-FFF2-40B4-BE49-F238E27FC236}">
                <a16:creationId xmlns:a16="http://schemas.microsoft.com/office/drawing/2014/main" id="{4B84FBC6-0C50-4E2F-A251-FFCC862E31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3976" y="2070586"/>
            <a:ext cx="6109154" cy="4312344"/>
          </a:xfrm>
          <a:prstGeom prst="rect">
            <a:avLst/>
          </a:prstGeom>
        </p:spPr>
      </p:pic>
      <p:sp>
        <p:nvSpPr>
          <p:cNvPr id="7" name="TextBox 6">
            <a:extLst>
              <a:ext uri="{FF2B5EF4-FFF2-40B4-BE49-F238E27FC236}">
                <a16:creationId xmlns:a16="http://schemas.microsoft.com/office/drawing/2014/main" id="{9DA73C54-D416-4323-B222-5B37468E23EC}"/>
              </a:ext>
            </a:extLst>
          </p:cNvPr>
          <p:cNvSpPr txBox="1"/>
          <p:nvPr/>
        </p:nvSpPr>
        <p:spPr>
          <a:xfrm>
            <a:off x="663574" y="5902845"/>
            <a:ext cx="3255884" cy="54203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Global Carbon Project</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9" name="TextBox 8">
            <a:extLst>
              <a:ext uri="{FF2B5EF4-FFF2-40B4-BE49-F238E27FC236}">
                <a16:creationId xmlns:a16="http://schemas.microsoft.com/office/drawing/2014/main" id="{F7606F21-0CDF-4E8D-84C2-8364CF0ED9FE}"/>
              </a:ext>
            </a:extLst>
          </p:cNvPr>
          <p:cNvSpPr txBox="1"/>
          <p:nvPr/>
        </p:nvSpPr>
        <p:spPr>
          <a:xfrm>
            <a:off x="663574" y="3223169"/>
            <a:ext cx="476476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Emissions from fossil fuels continue to increase as we burn more each year for energy. </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Energy now accounts for around three-quarters of total greenhouse gas emissions</a:t>
            </a:r>
          </a:p>
        </p:txBody>
      </p:sp>
      <p:sp>
        <p:nvSpPr>
          <p:cNvPr id="8" name="Oval 7">
            <a:extLst>
              <a:ext uri="{FF2B5EF4-FFF2-40B4-BE49-F238E27FC236}">
                <a16:creationId xmlns:a16="http://schemas.microsoft.com/office/drawing/2014/main" id="{246BC03E-797C-FF4A-899F-D67545A067CF}"/>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6.mp3" descr="Lecture9_Slide16.mp3">
            <a:hlinkClick r:id="" action="ppaction://media"/>
            <a:extLst>
              <a:ext uri="{FF2B5EF4-FFF2-40B4-BE49-F238E27FC236}">
                <a16:creationId xmlns:a16="http://schemas.microsoft.com/office/drawing/2014/main" id="{454B7271-FB31-3A49-852F-DF79362B7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31696" y="937051"/>
            <a:ext cx="812800" cy="812800"/>
          </a:xfrm>
          <a:prstGeom prst="rect">
            <a:avLst/>
          </a:prstGeom>
        </p:spPr>
      </p:pic>
    </p:spTree>
    <p:extLst>
      <p:ext uri="{BB962C8B-B14F-4D97-AF65-F5344CB8AC3E}">
        <p14:creationId xmlns:p14="http://schemas.microsoft.com/office/powerpoint/2010/main" val="11882971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Emissions from energy</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C68394F8-46A6-461E-95BD-5D40E50056DE}"/>
              </a:ext>
            </a:extLst>
          </p:cNvPr>
          <p:cNvPicPr>
            <a:picLocks noChangeAspect="1"/>
          </p:cNvPicPr>
          <p:nvPr/>
        </p:nvPicPr>
        <p:blipFill>
          <a:blip r:embed="rId5"/>
          <a:stretch>
            <a:fillRect/>
          </a:stretch>
        </p:blipFill>
        <p:spPr>
          <a:xfrm>
            <a:off x="3930800" y="2126854"/>
            <a:ext cx="7649501" cy="4056061"/>
          </a:xfrm>
          <a:prstGeom prst="rect">
            <a:avLst/>
          </a:prstGeom>
        </p:spPr>
      </p:pic>
      <p:sp>
        <p:nvSpPr>
          <p:cNvPr id="15" name="TextBox 14">
            <a:extLst>
              <a:ext uri="{FF2B5EF4-FFF2-40B4-BE49-F238E27FC236}">
                <a16:creationId xmlns:a16="http://schemas.microsoft.com/office/drawing/2014/main" id="{2C0F1840-5C27-472A-906C-4B27C343CBFF}"/>
              </a:ext>
            </a:extLst>
          </p:cNvPr>
          <p:cNvSpPr txBox="1"/>
          <p:nvPr/>
        </p:nvSpPr>
        <p:spPr>
          <a:xfrm>
            <a:off x="663574" y="5677696"/>
            <a:ext cx="2874622"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BP Statistical Review (2020) values in 2019</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16" name="TextBox 15">
            <a:extLst>
              <a:ext uri="{FF2B5EF4-FFF2-40B4-BE49-F238E27FC236}">
                <a16:creationId xmlns:a16="http://schemas.microsoft.com/office/drawing/2014/main" id="{E5C38274-00C4-448D-A556-39A9D0038E43}"/>
              </a:ext>
            </a:extLst>
          </p:cNvPr>
          <p:cNvSpPr txBox="1"/>
          <p:nvPr/>
        </p:nvSpPr>
        <p:spPr>
          <a:xfrm>
            <a:off x="663574" y="2940816"/>
            <a:ext cx="2947375" cy="185736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2019, low-carbon energy accounted for only 16% of global primary energy  – around 11% from renewables and just over 4% from nuclear energy.</a:t>
            </a:r>
          </a:p>
        </p:txBody>
      </p:sp>
      <p:sp>
        <p:nvSpPr>
          <p:cNvPr id="8" name="Oval 7">
            <a:extLst>
              <a:ext uri="{FF2B5EF4-FFF2-40B4-BE49-F238E27FC236}">
                <a16:creationId xmlns:a16="http://schemas.microsoft.com/office/drawing/2014/main" id="{504BF498-A878-0749-8AB2-2DCFA871F82C}"/>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7.mp3" descr="Lecture9_Slide17.mp3">
            <a:hlinkClick r:id="" action="ppaction://media"/>
            <a:extLst>
              <a:ext uri="{FF2B5EF4-FFF2-40B4-BE49-F238E27FC236}">
                <a16:creationId xmlns:a16="http://schemas.microsoft.com/office/drawing/2014/main" id="{CC55B5AB-ED28-C842-BDAC-2696A781F3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45020"/>
            <a:ext cx="812800" cy="812800"/>
          </a:xfrm>
          <a:prstGeom prst="rect">
            <a:avLst/>
          </a:prstGeom>
        </p:spPr>
      </p:pic>
    </p:spTree>
    <p:extLst>
      <p:ext uri="{BB962C8B-B14F-4D97-AF65-F5344CB8AC3E}">
        <p14:creationId xmlns:p14="http://schemas.microsoft.com/office/powerpoint/2010/main" val="19027442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 GHG emission sources</a:t>
            </a:r>
          </a:p>
        </p:txBody>
      </p:sp>
      <p:pic>
        <p:nvPicPr>
          <p:cNvPr id="3" name="Picture 2">
            <a:extLst>
              <a:ext uri="{FF2B5EF4-FFF2-40B4-BE49-F238E27FC236}">
                <a16:creationId xmlns:a16="http://schemas.microsoft.com/office/drawing/2014/main" id="{0B0D64DE-3206-44CE-B8A8-A2DE90AB4348}"/>
              </a:ext>
            </a:extLst>
          </p:cNvPr>
          <p:cNvPicPr>
            <a:picLocks noChangeAspect="1"/>
          </p:cNvPicPr>
          <p:nvPr/>
        </p:nvPicPr>
        <p:blipFill>
          <a:blip r:embed="rId5"/>
          <a:stretch>
            <a:fillRect/>
          </a:stretch>
        </p:blipFill>
        <p:spPr>
          <a:xfrm>
            <a:off x="7408420" y="2050069"/>
            <a:ext cx="4232036" cy="4293058"/>
          </a:xfrm>
          <a:prstGeom prst="rect">
            <a:avLst/>
          </a:prstGeom>
        </p:spPr>
      </p:pic>
      <p:sp>
        <p:nvSpPr>
          <p:cNvPr id="9" name="TextBox 8">
            <a:extLst>
              <a:ext uri="{FF2B5EF4-FFF2-40B4-BE49-F238E27FC236}">
                <a16:creationId xmlns:a16="http://schemas.microsoft.com/office/drawing/2014/main" id="{6663C15E-CF0B-4CC9-BFF1-9E5E20113A20}"/>
              </a:ext>
            </a:extLst>
          </p:cNvPr>
          <p:cNvSpPr txBox="1"/>
          <p:nvPr/>
        </p:nvSpPr>
        <p:spPr>
          <a:xfrm>
            <a:off x="663574" y="6084943"/>
            <a:ext cx="6622060"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Poore, J., &amp; </a:t>
            </a:r>
            <a:r>
              <a:rPr kumimoji="0" lang="en-US" sz="1400" b="0" i="1" u="none" strike="noStrike" kern="1200" cap="none" spc="0" normalizeH="0" baseline="0" noProof="0" err="1">
                <a:ln>
                  <a:noFill/>
                </a:ln>
                <a:solidFill>
                  <a:prstClr val="black"/>
                </a:solidFill>
                <a:effectLst/>
                <a:uLnTx/>
                <a:uFillTx/>
                <a:latin typeface="Open Sans"/>
                <a:ea typeface="Open Sans"/>
                <a:cs typeface="Open Sans"/>
              </a:rPr>
              <a:t>Nemecek</a:t>
            </a:r>
            <a:r>
              <a:rPr kumimoji="0" lang="en-US" sz="1400" b="0" i="1" u="none" strike="noStrike" kern="1200" cap="none" spc="0" normalizeH="0" baseline="0" noProof="0">
                <a:ln>
                  <a:noFill/>
                </a:ln>
                <a:solidFill>
                  <a:prstClr val="black"/>
                </a:solidFill>
                <a:effectLst/>
                <a:uLnTx/>
                <a:uFillTx/>
                <a:latin typeface="Open Sans"/>
                <a:ea typeface="Open Sans"/>
                <a:cs typeface="Open Sans"/>
              </a:rPr>
              <a:t>, T. (2018). </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18" name="TextBox 17">
            <a:extLst>
              <a:ext uri="{FF2B5EF4-FFF2-40B4-BE49-F238E27FC236}">
                <a16:creationId xmlns:a16="http://schemas.microsoft.com/office/drawing/2014/main" id="{35E82903-2491-4549-81F7-CE312D22E373}"/>
              </a:ext>
            </a:extLst>
          </p:cNvPr>
          <p:cNvSpPr txBox="1"/>
          <p:nvPr/>
        </p:nvSpPr>
        <p:spPr>
          <a:xfrm>
            <a:off x="663573" y="2981407"/>
            <a:ext cx="618716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Reducing emissions from food production will be one of our greatest challenges in the coming decades. Unlike many aspects of energy production where viable opportunities for upscaling low-carbon energy –  renewable or nuclear energy –  are available, the ways in which we can decarbonize agriculture are less clear. </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D2222C0E-7C1C-5544-AF89-0400BCBCBBD7}"/>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8.mp3" descr="Lecture9_Slide18.mp3">
            <a:hlinkClick r:id="" action="ppaction://media"/>
            <a:extLst>
              <a:ext uri="{FF2B5EF4-FFF2-40B4-BE49-F238E27FC236}">
                <a16:creationId xmlns:a16="http://schemas.microsoft.com/office/drawing/2014/main" id="{1CA6CD7F-A6D3-1A4D-BBF0-C3D800AD5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20665184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818880" cy="1948751"/>
          </a:xfrm>
        </p:spPr>
        <p:txBody>
          <a:bodyPr>
            <a:normAutofit/>
          </a:bodyPr>
          <a:lstStyle/>
          <a:p>
            <a: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9</a:t>
            </a:r>
            <a:br>
              <a:rPr lang="en-US"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dirty="0">
                <a:latin typeface="Open Sans ExtraBold" panose="020B0906030804020204" pitchFamily="34" charset="0"/>
                <a:ea typeface="Open Sans ExtraBold" panose="020B0906030804020204" pitchFamily="34" charset="0"/>
                <a:cs typeface="Open Sans ExtraBold" panose="020B0906030804020204" pitchFamily="34" charset="0"/>
              </a:rPr>
              <a:t>THE CLIMATE SYSTEM – Part I</a:t>
            </a:r>
            <a:endParaRPr lang="en-US" dirty="0"/>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79524" y="3562944"/>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21577655-777B-C84B-92BC-69D0BEA73C8B}"/>
              </a:ext>
            </a:extLst>
          </p:cNvPr>
          <p:cNvSpPr/>
          <p:nvPr/>
        </p:nvSpPr>
        <p:spPr>
          <a:xfrm>
            <a:off x="6949990" y="432016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mp3" descr="Lecture9_Slide1.mp3">
            <a:hlinkClick r:id="" action="ppaction://media"/>
            <a:extLst>
              <a:ext uri="{FF2B5EF4-FFF2-40B4-BE49-F238E27FC236}">
                <a16:creationId xmlns:a16="http://schemas.microsoft.com/office/drawing/2014/main" id="{C30186FD-E479-4B4D-A005-DE2B2201CE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1355" y="4387511"/>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from food production</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9.3. GHG emission sources</a:t>
            </a:r>
          </a:p>
        </p:txBody>
      </p:sp>
      <p:sp>
        <p:nvSpPr>
          <p:cNvPr id="8" name="TextBox 7">
            <a:extLst>
              <a:ext uri="{FF2B5EF4-FFF2-40B4-BE49-F238E27FC236}">
                <a16:creationId xmlns:a16="http://schemas.microsoft.com/office/drawing/2014/main" id="{3B5914D5-6AAD-4459-BEBB-961A615CA320}"/>
              </a:ext>
            </a:extLst>
          </p:cNvPr>
          <p:cNvSpPr txBox="1"/>
          <p:nvPr/>
        </p:nvSpPr>
        <p:spPr>
          <a:xfrm>
            <a:off x="663574" y="5877980"/>
            <a:ext cx="4232579"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OurWorldinData.org based on data from Poore, J., &amp; </a:t>
            </a:r>
            <a:r>
              <a:rPr kumimoji="0" lang="en-US" sz="1400" b="0" i="1" u="none" strike="noStrike" kern="1200" cap="none" spc="0" normalizeH="0" baseline="0" noProof="0" err="1">
                <a:ln>
                  <a:noFill/>
                </a:ln>
                <a:solidFill>
                  <a:prstClr val="black"/>
                </a:solidFill>
                <a:effectLst/>
                <a:uLnTx/>
                <a:uFillTx/>
                <a:latin typeface="Open Sans"/>
                <a:ea typeface="Open Sans"/>
                <a:cs typeface="Open Sans"/>
              </a:rPr>
              <a:t>Nemecek</a:t>
            </a:r>
            <a:r>
              <a:rPr kumimoji="0" lang="en-US" sz="1400" b="0" i="1" u="none" strike="noStrike" kern="1200" cap="none" spc="0" normalizeH="0" baseline="0" noProof="0">
                <a:ln>
                  <a:noFill/>
                </a:ln>
                <a:solidFill>
                  <a:prstClr val="black"/>
                </a:solidFill>
                <a:effectLst/>
                <a:uLnTx/>
                <a:uFillTx/>
                <a:latin typeface="Open Sans"/>
                <a:ea typeface="Open Sans"/>
                <a:cs typeface="Open Sans"/>
              </a:rPr>
              <a:t>, T. (2018). </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pic>
        <p:nvPicPr>
          <p:cNvPr id="6" name="Picture 5">
            <a:extLst>
              <a:ext uri="{FF2B5EF4-FFF2-40B4-BE49-F238E27FC236}">
                <a16:creationId xmlns:a16="http://schemas.microsoft.com/office/drawing/2014/main" id="{2B5444FA-2FED-4F6E-9ACC-8D655A4BB958}"/>
              </a:ext>
            </a:extLst>
          </p:cNvPr>
          <p:cNvPicPr>
            <a:picLocks noChangeAspect="1"/>
          </p:cNvPicPr>
          <p:nvPr/>
        </p:nvPicPr>
        <p:blipFill>
          <a:blip r:embed="rId5"/>
          <a:stretch>
            <a:fillRect/>
          </a:stretch>
        </p:blipFill>
        <p:spPr>
          <a:xfrm>
            <a:off x="6885590" y="2049885"/>
            <a:ext cx="4778778" cy="4293242"/>
          </a:xfrm>
          <a:prstGeom prst="rect">
            <a:avLst/>
          </a:prstGeom>
        </p:spPr>
      </p:pic>
      <p:sp>
        <p:nvSpPr>
          <p:cNvPr id="13" name="TextBox 12">
            <a:extLst>
              <a:ext uri="{FF2B5EF4-FFF2-40B4-BE49-F238E27FC236}">
                <a16:creationId xmlns:a16="http://schemas.microsoft.com/office/drawing/2014/main" id="{EEF72A99-FC24-4BE7-AC1B-24E074B90F41}"/>
              </a:ext>
            </a:extLst>
          </p:cNvPr>
          <p:cNvSpPr txBox="1"/>
          <p:nvPr/>
        </p:nvSpPr>
        <p:spPr>
          <a:xfrm>
            <a:off x="663574" y="3167163"/>
            <a:ext cx="4854224" cy="14773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Eating local beef or lamb has many times the carbon footprint of most other foods. Whether they are grown locally or shipped from the other side of the world seems to matter very little for total emissions.</a:t>
            </a:r>
            <a:endParaRPr kumimoji="0" lang="en-GB" sz="18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9" name="Oval 8">
            <a:extLst>
              <a:ext uri="{FF2B5EF4-FFF2-40B4-BE49-F238E27FC236}">
                <a16:creationId xmlns:a16="http://schemas.microsoft.com/office/drawing/2014/main" id="{C8D7CC7E-BC4C-7344-B6C8-85E85F5C226B}"/>
              </a:ext>
            </a:extLst>
          </p:cNvPr>
          <p:cNvSpPr/>
          <p:nvPr/>
        </p:nvSpPr>
        <p:spPr>
          <a:xfrm>
            <a:off x="7860331" y="86568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19.mp3" descr="Lecture9_Slide19.mp3">
            <a:hlinkClick r:id="" action="ppaction://media"/>
            <a:extLst>
              <a:ext uri="{FF2B5EF4-FFF2-40B4-BE49-F238E27FC236}">
                <a16:creationId xmlns:a16="http://schemas.microsoft.com/office/drawing/2014/main" id="{19F04444-0BAF-1B4F-B95E-9EF907368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31696" y="937051"/>
            <a:ext cx="812800" cy="812800"/>
          </a:xfrm>
          <a:prstGeom prst="rect">
            <a:avLst/>
          </a:prstGeom>
        </p:spPr>
      </p:pic>
    </p:spTree>
    <p:extLst>
      <p:ext uri="{BB962C8B-B14F-4D97-AF65-F5344CB8AC3E}">
        <p14:creationId xmlns:p14="http://schemas.microsoft.com/office/powerpoint/2010/main" val="34203362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9.3.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5617546" cy="2156320"/>
          </a:xfrm>
        </p:spPr>
        <p:txBody>
          <a:bodyPr vert="horz" lIns="91440" tIns="45720" rIns="91440" bIns="45720" rtlCol="0" anchor="t">
            <a:normAutofit/>
          </a:bodyPr>
          <a:lstStyle/>
          <a:p>
            <a:pPr marL="457200" indent="-457200">
              <a:buAutoNum type="arabicPeriod"/>
            </a:pPr>
            <a:r>
              <a:rPr lang="en-US" sz="1600" b="0">
                <a:latin typeface="Open Sans"/>
                <a:ea typeface="Open Sans"/>
                <a:cs typeface="Open Sans"/>
              </a:rPr>
              <a:t>Poore, J., &amp; </a:t>
            </a:r>
            <a:r>
              <a:rPr lang="en-US" sz="1600" b="0" err="1">
                <a:latin typeface="Open Sans"/>
                <a:ea typeface="Open Sans"/>
                <a:cs typeface="Open Sans"/>
              </a:rPr>
              <a:t>Nemecek</a:t>
            </a:r>
            <a:r>
              <a:rPr lang="en-US" sz="1600" b="0">
                <a:latin typeface="Open Sans"/>
                <a:ea typeface="Open Sans"/>
                <a:cs typeface="Open Sans"/>
              </a:rPr>
              <a:t>, T. (2018). Reducing food’s environmental impacts through producers and consumers. Science, 360(6392), 987-992.</a:t>
            </a:r>
            <a:endParaRPr lang="en-GB" sz="1600" b="0">
              <a:latin typeface="Open Sans"/>
              <a:ea typeface="Open Sans"/>
              <a:cs typeface="Open Sans"/>
            </a:endParaRPr>
          </a:p>
          <a:p>
            <a:pPr marL="457200" indent="-457200">
              <a:buAutoNum type="arabicPeriod"/>
            </a:pPr>
            <a:r>
              <a:rPr lang="en-US" sz="1600" b="0">
                <a:latin typeface="Open Sans"/>
                <a:ea typeface="Open Sans"/>
                <a:cs typeface="Open Sans"/>
              </a:rPr>
              <a:t>Hannah Ritchie and Max </a:t>
            </a:r>
            <a:r>
              <a:rPr lang="en-US" sz="1600" b="0" err="1">
                <a:latin typeface="Open Sans"/>
                <a:ea typeface="Open Sans"/>
                <a:cs typeface="Open Sans"/>
              </a:rPr>
              <a:t>Roser</a:t>
            </a:r>
            <a:r>
              <a:rPr lang="en-US" sz="1600" b="0">
                <a:latin typeface="Open Sans"/>
                <a:ea typeface="Open Sans"/>
                <a:cs typeface="Open Sans"/>
              </a:rPr>
              <a:t> (2020) - "CO₂ and Greenhouse Gas Emissions". Published online at OurWorldInData.org. Retrieved from: 'https://ourworldindata.org/co2-and-other-greenhouse-gas-emissions' [Online Resource]</a:t>
            </a:r>
          </a:p>
          <a:p>
            <a:pPr marL="457200" indent="-457200">
              <a:buAutoNum type="arabicPeriod"/>
            </a:pP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0802979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What does net zero mean?</a:t>
            </a: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4" y="720887"/>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46" name="Picture 6">
            <a:extLst>
              <a:ext uri="{FF2B5EF4-FFF2-40B4-BE49-F238E27FC236}">
                <a16:creationId xmlns:a16="http://schemas.microsoft.com/office/drawing/2014/main" id="{919FF374-B19B-45C5-95B0-924DBA2A0D0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4327" y="2369481"/>
            <a:ext cx="7594557" cy="3974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a:extLst>
              <a:ext uri="{FF2B5EF4-FFF2-40B4-BE49-F238E27FC236}">
                <a16:creationId xmlns:a16="http://schemas.microsoft.com/office/drawing/2014/main" id="{1871F8AC-72C0-4345-84B8-EB0861EEBC05}"/>
              </a:ext>
            </a:extLst>
          </p:cNvPr>
          <p:cNvSpPr txBox="1">
            <a:spLocks noChangeArrowheads="1"/>
          </p:cNvSpPr>
          <p:nvPr/>
        </p:nvSpPr>
        <p:spPr>
          <a:xfrm>
            <a:off x="663574" y="6137113"/>
            <a:ext cx="3211741" cy="2089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World Resources Institute</a:t>
            </a:r>
          </a:p>
        </p:txBody>
      </p:sp>
      <p:sp>
        <p:nvSpPr>
          <p:cNvPr id="29" name="TextBox 28">
            <a:extLst>
              <a:ext uri="{FF2B5EF4-FFF2-40B4-BE49-F238E27FC236}">
                <a16:creationId xmlns:a16="http://schemas.microsoft.com/office/drawing/2014/main" id="{6D493709-3740-4644-818B-E79AE505C8E2}"/>
              </a:ext>
            </a:extLst>
          </p:cNvPr>
          <p:cNvSpPr txBox="1"/>
          <p:nvPr/>
        </p:nvSpPr>
        <p:spPr>
          <a:xfrm>
            <a:off x="663574" y="2954274"/>
            <a:ext cx="342075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Net-zero emissions will be achieved when all GHG emissions released by humans are counterbalanced by removing GHGs from the atmosphere </a:t>
            </a: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61EA164-6629-9F41-BC0D-0C0721ED00E6}"/>
              </a:ext>
            </a:extLst>
          </p:cNvPr>
          <p:cNvSpPr/>
          <p:nvPr/>
        </p:nvSpPr>
        <p:spPr>
          <a:xfrm>
            <a:off x="6096000" y="109092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1.mp3" descr="Lecture9_Slide21.mp3">
            <a:hlinkClick r:id="" action="ppaction://media"/>
            <a:extLst>
              <a:ext uri="{FF2B5EF4-FFF2-40B4-BE49-F238E27FC236}">
                <a16:creationId xmlns:a16="http://schemas.microsoft.com/office/drawing/2014/main" id="{D8B00EA5-2C0F-B049-91EC-E2277297C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162285"/>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Placeholder 44">
            <a:extLst>
              <a:ext uri="{FF2B5EF4-FFF2-40B4-BE49-F238E27FC236}">
                <a16:creationId xmlns:a16="http://schemas.microsoft.com/office/drawing/2014/main" id="{7B53FC5F-669F-4ADB-AE6B-A9BE45086EA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Net zero targets</a:t>
            </a:r>
          </a:p>
        </p:txBody>
      </p:sp>
      <p:sp>
        <p:nvSpPr>
          <p:cNvPr id="12" name="Title 6">
            <a:extLst>
              <a:ext uri="{FF2B5EF4-FFF2-40B4-BE49-F238E27FC236}">
                <a16:creationId xmlns:a16="http://schemas.microsoft.com/office/drawing/2014/main" id="{508FB1C4-0650-423F-803F-CDFE6DD7AD00}"/>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6" name="Picture 5">
            <a:extLst>
              <a:ext uri="{FF2B5EF4-FFF2-40B4-BE49-F238E27FC236}">
                <a16:creationId xmlns:a16="http://schemas.microsoft.com/office/drawing/2014/main" id="{F8D775DC-29A9-4DCE-BC74-A6A4D9E3FDAA}"/>
              </a:ext>
            </a:extLst>
          </p:cNvPr>
          <p:cNvPicPr>
            <a:picLocks noChangeAspect="1"/>
          </p:cNvPicPr>
          <p:nvPr/>
        </p:nvPicPr>
        <p:blipFill>
          <a:blip r:embed="rId5"/>
          <a:stretch>
            <a:fillRect/>
          </a:stretch>
        </p:blipFill>
        <p:spPr>
          <a:xfrm>
            <a:off x="4082814" y="2164327"/>
            <a:ext cx="7647406" cy="4038970"/>
          </a:xfrm>
          <a:prstGeom prst="rect">
            <a:avLst/>
          </a:prstGeom>
        </p:spPr>
      </p:pic>
      <p:sp>
        <p:nvSpPr>
          <p:cNvPr id="7" name="Rectangle 3">
            <a:extLst>
              <a:ext uri="{FF2B5EF4-FFF2-40B4-BE49-F238E27FC236}">
                <a16:creationId xmlns:a16="http://schemas.microsoft.com/office/drawing/2014/main" id="{3DA2278C-4D88-47AC-BDB4-B5A6BBC61C68}"/>
              </a:ext>
            </a:extLst>
          </p:cNvPr>
          <p:cNvSpPr txBox="1">
            <a:spLocks noChangeArrowheads="1"/>
          </p:cNvSpPr>
          <p:nvPr/>
        </p:nvSpPr>
        <p:spPr>
          <a:xfrm>
            <a:off x="663574" y="5928654"/>
            <a:ext cx="3381074" cy="5018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spc="-15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Net-Zero Tracker from Climate Watch, World Resources Institute (2020)</a:t>
            </a:r>
          </a:p>
        </p:txBody>
      </p:sp>
      <p:sp>
        <p:nvSpPr>
          <p:cNvPr id="8" name="TextBox 7">
            <a:extLst>
              <a:ext uri="{FF2B5EF4-FFF2-40B4-BE49-F238E27FC236}">
                <a16:creationId xmlns:a16="http://schemas.microsoft.com/office/drawing/2014/main" id="{B3B4D014-8270-4D96-99CA-E65720192FEF}"/>
              </a:ext>
            </a:extLst>
          </p:cNvPr>
          <p:cNvSpPr txBox="1"/>
          <p:nvPr/>
        </p:nvSpPr>
        <p:spPr>
          <a:xfrm>
            <a:off x="663574" y="2490875"/>
            <a:ext cx="3480521" cy="334931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Net-zero commitments must be </a:t>
            </a:r>
            <a:r>
              <a:rPr kumimoji="0" lang="en-GB" sz="1800" b="1"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robust and clearly defined</a:t>
            </a:r>
            <a:r>
              <a:rPr kumimoji="0" lang="en-GB" sz="1800" b="0" i="0" u="none" strike="noStrike" kern="1200" cap="none" spc="0" normalizeH="0" baseline="0" noProof="0" dirty="0">
                <a:ln>
                  <a:noFill/>
                </a:ln>
                <a:solidFill>
                  <a:prstClr val="black"/>
                </a:solidFill>
                <a:effectLst/>
                <a:uLnTx/>
                <a:uFillTx/>
                <a:latin typeface="Open Sans"/>
                <a:ea typeface="Calibri" panose="020F0502020204030204" pitchFamily="34" charset="0"/>
                <a:cs typeface="Times New Roman"/>
              </a:rPr>
              <a:t> </a:t>
            </a:r>
            <a:r>
              <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in order to advance climate action.</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Clarity on emission reductions occurring within country borders </a:t>
            </a:r>
            <a:endPar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Separate emission reduction targets </a:t>
            </a:r>
            <a:endPar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Open Sans"/>
                <a:ea typeface="Calibri" panose="020F0502020204030204" pitchFamily="34" charset="0"/>
                <a:cs typeface="Times New Roman"/>
              </a:rPr>
              <a:t>Intermediate milestones</a:t>
            </a:r>
          </a:p>
        </p:txBody>
      </p:sp>
      <p:sp>
        <p:nvSpPr>
          <p:cNvPr id="13" name="Oval 12">
            <a:extLst>
              <a:ext uri="{FF2B5EF4-FFF2-40B4-BE49-F238E27FC236}">
                <a16:creationId xmlns:a16="http://schemas.microsoft.com/office/drawing/2014/main" id="{CC57E847-FD1C-074F-920E-0DA1D842ECE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2.mp3" descr="Lecture9_Slide22.mp3">
            <a:hlinkClick r:id="" action="ppaction://media"/>
            <a:extLst>
              <a:ext uri="{FF2B5EF4-FFF2-40B4-BE49-F238E27FC236}">
                <a16:creationId xmlns:a16="http://schemas.microsoft.com/office/drawing/2014/main" id="{42E926C1-A0B3-B945-9997-CCA0A8B3F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36250363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Placeholder 44">
            <a:extLst>
              <a:ext uri="{FF2B5EF4-FFF2-40B4-BE49-F238E27FC236}">
                <a16:creationId xmlns:a16="http://schemas.microsoft.com/office/drawing/2014/main" id="{A350359F-D985-4290-9A4E-B87E5C112B20}"/>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Emission drivers</a:t>
            </a:r>
          </a:p>
        </p:txBody>
      </p:sp>
      <p:sp>
        <p:nvSpPr>
          <p:cNvPr id="19" name="Title 6">
            <a:extLst>
              <a:ext uri="{FF2B5EF4-FFF2-40B4-BE49-F238E27FC236}">
                <a16:creationId xmlns:a16="http://schemas.microsoft.com/office/drawing/2014/main" id="{B96DBC30-17DE-4D97-8906-F30B3468A513}"/>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9.4. GHG mitigation</a:t>
            </a:r>
          </a:p>
        </p:txBody>
      </p:sp>
      <p:pic>
        <p:nvPicPr>
          <p:cNvPr id="22" name="Picture 21">
            <a:extLst>
              <a:ext uri="{FF2B5EF4-FFF2-40B4-BE49-F238E27FC236}">
                <a16:creationId xmlns:a16="http://schemas.microsoft.com/office/drawing/2014/main" id="{65F8E69A-3BE4-47DD-A30E-3FDC080F7CB5}"/>
              </a:ext>
            </a:extLst>
          </p:cNvPr>
          <p:cNvPicPr>
            <a:picLocks noChangeAspect="1"/>
          </p:cNvPicPr>
          <p:nvPr/>
        </p:nvPicPr>
        <p:blipFill>
          <a:blip r:embed="rId5"/>
          <a:stretch>
            <a:fillRect/>
          </a:stretch>
        </p:blipFill>
        <p:spPr>
          <a:xfrm>
            <a:off x="4035921" y="2078107"/>
            <a:ext cx="6302676" cy="4230430"/>
          </a:xfrm>
          <a:prstGeom prst="rect">
            <a:avLst/>
          </a:prstGeom>
        </p:spPr>
      </p:pic>
      <p:sp>
        <p:nvSpPr>
          <p:cNvPr id="24" name="TextBox 23">
            <a:extLst>
              <a:ext uri="{FF2B5EF4-FFF2-40B4-BE49-F238E27FC236}">
                <a16:creationId xmlns:a16="http://schemas.microsoft.com/office/drawing/2014/main" id="{F835B4B3-9D24-4CD7-8445-41B40A52BC09}"/>
              </a:ext>
            </a:extLst>
          </p:cNvPr>
          <p:cNvSpPr txBox="1"/>
          <p:nvPr/>
        </p:nvSpPr>
        <p:spPr>
          <a:xfrm>
            <a:off x="663574" y="6087982"/>
            <a:ext cx="4213226"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OurWorldinData.org</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8" name="Oval 7">
            <a:extLst>
              <a:ext uri="{FF2B5EF4-FFF2-40B4-BE49-F238E27FC236}">
                <a16:creationId xmlns:a16="http://schemas.microsoft.com/office/drawing/2014/main" id="{67FB6452-481A-874D-B1BC-BF12CB8885C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3.mp3" descr="Lecture9_Slide23.mp3">
            <a:hlinkClick r:id="" action="ppaction://media"/>
            <a:extLst>
              <a:ext uri="{FF2B5EF4-FFF2-40B4-BE49-F238E27FC236}">
                <a16:creationId xmlns:a16="http://schemas.microsoft.com/office/drawing/2014/main" id="{11FD7D95-A007-B945-B6F1-6DAA65F7C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6423"/>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10119755" cy="1325563"/>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9.4. GHG mitigation</a:t>
            </a:r>
            <a:endParaRPr 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Cost of abatement</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39D6650-150F-4282-BD98-5D7B23BA4939}"/>
              </a:ext>
            </a:extLst>
          </p:cNvPr>
          <p:cNvPicPr>
            <a:picLocks noChangeAspect="1"/>
          </p:cNvPicPr>
          <p:nvPr/>
        </p:nvPicPr>
        <p:blipFill>
          <a:blip r:embed="rId5"/>
          <a:stretch>
            <a:fillRect/>
          </a:stretch>
        </p:blipFill>
        <p:spPr>
          <a:xfrm>
            <a:off x="5376079" y="2012231"/>
            <a:ext cx="6160886" cy="4235620"/>
          </a:xfrm>
          <a:prstGeom prst="rect">
            <a:avLst/>
          </a:prstGeom>
        </p:spPr>
      </p:pic>
      <p:sp>
        <p:nvSpPr>
          <p:cNvPr id="6" name="TextBox 5">
            <a:extLst>
              <a:ext uri="{FF2B5EF4-FFF2-40B4-BE49-F238E27FC236}">
                <a16:creationId xmlns:a16="http://schemas.microsoft.com/office/drawing/2014/main" id="{54011336-D645-4AC4-84BC-45E6DD1884E2}"/>
              </a:ext>
            </a:extLst>
          </p:cNvPr>
          <p:cNvSpPr txBox="1"/>
          <p:nvPr/>
        </p:nvSpPr>
        <p:spPr>
          <a:xfrm>
            <a:off x="663574" y="6093150"/>
            <a:ext cx="4646931"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McKinsey and Company via OurWorldinData.org</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8" name="TextBox 7">
            <a:extLst>
              <a:ext uri="{FF2B5EF4-FFF2-40B4-BE49-F238E27FC236}">
                <a16:creationId xmlns:a16="http://schemas.microsoft.com/office/drawing/2014/main" id="{BC0646A5-86AD-46D6-B05D-7F0250BC5EF8}"/>
              </a:ext>
            </a:extLst>
          </p:cNvPr>
          <p:cNvSpPr txBox="1"/>
          <p:nvPr/>
        </p:nvSpPr>
        <p:spPr>
          <a:xfrm>
            <a:off x="662055" y="3147214"/>
            <a:ext cx="444148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Pursuing all of the low-cost abatement opportunities currently available, the total global economic cost would be 200 to 350 billion euros per year by 2030, which is less than one percent of the forecasted global GDP in 2030.</a:t>
            </a:r>
          </a:p>
        </p:txBody>
      </p:sp>
      <p:sp>
        <p:nvSpPr>
          <p:cNvPr id="9" name="Oval 8">
            <a:extLst>
              <a:ext uri="{FF2B5EF4-FFF2-40B4-BE49-F238E27FC236}">
                <a16:creationId xmlns:a16="http://schemas.microsoft.com/office/drawing/2014/main" id="{519BF981-32CB-E941-ADEB-6BFD76DA589E}"/>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4.mp3" descr="Lecture9_Slide24.mp3">
            <a:hlinkClick r:id="" action="ppaction://media"/>
            <a:extLst>
              <a:ext uri="{FF2B5EF4-FFF2-40B4-BE49-F238E27FC236}">
                <a16:creationId xmlns:a16="http://schemas.microsoft.com/office/drawing/2014/main" id="{9FF6AF35-EF8D-C846-9A40-AAFC9679C8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7365" y="1009556"/>
            <a:ext cx="812800" cy="812800"/>
          </a:xfrm>
          <a:prstGeom prst="rect">
            <a:avLst/>
          </a:prstGeom>
        </p:spPr>
      </p:pic>
    </p:spTree>
    <p:extLst>
      <p:ext uri="{BB962C8B-B14F-4D97-AF65-F5344CB8AC3E}">
        <p14:creationId xmlns:p14="http://schemas.microsoft.com/office/powerpoint/2010/main" val="157146078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Measures to achieve abatement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7" name="Picture 26">
            <a:extLst>
              <a:ext uri="{FF2B5EF4-FFF2-40B4-BE49-F238E27FC236}">
                <a16:creationId xmlns:a16="http://schemas.microsoft.com/office/drawing/2014/main" id="{87DDB9BD-9E6E-4AF8-B16A-A0201F1E9989}"/>
              </a:ext>
            </a:extLst>
          </p:cNvPr>
          <p:cNvPicPr>
            <a:picLocks noChangeAspect="1"/>
          </p:cNvPicPr>
          <p:nvPr/>
        </p:nvPicPr>
        <p:blipFill>
          <a:blip r:embed="rId5"/>
          <a:stretch>
            <a:fillRect/>
          </a:stretch>
        </p:blipFill>
        <p:spPr>
          <a:xfrm>
            <a:off x="5583321" y="2160350"/>
            <a:ext cx="6034457" cy="4218396"/>
          </a:xfrm>
          <a:prstGeom prst="rect">
            <a:avLst/>
          </a:prstGeom>
        </p:spPr>
      </p:pic>
      <p:sp>
        <p:nvSpPr>
          <p:cNvPr id="29" name="TextBox 28">
            <a:extLst>
              <a:ext uri="{FF2B5EF4-FFF2-40B4-BE49-F238E27FC236}">
                <a16:creationId xmlns:a16="http://schemas.microsoft.com/office/drawing/2014/main" id="{DC171AFF-FA93-44F5-AF6E-58E21892AB11}"/>
              </a:ext>
            </a:extLst>
          </p:cNvPr>
          <p:cNvSpPr txBox="1"/>
          <p:nvPr/>
        </p:nvSpPr>
        <p:spPr>
          <a:xfrm>
            <a:off x="663575" y="6101747"/>
            <a:ext cx="4581080"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Open Sans"/>
                <a:ea typeface="Open Sans"/>
                <a:cs typeface="Open Sans"/>
              </a:rPr>
              <a:t>Source: McKinsey and Company via OurWorldinData.org</a:t>
            </a:r>
            <a:endParaRPr kumimoji="0" lang="en-GB" sz="1400" b="0" i="1" u="none" strike="noStrike" kern="1200" cap="none" spc="0" normalizeH="0" baseline="0" noProof="0">
              <a:ln>
                <a:noFill/>
              </a:ln>
              <a:solidFill>
                <a:prstClr val="black"/>
              </a:solidFill>
              <a:effectLst/>
              <a:uLnTx/>
              <a:uFillTx/>
              <a:latin typeface="Open Sans"/>
              <a:ea typeface="Open Sans"/>
              <a:cs typeface="Open Sans"/>
            </a:endParaRPr>
          </a:p>
        </p:txBody>
      </p:sp>
      <p:sp>
        <p:nvSpPr>
          <p:cNvPr id="30" name="TextBox 29">
            <a:extLst>
              <a:ext uri="{FF2B5EF4-FFF2-40B4-BE49-F238E27FC236}">
                <a16:creationId xmlns:a16="http://schemas.microsoft.com/office/drawing/2014/main" id="{CFED79FA-89B0-49A6-AD0E-5EE0951354C4}"/>
              </a:ext>
            </a:extLst>
          </p:cNvPr>
          <p:cNvSpPr txBox="1"/>
          <p:nvPr/>
        </p:nvSpPr>
        <p:spPr>
          <a:xfrm>
            <a:off x="663575" y="2854590"/>
            <a:ext cx="441869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Only options costing less than 60 euros/tonne: </a:t>
            </a: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38 billion tonnes of reduction by 2030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Including two additional options (technical options costing between 60-100 euros/tonne and behavioural change): </a:t>
            </a: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47 billion tonnes of reduction by 2030</a:t>
            </a:r>
          </a:p>
        </p:txBody>
      </p:sp>
      <p:sp>
        <p:nvSpPr>
          <p:cNvPr id="4" name="Title 6">
            <a:extLst>
              <a:ext uri="{FF2B5EF4-FFF2-40B4-BE49-F238E27FC236}">
                <a16:creationId xmlns:a16="http://schemas.microsoft.com/office/drawing/2014/main" id="{1628DC0A-95F0-43E1-BDE1-00DF1A1C1D07}"/>
              </a:ext>
            </a:extLst>
          </p:cNvPr>
          <p:cNvSpPr txBox="1">
            <a:spLocks/>
          </p:cNvSpPr>
          <p:nvPr/>
        </p:nvSpPr>
        <p:spPr>
          <a:xfrm>
            <a:off x="663574" y="724322"/>
            <a:ext cx="9907781"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9.4. GHG mitigation</a:t>
            </a:r>
          </a:p>
        </p:txBody>
      </p:sp>
      <p:sp>
        <p:nvSpPr>
          <p:cNvPr id="8" name="Oval 7">
            <a:extLst>
              <a:ext uri="{FF2B5EF4-FFF2-40B4-BE49-F238E27FC236}">
                <a16:creationId xmlns:a16="http://schemas.microsoft.com/office/drawing/2014/main" id="{D04318C1-7A14-3648-8AFD-4D7AF082A6B0}"/>
              </a:ext>
            </a:extLst>
          </p:cNvPr>
          <p:cNvSpPr/>
          <p:nvPr/>
        </p:nvSpPr>
        <p:spPr>
          <a:xfrm>
            <a:off x="6096000" y="938191"/>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5.mp3" descr="Lecture9_Slide25.mp3">
            <a:hlinkClick r:id="" action="ppaction://media"/>
            <a:extLst>
              <a:ext uri="{FF2B5EF4-FFF2-40B4-BE49-F238E27FC236}">
                <a16:creationId xmlns:a16="http://schemas.microsoft.com/office/drawing/2014/main" id="{1C652B8A-5B32-B044-9F6F-61CCA4F20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5954" y="1009556"/>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9.4.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6097324" cy="4743357"/>
          </a:xfrm>
        </p:spPr>
        <p:txBody>
          <a:bodyPr vert="horz" lIns="91440" tIns="45720" rIns="91440" bIns="45720" rtlCol="0" anchor="t">
            <a:normAutofit/>
          </a:bodyPr>
          <a:lstStyle/>
          <a:p>
            <a:pPr marL="457200" indent="-457200">
              <a:buFont typeface="Arial" panose="020B0604020202020204" pitchFamily="34" charset="0"/>
              <a:buAutoNum type="arabicPeriod"/>
            </a:pPr>
            <a:r>
              <a:rPr lang="en-US" sz="1600" b="0" i="0" dirty="0" err="1">
                <a:effectLst/>
                <a:latin typeface="Open Sans"/>
                <a:ea typeface="Open Sans"/>
                <a:cs typeface="Segoe UI Semibold"/>
              </a:rPr>
              <a:t>McKinsey&amp;Company</a:t>
            </a:r>
            <a:r>
              <a:rPr lang="en-US" sz="1600" b="0" i="0">
                <a:effectLst/>
                <a:latin typeface="Open Sans"/>
                <a:ea typeface="Open Sans"/>
                <a:cs typeface="Segoe UI Semibold"/>
              </a:rPr>
              <a:t> (2009) – Pathways to a low-carbon economy: Version 2 of the global greenhouse gas abatement cost curve. </a:t>
            </a:r>
            <a:r>
              <a:rPr lang="en-US" sz="1600" b="0" i="0" dirty="0">
                <a:effectLst/>
                <a:latin typeface="Open Sans"/>
                <a:ea typeface="Open Sans"/>
                <a:cs typeface="Segoe UI Semibold"/>
              </a:rPr>
              <a:t>Available at: </a:t>
            </a:r>
            <a:r>
              <a:rPr lang="en-US" sz="1600" b="0" i="0" u="none" strike="noStrike" dirty="0" err="1">
                <a:solidFill>
                  <a:srgbClr val="2162E6"/>
                </a:solidFill>
                <a:effectLst/>
                <a:latin typeface="Open Sans"/>
                <a:ea typeface="Open Sans"/>
                <a:cs typeface="Segoe UI Semibold"/>
                <a:hlinkClick r:id="rId3"/>
              </a:rPr>
              <a:t>McKinsey&amp;Company</a:t>
            </a:r>
            <a:endParaRPr lang="en-US" sz="1600" b="0" i="0" dirty="0">
              <a:effectLst/>
              <a:latin typeface="Open Sans"/>
              <a:ea typeface="Open Sans"/>
              <a:cs typeface="Segoe UI Semibold"/>
            </a:endParaRPr>
          </a:p>
          <a:p>
            <a:pPr marL="457200" indent="-457200">
              <a:buAutoNum type="arabicPeriod"/>
            </a:pPr>
            <a:endParaRPr lang="en-US" sz="1600" b="0" dirty="0">
              <a:latin typeface="Open Sans" panose="020B0606030504020204" pitchFamily="34" charset="0"/>
              <a:ea typeface="Open Sans" panose="020B0606030504020204" pitchFamily="34" charset="0"/>
              <a:cs typeface="Open Sans" panose="020B0606030504020204" pitchFamily="34" charset="0"/>
            </a:endParaRPr>
          </a:p>
          <a:p>
            <a:pPr marL="457200" indent="-457200">
              <a:buAutoNum type="arabicPeriod"/>
            </a:pPr>
            <a:endParaRPr lang="en-GB" sz="16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4511114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710007" y="4880749"/>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Shivakumar</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A. (UNDESA),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Sridharan</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V.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Niet</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(SFU), Ramos E.P., Gardumi F. (KTH), </a:t>
            </a:r>
            <a:r>
              <a:rPr kumimoji="0" lang="en-ZA" sz="800" b="0" i="0" u="none" strike="noStrike" kern="1200" cap="none" spc="0" normalizeH="0" baseline="0" noProof="0" dirty="0" err="1">
                <a:ln>
                  <a:noFill/>
                </a:ln>
                <a:solidFill>
                  <a:srgbClr val="FFFFFF"/>
                </a:solidFill>
                <a:effectLst/>
                <a:uLnTx/>
                <a:uFillTx/>
                <a:latin typeface="Open Sans"/>
                <a:ea typeface="Calibri" panose="020F0502020204030204"/>
                <a:cs typeface="Calibri" panose="020F0502020204030204"/>
              </a:rPr>
              <a:t>Alfstad</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 T., (UNDESA) 2021. Lecture 9: The climate system – Part I. Release Version 1.0.  [online presentation]. Climate Compatible Growth Programme, </a:t>
            </a:r>
            <a:r>
              <a:rPr kumimoji="0" lang="en-GB"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United Nations Development Program and United Nations Department of Economic and Social Affairs</a:t>
            </a:r>
            <a:r>
              <a:rPr kumimoji="0" lang="en-ZA" sz="800" b="0" i="0" u="none" strike="noStrike" kern="1200" cap="none" spc="0" normalizeH="0" baseline="0" noProof="0" dirty="0">
                <a:ln>
                  <a:noFill/>
                </a:ln>
                <a:solidFill>
                  <a:srgbClr val="FFFFFF"/>
                </a:solidFill>
                <a:effectLst/>
                <a:uLnTx/>
                <a:uFillTx/>
                <a:latin typeface="Open Sans"/>
                <a:ea typeface="Calibri" panose="020F0502020204030204"/>
                <a:cs typeface="Calibri" panose="020F0502020204030204"/>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71079" y="5876861"/>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Calibri" panose="020F0502020204030204"/>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Calibri" panose="020F0502020204030204"/>
                <a:cs typeface="Calibri" panose="020F0502020204030204"/>
              </a:rPr>
              <a:t>)</a:t>
            </a:r>
          </a:p>
        </p:txBody>
      </p:sp>
      <p:grpSp>
        <p:nvGrpSpPr>
          <p:cNvPr id="6" name="Group 5">
            <a:extLst>
              <a:ext uri="{FF2B5EF4-FFF2-40B4-BE49-F238E27FC236}">
                <a16:creationId xmlns:a16="http://schemas.microsoft.com/office/drawing/2014/main" id="{91F199A0-B125-1747-A25F-A43FC58E580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FBB830FF-897B-D14B-8AEB-BB48F0D171B5}"/>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619A63A-0483-4C4F-A82F-D6A5F33F293D}"/>
                </a:ext>
              </a:extLst>
            </p:cNvPr>
            <p:cNvSpPr txBox="1"/>
            <p:nvPr/>
          </p:nvSpPr>
          <p:spPr>
            <a:xfrm>
              <a:off x="951053" y="5551169"/>
              <a:ext cx="179214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Take Quiz</a:t>
              </a:r>
            </a:p>
          </p:txBody>
        </p:sp>
        <p:sp>
          <p:nvSpPr>
            <p:cNvPr id="9" name="Rounded Rectangle 8">
              <a:hlinkClick r:id="rId4"/>
              <a:extLst>
                <a:ext uri="{FF2B5EF4-FFF2-40B4-BE49-F238E27FC236}">
                  <a16:creationId xmlns:a16="http://schemas.microsoft.com/office/drawing/2014/main" id="{A7B4EF44-69B7-D840-888D-8844BAB03C7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49026762"/>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12069"/>
                </a:solidFill>
                <a:effectLst/>
                <a:uLnTx/>
                <a:uFillTx/>
                <a:latin typeface="Calibri" panose="020F0502020204030204"/>
                <a:ea typeface="+mn-ea"/>
                <a:cs typeface="+mn-cs"/>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Open Sans"/>
                <a:ea typeface="Open Sans"/>
                <a:cs typeface="Open Sans"/>
              </a:rPr>
              <a:t>Learning outcomes</a:t>
            </a:r>
            <a:endParaRPr kumimoji="0" lang="en-US" sz="440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5592157" cy="655749"/>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5B9BD5">
                    <a:lumMod val="60000"/>
                    <a:lumOff val="40000"/>
                  </a:srgbClr>
                </a:solidFill>
                <a:effectLst/>
                <a:uLnTx/>
                <a:uFillTx/>
                <a:latin typeface="Open Sans"/>
                <a:ea typeface="Open Sans"/>
                <a:cs typeface="Open Sans"/>
              </a:rPr>
              <a:t>By the end of this lecture, you will be able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79" y="2569155"/>
            <a:ext cx="10528839" cy="2813125"/>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ILO1: Understand the basics of climate change and its causes</a:t>
            </a:r>
          </a:p>
          <a:p>
            <a:r>
              <a:rPr lang="en-US" b="0">
                <a:latin typeface="Open Sans" panose="020B0606030504020204" pitchFamily="34" charset="0"/>
                <a:ea typeface="Open Sans" panose="020B0606030504020204" pitchFamily="34" charset="0"/>
                <a:cs typeface="Open Sans" panose="020B0606030504020204" pitchFamily="34" charset="0"/>
              </a:rPr>
              <a:t>ILO2: Understand the basics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ILO3: Learn about significant sources of greenhouse gas emissions</a:t>
            </a:r>
          </a:p>
          <a:p>
            <a:r>
              <a:rPr lang="en-US" b="0">
                <a:latin typeface="Open Sans" panose="020B0606030504020204" pitchFamily="34" charset="0"/>
                <a:ea typeface="Open Sans" panose="020B0606030504020204" pitchFamily="34" charset="0"/>
                <a:cs typeface="Open Sans" panose="020B0606030504020204" pitchFamily="34" charset="0"/>
              </a:rPr>
              <a:t>ILO4: Learn about pathways to reduce greenhouse emissions</a:t>
            </a:r>
          </a:p>
        </p:txBody>
      </p:sp>
      <p:sp>
        <p:nvSpPr>
          <p:cNvPr id="6" name="Oval 5">
            <a:extLst>
              <a:ext uri="{FF2B5EF4-FFF2-40B4-BE49-F238E27FC236}">
                <a16:creationId xmlns:a16="http://schemas.microsoft.com/office/drawing/2014/main" id="{2825C4DB-A6D4-BF4C-AEDF-FDF73A5BC2A1}"/>
              </a:ext>
            </a:extLst>
          </p:cNvPr>
          <p:cNvSpPr/>
          <p:nvPr/>
        </p:nvSpPr>
        <p:spPr>
          <a:xfrm>
            <a:off x="6530265" y="133927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2.mp3" descr="Lecture9_Slide2.mp3">
            <a:hlinkClick r:id="" action="ppaction://media"/>
            <a:extLst>
              <a:ext uri="{FF2B5EF4-FFF2-40B4-BE49-F238E27FC236}">
                <a16:creationId xmlns:a16="http://schemas.microsoft.com/office/drawing/2014/main" id="{0EDC6850-90F4-D24E-90D0-1B3F2529E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1630" y="1410643"/>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 Basics of climate change</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Content Placeholder 2">
            <a:extLst>
              <a:ext uri="{FF2B5EF4-FFF2-40B4-BE49-F238E27FC236}">
                <a16:creationId xmlns:a16="http://schemas.microsoft.com/office/drawing/2014/main" id="{6D0A92F3-2354-4E9C-A025-4B28ADC9F96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31787D56-3DEA-408A-A766-C8203A83E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466" y="2119256"/>
            <a:ext cx="5827959" cy="39654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44">
            <a:extLst>
              <a:ext uri="{FF2B5EF4-FFF2-40B4-BE49-F238E27FC236}">
                <a16:creationId xmlns:a16="http://schemas.microsoft.com/office/drawing/2014/main" id="{209BCB22-811F-4E9B-8FCC-AD9BB63B556D}"/>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Carbon cycle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2C86DA2-3977-4989-9196-C3AFF01B2C82}"/>
              </a:ext>
            </a:extLst>
          </p:cNvPr>
          <p:cNvSpPr txBox="1"/>
          <p:nvPr/>
        </p:nvSpPr>
        <p:spPr>
          <a:xfrm>
            <a:off x="662912" y="2897089"/>
            <a:ext cx="45348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natural flows of carbon between the atmosphere, ocean, terrestrial ecosystems, and sediments are fairly balanced so that carbon levels would be roughly stable </a:t>
            </a: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without human influence</a:t>
            </a:r>
            <a:endParaRPr kumimoji="0" lang="en-GB"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1453765-F39B-654D-B09F-986E672C9D02}"/>
              </a:ext>
            </a:extLst>
          </p:cNvPr>
          <p:cNvSpPr/>
          <p:nvPr/>
        </p:nvSpPr>
        <p:spPr>
          <a:xfrm>
            <a:off x="8367029" y="1008192"/>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3.mp3" descr="Lecture9_Slide3.mp3">
            <a:hlinkClick r:id="" action="ppaction://media"/>
            <a:extLst>
              <a:ext uri="{FF2B5EF4-FFF2-40B4-BE49-F238E27FC236}">
                <a16:creationId xmlns:a16="http://schemas.microsoft.com/office/drawing/2014/main" id="{CF2ACEEE-90AC-5B44-A26A-A96F0D52D4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470" y="1079557"/>
            <a:ext cx="812800" cy="812800"/>
          </a:xfrm>
          <a:prstGeom prst="rect">
            <a:avLst/>
          </a:prstGeom>
        </p:spPr>
      </p:pic>
      <p:sp>
        <p:nvSpPr>
          <p:cNvPr id="11" name="TextBox 10">
            <a:extLst>
              <a:ext uri="{FF2B5EF4-FFF2-40B4-BE49-F238E27FC236}">
                <a16:creationId xmlns:a16="http://schemas.microsoft.com/office/drawing/2014/main" id="{E0773069-7BAE-4343-A8A0-B342CDF98F22}"/>
              </a:ext>
            </a:extLst>
          </p:cNvPr>
          <p:cNvSpPr txBox="1"/>
          <p:nvPr/>
        </p:nvSpPr>
        <p:spPr>
          <a:xfrm>
            <a:off x="4811843" y="6094082"/>
            <a:ext cx="6899391"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rPr>
              <a:t>Photo Source</a:t>
            </a:r>
            <a:r>
              <a:rPr kumimoji="0" lang="en-GB" sz="1400" b="0" i="0" u="none" strike="noStrike" kern="1200" cap="none" spc="0" normalizeH="0" baseline="0" noProof="0">
                <a:ln>
                  <a:noFill/>
                </a:ln>
                <a:solidFill>
                  <a:prstClr val="black"/>
                </a:solidFill>
                <a:effectLst/>
                <a:uLnTx/>
                <a:uFillTx/>
                <a:latin typeface="Calibri" panose="020F0502020204030204" pitchFamily="34" charset="0"/>
                <a:ea typeface="Open Sans"/>
                <a:cs typeface="Calibri" panose="020F0502020204030204" pitchFamily="34" charset="0"/>
              </a:rPr>
              <a:t>: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Harry C;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hlinkClick r:id="rId7"/>
              </a:rPr>
              <a:t>Creative Commons — Attribution 4.0 International — CC BY 4.0</a:t>
            </a:r>
            <a:b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GB" sz="1400" b="0" i="1"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endParaRPr>
          </a:p>
        </p:txBody>
      </p:sp>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Carbon sources and carbon sinks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 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ounded Rectangle 1">
            <a:extLst>
              <a:ext uri="{FF2B5EF4-FFF2-40B4-BE49-F238E27FC236}">
                <a16:creationId xmlns:a16="http://schemas.microsoft.com/office/drawing/2014/main" id="{89BBAC9C-703E-464C-9C60-061A09B773EA}"/>
              </a:ext>
            </a:extLst>
          </p:cNvPr>
          <p:cNvSpPr/>
          <p:nvPr/>
        </p:nvSpPr>
        <p:spPr>
          <a:xfrm>
            <a:off x="1731400" y="2628222"/>
            <a:ext cx="2050582" cy="51435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Sources</a:t>
            </a:r>
          </a:p>
        </p:txBody>
      </p:sp>
      <p:sp>
        <p:nvSpPr>
          <p:cNvPr id="11" name="Rounded Rectangle 12">
            <a:extLst>
              <a:ext uri="{FF2B5EF4-FFF2-40B4-BE49-F238E27FC236}">
                <a16:creationId xmlns:a16="http://schemas.microsoft.com/office/drawing/2014/main" id="{DAD99B04-795F-42EF-9FD6-2791F199C5DB}"/>
              </a:ext>
            </a:extLst>
          </p:cNvPr>
          <p:cNvSpPr/>
          <p:nvPr/>
        </p:nvSpPr>
        <p:spPr>
          <a:xfrm>
            <a:off x="8698556" y="2628222"/>
            <a:ext cx="2199871" cy="51435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Sinks</a:t>
            </a:r>
          </a:p>
        </p:txBody>
      </p:sp>
      <p:sp>
        <p:nvSpPr>
          <p:cNvPr id="13" name="TextBox 12">
            <a:extLst>
              <a:ext uri="{FF2B5EF4-FFF2-40B4-BE49-F238E27FC236}">
                <a16:creationId xmlns:a16="http://schemas.microsoft.com/office/drawing/2014/main" id="{049D7256-9523-4BCF-966C-EA40EAEAEBEB}"/>
              </a:ext>
            </a:extLst>
          </p:cNvPr>
          <p:cNvSpPr txBox="1"/>
          <p:nvPr/>
        </p:nvSpPr>
        <p:spPr>
          <a:xfrm>
            <a:off x="798815" y="3240043"/>
            <a:ext cx="3915752" cy="31393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Respiration </a:t>
            </a: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(from living organisms) </a:t>
            </a:r>
            <a:endPar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Decomposition </a:t>
            </a:r>
            <a:endPar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(from decaying matter)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Geological 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Burning of Fossil Fuels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a:ea typeface="Open Sans"/>
                <a:cs typeface="Open Sans"/>
              </a:rPr>
              <a:t>Land-use change</a:t>
            </a:r>
            <a:endParaRPr kumimoji="0" lang="en-GB" sz="1400" b="0" i="0" u="none" strike="noStrike" kern="1200" cap="none" spc="0" normalizeH="0" baseline="0" noProof="0" dirty="0">
              <a:ln>
                <a:noFill/>
              </a:ln>
              <a:solidFill>
                <a:prstClr val="black"/>
              </a:solidFill>
              <a:effectLst/>
              <a:uLnTx/>
              <a:uFillTx/>
              <a:latin typeface="Open Sans"/>
              <a:ea typeface="Open Sans"/>
              <a:cs typeface="Open Sans"/>
            </a:endParaRPr>
          </a:p>
        </p:txBody>
      </p:sp>
      <p:sp>
        <p:nvSpPr>
          <p:cNvPr id="14" name="TextBox 13">
            <a:extLst>
              <a:ext uri="{FF2B5EF4-FFF2-40B4-BE49-F238E27FC236}">
                <a16:creationId xmlns:a16="http://schemas.microsoft.com/office/drawing/2014/main" id="{D148C3A1-9DCB-4565-8411-8000A1B692D7}"/>
              </a:ext>
            </a:extLst>
          </p:cNvPr>
          <p:cNvSpPr txBox="1"/>
          <p:nvPr/>
        </p:nvSpPr>
        <p:spPr>
          <a:xfrm>
            <a:off x="8010725" y="3285121"/>
            <a:ext cx="35755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Forests and vegetation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Lithosphere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(top layer on the earth’s mantle)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Oceans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Atmosphere</a:t>
            </a:r>
          </a:p>
        </p:txBody>
      </p:sp>
      <p:sp>
        <p:nvSpPr>
          <p:cNvPr id="15" name="Curved Right Arrow 18">
            <a:extLst>
              <a:ext uri="{FF2B5EF4-FFF2-40B4-BE49-F238E27FC236}">
                <a16:creationId xmlns:a16="http://schemas.microsoft.com/office/drawing/2014/main" id="{D3FD36EF-8413-435F-9BAD-62D69DAED0D8}"/>
              </a:ext>
            </a:extLst>
          </p:cNvPr>
          <p:cNvSpPr/>
          <p:nvPr/>
        </p:nvSpPr>
        <p:spPr>
          <a:xfrm flipH="1">
            <a:off x="6604554" y="3336231"/>
            <a:ext cx="1195200" cy="2441428"/>
          </a:xfrm>
          <a:prstGeom prst="curv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Right Arrow 19">
            <a:extLst>
              <a:ext uri="{FF2B5EF4-FFF2-40B4-BE49-F238E27FC236}">
                <a16:creationId xmlns:a16="http://schemas.microsoft.com/office/drawing/2014/main" id="{37B79CEF-9B66-4D04-8FAB-0DECCE8537BC}"/>
              </a:ext>
            </a:extLst>
          </p:cNvPr>
          <p:cNvSpPr/>
          <p:nvPr/>
        </p:nvSpPr>
        <p:spPr>
          <a:xfrm flipV="1">
            <a:off x="4775509" y="3232058"/>
            <a:ext cx="1193746" cy="2441428"/>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16">
            <a:extLst>
              <a:ext uri="{FF2B5EF4-FFF2-40B4-BE49-F238E27FC236}">
                <a16:creationId xmlns:a16="http://schemas.microsoft.com/office/drawing/2014/main" id="{CC6E9249-1D61-6541-9D31-1C55068FF91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4.mp3" descr="Lecture9_Slide4.mp3">
            <a:hlinkClick r:id="" action="ppaction://media"/>
            <a:extLst>
              <a:ext uri="{FF2B5EF4-FFF2-40B4-BE49-F238E27FC236}">
                <a16:creationId xmlns:a16="http://schemas.microsoft.com/office/drawing/2014/main" id="{717D8352-968A-1642-93DC-28B698CA8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806A8607-7A5B-47BF-B0AF-9865835D1D6D}"/>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emperature Change and Carbon Dioxide Change | National Centers for  Environmental Information (NCEI) formerly known as National Climatic Data  Center (NCDC)">
            <a:extLst>
              <a:ext uri="{FF2B5EF4-FFF2-40B4-BE49-F238E27FC236}">
                <a16:creationId xmlns:a16="http://schemas.microsoft.com/office/drawing/2014/main" id="{BE932F48-7FBC-4D59-8D03-965C59858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810" y="2362717"/>
            <a:ext cx="7508750" cy="31161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E674EA-EF0D-4789-882D-95A4FCB455A6}"/>
              </a:ext>
            </a:extLst>
          </p:cNvPr>
          <p:cNvSpPr txBox="1"/>
          <p:nvPr/>
        </p:nvSpPr>
        <p:spPr>
          <a:xfrm>
            <a:off x="7992029" y="6102017"/>
            <a:ext cx="3759425" cy="307777"/>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a:t>
            </a:r>
            <a:r>
              <a:rPr kumimoji="0" lang="en-GB" sz="1400" b="0" i="1" u="none" strike="noStrike" kern="1200" cap="none" spc="0" normalizeH="0" baseline="0" noProof="0" err="1">
                <a:ln>
                  <a:noFill/>
                </a:ln>
                <a:solidFill>
                  <a:prstClr val="black"/>
                </a:solidFill>
                <a:effectLst/>
                <a:uLnTx/>
                <a:uFillTx/>
                <a:latin typeface="Open Sans"/>
                <a:ea typeface="Open Sans"/>
                <a:cs typeface="Open Sans"/>
              </a:rPr>
              <a:t>Jouzel</a:t>
            </a:r>
            <a:r>
              <a:rPr kumimoji="0" lang="en-GB" sz="1400" b="0" i="1" u="none" strike="noStrike" kern="1200" cap="none" spc="0" normalizeH="0" baseline="0" noProof="0">
                <a:ln>
                  <a:noFill/>
                </a:ln>
                <a:solidFill>
                  <a:prstClr val="black"/>
                </a:solidFill>
                <a:effectLst/>
                <a:uLnTx/>
                <a:uFillTx/>
                <a:latin typeface="Open Sans"/>
                <a:ea typeface="Open Sans"/>
                <a:cs typeface="Open Sans"/>
              </a:rPr>
              <a:t> et al. 2007; </a:t>
            </a:r>
            <a:r>
              <a:rPr kumimoji="0" lang="en-GB" sz="1400" b="0" i="1" u="none" strike="noStrike" kern="1200" cap="none" spc="0" normalizeH="0" baseline="0" noProof="0" err="1">
                <a:ln>
                  <a:noFill/>
                </a:ln>
                <a:solidFill>
                  <a:prstClr val="black"/>
                </a:solidFill>
                <a:effectLst/>
                <a:uLnTx/>
                <a:uFillTx/>
                <a:latin typeface="Open Sans"/>
                <a:ea typeface="Open Sans"/>
                <a:cs typeface="Open Sans"/>
              </a:rPr>
              <a:t>Lüthi</a:t>
            </a:r>
            <a:r>
              <a:rPr kumimoji="0" lang="en-GB" sz="1400" b="0" i="1" u="none" strike="noStrike" kern="1200" cap="none" spc="0" normalizeH="0" baseline="0" noProof="0">
                <a:ln>
                  <a:noFill/>
                </a:ln>
                <a:solidFill>
                  <a:prstClr val="black"/>
                </a:solidFill>
                <a:effectLst/>
                <a:uLnTx/>
                <a:uFillTx/>
                <a:latin typeface="Open Sans"/>
                <a:ea typeface="Open Sans"/>
                <a:cs typeface="Open Sans"/>
              </a:rPr>
              <a:t> et al. 2008</a:t>
            </a:r>
          </a:p>
        </p:txBody>
      </p:sp>
      <p:sp>
        <p:nvSpPr>
          <p:cNvPr id="18" name="TextBox 17">
            <a:extLst>
              <a:ext uri="{FF2B5EF4-FFF2-40B4-BE49-F238E27FC236}">
                <a16:creationId xmlns:a16="http://schemas.microsoft.com/office/drawing/2014/main" id="{A12992C6-5C57-4254-8E35-B808EFBCB396}"/>
              </a:ext>
            </a:extLst>
          </p:cNvPr>
          <p:cNvSpPr txBox="1"/>
          <p:nvPr/>
        </p:nvSpPr>
        <p:spPr>
          <a:xfrm>
            <a:off x="668093" y="5582317"/>
            <a:ext cx="739388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Temperature change </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1800" b="1" i="0" u="none" strike="noStrike" kern="1200" cap="none" spc="0" normalizeH="0" baseline="0" noProof="0">
                <a:ln>
                  <a:noFill/>
                </a:ln>
                <a:solidFill>
                  <a:srgbClr val="05B9D1"/>
                </a:solidFill>
                <a:effectLst/>
                <a:uLnTx/>
                <a:uFillTx/>
                <a:latin typeface="Open Sans" panose="020B0606030504020204" pitchFamily="34" charset="0"/>
                <a:ea typeface="Open Sans" panose="020B0606030504020204" pitchFamily="34" charset="0"/>
                <a:cs typeface="Open Sans" panose="020B0606030504020204" pitchFamily="34" charset="0"/>
              </a:rPr>
              <a:t>light blue</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GB" sz="1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carbon dioxide change </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1800" b="1" i="0" u="none" strike="noStrike" kern="1200" cap="none" spc="0" normalizeH="0" baseline="0" noProof="0">
                <a:ln>
                  <a:noFill/>
                </a:ln>
                <a:solidFill>
                  <a:srgbClr val="002AFA"/>
                </a:solidFill>
                <a:effectLst/>
                <a:uLnTx/>
                <a:uFillTx/>
                <a:latin typeface="Open Sans" panose="020B0606030504020204" pitchFamily="34" charset="0"/>
                <a:ea typeface="Open Sans" panose="020B0606030504020204" pitchFamily="34" charset="0"/>
                <a:cs typeface="Open Sans" panose="020B0606030504020204" pitchFamily="34" charset="0"/>
              </a:rPr>
              <a:t>dark blue</a:t>
            </a:r>
            <a:r>
              <a:rPr kumimoji="0" lang="en-GB"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measured from the EPICA Dome C ice core in Antarctica</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itle 6">
            <a:extLst>
              <a:ext uri="{FF2B5EF4-FFF2-40B4-BE49-F238E27FC236}">
                <a16:creationId xmlns:a16="http://schemas.microsoft.com/office/drawing/2014/main" id="{0DEA5039-38A9-434E-A66E-86153AC3149C}"/>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 Basics of climate change</a:t>
            </a:r>
          </a:p>
        </p:txBody>
      </p:sp>
      <p:sp>
        <p:nvSpPr>
          <p:cNvPr id="20" name="Text Placeholder 44">
            <a:extLst>
              <a:ext uri="{FF2B5EF4-FFF2-40B4-BE49-F238E27FC236}">
                <a16:creationId xmlns:a16="http://schemas.microsoft.com/office/drawing/2014/main" id="{8C3DD777-250B-4EC9-A009-F50AD9A1A8EC}"/>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What causes climate change?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03A10588-61C7-4945-BC1C-B21EEDFA6B4D}"/>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5.mp3" descr="Lecture9_Slide5.mp3">
            <a:hlinkClick r:id="" action="ppaction://media"/>
            <a:extLst>
              <a:ext uri="{FF2B5EF4-FFF2-40B4-BE49-F238E27FC236}">
                <a16:creationId xmlns:a16="http://schemas.microsoft.com/office/drawing/2014/main" id="{544E589A-FDF7-5342-83E1-A5B8AA5B5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8182353"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Impact of growing emissions on global average temperatures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 Basics of climate change</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21F8A31A-5194-443C-9918-D4577CCD3CFA}"/>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03CC70C-E26B-48A2-8B30-2F7F94422FCF}"/>
              </a:ext>
            </a:extLst>
          </p:cNvPr>
          <p:cNvPicPr>
            <a:picLocks noChangeAspect="1"/>
          </p:cNvPicPr>
          <p:nvPr/>
        </p:nvPicPr>
        <p:blipFill>
          <a:blip r:embed="rId5"/>
          <a:stretch>
            <a:fillRect/>
          </a:stretch>
        </p:blipFill>
        <p:spPr>
          <a:xfrm>
            <a:off x="799841" y="2542202"/>
            <a:ext cx="6556170" cy="3659585"/>
          </a:xfrm>
          <a:prstGeom prst="rect">
            <a:avLst/>
          </a:prstGeom>
        </p:spPr>
      </p:pic>
      <p:sp>
        <p:nvSpPr>
          <p:cNvPr id="17" name="TextBox 16">
            <a:extLst>
              <a:ext uri="{FF2B5EF4-FFF2-40B4-BE49-F238E27FC236}">
                <a16:creationId xmlns:a16="http://schemas.microsoft.com/office/drawing/2014/main" id="{7693028F-85C5-4DD5-8123-BA08556CEDDA}"/>
              </a:ext>
            </a:extLst>
          </p:cNvPr>
          <p:cNvSpPr txBox="1"/>
          <p:nvPr/>
        </p:nvSpPr>
        <p:spPr>
          <a:xfrm>
            <a:off x="8490857" y="5876121"/>
            <a:ext cx="3260597" cy="52322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Berkley Earth via OurWorldinData.org</a:t>
            </a:r>
          </a:p>
        </p:txBody>
      </p:sp>
      <p:sp>
        <p:nvSpPr>
          <p:cNvPr id="10" name="Oval 9">
            <a:extLst>
              <a:ext uri="{FF2B5EF4-FFF2-40B4-BE49-F238E27FC236}">
                <a16:creationId xmlns:a16="http://schemas.microsoft.com/office/drawing/2014/main" id="{C5D66A28-7967-5E4D-B81F-F0544A797EF1}"/>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6.mp3" descr="Lecture9_Slide6.mp3">
            <a:hlinkClick r:id="" action="ppaction://media"/>
            <a:extLst>
              <a:ext uri="{FF2B5EF4-FFF2-40B4-BE49-F238E27FC236}">
                <a16:creationId xmlns:a16="http://schemas.microsoft.com/office/drawing/2014/main" id="{60C2F821-97EC-F14A-8FCF-4DD862F21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7555" y="1288054"/>
            <a:ext cx="812800" cy="812800"/>
          </a:xfrm>
          <a:prstGeom prst="rect">
            <a:avLst/>
          </a:prstGeom>
        </p:spPr>
      </p:pic>
    </p:spTree>
    <p:extLst>
      <p:ext uri="{BB962C8B-B14F-4D97-AF65-F5344CB8AC3E}">
        <p14:creationId xmlns:p14="http://schemas.microsoft.com/office/powerpoint/2010/main" val="12691998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E577A92D-485C-499E-8BB6-B89A61D59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660" y="2452217"/>
            <a:ext cx="8677569" cy="3805790"/>
          </a:xfrm>
          <a:prstGeom prst="rect">
            <a:avLst/>
          </a:prstGeom>
          <a:noFill/>
          <a:extLst>
            <a:ext uri="{909E8E84-426E-40DD-AFC4-6F175D3DCCD1}">
              <a14:hiddenFill xmlns:a14="http://schemas.microsoft.com/office/drawing/2010/main">
                <a:solidFill>
                  <a:srgbClr val="FFFFFF"/>
                </a:solidFill>
              </a14:hiddenFill>
            </a:ext>
          </a:extLst>
        </p:spPr>
      </p:pic>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Content Placeholder 2">
            <a:extLst>
              <a:ext uri="{FF2B5EF4-FFF2-40B4-BE49-F238E27FC236}">
                <a16:creationId xmlns:a16="http://schemas.microsoft.com/office/drawing/2014/main" id="{E2A3AE08-A7D3-473B-A358-A62F0D18AA2F}"/>
              </a:ext>
            </a:extLst>
          </p:cNvPr>
          <p:cNvSpPr txBox="1">
            <a:spLocks/>
          </p:cNvSpPr>
          <p:nvPr/>
        </p:nvSpPr>
        <p:spPr>
          <a:xfrm>
            <a:off x="480767" y="1699019"/>
            <a:ext cx="5964368" cy="40233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Montserrat" panose="00000500000000000000"/>
              <a:ea typeface="+mn-ea"/>
              <a:cs typeface="+mn-cs"/>
            </a:endParaRPr>
          </a:p>
        </p:txBody>
      </p:sp>
      <p:sp>
        <p:nvSpPr>
          <p:cNvPr id="48" name="Title 6">
            <a:extLst>
              <a:ext uri="{FF2B5EF4-FFF2-40B4-BE49-F238E27FC236}">
                <a16:creationId xmlns:a16="http://schemas.microsoft.com/office/drawing/2014/main" id="{6125A7A8-CA2E-4C62-993B-C62E4EEAB13A}"/>
              </a:ext>
            </a:extLst>
          </p:cNvPr>
          <p:cNvSpPr txBox="1">
            <a:spLocks/>
          </p:cNvSpPr>
          <p:nvPr/>
        </p:nvSpPr>
        <p:spPr>
          <a:xfrm>
            <a:off x="663575" y="716881"/>
            <a:ext cx="836891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 Basics of climate change</a:t>
            </a:r>
          </a:p>
        </p:txBody>
      </p:sp>
      <p:sp>
        <p:nvSpPr>
          <p:cNvPr id="49" name="Text Placeholder 44">
            <a:extLst>
              <a:ext uri="{FF2B5EF4-FFF2-40B4-BE49-F238E27FC236}">
                <a16:creationId xmlns:a16="http://schemas.microsoft.com/office/drawing/2014/main" id="{89656F4A-1AA8-4FD5-A0DC-F9E558D89AF2}"/>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rPr>
              <a:t>Definition of climate change and how it is manifested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5B9BD5">
                  <a:lumMod val="60000"/>
                  <a:lumOff val="4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7EAE2D6A-FBE3-47F8-9711-1C6275C7D463}"/>
              </a:ext>
            </a:extLst>
          </p:cNvPr>
          <p:cNvSpPr txBox="1"/>
          <p:nvPr/>
        </p:nvSpPr>
        <p:spPr>
          <a:xfrm>
            <a:off x="8352944" y="6094082"/>
            <a:ext cx="3398510" cy="30777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Open Sans"/>
                <a:ea typeface="Open Sans"/>
                <a:cs typeface="Open Sans"/>
              </a:rPr>
              <a:t>Source: KVDP via Wikimedia Commons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26965E3-12D4-7642-BE53-BD04C0C29650}"/>
              </a:ext>
            </a:extLst>
          </p:cNvPr>
          <p:cNvSpPr/>
          <p:nvPr/>
        </p:nvSpPr>
        <p:spPr>
          <a:xfrm>
            <a:off x="8388432" y="1203734"/>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ecture9_Slide7.mp3" descr="Lecture9_Slide7.mp3">
            <a:hlinkClick r:id="" action="ppaction://media"/>
            <a:extLst>
              <a:ext uri="{FF2B5EF4-FFF2-40B4-BE49-F238E27FC236}">
                <a16:creationId xmlns:a16="http://schemas.microsoft.com/office/drawing/2014/main" id="{A007EC0A-77C3-384F-852D-9A1F11E64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97" y="128805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Lecture 9.1.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8242213" cy="3567432"/>
          </a:xfrm>
        </p:spPr>
        <p:txBody>
          <a:bodyPr vert="horz" lIns="91440" tIns="45720" rIns="91440" bIns="45720" rtlCol="0" anchor="t">
            <a:normAutofit/>
          </a:bodyPr>
          <a:lstStyle/>
          <a:p>
            <a:pPr marL="457200" indent="-457200">
              <a:buAutoNum type="arabicPeriod"/>
            </a:pPr>
            <a:r>
              <a:rPr lang="en-GB" sz="1600" b="0" err="1">
                <a:latin typeface="Open Sans"/>
                <a:ea typeface="Open Sans"/>
                <a:cs typeface="Open Sans"/>
              </a:rPr>
              <a:t>Jouzel</a:t>
            </a:r>
            <a:r>
              <a:rPr lang="en-GB" sz="1600" b="0">
                <a:latin typeface="Open Sans"/>
                <a:ea typeface="Open Sans"/>
                <a:cs typeface="Open Sans"/>
              </a:rPr>
              <a:t>, J., V. Masson-</a:t>
            </a:r>
            <a:r>
              <a:rPr lang="en-GB" sz="1600" b="0" err="1">
                <a:latin typeface="Open Sans"/>
                <a:ea typeface="Open Sans"/>
                <a:cs typeface="Open Sans"/>
              </a:rPr>
              <a:t>Delmotte</a:t>
            </a:r>
            <a:r>
              <a:rPr lang="en-GB" sz="1600" b="0">
                <a:latin typeface="Open Sans"/>
                <a:ea typeface="Open Sans"/>
                <a:cs typeface="Open Sans"/>
              </a:rPr>
              <a:t>, O. </a:t>
            </a:r>
            <a:r>
              <a:rPr lang="en-GB" sz="1600" b="0" err="1">
                <a:latin typeface="Open Sans"/>
                <a:ea typeface="Open Sans"/>
                <a:cs typeface="Open Sans"/>
              </a:rPr>
              <a:t>Cattani</a:t>
            </a:r>
            <a:r>
              <a:rPr lang="en-GB" sz="1600" b="0">
                <a:latin typeface="Open Sans"/>
                <a:ea typeface="Open Sans"/>
                <a:cs typeface="Open Sans"/>
              </a:rPr>
              <a:t>, G. Dreyfus, S. </a:t>
            </a:r>
            <a:r>
              <a:rPr lang="en-GB" sz="1600" b="0" err="1">
                <a:latin typeface="Open Sans"/>
                <a:ea typeface="Open Sans"/>
                <a:cs typeface="Open Sans"/>
              </a:rPr>
              <a:t>Falourd</a:t>
            </a:r>
            <a:r>
              <a:rPr lang="en-GB" sz="1600" b="0">
                <a:latin typeface="Open Sans"/>
                <a:ea typeface="Open Sans"/>
                <a:cs typeface="Open Sans"/>
              </a:rPr>
              <a:t>, G. Hoffmann, B. Minster, J. </a:t>
            </a:r>
            <a:r>
              <a:rPr lang="en-GB" sz="1600" b="0" err="1">
                <a:latin typeface="Open Sans"/>
                <a:ea typeface="Open Sans"/>
                <a:cs typeface="Open Sans"/>
              </a:rPr>
              <a:t>Nouet</a:t>
            </a:r>
            <a:r>
              <a:rPr lang="en-GB" sz="1600" b="0">
                <a:latin typeface="Open Sans"/>
                <a:ea typeface="Open Sans"/>
                <a:cs typeface="Open Sans"/>
              </a:rPr>
              <a:t>, J.M. </a:t>
            </a:r>
            <a:r>
              <a:rPr lang="en-GB" sz="1600" b="0" err="1">
                <a:latin typeface="Open Sans"/>
                <a:ea typeface="Open Sans"/>
                <a:cs typeface="Open Sans"/>
              </a:rPr>
              <a:t>Barnola</a:t>
            </a:r>
            <a:r>
              <a:rPr lang="en-GB" sz="1600" b="0">
                <a:latin typeface="Open Sans"/>
                <a:ea typeface="Open Sans"/>
                <a:cs typeface="Open Sans"/>
              </a:rPr>
              <a:t>, J. </a:t>
            </a:r>
            <a:r>
              <a:rPr lang="en-GB" sz="1600" b="0" err="1">
                <a:latin typeface="Open Sans"/>
                <a:ea typeface="Open Sans"/>
                <a:cs typeface="Open Sans"/>
              </a:rPr>
              <a:t>Chappellaz</a:t>
            </a:r>
            <a:r>
              <a:rPr lang="en-GB" sz="1600" b="0">
                <a:latin typeface="Open Sans"/>
                <a:ea typeface="Open Sans"/>
                <a:cs typeface="Open Sans"/>
              </a:rPr>
              <a:t>, H. Fischer, J.C. </a:t>
            </a:r>
            <a:r>
              <a:rPr lang="en-GB" sz="1600" b="0" err="1">
                <a:latin typeface="Open Sans"/>
                <a:ea typeface="Open Sans"/>
                <a:cs typeface="Open Sans"/>
              </a:rPr>
              <a:t>Gallet</a:t>
            </a:r>
            <a:r>
              <a:rPr lang="en-GB" sz="1600" b="0">
                <a:latin typeface="Open Sans"/>
                <a:ea typeface="Open Sans"/>
                <a:cs typeface="Open Sans"/>
              </a:rPr>
              <a:t>, S. Johnsen, M. </a:t>
            </a:r>
            <a:r>
              <a:rPr lang="en-GB" sz="1600" b="0" err="1">
                <a:latin typeface="Open Sans"/>
                <a:ea typeface="Open Sans"/>
                <a:cs typeface="Open Sans"/>
              </a:rPr>
              <a:t>Leuenberger</a:t>
            </a:r>
            <a:r>
              <a:rPr lang="en-GB" sz="1600" b="0">
                <a:latin typeface="Open Sans"/>
                <a:ea typeface="Open Sans"/>
                <a:cs typeface="Open Sans"/>
              </a:rPr>
              <a:t>, L. </a:t>
            </a:r>
            <a:r>
              <a:rPr lang="en-GB" sz="1600" b="0" err="1">
                <a:latin typeface="Open Sans"/>
                <a:ea typeface="Open Sans"/>
                <a:cs typeface="Open Sans"/>
              </a:rPr>
              <a:t>Loulergue</a:t>
            </a:r>
            <a:r>
              <a:rPr lang="en-GB" sz="1600" b="0">
                <a:latin typeface="Open Sans"/>
                <a:ea typeface="Open Sans"/>
                <a:cs typeface="Open Sans"/>
              </a:rPr>
              <a:t>, D. </a:t>
            </a:r>
            <a:r>
              <a:rPr lang="en-GB" sz="1600" b="0" err="1">
                <a:latin typeface="Open Sans"/>
                <a:ea typeface="Open Sans"/>
                <a:cs typeface="Open Sans"/>
              </a:rPr>
              <a:t>Luethi</a:t>
            </a:r>
            <a:r>
              <a:rPr lang="en-GB" sz="1600" b="0">
                <a:latin typeface="Open Sans"/>
                <a:ea typeface="Open Sans"/>
                <a:cs typeface="Open Sans"/>
              </a:rPr>
              <a:t>, H. </a:t>
            </a:r>
            <a:r>
              <a:rPr lang="en-GB" sz="1600" b="0" err="1">
                <a:latin typeface="Open Sans"/>
                <a:ea typeface="Open Sans"/>
                <a:cs typeface="Open Sans"/>
              </a:rPr>
              <a:t>Oerter</a:t>
            </a:r>
            <a:r>
              <a:rPr lang="en-GB" sz="1600" b="0">
                <a:latin typeface="Open Sans"/>
                <a:ea typeface="Open Sans"/>
                <a:cs typeface="Open Sans"/>
              </a:rPr>
              <a:t>, F. </a:t>
            </a:r>
            <a:r>
              <a:rPr lang="en-GB" sz="1600" b="0" err="1">
                <a:latin typeface="Open Sans"/>
                <a:ea typeface="Open Sans"/>
                <a:cs typeface="Open Sans"/>
              </a:rPr>
              <a:t>Parrenin</a:t>
            </a:r>
            <a:r>
              <a:rPr lang="en-GB" sz="1600" b="0">
                <a:latin typeface="Open Sans"/>
                <a:ea typeface="Open Sans"/>
                <a:cs typeface="Open Sans"/>
              </a:rPr>
              <a:t>, G. </a:t>
            </a:r>
            <a:r>
              <a:rPr lang="en-GB" sz="1600" b="0" err="1">
                <a:latin typeface="Open Sans"/>
                <a:ea typeface="Open Sans"/>
                <a:cs typeface="Open Sans"/>
              </a:rPr>
              <a:t>Raisbeck</a:t>
            </a:r>
            <a:r>
              <a:rPr lang="en-GB" sz="1600" b="0">
                <a:latin typeface="Open Sans"/>
                <a:ea typeface="Open Sans"/>
                <a:cs typeface="Open Sans"/>
              </a:rPr>
              <a:t>, D. Raynaud, A. Schilt, J. </a:t>
            </a:r>
            <a:r>
              <a:rPr lang="en-GB" sz="1600" b="0" err="1">
                <a:latin typeface="Open Sans"/>
                <a:ea typeface="Open Sans"/>
                <a:cs typeface="Open Sans"/>
              </a:rPr>
              <a:t>Schwander</a:t>
            </a:r>
            <a:r>
              <a:rPr lang="en-GB" sz="1600" b="0">
                <a:latin typeface="Open Sans"/>
                <a:ea typeface="Open Sans"/>
                <a:cs typeface="Open Sans"/>
              </a:rPr>
              <a:t>, E. </a:t>
            </a:r>
            <a:r>
              <a:rPr lang="en-GB" sz="1600" b="0" err="1">
                <a:latin typeface="Open Sans"/>
                <a:ea typeface="Open Sans"/>
                <a:cs typeface="Open Sans"/>
              </a:rPr>
              <a:t>Selmo</a:t>
            </a:r>
            <a:r>
              <a:rPr lang="en-GB" sz="1600" b="0">
                <a:latin typeface="Open Sans"/>
                <a:ea typeface="Open Sans"/>
                <a:cs typeface="Open Sans"/>
              </a:rPr>
              <a:t>, R. </a:t>
            </a:r>
            <a:r>
              <a:rPr lang="en-GB" sz="1600" b="0" err="1">
                <a:latin typeface="Open Sans"/>
                <a:ea typeface="Open Sans"/>
                <a:cs typeface="Open Sans"/>
              </a:rPr>
              <a:t>Souchez</a:t>
            </a:r>
            <a:r>
              <a:rPr lang="en-GB" sz="1600" b="0">
                <a:latin typeface="Open Sans"/>
                <a:ea typeface="Open Sans"/>
                <a:cs typeface="Open Sans"/>
              </a:rPr>
              <a:t>, R. </a:t>
            </a:r>
            <a:r>
              <a:rPr lang="en-GB" sz="1600" b="0" err="1">
                <a:latin typeface="Open Sans"/>
                <a:ea typeface="Open Sans"/>
                <a:cs typeface="Open Sans"/>
              </a:rPr>
              <a:t>Spahni</a:t>
            </a:r>
            <a:r>
              <a:rPr lang="en-GB" sz="1600" b="0">
                <a:latin typeface="Open Sans"/>
                <a:ea typeface="Open Sans"/>
                <a:cs typeface="Open Sans"/>
              </a:rPr>
              <a:t>, B. Stauffer, J.P. </a:t>
            </a:r>
            <a:r>
              <a:rPr lang="en-GB" sz="1600" b="0" err="1">
                <a:latin typeface="Open Sans"/>
                <a:ea typeface="Open Sans"/>
                <a:cs typeface="Open Sans"/>
              </a:rPr>
              <a:t>Steffensen</a:t>
            </a:r>
            <a:r>
              <a:rPr lang="en-GB" sz="1600" b="0">
                <a:latin typeface="Open Sans"/>
                <a:ea typeface="Open Sans"/>
                <a:cs typeface="Open Sans"/>
              </a:rPr>
              <a:t>, B. </a:t>
            </a:r>
            <a:r>
              <a:rPr lang="en-GB" sz="1600" b="0" err="1">
                <a:latin typeface="Open Sans"/>
                <a:ea typeface="Open Sans"/>
                <a:cs typeface="Open Sans"/>
              </a:rPr>
              <a:t>Stenni</a:t>
            </a:r>
            <a:r>
              <a:rPr lang="en-GB" sz="1600" b="0">
                <a:latin typeface="Open Sans"/>
                <a:ea typeface="Open Sans"/>
                <a:cs typeface="Open Sans"/>
              </a:rPr>
              <a:t>, T.F. Stocker, J.L. </a:t>
            </a:r>
            <a:r>
              <a:rPr lang="en-GB" sz="1600" b="0" err="1">
                <a:latin typeface="Open Sans"/>
                <a:ea typeface="Open Sans"/>
                <a:cs typeface="Open Sans"/>
              </a:rPr>
              <a:t>Tison</a:t>
            </a:r>
            <a:r>
              <a:rPr lang="en-GB" sz="1600" b="0">
                <a:latin typeface="Open Sans"/>
                <a:ea typeface="Open Sans"/>
                <a:cs typeface="Open Sans"/>
              </a:rPr>
              <a:t>, M. Werner, and E.W. Wolff. 2007. Orbital and Millennial Antarctic Climate Variability over the Past 800,000 Years. Science, Vol. 317, No. 5839, pp.793-797, 10 August 2007.</a:t>
            </a:r>
          </a:p>
          <a:p>
            <a:pPr marL="457200" indent="-457200">
              <a:buAutoNum type="arabicPeriod"/>
            </a:pPr>
            <a:r>
              <a:rPr lang="en-GB" sz="1600" b="0" i="0" err="1">
                <a:solidFill>
                  <a:srgbClr val="444444"/>
                </a:solidFill>
                <a:effectLst/>
                <a:latin typeface="Open Sans"/>
                <a:ea typeface="Open Sans"/>
                <a:cs typeface="Segoe UI Semibold"/>
              </a:rPr>
              <a:t>Lüthi</a:t>
            </a:r>
            <a:r>
              <a:rPr lang="en-GB" sz="1600" b="0" i="0">
                <a:solidFill>
                  <a:srgbClr val="444444"/>
                </a:solidFill>
                <a:effectLst/>
                <a:latin typeface="Open Sans"/>
                <a:ea typeface="Open Sans"/>
                <a:cs typeface="Segoe UI Semibold"/>
              </a:rPr>
              <a:t>, D., M. Le </a:t>
            </a:r>
            <a:r>
              <a:rPr lang="en-GB" sz="1600" b="0" i="0" err="1">
                <a:solidFill>
                  <a:srgbClr val="444444"/>
                </a:solidFill>
                <a:effectLst/>
                <a:latin typeface="Open Sans"/>
                <a:ea typeface="Open Sans"/>
                <a:cs typeface="Segoe UI Semibold"/>
              </a:rPr>
              <a:t>Floch</a:t>
            </a:r>
            <a:r>
              <a:rPr lang="en-GB" sz="1600" b="0" i="0">
                <a:solidFill>
                  <a:srgbClr val="444444"/>
                </a:solidFill>
                <a:effectLst/>
                <a:latin typeface="Open Sans"/>
                <a:ea typeface="Open Sans"/>
                <a:cs typeface="Segoe UI Semibold"/>
              </a:rPr>
              <a:t>, B. Bereiter, T. </a:t>
            </a:r>
            <a:r>
              <a:rPr lang="en-GB" sz="1600" b="0" i="0" err="1">
                <a:solidFill>
                  <a:srgbClr val="444444"/>
                </a:solidFill>
                <a:effectLst/>
                <a:latin typeface="Open Sans"/>
                <a:ea typeface="Open Sans"/>
                <a:cs typeface="Segoe UI Semibold"/>
              </a:rPr>
              <a:t>Blunier</a:t>
            </a:r>
            <a:r>
              <a:rPr lang="en-GB" sz="1600" b="0" i="0">
                <a:solidFill>
                  <a:srgbClr val="444444"/>
                </a:solidFill>
                <a:effectLst/>
                <a:latin typeface="Open Sans"/>
                <a:ea typeface="Open Sans"/>
                <a:cs typeface="Segoe UI Semibold"/>
              </a:rPr>
              <a:t>, J.-M. </a:t>
            </a:r>
            <a:r>
              <a:rPr lang="en-GB" sz="1600" b="0" i="0" err="1">
                <a:solidFill>
                  <a:srgbClr val="444444"/>
                </a:solidFill>
                <a:effectLst/>
                <a:latin typeface="Open Sans"/>
                <a:ea typeface="Open Sans"/>
                <a:cs typeface="Segoe UI Semibold"/>
              </a:rPr>
              <a:t>Barnola</a:t>
            </a:r>
            <a:r>
              <a:rPr lang="en-GB" sz="1600" b="0" i="0">
                <a:solidFill>
                  <a:srgbClr val="444444"/>
                </a:solidFill>
                <a:effectLst/>
                <a:latin typeface="Open Sans"/>
                <a:ea typeface="Open Sans"/>
                <a:cs typeface="Segoe UI Semibold"/>
              </a:rPr>
              <a:t>, U. </a:t>
            </a:r>
            <a:r>
              <a:rPr lang="en-GB" sz="1600" b="0" i="0" err="1">
                <a:solidFill>
                  <a:srgbClr val="444444"/>
                </a:solidFill>
                <a:effectLst/>
                <a:latin typeface="Open Sans"/>
                <a:ea typeface="Open Sans"/>
                <a:cs typeface="Segoe UI Semibold"/>
              </a:rPr>
              <a:t>Siegenthaler</a:t>
            </a:r>
            <a:r>
              <a:rPr lang="en-GB" sz="1600" b="0" i="0">
                <a:solidFill>
                  <a:srgbClr val="444444"/>
                </a:solidFill>
                <a:effectLst/>
                <a:latin typeface="Open Sans"/>
                <a:ea typeface="Open Sans"/>
                <a:cs typeface="Segoe UI Semibold"/>
              </a:rPr>
              <a:t>, D. Raynaud, J. </a:t>
            </a:r>
            <a:r>
              <a:rPr lang="en-GB" sz="1600" b="0" i="0" err="1">
                <a:solidFill>
                  <a:srgbClr val="444444"/>
                </a:solidFill>
                <a:effectLst/>
                <a:latin typeface="Open Sans"/>
                <a:ea typeface="Open Sans"/>
                <a:cs typeface="Segoe UI Semibold"/>
              </a:rPr>
              <a:t>Jouzel</a:t>
            </a:r>
            <a:r>
              <a:rPr lang="en-GB" sz="1600" b="0" i="0">
                <a:solidFill>
                  <a:srgbClr val="444444"/>
                </a:solidFill>
                <a:effectLst/>
                <a:latin typeface="Open Sans"/>
                <a:ea typeface="Open Sans"/>
                <a:cs typeface="Segoe UI Semibold"/>
              </a:rPr>
              <a:t>, H. Fischer, K. Kawamura, and T.F. Stocker. 2008. High-resolution carbon dioxide concentration record 650,000-800,000 years before present. Nature, Vol. 453, pp. 379-382, 15 May 2008.</a:t>
            </a:r>
          </a:p>
          <a:p>
            <a:pPr marL="457200" indent="-457200">
              <a:buAutoNum type="arabicPeriod"/>
            </a:pPr>
            <a:r>
              <a:rPr lang="en-GB" sz="1600" b="0">
                <a:latin typeface="Open Sans"/>
                <a:ea typeface="Open Sans"/>
                <a:cs typeface="Open Sans"/>
              </a:rPr>
              <a:t>NASA, </a:t>
            </a:r>
            <a:r>
              <a:rPr lang="en-GB" sz="1600" b="0">
                <a:latin typeface="Open Sans"/>
                <a:ea typeface="Open Sans"/>
                <a:cs typeface="Open Sans"/>
                <a:hlinkClick r:id="rId3"/>
              </a:rPr>
              <a:t>https://climate.nasa.gov/resources/global-warming-vs-climate-change/</a:t>
            </a:r>
            <a:endParaRPr lang="en-GB" sz="1600" b="0">
              <a:solidFill>
                <a:srgbClr val="444444"/>
              </a:solidFill>
              <a:latin typeface="Open Sans"/>
              <a:ea typeface="Open Sans"/>
              <a:cs typeface="Open Sans"/>
            </a:endParaRPr>
          </a:p>
          <a:p>
            <a:pPr marL="457200" indent="-457200">
              <a:buAutoNum type="arabicPeriod"/>
            </a:pPr>
            <a:r>
              <a:rPr lang="en-GB" sz="1600" b="0">
                <a:latin typeface="Open Sans"/>
                <a:ea typeface="Open Sans"/>
                <a:cs typeface="Open Sans"/>
              </a:rPr>
              <a:t>NOAA-NCDC, </a:t>
            </a:r>
            <a:r>
              <a:rPr lang="en-GB" sz="1600" b="0">
                <a:latin typeface="Open Sans"/>
                <a:ea typeface="Open Sans"/>
                <a:cs typeface="Open Sans"/>
                <a:hlinkClick r:id="rId4"/>
              </a:rPr>
              <a:t>https://www.ncdc.noaa.gov/global-warming/temperature-change</a:t>
            </a:r>
            <a:r>
              <a:rPr lang="en-GB" sz="1600" b="0">
                <a:latin typeface="Open Sans"/>
                <a:ea typeface="Open Sans"/>
                <a:cs typeface="Open Sans"/>
              </a:rPr>
              <a:t> </a:t>
            </a:r>
            <a:endParaRPr lang="en-GB" sz="1600"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09224B1-416C-A648-9EFE-8567A5B13899}" type="slidenum">
              <a:rPr kumimoji="0" lang="en-US" sz="1400" b="1" i="0" u="none" strike="noStrike" kern="1200" cap="none" spc="0" normalizeH="0" baseline="0" noProof="0" smtClean="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3.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6496</Words>
  <Application>Microsoft Office PowerPoint</Application>
  <PresentationFormat>Widescreen</PresentationFormat>
  <Paragraphs>346</Paragraphs>
  <Slides>29</Slides>
  <Notes>26</Notes>
  <HiddenSlides>0</HiddenSlides>
  <MMClips>22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Aptos</vt:lpstr>
      <vt:lpstr>Aptos Display</vt:lpstr>
      <vt:lpstr>Arial</vt:lpstr>
      <vt:lpstr>Calibri</vt:lpstr>
      <vt:lpstr>Lato</vt:lpstr>
      <vt:lpstr>Merriweather</vt:lpstr>
      <vt:lpstr>Montserrat</vt:lpstr>
      <vt:lpstr>Open Sans</vt:lpstr>
      <vt:lpstr>Open Sans ExtraBold</vt:lpstr>
      <vt:lpstr>Open Sans Semibold</vt:lpstr>
      <vt:lpstr>Playfair Display</vt:lpstr>
      <vt:lpstr>Segoe UI</vt:lpstr>
      <vt:lpstr>Segoe UI Semibold</vt:lpstr>
      <vt:lpstr>Segoe UI Semilight</vt:lpstr>
      <vt:lpstr>Office Theme</vt:lpstr>
      <vt:lpstr>1_Office Theme</vt:lpstr>
      <vt:lpstr>CCG_ppt</vt:lpstr>
      <vt:lpstr>PowerPoint Presentation</vt:lpstr>
      <vt:lpstr>LECTURE 9 THE CLIMATE SYSTEM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 Greenhouse gas emissions</vt:lpstr>
      <vt:lpstr>9.2. Greenhouse gas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9.4. GHG mitigation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Martindale</dc:creator>
  <cp:lastModifiedBy>Leigh Martindale</cp:lastModifiedBy>
  <cp:revision>1</cp:revision>
  <dcterms:created xsi:type="dcterms:W3CDTF">2025-08-21T10:35:24Z</dcterms:created>
  <dcterms:modified xsi:type="dcterms:W3CDTF">2025-08-21T10:35:43Z</dcterms:modified>
</cp:coreProperties>
</file>