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287" r:id="rId4"/>
    <p:sldId id="288" r:id="rId5"/>
    <p:sldId id="289" r:id="rId6"/>
    <p:sldId id="290" r:id="rId7"/>
    <p:sldId id="291" r:id="rId8"/>
    <p:sldId id="284"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102" d="100"/>
          <a:sy n="102" d="100"/>
        </p:scale>
        <p:origin x="69" y="1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4EF30-CE1E-4943-8E31-02CD894B6DFF}"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CD90B-876D-4BD0-887B-FBBE1FE26611}" type="slidenum">
              <a:rPr lang="en-GB" smtClean="0"/>
              <a:t>‹#›</a:t>
            </a:fld>
            <a:endParaRPr lang="en-GB"/>
          </a:p>
        </p:txBody>
      </p:sp>
    </p:spTree>
    <p:extLst>
      <p:ext uri="{BB962C8B-B14F-4D97-AF65-F5344CB8AC3E}">
        <p14:creationId xmlns:p14="http://schemas.microsoft.com/office/powerpoint/2010/main" val="1529706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This</a:t>
            </a:r>
            <a:r>
              <a:rPr lang="sv-SE" baseline="0" dirty="0"/>
              <a:t> </a:t>
            </a:r>
            <a:r>
              <a:rPr lang="sv-SE" baseline="0" dirty="0" err="1"/>
              <a:t>lecture</a:t>
            </a:r>
            <a:r>
              <a:rPr lang="sv-SE" baseline="0" dirty="0"/>
              <a:t> is </a:t>
            </a:r>
            <a:r>
              <a:rPr lang="sv-SE" baseline="0" dirty="0" err="1"/>
              <a:t>intended</a:t>
            </a:r>
            <a:r>
              <a:rPr lang="sv-SE" baseline="0" dirty="0"/>
              <a:t> to </a:t>
            </a:r>
            <a:r>
              <a:rPr lang="sv-SE" baseline="0" dirty="0" err="1"/>
              <a:t>explore</a:t>
            </a:r>
            <a:r>
              <a:rPr lang="sv-SE" baseline="0" dirty="0"/>
              <a:t> </a:t>
            </a:r>
            <a:r>
              <a:rPr lang="sv-SE" baseline="0" dirty="0" err="1"/>
              <a:t>basic</a:t>
            </a:r>
            <a:r>
              <a:rPr lang="sv-SE" baseline="0" dirty="0"/>
              <a:t> </a:t>
            </a:r>
            <a:r>
              <a:rPr lang="sv-SE" baseline="0" dirty="0" err="1"/>
              <a:t>concepts</a:t>
            </a:r>
            <a:r>
              <a:rPr lang="sv-SE" baseline="0" dirty="0"/>
              <a:t> </a:t>
            </a:r>
            <a:r>
              <a:rPr lang="sv-SE" baseline="0" dirty="0" err="1"/>
              <a:t>of</a:t>
            </a:r>
            <a:r>
              <a:rPr lang="sv-SE" baseline="0" dirty="0"/>
              <a:t> the </a:t>
            </a:r>
            <a:r>
              <a:rPr lang="sv-SE" baseline="0" dirty="0" err="1"/>
              <a:t>water</a:t>
            </a:r>
            <a:r>
              <a:rPr lang="sv-SE" baseline="0" dirty="0"/>
              <a:t> system.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5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noProof="0" dirty="0">
                <a:solidFill>
                  <a:prstClr val="black"/>
                </a:solidFill>
              </a:rPr>
              <a:t>Integrated</a:t>
            </a:r>
            <a:r>
              <a:rPr lang="en-US" sz="1200" baseline="0" noProof="0" dirty="0">
                <a:solidFill>
                  <a:prstClr val="black"/>
                </a:solidFill>
              </a:rPr>
              <a:t> watershed management takes an integrated view of activities inside a watershed or a catchment. This can involve a range of activities or elements</a:t>
            </a:r>
            <a:r>
              <a:rPr lang="en-US" dirty="0">
                <a:solidFill>
                  <a:prstClr val="black"/>
                </a:solidFill>
              </a:rPr>
              <a:t> as follows. Hydrology</a:t>
            </a:r>
            <a:r>
              <a:rPr lang="en-US" sz="1200" baseline="0" noProof="0" dirty="0">
                <a:solidFill>
                  <a:prstClr val="black"/>
                </a:solidFill>
              </a:rPr>
              <a:t> and water availability</a:t>
            </a:r>
            <a:r>
              <a:rPr lang="en-US" dirty="0">
                <a:solidFill>
                  <a:prstClr val="black"/>
                </a:solidFill>
              </a:rPr>
              <a:t> </a:t>
            </a:r>
            <a:r>
              <a:rPr lang="en-US" sz="1200" baseline="0" noProof="0" dirty="0">
                <a:solidFill>
                  <a:prstClr val="black"/>
                </a:solidFill>
              </a:rPr>
              <a:t>consider the amount of water available for withdrawal and consumption. Water quality</a:t>
            </a:r>
            <a:r>
              <a:rPr lang="en-US" dirty="0">
                <a:solidFill>
                  <a:prstClr val="black"/>
                </a:solidFill>
              </a:rPr>
              <a:t> </a:t>
            </a:r>
            <a:r>
              <a:rPr lang="en-US" sz="1200" baseline="0" noProof="0" dirty="0">
                <a:solidFill>
                  <a:prstClr val="black"/>
                </a:solidFill>
              </a:rPr>
              <a:t>refers to meeting the quality standards required for safe drinking purposes. Ecosystem functions and stream channel morphology</a:t>
            </a:r>
            <a:r>
              <a:rPr lang="en-US" dirty="0">
                <a:solidFill>
                  <a:prstClr val="black"/>
                </a:solidFill>
              </a:rPr>
              <a:t> include activities</a:t>
            </a:r>
            <a:r>
              <a:rPr lang="en-US" sz="1200" baseline="0" noProof="0" dirty="0">
                <a:solidFill>
                  <a:prstClr val="black"/>
                </a:solidFill>
              </a:rPr>
              <a:t> that could range from maintaining a minimum flow in the rivers to making sure that small streams and their shapes do not change by a large extent over time. The elements mentioned above are only selected aspects of the activities involved in integrated </a:t>
            </a:r>
            <a:r>
              <a:rPr lang="en-US" dirty="0">
                <a:solidFill>
                  <a:prstClr val="black"/>
                </a:solidFill>
              </a:rPr>
              <a:t>watershed</a:t>
            </a:r>
            <a:r>
              <a:rPr lang="en-US" sz="1200" baseline="0" noProof="0" dirty="0">
                <a:solidFill>
                  <a:prstClr val="black"/>
                </a:solidFill>
              </a:rPr>
              <a:t> management. It is important to understand that it</a:t>
            </a:r>
            <a:r>
              <a:rPr lang="en-US" sz="1200" dirty="0"/>
              <a:t> is not the actions of one entity</a:t>
            </a:r>
            <a:r>
              <a:rPr lang="en-US" sz="1200" baseline="0" dirty="0"/>
              <a:t> or </a:t>
            </a:r>
            <a:r>
              <a:rPr lang="en-US" sz="1200" dirty="0"/>
              <a:t>actor that manage</a:t>
            </a:r>
            <a:r>
              <a:rPr lang="en-US" sz="1200" baseline="0" dirty="0"/>
              <a:t> the elements mentioned above. </a:t>
            </a:r>
            <a:r>
              <a:rPr lang="en-US" dirty="0"/>
              <a:t>Instead</a:t>
            </a:r>
            <a:r>
              <a:rPr lang="en-US" sz="1200" baseline="0" dirty="0"/>
              <a:t>, it is a combination of</a:t>
            </a:r>
            <a:r>
              <a:rPr lang="en-US" sz="1200" dirty="0"/>
              <a:t> government agencies, municipal, private</a:t>
            </a:r>
            <a:r>
              <a:rPr lang="en-US" dirty="0"/>
              <a:t>,</a:t>
            </a:r>
            <a:r>
              <a:rPr lang="en-US" sz="1200" dirty="0"/>
              <a:t> and individual actors and entities that influence the watershed. The mechanisms that</a:t>
            </a:r>
            <a:r>
              <a:rPr lang="en-US" sz="1200" baseline="0" dirty="0"/>
              <a:t> are</a:t>
            </a:r>
            <a:r>
              <a:rPr lang="en-US" sz="1200" dirty="0"/>
              <a:t> used to manage a watershed</a:t>
            </a:r>
            <a:r>
              <a:rPr lang="en-US" sz="1200" baseline="0" dirty="0"/>
              <a:t> are of different types. They could include physical measures like building a dam, establishing pipelines to </a:t>
            </a:r>
            <a:r>
              <a:rPr lang="en-US" dirty="0"/>
              <a:t>bring</a:t>
            </a:r>
            <a:r>
              <a:rPr lang="en-US" sz="1200" baseline="0" dirty="0"/>
              <a:t> water to houses</a:t>
            </a:r>
            <a:r>
              <a:rPr lang="en-US" dirty="0"/>
              <a:t>,</a:t>
            </a:r>
            <a:r>
              <a:rPr lang="en-US" sz="1200" baseline="0" dirty="0"/>
              <a:t> and irrigation infrastructure. Regulatory measures could include policies that prevent deforestation, establishment of minimum environmental flows in rivers</a:t>
            </a:r>
            <a:r>
              <a:rPr lang="en-US" dirty="0"/>
              <a:t>,</a:t>
            </a:r>
            <a:r>
              <a:rPr lang="en-US" sz="1200" baseline="0" dirty="0"/>
              <a:t> and so forth. </a:t>
            </a:r>
            <a:r>
              <a:rPr lang="en-US" dirty="0"/>
              <a:t>The economic</a:t>
            </a:r>
            <a:r>
              <a:rPr lang="en-US" sz="1200" baseline="0" dirty="0"/>
              <a:t> tools could include financial mechanisms, pricing</a:t>
            </a:r>
            <a:r>
              <a:rPr lang="en-US" dirty="0"/>
              <a:t>,</a:t>
            </a:r>
            <a:r>
              <a:rPr lang="en-US" sz="1200" baseline="0" dirty="0"/>
              <a:t> and taxes to facilitate the necessary </a:t>
            </a:r>
            <a:r>
              <a:rPr lang="en-US" dirty="0" err="1"/>
              <a:t>behaviour</a:t>
            </a:r>
            <a:r>
              <a:rPr lang="en-US" sz="1200" baseline="0" dirty="0"/>
              <a:t>. Overall the aim is to have an efficient, harmonious</a:t>
            </a:r>
            <a:r>
              <a:rPr lang="en-US" dirty="0"/>
              <a:t>,</a:t>
            </a:r>
            <a:r>
              <a:rPr lang="en-US" sz="1200" baseline="0" dirty="0"/>
              <a:t> and equitable management of resources to meet the needs of the population without inflicting irreparable damage to the environment.</a:t>
            </a: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04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t>Similar</a:t>
            </a:r>
            <a:r>
              <a:rPr lang="en-US" sz="1200" baseline="0" dirty="0"/>
              <a:t> to the energy system, the water system has a demand and supply side. Two main questions can help in exploring these two components of the water system. </a:t>
            </a:r>
          </a:p>
          <a:p>
            <a:pPr algn="just">
              <a:defRPr/>
            </a:pPr>
            <a:r>
              <a:rPr lang="en-US" sz="1200" baseline="0" dirty="0"/>
              <a:t>The first one </a:t>
            </a:r>
            <a:r>
              <a:rPr lang="en-US" dirty="0"/>
              <a:t>regards the</a:t>
            </a:r>
            <a:r>
              <a:rPr lang="en-US" sz="1200" baseline="0" dirty="0"/>
              <a:t> availability is water, which refers to the supply side. </a:t>
            </a:r>
            <a:r>
              <a:rPr lang="en-US" dirty="0"/>
              <a:t>The second</a:t>
            </a:r>
            <a:r>
              <a:rPr lang="en-US" sz="1200" baseline="0" dirty="0"/>
              <a:t>, on quantifying the need for water, refers to the demand side. On the one hand, the supply of water is dependent on many physiological processes involving precipitation in the form of rain, snow</a:t>
            </a:r>
            <a:r>
              <a:rPr lang="en-US" dirty="0"/>
              <a:t>,</a:t>
            </a:r>
            <a:r>
              <a:rPr lang="en-US" sz="1200" baseline="0" dirty="0"/>
              <a:t> or hail. It also involves the formation of surface waters in the form of rivers, streams</a:t>
            </a:r>
            <a:r>
              <a:rPr lang="en-US" dirty="0"/>
              <a:t>,</a:t>
            </a:r>
            <a:r>
              <a:rPr lang="en-US" sz="1200" baseline="0" dirty="0"/>
              <a:t> and lakes and the creation of underground aquifers. On the other hand, human actions play a critical role in affecting the supply side of the equation. The figures presented in this slide provide shares of water withdrawal across different sectors in the different continents.  It is interesting to observe from the figure that the agricultural sector accounts for approximately 70% of global fresh water withdrawals. The industrial sector accounts for 19% which includes both power generation and manufacturing </a:t>
            </a:r>
            <a:r>
              <a:rPr lang="en-US" dirty="0"/>
              <a:t>subsectors</a:t>
            </a:r>
            <a:r>
              <a:rPr lang="en-US" sz="1200" baseline="0" dirty="0"/>
              <a:t>. The municipal water withdrawals account for about 11%. In parallel, we can also see the water withdrawal ratios in different continents classified by sectors. We can notice that agrarian economies in Asia and Africa have a high withdrawal ration for the </a:t>
            </a:r>
            <a:r>
              <a:rPr lang="en-US" dirty="0"/>
              <a:t>agricultural</a:t>
            </a:r>
            <a:r>
              <a:rPr lang="en-US" sz="1200" baseline="0" dirty="0"/>
              <a:t> sector. Whereas, the focus is on the industrial sector in Europe and the Americas.</a:t>
            </a:r>
            <a:endParaRPr lang="en-US" sz="1200" baseline="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62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dirty="0"/>
              <a:t>In the diagram, different</a:t>
            </a:r>
            <a:r>
              <a:rPr lang="en-US" sz="1200" baseline="0" dirty="0"/>
              <a:t> components of a water balance in a catchment </a:t>
            </a:r>
            <a:r>
              <a:rPr lang="en-US" dirty="0"/>
              <a:t>are presented </a:t>
            </a:r>
            <a:r>
              <a:rPr lang="en-US" sz="1200" baseline="0" dirty="0"/>
              <a:t>in a schematic form. There are four main processes that are critical to maintaining this balance. They are</a:t>
            </a:r>
            <a:r>
              <a:rPr lang="en-US" dirty="0"/>
              <a:t>:</a:t>
            </a:r>
            <a:r>
              <a:rPr lang="en-US" sz="1200" baseline="0" dirty="0"/>
              <a:t> Precipitation, Evapotranspiration, Run-off</a:t>
            </a:r>
            <a:r>
              <a:rPr lang="en-US" dirty="0"/>
              <a:t>,</a:t>
            </a:r>
            <a:r>
              <a:rPr lang="en-US" sz="1200" baseline="0" dirty="0"/>
              <a:t> and </a:t>
            </a:r>
            <a:r>
              <a:rPr lang="en-US" dirty="0"/>
              <a:t>Groundwater</a:t>
            </a:r>
            <a:r>
              <a:rPr lang="en-US" sz="1200" baseline="0" dirty="0"/>
              <a:t> recharge. It is important to know that a balance is always maintained in the system irrespective of the land cover in the respective catchment. It is also worth reminding ourselves of the criticality of human actions in affecting this balance. Activities that contribute to </a:t>
            </a:r>
            <a:r>
              <a:rPr lang="en-US" dirty="0"/>
              <a:t>land-use</a:t>
            </a:r>
            <a:r>
              <a:rPr lang="en-US" sz="1200" baseline="0" dirty="0"/>
              <a:t> change, </a:t>
            </a:r>
            <a:r>
              <a:rPr lang="en-US" dirty="0"/>
              <a:t>such as damming</a:t>
            </a:r>
            <a:r>
              <a:rPr lang="en-US" sz="1200" baseline="0" dirty="0"/>
              <a:t> of rivers and deforestation</a:t>
            </a:r>
            <a:r>
              <a:rPr lang="en-US" dirty="0"/>
              <a:t>,</a:t>
            </a:r>
            <a:r>
              <a:rPr lang="en-US" sz="1200" baseline="0" dirty="0"/>
              <a:t> are</a:t>
            </a:r>
            <a:r>
              <a:rPr lang="en-US" dirty="0"/>
              <a:t> </a:t>
            </a:r>
            <a:r>
              <a:rPr lang="en-US" sz="1200" baseline="0" dirty="0"/>
              <a:t> examples where human decisions have significantly affected this balance.</a:t>
            </a:r>
            <a:r>
              <a:rPr lang="en-US" dirty="0"/>
              <a:t>  </a:t>
            </a: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68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dirty="0">
                <a:solidFill>
                  <a:schemeClr val="accent5">
                    <a:lumMod val="75000"/>
                  </a:schemeClr>
                </a:solidFill>
                <a:latin typeface="Roboto"/>
                <a:ea typeface="Roboto"/>
              </a:rPr>
              <a:t>The first component in the water balance is precipitation. Precipitation </a:t>
            </a:r>
            <a:r>
              <a:rPr lang="en-GB" sz="1200" dirty="0">
                <a:solidFill>
                  <a:schemeClr val="accent5">
                    <a:lumMod val="75000"/>
                  </a:schemeClr>
                </a:solidFill>
                <a:latin typeface="Roboto"/>
                <a:ea typeface="Roboto"/>
              </a:rPr>
              <a:t>is any product of the condensation of atmospheric water vapour that falls under gravity from clouds. Common </a:t>
            </a:r>
            <a:r>
              <a:rPr lang="en-GB" dirty="0">
                <a:solidFill>
                  <a:schemeClr val="accent5">
                    <a:lumMod val="75000"/>
                  </a:schemeClr>
                </a:solidFill>
                <a:latin typeface="Roboto"/>
                <a:ea typeface="Roboto"/>
              </a:rPr>
              <a:t>forms</a:t>
            </a:r>
            <a:r>
              <a:rPr lang="en-GB" sz="1200" dirty="0">
                <a:solidFill>
                  <a:schemeClr val="accent5">
                    <a:lumMod val="75000"/>
                  </a:schemeClr>
                </a:solidFill>
                <a:latin typeface="Roboto"/>
                <a:ea typeface="Roboto"/>
              </a:rPr>
              <a:t> of precipitation include rain,</a:t>
            </a:r>
            <a:r>
              <a:rPr lang="en-GB" sz="1200" baseline="0" dirty="0">
                <a:solidFill>
                  <a:schemeClr val="accent5">
                    <a:lumMod val="75000"/>
                  </a:schemeClr>
                </a:solidFill>
                <a:latin typeface="Roboto"/>
                <a:ea typeface="Roboto"/>
              </a:rPr>
              <a:t> </a:t>
            </a:r>
            <a:r>
              <a:rPr lang="en-GB" dirty="0">
                <a:solidFill>
                  <a:schemeClr val="accent5">
                    <a:lumMod val="75000"/>
                  </a:schemeClr>
                </a:solidFill>
                <a:latin typeface="Roboto"/>
                <a:ea typeface="Roboto"/>
              </a:rPr>
              <a:t>snows</a:t>
            </a:r>
            <a:r>
              <a:rPr lang="en-GB" sz="1200" baseline="0" dirty="0">
                <a:solidFill>
                  <a:schemeClr val="accent5">
                    <a:lumMod val="75000"/>
                  </a:schemeClr>
                </a:solidFill>
                <a:latin typeface="Roboto"/>
                <a:ea typeface="Roboto"/>
              </a:rPr>
              <a:t> and hail. In the figure here, the </a:t>
            </a:r>
            <a:r>
              <a:rPr lang="en-US" sz="1200" baseline="0" dirty="0">
                <a:solidFill>
                  <a:schemeClr val="tx1"/>
                </a:solidFill>
                <a:latin typeface="+mn-lt"/>
                <a:ea typeface="+mn-ea"/>
              </a:rPr>
              <a:t>l</a:t>
            </a:r>
            <a:r>
              <a:rPr lang="en-US" dirty="0"/>
              <a:t>ong term monthly mean precipitation across the world is presented </a:t>
            </a:r>
            <a:r>
              <a:rPr lang="en-US" baseline="0" dirty="0"/>
              <a:t>in </a:t>
            </a:r>
            <a:r>
              <a:rPr lang="en-US" dirty="0" err="1"/>
              <a:t>millimetres</a:t>
            </a:r>
            <a:r>
              <a:rPr lang="en-US" dirty="0"/>
              <a:t> per </a:t>
            </a:r>
            <a:r>
              <a:rPr lang="en-US" baseline="0" dirty="0"/>
              <a:t>month. We can notice in a graphical form how the monthly precipitation varies, the darker </a:t>
            </a:r>
            <a:r>
              <a:rPr lang="en-US" dirty="0" err="1"/>
              <a:t>colour</a:t>
            </a:r>
            <a:r>
              <a:rPr lang="en-US" baseline="0" dirty="0"/>
              <a:t> indicating more rain and vice-versa. </a:t>
            </a:r>
            <a:r>
              <a:rPr lang="en-GB" sz="1200" b="0" i="0" kern="1200" dirty="0">
                <a:solidFill>
                  <a:schemeClr val="tx1"/>
                </a:solidFill>
                <a:effectLst/>
                <a:latin typeface="+mn-lt"/>
                <a:ea typeface="+mn-ea"/>
                <a:cs typeface="+mn-cs"/>
              </a:rPr>
              <a:t>Many countries experience a single wet and dry season per year, but in some countries, two wet and dry seasons per year may occur signalling</a:t>
            </a:r>
            <a:r>
              <a:rPr lang="en-GB" sz="1200" b="0" i="0" kern="1200" baseline="0" dirty="0">
                <a:solidFill>
                  <a:schemeClr val="tx1"/>
                </a:solidFill>
                <a:effectLst/>
                <a:latin typeface="+mn-lt"/>
                <a:ea typeface="+mn-ea"/>
                <a:cs typeface="+mn-cs"/>
              </a:rPr>
              <a:t> a bimodal precipitation pattern</a:t>
            </a:r>
            <a:r>
              <a:rPr lang="en-GB" sz="1200" b="0" i="0" kern="1200" dirty="0">
                <a:solidFill>
                  <a:schemeClr val="tx1"/>
                </a:solidFill>
                <a:effectLst/>
                <a:latin typeface="+mn-lt"/>
                <a:ea typeface="+mn-ea"/>
                <a:cs typeface="+mn-cs"/>
              </a:rPr>
              <a:t>. </a:t>
            </a:r>
            <a:r>
              <a:rPr lang="en-US" baseline="0" dirty="0"/>
              <a:t>According to the latest weather information, the wettest place on earth is a small town call </a:t>
            </a:r>
            <a:r>
              <a:rPr lang="en-US" baseline="0" dirty="0" err="1"/>
              <a:t>Masynram</a:t>
            </a:r>
            <a:r>
              <a:rPr lang="en-US" baseline="0" dirty="0"/>
              <a:t> in India with a precipitation of approximately 12000 </a:t>
            </a:r>
            <a:r>
              <a:rPr lang="en-US" dirty="0" err="1"/>
              <a:t>millimetres</a:t>
            </a:r>
            <a:r>
              <a:rPr lang="en-US" dirty="0"/>
              <a:t> per </a:t>
            </a:r>
            <a:r>
              <a:rPr lang="en-US" baseline="0" dirty="0"/>
              <a:t>month</a:t>
            </a:r>
            <a:r>
              <a:rPr lang="en-US" dirty="0"/>
              <a:t>.</a:t>
            </a:r>
            <a:r>
              <a:rPr lang="en-US" baseline="0" dirty="0"/>
              <a:t> And the driest place is in the Atacama desert in Chile.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65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component is called Evapotranspiration.</a:t>
            </a:r>
            <a:r>
              <a:rPr lang="en-US" baseline="0" dirty="0"/>
              <a:t> </a:t>
            </a:r>
            <a:r>
              <a:rPr lang="en-US" sz="1200" dirty="0">
                <a:latin typeface="Roboto"/>
                <a:ea typeface="Roboto"/>
              </a:rPr>
              <a:t>It is a combination of two processes</a:t>
            </a:r>
            <a:r>
              <a:rPr lang="en-US" dirty="0">
                <a:latin typeface="Roboto"/>
                <a:ea typeface="Roboto"/>
              </a:rPr>
              <a:t>:</a:t>
            </a:r>
            <a:r>
              <a:rPr lang="en-US" sz="1200" dirty="0">
                <a:latin typeface="Roboto"/>
                <a:ea typeface="Roboto"/>
              </a:rPr>
              <a:t> </a:t>
            </a:r>
            <a:r>
              <a:rPr lang="en-US" dirty="0">
                <a:latin typeface="Roboto"/>
                <a:ea typeface="Roboto"/>
              </a:rPr>
              <a:t>evaporation</a:t>
            </a:r>
            <a:r>
              <a:rPr lang="en-US" sz="1200" dirty="0">
                <a:latin typeface="Roboto"/>
                <a:ea typeface="Roboto"/>
              </a:rPr>
              <a:t> from land surfaces and transpiration from plant surfaces.</a:t>
            </a:r>
            <a:r>
              <a:rPr lang="en-US" dirty="0">
                <a:latin typeface="Roboto"/>
                <a:ea typeface="Roboto"/>
              </a:rPr>
              <a:t> </a:t>
            </a:r>
            <a:endParaRPr lang="en-US" sz="1200" dirty="0">
              <a:latin typeface="Roboto" panose="02000000000000000000" pitchFamily="2" charset="0"/>
              <a:ea typeface="Roboto" panose="02000000000000000000" pitchFamily="2" charset="0"/>
            </a:endParaRPr>
          </a:p>
          <a:p>
            <a:pPr>
              <a:defRPr/>
            </a:pPr>
            <a:r>
              <a:rPr lang="en-GB" sz="1200" b="0" i="0" kern="1200" dirty="0">
                <a:solidFill>
                  <a:schemeClr val="tx1"/>
                </a:solidFill>
                <a:effectLst/>
                <a:latin typeface="+mn-lt"/>
                <a:ea typeface="+mn-ea"/>
                <a:cs typeface="+mn-cs"/>
              </a:rPr>
              <a:t>Evaporation is the process whereby liquid water is converted to water vapour,</a:t>
            </a:r>
            <a:r>
              <a:rPr lang="en-GB" sz="1200" b="0" i="0" kern="1200" baseline="0" dirty="0">
                <a:solidFill>
                  <a:schemeClr val="tx1"/>
                </a:solidFill>
                <a:effectLst/>
                <a:latin typeface="+mn-lt"/>
                <a:ea typeface="+mn-ea"/>
                <a:cs typeface="+mn-cs"/>
              </a:rPr>
              <a:t> also called </a:t>
            </a:r>
            <a:r>
              <a:rPr lang="en-GB" sz="1200" b="0" i="0" kern="1200" dirty="0">
                <a:solidFill>
                  <a:schemeClr val="tx1"/>
                </a:solidFill>
                <a:effectLst/>
                <a:latin typeface="+mn-lt"/>
                <a:ea typeface="+mn-ea"/>
                <a:cs typeface="+mn-cs"/>
              </a:rPr>
              <a:t>vaporization, and removed from a surface,</a:t>
            </a:r>
            <a:r>
              <a:rPr lang="en-GB" sz="1200" b="0" i="0" kern="1200" baseline="0" dirty="0">
                <a:solidFill>
                  <a:schemeClr val="tx1"/>
                </a:solidFill>
                <a:effectLst/>
                <a:latin typeface="+mn-lt"/>
                <a:ea typeface="+mn-ea"/>
                <a:cs typeface="+mn-cs"/>
              </a:rPr>
              <a:t> also called </a:t>
            </a:r>
            <a:r>
              <a:rPr lang="en-GB" sz="1200" b="0" i="0" kern="1200" dirty="0">
                <a:solidFill>
                  <a:schemeClr val="tx1"/>
                </a:solidFill>
                <a:effectLst/>
                <a:latin typeface="+mn-lt"/>
                <a:ea typeface="+mn-ea"/>
                <a:cs typeface="+mn-cs"/>
              </a:rPr>
              <a:t>vapour removal. Water evaporates from a variety of surfaces, such as lakes, rivers, pavements, </a:t>
            </a:r>
            <a:r>
              <a:rPr lang="en-GB" dirty="0"/>
              <a:t>soils,</a:t>
            </a:r>
            <a:r>
              <a:rPr lang="en-GB" sz="1200" b="0" i="0" kern="1200" dirty="0">
                <a:solidFill>
                  <a:schemeClr val="tx1"/>
                </a:solidFill>
                <a:effectLst/>
                <a:latin typeface="+mn-lt"/>
                <a:ea typeface="+mn-ea"/>
                <a:cs typeface="+mn-cs"/>
              </a:rPr>
              <a:t> and wet vegetation. Transpiration consists of the vaporization of liquid water contained in plant tissues and the vapour removal to the atmosphere. Crops predominately lose their water through their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stomata. These are small openings on the plant leaf through which gases and water vapour pass. Evapotranspiration</a:t>
            </a:r>
            <a:r>
              <a:rPr lang="en-GB" sz="1200" b="0" i="0" kern="1200" baseline="0" dirty="0">
                <a:solidFill>
                  <a:schemeClr val="tx1"/>
                </a:solidFill>
                <a:effectLst/>
                <a:latin typeface="+mn-lt"/>
                <a:ea typeface="+mn-ea"/>
                <a:cs typeface="+mn-cs"/>
              </a:rPr>
              <a:t> is a function of many meteorological factors. Solar radiation and air temperature assist in the process of absorbing energy by the evaporating surfaces. Air humidity regulates the amount of moisture that the air can hold. Humidity and Temperature are also related. </a:t>
            </a:r>
            <a:r>
              <a:rPr lang="en-GB" dirty="0"/>
              <a:t>The higher</a:t>
            </a:r>
            <a:r>
              <a:rPr lang="en-GB" sz="1200" b="0" i="0" kern="1200" baseline="0" dirty="0">
                <a:solidFill>
                  <a:schemeClr val="tx1"/>
                </a:solidFill>
                <a:effectLst/>
                <a:latin typeface="+mn-lt"/>
                <a:ea typeface="+mn-ea"/>
                <a:cs typeface="+mn-cs"/>
              </a:rPr>
              <a:t> the air temperature, </a:t>
            </a:r>
            <a:r>
              <a:rPr lang="en-GB" dirty="0"/>
              <a:t>the </a:t>
            </a:r>
            <a:r>
              <a:rPr lang="en-GB" sz="1200" b="0" i="0" kern="1200" baseline="0" dirty="0">
                <a:solidFill>
                  <a:schemeClr val="tx1"/>
                </a:solidFill>
                <a:effectLst/>
                <a:latin typeface="+mn-lt"/>
                <a:ea typeface="+mn-ea"/>
                <a:cs typeface="+mn-cs"/>
              </a:rPr>
              <a:t>greater the moisture capacity in the air</a:t>
            </a:r>
            <a:r>
              <a:rPr lang="en-GB" dirty="0"/>
              <a:t>, which</a:t>
            </a:r>
            <a:r>
              <a:rPr lang="en-GB" sz="1200" b="0" i="0" kern="1200" baseline="0" dirty="0">
                <a:solidFill>
                  <a:schemeClr val="tx1"/>
                </a:solidFill>
                <a:effectLst/>
                <a:latin typeface="+mn-lt"/>
                <a:ea typeface="+mn-ea"/>
                <a:cs typeface="+mn-cs"/>
              </a:rPr>
              <a:t> eventually </a:t>
            </a:r>
            <a:r>
              <a:rPr lang="en-GB" dirty="0"/>
              <a:t>results</a:t>
            </a:r>
            <a:r>
              <a:rPr lang="en-GB" sz="1200" b="0" i="0" kern="1200" baseline="0" dirty="0">
                <a:solidFill>
                  <a:schemeClr val="tx1"/>
                </a:solidFill>
                <a:effectLst/>
                <a:latin typeface="+mn-lt"/>
                <a:ea typeface="+mn-ea"/>
                <a:cs typeface="+mn-cs"/>
              </a:rPr>
              <a:t> in higher evapotranspiration. Wind speed increases the rate of transpiration from leaf surfaces.</a:t>
            </a:r>
            <a:endParaRPr lang="en-GB"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boto" panose="02000000000000000000" pitchFamily="2" charset="0"/>
              <a:ea typeface="Roboto" panose="02000000000000000000" pitchFamily="2" charset="0"/>
            </a:endParaRPr>
          </a:p>
          <a:p>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16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It</a:t>
            </a:r>
            <a:r>
              <a:rPr lang="en-US" sz="1200" baseline="0" dirty="0">
                <a:latin typeface="Roboto" panose="02000000000000000000" pitchFamily="2" charset="0"/>
                <a:ea typeface="Roboto" panose="02000000000000000000" pitchFamily="2" charset="0"/>
              </a:rPr>
              <a:t> is now established that </a:t>
            </a:r>
            <a:r>
              <a:rPr lang="en-US" sz="1200" dirty="0">
                <a:latin typeface="Roboto" panose="02000000000000000000" pitchFamily="2" charset="0"/>
                <a:ea typeface="Roboto" panose="02000000000000000000" pitchFamily="2" charset="0"/>
              </a:rPr>
              <a:t>the term evapotranspiration is a</a:t>
            </a:r>
            <a:r>
              <a:rPr lang="en-US" sz="1200" baseline="0" dirty="0">
                <a:latin typeface="Roboto" panose="02000000000000000000" pitchFamily="2" charset="0"/>
                <a:ea typeface="Roboto" panose="02000000000000000000" pitchFamily="2" charset="0"/>
              </a:rPr>
              <a:t> combination of evaporation and transpiration.</a:t>
            </a:r>
            <a:endParaRPr lang="en-US" sz="1200" dirty="0">
              <a:latin typeface="Roboto" panose="02000000000000000000" pitchFamily="2" charset="0"/>
              <a:ea typeface="Roboto" panose="02000000000000000000" pitchFamily="2" charset="0"/>
            </a:endParaRPr>
          </a:p>
          <a:p>
            <a:pPr>
              <a:defRPr/>
            </a:pPr>
            <a:r>
              <a:rPr lang="en-US" sz="1200" dirty="0">
                <a:latin typeface="Roboto"/>
                <a:ea typeface="Roboto"/>
              </a:rPr>
              <a:t>Since transpiration is the loss of water from</a:t>
            </a:r>
            <a:r>
              <a:rPr lang="en-US" sz="1200" baseline="0" dirty="0">
                <a:latin typeface="Roboto"/>
                <a:ea typeface="Roboto"/>
              </a:rPr>
              <a:t> the leaves of plants, </a:t>
            </a:r>
            <a:r>
              <a:rPr lang="en-US" dirty="0">
                <a:latin typeface="Roboto"/>
                <a:ea typeface="Roboto"/>
              </a:rPr>
              <a:t>its </a:t>
            </a:r>
            <a:r>
              <a:rPr lang="en-US" sz="1200" dirty="0">
                <a:latin typeface="Roboto"/>
                <a:ea typeface="Roboto"/>
              </a:rPr>
              <a:t>share only</a:t>
            </a:r>
            <a:r>
              <a:rPr lang="en-US" sz="1200" baseline="0" dirty="0">
                <a:latin typeface="Roboto"/>
                <a:ea typeface="Roboto"/>
              </a:rPr>
              <a:t> </a:t>
            </a:r>
            <a:r>
              <a:rPr lang="en-US" sz="1200" dirty="0">
                <a:latin typeface="Roboto"/>
                <a:ea typeface="Roboto"/>
              </a:rPr>
              <a:t>increases with the increase in plant leaf area</a:t>
            </a:r>
            <a:r>
              <a:rPr lang="en-US" sz="1200" baseline="0" dirty="0">
                <a:latin typeface="Roboto"/>
                <a:ea typeface="Roboto"/>
              </a:rPr>
              <a:t> which is measured by an indicator called the </a:t>
            </a:r>
            <a:r>
              <a:rPr lang="en-US" dirty="0">
                <a:latin typeface="Roboto"/>
                <a:ea typeface="Roboto"/>
              </a:rPr>
              <a:t>Leaf-Area-Index</a:t>
            </a:r>
            <a:r>
              <a:rPr lang="en-US" sz="1200" baseline="0" dirty="0">
                <a:latin typeface="Roboto"/>
                <a:ea typeface="Roboto"/>
              </a:rPr>
              <a:t>. The </a:t>
            </a:r>
            <a:r>
              <a:rPr lang="en-US" dirty="0">
                <a:latin typeface="Roboto"/>
                <a:ea typeface="Roboto"/>
              </a:rPr>
              <a:t>Leaf-Area-Index</a:t>
            </a:r>
            <a:r>
              <a:rPr lang="en-US" sz="1200" baseline="0" dirty="0">
                <a:latin typeface="Roboto"/>
                <a:ea typeface="Roboto"/>
              </a:rPr>
              <a:t> is a dimensionless parameter that defines the ratio of plant leaf area to the area of the ground it occupies. It is important to note that all surfaces either evaporate or transpire; the share varies depending on the growing stages when vegetation is considered.</a:t>
            </a:r>
            <a:r>
              <a:rPr lang="en-US" dirty="0">
                <a:latin typeface="Roboto"/>
                <a:ea typeface="Roboto"/>
              </a:rPr>
              <a:t>  </a:t>
            </a:r>
            <a:r>
              <a:rPr lang="en-US" sz="1200" baseline="0" dirty="0">
                <a:latin typeface="Roboto"/>
                <a:ea typeface="Roboto"/>
              </a:rPr>
              <a:t>Evapotranspiration plays a critical </a:t>
            </a:r>
            <a:r>
              <a:rPr lang="en-US" dirty="0">
                <a:latin typeface="Roboto"/>
                <a:ea typeface="Roboto"/>
              </a:rPr>
              <a:t>role in</a:t>
            </a:r>
            <a:r>
              <a:rPr lang="en-US" sz="1200" baseline="0" dirty="0">
                <a:latin typeface="Roboto"/>
                <a:ea typeface="Roboto"/>
              </a:rPr>
              <a:t> the relationship between crop yields and water use. The relationship varies between crops and seasons and is not linear. This relationship is also governed by a dimensionless number called the crop yield response factor that details the how a crop responds to water deficit. In the slide, the formula used to estimate actual crop yields is provided. From the temperature measurements in the area, the values for actual and maximum evapotranspiration can be estimated. The maximum crop yield is also a known entity. The values for crop yield response factor can be obtained from the database of the food and agricultural organization of the United Nations.</a:t>
            </a:r>
            <a:endParaRPr lang="en-US" sz="1200" dirty="0">
              <a:latin typeface="Roboto"/>
              <a:ea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2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2000" dirty="0">
                <a:latin typeface="Roboto"/>
                <a:ea typeface="Roboto"/>
              </a:rPr>
              <a:t>This slide looks at the Crop-yield response factor </a:t>
            </a:r>
            <a:r>
              <a:rPr lang="en-US" sz="2000" baseline="0" dirty="0">
                <a:latin typeface="Roboto"/>
                <a:ea typeface="Roboto"/>
              </a:rPr>
              <a:t> or (</a:t>
            </a:r>
            <a:r>
              <a:rPr lang="en-US" sz="2000" dirty="0" err="1">
                <a:latin typeface="Roboto"/>
                <a:ea typeface="Roboto"/>
              </a:rPr>
              <a:t>Ky</a:t>
            </a:r>
            <a:r>
              <a:rPr lang="en-US" sz="2000" dirty="0">
                <a:latin typeface="Roboto"/>
                <a:ea typeface="Roboto"/>
              </a:rPr>
              <a:t>).</a:t>
            </a:r>
            <a:r>
              <a:rPr lang="en-US" sz="2000" baseline="0" dirty="0">
                <a:latin typeface="Roboto"/>
                <a:ea typeface="Roboto"/>
              </a:rPr>
              <a:t> </a:t>
            </a:r>
            <a:r>
              <a:rPr lang="en-US" sz="2000" dirty="0">
                <a:latin typeface="Roboto"/>
                <a:ea typeface="Roboto"/>
              </a:rPr>
              <a:t>This </a:t>
            </a:r>
            <a:r>
              <a:rPr lang="en-GB" sz="2000" dirty="0">
                <a:latin typeface="Roboto"/>
                <a:ea typeface="Roboto"/>
              </a:rPr>
              <a:t>is</a:t>
            </a:r>
            <a:r>
              <a:rPr lang="en-GB" sz="2000" baseline="0" dirty="0">
                <a:latin typeface="Roboto"/>
                <a:ea typeface="Roboto"/>
              </a:rPr>
              <a:t> an empirical yield response value used to integrate the complex linkages between crop production and the water use required for it. This factor is not a set number. Adjustments for site-specific conditions would be needed to improve the accuracy of the formulae. In the table, average response factors for some common crops is provided. This data is compiled from the </a:t>
            </a:r>
            <a:r>
              <a:rPr lang="en-GB" sz="2000" dirty="0">
                <a:latin typeface="Roboto"/>
                <a:ea typeface="Roboto"/>
              </a:rPr>
              <a:t>Food and Agriculture Organization of the United Nations</a:t>
            </a:r>
            <a:r>
              <a:rPr lang="en-GB" sz="2000" baseline="0" dirty="0">
                <a:latin typeface="Roboto"/>
                <a:ea typeface="Roboto"/>
              </a:rPr>
              <a:t> </a:t>
            </a:r>
            <a:r>
              <a:rPr lang="en-GB" sz="2000" dirty="0">
                <a:latin typeface="Roboto"/>
                <a:ea typeface="Roboto"/>
              </a:rPr>
              <a:t>(or F.A.O.) </a:t>
            </a:r>
            <a:r>
              <a:rPr lang="en-GB" sz="2000" baseline="0" dirty="0">
                <a:latin typeface="Roboto"/>
                <a:ea typeface="Roboto"/>
              </a:rPr>
              <a:t>publication number 66 that </a:t>
            </a:r>
            <a:r>
              <a:rPr lang="en-GB" sz="2000" dirty="0">
                <a:latin typeface="Roboto"/>
                <a:ea typeface="Roboto"/>
              </a:rPr>
              <a:t>focuses</a:t>
            </a:r>
            <a:r>
              <a:rPr lang="en-GB" sz="2000" baseline="0" dirty="0">
                <a:latin typeface="Roboto"/>
                <a:ea typeface="Roboto"/>
              </a:rPr>
              <a:t> on crop yield responses to water availability. For crops with </a:t>
            </a:r>
            <a:r>
              <a:rPr lang="en-GB" dirty="0">
                <a:latin typeface="Roboto"/>
                <a:ea typeface="Roboto"/>
              </a:rPr>
              <a:t>Ky values greater than 1,</a:t>
            </a:r>
            <a:r>
              <a:rPr lang="en-GB" baseline="0" dirty="0">
                <a:latin typeface="Roboto"/>
                <a:ea typeface="Roboto"/>
              </a:rPr>
              <a:t> the </a:t>
            </a:r>
            <a:r>
              <a:rPr lang="en-GB" dirty="0">
                <a:latin typeface="Roboto"/>
                <a:ea typeface="Roboto"/>
              </a:rPr>
              <a:t>crop response is very sensitive to water deficit. </a:t>
            </a:r>
            <a:r>
              <a:rPr lang="en-GB" sz="2000" baseline="0" dirty="0">
                <a:latin typeface="Roboto"/>
                <a:ea typeface="Roboto"/>
              </a:rPr>
              <a:t>For crops with </a:t>
            </a:r>
            <a:r>
              <a:rPr lang="en-GB" dirty="0">
                <a:latin typeface="Roboto"/>
                <a:ea typeface="Roboto"/>
              </a:rPr>
              <a:t>Ky values lesser than 1,</a:t>
            </a:r>
            <a:r>
              <a:rPr lang="en-GB" baseline="0" dirty="0">
                <a:latin typeface="Roboto"/>
                <a:ea typeface="Roboto"/>
              </a:rPr>
              <a:t> the </a:t>
            </a:r>
            <a:r>
              <a:rPr lang="en-GB" dirty="0">
                <a:latin typeface="Roboto"/>
                <a:ea typeface="Roboto"/>
              </a:rPr>
              <a:t>crop is tolerant</a:t>
            </a:r>
            <a:r>
              <a:rPr lang="en-GB" baseline="0" dirty="0">
                <a:latin typeface="Roboto"/>
                <a:ea typeface="Roboto"/>
              </a:rPr>
              <a:t> to</a:t>
            </a:r>
            <a:r>
              <a:rPr lang="en-GB" dirty="0">
                <a:latin typeface="Roboto"/>
                <a:ea typeface="Roboto"/>
              </a:rPr>
              <a:t> water deficit. </a:t>
            </a:r>
            <a:r>
              <a:rPr lang="en-GB" sz="2000" baseline="0" dirty="0">
                <a:latin typeface="Roboto"/>
                <a:ea typeface="Roboto"/>
              </a:rPr>
              <a:t>For crops with </a:t>
            </a:r>
            <a:r>
              <a:rPr lang="en-GB" dirty="0" err="1">
                <a:latin typeface="Roboto"/>
                <a:ea typeface="Roboto"/>
              </a:rPr>
              <a:t>Ky</a:t>
            </a:r>
            <a:r>
              <a:rPr lang="en-GB" dirty="0">
                <a:latin typeface="Roboto"/>
                <a:ea typeface="Roboto"/>
              </a:rPr>
              <a:t> values equal</a:t>
            </a:r>
            <a:r>
              <a:rPr lang="en-GB" baseline="0" dirty="0">
                <a:latin typeface="Roboto"/>
                <a:ea typeface="Roboto"/>
              </a:rPr>
              <a:t> to</a:t>
            </a:r>
            <a:r>
              <a:rPr lang="en-GB" dirty="0">
                <a:latin typeface="Roboto"/>
                <a:ea typeface="Roboto"/>
              </a:rPr>
              <a:t> 1,</a:t>
            </a:r>
            <a:r>
              <a:rPr lang="en-GB" baseline="0" dirty="0">
                <a:latin typeface="Roboto"/>
                <a:ea typeface="Roboto"/>
              </a:rPr>
              <a:t> the</a:t>
            </a:r>
            <a:r>
              <a:rPr lang="en-GB" dirty="0">
                <a:latin typeface="Roboto"/>
                <a:ea typeface="Roboto"/>
              </a:rPr>
              <a:t> crop yield is directly proportional to the reduction in water use. For example, crops</a:t>
            </a:r>
            <a:r>
              <a:rPr lang="en-GB" baseline="0" dirty="0">
                <a:latin typeface="Roboto"/>
                <a:ea typeface="Roboto"/>
              </a:rPr>
              <a:t> like Sorghum and Soybean can handle drought better in comparison to </a:t>
            </a:r>
            <a:r>
              <a:rPr lang="en-GB" dirty="0">
                <a:latin typeface="Roboto"/>
                <a:ea typeface="Roboto"/>
              </a:rPr>
              <a:t>crops</a:t>
            </a:r>
            <a:r>
              <a:rPr lang="en-GB" baseline="0" dirty="0">
                <a:latin typeface="Roboto"/>
                <a:ea typeface="Roboto"/>
              </a:rPr>
              <a:t> like Bananas and Sugarcane.</a:t>
            </a:r>
            <a:r>
              <a:rPr lang="en-GB" dirty="0">
                <a:latin typeface="Roboto"/>
                <a:ea typeface="Roboto"/>
              </a:rPr>
              <a:t> The slide also</a:t>
            </a:r>
            <a:r>
              <a:rPr lang="en-GB" baseline="0" dirty="0">
                <a:latin typeface="Roboto"/>
                <a:ea typeface="Roboto"/>
              </a:rPr>
              <a:t> highlights the </a:t>
            </a:r>
            <a:endParaRPr lang="en-US" dirty="0">
              <a:latin typeface="Roboto" panose="02000000000000000000" pitchFamily="2" charset="0"/>
              <a:ea typeface="Roboto" panose="02000000000000000000"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68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The evapotranspiration in crops depends on many factors.</a:t>
            </a:r>
            <a:r>
              <a:rPr lang="en-US" sz="1200" baseline="0" dirty="0"/>
              <a:t> It varies from crop to crop and also depends on its stage in the growing cycle. The figure here presents a number called the crop coefficient or Kc, which is directly proportional to the crop evapotranspiration. The value of the coefficient is low during the initial sowing stage. This can also be partly attributed to the </a:t>
            </a:r>
            <a:r>
              <a:rPr lang="en-US" dirty="0"/>
              <a:t>Leaf-Area-Index</a:t>
            </a:r>
            <a:r>
              <a:rPr lang="en-US" sz="1200" baseline="0" dirty="0"/>
              <a:t> that we discussed in the earlier sessions. As and when the crop grows, the Kc value increases and reaches a maximum during the mid season and values go down during the late season</a:t>
            </a:r>
            <a:r>
              <a:rPr lang="en-US" dirty="0"/>
              <a:t>, as shown in the figure on this slide.</a:t>
            </a:r>
            <a:r>
              <a:rPr lang="en-US" sz="1200" baseline="0" dirty="0"/>
              <a:t> The </a:t>
            </a:r>
            <a:r>
              <a:rPr lang="en-US" dirty="0"/>
              <a:t>F.A.O.</a:t>
            </a:r>
            <a:r>
              <a:rPr lang="en-US" sz="1200" baseline="0" dirty="0"/>
              <a:t> provides standard Kc values for crops in different stages of their growing cycle and also for different regions of the world. This Kc value is then multiplied with another standard called reference crop evapotranspiration to arrive at the final value of crop evapotranspiration. </a:t>
            </a:r>
            <a:r>
              <a:rPr lang="en-GB" sz="1200" b="0" i="0" kern="1200" dirty="0">
                <a:solidFill>
                  <a:schemeClr val="tx1"/>
                </a:solidFill>
                <a:effectLst/>
                <a:latin typeface="+mn-lt"/>
                <a:ea typeface="+mn-ea"/>
                <a:cs typeface="+mn-cs"/>
              </a:rPr>
              <a:t>The evapotranspiration rate from a reference surface, not short of water, is called the reference crop evapotranspiration or reference evapotranspiration. The reference surface is a hypothetical grass reference crop with specific characteristics. More information on the</a:t>
            </a:r>
            <a:r>
              <a:rPr lang="en-GB" sz="1200" b="0" i="0" kern="1200" baseline="0" dirty="0">
                <a:solidFill>
                  <a:schemeClr val="tx1"/>
                </a:solidFill>
                <a:effectLst/>
                <a:latin typeface="+mn-lt"/>
                <a:ea typeface="+mn-ea"/>
                <a:cs typeface="+mn-cs"/>
              </a:rPr>
              <a:t> </a:t>
            </a:r>
            <a:r>
              <a:rPr lang="en-US" sz="1200" baseline="0" dirty="0"/>
              <a:t>reference crop evapotranspiration can be obtained from the references provided as part of this section. In the hands-on-lecture, more information on crop-specific evapotranspiration and it usage in CLEWs modelling will be provided.</a:t>
            </a: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14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75000"/>
                  </a:schemeClr>
                </a:solidFill>
                <a:latin typeface="Roboto"/>
                <a:ea typeface="Roboto"/>
              </a:rPr>
              <a:t>Runoff</a:t>
            </a:r>
            <a:r>
              <a:rPr lang="en-GB" sz="1200" dirty="0">
                <a:solidFill>
                  <a:schemeClr val="accent5">
                    <a:lumMod val="75000"/>
                  </a:schemeClr>
                </a:solidFill>
                <a:latin typeface="Roboto"/>
                <a:ea typeface="Roboto"/>
              </a:rPr>
              <a:t> is that portion of the precipitation that makes its way downstream</a:t>
            </a:r>
            <a:r>
              <a:rPr lang="en-GB" sz="1200" baseline="0" dirty="0">
                <a:solidFill>
                  <a:schemeClr val="accent5">
                    <a:lumMod val="75000"/>
                  </a:schemeClr>
                </a:solidFill>
                <a:latin typeface="Roboto"/>
                <a:ea typeface="Roboto"/>
              </a:rPr>
              <a:t> in a catchment or watershed in the form of </a:t>
            </a:r>
            <a:r>
              <a:rPr lang="en-GB" sz="1200" dirty="0">
                <a:solidFill>
                  <a:schemeClr val="accent5">
                    <a:lumMod val="75000"/>
                  </a:schemeClr>
                </a:solidFill>
                <a:latin typeface="Roboto"/>
                <a:ea typeface="Roboto"/>
              </a:rPr>
              <a:t>stream channels, lakes, or oceans as surface flow. It has different components</a:t>
            </a:r>
            <a:r>
              <a:rPr lang="en-GB" sz="1200" baseline="0" dirty="0">
                <a:solidFill>
                  <a:schemeClr val="accent5">
                    <a:lumMod val="75000"/>
                  </a:schemeClr>
                </a:solidFill>
                <a:latin typeface="Roboto"/>
                <a:ea typeface="Roboto"/>
              </a:rPr>
              <a:t> ranging from surface and sub-surface runoff to base flow, which is underground.</a:t>
            </a:r>
            <a:r>
              <a:rPr lang="en-GB" dirty="0">
                <a:solidFill>
                  <a:schemeClr val="accent5">
                    <a:lumMod val="75000"/>
                  </a:schemeClr>
                </a:solidFill>
                <a:latin typeface="Roboto"/>
                <a:ea typeface="Roboto"/>
              </a:rPr>
              <a:t> </a:t>
            </a:r>
            <a:r>
              <a:rPr lang="en-GB" sz="1200" baseline="0" dirty="0">
                <a:solidFill>
                  <a:schemeClr val="accent5">
                    <a:lumMod val="75000"/>
                  </a:schemeClr>
                </a:solidFill>
                <a:latin typeface="Roboto"/>
                <a:ea typeface="Roboto"/>
              </a:rPr>
              <a:t> </a:t>
            </a:r>
            <a:r>
              <a:rPr lang="en-GB" sz="1200" dirty="0">
                <a:solidFill>
                  <a:schemeClr val="accent5">
                    <a:lumMod val="75000"/>
                  </a:schemeClr>
                </a:solidFill>
                <a:latin typeface="Roboto"/>
                <a:ea typeface="Roboto"/>
              </a:rPr>
              <a:t>A set of meteorological</a:t>
            </a:r>
            <a:r>
              <a:rPr lang="en-GB" sz="1200" baseline="0" dirty="0">
                <a:solidFill>
                  <a:schemeClr val="accent5">
                    <a:lumMod val="75000"/>
                  </a:schemeClr>
                </a:solidFill>
                <a:latin typeface="Roboto"/>
                <a:ea typeface="Roboto"/>
              </a:rPr>
              <a:t> factors govern the quantity of the runoff. </a:t>
            </a:r>
            <a:r>
              <a:rPr lang="en-GB" dirty="0">
                <a:solidFill>
                  <a:schemeClr val="accent5">
                    <a:lumMod val="75000"/>
                  </a:schemeClr>
                </a:solidFill>
                <a:latin typeface="Roboto"/>
                <a:ea typeface="Roboto"/>
              </a:rPr>
              <a:t>The first</a:t>
            </a:r>
            <a:r>
              <a:rPr lang="en-GB" sz="1200" baseline="0" dirty="0">
                <a:solidFill>
                  <a:schemeClr val="accent5">
                    <a:lumMod val="75000"/>
                  </a:schemeClr>
                </a:solidFill>
                <a:latin typeface="Roboto"/>
                <a:ea typeface="Roboto"/>
              </a:rPr>
              <a:t> is the </a:t>
            </a:r>
            <a:r>
              <a:rPr lang="en-GB" sz="1200" baseline="0" dirty="0">
                <a:solidFill>
                  <a:srgbClr val="333333"/>
                </a:solidFill>
                <a:latin typeface="Roboto"/>
                <a:ea typeface="Roboto"/>
              </a:rPr>
              <a:t>t</a:t>
            </a:r>
            <a:r>
              <a:rPr lang="en-GB" sz="1200" dirty="0">
                <a:solidFill>
                  <a:srgbClr val="333333"/>
                </a:solidFill>
                <a:latin typeface="Roboto"/>
                <a:ea typeface="Roboto"/>
              </a:rPr>
              <a:t>ype of precipitation </a:t>
            </a:r>
            <a:r>
              <a:rPr lang="en-GB" sz="1200" baseline="0" dirty="0">
                <a:solidFill>
                  <a:srgbClr val="333333"/>
                </a:solidFill>
                <a:latin typeface="Roboto"/>
                <a:ea typeface="Roboto"/>
              </a:rPr>
              <a:t>in the form of </a:t>
            </a:r>
            <a:r>
              <a:rPr lang="en-GB" sz="1200" dirty="0">
                <a:solidFill>
                  <a:srgbClr val="333333"/>
                </a:solidFill>
                <a:latin typeface="Roboto"/>
                <a:ea typeface="Roboto"/>
              </a:rPr>
              <a:t>rain, snow, sleet, etc. Rain</a:t>
            </a:r>
            <a:r>
              <a:rPr lang="en-GB" sz="1200" baseline="0" dirty="0">
                <a:solidFill>
                  <a:srgbClr val="333333"/>
                </a:solidFill>
                <a:latin typeface="Roboto"/>
                <a:ea typeface="Roboto"/>
              </a:rPr>
              <a:t> falling on the </a:t>
            </a:r>
            <a:r>
              <a:rPr lang="en-GB" dirty="0">
                <a:solidFill>
                  <a:srgbClr val="333333"/>
                </a:solidFill>
                <a:latin typeface="Roboto"/>
                <a:ea typeface="Roboto"/>
              </a:rPr>
              <a:t>earth's</a:t>
            </a:r>
            <a:r>
              <a:rPr lang="en-GB" sz="1200" baseline="0" dirty="0">
                <a:solidFill>
                  <a:srgbClr val="333333"/>
                </a:solidFill>
                <a:latin typeface="Roboto"/>
                <a:ea typeface="Roboto"/>
              </a:rPr>
              <a:t> surface gets transformed into surface runoff based on the slope and the saturation level of soil moisture in the region. Snow falling on </a:t>
            </a:r>
            <a:r>
              <a:rPr lang="en-GB" dirty="0">
                <a:solidFill>
                  <a:srgbClr val="333333"/>
                </a:solidFill>
                <a:latin typeface="Roboto"/>
                <a:ea typeface="Roboto"/>
              </a:rPr>
              <a:t>the </a:t>
            </a:r>
            <a:r>
              <a:rPr lang="en-GB" sz="1200" baseline="0" dirty="0">
                <a:solidFill>
                  <a:srgbClr val="333333"/>
                </a:solidFill>
                <a:latin typeface="Roboto"/>
                <a:ea typeface="Roboto"/>
              </a:rPr>
              <a:t>ground will either remain as snow or melt and transform into water to flow downstream. The intensity of precipitation affects runoff. The quantity and the duration of a precipitation event could have disastrous effects like flash floods. D</a:t>
            </a:r>
            <a:r>
              <a:rPr lang="en-GB" sz="1200" dirty="0">
                <a:solidFill>
                  <a:srgbClr val="333333"/>
                </a:solidFill>
                <a:latin typeface="Roboto"/>
                <a:ea typeface="Roboto"/>
              </a:rPr>
              <a:t>istribution of rainfall varies</a:t>
            </a:r>
            <a:r>
              <a:rPr lang="en-GB" sz="1200" baseline="0" dirty="0">
                <a:solidFill>
                  <a:srgbClr val="333333"/>
                </a:solidFill>
                <a:latin typeface="Roboto"/>
                <a:ea typeface="Roboto"/>
              </a:rPr>
              <a:t> across a</a:t>
            </a:r>
            <a:r>
              <a:rPr lang="en-GB" sz="1200" dirty="0">
                <a:solidFill>
                  <a:srgbClr val="333333"/>
                </a:solidFill>
                <a:latin typeface="Roboto"/>
                <a:ea typeface="Roboto"/>
              </a:rPr>
              <a:t> watershed and thereby</a:t>
            </a:r>
            <a:r>
              <a:rPr lang="en-GB" sz="1200" baseline="0" dirty="0">
                <a:solidFill>
                  <a:srgbClr val="333333"/>
                </a:solidFill>
                <a:latin typeface="Roboto"/>
                <a:ea typeface="Roboto"/>
              </a:rPr>
              <a:t> affects the runoff</a:t>
            </a:r>
            <a:r>
              <a:rPr lang="en-GB" sz="1200" dirty="0">
                <a:solidFill>
                  <a:srgbClr val="333333"/>
                </a:solidFill>
                <a:latin typeface="Roboto"/>
                <a:ea typeface="Roboto"/>
              </a:rPr>
              <a:t>.</a:t>
            </a:r>
            <a:r>
              <a:rPr lang="en-GB" sz="1200" baseline="0" dirty="0">
                <a:solidFill>
                  <a:srgbClr val="333333"/>
                </a:solidFill>
                <a:latin typeface="Roboto"/>
                <a:ea typeface="Roboto"/>
              </a:rPr>
              <a:t> I</a:t>
            </a:r>
            <a:r>
              <a:rPr lang="en-GB" sz="1200" dirty="0">
                <a:solidFill>
                  <a:srgbClr val="333333"/>
                </a:solidFill>
                <a:latin typeface="Roboto"/>
                <a:ea typeface="Roboto"/>
              </a:rPr>
              <a:t>n a large </a:t>
            </a:r>
            <a:r>
              <a:rPr lang="en-GB" dirty="0">
                <a:solidFill>
                  <a:srgbClr val="333333"/>
                </a:solidFill>
                <a:latin typeface="Roboto"/>
                <a:ea typeface="Roboto"/>
              </a:rPr>
              <a:t>watershed</a:t>
            </a:r>
            <a:r>
              <a:rPr lang="en-GB" sz="1200" dirty="0">
                <a:solidFill>
                  <a:srgbClr val="333333"/>
                </a:solidFill>
                <a:latin typeface="Roboto"/>
                <a:ea typeface="Roboto"/>
              </a:rPr>
              <a:t>,</a:t>
            </a:r>
            <a:r>
              <a:rPr lang="en-GB" sz="1200" baseline="0" dirty="0">
                <a:solidFill>
                  <a:srgbClr val="333333"/>
                </a:solidFill>
                <a:latin typeface="Roboto"/>
                <a:ea typeface="Roboto"/>
              </a:rPr>
              <a:t> there are high chances that precipitation in the form of snow is more prevalent at high altitudes and as rainfall in low lying areas.</a:t>
            </a:r>
            <a:r>
              <a:rPr lang="en-GB" dirty="0">
                <a:solidFill>
                  <a:srgbClr val="333333"/>
                </a:solidFill>
                <a:latin typeface="Roboto"/>
                <a:ea typeface="Roboto"/>
              </a:rPr>
              <a:t> </a:t>
            </a:r>
            <a:endParaRPr lang="en-GB" sz="1200" dirty="0">
              <a:solidFill>
                <a:srgbClr val="333333"/>
              </a:solidFill>
              <a:latin typeface="Roboto" panose="02000000000000000000" pitchFamily="2" charset="0"/>
              <a:ea typeface="Roboto" panose="02000000000000000000" pitchFamily="2" charset="0"/>
            </a:endParaRPr>
          </a:p>
          <a:p>
            <a:endParaRPr lang="en-GB" sz="1200" dirty="0">
              <a:solidFill>
                <a:schemeClr val="accent5">
                  <a:lumMod val="75000"/>
                </a:schemeClr>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97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meteorological factors playing an</a:t>
            </a:r>
            <a:r>
              <a:rPr lang="en-US" baseline="0" dirty="0"/>
              <a:t> important role in determining runoff, physical factors like land cover play a critical role. </a:t>
            </a:r>
          </a:p>
          <a:p>
            <a:r>
              <a:rPr lang="en-US" dirty="0"/>
              <a:t>In particular</a:t>
            </a:r>
            <a:r>
              <a:rPr lang="en-US" baseline="0" dirty="0"/>
              <a:t>, </a:t>
            </a:r>
            <a:r>
              <a:rPr lang="en-US" dirty="0"/>
              <a:t>human </a:t>
            </a:r>
            <a:r>
              <a:rPr lang="en-US" baseline="0" dirty="0"/>
              <a:t>actions, such as building urban infrastructure</a:t>
            </a:r>
            <a:r>
              <a:rPr lang="en-US" dirty="0"/>
              <a:t>,</a:t>
            </a:r>
            <a:r>
              <a:rPr lang="en-US" baseline="0" dirty="0"/>
              <a:t> have a big impact on surface runoff. This is one of the key aspects to be represented in the CLEWs models. Management of land cover such as the total built-up area, forest and woodland cover</a:t>
            </a:r>
            <a:r>
              <a:rPr lang="en-US" dirty="0"/>
              <a:t>,</a:t>
            </a:r>
            <a:r>
              <a:rPr lang="en-US" baseline="0" dirty="0"/>
              <a:t> and the area under irrigation </a:t>
            </a:r>
            <a:r>
              <a:rPr lang="en-US" dirty="0"/>
              <a:t>is</a:t>
            </a:r>
            <a:r>
              <a:rPr lang="en-US" baseline="0" dirty="0"/>
              <a:t> critical to the quality and quantity of water flowing downstream. In the figure, a simple example is presented to illustrate the impact of land cover on surface runoff. On the </a:t>
            </a:r>
            <a:r>
              <a:rPr lang="en-US" dirty="0"/>
              <a:t>leftmost figure</a:t>
            </a:r>
            <a:r>
              <a:rPr lang="en-US" baseline="0" dirty="0"/>
              <a:t>, a natural land cover consisting of forest and grasslands is presented</a:t>
            </a:r>
            <a:r>
              <a:rPr lang="en-US" dirty="0"/>
              <a:t>,</a:t>
            </a:r>
            <a:r>
              <a:rPr lang="en-US" baseline="0" dirty="0"/>
              <a:t> and</a:t>
            </a:r>
            <a:r>
              <a:rPr lang="en-US" dirty="0"/>
              <a:t>,</a:t>
            </a:r>
            <a:r>
              <a:rPr lang="en-US" baseline="0" dirty="0"/>
              <a:t> on the right</a:t>
            </a:r>
            <a:r>
              <a:rPr lang="en-US" dirty="0"/>
              <a:t>,</a:t>
            </a:r>
            <a:r>
              <a:rPr lang="en-US" baseline="0" dirty="0"/>
              <a:t> a built-up area is shown. </a:t>
            </a:r>
            <a:r>
              <a:rPr lang="en-US" dirty="0"/>
              <a:t>It is apparent </a:t>
            </a:r>
            <a:r>
              <a:rPr lang="en-US" baseline="0" dirty="0"/>
              <a:t>that due to the artificial build up, the infiltration rate of water going underground is restricted, thereby increasing the runoff. This is one of the main factors contributing to floods across major cities in the world. There is an incentive in maintaining natural land covers in the region to help regulate the flow of water and thereby increasing the protection against floods. Factors like vegetation, soil type, </a:t>
            </a:r>
            <a:r>
              <a:rPr lang="en-US" dirty="0"/>
              <a:t>slope,</a:t>
            </a:r>
            <a:r>
              <a:rPr lang="en-US" baseline="0" dirty="0"/>
              <a:t> and elevation are also equally important in determining runoff.</a:t>
            </a:r>
            <a:r>
              <a:rPr lang="en-US" dirty="0"/>
              <a:t> </a:t>
            </a:r>
            <a:endParaRPr lang="en-US" baseline="0" dirty="0">
              <a:cs typeface="Calibri"/>
            </a:endParaRPr>
          </a:p>
          <a:p>
            <a:endParaRPr lang="en-US" baseline="0" dirty="0"/>
          </a:p>
          <a:p>
            <a:endParaRPr lang="en-US" baseline="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7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This lecture has </a:t>
            </a:r>
            <a:r>
              <a:rPr lang="sv-SE" dirty="0" err="1"/>
              <a:t>four</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a:t>
            </a:r>
            <a:r>
              <a:rPr lang="sv-SE" dirty="0" err="1"/>
              <a:t>this</a:t>
            </a:r>
            <a:r>
              <a:rPr lang="sv-SE" dirty="0"/>
              <a:t> lecture, </a:t>
            </a:r>
            <a:r>
              <a:rPr lang="sv-SE" dirty="0" err="1"/>
              <a:t>you</a:t>
            </a:r>
            <a:r>
              <a:rPr lang="sv-SE" dirty="0"/>
              <a:t> </a:t>
            </a:r>
            <a:r>
              <a:rPr lang="sv-SE" dirty="0" err="1"/>
              <a:t>will</a:t>
            </a:r>
            <a:r>
              <a:rPr lang="sv-SE" dirty="0"/>
              <a:t>:</a:t>
            </a:r>
          </a:p>
          <a:p>
            <a:pPr marL="171450" indent="-171450">
              <a:buFont typeface="Arial" panose="020B0604020202020204" pitchFamily="34" charset="0"/>
              <a:buChar char="•"/>
            </a:pPr>
            <a:r>
              <a:rPr lang="en-US" dirty="0"/>
              <a:t>Gain familiarity with the components of the water cycle and the state of water availability on earth.</a:t>
            </a:r>
          </a:p>
          <a:p>
            <a:pPr marL="171450" indent="-171450">
              <a:buFont typeface="Arial" panose="020B0604020202020204" pitchFamily="34" charset="0"/>
              <a:buChar char="•"/>
            </a:pPr>
            <a:r>
              <a:rPr lang="en-US" dirty="0"/>
              <a:t>Understand the need for sustainable utilization and management of water resources</a:t>
            </a:r>
          </a:p>
          <a:p>
            <a:pPr marL="171450" indent="-171450">
              <a:buFont typeface="Arial" panose="020B0604020202020204" pitchFamily="34" charset="0"/>
              <a:buChar char="•"/>
            </a:pPr>
            <a:r>
              <a:rPr lang="en-US" dirty="0"/>
              <a:t>Understand the basics of global water balance</a:t>
            </a:r>
          </a:p>
          <a:p>
            <a:pPr marL="171450" indent="-171450">
              <a:buFont typeface="Arial" panose="020B0604020202020204" pitchFamily="34" charset="0"/>
              <a:buChar char="•"/>
            </a:pPr>
            <a:r>
              <a:rPr lang="en-US" dirty="0"/>
              <a:t>Gain familiarity with the role of Precipitation and Evapotranspiration in maintaining the water balance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1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i="0" kern="1200" dirty="0">
                <a:solidFill>
                  <a:schemeClr val="tx1"/>
                </a:solidFill>
                <a:effectLst/>
                <a:latin typeface="Open Sans"/>
                <a:ea typeface="Open Sans"/>
                <a:cs typeface="Open Sans"/>
              </a:rPr>
              <a:t>Groundwater</a:t>
            </a:r>
            <a:r>
              <a:rPr lang="en-GB" sz="1600" b="0" i="0" kern="1200" dirty="0">
                <a:solidFill>
                  <a:schemeClr val="tx1"/>
                </a:solidFill>
                <a:effectLst/>
                <a:latin typeface="Open Sans"/>
                <a:ea typeface="Open Sans"/>
                <a:cs typeface="Open Sans"/>
              </a:rPr>
              <a:t> is the water present beneath</a:t>
            </a:r>
            <a:r>
              <a:rPr lang="en-GB" sz="1600" dirty="0">
                <a:latin typeface="Open Sans"/>
                <a:ea typeface="Open Sans"/>
                <a:cs typeface="Open Sans"/>
              </a:rPr>
              <a:t> the </a:t>
            </a:r>
            <a:r>
              <a:rPr lang="en-GB" sz="1600" b="0" i="0" kern="1200" dirty="0">
                <a:solidFill>
                  <a:schemeClr val="tx1"/>
                </a:solidFill>
                <a:effectLst/>
                <a:latin typeface="Open Sans"/>
                <a:ea typeface="Open Sans"/>
                <a:cs typeface="Open Sans"/>
              </a:rPr>
              <a:t>earth’s surface in soil</a:t>
            </a:r>
            <a:r>
              <a:rPr lang="en-GB" sz="1600" b="0" i="0" kern="1200" baseline="0" dirty="0">
                <a:solidFill>
                  <a:schemeClr val="tx1"/>
                </a:solidFill>
                <a:effectLst/>
                <a:latin typeface="Open Sans"/>
                <a:ea typeface="Open Sans"/>
                <a:cs typeface="Open Sans"/>
              </a:rPr>
              <a:t> pore spaces</a:t>
            </a:r>
            <a:r>
              <a:rPr lang="en-GB" sz="1600" b="0" i="0" kern="1200" dirty="0">
                <a:solidFill>
                  <a:schemeClr val="tx1"/>
                </a:solidFill>
                <a:effectLst/>
                <a:latin typeface="Open Sans"/>
                <a:ea typeface="Open Sans"/>
                <a:cs typeface="Open Sans"/>
              </a:rPr>
              <a:t> and in the fractures of rock formations. In the figure, the different</a:t>
            </a:r>
            <a:r>
              <a:rPr lang="en-GB" sz="1600" b="0" i="0" kern="1200" baseline="0" dirty="0">
                <a:solidFill>
                  <a:schemeClr val="tx1"/>
                </a:solidFill>
                <a:effectLst/>
                <a:latin typeface="Open Sans"/>
                <a:ea typeface="Open Sans"/>
                <a:cs typeface="Open Sans"/>
              </a:rPr>
              <a:t> layers beneath the earth’s surface are shown. Just below the surface, there is an unsaturated zone in the soil through which the water seeps. The water table </a:t>
            </a:r>
            <a:r>
              <a:rPr lang="en-GB" sz="1600" dirty="0">
                <a:latin typeface="Open Sans"/>
                <a:ea typeface="Open Sans"/>
                <a:cs typeface="Open Sans"/>
              </a:rPr>
              <a:t>starts at</a:t>
            </a:r>
            <a:r>
              <a:rPr lang="en-GB" sz="1600" b="0" i="0" kern="1200" dirty="0">
                <a:solidFill>
                  <a:schemeClr val="tx1"/>
                </a:solidFill>
                <a:effectLst/>
                <a:latin typeface="Open Sans"/>
                <a:ea typeface="Open Sans"/>
                <a:cs typeface="Open Sans"/>
              </a:rPr>
              <a:t> the point where the unsaturated zone ends. There are two types of aquifers under</a:t>
            </a:r>
            <a:r>
              <a:rPr lang="en-GB" sz="1600" b="0" i="0" kern="1200" baseline="0" dirty="0">
                <a:solidFill>
                  <a:schemeClr val="tx1"/>
                </a:solidFill>
                <a:effectLst/>
                <a:latin typeface="Open Sans"/>
                <a:ea typeface="Open Sans"/>
                <a:cs typeface="Open Sans"/>
              </a:rPr>
              <a:t>ground. Unconfined aquifers are those that are not confined by any impermeable rocky layer. The confined aquifers are those</a:t>
            </a:r>
            <a:r>
              <a:rPr lang="en-GB" sz="1600" dirty="0">
                <a:latin typeface="Open Sans"/>
                <a:ea typeface="Open Sans"/>
                <a:cs typeface="Open Sans"/>
              </a:rPr>
              <a:t> </a:t>
            </a:r>
            <a:r>
              <a:rPr lang="en-GB" sz="1600" b="0" i="0" kern="1200" baseline="0" dirty="0">
                <a:solidFill>
                  <a:schemeClr val="tx1"/>
                </a:solidFill>
                <a:effectLst/>
                <a:latin typeface="Open Sans"/>
                <a:ea typeface="Open Sans"/>
                <a:cs typeface="Open Sans"/>
              </a:rPr>
              <a:t>that are separated from the other layers by hard impermeable rocks also called aquitards. The unconfined aquifers are also easily accessible and our modern water pumps usually tap water from this layer. The confined aquifers usually require deep and artesian wells to access the water within. </a:t>
            </a:r>
            <a:r>
              <a:rPr lang="en-US" sz="1600" dirty="0">
                <a:solidFill>
                  <a:schemeClr val="tx1"/>
                </a:solidFill>
                <a:latin typeface="Open Sans"/>
                <a:ea typeface="Open Sans"/>
                <a:cs typeface="Open Sans"/>
              </a:rPr>
              <a:t>It</a:t>
            </a:r>
            <a:r>
              <a:rPr lang="en-US" sz="1600" baseline="0" dirty="0">
                <a:solidFill>
                  <a:schemeClr val="tx1"/>
                </a:solidFill>
                <a:latin typeface="Open Sans"/>
                <a:ea typeface="Open Sans"/>
                <a:cs typeface="Open Sans"/>
              </a:rPr>
              <a:t> is also interesting to note that about </a:t>
            </a:r>
            <a:r>
              <a:rPr lang="en-GB" sz="1600" dirty="0">
                <a:latin typeface="Open Sans"/>
                <a:ea typeface="Open Sans"/>
                <a:cs typeface="Open Sans"/>
              </a:rPr>
              <a:t>30% of global freshwater is in the form of groundwater.</a:t>
            </a:r>
            <a:r>
              <a:rPr lang="en-GB" sz="1600" baseline="0" dirty="0">
                <a:latin typeface="Open Sans"/>
                <a:ea typeface="Open Sans"/>
                <a:cs typeface="Open Sans"/>
              </a:rPr>
              <a:t> </a:t>
            </a:r>
            <a:r>
              <a:rPr lang="en-GB" sz="1600" dirty="0">
                <a:latin typeface="Open Sans"/>
                <a:ea typeface="Open Sans"/>
                <a:cs typeface="Open Sans"/>
              </a:rPr>
              <a:t>And  40% of all the irrigation in the world is from groundwater sources. These are one of the</a:t>
            </a:r>
            <a:r>
              <a:rPr lang="en-GB" sz="1600" baseline="0" dirty="0">
                <a:latin typeface="Open Sans"/>
                <a:ea typeface="Open Sans"/>
                <a:cs typeface="Open Sans"/>
              </a:rPr>
              <a:t> main reasons why frameworks like CLEWs are used to explore sustainable pathways for using and managing our </a:t>
            </a:r>
            <a:r>
              <a:rPr lang="en-GB" sz="1600" dirty="0">
                <a:latin typeface="Open Sans"/>
                <a:ea typeface="Open Sans"/>
                <a:cs typeface="Open Sans"/>
              </a:rPr>
              <a:t>groundwater</a:t>
            </a:r>
            <a:r>
              <a:rPr lang="en-GB" sz="1600" baseline="0" dirty="0">
                <a:latin typeface="Open Sans"/>
                <a:ea typeface="Open Sans"/>
                <a:cs typeface="Open Sans"/>
              </a:rPr>
              <a:t> resources.</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477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600" b="1" noProof="0" dirty="0">
                <a:latin typeface="Open Sans"/>
                <a:ea typeface="Open Sans"/>
                <a:cs typeface="Open Sans"/>
              </a:rPr>
              <a:t>Groundwater recharge </a:t>
            </a:r>
            <a:r>
              <a:rPr lang="en-GB" sz="1600" noProof="0" dirty="0">
                <a:latin typeface="Open Sans"/>
                <a:ea typeface="Open Sans"/>
                <a:cs typeface="Open Sans"/>
              </a:rPr>
              <a:t>is a hydrologic process, where water moves downward from </a:t>
            </a:r>
            <a:r>
              <a:rPr lang="en-GB" sz="1600" dirty="0">
                <a:latin typeface="Open Sans"/>
                <a:ea typeface="Open Sans"/>
                <a:cs typeface="Open Sans"/>
              </a:rPr>
              <a:t>the surface</a:t>
            </a:r>
            <a:r>
              <a:rPr lang="en-GB" sz="1600" noProof="0" dirty="0">
                <a:latin typeface="Open Sans"/>
                <a:ea typeface="Open Sans"/>
                <a:cs typeface="Open Sans"/>
              </a:rPr>
              <a:t> to underground. Groundwater recharge and runoff are processes that go hand-in-hand. Factors</a:t>
            </a:r>
            <a:r>
              <a:rPr lang="en-GB" sz="1600" dirty="0">
                <a:latin typeface="Open Sans"/>
                <a:ea typeface="Open Sans"/>
                <a:cs typeface="Open Sans"/>
              </a:rPr>
              <a:t>,</a:t>
            </a:r>
            <a:r>
              <a:rPr lang="en-GB" sz="1600" baseline="0" noProof="0" dirty="0">
                <a:latin typeface="Open Sans"/>
                <a:ea typeface="Open Sans"/>
                <a:cs typeface="Open Sans"/>
              </a:rPr>
              <a:t> like land cover, vegetation</a:t>
            </a:r>
            <a:r>
              <a:rPr lang="en-GB" sz="1600" dirty="0">
                <a:latin typeface="Open Sans"/>
                <a:ea typeface="Open Sans"/>
                <a:cs typeface="Open Sans"/>
              </a:rPr>
              <a:t>,</a:t>
            </a:r>
            <a:r>
              <a:rPr lang="en-GB" sz="1600" baseline="0" noProof="0" dirty="0">
                <a:latin typeface="Open Sans"/>
                <a:ea typeface="Open Sans"/>
                <a:cs typeface="Open Sans"/>
              </a:rPr>
              <a:t> and slope</a:t>
            </a:r>
            <a:r>
              <a:rPr lang="en-GB" sz="1600" dirty="0">
                <a:latin typeface="Open Sans"/>
                <a:ea typeface="Open Sans"/>
                <a:cs typeface="Open Sans"/>
              </a:rPr>
              <a:t>,</a:t>
            </a:r>
            <a:r>
              <a:rPr lang="en-GB" sz="1600" baseline="0" noProof="0" dirty="0">
                <a:latin typeface="Open Sans"/>
                <a:ea typeface="Open Sans"/>
                <a:cs typeface="Open Sans"/>
              </a:rPr>
              <a:t> play a significant role in affecting the recharge rates. The recharge rates are typically lower in </a:t>
            </a:r>
            <a:r>
              <a:rPr lang="en-GB" sz="1600" dirty="0">
                <a:latin typeface="Open Sans"/>
                <a:ea typeface="Open Sans"/>
                <a:cs typeface="Open Sans"/>
              </a:rPr>
              <a:t>an</a:t>
            </a:r>
            <a:r>
              <a:rPr lang="en-GB" sz="1600" baseline="0" noProof="0" dirty="0">
                <a:latin typeface="Open Sans"/>
                <a:ea typeface="Open Sans"/>
                <a:cs typeface="Open Sans"/>
              </a:rPr>
              <a:t> inclined terrain compared to a flat surface. The amount of soil moisture affects the rate at which the recharge takes place. If the soil is saturated, no extra water can seep through the surface</a:t>
            </a:r>
            <a:r>
              <a:rPr lang="en-GB" sz="1600" dirty="0">
                <a:latin typeface="Open Sans"/>
                <a:ea typeface="Open Sans"/>
                <a:cs typeface="Open Sans"/>
              </a:rPr>
              <a:t>,</a:t>
            </a:r>
            <a:r>
              <a:rPr lang="en-GB" sz="1600" baseline="0" noProof="0" dirty="0">
                <a:latin typeface="Open Sans"/>
                <a:ea typeface="Open Sans"/>
                <a:cs typeface="Open Sans"/>
              </a:rPr>
              <a:t> and therefore the runoff increases and vice versa. Land cover types like forests and marsh lands help in regulating the runoff by absorbing more water and thereby reducing the occurrences of floods. Sub-surface geology is also a contributing factor that affects </a:t>
            </a:r>
            <a:r>
              <a:rPr lang="en-GB" sz="1600" dirty="0">
                <a:latin typeface="Open Sans"/>
                <a:ea typeface="Open Sans"/>
                <a:cs typeface="Open Sans"/>
              </a:rPr>
              <a:t>groundwater</a:t>
            </a:r>
            <a:r>
              <a:rPr lang="en-GB" sz="1600" baseline="0" noProof="0" dirty="0">
                <a:latin typeface="Open Sans"/>
                <a:ea typeface="Open Sans"/>
                <a:cs typeface="Open Sans"/>
              </a:rPr>
              <a:t> recharge. </a:t>
            </a:r>
            <a:r>
              <a:rPr lang="en-GB" sz="1200" b="0" i="0" kern="1200" noProof="0" dirty="0">
                <a:solidFill>
                  <a:schemeClr val="tx1"/>
                </a:solidFill>
                <a:effectLst/>
                <a:latin typeface="+mn-lt"/>
                <a:ea typeface="+mn-ea"/>
                <a:cs typeface="+mn-cs"/>
              </a:rPr>
              <a:t>A </a:t>
            </a:r>
            <a:r>
              <a:rPr lang="en-GB" sz="1200" b="1" i="0" kern="1200" noProof="0" dirty="0">
                <a:solidFill>
                  <a:schemeClr val="tx1"/>
                </a:solidFill>
                <a:effectLst/>
                <a:latin typeface="+mn-lt"/>
                <a:ea typeface="+mn-ea"/>
                <a:cs typeface="+mn-cs"/>
              </a:rPr>
              <a:t>confined aquifer</a:t>
            </a:r>
            <a:r>
              <a:rPr lang="en-GB" sz="1200" b="0" i="0" kern="1200" noProof="0" dirty="0">
                <a:solidFill>
                  <a:schemeClr val="tx1"/>
                </a:solidFill>
                <a:effectLst/>
                <a:latin typeface="+mn-lt"/>
                <a:ea typeface="+mn-ea"/>
                <a:cs typeface="+mn-cs"/>
              </a:rPr>
              <a:t> forms when water collects, by pressure or gravity, between two layers of impermeable rock</a:t>
            </a:r>
            <a:r>
              <a:rPr lang="en-GB" sz="1200" b="0" i="0" kern="1200" baseline="0" noProof="0" dirty="0">
                <a:solidFill>
                  <a:schemeClr val="tx1"/>
                </a:solidFill>
                <a:effectLst/>
                <a:latin typeface="+mn-lt"/>
                <a:ea typeface="+mn-ea"/>
                <a:cs typeface="+mn-cs"/>
              </a:rPr>
              <a:t> and is stored for millennia. Some water stressed regions of the world actually depend exclusively on these non-renewable ground water resources. One prominent example is the North Western Saharan Aquifer system, where a large portion of the Northern African countries depend on one large confined aquifer for most of </a:t>
            </a:r>
            <a:r>
              <a:rPr lang="en-GB" dirty="0"/>
              <a:t>their</a:t>
            </a:r>
            <a:r>
              <a:rPr lang="en-GB" sz="1200" b="0" i="0" kern="1200" baseline="0" noProof="0" dirty="0">
                <a:solidFill>
                  <a:schemeClr val="tx1"/>
                </a:solidFill>
                <a:effectLst/>
                <a:latin typeface="+mn-lt"/>
                <a:ea typeface="+mn-ea"/>
                <a:cs typeface="+mn-cs"/>
              </a:rPr>
              <a:t> domestic and agricultural water use. This concludes the discussion on water balance and its core components.</a:t>
            </a:r>
            <a:endParaRPr lang="en-GB" sz="1600"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255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600" noProof="0" dirty="0">
                <a:latin typeface="Open Sans"/>
                <a:ea typeface="Open Sans"/>
                <a:cs typeface="Open Sans"/>
              </a:rPr>
              <a:t>The</a:t>
            </a:r>
            <a:r>
              <a:rPr lang="en-GB" sz="1600" baseline="0" noProof="0" dirty="0">
                <a:latin typeface="Open Sans"/>
                <a:ea typeface="Open Sans"/>
                <a:cs typeface="Open Sans"/>
              </a:rPr>
              <a:t> schematic here illustrates the representation of the water balance inside the CLEWs models. Here, the example of </a:t>
            </a:r>
            <a:r>
              <a:rPr lang="en-GB" sz="1600" dirty="0">
                <a:latin typeface="Open Sans"/>
                <a:ea typeface="Open Sans"/>
                <a:cs typeface="Open Sans"/>
              </a:rPr>
              <a:t>a rainfed </a:t>
            </a:r>
            <a:r>
              <a:rPr lang="en-GB" sz="1600" baseline="0" noProof="0" dirty="0">
                <a:latin typeface="Open Sans"/>
                <a:ea typeface="Open Sans"/>
                <a:cs typeface="Open Sans"/>
              </a:rPr>
              <a:t>sugarcane plantation is provided. </a:t>
            </a:r>
            <a:r>
              <a:rPr lang="en-GB" sz="1600" dirty="0">
                <a:latin typeface="Open Sans"/>
                <a:ea typeface="Open Sans"/>
                <a:cs typeface="Open Sans"/>
              </a:rPr>
              <a:t>All</a:t>
            </a:r>
            <a:r>
              <a:rPr lang="en-GB" sz="1600" baseline="0" noProof="0" dirty="0">
                <a:latin typeface="Open Sans"/>
                <a:ea typeface="Open Sans"/>
                <a:cs typeface="Open Sans"/>
              </a:rPr>
              <a:t> the four components discussed in the previous slides are represented. For each of the inputs and outputs, the respective ratios will be calculated, specific to the crop and the region and implemented inside the CLEWs model. For the irrigated option, there will be an extra input of artificially supplied water, which will include its own energy requirements for pumping. It is important to bear in mind that the water balance exists for all land cover types. It is not specific to agricultural land. In the model, the rates of </a:t>
            </a:r>
            <a:r>
              <a:rPr lang="en-GB" sz="1600" dirty="0">
                <a:latin typeface="Open Sans"/>
                <a:ea typeface="Open Sans"/>
                <a:cs typeface="Open Sans"/>
              </a:rPr>
              <a:t>groundwater</a:t>
            </a:r>
            <a:r>
              <a:rPr lang="en-GB" sz="1600" baseline="0" noProof="0" dirty="0">
                <a:latin typeface="Open Sans"/>
                <a:ea typeface="Open Sans"/>
                <a:cs typeface="Open Sans"/>
              </a:rPr>
              <a:t> recharge are usually kept constant</a:t>
            </a:r>
            <a:r>
              <a:rPr lang="en-GB" sz="1600" dirty="0">
                <a:latin typeface="Open Sans"/>
                <a:ea typeface="Open Sans"/>
                <a:cs typeface="Open Sans"/>
              </a:rPr>
              <a:t>,</a:t>
            </a:r>
            <a:r>
              <a:rPr lang="en-GB" sz="1600" baseline="0" noProof="0" dirty="0">
                <a:latin typeface="Open Sans"/>
                <a:ea typeface="Open Sans"/>
                <a:cs typeface="Open Sans"/>
              </a:rPr>
              <a:t> assuming that a certain geology will have only a constant recharge rate. This assumption is used to simplify the representation of groundwater recharge in the example model. In country scale models, measured values can be used to accurately represent the actual recharge rate. </a:t>
            </a:r>
            <a:r>
              <a:rPr lang="en-GB" sz="1600" baseline="0" noProof="0" dirty="0">
                <a:latin typeface="Open Sans" panose="020B0606030504020204" pitchFamily="34" charset="0"/>
                <a:ea typeface="Open Sans" panose="020B0606030504020204" pitchFamily="34" charset="0"/>
                <a:cs typeface="Open Sans" panose="020B0606030504020204" pitchFamily="34" charset="0"/>
              </a:rPr>
              <a:t>This concludes the lecture on the introduction to water systems. The next lecture will focus on the climate system. </a:t>
            </a:r>
            <a:endParaRPr lang="en-GB" sz="1600" baseline="0" noProof="0" dirty="0">
              <a:latin typeface="Open Sans"/>
              <a:ea typeface="Open Sans"/>
              <a:cs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5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Water</a:t>
            </a:r>
            <a:r>
              <a:rPr lang="en-GB" sz="1200" b="0" i="0" kern="1200" dirty="0">
                <a:solidFill>
                  <a:schemeClr val="tx1"/>
                </a:solidFill>
                <a:effectLst/>
                <a:latin typeface="+mn-lt"/>
                <a:ea typeface="+mn-ea"/>
                <a:cs typeface="+mn-cs"/>
              </a:rPr>
              <a:t> can be found all over Earth in the ocean, on land</a:t>
            </a:r>
            <a:r>
              <a:rPr lang="en-GB" dirty="0"/>
              <a:t>,</a:t>
            </a:r>
            <a:r>
              <a:rPr lang="en-GB" sz="1200" b="0" i="0" kern="1200" dirty="0">
                <a:solidFill>
                  <a:schemeClr val="tx1"/>
                </a:solidFill>
                <a:effectLst/>
                <a:latin typeface="+mn-lt"/>
                <a:ea typeface="+mn-ea"/>
                <a:cs typeface="+mn-cs"/>
              </a:rPr>
              <a:t> and in the atmosphere. The </a:t>
            </a:r>
            <a:r>
              <a:rPr lang="en-GB" sz="1200" b="1" i="0" kern="1200" dirty="0">
                <a:solidFill>
                  <a:schemeClr val="tx1"/>
                </a:solidFill>
                <a:effectLst/>
                <a:latin typeface="+mn-lt"/>
                <a:ea typeface="+mn-ea"/>
                <a:cs typeface="+mn-cs"/>
              </a:rPr>
              <a:t>water cycle</a:t>
            </a:r>
            <a:r>
              <a:rPr lang="en-GB" sz="1200" b="0" i="0" kern="1200" dirty="0">
                <a:solidFill>
                  <a:schemeClr val="tx1"/>
                </a:solidFill>
                <a:effectLst/>
                <a:latin typeface="+mn-lt"/>
                <a:ea typeface="+mn-ea"/>
                <a:cs typeface="+mn-cs"/>
              </a:rPr>
              <a:t> is the path that all water follows as it moves around our planet. To</a:t>
            </a:r>
            <a:r>
              <a:rPr lang="en-GB" sz="1200" b="0" i="0" kern="1200" baseline="0" dirty="0">
                <a:solidFill>
                  <a:schemeClr val="tx1"/>
                </a:solidFill>
                <a:effectLst/>
                <a:latin typeface="+mn-lt"/>
                <a:ea typeface="+mn-ea"/>
                <a:cs typeface="+mn-cs"/>
              </a:rPr>
              <a:t> understand the water cycle, it is important to know how and where water exists. Water exists in three main states: liquid water, solid water in the form of snow and ice</a:t>
            </a:r>
            <a:r>
              <a:rPr lang="en-GB" dirty="0"/>
              <a:t>,</a:t>
            </a:r>
            <a:r>
              <a:rPr lang="en-GB" sz="1200" b="0" i="0" kern="1200" baseline="0" dirty="0">
                <a:solidFill>
                  <a:schemeClr val="tx1"/>
                </a:solidFill>
                <a:effectLst/>
                <a:latin typeface="+mn-lt"/>
                <a:ea typeface="+mn-ea"/>
                <a:cs typeface="+mn-cs"/>
              </a:rPr>
              <a:t> and in the gaseous state as water vapour. We are most familiar with water in tis liquid form. </a:t>
            </a:r>
            <a:r>
              <a:rPr lang="en-GB" sz="1200" b="0" i="0" kern="1200" dirty="0">
                <a:solidFill>
                  <a:schemeClr val="tx1"/>
                </a:solidFill>
                <a:effectLst/>
                <a:latin typeface="+mn-lt"/>
                <a:ea typeface="+mn-ea"/>
                <a:cs typeface="+mn-cs"/>
              </a:rPr>
              <a:t>When water freezes, its molecules move </a:t>
            </a:r>
            <a:r>
              <a:rPr lang="en-GB" dirty="0"/>
              <a:t>further</a:t>
            </a:r>
            <a:r>
              <a:rPr lang="en-GB" sz="1200" b="0" i="0" kern="1200" dirty="0">
                <a:solidFill>
                  <a:schemeClr val="tx1"/>
                </a:solidFill>
                <a:effectLst/>
                <a:latin typeface="+mn-lt"/>
                <a:ea typeface="+mn-ea"/>
                <a:cs typeface="+mn-cs"/>
              </a:rPr>
              <a:t> apart</a:t>
            </a:r>
            <a:r>
              <a:rPr lang="en-GB" dirty="0"/>
              <a:t>,</a:t>
            </a:r>
            <a:r>
              <a:rPr lang="en-GB" sz="1200" b="0" i="0" kern="1200" baseline="0" dirty="0">
                <a:solidFill>
                  <a:schemeClr val="tx1"/>
                </a:solidFill>
                <a:effectLst/>
                <a:latin typeface="+mn-lt"/>
                <a:ea typeface="+mn-ea"/>
                <a:cs typeface="+mn-cs"/>
              </a:rPr>
              <a:t> forming ice, which is</a:t>
            </a:r>
            <a:r>
              <a:rPr lang="en-GB" sz="1200" b="0" i="0" kern="1200" dirty="0">
                <a:solidFill>
                  <a:schemeClr val="tx1"/>
                </a:solidFill>
                <a:effectLst/>
                <a:latin typeface="+mn-lt"/>
                <a:ea typeface="+mn-ea"/>
                <a:cs typeface="+mn-cs"/>
              </a:rPr>
              <a:t> less dense than water. When water</a:t>
            </a:r>
            <a:r>
              <a:rPr lang="en-GB" sz="1200" b="0" i="0" kern="1200" baseline="0" dirty="0">
                <a:solidFill>
                  <a:schemeClr val="tx1"/>
                </a:solidFill>
                <a:effectLst/>
                <a:latin typeface="+mn-lt"/>
                <a:ea typeface="+mn-ea"/>
                <a:cs typeface="+mn-cs"/>
              </a:rPr>
              <a:t> absorbs energy</a:t>
            </a:r>
            <a:r>
              <a:rPr lang="en-GB" sz="1200" b="0" i="0" kern="1200" dirty="0">
                <a:solidFill>
                  <a:schemeClr val="tx1"/>
                </a:solidFill>
                <a:effectLst/>
                <a:latin typeface="+mn-lt"/>
                <a:ea typeface="+mn-ea"/>
                <a:cs typeface="+mn-cs"/>
              </a:rPr>
              <a:t>, it changes from a liquid state to water vapour. In terms of location, water exists</a:t>
            </a:r>
            <a:r>
              <a:rPr lang="en-GB" sz="1200" b="0" i="0" kern="1200" baseline="0" dirty="0">
                <a:solidFill>
                  <a:schemeClr val="tx1"/>
                </a:solidFill>
                <a:effectLst/>
                <a:latin typeface="+mn-lt"/>
                <a:ea typeface="+mn-ea"/>
                <a:cs typeface="+mn-cs"/>
              </a:rPr>
              <a:t> in different places. In its liquid form, on the surfaces, it is found in oceans, rivers, lakes</a:t>
            </a:r>
            <a:r>
              <a:rPr lang="en-GB" dirty="0"/>
              <a:t>,</a:t>
            </a:r>
            <a:r>
              <a:rPr lang="en-GB" sz="1200" b="0" i="0" kern="1200" baseline="0" dirty="0">
                <a:solidFill>
                  <a:schemeClr val="tx1"/>
                </a:solidFill>
                <a:effectLst/>
                <a:latin typeface="+mn-lt"/>
                <a:ea typeface="+mn-ea"/>
                <a:cs typeface="+mn-cs"/>
              </a:rPr>
              <a:t> and streams. Below ground, it exists as groundwater in aquifers and as soil moisture. It is also found in all living beings. It is a </a:t>
            </a:r>
            <a:r>
              <a:rPr lang="en-GB" dirty="0"/>
              <a:t>well-known</a:t>
            </a:r>
            <a:r>
              <a:rPr lang="en-GB" sz="1200" b="0" i="0" kern="1200" baseline="0" dirty="0">
                <a:solidFill>
                  <a:schemeClr val="tx1"/>
                </a:solidFill>
                <a:effectLst/>
                <a:latin typeface="+mn-lt"/>
                <a:ea typeface="+mn-ea"/>
                <a:cs typeface="+mn-cs"/>
              </a:rPr>
              <a:t> fact that approximately 60% of the human body weight comes from liquid water. In its solid state as ice or snow, it exists as glaciers and snow on the mountains. </a:t>
            </a:r>
            <a:r>
              <a:rPr lang="en-GB" sz="1200" b="0" i="0" kern="1200" dirty="0">
                <a:solidFill>
                  <a:schemeClr val="tx1"/>
                </a:solidFill>
                <a:effectLst/>
                <a:latin typeface="+mn-lt"/>
                <a:ea typeface="+mn-ea"/>
                <a:cs typeface="+mn-cs"/>
              </a:rPr>
              <a:t>Water in</a:t>
            </a:r>
            <a:r>
              <a:rPr lang="en-GB" sz="1200" b="0" i="0" kern="1200" baseline="0" dirty="0">
                <a:solidFill>
                  <a:schemeClr val="tx1"/>
                </a:solidFill>
                <a:effectLst/>
                <a:latin typeface="+mn-lt"/>
                <a:ea typeface="+mn-ea"/>
                <a:cs typeface="+mn-cs"/>
              </a:rPr>
              <a:t> its gaseous form or </a:t>
            </a:r>
            <a:r>
              <a:rPr lang="en-GB" sz="1200" b="0" i="0" kern="1200" dirty="0">
                <a:solidFill>
                  <a:schemeClr val="tx1"/>
                </a:solidFill>
                <a:effectLst/>
                <a:latin typeface="+mn-lt"/>
                <a:ea typeface="+mn-ea"/>
                <a:cs typeface="+mn-cs"/>
              </a:rPr>
              <a:t>vapour is always present in the air around us.</a:t>
            </a:r>
            <a:r>
              <a:rPr lang="en-GB" sz="1200" b="0" i="0" kern="1200" baseline="0" dirty="0">
                <a:solidFill>
                  <a:schemeClr val="tx1"/>
                </a:solidFill>
                <a:effectLst/>
                <a:latin typeface="+mn-lt"/>
                <a:ea typeface="+mn-ea"/>
                <a:cs typeface="+mn-cs"/>
              </a:rPr>
              <a:t> When we talk about the water cycle, we refer to the movement of water between the different locations </a:t>
            </a:r>
            <a:r>
              <a:rPr lang="en-GB" dirty="0"/>
              <a:t>as a result of </a:t>
            </a:r>
            <a:r>
              <a:rPr lang="en-GB" sz="1200" b="0" i="0" kern="1200" baseline="0" dirty="0">
                <a:solidFill>
                  <a:schemeClr val="tx1"/>
                </a:solidFill>
                <a:effectLst/>
                <a:latin typeface="+mn-lt"/>
                <a:ea typeface="+mn-ea"/>
                <a:cs typeface="+mn-cs"/>
              </a:rPr>
              <a:t>transforming from one state to </a:t>
            </a:r>
            <a:r>
              <a:rPr lang="en-GB" dirty="0"/>
              <a:t>another</a:t>
            </a:r>
            <a:r>
              <a:rPr lang="en-GB" sz="1200" b="0" i="0" kern="1200" baseline="0" dirty="0">
                <a:solidFill>
                  <a:schemeClr val="tx1"/>
                </a:solidFill>
                <a:effectLst/>
                <a:latin typeface="+mn-lt"/>
                <a:ea typeface="+mn-ea"/>
                <a:cs typeface="+mn-cs"/>
              </a:rPr>
              <a:t>. This movement is primarily driven by the energy from the sun. The cycle starts with the evaporation from the surface water sources like oceans, streams and rivers</a:t>
            </a:r>
            <a:r>
              <a:rPr lang="en-GB" dirty="0"/>
              <a:t>,</a:t>
            </a:r>
            <a:r>
              <a:rPr lang="en-GB" sz="1200" b="0" i="0" kern="1200" baseline="0" dirty="0">
                <a:solidFill>
                  <a:schemeClr val="tx1"/>
                </a:solidFill>
                <a:effectLst/>
                <a:latin typeface="+mn-lt"/>
                <a:ea typeface="+mn-ea"/>
                <a:cs typeface="+mn-cs"/>
              </a:rPr>
              <a:t> and transpiration from trees.</a:t>
            </a:r>
            <a:r>
              <a:rPr lang="en-GB" dirty="0"/>
              <a:t> </a:t>
            </a:r>
            <a:r>
              <a:rPr lang="en-GB" sz="1200" b="0" i="0" kern="1200" baseline="0" dirty="0">
                <a:solidFill>
                  <a:schemeClr val="tx1"/>
                </a:solidFill>
                <a:effectLst/>
                <a:latin typeface="+mn-lt"/>
                <a:ea typeface="+mn-ea"/>
                <a:cs typeface="+mn-cs"/>
              </a:rPr>
              <a:t> The water vapour then forms clouds, cools downs</a:t>
            </a:r>
            <a:r>
              <a:rPr lang="en-GB" dirty="0"/>
              <a:t>,</a:t>
            </a:r>
            <a:r>
              <a:rPr lang="en-GB" sz="1200" b="0" i="0" kern="1200" baseline="0" dirty="0">
                <a:solidFill>
                  <a:schemeClr val="tx1"/>
                </a:solidFill>
                <a:effectLst/>
                <a:latin typeface="+mn-lt"/>
                <a:ea typeface="+mn-ea"/>
                <a:cs typeface="+mn-cs"/>
              </a:rPr>
              <a:t> and </a:t>
            </a:r>
            <a:r>
              <a:rPr lang="en-GB" dirty="0"/>
              <a:t>condenses</a:t>
            </a:r>
            <a:r>
              <a:rPr lang="en-GB" sz="1200" b="0" i="0" kern="1200" baseline="0" dirty="0">
                <a:solidFill>
                  <a:schemeClr val="tx1"/>
                </a:solidFill>
                <a:effectLst/>
                <a:latin typeface="+mn-lt"/>
                <a:ea typeface="+mn-ea"/>
                <a:cs typeface="+mn-cs"/>
              </a:rPr>
              <a:t> back to form snow or liquid water. This water then flows back into rivers and streams and also seeps underground to recharge the aquifers and completes the cycle. The processes discussed above will be revisited during this module.</a:t>
            </a:r>
            <a:endParaRPr lang="en-US" baseline="0" dirty="0"/>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80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Where and in what form does water exist on earth? Approximately 97 percent of the earth’s water is in the oceans. And it exists in the form of salt water. Fresh water, which is critical for the survival of living beings</a:t>
            </a:r>
            <a:r>
              <a:rPr lang="en-US" dirty="0"/>
              <a:t>,</a:t>
            </a:r>
            <a:r>
              <a:rPr lang="en-US" baseline="0" dirty="0"/>
              <a:t> occupies a meagre share of 2.5 percent. A major share of this fresh water resource is in the earth’s glaciers and ice caps. Following the glaciers, fresh water is also found underground either in confined or unconfined aquifers. </a:t>
            </a:r>
            <a:r>
              <a:rPr lang="en-US" dirty="0"/>
              <a:t>It</a:t>
            </a:r>
            <a:r>
              <a:rPr lang="en-US" baseline="0" dirty="0"/>
              <a:t> </a:t>
            </a:r>
            <a:r>
              <a:rPr lang="en-US" dirty="0"/>
              <a:t>is</a:t>
            </a:r>
            <a:r>
              <a:rPr lang="en-US" baseline="0" dirty="0"/>
              <a:t> also found on the earth’s surface as rivers, lakes, ponds</a:t>
            </a:r>
            <a:r>
              <a:rPr lang="en-US" dirty="0"/>
              <a:t>,</a:t>
            </a:r>
            <a:r>
              <a:rPr lang="en-US" baseline="0" dirty="0"/>
              <a:t> and swamps. It is also important to know that water is also present in living beings and in the atmosphere as water </a:t>
            </a:r>
            <a:r>
              <a:rPr lang="en-US" dirty="0" err="1"/>
              <a:t>vapour</a:t>
            </a:r>
            <a:r>
              <a:rPr lang="en-US" baseline="0" dirty="0"/>
              <a:t>. However, </a:t>
            </a:r>
            <a:r>
              <a:rPr lang="en-US" dirty="0"/>
              <a:t>this share</a:t>
            </a:r>
            <a:r>
              <a:rPr lang="en-US" baseline="0" dirty="0"/>
              <a:t> is less than 1% of the total fresh water available on earth.</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77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What are the main</a:t>
            </a:r>
            <a:r>
              <a:rPr lang="en-US" baseline="0" noProof="0" dirty="0"/>
              <a:t> challenges when it comes to the sustainable utilization of the scarce water resources</a:t>
            </a:r>
            <a:r>
              <a:rPr lang="en-US" dirty="0"/>
              <a:t>? </a:t>
            </a:r>
            <a:r>
              <a:rPr lang="en-US" sz="1200" dirty="0"/>
              <a:t>3 in 10 people lack </a:t>
            </a:r>
            <a:r>
              <a:rPr lang="en-US" sz="1200" b="1" dirty="0"/>
              <a:t>access to safely managed drinking water </a:t>
            </a:r>
            <a:r>
              <a:rPr lang="en-US" sz="1200" dirty="0"/>
              <a:t>services. Safely</a:t>
            </a:r>
            <a:r>
              <a:rPr lang="en-US" sz="1200" baseline="0" dirty="0"/>
              <a:t> managed refers to uncontaminated water that can be accessed within reasonable distances. </a:t>
            </a:r>
            <a:r>
              <a:rPr lang="en-US" sz="1200" b="1" dirty="0"/>
              <a:t>Water scarcity</a:t>
            </a:r>
            <a:r>
              <a:rPr lang="en-US" sz="1200" dirty="0"/>
              <a:t> affects more than 40 per cent of the global population and is only projected to rise. This scarcity can</a:t>
            </a:r>
            <a:r>
              <a:rPr lang="en-US" sz="1200" baseline="0" dirty="0"/>
              <a:t> be interpreted</a:t>
            </a:r>
            <a:r>
              <a:rPr lang="en-US" sz="1200" dirty="0"/>
              <a:t> in </a:t>
            </a:r>
            <a:r>
              <a:rPr lang="en-US" dirty="0"/>
              <a:t>three</a:t>
            </a:r>
            <a:r>
              <a:rPr lang="en-US" sz="1200" dirty="0"/>
              <a:t> ways. First,</a:t>
            </a:r>
            <a:r>
              <a:rPr lang="en-US" sz="1200" baseline="0" dirty="0"/>
              <a:t> in terms of lack of availability of water. Second, in terms of the lack of infrastructure to supply and treat water for the masses. Third, in terms of failure of policies and institutions that has led to the scarcity. </a:t>
            </a:r>
            <a:r>
              <a:rPr lang="en-US" sz="1200" dirty="0"/>
              <a:t>Over 1.7 billion people are currently living in river basins where </a:t>
            </a:r>
            <a:r>
              <a:rPr lang="en-US" sz="1200" b="1" dirty="0"/>
              <a:t>water use exceeds recharge</a:t>
            </a:r>
            <a:r>
              <a:rPr lang="en-US" sz="1200" dirty="0"/>
              <a:t>.</a:t>
            </a:r>
            <a:r>
              <a:rPr lang="en-US" sz="1200" baseline="0" dirty="0"/>
              <a:t> In</a:t>
            </a:r>
            <a:r>
              <a:rPr lang="en-US" sz="1200" dirty="0"/>
              <a:t> other words,</a:t>
            </a:r>
            <a:r>
              <a:rPr lang="en-US" sz="1200" baseline="0" dirty="0"/>
              <a:t> </a:t>
            </a:r>
            <a:r>
              <a:rPr lang="en-US" sz="1200" dirty="0"/>
              <a:t>water is being abstracted</a:t>
            </a:r>
            <a:r>
              <a:rPr lang="en-US" sz="1200" baseline="0" dirty="0"/>
              <a:t> at a faster rate than the rate of replenishment in many parts of the world. </a:t>
            </a:r>
            <a:r>
              <a:rPr lang="en-US" sz="1200" dirty="0"/>
              <a:t>More than 80 per cent of wastewater resulting from human activities is </a:t>
            </a:r>
            <a:r>
              <a:rPr lang="en-US" sz="1200" b="1" dirty="0"/>
              <a:t>discharged into rivers or sea without</a:t>
            </a:r>
            <a:r>
              <a:rPr lang="en-US" sz="1200" b="1" baseline="0" dirty="0"/>
              <a:t> the removal of any contaminants. </a:t>
            </a:r>
            <a:r>
              <a:rPr lang="en-US" sz="1200" dirty="0"/>
              <a:t>Finally, floods and other </a:t>
            </a:r>
            <a:r>
              <a:rPr lang="en-US" sz="1200" b="1" dirty="0"/>
              <a:t>water-related disasters </a:t>
            </a:r>
            <a:r>
              <a:rPr lang="en-US" sz="1200" dirty="0"/>
              <a:t>account for about 70 per cent of all deaths related to natural disasters. </a:t>
            </a:r>
            <a:r>
              <a:rPr lang="en-US" sz="1200" b="0" dirty="0">
                <a:solidFill>
                  <a:schemeClr val="tx1"/>
                </a:solidFill>
              </a:rPr>
              <a:t>The</a:t>
            </a:r>
            <a:r>
              <a:rPr lang="en-US" sz="1200" b="0" baseline="0" dirty="0">
                <a:solidFill>
                  <a:schemeClr val="tx1"/>
                </a:solidFill>
              </a:rPr>
              <a:t> </a:t>
            </a:r>
            <a:r>
              <a:rPr lang="en-US" dirty="0"/>
              <a:t>aforementioned issues are</a:t>
            </a:r>
            <a:r>
              <a:rPr lang="en-US" sz="1200" b="0" baseline="0" dirty="0">
                <a:solidFill>
                  <a:schemeClr val="tx1"/>
                </a:solidFill>
              </a:rPr>
              <a:t> only some of the challenges </a:t>
            </a:r>
            <a:r>
              <a:rPr lang="en-US" dirty="0"/>
              <a:t>regarding</a:t>
            </a:r>
            <a:r>
              <a:rPr lang="en-US" sz="1200" b="0" baseline="0" dirty="0">
                <a:solidFill>
                  <a:schemeClr val="tx1"/>
                </a:solidFill>
              </a:rPr>
              <a:t> the water system, effectively resulting in water stress in many parts of the world.</a:t>
            </a:r>
            <a:r>
              <a:rPr lang="en-US" dirty="0"/>
              <a:t> </a:t>
            </a:r>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34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Water</a:t>
            </a:r>
            <a:r>
              <a:rPr lang="en-US" baseline="0" noProof="0" dirty="0"/>
              <a:t> stress index, shown in this figure, is an indicator of how vulnerable certain countries and regions are to water availability. This indicator is the ratio of the quantity of water abstracted to the quantity of renewable water available within the same location. The indicator takes into consideration the local precipitation</a:t>
            </a:r>
            <a:r>
              <a:rPr lang="en-US" b="1" baseline="0" noProof="0" dirty="0"/>
              <a:t> </a:t>
            </a:r>
            <a:r>
              <a:rPr lang="en-US" b="1" dirty="0"/>
              <a:t>– that is, snow and rain – </a:t>
            </a:r>
            <a:r>
              <a:rPr lang="en-US" b="1" baseline="0" noProof="0" dirty="0"/>
              <a:t>available ground water, transboundary water </a:t>
            </a:r>
            <a:r>
              <a:rPr lang="en-US" b="1" dirty="0"/>
              <a:t>– both inflows</a:t>
            </a:r>
            <a:r>
              <a:rPr lang="en-US" b="1" baseline="0" noProof="0" dirty="0"/>
              <a:t> and outflows</a:t>
            </a:r>
            <a:r>
              <a:rPr lang="en-US" b="1" dirty="0"/>
              <a:t> –</a:t>
            </a:r>
            <a:r>
              <a:rPr lang="en-US" dirty="0"/>
              <a:t> </a:t>
            </a:r>
            <a:r>
              <a:rPr lang="en-US" baseline="0" noProof="0" dirty="0"/>
              <a:t>and all the types of water withdrawal in the location. The index starts from zero, where the countries with the least water stress are represented. </a:t>
            </a:r>
            <a:r>
              <a:rPr lang="en-US" dirty="0"/>
              <a:t>Countries</a:t>
            </a:r>
            <a:r>
              <a:rPr lang="en-US" baseline="0" noProof="0" dirty="0"/>
              <a:t> above the threshold of one are considered under severe stress</a:t>
            </a:r>
            <a:r>
              <a:rPr lang="en-US" dirty="0"/>
              <a:t>,</a:t>
            </a:r>
            <a:r>
              <a:rPr lang="en-US" baseline="0" noProof="0" dirty="0"/>
              <a:t> as they are overexploiting their natural water resources. </a:t>
            </a:r>
            <a:r>
              <a:rPr lang="en-US" dirty="0"/>
              <a:t>The figure demonstrates that</a:t>
            </a:r>
            <a:r>
              <a:rPr lang="en-US" baseline="0" noProof="0" dirty="0"/>
              <a:t> </a:t>
            </a:r>
            <a:r>
              <a:rPr lang="en-US" dirty="0"/>
              <a:t>several</a:t>
            </a:r>
            <a:r>
              <a:rPr lang="en-US" baseline="0" noProof="0" dirty="0"/>
              <a:t> Central Asian, American</a:t>
            </a:r>
            <a:r>
              <a:rPr lang="en-US" dirty="0"/>
              <a:t>,</a:t>
            </a:r>
            <a:r>
              <a:rPr lang="en-US" baseline="0" noProof="0" dirty="0"/>
              <a:t> and North African States are under </a:t>
            </a:r>
            <a:r>
              <a:rPr lang="en-US" dirty="0"/>
              <a:t>severe</a:t>
            </a:r>
            <a:r>
              <a:rPr lang="en-US" baseline="0" noProof="0" dirty="0"/>
              <a:t> water stress. We should also bear in mind that these water stress indices can vary from time to time based on local precipitation. However, prolonged dry seasons in many parts of the world will only exacerbate the stress. It is expected that water availability will be a crucial factor in geopolitical dialogues and debates in the future, with possibilities for potential conflicts.</a:t>
            </a:r>
            <a:endParaRPr lang="en-US" noProof="0" dirty="0"/>
          </a:p>
          <a:p>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0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increase in water stress across the world</a:t>
            </a:r>
            <a:r>
              <a:rPr lang="en-US" baseline="0" noProof="0" dirty="0"/>
              <a:t> has raised the alarm and </a:t>
            </a:r>
            <a:r>
              <a:rPr lang="en-US" dirty="0"/>
              <a:t>led </a:t>
            </a:r>
            <a:r>
              <a:rPr lang="en-US" baseline="0" noProof="0" dirty="0"/>
              <a:t>to the formulation of broad goals for the sustainable withdrawal and consumption of water. SDG6, the sixth sustainable development goal under the UN’s agenda for 2030</a:t>
            </a:r>
            <a:r>
              <a:rPr lang="en-US" dirty="0"/>
              <a:t>,</a:t>
            </a:r>
            <a:r>
              <a:rPr lang="en-US" baseline="0" noProof="0" dirty="0"/>
              <a:t> is dedicated to</a:t>
            </a:r>
            <a:r>
              <a:rPr lang="en-US" dirty="0"/>
              <a:t> providing</a:t>
            </a:r>
            <a:r>
              <a:rPr lang="en-US" baseline="0" noProof="0" dirty="0"/>
              <a:t> </a:t>
            </a:r>
            <a:r>
              <a:rPr lang="en-GB" sz="1200" b="0" i="0" kern="1200" dirty="0">
                <a:solidFill>
                  <a:schemeClr val="tx1"/>
                </a:solidFill>
                <a:effectLst/>
                <a:latin typeface="+mn-lt"/>
                <a:ea typeface="+mn-ea"/>
                <a:cs typeface="+mn-cs"/>
              </a:rPr>
              <a:t>clean water and sanitation for all.</a:t>
            </a:r>
            <a:r>
              <a:rPr lang="en-GB" sz="1200" b="0" i="0" kern="1200" baseline="0" dirty="0">
                <a:solidFill>
                  <a:schemeClr val="tx1"/>
                </a:solidFill>
                <a:effectLst/>
                <a:latin typeface="+mn-lt"/>
                <a:ea typeface="+mn-ea"/>
                <a:cs typeface="+mn-cs"/>
              </a:rPr>
              <a:t> Selected targets from SDG6 related to water systems are detailed. The first target relates to achieving</a:t>
            </a:r>
            <a:r>
              <a:rPr lang="en-US" sz="1200" dirty="0"/>
              <a:t> </a:t>
            </a:r>
            <a:r>
              <a:rPr lang="en-US" sz="1200" b="1" dirty="0"/>
              <a:t>universal and equitable access </a:t>
            </a:r>
            <a:r>
              <a:rPr lang="en-US" sz="1200" dirty="0"/>
              <a:t>to safe and affordable drinking water for all. The</a:t>
            </a:r>
            <a:r>
              <a:rPr lang="en-US" sz="1200" baseline="0" dirty="0"/>
              <a:t> second relates to improving the water </a:t>
            </a:r>
            <a:r>
              <a:rPr lang="en-US" sz="1200" b="1" dirty="0"/>
              <a:t>quality </a:t>
            </a:r>
            <a:r>
              <a:rPr lang="en-US" sz="1200" dirty="0"/>
              <a:t>by reducing pollution, increasing</a:t>
            </a:r>
            <a:r>
              <a:rPr lang="en-US" sz="1200" baseline="0" dirty="0"/>
              <a:t> the</a:t>
            </a:r>
            <a:r>
              <a:rPr lang="en-US" sz="1200" dirty="0"/>
              <a:t> treatment of wastewater</a:t>
            </a:r>
            <a:r>
              <a:rPr lang="en-US" sz="1200" baseline="0" dirty="0"/>
              <a:t> and promoting safe recycling of water. The third relates to increasing the </a:t>
            </a:r>
            <a:r>
              <a:rPr lang="en-US" sz="1200" b="1" dirty="0"/>
              <a:t>water-use efficiency </a:t>
            </a:r>
            <a:r>
              <a:rPr lang="en-US" sz="1200" dirty="0"/>
              <a:t>across all sectors and </a:t>
            </a:r>
            <a:r>
              <a:rPr lang="en-US" dirty="0"/>
              <a:t>ensuring</a:t>
            </a:r>
            <a:r>
              <a:rPr lang="en-US" sz="1200" dirty="0"/>
              <a:t> sustainable withdrawals and supply of freshwater.</a:t>
            </a:r>
            <a:r>
              <a:rPr lang="en-US" sz="1200" baseline="0" dirty="0"/>
              <a:t> The final two targets spread outside the sphere of SDG6 and step into other interlinked SDGs</a:t>
            </a:r>
            <a:r>
              <a:rPr lang="en-US" dirty="0"/>
              <a:t>,</a:t>
            </a:r>
            <a:r>
              <a:rPr lang="en-US" sz="1200" baseline="0" dirty="0"/>
              <a:t> like SDG13 on climate action and</a:t>
            </a:r>
            <a:r>
              <a:rPr lang="en-US" dirty="0"/>
              <a:t> </a:t>
            </a:r>
            <a:r>
              <a:rPr lang="en-US" sz="1200" baseline="0" dirty="0"/>
              <a:t>SDG15 on protecting land based ecosystems. They focus on </a:t>
            </a:r>
            <a:r>
              <a:rPr lang="en-US" sz="1200" b="1" dirty="0"/>
              <a:t>Protecting and restoring </a:t>
            </a:r>
            <a:r>
              <a:rPr lang="en-US" sz="1200" dirty="0"/>
              <a:t>water</a:t>
            </a:r>
            <a:r>
              <a:rPr lang="en-US" sz="1200" baseline="0" dirty="0"/>
              <a:t> and land </a:t>
            </a:r>
            <a:r>
              <a:rPr lang="en-US" sz="1200" dirty="0"/>
              <a:t>related ecosystems, including mountains, forests, wetlands, rivers, aquifers</a:t>
            </a:r>
            <a:r>
              <a:rPr lang="en-US" dirty="0"/>
              <a:t>,</a:t>
            </a:r>
            <a:r>
              <a:rPr lang="en-US" sz="1200" dirty="0"/>
              <a:t> and lakes. This can be achieved</a:t>
            </a:r>
            <a:r>
              <a:rPr lang="en-US" sz="1200" baseline="0" dirty="0"/>
              <a:t> by im</a:t>
            </a:r>
            <a:r>
              <a:rPr lang="en-US" sz="1200" dirty="0"/>
              <a:t>plementing </a:t>
            </a:r>
            <a:r>
              <a:rPr lang="en-US" sz="1200" b="1" dirty="0"/>
              <a:t>integrated water resources management </a:t>
            </a:r>
            <a:r>
              <a:rPr lang="en-US" sz="1200" dirty="0"/>
              <a:t>at all levels, including through internal and transboundary cooperation. This is where</a:t>
            </a:r>
            <a:r>
              <a:rPr lang="en-US" sz="1200" baseline="0" dirty="0"/>
              <a:t> integrated resource management methodologies like CLEWs are useful in exploring synergies and </a:t>
            </a:r>
            <a:r>
              <a:rPr lang="en-US" dirty="0"/>
              <a:t>trade-offs</a:t>
            </a:r>
            <a:r>
              <a:rPr lang="en-US" sz="1200" baseline="0" dirty="0"/>
              <a:t> in policies and decisions related to water management.</a:t>
            </a:r>
            <a:r>
              <a:rPr lang="en-US" dirty="0"/>
              <a:t>  </a:t>
            </a:r>
            <a:endParaRPr lang="en-US" sz="1200" b="1" dirty="0">
              <a:solidFill>
                <a:schemeClr val="tx1"/>
              </a:solidFill>
            </a:endParaRPr>
          </a:p>
          <a:p>
            <a:endParaRPr lang="en-US" baseline="0" noProof="0" dirty="0"/>
          </a:p>
          <a:p>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12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 </a:t>
            </a:r>
            <a:r>
              <a:rPr lang="en-US" dirty="0"/>
              <a:t>watershed</a:t>
            </a:r>
            <a:r>
              <a:rPr lang="en-US" baseline="0" noProof="0" dirty="0"/>
              <a:t> is the basic unit that one works with when it comes to water management. </a:t>
            </a:r>
            <a:r>
              <a:rPr lang="en-US" dirty="0"/>
              <a:t>Watersheds</a:t>
            </a:r>
            <a:r>
              <a:rPr lang="en-US" baseline="0" noProof="0" dirty="0"/>
              <a:t> are </a:t>
            </a:r>
            <a:r>
              <a:rPr lang="en-US" sz="1200" dirty="0">
                <a:solidFill>
                  <a:prstClr val="black"/>
                </a:solidFill>
              </a:rPr>
              <a:t>biophysical systems that define the land surface that drains water into a point in a stream or river. The directional</a:t>
            </a:r>
            <a:r>
              <a:rPr lang="en-US" sz="1200" baseline="0" dirty="0">
                <a:solidFill>
                  <a:prstClr val="black"/>
                </a:solidFill>
              </a:rPr>
              <a:t> flow of water is determined by the contour of the watershed. The concept of water flow in a </a:t>
            </a:r>
            <a:r>
              <a:rPr lang="en-US" dirty="0">
                <a:solidFill>
                  <a:prstClr val="black"/>
                </a:solidFill>
              </a:rPr>
              <a:t>watershed</a:t>
            </a:r>
            <a:r>
              <a:rPr lang="en-US" sz="1200" baseline="0" dirty="0">
                <a:solidFill>
                  <a:prstClr val="black"/>
                </a:solidFill>
              </a:rPr>
              <a:t> is similar to that of a bathtub. In a bathtub, all the water that falls inside its walls get collected and </a:t>
            </a:r>
            <a:r>
              <a:rPr lang="en-US" dirty="0">
                <a:solidFill>
                  <a:prstClr val="black"/>
                </a:solidFill>
              </a:rPr>
              <a:t>flows</a:t>
            </a:r>
            <a:r>
              <a:rPr lang="en-US" sz="1200" baseline="0" dirty="0">
                <a:solidFill>
                  <a:prstClr val="black"/>
                </a:solidFill>
              </a:rPr>
              <a:t> down into the drain through the valve. Similarly, all the precipitation inside a watershed gets collected and flows downstream as streams and rivers. The hills and mountains which form the boundaries of a watershed are analogous to the side-walls of a bathtub. </a:t>
            </a:r>
            <a:r>
              <a:rPr lang="en-US" sz="1200" dirty="0">
                <a:solidFill>
                  <a:prstClr val="black"/>
                </a:solidFill>
              </a:rPr>
              <a:t>The word "watershed" is sometimes used interchangeably with drainage basin or catchment. A river </a:t>
            </a:r>
            <a:r>
              <a:rPr lang="en-US" dirty="0">
                <a:solidFill>
                  <a:prstClr val="black"/>
                </a:solidFill>
              </a:rPr>
              <a:t>basin</a:t>
            </a:r>
            <a:r>
              <a:rPr lang="en-US" sz="1200" baseline="0" dirty="0">
                <a:solidFill>
                  <a:prstClr val="black"/>
                </a:solidFill>
              </a:rPr>
              <a:t> is a collective term that consists of many watersheds. For example, the Amazon River Basin is the largest basin in the world with </a:t>
            </a:r>
            <a:r>
              <a:rPr lang="en-GB" sz="1200" b="0" i="0" kern="1200" dirty="0">
                <a:solidFill>
                  <a:schemeClr val="tx1"/>
                </a:solidFill>
                <a:effectLst/>
                <a:latin typeface="+mn-lt"/>
                <a:ea typeface="+mn-ea"/>
                <a:cs typeface="+mn-cs"/>
              </a:rPr>
              <a:t>an area more than 7 million square kilometres,. The entire</a:t>
            </a:r>
            <a:r>
              <a:rPr lang="en-GB" sz="1200" b="0" i="0" kern="1200" baseline="0" dirty="0">
                <a:solidFill>
                  <a:schemeClr val="tx1"/>
                </a:solidFill>
                <a:effectLst/>
                <a:latin typeface="+mn-lt"/>
                <a:ea typeface="+mn-ea"/>
                <a:cs typeface="+mn-cs"/>
              </a:rPr>
              <a:t> basin contributes to the flow of water in the Amazon river and its </a:t>
            </a:r>
            <a:r>
              <a:rPr lang="en-GB" dirty="0"/>
              <a:t>tributaries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2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prstClr val="black"/>
                </a:solidFill>
              </a:rPr>
              <a:t>Watershed</a:t>
            </a:r>
            <a:r>
              <a:rPr lang="en-US" sz="1200" baseline="0" dirty="0">
                <a:solidFill>
                  <a:prstClr val="black"/>
                </a:solidFill>
              </a:rPr>
              <a:t> management refers to the management of any activity that interacts with or has impacts on the water within the catchment. This primarily refers to the actions and policies taken inside the </a:t>
            </a:r>
            <a:r>
              <a:rPr lang="en-US" dirty="0">
                <a:solidFill>
                  <a:prstClr val="black"/>
                </a:solidFill>
              </a:rPr>
              <a:t>watershed </a:t>
            </a:r>
            <a:r>
              <a:rPr lang="en-US" sz="1200" baseline="0" dirty="0">
                <a:solidFill>
                  <a:prstClr val="black"/>
                </a:solidFill>
              </a:rPr>
              <a:t>and the impact on the flora and fauna that depend on water inside its boundaries.</a:t>
            </a:r>
            <a:r>
              <a:rPr lang="en-US" dirty="0">
                <a:solidFill>
                  <a:prstClr val="black"/>
                </a:solidFill>
              </a:rPr>
              <a:t> </a:t>
            </a:r>
            <a:r>
              <a:rPr lang="en-US" sz="1200" baseline="0" dirty="0">
                <a:solidFill>
                  <a:prstClr val="black"/>
                </a:solidFill>
              </a:rPr>
              <a:t> For example, cutting of forests affects the hydrology of the watershed. It affects flood control in the region affecting sedimentation and soil erosion. </a:t>
            </a:r>
            <a:r>
              <a:rPr lang="en-US" dirty="0">
                <a:solidFill>
                  <a:prstClr val="black"/>
                </a:solidFill>
              </a:rPr>
              <a:t>The building</a:t>
            </a:r>
            <a:r>
              <a:rPr lang="en-US" sz="1200" baseline="0" dirty="0">
                <a:solidFill>
                  <a:prstClr val="black"/>
                </a:solidFill>
              </a:rPr>
              <a:t> of a dam affects the flow of water downstream. Water used for irrigation in upstream regions will have an impact on the settlements living downstream. Therefore, a balance needs to be struck between the withdrawal and consumption of water in the upstream and downstream areas of a watershed. Practices that promote this balance and regulate the flow of water can be categorized under the umbrella of watershed management. Usually, these management practices </a:t>
            </a:r>
            <a:r>
              <a:rPr lang="en-GB" sz="1200" dirty="0"/>
              <a:t>warrant</a:t>
            </a:r>
            <a:r>
              <a:rPr lang="en-GB" sz="1200" baseline="0" dirty="0"/>
              <a:t> an</a:t>
            </a:r>
            <a:r>
              <a:rPr lang="en-GB" sz="1200" dirty="0"/>
              <a:t> integrated</a:t>
            </a:r>
            <a:r>
              <a:rPr lang="en-GB" dirty="0"/>
              <a:t> and</a:t>
            </a:r>
            <a:r>
              <a:rPr lang="en-GB" baseline="0" dirty="0"/>
              <a:t>/</a:t>
            </a:r>
            <a:r>
              <a:rPr lang="en-GB" dirty="0"/>
              <a:t>or </a:t>
            </a:r>
            <a:r>
              <a:rPr lang="en-GB" sz="1200" dirty="0"/>
              <a:t>combined action across multiple sectors. Sometimes these may involve two or more 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925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231483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low confidence">
            <a:extLst>
              <a:ext uri="{FF2B5EF4-FFF2-40B4-BE49-F238E27FC236}">
                <a16:creationId xmlns:a16="http://schemas.microsoft.com/office/drawing/2014/main" id="{B299BDFF-C649-F041-9142-14F119E029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8793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230707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dirty="0"/>
          </a:p>
        </p:txBody>
      </p:sp>
    </p:spTree>
    <p:extLst>
      <p:ext uri="{BB962C8B-B14F-4D97-AF65-F5344CB8AC3E}">
        <p14:creationId xmlns:p14="http://schemas.microsoft.com/office/powerpoint/2010/main" val="79312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483075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40872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155101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945609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dirty="0"/>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740420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1388848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1483490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5.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flickr.com/photos/24662369@N07" TargetMode="External"/><Relationship Id="rId5" Type="http://schemas.openxmlformats.org/officeDocument/2006/relationships/hyperlink" Target="https://www.flickr.com/photos/24662369@N07/48049632363" TargetMode="External"/><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flickr.com/photos/27558040@N00" TargetMode="External"/><Relationship Id="rId11" Type="http://schemas.openxmlformats.org/officeDocument/2006/relationships/image" Target="../media/image16.jpg"/><Relationship Id="rId5" Type="http://schemas.openxmlformats.org/officeDocument/2006/relationships/hyperlink" Target="https://www.flickr.com/photos/27558040@N00/37008680066" TargetMode="External"/><Relationship Id="rId10" Type="http://schemas.openxmlformats.org/officeDocument/2006/relationships/hyperlink" Target="https://www.flickr.com/photos/10816734@N03" TargetMode="External"/><Relationship Id="rId4" Type="http://schemas.openxmlformats.org/officeDocument/2006/relationships/notesSlide" Target="../notesSlides/notesSlide10.xml"/><Relationship Id="rId9" Type="http://schemas.openxmlformats.org/officeDocument/2006/relationships/hyperlink" Target="https://www.flickr.com/photos/10816734@N03/8205643801"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5.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flickr.com/photos/90896682@N06" TargetMode="External"/><Relationship Id="rId11" Type="http://schemas.openxmlformats.org/officeDocument/2006/relationships/image" Target="../media/image4.png"/><Relationship Id="rId5" Type="http://schemas.openxmlformats.org/officeDocument/2006/relationships/hyperlink" Target="https://www.flickr.com/photos/90896682@N06/8264025043" TargetMode="External"/><Relationship Id="rId10"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002/9781118459751.part1"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0.gif"/><Relationship Id="rId5" Type="http://schemas.openxmlformats.org/officeDocument/2006/relationships/hyperlink" Target="https://upload.wikimedia.org/wikipedia/commons/e/e8/Precipitation_longterm.gif"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1.png"/><Relationship Id="rId5" Type="http://schemas.openxmlformats.org/officeDocument/2006/relationships/hyperlink" Target="https://commons.wikimedia.org/wiki/File:Surface_water_cycle.svg"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png"/><Relationship Id="rId5" Type="http://schemas.openxmlformats.org/officeDocument/2006/relationships/hyperlink" Target="https://commons.wikimedia.org/wiki/File:Surface_water_cycle.svg"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fao.org/3/i2800e/i2800e.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www.fao.org/3/X0490E/x0490e0h.jpg" TargetMode="External"/><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fao.org/3/x0490e/x0490e00.htm" TargetMode="External"/><Relationship Id="rId2" Type="http://schemas.openxmlformats.org/officeDocument/2006/relationships/hyperlink" Target="http://www.fao.org/3/i2800e/i2800e.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hyperlink" Target="https://creativecommons.org/licenses/by-nc-sa/2.0/?ref=ccsearch&amp;atype=rich"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flickr.com/photos/126394262@N02" TargetMode="External"/><Relationship Id="rId5" Type="http://schemas.openxmlformats.org/officeDocument/2006/relationships/hyperlink" Target="https://www.flickr.com/photos/126394262@N02/36818298364"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jpg"/><Relationship Id="rId5" Type="http://schemas.openxmlformats.org/officeDocument/2006/relationships/hyperlink" Target="https://commons.wikimedia.org/wiki/File:Natural_%26_impervious_cover_diagrams_EPA.jpg"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hyperlink" Target="https://commons.wikimedia.org/wiki/File:Groundwater_(aquifer,_aquitard,_3_type_wells).PNG"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8.png"/><Relationship Id="rId5" Type="http://schemas.openxmlformats.org/officeDocument/2006/relationships/hyperlink" Target="https://commons.wikimedia.org/wiki/File:Groundwater_(aquifer,_aquitard,_3_type_wells).PNG"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www.fao.org/3/x0490e/x0490e00.htm" TargetMode="External"/><Relationship Id="rId2" Type="http://schemas.openxmlformats.org/officeDocument/2006/relationships/hyperlink" Target="http://www.fao.org/3/i2800e/i2800e.pdf"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mod/quiz/view.php?id=179114" TargetMode="External"/><Relationship Id="rId2" Type="http://schemas.openxmlformats.org/officeDocument/2006/relationships/hyperlink" Target="http://www.google.com/"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5.xml"/><Relationship Id="rId7" Type="http://schemas.openxmlformats.org/officeDocument/2006/relationships/hyperlink" Target="https://www.flickr.com/photos/90896682@N06"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flickr.com/photos/90896682@N06/8265072146" TargetMode="External"/><Relationship Id="rId5" Type="http://schemas.openxmlformats.org/officeDocument/2006/relationships/image" Target="../media/image6.jp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commons.wikimedia.org/wiki/File:Earth%27s_water_distribution.svg" TargetMode="External"/><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www.flickr.com/photos/61545321@N06" TargetMode="External"/><Relationship Id="rId12" Type="http://schemas.openxmlformats.org/officeDocument/2006/relationships/image" Target="../media/image9.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flickr.com/photos/61545321@N06/12602047103" TargetMode="External"/><Relationship Id="rId11" Type="http://schemas.openxmlformats.org/officeDocument/2006/relationships/hyperlink" Target="https://creativecommons.org/licenses/by-nc-sa/2.0/?ref=ccsearch&amp;atype=rich" TargetMode="External"/><Relationship Id="rId5" Type="http://schemas.openxmlformats.org/officeDocument/2006/relationships/image" Target="../media/image8.jpg"/><Relationship Id="rId10" Type="http://schemas.openxmlformats.org/officeDocument/2006/relationships/hyperlink" Target="https://www.flickr.com/photos/86712369@N00" TargetMode="External"/><Relationship Id="rId4" Type="http://schemas.openxmlformats.org/officeDocument/2006/relationships/notesSlide" Target="../notesSlides/notesSlide5.xml"/><Relationship Id="rId9" Type="http://schemas.openxmlformats.org/officeDocument/2006/relationships/hyperlink" Target="https://www.flickr.com/photos/86712369@N00/396850107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5.xml"/><Relationship Id="rId7" Type="http://schemas.openxmlformats.org/officeDocument/2006/relationships/hyperlink" Target="https://creativecommons.org/licenses/by-nc-sa/2.0/?ref=ccsearch&amp;atype=rich"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148768555@N05" TargetMode="External"/><Relationship Id="rId5" Type="http://schemas.openxmlformats.org/officeDocument/2006/relationships/hyperlink" Target="https://www.flickr.com/photos/148768555@N05/32363080415" TargetMode="External"/><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12" Type="http://schemas.openxmlformats.org/officeDocument/2006/relationships/hyperlink" Target="https://creativecommons.org/licenses/by-nd/2.0/?ref=ccsearch&amp;atype=rich"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flickr.com/photos/10816734@N03" TargetMode="External"/><Relationship Id="rId11" Type="http://schemas.openxmlformats.org/officeDocument/2006/relationships/hyperlink" Target="https://www.flickr.com/photos/18535671@N00" TargetMode="External"/><Relationship Id="rId5" Type="http://schemas.openxmlformats.org/officeDocument/2006/relationships/hyperlink" Target="https://www.flickr.com/photos/10816734@N03/8206741606" TargetMode="External"/><Relationship Id="rId10" Type="http://schemas.openxmlformats.org/officeDocument/2006/relationships/hyperlink" Target="https://www.flickr.com/photos/18535671@N00/6735846777" TargetMode="External"/><Relationship Id="rId4" Type="http://schemas.openxmlformats.org/officeDocument/2006/relationships/notesSlide" Target="../notesSlides/notesSlide7.xml"/><Relationship Id="rId9"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16/B978-012370626-3.00010-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flickr.com/photos/50534569@N00" TargetMode="External"/><Relationship Id="rId5" Type="http://schemas.openxmlformats.org/officeDocument/2006/relationships/hyperlink" Target="https://www.flickr.com/photos/50534569@N00/1206975922" TargetMode="External"/><Relationship Id="rId4" Type="http://schemas.openxmlformats.org/officeDocument/2006/relationships/notesSlide" Target="../notesSlides/notesSlide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1604" y="4072333"/>
            <a:ext cx="2846121" cy="361323"/>
          </a:xfrm>
        </p:spPr>
        <p:txBody>
          <a:bodyPr>
            <a:normAutofit lnSpcReduction="10000"/>
          </a:bodyPr>
          <a:lstStyle/>
          <a:p>
            <a:r>
              <a:rPr lang="sv-SE" dirty="0" err="1"/>
              <a:t>Introduction</a:t>
            </a:r>
            <a:r>
              <a:rPr lang="sv-SE" dirty="0"/>
              <a:t> to </a:t>
            </a:r>
            <a:r>
              <a:rPr lang="sv-SE" dirty="0" err="1"/>
              <a:t>CLEWs</a:t>
            </a:r>
            <a:endParaRPr lang="sv-SE" dirty="0"/>
          </a:p>
        </p:txBody>
      </p:sp>
      <p:sp>
        <p:nvSpPr>
          <p:cNvPr id="6" name="Title 5"/>
          <p:cNvSpPr>
            <a:spLocks noGrp="1"/>
          </p:cNvSpPr>
          <p:nvPr>
            <p:ph type="ctrTitle"/>
          </p:nvPr>
        </p:nvSpPr>
        <p:spPr/>
        <p:txBody>
          <a:bodyPr/>
          <a:lstStyle/>
          <a:p>
            <a:r>
              <a:rPr lang="sv-SE" dirty="0">
                <a:solidFill>
                  <a:schemeClr val="bg1"/>
                </a:solidFill>
                <a:latin typeface="Open Sans ExtraBold"/>
                <a:ea typeface="Open Sans ExtraBold"/>
                <a:cs typeface="Open Sans ExtraBold"/>
              </a:rPr>
              <a:t>LECTURE 7</a:t>
            </a:r>
            <a:br>
              <a:rPr lang="sv-SE" dirty="0"/>
            </a:br>
            <a:r>
              <a:rPr lang="sv-SE" dirty="0">
                <a:latin typeface="Open Sans ExtraBold"/>
                <a:ea typeface="Open Sans ExtraBold"/>
                <a:cs typeface="Open Sans ExtraBold"/>
              </a:rPr>
              <a:t>THE WATER </a:t>
            </a:r>
            <a:br>
              <a:rPr lang="sv-SE" dirty="0">
                <a:latin typeface="Open Sans ExtraBold"/>
                <a:ea typeface="Open Sans ExtraBold"/>
                <a:cs typeface="Open Sans ExtraBold"/>
              </a:rPr>
            </a:br>
            <a:r>
              <a:rPr lang="sv-SE" dirty="0">
                <a:latin typeface="Open Sans ExtraBold"/>
                <a:ea typeface="Open Sans ExtraBold"/>
                <a:cs typeface="Open Sans ExtraBold"/>
              </a:rPr>
              <a:t>SYSTEM </a:t>
            </a:r>
          </a:p>
        </p:txBody>
      </p:sp>
      <p:sp>
        <p:nvSpPr>
          <p:cNvPr id="4" name="Oval 3">
            <a:extLst>
              <a:ext uri="{FF2B5EF4-FFF2-40B4-BE49-F238E27FC236}">
                <a16:creationId xmlns:a16="http://schemas.microsoft.com/office/drawing/2014/main" id="{752EB899-7835-A147-9A18-E859008B39E0}"/>
              </a:ext>
            </a:extLst>
          </p:cNvPr>
          <p:cNvSpPr/>
          <p:nvPr/>
        </p:nvSpPr>
        <p:spPr>
          <a:xfrm>
            <a:off x="3983275" y="51163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7_Slide1.mp3" descr="Lecture7_Slide1.mp3">
            <a:hlinkClick r:id="" action="ppaction://media"/>
            <a:extLst>
              <a:ext uri="{FF2B5EF4-FFF2-40B4-BE49-F238E27FC236}">
                <a16:creationId xmlns:a16="http://schemas.microsoft.com/office/drawing/2014/main" id="{C639E92A-BC13-C94B-B6FB-9E1941CA6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54640" y="518775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1306395"/>
            <a:ext cx="5306150" cy="1325563"/>
          </a:xfrm>
        </p:spPr>
        <p:txBody>
          <a:bodyPr>
            <a:normAutofit fontScale="90000"/>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250886" y="5129139"/>
            <a:ext cx="3062506" cy="5409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"Real-Time Water Management in the Rockies"</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6"/>
              </a:rPr>
              <a:t>NASA/Thaddeus Cesari;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7"/>
              </a:rPr>
              <a:t>CC BY 2.0</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a:t>
            </a:r>
            <a:endPar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34417"/>
            <a:ext cx="7159625" cy="472256"/>
          </a:xfrm>
        </p:spPr>
        <p:txBody>
          <a:bodyPr>
            <a:noAutofit/>
          </a:bodyPr>
          <a:lstStyle/>
          <a:p>
            <a:r>
              <a:rPr lang="en-US" dirty="0"/>
              <a:t>What is a watershed management?</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000245"/>
            <a:ext cx="7482897" cy="4732682"/>
          </a:xfrm>
        </p:spPr>
        <p:txBody>
          <a:bodyPr>
            <a:noAutofit/>
          </a:bodyPr>
          <a:lstStyle/>
          <a:p>
            <a:pPr marL="285750" indent="-285750">
              <a:spcBef>
                <a:spcPts val="600"/>
              </a:spcBef>
              <a:spcAft>
                <a:spcPts val="600"/>
              </a:spcAft>
              <a:buFont typeface="Arial" panose="020B0604020202020204" pitchFamily="34" charset="0"/>
              <a:buChar char="•"/>
            </a:pPr>
            <a:r>
              <a:rPr lang="en-GB" sz="1800" dirty="0"/>
              <a:t>Watershed management is defined as any human action aimed at ensuring the sustainable use of natural resources in a watershed</a:t>
            </a:r>
            <a:endParaRPr lang="en-US" sz="1800" dirty="0"/>
          </a:p>
          <a:p>
            <a:pPr marL="285750" indent="-285750">
              <a:spcBef>
                <a:spcPts val="600"/>
              </a:spcBef>
              <a:spcAft>
                <a:spcPts val="600"/>
              </a:spcAft>
              <a:buFont typeface="Arial" panose="020B0604020202020204" pitchFamily="34" charset="0"/>
              <a:buChar char="•"/>
            </a:pPr>
            <a:r>
              <a:rPr lang="en-GB" sz="1800" dirty="0">
                <a:latin typeface="Open Sans"/>
                <a:ea typeface="Open Sans"/>
                <a:cs typeface="Open Sans"/>
              </a:rPr>
              <a:t>Origins of watershed management is closely linked to forestry in the 1950s</a:t>
            </a:r>
            <a:endParaRPr lang="en-GB" sz="1800" dirty="0"/>
          </a:p>
          <a:p>
            <a:pPr marL="742950" lvl="1" indent="-285750">
              <a:spcBef>
                <a:spcPts val="600"/>
              </a:spcBef>
              <a:spcAft>
                <a:spcPts val="600"/>
              </a:spcAft>
            </a:pPr>
            <a:r>
              <a:rPr lang="en-GB" sz="1800" dirty="0">
                <a:latin typeface="Open Sans"/>
                <a:ea typeface="Open Sans"/>
                <a:cs typeface="Open Sans"/>
              </a:rPr>
              <a:t>Deforestation led to change in hydrological regimes leading to accelerated erosion and hazardous consequences to downstream populations</a:t>
            </a:r>
            <a:endParaRPr lang="en-GB" sz="1800" dirty="0"/>
          </a:p>
          <a:p>
            <a:pPr marL="742950" lvl="1" indent="-285750">
              <a:spcBef>
                <a:spcPts val="600"/>
              </a:spcBef>
              <a:spcAft>
                <a:spcPts val="600"/>
              </a:spcAft>
            </a:pPr>
            <a:r>
              <a:rPr lang="en-GB" sz="1800" dirty="0"/>
              <a:t>The recognition between upstream and downstream dynamics led to the development of watershed management</a:t>
            </a:r>
          </a:p>
          <a:p>
            <a:pPr marL="285750" indent="-285750">
              <a:spcBef>
                <a:spcPts val="600"/>
              </a:spcBef>
              <a:spcAft>
                <a:spcPts val="600"/>
              </a:spcAft>
              <a:buFont typeface="Arial" panose="020B0604020202020204" pitchFamily="34" charset="0"/>
              <a:buChar char="•"/>
            </a:pPr>
            <a:r>
              <a:rPr lang="en-GB" sz="1800" dirty="0">
                <a:latin typeface="Open Sans"/>
                <a:ea typeface="Open Sans"/>
                <a:cs typeface="Open Sans"/>
              </a:rPr>
              <a:t>It usually warrants integrated/combined action across multiple sectors. Sometimes this may involve two or more nations</a:t>
            </a:r>
          </a:p>
          <a:p>
            <a:pPr marL="285750" indent="-285750" algn="just">
              <a:spcBef>
                <a:spcPts val="600"/>
              </a:spcBef>
              <a:spcAft>
                <a:spcPts val="600"/>
              </a:spcAft>
              <a:buFont typeface="Arial" panose="020B0604020202020204" pitchFamily="34" charset="0"/>
              <a:buChar char="•"/>
            </a:pPr>
            <a:endParaRPr lang="en-US" sz="1800" b="1" dirty="0">
              <a:solidFill>
                <a:schemeClr val="tx1"/>
              </a:solidFill>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1212" y="2262909"/>
            <a:ext cx="3384484" cy="2863273"/>
          </a:xfrm>
          <a:prstGeom prst="rect">
            <a:avLst/>
          </a:prstGeom>
        </p:spPr>
      </p:pic>
      <p:sp>
        <p:nvSpPr>
          <p:cNvPr id="8" name="Oval 7">
            <a:extLst>
              <a:ext uri="{FF2B5EF4-FFF2-40B4-BE49-F238E27FC236}">
                <a16:creationId xmlns:a16="http://schemas.microsoft.com/office/drawing/2014/main" id="{3757991D-36F3-8E47-9B98-A40420360AE4}"/>
              </a:ext>
            </a:extLst>
          </p:cNvPr>
          <p:cNvSpPr/>
          <p:nvPr/>
        </p:nvSpPr>
        <p:spPr>
          <a:xfrm>
            <a:off x="5624804" y="95360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10.mp3" descr="Lecture7_Slide10.mp3">
            <a:hlinkClick r:id="" action="ppaction://media"/>
            <a:extLst>
              <a:ext uri="{FF2B5EF4-FFF2-40B4-BE49-F238E27FC236}">
                <a16:creationId xmlns:a16="http://schemas.microsoft.com/office/drawing/2014/main" id="{9DA63B08-F304-2E4C-BDEB-8FA8EFE2B7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1024967"/>
            <a:ext cx="812800" cy="812800"/>
          </a:xfrm>
          <a:prstGeom prst="rect">
            <a:avLst/>
          </a:prstGeom>
        </p:spPr>
      </p:pic>
    </p:spTree>
    <p:extLst>
      <p:ext uri="{BB962C8B-B14F-4D97-AF65-F5344CB8AC3E}">
        <p14:creationId xmlns:p14="http://schemas.microsoft.com/office/powerpoint/2010/main" val="3796441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67546"/>
            <a:ext cx="5332275" cy="1964411"/>
          </a:xfrm>
        </p:spPr>
        <p:txBody>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460509" y="5998126"/>
            <a:ext cx="2916263" cy="410083"/>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"Dam"</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6"/>
              </a:rPr>
              <a:t>AstridWestvang</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7"/>
              </a:rPr>
              <a:t>CC BY-NC-ND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19024"/>
            <a:ext cx="7159625" cy="472256"/>
          </a:xfrm>
        </p:spPr>
        <p:txBody>
          <a:bodyPr>
            <a:noAutofit/>
          </a:bodyPr>
          <a:lstStyle/>
          <a:p>
            <a:r>
              <a:rPr lang="en-US" dirty="0"/>
              <a:t>What is integrated watershed management?</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55878" y="2483659"/>
            <a:ext cx="7159625" cy="3536167"/>
          </a:xfrm>
        </p:spPr>
        <p:txBody>
          <a:bodyPr>
            <a:noAutofit/>
          </a:bodyPr>
          <a:lstStyle/>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Sustainable watershed management necessitates a broad and integrated view of activities in a watershed</a:t>
            </a:r>
            <a:endParaRPr lang="en-US" dirty="0">
              <a:latin typeface="Open Sans"/>
              <a:ea typeface="Open Sans"/>
              <a:cs typeface="Open Sans"/>
            </a:endParaRPr>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Hydrology, water availability, water quality, ecosystem functions, land productivity, stream-channel morphology, and land use are integral parts of watershed management. </a:t>
            </a:r>
            <a:endParaRPr lang="en-US" sz="1800" dirty="0"/>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Watershed management is not the actions of one entity/actor; government agencies, municipal, private, and individual actors and entities all conduct activities that influence the watershed</a:t>
            </a:r>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Physical, regulatory, and economic tools and action can be used to manage watersheds </a:t>
            </a:r>
            <a:endParaRPr lang="en-US" sz="1800" b="1" dirty="0">
              <a:solidFill>
                <a:schemeClr val="tx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9035" y="4355910"/>
            <a:ext cx="2566687" cy="1642001"/>
          </a:xfrm>
          <a:prstGeom prst="rect">
            <a:avLst/>
          </a:prstGeom>
        </p:spPr>
      </p:pic>
      <p:sp>
        <p:nvSpPr>
          <p:cNvPr id="8" name="Text Placeholder 35">
            <a:extLst>
              <a:ext uri="{FF2B5EF4-FFF2-40B4-BE49-F238E27FC236}">
                <a16:creationId xmlns:a16="http://schemas.microsoft.com/office/drawing/2014/main" id="{9729C5ED-B843-F045-A5D8-7CA4856AF50A}"/>
              </a:ext>
            </a:extLst>
          </p:cNvPr>
          <p:cNvSpPr txBox="1">
            <a:spLocks/>
          </p:cNvSpPr>
          <p:nvPr/>
        </p:nvSpPr>
        <p:spPr>
          <a:xfrm>
            <a:off x="8459670" y="3608700"/>
            <a:ext cx="3224142" cy="73335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9"/>
              </a:rPr>
              <a:t>"Water Users Associations Development Project helps to improve irrigation and drainage in rural Azerbaijan"</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10"/>
              </a:rPr>
              <a:t>World Bank Photo Collection</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7"/>
              </a:rPr>
              <a:t>CC BY-NC-ND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69035" y="1954970"/>
            <a:ext cx="2566687" cy="1652712"/>
          </a:xfrm>
          <a:prstGeom prst="rect">
            <a:avLst/>
          </a:prstGeom>
        </p:spPr>
      </p:pic>
      <p:sp>
        <p:nvSpPr>
          <p:cNvPr id="10" name="Oval 9">
            <a:extLst>
              <a:ext uri="{FF2B5EF4-FFF2-40B4-BE49-F238E27FC236}">
                <a16:creationId xmlns:a16="http://schemas.microsoft.com/office/drawing/2014/main" id="{5949FB71-3ABB-ED40-AD22-4FCFE73E323C}"/>
              </a:ext>
            </a:extLst>
          </p:cNvPr>
          <p:cNvSpPr/>
          <p:nvPr/>
        </p:nvSpPr>
        <p:spPr>
          <a:xfrm>
            <a:off x="5995851" y="83117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Lecture7_Slide11.mp3" descr="Lecture7_Slide11.mp3">
            <a:hlinkClick r:id="" action="ppaction://media"/>
            <a:extLst>
              <a:ext uri="{FF2B5EF4-FFF2-40B4-BE49-F238E27FC236}">
                <a16:creationId xmlns:a16="http://schemas.microsoft.com/office/drawing/2014/main" id="{858742A9-50FB-F041-9E9F-E4941CB024D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63243" y="902542"/>
            <a:ext cx="812800" cy="812800"/>
          </a:xfrm>
          <a:prstGeom prst="rect">
            <a:avLst/>
          </a:prstGeom>
        </p:spPr>
      </p:pic>
    </p:spTree>
    <p:extLst>
      <p:ext uri="{BB962C8B-B14F-4D97-AF65-F5344CB8AC3E}">
        <p14:creationId xmlns:p14="http://schemas.microsoft.com/office/powerpoint/2010/main" val="21622066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09697" y="598273"/>
            <a:ext cx="5486303" cy="1433320"/>
          </a:xfrm>
        </p:spPr>
        <p:txBody>
          <a:bodyPr/>
          <a:lstStyle/>
          <a:p>
            <a:r>
              <a:rPr lang="en-US" dirty="0">
                <a:latin typeface="Open Sans"/>
                <a:ea typeface="Open Sans"/>
                <a:cs typeface="Open Sans"/>
              </a:rPr>
              <a:t>7.2 Watershed and its management</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85919" y="5976106"/>
            <a:ext cx="3647475"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"The Water Cycle"</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a:t>
            </a:r>
            <a:r>
              <a:rPr kumimoji="0" lang="en-GB" sz="1000" b="0" i="0" u="none" strike="noStrike" kern="1200" cap="none" spc="0" normalizeH="0" baseline="0" noProof="0">
                <a:ln>
                  <a:noFill/>
                </a:ln>
                <a:solidFill>
                  <a:prstClr val="black"/>
                </a:solidFill>
                <a:effectLst/>
                <a:uLnTx/>
                <a:uFillTx/>
                <a:latin typeface="Open Sans"/>
                <a:ea typeface="Open Sans"/>
                <a:cs typeface="Open Sans"/>
              </a:rPr>
              <a:t>by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6"/>
              </a:rPr>
              <a:t>NASA/JPL</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7"/>
              </a:rPr>
              <a:t>CC BY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55879" y="2019023"/>
            <a:ext cx="3839151" cy="472256"/>
          </a:xfrm>
        </p:spPr>
        <p:txBody>
          <a:bodyPr>
            <a:noAutofit/>
          </a:bodyPr>
          <a:lstStyle/>
          <a:p>
            <a:r>
              <a:rPr lang="en-US" dirty="0"/>
              <a:t>How much water is available?</a:t>
            </a:r>
          </a:p>
        </p:txBody>
      </p:sp>
      <p:sp>
        <p:nvSpPr>
          <p:cNvPr id="11"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252286" y="2019023"/>
            <a:ext cx="3839151" cy="472256"/>
          </a:xfrm>
        </p:spPr>
        <p:txBody>
          <a:bodyPr>
            <a:noAutofit/>
          </a:bodyPr>
          <a:lstStyle/>
          <a:p>
            <a:r>
              <a:rPr lang="en-US" dirty="0"/>
              <a:t>How much water is needed?</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336" y="2446864"/>
            <a:ext cx="2969085" cy="3536938"/>
          </a:xfrm>
          <a:prstGeom prst="rect">
            <a:avLst/>
          </a:prstGeom>
        </p:spPr>
      </p:pic>
      <p:pic>
        <p:nvPicPr>
          <p:cNvPr id="17" name="Picture 16"/>
          <p:cNvPicPr>
            <a:picLocks noChangeAspect="1"/>
          </p:cNvPicPr>
          <p:nvPr/>
        </p:nvPicPr>
        <p:blipFill rotWithShape="1">
          <a:blip r:embed="rId9"/>
          <a:srcRect l="1095" t="4551" r="1933" b="2166"/>
          <a:stretch/>
        </p:blipFill>
        <p:spPr>
          <a:xfrm>
            <a:off x="7646111" y="2773436"/>
            <a:ext cx="4022880" cy="2500528"/>
          </a:xfrm>
          <a:prstGeom prst="rect">
            <a:avLst/>
          </a:prstGeom>
        </p:spPr>
      </p:pic>
      <p:pic>
        <p:nvPicPr>
          <p:cNvPr id="19" name="Picture 18"/>
          <p:cNvPicPr>
            <a:picLocks noChangeAspect="1"/>
          </p:cNvPicPr>
          <p:nvPr/>
        </p:nvPicPr>
        <p:blipFill rotWithShape="1">
          <a:blip r:embed="rId10"/>
          <a:srcRect l="12376" t="2593" r="12074" b="3095"/>
          <a:stretch/>
        </p:blipFill>
        <p:spPr>
          <a:xfrm>
            <a:off x="4471939" y="2750345"/>
            <a:ext cx="3002083" cy="2403546"/>
          </a:xfrm>
          <a:prstGeom prst="rect">
            <a:avLst/>
          </a:prstGeom>
        </p:spPr>
      </p:pic>
      <p:sp>
        <p:nvSpPr>
          <p:cNvPr id="22" name="Text Placeholder 35">
            <a:extLst>
              <a:ext uri="{FF2B5EF4-FFF2-40B4-BE49-F238E27FC236}">
                <a16:creationId xmlns:a16="http://schemas.microsoft.com/office/drawing/2014/main" id="{9729C5ED-B843-F045-A5D8-7CA4856AF50A}"/>
              </a:ext>
            </a:extLst>
          </p:cNvPr>
          <p:cNvSpPr txBox="1">
            <a:spLocks/>
          </p:cNvSpPr>
          <p:nvPr/>
        </p:nvSpPr>
        <p:spPr>
          <a:xfrm>
            <a:off x="7659254" y="5381722"/>
            <a:ext cx="4025396" cy="25845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Diagram Source: Author’s interpretation of FAO </a:t>
            </a:r>
            <a:r>
              <a:rPr kumimoji="0" lang="en-GB" sz="1000" b="0" i="0" u="none" strike="noStrike" kern="1200" cap="none" spc="0" normalizeH="0" baseline="0" noProof="0" err="1">
                <a:ln>
                  <a:noFill/>
                </a:ln>
                <a:solidFill>
                  <a:prstClr val="black"/>
                </a:solidFill>
                <a:effectLst/>
                <a:uLnTx/>
                <a:uFillTx/>
                <a:latin typeface="Open Sans"/>
                <a:ea typeface="Open Sans"/>
                <a:cs typeface="Open Sans"/>
              </a:rPr>
              <a:t>Aquastat</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data</a:t>
            </a:r>
            <a:endParaRPr kumimoji="0" lang="en-US" sz="1400" b="0"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3E37D8F2-85E2-754F-BBA5-1D8EC0032AA8}"/>
              </a:ext>
            </a:extLst>
          </p:cNvPr>
          <p:cNvSpPr/>
          <p:nvPr/>
        </p:nvSpPr>
        <p:spPr>
          <a:xfrm>
            <a:off x="5972980" y="93396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12.mp3" descr="Lecture7_Slide12.mp3">
            <a:hlinkClick r:id="" action="ppaction://media"/>
            <a:extLst>
              <a:ext uri="{FF2B5EF4-FFF2-40B4-BE49-F238E27FC236}">
                <a16:creationId xmlns:a16="http://schemas.microsoft.com/office/drawing/2014/main" id="{71EE141E-0E23-7546-BF4D-BD5A38AED2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44345" y="1005325"/>
            <a:ext cx="812800" cy="812800"/>
          </a:xfrm>
          <a:prstGeom prst="rect">
            <a:avLst/>
          </a:prstGeom>
        </p:spPr>
      </p:pic>
    </p:spTree>
    <p:extLst>
      <p:ext uri="{BB962C8B-B14F-4D97-AF65-F5344CB8AC3E}">
        <p14:creationId xmlns:p14="http://schemas.microsoft.com/office/powerpoint/2010/main" val="6081643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32788" y="582879"/>
            <a:ext cx="5463212" cy="1441017"/>
          </a:xfrm>
        </p:spPr>
        <p:txBody>
          <a:bodyPr/>
          <a:lstStyle/>
          <a:p>
            <a:r>
              <a:rPr lang="en-US" dirty="0">
                <a:latin typeface="Open Sans"/>
                <a:ea typeface="Open Sans"/>
                <a:cs typeface="Open Sans"/>
              </a:rPr>
              <a:t>7.2 Watershed and its management</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27547"/>
            <a:ext cx="5252317" cy="472256"/>
          </a:xfrm>
        </p:spPr>
        <p:txBody>
          <a:bodyPr>
            <a:noAutofit/>
          </a:bodyPr>
          <a:lstStyle/>
          <a:p>
            <a:r>
              <a:rPr lang="en-US" dirty="0"/>
              <a:t>How is the water balance maintained?</a:t>
            </a:r>
          </a:p>
        </p:txBody>
      </p:sp>
      <p:sp>
        <p:nvSpPr>
          <p:cNvPr id="22" name="Text Placeholder 35">
            <a:extLst>
              <a:ext uri="{FF2B5EF4-FFF2-40B4-BE49-F238E27FC236}">
                <a16:creationId xmlns:a16="http://schemas.microsoft.com/office/drawing/2014/main" id="{9729C5ED-B843-F045-A5D8-7CA4856AF50A}"/>
              </a:ext>
            </a:extLst>
          </p:cNvPr>
          <p:cNvSpPr txBox="1">
            <a:spLocks/>
          </p:cNvSpPr>
          <p:nvPr/>
        </p:nvSpPr>
        <p:spPr>
          <a:xfrm>
            <a:off x="9146870" y="6145312"/>
            <a:ext cx="3294184" cy="25845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Diagram Source: Author’s interpretation </a:t>
            </a:r>
            <a:endPar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11"/>
          <p:cNvGrpSpPr/>
          <p:nvPr/>
        </p:nvGrpSpPr>
        <p:grpSpPr>
          <a:xfrm>
            <a:off x="2459268" y="2461318"/>
            <a:ext cx="6073318" cy="3885739"/>
            <a:chOff x="1502076" y="1581189"/>
            <a:chExt cx="10452608" cy="4193935"/>
          </a:xfrm>
        </p:grpSpPr>
        <p:cxnSp>
          <p:nvCxnSpPr>
            <p:cNvPr id="13" name="Straight Arrow Connector 12">
              <a:extLst>
                <a:ext uri="{FF2B5EF4-FFF2-40B4-BE49-F238E27FC236}">
                  <a16:creationId xmlns:a16="http://schemas.microsoft.com/office/drawing/2014/main" id="{596E301A-2CA1-494C-B9B8-EE9823FD69CF}"/>
                </a:ext>
              </a:extLst>
            </p:cNvPr>
            <p:cNvCxnSpPr>
              <a:cxnSpLocks/>
            </p:cNvCxnSpPr>
            <p:nvPr/>
          </p:nvCxnSpPr>
          <p:spPr>
            <a:xfrm>
              <a:off x="6415098" y="3710124"/>
              <a:ext cx="0" cy="11309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4CA3D54-1C5F-4303-8F65-6ABE338E5B89}"/>
                </a:ext>
              </a:extLst>
            </p:cNvPr>
            <p:cNvSpPr/>
            <p:nvPr/>
          </p:nvSpPr>
          <p:spPr>
            <a:xfrm>
              <a:off x="1502076" y="2897435"/>
              <a:ext cx="7884368" cy="1315617"/>
            </a:xfrm>
            <a:prstGeom prst="ellipse">
              <a:avLst/>
            </a:prstGeom>
            <a:solidFill>
              <a:schemeClr val="accent5">
                <a:alpha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E4E764E-76E6-45D9-B24C-753C42B04F72}"/>
                </a:ext>
              </a:extLst>
            </p:cNvPr>
            <p:cNvSpPr txBox="1"/>
            <p:nvPr/>
          </p:nvSpPr>
          <p:spPr>
            <a:xfrm>
              <a:off x="4294673" y="3340792"/>
              <a:ext cx="2571716" cy="3864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Watershed</a:t>
              </a:r>
            </a:p>
          </p:txBody>
        </p:sp>
        <p:cxnSp>
          <p:nvCxnSpPr>
            <p:cNvPr id="18" name="Straight Arrow Connector 17">
              <a:extLst>
                <a:ext uri="{FF2B5EF4-FFF2-40B4-BE49-F238E27FC236}">
                  <a16:creationId xmlns:a16="http://schemas.microsoft.com/office/drawing/2014/main" id="{B52A89FF-6596-4CCC-A03A-AA57D1386BD8}"/>
                </a:ext>
              </a:extLst>
            </p:cNvPr>
            <p:cNvCxnSpPr/>
            <p:nvPr/>
          </p:nvCxnSpPr>
          <p:spPr>
            <a:xfrm>
              <a:off x="3566993" y="2034354"/>
              <a:ext cx="0" cy="149289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A091A2F-A83D-4DDA-A8A7-0045055A3431}"/>
                </a:ext>
              </a:extLst>
            </p:cNvPr>
            <p:cNvCxnSpPr>
              <a:cxnSpLocks/>
            </p:cNvCxnSpPr>
            <p:nvPr/>
          </p:nvCxnSpPr>
          <p:spPr>
            <a:xfrm flipV="1">
              <a:off x="7069082" y="2034354"/>
              <a:ext cx="0" cy="14204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C086038-E3F2-4B04-BE02-48DB9D61F503}"/>
                </a:ext>
              </a:extLst>
            </p:cNvPr>
            <p:cNvSpPr txBox="1"/>
            <p:nvPr/>
          </p:nvSpPr>
          <p:spPr>
            <a:xfrm>
              <a:off x="2464433" y="1581189"/>
              <a:ext cx="3627590" cy="386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Precipitation (P)</a:t>
              </a:r>
            </a:p>
          </p:txBody>
        </p:sp>
        <p:sp>
          <p:nvSpPr>
            <p:cNvPr id="23" name="TextBox 22">
              <a:extLst>
                <a:ext uri="{FF2B5EF4-FFF2-40B4-BE49-F238E27FC236}">
                  <a16:creationId xmlns:a16="http://schemas.microsoft.com/office/drawing/2014/main" id="{117CC763-A808-46DB-9878-92DF7865124E}"/>
                </a:ext>
              </a:extLst>
            </p:cNvPr>
            <p:cNvSpPr txBox="1"/>
            <p:nvPr/>
          </p:nvSpPr>
          <p:spPr>
            <a:xfrm>
              <a:off x="7069081" y="1802016"/>
              <a:ext cx="4399910" cy="697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Evapotranspiration (ET)</a:t>
              </a:r>
            </a:p>
          </p:txBody>
        </p:sp>
        <p:cxnSp>
          <p:nvCxnSpPr>
            <p:cNvPr id="24" name="Straight Arrow Connector 23">
              <a:extLst>
                <a:ext uri="{FF2B5EF4-FFF2-40B4-BE49-F238E27FC236}">
                  <a16:creationId xmlns:a16="http://schemas.microsoft.com/office/drawing/2014/main" id="{C039767C-41A3-48EC-95DA-E55E06772D10}"/>
                </a:ext>
              </a:extLst>
            </p:cNvPr>
            <p:cNvCxnSpPr>
              <a:cxnSpLocks/>
            </p:cNvCxnSpPr>
            <p:nvPr/>
          </p:nvCxnSpPr>
          <p:spPr>
            <a:xfrm flipV="1">
              <a:off x="8906508" y="3555243"/>
              <a:ext cx="1629478"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494E69D8-AB23-4894-BF87-EA65498D6716}"/>
                </a:ext>
              </a:extLst>
            </p:cNvPr>
            <p:cNvSpPr txBox="1"/>
            <p:nvPr/>
          </p:nvSpPr>
          <p:spPr>
            <a:xfrm>
              <a:off x="9589136" y="3059668"/>
              <a:ext cx="2365548" cy="3864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Run-off (R)</a:t>
              </a:r>
            </a:p>
          </p:txBody>
        </p:sp>
        <p:sp>
          <p:nvSpPr>
            <p:cNvPr id="26" name="TextBox 25">
              <a:extLst>
                <a:ext uri="{FF2B5EF4-FFF2-40B4-BE49-F238E27FC236}">
                  <a16:creationId xmlns:a16="http://schemas.microsoft.com/office/drawing/2014/main" id="{A6FB93B4-27DE-4149-8218-37BFCFF4BBF4}"/>
                </a:ext>
              </a:extLst>
            </p:cNvPr>
            <p:cNvSpPr txBox="1"/>
            <p:nvPr/>
          </p:nvSpPr>
          <p:spPr>
            <a:xfrm>
              <a:off x="6584125" y="4480542"/>
              <a:ext cx="3537643" cy="697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Groundwater recharge (GWR)</a:t>
              </a:r>
            </a:p>
          </p:txBody>
        </p:sp>
        <p:sp>
          <p:nvSpPr>
            <p:cNvPr id="27" name="TextBox 26">
              <a:extLst>
                <a:ext uri="{FF2B5EF4-FFF2-40B4-BE49-F238E27FC236}">
                  <a16:creationId xmlns:a16="http://schemas.microsoft.com/office/drawing/2014/main" id="{8C5E798A-D27E-4AAC-8A28-BC279F5EA4D8}"/>
                </a:ext>
              </a:extLst>
            </p:cNvPr>
            <p:cNvSpPr txBox="1"/>
            <p:nvPr/>
          </p:nvSpPr>
          <p:spPr>
            <a:xfrm>
              <a:off x="4458563" y="5210405"/>
              <a:ext cx="6077423" cy="564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 = ET + R + GWR</a:t>
              </a:r>
            </a:p>
          </p:txBody>
        </p:sp>
      </p:grpSp>
      <p:sp>
        <p:nvSpPr>
          <p:cNvPr id="19" name="Oval 18">
            <a:extLst>
              <a:ext uri="{FF2B5EF4-FFF2-40B4-BE49-F238E27FC236}">
                <a16:creationId xmlns:a16="http://schemas.microsoft.com/office/drawing/2014/main" id="{D871A8E9-4AE1-6F4B-B549-8BC7FE5F9B25}"/>
              </a:ext>
            </a:extLst>
          </p:cNvPr>
          <p:cNvSpPr/>
          <p:nvPr/>
        </p:nvSpPr>
        <p:spPr>
          <a:xfrm>
            <a:off x="5972980" y="93396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13.mp3" descr="Lecture7_Slide13.mp3">
            <a:hlinkClick r:id="" action="ppaction://media"/>
            <a:extLst>
              <a:ext uri="{FF2B5EF4-FFF2-40B4-BE49-F238E27FC236}">
                <a16:creationId xmlns:a16="http://schemas.microsoft.com/office/drawing/2014/main" id="{34A9FC7C-59C1-0641-81A0-6215CF91D2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3455" y="1002924"/>
            <a:ext cx="812800" cy="812800"/>
          </a:xfrm>
          <a:prstGeom prst="rect">
            <a:avLst/>
          </a:prstGeom>
        </p:spPr>
      </p:pic>
    </p:spTree>
    <p:extLst>
      <p:ext uri="{BB962C8B-B14F-4D97-AF65-F5344CB8AC3E}">
        <p14:creationId xmlns:p14="http://schemas.microsoft.com/office/powerpoint/2010/main" val="3438896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a:xfrm>
            <a:off x="625395" y="696431"/>
            <a:ext cx="9601910" cy="1325563"/>
          </a:xfrm>
        </p:spPr>
        <p:txBody>
          <a:bodyPr/>
          <a:lstStyle/>
          <a:p>
            <a:r>
              <a:rPr lang="en-US" dirty="0"/>
              <a:t>Lecture 7.2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45761" y="2095773"/>
            <a:ext cx="6059109" cy="4006915"/>
          </a:xfrm>
        </p:spPr>
        <p:txBody>
          <a:bodyPr/>
          <a:lstStyle/>
          <a:p>
            <a:r>
              <a:rPr lang="en-GB" dirty="0"/>
              <a:t>Watersheds, Hydrologic Processes, and Pathways. </a:t>
            </a:r>
            <a:r>
              <a:rPr lang="en-GB" dirty="0" err="1"/>
              <a:t>Hydrol</a:t>
            </a:r>
            <a:r>
              <a:rPr lang="en-GB" dirty="0"/>
              <a:t>. </a:t>
            </a:r>
            <a:r>
              <a:rPr lang="en-GB" dirty="0" err="1"/>
              <a:t>Manag</a:t>
            </a:r>
            <a:r>
              <a:rPr lang="en-GB" dirty="0"/>
              <a:t>. Watersheds, John Wiley &amp; Sons, Ltd; 2012, p. 3–5. </a:t>
            </a:r>
            <a:r>
              <a:rPr lang="en-GB" dirty="0">
                <a:hlinkClick r:id="rId2"/>
              </a:rPr>
              <a:t>https://doi.org/10.1002/9781118459751.part1</a:t>
            </a:r>
            <a:endParaRPr lang="en-US" dirty="0"/>
          </a:p>
        </p:txBody>
      </p:sp>
    </p:spTree>
    <p:extLst>
      <p:ext uri="{BB962C8B-B14F-4D97-AF65-F5344CB8AC3E}">
        <p14:creationId xmlns:p14="http://schemas.microsoft.com/office/powerpoint/2010/main" val="34786368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48182" y="682940"/>
            <a:ext cx="5713429" cy="1325563"/>
          </a:xfrm>
        </p:spPr>
        <p:txBody>
          <a:bodyPr/>
          <a:lstStyle/>
          <a:p>
            <a:r>
              <a:rPr lang="en-US" dirty="0">
                <a:latin typeface="Open Sans"/>
                <a:ea typeface="Open Sans"/>
                <a:cs typeface="Open Sans"/>
              </a:rPr>
              <a:t>7.3 Precipitation and Evapotranspiration</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9375797" y="5657151"/>
            <a:ext cx="2168503" cy="748748"/>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Greenmind1980, </a:t>
            </a:r>
            <a:r>
              <a:rPr kumimoji="0" lang="en-GB" sz="1000" b="0" i="0" u="none" strike="noStrike" kern="1200" cap="none" spc="0" normalizeH="0" baseline="0" noProof="0" dirty="0" err="1">
                <a:ln>
                  <a:noFill/>
                </a:ln>
                <a:solidFill>
                  <a:prstClr val="black"/>
                </a:solidFill>
                <a:effectLst/>
                <a:uLnTx/>
                <a:uFillTx/>
                <a:latin typeface="Open Sans"/>
                <a:ea typeface="Open Sans"/>
                <a:cs typeface="Open Sans"/>
                <a:hlinkClick r:id="rId5"/>
              </a:rPr>
              <a:t>Precipitation_longterm</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CC BY-SA 4.0,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19024"/>
            <a:ext cx="7159625" cy="472256"/>
          </a:xfrm>
        </p:spPr>
        <p:txBody>
          <a:bodyPr>
            <a:noAutofit/>
          </a:bodyPr>
          <a:lstStyle/>
          <a:p>
            <a:r>
              <a:rPr lang="en-US" dirty="0"/>
              <a:t>What is precipitation?</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0884" y="2560550"/>
            <a:ext cx="6684050" cy="3760113"/>
          </a:xfrm>
          <a:prstGeom prst="rect">
            <a:avLst/>
          </a:prstGeom>
        </p:spPr>
      </p:pic>
      <p:sp>
        <p:nvSpPr>
          <p:cNvPr id="8" name="Oval 7">
            <a:extLst>
              <a:ext uri="{FF2B5EF4-FFF2-40B4-BE49-F238E27FC236}">
                <a16:creationId xmlns:a16="http://schemas.microsoft.com/office/drawing/2014/main" id="{4748769C-B57C-FB4E-A188-9F3DE30836FA}"/>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15.mp3" descr="Lecture7_Slide15.mp3">
            <a:hlinkClick r:id="" action="ppaction://media"/>
            <a:extLst>
              <a:ext uri="{FF2B5EF4-FFF2-40B4-BE49-F238E27FC236}">
                <a16:creationId xmlns:a16="http://schemas.microsoft.com/office/drawing/2014/main" id="{E839A64C-F9CE-2D4E-92B4-C9993ADD5B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39321"/>
            <a:ext cx="812800" cy="812800"/>
          </a:xfrm>
          <a:prstGeom prst="rect">
            <a:avLst/>
          </a:prstGeom>
        </p:spPr>
      </p:pic>
    </p:spTree>
    <p:extLst>
      <p:ext uri="{BB962C8B-B14F-4D97-AF65-F5344CB8AC3E}">
        <p14:creationId xmlns:p14="http://schemas.microsoft.com/office/powerpoint/2010/main" val="3035998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878012" y="6105379"/>
            <a:ext cx="5006759"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Evapotranspiration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by M. W. </a:t>
            </a:r>
            <a:r>
              <a:rPr kumimoji="0" lang="en-GB" sz="1000" b="0" i="0" u="none" strike="noStrike" kern="1200" cap="none" spc="0" normalizeH="0" baseline="0" noProof="0" err="1">
                <a:ln>
                  <a:noFill/>
                </a:ln>
                <a:solidFill>
                  <a:prstClr val="black"/>
                </a:solidFill>
                <a:effectLst/>
                <a:uLnTx/>
                <a:uFillTx/>
                <a:latin typeface="Open Sans"/>
                <a:ea typeface="Open Sans"/>
                <a:cs typeface="Open Sans"/>
              </a:rPr>
              <a:t>Toews</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licenced under CC BY 4.0</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11327"/>
            <a:ext cx="7159625" cy="472256"/>
          </a:xfrm>
        </p:spPr>
        <p:txBody>
          <a:bodyPr>
            <a:noAutofit/>
          </a:bodyPr>
          <a:lstStyle/>
          <a:p>
            <a:r>
              <a:rPr lang="en-US" dirty="0"/>
              <a:t>What is Evapotranspiration?</a:t>
            </a:r>
          </a:p>
        </p:txBody>
      </p:sp>
      <p:sp>
        <p:nvSpPr>
          <p:cNvPr id="8" name="Rectangle 7">
            <a:extLst>
              <a:ext uri="{FF2B5EF4-FFF2-40B4-BE49-F238E27FC236}">
                <a16:creationId xmlns:a16="http://schemas.microsoft.com/office/drawing/2014/main" id="{6C788D22-89B5-4682-919D-F9D2724597EC}"/>
              </a:ext>
            </a:extLst>
          </p:cNvPr>
          <p:cNvSpPr/>
          <p:nvPr/>
        </p:nvSpPr>
        <p:spPr>
          <a:xfrm>
            <a:off x="686668" y="2541325"/>
            <a:ext cx="6388388" cy="3400931"/>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 is a combination of evaporation (from land surfaces) and transpiration (from plant surfaces) </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 is a function of different meteorological factors</a:t>
            </a:r>
          </a:p>
          <a:p>
            <a:pPr marL="742950" marR="0" lvl="1"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Solar radiation</a:t>
            </a:r>
          </a:p>
          <a:p>
            <a:pPr marL="742950" marR="0" lvl="1"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Air temperature</a:t>
            </a:r>
          </a:p>
          <a:p>
            <a:pPr marL="742950" marR="0" lvl="1"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Air humidity</a:t>
            </a:r>
          </a:p>
          <a:p>
            <a:pPr marL="742950" marR="0" lvl="1"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pen Sans"/>
                <a:ea typeface="Open Sans"/>
                <a:cs typeface="Open Sans"/>
              </a:rPr>
              <a:t>Wind speed</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2049" y="2138682"/>
            <a:ext cx="2869096" cy="3835980"/>
          </a:xfrm>
          <a:prstGeom prst="rect">
            <a:avLst/>
          </a:prstGeom>
        </p:spPr>
      </p:pic>
      <p:sp>
        <p:nvSpPr>
          <p:cNvPr id="13" name="Title 1">
            <a:extLst>
              <a:ext uri="{FF2B5EF4-FFF2-40B4-BE49-F238E27FC236}">
                <a16:creationId xmlns:a16="http://schemas.microsoft.com/office/drawing/2014/main" id="{D743EC19-6376-4FA7-8B1C-00D7AF4E041D}"/>
              </a:ext>
            </a:extLst>
          </p:cNvPr>
          <p:cNvSpPr txBox="1">
            <a:spLocks/>
          </p:cNvSpPr>
          <p:nvPr/>
        </p:nvSpPr>
        <p:spPr>
          <a:xfrm>
            <a:off x="648182" y="682940"/>
            <a:ext cx="564811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7.3 Precipitation and Evapotranspiration</a:t>
            </a:r>
          </a:p>
        </p:txBody>
      </p:sp>
      <p:sp>
        <p:nvSpPr>
          <p:cNvPr id="9" name="Oval 8">
            <a:extLst>
              <a:ext uri="{FF2B5EF4-FFF2-40B4-BE49-F238E27FC236}">
                <a16:creationId xmlns:a16="http://schemas.microsoft.com/office/drawing/2014/main" id="{51DA73E4-9C7C-7A47-8B74-1ECAFEF245CF}"/>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7_Slide16.mp3" descr="Lecture7_Slide16.mp3">
            <a:hlinkClick r:id="" action="ppaction://media"/>
            <a:extLst>
              <a:ext uri="{FF2B5EF4-FFF2-40B4-BE49-F238E27FC236}">
                <a16:creationId xmlns:a16="http://schemas.microsoft.com/office/drawing/2014/main" id="{A7123853-69C8-AA45-A273-6F1BECCC25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9900708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947286" y="6174651"/>
            <a:ext cx="4814334" cy="23111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Evapotranspiration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by M. W. </a:t>
            </a:r>
            <a:r>
              <a:rPr kumimoji="0" lang="en-GB" sz="1000" b="0" i="0" u="none" strike="noStrike" kern="1200" cap="none" spc="0" normalizeH="0" baseline="0" noProof="0" err="1">
                <a:ln>
                  <a:noFill/>
                </a:ln>
                <a:solidFill>
                  <a:prstClr val="black"/>
                </a:solidFill>
                <a:effectLst/>
                <a:uLnTx/>
                <a:uFillTx/>
                <a:latin typeface="Open Sans"/>
                <a:ea typeface="Open Sans"/>
                <a:cs typeface="Open Sans"/>
              </a:rPr>
              <a:t>Toews</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licenced under CC BY 4.0</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11326"/>
            <a:ext cx="7998594" cy="464560"/>
          </a:xfrm>
        </p:spPr>
        <p:txBody>
          <a:bodyPr>
            <a:noAutofit/>
          </a:bodyPr>
          <a:lstStyle/>
          <a:p>
            <a:r>
              <a:rPr lang="en-US" dirty="0"/>
              <a:t>What affects evapotranspiration and its impact on crop-yield?</a:t>
            </a:r>
          </a:p>
        </p:txBody>
      </p:sp>
      <p:sp>
        <p:nvSpPr>
          <p:cNvPr id="8" name="Rectangle 7">
            <a:extLst>
              <a:ext uri="{FF2B5EF4-FFF2-40B4-BE49-F238E27FC236}">
                <a16:creationId xmlns:a16="http://schemas.microsoft.com/office/drawing/2014/main" id="{6C788D22-89B5-4682-919D-F9D2724597EC}"/>
              </a:ext>
            </a:extLst>
          </p:cNvPr>
          <p:cNvSpPr/>
          <p:nvPr/>
        </p:nvSpPr>
        <p:spPr>
          <a:xfrm>
            <a:off x="663576" y="2561337"/>
            <a:ext cx="6845588" cy="1969770"/>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The greater the Leaf-Area-Index (LAI), the higher the transpiration </a:t>
            </a:r>
            <a:r>
              <a:rPr kumimoji="0" lang="en-US" sz="1800" b="0" i="0" u="none" strike="noStrike" kern="1200" cap="none" spc="0" normalizeH="0" baseline="0" noProof="0" dirty="0">
                <a:ln>
                  <a:noFill/>
                </a:ln>
                <a:solidFill>
                  <a:prstClr val="black"/>
                </a:solidFill>
                <a:effectLst/>
                <a:uLnTx/>
                <a:uFillTx/>
                <a:latin typeface="Open Sans"/>
                <a:ea typeface="Open Sans"/>
                <a:cs typeface="Open Sans"/>
              </a:rPr>
              <a:t>component in evapotranspiration</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Crop yields can be directly related to water use and </a:t>
            </a:r>
            <a:r>
              <a:rPr kumimoji="0" lang="en-US" sz="1800" b="0" i="0" u="none" strike="noStrike" kern="1200" cap="none" spc="0" normalizeH="0" baseline="0" noProof="0" dirty="0">
                <a:ln>
                  <a:noFill/>
                </a:ln>
                <a:solidFill>
                  <a:prstClr val="black"/>
                </a:solidFill>
                <a:effectLst/>
                <a:uLnTx/>
                <a:uFillTx/>
                <a:latin typeface="Open Sans"/>
                <a:ea typeface="Open Sans"/>
                <a:cs typeface="Open Sans"/>
              </a:rPr>
              <a:t>evapotranspiration plays a critical role in this relationship</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1624" y="2030925"/>
            <a:ext cx="2969156" cy="397452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320648" y="4096158"/>
                <a:ext cx="2975686" cy="7146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𝑌</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𝑌</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den>
                          </m:f>
                        </m:e>
                      </m: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den>
                          </m:f>
                        </m:e>
                      </m:d>
                    </m:oMath>
                  </m:oMathPara>
                </a14:m>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320648" y="4096158"/>
                <a:ext cx="2975686" cy="714683"/>
              </a:xfrm>
              <a:prstGeom prst="rect">
                <a:avLst/>
              </a:prstGeom>
              <a:blipFill>
                <a:blip r:embed="rId7"/>
                <a:stretch>
                  <a:fillRect/>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6C788D22-89B5-4682-919D-F9D2724597EC}"/>
              </a:ext>
            </a:extLst>
          </p:cNvPr>
          <p:cNvSpPr/>
          <p:nvPr/>
        </p:nvSpPr>
        <p:spPr>
          <a:xfrm>
            <a:off x="663575" y="4955135"/>
            <a:ext cx="7004915" cy="1384995"/>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a:t>
            </a:r>
            <a:r>
              <a:rPr kumimoji="0" lang="en-US" sz="1800" b="0" i="0" u="none" strike="noStrike" kern="1200" cap="none" spc="0" normalizeH="0" baseline="-25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&amp; Y</a:t>
            </a:r>
            <a:r>
              <a:rPr kumimoji="0" lang="en-US" sz="1800" b="0" i="0" u="none" strike="noStrike" kern="1200" cap="none" spc="0" normalizeH="0" baseline="-25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Actual and maximum Crop Yields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prstClr val="black"/>
                </a:solidFill>
                <a:effectLst/>
                <a:uLnTx/>
                <a:uFillTx/>
                <a:latin typeface="Open Sans"/>
                <a:ea typeface="Open Sans"/>
                <a:cs typeface="Open Sans"/>
              </a:rPr>
              <a:t>ET</a:t>
            </a:r>
            <a:r>
              <a:rPr kumimoji="0" lang="en-US" sz="1800" b="0" i="0" u="none" strike="noStrike" kern="1200" cap="none" spc="0" normalizeH="0" baseline="-25000" noProof="0" err="1">
                <a:ln>
                  <a:noFill/>
                </a:ln>
                <a:solidFill>
                  <a:prstClr val="black"/>
                </a:solidFill>
                <a:effectLst/>
                <a:uLnTx/>
                <a:uFillTx/>
                <a:latin typeface="Open Sans"/>
                <a:ea typeface="Open Sans"/>
                <a:cs typeface="Open Sans"/>
              </a:rPr>
              <a:t>a</a:t>
            </a:r>
            <a:r>
              <a:rPr kumimoji="0" lang="en-US" sz="1800" b="0" i="0" u="none" strike="noStrike" kern="1200" cap="none" spc="0" normalizeH="0" baseline="0" noProof="0" dirty="0">
                <a:ln>
                  <a:noFill/>
                </a:ln>
                <a:solidFill>
                  <a:prstClr val="black"/>
                </a:solidFill>
                <a:effectLst/>
                <a:uLnTx/>
                <a:uFillTx/>
                <a:latin typeface="Open Sans"/>
                <a:ea typeface="Open Sans"/>
                <a:cs typeface="Open Sans"/>
              </a:rPr>
              <a:t> &amp; </a:t>
            </a:r>
            <a:r>
              <a:rPr kumimoji="0" lang="en-US" sz="1800" b="0" i="0" u="none" strike="noStrike" kern="1200" cap="none" spc="0" normalizeH="0" baseline="0" noProof="0" err="1">
                <a:ln>
                  <a:noFill/>
                </a:ln>
                <a:solidFill>
                  <a:prstClr val="black"/>
                </a:solidFill>
                <a:effectLst/>
                <a:uLnTx/>
                <a:uFillTx/>
                <a:latin typeface="Open Sans"/>
                <a:ea typeface="Open Sans"/>
                <a:cs typeface="Open Sans"/>
              </a:rPr>
              <a:t>ET</a:t>
            </a:r>
            <a:r>
              <a:rPr kumimoji="0" lang="en-US" sz="1800" b="0" i="0" u="none" strike="noStrike" kern="1200" cap="none" spc="0" normalizeH="0" baseline="-25000" noProof="0" err="1">
                <a:ln>
                  <a:noFill/>
                </a:ln>
                <a:solidFill>
                  <a:prstClr val="black"/>
                </a:solidFill>
                <a:effectLst/>
                <a:uLnTx/>
                <a:uFillTx/>
                <a:latin typeface="Open Sans"/>
                <a:ea typeface="Open Sans"/>
                <a:cs typeface="Open Sans"/>
              </a:rPr>
              <a:t>x</a:t>
            </a:r>
            <a:r>
              <a:rPr kumimoji="0" lang="en-US" sz="1800" b="0" i="0" u="none" strike="noStrike" kern="1200" cap="none" spc="0" normalizeH="0" baseline="-25000" noProof="0" dirty="0">
                <a:ln>
                  <a:noFill/>
                </a:ln>
                <a:solidFill>
                  <a:prstClr val="black"/>
                </a:solidFill>
                <a:effectLst/>
                <a:uLnTx/>
                <a:uFillTx/>
                <a:latin typeface="Open Sans"/>
                <a:ea typeface="Open Sans"/>
                <a:cs typeface="Open Sans"/>
              </a:rPr>
              <a:t> </a:t>
            </a:r>
            <a:r>
              <a:rPr kumimoji="0" lang="en-US" sz="1800" b="0" i="0" u="none" strike="noStrike" kern="1200" cap="none" spc="0" normalizeH="0" baseline="0" noProof="0" dirty="0">
                <a:ln>
                  <a:noFill/>
                </a:ln>
                <a:solidFill>
                  <a:prstClr val="black"/>
                </a:solidFill>
                <a:effectLst/>
                <a:uLnTx/>
                <a:uFillTx/>
                <a:latin typeface="Open Sans"/>
                <a:ea typeface="Open Sans"/>
                <a:cs typeface="Open Sans"/>
              </a:rPr>
              <a:t>: Actual and maximum evapotranspiration</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prstClr val="black"/>
                </a:solidFill>
                <a:effectLst/>
                <a:uLnTx/>
                <a:uFillTx/>
                <a:latin typeface="Open Sans"/>
                <a:ea typeface="Open Sans"/>
                <a:cs typeface="Open Sans"/>
              </a:rPr>
              <a:t>K</a:t>
            </a:r>
            <a:r>
              <a:rPr kumimoji="0" lang="en-US" sz="1800" b="0" i="0" u="none" strike="noStrike" kern="1200" cap="none" spc="0" normalizeH="0" baseline="-25000" noProof="0" err="1">
                <a:ln>
                  <a:noFill/>
                </a:ln>
                <a:solidFill>
                  <a:prstClr val="black"/>
                </a:solidFill>
                <a:effectLst/>
                <a:uLnTx/>
                <a:uFillTx/>
                <a:latin typeface="Open Sans"/>
                <a:ea typeface="Open Sans"/>
                <a:cs typeface="Open Sans"/>
              </a:rPr>
              <a:t>y</a:t>
            </a:r>
            <a:r>
              <a:rPr kumimoji="0" lang="en-US" sz="1800" b="0" i="0" u="none" strike="noStrike" kern="1200" cap="none" spc="0" normalizeH="0" baseline="0" noProof="0">
                <a:ln>
                  <a:noFill/>
                </a:ln>
                <a:solidFill>
                  <a:prstClr val="black"/>
                </a:solidFill>
                <a:effectLst/>
                <a:uLnTx/>
                <a:uFillTx/>
                <a:latin typeface="Open Sans"/>
                <a:ea typeface="Open Sans"/>
                <a:cs typeface="Open Sans"/>
              </a:rPr>
              <a:t>: Crop Yield response factor</a:t>
            </a:r>
          </a:p>
        </p:txBody>
      </p:sp>
      <p:sp>
        <p:nvSpPr>
          <p:cNvPr id="13" name="Title 1">
            <a:extLst>
              <a:ext uri="{FF2B5EF4-FFF2-40B4-BE49-F238E27FC236}">
                <a16:creationId xmlns:a16="http://schemas.microsoft.com/office/drawing/2014/main" id="{CB19AFF8-09BE-4270-9FF4-5D3A2DD0AA6C}"/>
              </a:ext>
            </a:extLst>
          </p:cNvPr>
          <p:cNvSpPr txBox="1">
            <a:spLocks/>
          </p:cNvSpPr>
          <p:nvPr/>
        </p:nvSpPr>
        <p:spPr>
          <a:xfrm>
            <a:off x="648182" y="682940"/>
            <a:ext cx="564811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7.3 Precipitation and Evapotranspiration</a:t>
            </a:r>
          </a:p>
        </p:txBody>
      </p:sp>
      <p:sp>
        <p:nvSpPr>
          <p:cNvPr id="11" name="Oval 10">
            <a:extLst>
              <a:ext uri="{FF2B5EF4-FFF2-40B4-BE49-F238E27FC236}">
                <a16:creationId xmlns:a16="http://schemas.microsoft.com/office/drawing/2014/main" id="{889DAA99-7401-6F42-8C0B-5D372410C008}"/>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7_Slide17.mp3" descr="Lecture7_Slide17.mp3">
            <a:hlinkClick r:id="" action="ppaction://media"/>
            <a:extLst>
              <a:ext uri="{FF2B5EF4-FFF2-40B4-BE49-F238E27FC236}">
                <a16:creationId xmlns:a16="http://schemas.microsoft.com/office/drawing/2014/main" id="{F3E7A530-C57C-984E-9C82-EEDDB7B875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431373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1" y="2019024"/>
            <a:ext cx="5086060" cy="472256"/>
          </a:xfrm>
        </p:spPr>
        <p:txBody>
          <a:bodyPr>
            <a:noAutofit/>
          </a:bodyPr>
          <a:lstStyle/>
          <a:p>
            <a:r>
              <a:rPr lang="en-US" dirty="0"/>
              <a:t>What is the crop-yield response factor?</a:t>
            </a:r>
          </a:p>
        </p:txBody>
      </p:sp>
      <p:sp>
        <p:nvSpPr>
          <p:cNvPr id="8" name="Rectangle 7">
            <a:extLst>
              <a:ext uri="{FF2B5EF4-FFF2-40B4-BE49-F238E27FC236}">
                <a16:creationId xmlns:a16="http://schemas.microsoft.com/office/drawing/2014/main" id="{6C788D22-89B5-4682-919D-F9D2724597EC}"/>
              </a:ext>
            </a:extLst>
          </p:cNvPr>
          <p:cNvSpPr/>
          <p:nvPr/>
        </p:nvSpPr>
        <p:spPr>
          <a:xfrm>
            <a:off x="566592" y="2564972"/>
            <a:ext cx="6104371" cy="35394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Relationship between Evapotranspiration and Yield is not linear, it is dependent on the Crop-yield response factor (</a:t>
            </a:r>
            <a:r>
              <a:rPr kumimoji="0" lang="en-GB"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en-GB" sz="1800" b="0" i="0" u="none" strike="noStrike" kern="1200" cap="none" spc="0" normalizeH="0" baseline="-2500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742950" marR="0" lvl="2"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en-GB" sz="1800" b="0" i="0" u="none" strike="noStrike" kern="1200" cap="none" spc="0" normalizeH="0" baseline="-2500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a:t>
            </a: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&gt;1: crop response is very sensitive to water deficit</a:t>
            </a:r>
          </a:p>
          <a:p>
            <a:pPr marL="742950" marR="0" lvl="2"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en-GB" sz="1800" b="0" i="0" u="none" strike="noStrike" kern="1200" cap="none" spc="0" normalizeH="0" baseline="-2500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a:t>
            </a:r>
            <a:r>
              <a:rPr kumimoji="0" lang="en-GB" sz="1800" b="0" i="0" u="none" strike="noStrike" kern="1200" cap="none" spc="0" normalizeH="0" baseline="-25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&lt;1: Crop is tolerant o water-deficit</a:t>
            </a:r>
          </a:p>
          <a:p>
            <a:pPr marL="742950" marR="0" lvl="2"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en-GB" sz="1800" b="0" i="0" u="none" strike="noStrike" kern="1200" cap="none" spc="0" normalizeH="0" baseline="-2500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a:t>
            </a:r>
            <a:r>
              <a:rPr kumimoji="0" lang="en-GB" sz="1800" b="0" i="0" u="none" strike="noStrike" kern="1200" cap="none" spc="0" normalizeH="0" baseline="-25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 crop yield directly proportional to reduction in water use</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734158" y="5565799"/>
                <a:ext cx="2975686" cy="7146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𝑌</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𝑌</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den>
                          </m:f>
                        </m:e>
                      </m: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den>
                          </m:f>
                        </m:e>
                      </m:d>
                    </m:oMath>
                  </m:oMathPara>
                </a14:m>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34158" y="5565799"/>
                <a:ext cx="2975686" cy="714683"/>
              </a:xfrm>
              <a:prstGeom prst="rect">
                <a:avLst/>
              </a:prstGeom>
              <a:blipFill>
                <a:blip r:embed="rId5"/>
                <a:stretch>
                  <a:fillRect/>
                </a:stretch>
              </a:blipFill>
            </p:spPr>
            <p:txBody>
              <a:bodyPr/>
              <a:lstStyle/>
              <a:p>
                <a:r>
                  <a:rPr lang="en-US">
                    <a:noFill/>
                  </a:rPr>
                  <a:t> </a:t>
                </a:r>
              </a:p>
            </p:txBody>
          </p:sp>
        </mc:Fallback>
      </mc:AlternateContent>
      <p:grpSp>
        <p:nvGrpSpPr>
          <p:cNvPr id="12" name="Group 11"/>
          <p:cNvGrpSpPr/>
          <p:nvPr/>
        </p:nvGrpSpPr>
        <p:grpSpPr>
          <a:xfrm>
            <a:off x="6816436" y="2000781"/>
            <a:ext cx="4177146" cy="3756263"/>
            <a:chOff x="6968836" y="2272146"/>
            <a:chExt cx="4177146" cy="3756263"/>
          </a:xfrm>
        </p:grpSpPr>
        <p:pic>
          <p:nvPicPr>
            <p:cNvPr id="11" name="Picture 10"/>
            <p:cNvPicPr>
              <a:picLocks noChangeAspect="1"/>
            </p:cNvPicPr>
            <p:nvPr/>
          </p:nvPicPr>
          <p:blipFill rotWithShape="1">
            <a:blip r:embed="rId6"/>
            <a:srcRect t="7725"/>
            <a:stretch/>
          </p:blipFill>
          <p:spPr>
            <a:xfrm>
              <a:off x="6968836" y="2657196"/>
              <a:ext cx="4177146" cy="3371213"/>
            </a:xfrm>
            <a:prstGeom prst="rect">
              <a:avLst/>
            </a:prstGeom>
          </p:spPr>
        </p:pic>
        <p:sp>
          <p:nvSpPr>
            <p:cNvPr id="9" name="TextBox 8"/>
            <p:cNvSpPr txBox="1"/>
            <p:nvPr/>
          </p:nvSpPr>
          <p:spPr>
            <a:xfrm>
              <a:off x="7401790" y="2272146"/>
              <a:ext cx="3311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yield response factor</a:t>
              </a:r>
            </a:p>
          </p:txBody>
        </p:sp>
      </p:grpSp>
      <p:sp>
        <p:nvSpPr>
          <p:cNvPr id="10" name="Title 1">
            <a:extLst>
              <a:ext uri="{FF2B5EF4-FFF2-40B4-BE49-F238E27FC236}">
                <a16:creationId xmlns:a16="http://schemas.microsoft.com/office/drawing/2014/main" id="{DE1434A9-36FC-4CE6-AF9E-E8003DA992B3}"/>
              </a:ext>
            </a:extLst>
          </p:cNvPr>
          <p:cNvSpPr txBox="1">
            <a:spLocks/>
          </p:cNvSpPr>
          <p:nvPr/>
        </p:nvSpPr>
        <p:spPr>
          <a:xfrm>
            <a:off x="648182" y="682940"/>
            <a:ext cx="577874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7.3 Precipitation and Evapotranspiration</a:t>
            </a:r>
          </a:p>
        </p:txBody>
      </p:sp>
      <p:sp>
        <p:nvSpPr>
          <p:cNvPr id="13" name="Text Placeholder 35">
            <a:extLst>
              <a:ext uri="{FF2B5EF4-FFF2-40B4-BE49-F238E27FC236}">
                <a16:creationId xmlns:a16="http://schemas.microsoft.com/office/drawing/2014/main" id="{9729C5ED-B843-F045-A5D8-7CA4856AF50A}"/>
              </a:ext>
            </a:extLst>
          </p:cNvPr>
          <p:cNvSpPr txBox="1">
            <a:spLocks/>
          </p:cNvSpPr>
          <p:nvPr/>
        </p:nvSpPr>
        <p:spPr>
          <a:xfrm>
            <a:off x="6875054" y="5739582"/>
            <a:ext cx="4298638"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Table Source: </a:t>
            </a:r>
            <a:r>
              <a:rPr kumimoji="0" lang="en-GB"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Crop Yield Response</a:t>
            </a:r>
            <a:r>
              <a:rPr kumimoji="0" lang="en-GB"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factor table, </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Food and Agriculture Organization of the United Nations. Reproduced with permission.</a:t>
            </a:r>
            <a:endParaRPr kumimoji="0" lang="en-GB"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Oval 13">
            <a:extLst>
              <a:ext uri="{FF2B5EF4-FFF2-40B4-BE49-F238E27FC236}">
                <a16:creationId xmlns:a16="http://schemas.microsoft.com/office/drawing/2014/main" id="{858AEB81-8950-C648-869A-F55D7C230632}"/>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7_Slide18.mp3" descr="Lecture7_Slide18.mp3">
            <a:hlinkClick r:id="" action="ppaction://media"/>
            <a:extLst>
              <a:ext uri="{FF2B5EF4-FFF2-40B4-BE49-F238E27FC236}">
                <a16:creationId xmlns:a16="http://schemas.microsoft.com/office/drawing/2014/main" id="{218284C6-0911-754F-B1CA-FCA431EFFC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107104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439891" y="6028409"/>
            <a:ext cx="4298638"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1274" y="2026721"/>
            <a:ext cx="5086060" cy="472256"/>
          </a:xfrm>
        </p:spPr>
        <p:txBody>
          <a:bodyPr>
            <a:noAutofit/>
          </a:bodyPr>
          <a:lstStyle/>
          <a:p>
            <a:r>
              <a:rPr lang="en-US" dirty="0"/>
              <a:t>Crop coefficients and crop cycles</a:t>
            </a:r>
          </a:p>
        </p:txBody>
      </p:sp>
      <p:sp>
        <p:nvSpPr>
          <p:cNvPr id="15" name="Rectangle 14">
            <a:extLst>
              <a:ext uri="{FF2B5EF4-FFF2-40B4-BE49-F238E27FC236}">
                <a16:creationId xmlns:a16="http://schemas.microsoft.com/office/drawing/2014/main" id="{6C788D22-89B5-4682-919D-F9D2724597EC}"/>
              </a:ext>
            </a:extLst>
          </p:cNvPr>
          <p:cNvSpPr/>
          <p:nvPr/>
        </p:nvSpPr>
        <p:spPr>
          <a:xfrm>
            <a:off x="597380" y="2546499"/>
            <a:ext cx="3520499" cy="216982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coefficients (Kc) are crop and season dependent.</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Kc is directly proportional to the total evapotranspiration.</a:t>
            </a:r>
          </a:p>
        </p:txBody>
      </p:sp>
      <p:sp>
        <p:nvSpPr>
          <p:cNvPr id="5" name="Title 1">
            <a:extLst>
              <a:ext uri="{FF2B5EF4-FFF2-40B4-BE49-F238E27FC236}">
                <a16:creationId xmlns:a16="http://schemas.microsoft.com/office/drawing/2014/main" id="{44A34C5F-C5BE-4046-B73A-FAAC7C180F08}"/>
              </a:ext>
            </a:extLst>
          </p:cNvPr>
          <p:cNvSpPr txBox="1">
            <a:spLocks/>
          </p:cNvSpPr>
          <p:nvPr/>
        </p:nvSpPr>
        <p:spPr>
          <a:xfrm>
            <a:off x="648182" y="682940"/>
            <a:ext cx="583099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7.3 Precipitation and Evapotranspiration</a:t>
            </a:r>
          </a:p>
        </p:txBody>
      </p:sp>
      <p:pic>
        <p:nvPicPr>
          <p:cNvPr id="8" name="Picture 2" descr="http://www.fao.org/3/X0490E/x0490e0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557" y="2173197"/>
            <a:ext cx="6298743" cy="382531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5">
            <a:extLst>
              <a:ext uri="{FF2B5EF4-FFF2-40B4-BE49-F238E27FC236}">
                <a16:creationId xmlns:a16="http://schemas.microsoft.com/office/drawing/2014/main" id="{9729C5ED-B843-F045-A5D8-7CA4856AF50A}"/>
              </a:ext>
            </a:extLst>
          </p:cNvPr>
          <p:cNvSpPr txBox="1">
            <a:spLocks/>
          </p:cNvSpPr>
          <p:nvPr/>
        </p:nvSpPr>
        <p:spPr>
          <a:xfrm>
            <a:off x="5942200" y="6058303"/>
            <a:ext cx="5602099"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Photo Source: </a:t>
            </a:r>
            <a:r>
              <a:rPr kumimoji="0" lang="en-GB"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Crop Coefficients (Kc), </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Food and Agriculture Organization of the United Nations. Reproduced with permission.</a:t>
            </a:r>
            <a:endParaRPr kumimoji="0" lang="en-GB"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71EA1A09-DEAD-2043-9E43-D083D0ABFA63}"/>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7_Slide19.mp3" descr="Lecture7_Slide19.mp3">
            <a:hlinkClick r:id="" action="ppaction://media"/>
            <a:extLst>
              <a:ext uri="{FF2B5EF4-FFF2-40B4-BE49-F238E27FC236}">
                <a16:creationId xmlns:a16="http://schemas.microsoft.com/office/drawing/2014/main" id="{88FF9588-D6BE-9547-81F0-442A65A74F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45581"/>
            <a:ext cx="812800" cy="812800"/>
          </a:xfrm>
          <a:prstGeom prst="rect">
            <a:avLst/>
          </a:prstGeom>
        </p:spPr>
      </p:pic>
    </p:spTree>
    <p:extLst>
      <p:ext uri="{BB962C8B-B14F-4D97-AF65-F5344CB8AC3E}">
        <p14:creationId xmlns:p14="http://schemas.microsoft.com/office/powerpoint/2010/main" val="42702562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714709"/>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616617"/>
            <a:ext cx="10514556" cy="3421930"/>
          </a:xfrm>
        </p:spPr>
        <p:txBody>
          <a:bodyPr/>
          <a:lstStyle/>
          <a:p>
            <a:r>
              <a:rPr lang="en-US" dirty="0"/>
              <a:t>ILO1: Gain familiarity with components of the water cycle and the state of water availability on earth</a:t>
            </a:r>
          </a:p>
          <a:p>
            <a:r>
              <a:rPr lang="en-US" dirty="0"/>
              <a:t>ILO2: Understand the need for sustainable utilization and management of water resources</a:t>
            </a:r>
          </a:p>
          <a:p>
            <a:r>
              <a:rPr lang="en-US" dirty="0"/>
              <a:t>ILO3: Understand the basics of global water balance</a:t>
            </a:r>
          </a:p>
          <a:p>
            <a:r>
              <a:rPr lang="en-US" dirty="0"/>
              <a:t>ILO4: Gain familiarity with the role of Precipitation and Evapotranspiration in maintaining the water balance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42003"/>
            <a:ext cx="4535680" cy="446943"/>
          </a:xfrm>
        </p:spPr>
        <p:txBody>
          <a:bodyPr>
            <a:noAutofit/>
          </a:bodyPr>
          <a:lstStyle/>
          <a:p>
            <a:r>
              <a:rPr lang="en-US" dirty="0">
                <a:latin typeface="Open Sans SemiBold"/>
                <a:ea typeface="Open Sans SemiBold"/>
                <a:cs typeface="Open Sans SemiBold"/>
              </a:rPr>
              <a:t>By the end of this lecture, you will:</a:t>
            </a:r>
          </a:p>
        </p:txBody>
      </p:sp>
      <p:sp>
        <p:nvSpPr>
          <p:cNvPr id="6" name="Oval 5">
            <a:extLst>
              <a:ext uri="{FF2B5EF4-FFF2-40B4-BE49-F238E27FC236}">
                <a16:creationId xmlns:a16="http://schemas.microsoft.com/office/drawing/2014/main" id="{6622BC88-73CC-5A4C-A312-9204AD4365B7}"/>
              </a:ext>
            </a:extLst>
          </p:cNvPr>
          <p:cNvSpPr/>
          <p:nvPr/>
        </p:nvSpPr>
        <p:spPr>
          <a:xfrm>
            <a:off x="6096000" y="137749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Lecture7_Slide2.mp3" descr="Lecture7_Slide2.mp3">
            <a:hlinkClick r:id="" action="ppaction://media"/>
            <a:extLst>
              <a:ext uri="{FF2B5EF4-FFF2-40B4-BE49-F238E27FC236}">
                <a16:creationId xmlns:a16="http://schemas.microsoft.com/office/drawing/2014/main" id="{D7958BF5-335B-B94F-9CD4-06D981B43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145267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1156" y="2103470"/>
            <a:ext cx="5893583" cy="4006915"/>
          </a:xfrm>
        </p:spPr>
        <p:txBody>
          <a:bodyPr/>
          <a:lstStyle/>
          <a:p>
            <a:r>
              <a:rPr lang="en-US" dirty="0" err="1"/>
              <a:t>Steduto</a:t>
            </a:r>
            <a:r>
              <a:rPr lang="en-US" dirty="0"/>
              <a:t>, P.; Hsiao, T.C.; </a:t>
            </a:r>
            <a:r>
              <a:rPr lang="en-US" dirty="0" err="1"/>
              <a:t>Fereres</a:t>
            </a:r>
            <a:r>
              <a:rPr lang="en-US" dirty="0"/>
              <a:t>, E.; </a:t>
            </a:r>
            <a:r>
              <a:rPr lang="en-US" dirty="0" err="1"/>
              <a:t>Raes</a:t>
            </a:r>
            <a:r>
              <a:rPr lang="en-US" dirty="0"/>
              <a:t>, D. </a:t>
            </a:r>
            <a:r>
              <a:rPr lang="en-US" i="1" dirty="0">
                <a:hlinkClick r:id="rId2"/>
              </a:rPr>
              <a:t>Crop Yield Response to Water</a:t>
            </a:r>
            <a:r>
              <a:rPr lang="en-US" dirty="0"/>
              <a:t>; FAO: Rome, Italy, 2012.</a:t>
            </a:r>
          </a:p>
          <a:p>
            <a:r>
              <a:rPr lang="en-GB" dirty="0"/>
              <a:t>Allen R.G.; Pereira, L.S.; </a:t>
            </a:r>
            <a:r>
              <a:rPr lang="en-GB" dirty="0" err="1"/>
              <a:t>Raes</a:t>
            </a:r>
            <a:r>
              <a:rPr lang="en-GB" dirty="0"/>
              <a:t>, D.; Smith, M; FAO </a:t>
            </a:r>
            <a:r>
              <a:rPr lang="en-GB" dirty="0">
                <a:hlinkClick r:id="rId3"/>
              </a:rPr>
              <a:t>Irrigation and Drainage Paper</a:t>
            </a:r>
            <a:r>
              <a:rPr lang="en-GB" dirty="0"/>
              <a:t> No. 56 Crop Evapotranspiration 1977.</a:t>
            </a:r>
          </a:p>
          <a:p>
            <a:endParaRPr lang="en-US" dirty="0"/>
          </a:p>
        </p:txBody>
      </p:sp>
    </p:spTree>
    <p:extLst>
      <p:ext uri="{BB962C8B-B14F-4D97-AF65-F5344CB8AC3E}">
        <p14:creationId xmlns:p14="http://schemas.microsoft.com/office/powerpoint/2010/main" val="71989163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40485" y="729122"/>
            <a:ext cx="6388388" cy="1325563"/>
          </a:xfrm>
        </p:spPr>
        <p:txBody>
          <a:bodyPr/>
          <a:lstStyle/>
          <a:p>
            <a:r>
              <a:rPr lang="en-US" dirty="0">
                <a:latin typeface="Open Sans"/>
                <a:ea typeface="Open Sans"/>
                <a:cs typeface="Open Sans"/>
              </a:rPr>
              <a:t>7.4 Runoff and Groundwater recharge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547649" y="5195376"/>
            <a:ext cx="3883003" cy="438933"/>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"Loch Skeen Runoff"</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err="1">
                <a:ln>
                  <a:noFill/>
                </a:ln>
                <a:solidFill>
                  <a:prstClr val="black"/>
                </a:solidFill>
                <a:effectLst/>
                <a:uLnTx/>
                <a:uFillTx/>
                <a:latin typeface="Open Sans"/>
                <a:ea typeface="Open Sans"/>
                <a:cs typeface="Open Sans"/>
                <a:hlinkClick r:id="rId6"/>
              </a:rPr>
              <a:t>daedmike</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7"/>
              </a:rPr>
              <a:t>CC BY-NC-SA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26720"/>
            <a:ext cx="7159625" cy="472256"/>
          </a:xfrm>
        </p:spPr>
        <p:txBody>
          <a:bodyPr>
            <a:noAutofit/>
          </a:bodyPr>
          <a:lstStyle/>
          <a:p>
            <a:r>
              <a:rPr lang="en-US" dirty="0"/>
              <a:t>What is Runoff?</a:t>
            </a:r>
          </a:p>
        </p:txBody>
      </p:sp>
      <p:sp>
        <p:nvSpPr>
          <p:cNvPr id="8" name="Rectangle 7">
            <a:extLst>
              <a:ext uri="{FF2B5EF4-FFF2-40B4-BE49-F238E27FC236}">
                <a16:creationId xmlns:a16="http://schemas.microsoft.com/office/drawing/2014/main" id="{6C788D22-89B5-4682-919D-F9D2724597EC}"/>
              </a:ext>
            </a:extLst>
          </p:cNvPr>
          <p:cNvSpPr/>
          <p:nvPr/>
        </p:nvSpPr>
        <p:spPr>
          <a:xfrm>
            <a:off x="663577" y="2549022"/>
            <a:ext cx="6388388" cy="390876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Runoff</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is that portion of the precipitation that makes its way toward stream channels, lakes, or oceans as surface flow.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Meteorological factors affecting runoff</a:t>
            </a:r>
            <a:endParaRPr kumimoji="0" lang="en-GB" sz="2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Type of precipitation (rain, snow, sleet, etc.)</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Rainfall intensity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Rainfall amount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Rainfall duration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Distribution of rainfall over the watersheds</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031" y="2644402"/>
            <a:ext cx="3830782" cy="2536397"/>
          </a:xfrm>
          <a:prstGeom prst="rect">
            <a:avLst/>
          </a:prstGeom>
        </p:spPr>
      </p:pic>
      <p:sp>
        <p:nvSpPr>
          <p:cNvPr id="9" name="Oval 8">
            <a:extLst>
              <a:ext uri="{FF2B5EF4-FFF2-40B4-BE49-F238E27FC236}">
                <a16:creationId xmlns:a16="http://schemas.microsoft.com/office/drawing/2014/main" id="{0BDC1882-10E4-D449-B40F-CB77848E482F}"/>
              </a:ext>
            </a:extLst>
          </p:cNvPr>
          <p:cNvSpPr/>
          <p:nvPr/>
        </p:nvSpPr>
        <p:spPr>
          <a:xfrm>
            <a:off x="6959818" y="99847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21.mp3" descr="Lecture7_Slide21.mp3">
            <a:hlinkClick r:id="" action="ppaction://media"/>
            <a:extLst>
              <a:ext uri="{FF2B5EF4-FFF2-40B4-BE49-F238E27FC236}">
                <a16:creationId xmlns:a16="http://schemas.microsoft.com/office/drawing/2014/main" id="{6D3DC030-4E8F-C840-A02C-15936BE633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28873" y="1068494"/>
            <a:ext cx="812800" cy="812800"/>
          </a:xfrm>
          <a:prstGeom prst="rect">
            <a:avLst/>
          </a:prstGeom>
        </p:spPr>
      </p:pic>
    </p:spTree>
    <p:extLst>
      <p:ext uri="{BB962C8B-B14F-4D97-AF65-F5344CB8AC3E}">
        <p14:creationId xmlns:p14="http://schemas.microsoft.com/office/powerpoint/2010/main" val="32330902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4644087" y="5656553"/>
            <a:ext cx="6755403"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U.S. Environmental Protection Agency,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natural and impervious cover diagrams</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Public domain,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26721"/>
            <a:ext cx="7159625" cy="472256"/>
          </a:xfrm>
        </p:spPr>
        <p:txBody>
          <a:bodyPr>
            <a:noAutofit/>
          </a:bodyPr>
          <a:lstStyle/>
          <a:p>
            <a:r>
              <a:rPr lang="en-US" dirty="0"/>
              <a:t>What is Runoff?</a:t>
            </a:r>
          </a:p>
        </p:txBody>
      </p:sp>
      <p:sp>
        <p:nvSpPr>
          <p:cNvPr id="8" name="Rectangle 7">
            <a:extLst>
              <a:ext uri="{FF2B5EF4-FFF2-40B4-BE49-F238E27FC236}">
                <a16:creationId xmlns:a16="http://schemas.microsoft.com/office/drawing/2014/main" id="{6C788D22-89B5-4682-919D-F9D2724597EC}"/>
              </a:ext>
            </a:extLst>
          </p:cNvPr>
          <p:cNvSpPr/>
          <p:nvPr/>
        </p:nvSpPr>
        <p:spPr>
          <a:xfrm>
            <a:off x="663577" y="2550470"/>
            <a:ext cx="3693678" cy="36779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Physical characteristics affecting runoff</a:t>
            </a: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Land cover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Vegetation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Soil type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Drainage area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Elevation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Slope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Topography</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54"/>
          <a:stretch/>
        </p:blipFill>
        <p:spPr>
          <a:xfrm>
            <a:off x="4678133" y="2778520"/>
            <a:ext cx="6759841" cy="2905583"/>
          </a:xfrm>
          <a:prstGeom prst="rect">
            <a:avLst/>
          </a:prstGeom>
        </p:spPr>
      </p:pic>
      <p:sp>
        <p:nvSpPr>
          <p:cNvPr id="10" name="Title 1">
            <a:extLst>
              <a:ext uri="{FF2B5EF4-FFF2-40B4-BE49-F238E27FC236}">
                <a16:creationId xmlns:a16="http://schemas.microsoft.com/office/drawing/2014/main" id="{BE1FEED0-D177-41C0-8B69-69FA31417E4D}"/>
              </a:ext>
            </a:extLst>
          </p:cNvPr>
          <p:cNvSpPr>
            <a:spLocks noGrp="1"/>
          </p:cNvSpPr>
          <p:nvPr/>
        </p:nvSpPr>
        <p:spPr>
          <a:xfrm>
            <a:off x="640485" y="729122"/>
            <a:ext cx="6374269"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7.4 Runoff and Groundwater recharge</a:t>
            </a:r>
          </a:p>
        </p:txBody>
      </p:sp>
      <p:sp>
        <p:nvSpPr>
          <p:cNvPr id="9" name="Oval 8">
            <a:extLst>
              <a:ext uri="{FF2B5EF4-FFF2-40B4-BE49-F238E27FC236}">
                <a16:creationId xmlns:a16="http://schemas.microsoft.com/office/drawing/2014/main" id="{512295D5-672F-A644-A83E-3FEF5EE6F9F8}"/>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7_Slide22.mp3" descr="Lecture7_Slide22.mp3">
            <a:hlinkClick r:id="" action="ppaction://media"/>
            <a:extLst>
              <a:ext uri="{FF2B5EF4-FFF2-40B4-BE49-F238E27FC236}">
                <a16:creationId xmlns:a16="http://schemas.microsoft.com/office/drawing/2014/main" id="{FFEBC860-133E-6545-AB76-D3A5395A5B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41827597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212060" y="5742112"/>
            <a:ext cx="3496734" cy="43123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Shigeru23,</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 Groundwater</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licensed under CC BY-SA 3.0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26720"/>
            <a:ext cx="7159625" cy="472256"/>
          </a:xfrm>
        </p:spPr>
        <p:txBody>
          <a:bodyPr>
            <a:noAutofit/>
          </a:bodyPr>
          <a:lstStyle/>
          <a:p>
            <a:r>
              <a:rPr lang="en-US" dirty="0"/>
              <a:t>What is groundwater?</a:t>
            </a:r>
          </a:p>
        </p:txBody>
      </p:sp>
      <p:sp>
        <p:nvSpPr>
          <p:cNvPr id="8" name="Rectangle 7">
            <a:extLst>
              <a:ext uri="{FF2B5EF4-FFF2-40B4-BE49-F238E27FC236}">
                <a16:creationId xmlns:a16="http://schemas.microsoft.com/office/drawing/2014/main" id="{6C788D22-89B5-4682-919D-F9D2724597EC}"/>
              </a:ext>
            </a:extLst>
          </p:cNvPr>
          <p:cNvSpPr/>
          <p:nvPr/>
        </p:nvSpPr>
        <p:spPr>
          <a:xfrm>
            <a:off x="711298" y="2570382"/>
            <a:ext cx="5342208" cy="233910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Groundwater</a:t>
            </a:r>
            <a:r>
              <a:rPr kumimoji="0" lang="en-GB" sz="1800" b="0" i="0" u="none" strike="noStrike" kern="1200" cap="none" spc="0" normalizeH="0" baseline="0" noProof="0" dirty="0">
                <a:ln>
                  <a:noFill/>
                </a:ln>
                <a:solidFill>
                  <a:prstClr val="black"/>
                </a:solidFill>
                <a:effectLst/>
                <a:uLnTx/>
                <a:uFillTx/>
                <a:latin typeface="Open Sans"/>
                <a:ea typeface="Open Sans"/>
                <a:cs typeface="Open Sans"/>
              </a:rPr>
              <a:t> is the water present </a:t>
            </a:r>
            <a:r>
              <a:rPr kumimoji="0" lang="en-GB" sz="1800" b="0" i="0" u="none" strike="noStrike" kern="1200" cap="none" spc="0" normalizeH="0" baseline="0" noProof="0">
                <a:ln>
                  <a:noFill/>
                </a:ln>
                <a:solidFill>
                  <a:prstClr val="black"/>
                </a:solidFill>
                <a:effectLst/>
                <a:uLnTx/>
                <a:uFillTx/>
                <a:latin typeface="Open Sans"/>
                <a:ea typeface="Open Sans"/>
                <a:cs typeface="Open Sans"/>
              </a:rPr>
              <a:t>beneath the earth’s surface in soil pore spaces and </a:t>
            </a:r>
            <a:r>
              <a:rPr kumimoji="0" lang="en-GB" sz="1800" b="0" i="0" u="none" strike="noStrike" kern="1200" cap="none" spc="0" normalizeH="0" baseline="0" noProof="0" dirty="0">
                <a:ln>
                  <a:noFill/>
                </a:ln>
                <a:solidFill>
                  <a:prstClr val="black"/>
                </a:solidFill>
                <a:effectLst/>
                <a:uLnTx/>
                <a:uFillTx/>
                <a:latin typeface="Open Sans"/>
                <a:ea typeface="Open Sans"/>
                <a:cs typeface="Open Sans"/>
              </a:rPr>
              <a:t>in the fractures of rock formations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 of global freshwater is in the form of groundwater. 40% of all the irrigation in the world is from groundwater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690950" y="2138753"/>
            <a:ext cx="3137726" cy="472256"/>
          </a:xfrm>
        </p:spPr>
        <p:txBody>
          <a:bodyPr>
            <a:noAutofit/>
          </a:bodyPr>
          <a:lstStyle/>
          <a:p>
            <a:r>
              <a:rPr lang="en-US" sz="1800" dirty="0">
                <a:solidFill>
                  <a:schemeClr val="tx1"/>
                </a:solidFill>
              </a:rPr>
              <a:t>Groundwater recharge</a:t>
            </a:r>
          </a:p>
        </p:txBody>
      </p:sp>
      <p:pic>
        <p:nvPicPr>
          <p:cNvPr id="1026" name="Picture 2" descr="https://upload.wikimedia.org/wikipedia/commons/thumb/3/38/Groundwater_%28aquifer%2C_aquitard%2C_3_type_wells%29.PNG/512px-Groundwater_%28aquifer%2C_aquitard%2C_3_type_wells%29.PNG"/>
          <p:cNvPicPr>
            <a:picLocks noChangeAspect="1" noChangeArrowheads="1"/>
          </p:cNvPicPr>
          <p:nvPr/>
        </p:nvPicPr>
        <p:blipFill rotWithShape="1">
          <a:blip r:embed="rId6">
            <a:extLst>
              <a:ext uri="{28A0092B-C50C-407E-A947-70E740481C1C}">
                <a14:useLocalDpi xmlns:a14="http://schemas.microsoft.com/office/drawing/2010/main" val="0"/>
              </a:ext>
            </a:extLst>
          </a:blip>
          <a:srcRect t="4516"/>
          <a:stretch/>
        </p:blipFill>
        <p:spPr bwMode="auto">
          <a:xfrm>
            <a:off x="6837056" y="2604654"/>
            <a:ext cx="4876800" cy="31650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C788D22-89B5-4682-919D-F9D2724597EC}"/>
              </a:ext>
            </a:extLst>
          </p:cNvPr>
          <p:cNvSpPr/>
          <p:nvPr/>
        </p:nvSpPr>
        <p:spPr>
          <a:xfrm>
            <a:off x="1624207" y="4672467"/>
            <a:ext cx="2211242"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Aquifer</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 Aquitard</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 Unsaturated zone</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 Water table</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 Confined aquifer</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6C788D22-89B5-4682-919D-F9D2724597EC}"/>
              </a:ext>
            </a:extLst>
          </p:cNvPr>
          <p:cNvSpPr/>
          <p:nvPr/>
        </p:nvSpPr>
        <p:spPr>
          <a:xfrm>
            <a:off x="4079330" y="4672467"/>
            <a:ext cx="2211242"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6. Unconfined aquifer</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 Deep well</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8. Sort 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9. Artesian well</a:t>
            </a: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BE1FEED0-D177-41C0-8B69-69FA31417E4D}"/>
              </a:ext>
            </a:extLst>
          </p:cNvPr>
          <p:cNvSpPr>
            <a:spLocks noGrp="1"/>
          </p:cNvSpPr>
          <p:nvPr/>
        </p:nvSpPr>
        <p:spPr>
          <a:xfrm>
            <a:off x="640485" y="729122"/>
            <a:ext cx="619657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7.4 Runoff and Groundwater recharge</a:t>
            </a:r>
          </a:p>
        </p:txBody>
      </p:sp>
      <p:sp>
        <p:nvSpPr>
          <p:cNvPr id="15" name="Oval 14">
            <a:extLst>
              <a:ext uri="{FF2B5EF4-FFF2-40B4-BE49-F238E27FC236}">
                <a16:creationId xmlns:a16="http://schemas.microsoft.com/office/drawing/2014/main" id="{60D166DA-331B-1947-AEC3-66E8074A71F1}"/>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23.mp3" descr="Lecture7_Slide23.mp3">
            <a:hlinkClick r:id="" action="ppaction://media"/>
            <a:extLst>
              <a:ext uri="{FF2B5EF4-FFF2-40B4-BE49-F238E27FC236}">
                <a16:creationId xmlns:a16="http://schemas.microsoft.com/office/drawing/2014/main" id="{7C6DF593-3F53-824B-838F-F665737C48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3747151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34418"/>
            <a:ext cx="7159625" cy="472256"/>
          </a:xfrm>
        </p:spPr>
        <p:txBody>
          <a:bodyPr>
            <a:noAutofit/>
          </a:bodyPr>
          <a:lstStyle/>
          <a:p>
            <a:r>
              <a:rPr lang="en-US" dirty="0"/>
              <a:t>What is groundwater recharge?</a:t>
            </a:r>
          </a:p>
        </p:txBody>
      </p:sp>
      <p:sp>
        <p:nvSpPr>
          <p:cNvPr id="8" name="Rectangle 7">
            <a:extLst>
              <a:ext uri="{FF2B5EF4-FFF2-40B4-BE49-F238E27FC236}">
                <a16:creationId xmlns:a16="http://schemas.microsoft.com/office/drawing/2014/main" id="{6C788D22-89B5-4682-919D-F9D2724597EC}"/>
              </a:ext>
            </a:extLst>
          </p:cNvPr>
          <p:cNvSpPr/>
          <p:nvPr/>
        </p:nvSpPr>
        <p:spPr>
          <a:xfrm>
            <a:off x="688207" y="2570382"/>
            <a:ext cx="6034935" cy="203132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Groundwater recharge </a:t>
            </a:r>
            <a:r>
              <a:rPr kumimoji="0" lang="en-GB" sz="1800" b="0" i="0" u="none" strike="noStrike" kern="1200" cap="none" spc="0" normalizeH="0" baseline="0" noProof="0" dirty="0">
                <a:ln>
                  <a:noFill/>
                </a:ln>
                <a:solidFill>
                  <a:prstClr val="black"/>
                </a:solidFill>
                <a:effectLst/>
                <a:uLnTx/>
                <a:uFillTx/>
                <a:latin typeface="Open Sans"/>
                <a:ea typeface="Open Sans"/>
                <a:cs typeface="Open Sans"/>
              </a:rPr>
              <a:t>is a hydrologic process, where </a:t>
            </a:r>
            <a:r>
              <a:rPr kumimoji="0" lang="en-GB" sz="1800" b="0" i="0" u="none" strike="noStrike" kern="1200" cap="none" spc="0" normalizeH="0" baseline="0" noProof="0">
                <a:ln>
                  <a:noFill/>
                </a:ln>
                <a:solidFill>
                  <a:prstClr val="black"/>
                </a:solidFill>
                <a:effectLst/>
                <a:uLnTx/>
                <a:uFillTx/>
                <a:latin typeface="Open Sans"/>
                <a:ea typeface="Open Sans"/>
                <a:cs typeface="Open Sans"/>
              </a:rPr>
              <a:t>water moves downward from the surface to underground. </a:t>
            </a: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Roboto"/>
                <a:cs typeface="Open Sans"/>
              </a:rPr>
              <a:t>Factors affecting recharge</a:t>
            </a:r>
            <a:endParaRPr kumimoji="0" lang="en-GB" sz="1800" b="0" i="0" u="none" strike="noStrike" kern="1200" cap="none" spc="0" normalizeH="0" baseline="0" noProof="0">
              <a:ln>
                <a:noFill/>
              </a:ln>
              <a:solidFill>
                <a:prstClr val="black"/>
              </a:solidFill>
              <a:effectLst/>
              <a:uLnTx/>
              <a:uFillTx/>
              <a:latin typeface="Open Sans"/>
              <a:ea typeface="Roboto"/>
              <a:cs typeface="Open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a:ea typeface="Roboto"/>
                <a:cs typeface="Open Sans"/>
              </a:rPr>
              <a:t>Land cover, Vegetation, Soil type, Slope</a:t>
            </a:r>
            <a:endParaRPr kumimoji="0" lang="en-GB" sz="1800" b="0" i="0" u="none" strike="noStrike" kern="1200" cap="none" spc="0" normalizeH="0" baseline="0" noProof="0">
              <a:ln>
                <a:noFill/>
              </a:ln>
              <a:solidFill>
                <a:prstClr val="black"/>
              </a:solidFill>
              <a:effectLst/>
              <a:uLnTx/>
              <a:uFillTx/>
              <a:latin typeface="Open Sans"/>
              <a:ea typeface="Roboto"/>
              <a:cs typeface="Open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Roboto"/>
                <a:cs typeface="Open Sans"/>
              </a:rPr>
              <a:t>Rainfall intensity, Subsurface geology</a:t>
            </a: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690950" y="2138753"/>
            <a:ext cx="3137726" cy="472256"/>
          </a:xfrm>
        </p:spPr>
        <p:txBody>
          <a:bodyPr>
            <a:noAutofit/>
          </a:bodyPr>
          <a:lstStyle/>
          <a:p>
            <a:r>
              <a:rPr lang="en-US" sz="1800" dirty="0">
                <a:solidFill>
                  <a:schemeClr val="tx1"/>
                </a:solidFill>
              </a:rPr>
              <a:t>Groundwater recharge</a:t>
            </a:r>
          </a:p>
        </p:txBody>
      </p:sp>
      <p:sp>
        <p:nvSpPr>
          <p:cNvPr id="11" name="Rectangle 10">
            <a:extLst>
              <a:ext uri="{FF2B5EF4-FFF2-40B4-BE49-F238E27FC236}">
                <a16:creationId xmlns:a16="http://schemas.microsoft.com/office/drawing/2014/main" id="{6C788D22-89B5-4682-919D-F9D2724597EC}"/>
              </a:ext>
            </a:extLst>
          </p:cNvPr>
          <p:cNvSpPr/>
          <p:nvPr/>
        </p:nvSpPr>
        <p:spPr>
          <a:xfrm>
            <a:off x="1808934" y="4480043"/>
            <a:ext cx="2211242"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Aquifer</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 Aquitard</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 Unsaturated zone</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 Water table</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 Confined aquifer</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6C788D22-89B5-4682-919D-F9D2724597EC}"/>
              </a:ext>
            </a:extLst>
          </p:cNvPr>
          <p:cNvSpPr/>
          <p:nvPr/>
        </p:nvSpPr>
        <p:spPr>
          <a:xfrm>
            <a:off x="4264057" y="4480043"/>
            <a:ext cx="2211242"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6. Unconfined aquifer</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 Deep well</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8. Sort 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9. Artesian well</a:t>
            </a: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BE1FEED0-D177-41C0-8B69-69FA31417E4D}"/>
              </a:ext>
            </a:extLst>
          </p:cNvPr>
          <p:cNvSpPr>
            <a:spLocks noGrp="1"/>
          </p:cNvSpPr>
          <p:nvPr/>
        </p:nvSpPr>
        <p:spPr>
          <a:xfrm>
            <a:off x="640485" y="729122"/>
            <a:ext cx="634814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7.4 Runoff and Groundwater recharge</a:t>
            </a:r>
          </a:p>
        </p:txBody>
      </p:sp>
      <p:sp>
        <p:nvSpPr>
          <p:cNvPr id="5" name="Text Placeholder 35">
            <a:extLst>
              <a:ext uri="{FF2B5EF4-FFF2-40B4-BE49-F238E27FC236}">
                <a16:creationId xmlns:a16="http://schemas.microsoft.com/office/drawing/2014/main" id="{E3DC0BA9-9662-4C4F-BD16-E9589B568E69}"/>
              </a:ext>
            </a:extLst>
          </p:cNvPr>
          <p:cNvSpPr txBox="1">
            <a:spLocks/>
          </p:cNvSpPr>
          <p:nvPr/>
        </p:nvSpPr>
        <p:spPr>
          <a:xfrm>
            <a:off x="7212060" y="5742112"/>
            <a:ext cx="3496734" cy="43123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Shigeru23,</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 Groundwater</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licensed under CC BY-SA 3.0  via Wikimedia Commons</a:t>
            </a:r>
          </a:p>
        </p:txBody>
      </p:sp>
      <p:pic>
        <p:nvPicPr>
          <p:cNvPr id="10" name="Picture 2" descr="https://upload.wikimedia.org/wikipedia/commons/thumb/3/38/Groundwater_%28aquifer%2C_aquitard%2C_3_type_wells%29.PNG/512px-Groundwater_%28aquifer%2C_aquitard%2C_3_type_wells%29.PNG">
            <a:extLst>
              <a:ext uri="{FF2B5EF4-FFF2-40B4-BE49-F238E27FC236}">
                <a16:creationId xmlns:a16="http://schemas.microsoft.com/office/drawing/2014/main" id="{E7A0DA9F-EB11-4342-9F98-EB56091006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16"/>
          <a:stretch/>
        </p:blipFill>
        <p:spPr bwMode="auto">
          <a:xfrm>
            <a:off x="6837056" y="2604654"/>
            <a:ext cx="4876800" cy="316502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9A303B3C-E0F8-524F-99B2-A057ADACF56F}"/>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7_Slide24.mp3" descr="Lecture7_Slide24.mp3">
            <a:hlinkClick r:id="" action="ppaction://media"/>
            <a:extLst>
              <a:ext uri="{FF2B5EF4-FFF2-40B4-BE49-F238E27FC236}">
                <a16:creationId xmlns:a16="http://schemas.microsoft.com/office/drawing/2014/main" id="{69459DDD-B186-F84B-8A5A-777B73901E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28565273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1587" y="2028338"/>
            <a:ext cx="10880724" cy="472256"/>
          </a:xfrm>
        </p:spPr>
        <p:txBody>
          <a:bodyPr>
            <a:noAutofit/>
          </a:bodyPr>
          <a:lstStyle/>
          <a:p>
            <a:r>
              <a:rPr lang="en-US" b="0" dirty="0">
                <a:latin typeface="Open Sans SemiBold"/>
                <a:ea typeface="Open Sans"/>
                <a:cs typeface="Open Sans"/>
              </a:rPr>
              <a:t>How much water can be expected?  (Representation in a CLEWs model)</a:t>
            </a:r>
          </a:p>
        </p:txBody>
      </p:sp>
      <p:grpSp>
        <p:nvGrpSpPr>
          <p:cNvPr id="3" name="Group 2">
            <a:extLst>
              <a:ext uri="{FF2B5EF4-FFF2-40B4-BE49-F238E27FC236}">
                <a16:creationId xmlns:a16="http://schemas.microsoft.com/office/drawing/2014/main" id="{8306C8A0-10A5-4930-931A-AB04510A2C42}"/>
              </a:ext>
            </a:extLst>
          </p:cNvPr>
          <p:cNvGrpSpPr/>
          <p:nvPr/>
        </p:nvGrpSpPr>
        <p:grpSpPr>
          <a:xfrm>
            <a:off x="1972832" y="2357806"/>
            <a:ext cx="7460188" cy="4071189"/>
            <a:chOff x="1971288" y="2165382"/>
            <a:chExt cx="7834049" cy="4254530"/>
          </a:xfrm>
        </p:grpSpPr>
        <p:grpSp>
          <p:nvGrpSpPr>
            <p:cNvPr id="26" name="Group 25"/>
            <p:cNvGrpSpPr/>
            <p:nvPr/>
          </p:nvGrpSpPr>
          <p:grpSpPr>
            <a:xfrm>
              <a:off x="1971288" y="2165382"/>
              <a:ext cx="7834049" cy="4254530"/>
              <a:chOff x="4665584" y="1859298"/>
              <a:chExt cx="7834049" cy="4254530"/>
            </a:xfrm>
          </p:grpSpPr>
          <p:sp>
            <p:nvSpPr>
              <p:cNvPr id="49" name="TextBox 48"/>
              <p:cNvSpPr txBox="1"/>
              <p:nvPr/>
            </p:nvSpPr>
            <p:spPr>
              <a:xfrm>
                <a:off x="7164178" y="2161309"/>
                <a:ext cx="2127843" cy="3416320"/>
              </a:xfrm>
              <a:prstGeom prst="rect">
                <a:avLst/>
              </a:prstGeom>
              <a:solidFill>
                <a:schemeClr val="accent6">
                  <a:lumMod val="75000"/>
                </a:schemeClr>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Sugarcane plantation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p:cNvGrpSpPr/>
              <p:nvPr/>
            </p:nvGrpSpPr>
            <p:grpSpPr>
              <a:xfrm>
                <a:off x="4691534" y="2633985"/>
                <a:ext cx="2272460" cy="944442"/>
                <a:chOff x="4653744" y="3127352"/>
                <a:chExt cx="2272460" cy="944442"/>
              </a:xfrm>
            </p:grpSpPr>
            <p:sp>
              <p:nvSpPr>
                <p:cNvPr id="46" name="Arrow: Right 18"/>
                <p:cNvSpPr/>
                <p:nvPr/>
              </p:nvSpPr>
              <p:spPr>
                <a:xfrm>
                  <a:off x="5037081" y="3573189"/>
                  <a:ext cx="1810176" cy="9639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7" name="TextBox 46"/>
                <p:cNvSpPr txBox="1"/>
                <p:nvPr/>
              </p:nvSpPr>
              <p:spPr>
                <a:xfrm>
                  <a:off x="4653744" y="3127352"/>
                  <a:ext cx="2143138" cy="4648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Land resource</a:t>
                  </a:r>
                  <a:endPar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8" name="TextBox 47"/>
                <p:cNvSpPr txBox="1"/>
                <p:nvPr/>
              </p:nvSpPr>
              <p:spPr>
                <a:xfrm>
                  <a:off x="4829908" y="3563963"/>
                  <a:ext cx="2096296" cy="5078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cultivated area</a:t>
                  </a:r>
                </a:p>
              </p:txBody>
            </p:sp>
          </p:grpSp>
          <p:grpSp>
            <p:nvGrpSpPr>
              <p:cNvPr id="29" name="Group 28"/>
              <p:cNvGrpSpPr/>
              <p:nvPr/>
            </p:nvGrpSpPr>
            <p:grpSpPr>
              <a:xfrm>
                <a:off x="9058915" y="1859298"/>
                <a:ext cx="2379058" cy="1007122"/>
                <a:chOff x="9217708" y="2069275"/>
                <a:chExt cx="2379058" cy="1007122"/>
              </a:xfrm>
            </p:grpSpPr>
            <p:sp>
              <p:nvSpPr>
                <p:cNvPr id="43" name="Arrow: Right 18"/>
                <p:cNvSpPr/>
                <p:nvPr/>
              </p:nvSpPr>
              <p:spPr>
                <a:xfrm>
                  <a:off x="9553719" y="2540806"/>
                  <a:ext cx="1810176" cy="96393"/>
                </a:xfrm>
                <a:prstGeom prst="rightArrow">
                  <a:avLst/>
                </a:prstGeom>
                <a:solidFill>
                  <a:schemeClr val="accent3">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44" name="TextBox 43"/>
                <p:cNvSpPr txBox="1"/>
                <p:nvPr/>
              </p:nvSpPr>
              <p:spPr>
                <a:xfrm>
                  <a:off x="9217708" y="2069275"/>
                  <a:ext cx="2379058" cy="4648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t>Sugar</a:t>
                  </a:r>
                  <a:endParaRPr kumimoji="0" lang="en-GB" sz="18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45" name="TextBox 44"/>
                <p:cNvSpPr txBox="1"/>
                <p:nvPr/>
              </p:nvSpPr>
              <p:spPr>
                <a:xfrm>
                  <a:off x="9335668" y="2611526"/>
                  <a:ext cx="2143138" cy="4648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cultivated area</a:t>
                  </a:r>
                </a:p>
              </p:txBody>
            </p:sp>
          </p:grpSp>
          <p:sp>
            <p:nvSpPr>
              <p:cNvPr id="30" name="Arrow: Right 18"/>
              <p:cNvSpPr/>
              <p:nvPr/>
            </p:nvSpPr>
            <p:spPr>
              <a:xfrm>
                <a:off x="5078122" y="4127675"/>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1" name="TextBox 30"/>
              <p:cNvSpPr txBox="1"/>
              <p:nvPr/>
            </p:nvSpPr>
            <p:spPr>
              <a:xfrm>
                <a:off x="4665584" y="3704198"/>
                <a:ext cx="2419423" cy="4648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Precipitation (p)</a:t>
                </a:r>
                <a:endPar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2" name="Arrow: Right 18"/>
              <p:cNvSpPr/>
              <p:nvPr/>
            </p:nvSpPr>
            <p:spPr>
              <a:xfrm>
                <a:off x="9478950" y="5152588"/>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3" name="TextBox 32"/>
              <p:cNvSpPr txBox="1"/>
              <p:nvPr/>
            </p:nvSpPr>
            <p:spPr>
              <a:xfrm>
                <a:off x="9338528" y="4662406"/>
                <a:ext cx="3161105" cy="48580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0C0"/>
                    </a:solidFill>
                    <a:effectLst/>
                    <a:uLnTx/>
                    <a:uFillTx/>
                    <a:latin typeface="Calibri" panose="020F0502020204030204"/>
                    <a:ea typeface="+mn-ea"/>
                    <a:cs typeface="+mn-cs"/>
                  </a:rPr>
                  <a:t>Groundwater</a:t>
                </a:r>
                <a:r>
                  <a:rPr kumimoji="0" lang="sv-SE"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recharge (GWR)</a:t>
                </a:r>
              </a:p>
            </p:txBody>
          </p:sp>
          <p:sp>
            <p:nvSpPr>
              <p:cNvPr id="34" name="Arrow: Right 18"/>
              <p:cNvSpPr/>
              <p:nvPr/>
            </p:nvSpPr>
            <p:spPr>
              <a:xfrm>
                <a:off x="9478950" y="4217177"/>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5" name="TextBox 34"/>
              <p:cNvSpPr txBox="1"/>
              <p:nvPr/>
            </p:nvSpPr>
            <p:spPr>
              <a:xfrm>
                <a:off x="9117143" y="3771534"/>
                <a:ext cx="1750257" cy="4648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Runoff (R) </a:t>
                </a:r>
              </a:p>
            </p:txBody>
          </p:sp>
          <p:sp>
            <p:nvSpPr>
              <p:cNvPr id="36" name="Arrow: Right 18"/>
              <p:cNvSpPr/>
              <p:nvPr/>
            </p:nvSpPr>
            <p:spPr>
              <a:xfrm>
                <a:off x="9413967" y="3358535"/>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7" name="TextBox 36"/>
              <p:cNvSpPr txBox="1"/>
              <p:nvPr/>
            </p:nvSpPr>
            <p:spPr>
              <a:xfrm>
                <a:off x="9307941" y="2907009"/>
                <a:ext cx="2583510" cy="4648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Evapotranspiration (ET)</a:t>
                </a:r>
              </a:p>
            </p:txBody>
          </p:sp>
          <p:sp>
            <p:nvSpPr>
              <p:cNvPr id="38" name="TextBox 37"/>
              <p:cNvSpPr txBox="1"/>
              <p:nvPr/>
            </p:nvSpPr>
            <p:spPr>
              <a:xfrm>
                <a:off x="4916283" y="4110329"/>
                <a:ext cx="2096296" cy="5078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cultivated area</a:t>
                </a:r>
              </a:p>
            </p:txBody>
          </p:sp>
          <p:sp>
            <p:nvSpPr>
              <p:cNvPr id="39" name="TextBox 38"/>
              <p:cNvSpPr txBox="1"/>
              <p:nvPr/>
            </p:nvSpPr>
            <p:spPr>
              <a:xfrm>
                <a:off x="9180951" y="3304351"/>
                <a:ext cx="2096296" cy="5078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cultivated area</a:t>
                </a:r>
              </a:p>
            </p:txBody>
          </p:sp>
          <p:sp>
            <p:nvSpPr>
              <p:cNvPr id="40" name="TextBox 39"/>
              <p:cNvSpPr txBox="1"/>
              <p:nvPr/>
            </p:nvSpPr>
            <p:spPr>
              <a:xfrm>
                <a:off x="9165916" y="4187553"/>
                <a:ext cx="2096296" cy="5078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cultivated area</a:t>
                </a:r>
              </a:p>
            </p:txBody>
          </p:sp>
          <p:sp>
            <p:nvSpPr>
              <p:cNvPr id="41" name="TextBox 40"/>
              <p:cNvSpPr txBox="1"/>
              <p:nvPr/>
            </p:nvSpPr>
            <p:spPr>
              <a:xfrm>
                <a:off x="9171182" y="5113932"/>
                <a:ext cx="2096296" cy="5078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cultivated area</a:t>
                </a:r>
              </a:p>
            </p:txBody>
          </p:sp>
          <p:sp>
            <p:nvSpPr>
              <p:cNvPr id="42" name="TextBox 41"/>
              <p:cNvSpPr txBox="1"/>
              <p:nvPr/>
            </p:nvSpPr>
            <p:spPr>
              <a:xfrm>
                <a:off x="6624583" y="5590608"/>
                <a:ext cx="5249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P = ET + R + GWR</a:t>
                </a:r>
              </a:p>
            </p:txBody>
          </p:sp>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437" t="11111" r="12963" b="4321"/>
            <a:stretch/>
          </p:blipFill>
          <p:spPr>
            <a:xfrm>
              <a:off x="4818238" y="2801628"/>
              <a:ext cx="1408065" cy="2110557"/>
            </a:xfrm>
            <a:prstGeom prst="rect">
              <a:avLst/>
            </a:prstGeom>
          </p:spPr>
        </p:pic>
      </p:grpSp>
      <p:sp>
        <p:nvSpPr>
          <p:cNvPr id="51" name="Text Placeholder 35">
            <a:extLst>
              <a:ext uri="{FF2B5EF4-FFF2-40B4-BE49-F238E27FC236}">
                <a16:creationId xmlns:a16="http://schemas.microsoft.com/office/drawing/2014/main" id="{9729C5ED-B843-F045-A5D8-7CA4856AF50A}"/>
              </a:ext>
            </a:extLst>
          </p:cNvPr>
          <p:cNvSpPr txBox="1">
            <a:spLocks/>
          </p:cNvSpPr>
          <p:nvPr/>
        </p:nvSpPr>
        <p:spPr>
          <a:xfrm>
            <a:off x="9267434" y="5702420"/>
            <a:ext cx="2527024" cy="7006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Photo Source:  Karen Arnold  "Sugar Cane Clipart Illustration“ released under CC0 1.0 Public Domain license.</a:t>
            </a:r>
          </a:p>
        </p:txBody>
      </p:sp>
      <p:sp>
        <p:nvSpPr>
          <p:cNvPr id="9" name="Title 1">
            <a:extLst>
              <a:ext uri="{FF2B5EF4-FFF2-40B4-BE49-F238E27FC236}">
                <a16:creationId xmlns:a16="http://schemas.microsoft.com/office/drawing/2014/main" id="{57ACB340-37FA-4080-93AC-050C32943009}"/>
              </a:ext>
            </a:extLst>
          </p:cNvPr>
          <p:cNvSpPr>
            <a:spLocks noGrp="1"/>
          </p:cNvSpPr>
          <p:nvPr/>
        </p:nvSpPr>
        <p:spPr>
          <a:xfrm>
            <a:off x="640485" y="729122"/>
            <a:ext cx="624364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7.4 Runoff and Groundwater recharge</a:t>
            </a:r>
          </a:p>
        </p:txBody>
      </p:sp>
      <p:sp>
        <p:nvSpPr>
          <p:cNvPr id="50" name="Oval 49">
            <a:extLst>
              <a:ext uri="{FF2B5EF4-FFF2-40B4-BE49-F238E27FC236}">
                <a16:creationId xmlns:a16="http://schemas.microsoft.com/office/drawing/2014/main" id="{617196DB-E1B8-4342-B8F9-33FE94CE1DBD}"/>
              </a:ext>
            </a:extLst>
          </p:cNvPr>
          <p:cNvSpPr/>
          <p:nvPr/>
        </p:nvSpPr>
        <p:spPr>
          <a:xfrm>
            <a:off x="7145988" y="87903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7_Slide25.mp3" descr="Lecture7_Slide25.mp3">
            <a:hlinkClick r:id="" action="ppaction://media"/>
            <a:extLst>
              <a:ext uri="{FF2B5EF4-FFF2-40B4-BE49-F238E27FC236}">
                <a16:creationId xmlns:a16="http://schemas.microsoft.com/office/drawing/2014/main" id="{354BEBA2-A7F1-F54A-B97E-17A77528C7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7353" y="944835"/>
            <a:ext cx="812800" cy="812800"/>
          </a:xfrm>
          <a:prstGeom prst="rect">
            <a:avLst/>
          </a:prstGeom>
        </p:spPr>
      </p:pic>
    </p:spTree>
    <p:extLst>
      <p:ext uri="{BB962C8B-B14F-4D97-AF65-F5344CB8AC3E}">
        <p14:creationId xmlns:p14="http://schemas.microsoft.com/office/powerpoint/2010/main" val="143369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7.4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76550" y="2111167"/>
            <a:ext cx="5893583" cy="4006915"/>
          </a:xfrm>
        </p:spPr>
        <p:txBody>
          <a:bodyPr/>
          <a:lstStyle/>
          <a:p>
            <a:r>
              <a:rPr lang="en-US" dirty="0" err="1"/>
              <a:t>Steduto</a:t>
            </a:r>
            <a:r>
              <a:rPr lang="en-US" dirty="0"/>
              <a:t>, P.; Hsiao, T.C.; </a:t>
            </a:r>
            <a:r>
              <a:rPr lang="en-US" dirty="0" err="1"/>
              <a:t>Fereres</a:t>
            </a:r>
            <a:r>
              <a:rPr lang="en-US" dirty="0"/>
              <a:t>, E.; </a:t>
            </a:r>
            <a:r>
              <a:rPr lang="en-US" dirty="0" err="1"/>
              <a:t>Raes</a:t>
            </a:r>
            <a:r>
              <a:rPr lang="en-US" dirty="0"/>
              <a:t>, D. </a:t>
            </a:r>
            <a:r>
              <a:rPr lang="en-US" i="1" dirty="0">
                <a:hlinkClick r:id="rId2"/>
              </a:rPr>
              <a:t>Crop Yield Response to Water</a:t>
            </a:r>
            <a:r>
              <a:rPr lang="en-US" dirty="0"/>
              <a:t>; FAO: Rome, Italy, 2012.</a:t>
            </a:r>
          </a:p>
          <a:p>
            <a:r>
              <a:rPr lang="en-GB" dirty="0"/>
              <a:t>Allen R.G.; Pereira, L.S.; </a:t>
            </a:r>
            <a:r>
              <a:rPr lang="en-GB" dirty="0" err="1"/>
              <a:t>Raes</a:t>
            </a:r>
            <a:r>
              <a:rPr lang="en-GB" dirty="0"/>
              <a:t>, D.; Smith, M; FAO </a:t>
            </a:r>
            <a:r>
              <a:rPr lang="en-GB" dirty="0">
                <a:hlinkClick r:id="rId3"/>
              </a:rPr>
              <a:t>Irrigation and Drainage Paper</a:t>
            </a:r>
            <a:r>
              <a:rPr lang="en-GB" dirty="0"/>
              <a:t> No. 56 Crop Evapotranspiration 1977.</a:t>
            </a:r>
          </a:p>
        </p:txBody>
      </p:sp>
    </p:spTree>
    <p:extLst>
      <p:ext uri="{BB962C8B-B14F-4D97-AF65-F5344CB8AC3E}">
        <p14:creationId xmlns:p14="http://schemas.microsoft.com/office/powerpoint/2010/main" val="403358552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58465" y="4872435"/>
            <a:ext cx="317275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Sridharan V. (KTH)., Shivakumar A. (UNDESA)., Gardumi F. (KTH)., Niet T. (SFU)., Ramos E.P. (KTH)., Alfstad T., (UNDESA) 2021. Lecture 7: The water system. Release Version 1.0.  [online presentation]. Climate Compatible Growth Programme, </a:t>
            </a:r>
            <a:r>
              <a:rPr kumimoji="0" lang="en-GB"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83907" y="5881992"/>
            <a:ext cx="206121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you to the website link http://www.ClimateCompatibleGrowth.com/teachingmaterials)</a:t>
            </a:r>
          </a:p>
        </p:txBody>
      </p:sp>
      <p:grpSp>
        <p:nvGrpSpPr>
          <p:cNvPr id="6" name="Group 5">
            <a:extLst>
              <a:ext uri="{FF2B5EF4-FFF2-40B4-BE49-F238E27FC236}">
                <a16:creationId xmlns:a16="http://schemas.microsoft.com/office/drawing/2014/main" id="{0B35715B-BF92-B748-AF47-FE5F3F477D2F}"/>
              </a:ext>
            </a:extLst>
          </p:cNvPr>
          <p:cNvGrpSpPr/>
          <p:nvPr/>
        </p:nvGrpSpPr>
        <p:grpSpPr>
          <a:xfrm>
            <a:off x="3339465" y="4126495"/>
            <a:ext cx="1877504" cy="558800"/>
            <a:chOff x="929196" y="5461000"/>
            <a:chExt cx="1877504" cy="558800"/>
          </a:xfrm>
        </p:grpSpPr>
        <p:sp>
          <p:nvSpPr>
            <p:cNvPr id="7" name="Rounded Rectangle 6">
              <a:hlinkClick r:id="rId2"/>
              <a:extLst>
                <a:ext uri="{FF2B5EF4-FFF2-40B4-BE49-F238E27FC236}">
                  <a16:creationId xmlns:a16="http://schemas.microsoft.com/office/drawing/2014/main" id="{03892F05-E14F-F248-8947-46DEF3B90BB0}"/>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9BC0D37-8824-564E-BA02-6F94AD3E0616}"/>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 Quiz</a:t>
              </a:r>
            </a:p>
          </p:txBody>
        </p:sp>
        <p:sp>
          <p:nvSpPr>
            <p:cNvPr id="9" name="Rounded Rectangle 8">
              <a:hlinkClick r:id="rId3"/>
              <a:extLst>
                <a:ext uri="{FF2B5EF4-FFF2-40B4-BE49-F238E27FC236}">
                  <a16:creationId xmlns:a16="http://schemas.microsoft.com/office/drawing/2014/main" id="{7348F55A-B4F8-8248-A6BF-A69298444349}"/>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7309331" cy="1340956"/>
          </a:xfrm>
        </p:spPr>
        <p:txBody>
          <a:bodyPr/>
          <a:lstStyle/>
          <a:p>
            <a:r>
              <a:rPr lang="en-US" dirty="0">
                <a:latin typeface="Open Sans"/>
                <a:ea typeface="Open Sans"/>
                <a:cs typeface="Open Sans"/>
              </a:rPr>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4645025" cy="454468"/>
          </a:xfrm>
        </p:spPr>
        <p:txBody>
          <a:bodyPr>
            <a:noAutofit/>
          </a:bodyPr>
          <a:lstStyle/>
          <a:p>
            <a:r>
              <a:rPr lang="en-US" dirty="0"/>
              <a:t>What do we mean by ‘Water cycle’?</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476" y="2153199"/>
            <a:ext cx="5680134" cy="3966239"/>
          </a:xfrm>
          <a:prstGeom prst="rect">
            <a:avLst/>
          </a:prstGeom>
        </p:spPr>
      </p:pic>
      <p:sp>
        <p:nvSpPr>
          <p:cNvPr id="11" name="Text Placeholder 35">
            <a:extLst>
              <a:ext uri="{FF2B5EF4-FFF2-40B4-BE49-F238E27FC236}">
                <a16:creationId xmlns:a16="http://schemas.microsoft.com/office/drawing/2014/main" id="{9729C5ED-B843-F045-A5D8-7CA4856AF50A}"/>
              </a:ext>
            </a:extLst>
          </p:cNvPr>
          <p:cNvSpPr txBox="1">
            <a:spLocks/>
          </p:cNvSpPr>
          <p:nvPr/>
        </p:nvSpPr>
        <p:spPr>
          <a:xfrm>
            <a:off x="5566064" y="6116858"/>
            <a:ext cx="5996515" cy="27192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Photo Source: </a:t>
            </a:r>
            <a:r>
              <a:rPr kumimoji="0" lang="en-GB" sz="1000" b="0" i="0" u="none" strike="noStrike" kern="1200" cap="none" spc="0" normalizeH="0" baseline="0" noProof="0" dirty="0">
                <a:ln>
                  <a:noFill/>
                </a:ln>
                <a:solidFill>
                  <a:srgbClr val="E23600"/>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"The Water Cycle"</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by </a:t>
            </a:r>
            <a:r>
              <a:rPr kumimoji="0" lang="en-GB" sz="1000" b="0" i="0" u="none" strike="noStrike" kern="1200" cap="none" spc="0" normalizeH="0" baseline="0" noProof="0" dirty="0">
                <a:ln>
                  <a:noFill/>
                </a:ln>
                <a:solidFill>
                  <a:srgbClr val="E23600"/>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Atmospheric Infrared Sounder</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is licensed under </a:t>
            </a:r>
            <a:r>
              <a:rPr kumimoji="0" lang="en-GB" sz="1000" b="0" i="0" u="none" strike="noStrike" kern="1200" cap="none" spc="0" normalizeH="0" baseline="0" noProof="0" dirty="0">
                <a:ln>
                  <a:noFill/>
                </a:ln>
                <a:solidFill>
                  <a:srgbClr val="E23600"/>
                </a:solidFill>
                <a:effectLst/>
                <a:uLnTx/>
                <a:uFillTx/>
                <a:latin typeface="Open Sans" panose="020B0606030504020204" pitchFamily="34" charset="0"/>
                <a:ea typeface="Open Sans" panose="020B0606030504020204" pitchFamily="34" charset="0"/>
                <a:cs typeface="Open Sans" panose="020B0606030504020204" pitchFamily="34" charset="0"/>
                <a:hlinkClick r:id="rId8"/>
              </a:rPr>
              <a:t>CC BY 2.0</a:t>
            </a:r>
            <a:endPar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880" y="2470496"/>
            <a:ext cx="5038420" cy="2826946"/>
          </a:xfrm>
        </p:spPr>
        <p:txBody>
          <a:bodyPr>
            <a:noAutofit/>
          </a:bodyPr>
          <a:lstStyle/>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In what form does water exist?</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Where does water exist?</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How does it change its form?</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How does it move?</a:t>
            </a:r>
          </a:p>
        </p:txBody>
      </p:sp>
      <p:sp>
        <p:nvSpPr>
          <p:cNvPr id="10" name="Oval 9">
            <a:extLst>
              <a:ext uri="{FF2B5EF4-FFF2-40B4-BE49-F238E27FC236}">
                <a16:creationId xmlns:a16="http://schemas.microsoft.com/office/drawing/2014/main" id="{235FDE28-FB44-D744-96C0-348A80A9574F}"/>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3.mp3" descr="Lecture7_Slide3.mp3">
            <a:hlinkClick r:id="" action="ppaction://media"/>
            <a:extLst>
              <a:ext uri="{FF2B5EF4-FFF2-40B4-BE49-F238E27FC236}">
                <a16:creationId xmlns:a16="http://schemas.microsoft.com/office/drawing/2014/main" id="{FF896F2F-85D0-F343-94AA-805A0CC5C9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7921" y="858845"/>
            <a:ext cx="812800" cy="812800"/>
          </a:xfrm>
          <a:prstGeom prst="rect">
            <a:avLst/>
          </a:prstGeom>
        </p:spPr>
      </p:pic>
    </p:spTree>
    <p:extLst>
      <p:ext uri="{BB962C8B-B14F-4D97-AF65-F5344CB8AC3E}">
        <p14:creationId xmlns:p14="http://schemas.microsoft.com/office/powerpoint/2010/main" val="746252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researchgate.net/profile/Patrick-Regan-3/publication/286384014/figure/fig1/AS:669533337579537@1536640595491/Igor-Shiklomanovs-chapter-World-Fresh-Water-Resources-in-Water-in-Crisis-A-Guide-to_W640.jpg"/>
          <p:cNvPicPr>
            <a:picLocks noChangeAspect="1" noChangeArrowheads="1"/>
          </p:cNvPicPr>
          <p:nvPr/>
        </p:nvPicPr>
        <p:blipFill rotWithShape="1">
          <a:blip r:embed="rId5">
            <a:extLst>
              <a:ext uri="{28A0092B-C50C-407E-A947-70E740481C1C}">
                <a14:useLocalDpi xmlns:a14="http://schemas.microsoft.com/office/drawing/2010/main" val="0"/>
              </a:ext>
            </a:extLst>
          </a:blip>
          <a:srcRect b="2830"/>
          <a:stretch/>
        </p:blipFill>
        <p:spPr bwMode="auto">
          <a:xfrm>
            <a:off x="5143500" y="1873384"/>
            <a:ext cx="6253046" cy="41906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792508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5" y="2016028"/>
            <a:ext cx="4171950" cy="439246"/>
          </a:xfrm>
        </p:spPr>
        <p:txBody>
          <a:bodyPr>
            <a:normAutofit/>
          </a:bodyPr>
          <a:lstStyle/>
          <a:p>
            <a:r>
              <a:rPr lang="en-US" dirty="0"/>
              <a:t>Where is the earth’s water?</a:t>
            </a:r>
          </a:p>
        </p:txBody>
      </p:sp>
      <p:sp>
        <p:nvSpPr>
          <p:cNvPr id="11" name="Text Placeholder 35">
            <a:extLst>
              <a:ext uri="{FF2B5EF4-FFF2-40B4-BE49-F238E27FC236}">
                <a16:creationId xmlns:a16="http://schemas.microsoft.com/office/drawing/2014/main" id="{9729C5ED-B843-F045-A5D8-7CA4856AF50A}"/>
              </a:ext>
            </a:extLst>
          </p:cNvPr>
          <p:cNvSpPr txBox="1">
            <a:spLocks/>
          </p:cNvSpPr>
          <p:nvPr/>
        </p:nvSpPr>
        <p:spPr>
          <a:xfrm>
            <a:off x="5975929" y="6134833"/>
            <a:ext cx="5509681" cy="25827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Open Sans"/>
                <a:cs typeface="Open Sans"/>
              </a:rPr>
              <a:t>Photo source: USGS, </a:t>
            </a:r>
            <a:r>
              <a:rPr kumimoji="0" lang="en-GB" sz="1000" b="0" i="0" u="none" strike="noStrike" kern="1200" cap="none" spc="0" normalizeH="0" baseline="0" noProof="0" dirty="0">
                <a:ln>
                  <a:noFill/>
                </a:ln>
                <a:solidFill>
                  <a:srgbClr val="333333"/>
                </a:solidFill>
                <a:effectLst/>
                <a:uLnTx/>
                <a:uFillTx/>
                <a:latin typeface="Open Sans"/>
                <a:ea typeface="Open Sans"/>
                <a:cs typeface="Open Sans"/>
                <a:hlinkClick r:id="rId6"/>
              </a:rPr>
              <a:t>Earth’s water</a:t>
            </a:r>
            <a:r>
              <a:rPr kumimoji="0" lang="en-GB" sz="1000" b="0" i="0" u="none" strike="noStrike" kern="1200" cap="none" spc="0" normalizeH="0" baseline="0" noProof="0" dirty="0">
                <a:ln>
                  <a:noFill/>
                </a:ln>
                <a:solidFill>
                  <a:srgbClr val="333333"/>
                </a:solidFill>
                <a:effectLst/>
                <a:uLnTx/>
                <a:uFillTx/>
                <a:latin typeface="Open Sans"/>
                <a:ea typeface="Open Sans"/>
                <a:cs typeface="Open Sans"/>
              </a:rPr>
              <a:t>, available on Public domain, via Wikimedia Commons</a:t>
            </a:r>
            <a:endParaRPr kumimoji="0" lang="en-GB" sz="10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5" y="2488284"/>
            <a:ext cx="4391025" cy="2206253"/>
          </a:xfrm>
        </p:spPr>
        <p:txBody>
          <a:bodyPr>
            <a:noAutofit/>
          </a:bodyPr>
          <a:lstStyle/>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Predominantly salt water </a:t>
            </a:r>
            <a:endParaRPr lang="en-US" sz="2000" dirty="0">
              <a:solidFill>
                <a:schemeClr val="tx1"/>
              </a:solidFill>
            </a:endParaRP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Fresh water sources are scarce</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Relatively small share of fresh </a:t>
            </a:r>
            <a:endParaRPr lang="en-US" sz="2000" dirty="0">
              <a:solidFill>
                <a:schemeClr val="tx1"/>
              </a:solidFill>
            </a:endParaRPr>
          </a:p>
        </p:txBody>
      </p:sp>
      <p:sp>
        <p:nvSpPr>
          <p:cNvPr id="8" name="Oval 7">
            <a:extLst>
              <a:ext uri="{FF2B5EF4-FFF2-40B4-BE49-F238E27FC236}">
                <a16:creationId xmlns:a16="http://schemas.microsoft.com/office/drawing/2014/main" id="{AF0ED1DC-461C-A747-924E-4E6F871FB477}"/>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4.mp3" descr="Lecture7_Slide4.mp3">
            <a:hlinkClick r:id="" action="ppaction://media"/>
            <a:extLst>
              <a:ext uri="{FF2B5EF4-FFF2-40B4-BE49-F238E27FC236}">
                <a16:creationId xmlns:a16="http://schemas.microsoft.com/office/drawing/2014/main" id="{CF8828C1-A19D-1A44-A557-BAD417AB2B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7921" y="867914"/>
            <a:ext cx="812800" cy="812800"/>
          </a:xfrm>
          <a:prstGeom prst="rect">
            <a:avLst/>
          </a:prstGeom>
        </p:spPr>
      </p:pic>
    </p:spTree>
    <p:extLst>
      <p:ext uri="{BB962C8B-B14F-4D97-AF65-F5344CB8AC3E}">
        <p14:creationId xmlns:p14="http://schemas.microsoft.com/office/powerpoint/2010/main" val="40763644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995708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7159625" cy="472256"/>
          </a:xfrm>
        </p:spPr>
        <p:txBody>
          <a:bodyPr>
            <a:noAutofit/>
          </a:bodyPr>
          <a:lstStyle/>
          <a:p>
            <a:r>
              <a:rPr lang="en-US" dirty="0"/>
              <a:t>What are the challenges for sustainable water use?</a:t>
            </a: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484582"/>
            <a:ext cx="7567562" cy="3836173"/>
          </a:xfrm>
        </p:spPr>
        <p:txBody>
          <a:bodyPr>
            <a:noAutofit/>
          </a:bodyPr>
          <a:lstStyle/>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3 in 10 people lack </a:t>
            </a:r>
            <a:r>
              <a:rPr lang="en-US" sz="1800" b="1" dirty="0">
                <a:latin typeface="Open Sans"/>
                <a:ea typeface="Open Sans"/>
                <a:cs typeface="Open Sans"/>
              </a:rPr>
              <a:t>access to safely managed drinking water </a:t>
            </a:r>
            <a:r>
              <a:rPr lang="en-US" sz="1800" dirty="0">
                <a:latin typeface="Open Sans"/>
                <a:ea typeface="Open Sans"/>
                <a:cs typeface="Open Sans"/>
              </a:rPr>
              <a:t>services </a:t>
            </a:r>
            <a:endParaRPr lang="en-US" sz="1800"/>
          </a:p>
          <a:p>
            <a:pPr marL="285750" indent="-285750">
              <a:spcBef>
                <a:spcPts val="500"/>
              </a:spcBef>
              <a:spcAft>
                <a:spcPts val="500"/>
              </a:spcAft>
              <a:buFont typeface="Arial" panose="020B0604020202020204" pitchFamily="34" charset="0"/>
              <a:buChar char="•"/>
            </a:pPr>
            <a:r>
              <a:rPr lang="en-US" sz="1800" b="1" dirty="0">
                <a:latin typeface="Open Sans"/>
                <a:ea typeface="Open Sans"/>
                <a:cs typeface="Open Sans"/>
              </a:rPr>
              <a:t>Water scarcity</a:t>
            </a:r>
            <a:r>
              <a:rPr lang="en-US" sz="1800" dirty="0">
                <a:latin typeface="Open Sans"/>
                <a:ea typeface="Open Sans"/>
                <a:cs typeface="Open Sans"/>
              </a:rPr>
              <a:t> affects more than 40 per cent of the global population and is projected to rise</a:t>
            </a: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Over 1.7 billion people are currently living in river basins where </a:t>
            </a:r>
            <a:r>
              <a:rPr lang="en-US" sz="1800" b="1" dirty="0">
                <a:latin typeface="Open Sans"/>
                <a:ea typeface="Open Sans"/>
                <a:cs typeface="Open Sans"/>
              </a:rPr>
              <a:t>water use exceeds recharge</a:t>
            </a:r>
            <a:endParaRPr lang="en-US" sz="1800" dirty="0">
              <a:latin typeface="Open Sans"/>
              <a:ea typeface="Open Sans"/>
              <a:cs typeface="Open Sans"/>
            </a:endParaRP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More than 80 per cent of wastewater resulting from human activities is </a:t>
            </a:r>
            <a:r>
              <a:rPr lang="en-US" sz="1800" b="1" dirty="0">
                <a:latin typeface="Open Sans"/>
                <a:ea typeface="Open Sans"/>
                <a:cs typeface="Open Sans"/>
              </a:rPr>
              <a:t>discharged into rivers or sea without any removal of contaminants</a:t>
            </a: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Floods and other </a:t>
            </a:r>
            <a:r>
              <a:rPr lang="en-US" sz="1800" b="1" dirty="0">
                <a:latin typeface="Open Sans"/>
                <a:ea typeface="Open Sans"/>
                <a:cs typeface="Open Sans"/>
              </a:rPr>
              <a:t>water-related disasters </a:t>
            </a:r>
            <a:r>
              <a:rPr lang="en-US" sz="1800" dirty="0">
                <a:latin typeface="Open Sans"/>
                <a:ea typeface="Open Sans"/>
                <a:cs typeface="Open Sans"/>
              </a:rPr>
              <a:t>account for 70 per cent of all deaths related to natural disasters</a:t>
            </a:r>
            <a:endParaRPr lang="en-US" sz="1800" b="1">
              <a:solidFill>
                <a:schemeClr val="tx1"/>
              </a:solidFill>
              <a:latin typeface="Open Sans"/>
              <a:ea typeface="Open Sans"/>
              <a:cs typeface="Open San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234" y="1923664"/>
            <a:ext cx="3242733" cy="1838164"/>
          </a:xfrm>
          <a:prstGeom prst="rect">
            <a:avLst/>
          </a:prstGeom>
        </p:spPr>
      </p:pic>
      <p:sp>
        <p:nvSpPr>
          <p:cNvPr id="13" name="Text Placeholder 35">
            <a:extLst>
              <a:ext uri="{FF2B5EF4-FFF2-40B4-BE49-F238E27FC236}">
                <a16:creationId xmlns:a16="http://schemas.microsoft.com/office/drawing/2014/main" id="{9729C5ED-B843-F045-A5D8-7CA4856AF50A}"/>
              </a:ext>
            </a:extLst>
          </p:cNvPr>
          <p:cNvSpPr txBox="1">
            <a:spLocks/>
          </p:cNvSpPr>
          <p:nvPr/>
        </p:nvSpPr>
        <p:spPr>
          <a:xfrm>
            <a:off x="8270720" y="3750502"/>
            <a:ext cx="2744294" cy="75361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Open Sans"/>
                <a:cs typeface="Open Sans"/>
              </a:rPr>
              <a:t>Photo: </a:t>
            </a:r>
            <a:r>
              <a:rPr kumimoji="0" lang="en-GB" sz="1000" b="0" i="0" u="sng" strike="noStrike" kern="1200" cap="none" spc="0" normalizeH="0" baseline="0" noProof="0" dirty="0">
                <a:ln>
                  <a:noFill/>
                </a:ln>
                <a:solidFill>
                  <a:prstClr val="black"/>
                </a:solidFill>
                <a:effectLst/>
                <a:uLnTx/>
                <a:uFillTx/>
                <a:latin typeface="Open Sans"/>
                <a:ea typeface="Open Sans"/>
                <a:cs typeface="Open Sans"/>
                <a:hlinkClick r:id="rId6"/>
              </a:rPr>
              <a:t>"Bringing back water using pitchers in Khulna, Bangladesh. Photo by Felix Clay/Duckrabbit."</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7"/>
              </a:rPr>
              <a:t>WorldFish</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8"/>
              </a:rPr>
              <a:t>CC BY-NC-ND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284249" y="5949275"/>
            <a:ext cx="3515856" cy="44845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Open Sans"/>
                <a:cs typeface="Open Sans"/>
              </a:rPr>
              <a:t>Photo: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9"/>
              </a:rPr>
              <a:t>"This field of water used to be a field of rice."</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10"/>
              </a:rPr>
              <a:t>IRRI Images</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11"/>
              </a:rPr>
              <a:t>CC BY-NC-SA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518" y="4498880"/>
            <a:ext cx="3242731" cy="1484121"/>
          </a:xfrm>
          <a:prstGeom prst="rect">
            <a:avLst/>
          </a:prstGeom>
        </p:spPr>
      </p:pic>
      <p:sp>
        <p:nvSpPr>
          <p:cNvPr id="10" name="Oval 9">
            <a:extLst>
              <a:ext uri="{FF2B5EF4-FFF2-40B4-BE49-F238E27FC236}">
                <a16:creationId xmlns:a16="http://schemas.microsoft.com/office/drawing/2014/main" id="{5939415D-E711-1A4F-8CA2-5013C4027E73}"/>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Lecture7_Slide5.mp3" descr="Lecture7_Slide5.mp3">
            <a:hlinkClick r:id="" action="ppaction://media"/>
            <a:extLst>
              <a:ext uri="{FF2B5EF4-FFF2-40B4-BE49-F238E27FC236}">
                <a16:creationId xmlns:a16="http://schemas.microsoft.com/office/drawing/2014/main" id="{DEF4EBE1-457A-CC43-9BDF-A9209D65AB0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57921" y="863610"/>
            <a:ext cx="812800" cy="812800"/>
          </a:xfrm>
          <a:prstGeom prst="rect">
            <a:avLst/>
          </a:prstGeom>
        </p:spPr>
      </p:pic>
    </p:spTree>
    <p:extLst>
      <p:ext uri="{BB962C8B-B14F-4D97-AF65-F5344CB8AC3E}">
        <p14:creationId xmlns:p14="http://schemas.microsoft.com/office/powerpoint/2010/main" val="36355847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82940"/>
            <a:ext cx="9210482" cy="1325563"/>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279188" y="6157259"/>
            <a:ext cx="5436561" cy="233535"/>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Photo source:  </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"Water Scarcity Index"</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by </a:t>
            </a:r>
            <a:r>
              <a:rPr kumimoji="0" lang="en-GB"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GRIDArendal</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is licensed under </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CC BY-NC-SA 2.0</a:t>
            </a:r>
            <a:endPar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7986" y="1956934"/>
            <a:ext cx="8220543" cy="4147786"/>
          </a:xfrm>
          <a:prstGeom prst="rect">
            <a:avLst/>
          </a:prstGeom>
        </p:spPr>
      </p:pic>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69" y="2025264"/>
            <a:ext cx="2322080" cy="472256"/>
          </a:xfrm>
        </p:spPr>
        <p:txBody>
          <a:bodyPr>
            <a:noAutofit/>
          </a:bodyPr>
          <a:lstStyle/>
          <a:p>
            <a:r>
              <a:rPr lang="en-US" dirty="0"/>
              <a:t>Water stress</a:t>
            </a:r>
          </a:p>
        </p:txBody>
      </p:sp>
      <p:sp>
        <p:nvSpPr>
          <p:cNvPr id="9" name="Oval 8">
            <a:extLst>
              <a:ext uri="{FF2B5EF4-FFF2-40B4-BE49-F238E27FC236}">
                <a16:creationId xmlns:a16="http://schemas.microsoft.com/office/drawing/2014/main" id="{B2B8FF67-9AFF-7445-8594-A583553639A6}"/>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6.mp3" descr="Lecture7_Slide6.mp3">
            <a:hlinkClick r:id="" action="ppaction://media"/>
            <a:extLst>
              <a:ext uri="{FF2B5EF4-FFF2-40B4-BE49-F238E27FC236}">
                <a16:creationId xmlns:a16="http://schemas.microsoft.com/office/drawing/2014/main" id="{803BB668-5E79-B44B-9A0E-499EC493A8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7921" y="859326"/>
            <a:ext cx="812800" cy="812800"/>
          </a:xfrm>
          <a:prstGeom prst="rect">
            <a:avLst/>
          </a:prstGeom>
        </p:spPr>
      </p:pic>
    </p:spTree>
    <p:extLst>
      <p:ext uri="{BB962C8B-B14F-4D97-AF65-F5344CB8AC3E}">
        <p14:creationId xmlns:p14="http://schemas.microsoft.com/office/powerpoint/2010/main" val="29450111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800205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995294" y="5336011"/>
            <a:ext cx="2337727" cy="105743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Photo source: "National Water and Sanitation Program brings better water and sanitation services to rural parts of Azerbaijan"</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6"/>
              </a:rPr>
              <a:t>World Bank Photo Collection</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7"/>
              </a:rPr>
              <a:t>CC BY-NC-ND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7159625" cy="472256"/>
          </a:xfrm>
        </p:spPr>
        <p:txBody>
          <a:bodyPr>
            <a:noAutofit/>
          </a:bodyPr>
          <a:lstStyle/>
          <a:p>
            <a:r>
              <a:rPr lang="en-US" dirty="0"/>
              <a:t>Goals for sustainable water use</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639291"/>
            <a:ext cx="7572951" cy="3687458"/>
          </a:xfrm>
        </p:spPr>
        <p:txBody>
          <a:bodyPr>
            <a:noAutofit/>
          </a:bodyPr>
          <a:lstStyle/>
          <a:p>
            <a:pPr marL="285750" indent="-285750">
              <a:spcBef>
                <a:spcPts val="600"/>
              </a:spcBef>
              <a:spcAft>
                <a:spcPts val="600"/>
              </a:spcAft>
              <a:buFont typeface="Arial" panose="020B0604020202020204" pitchFamily="34" charset="0"/>
              <a:buChar char="•"/>
            </a:pPr>
            <a:r>
              <a:rPr lang="en-US" sz="1800" dirty="0"/>
              <a:t>Achieve </a:t>
            </a:r>
            <a:r>
              <a:rPr lang="en-US" sz="1800" b="1" dirty="0"/>
              <a:t>universal and equitable access </a:t>
            </a:r>
            <a:r>
              <a:rPr lang="en-US" sz="1800" dirty="0"/>
              <a:t>to safe and affordable drinking water for all</a:t>
            </a:r>
          </a:p>
          <a:p>
            <a:pPr marL="285750" indent="-285750">
              <a:spcBef>
                <a:spcPts val="600"/>
              </a:spcBef>
              <a:spcAft>
                <a:spcPts val="600"/>
              </a:spcAft>
              <a:buFont typeface="Arial" panose="020B0604020202020204" pitchFamily="34" charset="0"/>
              <a:buChar char="•"/>
            </a:pPr>
            <a:r>
              <a:rPr lang="en-US" sz="1800" b="1" dirty="0">
                <a:latin typeface="Open Sans"/>
                <a:ea typeface="Open Sans"/>
                <a:cs typeface="Open Sans"/>
              </a:rPr>
              <a:t>Improve water quality </a:t>
            </a:r>
            <a:r>
              <a:rPr lang="en-US" sz="1800" dirty="0">
                <a:latin typeface="Open Sans"/>
                <a:ea typeface="Open Sans"/>
                <a:cs typeface="Open Sans"/>
              </a:rPr>
              <a:t>by reducing pollution, increased </a:t>
            </a:r>
            <a:r>
              <a:rPr lang="en-US" sz="1800">
                <a:latin typeface="Open Sans"/>
                <a:ea typeface="Open Sans"/>
                <a:cs typeface="Open Sans"/>
              </a:rPr>
              <a:t>treatment of wastewater, recycling, and safe reuse </a:t>
            </a:r>
            <a:endParaRPr lang="en-US" sz="1800"/>
          </a:p>
          <a:p>
            <a:pPr marL="285750" indent="-285750">
              <a:spcBef>
                <a:spcPts val="600"/>
              </a:spcBef>
              <a:spcAft>
                <a:spcPts val="600"/>
              </a:spcAft>
              <a:buFont typeface="Arial" panose="020B0604020202020204" pitchFamily="34" charset="0"/>
              <a:buChar char="•"/>
            </a:pPr>
            <a:r>
              <a:rPr lang="en-US" sz="1800" b="1" dirty="0"/>
              <a:t>Increase water-use efficiency </a:t>
            </a:r>
            <a:r>
              <a:rPr lang="en-US" sz="1800" dirty="0"/>
              <a:t>across all sectors and ensure sustainable withdrawals and supply of freshwater </a:t>
            </a:r>
          </a:p>
          <a:p>
            <a:pPr marL="285750" indent="-285750">
              <a:spcBef>
                <a:spcPts val="600"/>
              </a:spcBef>
              <a:spcAft>
                <a:spcPts val="600"/>
              </a:spcAft>
              <a:buFont typeface="Arial" panose="020B0604020202020204" pitchFamily="34" charset="0"/>
              <a:buChar char="•"/>
            </a:pPr>
            <a:r>
              <a:rPr lang="en-US" sz="1800" b="1" dirty="0">
                <a:latin typeface="Open Sans"/>
                <a:ea typeface="Open Sans"/>
                <a:cs typeface="Open Sans"/>
              </a:rPr>
              <a:t>Protect and restore </a:t>
            </a:r>
            <a:r>
              <a:rPr lang="en-US" sz="1800" dirty="0">
                <a:latin typeface="Open Sans"/>
                <a:ea typeface="Open Sans"/>
                <a:cs typeface="Open Sans"/>
              </a:rPr>
              <a:t>water-related ecosystems, including </a:t>
            </a:r>
            <a:r>
              <a:rPr lang="en-US" sz="1800">
                <a:latin typeface="Open Sans"/>
                <a:ea typeface="Open Sans"/>
                <a:cs typeface="Open Sans"/>
              </a:rPr>
              <a:t>mountains, forests, wetlands, rivers, aquifers, and lakes</a:t>
            </a:r>
          </a:p>
          <a:p>
            <a:pPr marL="285750" indent="-285750">
              <a:spcBef>
                <a:spcPts val="600"/>
              </a:spcBef>
              <a:spcAft>
                <a:spcPts val="600"/>
              </a:spcAft>
              <a:buFont typeface="Arial" panose="020B0604020202020204" pitchFamily="34" charset="0"/>
              <a:buChar char="•"/>
            </a:pPr>
            <a:r>
              <a:rPr lang="en-US" sz="1800" dirty="0"/>
              <a:t>Implement </a:t>
            </a:r>
            <a:r>
              <a:rPr lang="en-US" sz="1800" b="1" dirty="0"/>
              <a:t>integrated water resources management </a:t>
            </a:r>
            <a:r>
              <a:rPr lang="en-US" sz="1800" dirty="0"/>
              <a:t>at all levels, including through transboundary cooperation as appropriate</a:t>
            </a:r>
            <a:endParaRPr lang="en-US" sz="1800" b="1" dirty="0">
              <a:solidFill>
                <a:schemeClr val="tx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0470" y="1531118"/>
            <a:ext cx="2529640" cy="1655427"/>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0471" y="3621723"/>
            <a:ext cx="2529640" cy="1721985"/>
          </a:xfrm>
          <a:prstGeom prst="rect">
            <a:avLst/>
          </a:prstGeom>
        </p:spPr>
      </p:pic>
      <p:sp>
        <p:nvSpPr>
          <p:cNvPr id="10" name="Text Placeholder 35">
            <a:extLst>
              <a:ext uri="{FF2B5EF4-FFF2-40B4-BE49-F238E27FC236}">
                <a16:creationId xmlns:a16="http://schemas.microsoft.com/office/drawing/2014/main" id="{9729C5ED-B843-F045-A5D8-7CA4856AF50A}"/>
              </a:ext>
            </a:extLst>
          </p:cNvPr>
          <p:cNvSpPr txBox="1">
            <a:spLocks/>
          </p:cNvSpPr>
          <p:nvPr/>
        </p:nvSpPr>
        <p:spPr>
          <a:xfrm>
            <a:off x="8988330" y="3178130"/>
            <a:ext cx="2242199" cy="4388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Open Sans"/>
                <a:cs typeface="Open Sans"/>
              </a:rPr>
              <a:t>Photo: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10"/>
              </a:rPr>
              <a:t>"Waters"</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11"/>
              </a:rPr>
              <a:t>danpalmer</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12"/>
              </a:rPr>
              <a:t>CC BY-ND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11" name="Oval 10">
            <a:extLst>
              <a:ext uri="{FF2B5EF4-FFF2-40B4-BE49-F238E27FC236}">
                <a16:creationId xmlns:a16="http://schemas.microsoft.com/office/drawing/2014/main" id="{14075B87-70EE-D44C-B922-39E089904A1A}"/>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Lecture7_Slide7.mp3" descr="Lecture7_Slide7.mp3">
            <a:hlinkClick r:id="" action="ppaction://media"/>
            <a:extLst>
              <a:ext uri="{FF2B5EF4-FFF2-40B4-BE49-F238E27FC236}">
                <a16:creationId xmlns:a16="http://schemas.microsoft.com/office/drawing/2014/main" id="{C3C400E1-2C55-4843-83D9-B905CFE5471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57921" y="855431"/>
            <a:ext cx="812800" cy="812800"/>
          </a:xfrm>
          <a:prstGeom prst="rect">
            <a:avLst/>
          </a:prstGeom>
        </p:spPr>
      </p:pic>
    </p:spTree>
    <p:extLst>
      <p:ext uri="{BB962C8B-B14F-4D97-AF65-F5344CB8AC3E}">
        <p14:creationId xmlns:p14="http://schemas.microsoft.com/office/powerpoint/2010/main" val="4120151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8853" y="2111167"/>
            <a:ext cx="5717323" cy="4006915"/>
          </a:xfrm>
        </p:spPr>
        <p:txBody>
          <a:bodyPr/>
          <a:lstStyle/>
          <a:p>
            <a:r>
              <a:rPr lang="en-GB" dirty="0" err="1"/>
              <a:t>Narasimhan</a:t>
            </a:r>
            <a:r>
              <a:rPr lang="en-GB" dirty="0"/>
              <a:t> TN. Hydrological Cycle and Water Budgets. In: Likens GE, editor. Encycl. Inland Waters, Oxford: Academic Press; 2009, p. 714–20. </a:t>
            </a:r>
            <a:r>
              <a:rPr lang="en-GB" dirty="0">
                <a:hlinkClick r:id="rId2"/>
              </a:rPr>
              <a:t>https://doi.org/10.1016/B978-012370626-3.00010-7</a:t>
            </a:r>
            <a:r>
              <a:rPr lang="en-GB" dirty="0"/>
              <a:t> </a:t>
            </a:r>
            <a:endParaRPr lang="en-US" dirty="0"/>
          </a:p>
        </p:txBody>
      </p:sp>
    </p:spTree>
    <p:extLst>
      <p:ext uri="{BB962C8B-B14F-4D97-AF65-F5344CB8AC3E}">
        <p14:creationId xmlns:p14="http://schemas.microsoft.com/office/powerpoint/2010/main" val="49449565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1291001"/>
            <a:ext cx="5567407" cy="1333259"/>
          </a:xfrm>
        </p:spPr>
        <p:txBody>
          <a:bodyPr>
            <a:normAutofit fontScale="90000"/>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566003" y="5712568"/>
            <a:ext cx="3664528"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Photo Source:  "</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Hola Valley, Norway</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by </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Jon </a:t>
            </a:r>
            <a:r>
              <a:rPr kumimoji="0" lang="en-GB"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Ragnarsson</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is licensed under </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CC BY-NC-ND 2.0</a:t>
            </a:r>
            <a:endParaRPr kumimoji="0" lang="en-GB" sz="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34417"/>
            <a:ext cx="7159625" cy="472256"/>
          </a:xfrm>
        </p:spPr>
        <p:txBody>
          <a:bodyPr>
            <a:noAutofit/>
          </a:bodyPr>
          <a:lstStyle/>
          <a:p>
            <a:r>
              <a:rPr lang="en-US" dirty="0"/>
              <a:t>What is a watershed?</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624567"/>
            <a:ext cx="6736292" cy="3670211"/>
          </a:xfrm>
        </p:spPr>
        <p:txBody>
          <a:bodyPr>
            <a:noAutofit/>
          </a:bodyPr>
          <a:lstStyle/>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Watersheds are biophysical systems that define the land surface that drains water into a point in a stream or river</a:t>
            </a:r>
            <a:endParaRPr lang="en-US" sz="1800">
              <a:latin typeface="Open Sans"/>
              <a:ea typeface="Open Sans"/>
              <a:cs typeface="Open Sans"/>
            </a:endParaRPr>
          </a:p>
          <a:p>
            <a:pPr marL="285750" lvl="0" indent="-285750">
              <a:spcBef>
                <a:spcPts val="0"/>
              </a:spcBef>
              <a:spcAft>
                <a:spcPts val="500"/>
              </a:spcAft>
              <a:buFont typeface="Arial" panose="020B0604020202020204" pitchFamily="34" charset="0"/>
              <a:buChar char="•"/>
            </a:pPr>
            <a:r>
              <a:rPr lang="en-US" sz="1800" dirty="0">
                <a:solidFill>
                  <a:prstClr val="black"/>
                </a:solidFill>
              </a:rPr>
              <a:t>Mainly determined by topography:</a:t>
            </a:r>
          </a:p>
          <a:p>
            <a:pPr marL="742950" lvl="1" indent="-285750">
              <a:spcBef>
                <a:spcPts val="0"/>
              </a:spcBef>
              <a:spcAft>
                <a:spcPts val="500"/>
              </a:spcAft>
            </a:pPr>
            <a:r>
              <a:rPr lang="en-US" sz="1800">
                <a:latin typeface="Open Sans"/>
                <a:ea typeface="Open Sans"/>
                <a:cs typeface="Open Sans"/>
              </a:rPr>
              <a:t>The contours of a watershed is called a watershed </a:t>
            </a:r>
            <a:r>
              <a:rPr lang="en-US" sz="1800" dirty="0">
                <a:latin typeface="Open Sans"/>
                <a:ea typeface="Open Sans"/>
                <a:cs typeface="Open Sans"/>
              </a:rPr>
              <a:t>divide and are typically ridges and hills that separate two watersheds. </a:t>
            </a:r>
            <a:endParaRPr lang="en-US" sz="1800" dirty="0"/>
          </a:p>
          <a:p>
            <a:pPr marL="742950" lvl="1" indent="-285750">
              <a:spcBef>
                <a:spcPts val="0"/>
              </a:spcBef>
              <a:spcAft>
                <a:spcPts val="500"/>
              </a:spcAft>
            </a:pPr>
            <a:r>
              <a:rPr lang="en-US" sz="1800" dirty="0">
                <a:solidFill>
                  <a:prstClr val="black"/>
                </a:solidFill>
              </a:rPr>
              <a:t>Rain falling on one side of the ridge drains into one watershed and rain falling on the other drains into another</a:t>
            </a:r>
            <a:endParaRPr lang="en-US" sz="1800" dirty="0"/>
          </a:p>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The word "watershed" is sometimes used interchangeably with drainage basin or catchment.</a:t>
            </a:r>
          </a:p>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A river basin usually consists of many different watersheds</a:t>
            </a:r>
            <a:endParaRPr lang="en-US" sz="1800" b="1" dirty="0">
              <a:latin typeface="Open Sans"/>
              <a:ea typeface="Open Sans"/>
              <a:cs typeface="Open Sans"/>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0669" y="2648526"/>
            <a:ext cx="4085389" cy="3064042"/>
          </a:xfrm>
          <a:prstGeom prst="rect">
            <a:avLst/>
          </a:prstGeom>
        </p:spPr>
      </p:pic>
      <p:sp>
        <p:nvSpPr>
          <p:cNvPr id="8" name="Oval 7">
            <a:extLst>
              <a:ext uri="{FF2B5EF4-FFF2-40B4-BE49-F238E27FC236}">
                <a16:creationId xmlns:a16="http://schemas.microsoft.com/office/drawing/2014/main" id="{4BBB16E9-4DBC-5F4B-BE31-17562CA12D6D}"/>
              </a:ext>
            </a:extLst>
          </p:cNvPr>
          <p:cNvSpPr/>
          <p:nvPr/>
        </p:nvSpPr>
        <p:spPr>
          <a:xfrm>
            <a:off x="6230983" y="10199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7_Slide9.mp3" descr="Lecture7_Slide9.mp3">
            <a:hlinkClick r:id="" action="ppaction://media"/>
            <a:extLst>
              <a:ext uri="{FF2B5EF4-FFF2-40B4-BE49-F238E27FC236}">
                <a16:creationId xmlns:a16="http://schemas.microsoft.com/office/drawing/2014/main" id="{FBF5F960-AD22-5247-85EC-222BDC582C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89285" y="1079764"/>
            <a:ext cx="812800" cy="812800"/>
          </a:xfrm>
          <a:prstGeom prst="rect">
            <a:avLst/>
          </a:prstGeom>
        </p:spPr>
      </p:pic>
    </p:spTree>
    <p:extLst>
      <p:ext uri="{BB962C8B-B14F-4D97-AF65-F5344CB8AC3E}">
        <p14:creationId xmlns:p14="http://schemas.microsoft.com/office/powerpoint/2010/main" val="32753189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6400</Words>
  <Application>Microsoft Office PowerPoint</Application>
  <PresentationFormat>Widescreen</PresentationFormat>
  <Paragraphs>279</Paragraphs>
  <Slides>27</Slides>
  <Notes>22</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Aptos</vt:lpstr>
      <vt:lpstr>Arial</vt:lpstr>
      <vt:lpstr>Calibri</vt:lpstr>
      <vt:lpstr>Cambria Math</vt:lpstr>
      <vt:lpstr>Open Sans</vt:lpstr>
      <vt:lpstr>Open Sans ExtraBold</vt:lpstr>
      <vt:lpstr>Open Sans Semibold</vt:lpstr>
      <vt:lpstr>Open Sans Semibold</vt:lpstr>
      <vt:lpstr>Roboto</vt:lpstr>
      <vt:lpstr>Segoe UI</vt:lpstr>
      <vt:lpstr>Segoe UI Semibold</vt:lpstr>
      <vt:lpstr>1_Office Theme</vt:lpstr>
      <vt:lpstr>LECTURE 7 THE WATER  SYSTEM </vt:lpstr>
      <vt:lpstr>Learning outcomes</vt:lpstr>
      <vt:lpstr>7.1 The water cycle and the challenges in water use</vt:lpstr>
      <vt:lpstr>7.1 The water cycle and the challenges in water use</vt:lpstr>
      <vt:lpstr>7.1 The water cycle and the challenges in water use</vt:lpstr>
      <vt:lpstr>7.1 The water cycle and the challenges in water use</vt:lpstr>
      <vt:lpstr>7.1 The water cycle and the challenges in water use</vt:lpstr>
      <vt:lpstr>Lecture 7.1 References</vt:lpstr>
      <vt:lpstr>7.2 Watershed and its management </vt:lpstr>
      <vt:lpstr>7.2 Watershed and its management </vt:lpstr>
      <vt:lpstr>7.2 Watershed and its management </vt:lpstr>
      <vt:lpstr>7.2 Watershed and its management</vt:lpstr>
      <vt:lpstr>7.2 Watershed and its management</vt:lpstr>
      <vt:lpstr>Lecture 7.2 References</vt:lpstr>
      <vt:lpstr>7.3 Precipitation and Evapotranspiration</vt:lpstr>
      <vt:lpstr>PowerPoint Presentation</vt:lpstr>
      <vt:lpstr>PowerPoint Presentation</vt:lpstr>
      <vt:lpstr>PowerPoint Presentation</vt:lpstr>
      <vt:lpstr>PowerPoint Presentation</vt:lpstr>
      <vt:lpstr>Lecture 7.3 References</vt:lpstr>
      <vt:lpstr>7.4 Runoff and Groundwater recharge</vt:lpstr>
      <vt:lpstr>PowerPoint Presentation</vt:lpstr>
      <vt:lpstr>PowerPoint Presentation</vt:lpstr>
      <vt:lpstr>PowerPoint Presentation</vt:lpstr>
      <vt:lpstr>PowerPoint Presentation</vt:lpstr>
      <vt:lpstr>Lecture 7.4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Martindale</dc:creator>
  <cp:lastModifiedBy>Leigh Martindale</cp:lastModifiedBy>
  <cp:revision>1</cp:revision>
  <dcterms:created xsi:type="dcterms:W3CDTF">2025-08-21T10:19:07Z</dcterms:created>
  <dcterms:modified xsi:type="dcterms:W3CDTF">2025-08-21T10:19:46Z</dcterms:modified>
</cp:coreProperties>
</file>