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30"/>
  </p:notesMasterIdLst>
  <p:sldIdLst>
    <p:sldId id="257" r:id="rId6"/>
    <p:sldId id="289" r:id="rId7"/>
    <p:sldId id="290" r:id="rId8"/>
    <p:sldId id="287" r:id="rId9"/>
    <p:sldId id="286" r:id="rId10"/>
    <p:sldId id="288" r:id="rId11"/>
    <p:sldId id="291" r:id="rId12"/>
    <p:sldId id="272" r:id="rId13"/>
    <p:sldId id="278" r:id="rId14"/>
    <p:sldId id="279" r:id="rId15"/>
    <p:sldId id="280" r:id="rId16"/>
    <p:sldId id="281" r:id="rId17"/>
    <p:sldId id="292" r:id="rId18"/>
    <p:sldId id="273" r:id="rId19"/>
    <p:sldId id="274" r:id="rId20"/>
    <p:sldId id="275" r:id="rId21"/>
    <p:sldId id="276" r:id="rId22"/>
    <p:sldId id="277" r:id="rId23"/>
    <p:sldId id="271" r:id="rId24"/>
    <p:sldId id="263" r:id="rId25"/>
    <p:sldId id="267" r:id="rId26"/>
    <p:sldId id="269" r:id="rId27"/>
    <p:sldId id="284"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102" d="100"/>
          <a:sy n="102" d="100"/>
        </p:scale>
        <p:origin x="69" y="1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refores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nergy_us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water_use_comparis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baseline_curren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land_use_comparis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yield_comparis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0.13853683927034224"/>
          <c:w val="0.6477214638229627"/>
          <c:h val="0.63725692019401436"/>
        </c:manualLayout>
      </c:layout>
      <c:barChart>
        <c:barDir val="col"/>
        <c:grouping val="stacked"/>
        <c:varyColors val="0"/>
        <c:ser>
          <c:idx val="0"/>
          <c:order val="0"/>
          <c:tx>
            <c:strRef>
              <c:f>[emissions_reforestation.xlsx]emissions!$I$31</c:f>
              <c:strCache>
                <c:ptCount val="1"/>
                <c:pt idx="0">
                  <c:v>Crop production</c:v>
                </c:pt>
              </c:strCache>
            </c:strRef>
          </c:tx>
          <c:spPr>
            <a:solidFill>
              <a:schemeClr val="accent1"/>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[emissions_reforestation.xlsx]emissions!$I$33:$I$35</c:f>
              <c:numCache>
                <c:formatCode>General</c:formatCode>
                <c:ptCount val="3"/>
                <c:pt idx="0">
                  <c:v>0.47249999999999998</c:v>
                </c:pt>
                <c:pt idx="1">
                  <c:v>0.79910000000000003</c:v>
                </c:pt>
                <c:pt idx="2">
                  <c:v>0.79869999999999997</c:v>
                </c:pt>
              </c:numCache>
            </c:numRef>
          </c:val>
          <c:extLst>
            <c:ext xmlns:c16="http://schemas.microsoft.com/office/drawing/2014/chart" uri="{C3380CC4-5D6E-409C-BE32-E72D297353CC}">
              <c16:uniqueId val="{00000000-0E61-49BE-84C0-A96A056DE7D2}"/>
            </c:ext>
          </c:extLst>
        </c:ser>
        <c:ser>
          <c:idx val="1"/>
          <c:order val="1"/>
          <c:tx>
            <c:strRef>
              <c:f>[emissions_reforestation.xlsx]emissions!$J$31</c:f>
              <c:strCache>
                <c:ptCount val="1"/>
                <c:pt idx="0">
                  <c:v>Commercial</c:v>
                </c:pt>
              </c:strCache>
            </c:strRef>
          </c:tx>
          <c:spPr>
            <a:solidFill>
              <a:schemeClr val="accent2"/>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[emissions_reforestation.xlsx]emissions!$J$33:$J$35</c:f>
              <c:numCache>
                <c:formatCode>General</c:formatCode>
                <c:ptCount val="3"/>
                <c:pt idx="0">
                  <c:v>0.19320000000000001</c:v>
                </c:pt>
                <c:pt idx="1">
                  <c:v>0.32779999999999998</c:v>
                </c:pt>
                <c:pt idx="2">
                  <c:v>0.32779999999999998</c:v>
                </c:pt>
              </c:numCache>
            </c:numRef>
          </c:val>
          <c:extLst>
            <c:ext xmlns:c16="http://schemas.microsoft.com/office/drawing/2014/chart" uri="{C3380CC4-5D6E-409C-BE32-E72D297353CC}">
              <c16:uniqueId val="{00000001-0E61-49BE-84C0-A96A056DE7D2}"/>
            </c:ext>
          </c:extLst>
        </c:ser>
        <c:ser>
          <c:idx val="2"/>
          <c:order val="2"/>
          <c:tx>
            <c:strRef>
              <c:f>[emissions_reforestation.xlsx]emissions!$K$31</c:f>
              <c:strCache>
                <c:ptCount val="1"/>
                <c:pt idx="0">
                  <c:v>Industry</c:v>
                </c:pt>
              </c:strCache>
            </c:strRef>
          </c:tx>
          <c:spPr>
            <a:solidFill>
              <a:schemeClr val="accent3"/>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[emissions_reforestation.xlsx]emissions!$K$33:$K$35</c:f>
              <c:numCache>
                <c:formatCode>General</c:formatCode>
                <c:ptCount val="3"/>
                <c:pt idx="0">
                  <c:v>2.2269999999999999</c:v>
                </c:pt>
                <c:pt idx="1">
                  <c:v>4.4164000000000003</c:v>
                </c:pt>
                <c:pt idx="2">
                  <c:v>4.4164000000000003</c:v>
                </c:pt>
              </c:numCache>
            </c:numRef>
          </c:val>
          <c:extLst>
            <c:ext xmlns:c16="http://schemas.microsoft.com/office/drawing/2014/chart" uri="{C3380CC4-5D6E-409C-BE32-E72D297353CC}">
              <c16:uniqueId val="{00000002-0E61-49BE-84C0-A96A056DE7D2}"/>
            </c:ext>
          </c:extLst>
        </c:ser>
        <c:ser>
          <c:idx val="3"/>
          <c:order val="3"/>
          <c:tx>
            <c:strRef>
              <c:f>[emissions_reforestation.xlsx]emissions!$L$31</c:f>
              <c:strCache>
                <c:ptCount val="1"/>
                <c:pt idx="0">
                  <c:v>Mining</c:v>
                </c:pt>
              </c:strCache>
            </c:strRef>
          </c:tx>
          <c:spPr>
            <a:solidFill>
              <a:schemeClr val="accent4"/>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[emissions_reforestation.xlsx]emissions!$L$33:$L$35</c:f>
              <c:numCache>
                <c:formatCode>General</c:formatCode>
                <c:ptCount val="3"/>
                <c:pt idx="0">
                  <c:v>1.1379999999999999</c:v>
                </c:pt>
                <c:pt idx="1">
                  <c:v>3.19</c:v>
                </c:pt>
                <c:pt idx="2">
                  <c:v>3.19</c:v>
                </c:pt>
              </c:numCache>
            </c:numRef>
          </c:val>
          <c:extLst>
            <c:ext xmlns:c16="http://schemas.microsoft.com/office/drawing/2014/chart" uri="{C3380CC4-5D6E-409C-BE32-E72D297353CC}">
              <c16:uniqueId val="{00000003-0E61-49BE-84C0-A96A056DE7D2}"/>
            </c:ext>
          </c:extLst>
        </c:ser>
        <c:ser>
          <c:idx val="4"/>
          <c:order val="4"/>
          <c:tx>
            <c:strRef>
              <c:f>[emissions_reforestation.xlsx]emissions!$M$31</c:f>
              <c:strCache>
                <c:ptCount val="1"/>
                <c:pt idx="0">
                  <c:v>Other</c:v>
                </c:pt>
              </c:strCache>
            </c:strRef>
          </c:tx>
          <c:spPr>
            <a:solidFill>
              <a:schemeClr val="accent5"/>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[emissions_reforestation.xlsx]emissions!$M$33:$M$35</c:f>
              <c:numCache>
                <c:formatCode>General</c:formatCode>
                <c:ptCount val="3"/>
                <c:pt idx="0">
                  <c:v>0.80959999999999999</c:v>
                </c:pt>
                <c:pt idx="1">
                  <c:v>1.0469999999999999</c:v>
                </c:pt>
                <c:pt idx="2">
                  <c:v>1.0469999999999999</c:v>
                </c:pt>
              </c:numCache>
            </c:numRef>
          </c:val>
          <c:extLst>
            <c:ext xmlns:c16="http://schemas.microsoft.com/office/drawing/2014/chart" uri="{C3380CC4-5D6E-409C-BE32-E72D297353CC}">
              <c16:uniqueId val="{00000004-0E61-49BE-84C0-A96A056DE7D2}"/>
            </c:ext>
          </c:extLst>
        </c:ser>
        <c:ser>
          <c:idx val="5"/>
          <c:order val="5"/>
          <c:tx>
            <c:strRef>
              <c:f>[emissions_reforestation.xlsx]emissions!$N$31</c:f>
              <c:strCache>
                <c:ptCount val="1"/>
                <c:pt idx="0">
                  <c:v>Residential</c:v>
                </c:pt>
              </c:strCache>
            </c:strRef>
          </c:tx>
          <c:spPr>
            <a:solidFill>
              <a:schemeClr val="accent6"/>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[emissions_reforestation.xlsx]emissions!$N$33:$N$35</c:f>
              <c:numCache>
                <c:formatCode>General</c:formatCode>
                <c:ptCount val="3"/>
                <c:pt idx="0">
                  <c:v>0.97239999999999993</c:v>
                </c:pt>
                <c:pt idx="1">
                  <c:v>1.1701999999999999</c:v>
                </c:pt>
                <c:pt idx="2">
                  <c:v>1.1701999999999999</c:v>
                </c:pt>
              </c:numCache>
            </c:numRef>
          </c:val>
          <c:extLst>
            <c:ext xmlns:c16="http://schemas.microsoft.com/office/drawing/2014/chart" uri="{C3380CC4-5D6E-409C-BE32-E72D297353CC}">
              <c16:uniqueId val="{00000005-0E61-49BE-84C0-A96A056DE7D2}"/>
            </c:ext>
          </c:extLst>
        </c:ser>
        <c:ser>
          <c:idx val="6"/>
          <c:order val="6"/>
          <c:tx>
            <c:strRef>
              <c:f>[emissions_reforestation.xlsx]emissions!$O$31</c:f>
              <c:strCache>
                <c:ptCount val="1"/>
                <c:pt idx="0">
                  <c:v>Transport</c:v>
                </c:pt>
              </c:strCache>
            </c:strRef>
          </c:tx>
          <c:spPr>
            <a:solidFill>
              <a:schemeClr val="accent1">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[emissions_reforestation.xlsx]emissions!$O$33:$O$35</c:f>
              <c:numCache>
                <c:formatCode>General</c:formatCode>
                <c:ptCount val="3"/>
                <c:pt idx="0">
                  <c:v>6.1774000000000004</c:v>
                </c:pt>
                <c:pt idx="1">
                  <c:v>12.0321</c:v>
                </c:pt>
                <c:pt idx="2">
                  <c:v>12.0321</c:v>
                </c:pt>
              </c:numCache>
            </c:numRef>
          </c:val>
          <c:extLst>
            <c:ext xmlns:c16="http://schemas.microsoft.com/office/drawing/2014/chart" uri="{C3380CC4-5D6E-409C-BE32-E72D297353CC}">
              <c16:uniqueId val="{00000006-0E61-49BE-84C0-A96A056DE7D2}"/>
            </c:ext>
          </c:extLst>
        </c:ser>
        <c:ser>
          <c:idx val="7"/>
          <c:order val="7"/>
          <c:tx>
            <c:strRef>
              <c:f>[emissions_reforestation.xlsx]emissions!$P$31</c:f>
              <c:strCache>
                <c:ptCount val="1"/>
                <c:pt idx="0">
                  <c:v>Livestock</c:v>
                </c:pt>
              </c:strCache>
            </c:strRef>
          </c:tx>
          <c:spPr>
            <a:solidFill>
              <a:schemeClr val="accent2">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[emissions_reforestation.xlsx]emissions!$P$33:$P$35</c:f>
              <c:numCache>
                <c:formatCode>General</c:formatCode>
                <c:ptCount val="3"/>
                <c:pt idx="0">
                  <c:v>69.834400000000002</c:v>
                </c:pt>
                <c:pt idx="1">
                  <c:v>110.1936</c:v>
                </c:pt>
                <c:pt idx="2">
                  <c:v>110.1936</c:v>
                </c:pt>
              </c:numCache>
            </c:numRef>
          </c:val>
          <c:extLst>
            <c:ext xmlns:c16="http://schemas.microsoft.com/office/drawing/2014/chart" uri="{C3380CC4-5D6E-409C-BE32-E72D297353CC}">
              <c16:uniqueId val="{00000007-0E61-49BE-84C0-A96A056DE7D2}"/>
            </c:ext>
          </c:extLst>
        </c:ser>
        <c:ser>
          <c:idx val="8"/>
          <c:order val="8"/>
          <c:tx>
            <c:strRef>
              <c:f>[emissions_reforestation.xlsx]emissions!$Q$31</c:f>
              <c:strCache>
                <c:ptCount val="1"/>
                <c:pt idx="0">
                  <c:v>LUCF</c:v>
                </c:pt>
              </c:strCache>
            </c:strRef>
          </c:tx>
          <c:spPr>
            <a:solidFill>
              <a:schemeClr val="accent3">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[emissions_reforestation.xlsx]emissions!$Q$33:$Q$35</c:f>
              <c:numCache>
                <c:formatCode>0.0000</c:formatCode>
                <c:ptCount val="3"/>
                <c:pt idx="0">
                  <c:v>23</c:v>
                </c:pt>
                <c:pt idx="1">
                  <c:v>9.8236233333337477</c:v>
                </c:pt>
                <c:pt idx="2" formatCode="General">
                  <c:v>-50.753765333333376</c:v>
                </c:pt>
              </c:numCache>
            </c:numRef>
          </c:val>
          <c:extLst>
            <c:ext xmlns:c16="http://schemas.microsoft.com/office/drawing/2014/chart" uri="{C3380CC4-5D6E-409C-BE32-E72D297353CC}">
              <c16:uniqueId val="{00000008-0E61-49BE-84C0-A96A056DE7D2}"/>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Million </a:t>
                </a:r>
                <a:r>
                  <a:rPr lang="en-US" sz="1100" err="1"/>
                  <a:t>tonnes</a:t>
                </a:r>
                <a:r>
                  <a:rPr lang="en-US" sz="1100"/>
                  <a:t> of CO2-eq.</a:t>
                </a:r>
              </a:p>
            </c:rich>
          </c:tx>
          <c:layout>
            <c:manualLayout>
              <c:xMode val="edge"/>
              <c:yMode val="edge"/>
              <c:x val="0"/>
              <c:y val="0.1013416189304586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6680"/>
        <c:crosses val="autoZero"/>
        <c:crossBetween val="between"/>
        <c:majorUnit val="50"/>
      </c:valAx>
      <c:spPr>
        <a:noFill/>
        <a:ln>
          <a:noFill/>
        </a:ln>
        <a:effectLst/>
      </c:spPr>
    </c:plotArea>
    <c:legend>
      <c:legendPos val="r"/>
      <c:layout>
        <c:manualLayout>
          <c:xMode val="edge"/>
          <c:yMode val="edge"/>
          <c:x val="0.77857183782356121"/>
          <c:y val="5.4340940828342017E-2"/>
          <c:w val="0.22032462575608053"/>
          <c:h val="0.934742069015533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7877296587927"/>
          <c:y val="6.4052057215712818E-2"/>
          <c:w val="0.70960170603674544"/>
          <c:h val="0.59124759077845979"/>
        </c:manualLayout>
      </c:layout>
      <c:barChart>
        <c:barDir val="col"/>
        <c:grouping val="stacked"/>
        <c:varyColors val="0"/>
        <c:ser>
          <c:idx val="0"/>
          <c:order val="0"/>
          <c:tx>
            <c:strRef>
              <c:f>[energy_use.xlsx]Sheet1!$C$8</c:f>
              <c:strCache>
                <c:ptCount val="1"/>
                <c:pt idx="0">
                  <c:v>Diesel</c:v>
                </c:pt>
              </c:strCache>
            </c:strRef>
          </c:tx>
          <c:spPr>
            <a:solidFill>
              <a:schemeClr val="accent4"/>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[energy_use.xlsx]Sheet1!$C$9:$C$12</c:f>
              <c:numCache>
                <c:formatCode>General</c:formatCode>
                <c:ptCount val="4"/>
                <c:pt idx="0">
                  <c:v>6.847100000000002</c:v>
                </c:pt>
                <c:pt idx="1">
                  <c:v>11.581000000000005</c:v>
                </c:pt>
                <c:pt idx="2">
                  <c:v>7.7182999999999993</c:v>
                </c:pt>
                <c:pt idx="3">
                  <c:v>10.008500000000003</c:v>
                </c:pt>
              </c:numCache>
            </c:numRef>
          </c:val>
          <c:extLst>
            <c:ext xmlns:c16="http://schemas.microsoft.com/office/drawing/2014/chart" uri="{C3380CC4-5D6E-409C-BE32-E72D297353CC}">
              <c16:uniqueId val="{00000000-16C5-491B-A2BF-D955640A7761}"/>
            </c:ext>
          </c:extLst>
        </c:ser>
        <c:ser>
          <c:idx val="1"/>
          <c:order val="1"/>
          <c:tx>
            <c:strRef>
              <c:f>[energy_use.xlsx]Sheet1!$D$8</c:f>
              <c:strCache>
                <c:ptCount val="1"/>
                <c:pt idx="0">
                  <c:v>Electricity</c:v>
                </c:pt>
              </c:strCache>
            </c:strRef>
          </c:tx>
          <c:spPr>
            <a:solidFill>
              <a:schemeClr val="bg1">
                <a:lumMod val="65000"/>
              </a:schemeClr>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[energy_use.xlsx]Sheet1!$D$9:$D$12</c:f>
              <c:numCache>
                <c:formatCode>General</c:formatCode>
                <c:ptCount val="4"/>
                <c:pt idx="0">
                  <c:v>0.22139999999999999</c:v>
                </c:pt>
                <c:pt idx="1">
                  <c:v>0.74360000000000004</c:v>
                </c:pt>
                <c:pt idx="2">
                  <c:v>0.59399999999999997</c:v>
                </c:pt>
                <c:pt idx="3">
                  <c:v>0.69000000000000006</c:v>
                </c:pt>
              </c:numCache>
            </c:numRef>
          </c:val>
          <c:extLst>
            <c:ext xmlns:c16="http://schemas.microsoft.com/office/drawing/2014/chart" uri="{C3380CC4-5D6E-409C-BE32-E72D297353CC}">
              <c16:uniqueId val="{00000001-16C5-491B-A2BF-D955640A7761}"/>
            </c:ext>
          </c:extLst>
        </c:ser>
        <c:dLbls>
          <c:showLegendKey val="0"/>
          <c:showVal val="0"/>
          <c:showCatName val="0"/>
          <c:showSerName val="0"/>
          <c:showPercent val="0"/>
          <c:showBubbleSize val="0"/>
        </c:dLbls>
        <c:gapWidth val="50"/>
        <c:overlap val="100"/>
        <c:axId val="498428792"/>
        <c:axId val="498429432"/>
      </c:barChart>
      <c:catAx>
        <c:axId val="49842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8429432"/>
        <c:crosses val="autoZero"/>
        <c:auto val="1"/>
        <c:lblAlgn val="ctr"/>
        <c:lblOffset val="100"/>
        <c:noMultiLvlLbl val="0"/>
      </c:catAx>
      <c:valAx>
        <c:axId val="498429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Petajoules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8428792"/>
        <c:crosses val="autoZero"/>
        <c:crossBetween val="between"/>
        <c:majorUnit val="5"/>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1607206506594"/>
          <c:y val="3.8630492970556901E-2"/>
          <c:w val="0.70618467085623926"/>
          <c:h val="0.68383570136762628"/>
        </c:manualLayout>
      </c:layout>
      <c:barChart>
        <c:barDir val="col"/>
        <c:grouping val="stacked"/>
        <c:varyColors val="0"/>
        <c:ser>
          <c:idx val="3"/>
          <c:order val="0"/>
          <c:tx>
            <c:strRef>
              <c:f>[water_use_comparison.xlsx]Sheet1!$G$1</c:f>
              <c:strCache>
                <c:ptCount val="1"/>
                <c:pt idx="0">
                  <c:v>Public supply</c:v>
                </c:pt>
              </c:strCache>
            </c:strRef>
          </c:tx>
          <c:spPr>
            <a:solidFill>
              <a:schemeClr val="accent4"/>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[water_use_comparison.xlsx]Sheet1!$G$3:$G$6</c:f>
              <c:numCache>
                <c:formatCode>General</c:formatCode>
                <c:ptCount val="4"/>
                <c:pt idx="0">
                  <c:v>1.5789999999999997</c:v>
                </c:pt>
                <c:pt idx="1">
                  <c:v>2.3875999999999999</c:v>
                </c:pt>
                <c:pt idx="2">
                  <c:v>2.3875999999999999</c:v>
                </c:pt>
                <c:pt idx="3">
                  <c:v>2.3875999999999999</c:v>
                </c:pt>
              </c:numCache>
            </c:numRef>
          </c:val>
          <c:extLst>
            <c:ext xmlns:c16="http://schemas.microsoft.com/office/drawing/2014/chart" uri="{C3380CC4-5D6E-409C-BE32-E72D297353CC}">
              <c16:uniqueId val="{00000000-EDD0-4B26-B68A-2C4D6C0D4803}"/>
            </c:ext>
          </c:extLst>
        </c:ser>
        <c:ser>
          <c:idx val="2"/>
          <c:order val="1"/>
          <c:tx>
            <c:strRef>
              <c:f>[water_use_comparison.xlsx]Sheet1!$F$1</c:f>
              <c:strCache>
                <c:ptCount val="1"/>
                <c:pt idx="0">
                  <c:v>Livestock</c:v>
                </c:pt>
              </c:strCache>
            </c:strRef>
          </c:tx>
          <c:spPr>
            <a:solidFill>
              <a:srgbClr val="7030A0"/>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[water_use_comparison.xlsx]Sheet1!$F$3:$F$6</c:f>
              <c:numCache>
                <c:formatCode>General</c:formatCode>
                <c:ptCount val="4"/>
                <c:pt idx="0">
                  <c:v>0.85309999999999997</c:v>
                </c:pt>
                <c:pt idx="1">
                  <c:v>1.3271999999999999</c:v>
                </c:pt>
                <c:pt idx="2">
                  <c:v>1.0873999999999999</c:v>
                </c:pt>
                <c:pt idx="3">
                  <c:v>1.7369999999999999</c:v>
                </c:pt>
              </c:numCache>
            </c:numRef>
          </c:val>
          <c:extLst>
            <c:ext xmlns:c16="http://schemas.microsoft.com/office/drawing/2014/chart" uri="{C3380CC4-5D6E-409C-BE32-E72D297353CC}">
              <c16:uniqueId val="{00000001-EDD0-4B26-B68A-2C4D6C0D4803}"/>
            </c:ext>
          </c:extLst>
        </c:ser>
        <c:ser>
          <c:idx val="1"/>
          <c:order val="2"/>
          <c:tx>
            <c:strRef>
              <c:f>[water_use_comparison.xlsx]Sheet1!$E$1</c:f>
              <c:strCache>
                <c:ptCount val="1"/>
                <c:pt idx="0">
                  <c:v>Industry</c:v>
                </c:pt>
              </c:strCache>
            </c:strRef>
          </c:tx>
          <c:spPr>
            <a:solidFill>
              <a:schemeClr val="bg1">
                <a:lumMod val="65000"/>
              </a:schemeClr>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[water_use_comparison.xlsx]Sheet1!$E$3:$E$6</c:f>
              <c:numCache>
                <c:formatCode>General</c:formatCode>
                <c:ptCount val="4"/>
                <c:pt idx="0">
                  <c:v>0.5</c:v>
                </c:pt>
                <c:pt idx="1">
                  <c:v>1.35</c:v>
                </c:pt>
                <c:pt idx="2">
                  <c:v>1.35</c:v>
                </c:pt>
                <c:pt idx="3">
                  <c:v>1.35</c:v>
                </c:pt>
              </c:numCache>
            </c:numRef>
          </c:val>
          <c:extLst>
            <c:ext xmlns:c16="http://schemas.microsoft.com/office/drawing/2014/chart" uri="{C3380CC4-5D6E-409C-BE32-E72D297353CC}">
              <c16:uniqueId val="{00000002-EDD0-4B26-B68A-2C4D6C0D4803}"/>
            </c:ext>
          </c:extLst>
        </c:ser>
        <c:ser>
          <c:idx val="0"/>
          <c:order val="3"/>
          <c:tx>
            <c:strRef>
              <c:f>[water_use_comparison.xlsx]Sheet1!$D$1</c:f>
              <c:strCache>
                <c:ptCount val="1"/>
                <c:pt idx="0">
                  <c:v>Irrigation</c:v>
                </c:pt>
              </c:strCache>
            </c:strRef>
          </c:tx>
          <c:spPr>
            <a:solidFill>
              <a:srgbClr val="A94D0F"/>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[water_use_comparison.xlsx]Sheet1!$D$3:$D$6</c:f>
              <c:numCache>
                <c:formatCode>General</c:formatCode>
                <c:ptCount val="4"/>
                <c:pt idx="0">
                  <c:v>11.938599999999999</c:v>
                </c:pt>
                <c:pt idx="1">
                  <c:v>41.661100000000005</c:v>
                </c:pt>
                <c:pt idx="2">
                  <c:v>33.254800000000003</c:v>
                </c:pt>
                <c:pt idx="3">
                  <c:v>38.139300000000006</c:v>
                </c:pt>
              </c:numCache>
            </c:numRef>
          </c:val>
          <c:extLst>
            <c:ext xmlns:c16="http://schemas.microsoft.com/office/drawing/2014/chart" uri="{C3380CC4-5D6E-409C-BE32-E72D297353CC}">
              <c16:uniqueId val="{00000003-EDD0-4B26-B68A-2C4D6C0D4803}"/>
            </c:ext>
          </c:extLst>
        </c:ser>
        <c:dLbls>
          <c:showLegendKey val="0"/>
          <c:showVal val="0"/>
          <c:showCatName val="0"/>
          <c:showSerName val="0"/>
          <c:showPercent val="0"/>
          <c:showBubbleSize val="0"/>
        </c:dLbls>
        <c:gapWidth val="50"/>
        <c:overlap val="100"/>
        <c:axId val="508771896"/>
        <c:axId val="508774136"/>
      </c:barChart>
      <c:catAx>
        <c:axId val="50877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774136"/>
        <c:crosses val="autoZero"/>
        <c:auto val="1"/>
        <c:lblAlgn val="ctr"/>
        <c:lblOffset val="100"/>
        <c:noMultiLvlLbl val="0"/>
      </c:catAx>
      <c:valAx>
        <c:axId val="508774136"/>
        <c:scaling>
          <c:orientation val="minMax"/>
          <c:max val="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Billion m3</a:t>
                </a:r>
              </a:p>
            </c:rich>
          </c:tx>
          <c:layout>
            <c:manualLayout>
              <c:xMode val="edge"/>
              <c:yMode val="edge"/>
              <c:x val="1.0831467908489373E-2"/>
              <c:y val="0.2442602496137124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771896"/>
        <c:crosses val="autoZero"/>
        <c:crossBetween val="between"/>
        <c:majorUnit val="20"/>
      </c:valAx>
      <c:spPr>
        <a:noFill/>
        <a:ln>
          <a:noFill/>
        </a:ln>
        <a:effectLst/>
      </c:spPr>
    </c:plotArea>
    <c:legend>
      <c:legendPos val="r"/>
      <c:layout>
        <c:manualLayout>
          <c:xMode val="edge"/>
          <c:yMode val="edge"/>
          <c:x val="0.81391980142625842"/>
          <c:y val="0.31888468044761642"/>
          <c:w val="0.18608019857374147"/>
          <c:h val="0.362230269186108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4.2594757533037625E-2"/>
          <c:w val="0.6331163817073473"/>
          <c:h val="0.67349934268465461"/>
        </c:manualLayout>
      </c:layout>
      <c:barChart>
        <c:barDir val="col"/>
        <c:grouping val="stacked"/>
        <c:varyColors val="0"/>
        <c:ser>
          <c:idx val="0"/>
          <c:order val="0"/>
          <c:tx>
            <c:strRef>
              <c:f>[emissions_baseline_current.xlsx]emissions!$I$31</c:f>
              <c:strCache>
                <c:ptCount val="1"/>
                <c:pt idx="0">
                  <c:v>Crop production</c:v>
                </c:pt>
              </c:strCache>
            </c:strRef>
          </c:tx>
          <c:spPr>
            <a:solidFill>
              <a:schemeClr val="accent1"/>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[emissions_baseline_current.xlsx]emissions!$I$33:$I$36</c:f>
              <c:numCache>
                <c:formatCode>General</c:formatCode>
                <c:ptCount val="4"/>
                <c:pt idx="0">
                  <c:v>0.47249999999999998</c:v>
                </c:pt>
                <c:pt idx="1">
                  <c:v>0.79910000000000003</c:v>
                </c:pt>
                <c:pt idx="2">
                  <c:v>0.53259999999999996</c:v>
                </c:pt>
                <c:pt idx="3">
                  <c:v>0.69059999999999999</c:v>
                </c:pt>
              </c:numCache>
            </c:numRef>
          </c:val>
          <c:extLst>
            <c:ext xmlns:c16="http://schemas.microsoft.com/office/drawing/2014/chart" uri="{C3380CC4-5D6E-409C-BE32-E72D297353CC}">
              <c16:uniqueId val="{00000000-86CD-4748-9A8C-F9F035D5B611}"/>
            </c:ext>
          </c:extLst>
        </c:ser>
        <c:ser>
          <c:idx val="1"/>
          <c:order val="1"/>
          <c:tx>
            <c:strRef>
              <c:f>[emissions_baseline_current.xlsx]emissions!$J$31</c:f>
              <c:strCache>
                <c:ptCount val="1"/>
                <c:pt idx="0">
                  <c:v>Commercial</c:v>
                </c:pt>
              </c:strCache>
            </c:strRef>
          </c:tx>
          <c:spPr>
            <a:solidFill>
              <a:schemeClr val="accent2"/>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[emissions_baseline_current.xlsx]emissions!$J$33:$J$36</c:f>
              <c:numCache>
                <c:formatCode>General</c:formatCode>
                <c:ptCount val="4"/>
                <c:pt idx="0">
                  <c:v>0.19320000000000001</c:v>
                </c:pt>
                <c:pt idx="1">
                  <c:v>0.32779999999999998</c:v>
                </c:pt>
                <c:pt idx="2">
                  <c:v>0.32779999999999998</c:v>
                </c:pt>
                <c:pt idx="3">
                  <c:v>0.32779999999999998</c:v>
                </c:pt>
              </c:numCache>
            </c:numRef>
          </c:val>
          <c:extLst>
            <c:ext xmlns:c16="http://schemas.microsoft.com/office/drawing/2014/chart" uri="{C3380CC4-5D6E-409C-BE32-E72D297353CC}">
              <c16:uniqueId val="{00000001-86CD-4748-9A8C-F9F035D5B611}"/>
            </c:ext>
          </c:extLst>
        </c:ser>
        <c:ser>
          <c:idx val="2"/>
          <c:order val="2"/>
          <c:tx>
            <c:strRef>
              <c:f>[emissions_baseline_current.xlsx]emissions!$K$31</c:f>
              <c:strCache>
                <c:ptCount val="1"/>
                <c:pt idx="0">
                  <c:v>Industry</c:v>
                </c:pt>
              </c:strCache>
            </c:strRef>
          </c:tx>
          <c:spPr>
            <a:solidFill>
              <a:schemeClr val="accent3"/>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[emissions_baseline_current.xlsx]emissions!$K$33:$K$36</c:f>
              <c:numCache>
                <c:formatCode>General</c:formatCode>
                <c:ptCount val="4"/>
                <c:pt idx="0">
                  <c:v>2.2269999999999999</c:v>
                </c:pt>
                <c:pt idx="1">
                  <c:v>4.4164000000000003</c:v>
                </c:pt>
                <c:pt idx="2">
                  <c:v>4.4164000000000003</c:v>
                </c:pt>
                <c:pt idx="3">
                  <c:v>4.4164000000000003</c:v>
                </c:pt>
              </c:numCache>
            </c:numRef>
          </c:val>
          <c:extLst>
            <c:ext xmlns:c16="http://schemas.microsoft.com/office/drawing/2014/chart" uri="{C3380CC4-5D6E-409C-BE32-E72D297353CC}">
              <c16:uniqueId val="{00000002-86CD-4748-9A8C-F9F035D5B611}"/>
            </c:ext>
          </c:extLst>
        </c:ser>
        <c:ser>
          <c:idx val="3"/>
          <c:order val="3"/>
          <c:tx>
            <c:strRef>
              <c:f>[emissions_baseline_current.xlsx]emissions!$L$31</c:f>
              <c:strCache>
                <c:ptCount val="1"/>
                <c:pt idx="0">
                  <c:v>Mining</c:v>
                </c:pt>
              </c:strCache>
            </c:strRef>
          </c:tx>
          <c:spPr>
            <a:solidFill>
              <a:schemeClr val="accent4"/>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[emissions_baseline_current.xlsx]emissions!$L$33:$L$36</c:f>
              <c:numCache>
                <c:formatCode>General</c:formatCode>
                <c:ptCount val="4"/>
                <c:pt idx="0">
                  <c:v>1.1379999999999999</c:v>
                </c:pt>
                <c:pt idx="1">
                  <c:v>3.19</c:v>
                </c:pt>
                <c:pt idx="2">
                  <c:v>3.19</c:v>
                </c:pt>
                <c:pt idx="3">
                  <c:v>3.19</c:v>
                </c:pt>
              </c:numCache>
            </c:numRef>
          </c:val>
          <c:extLst>
            <c:ext xmlns:c16="http://schemas.microsoft.com/office/drawing/2014/chart" uri="{C3380CC4-5D6E-409C-BE32-E72D297353CC}">
              <c16:uniqueId val="{00000003-86CD-4748-9A8C-F9F035D5B611}"/>
            </c:ext>
          </c:extLst>
        </c:ser>
        <c:ser>
          <c:idx val="4"/>
          <c:order val="4"/>
          <c:tx>
            <c:strRef>
              <c:f>[emissions_baseline_current.xlsx]emissions!$M$31</c:f>
              <c:strCache>
                <c:ptCount val="1"/>
                <c:pt idx="0">
                  <c:v>Other</c:v>
                </c:pt>
              </c:strCache>
            </c:strRef>
          </c:tx>
          <c:spPr>
            <a:solidFill>
              <a:schemeClr val="accent5"/>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[emissions_baseline_current.xlsx]emissions!$M$33:$M$36</c:f>
              <c:numCache>
                <c:formatCode>General</c:formatCode>
                <c:ptCount val="4"/>
                <c:pt idx="0">
                  <c:v>0.80959999999999999</c:v>
                </c:pt>
                <c:pt idx="1">
                  <c:v>1.0469999999999999</c:v>
                </c:pt>
                <c:pt idx="2">
                  <c:v>1.0469999999999999</c:v>
                </c:pt>
                <c:pt idx="3">
                  <c:v>1.0469999999999999</c:v>
                </c:pt>
              </c:numCache>
            </c:numRef>
          </c:val>
          <c:extLst>
            <c:ext xmlns:c16="http://schemas.microsoft.com/office/drawing/2014/chart" uri="{C3380CC4-5D6E-409C-BE32-E72D297353CC}">
              <c16:uniqueId val="{00000004-86CD-4748-9A8C-F9F035D5B611}"/>
            </c:ext>
          </c:extLst>
        </c:ser>
        <c:ser>
          <c:idx val="5"/>
          <c:order val="5"/>
          <c:tx>
            <c:strRef>
              <c:f>[emissions_baseline_current.xlsx]emissions!$N$31</c:f>
              <c:strCache>
                <c:ptCount val="1"/>
                <c:pt idx="0">
                  <c:v>Residential</c:v>
                </c:pt>
              </c:strCache>
            </c:strRef>
          </c:tx>
          <c:spPr>
            <a:solidFill>
              <a:schemeClr val="accent6"/>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[emissions_baseline_current.xlsx]emissions!$N$33:$N$36</c:f>
              <c:numCache>
                <c:formatCode>General</c:formatCode>
                <c:ptCount val="4"/>
                <c:pt idx="0">
                  <c:v>0.97239999999999993</c:v>
                </c:pt>
                <c:pt idx="1">
                  <c:v>1.1701999999999999</c:v>
                </c:pt>
                <c:pt idx="2">
                  <c:v>1.1701999999999999</c:v>
                </c:pt>
                <c:pt idx="3">
                  <c:v>1.1701999999999999</c:v>
                </c:pt>
              </c:numCache>
            </c:numRef>
          </c:val>
          <c:extLst>
            <c:ext xmlns:c16="http://schemas.microsoft.com/office/drawing/2014/chart" uri="{C3380CC4-5D6E-409C-BE32-E72D297353CC}">
              <c16:uniqueId val="{00000005-86CD-4748-9A8C-F9F035D5B611}"/>
            </c:ext>
          </c:extLst>
        </c:ser>
        <c:ser>
          <c:idx val="6"/>
          <c:order val="6"/>
          <c:tx>
            <c:strRef>
              <c:f>[emissions_baseline_current.xlsx]emissions!$O$31</c:f>
              <c:strCache>
                <c:ptCount val="1"/>
                <c:pt idx="0">
                  <c:v>Transport</c:v>
                </c:pt>
              </c:strCache>
            </c:strRef>
          </c:tx>
          <c:spPr>
            <a:solidFill>
              <a:schemeClr val="accent1">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[emissions_baseline_current.xlsx]emissions!$O$33:$O$36</c:f>
              <c:numCache>
                <c:formatCode>General</c:formatCode>
                <c:ptCount val="4"/>
                <c:pt idx="0">
                  <c:v>6.1774000000000004</c:v>
                </c:pt>
                <c:pt idx="1">
                  <c:v>12.0321</c:v>
                </c:pt>
                <c:pt idx="2">
                  <c:v>12.0321</c:v>
                </c:pt>
                <c:pt idx="3">
                  <c:v>12.0321</c:v>
                </c:pt>
              </c:numCache>
            </c:numRef>
          </c:val>
          <c:extLst>
            <c:ext xmlns:c16="http://schemas.microsoft.com/office/drawing/2014/chart" uri="{C3380CC4-5D6E-409C-BE32-E72D297353CC}">
              <c16:uniqueId val="{00000006-86CD-4748-9A8C-F9F035D5B611}"/>
            </c:ext>
          </c:extLst>
        </c:ser>
        <c:ser>
          <c:idx val="7"/>
          <c:order val="7"/>
          <c:tx>
            <c:strRef>
              <c:f>[emissions_baseline_current.xlsx]emissions!$P$31</c:f>
              <c:strCache>
                <c:ptCount val="1"/>
                <c:pt idx="0">
                  <c:v>Livestock</c:v>
                </c:pt>
              </c:strCache>
            </c:strRef>
          </c:tx>
          <c:spPr>
            <a:solidFill>
              <a:schemeClr val="accent2">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[emissions_baseline_current.xlsx]emissions!$P$33:$P$36</c:f>
              <c:numCache>
                <c:formatCode>General</c:formatCode>
                <c:ptCount val="4"/>
                <c:pt idx="0">
                  <c:v>69.834400000000002</c:v>
                </c:pt>
                <c:pt idx="1">
                  <c:v>110.1936</c:v>
                </c:pt>
                <c:pt idx="2">
                  <c:v>88.933000000000007</c:v>
                </c:pt>
                <c:pt idx="3">
                  <c:v>142.08009999999999</c:v>
                </c:pt>
              </c:numCache>
            </c:numRef>
          </c:val>
          <c:extLst>
            <c:ext xmlns:c16="http://schemas.microsoft.com/office/drawing/2014/chart" uri="{C3380CC4-5D6E-409C-BE32-E72D297353CC}">
              <c16:uniqueId val="{00000007-86CD-4748-9A8C-F9F035D5B611}"/>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Million tonnes of CO2-eq.</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6680"/>
        <c:crosses val="autoZero"/>
        <c:crossBetween val="between"/>
        <c:majorUnit val="50"/>
      </c:valAx>
      <c:spPr>
        <a:noFill/>
        <a:ln>
          <a:noFill/>
        </a:ln>
        <a:effectLst/>
      </c:spPr>
    </c:plotArea>
    <c:legend>
      <c:legendPos val="r"/>
      <c:layout>
        <c:manualLayout>
          <c:xMode val="edge"/>
          <c:yMode val="edge"/>
          <c:x val="0.7672973317606554"/>
          <c:y val="0.22305814393288176"/>
          <c:w val="0.23270266823934457"/>
          <c:h val="0.561161732512693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05665844437025"/>
          <c:y val="3.5277394123202951E-2"/>
          <c:w val="0.68991924914994385"/>
          <c:h val="0.77903276330964955"/>
        </c:manualLayout>
      </c:layout>
      <c:barChart>
        <c:barDir val="col"/>
        <c:grouping val="stacked"/>
        <c:varyColors val="0"/>
        <c:ser>
          <c:idx val="0"/>
          <c:order val="0"/>
          <c:tx>
            <c:strRef>
              <c:f>[land_use_comparison.xlsx]Sheet1!$Q$13</c:f>
              <c:strCache>
                <c:ptCount val="1"/>
                <c:pt idx="0">
                  <c:v>High</c:v>
                </c:pt>
              </c:strCache>
            </c:strRef>
          </c:tx>
          <c:spPr>
            <a:solidFill>
              <a:srgbClr val="C00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[land_use_comparison.xlsx]Sheet1!$Q$14:$Q$17</c:f>
              <c:numCache>
                <c:formatCode>General</c:formatCode>
                <c:ptCount val="4"/>
                <c:pt idx="0">
                  <c:v>37.8307</c:v>
                </c:pt>
                <c:pt idx="1">
                  <c:v>59.740500000000011</c:v>
                </c:pt>
                <c:pt idx="2">
                  <c:v>45.294800000000009</c:v>
                </c:pt>
                <c:pt idx="3">
                  <c:v>57.146899999999995</c:v>
                </c:pt>
              </c:numCache>
            </c:numRef>
          </c:val>
          <c:extLst>
            <c:ext xmlns:c16="http://schemas.microsoft.com/office/drawing/2014/chart" uri="{C3380CC4-5D6E-409C-BE32-E72D297353CC}">
              <c16:uniqueId val="{00000000-2F0B-49D1-B0F3-24947F148A12}"/>
            </c:ext>
          </c:extLst>
        </c:ser>
        <c:ser>
          <c:idx val="1"/>
          <c:order val="1"/>
          <c:tx>
            <c:strRef>
              <c:f>[land_use_comparison.xlsx]Sheet1!$R$13</c:f>
              <c:strCache>
                <c:ptCount val="1"/>
                <c:pt idx="0">
                  <c:v>Intermediate</c:v>
                </c:pt>
              </c:strCache>
            </c:strRef>
          </c:tx>
          <c:spPr>
            <a:solidFill>
              <a:srgbClr val="FFC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[land_use_comparison.xlsx]Sheet1!$R$14:$R$17</c:f>
              <c:numCache>
                <c:formatCode>General</c:formatCode>
                <c:ptCount val="4"/>
                <c:pt idx="0">
                  <c:v>33.2074</c:v>
                </c:pt>
                <c:pt idx="1">
                  <c:v>62.535400000000003</c:v>
                </c:pt>
                <c:pt idx="2">
                  <c:v>33.451900000000002</c:v>
                </c:pt>
                <c:pt idx="3">
                  <c:v>45.763999999999996</c:v>
                </c:pt>
              </c:numCache>
            </c:numRef>
          </c:val>
          <c:extLst>
            <c:ext xmlns:c16="http://schemas.microsoft.com/office/drawing/2014/chart" uri="{C3380CC4-5D6E-409C-BE32-E72D297353CC}">
              <c16:uniqueId val="{00000001-2F0B-49D1-B0F3-24947F148A12}"/>
            </c:ext>
          </c:extLst>
        </c:ser>
        <c:ser>
          <c:idx val="2"/>
          <c:order val="2"/>
          <c:tx>
            <c:strRef>
              <c:f>[land_use_comparison.xlsx]Sheet1!$S$13</c:f>
              <c:strCache>
                <c:ptCount val="1"/>
                <c:pt idx="0">
                  <c:v>Low</c:v>
                </c:pt>
              </c:strCache>
            </c:strRef>
          </c:tx>
          <c:spPr>
            <a:solidFill>
              <a:srgbClr val="00B05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[land_use_comparison.xlsx]Sheet1!$S$14:$S$17</c:f>
              <c:numCache>
                <c:formatCode>General</c:formatCode>
                <c:ptCount val="4"/>
                <c:pt idx="0">
                  <c:v>81.646699999999981</c:v>
                </c:pt>
                <c:pt idx="1">
                  <c:v>68.990299999999991</c:v>
                </c:pt>
                <c:pt idx="2">
                  <c:v>50.658099999999997</c:v>
                </c:pt>
                <c:pt idx="3">
                  <c:v>59.489899999999999</c:v>
                </c:pt>
              </c:numCache>
            </c:numRef>
          </c:val>
          <c:extLst>
            <c:ext xmlns:c16="http://schemas.microsoft.com/office/drawing/2014/chart" uri="{C3380CC4-5D6E-409C-BE32-E72D297353CC}">
              <c16:uniqueId val="{00000002-2F0B-49D1-B0F3-24947F148A12}"/>
            </c:ext>
          </c:extLst>
        </c:ser>
        <c:dLbls>
          <c:showLegendKey val="0"/>
          <c:showVal val="0"/>
          <c:showCatName val="0"/>
          <c:showSerName val="0"/>
          <c:showPercent val="0"/>
          <c:showBubbleSize val="0"/>
        </c:dLbls>
        <c:gapWidth val="50"/>
        <c:overlap val="100"/>
        <c:axId val="628081336"/>
        <c:axId val="628082616"/>
      </c:barChart>
      <c:catAx>
        <c:axId val="62808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8082616"/>
        <c:crosses val="autoZero"/>
        <c:auto val="1"/>
        <c:lblAlgn val="ctr"/>
        <c:lblOffset val="100"/>
        <c:noMultiLvlLbl val="0"/>
      </c:catAx>
      <c:valAx>
        <c:axId val="628082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1000 sq.km.</a:t>
                </a:r>
              </a:p>
            </c:rich>
          </c:tx>
          <c:layout>
            <c:manualLayout>
              <c:xMode val="edge"/>
              <c:yMode val="edge"/>
              <c:x val="1.7498949772181346E-2"/>
              <c:y val="0.3172364530383069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8081336"/>
        <c:crosses val="autoZero"/>
        <c:crossBetween val="between"/>
      </c:valAx>
      <c:spPr>
        <a:noFill/>
        <a:ln>
          <a:noFill/>
        </a:ln>
        <a:effectLst/>
      </c:spPr>
    </c:plotArea>
    <c:legend>
      <c:legendPos val="r"/>
      <c:layout>
        <c:manualLayout>
          <c:xMode val="edge"/>
          <c:yMode val="edge"/>
          <c:x val="0.80670422353156612"/>
          <c:y val="0.27171004081052008"/>
          <c:w val="0.19329577646843393"/>
          <c:h val="0.3154324225800428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Sheet1!$A$11</c:f>
              <c:strCache>
                <c:ptCount val="1"/>
                <c:pt idx="0">
                  <c:v>Baseline</c:v>
                </c:pt>
              </c:strCache>
            </c:strRef>
          </c:tx>
          <c:spPr>
            <a:solidFill>
              <a:schemeClr val="bg2">
                <a:lumMod val="75000"/>
              </a:schemeClr>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Sheet1!$C$11:$L$11</c:f>
              <c:numCache>
                <c:formatCode>0%</c:formatCode>
                <c:ptCount val="10"/>
                <c:pt idx="0">
                  <c:v>0.80875307673263819</c:v>
                </c:pt>
                <c:pt idx="1">
                  <c:v>0.48763312646558382</c:v>
                </c:pt>
                <c:pt idx="2">
                  <c:v>0.60608904499931804</c:v>
                </c:pt>
                <c:pt idx="3">
                  <c:v>0.43714713479491168</c:v>
                </c:pt>
                <c:pt idx="4">
                  <c:v>0.8490492100708763</c:v>
                </c:pt>
                <c:pt idx="5">
                  <c:v>0.66964775047230429</c:v>
                </c:pt>
                <c:pt idx="6">
                  <c:v>0.61803796195181149</c:v>
                </c:pt>
                <c:pt idx="7">
                  <c:v>0.75281578201924126</c:v>
                </c:pt>
                <c:pt idx="8">
                  <c:v>0.14853586677240602</c:v>
                </c:pt>
                <c:pt idx="9">
                  <c:v>0.73790413736382243</c:v>
                </c:pt>
              </c:numCache>
            </c:numRef>
          </c:val>
          <c:extLst>
            <c:ext xmlns:c16="http://schemas.microsoft.com/office/drawing/2014/chart" uri="{C3380CC4-5D6E-409C-BE32-E72D297353CC}">
              <c16:uniqueId val="{00000000-E932-4EB4-9485-F9A4F48E156D}"/>
            </c:ext>
          </c:extLst>
        </c:ser>
        <c:ser>
          <c:idx val="1"/>
          <c:order val="1"/>
          <c:tx>
            <c:strRef>
              <c:f>Sheet1!$A$12</c:f>
              <c:strCache>
                <c:ptCount val="1"/>
                <c:pt idx="0">
                  <c:v>Fixed Food Basket</c:v>
                </c:pt>
              </c:strCache>
            </c:strRef>
          </c:tx>
          <c:spPr>
            <a:solidFill>
              <a:schemeClr val="accent2"/>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Sheet1!$C$12:$L$12</c:f>
              <c:numCache>
                <c:formatCode>0%</c:formatCode>
                <c:ptCount val="10"/>
                <c:pt idx="0">
                  <c:v>0.88654802824709533</c:v>
                </c:pt>
                <c:pt idx="1">
                  <c:v>0.5219091438229384</c:v>
                </c:pt>
                <c:pt idx="2">
                  <c:v>0.63594284703053683</c:v>
                </c:pt>
                <c:pt idx="3">
                  <c:v>0.37139904793705286</c:v>
                </c:pt>
                <c:pt idx="4">
                  <c:v>0.65256316748704202</c:v>
                </c:pt>
                <c:pt idx="5">
                  <c:v>0.68544856600743875</c:v>
                </c:pt>
                <c:pt idx="6">
                  <c:v>0.56092953851246108</c:v>
                </c:pt>
                <c:pt idx="7">
                  <c:v>0.72920334173389134</c:v>
                </c:pt>
                <c:pt idx="8">
                  <c:v>0.14777692200720743</c:v>
                </c:pt>
                <c:pt idx="9">
                  <c:v>0.65096418649010512</c:v>
                </c:pt>
              </c:numCache>
            </c:numRef>
          </c:val>
          <c:extLst>
            <c:ext xmlns:c16="http://schemas.microsoft.com/office/drawing/2014/chart" uri="{C3380CC4-5D6E-409C-BE32-E72D297353CC}">
              <c16:uniqueId val="{00000001-E932-4EB4-9485-F9A4F48E156D}"/>
            </c:ext>
          </c:extLst>
        </c:ser>
        <c:ser>
          <c:idx val="2"/>
          <c:order val="2"/>
          <c:tx>
            <c:strRef>
              <c:f>Sheet1!$A$13</c:f>
              <c:strCache>
                <c:ptCount val="1"/>
                <c:pt idx="0">
                  <c:v>Improved Diet</c:v>
                </c:pt>
              </c:strCache>
            </c:strRef>
          </c:tx>
          <c:spPr>
            <a:solidFill>
              <a:srgbClr val="7030A0"/>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Sheet1!$C$13:$L$13</c:f>
              <c:numCache>
                <c:formatCode>0%</c:formatCode>
                <c:ptCount val="10"/>
                <c:pt idx="0">
                  <c:v>0.95641677859920249</c:v>
                </c:pt>
                <c:pt idx="1">
                  <c:v>0.46058557628853392</c:v>
                </c:pt>
                <c:pt idx="2">
                  <c:v>0.65627589354580695</c:v>
                </c:pt>
                <c:pt idx="3">
                  <c:v>0.43573171029557484</c:v>
                </c:pt>
                <c:pt idx="4">
                  <c:v>0.73581610929117425</c:v>
                </c:pt>
                <c:pt idx="5">
                  <c:v>0.68361410696602321</c:v>
                </c:pt>
                <c:pt idx="6">
                  <c:v>0.6422876269272948</c:v>
                </c:pt>
                <c:pt idx="7">
                  <c:v>0.75320089853674554</c:v>
                </c:pt>
                <c:pt idx="8">
                  <c:v>0.15354518207089093</c:v>
                </c:pt>
                <c:pt idx="9">
                  <c:v>0.7299195173271168</c:v>
                </c:pt>
              </c:numCache>
            </c:numRef>
          </c:val>
          <c:extLst>
            <c:ext xmlns:c16="http://schemas.microsoft.com/office/drawing/2014/chart" uri="{C3380CC4-5D6E-409C-BE32-E72D297353CC}">
              <c16:uniqueId val="{00000002-E932-4EB4-9485-F9A4F48E156D}"/>
            </c:ext>
          </c:extLst>
        </c:ser>
        <c:dLbls>
          <c:showLegendKey val="0"/>
          <c:showVal val="0"/>
          <c:showCatName val="0"/>
          <c:showSerName val="0"/>
          <c:showPercent val="0"/>
          <c:showBubbleSize val="0"/>
        </c:dLbls>
        <c:gapWidth val="100"/>
        <c:axId val="622181320"/>
        <c:axId val="622179720"/>
      </c:barChart>
      <c:catAx>
        <c:axId val="62218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2179720"/>
        <c:crosses val="autoZero"/>
        <c:auto val="1"/>
        <c:lblAlgn val="ctr"/>
        <c:lblOffset val="100"/>
        <c:noMultiLvlLbl val="0"/>
      </c:catAx>
      <c:valAx>
        <c:axId val="622179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2181320"/>
        <c:crosses val="autoZero"/>
        <c:crossBetween val="between"/>
      </c:valAx>
      <c:spPr>
        <a:noFill/>
        <a:ln>
          <a:noFill/>
        </a:ln>
        <a:effectLst/>
      </c:spPr>
    </c:plotArea>
    <c:legend>
      <c:legendPos val="b"/>
      <c:layout>
        <c:manualLayout>
          <c:xMode val="edge"/>
          <c:yMode val="edge"/>
          <c:x val="8.2203786935755682E-2"/>
          <c:y val="0.88487500931370999"/>
          <c:w val="0.83559224323067771"/>
          <c:h val="9.38604302529394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0.34428</cdr:x>
      <cdr:y>0.16143</cdr:y>
    </cdr:from>
    <cdr:to>
      <cdr:x>0.34428</cdr:x>
      <cdr:y>0.77729</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970909" y="427382"/>
          <a:ext cx="0" cy="1630441"/>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0.28646</cdr:x>
      <cdr:y>0.05128</cdr:y>
    </cdr:from>
    <cdr:to>
      <cdr:x>0.28646</cdr:x>
      <cdr:y>0.70109</cdr:y>
    </cdr:to>
    <cdr:cxnSp macro="">
      <cdr:nvCxnSpPr>
        <cdr:cNvPr id="2" name="Straight Connector 1">
          <a:extLst xmlns:a="http://schemas.openxmlformats.org/drawingml/2006/main">
            <a:ext uri="{FF2B5EF4-FFF2-40B4-BE49-F238E27FC236}">
              <a16:creationId xmlns:a16="http://schemas.microsoft.com/office/drawing/2014/main" id="{397C52AA-C665-4EDA-8C53-E6DEEA239932}"/>
            </a:ext>
          </a:extLst>
        </cdr:cNvPr>
        <cdr:cNvCxnSpPr>
          <a:cxnSpLocks xmlns:a="http://schemas.openxmlformats.org/drawingml/2006/main"/>
        </cdr:cNvCxnSpPr>
      </cdr:nvCxnSpPr>
      <cdr:spPr>
        <a:xfrm xmlns:a="http://schemas.openxmlformats.org/drawingml/2006/main">
          <a:off x="1746260" y="119012"/>
          <a:ext cx="0" cy="1508105"/>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0.29165</cdr:x>
      <cdr:y>0.02235</cdr:y>
    </cdr:from>
    <cdr:to>
      <cdr:x>0.29165</cdr:x>
      <cdr:y>0.70357</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788627" y="56038"/>
          <a:ext cx="0" cy="1707933"/>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0.29078</cdr:x>
      <cdr:y>0.03978</cdr:y>
    </cdr:from>
    <cdr:to>
      <cdr:x>0.29078</cdr:x>
      <cdr:y>0.70562</cdr:y>
    </cdr:to>
    <cdr:cxnSp macro="">
      <cdr:nvCxnSpPr>
        <cdr:cNvPr id="3" name="Straight Connector 2">
          <a:extLst xmlns:a="http://schemas.openxmlformats.org/drawingml/2006/main">
            <a:ext uri="{FF2B5EF4-FFF2-40B4-BE49-F238E27FC236}">
              <a16:creationId xmlns:a16="http://schemas.microsoft.com/office/drawing/2014/main" id="{CDD7C232-915D-4CBA-BFC8-4B1F97B07A05}"/>
            </a:ext>
          </a:extLst>
        </cdr:cNvPr>
        <cdr:cNvCxnSpPr/>
      </cdr:nvCxnSpPr>
      <cdr:spPr>
        <a:xfrm xmlns:a="http://schemas.openxmlformats.org/drawingml/2006/main" flipV="1">
          <a:off x="1761899" y="89482"/>
          <a:ext cx="0" cy="1497762"/>
        </a:xfrm>
        <a:prstGeom xmlns:a="http://schemas.openxmlformats.org/drawingml/2006/main" prst="line">
          <a:avLst/>
        </a:prstGeom>
        <a:ln xmlns:a="http://schemas.openxmlformats.org/drawingml/2006/main" w="190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747B1-099E-4AD2-801D-97E0DD0BADFF}"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C8DEE-6592-4AE5-84E2-0C3421A0BFD2}" type="slidenum">
              <a:rPr lang="en-GB" smtClean="0"/>
              <a:t>‹#›</a:t>
            </a:fld>
            <a:endParaRPr lang="en-GB"/>
          </a:p>
        </p:txBody>
      </p:sp>
    </p:spTree>
    <p:extLst>
      <p:ext uri="{BB962C8B-B14F-4D97-AF65-F5344CB8AC3E}">
        <p14:creationId xmlns:p14="http://schemas.microsoft.com/office/powerpoint/2010/main" val="301641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noProof="0" dirty="0"/>
              <a:t>This lecture introduces the second system in the climate, land, energy</a:t>
            </a:r>
            <a:r>
              <a:rPr lang="en-GB" dirty="0"/>
              <a:t>,</a:t>
            </a:r>
            <a:r>
              <a:rPr lang="en-GB" noProof="0" dirty="0"/>
              <a:t> and water representation: land. The lecture focuses especially on how land use can be modelled using OSeMOSYS. </a:t>
            </a:r>
            <a:r>
              <a:rPr lang="en-GB" noProof="0" dirty="0">
                <a:latin typeface="Open Sans"/>
                <a:ea typeface="Open Sans"/>
                <a:cs typeface="Open Sans"/>
              </a:rPr>
              <a:t>This lecture has three intended learning outcomes. First, is to understand the distinction between land cover and land use, as well as to understand the importance and relevance of modelling land use. Second, is an exploration of an example of modelling land use in order to better understand its applications. And finally, </a:t>
            </a:r>
            <a:r>
              <a:rPr lang="en-GB" dirty="0">
                <a:latin typeface="Open Sans"/>
                <a:ea typeface="Open Sans"/>
                <a:cs typeface="Open Sans"/>
              </a:rPr>
              <a:t>during this lecture you will</a:t>
            </a:r>
            <a:r>
              <a:rPr lang="en-GB" noProof="0" dirty="0">
                <a:latin typeface="Open Sans"/>
                <a:ea typeface="Open Sans"/>
                <a:cs typeface="Open Sans"/>
              </a:rPr>
              <a:t> </a:t>
            </a:r>
            <a:r>
              <a:rPr lang="en-GB" dirty="0">
                <a:latin typeface="Open Sans"/>
                <a:ea typeface="Open Sans"/>
                <a:cs typeface="Open Sans"/>
              </a:rPr>
              <a:t>learn</a:t>
            </a:r>
            <a:r>
              <a:rPr lang="en-GB" noProof="0" dirty="0">
                <a:latin typeface="Open Sans"/>
                <a:ea typeface="Open Sans"/>
                <a:cs typeface="Open Sans"/>
              </a:rPr>
              <a:t> the basics of how to model land use in OSeMOSYS. </a:t>
            </a:r>
            <a:endParaRPr lang="en-GB" noProof="0" dirty="0">
              <a:latin typeface="Open Sans" panose="020B0606030504020204" pitchFamily="34" charset="0"/>
              <a:ea typeface="Open Sans" panose="020B0606030504020204" pitchFamily="34" charset="0"/>
              <a:cs typeface="Open Sans" panose="020B0606030504020204" pitchFamily="34" charset="0"/>
            </a:endParaRPr>
          </a:p>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aspect considered in the Climate Resilient Green Economy thematic area is that of climate impacts. The two figures above show the yield, in </a:t>
            </a:r>
            <a:r>
              <a:rPr lang="en-US" dirty="0" err="1"/>
              <a:t>tonnes</a:t>
            </a:r>
            <a:r>
              <a:rPr lang="en-US" dirty="0"/>
              <a:t> per hectare, for barley, on the right, and coffee, on the left, across three climate futures and Ethiopia’s nine regions. </a:t>
            </a:r>
          </a:p>
          <a:p>
            <a:r>
              <a:rPr lang="en-US" dirty="0"/>
              <a:t>The results of the modelling analysis show that climate change could significantly alter crop yields. However, the direction of this impact varies for different crops and under different climate futures. For instance, barley yields appear to be highest in the baseline scenario and lowest in the R.C.P. 8.5 scenarios across all regions. And the difference between the expected yields in both R.C.P. 4.5 and R.C.P. 8.5 scenarios appear to be marginal in all scenarios as well.  </a:t>
            </a:r>
            <a:endParaRPr lang="en-US" dirty="0">
              <a:cs typeface="Calibri"/>
            </a:endParaRPr>
          </a:p>
          <a:p>
            <a:r>
              <a:rPr lang="en-US" dirty="0"/>
              <a:t>At the same time, coffee yields show greater variation in trends across regions. In most regions, coffee yields are highest in the RCP8.5 scenario. However, there are two regions which are notable exceptions to this, where the yields in the baseline scenario are significantly greater than either the R.C.P. 4.5 or R.C.P. 8.5 scenarios.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1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modelling results from the ‘Climate Resilient Green Economy’ scenarios considered in the CLEWs-Ethiopia model provide some key insights. First, they highlight the benefit and extent to which reforestation allows additional carbon dioxide sequestration, which can help offset emissions from other sectors. This is especially salient given the projected growth in energy- and emissions-intensive sectors such as transport and industry by 2030. Second, it highlights the impact of climate change on crop yields. The results show that at the national level it appears that climate change may not significantly affect crop yields in both the climate futures considered. However, there appears to be significant heterogeneity in these impacts by region and crop. This highlights the importance of spatial resolution and representation of land use in such models. A model with only a national scope may not identify such regional differences. Including this additional granularity in the model helps assess and inform more targeted and regionally differentiated policies.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67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55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Under the second thematic area, ‘Agriculture Modernization’, we consider three scenarios. The first is ‘Current targets’, which represents the baseline or ‘business-as-usual’ scenario. In this scenario, the crop production meets the goals set out in the national plan. The model optimizes the overall system to achieve these national targets at the least cost over the modelled period. The second scenario is the ‘Fixed food basket’, in which p</a:t>
            </a:r>
            <a:r>
              <a:rPr lang="en-US" sz="1200">
                <a:latin typeface="Open Sans"/>
                <a:ea typeface="Open Sans"/>
                <a:cs typeface="Open Sans"/>
              </a:rPr>
              <a:t>er capita consumption of agricultural produce stays constant and production increases with population growth. This scenario represents </a:t>
            </a:r>
            <a:r>
              <a:rPr lang="en-US">
                <a:latin typeface="Open Sans"/>
                <a:ea typeface="Open Sans"/>
                <a:cs typeface="Open Sans"/>
              </a:rPr>
              <a:t>a combination</a:t>
            </a:r>
            <a:r>
              <a:rPr lang="en-US" sz="1200">
                <a:latin typeface="Open Sans"/>
                <a:ea typeface="Open Sans"/>
                <a:cs typeface="Open Sans"/>
              </a:rPr>
              <a:t> of the status quo, in terms of diet composition, and a projected growth in the demand based on population trends. The final scenario, ’Improved diets’, assumes that per capita consumption of agricultural products shifts towards the pattern of the richest 20%. This scenario represents a significant shift in diet composition for 80% of the current population. The aim of studying these three scenarios is to identify the implications of diet compositions on land use, water, energy, and emissions.</a:t>
            </a:r>
            <a:endParaRPr lang="en-GB">
              <a:latin typeface="Open Sans"/>
              <a:ea typeface="Open Sans"/>
              <a:cs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82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of the diets mentioned in the previous slide are compared here. These are the ‘Fixed Food Basket’ and ‘Improved Diet’. The ‘Improved diet’ represents a higher total calorific diet than the ‘Fixed food basket’. T</a:t>
            </a:r>
            <a:r>
              <a:rPr lang="en-US" sz="1200" dirty="0">
                <a:latin typeface="Open Sans"/>
                <a:ea typeface="Open Sans"/>
                <a:cs typeface="Open Sans"/>
              </a:rPr>
              <a:t>he ‘improved diet’ is characterized by higher consumption of animal products and lower reliance on cereals. As mentioned previously, the ‘Improved Diet’ represents the diet of the </a:t>
            </a:r>
            <a:r>
              <a:rPr lang="en-US" dirty="0">
                <a:latin typeface="Open Sans"/>
                <a:ea typeface="Open Sans"/>
                <a:cs typeface="Open Sans"/>
              </a:rPr>
              <a:t>richest</a:t>
            </a:r>
            <a:r>
              <a:rPr lang="en-US" sz="1200" dirty="0">
                <a:latin typeface="Open Sans"/>
                <a:ea typeface="Open Sans"/>
                <a:cs typeface="Open Sans"/>
              </a:rPr>
              <a:t> 20% of Ethiopia’s population. The diet also resembles that of many developed countries with a higher relative consumption of animal products as compared to cereals. It should be </a:t>
            </a:r>
            <a:r>
              <a:rPr lang="en-US" dirty="0">
                <a:latin typeface="Open Sans"/>
                <a:ea typeface="Open Sans"/>
                <a:cs typeface="Open Sans"/>
              </a:rPr>
              <a:t>noted,</a:t>
            </a:r>
            <a:r>
              <a:rPr lang="en-US" sz="1200" dirty="0">
                <a:latin typeface="Open Sans"/>
                <a:ea typeface="Open Sans"/>
                <a:cs typeface="Open Sans"/>
              </a:rPr>
              <a:t> however</a:t>
            </a:r>
            <a:r>
              <a:rPr lang="en-US" dirty="0">
                <a:latin typeface="Open Sans"/>
                <a:ea typeface="Open Sans"/>
                <a:cs typeface="Open Sans"/>
              </a:rPr>
              <a:t>,</a:t>
            </a:r>
            <a:r>
              <a:rPr lang="en-US" sz="1200" dirty="0">
                <a:latin typeface="Open Sans"/>
                <a:ea typeface="Open Sans"/>
                <a:cs typeface="Open Sans"/>
              </a:rPr>
              <a:t> that the scenario name ‘Improved diet’ does not imply that the diet is an improvement on the ‘Fixed Food Basket’ in every way. It is simply meant to represent a higher calorie diet which is the likely progression of diet compositions in Ethiopia based on current trends. The impact of other diets could also be considered within the existing modelling framework.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8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CLEWs-Ethiopia model was used arrive at the ‘least-cost’ optimal systems for each of the scenarios considered. The results shown here compare the three diet scenarios in terms of their implications on resource use (energy, land, and water) as well as emissions. In terms of resource use, the current targets scenario results in the highest level of the three scenarios for energy, land, and water consumption. It is followed by the ‘Improved diet’ scenario, with the ‘Fixed food basket’ having the lowest resource use. However, in terms of greenhouse gas (or GHG) emissions, the ‘Improved diet’ scenario represents the highest level, followed by the ‘Current targets’ and ‘Fixed food basket’ scenarios. This is due to the increased emissions from the livestock sector resulting from the higher requirement of animal products in the ‘Improved diet’ scenario. The energy use is predominantly represented by diesel consumption and water use by consumption for the irrigation sector.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9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CLEWs-Ethiopia model optimizes the overall integrated energy, land use, and water systems subject to resource and other constraints in order to achieve a ‘least cost’ configuration. As part of this, the model selects pathways that lead to increasing yields of all crops, as shown in the figure on the left. </a:t>
            </a:r>
          </a:p>
          <a:p>
            <a:endParaRPr lang="en-US" dirty="0"/>
          </a:p>
          <a:p>
            <a:r>
              <a:rPr lang="en-US" dirty="0"/>
              <a:t>However, the extent of these increases varies by crop and scenario as shown by the figure on the right. It highlights the difference in agricultural modernization pathways chosen by the model for each scenario. For instance, crop yield increases for barley and coffee are lowest for the ‘Baseline’ scenario and highest for the ‘Improved diet’ scenario. However, for several other crops such as oilseeds and wheat, they are highest in the ‘Baseline’ scenario. Overall, the crops show increases between 20 % and 100 % across the range of crops considered.</a:t>
            </a:r>
            <a:endParaRPr lang="en-US" dirty="0">
              <a:cs typeface="Calibri"/>
            </a:endParaRPr>
          </a:p>
          <a:p>
            <a:endParaRPr lang="en-US" dirty="0"/>
          </a:p>
          <a:p>
            <a:r>
              <a:rPr lang="en-US" dirty="0"/>
              <a:t>This result highlights the need to consider each crop individually when developing policies to modernize agriculture.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78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results from modelling the ‘Agriculture Modernization’ scenario provide three key insights. </a:t>
            </a:r>
          </a:p>
          <a:p>
            <a:r>
              <a:rPr lang="en-US" b="0" dirty="0"/>
              <a:t>First, there is substantial potential for modernization of agriculture in Ethiopia – between 50 and 110 % – which can be achieved through greater mechanization, use of improved seeds, and fertilizers. This is based on a shift from ‘low input’ agriculture to ‘intermediate input’ and ‘high input’. </a:t>
            </a:r>
            <a:endParaRPr lang="en-US" b="0" dirty="0">
              <a:cs typeface="Calibri"/>
            </a:endParaRPr>
          </a:p>
          <a:p>
            <a:r>
              <a:rPr lang="en-US" b="0" dirty="0"/>
              <a:t>Second, increasing crop yields will limit the need for additional cropland. As crops produced per unit of land increase between 20% and a 100% over the range crops considered, growing food demands across all three scenarios can be met with less land through agriculture modernization. There will, however, be implications for increased inputs in terms of energy, water, pesticides, and fertilizer use.</a:t>
            </a:r>
            <a:endParaRPr lang="en-US" b="0" dirty="0">
              <a:cs typeface="Calibri"/>
            </a:endParaRPr>
          </a:p>
          <a:p>
            <a:r>
              <a:rPr lang="en-US" b="0" dirty="0"/>
              <a:t>Finally, modernization of the agriculture sector would require investments that are 2 to 3 times the current level. These investments will need to be strategically targeted by crop and region. The importance of this is even greater considering the heterogeneity of climate impacts by crop and region as was highlighted in the previous thematic area ‘Climate Resilient Green Economy’.</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97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section presented an example of a CLEWs model that includes a representation of land use. This section will cover the basic steps in order to create a similar representation of land use in </a:t>
            </a:r>
            <a:r>
              <a:rPr lang="en-US" err="1"/>
              <a:t>OSeMOSYS</a:t>
            </a:r>
            <a:r>
              <a:rPr lang="en-US"/>
              <a:t>. The first step in this process is to identify the multiple, competing uses for land. Here, six categories of land use are shown. They consist of cropland (to produce crops), </a:t>
            </a:r>
            <a:r>
              <a:rPr lang="en-US" b="1"/>
              <a:t>barren land (unproductive and generally useable land),</a:t>
            </a:r>
            <a:r>
              <a:rPr lang="en-US"/>
              <a:t> forests, pastures, or grasslands (to sustain grazing livestock), built-up land (towns, cities, powerplants, etc.), and water bodies (lakes, rivers etc.). The total amount of land available in any modelled area is finite and needs to be divided between the aforementioned uses. The shares of land allocated to different uses vary over time based on incentives of each type of land use. For example, rapid urbanization may lead to an increase in the share of built-up land and a decrease in that of forest land. Similarly, shares of cropland may increase over time to meet growing food demands in the absence of agricultural modernization.</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36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brings us to the concept of ‘modes of operation’, which is a default set in </a:t>
            </a:r>
            <a:r>
              <a:rPr lang="en-US" err="1"/>
              <a:t>OSeMOSYS</a:t>
            </a:r>
            <a:r>
              <a:rPr lang="en-US"/>
              <a:t>. In </a:t>
            </a:r>
            <a:r>
              <a:rPr lang="en-US" err="1"/>
              <a:t>OSeMOSYS</a:t>
            </a:r>
            <a:r>
              <a:rPr lang="en-US"/>
              <a:t> a technology can operate in more than one ‘mode of operation’. A mode of operation is characterized by its inputs and outputs, and associated ratios for each of these. </a:t>
            </a:r>
          </a:p>
          <a:p>
            <a:r>
              <a:rPr lang="en-US"/>
              <a:t>The example here shows a system with three technologies. A gas field that produces the commodity ‘natural gas’, a light fuel oil import technology that produces the commodity ‘light fuel oil’, and a gas powerplant.</a:t>
            </a:r>
            <a:endParaRPr lang="en-US">
              <a:cs typeface="Calibri"/>
            </a:endParaRPr>
          </a:p>
          <a:p>
            <a:r>
              <a:rPr lang="en-US"/>
              <a:t>The gas powerplant can use either natural gas or fuel oil as an input to produce electricity at different efficiencies. These two pathways to utilize either available fuel to produce electricity can be represented through two modes of operation in </a:t>
            </a:r>
            <a:r>
              <a:rPr lang="en-US" err="1"/>
              <a:t>OSeMOSYS</a:t>
            </a:r>
            <a:r>
              <a:rPr lang="en-US"/>
              <a:t>. The default mode of operation is ‘1’, and there is no technical limit in </a:t>
            </a:r>
            <a:r>
              <a:rPr lang="en-US" err="1"/>
              <a:t>OSeMOSYS</a:t>
            </a:r>
            <a:r>
              <a:rPr lang="en-US"/>
              <a:t> on the number of user-defined modes of operation that a technology can operate in.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3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Land is a critical resource which humans rely on for several reasons. This includes agriculture, forests, inland water bodies, pastures or grasslands, and built-up land</a:t>
            </a:r>
            <a:r>
              <a:rPr lang="en-GB"/>
              <a:t>,</a:t>
            </a:r>
            <a:r>
              <a:rPr lang="en-GB" noProof="0"/>
              <a:t> among others. Each type of land cover has one of more uses. For instance, fertile land may be used for crop production, grasslands for grazing livestock, built up land supports cities, and so on. Societies around the world shape and are shaped by the type of land they live on. Since the total amount of land is finite, the multiple uses of land are in competition with one another. For example, wetlands that are biodiversity hotspots may be paved over due to rapid urbanization. Or forests may be cleared and replaced with crops to meet food demand instead. It is </a:t>
            </a:r>
            <a:r>
              <a:rPr lang="en-GB"/>
              <a:t>therefore</a:t>
            </a:r>
            <a:r>
              <a:rPr lang="en-GB" noProof="0"/>
              <a:t> important to better understand how best to allocate available land sustainably across these multiple uses. Here, we use a model – specifically, </a:t>
            </a:r>
            <a:r>
              <a:rPr lang="en-GB" noProof="0" err="1"/>
              <a:t>OSeMOSYS</a:t>
            </a:r>
            <a:r>
              <a:rPr lang="en-GB" noProof="0"/>
              <a:t> – to represent land use and help identify scenarios of its ‘cost-optimal’ allocation.</a:t>
            </a:r>
            <a:r>
              <a:rPr lang="en-GB"/>
              <a:t> </a:t>
            </a:r>
            <a:endParaRPr lang="en-GB"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3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example from the previous slide is continued. A technology with two or more modes of operation can choose to use only 1 mode or a combination of modes. For instance, a technology with a total technology activity of 100 can divide this activity between its two modes: 40 units of activity in mode 1 and 60 units of activity in mode 2, as is the example shown here. In order to operate in these two modes, the associated levels of input fuels – natural gas in mode 1 and light fuel oil in mode 2 – must also be supplied. For instance, a constraint could be set on the upstream gas field technology that prevents it from producing any natural gas. This will in turn prevent the gas powerplant from operating in mode 1 since that would require natural gas as an input. The gas powerplant can, however, continue to operate in mode 2 due to the unconstrained supply of light fuel oil.</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15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Modes of operation can be used flexibly in an </a:t>
            </a:r>
            <a:r>
              <a:rPr lang="en-US" dirty="0" err="1"/>
              <a:t>OSeMOSYS</a:t>
            </a:r>
            <a:r>
              <a:rPr lang="en-US" dirty="0"/>
              <a:t> model. Here, it is used to represent the allocation of land within a land technology. Land can be thought of as a technology with inputs and outputs that must be balanced. </a:t>
            </a:r>
          </a:p>
          <a:p>
            <a:r>
              <a:rPr lang="en-US" dirty="0"/>
              <a:t>In this example, land can be allocated to either maize production in mode 1 or rice production in mode 2 or a combination of the two. If a user sets demands for both crops, the model will need to allocate sufficient land to each of the modes to the extent that the demands for maize and rice are met. The ‘activity’ in each mode represents the land allocated to each type of crop production. In this case, the input land commodity, and the activity within the land technology, may be in units of land such as hectares or square kilometers, while the two output crop commodities may be in kilograms or </a:t>
            </a:r>
            <a:r>
              <a:rPr lang="en-US" dirty="0" err="1"/>
              <a:t>tonnes</a:t>
            </a:r>
            <a:r>
              <a:rPr lang="en-US"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55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Expanding on the approach from the previous slide, additional modes of operation can be used to represent other land uses such as built-up land, forests, grasslands, water bodies, and so on. In this example, there are four modes, 1 to 4, that together represent ‘cropland’. Modes 1 and 3 produce maize and modes 2 and 4 rice. These can be thought to represent rainfed and irrigated cropland for maize and rice. Modes 5, 6, and 7 do not produce any output. Here, a naming convention is introduced as well. M.I.N.L.N.D. represents a technology that supplies the commodity land, called L.N.D. here. This commodity is an input a technology that can be used to represent a sub-unit of land, L.N.D.A.G.R.0.0.1. Additional technologies following the same naming technology can be used in case multiple sub-units are to be represented. The crops maize and rice are named C.R.P.C.P.0.1. and C.R.P.C.P.0.2. respectively.</a:t>
            </a:r>
          </a:p>
          <a:p>
            <a:endParaRPr lang="en-US" dirty="0"/>
          </a:p>
          <a:p>
            <a:r>
              <a:rPr lang="en-US" dirty="0"/>
              <a:t>However, all modes will require an input of land. This input land represents the total available land to be allocated in, for example, a country or region. </a:t>
            </a:r>
          </a:p>
          <a:p>
            <a:r>
              <a:rPr lang="en-US" dirty="0"/>
              <a:t>Therefore, modes 1 to 4 will have both Input- and </a:t>
            </a:r>
            <a:r>
              <a:rPr lang="en-US" dirty="0" err="1"/>
              <a:t>OutputActivityRatios</a:t>
            </a:r>
            <a:r>
              <a:rPr lang="en-US" dirty="0"/>
              <a:t> while modes 5 to 7 will only have an input of land but no output. This is only an example, however. A user may, of course, decide to represent additional land uses and outputs from other modes as well. This simple example provides a basic framework for the representation of land use in an OSeMOSYS model.</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4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1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a:latin typeface="Open Sans"/>
                <a:ea typeface="Open Sans"/>
                <a:cs typeface="Open Sans"/>
              </a:rPr>
              <a:t>Understanding both land use and land cover is a fundamental component of the planning and decision-making processes for many countries because it helps </a:t>
            </a:r>
            <a:r>
              <a:rPr lang="en-US">
                <a:latin typeface="Open Sans"/>
                <a:ea typeface="Open Sans"/>
                <a:cs typeface="Open Sans"/>
              </a:rPr>
              <a:t>decision makers to</a:t>
            </a:r>
            <a:r>
              <a:rPr lang="en-US" sz="1200" b="0">
                <a:latin typeface="Open Sans"/>
                <a:ea typeface="Open Sans"/>
                <a:cs typeface="Open Sans"/>
              </a:rPr>
              <a:t> understand better where to plan for different types of growth and where to preserve existing land cover. </a:t>
            </a:r>
            <a:r>
              <a:rPr lang="en-US" sz="1200"/>
              <a:t>It is therefore important to first differentiate land use and land cover. In addition, it is important to map the linkages between different land cover types and land uses.</a:t>
            </a:r>
            <a:endParaRPr lang="en-GB" sz="1200"/>
          </a:p>
          <a:p>
            <a:pPr>
              <a:defRPr/>
            </a:pPr>
            <a:r>
              <a:rPr lang="en-US" sz="1200"/>
              <a:t>The same type of land cover might support multiple uses (</a:t>
            </a:r>
            <a:r>
              <a:rPr lang="en-US"/>
              <a:t>for example,</a:t>
            </a:r>
            <a:r>
              <a:rPr lang="en-US" sz="1200"/>
              <a:t> forest land for timber production, recreation, and wildlife conservation). Similarly, the same type of </a:t>
            </a:r>
            <a:r>
              <a:rPr lang="en-US"/>
              <a:t>land use</a:t>
            </a:r>
            <a:r>
              <a:rPr lang="en-US" sz="1200"/>
              <a:t> could occur on different types of land cover. For example, recreation in forests, grasslands, and urban infrastructure. Further, the mapping between land cover and land uses is likely to evolve over time. Land that was once fertile and therefore suitable for agriculture may become barren, or grasslands may transform into wetlands after flooding.</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4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u="none">
                <a:latin typeface="Open Sans"/>
                <a:ea typeface="Open Sans"/>
                <a:cs typeface="Open Sans"/>
              </a:rPr>
              <a:t>This brings us to </a:t>
            </a:r>
            <a:r>
              <a:rPr lang="en-US">
                <a:latin typeface="Open Sans"/>
                <a:ea typeface="Open Sans"/>
                <a:cs typeface="Open Sans"/>
              </a:rPr>
              <a:t>land-use </a:t>
            </a:r>
            <a:r>
              <a:rPr lang="en-US" b="0" u="none">
                <a:latin typeface="Open Sans"/>
                <a:ea typeface="Open Sans"/>
                <a:cs typeface="Open Sans"/>
              </a:rPr>
              <a:t>planning. Land is a critically important as well as </a:t>
            </a:r>
            <a:r>
              <a:rPr lang="en-US">
                <a:latin typeface="Open Sans"/>
                <a:ea typeface="Open Sans"/>
                <a:cs typeface="Open Sans"/>
              </a:rPr>
              <a:t>finite</a:t>
            </a:r>
            <a:r>
              <a:rPr lang="en-US" b="0" u="none">
                <a:latin typeface="Open Sans"/>
                <a:ea typeface="Open Sans"/>
                <a:cs typeface="Open Sans"/>
              </a:rPr>
              <a:t> resource. The allocation of land to different types of uses has significant implications on society and the environment. </a:t>
            </a:r>
            <a:r>
              <a:rPr lang="en-US">
                <a:latin typeface="Open Sans"/>
                <a:ea typeface="Open Sans"/>
                <a:cs typeface="Open Sans"/>
              </a:rPr>
              <a:t>Land-use</a:t>
            </a:r>
            <a:r>
              <a:rPr lang="en-US" b="0" u="none">
                <a:latin typeface="Open Sans"/>
                <a:ea typeface="Open Sans"/>
                <a:cs typeface="Open Sans"/>
              </a:rPr>
              <a:t> planning ensures that resources are used sustainably such that the needs of the people are met while safeguarding future resources. Successful </a:t>
            </a:r>
            <a:r>
              <a:rPr lang="en-US">
                <a:latin typeface="Open Sans"/>
                <a:ea typeface="Open Sans"/>
                <a:cs typeface="Open Sans"/>
              </a:rPr>
              <a:t>land-use</a:t>
            </a:r>
            <a:r>
              <a:rPr lang="en-US" b="0" u="none">
                <a:latin typeface="Open Sans"/>
                <a:ea typeface="Open Sans"/>
                <a:cs typeface="Open Sans"/>
              </a:rPr>
              <a:t> planning involves a balanced mix of analysis of the existing conditions and constraints; extensive public engagement; practical planning and design; and financially and politically feasible strategies for implementation.</a:t>
            </a:r>
            <a:r>
              <a:rPr lang="en-US">
                <a:latin typeface="Open Sans"/>
                <a:ea typeface="Open Sans"/>
                <a:cs typeface="Open Sans"/>
              </a:rPr>
              <a:t> </a:t>
            </a:r>
            <a:endParaRPr lang="en-US" b="0" u="none">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latin typeface="Open Sans"/>
                <a:ea typeface="Open Sans"/>
                <a:cs typeface="Open Sans"/>
              </a:rPr>
              <a:t>Examples of </a:t>
            </a:r>
            <a:r>
              <a:rPr lang="en-US">
                <a:latin typeface="Open Sans"/>
                <a:ea typeface="Open Sans"/>
                <a:cs typeface="Open Sans"/>
              </a:rPr>
              <a:t>land-use</a:t>
            </a:r>
            <a:r>
              <a:rPr lang="en-US" b="0" u="none">
                <a:latin typeface="Open Sans"/>
                <a:ea typeface="Open Sans"/>
                <a:cs typeface="Open Sans"/>
              </a:rPr>
              <a:t> planning include: remote sensing to identify areas susceptible to flood risk, policies to improve cycling infrastructure, urban zoning plans to reduce noise pollution, and identifying techno-economically viable areas for renewable energy technologies</a:t>
            </a:r>
            <a:r>
              <a:rPr lang="en-US">
                <a:latin typeface="Open Sans"/>
                <a:ea typeface="Open Sans"/>
                <a:cs typeface="Open Sans"/>
              </a:rPr>
              <a:t>,</a:t>
            </a:r>
            <a:r>
              <a:rPr lang="en-US" b="0" u="none">
                <a:latin typeface="Open Sans"/>
                <a:ea typeface="Open Sans"/>
                <a:cs typeface="Open Sans"/>
              </a:rPr>
              <a:t> such as solar photovoltaic farms. These examples highlight the breadth of information that </a:t>
            </a:r>
            <a:r>
              <a:rPr lang="en-US">
                <a:latin typeface="Open Sans"/>
                <a:ea typeface="Open Sans"/>
                <a:cs typeface="Open Sans"/>
              </a:rPr>
              <a:t>land-use</a:t>
            </a:r>
            <a:r>
              <a:rPr lang="en-US" b="0" u="none">
                <a:latin typeface="Open Sans"/>
                <a:ea typeface="Open Sans"/>
                <a:cs typeface="Open Sans"/>
              </a:rPr>
              <a:t> planning can provide</a:t>
            </a:r>
            <a:r>
              <a:rPr lang="en-US">
                <a:latin typeface="Open Sans"/>
                <a:ea typeface="Open Sans"/>
                <a:cs typeface="Open Sans"/>
              </a:rPr>
              <a:t>,</a:t>
            </a:r>
            <a:r>
              <a:rPr lang="en-US" b="0" u="none">
                <a:latin typeface="Open Sans"/>
                <a:ea typeface="Open Sans"/>
                <a:cs typeface="Open Sans"/>
              </a:rPr>
              <a:t> as well as the range of tools and data required in order to carry it out effectively.</a:t>
            </a:r>
          </a:p>
          <a:p>
            <a:endParaRPr lang="en-US" b="0" u="none">
              <a:latin typeface="Open Sans" panose="020B0606030504020204" pitchFamily="34" charset="0"/>
              <a:ea typeface="Open Sans" panose="020B0606030504020204" pitchFamily="34" charset="0"/>
              <a:cs typeface="Open Sans" panose="020B0606030504020204" pitchFamily="34" charset="0"/>
            </a:endParaRPr>
          </a:p>
          <a:p>
            <a:endParaRPr lang="en-GB" u="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83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Open Sans"/>
                <a:ea typeface="Open Sans"/>
                <a:cs typeface="Open Sans"/>
              </a:rPr>
              <a:t>David Walters defines 6 main typologies of </a:t>
            </a:r>
            <a:r>
              <a:rPr lang="en-US" dirty="0">
                <a:latin typeface="Open Sans"/>
                <a:ea typeface="Open Sans"/>
                <a:cs typeface="Open Sans"/>
              </a:rPr>
              <a:t>land-use</a:t>
            </a:r>
            <a:r>
              <a:rPr lang="en-US" b="0" dirty="0">
                <a:latin typeface="Open Sans"/>
                <a:ea typeface="Open Sans"/>
                <a:cs typeface="Open Sans"/>
              </a:rPr>
              <a:t> planning in his book ‘Designing Community’:</a:t>
            </a:r>
          </a:p>
          <a:p>
            <a:r>
              <a:rPr lang="en-US" b="0" dirty="0">
                <a:latin typeface="Open Sans"/>
                <a:ea typeface="Open Sans"/>
                <a:cs typeface="Open Sans"/>
              </a:rPr>
              <a:t>1. Traditional or comprehensive planning is focused on producing clear statements about the form and content of new development. It is a centralized, top-down approach.</a:t>
            </a:r>
          </a:p>
          <a:p>
            <a:r>
              <a:rPr lang="en-US" b="0" dirty="0">
                <a:latin typeface="Open Sans"/>
                <a:ea typeface="Open Sans"/>
                <a:cs typeface="Open Sans"/>
              </a:rPr>
              <a:t>2. Systems planning resulted from the failure of comprehensive planning to deal with the unforeseen growth post-World War II. It takes a more analytical view of the planning area as a set of complex processes</a:t>
            </a:r>
            <a:r>
              <a:rPr lang="en-US" dirty="0">
                <a:latin typeface="Open Sans"/>
                <a:ea typeface="Open Sans"/>
                <a:cs typeface="Open Sans"/>
              </a:rPr>
              <a:t>,</a:t>
            </a:r>
            <a:r>
              <a:rPr lang="en-US" b="0" dirty="0">
                <a:latin typeface="Open Sans"/>
                <a:ea typeface="Open Sans"/>
                <a:cs typeface="Open Sans"/>
              </a:rPr>
              <a:t> but is less interested in a physical plan.</a:t>
            </a:r>
          </a:p>
          <a:p>
            <a:r>
              <a:rPr lang="en-US" b="0" dirty="0">
                <a:latin typeface="Open Sans"/>
                <a:ea typeface="Open Sans"/>
                <a:cs typeface="Open Sans"/>
              </a:rPr>
              <a:t>3. Democratic planning gave more citizens a voice in planning for</a:t>
            </a:r>
            <a:r>
              <a:rPr lang="en-US" dirty="0">
                <a:latin typeface="Open Sans"/>
                <a:ea typeface="Open Sans"/>
                <a:cs typeface="Open Sans"/>
              </a:rPr>
              <a:t> the</a:t>
            </a:r>
            <a:r>
              <a:rPr lang="en-US" b="0" dirty="0">
                <a:latin typeface="Open Sans"/>
                <a:ea typeface="Open Sans"/>
                <a:cs typeface="Open Sans"/>
              </a:rPr>
              <a:t> future of </a:t>
            </a:r>
            <a:r>
              <a:rPr lang="en-US" dirty="0">
                <a:latin typeface="Open Sans"/>
                <a:ea typeface="Open Sans"/>
                <a:cs typeface="Open Sans"/>
              </a:rPr>
              <a:t>their </a:t>
            </a:r>
            <a:r>
              <a:rPr lang="en-US" b="0" dirty="0">
                <a:latin typeface="Open Sans"/>
                <a:ea typeface="Open Sans"/>
                <a:cs typeface="Open Sans"/>
              </a:rPr>
              <a:t>community.</a:t>
            </a:r>
          </a:p>
          <a:p>
            <a:r>
              <a:rPr lang="en-US" b="0" dirty="0">
                <a:latin typeface="Open Sans"/>
                <a:ea typeface="Open Sans"/>
                <a:cs typeface="Open Sans"/>
              </a:rPr>
              <a:t>4. Advocacy and equity planning is an off-shoot of democratic planning that sought specifically to address social issues of inequality and injustice in community planning.</a:t>
            </a:r>
          </a:p>
          <a:p>
            <a:r>
              <a:rPr lang="en-US" b="0" dirty="0">
                <a:latin typeface="Open Sans"/>
                <a:ea typeface="Open Sans"/>
                <a:cs typeface="Open Sans"/>
              </a:rPr>
              <a:t>5. Strategic planning recognizes small-scale objectives and pragmatic real-world constraints.</a:t>
            </a:r>
          </a:p>
          <a:p>
            <a:r>
              <a:rPr lang="en-US" b="0" dirty="0">
                <a:latin typeface="Open Sans"/>
                <a:ea typeface="Open Sans"/>
                <a:cs typeface="Open Sans"/>
              </a:rPr>
              <a:t>6. Environmental planning developed as many of the ecological and social implications of global development were first widely understood</a:t>
            </a:r>
            <a:endParaRPr lang="en-GB" b="0" dirty="0">
              <a:latin typeface="Open Sans"/>
              <a:ea typeface="Open Sans"/>
              <a:cs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8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6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we present an example of how land use can be modelled and used to support policy making. A CLEWs model of Ethiopia was co-developed by the U.N. and analysts from the Ethiopian government. The aim of the modelling exercise was to help inform Ethiopia’s ten-year development plan. The broader context of this work includes the rapid economic and population growth in Ethiopia, which in turn is leading to growing competition for resources such as energy, land, and water. Further, these natural resources in Ethiopia are especially vulnerable to climate change impacts in the form of crop yields and hydropower availability.</a:t>
            </a:r>
          </a:p>
          <a:p>
            <a:endParaRPr lang="en-US" b="0" dirty="0"/>
          </a:p>
          <a:p>
            <a:r>
              <a:rPr lang="en-US" b="0" dirty="0"/>
              <a:t>Given this context, the CLEWs-Ethiopia model is built with a time horizon until 2030 and includes an integrated representation of energy, land, water, and climate impacts. In order to capture the spatial aspects of land and water resources in particular, the model is regionalized into twenty-one agro-climatic ‘clusters’ across nine regions. The model is built using OSeMOSYS and is populated with a combination of data from government sources and best available international datasets.</a:t>
            </a:r>
            <a:endParaRPr lang="en-US" b="0" dirty="0">
              <a:cs typeface="Calibri"/>
            </a:endParaRPr>
          </a:p>
          <a:p>
            <a:endParaRPr lang="en-US" b="0" dirty="0"/>
          </a:p>
          <a:p>
            <a:r>
              <a:rPr lang="en-US" b="0" dirty="0"/>
              <a:t>The results of modelling the policies in two thematic areas are discussed in this example: Climate Resilient Green Economy and Agriculture Modernization.</a:t>
            </a: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6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scenarios are considered within the thematic area of ‘Climate Resilient Green Economy’: Reforestation and Climate Change Impacts. In the first, we assess the impact of meeting the government’s target of doubling forest cover by 2030 as compared to current levels. In the latter, we assess the impact of climate change on crop yields and associated land-use implications. </a:t>
            </a:r>
          </a:p>
          <a:p>
            <a:endParaRPr lang="en-US" dirty="0"/>
          </a:p>
          <a:p>
            <a:r>
              <a:rPr lang="en-US" b="0" u="none" dirty="0">
                <a:solidFill>
                  <a:schemeClr val="tx1"/>
                </a:solidFill>
              </a:rPr>
              <a:t>For the climate change case, we consider two extreme climate futures A.2. and B.1. The A.2. and B.1. scenarios are considered to be aligned with the R.C.P. 8.5 and R.C.P. 4.5 scenarios from the I.P.C.C.’s latest projections respectively. I.P.C.C. is the Intergovernmental Panel on Climate Change and is a body of the United Nations. R.C.P stands for a ‘Representative Concentration Pathway’, a term used to represent a greenhouse gas concentration trajectory. </a:t>
            </a:r>
            <a:r>
              <a:rPr lang="en-US" b="0" i="0" u="none" dirty="0">
                <a:solidFill>
                  <a:schemeClr val="tx1"/>
                </a:solidFill>
                <a:effectLst/>
                <a:latin typeface="Arial" panose="020B0604020202020204" pitchFamily="34" charset="0"/>
              </a:rPr>
              <a:t>Four such pathways were used for climate modeling and research for the I.P.C.C. fifth Assessment Report (A.R.5.) in 2014. </a:t>
            </a:r>
            <a:r>
              <a:rPr lang="en-US" b="0" i="0" dirty="0">
                <a:solidFill>
                  <a:srgbClr val="202122"/>
                </a:solidFill>
                <a:effectLst/>
                <a:latin typeface="Arial" panose="020B0604020202020204" pitchFamily="34" charset="0"/>
              </a:rPr>
              <a:t>R.C.P. 4.5 is described as an intermediate scenario. Global emissions in this scenario peak around 2040, then decline. It is more likely than not to result in global temperature rise between 2 degrees C and 3 degrees C by 2100. In R.C.P. 8.5 emissions continue to rise throughout the 21st century and is considered a ‘worst-case’ climate change scenario. It would be expected to lead to an global temperature rise of around </a:t>
            </a:r>
            <a:r>
              <a:rPr lang="en-US" b="0" i="0">
                <a:solidFill>
                  <a:srgbClr val="202122"/>
                </a:solidFill>
                <a:effectLst/>
                <a:latin typeface="Arial" panose="020B0604020202020204" pitchFamily="34" charset="0"/>
              </a:rPr>
              <a:t>5 degrees C by 2100.</a:t>
            </a:r>
            <a:endParaRPr lang="en-US" b="0" i="0" dirty="0">
              <a:solidFill>
                <a:srgbClr val="202122"/>
              </a:solidFill>
              <a:effectLst/>
              <a:latin typeface="Arial" panose="020B0604020202020204" pitchFamily="34" charset="0"/>
            </a:endParaRPr>
          </a:p>
          <a:p>
            <a:endParaRPr lang="en-US" dirty="0"/>
          </a:p>
          <a:p>
            <a:r>
              <a:rPr lang="en-US" dirty="0"/>
              <a:t>Here, the aim is to identify the possible range of implications that these two climate futures could have on Ethiopia’s resource systems.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78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from the Reforestation scenario are shown here and compared with a Business-As-Usual scenario. The main finding here is the significant increase in the capture and storage, also known as sequestration, of greenhouse gas emissions in the reforestation scenario. The land-use figures on the top row show that the increased forest area comes from the vast grasslands available in the country.</a:t>
            </a:r>
          </a:p>
          <a:p>
            <a:endParaRPr lang="en-US" dirty="0"/>
          </a:p>
          <a:p>
            <a:r>
              <a:rPr lang="en-US" dirty="0"/>
              <a:t>The bottom row compares the greenhouse gas emissions in 2019 to that for the Business-as-usual and Reforestation scenarios in 2030 across a range of sectors. L.U.C.F. refers to land-use change and forestry. A negative value in this figure represents the net sequestration of greenhouse gas emissions. While the net greenhouse gas emissions remain positive in both cases, an additional 55 million </a:t>
            </a:r>
            <a:r>
              <a:rPr lang="en-US" dirty="0" err="1"/>
              <a:t>tonnes</a:t>
            </a:r>
            <a:r>
              <a:rPr lang="en-US" dirty="0"/>
              <a:t> of carbon-dioxide-equivalent greenhouse gas emissions are sequestered through reforestation in 2030. This helps offset the significant growth in emissions expected from other sectors such as livestock herding, transport, and industry.</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55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422348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6040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037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1140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382612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32249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9334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2450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4272977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078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82956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3299882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38597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146962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326600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51155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51883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843263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555045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2731183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719358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967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8215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233113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509210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85303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2124965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3878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857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1.jpe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2350696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87693589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chart" Target="../charts/chart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slideLayout" Target="../slideLayouts/slideLayout2.xml"/><Relationship Id="rId7" Type="http://schemas.openxmlformats.org/officeDocument/2006/relationships/chart" Target="../charts/char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png"/><Relationship Id="rId5" Type="http://schemas.openxmlformats.org/officeDocument/2006/relationships/chart" Target="../charts/chart6.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open.edu/openlearncreate/mod/quiz/view.php?id=17911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7217301" cy="1948751"/>
          </a:xfrm>
        </p:spPr>
        <p:txBody>
          <a:bodyPr>
            <a:normAutofit/>
          </a:bodyPr>
          <a:lstStyle/>
          <a:p>
            <a:r>
              <a:rPr lang="en-US">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LECTURE 6</a:t>
            </a:r>
            <a:br>
              <a:rPr lang="en-US">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a:latin typeface="Open Sans ExtraBold" panose="020B0906030804020204" pitchFamily="34" charset="0"/>
                <a:ea typeface="Open Sans ExtraBold" panose="020B0906030804020204" pitchFamily="34" charset="0"/>
                <a:cs typeface="Open Sans ExtraBold" panose="020B0906030804020204" pitchFamily="34" charset="0"/>
              </a:rPr>
              <a:t>LAND USE REPRESENTATION</a:t>
            </a:r>
            <a:endParaRPr lang="en-US"/>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88931" y="3374796"/>
            <a:ext cx="3477955" cy="954803"/>
          </a:xfrm>
        </p:spPr>
        <p:txBody>
          <a:bodyPr>
            <a:normAutofit/>
          </a:bodyPr>
          <a:lstStyle/>
          <a:p>
            <a:r>
              <a:rPr lang="en-US" sz="1800">
                <a:latin typeface="Open Sans ExtraBold" panose="020B0906030804020204" pitchFamily="34" charset="0"/>
                <a:ea typeface="Open Sans ExtraBold" panose="020B0906030804020204" pitchFamily="34" charset="0"/>
                <a:cs typeface="Open Sans ExtraBold" panose="020B0906030804020204" pitchFamily="34" charset="0"/>
              </a:rPr>
              <a:t>Introduction to CLEWs</a:t>
            </a:r>
          </a:p>
        </p:txBody>
      </p:sp>
      <p:sp>
        <p:nvSpPr>
          <p:cNvPr id="6" name="Oval 5">
            <a:extLst>
              <a:ext uri="{FF2B5EF4-FFF2-40B4-BE49-F238E27FC236}">
                <a16:creationId xmlns:a16="http://schemas.microsoft.com/office/drawing/2014/main" id="{480249E3-A854-144C-B735-97EBF0523CA8}"/>
              </a:ext>
            </a:extLst>
          </p:cNvPr>
          <p:cNvSpPr/>
          <p:nvPr/>
        </p:nvSpPr>
        <p:spPr>
          <a:xfrm>
            <a:off x="3992055" y="44626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mp3" descr="Lecture6_Slide1.mp3">
            <a:hlinkClick r:id="" action="ppaction://media"/>
            <a:extLst>
              <a:ext uri="{FF2B5EF4-FFF2-40B4-BE49-F238E27FC236}">
                <a16:creationId xmlns:a16="http://schemas.microsoft.com/office/drawing/2014/main" id="{F4DEC21F-D03A-0640-A7FB-06DA5AEFA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3420" y="453155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7F0A7CC-21A8-4639-95E6-4F0D6659F4E9}"/>
              </a:ext>
            </a:extLst>
          </p:cNvPr>
          <p:cNvGraphicFramePr>
            <a:graphicFrameLocks/>
          </p:cNvGraphicFramePr>
          <p:nvPr/>
        </p:nvGraphicFramePr>
        <p:xfrm>
          <a:off x="4089672" y="4439955"/>
          <a:ext cx="5176993" cy="1900783"/>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72396"/>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Reforestation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Content Placeholder 4">
            <a:extLst>
              <a:ext uri="{FF2B5EF4-FFF2-40B4-BE49-F238E27FC236}">
                <a16:creationId xmlns:a16="http://schemas.microsoft.com/office/drawing/2014/main" id="{263D4CF1-5AF7-455D-B12E-D507B3E6ED4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3144" b="13763"/>
          <a:stretch/>
        </p:blipFill>
        <p:spPr>
          <a:xfrm>
            <a:off x="7030165" y="2337306"/>
            <a:ext cx="4279843" cy="1735873"/>
          </a:xfrm>
        </p:spPr>
      </p:pic>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3AB4008-660A-4BCF-8C19-C4439B040FB1}"/>
              </a:ext>
            </a:extLst>
          </p:cNvPr>
          <p:cNvPicPr>
            <a:picLocks noChangeAspect="1"/>
          </p:cNvPicPr>
          <p:nvPr/>
        </p:nvPicPr>
        <p:blipFill rotWithShape="1">
          <a:blip r:embed="rId7">
            <a:extLst>
              <a:ext uri="{28A0092B-C50C-407E-A947-70E740481C1C}">
                <a14:useLocalDpi xmlns:a14="http://schemas.microsoft.com/office/drawing/2010/main" val="0"/>
              </a:ext>
            </a:extLst>
          </a:blip>
          <a:srcRect t="21545" b="13574"/>
          <a:stretch/>
        </p:blipFill>
        <p:spPr>
          <a:xfrm>
            <a:off x="2571106" y="2337306"/>
            <a:ext cx="4221796" cy="1760864"/>
          </a:xfrm>
          <a:prstGeom prst="rect">
            <a:avLst/>
          </a:prstGeom>
        </p:spPr>
      </p:pic>
      <p:sp>
        <p:nvSpPr>
          <p:cNvPr id="9" name="TextBox 8">
            <a:extLst>
              <a:ext uri="{FF2B5EF4-FFF2-40B4-BE49-F238E27FC236}">
                <a16:creationId xmlns:a16="http://schemas.microsoft.com/office/drawing/2014/main" id="{DA558170-1300-4462-9337-049932E40D8A}"/>
              </a:ext>
            </a:extLst>
          </p:cNvPr>
          <p:cNvSpPr txBox="1"/>
          <p:nvPr/>
        </p:nvSpPr>
        <p:spPr>
          <a:xfrm>
            <a:off x="7302574" y="2031978"/>
            <a:ext cx="32532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Land use - Reforestation</a:t>
            </a:r>
            <a:endPar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F6FB7C10-F032-403E-9791-AADF65C04301}"/>
              </a:ext>
            </a:extLst>
          </p:cNvPr>
          <p:cNvSpPr txBox="1"/>
          <p:nvPr/>
        </p:nvSpPr>
        <p:spPr>
          <a:xfrm>
            <a:off x="2691365" y="2069997"/>
            <a:ext cx="32532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Land use - BAU</a:t>
            </a:r>
            <a:endPar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02F47F4F-A474-4268-89A6-F0B733138B26}"/>
              </a:ext>
            </a:extLst>
          </p:cNvPr>
          <p:cNvSpPr txBox="1"/>
          <p:nvPr/>
        </p:nvSpPr>
        <p:spPr>
          <a:xfrm>
            <a:off x="4523991" y="4098170"/>
            <a:ext cx="40746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GHG emissions (Mt of CO</a:t>
            </a:r>
            <a:r>
              <a:rPr kumimoji="0" lang="en-US" sz="1800" b="1" i="0" u="none" strike="noStrike" kern="1200" cap="none" spc="0" normalizeH="0" baseline="-2500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-eq.)</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5652819"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5278DB09-ACCA-B547-ABFA-0657062039AA}"/>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0.mp3" descr="Lecture6_Slide10.mp3">
            <a:hlinkClick r:id="" action="ppaction://media"/>
            <a:extLst>
              <a:ext uri="{FF2B5EF4-FFF2-40B4-BE49-F238E27FC236}">
                <a16:creationId xmlns:a16="http://schemas.microsoft.com/office/drawing/2014/main" id="{877EE208-2EFE-104B-B84B-8094DAF010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08198" y="967105"/>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58158"/>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Climate change impacts</a:t>
            </a:r>
          </a:p>
        </p:txBody>
      </p:sp>
      <p:cxnSp>
        <p:nvCxnSpPr>
          <p:cNvPr id="4" name="Straight Connector 3">
            <a:extLst>
              <a:ext uri="{FF2B5EF4-FFF2-40B4-BE49-F238E27FC236}">
                <a16:creationId xmlns:a16="http://schemas.microsoft.com/office/drawing/2014/main" id="{E309C9F6-8FC5-4541-AAEA-9B8D1BA3FCC4}"/>
              </a:ext>
            </a:extLst>
          </p:cNvPr>
          <p:cNvCxnSpPr>
            <a:cxnSpLocks/>
          </p:cNvCxnSpPr>
          <p:nvPr/>
        </p:nvCxnSpPr>
        <p:spPr>
          <a:xfrm>
            <a:off x="6294442" y="2626822"/>
            <a:ext cx="0" cy="3488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599731E0-5C7F-4B15-A716-567A5EA62F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8292" y="2572199"/>
            <a:ext cx="5105321" cy="3805209"/>
          </a:xfrm>
          <a:prstGeom prst="rect">
            <a:avLst/>
          </a:prstGeom>
        </p:spPr>
      </p:pic>
      <p:pic>
        <p:nvPicPr>
          <p:cNvPr id="6" name="Graphic 5">
            <a:extLst>
              <a:ext uri="{FF2B5EF4-FFF2-40B4-BE49-F238E27FC236}">
                <a16:creationId xmlns:a16="http://schemas.microsoft.com/office/drawing/2014/main" id="{3A4F12B2-BD54-48DD-9A04-B716D50BC2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3576" y="2572199"/>
            <a:ext cx="5105322" cy="3805209"/>
          </a:xfrm>
          <a:prstGeom prst="rect">
            <a:avLst/>
          </a:prstGeom>
        </p:spPr>
      </p:pic>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720887"/>
            <a:ext cx="563086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97CDD26-EAEA-2D41-AC21-C41F5F681B5E}"/>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1.mp3" descr="Lecture6_Slide11.mp3">
            <a:hlinkClick r:id="" action="ppaction://media"/>
            <a:extLst>
              <a:ext uri="{FF2B5EF4-FFF2-40B4-BE49-F238E27FC236}">
                <a16:creationId xmlns:a16="http://schemas.microsoft.com/office/drawing/2014/main" id="{C895F0E6-C0E7-C148-80F5-97C44A6C18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09885" y="977268"/>
            <a:ext cx="812800" cy="812800"/>
          </a:xfrm>
          <a:prstGeom prst="rect">
            <a:avLst/>
          </a:prstGeom>
        </p:spPr>
      </p:pic>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56822"/>
            <a:ext cx="821148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Key messages – ‘Climate Resilient Green Economy’ scenarios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F43775A-CBD0-4B06-8B95-25FC206698E6}"/>
              </a:ext>
            </a:extLst>
          </p:cNvPr>
          <p:cNvSpPr txBox="1"/>
          <p:nvPr/>
        </p:nvSpPr>
        <p:spPr>
          <a:xfrm>
            <a:off x="663575" y="2573646"/>
            <a:ext cx="9780414" cy="22467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Reforestation allows for increased sequestration of CO</a:t>
            </a:r>
            <a:r>
              <a:rPr kumimoji="0" lang="en-US" sz="2000" b="0" i="0" u="none" strike="noStrike" kern="1200" cap="none" spc="0" normalizeH="0" baseline="-2500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offsetting emissions from other sectors.</a:t>
            </a:r>
            <a:endParaRPr kumimoji="0" lang="en-US" sz="2000" b="0" i="0" u="none" strike="noStrike" kern="1200" cap="none" spc="0" normalizeH="0" baseline="-2500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yields at a national level not significantly affected by climate change (potential overall increase due to increased rainfall in both climate futures studied)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However, impacts vary by crop and region -&gt; important to consider negative regional impacts for farmers of vulnerable crops</a:t>
            </a:r>
          </a:p>
        </p:txBody>
      </p:sp>
      <p:sp>
        <p:nvSpPr>
          <p:cNvPr id="10" name="Title 6">
            <a:extLst>
              <a:ext uri="{FF2B5EF4-FFF2-40B4-BE49-F238E27FC236}">
                <a16:creationId xmlns:a16="http://schemas.microsoft.com/office/drawing/2014/main" id="{F5120843-81CC-BA4F-96F6-FA8BBAF44902}"/>
              </a:ext>
            </a:extLst>
          </p:cNvPr>
          <p:cNvSpPr txBox="1">
            <a:spLocks/>
          </p:cNvSpPr>
          <p:nvPr/>
        </p:nvSpPr>
        <p:spPr>
          <a:xfrm>
            <a:off x="663575" y="720887"/>
            <a:ext cx="543242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1" name="Slide Number Placeholder 3">
            <a:extLst>
              <a:ext uri="{FF2B5EF4-FFF2-40B4-BE49-F238E27FC236}">
                <a16:creationId xmlns:a16="http://schemas.microsoft.com/office/drawing/2014/main" id="{3031CD23-3072-F34D-A2D6-18849F8137DE}"/>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64E28E92-047E-A94F-8ED8-3F6EA69903D7}"/>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2.mp3" descr="Lecture6_Slide12.mp3">
            <a:hlinkClick r:id="" action="ppaction://media"/>
            <a:extLst>
              <a:ext uri="{FF2B5EF4-FFF2-40B4-BE49-F238E27FC236}">
                <a16:creationId xmlns:a16="http://schemas.microsoft.com/office/drawing/2014/main" id="{46745A2B-CEF4-9049-B95D-A72E7B2DB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683588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Lecture 6.2.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dirty="0">
                <a:latin typeface="Open Sans" panose="020B0606030504020204" pitchFamily="34" charset="0"/>
                <a:ea typeface="Open Sans" panose="020B0606030504020204" pitchFamily="34" charset="0"/>
                <a:cs typeface="Open Sans" panose="020B0606030504020204" pitchFamily="34" charset="0"/>
              </a:rPr>
              <a:t>IPCC, 2014: Climate Change 2014: Synthesis Report. Contribution of Working Groups I, II and III to the Fifth Assessment Report of the Intergovernmental Panel on Climate Change [Core Writing Team, R.K. Pachauri and L.A. Meyer (eds.)]. IPCC, Geneva, Switzerland, 151 pp</a:t>
            </a:r>
            <a:endParaRPr lang="en-GB"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64527"/>
            <a:ext cx="5102524"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scenarios</a:t>
            </a:r>
          </a:p>
        </p:txBody>
      </p:sp>
      <p:sp>
        <p:nvSpPr>
          <p:cNvPr id="4" name="Rectangle 3">
            <a:extLst>
              <a:ext uri="{FF2B5EF4-FFF2-40B4-BE49-F238E27FC236}">
                <a16:creationId xmlns:a16="http://schemas.microsoft.com/office/drawing/2014/main" id="{C65191B4-6815-4668-B224-120E097087F9}"/>
              </a:ext>
            </a:extLst>
          </p:cNvPr>
          <p:cNvSpPr/>
          <p:nvPr/>
        </p:nvSpPr>
        <p:spPr>
          <a:xfrm>
            <a:off x="663575" y="2582218"/>
            <a:ext cx="8472991" cy="270843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Current targets.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Output of agricultural production meets goals of the national plan</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food basket.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 capita consumption of agricultural produce stays constant and production increases with population growth</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Improved diets.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 capita consumption of agricultural products shifts towards the pattern of the richest 20%, with higher consumption of animal products and lower reliance on cereals. </a:t>
            </a:r>
          </a:p>
        </p:txBody>
      </p:sp>
      <p:sp>
        <p:nvSpPr>
          <p:cNvPr id="11" name="Title 6">
            <a:extLst>
              <a:ext uri="{FF2B5EF4-FFF2-40B4-BE49-F238E27FC236}">
                <a16:creationId xmlns:a16="http://schemas.microsoft.com/office/drawing/2014/main" id="{D461773F-6D9F-8748-BEA6-CB433B8CE67B}"/>
              </a:ext>
            </a:extLst>
          </p:cNvPr>
          <p:cNvSpPr txBox="1">
            <a:spLocks/>
          </p:cNvSpPr>
          <p:nvPr/>
        </p:nvSpPr>
        <p:spPr>
          <a:xfrm>
            <a:off x="663575" y="720887"/>
            <a:ext cx="5568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2" name="Slide Number Placeholder 3">
            <a:extLst>
              <a:ext uri="{FF2B5EF4-FFF2-40B4-BE49-F238E27FC236}">
                <a16:creationId xmlns:a16="http://schemas.microsoft.com/office/drawing/2014/main" id="{4A47B2BA-2BE6-DB41-B600-0DA27D9B8976}"/>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E4E895A2-9341-824E-A72A-8DC47C286244}"/>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4.mp3" descr="Lecture6_Slide14.mp3">
            <a:hlinkClick r:id="" action="ppaction://media"/>
            <a:extLst>
              <a:ext uri="{FF2B5EF4-FFF2-40B4-BE49-F238E27FC236}">
                <a16:creationId xmlns:a16="http://schemas.microsoft.com/office/drawing/2014/main" id="{55F21B4B-A27F-F542-A694-0CF71937A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4131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diets</a:t>
            </a:r>
          </a:p>
        </p:txBody>
      </p:sp>
      <p:pic>
        <p:nvPicPr>
          <p:cNvPr id="4" name="Picture 3">
            <a:extLst>
              <a:ext uri="{FF2B5EF4-FFF2-40B4-BE49-F238E27FC236}">
                <a16:creationId xmlns:a16="http://schemas.microsoft.com/office/drawing/2014/main" id="{733DE376-1C60-4710-8504-A24EC1155890}"/>
              </a:ext>
            </a:extLst>
          </p:cNvPr>
          <p:cNvPicPr>
            <a:picLocks noChangeAspect="1"/>
          </p:cNvPicPr>
          <p:nvPr/>
        </p:nvPicPr>
        <p:blipFill>
          <a:blip r:embed="rId5"/>
          <a:stretch>
            <a:fillRect/>
          </a:stretch>
        </p:blipFill>
        <p:spPr>
          <a:xfrm>
            <a:off x="975860" y="2907349"/>
            <a:ext cx="4365304" cy="2668529"/>
          </a:xfrm>
          <a:prstGeom prst="rect">
            <a:avLst/>
          </a:prstGeom>
        </p:spPr>
      </p:pic>
      <p:pic>
        <p:nvPicPr>
          <p:cNvPr id="5" name="Picture 4">
            <a:extLst>
              <a:ext uri="{FF2B5EF4-FFF2-40B4-BE49-F238E27FC236}">
                <a16:creationId xmlns:a16="http://schemas.microsoft.com/office/drawing/2014/main" id="{B0765310-99D2-454F-A59B-1DFE67D1247C}"/>
              </a:ext>
            </a:extLst>
          </p:cNvPr>
          <p:cNvPicPr>
            <a:picLocks noChangeAspect="1"/>
          </p:cNvPicPr>
          <p:nvPr/>
        </p:nvPicPr>
        <p:blipFill>
          <a:blip r:embed="rId6"/>
          <a:stretch>
            <a:fillRect/>
          </a:stretch>
        </p:blipFill>
        <p:spPr>
          <a:xfrm>
            <a:off x="5874329" y="2907349"/>
            <a:ext cx="4365304" cy="2668530"/>
          </a:xfrm>
          <a:prstGeom prst="rect">
            <a:avLst/>
          </a:prstGeom>
        </p:spPr>
      </p:pic>
      <p:sp>
        <p:nvSpPr>
          <p:cNvPr id="6" name="TextBox 5">
            <a:extLst>
              <a:ext uri="{FF2B5EF4-FFF2-40B4-BE49-F238E27FC236}">
                <a16:creationId xmlns:a16="http://schemas.microsoft.com/office/drawing/2014/main" id="{C0A9C97A-0242-47A8-98AE-34FC7CFCD7FF}"/>
              </a:ext>
            </a:extLst>
          </p:cNvPr>
          <p:cNvSpPr txBox="1"/>
          <p:nvPr/>
        </p:nvSpPr>
        <p:spPr>
          <a:xfrm>
            <a:off x="1442873" y="5672013"/>
            <a:ext cx="3400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2245 kcal/day/person</a:t>
            </a:r>
          </a:p>
        </p:txBody>
      </p:sp>
      <p:sp>
        <p:nvSpPr>
          <p:cNvPr id="9" name="TextBox 8">
            <a:extLst>
              <a:ext uri="{FF2B5EF4-FFF2-40B4-BE49-F238E27FC236}">
                <a16:creationId xmlns:a16="http://schemas.microsoft.com/office/drawing/2014/main" id="{83EF5D16-8F7D-46E3-9083-058E12544F22}"/>
              </a:ext>
            </a:extLst>
          </p:cNvPr>
          <p:cNvSpPr txBox="1"/>
          <p:nvPr/>
        </p:nvSpPr>
        <p:spPr>
          <a:xfrm>
            <a:off x="6356855" y="5672013"/>
            <a:ext cx="3400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2585 kcal/day/person</a:t>
            </a:r>
          </a:p>
        </p:txBody>
      </p:sp>
      <p:sp>
        <p:nvSpPr>
          <p:cNvPr id="10" name="TextBox 9">
            <a:extLst>
              <a:ext uri="{FF2B5EF4-FFF2-40B4-BE49-F238E27FC236}">
                <a16:creationId xmlns:a16="http://schemas.microsoft.com/office/drawing/2014/main" id="{9CB5DB39-1303-4EB0-9E01-E2064846A211}"/>
              </a:ext>
            </a:extLst>
          </p:cNvPr>
          <p:cNvSpPr txBox="1"/>
          <p:nvPr/>
        </p:nvSpPr>
        <p:spPr>
          <a:xfrm>
            <a:off x="1630419" y="2510175"/>
            <a:ext cx="30561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Food Basket</a:t>
            </a:r>
            <a:endParaRPr kumimoji="0" lang="en-GB"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B1117C6-361C-42C3-AD32-FE68A3A10E08}"/>
              </a:ext>
            </a:extLst>
          </p:cNvPr>
          <p:cNvSpPr txBox="1"/>
          <p:nvPr/>
        </p:nvSpPr>
        <p:spPr>
          <a:xfrm>
            <a:off x="6528888" y="2507239"/>
            <a:ext cx="30561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Improved Diet</a:t>
            </a:r>
            <a:endParaRPr kumimoji="0" lang="en-GB"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5A896F41-6C68-F443-8DEC-754A174A8177}"/>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5.mp3" descr="Lecture6_Slide15.mp3">
            <a:hlinkClick r:id="" action="ppaction://media"/>
            <a:extLst>
              <a:ext uri="{FF2B5EF4-FFF2-40B4-BE49-F238E27FC236}">
                <a16:creationId xmlns:a16="http://schemas.microsoft.com/office/drawing/2014/main" id="{BA282E0C-E6F8-8E46-9C16-CB947BFCD6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09885" y="963614"/>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291638"/>
            <a:ext cx="6257479" cy="1325563"/>
          </a:xfrm>
        </p:spPr>
        <p:txBody>
          <a:bodyPr>
            <a:normAutofit fontScale="90000"/>
          </a:bodyPr>
          <a:lstStyle/>
          <a:p>
            <a:r>
              <a:rPr lang="en-US" sz="4000" dirty="0">
                <a:latin typeface="Open Sans" panose="020B0606030504020204" pitchFamily="34" charset="0"/>
                <a:ea typeface="Open Sans" panose="020B0606030504020204" pitchFamily="34" charset="0"/>
                <a:cs typeface="Open Sans" panose="020B0606030504020204" pitchFamily="34" charset="0"/>
              </a:rPr>
              <a:t>6.3. CLEWs-Ethiopia example – part II</a:t>
            </a:r>
            <a:br>
              <a:rPr lang="en-US" sz="4000" dirty="0">
                <a:latin typeface="Open Sans" panose="020B0606030504020204" pitchFamily="34" charset="0"/>
                <a:ea typeface="Open Sans" panose="020B0606030504020204" pitchFamily="34" charset="0"/>
                <a:cs typeface="Open Sans" panose="020B0606030504020204" pitchFamily="34" charset="0"/>
              </a:rPr>
            </a:b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056045"/>
            <a:ext cx="5866318" cy="668664"/>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‘Agriculture Modernization’ scenario results</a:t>
            </a: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887F8C2-9903-4DDB-AADD-57EF4FE1F8F9}"/>
              </a:ext>
            </a:extLst>
          </p:cNvPr>
          <p:cNvSpPr txBox="1"/>
          <p:nvPr/>
        </p:nvSpPr>
        <p:spPr>
          <a:xfrm>
            <a:off x="972581" y="1389435"/>
            <a:ext cx="36209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Energy use for agriculture (PJ)</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B4D967E-261E-4FAC-B2D6-6805573AF729}"/>
              </a:ext>
            </a:extLst>
          </p:cNvPr>
          <p:cNvSpPr txBox="1"/>
          <p:nvPr/>
        </p:nvSpPr>
        <p:spPr>
          <a:xfrm>
            <a:off x="6622482" y="1389435"/>
            <a:ext cx="46959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area by input level (1000 sq.km.)</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712B6EB-BDE2-488A-B879-44C04AE9F231}"/>
              </a:ext>
            </a:extLst>
          </p:cNvPr>
          <p:cNvSpPr txBox="1"/>
          <p:nvPr/>
        </p:nvSpPr>
        <p:spPr>
          <a:xfrm>
            <a:off x="972581" y="4041108"/>
            <a:ext cx="35261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use by sector (</a:t>
            </a:r>
            <a:r>
              <a:rPr kumimoji="0" lang="en-US" sz="18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bcm</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E8BE591-F80C-4108-BE1B-6CBA25584F06}"/>
              </a:ext>
            </a:extLst>
          </p:cNvPr>
          <p:cNvCxnSpPr>
            <a:cxnSpLocks/>
          </p:cNvCxnSpPr>
          <p:nvPr/>
        </p:nvCxnSpPr>
        <p:spPr>
          <a:xfrm>
            <a:off x="6096000" y="1218826"/>
            <a:ext cx="0" cy="515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507A0E-CFAA-45A6-BDB4-3AA808124CD3}"/>
              </a:ext>
            </a:extLst>
          </p:cNvPr>
          <p:cNvCxnSpPr>
            <a:cxnSpLocks/>
          </p:cNvCxnSpPr>
          <p:nvPr/>
        </p:nvCxnSpPr>
        <p:spPr>
          <a:xfrm flipV="1">
            <a:off x="350882" y="3928451"/>
            <a:ext cx="112874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9BDEED-57AA-48C0-A846-B612063968D8}"/>
              </a:ext>
            </a:extLst>
          </p:cNvPr>
          <p:cNvSpPr txBox="1"/>
          <p:nvPr/>
        </p:nvSpPr>
        <p:spPr>
          <a:xfrm>
            <a:off x="6622482" y="4031118"/>
            <a:ext cx="4895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GHG emissions by sector (Mt of CO</a:t>
            </a:r>
            <a:r>
              <a:rPr kumimoji="0" lang="en-US" sz="1800" b="1" i="0" u="none" strike="noStrike" kern="1200" cap="none" spc="0" normalizeH="0" baseline="-2500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-eq.)</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Chart 11">
            <a:extLst>
              <a:ext uri="{FF2B5EF4-FFF2-40B4-BE49-F238E27FC236}">
                <a16:creationId xmlns:a16="http://schemas.microsoft.com/office/drawing/2014/main" id="{D3A9EEEC-D9A2-473A-BF99-AAAE60C57DE8}"/>
              </a:ext>
            </a:extLst>
          </p:cNvPr>
          <p:cNvGraphicFramePr>
            <a:graphicFrameLocks/>
          </p:cNvGraphicFramePr>
          <p:nvPr/>
        </p:nvGraphicFramePr>
        <p:xfrm>
          <a:off x="184883" y="1670530"/>
          <a:ext cx="5775799" cy="2182759"/>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E08B6978-0D26-4306-8D1F-2E621FCAC1E3}"/>
              </a:ext>
            </a:extLst>
          </p:cNvPr>
          <p:cNvGrpSpPr/>
          <p:nvPr/>
        </p:nvGrpSpPr>
        <p:grpSpPr>
          <a:xfrm>
            <a:off x="184883" y="4339459"/>
            <a:ext cx="5775799" cy="2035193"/>
            <a:chOff x="0" y="0"/>
            <a:chExt cx="6172200" cy="3569835"/>
          </a:xfrm>
        </p:grpSpPr>
        <p:graphicFrame>
          <p:nvGraphicFramePr>
            <p:cNvPr id="14" name="Chart 13">
              <a:extLst>
                <a:ext uri="{FF2B5EF4-FFF2-40B4-BE49-F238E27FC236}">
                  <a16:creationId xmlns:a16="http://schemas.microsoft.com/office/drawing/2014/main" id="{78D9468A-160A-485B-B5C2-BDB00807C5C2}"/>
                </a:ext>
              </a:extLst>
            </p:cNvPr>
            <p:cNvGraphicFramePr/>
            <p:nvPr/>
          </p:nvGraphicFramePr>
          <p:xfrm>
            <a:off x="0" y="0"/>
            <a:ext cx="6172200" cy="3569835"/>
          </p:xfrm>
          <a:graphic>
            <a:graphicData uri="http://schemas.openxmlformats.org/drawingml/2006/chart">
              <c:chart xmlns:c="http://schemas.openxmlformats.org/drawingml/2006/chart" xmlns:r="http://schemas.openxmlformats.org/officeDocument/2006/relationships" r:id="rId6"/>
            </a:graphicData>
          </a:graphic>
        </p:graphicFrame>
        <p:cxnSp>
          <p:nvCxnSpPr>
            <p:cNvPr id="15" name="Straight Connector 14">
              <a:extLst>
                <a:ext uri="{FF2B5EF4-FFF2-40B4-BE49-F238E27FC236}">
                  <a16:creationId xmlns:a16="http://schemas.microsoft.com/office/drawing/2014/main" id="{2D784B5A-7E4D-426C-95E4-C323B0BC0CE5}"/>
                </a:ext>
              </a:extLst>
            </p:cNvPr>
            <p:cNvCxnSpPr>
              <a:cxnSpLocks/>
            </p:cNvCxnSpPr>
            <p:nvPr/>
          </p:nvCxnSpPr>
          <p:spPr>
            <a:xfrm flipV="1">
              <a:off x="1752600" y="160021"/>
              <a:ext cx="0" cy="2397029"/>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aphicFrame>
        <p:nvGraphicFramePr>
          <p:cNvPr id="16" name="Chart 15">
            <a:extLst>
              <a:ext uri="{FF2B5EF4-FFF2-40B4-BE49-F238E27FC236}">
                <a16:creationId xmlns:a16="http://schemas.microsoft.com/office/drawing/2014/main" id="{CF76AF99-6A3D-4115-95A9-873DB03CBFE8}"/>
              </a:ext>
            </a:extLst>
          </p:cNvPr>
          <p:cNvGraphicFramePr>
            <a:graphicFrameLocks/>
          </p:cNvGraphicFramePr>
          <p:nvPr/>
        </p:nvGraphicFramePr>
        <p:xfrm>
          <a:off x="6231320" y="4379825"/>
          <a:ext cx="5471154" cy="19952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E7BCCC21-1FC2-48B4-8BA8-3B283B2AB5BA}"/>
              </a:ext>
            </a:extLst>
          </p:cNvPr>
          <p:cNvGraphicFramePr>
            <a:graphicFrameLocks/>
          </p:cNvGraphicFramePr>
          <p:nvPr/>
        </p:nvGraphicFramePr>
        <p:xfrm>
          <a:off x="6231320" y="1729857"/>
          <a:ext cx="5406996" cy="2123429"/>
        </p:xfrm>
        <a:graphic>
          <a:graphicData uri="http://schemas.openxmlformats.org/drawingml/2006/chart">
            <c:chart xmlns:c="http://schemas.openxmlformats.org/drawingml/2006/chart" xmlns:r="http://schemas.openxmlformats.org/officeDocument/2006/relationships" r:id="rId8"/>
          </a:graphicData>
        </a:graphic>
      </p:graphicFrame>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ED430EE5-C3E7-7C41-8718-86E96BDC8931}"/>
              </a:ext>
            </a:extLst>
          </p:cNvPr>
          <p:cNvSpPr/>
          <p:nvPr/>
        </p:nvSpPr>
        <p:spPr>
          <a:xfrm>
            <a:off x="6502822" y="30311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6.mp3" descr="Lecture6_Slide16.mp3">
            <a:hlinkClick r:id="" action="ppaction://media"/>
            <a:extLst>
              <a:ext uri="{FF2B5EF4-FFF2-40B4-BE49-F238E27FC236}">
                <a16:creationId xmlns:a16="http://schemas.microsoft.com/office/drawing/2014/main" id="{18EF39BF-BD38-CC46-B1CC-827257058C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74187" y="374483"/>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28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11" grpId="0"/>
      <p:bldGraphic spid="12" grpId="0">
        <p:bldAsOne/>
      </p:bldGraphic>
      <p:bldGraphic spid="16" grpId="0">
        <p:bldAsOne/>
      </p:bldGraphic>
      <p:bldGraphic spid="1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53391"/>
            <a:ext cx="6156773" cy="668664"/>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scenario results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hart 3">
            <a:extLst>
              <a:ext uri="{FF2B5EF4-FFF2-40B4-BE49-F238E27FC236}">
                <a16:creationId xmlns:a16="http://schemas.microsoft.com/office/drawing/2014/main" id="{46AD8383-CAF9-4D64-A23F-C0E5E83D5347}"/>
              </a:ext>
            </a:extLst>
          </p:cNvPr>
          <p:cNvGraphicFramePr>
            <a:graphicFrameLocks/>
          </p:cNvGraphicFramePr>
          <p:nvPr/>
        </p:nvGraphicFramePr>
        <p:xfrm>
          <a:off x="6225702" y="2784091"/>
          <a:ext cx="5467534" cy="3583427"/>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4">
            <a:extLst>
              <a:ext uri="{FF2B5EF4-FFF2-40B4-BE49-F238E27FC236}">
                <a16:creationId xmlns:a16="http://schemas.microsoft.com/office/drawing/2014/main" id="{A160AD2C-DCB4-4896-95B7-6CC5BAD7CF9E}"/>
              </a:ext>
            </a:extLst>
          </p:cNvPr>
          <p:cNvPicPr>
            <a:picLocks noChangeAspect="1"/>
          </p:cNvPicPr>
          <p:nvPr/>
        </p:nvPicPr>
        <p:blipFill rotWithShape="1">
          <a:blip r:embed="rId6">
            <a:extLst>
              <a:ext uri="{28A0092B-C50C-407E-A947-70E740481C1C}">
                <a14:useLocalDpi xmlns:a14="http://schemas.microsoft.com/office/drawing/2010/main" val="0"/>
              </a:ext>
            </a:extLst>
          </a:blip>
          <a:srcRect l="3704" t="20399" b="13331"/>
          <a:stretch/>
        </p:blipFill>
        <p:spPr>
          <a:xfrm>
            <a:off x="238899" y="3128778"/>
            <a:ext cx="6073595" cy="2687003"/>
          </a:xfrm>
          <a:prstGeom prst="rect">
            <a:avLst/>
          </a:prstGeom>
        </p:spPr>
      </p:pic>
      <p:sp>
        <p:nvSpPr>
          <p:cNvPr id="6" name="TextBox 5">
            <a:extLst>
              <a:ext uri="{FF2B5EF4-FFF2-40B4-BE49-F238E27FC236}">
                <a16:creationId xmlns:a16="http://schemas.microsoft.com/office/drawing/2014/main" id="{1CC6CEFA-42FA-410B-A156-36CFD0D9E8C8}"/>
              </a:ext>
            </a:extLst>
          </p:cNvPr>
          <p:cNvSpPr txBox="1"/>
          <p:nvPr/>
        </p:nvSpPr>
        <p:spPr>
          <a:xfrm>
            <a:off x="6553463" y="2487751"/>
            <a:ext cx="51006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Improvement in yields from 2019 to 2030 (%)</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D27799B-74E4-4C4A-85AA-90F181F40A5D}"/>
              </a:ext>
            </a:extLst>
          </p:cNvPr>
          <p:cNvSpPr txBox="1"/>
          <p:nvPr/>
        </p:nvSpPr>
        <p:spPr>
          <a:xfrm>
            <a:off x="450977" y="2487751"/>
            <a:ext cx="51006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yields in ‘Current targets’ scenario (</a:t>
            </a:r>
            <a:r>
              <a:rPr kumimoji="0" lang="en-US" sz="16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tonnes</a:t>
            </a: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/hectare)</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6">
            <a:extLst>
              <a:ext uri="{FF2B5EF4-FFF2-40B4-BE49-F238E27FC236}">
                <a16:creationId xmlns:a16="http://schemas.microsoft.com/office/drawing/2014/main" id="{61EA0D5D-ED4D-0C40-B6A0-A55FF8CE05B2}"/>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CECB9B6-30CC-0742-B136-1C4C6D647D21}"/>
              </a:ext>
            </a:extLst>
          </p:cNvPr>
          <p:cNvSpPr/>
          <p:nvPr/>
        </p:nvSpPr>
        <p:spPr>
          <a:xfrm>
            <a:off x="6225702" y="85198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7.mp3" descr="Lecture6_Slide17.mp3">
            <a:hlinkClick r:id="" action="ppaction://media"/>
            <a:extLst>
              <a:ext uri="{FF2B5EF4-FFF2-40B4-BE49-F238E27FC236}">
                <a16:creationId xmlns:a16="http://schemas.microsoft.com/office/drawing/2014/main" id="{294246A7-9F05-0B42-8C23-A98528DD80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7067" y="928434"/>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3" y="2167265"/>
            <a:ext cx="7286328" cy="668664"/>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Key messages – ‘Agriculture Modernization’ scenarios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04D773A-B397-44AA-8FAC-6CB138AF0CE7}"/>
              </a:ext>
            </a:extLst>
          </p:cNvPr>
          <p:cNvSpPr/>
          <p:nvPr/>
        </p:nvSpPr>
        <p:spPr>
          <a:xfrm>
            <a:off x="663575" y="2585948"/>
            <a:ext cx="10300987" cy="3016210"/>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Substantial potential for modernization of agriculture.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Yields (</a:t>
            </a:r>
            <a:r>
              <a:rPr kumimoji="0" lang="en-US" sz="2000" b="0"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tonnes</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produced per hectare) could improve by 50 to 110% through greater use of inputs and mechanization</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Productivity improvements </a:t>
            </a:r>
            <a:r>
              <a:rPr kumimoji="0" lang="en-US" sz="2000" b="0" i="0" u="none" strike="noStrike" kern="1200" cap="none" spc="0" normalizeH="0" baseline="0" noProof="0">
                <a:ln>
                  <a:noFill/>
                </a:ln>
                <a:solidFill>
                  <a:prstClr val="black"/>
                </a:solidFill>
                <a:effectLst/>
                <a:uLnTx/>
                <a:uFillTx/>
                <a:latin typeface="Open Sans"/>
                <a:ea typeface="Open Sans"/>
                <a:cs typeface="Open Sans"/>
              </a:rPr>
              <a:t>would</a:t>
            </a:r>
            <a:r>
              <a:rPr kumimoji="0" lang="en-US" sz="2000" b="1" i="0" u="none" strike="noStrike" kern="1200" cap="none" spc="0" normalizeH="0" baseline="0" noProof="0">
                <a:ln>
                  <a:noFill/>
                </a:ln>
                <a:solidFill>
                  <a:prstClr val="black"/>
                </a:solidFill>
                <a:effectLst/>
                <a:uLnTx/>
                <a:uFillTx/>
                <a:latin typeface="Open Sans"/>
                <a:ea typeface="Open Sans"/>
                <a:cs typeface="Open Sans"/>
              </a:rPr>
              <a:t> </a:t>
            </a:r>
            <a:r>
              <a:rPr kumimoji="0" lang="en-US" sz="2000" b="0" i="0" u="none" strike="noStrike" kern="1200" cap="none" spc="0" normalizeH="0" baseline="0" noProof="0">
                <a:ln>
                  <a:noFill/>
                </a:ln>
                <a:solidFill>
                  <a:prstClr val="black"/>
                </a:solidFill>
                <a:effectLst/>
                <a:uLnTx/>
                <a:uFillTx/>
                <a:latin typeface="Open Sans"/>
                <a:ea typeface="Open Sans"/>
                <a:cs typeface="Open Sans"/>
              </a:rPr>
              <a:t>limit the need for additional cropland, but does require additional inputs in the form of energy, water, pesticides, and fertilizer</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Requires substantial increase in investment and inputs. </a:t>
            </a:r>
            <a:r>
              <a:rPr kumimoji="0" lang="en-US" sz="2000" b="0" i="0" u="none" strike="noStrike" kern="1200" cap="none" spc="0" normalizeH="0" baseline="0" noProof="0">
                <a:ln>
                  <a:noFill/>
                </a:ln>
                <a:solidFill>
                  <a:prstClr val="black"/>
                </a:solidFill>
                <a:effectLst/>
                <a:uLnTx/>
                <a:uFillTx/>
                <a:latin typeface="Open Sans"/>
                <a:ea typeface="Open Sans"/>
                <a:cs typeface="Open Sans"/>
              </a:rPr>
              <a:t>Annual investment would need to be 2–3 times higher than present average  </a:t>
            </a: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389A089-8846-FF4E-BD97-F6D4AEE4A55C}"/>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2E27E009-E8C6-C04E-89E8-B236ACF1836C}"/>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18.mp3" descr="Lecture6_Slide18.mp3">
            <a:hlinkClick r:id="" action="ppaction://media"/>
            <a:extLst>
              <a:ext uri="{FF2B5EF4-FFF2-40B4-BE49-F238E27FC236}">
                <a16:creationId xmlns:a16="http://schemas.microsoft.com/office/drawing/2014/main" id="{EE579F38-748E-D943-B06F-893CAC505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7268"/>
            <a:ext cx="812800" cy="812800"/>
          </a:xfrm>
          <a:prstGeom prst="rect">
            <a:avLst/>
          </a:prstGeom>
        </p:spPr>
      </p:pic>
    </p:spTree>
    <p:extLst>
      <p:ext uri="{BB962C8B-B14F-4D97-AF65-F5344CB8AC3E}">
        <p14:creationId xmlns:p14="http://schemas.microsoft.com/office/powerpoint/2010/main" val="39716025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387618"/>
            <a:ext cx="5432425" cy="1325563"/>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dirty="0" err="1">
                <a:latin typeface="Open Sans" panose="020B0606030504020204" pitchFamily="34" charset="0"/>
                <a:ea typeface="Open Sans" panose="020B0606030504020204" pitchFamily="34" charset="0"/>
                <a:cs typeface="Open Sans" panose="020B0606030504020204" pitchFamily="34" charset="0"/>
              </a:rPr>
              <a:t>OSeMOSYS</a:t>
            </a:r>
            <a:r>
              <a:rPr lang="en-US" dirty="0">
                <a:latin typeface="Open Sans" panose="020B0606030504020204" pitchFamily="34" charset="0"/>
                <a:ea typeface="Open Sans" panose="020B0606030504020204" pitchFamily="34" charset="0"/>
                <a:cs typeface="Open Sans" panose="020B0606030504020204" pitchFamily="34" charset="0"/>
              </a:rPr>
              <a:t> </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E9E4556F-07EB-4A74-AEAA-0B909FFA0D91}"/>
              </a:ext>
            </a:extLst>
          </p:cNvPr>
          <p:cNvGrpSpPr/>
          <p:nvPr/>
        </p:nvGrpSpPr>
        <p:grpSpPr>
          <a:xfrm>
            <a:off x="1403545" y="1071887"/>
            <a:ext cx="10078018" cy="5284667"/>
            <a:chOff x="1403545" y="1071887"/>
            <a:chExt cx="10078018" cy="5284667"/>
          </a:xfrm>
        </p:grpSpPr>
        <p:pic>
          <p:nvPicPr>
            <p:cNvPr id="11" name="Imagen 8">
              <a:extLst>
                <a:ext uri="{FF2B5EF4-FFF2-40B4-BE49-F238E27FC236}">
                  <a16:creationId xmlns:a16="http://schemas.microsoft.com/office/drawing/2014/main" id="{F57AA0B4-45AB-4A14-A292-D74485F94A6B}"/>
                </a:ext>
              </a:extLst>
            </p:cNvPr>
            <p:cNvPicPr>
              <a:picLocks noChangeAspect="1"/>
            </p:cNvPicPr>
            <p:nvPr/>
          </p:nvPicPr>
          <p:blipFill rotWithShape="1">
            <a:blip r:embed="rId5"/>
            <a:srcRect t="7557" r="59008" b="4477"/>
            <a:stretch/>
          </p:blipFill>
          <p:spPr>
            <a:xfrm>
              <a:off x="1539863" y="1410440"/>
              <a:ext cx="4161027" cy="4924767"/>
            </a:xfrm>
            <a:prstGeom prst="rect">
              <a:avLst/>
            </a:prstGeom>
          </p:spPr>
        </p:pic>
        <p:sp>
          <p:nvSpPr>
            <p:cNvPr id="12" name="CuadroTexto 10">
              <a:extLst>
                <a:ext uri="{FF2B5EF4-FFF2-40B4-BE49-F238E27FC236}">
                  <a16:creationId xmlns:a16="http://schemas.microsoft.com/office/drawing/2014/main" id="{E63F3DDF-1EE5-4098-B169-921A650B8225}"/>
                </a:ext>
              </a:extLst>
            </p:cNvPr>
            <p:cNvSpPr txBox="1"/>
            <p:nvPr/>
          </p:nvSpPr>
          <p:spPr>
            <a:xfrm>
              <a:off x="4045974" y="1071887"/>
              <a:ext cx="1523768" cy="338554"/>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Land uses</a:t>
              </a:r>
            </a:p>
          </p:txBody>
        </p:sp>
        <p:sp>
          <p:nvSpPr>
            <p:cNvPr id="13" name="CuadroTexto 1">
              <a:extLst>
                <a:ext uri="{FF2B5EF4-FFF2-40B4-BE49-F238E27FC236}">
                  <a16:creationId xmlns:a16="http://schemas.microsoft.com/office/drawing/2014/main" id="{90B0B53B-2AA9-46E7-AA82-EDD1E1782E1C}"/>
                </a:ext>
              </a:extLst>
            </p:cNvPr>
            <p:cNvSpPr txBox="1"/>
            <p:nvPr/>
          </p:nvSpPr>
          <p:spPr>
            <a:xfrm>
              <a:off x="1403545" y="2263126"/>
              <a:ext cx="1499285" cy="338554"/>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Total land</a:t>
              </a:r>
            </a:p>
          </p:txBody>
        </p:sp>
        <p:cxnSp>
          <p:nvCxnSpPr>
            <p:cNvPr id="14" name="Conector recto de flecha 3">
              <a:extLst>
                <a:ext uri="{FF2B5EF4-FFF2-40B4-BE49-F238E27FC236}">
                  <a16:creationId xmlns:a16="http://schemas.microsoft.com/office/drawing/2014/main" id="{59CE29A2-3D20-4360-8C18-231B45E0D387}"/>
                </a:ext>
              </a:extLst>
            </p:cNvPr>
            <p:cNvCxnSpPr>
              <a:cxnSpLocks/>
              <a:stCxn id="13" idx="2"/>
            </p:cNvCxnSpPr>
            <p:nvPr/>
          </p:nvCxnSpPr>
          <p:spPr>
            <a:xfrm flipH="1">
              <a:off x="2151938" y="2601680"/>
              <a:ext cx="1250" cy="103931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433210-913C-40D7-BA41-34E03E5B1A44}"/>
                </a:ext>
              </a:extLst>
            </p:cNvPr>
            <p:cNvSpPr txBox="1"/>
            <p:nvPr/>
          </p:nvSpPr>
          <p:spPr>
            <a:xfrm>
              <a:off x="4247066" y="1555240"/>
              <a:ext cx="1110818" cy="4801314"/>
            </a:xfrm>
            <a:prstGeom prst="rect">
              <a:avLst/>
            </a:prstGeom>
            <a:solidFill>
              <a:srgbClr val="008A3E"/>
            </a:solidFill>
            <a:ln>
              <a:solidFill>
                <a:srgbClr val="008A3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2">
              <a:extLst>
                <a:ext uri="{FF2B5EF4-FFF2-40B4-BE49-F238E27FC236}">
                  <a16:creationId xmlns:a16="http://schemas.microsoft.com/office/drawing/2014/main" id="{FD397933-EC09-46B8-87F2-FD06E22A3D23}"/>
                </a:ext>
              </a:extLst>
            </p:cNvPr>
            <p:cNvSpPr txBox="1"/>
            <p:nvPr/>
          </p:nvSpPr>
          <p:spPr>
            <a:xfrm>
              <a:off x="5304383" y="1961538"/>
              <a:ext cx="1012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land</a:t>
              </a:r>
            </a:p>
          </p:txBody>
        </p:sp>
        <p:sp>
          <p:nvSpPr>
            <p:cNvPr id="17" name="CuadroTexto 13">
              <a:extLst>
                <a:ext uri="{FF2B5EF4-FFF2-40B4-BE49-F238E27FC236}">
                  <a16:creationId xmlns:a16="http://schemas.microsoft.com/office/drawing/2014/main" id="{B0BFFB87-FD5C-4A4F-99B3-010F66775126}"/>
                </a:ext>
              </a:extLst>
            </p:cNvPr>
            <p:cNvSpPr txBox="1"/>
            <p:nvPr/>
          </p:nvSpPr>
          <p:spPr>
            <a:xfrm>
              <a:off x="5313960" y="2603218"/>
              <a:ext cx="11243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Barren land</a:t>
              </a:r>
            </a:p>
          </p:txBody>
        </p:sp>
        <p:sp>
          <p:nvSpPr>
            <p:cNvPr id="18" name="CuadroTexto 14">
              <a:extLst>
                <a:ext uri="{FF2B5EF4-FFF2-40B4-BE49-F238E27FC236}">
                  <a16:creationId xmlns:a16="http://schemas.microsoft.com/office/drawing/2014/main" id="{F6EB5EA9-5D1B-42C0-B4D3-BD278C9D24BD}"/>
                </a:ext>
              </a:extLst>
            </p:cNvPr>
            <p:cNvSpPr txBox="1"/>
            <p:nvPr/>
          </p:nvSpPr>
          <p:spPr>
            <a:xfrm>
              <a:off x="5304384" y="3525030"/>
              <a:ext cx="10122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Forests</a:t>
              </a:r>
            </a:p>
          </p:txBody>
        </p:sp>
        <p:sp>
          <p:nvSpPr>
            <p:cNvPr id="19" name="CuadroTexto 15">
              <a:extLst>
                <a:ext uri="{FF2B5EF4-FFF2-40B4-BE49-F238E27FC236}">
                  <a16:creationId xmlns:a16="http://schemas.microsoft.com/office/drawing/2014/main" id="{A438E2B6-15EA-444A-BEA3-4EA062F35433}"/>
                </a:ext>
              </a:extLst>
            </p:cNvPr>
            <p:cNvSpPr txBox="1"/>
            <p:nvPr/>
          </p:nvSpPr>
          <p:spPr>
            <a:xfrm>
              <a:off x="5308259" y="4103771"/>
              <a:ext cx="12497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Pastures / Grasslands</a:t>
              </a:r>
            </a:p>
          </p:txBody>
        </p:sp>
        <p:sp>
          <p:nvSpPr>
            <p:cNvPr id="20" name="CuadroTexto 16">
              <a:extLst>
                <a:ext uri="{FF2B5EF4-FFF2-40B4-BE49-F238E27FC236}">
                  <a16:creationId xmlns:a16="http://schemas.microsoft.com/office/drawing/2014/main" id="{DD39AC4A-64C8-4E93-A7E2-5204644317CE}"/>
                </a:ext>
              </a:extLst>
            </p:cNvPr>
            <p:cNvSpPr txBox="1"/>
            <p:nvPr/>
          </p:nvSpPr>
          <p:spPr>
            <a:xfrm>
              <a:off x="5305963" y="4878503"/>
              <a:ext cx="1180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Built-up land</a:t>
              </a:r>
            </a:p>
          </p:txBody>
        </p:sp>
        <p:sp>
          <p:nvSpPr>
            <p:cNvPr id="21" name="CuadroTexto 47">
              <a:extLst>
                <a:ext uri="{FF2B5EF4-FFF2-40B4-BE49-F238E27FC236}">
                  <a16:creationId xmlns:a16="http://schemas.microsoft.com/office/drawing/2014/main" id="{50308427-E773-4E6F-B503-C9B2405CFD37}"/>
                </a:ext>
              </a:extLst>
            </p:cNvPr>
            <p:cNvSpPr txBox="1"/>
            <p:nvPr/>
          </p:nvSpPr>
          <p:spPr>
            <a:xfrm>
              <a:off x="5305963" y="5644869"/>
              <a:ext cx="1168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bodies</a:t>
              </a:r>
            </a:p>
          </p:txBody>
        </p:sp>
        <p:sp>
          <p:nvSpPr>
            <p:cNvPr id="22" name="TextBox 21">
              <a:extLst>
                <a:ext uri="{FF2B5EF4-FFF2-40B4-BE49-F238E27FC236}">
                  <a16:creationId xmlns:a16="http://schemas.microsoft.com/office/drawing/2014/main" id="{2A3D448B-34D2-445C-B6F7-1CA3450AFB15}"/>
                </a:ext>
              </a:extLst>
            </p:cNvPr>
            <p:cNvSpPr txBox="1"/>
            <p:nvPr/>
          </p:nvSpPr>
          <p:spPr>
            <a:xfrm>
              <a:off x="1449537" y="3640990"/>
              <a:ext cx="1445793" cy="646331"/>
            </a:xfrm>
            <a:prstGeom prst="rect">
              <a:avLst/>
            </a:prstGeom>
            <a:solidFill>
              <a:srgbClr val="008A3E"/>
            </a:solidFill>
            <a:ln>
              <a:solidFill>
                <a:srgbClr val="008A3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FF232637-F8AE-4215-84F8-191A8CE98CC5}"/>
                </a:ext>
              </a:extLst>
            </p:cNvPr>
            <p:cNvSpPr/>
            <p:nvPr/>
          </p:nvSpPr>
          <p:spPr>
            <a:xfrm>
              <a:off x="4425132" y="1986312"/>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X</a:t>
              </a:r>
              <a:endPar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919DDDE3-48AE-401A-8713-9FA9BCA76BA0}"/>
                </a:ext>
              </a:extLst>
            </p:cNvPr>
            <p:cNvGrpSpPr/>
            <p:nvPr/>
          </p:nvGrpSpPr>
          <p:grpSpPr>
            <a:xfrm>
              <a:off x="7046494" y="5160510"/>
              <a:ext cx="2012184" cy="1078284"/>
              <a:chOff x="6608702" y="5260894"/>
              <a:chExt cx="4024367" cy="1078284"/>
            </a:xfrm>
          </p:grpSpPr>
          <p:sp>
            <p:nvSpPr>
              <p:cNvPr id="25" name="CuadroTexto 38">
                <a:extLst>
                  <a:ext uri="{FF2B5EF4-FFF2-40B4-BE49-F238E27FC236}">
                    <a16:creationId xmlns:a16="http://schemas.microsoft.com/office/drawing/2014/main" id="{038F13A5-B11B-4C38-80D1-E9EDC4D18CA4}"/>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Residential, Industrial, Commercial, Transport</a:t>
                </a:r>
              </a:p>
            </p:txBody>
          </p:sp>
          <p:sp>
            <p:nvSpPr>
              <p:cNvPr id="26" name="CuadroTexto 39">
                <a:extLst>
                  <a:ext uri="{FF2B5EF4-FFF2-40B4-BE49-F238E27FC236}">
                    <a16:creationId xmlns:a16="http://schemas.microsoft.com/office/drawing/2014/main" id="{CBA84783-610C-4D1A-AE67-B261FB0263BE}"/>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s-CR" sz="11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a:extLst>
                <a:ext uri="{FF2B5EF4-FFF2-40B4-BE49-F238E27FC236}">
                  <a16:creationId xmlns:a16="http://schemas.microsoft.com/office/drawing/2014/main" id="{E9D97FAE-6FA9-4829-B5A8-8ADDB159DFF7}"/>
                </a:ext>
              </a:extLst>
            </p:cNvPr>
            <p:cNvGrpSpPr/>
            <p:nvPr/>
          </p:nvGrpSpPr>
          <p:grpSpPr>
            <a:xfrm>
              <a:off x="7050873" y="1395619"/>
              <a:ext cx="2013808" cy="1288491"/>
              <a:chOff x="8859003" y="677857"/>
              <a:chExt cx="2230842" cy="1288491"/>
            </a:xfrm>
          </p:grpSpPr>
          <p:sp>
            <p:nvSpPr>
              <p:cNvPr id="28" name="TextBox 27">
                <a:extLst>
                  <a:ext uri="{FF2B5EF4-FFF2-40B4-BE49-F238E27FC236}">
                    <a16:creationId xmlns:a16="http://schemas.microsoft.com/office/drawing/2014/main" id="{DC573916-7068-4304-B72F-138123208982}"/>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4DBA4466-A029-455E-A3EC-1FB7CB0B09BF}"/>
                  </a:ext>
                </a:extLst>
              </p:cNvPr>
              <p:cNvSpPr txBox="1"/>
              <p:nvPr/>
            </p:nvSpPr>
            <p:spPr>
              <a:xfrm flipH="1">
                <a:off x="8859004" y="1012241"/>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Maize	Bananas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Rice	Sugarcane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Coffee	</a:t>
                </a:r>
                <a:endParaRPr kumimoji="0" lang="en-GB" sz="14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Other crops</a:t>
                </a:r>
                <a:endParaRPr kumimoji="0" lang="en-GB" sz="1400" b="0" i="0" u="none" strike="noStrike" kern="1200" cap="none" spc="0" normalizeH="0" baseline="0" noProof="0">
                  <a:ln>
                    <a:noFill/>
                  </a:ln>
                  <a:solidFill>
                    <a:prstClr val="black"/>
                  </a:solidFill>
                  <a:effectLst/>
                  <a:uLnTx/>
                  <a:uFillTx/>
                  <a:latin typeface="Open Sans"/>
                  <a:ea typeface="Open Sans"/>
                  <a:cs typeface="Open Sans"/>
                </a:endParaRPr>
              </a:p>
            </p:txBody>
          </p:sp>
        </p:grpSp>
        <p:pic>
          <p:nvPicPr>
            <p:cNvPr id="30" name="Imagen 8">
              <a:extLst>
                <a:ext uri="{FF2B5EF4-FFF2-40B4-BE49-F238E27FC236}">
                  <a16:creationId xmlns:a16="http://schemas.microsoft.com/office/drawing/2014/main" id="{B046D03B-512A-4B1E-BB6E-EFD79EE2CF55}"/>
                </a:ext>
              </a:extLst>
            </p:cNvPr>
            <p:cNvPicPr>
              <a:picLocks noChangeAspect="1"/>
            </p:cNvPicPr>
            <p:nvPr/>
          </p:nvPicPr>
          <p:blipFill rotWithShape="1">
            <a:blip r:embed="rId5"/>
            <a:srcRect l="48871" t="815" r="29727" b="92587"/>
            <a:stretch/>
          </p:blipFill>
          <p:spPr>
            <a:xfrm>
              <a:off x="9083731" y="1808460"/>
              <a:ext cx="2397832" cy="369332"/>
            </a:xfrm>
            <a:prstGeom prst="rect">
              <a:avLst/>
            </a:prstGeom>
          </p:spPr>
        </p:pic>
        <p:sp>
          <p:nvSpPr>
            <p:cNvPr id="31" name="TextBox 30">
              <a:extLst>
                <a:ext uri="{FF2B5EF4-FFF2-40B4-BE49-F238E27FC236}">
                  <a16:creationId xmlns:a16="http://schemas.microsoft.com/office/drawing/2014/main" id="{53B7B884-2957-4516-860A-794B3F435714}"/>
                </a:ext>
              </a:extLst>
            </p:cNvPr>
            <p:cNvSpPr txBox="1"/>
            <p:nvPr/>
          </p:nvSpPr>
          <p:spPr>
            <a:xfrm flipH="1">
              <a:off x="7065193" y="3246966"/>
              <a:ext cx="1999486" cy="584775"/>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Wood and other forest products</a:t>
              </a: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2" name="Imagen 8">
              <a:extLst>
                <a:ext uri="{FF2B5EF4-FFF2-40B4-BE49-F238E27FC236}">
                  <a16:creationId xmlns:a16="http://schemas.microsoft.com/office/drawing/2014/main" id="{02CC6469-5EC9-45C2-9E8B-6DD6A70F6954}"/>
                </a:ext>
              </a:extLst>
            </p:cNvPr>
            <p:cNvPicPr>
              <a:picLocks noChangeAspect="1"/>
            </p:cNvPicPr>
            <p:nvPr/>
          </p:nvPicPr>
          <p:blipFill rotWithShape="1">
            <a:blip r:embed="rId5"/>
            <a:srcRect l="53649" t="48513" r="37605" b="46016"/>
            <a:stretch/>
          </p:blipFill>
          <p:spPr>
            <a:xfrm>
              <a:off x="9083731" y="4475140"/>
              <a:ext cx="913677" cy="306281"/>
            </a:xfrm>
            <a:prstGeom prst="rect">
              <a:avLst/>
            </a:prstGeom>
          </p:spPr>
        </p:pic>
        <p:pic>
          <p:nvPicPr>
            <p:cNvPr id="33" name="Imagen 8">
              <a:extLst>
                <a:ext uri="{FF2B5EF4-FFF2-40B4-BE49-F238E27FC236}">
                  <a16:creationId xmlns:a16="http://schemas.microsoft.com/office/drawing/2014/main" id="{A79AAEB8-8431-444F-BB0E-9888C23A1664}"/>
                </a:ext>
              </a:extLst>
            </p:cNvPr>
            <p:cNvPicPr>
              <a:picLocks noChangeAspect="1"/>
            </p:cNvPicPr>
            <p:nvPr/>
          </p:nvPicPr>
          <p:blipFill rotWithShape="1">
            <a:blip r:embed="rId5"/>
            <a:srcRect l="79080" t="64517" r="3805" b="30828"/>
            <a:stretch/>
          </p:blipFill>
          <p:spPr>
            <a:xfrm>
              <a:off x="9134672" y="5678686"/>
              <a:ext cx="1882858" cy="306281"/>
            </a:xfrm>
            <a:prstGeom prst="rect">
              <a:avLst/>
            </a:prstGeom>
          </p:spPr>
        </p:pic>
        <p:pic>
          <p:nvPicPr>
            <p:cNvPr id="34" name="Imagen 8">
              <a:extLst>
                <a:ext uri="{FF2B5EF4-FFF2-40B4-BE49-F238E27FC236}">
                  <a16:creationId xmlns:a16="http://schemas.microsoft.com/office/drawing/2014/main" id="{AC2BB340-CD73-4C50-8E63-65C2B4F78C25}"/>
                </a:ext>
              </a:extLst>
            </p:cNvPr>
            <p:cNvPicPr>
              <a:picLocks noChangeAspect="1"/>
            </p:cNvPicPr>
            <p:nvPr/>
          </p:nvPicPr>
          <p:blipFill rotWithShape="1">
            <a:blip r:embed="rId5"/>
            <a:srcRect l="55894" t="37426" r="39290" b="56149"/>
            <a:stretch/>
          </p:blipFill>
          <p:spPr>
            <a:xfrm>
              <a:off x="9083731" y="3269436"/>
              <a:ext cx="488819" cy="359706"/>
            </a:xfrm>
            <a:prstGeom prst="rect">
              <a:avLst/>
            </a:prstGeom>
          </p:spPr>
        </p:pic>
        <p:cxnSp>
          <p:nvCxnSpPr>
            <p:cNvPr id="35" name="Straight Arrow Connector 34">
              <a:extLst>
                <a:ext uri="{FF2B5EF4-FFF2-40B4-BE49-F238E27FC236}">
                  <a16:creationId xmlns:a16="http://schemas.microsoft.com/office/drawing/2014/main" id="{D27F69AB-9D81-4BA9-8EDE-1906AD04E2BB}"/>
                </a:ext>
              </a:extLst>
            </p:cNvPr>
            <p:cNvCxnSpPr>
              <a:cxnSpLocks/>
            </p:cNvCxnSpPr>
            <p:nvPr/>
          </p:nvCxnSpPr>
          <p:spPr>
            <a:xfrm>
              <a:off x="6316677" y="2130815"/>
              <a:ext cx="572324" cy="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85380C-C944-4165-90E0-3014464310A7}"/>
                </a:ext>
              </a:extLst>
            </p:cNvPr>
            <p:cNvCxnSpPr/>
            <p:nvPr/>
          </p:nvCxnSpPr>
          <p:spPr>
            <a:xfrm flipV="1">
              <a:off x="6257284" y="3693187"/>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87BFCB0-41DC-4552-85BE-4D139AC14BC0}"/>
                </a:ext>
              </a:extLst>
            </p:cNvPr>
            <p:cNvSpPr txBox="1"/>
            <p:nvPr/>
          </p:nvSpPr>
          <p:spPr>
            <a:xfrm>
              <a:off x="7062192" y="2910936"/>
              <a:ext cx="1999486" cy="338554"/>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8396A1A5-2E2D-4076-B2B1-77EDC6CB02EC}"/>
                </a:ext>
              </a:extLst>
            </p:cNvPr>
            <p:cNvSpPr txBox="1"/>
            <p:nvPr/>
          </p:nvSpPr>
          <p:spPr>
            <a:xfrm flipH="1">
              <a:off x="7062193" y="4332400"/>
              <a:ext cx="1996484" cy="584775"/>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Dairy</a:t>
              </a: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F0499AC-6D47-45F6-82C3-48B489612CA0}"/>
                </a:ext>
              </a:extLst>
            </p:cNvPr>
            <p:cNvSpPr txBox="1"/>
            <p:nvPr/>
          </p:nvSpPr>
          <p:spPr>
            <a:xfrm>
              <a:off x="7059191" y="3996370"/>
              <a:ext cx="1999486" cy="338554"/>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a:extLst>
                <a:ext uri="{FF2B5EF4-FFF2-40B4-BE49-F238E27FC236}">
                  <a16:creationId xmlns:a16="http://schemas.microsoft.com/office/drawing/2014/main" id="{2B4DD0A2-A002-4272-94B5-6E0D0808130A}"/>
                </a:ext>
              </a:extLst>
            </p:cNvPr>
            <p:cNvCxnSpPr/>
            <p:nvPr/>
          </p:nvCxnSpPr>
          <p:spPr>
            <a:xfrm flipV="1">
              <a:off x="6285859" y="4351125"/>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5769054-12FF-4B26-AD30-B9081A61F52B}"/>
                </a:ext>
              </a:extLst>
            </p:cNvPr>
            <p:cNvCxnSpPr/>
            <p:nvPr/>
          </p:nvCxnSpPr>
          <p:spPr>
            <a:xfrm flipV="1">
              <a:off x="6257284" y="5344921"/>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42" name="Imagen 8">
              <a:extLst>
                <a:ext uri="{FF2B5EF4-FFF2-40B4-BE49-F238E27FC236}">
                  <a16:creationId xmlns:a16="http://schemas.microsoft.com/office/drawing/2014/main" id="{9E7F4ED3-39D9-4617-AAD3-3F572E5D753E}"/>
                </a:ext>
              </a:extLst>
            </p:cNvPr>
            <p:cNvPicPr>
              <a:picLocks noChangeAspect="1"/>
            </p:cNvPicPr>
            <p:nvPr/>
          </p:nvPicPr>
          <p:blipFill rotWithShape="1">
            <a:blip r:embed="rId5"/>
            <a:srcRect l="55413" t="64517" r="30116" b="30828"/>
            <a:stretch/>
          </p:blipFill>
          <p:spPr>
            <a:xfrm>
              <a:off x="9172454" y="5361898"/>
              <a:ext cx="1729678" cy="306846"/>
            </a:xfrm>
            <a:prstGeom prst="rect">
              <a:avLst/>
            </a:prstGeom>
          </p:spPr>
        </p:pic>
        <p:sp>
          <p:nvSpPr>
            <p:cNvPr id="43" name="Rectangle 42">
              <a:extLst>
                <a:ext uri="{FF2B5EF4-FFF2-40B4-BE49-F238E27FC236}">
                  <a16:creationId xmlns:a16="http://schemas.microsoft.com/office/drawing/2014/main" id="{1B9D57C4-8B06-47AA-AB76-3268D20D8F8C}"/>
                </a:ext>
              </a:extLst>
            </p:cNvPr>
            <p:cNvSpPr/>
            <p:nvPr/>
          </p:nvSpPr>
          <p:spPr>
            <a:xfrm>
              <a:off x="1539863" y="3794878"/>
              <a:ext cx="1246969"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 units of land </a:t>
              </a:r>
              <a:endParaRPr kumimoji="0" lang="en-GB"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143FF21E-8C1B-4B62-8BBD-FBA6E658C471}"/>
                </a:ext>
              </a:extLst>
            </p:cNvPr>
            <p:cNvSpPr/>
            <p:nvPr/>
          </p:nvSpPr>
          <p:spPr>
            <a:xfrm>
              <a:off x="4425132" y="273133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X</a:t>
              </a:r>
              <a:endPar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8A38CE0C-81F9-40D9-99B3-F466FFDEA352}"/>
                </a:ext>
              </a:extLst>
            </p:cNvPr>
            <p:cNvSpPr/>
            <p:nvPr/>
          </p:nvSpPr>
          <p:spPr>
            <a:xfrm>
              <a:off x="4425132" y="3521413"/>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X</a:t>
              </a:r>
              <a:endPar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6D42D89C-DC2B-4FAB-992F-0F5A1383335D}"/>
                </a:ext>
              </a:extLst>
            </p:cNvPr>
            <p:cNvSpPr/>
            <p:nvPr/>
          </p:nvSpPr>
          <p:spPr>
            <a:xfrm>
              <a:off x="4428135" y="422688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X</a:t>
              </a:r>
              <a:endPar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9908B500-F4B9-4689-91B5-1882C4AB8775}"/>
                </a:ext>
              </a:extLst>
            </p:cNvPr>
            <p:cNvSpPr/>
            <p:nvPr/>
          </p:nvSpPr>
          <p:spPr>
            <a:xfrm>
              <a:off x="4428135" y="4998776"/>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X</a:t>
              </a:r>
              <a:endPar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E2412F6B-42AE-48EA-B750-80D32D04BA95}"/>
                </a:ext>
              </a:extLst>
            </p:cNvPr>
            <p:cNvSpPr/>
            <p:nvPr/>
          </p:nvSpPr>
          <p:spPr>
            <a:xfrm>
              <a:off x="4428135" y="577067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X</a:t>
              </a:r>
              <a:endPar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101159"/>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Multiple, competing uses for land</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9" name="Slide Number Placeholder 3">
            <a:extLst>
              <a:ext uri="{FF2B5EF4-FFF2-40B4-BE49-F238E27FC236}">
                <a16:creationId xmlns:a16="http://schemas.microsoft.com/office/drawing/2014/main" id="{F9B733EB-0B26-FA45-AEF7-D20A8578C8DB}"/>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Oval 49">
            <a:extLst>
              <a:ext uri="{FF2B5EF4-FFF2-40B4-BE49-F238E27FC236}">
                <a16:creationId xmlns:a16="http://schemas.microsoft.com/office/drawing/2014/main" id="{E4F9E55B-B3AD-A046-80F1-45EBDF6F322D}"/>
              </a:ext>
            </a:extLst>
          </p:cNvPr>
          <p:cNvSpPr/>
          <p:nvPr/>
        </p:nvSpPr>
        <p:spPr>
          <a:xfrm>
            <a:off x="5933471" y="10885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6_Slide19.mp3" descr="Lecture6_Slide19.mp3">
            <a:hlinkClick r:id="" action="ppaction://media"/>
            <a:extLst>
              <a:ext uri="{FF2B5EF4-FFF2-40B4-BE49-F238E27FC236}">
                <a16:creationId xmlns:a16="http://schemas.microsoft.com/office/drawing/2014/main" id="{CC992D5B-1E5A-3549-ADF3-4EFF7CA66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4836" y="180253"/>
            <a:ext cx="812800" cy="812800"/>
          </a:xfrm>
          <a:prstGeom prst="rect">
            <a:avLst/>
          </a:prstGeom>
        </p:spPr>
      </p:pic>
    </p:spTree>
    <p:extLst>
      <p:ext uri="{BB962C8B-B14F-4D97-AF65-F5344CB8AC3E}">
        <p14:creationId xmlns:p14="http://schemas.microsoft.com/office/powerpoint/2010/main" val="23930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Open Sans"/>
                <a:ea typeface="Open Sans"/>
                <a:cs typeface="Open Sans"/>
              </a:rPr>
              <a:t>Learning outcomes</a:t>
            </a:r>
            <a:endParaRPr kumimoji="0" lang="en-US" sz="44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4739751"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5B9BD5">
                    <a:lumMod val="60000"/>
                    <a:lumOff val="40000"/>
                  </a:srgbClr>
                </a:solidFill>
                <a:effectLst/>
                <a:uLnTx/>
                <a:uFillTx/>
                <a:latin typeface="Open Sans"/>
                <a:ea typeface="Open Sans"/>
                <a:cs typeface="Open Sans"/>
              </a:rPr>
              <a:t>By the end of this lecture, you will: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80" y="2569155"/>
            <a:ext cx="8285810" cy="2813125"/>
          </a:xfrm>
        </p:spPr>
        <p: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ILO1: Understand the distinction between land cover and land use, and the need to model land use </a:t>
            </a:r>
          </a:p>
          <a:p>
            <a:r>
              <a:rPr lang="en-US" b="0" dirty="0">
                <a:latin typeface="Open Sans" panose="020B0606030504020204" pitchFamily="34" charset="0"/>
                <a:ea typeface="Open Sans" panose="020B0606030504020204" pitchFamily="34" charset="0"/>
                <a:cs typeface="Open Sans" panose="020B0606030504020204" pitchFamily="34" charset="0"/>
              </a:rPr>
              <a:t>ILO2: Explore an example of land use modelling (CLEWs-Ethiopia)</a:t>
            </a:r>
          </a:p>
          <a:p>
            <a:r>
              <a:rPr lang="en-US" b="0" dirty="0">
                <a:latin typeface="Open Sans" panose="020B0606030504020204" pitchFamily="34" charset="0"/>
                <a:ea typeface="Open Sans" panose="020B0606030504020204" pitchFamily="34" charset="0"/>
                <a:cs typeface="Open Sans" panose="020B0606030504020204" pitchFamily="34" charset="0"/>
              </a:rPr>
              <a:t>ILO3: Learn how land use can be represented in OSeMOSYS</a:t>
            </a:r>
          </a:p>
        </p:txBody>
      </p:sp>
      <p:sp>
        <p:nvSpPr>
          <p:cNvPr id="6" name="Oval 5">
            <a:extLst>
              <a:ext uri="{FF2B5EF4-FFF2-40B4-BE49-F238E27FC236}">
                <a16:creationId xmlns:a16="http://schemas.microsoft.com/office/drawing/2014/main" id="{FEAD5D8F-00B8-5F4A-9902-12D99CC6380C}"/>
              </a:ext>
            </a:extLst>
          </p:cNvPr>
          <p:cNvSpPr/>
          <p:nvPr/>
        </p:nvSpPr>
        <p:spPr>
          <a:xfrm>
            <a:off x="5553782" y="145425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2.mp3" descr="Lecture6_Slide2.mp3">
            <a:hlinkClick r:id="" action="ppaction://media"/>
            <a:extLst>
              <a:ext uri="{FF2B5EF4-FFF2-40B4-BE49-F238E27FC236}">
                <a16:creationId xmlns:a16="http://schemas.microsoft.com/office/drawing/2014/main" id="{884C3271-2634-7C49-BB9D-D106B50BD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5147" y="1525618"/>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2">
            <a:extLst>
              <a:ext uri="{FF2B5EF4-FFF2-40B4-BE49-F238E27FC236}">
                <a16:creationId xmlns:a16="http://schemas.microsoft.com/office/drawing/2014/main" id="{3AA5C4FC-FB35-4F92-9103-2DAD3FA08D02}"/>
              </a:ext>
            </a:extLst>
          </p:cNvPr>
          <p:cNvSpPr>
            <a:spLocks noGrp="1"/>
          </p:cNvSpPr>
          <p:nvPr>
            <p:ph idx="1"/>
          </p:nvPr>
        </p:nvSpPr>
        <p:spPr>
          <a:xfrm>
            <a:off x="838201" y="2619632"/>
            <a:ext cx="7401894" cy="3830581"/>
          </a:xfrm>
        </p:spPr>
        <p:txBody>
          <a:bodyPr numCol="2">
            <a:normAutofit/>
          </a:bodyPr>
          <a:lstStyle/>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A technology can be set to work in more than one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‘mode of operation’. (Default ‘mode of operation’ is 1).</a:t>
            </a:r>
          </a:p>
          <a:p>
            <a:pPr marL="0" indent="0">
              <a:lnSpc>
                <a:spcPct val="100000"/>
              </a:lnSpc>
              <a:spcBef>
                <a:spcPts val="500"/>
              </a:spcBef>
              <a:buNone/>
            </a:pPr>
            <a:r>
              <a:rPr lang="en-US" sz="1800" b="0" u="sng">
                <a:latin typeface="Open Sans" panose="020B0606030504020204" pitchFamily="34" charset="0"/>
                <a:ea typeface="Open Sans" panose="020B0606030504020204" pitchFamily="34" charset="0"/>
                <a:cs typeface="Open Sans" panose="020B0606030504020204" pitchFamily="34" charset="0"/>
              </a:rPr>
              <a:t>Example</a:t>
            </a: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A gas powerplant is usually powered by natural gas. </a:t>
            </a:r>
            <a:endParaRPr lang="en-GB" sz="1800" b="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However, other fuels such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as fuel oil may also be used. </a:t>
            </a: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The efficiency of the powerplant differs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depending on the fuel used.</a:t>
            </a:r>
            <a:endParaRPr lang="en-GB" sz="1800"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BCAE34E2-D884-4CAD-A5E5-86457228BB30}"/>
              </a:ext>
            </a:extLst>
          </p:cNvPr>
          <p:cNvGrpSpPr/>
          <p:nvPr/>
        </p:nvGrpSpPr>
        <p:grpSpPr>
          <a:xfrm>
            <a:off x="4539148" y="4423354"/>
            <a:ext cx="7166534" cy="1786301"/>
            <a:chOff x="2306980" y="4214930"/>
            <a:chExt cx="7738317" cy="1928822"/>
          </a:xfrm>
        </p:grpSpPr>
        <p:sp>
          <p:nvSpPr>
            <p:cNvPr id="42" name="TextBox 41">
              <a:extLst>
                <a:ext uri="{FF2B5EF4-FFF2-40B4-BE49-F238E27FC236}">
                  <a16:creationId xmlns:a16="http://schemas.microsoft.com/office/drawing/2014/main" id="{F403BD2D-8541-4E81-BDA2-106B065C9972}"/>
                </a:ext>
              </a:extLst>
            </p:cNvPr>
            <p:cNvSpPr txBox="1"/>
            <p:nvPr/>
          </p:nvSpPr>
          <p:spPr>
            <a:xfrm>
              <a:off x="8398973" y="4362572"/>
              <a:ext cx="16463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High efficiency</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F135EDDA-F2DB-47FA-8983-34148762CDB5}"/>
                </a:ext>
              </a:extLst>
            </p:cNvPr>
            <p:cNvSpPr txBox="1"/>
            <p:nvPr/>
          </p:nvSpPr>
          <p:spPr>
            <a:xfrm>
              <a:off x="8398973" y="5252069"/>
              <a:ext cx="16463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Low efficiency</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73D813D2-F6AB-49F6-913A-73E0A6F9BA58}"/>
                </a:ext>
              </a:extLst>
            </p:cNvPr>
            <p:cNvSpPr txBox="1"/>
            <p:nvPr/>
          </p:nvSpPr>
          <p:spPr>
            <a:xfrm>
              <a:off x="2306980" y="4337742"/>
              <a:ext cx="1296144" cy="646331"/>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field</a:t>
              </a:r>
            </a:p>
          </p:txBody>
        </p:sp>
        <p:sp>
          <p:nvSpPr>
            <p:cNvPr id="46" name="TextBox 45">
              <a:extLst>
                <a:ext uri="{FF2B5EF4-FFF2-40B4-BE49-F238E27FC236}">
                  <a16:creationId xmlns:a16="http://schemas.microsoft.com/office/drawing/2014/main" id="{11F4AC32-AAC3-4D84-BC16-19BA5B3D9FBA}"/>
                </a:ext>
              </a:extLst>
            </p:cNvPr>
            <p:cNvSpPr txBox="1"/>
            <p:nvPr/>
          </p:nvSpPr>
          <p:spPr>
            <a:xfrm>
              <a:off x="5447928" y="4255573"/>
              <a:ext cx="1296144" cy="1754326"/>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Arrow: Right 46">
              <a:extLst>
                <a:ext uri="{FF2B5EF4-FFF2-40B4-BE49-F238E27FC236}">
                  <a16:creationId xmlns:a16="http://schemas.microsoft.com/office/drawing/2014/main" id="{11C2CD39-6A83-4028-9794-3A94776F7936}"/>
                </a:ext>
              </a:extLst>
            </p:cNvPr>
            <p:cNvSpPr/>
            <p:nvPr/>
          </p:nvSpPr>
          <p:spPr>
            <a:xfrm>
              <a:off x="3675132" y="4588898"/>
              <a:ext cx="1728192"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Arrow: Right 16">
              <a:extLst>
                <a:ext uri="{FF2B5EF4-FFF2-40B4-BE49-F238E27FC236}">
                  <a16:creationId xmlns:a16="http://schemas.microsoft.com/office/drawing/2014/main" id="{1131F37A-6715-4FEE-B6E8-A1C1DDAAA708}"/>
                </a:ext>
              </a:extLst>
            </p:cNvPr>
            <p:cNvSpPr/>
            <p:nvPr/>
          </p:nvSpPr>
          <p:spPr>
            <a:xfrm>
              <a:off x="6804551" y="4613730"/>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944472E4-C0E4-4572-BC70-7C585E9792BD}"/>
                </a:ext>
              </a:extLst>
            </p:cNvPr>
            <p:cNvSpPr txBox="1"/>
            <p:nvPr/>
          </p:nvSpPr>
          <p:spPr>
            <a:xfrm>
              <a:off x="3603124" y="4214930"/>
              <a:ext cx="1843520" cy="398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50" name="TextBox 49">
              <a:extLst>
                <a:ext uri="{FF2B5EF4-FFF2-40B4-BE49-F238E27FC236}">
                  <a16:creationId xmlns:a16="http://schemas.microsoft.com/office/drawing/2014/main" id="{A07FD5BB-0676-41EE-80B4-1BF4CA25EF0A}"/>
                </a:ext>
              </a:extLst>
            </p:cNvPr>
            <p:cNvSpPr txBox="1"/>
            <p:nvPr/>
          </p:nvSpPr>
          <p:spPr>
            <a:xfrm>
              <a:off x="6788676" y="4255573"/>
              <a:ext cx="14320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51" name="TextBox 50">
              <a:extLst>
                <a:ext uri="{FF2B5EF4-FFF2-40B4-BE49-F238E27FC236}">
                  <a16:creationId xmlns:a16="http://schemas.microsoft.com/office/drawing/2014/main" id="{9055DEFE-A5CC-4E3D-B430-496C31652EC6}"/>
                </a:ext>
              </a:extLst>
            </p:cNvPr>
            <p:cNvSpPr txBox="1"/>
            <p:nvPr/>
          </p:nvSpPr>
          <p:spPr>
            <a:xfrm>
              <a:off x="5600907" y="4490926"/>
              <a:ext cx="1003501" cy="338554"/>
            </a:xfrm>
            <a:prstGeom prst="rect">
              <a:avLst/>
            </a:prstGeom>
            <a:solidFill>
              <a:schemeClr val="bg1"/>
            </a:solidFill>
            <a:ln>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Mode 1</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C75D4317-AC74-4EE5-832B-0896BC626E76}"/>
                </a:ext>
              </a:extLst>
            </p:cNvPr>
            <p:cNvSpPr txBox="1"/>
            <p:nvPr/>
          </p:nvSpPr>
          <p:spPr>
            <a:xfrm>
              <a:off x="5600907" y="5357004"/>
              <a:ext cx="1003501" cy="338554"/>
            </a:xfrm>
            <a:prstGeom prst="rect">
              <a:avLst/>
            </a:prstGeom>
            <a:solidFill>
              <a:schemeClr val="bg1"/>
            </a:solidFill>
            <a:ln>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Mode 2</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89370FDF-4CC8-4F4D-AF91-CBCADF7702F6}"/>
                </a:ext>
              </a:extLst>
            </p:cNvPr>
            <p:cNvSpPr txBox="1"/>
            <p:nvPr/>
          </p:nvSpPr>
          <p:spPr>
            <a:xfrm>
              <a:off x="2306980" y="5220422"/>
              <a:ext cx="1296144" cy="923330"/>
            </a:xfrm>
            <a:prstGeom prst="rect">
              <a:avLst/>
            </a:prstGeom>
            <a:solidFill>
              <a:schemeClr val="accent2">
                <a:lumMod val="75000"/>
              </a:schemeClr>
            </a:solidFill>
            <a:ln>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Light fuel oil import</a:t>
              </a:r>
            </a:p>
          </p:txBody>
        </p:sp>
        <p:sp>
          <p:nvSpPr>
            <p:cNvPr id="54" name="Arrow: Right 53">
              <a:extLst>
                <a:ext uri="{FF2B5EF4-FFF2-40B4-BE49-F238E27FC236}">
                  <a16:creationId xmlns:a16="http://schemas.microsoft.com/office/drawing/2014/main" id="{57C80D79-EED4-40A8-8114-CA40AC3E0977}"/>
                </a:ext>
              </a:extLst>
            </p:cNvPr>
            <p:cNvSpPr/>
            <p:nvPr/>
          </p:nvSpPr>
          <p:spPr>
            <a:xfrm>
              <a:off x="3675132" y="5471578"/>
              <a:ext cx="1728192" cy="14401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5" name="Arrow: Right 54">
              <a:extLst>
                <a:ext uri="{FF2B5EF4-FFF2-40B4-BE49-F238E27FC236}">
                  <a16:creationId xmlns:a16="http://schemas.microsoft.com/office/drawing/2014/main" id="{075194AC-44EF-4DB1-8792-8435A815EBD0}"/>
                </a:ext>
              </a:extLst>
            </p:cNvPr>
            <p:cNvSpPr/>
            <p:nvPr/>
          </p:nvSpPr>
          <p:spPr>
            <a:xfrm>
              <a:off x="6804551" y="5496410"/>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46FDE27A-A561-47C8-A739-34BD8929425D}"/>
                </a:ext>
              </a:extLst>
            </p:cNvPr>
            <p:cNvSpPr txBox="1"/>
            <p:nvPr/>
          </p:nvSpPr>
          <p:spPr>
            <a:xfrm>
              <a:off x="3619000" y="5102702"/>
              <a:ext cx="1827644" cy="398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Light fuel oil</a:t>
              </a:r>
            </a:p>
          </p:txBody>
        </p:sp>
        <p:sp>
          <p:nvSpPr>
            <p:cNvPr id="57" name="TextBox 56">
              <a:extLst>
                <a:ext uri="{FF2B5EF4-FFF2-40B4-BE49-F238E27FC236}">
                  <a16:creationId xmlns:a16="http://schemas.microsoft.com/office/drawing/2014/main" id="{BB83E2C0-FA45-400D-8F5E-C5D914B11F33}"/>
                </a:ext>
              </a:extLst>
            </p:cNvPr>
            <p:cNvSpPr txBox="1"/>
            <p:nvPr/>
          </p:nvSpPr>
          <p:spPr>
            <a:xfrm>
              <a:off x="6788676" y="5138253"/>
              <a:ext cx="14320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grpSp>
      <p:sp>
        <p:nvSpPr>
          <p:cNvPr id="26" name="Title 6">
            <a:extLst>
              <a:ext uri="{FF2B5EF4-FFF2-40B4-BE49-F238E27FC236}">
                <a16:creationId xmlns:a16="http://schemas.microsoft.com/office/drawing/2014/main" id="{B1341A1C-0214-4A3D-A34A-3B606516C087}"/>
              </a:ext>
            </a:extLst>
          </p:cNvPr>
          <p:cNvSpPr>
            <a:spLocks noGrp="1"/>
          </p:cNvSpPr>
          <p:nvPr>
            <p:ph type="title"/>
          </p:nvPr>
        </p:nvSpPr>
        <p:spPr>
          <a:xfrm>
            <a:off x="663575" y="720887"/>
            <a:ext cx="5821631"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49BB09D3-3A10-4C4C-8EEA-5EF611B5D16E}"/>
              </a:ext>
            </a:extLst>
          </p:cNvPr>
          <p:cNvSpPr>
            <a:spLocks noGrp="1"/>
          </p:cNvSpPr>
          <p:nvPr>
            <p:ph type="body" sz="quarter" idx="15"/>
          </p:nvPr>
        </p:nvSpPr>
        <p:spPr>
          <a:xfrm>
            <a:off x="662055" y="2164960"/>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Modes of operation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5" name="Slide Number Placeholder 3">
            <a:extLst>
              <a:ext uri="{FF2B5EF4-FFF2-40B4-BE49-F238E27FC236}">
                <a16:creationId xmlns:a16="http://schemas.microsoft.com/office/drawing/2014/main" id="{FDA2EB01-8094-6746-8DFF-84BD7EF51691}"/>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BE1764F4-7279-6149-9558-BDDC36ADB92A}"/>
              </a:ext>
            </a:extLst>
          </p:cNvPr>
          <p:cNvSpPr/>
          <p:nvPr/>
        </p:nvSpPr>
        <p:spPr>
          <a:xfrm>
            <a:off x="609600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6_Slide20.mp3" descr="Lecture6_Slide20.mp3">
            <a:hlinkClick r:id="" action="ppaction://media"/>
            <a:extLst>
              <a:ext uri="{FF2B5EF4-FFF2-40B4-BE49-F238E27FC236}">
                <a16:creationId xmlns:a16="http://schemas.microsoft.com/office/drawing/2014/main" id="{4AA50833-5064-5747-9284-966399FB4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5987" y="977268"/>
            <a:ext cx="812800" cy="812800"/>
          </a:xfrm>
          <a:prstGeom prst="rect">
            <a:avLst/>
          </a:prstGeom>
        </p:spPr>
      </p:pic>
    </p:spTree>
    <p:extLst>
      <p:ext uri="{BB962C8B-B14F-4D97-AF65-F5344CB8AC3E}">
        <p14:creationId xmlns:p14="http://schemas.microsoft.com/office/powerpoint/2010/main" val="9040972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7AF8CC3-1673-4314-89EB-186A95D509B6}"/>
              </a:ext>
            </a:extLst>
          </p:cNvPr>
          <p:cNvSpPr>
            <a:spLocks noGrp="1"/>
          </p:cNvSpPr>
          <p:nvPr>
            <p:ph idx="1"/>
          </p:nvPr>
        </p:nvSpPr>
        <p:spPr>
          <a:xfrm>
            <a:off x="701230" y="2594929"/>
            <a:ext cx="10515600" cy="4233641"/>
          </a:xfrm>
        </p:spPr>
        <p:txBody>
          <a:bodyPr/>
          <a:lstStyle/>
          <a:p>
            <a:pPr marL="0" indent="0">
              <a:buNone/>
            </a:pPr>
            <a:r>
              <a:rPr lang="en-US">
                <a:latin typeface="Open Sans SemiBold" panose="020B0606030504020204" pitchFamily="34" charset="0"/>
                <a:ea typeface="Open Sans SemiBold" panose="020B0606030504020204" pitchFamily="34" charset="0"/>
                <a:cs typeface="Open Sans SemiBold" panose="020B0606030504020204" pitchFamily="34" charset="0"/>
              </a:rPr>
              <a:t>The technology can choose to use </a:t>
            </a:r>
          </a:p>
          <a:p>
            <a:r>
              <a:rPr lang="en-US" b="0">
                <a:latin typeface="Open Sans" panose="020B0606030504020204" pitchFamily="34" charset="0"/>
                <a:ea typeface="Open Sans" panose="020B0606030504020204" pitchFamily="34" charset="0"/>
                <a:cs typeface="Open Sans" panose="020B0606030504020204" pitchFamily="34" charset="0"/>
              </a:rPr>
              <a:t>only mode 1 or </a:t>
            </a:r>
          </a:p>
          <a:p>
            <a:r>
              <a:rPr lang="en-US" b="0">
                <a:latin typeface="Open Sans" panose="020B0606030504020204" pitchFamily="34" charset="0"/>
                <a:ea typeface="Open Sans" panose="020B0606030504020204" pitchFamily="34" charset="0"/>
                <a:cs typeface="Open Sans" panose="020B0606030504020204" pitchFamily="34" charset="0"/>
              </a:rPr>
              <a:t>only mode 2 or </a:t>
            </a:r>
          </a:p>
          <a:p>
            <a:r>
              <a:rPr lang="en-US" b="0">
                <a:latin typeface="Open Sans" panose="020B0606030504020204" pitchFamily="34" charset="0"/>
                <a:ea typeface="Open Sans" panose="020B0606030504020204" pitchFamily="34" charset="0"/>
                <a:cs typeface="Open Sans" panose="020B0606030504020204" pitchFamily="34" charset="0"/>
              </a:rPr>
              <a:t>a combination of the two modes</a:t>
            </a:r>
            <a:endParaRPr lang="en-GB"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A5E53929-F470-481F-9D0B-5A67A52672AC}"/>
              </a:ext>
            </a:extLst>
          </p:cNvPr>
          <p:cNvGrpSpPr/>
          <p:nvPr/>
        </p:nvGrpSpPr>
        <p:grpSpPr>
          <a:xfrm>
            <a:off x="4763915" y="3742111"/>
            <a:ext cx="6589885" cy="2328903"/>
            <a:chOff x="2306980" y="3562530"/>
            <a:chExt cx="7098031" cy="2508485"/>
          </a:xfrm>
        </p:grpSpPr>
        <p:sp>
          <p:nvSpPr>
            <p:cNvPr id="23" name="TextBox 22">
              <a:extLst>
                <a:ext uri="{FF2B5EF4-FFF2-40B4-BE49-F238E27FC236}">
                  <a16:creationId xmlns:a16="http://schemas.microsoft.com/office/drawing/2014/main" id="{970D2C71-FC7F-4D51-A3F1-EC8BD45FCBF0}"/>
                </a:ext>
              </a:extLst>
            </p:cNvPr>
            <p:cNvSpPr txBox="1"/>
            <p:nvPr/>
          </p:nvSpPr>
          <p:spPr>
            <a:xfrm>
              <a:off x="4650431" y="3562530"/>
              <a:ext cx="2891137" cy="584775"/>
            </a:xfrm>
            <a:prstGeom prst="rect">
              <a:avLst/>
            </a:prstGeom>
            <a:solidFill>
              <a:schemeClr val="bg1"/>
            </a:solidFill>
            <a:ln>
              <a:solidFill>
                <a:schemeClr val="bg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Total Technology Activity = 100</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A2FB019-9C7E-4DB2-AD92-6B03216B5520}"/>
                </a:ext>
              </a:extLst>
            </p:cNvPr>
            <p:cNvSpPr txBox="1"/>
            <p:nvPr/>
          </p:nvSpPr>
          <p:spPr>
            <a:xfrm>
              <a:off x="2306980" y="4265005"/>
              <a:ext cx="1296144" cy="646331"/>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field</a:t>
              </a:r>
            </a:p>
          </p:txBody>
        </p:sp>
        <p:sp>
          <p:nvSpPr>
            <p:cNvPr id="11" name="TextBox 10">
              <a:extLst>
                <a:ext uri="{FF2B5EF4-FFF2-40B4-BE49-F238E27FC236}">
                  <a16:creationId xmlns:a16="http://schemas.microsoft.com/office/drawing/2014/main" id="{2BDEDA52-CAE5-4218-85AC-75E31CCEF5D4}"/>
                </a:ext>
              </a:extLst>
            </p:cNvPr>
            <p:cNvSpPr txBox="1"/>
            <p:nvPr/>
          </p:nvSpPr>
          <p:spPr>
            <a:xfrm>
              <a:off x="5447928" y="4182836"/>
              <a:ext cx="1296144" cy="1754326"/>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1">
              <a:extLst>
                <a:ext uri="{FF2B5EF4-FFF2-40B4-BE49-F238E27FC236}">
                  <a16:creationId xmlns:a16="http://schemas.microsoft.com/office/drawing/2014/main" id="{6AF9AB07-273B-458C-A468-E9813E1EE3FC}"/>
                </a:ext>
              </a:extLst>
            </p:cNvPr>
            <p:cNvSpPr/>
            <p:nvPr/>
          </p:nvSpPr>
          <p:spPr>
            <a:xfrm>
              <a:off x="3675132" y="4516161"/>
              <a:ext cx="1728192"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Arrow: Right 16">
              <a:extLst>
                <a:ext uri="{FF2B5EF4-FFF2-40B4-BE49-F238E27FC236}">
                  <a16:creationId xmlns:a16="http://schemas.microsoft.com/office/drawing/2014/main" id="{4633DDEC-3BBB-4F99-90EA-D44713DE471C}"/>
                </a:ext>
              </a:extLst>
            </p:cNvPr>
            <p:cNvSpPr/>
            <p:nvPr/>
          </p:nvSpPr>
          <p:spPr>
            <a:xfrm>
              <a:off x="6804551" y="454099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B8F14458-B0E6-4121-8DD1-BF5CD86594B6}"/>
                </a:ext>
              </a:extLst>
            </p:cNvPr>
            <p:cNvSpPr txBox="1"/>
            <p:nvPr/>
          </p:nvSpPr>
          <p:spPr>
            <a:xfrm>
              <a:off x="3603124" y="4149435"/>
              <a:ext cx="1844804" cy="397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15" name="TextBox 14">
              <a:extLst>
                <a:ext uri="{FF2B5EF4-FFF2-40B4-BE49-F238E27FC236}">
                  <a16:creationId xmlns:a16="http://schemas.microsoft.com/office/drawing/2014/main" id="{958FB326-5113-45FD-9613-3C00458E9751}"/>
                </a:ext>
              </a:extLst>
            </p:cNvPr>
            <p:cNvSpPr txBox="1"/>
            <p:nvPr/>
          </p:nvSpPr>
          <p:spPr>
            <a:xfrm>
              <a:off x="6788676" y="4182836"/>
              <a:ext cx="14320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16" name="TextBox 15">
              <a:extLst>
                <a:ext uri="{FF2B5EF4-FFF2-40B4-BE49-F238E27FC236}">
                  <a16:creationId xmlns:a16="http://schemas.microsoft.com/office/drawing/2014/main" id="{603133B8-967F-461B-A43F-8571A4D0F091}"/>
                </a:ext>
              </a:extLst>
            </p:cNvPr>
            <p:cNvSpPr txBox="1"/>
            <p:nvPr/>
          </p:nvSpPr>
          <p:spPr>
            <a:xfrm>
              <a:off x="5600907" y="4474501"/>
              <a:ext cx="1003501" cy="461665"/>
            </a:xfrm>
            <a:prstGeom prst="rect">
              <a:avLst/>
            </a:prstGeom>
            <a:solidFill>
              <a:schemeClr val="bg1"/>
            </a:solidFill>
            <a:ln>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Activity = 40</a:t>
              </a:r>
              <a:endParaRPr kumimoji="0" lang="en-GB"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E58D4A7-4A8A-43E6-99A2-1FB0A2FE139F}"/>
                </a:ext>
              </a:extLst>
            </p:cNvPr>
            <p:cNvSpPr txBox="1"/>
            <p:nvPr/>
          </p:nvSpPr>
          <p:spPr>
            <a:xfrm>
              <a:off x="5600907" y="5357181"/>
              <a:ext cx="1003501" cy="461665"/>
            </a:xfrm>
            <a:prstGeom prst="rect">
              <a:avLst/>
            </a:prstGeom>
            <a:solidFill>
              <a:schemeClr val="bg1"/>
            </a:solidFill>
            <a:ln>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Activity = 60</a:t>
              </a:r>
              <a:endParaRPr kumimoji="0" lang="en-GB"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FD85EAE-BF19-4F77-99AE-D4006300C4D6}"/>
                </a:ext>
              </a:extLst>
            </p:cNvPr>
            <p:cNvSpPr txBox="1"/>
            <p:nvPr/>
          </p:nvSpPr>
          <p:spPr>
            <a:xfrm>
              <a:off x="2306980" y="5147685"/>
              <a:ext cx="1296144" cy="923330"/>
            </a:xfrm>
            <a:prstGeom prst="rect">
              <a:avLst/>
            </a:prstGeom>
            <a:solidFill>
              <a:schemeClr val="accent2">
                <a:lumMod val="75000"/>
              </a:schemeClr>
            </a:solidFill>
            <a:ln>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Light fuel oil import</a:t>
              </a:r>
            </a:p>
          </p:txBody>
        </p:sp>
        <p:sp>
          <p:nvSpPr>
            <p:cNvPr id="19" name="Arrow: Right 18">
              <a:extLst>
                <a:ext uri="{FF2B5EF4-FFF2-40B4-BE49-F238E27FC236}">
                  <a16:creationId xmlns:a16="http://schemas.microsoft.com/office/drawing/2014/main" id="{804A4911-7C2F-4E44-B804-E5F66F135D8A}"/>
                </a:ext>
              </a:extLst>
            </p:cNvPr>
            <p:cNvSpPr/>
            <p:nvPr/>
          </p:nvSpPr>
          <p:spPr>
            <a:xfrm>
              <a:off x="3675132" y="5398841"/>
              <a:ext cx="1728192" cy="14401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EB4A4A-F8EB-4C49-A285-1175D79D0513}"/>
                </a:ext>
              </a:extLst>
            </p:cNvPr>
            <p:cNvSpPr/>
            <p:nvPr/>
          </p:nvSpPr>
          <p:spPr>
            <a:xfrm>
              <a:off x="6804551" y="542367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055603-07B1-4824-8DB9-3DB92C7AD101}"/>
                </a:ext>
              </a:extLst>
            </p:cNvPr>
            <p:cNvSpPr txBox="1"/>
            <p:nvPr/>
          </p:nvSpPr>
          <p:spPr>
            <a:xfrm>
              <a:off x="3618999" y="5029034"/>
              <a:ext cx="1828928" cy="397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Light fuel oil</a:t>
              </a:r>
            </a:p>
          </p:txBody>
        </p:sp>
        <p:sp>
          <p:nvSpPr>
            <p:cNvPr id="22" name="TextBox 21">
              <a:extLst>
                <a:ext uri="{FF2B5EF4-FFF2-40B4-BE49-F238E27FC236}">
                  <a16:creationId xmlns:a16="http://schemas.microsoft.com/office/drawing/2014/main" id="{72A06765-602D-42EC-A156-F8A7075E1556}"/>
                </a:ext>
              </a:extLst>
            </p:cNvPr>
            <p:cNvSpPr txBox="1"/>
            <p:nvPr/>
          </p:nvSpPr>
          <p:spPr>
            <a:xfrm>
              <a:off x="6788676" y="5065516"/>
              <a:ext cx="14320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pic>
          <p:nvPicPr>
            <p:cNvPr id="24" name="Graphic 23" descr="Checkmark">
              <a:extLst>
                <a:ext uri="{FF2B5EF4-FFF2-40B4-BE49-F238E27FC236}">
                  <a16:creationId xmlns:a16="http://schemas.microsoft.com/office/drawing/2014/main" id="{1E88E422-3549-40D0-8E35-951135A6C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0611" y="4058961"/>
              <a:ext cx="914400" cy="914400"/>
            </a:xfrm>
            <a:prstGeom prst="rect">
              <a:avLst/>
            </a:prstGeom>
          </p:spPr>
        </p:pic>
        <p:pic>
          <p:nvPicPr>
            <p:cNvPr id="25" name="Graphic 24" descr="Checkmark">
              <a:extLst>
                <a:ext uri="{FF2B5EF4-FFF2-40B4-BE49-F238E27FC236}">
                  <a16:creationId xmlns:a16="http://schemas.microsoft.com/office/drawing/2014/main" id="{C085A54B-2DFA-4150-85ED-646E30F2E1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0611" y="4973361"/>
              <a:ext cx="914400" cy="914400"/>
            </a:xfrm>
            <a:prstGeom prst="rect">
              <a:avLst/>
            </a:prstGeom>
          </p:spPr>
        </p:pic>
      </p:gr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71811" y="2158564"/>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Modes of operation – energy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itle 6">
            <a:extLst>
              <a:ext uri="{FF2B5EF4-FFF2-40B4-BE49-F238E27FC236}">
                <a16:creationId xmlns:a16="http://schemas.microsoft.com/office/drawing/2014/main" id="{0E249265-23D5-A74E-975D-39F6AD27F287}"/>
              </a:ext>
            </a:extLst>
          </p:cNvPr>
          <p:cNvSpPr>
            <a:spLocks noGrp="1"/>
          </p:cNvSpPr>
          <p:nvPr>
            <p:ph type="title"/>
          </p:nvPr>
        </p:nvSpPr>
        <p:spPr>
          <a:xfrm>
            <a:off x="663576" y="720887"/>
            <a:ext cx="5610616"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BEAAE60C-4F0E-3849-AF7C-AE90076EEED7}"/>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6_Slide21.mp3" descr="Lecture6_Slide21.mp3">
            <a:hlinkClick r:id="" action="ppaction://media"/>
            <a:extLst>
              <a:ext uri="{FF2B5EF4-FFF2-40B4-BE49-F238E27FC236}">
                <a16:creationId xmlns:a16="http://schemas.microsoft.com/office/drawing/2014/main" id="{FA38E889-CA3B-754C-8780-74C001CCB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05486" y="977268"/>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02FE85D-3DDE-4163-8A7A-FC6BCEA9E05D}"/>
              </a:ext>
            </a:extLst>
          </p:cNvPr>
          <p:cNvSpPr>
            <a:spLocks noGrp="1"/>
          </p:cNvSpPr>
          <p:nvPr>
            <p:ph idx="1"/>
          </p:nvPr>
        </p:nvSpPr>
        <p:spPr>
          <a:xfrm>
            <a:off x="663574" y="2606961"/>
            <a:ext cx="10515600" cy="3691157"/>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Modes of operation can also be used for the allocation of land within a land ‘technology’</a:t>
            </a:r>
            <a:endParaRPr lang="en-GB"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C1463D57-0D57-4314-813F-B72FC2AB9797}"/>
              </a:ext>
            </a:extLst>
          </p:cNvPr>
          <p:cNvGrpSpPr/>
          <p:nvPr/>
        </p:nvGrpSpPr>
        <p:grpSpPr>
          <a:xfrm>
            <a:off x="2402637" y="3509432"/>
            <a:ext cx="5942212" cy="2492990"/>
            <a:chOff x="2402637" y="2232567"/>
            <a:chExt cx="5942212" cy="2492990"/>
          </a:xfrm>
        </p:grpSpPr>
        <p:sp>
          <p:nvSpPr>
            <p:cNvPr id="12" name="TextBox 11">
              <a:extLst>
                <a:ext uri="{FF2B5EF4-FFF2-40B4-BE49-F238E27FC236}">
                  <a16:creationId xmlns:a16="http://schemas.microsoft.com/office/drawing/2014/main" id="{A83B0830-8559-4561-A130-56995EA6021C}"/>
                </a:ext>
              </a:extLst>
            </p:cNvPr>
            <p:cNvSpPr txBox="1"/>
            <p:nvPr/>
          </p:nvSpPr>
          <p:spPr>
            <a:xfrm>
              <a:off x="2402637" y="2939731"/>
              <a:ext cx="1296144" cy="923330"/>
            </a:xfrm>
            <a:prstGeom prst="rect">
              <a:avLst/>
            </a:prstGeom>
            <a:solidFill>
              <a:srgbClr val="008A3E"/>
            </a:solidFill>
            <a:ln>
              <a:solidFill>
                <a:srgbClr val="008A3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Total available land</a:t>
              </a:r>
            </a:p>
          </p:txBody>
        </p:sp>
        <p:sp>
          <p:nvSpPr>
            <p:cNvPr id="13" name="TextBox 12">
              <a:extLst>
                <a:ext uri="{FF2B5EF4-FFF2-40B4-BE49-F238E27FC236}">
                  <a16:creationId xmlns:a16="http://schemas.microsoft.com/office/drawing/2014/main" id="{9DDD0369-2CBA-42D7-B89A-1F6F2B6553C7}"/>
                </a:ext>
              </a:extLst>
            </p:cNvPr>
            <p:cNvSpPr txBox="1"/>
            <p:nvPr/>
          </p:nvSpPr>
          <p:spPr>
            <a:xfrm>
              <a:off x="5548066" y="2971231"/>
              <a:ext cx="1296144" cy="1754326"/>
            </a:xfrm>
            <a:prstGeom prst="rect">
              <a:avLst/>
            </a:prstGeom>
            <a:solidFill>
              <a:srgbClr val="008A3E"/>
            </a:solidFill>
            <a:ln>
              <a:solidFill>
                <a:srgbClr val="008A3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3">
              <a:extLst>
                <a:ext uri="{FF2B5EF4-FFF2-40B4-BE49-F238E27FC236}">
                  <a16:creationId xmlns:a16="http://schemas.microsoft.com/office/drawing/2014/main" id="{6AB92893-2117-4165-9565-EFFE2E12D93C}"/>
                </a:ext>
              </a:extLst>
            </p:cNvPr>
            <p:cNvSpPr/>
            <p:nvPr/>
          </p:nvSpPr>
          <p:spPr>
            <a:xfrm>
              <a:off x="3775270" y="3304556"/>
              <a:ext cx="172819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Arrow: Right 16">
              <a:extLst>
                <a:ext uri="{FF2B5EF4-FFF2-40B4-BE49-F238E27FC236}">
                  <a16:creationId xmlns:a16="http://schemas.microsoft.com/office/drawing/2014/main" id="{99FF1A7D-43D5-4493-9706-FB92E82557E5}"/>
                </a:ext>
              </a:extLst>
            </p:cNvPr>
            <p:cNvSpPr/>
            <p:nvPr/>
          </p:nvSpPr>
          <p:spPr>
            <a:xfrm>
              <a:off x="6904689" y="3329388"/>
              <a:ext cx="1440160"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A66CFFFF-1CF4-447B-99D5-762466558757}"/>
                </a:ext>
              </a:extLst>
            </p:cNvPr>
            <p:cNvSpPr txBox="1"/>
            <p:nvPr/>
          </p:nvSpPr>
          <p:spPr>
            <a:xfrm>
              <a:off x="3972853" y="2935224"/>
              <a:ext cx="14320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A3E"/>
                  </a:solidFill>
                  <a:effectLst/>
                  <a:uLnTx/>
                  <a:uFillTx/>
                  <a:latin typeface="Open Sans" panose="020B0606030504020204" pitchFamily="34" charset="0"/>
                  <a:ea typeface="Open Sans" panose="020B0606030504020204" pitchFamily="34" charset="0"/>
                  <a:cs typeface="Open Sans" panose="020B0606030504020204" pitchFamily="34" charset="0"/>
                </a:rPr>
                <a:t>Land</a:t>
              </a:r>
            </a:p>
          </p:txBody>
        </p:sp>
        <p:sp>
          <p:nvSpPr>
            <p:cNvPr id="17" name="TextBox 16">
              <a:extLst>
                <a:ext uri="{FF2B5EF4-FFF2-40B4-BE49-F238E27FC236}">
                  <a16:creationId xmlns:a16="http://schemas.microsoft.com/office/drawing/2014/main" id="{ACDDD4A4-1372-4DFB-9E13-875521C83E8E}"/>
                </a:ext>
              </a:extLst>
            </p:cNvPr>
            <p:cNvSpPr txBox="1"/>
            <p:nvPr/>
          </p:nvSpPr>
          <p:spPr>
            <a:xfrm>
              <a:off x="6888814" y="2971231"/>
              <a:ext cx="14320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Maize</a:t>
              </a:r>
            </a:p>
          </p:txBody>
        </p:sp>
        <p:sp>
          <p:nvSpPr>
            <p:cNvPr id="18" name="TextBox 17">
              <a:extLst>
                <a:ext uri="{FF2B5EF4-FFF2-40B4-BE49-F238E27FC236}">
                  <a16:creationId xmlns:a16="http://schemas.microsoft.com/office/drawing/2014/main" id="{B0C20B11-C1EE-450F-ADE6-F3D05808A34B}"/>
                </a:ext>
              </a:extLst>
            </p:cNvPr>
            <p:cNvSpPr txBox="1"/>
            <p:nvPr/>
          </p:nvSpPr>
          <p:spPr>
            <a:xfrm>
              <a:off x="5701045" y="3206584"/>
              <a:ext cx="1003501" cy="369332"/>
            </a:xfrm>
            <a:prstGeom prst="rect">
              <a:avLst/>
            </a:prstGeom>
            <a:solidFill>
              <a:schemeClr val="bg1"/>
            </a:solidFill>
            <a:ln>
              <a:solidFill>
                <a:schemeClr val="bg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Mode 1</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345EC48-FB61-469C-B914-F512209A155D}"/>
                </a:ext>
              </a:extLst>
            </p:cNvPr>
            <p:cNvSpPr txBox="1"/>
            <p:nvPr/>
          </p:nvSpPr>
          <p:spPr>
            <a:xfrm>
              <a:off x="5701045" y="4072662"/>
              <a:ext cx="1003501" cy="369332"/>
            </a:xfrm>
            <a:prstGeom prst="rect">
              <a:avLst/>
            </a:prstGeom>
            <a:solidFill>
              <a:schemeClr val="bg1"/>
            </a:solidFill>
            <a:ln>
              <a:solidFill>
                <a:schemeClr val="bg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Mode 2</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C92147-BDA4-4F0C-900E-F5368DFB5512}"/>
                </a:ext>
              </a:extLst>
            </p:cNvPr>
            <p:cNvSpPr/>
            <p:nvPr/>
          </p:nvSpPr>
          <p:spPr>
            <a:xfrm>
              <a:off x="6904689" y="4212068"/>
              <a:ext cx="1440160" cy="144016"/>
            </a:xfrm>
            <a:prstGeom prst="rightArrow">
              <a:avLst/>
            </a:prstGeom>
            <a:solidFill>
              <a:srgbClr val="8FC36B"/>
            </a:solidFill>
            <a:ln>
              <a:solidFill>
                <a:srgbClr val="8F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7BE54E-4745-47C7-B1D9-8356ECB577E9}"/>
                </a:ext>
              </a:extLst>
            </p:cNvPr>
            <p:cNvSpPr txBox="1"/>
            <p:nvPr/>
          </p:nvSpPr>
          <p:spPr>
            <a:xfrm>
              <a:off x="6888814" y="3853911"/>
              <a:ext cx="14320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FC36B"/>
                  </a:solidFill>
                  <a:effectLst/>
                  <a:uLnTx/>
                  <a:uFillTx/>
                  <a:latin typeface="Open Sans" panose="020B0606030504020204" pitchFamily="34" charset="0"/>
                  <a:ea typeface="Open Sans" panose="020B0606030504020204" pitchFamily="34" charset="0"/>
                  <a:cs typeface="Open Sans" panose="020B0606030504020204" pitchFamily="34" charset="0"/>
                </a:rPr>
                <a:t>Rice</a:t>
              </a:r>
            </a:p>
          </p:txBody>
        </p:sp>
        <p:sp>
          <p:nvSpPr>
            <p:cNvPr id="22" name="Arrow: Right 21">
              <a:extLst>
                <a:ext uri="{FF2B5EF4-FFF2-40B4-BE49-F238E27FC236}">
                  <a16:creationId xmlns:a16="http://schemas.microsoft.com/office/drawing/2014/main" id="{ADFD3276-7333-43E6-B879-81A466C0E085}"/>
                </a:ext>
              </a:extLst>
            </p:cNvPr>
            <p:cNvSpPr/>
            <p:nvPr/>
          </p:nvSpPr>
          <p:spPr>
            <a:xfrm>
              <a:off x="4736829" y="4245545"/>
              <a:ext cx="75548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1C7232E1-23D2-4582-A12A-8845F2B16F88}"/>
                </a:ext>
              </a:extLst>
            </p:cNvPr>
            <p:cNvSpPr/>
            <p:nvPr/>
          </p:nvSpPr>
          <p:spPr>
            <a:xfrm>
              <a:off x="4652921" y="3401396"/>
              <a:ext cx="95059" cy="954688"/>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BFD2D0C-4AA0-4EC3-A4A0-3D23AA6A4004}"/>
                </a:ext>
              </a:extLst>
            </p:cNvPr>
            <p:cNvSpPr txBox="1"/>
            <p:nvPr/>
          </p:nvSpPr>
          <p:spPr>
            <a:xfrm>
              <a:off x="4692088" y="2232567"/>
              <a:ext cx="1432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Land uses</a:t>
              </a:r>
              <a:endParaRPr kumimoji="0" lang="en-GB"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Straight Arrow Connector 24">
              <a:extLst>
                <a:ext uri="{FF2B5EF4-FFF2-40B4-BE49-F238E27FC236}">
                  <a16:creationId xmlns:a16="http://schemas.microsoft.com/office/drawing/2014/main" id="{42B842F6-9106-436D-A0B4-E41956C08EDD}"/>
                </a:ext>
              </a:extLst>
            </p:cNvPr>
            <p:cNvCxnSpPr>
              <a:cxnSpLocks/>
            </p:cNvCxnSpPr>
            <p:nvPr/>
          </p:nvCxnSpPr>
          <p:spPr>
            <a:xfrm>
              <a:off x="5403067" y="2546756"/>
              <a:ext cx="328463" cy="659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A54F9EB-F4D9-4753-BD43-D6DD7CAEF94C}"/>
                </a:ext>
              </a:extLst>
            </p:cNvPr>
            <p:cNvCxnSpPr/>
            <p:nvPr/>
          </p:nvCxnSpPr>
          <p:spPr>
            <a:xfrm>
              <a:off x="5403067" y="2546756"/>
              <a:ext cx="343949" cy="1564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 Placeholder 44">
            <a:extLst>
              <a:ext uri="{FF2B5EF4-FFF2-40B4-BE49-F238E27FC236}">
                <a16:creationId xmlns:a16="http://schemas.microsoft.com/office/drawing/2014/main" id="{7C56B931-1084-44AF-B509-548FD8CC6BAD}"/>
              </a:ext>
            </a:extLst>
          </p:cNvPr>
          <p:cNvSpPr>
            <a:spLocks noGrp="1"/>
          </p:cNvSpPr>
          <p:nvPr>
            <p:ph type="body" sz="quarter" idx="15"/>
          </p:nvPr>
        </p:nvSpPr>
        <p:spPr>
          <a:xfrm>
            <a:off x="663574" y="2161531"/>
            <a:ext cx="508344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Modes of operation – land use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Title 6">
            <a:extLst>
              <a:ext uri="{FF2B5EF4-FFF2-40B4-BE49-F238E27FC236}">
                <a16:creationId xmlns:a16="http://schemas.microsoft.com/office/drawing/2014/main" id="{94B30722-3547-DC4B-8751-994856CDA329}"/>
              </a:ext>
            </a:extLst>
          </p:cNvPr>
          <p:cNvSpPr>
            <a:spLocks noGrp="1"/>
          </p:cNvSpPr>
          <p:nvPr>
            <p:ph type="title"/>
          </p:nvPr>
        </p:nvSpPr>
        <p:spPr>
          <a:xfrm>
            <a:off x="663576" y="720887"/>
            <a:ext cx="5244856"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Slide Number Placeholder 3">
            <a:extLst>
              <a:ext uri="{FF2B5EF4-FFF2-40B4-BE49-F238E27FC236}">
                <a16:creationId xmlns:a16="http://schemas.microsoft.com/office/drawing/2014/main" id="{6C69BC67-B803-1045-A142-74DB15F988A0}"/>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12466840-F3A3-574F-A97F-7A7E31F499A2}"/>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6_Slide22.mp3" descr="Lecture6_Slide22.mp3">
            <a:hlinkClick r:id="" action="ppaction://media"/>
            <a:extLst>
              <a:ext uri="{FF2B5EF4-FFF2-40B4-BE49-F238E27FC236}">
                <a16:creationId xmlns:a16="http://schemas.microsoft.com/office/drawing/2014/main" id="{FC1542D0-5C84-CB46-A4B5-DA00F5886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587" y="973594"/>
            <a:ext cx="812800" cy="812800"/>
          </a:xfrm>
          <a:prstGeom prst="rect">
            <a:avLst/>
          </a:prstGeom>
        </p:spPr>
      </p:pic>
    </p:spTree>
    <p:extLst>
      <p:ext uri="{BB962C8B-B14F-4D97-AF65-F5344CB8AC3E}">
        <p14:creationId xmlns:p14="http://schemas.microsoft.com/office/powerpoint/2010/main" val="28797231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FBBF40-7242-4803-BD1A-621E83DEF311}"/>
              </a:ext>
            </a:extLst>
          </p:cNvPr>
          <p:cNvGrpSpPr/>
          <p:nvPr/>
        </p:nvGrpSpPr>
        <p:grpSpPr>
          <a:xfrm>
            <a:off x="2397211" y="1734490"/>
            <a:ext cx="7878270" cy="4599585"/>
            <a:chOff x="1151068" y="1006952"/>
            <a:chExt cx="9124413" cy="5327123"/>
          </a:xfrm>
        </p:grpSpPr>
        <p:pic>
          <p:nvPicPr>
            <p:cNvPr id="6" name="Picture 4">
              <a:extLst>
                <a:ext uri="{FF2B5EF4-FFF2-40B4-BE49-F238E27FC236}">
                  <a16:creationId xmlns:a16="http://schemas.microsoft.com/office/drawing/2014/main" id="{C2E9FA47-AD96-4EDD-9A24-7BCBE54DF2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38" r="8467" b="6748"/>
            <a:stretch/>
          </p:blipFill>
          <p:spPr bwMode="auto">
            <a:xfrm>
              <a:off x="3832406" y="1006952"/>
              <a:ext cx="6443075" cy="519834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465A9F5-FABF-4056-9468-01D63232819D}"/>
                </a:ext>
              </a:extLst>
            </p:cNvPr>
            <p:cNvSpPr/>
            <p:nvPr/>
          </p:nvSpPr>
          <p:spPr>
            <a:xfrm>
              <a:off x="1151068" y="4986477"/>
              <a:ext cx="677732" cy="63805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74D4C9-3547-43FD-8B82-91F70AD2DE72}"/>
                </a:ext>
              </a:extLst>
            </p:cNvPr>
            <p:cNvSpPr txBox="1"/>
            <p:nvPr/>
          </p:nvSpPr>
          <p:spPr>
            <a:xfrm>
              <a:off x="1916519" y="5074674"/>
              <a:ext cx="3290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InputActivityRatio</a:t>
              </a:r>
              <a:endParaRPr kumimoji="0" lang="en-GB"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2B0455D-261B-4EF2-8514-DA936CA43D53}"/>
                </a:ext>
              </a:extLst>
            </p:cNvPr>
            <p:cNvSpPr txBox="1"/>
            <p:nvPr/>
          </p:nvSpPr>
          <p:spPr>
            <a:xfrm>
              <a:off x="1916519" y="5784213"/>
              <a:ext cx="3430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OutputActivityRatio</a:t>
              </a:r>
              <a:endParaRPr kumimoji="0" lang="en-GB"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01B83F97-4E25-4861-BE64-C2FB313985E8}"/>
                </a:ext>
              </a:extLst>
            </p:cNvPr>
            <p:cNvSpPr/>
            <p:nvPr/>
          </p:nvSpPr>
          <p:spPr>
            <a:xfrm>
              <a:off x="1151068" y="5696018"/>
              <a:ext cx="677732" cy="6380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C1EEA2FD-30C0-43D0-8819-791480FC0C31}"/>
                </a:ext>
              </a:extLst>
            </p:cNvPr>
            <p:cNvSpPr/>
            <p:nvPr/>
          </p:nvSpPr>
          <p:spPr>
            <a:xfrm>
              <a:off x="8136472" y="1618974"/>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2D29A143-521C-454B-8490-CB635ED73C95}"/>
                </a:ext>
              </a:extLst>
            </p:cNvPr>
            <p:cNvSpPr/>
            <p:nvPr/>
          </p:nvSpPr>
          <p:spPr>
            <a:xfrm>
              <a:off x="8136472" y="2067978"/>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2EF42524-3997-48B6-8B19-7E8C8BDC918C}"/>
                </a:ext>
              </a:extLst>
            </p:cNvPr>
            <p:cNvSpPr/>
            <p:nvPr/>
          </p:nvSpPr>
          <p:spPr>
            <a:xfrm>
              <a:off x="8136471" y="2714736"/>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2CB36731-5889-4F90-A772-C83675BA9C81}"/>
                </a:ext>
              </a:extLst>
            </p:cNvPr>
            <p:cNvSpPr/>
            <p:nvPr/>
          </p:nvSpPr>
          <p:spPr>
            <a:xfrm>
              <a:off x="8136472" y="3247257"/>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B51D46F6-9179-4164-B932-D319A62808D7}"/>
                </a:ext>
              </a:extLst>
            </p:cNvPr>
            <p:cNvSpPr/>
            <p:nvPr/>
          </p:nvSpPr>
          <p:spPr>
            <a:xfrm>
              <a:off x="6621436" y="4016905"/>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Oval 37">
              <a:extLst>
                <a:ext uri="{FF2B5EF4-FFF2-40B4-BE49-F238E27FC236}">
                  <a16:creationId xmlns:a16="http://schemas.microsoft.com/office/drawing/2014/main" id="{D9FF2F78-A59A-49B0-8812-E0450EDC5D12}"/>
                </a:ext>
              </a:extLst>
            </p:cNvPr>
            <p:cNvSpPr/>
            <p:nvPr/>
          </p:nvSpPr>
          <p:spPr>
            <a:xfrm>
              <a:off x="6625074" y="2067978"/>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Oval 38">
              <a:extLst>
                <a:ext uri="{FF2B5EF4-FFF2-40B4-BE49-F238E27FC236}">
                  <a16:creationId xmlns:a16="http://schemas.microsoft.com/office/drawing/2014/main" id="{8AF413D8-9D41-4EA9-8439-04D3097942D2}"/>
                </a:ext>
              </a:extLst>
            </p:cNvPr>
            <p:cNvSpPr/>
            <p:nvPr/>
          </p:nvSpPr>
          <p:spPr>
            <a:xfrm>
              <a:off x="6625074" y="2714736"/>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Oval 39">
              <a:extLst>
                <a:ext uri="{FF2B5EF4-FFF2-40B4-BE49-F238E27FC236}">
                  <a16:creationId xmlns:a16="http://schemas.microsoft.com/office/drawing/2014/main" id="{880D3098-F041-4868-808E-2D5E08C62549}"/>
                </a:ext>
              </a:extLst>
            </p:cNvPr>
            <p:cNvSpPr/>
            <p:nvPr/>
          </p:nvSpPr>
          <p:spPr>
            <a:xfrm>
              <a:off x="6625074" y="32472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Oval 40">
              <a:extLst>
                <a:ext uri="{FF2B5EF4-FFF2-40B4-BE49-F238E27FC236}">
                  <a16:creationId xmlns:a16="http://schemas.microsoft.com/office/drawing/2014/main" id="{5AF72BE8-55F3-4EB6-90ED-7C79C34191DB}"/>
                </a:ext>
              </a:extLst>
            </p:cNvPr>
            <p:cNvSpPr/>
            <p:nvPr/>
          </p:nvSpPr>
          <p:spPr>
            <a:xfrm>
              <a:off x="6621434" y="49924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3" name="Oval 42">
              <a:extLst>
                <a:ext uri="{FF2B5EF4-FFF2-40B4-BE49-F238E27FC236}">
                  <a16:creationId xmlns:a16="http://schemas.microsoft.com/office/drawing/2014/main" id="{1EA7FA2A-2DF1-4829-B5A6-BCA7D7162A24}"/>
                </a:ext>
              </a:extLst>
            </p:cNvPr>
            <p:cNvSpPr/>
            <p:nvPr/>
          </p:nvSpPr>
          <p:spPr>
            <a:xfrm>
              <a:off x="6621435" y="5802901"/>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6455D217-0394-4FCF-9359-ADBC25BA9588}"/>
                </a:ext>
              </a:extLst>
            </p:cNvPr>
            <p:cNvSpPr/>
            <p:nvPr/>
          </p:nvSpPr>
          <p:spPr>
            <a:xfrm>
              <a:off x="6625074" y="1618974"/>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663574" y="2151027"/>
            <a:ext cx="571571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Linking technologies and commodities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8" name="Title 6">
            <a:extLst>
              <a:ext uri="{FF2B5EF4-FFF2-40B4-BE49-F238E27FC236}">
                <a16:creationId xmlns:a16="http://schemas.microsoft.com/office/drawing/2014/main" id="{486B2232-8335-A14D-AB92-840F8D02EF0B}"/>
              </a:ext>
            </a:extLst>
          </p:cNvPr>
          <p:cNvSpPr>
            <a:spLocks noGrp="1"/>
          </p:cNvSpPr>
          <p:nvPr>
            <p:ph type="title"/>
          </p:nvPr>
        </p:nvSpPr>
        <p:spPr>
          <a:xfrm>
            <a:off x="663576" y="720887"/>
            <a:ext cx="5715710"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254F8742-028E-084C-82EE-373F8BEB4D98}"/>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C15CC817-C3FA-104B-B032-3C53C722EFD0}"/>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6_Slide23.mp3" descr="Lecture6_Slide23.mp3">
            <a:hlinkClick r:id="" action="ppaction://media"/>
            <a:extLst>
              <a:ext uri="{FF2B5EF4-FFF2-40B4-BE49-F238E27FC236}">
                <a16:creationId xmlns:a16="http://schemas.microsoft.com/office/drawing/2014/main" id="{31BB7437-CA16-4E40-B3E5-1CF87B54B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5486" y="964806"/>
            <a:ext cx="812800" cy="812800"/>
          </a:xfrm>
          <a:prstGeom prst="rect">
            <a:avLst/>
          </a:prstGeom>
        </p:spPr>
      </p:pic>
    </p:spTree>
    <p:extLst>
      <p:ext uri="{BB962C8B-B14F-4D97-AF65-F5344CB8AC3E}">
        <p14:creationId xmlns:p14="http://schemas.microsoft.com/office/powerpoint/2010/main" val="42673110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97679" y="4891915"/>
            <a:ext cx="3198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Shivakumar A. (UNDESA), Sridharan V. (KTH), Niet T. (SFU), Ramos E.P., Gardumi F. (KTH), Alfstad T., (UNDESA) 2021. Lecture 6: Land use representation. Release Version 1.0.  [online presentation]. Climate Compatible Growth Programme, </a:t>
            </a:r>
            <a:r>
              <a:rPr kumimoji="0" lang="en-GB"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p>
        </p:txBody>
      </p:sp>
      <p:grpSp>
        <p:nvGrpSpPr>
          <p:cNvPr id="6" name="Group 5">
            <a:extLst>
              <a:ext uri="{FF2B5EF4-FFF2-40B4-BE49-F238E27FC236}">
                <a16:creationId xmlns:a16="http://schemas.microsoft.com/office/drawing/2014/main" id="{7EBF4E06-75B8-A34E-B046-49488A7CA866}"/>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300249A-1CDC-9941-9227-06CF7F1DDB56}"/>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E3ADA44-519F-3242-9AC4-D213FF7A4EB9}"/>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CDA6BB84-8D19-3D47-AB69-6CDCDB3DE9B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4902676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220111"/>
            <a:ext cx="6004511" cy="1325563"/>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6.1. Why is modelling land use important?</a:t>
            </a:r>
            <a:b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2352CCD2-4E30-4004-AD90-70F53E6A1F4F}"/>
              </a:ext>
            </a:extLst>
          </p:cNvPr>
          <p:cNvGrpSpPr/>
          <p:nvPr/>
        </p:nvGrpSpPr>
        <p:grpSpPr>
          <a:xfrm>
            <a:off x="874443" y="1439539"/>
            <a:ext cx="10078018" cy="4951834"/>
            <a:chOff x="874443" y="1439539"/>
            <a:chExt cx="10078018" cy="4951834"/>
          </a:xfrm>
        </p:grpSpPr>
        <p:grpSp>
          <p:nvGrpSpPr>
            <p:cNvPr id="43" name="Group 42">
              <a:extLst>
                <a:ext uri="{FF2B5EF4-FFF2-40B4-BE49-F238E27FC236}">
                  <a16:creationId xmlns:a16="http://schemas.microsoft.com/office/drawing/2014/main" id="{58F333B6-F962-4E30-9CC0-A0F3D391BA33}"/>
                </a:ext>
              </a:extLst>
            </p:cNvPr>
            <p:cNvGrpSpPr/>
            <p:nvPr/>
          </p:nvGrpSpPr>
          <p:grpSpPr>
            <a:xfrm>
              <a:off x="1010762" y="1439539"/>
              <a:ext cx="3828708" cy="4951834"/>
              <a:chOff x="1010762" y="1439539"/>
              <a:chExt cx="3828708" cy="4951834"/>
            </a:xfrm>
          </p:grpSpPr>
          <p:pic>
            <p:nvPicPr>
              <p:cNvPr id="11" name="Imagen 8">
                <a:extLst>
                  <a:ext uri="{FF2B5EF4-FFF2-40B4-BE49-F238E27FC236}">
                    <a16:creationId xmlns:a16="http://schemas.microsoft.com/office/drawing/2014/main" id="{81033F0F-82E9-4361-AEB6-D2BD572DD7C6}"/>
                  </a:ext>
                </a:extLst>
              </p:cNvPr>
              <p:cNvPicPr>
                <a:picLocks noChangeAspect="1"/>
              </p:cNvPicPr>
              <p:nvPr/>
            </p:nvPicPr>
            <p:blipFill rotWithShape="1">
              <a:blip r:embed="rId5"/>
              <a:srcRect t="7374" r="62282" b="4475"/>
              <a:stretch/>
            </p:blipFill>
            <p:spPr>
              <a:xfrm>
                <a:off x="1010762" y="1456317"/>
                <a:ext cx="3828708" cy="4935056"/>
              </a:xfrm>
              <a:prstGeom prst="rect">
                <a:avLst/>
              </a:prstGeom>
            </p:spPr>
          </p:pic>
          <p:sp>
            <p:nvSpPr>
              <p:cNvPr id="41" name="Rectangle 40">
                <a:extLst>
                  <a:ext uri="{FF2B5EF4-FFF2-40B4-BE49-F238E27FC236}">
                    <a16:creationId xmlns:a16="http://schemas.microsoft.com/office/drawing/2014/main" id="{1A30FD79-9C02-4EE1-BEAF-CAE8F5207266}"/>
                  </a:ext>
                </a:extLst>
              </p:cNvPr>
              <p:cNvSpPr/>
              <p:nvPr/>
            </p:nvSpPr>
            <p:spPr>
              <a:xfrm>
                <a:off x="4266589" y="1439539"/>
                <a:ext cx="87297" cy="550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2" name="CuadroTexto 10">
              <a:extLst>
                <a:ext uri="{FF2B5EF4-FFF2-40B4-BE49-F238E27FC236}">
                  <a16:creationId xmlns:a16="http://schemas.microsoft.com/office/drawing/2014/main" id="{89E211C7-2972-4F2A-9B2F-F2D595F57832}"/>
                </a:ext>
              </a:extLst>
            </p:cNvPr>
            <p:cNvSpPr txBox="1"/>
            <p:nvPr/>
          </p:nvSpPr>
          <p:spPr>
            <a:xfrm>
              <a:off x="4784858" y="1451784"/>
              <a:ext cx="1069702" cy="584775"/>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Land uses</a:t>
              </a:r>
            </a:p>
          </p:txBody>
        </p:sp>
        <p:grpSp>
          <p:nvGrpSpPr>
            <p:cNvPr id="13" name="Group 12">
              <a:extLst>
                <a:ext uri="{FF2B5EF4-FFF2-40B4-BE49-F238E27FC236}">
                  <a16:creationId xmlns:a16="http://schemas.microsoft.com/office/drawing/2014/main" id="{EB32A441-2C48-44A8-B22C-685EF7885D18}"/>
                </a:ext>
              </a:extLst>
            </p:cNvPr>
            <p:cNvGrpSpPr/>
            <p:nvPr/>
          </p:nvGrpSpPr>
          <p:grpSpPr>
            <a:xfrm>
              <a:off x="6517392" y="5216675"/>
              <a:ext cx="2012184" cy="1078284"/>
              <a:chOff x="6608702" y="5260894"/>
              <a:chExt cx="4024367" cy="1078284"/>
            </a:xfrm>
          </p:grpSpPr>
          <p:sp>
            <p:nvSpPr>
              <p:cNvPr id="14" name="CuadroTexto 38">
                <a:extLst>
                  <a:ext uri="{FF2B5EF4-FFF2-40B4-BE49-F238E27FC236}">
                    <a16:creationId xmlns:a16="http://schemas.microsoft.com/office/drawing/2014/main" id="{450444BD-79AF-4F66-947F-F7A71B219257}"/>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Open Sans"/>
                    <a:ea typeface="Open Sans"/>
                    <a:cs typeface="Open Sans"/>
                  </a:rPr>
                  <a:t>Residential, Industrial, Commercial, Transport</a:t>
                </a:r>
              </a:p>
            </p:txBody>
          </p:sp>
          <p:sp>
            <p:nvSpPr>
              <p:cNvPr id="15" name="CuadroTexto 39">
                <a:extLst>
                  <a:ext uri="{FF2B5EF4-FFF2-40B4-BE49-F238E27FC236}">
                    <a16:creationId xmlns:a16="http://schemas.microsoft.com/office/drawing/2014/main" id="{86E187B5-CEB5-49EB-A3EB-9BA7B4C4310D}"/>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s-CR" sz="11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CuadroTexto 1">
              <a:extLst>
                <a:ext uri="{FF2B5EF4-FFF2-40B4-BE49-F238E27FC236}">
                  <a16:creationId xmlns:a16="http://schemas.microsoft.com/office/drawing/2014/main" id="{6BED4C43-A4E5-4C8C-AD11-FAAE289C0504}"/>
                </a:ext>
              </a:extLst>
            </p:cNvPr>
            <p:cNvSpPr txBox="1"/>
            <p:nvPr/>
          </p:nvSpPr>
          <p:spPr>
            <a:xfrm>
              <a:off x="874443" y="2319291"/>
              <a:ext cx="1499285" cy="338554"/>
            </a:xfrm>
            <a:prstGeom prst="rect">
              <a:avLst/>
            </a:prstGeom>
            <a:no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Total land</a:t>
              </a:r>
            </a:p>
          </p:txBody>
        </p:sp>
        <p:cxnSp>
          <p:nvCxnSpPr>
            <p:cNvPr id="17" name="Conector recto de flecha 3">
              <a:extLst>
                <a:ext uri="{FF2B5EF4-FFF2-40B4-BE49-F238E27FC236}">
                  <a16:creationId xmlns:a16="http://schemas.microsoft.com/office/drawing/2014/main" id="{EE63B577-F4F6-426D-92A3-1F87F70138E0}"/>
                </a:ext>
              </a:extLst>
            </p:cNvPr>
            <p:cNvCxnSpPr>
              <a:cxnSpLocks/>
            </p:cNvCxnSpPr>
            <p:nvPr/>
          </p:nvCxnSpPr>
          <p:spPr>
            <a:xfrm>
              <a:off x="1622836" y="2708928"/>
              <a:ext cx="0" cy="98822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2">
              <a:extLst>
                <a:ext uri="{FF2B5EF4-FFF2-40B4-BE49-F238E27FC236}">
                  <a16:creationId xmlns:a16="http://schemas.microsoft.com/office/drawing/2014/main" id="{061D170E-64A7-4E31-83D0-4CB736F83F3B}"/>
                </a:ext>
              </a:extLst>
            </p:cNvPr>
            <p:cNvSpPr txBox="1"/>
            <p:nvPr/>
          </p:nvSpPr>
          <p:spPr>
            <a:xfrm>
              <a:off x="4775281" y="2017703"/>
              <a:ext cx="1012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land</a:t>
              </a:r>
            </a:p>
          </p:txBody>
        </p:sp>
        <p:sp>
          <p:nvSpPr>
            <p:cNvPr id="19" name="CuadroTexto 13">
              <a:extLst>
                <a:ext uri="{FF2B5EF4-FFF2-40B4-BE49-F238E27FC236}">
                  <a16:creationId xmlns:a16="http://schemas.microsoft.com/office/drawing/2014/main" id="{7BF25EBA-DEC4-4756-B258-0BFB476665C4}"/>
                </a:ext>
              </a:extLst>
            </p:cNvPr>
            <p:cNvSpPr txBox="1"/>
            <p:nvPr/>
          </p:nvSpPr>
          <p:spPr>
            <a:xfrm>
              <a:off x="4784858" y="2659383"/>
              <a:ext cx="11243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Barren land</a:t>
              </a:r>
            </a:p>
          </p:txBody>
        </p:sp>
        <p:sp>
          <p:nvSpPr>
            <p:cNvPr id="20" name="CuadroTexto 14">
              <a:extLst>
                <a:ext uri="{FF2B5EF4-FFF2-40B4-BE49-F238E27FC236}">
                  <a16:creationId xmlns:a16="http://schemas.microsoft.com/office/drawing/2014/main" id="{82196BD9-5BE9-4027-B73C-C6506F5A7ACF}"/>
                </a:ext>
              </a:extLst>
            </p:cNvPr>
            <p:cNvSpPr txBox="1"/>
            <p:nvPr/>
          </p:nvSpPr>
          <p:spPr>
            <a:xfrm>
              <a:off x="4775282" y="3581195"/>
              <a:ext cx="10122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Forests</a:t>
              </a:r>
            </a:p>
          </p:txBody>
        </p:sp>
        <p:sp>
          <p:nvSpPr>
            <p:cNvPr id="21" name="CuadroTexto 15">
              <a:extLst>
                <a:ext uri="{FF2B5EF4-FFF2-40B4-BE49-F238E27FC236}">
                  <a16:creationId xmlns:a16="http://schemas.microsoft.com/office/drawing/2014/main" id="{24A46A1C-5A61-4803-AE71-D59C2FCBA314}"/>
                </a:ext>
              </a:extLst>
            </p:cNvPr>
            <p:cNvSpPr txBox="1"/>
            <p:nvPr/>
          </p:nvSpPr>
          <p:spPr>
            <a:xfrm>
              <a:off x="4779156" y="4159936"/>
              <a:ext cx="13168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Pastures / Grasslands</a:t>
              </a:r>
            </a:p>
          </p:txBody>
        </p:sp>
        <p:sp>
          <p:nvSpPr>
            <p:cNvPr id="22" name="CuadroTexto 16">
              <a:extLst>
                <a:ext uri="{FF2B5EF4-FFF2-40B4-BE49-F238E27FC236}">
                  <a16:creationId xmlns:a16="http://schemas.microsoft.com/office/drawing/2014/main" id="{8EAABCAF-0F4A-442F-B9BE-F3D2E4FA81F1}"/>
                </a:ext>
              </a:extLst>
            </p:cNvPr>
            <p:cNvSpPr txBox="1"/>
            <p:nvPr/>
          </p:nvSpPr>
          <p:spPr>
            <a:xfrm>
              <a:off x="4776861" y="4934668"/>
              <a:ext cx="1180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Built-up land</a:t>
              </a:r>
            </a:p>
          </p:txBody>
        </p:sp>
        <p:sp>
          <p:nvSpPr>
            <p:cNvPr id="23" name="CuadroTexto 47">
              <a:extLst>
                <a:ext uri="{FF2B5EF4-FFF2-40B4-BE49-F238E27FC236}">
                  <a16:creationId xmlns:a16="http://schemas.microsoft.com/office/drawing/2014/main" id="{6B57B69C-4E7C-4135-BFB3-77176F2545C9}"/>
                </a:ext>
              </a:extLst>
            </p:cNvPr>
            <p:cNvSpPr txBox="1"/>
            <p:nvPr/>
          </p:nvSpPr>
          <p:spPr>
            <a:xfrm>
              <a:off x="4776861" y="5701034"/>
              <a:ext cx="1168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bodies</a:t>
              </a:r>
            </a:p>
          </p:txBody>
        </p:sp>
        <p:grpSp>
          <p:nvGrpSpPr>
            <p:cNvPr id="24" name="Group 23">
              <a:extLst>
                <a:ext uri="{FF2B5EF4-FFF2-40B4-BE49-F238E27FC236}">
                  <a16:creationId xmlns:a16="http://schemas.microsoft.com/office/drawing/2014/main" id="{8448C568-470B-4CEE-8C94-5693B384F4B9}"/>
                </a:ext>
              </a:extLst>
            </p:cNvPr>
            <p:cNvGrpSpPr/>
            <p:nvPr/>
          </p:nvGrpSpPr>
          <p:grpSpPr>
            <a:xfrm>
              <a:off x="6521771" y="1451784"/>
              <a:ext cx="2013808" cy="1296880"/>
              <a:chOff x="8859003" y="677857"/>
              <a:chExt cx="2230842" cy="1296880"/>
            </a:xfrm>
          </p:grpSpPr>
          <p:sp>
            <p:nvSpPr>
              <p:cNvPr id="25" name="TextBox 24">
                <a:extLst>
                  <a:ext uri="{FF2B5EF4-FFF2-40B4-BE49-F238E27FC236}">
                    <a16:creationId xmlns:a16="http://schemas.microsoft.com/office/drawing/2014/main" id="{1A5E3BCE-68F8-46F5-AEA9-2DEB125A69D4}"/>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BFF42C3B-6E88-41A2-8F69-AFC7C2C696DD}"/>
                  </a:ext>
                </a:extLst>
              </p:cNvPr>
              <p:cNvSpPr txBox="1"/>
              <p:nvPr/>
            </p:nvSpPr>
            <p:spPr>
              <a:xfrm flipH="1">
                <a:off x="8859004" y="1020630"/>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Maize	Bananas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Rice	Sugarcane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Coffee	</a:t>
                </a:r>
                <a:endParaRPr kumimoji="0" lang="en-GB" sz="14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Other crops</a:t>
                </a:r>
                <a:endParaRPr kumimoji="0" lang="en-GB" sz="1400" b="0" i="0" u="none" strike="noStrike" kern="1200" cap="none" spc="0" normalizeH="0" baseline="0" noProof="0">
                  <a:ln>
                    <a:noFill/>
                  </a:ln>
                  <a:solidFill>
                    <a:prstClr val="black"/>
                  </a:solidFill>
                  <a:effectLst/>
                  <a:uLnTx/>
                  <a:uFillTx/>
                  <a:latin typeface="Open Sans"/>
                  <a:ea typeface="Open Sans"/>
                  <a:cs typeface="Open Sans"/>
                </a:endParaRPr>
              </a:p>
            </p:txBody>
          </p:sp>
        </p:grpSp>
        <p:pic>
          <p:nvPicPr>
            <p:cNvPr id="27" name="Imagen 8">
              <a:extLst>
                <a:ext uri="{FF2B5EF4-FFF2-40B4-BE49-F238E27FC236}">
                  <a16:creationId xmlns:a16="http://schemas.microsoft.com/office/drawing/2014/main" id="{6D27BA1B-0E8C-4F15-B7A0-C94EE52F8A05}"/>
                </a:ext>
              </a:extLst>
            </p:cNvPr>
            <p:cNvPicPr>
              <a:picLocks noChangeAspect="1"/>
            </p:cNvPicPr>
            <p:nvPr/>
          </p:nvPicPr>
          <p:blipFill rotWithShape="1">
            <a:blip r:embed="rId5"/>
            <a:srcRect l="48871" t="815" r="29727" b="92587"/>
            <a:stretch/>
          </p:blipFill>
          <p:spPr>
            <a:xfrm>
              <a:off x="8554629" y="1864625"/>
              <a:ext cx="2397832" cy="369332"/>
            </a:xfrm>
            <a:prstGeom prst="rect">
              <a:avLst/>
            </a:prstGeom>
          </p:spPr>
        </p:pic>
        <p:sp>
          <p:nvSpPr>
            <p:cNvPr id="28" name="TextBox 27">
              <a:extLst>
                <a:ext uri="{FF2B5EF4-FFF2-40B4-BE49-F238E27FC236}">
                  <a16:creationId xmlns:a16="http://schemas.microsoft.com/office/drawing/2014/main" id="{2547ACAD-6F18-4EA3-B3C4-BBFA48D4E186}"/>
                </a:ext>
              </a:extLst>
            </p:cNvPr>
            <p:cNvSpPr txBox="1"/>
            <p:nvPr/>
          </p:nvSpPr>
          <p:spPr>
            <a:xfrm flipH="1">
              <a:off x="6536091" y="3303131"/>
              <a:ext cx="1999486" cy="584775"/>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Wood and other forest products</a:t>
              </a: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9" name="Imagen 8">
              <a:extLst>
                <a:ext uri="{FF2B5EF4-FFF2-40B4-BE49-F238E27FC236}">
                  <a16:creationId xmlns:a16="http://schemas.microsoft.com/office/drawing/2014/main" id="{17B336F5-C1DB-4746-B780-25E004160C92}"/>
                </a:ext>
              </a:extLst>
            </p:cNvPr>
            <p:cNvPicPr>
              <a:picLocks noChangeAspect="1"/>
            </p:cNvPicPr>
            <p:nvPr/>
          </p:nvPicPr>
          <p:blipFill rotWithShape="1">
            <a:blip r:embed="rId5"/>
            <a:srcRect l="53649" t="48513" r="37605" b="46016"/>
            <a:stretch/>
          </p:blipFill>
          <p:spPr>
            <a:xfrm>
              <a:off x="8554629" y="4531305"/>
              <a:ext cx="913677" cy="306281"/>
            </a:xfrm>
            <a:prstGeom prst="rect">
              <a:avLst/>
            </a:prstGeom>
          </p:spPr>
        </p:pic>
        <p:pic>
          <p:nvPicPr>
            <p:cNvPr id="30" name="Imagen 8">
              <a:extLst>
                <a:ext uri="{FF2B5EF4-FFF2-40B4-BE49-F238E27FC236}">
                  <a16:creationId xmlns:a16="http://schemas.microsoft.com/office/drawing/2014/main" id="{CFDEC67D-4BE4-427E-AC6C-1E516106067A}"/>
                </a:ext>
              </a:extLst>
            </p:cNvPr>
            <p:cNvPicPr>
              <a:picLocks noChangeAspect="1"/>
            </p:cNvPicPr>
            <p:nvPr/>
          </p:nvPicPr>
          <p:blipFill rotWithShape="1">
            <a:blip r:embed="rId5"/>
            <a:srcRect l="79080" t="64517" r="3805" b="30828"/>
            <a:stretch/>
          </p:blipFill>
          <p:spPr>
            <a:xfrm>
              <a:off x="8605570" y="5734851"/>
              <a:ext cx="1882858" cy="306281"/>
            </a:xfrm>
            <a:prstGeom prst="rect">
              <a:avLst/>
            </a:prstGeom>
          </p:spPr>
        </p:pic>
        <p:pic>
          <p:nvPicPr>
            <p:cNvPr id="31" name="Imagen 8">
              <a:extLst>
                <a:ext uri="{FF2B5EF4-FFF2-40B4-BE49-F238E27FC236}">
                  <a16:creationId xmlns:a16="http://schemas.microsoft.com/office/drawing/2014/main" id="{2DF13014-8F63-45E9-809D-FB04E8FC8357}"/>
                </a:ext>
              </a:extLst>
            </p:cNvPr>
            <p:cNvPicPr>
              <a:picLocks noChangeAspect="1"/>
            </p:cNvPicPr>
            <p:nvPr/>
          </p:nvPicPr>
          <p:blipFill rotWithShape="1">
            <a:blip r:embed="rId5"/>
            <a:srcRect l="55894" t="37426" r="39290" b="56149"/>
            <a:stretch/>
          </p:blipFill>
          <p:spPr>
            <a:xfrm>
              <a:off x="8554629" y="3325601"/>
              <a:ext cx="488819" cy="359706"/>
            </a:xfrm>
            <a:prstGeom prst="rect">
              <a:avLst/>
            </a:prstGeom>
          </p:spPr>
        </p:pic>
        <p:cxnSp>
          <p:nvCxnSpPr>
            <p:cNvPr id="33" name="Straight Arrow Connector 32">
              <a:extLst>
                <a:ext uri="{FF2B5EF4-FFF2-40B4-BE49-F238E27FC236}">
                  <a16:creationId xmlns:a16="http://schemas.microsoft.com/office/drawing/2014/main" id="{079CDD4C-99D2-4F53-BE28-F283629D867D}"/>
                </a:ext>
              </a:extLst>
            </p:cNvPr>
            <p:cNvCxnSpPr>
              <a:cxnSpLocks/>
            </p:cNvCxnSpPr>
            <p:nvPr/>
          </p:nvCxnSpPr>
          <p:spPr>
            <a:xfrm flipV="1">
              <a:off x="5728182" y="3749352"/>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214EB9-EDEE-4A0E-99E7-E99247A0AED0}"/>
                </a:ext>
              </a:extLst>
            </p:cNvPr>
            <p:cNvSpPr txBox="1"/>
            <p:nvPr/>
          </p:nvSpPr>
          <p:spPr>
            <a:xfrm>
              <a:off x="6533090" y="2967101"/>
              <a:ext cx="1999486" cy="338554"/>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650910FD-F00A-485C-8E0B-A08230E97142}"/>
                </a:ext>
              </a:extLst>
            </p:cNvPr>
            <p:cNvSpPr txBox="1"/>
            <p:nvPr/>
          </p:nvSpPr>
          <p:spPr>
            <a:xfrm flipH="1">
              <a:off x="6530089" y="4388565"/>
              <a:ext cx="1999486" cy="584775"/>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Dairy</a:t>
              </a: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28854C5-F364-4D3B-87A5-BA267B83137B}"/>
                </a:ext>
              </a:extLst>
            </p:cNvPr>
            <p:cNvSpPr txBox="1"/>
            <p:nvPr/>
          </p:nvSpPr>
          <p:spPr>
            <a:xfrm>
              <a:off x="6530089" y="4052535"/>
              <a:ext cx="1999486" cy="338554"/>
            </a:xfrm>
            <a:prstGeom prst="rect">
              <a:avLst/>
            </a:prstGeom>
            <a:noFill/>
            <a:ln>
              <a:solidFill>
                <a:schemeClr val="tx1">
                  <a:lumMod val="50000"/>
                  <a:lumOff val="50000"/>
                </a:schemeClr>
              </a:solidFill>
            </a:ln>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Production</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7" name="Straight Arrow Connector 36">
              <a:extLst>
                <a:ext uri="{FF2B5EF4-FFF2-40B4-BE49-F238E27FC236}">
                  <a16:creationId xmlns:a16="http://schemas.microsoft.com/office/drawing/2014/main" id="{97C501A8-FA03-4E9D-BDA6-5478D4778395}"/>
                </a:ext>
              </a:extLst>
            </p:cNvPr>
            <p:cNvCxnSpPr>
              <a:cxnSpLocks/>
            </p:cNvCxnSpPr>
            <p:nvPr/>
          </p:nvCxnSpPr>
          <p:spPr>
            <a:xfrm flipV="1">
              <a:off x="5756757" y="4407290"/>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0F94FD-79B7-4DD2-A790-659F6A599B44}"/>
                </a:ext>
              </a:extLst>
            </p:cNvPr>
            <p:cNvCxnSpPr>
              <a:cxnSpLocks/>
            </p:cNvCxnSpPr>
            <p:nvPr/>
          </p:nvCxnSpPr>
          <p:spPr>
            <a:xfrm flipV="1">
              <a:off x="5728182" y="5307861"/>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n 8">
              <a:extLst>
                <a:ext uri="{FF2B5EF4-FFF2-40B4-BE49-F238E27FC236}">
                  <a16:creationId xmlns:a16="http://schemas.microsoft.com/office/drawing/2014/main" id="{F36DEEA7-41BE-4C39-A5E0-A4FDE445E2DA}"/>
                </a:ext>
              </a:extLst>
            </p:cNvPr>
            <p:cNvPicPr>
              <a:picLocks noChangeAspect="1"/>
            </p:cNvPicPr>
            <p:nvPr/>
          </p:nvPicPr>
          <p:blipFill rotWithShape="1">
            <a:blip r:embed="rId5"/>
            <a:srcRect l="55413" t="64517" r="30116" b="30828"/>
            <a:stretch/>
          </p:blipFill>
          <p:spPr>
            <a:xfrm>
              <a:off x="8643352" y="5418063"/>
              <a:ext cx="1729678" cy="306846"/>
            </a:xfrm>
            <a:prstGeom prst="rect">
              <a:avLst/>
            </a:prstGeom>
          </p:spPr>
        </p:pic>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663574" y="933652"/>
            <a:ext cx="447992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Multiple, competing uses for land</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04FB0FF4-F3BD-374F-9033-163D99B410BF}"/>
              </a:ext>
            </a:extLst>
          </p:cNvPr>
          <p:cNvSpPr/>
          <p:nvPr/>
        </p:nvSpPr>
        <p:spPr>
          <a:xfrm>
            <a:off x="6791739" y="22922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6_Slide3.mp3" descr="Lecture6_Slide3.mp3">
            <a:hlinkClick r:id="" action="ppaction://media"/>
            <a:extLst>
              <a:ext uri="{FF2B5EF4-FFF2-40B4-BE49-F238E27FC236}">
                <a16:creationId xmlns:a16="http://schemas.microsoft.com/office/drawing/2014/main" id="{CF050D60-7064-7C4E-9701-338276A6A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63104" y="29850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49D766-8731-4CEF-9BD8-23153F2BF5D2}"/>
              </a:ext>
            </a:extLst>
          </p:cNvPr>
          <p:cNvSpPr txBox="1">
            <a:spLocks/>
          </p:cNvSpPr>
          <p:nvPr/>
        </p:nvSpPr>
        <p:spPr>
          <a:xfrm>
            <a:off x="663575" y="716881"/>
            <a:ext cx="672196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What is the difference between land use and land cover?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2">
            <a:extLst>
              <a:ext uri="{FF2B5EF4-FFF2-40B4-BE49-F238E27FC236}">
                <a16:creationId xmlns:a16="http://schemas.microsoft.com/office/drawing/2014/main" id="{7F85C215-7754-4A72-92EE-AB8ACAD6B17E}"/>
              </a:ext>
            </a:extLst>
          </p:cNvPr>
          <p:cNvGraphicFramePr>
            <a:graphicFrameLocks noGrp="1"/>
          </p:cNvGraphicFramePr>
          <p:nvPr/>
        </p:nvGraphicFramePr>
        <p:xfrm>
          <a:off x="663880" y="2748329"/>
          <a:ext cx="9691082" cy="1798320"/>
        </p:xfrm>
        <a:graphic>
          <a:graphicData uri="http://schemas.openxmlformats.org/drawingml/2006/table">
            <a:tbl>
              <a:tblPr firstRow="1" bandRow="1">
                <a:tableStyleId>{5C22544A-7EE6-4342-B048-85BDC9FD1C3A}</a:tableStyleId>
              </a:tblPr>
              <a:tblGrid>
                <a:gridCol w="4845541">
                  <a:extLst>
                    <a:ext uri="{9D8B030D-6E8A-4147-A177-3AD203B41FA5}">
                      <a16:colId xmlns:a16="http://schemas.microsoft.com/office/drawing/2014/main" val="2670387728"/>
                    </a:ext>
                  </a:extLst>
                </a:gridCol>
                <a:gridCol w="4845541">
                  <a:extLst>
                    <a:ext uri="{9D8B030D-6E8A-4147-A177-3AD203B41FA5}">
                      <a16:colId xmlns:a16="http://schemas.microsoft.com/office/drawing/2014/main" val="1447699740"/>
                    </a:ext>
                  </a:extLst>
                </a:gridCol>
              </a:tblGrid>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Land use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Land cover</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875570409"/>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Represents the purpose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of the land</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Represents the physical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characteristics of the land</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934563102"/>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Examples: Recreation,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crop production, wildlife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Examples: Forests, water bodies,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urban infrastructure</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246604420"/>
                  </a:ext>
                </a:extLst>
              </a:tr>
            </a:tbl>
          </a:graphicData>
        </a:graphic>
      </p:graphicFrame>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94ADAB52-640F-DA44-B34D-A00C60D2A28E}"/>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6_Slide4.mp3" descr="Lecture6_Slide4.mp3">
            <a:hlinkClick r:id="" action="ppaction://media"/>
            <a:extLst>
              <a:ext uri="{FF2B5EF4-FFF2-40B4-BE49-F238E27FC236}">
                <a16:creationId xmlns:a16="http://schemas.microsoft.com/office/drawing/2014/main" id="{710C7A8E-9F95-874B-8807-C730726186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Land use planning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BE4D84DE-7F5E-4DB7-BD49-FD87E5CCE9A4}"/>
              </a:ext>
            </a:extLst>
          </p:cNvPr>
          <p:cNvSpPr>
            <a:spLocks noGrp="1"/>
          </p:cNvSpPr>
          <p:nvPr>
            <p:ph idx="1"/>
          </p:nvPr>
        </p:nvSpPr>
        <p:spPr>
          <a:xfrm>
            <a:off x="663880" y="2614395"/>
            <a:ext cx="10606100" cy="4402559"/>
          </a:xfrm>
        </p:spPr>
        <p:txBody>
          <a:bodyPr vert="horz" lIns="91440" tIns="45720" rIns="91440" bIns="45720" rtlCol="0" anchor="t">
            <a:normAutofit/>
          </a:bodyPr>
          <a:lstStyle/>
          <a:p>
            <a:r>
              <a:rPr lang="en-US" b="0">
                <a:latin typeface="Open Sans"/>
                <a:ea typeface="Open Sans"/>
                <a:cs typeface="Open Sans"/>
              </a:rPr>
              <a:t>Land is required to support human and ecosystem needs. </a:t>
            </a:r>
            <a:endParaRPr lang="en-US" b="0">
              <a:latin typeface="Open Sans" panose="020B0606030504020204" pitchFamily="34" charset="0"/>
              <a:ea typeface="Open Sans" panose="020B0606030504020204" pitchFamily="34" charset="0"/>
              <a:cs typeface="Open Sans" panose="020B0606030504020204" pitchFamily="34" charset="0"/>
            </a:endParaRPr>
          </a:p>
          <a:p>
            <a:r>
              <a:rPr lang="en-US" b="0">
                <a:latin typeface="Open Sans"/>
                <a:ea typeface="Open Sans"/>
                <a:cs typeface="Open Sans"/>
              </a:rPr>
              <a:t>Land is a finite resource</a:t>
            </a:r>
          </a:p>
          <a:p>
            <a:r>
              <a:rPr lang="en-US" b="0">
                <a:latin typeface="Open Sans"/>
                <a:ea typeface="Open Sans"/>
                <a:cs typeface="Open Sans"/>
              </a:rPr>
              <a:t>With growing populations, land-use planning is important so as to optimize the share of land allocated to different types of uses</a:t>
            </a:r>
          </a:p>
          <a:p>
            <a:r>
              <a:rPr lang="en-US" b="0">
                <a:latin typeface="Open Sans"/>
                <a:ea typeface="Open Sans"/>
                <a:cs typeface="Open Sans"/>
              </a:rPr>
              <a:t>Land-use planning can help prevent land-use conflicts and reduce environmental impacts. </a:t>
            </a:r>
            <a:endParaRPr lang="en-US" b="0">
              <a:latin typeface="Open Sans" panose="020B0606030504020204" pitchFamily="34" charset="0"/>
              <a:ea typeface="Open Sans" panose="020B0606030504020204" pitchFamily="34" charset="0"/>
              <a:cs typeface="Open Sans" panose="020B0606030504020204" pitchFamily="34" charset="0"/>
            </a:endParaRPr>
          </a:p>
          <a:p>
            <a:endParaRPr lang="en-US" b="0">
              <a:latin typeface="Open Sans" panose="020B0606030504020204" pitchFamily="34" charset="0"/>
              <a:ea typeface="Open Sans" panose="020B0606030504020204" pitchFamily="34" charset="0"/>
              <a:cs typeface="Open Sans" panose="020B0606030504020204" pitchFamily="34" charset="0"/>
            </a:endParaRPr>
          </a:p>
          <a:p>
            <a:r>
              <a:rPr lang="en-US" b="0">
                <a:latin typeface="Open Sans"/>
                <a:ea typeface="Open Sans"/>
                <a:cs typeface="Open Sans"/>
              </a:rPr>
              <a:t>Successful land-use planning involves a balanced mix of </a:t>
            </a:r>
            <a:r>
              <a:rPr lang="en-US">
                <a:latin typeface="Open Sans SemiBold"/>
                <a:ea typeface="Open Sans SemiBold"/>
                <a:cs typeface="Open Sans SemiBold"/>
              </a:rPr>
              <a:t>analysis of the existing conditions and constraints; extensive public engagement; practical planning and design; </a:t>
            </a:r>
            <a:r>
              <a:rPr lang="en-US" b="0">
                <a:latin typeface="Open Sans"/>
                <a:ea typeface="Open Sans"/>
                <a:cs typeface="Open Sans"/>
              </a:rPr>
              <a:t>and </a:t>
            </a:r>
            <a:r>
              <a:rPr lang="en-US">
                <a:latin typeface="Open Sans SemiBold"/>
                <a:ea typeface="Open Sans SemiBold"/>
                <a:cs typeface="Open Sans SemiBold"/>
              </a:rPr>
              <a:t>financially and politically feasible strategies for implementation</a:t>
            </a:r>
          </a:p>
          <a:p>
            <a:pPr marL="0" indent="0">
              <a:buNone/>
            </a:pPr>
            <a:endParaRPr lang="en-US" b="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6" y="716881"/>
            <a:ext cx="615925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B65DC4CE-ACC5-4E43-BD13-C35DE3FA9A52}"/>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5.mp3" descr="Lecture6_Slide5.mp3">
            <a:hlinkClick r:id="" action="ppaction://media"/>
            <a:extLst>
              <a:ext uri="{FF2B5EF4-FFF2-40B4-BE49-F238E27FC236}">
                <a16:creationId xmlns:a16="http://schemas.microsoft.com/office/drawing/2014/main" id="{8CAB94F0-5723-4B47-8CCB-6AB775615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3262"/>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81864"/>
            <a:ext cx="4739751"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5B9BD5">
                    <a:lumMod val="60000"/>
                    <a:lumOff val="40000"/>
                  </a:srgbClr>
                </a:solidFill>
                <a:effectLst/>
                <a:uLnTx/>
                <a:uFillTx/>
                <a:latin typeface="Open Sans"/>
                <a:ea typeface="Open Sans"/>
                <a:cs typeface="Open Sans"/>
              </a:rPr>
              <a:t>Types of land-use planning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a16="http://schemas.microsoft.com/office/drawing/2014/main" id="{F5E45D2A-1212-44FB-AA7F-C54731CB4D3B}"/>
              </a:ext>
            </a:extLst>
          </p:cNvPr>
          <p:cNvSpPr/>
          <p:nvPr/>
        </p:nvSpPr>
        <p:spPr>
          <a:xfrm>
            <a:off x="690880" y="2650528"/>
            <a:ext cx="2880360" cy="98476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After world war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Traditional planning</a:t>
            </a:r>
            <a:endPar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8481DFA6-6FEE-476A-969E-11ED454731D5}"/>
              </a:ext>
            </a:extLst>
          </p:cNvPr>
          <p:cNvSpPr/>
          <p:nvPr/>
        </p:nvSpPr>
        <p:spPr>
          <a:xfrm>
            <a:off x="4309052" y="5294281"/>
            <a:ext cx="2880360" cy="98151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1960s–present</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Open Sans"/>
                <a:cs typeface="Open Sans"/>
              </a:rPr>
              <a:t>Environmental planning</a:t>
            </a:r>
            <a:endParaRPr kumimoji="0" lang="en-GB" sz="20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13" name="Rectangle: Rounded Corners 12">
            <a:extLst>
              <a:ext uri="{FF2B5EF4-FFF2-40B4-BE49-F238E27FC236}">
                <a16:creationId xmlns:a16="http://schemas.microsoft.com/office/drawing/2014/main" id="{38C116FA-708B-4BC2-BCDB-56E6A6C22A10}"/>
              </a:ext>
            </a:extLst>
          </p:cNvPr>
          <p:cNvSpPr/>
          <p:nvPr/>
        </p:nvSpPr>
        <p:spPr>
          <a:xfrm>
            <a:off x="4309052" y="3974940"/>
            <a:ext cx="2880360" cy="98151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1960s–present</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Open Sans"/>
                <a:cs typeface="Open Sans"/>
              </a:rPr>
              <a:t>Strategic planning</a:t>
            </a:r>
            <a:endParaRPr kumimoji="0" lang="en-GB" sz="20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14" name="Rectangle: Rounded Corners 13">
            <a:extLst>
              <a:ext uri="{FF2B5EF4-FFF2-40B4-BE49-F238E27FC236}">
                <a16:creationId xmlns:a16="http://schemas.microsoft.com/office/drawing/2014/main" id="{7AF0421F-B7E3-4C3D-AC69-8A2C3664D8FE}"/>
              </a:ext>
            </a:extLst>
          </p:cNvPr>
          <p:cNvSpPr/>
          <p:nvPr/>
        </p:nvSpPr>
        <p:spPr>
          <a:xfrm>
            <a:off x="690880" y="5294281"/>
            <a:ext cx="2880360" cy="9824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1960s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Democratic planning</a:t>
            </a:r>
            <a:endPar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Rounded Corners 14">
            <a:extLst>
              <a:ext uri="{FF2B5EF4-FFF2-40B4-BE49-F238E27FC236}">
                <a16:creationId xmlns:a16="http://schemas.microsoft.com/office/drawing/2014/main" id="{EAD10D8C-916D-4184-8DF2-FF63F9EB6C4C}"/>
              </a:ext>
            </a:extLst>
          </p:cNvPr>
          <p:cNvSpPr/>
          <p:nvPr/>
        </p:nvSpPr>
        <p:spPr>
          <a:xfrm>
            <a:off x="663575" y="3974046"/>
            <a:ext cx="2880360" cy="98241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1950s–70s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Open Sans"/>
                <a:cs typeface="Open Sans"/>
              </a:rPr>
              <a:t>Systems planning</a:t>
            </a:r>
            <a:endParaRPr kumimoji="0" lang="en-GB" sz="20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16" name="Rectangle: Rounded Corners 15">
            <a:extLst>
              <a:ext uri="{FF2B5EF4-FFF2-40B4-BE49-F238E27FC236}">
                <a16:creationId xmlns:a16="http://schemas.microsoft.com/office/drawing/2014/main" id="{7ADAD512-10C4-4DB9-9D02-8EDB1ADC752A}"/>
              </a:ext>
            </a:extLst>
          </p:cNvPr>
          <p:cNvSpPr/>
          <p:nvPr/>
        </p:nvSpPr>
        <p:spPr>
          <a:xfrm>
            <a:off x="4309052" y="2650528"/>
            <a:ext cx="2880360" cy="98151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1960s–70s</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Open Sans"/>
                <a:cs typeface="Open Sans"/>
              </a:rPr>
              <a:t>Advocacy and equity planning</a:t>
            </a:r>
            <a:endParaRPr kumimoji="0" lang="en-GB" sz="20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17" name="Rectangle: Rounded Corners 16">
            <a:extLst>
              <a:ext uri="{FF2B5EF4-FFF2-40B4-BE49-F238E27FC236}">
                <a16:creationId xmlns:a16="http://schemas.microsoft.com/office/drawing/2014/main" id="{739A327C-9BFB-4DAC-A653-AED615C06732}"/>
              </a:ext>
            </a:extLst>
          </p:cNvPr>
          <p:cNvSpPr/>
          <p:nvPr/>
        </p:nvSpPr>
        <p:spPr>
          <a:xfrm>
            <a:off x="8648065" y="2955106"/>
            <a:ext cx="2880360" cy="302029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Open Sans"/>
                <a:cs typeface="Open Sans"/>
              </a:rPr>
              <a:t>Integrated resource systems planning with community participation?</a:t>
            </a:r>
            <a:endParaRPr kumimoji="0" lang="en-GB" sz="2000" b="0" i="0" u="none" strike="noStrike" kern="1200" cap="none" spc="0" normalizeH="0" baseline="0" noProof="0">
              <a:ln>
                <a:noFill/>
              </a:ln>
              <a:solidFill>
                <a:prstClr val="black"/>
              </a:solidFill>
              <a:effectLst/>
              <a:uLnTx/>
              <a:uFillTx/>
              <a:latin typeface="Open Sans"/>
              <a:ea typeface="Open Sans"/>
              <a:cs typeface="Open Sans"/>
            </a:endParaRPr>
          </a:p>
        </p:txBody>
      </p:sp>
      <p:cxnSp>
        <p:nvCxnSpPr>
          <p:cNvPr id="8" name="Straight Connector 7">
            <a:extLst>
              <a:ext uri="{FF2B5EF4-FFF2-40B4-BE49-F238E27FC236}">
                <a16:creationId xmlns:a16="http://schemas.microsoft.com/office/drawing/2014/main" id="{EB913A36-B2B7-444A-B270-F0A94157884A}"/>
              </a:ext>
            </a:extLst>
          </p:cNvPr>
          <p:cNvCxnSpPr>
            <a:cxnSpLocks/>
          </p:cNvCxnSpPr>
          <p:nvPr/>
        </p:nvCxnSpPr>
        <p:spPr>
          <a:xfrm>
            <a:off x="7883237" y="2650528"/>
            <a:ext cx="0" cy="3626165"/>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612510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Oval 17">
            <a:extLst>
              <a:ext uri="{FF2B5EF4-FFF2-40B4-BE49-F238E27FC236}">
                <a16:creationId xmlns:a16="http://schemas.microsoft.com/office/drawing/2014/main" id="{BCF7E644-4E7E-A54C-8FDB-63F32E84916C}"/>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6.mp3" descr="Lecture6_Slide6.mp3">
            <a:hlinkClick r:id="" action="ppaction://media"/>
            <a:extLst>
              <a:ext uri="{FF2B5EF4-FFF2-40B4-BE49-F238E27FC236}">
                <a16:creationId xmlns:a16="http://schemas.microsoft.com/office/drawing/2014/main" id="{119C605A-6F3C-5849-BB84-2F2305C23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3262"/>
            <a:ext cx="812800" cy="812800"/>
          </a:xfrm>
          <a:prstGeom prst="rect">
            <a:avLst/>
          </a:prstGeom>
        </p:spPr>
      </p:pic>
    </p:spTree>
    <p:extLst>
      <p:ext uri="{BB962C8B-B14F-4D97-AF65-F5344CB8AC3E}">
        <p14:creationId xmlns:p14="http://schemas.microsoft.com/office/powerpoint/2010/main" val="590097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Lecture 6.1.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Ryan Coffey, The difference between “land use” and “land cover”, 2013, Michigan State University Extension</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Southwestern NC Planning and Economic Development Commission, 2009, Community Foundation of WNC, &amp; the Lawrence Group Architects of NC, Inc</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GIZ, Land Use Planning: Concept, Tools and Applications, 2011, GIZ</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David Walters, Designing Community, 2007, </a:t>
            </a:r>
            <a:r>
              <a:rPr lang="en-GB" b="0" i="0">
                <a:solidFill>
                  <a:srgbClr val="212529"/>
                </a:solidFill>
                <a:effectLst/>
                <a:latin typeface="Open Sans" panose="020B0606030504020204" pitchFamily="34" charset="0"/>
              </a:rPr>
              <a:t>ISBN 9780750669252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05BF02-F351-42F3-924C-E2851B4D8B51}"/>
              </a:ext>
            </a:extLst>
          </p:cNvPr>
          <p:cNvSpPr txBox="1"/>
          <p:nvPr/>
        </p:nvSpPr>
        <p:spPr>
          <a:xfrm>
            <a:off x="5940136" y="5530747"/>
            <a:ext cx="2663535" cy="707886"/>
          </a:xfrm>
          <a:prstGeom prst="rect">
            <a:avLst/>
          </a:prstGeom>
          <a:solidFill>
            <a:schemeClr val="accent2">
              <a:lumMod val="20000"/>
              <a:lumOff val="80000"/>
            </a:schemeClr>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Agriculture Modernization</a:t>
            </a:r>
          </a:p>
        </p:txBody>
      </p:sp>
      <p:sp>
        <p:nvSpPr>
          <p:cNvPr id="12" name="TextBox 11">
            <a:extLst>
              <a:ext uri="{FF2B5EF4-FFF2-40B4-BE49-F238E27FC236}">
                <a16:creationId xmlns:a16="http://schemas.microsoft.com/office/drawing/2014/main" id="{3130491A-A560-419B-8CF2-639EDD910FF8}"/>
              </a:ext>
            </a:extLst>
          </p:cNvPr>
          <p:cNvSpPr txBox="1"/>
          <p:nvPr/>
        </p:nvSpPr>
        <p:spPr>
          <a:xfrm>
            <a:off x="2557003" y="5530745"/>
            <a:ext cx="2663535" cy="707886"/>
          </a:xfrm>
          <a:prstGeom prst="rect">
            <a:avLst/>
          </a:prstGeom>
          <a:solidFill>
            <a:srgbClr val="00B050">
              <a:alpha val="34902"/>
            </a:srgbClr>
          </a:solid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Climate Resilient Green Economy</a:t>
            </a:r>
          </a:p>
        </p:txBody>
      </p:sp>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558248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Model scope and thematic focus</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9" name="Content Placeholder 2">
            <a:extLst>
              <a:ext uri="{FF2B5EF4-FFF2-40B4-BE49-F238E27FC236}">
                <a16:creationId xmlns:a16="http://schemas.microsoft.com/office/drawing/2014/main" id="{E2FA5683-DC7B-4841-80DD-E455C150D56E}"/>
              </a:ext>
            </a:extLst>
          </p:cNvPr>
          <p:cNvSpPr>
            <a:spLocks noGrp="1"/>
          </p:cNvSpPr>
          <p:nvPr>
            <p:ph idx="1"/>
          </p:nvPr>
        </p:nvSpPr>
        <p:spPr>
          <a:xfrm>
            <a:off x="838200" y="2546355"/>
            <a:ext cx="4749800" cy="3765274"/>
          </a:xfrm>
        </p:spPr>
        <p:txBody>
          <a:bodyPr vert="horz" lIns="91440" tIns="45720" rIns="91440" bIns="45720" rtlCol="0" anchor="t">
            <a:normAutofit/>
          </a:bodyPr>
          <a:lstStyle/>
          <a:p>
            <a:r>
              <a:rPr lang="en-US" sz="1800" b="0">
                <a:latin typeface="Open Sans"/>
                <a:ea typeface="Open Sans"/>
                <a:cs typeface="Open Sans"/>
              </a:rPr>
              <a:t>Ethiopia’s 10-year development plan (2020–2030)</a:t>
            </a:r>
          </a:p>
          <a:p>
            <a:r>
              <a:rPr lang="en-US" sz="1800" b="0">
                <a:latin typeface="Open Sans" panose="020B0606030504020204" pitchFamily="34" charset="0"/>
                <a:ea typeface="Open Sans" panose="020B0606030504020204" pitchFamily="34" charset="0"/>
                <a:cs typeface="Open Sans" panose="020B0606030504020204" pitchFamily="34" charset="0"/>
              </a:rPr>
              <a:t>Rapid population growth, economic growth, and urbanization </a:t>
            </a:r>
          </a:p>
          <a:p>
            <a:r>
              <a:rPr lang="en-US" sz="1800" b="0">
                <a:latin typeface="Open Sans" panose="020B0606030504020204" pitchFamily="34" charset="0"/>
                <a:ea typeface="Open Sans" panose="020B0606030504020204" pitchFamily="34" charset="0"/>
                <a:cs typeface="Open Sans" panose="020B0606030504020204" pitchFamily="34" charset="0"/>
              </a:rPr>
              <a:t>Growing and competing demands for resources (energy, water, and land)</a:t>
            </a:r>
          </a:p>
          <a:p>
            <a:r>
              <a:rPr lang="en-US" sz="1800" b="0">
                <a:latin typeface="Open Sans" panose="020B0606030504020204" pitchFamily="34" charset="0"/>
                <a:ea typeface="Open Sans" panose="020B0606030504020204" pitchFamily="34" charset="0"/>
                <a:cs typeface="Open Sans" panose="020B0606030504020204" pitchFamily="34" charset="0"/>
              </a:rPr>
              <a:t>Vulnerable to climate change impacts</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9761DDB2-A491-4DE9-857D-BF96C56423B3}"/>
              </a:ext>
            </a:extLst>
          </p:cNvPr>
          <p:cNvSpPr txBox="1"/>
          <p:nvPr/>
        </p:nvSpPr>
        <p:spPr>
          <a:xfrm>
            <a:off x="5587999" y="2546354"/>
            <a:ext cx="6031345" cy="2585323"/>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Model horizon: </a:t>
            </a: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2030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Integrated representation of </a:t>
            </a: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energy</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land-use</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water</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climate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Open Sans"/>
                <a:ea typeface="Open Sans"/>
                <a:cs typeface="Open Sans"/>
              </a:rPr>
              <a:t>9 regions </a:t>
            </a:r>
            <a:r>
              <a:rPr kumimoji="0" lang="en-US" sz="1800" b="0" i="0" u="none" strike="noStrike" kern="1200" cap="none" spc="0" normalizeH="0" baseline="0" noProof="0">
                <a:ln>
                  <a:noFill/>
                </a:ln>
                <a:solidFill>
                  <a:srgbClr val="000000"/>
                </a:solidFill>
                <a:effectLst/>
                <a:uLnTx/>
                <a:uFillTx/>
                <a:latin typeface="Open Sans"/>
                <a:ea typeface="Open Sans"/>
                <a:cs typeface="Open Sans"/>
              </a:rPr>
              <a:t>(sub-divided into </a:t>
            </a:r>
            <a:r>
              <a:rPr kumimoji="0" lang="en-US" sz="1800" b="1" i="0" u="none" strike="noStrike" kern="1200" cap="none" spc="0" normalizeH="0" baseline="0" noProof="0">
                <a:ln>
                  <a:noFill/>
                </a:ln>
                <a:solidFill>
                  <a:srgbClr val="000000"/>
                </a:solidFill>
                <a:effectLst/>
                <a:uLnTx/>
                <a:uFillTx/>
                <a:latin typeface="Open Sans"/>
                <a:ea typeface="Open Sans"/>
                <a:cs typeface="Open Sans"/>
              </a:rPr>
              <a:t>21 </a:t>
            </a:r>
            <a:r>
              <a:rPr kumimoji="0" lang="en-US" sz="1800" b="1" i="0" u="none" strike="noStrike" kern="1200" cap="none" spc="0" normalizeH="0" baseline="0" noProof="0" err="1">
                <a:ln>
                  <a:noFill/>
                </a:ln>
                <a:solidFill>
                  <a:srgbClr val="000000"/>
                </a:solidFill>
                <a:effectLst/>
                <a:uLnTx/>
                <a:uFillTx/>
                <a:latin typeface="Open Sans"/>
                <a:ea typeface="Open Sans"/>
                <a:cs typeface="Open Sans"/>
              </a:rPr>
              <a:t>agro</a:t>
            </a:r>
            <a:r>
              <a:rPr kumimoji="0" lang="en-US" sz="1800" b="1" i="0" u="none" strike="noStrike" kern="1200" cap="none" spc="0" normalizeH="0" baseline="0" noProof="0">
                <a:ln>
                  <a:noFill/>
                </a:ln>
                <a:solidFill>
                  <a:srgbClr val="000000"/>
                </a:solidFill>
                <a:effectLst/>
                <a:uLnTx/>
                <a:uFillTx/>
                <a:latin typeface="Open Sans"/>
                <a:ea typeface="Open Sans"/>
                <a:cs typeface="Open Sans"/>
              </a:rPr>
              <a:t>-climatic ‘clusters'</a:t>
            </a:r>
            <a:endPar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Built in </a:t>
            </a:r>
            <a:r>
              <a:rPr kumimoji="0" lang="en-US" sz="1800" b="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OSeMOSYS</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an open-source linear optimization tool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Model data from government sources supplemented with international datasets</a:t>
            </a:r>
          </a:p>
        </p:txBody>
      </p:sp>
      <p:sp>
        <p:nvSpPr>
          <p:cNvPr id="54" name="TextBox 53">
            <a:extLst>
              <a:ext uri="{FF2B5EF4-FFF2-40B4-BE49-F238E27FC236}">
                <a16:creationId xmlns:a16="http://schemas.microsoft.com/office/drawing/2014/main" id="{83173EBD-C819-4EA2-8756-F5CC3E7AC977}"/>
              </a:ext>
            </a:extLst>
          </p:cNvPr>
          <p:cNvSpPr txBox="1"/>
          <p:nvPr/>
        </p:nvSpPr>
        <p:spPr>
          <a:xfrm>
            <a:off x="2215259" y="5161413"/>
            <a:ext cx="68579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Focus on policy priorities across 2 thematic areas: </a:t>
            </a:r>
          </a:p>
        </p:txBody>
      </p:sp>
      <p:cxnSp>
        <p:nvCxnSpPr>
          <p:cNvPr id="55" name="Straight Connector 54">
            <a:extLst>
              <a:ext uri="{FF2B5EF4-FFF2-40B4-BE49-F238E27FC236}">
                <a16:creationId xmlns:a16="http://schemas.microsoft.com/office/drawing/2014/main" id="{77959670-0E9D-43A7-93E5-EDE5DF3C48D0}"/>
              </a:ext>
            </a:extLst>
          </p:cNvPr>
          <p:cNvCxnSpPr>
            <a:cxnSpLocks/>
          </p:cNvCxnSpPr>
          <p:nvPr/>
        </p:nvCxnSpPr>
        <p:spPr>
          <a:xfrm>
            <a:off x="5553782" y="2608441"/>
            <a:ext cx="0" cy="2393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2FBBC446-9F82-9C4F-BAC5-30BC7C32F311}"/>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8.mp3" descr="Lecture6_Slide8.mp3">
            <a:hlinkClick r:id="" action="ppaction://media"/>
            <a:extLst>
              <a:ext uri="{FF2B5EF4-FFF2-40B4-BE49-F238E27FC236}">
                <a16:creationId xmlns:a16="http://schemas.microsoft.com/office/drawing/2014/main" id="{1A3FA148-5052-0C40-992D-290E44441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7867"/>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39820"/>
            <a:ext cx="6337589" cy="360624"/>
          </a:xfrm>
        </p:spPr>
        <p:txBody>
          <a:bodyPr>
            <a:normAutofit lnSpcReduction="10000"/>
          </a:bodyPr>
          <a:lstStyle/>
          <a:p>
            <a:r>
              <a:rPr lang="en-US">
                <a:latin typeface="Open Sans" panose="020B0606030504020204" pitchFamily="34" charset="0"/>
                <a:ea typeface="Open Sans" panose="020B0606030504020204" pitchFamily="34" charset="0"/>
                <a:cs typeface="Open Sans" panose="020B0606030504020204" pitchFamily="34" charset="0"/>
              </a:rPr>
              <a:t>‘Climate Resilient Green Economy’ scenarios</a:t>
            </a:r>
          </a:p>
        </p:txBody>
      </p:sp>
      <p:sp>
        <p:nvSpPr>
          <p:cNvPr id="4" name="Content Placeholder 2">
            <a:extLst>
              <a:ext uri="{FF2B5EF4-FFF2-40B4-BE49-F238E27FC236}">
                <a16:creationId xmlns:a16="http://schemas.microsoft.com/office/drawing/2014/main" id="{0B5B9497-E18B-43C1-A07A-4D02C65029EA}"/>
              </a:ext>
            </a:extLst>
          </p:cNvPr>
          <p:cNvSpPr>
            <a:spLocks noGrp="1"/>
          </p:cNvSpPr>
          <p:nvPr>
            <p:ph idx="1"/>
          </p:nvPr>
        </p:nvSpPr>
        <p:spPr>
          <a:xfrm>
            <a:off x="838200" y="2603910"/>
            <a:ext cx="10515600" cy="4351338"/>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Reforestation scenario: </a:t>
            </a:r>
          </a:p>
          <a:p>
            <a:pPr lvl="1"/>
            <a:r>
              <a:rPr lang="en-US">
                <a:latin typeface="Open Sans" panose="020B0606030504020204" pitchFamily="34" charset="0"/>
                <a:ea typeface="Open Sans" panose="020B0606030504020204" pitchFamily="34" charset="0"/>
                <a:cs typeface="Open Sans" panose="020B0606030504020204" pitchFamily="34" charset="0"/>
              </a:rPr>
              <a:t>Forest cover doubles from current area by 2030</a:t>
            </a:r>
          </a:p>
          <a:p>
            <a:r>
              <a:rPr lang="en-US">
                <a:latin typeface="Open Sans" panose="020B0606030504020204" pitchFamily="34" charset="0"/>
                <a:ea typeface="Open Sans" panose="020B0606030504020204" pitchFamily="34" charset="0"/>
                <a:cs typeface="Open Sans" panose="020B0606030504020204" pitchFamily="34" charset="0"/>
              </a:rPr>
              <a:t>Climate change impacts:</a:t>
            </a:r>
          </a:p>
          <a:p>
            <a:pPr lvl="1"/>
            <a:r>
              <a:rPr lang="en-US">
                <a:latin typeface="Open Sans" panose="020B0606030504020204" pitchFamily="34" charset="0"/>
                <a:ea typeface="Open Sans" panose="020B0606030504020204" pitchFamily="34" charset="0"/>
                <a:cs typeface="Open Sans" panose="020B0606030504020204" pitchFamily="34" charset="0"/>
              </a:rPr>
              <a:t>Two extreme climate futures explored, </a:t>
            </a: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A2 (~RCP8.5)</a:t>
            </a: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a:latin typeface="Open Sans" panose="020B0606030504020204" pitchFamily="34" charset="0"/>
                <a:ea typeface="Open Sans" panose="020B0606030504020204" pitchFamily="34" charset="0"/>
                <a:cs typeface="Open Sans" panose="020B0606030504020204" pitchFamily="34" charset="0"/>
              </a:rPr>
              <a:t>and </a:t>
            </a:r>
            <a:r>
              <a:rPr lang="en-US" b="1">
                <a:solidFill>
                  <a:srgbClr val="0070C0"/>
                </a:solidFill>
                <a:latin typeface="Open Sans" panose="020B0606030504020204" pitchFamily="34" charset="0"/>
                <a:ea typeface="Open Sans" panose="020B0606030504020204" pitchFamily="34" charset="0"/>
                <a:cs typeface="Open Sans" panose="020B0606030504020204" pitchFamily="34" charset="0"/>
              </a:rPr>
              <a:t>B1 (~RCP4.5)</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207CA8B7-84C2-4E4B-81F9-E0CA9CBD195F}"/>
              </a:ext>
            </a:extLst>
          </p:cNvPr>
          <p:cNvSpPr txBox="1">
            <a:spLocks/>
          </p:cNvSpPr>
          <p:nvPr/>
        </p:nvSpPr>
        <p:spPr>
          <a:xfrm>
            <a:off x="663575" y="720887"/>
            <a:ext cx="5624683"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34840C1-DDA5-B04A-A222-A2E874091A76}"/>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6_Slide9.mp3" descr="Lecture6_Slide9.mp3">
            <a:hlinkClick r:id="" action="ppaction://media"/>
            <a:extLst>
              <a:ext uri="{FF2B5EF4-FFF2-40B4-BE49-F238E27FC236}">
                <a16:creationId xmlns:a16="http://schemas.microsoft.com/office/drawing/2014/main" id="{6A50BF41-C454-7047-A662-CD94E1E7D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94763" y="977268"/>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2.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314802A185D429E61C4D8165B27C9" ma:contentTypeVersion="17" ma:contentTypeDescription="Create a new document." ma:contentTypeScope="" ma:versionID="23d804ade2094c3f96067f12c5a2ef78">
  <xsd:schema xmlns:xsd="http://www.w3.org/2001/XMLSchema" xmlns:xs="http://www.w3.org/2001/XMLSchema" xmlns:p="http://schemas.microsoft.com/office/2006/metadata/properties" xmlns:ns3="a7aaa9fd-22d5-4f57-963d-d65e3daf0a78" xmlns:ns4="864cd772-0b76-49aa-8fd0-cbc402b3161d" targetNamespace="http://schemas.microsoft.com/office/2006/metadata/properties" ma:root="true" ma:fieldsID="cfba916cabfe1057071fff455cfa1923" ns3:_="" ns4:_="">
    <xsd:import namespace="a7aaa9fd-22d5-4f57-963d-d65e3daf0a78"/>
    <xsd:import namespace="864cd772-0b76-49aa-8fd0-cbc402b3161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aaa9fd-22d5-4f57-963d-d65e3daf0a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d772-0b76-49aa-8fd0-cbc402b3161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7aaa9fd-22d5-4f57-963d-d65e3daf0a78" xsi:nil="true"/>
  </documentManagement>
</p:properties>
</file>

<file path=customXml/itemProps1.xml><?xml version="1.0" encoding="utf-8"?>
<ds:datastoreItem xmlns:ds="http://schemas.openxmlformats.org/officeDocument/2006/customXml" ds:itemID="{30E5A4DB-23F2-471A-92B7-30F3D8BEDB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aaa9fd-22d5-4f57-963d-d65e3daf0a78"/>
    <ds:schemaRef ds:uri="864cd772-0b76-49aa-8fd0-cbc402b316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F30360-2027-4468-8433-73870205D310}">
  <ds:schemaRefs>
    <ds:schemaRef ds:uri="http://schemas.microsoft.com/sharepoint/v3/contenttype/forms"/>
  </ds:schemaRefs>
</ds:datastoreItem>
</file>

<file path=customXml/itemProps3.xml><?xml version="1.0" encoding="utf-8"?>
<ds:datastoreItem xmlns:ds="http://schemas.openxmlformats.org/officeDocument/2006/customXml" ds:itemID="{225481AB-1222-4765-B4C9-58EEBFA03549}">
  <ds:schemaRefs>
    <ds:schemaRef ds:uri="http://schemas.microsoft.com/office/2006/metadata/properties"/>
    <ds:schemaRef ds:uri="http://schemas.microsoft.com/office/2006/documentManagement/types"/>
    <ds:schemaRef ds:uri="864cd772-0b76-49aa-8fd0-cbc402b3161d"/>
    <ds:schemaRef ds:uri="http://purl.org/dc/terms/"/>
    <ds:schemaRef ds:uri="http://purl.org/dc/elements/1.1/"/>
    <ds:schemaRef ds:uri="http://schemas.microsoft.com/office/infopath/2007/PartnerControls"/>
    <ds:schemaRef ds:uri="a7aaa9fd-22d5-4f57-963d-d65e3daf0a78"/>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5377</Words>
  <Application>Microsoft Office PowerPoint</Application>
  <PresentationFormat>Widescreen</PresentationFormat>
  <Paragraphs>342</Paragraphs>
  <Slides>24</Slides>
  <Notes>23</Notes>
  <HiddenSlides>0</HiddenSlides>
  <MMClips>21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Aptos</vt:lpstr>
      <vt:lpstr>Arial</vt:lpstr>
      <vt:lpstr>Calibri</vt:lpstr>
      <vt:lpstr>Open Sans</vt:lpstr>
      <vt:lpstr>Open Sans ExtraBold</vt:lpstr>
      <vt:lpstr>Open Sans SemiBold</vt:lpstr>
      <vt:lpstr>Open Sans SemiBold</vt:lpstr>
      <vt:lpstr>Segoe UI</vt:lpstr>
      <vt:lpstr>Segoe UI Semibold</vt:lpstr>
      <vt:lpstr>Segoe UI Semilight</vt:lpstr>
      <vt:lpstr>1_Office Theme</vt:lpstr>
      <vt:lpstr>CCG_ppt</vt:lpstr>
      <vt:lpstr>LECTURE 6 LAND USE REPRESENTATION</vt:lpstr>
      <vt:lpstr>PowerPoint Presentation</vt:lpstr>
      <vt:lpstr>PowerPoint Presentation</vt:lpstr>
      <vt:lpstr>PowerPoint Presentation</vt:lpstr>
      <vt:lpstr>PowerPoint Presentation</vt:lpstr>
      <vt:lpstr>PowerPoint Presentation</vt:lpstr>
      <vt:lpstr>PowerPoint Presentation</vt:lpstr>
      <vt:lpstr>6.2. CLEWs-Ethiopia example –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6.3. CLEWs-Ethiopia example – part II </vt:lpstr>
      <vt:lpstr>PowerPoint Presentation</vt:lpstr>
      <vt:lpstr>PowerPoint Presentation</vt:lpstr>
      <vt:lpstr>6.4. Modelling land use in OSeMOSYS  </vt:lpstr>
      <vt:lpstr>6.4. Modelling land use in OSeMOSYS </vt:lpstr>
      <vt:lpstr>6.4. Modelling land use in OSeMOSYS </vt:lpstr>
      <vt:lpstr>6.4. Modelling land use in OSeMOSYS </vt:lpstr>
      <vt:lpstr>6.4. Modelling land use in OSeMOSYS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Martindale</dc:creator>
  <cp:lastModifiedBy>Leigh Martindale</cp:lastModifiedBy>
  <cp:revision>1</cp:revision>
  <dcterms:created xsi:type="dcterms:W3CDTF">2025-08-21T10:17:16Z</dcterms:created>
  <dcterms:modified xsi:type="dcterms:W3CDTF">2025-08-21T10:18:21Z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0x010100B8B314802A185D429E61C4D8165B27C9</vt:lpwstr>
  </property>
</Properties>
</file>