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7" r:id="rId2"/>
    <p:sldId id="258" r:id="rId3"/>
    <p:sldId id="797" r:id="rId4"/>
    <p:sldId id="799" r:id="rId5"/>
    <p:sldId id="801" r:id="rId6"/>
    <p:sldId id="802" r:id="rId7"/>
    <p:sldId id="800" r:id="rId8"/>
    <p:sldId id="804" r:id="rId9"/>
    <p:sldId id="264" r:id="rId10"/>
    <p:sldId id="350" r:id="rId11"/>
    <p:sldId id="790" r:id="rId12"/>
    <p:sldId id="791" r:id="rId13"/>
    <p:sldId id="792" r:id="rId14"/>
    <p:sldId id="805" r:id="rId15"/>
    <p:sldId id="795" r:id="rId16"/>
    <p:sldId id="796" r:id="rId17"/>
    <p:sldId id="793" r:id="rId18"/>
    <p:sldId id="798" r:id="rId19"/>
    <p:sldId id="789" r:id="rId20"/>
    <p:sldId id="806" r:id="rId21"/>
    <p:sldId id="28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114288-9F5F-4F07-ADE1-8BAD5F53786C}" type="datetimeFigureOut">
              <a:rPr lang="en-GB" smtClean="0"/>
              <a:t>20/08/2025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C64991-357C-48A5-946C-87FBBC463442}" type="slidenum">
              <a:rPr lang="en-GB" smtClean="0"/>
              <a:t>‹#›</a:t>
            </a:fld>
            <a:endParaRPr lang="en-GB"/>
          </a:p>
        </p:txBody>
      </p:sp>
    </p:spTree>
    <p:extLst>
      <p:ext uri="{BB962C8B-B14F-4D97-AF65-F5344CB8AC3E}">
        <p14:creationId xmlns:p14="http://schemas.microsoft.com/office/powerpoint/2010/main" val="3437711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By the end of this lecture, you will:</a:t>
            </a:r>
            <a:br>
              <a:rPr lang="en-GB" dirty="0">
                <a:cs typeface="+mn-lt"/>
              </a:rPr>
            </a:br>
            <a:br>
              <a:rPr lang="en-GB" dirty="0">
                <a:cs typeface="+mn-lt"/>
              </a:rPr>
            </a:br>
            <a:r>
              <a:rPr lang="en-GB" dirty="0"/>
              <a:t>1) Become familiar with the energy-food-water-climate nexus, its interlinkages, and its relationship to sustainable development; </a:t>
            </a:r>
            <a:endParaRPr lang="en-GB" dirty="0">
              <a:cs typeface="Calibri"/>
            </a:endParaRPr>
          </a:p>
          <a:p>
            <a:r>
              <a:rPr lang="en-GB" dirty="0"/>
              <a:t> </a:t>
            </a:r>
            <a:endParaRPr lang="en-GB" dirty="0">
              <a:cs typeface="Calibri"/>
            </a:endParaRPr>
          </a:p>
          <a:p>
            <a:r>
              <a:rPr lang="en-GB" dirty="0"/>
              <a:t>2) Gain a conceptual understanding of the CLEWs framework and its main methods and applications.</a:t>
            </a:r>
            <a:endParaRPr lang="en-GB"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612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nSpc>
                <a:spcPct val="107000"/>
              </a:lnSpc>
              <a:spcBef>
                <a:spcPts val="0"/>
              </a:spcBef>
              <a:spcAft>
                <a:spcPts val="800"/>
              </a:spcAft>
            </a:pPr>
            <a:r>
              <a:rPr lang="en-US" sz="1800" dirty="0">
                <a:effectLst/>
                <a:latin typeface="+mn-lt"/>
                <a:ea typeface="Calibri" panose="020F0502020204030204" pitchFamily="34" charset="0"/>
                <a:cs typeface="Calibri"/>
              </a:rPr>
              <a:t>Taking integrated and cohesive approaches to policy making, leveraging synergies</a:t>
            </a:r>
            <a:r>
              <a:rPr lang="en-US" sz="1800" dirty="0">
                <a:latin typeface="+mn-lt"/>
                <a:ea typeface="Calibri" panose="020F0502020204030204" pitchFamily="34" charset="0"/>
                <a:cs typeface="Calibri"/>
              </a:rPr>
              <a:t>,</a:t>
            </a:r>
            <a:r>
              <a:rPr lang="en-US" sz="1800" dirty="0">
                <a:effectLst/>
                <a:latin typeface="+mn-lt"/>
                <a:ea typeface="Calibri" panose="020F0502020204030204" pitchFamily="34" charset="0"/>
                <a:cs typeface="Calibri"/>
              </a:rPr>
              <a:t> and managing trade-offs is sometimes referred to as seeking “policy coherence”. Policy coherence can be seen as having four prerequisites:</a:t>
            </a:r>
          </a:p>
          <a:p>
            <a:pPr marL="22860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US" sz="1800" dirty="0">
                <a:effectLst/>
                <a:latin typeface="+mn-lt"/>
                <a:ea typeface="Calibri" panose="020F0502020204030204" pitchFamily="34" charset="0"/>
                <a:cs typeface="Calibri"/>
              </a:rPr>
              <a:t>The first is that one takes a systematic approach to identify relevant linkages across the sectors and domains</a:t>
            </a:r>
            <a:r>
              <a:rPr lang="en-US" sz="1800" dirty="0">
                <a:latin typeface="+mn-lt"/>
                <a:ea typeface="Calibri" panose="020F0502020204030204" pitchFamily="34" charset="0"/>
                <a:cs typeface="Calibri"/>
              </a:rPr>
              <a:t>.</a:t>
            </a:r>
            <a:r>
              <a:rPr lang="en-US" sz="1800" b="0" dirty="0">
                <a:latin typeface="+mn-lt"/>
                <a:ea typeface="Calibri" panose="020F0502020204030204" pitchFamily="34" charset="0"/>
                <a:cs typeface="Calibri"/>
              </a:rPr>
              <a:t> Those</a:t>
            </a:r>
            <a:r>
              <a:rPr lang="en-US" sz="1800" b="0" dirty="0">
                <a:effectLst/>
                <a:latin typeface="+mn-lt"/>
                <a:ea typeface="Calibri" panose="020F0502020204030204" pitchFamily="34" charset="0"/>
                <a:cs typeface="Calibri"/>
              </a:rPr>
              <a:t> linkages </a:t>
            </a:r>
            <a:r>
              <a:rPr lang="en-US" sz="1800" b="0" dirty="0">
                <a:latin typeface="+mn-lt"/>
                <a:ea typeface="Calibri" panose="020F0502020204030204" pitchFamily="34" charset="0"/>
                <a:cs typeface="Calibri"/>
              </a:rPr>
              <a:t>should then be considered with</a:t>
            </a:r>
            <a:r>
              <a:rPr lang="en-US" sz="1800" b="0" dirty="0">
                <a:effectLst/>
                <a:latin typeface="+mn-lt"/>
                <a:ea typeface="Calibri" panose="020F0502020204030204" pitchFamily="34" charset="0"/>
                <a:cs typeface="Calibri"/>
              </a:rPr>
              <a:t> </a:t>
            </a:r>
            <a:r>
              <a:rPr lang="en-US" sz="1800" b="0" dirty="0">
                <a:latin typeface="+mn-lt"/>
                <a:ea typeface="Calibri" panose="020F0502020204030204" pitchFamily="34" charset="0"/>
                <a:cs typeface="Calibri"/>
              </a:rPr>
              <a:t>regard to the </a:t>
            </a:r>
            <a:r>
              <a:rPr lang="en-US" sz="1800" b="0" dirty="0">
                <a:effectLst/>
                <a:latin typeface="+mn-lt"/>
                <a:ea typeface="Calibri" panose="020F0502020204030204" pitchFamily="34" charset="0"/>
                <a:cs typeface="Calibri"/>
              </a:rPr>
              <a:t>design of policies and </a:t>
            </a:r>
            <a:r>
              <a:rPr lang="en-US" sz="1800" b="0" dirty="0">
                <a:latin typeface="+mn-lt"/>
                <a:ea typeface="Calibri" panose="020F0502020204030204" pitchFamily="34" charset="0"/>
                <a:cs typeface="Calibri"/>
              </a:rPr>
              <a:t>the</a:t>
            </a:r>
            <a:r>
              <a:rPr lang="en-US" sz="1800" b="0" dirty="0">
                <a:effectLst/>
                <a:latin typeface="+mn-lt"/>
                <a:ea typeface="Calibri" panose="020F0502020204030204" pitchFamily="34" charset="0"/>
                <a:cs typeface="Calibri"/>
              </a:rPr>
              <a:t> broader impact of the intervention beyond the primary intended aim.</a:t>
            </a:r>
            <a:r>
              <a:rPr lang="en-US" sz="1800" b="0" dirty="0">
                <a:latin typeface="+mn-lt"/>
                <a:ea typeface="Calibri" panose="020F0502020204030204" pitchFamily="34" charset="0"/>
                <a:cs typeface="Calibri"/>
              </a:rPr>
              <a:t>  </a:t>
            </a:r>
            <a:endParaRPr lang="en-US" sz="1800" b="0" dirty="0">
              <a:effectLst/>
              <a:latin typeface="+mn-lt"/>
              <a:ea typeface="Calibri" panose="020F0502020204030204" pitchFamily="34" charset="0"/>
              <a:cs typeface="Calibri"/>
            </a:endParaRPr>
          </a:p>
          <a:p>
            <a:pPr marL="22860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US" sz="1800" dirty="0">
                <a:effectLst/>
                <a:latin typeface="+mn-lt"/>
                <a:ea typeface="Calibri" panose="020F0502020204030204" pitchFamily="34" charset="0"/>
                <a:cs typeface="Calibri"/>
              </a:rPr>
              <a:t>Secondly, </a:t>
            </a:r>
            <a:r>
              <a:rPr lang="en-US" sz="1800" dirty="0">
                <a:latin typeface="+mn-lt"/>
                <a:ea typeface="Calibri" panose="020F0502020204030204" pitchFamily="34" charset="0"/>
                <a:cs typeface="Calibri"/>
              </a:rPr>
              <a:t>policy coherence </a:t>
            </a:r>
            <a:r>
              <a:rPr lang="en-US" sz="1800" dirty="0">
                <a:effectLst/>
                <a:latin typeface="+mn-lt"/>
                <a:ea typeface="Calibri" panose="020F0502020204030204" pitchFamily="34" charset="0"/>
                <a:cs typeface="Calibri"/>
              </a:rPr>
              <a:t>involves ensuring both horizontal and vertical consistency of policies. This means that interventions need to be aligned in different sectors</a:t>
            </a:r>
            <a:r>
              <a:rPr lang="en-US" sz="1800" dirty="0">
                <a:latin typeface="+mn-lt"/>
                <a:ea typeface="Calibri" panose="020F0502020204030204" pitchFamily="34" charset="0"/>
                <a:cs typeface="Calibri"/>
              </a:rPr>
              <a:t> </a:t>
            </a:r>
            <a:r>
              <a:rPr lang="en-US" sz="1800" dirty="0"/>
              <a:t>–</a:t>
            </a:r>
            <a:r>
              <a:rPr lang="en-US" sz="1800" dirty="0">
                <a:latin typeface="+mn-lt"/>
                <a:ea typeface="Calibri" panose="020F0502020204030204" pitchFamily="34" charset="0"/>
                <a:cs typeface="Calibri"/>
              </a:rPr>
              <a:t> </a:t>
            </a:r>
            <a:r>
              <a:rPr lang="en-US" sz="1800" dirty="0">
                <a:effectLst/>
                <a:latin typeface="+mn-lt"/>
                <a:ea typeface="Calibri" panose="020F0502020204030204" pitchFamily="34" charset="0"/>
                <a:cs typeface="Calibri"/>
              </a:rPr>
              <a:t>for instance</a:t>
            </a:r>
            <a:r>
              <a:rPr lang="en-US" sz="1800" dirty="0">
                <a:latin typeface="+mn-lt"/>
                <a:ea typeface="Calibri" panose="020F0502020204030204" pitchFamily="34" charset="0"/>
                <a:cs typeface="Calibri"/>
              </a:rPr>
              <a:t>,</a:t>
            </a:r>
            <a:r>
              <a:rPr lang="en-US" sz="1800" dirty="0">
                <a:effectLst/>
                <a:latin typeface="+mn-lt"/>
                <a:ea typeface="Calibri" panose="020F0502020204030204" pitchFamily="34" charset="0"/>
                <a:cs typeface="Calibri"/>
              </a:rPr>
              <a:t> consistency in energy strategy and climate policy or policy for food security and biofuel promotion</a:t>
            </a:r>
            <a:r>
              <a:rPr lang="en-US" sz="1800" dirty="0">
                <a:latin typeface="+mn-lt"/>
                <a:ea typeface="Calibri" panose="020F0502020204030204" pitchFamily="34" charset="0"/>
                <a:cs typeface="Calibri"/>
              </a:rPr>
              <a:t>.</a:t>
            </a:r>
            <a:r>
              <a:rPr lang="en-US" sz="1800" dirty="0">
                <a:effectLst/>
                <a:latin typeface="+mn-lt"/>
                <a:ea typeface="Calibri" panose="020F0502020204030204" pitchFamily="34" charset="0"/>
                <a:cs typeface="Calibri"/>
              </a:rPr>
              <a:t> </a:t>
            </a:r>
            <a:r>
              <a:rPr lang="en-US" sz="1800" dirty="0">
                <a:latin typeface="+mn-lt"/>
                <a:ea typeface="Calibri" panose="020F0502020204030204" pitchFamily="34" charset="0"/>
                <a:cs typeface="Calibri"/>
              </a:rPr>
              <a:t>There</a:t>
            </a:r>
            <a:r>
              <a:rPr lang="en-US" sz="1800" dirty="0">
                <a:effectLst/>
                <a:latin typeface="+mn-lt"/>
                <a:ea typeface="Calibri" panose="020F0502020204030204" pitchFamily="34" charset="0"/>
                <a:cs typeface="Calibri"/>
              </a:rPr>
              <a:t> </a:t>
            </a:r>
            <a:r>
              <a:rPr lang="en-US" sz="1800" dirty="0">
                <a:latin typeface="+mn-lt"/>
                <a:ea typeface="Calibri" panose="020F0502020204030204" pitchFamily="34" charset="0"/>
                <a:cs typeface="Calibri"/>
              </a:rPr>
              <a:t>needs to be </a:t>
            </a:r>
            <a:r>
              <a:rPr lang="en-US" sz="1800" dirty="0">
                <a:effectLst/>
                <a:latin typeface="+mn-lt"/>
                <a:ea typeface="Calibri" panose="020F0502020204030204" pitchFamily="34" charset="0"/>
                <a:cs typeface="Calibri"/>
              </a:rPr>
              <a:t>a consistency in what happens at the municipal or provincial level and at the national level</a:t>
            </a:r>
            <a:r>
              <a:rPr lang="en-US" sz="1800" dirty="0">
                <a:latin typeface="+mn-lt"/>
                <a:ea typeface="Calibri" panose="020F0502020204030204" pitchFamily="34" charset="0"/>
                <a:cs typeface="Calibri"/>
              </a:rPr>
              <a:t>,</a:t>
            </a:r>
            <a:r>
              <a:rPr lang="en-US" sz="1800" dirty="0">
                <a:effectLst/>
                <a:latin typeface="+mn-lt"/>
                <a:ea typeface="Calibri" panose="020F0502020204030204" pitchFamily="34" charset="0"/>
                <a:cs typeface="Calibri"/>
              </a:rPr>
              <a:t> </a:t>
            </a:r>
            <a:r>
              <a:rPr lang="en-US" sz="1800" dirty="0">
                <a:latin typeface="+mn-lt"/>
                <a:ea typeface="Calibri" panose="020F0502020204030204" pitchFamily="34" charset="0"/>
                <a:cs typeface="Calibri"/>
              </a:rPr>
              <a:t>as well as </a:t>
            </a:r>
            <a:r>
              <a:rPr lang="en-US" sz="1800" dirty="0">
                <a:effectLst/>
                <a:latin typeface="+mn-lt"/>
                <a:ea typeface="Calibri" panose="020F0502020204030204" pitchFamily="34" charset="0"/>
                <a:cs typeface="Calibri"/>
              </a:rPr>
              <a:t>at the regional or global level when relevant.</a:t>
            </a:r>
          </a:p>
          <a:p>
            <a:pPr marL="22860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US" sz="1800" dirty="0">
                <a:latin typeface="+mn-lt"/>
                <a:ea typeface="Calibri" panose="020F0502020204030204" pitchFamily="34" charset="0"/>
                <a:cs typeface="Calibri"/>
              </a:rPr>
              <a:t>Thirdly, it</a:t>
            </a:r>
            <a:r>
              <a:rPr lang="en-US" sz="1800" dirty="0">
                <a:effectLst/>
                <a:latin typeface="+mn-lt"/>
                <a:ea typeface="Calibri" panose="020F0502020204030204" pitchFamily="34" charset="0"/>
                <a:cs typeface="Calibri"/>
              </a:rPr>
              <a:t> also means that relevant stakeholders are involved in the design, implementation, monitoring</a:t>
            </a:r>
            <a:r>
              <a:rPr lang="en-US" sz="1800" dirty="0">
                <a:latin typeface="+mn-lt"/>
                <a:ea typeface="Calibri" panose="020F0502020204030204" pitchFamily="34" charset="0"/>
                <a:cs typeface="Calibri"/>
              </a:rPr>
              <a:t>,</a:t>
            </a:r>
            <a:r>
              <a:rPr lang="en-US" sz="1800" dirty="0">
                <a:effectLst/>
                <a:latin typeface="+mn-lt"/>
                <a:ea typeface="Calibri" panose="020F0502020204030204" pitchFamily="34" charset="0"/>
                <a:cs typeface="Calibri"/>
              </a:rPr>
              <a:t> and evaluation of policies and strategies.</a:t>
            </a:r>
          </a:p>
          <a:p>
            <a:pPr marL="22860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US" sz="1800" dirty="0">
                <a:effectLst/>
                <a:latin typeface="+mn-lt"/>
                <a:ea typeface="Calibri" panose="020F0502020204030204" pitchFamily="34" charset="0"/>
                <a:cs typeface="Calibri"/>
              </a:rPr>
              <a:t>Finally</a:t>
            </a:r>
            <a:r>
              <a:rPr lang="en-US" sz="1800" dirty="0">
                <a:latin typeface="+mn-lt"/>
                <a:ea typeface="Calibri" panose="020F0502020204030204" pitchFamily="34" charset="0"/>
                <a:cs typeface="Calibri"/>
              </a:rPr>
              <a:t>,</a:t>
            </a:r>
            <a:r>
              <a:rPr lang="en-US" sz="1800" dirty="0">
                <a:effectLst/>
                <a:latin typeface="+mn-lt"/>
                <a:ea typeface="Calibri" panose="020F0502020204030204" pitchFamily="34" charset="0"/>
                <a:cs typeface="Calibri"/>
              </a:rPr>
              <a:t> </a:t>
            </a:r>
            <a:r>
              <a:rPr lang="en-US" sz="1800" dirty="0">
                <a:latin typeface="+mn-lt"/>
                <a:ea typeface="Calibri" panose="020F0502020204030204" pitchFamily="34" charset="0"/>
                <a:cs typeface="Calibri"/>
              </a:rPr>
              <a:t>policy coherence</a:t>
            </a:r>
            <a:r>
              <a:rPr lang="en-US" sz="1800" dirty="0">
                <a:effectLst/>
                <a:latin typeface="+mn-lt"/>
                <a:ea typeface="Calibri" panose="020F0502020204030204" pitchFamily="34" charset="0"/>
                <a:cs typeface="Calibri"/>
              </a:rPr>
              <a:t> requires that adequate resources – financial, human</a:t>
            </a:r>
            <a:r>
              <a:rPr lang="en-US" sz="1800" dirty="0">
                <a:latin typeface="+mn-lt"/>
                <a:ea typeface="Calibri" panose="020F0502020204030204" pitchFamily="34" charset="0"/>
                <a:cs typeface="Calibri"/>
              </a:rPr>
              <a:t>,</a:t>
            </a:r>
            <a:r>
              <a:rPr lang="en-US" sz="1800" dirty="0">
                <a:effectLst/>
                <a:latin typeface="+mn-lt"/>
                <a:ea typeface="Calibri" panose="020F0502020204030204" pitchFamily="34" charset="0"/>
                <a:cs typeface="Calibri"/>
              </a:rPr>
              <a:t> or other</a:t>
            </a:r>
            <a:r>
              <a:rPr lang="en-US" sz="1800" dirty="0">
                <a:latin typeface="+mn-lt"/>
                <a:ea typeface="Calibri" panose="020F0502020204030204" pitchFamily="34" charset="0"/>
                <a:cs typeface="Calibri"/>
              </a:rPr>
              <a:t> </a:t>
            </a:r>
            <a:r>
              <a:rPr lang="en-US" sz="1800" dirty="0"/>
              <a:t>–</a:t>
            </a:r>
            <a:r>
              <a:rPr lang="en-US" sz="1800" dirty="0">
                <a:latin typeface="+mn-lt"/>
                <a:ea typeface="Calibri" panose="020F0502020204030204" pitchFamily="34" charset="0"/>
                <a:cs typeface="Calibri"/>
              </a:rPr>
              <a:t> </a:t>
            </a:r>
            <a:r>
              <a:rPr lang="en-US" sz="1800" dirty="0">
                <a:effectLst/>
                <a:latin typeface="+mn-lt"/>
                <a:ea typeface="Calibri" panose="020F0502020204030204" pitchFamily="34" charset="0"/>
                <a:cs typeface="Calibri"/>
              </a:rPr>
              <a:t>are provided for implementation at all levels and at all scales, so that there is alignment of ambition and commitment</a:t>
            </a:r>
            <a:r>
              <a:rPr lang="en-US" sz="1800" dirty="0">
                <a:latin typeface="+mn-lt"/>
                <a:ea typeface="Calibri" panose="020F0502020204030204" pitchFamily="34" charset="0"/>
                <a:cs typeface="Calibri"/>
              </a:rPr>
              <a:t>.</a:t>
            </a:r>
            <a:endParaRPr lang="en-US" sz="1800" dirty="0">
              <a:effectLst/>
              <a:latin typeface="+mn-lt"/>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5592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nSpc>
                <a:spcPct val="107000"/>
              </a:lnSpc>
              <a:spcBef>
                <a:spcPts val="0"/>
              </a:spcBef>
              <a:spcAft>
                <a:spcPts val="800"/>
              </a:spcAft>
            </a:pPr>
            <a:r>
              <a:rPr lang="en-GB" sz="1800" dirty="0">
                <a:effectLst/>
                <a:latin typeface="+mn-lt"/>
                <a:ea typeface="Calibri" panose="020F0502020204030204" pitchFamily="34" charset="0"/>
                <a:cs typeface="Calibri"/>
              </a:rPr>
              <a:t>However, policy formulation and assessments are often done in isolation by separate and disconnected institutional entities as there are a number of obstacles and institutional gaps that prevent effective coordination of policy.</a:t>
            </a:r>
          </a:p>
          <a:p>
            <a:pPr marL="0" marR="0">
              <a:lnSpc>
                <a:spcPct val="107000"/>
              </a:lnSpc>
              <a:spcBef>
                <a:spcPts val="0"/>
              </a:spcBef>
              <a:spcAft>
                <a:spcPts val="800"/>
              </a:spcAft>
            </a:pPr>
            <a:endParaRPr lang="en-GB" sz="1800" dirty="0">
              <a:effectLst/>
              <a:latin typeface="Calibri" panose="020F0502020204030204" pitchFamily="34" charset="0"/>
              <a:ea typeface="Calibri" panose="020F0502020204030204" pitchFamily="34" charset="0"/>
              <a:cs typeface="Calibri"/>
            </a:endParaRPr>
          </a:p>
          <a:p>
            <a:pPr marL="228600">
              <a:lnSpc>
                <a:spcPct val="107000"/>
              </a:lnSpc>
              <a:spcAft>
                <a:spcPts val="800"/>
              </a:spcAft>
            </a:pPr>
            <a:r>
              <a:rPr lang="en-GB" sz="1800" dirty="0">
                <a:effectLst/>
                <a:latin typeface="+mn-lt"/>
                <a:ea typeface="Calibri" panose="020F0502020204030204" pitchFamily="34" charset="0"/>
                <a:cs typeface="Calibri"/>
              </a:rPr>
              <a:t>1) Policy frameworks: Different political agendas, visibility concerns</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power rivalries between</a:t>
            </a:r>
            <a:r>
              <a:rPr lang="en-GB" sz="1800" b="1" dirty="0">
                <a:effectLst/>
                <a:latin typeface="+mn-lt"/>
                <a:ea typeface="Calibri" panose="020F0502020204030204" pitchFamily="34" charset="0"/>
                <a:cs typeface="Calibri"/>
              </a:rPr>
              <a:t> </a:t>
            </a:r>
            <a:r>
              <a:rPr lang="en-GB" sz="1800" dirty="0">
                <a:effectLst/>
                <a:latin typeface="+mn-lt"/>
                <a:ea typeface="Calibri" panose="020F0502020204030204" pitchFamily="34" charset="0"/>
                <a:cs typeface="Calibri"/>
              </a:rPr>
              <a:t>ministries and agencies are a barrier to effective coordination. Furthermore, national ministries often dictate vertical approaches to cross-sectoral policies that would benefit from co-design at the local government levels.</a:t>
            </a:r>
            <a:r>
              <a:rPr lang="en-GB" sz="1800" dirty="0">
                <a:latin typeface="+mn-lt"/>
                <a:ea typeface="Calibri" panose="020F0502020204030204" pitchFamily="34" charset="0"/>
                <a:cs typeface="Calibri"/>
              </a:rPr>
              <a:t> </a:t>
            </a:r>
          </a:p>
          <a:p>
            <a:pPr marL="228600">
              <a:lnSpc>
                <a:spcPct val="107000"/>
              </a:lnSpc>
              <a:spcAft>
                <a:spcPts val="800"/>
              </a:spcAft>
            </a:pPr>
            <a:endParaRPr lang="en-GB" sz="1800" dirty="0">
              <a:latin typeface="Calibri" panose="020F0502020204030204" pitchFamily="34" charset="0"/>
              <a:ea typeface="Calibri" panose="020F0502020204030204" pitchFamily="34" charset="0"/>
              <a:cs typeface="Calibri"/>
            </a:endParaRPr>
          </a:p>
          <a:p>
            <a:pPr marL="228600" marR="0">
              <a:lnSpc>
                <a:spcPct val="107000"/>
              </a:lnSpc>
              <a:spcBef>
                <a:spcPts val="0"/>
              </a:spcBef>
              <a:spcAft>
                <a:spcPts val="800"/>
              </a:spcAft>
            </a:pPr>
            <a:r>
              <a:rPr lang="en-GB" sz="1800" dirty="0">
                <a:effectLst/>
                <a:latin typeface="+mn-lt"/>
                <a:ea typeface="Calibri" panose="020F0502020204030204" pitchFamily="34" charset="0"/>
                <a:cs typeface="Calibri"/>
              </a:rPr>
              <a:t>2) Administrative roles: Unclear and overlapping mandates, roles</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responsibilities among government ministries can complicate the process of achieving policy coherence and </a:t>
            </a:r>
            <a:r>
              <a:rPr lang="en-GB" sz="1800" dirty="0">
                <a:latin typeface="+mn-lt"/>
                <a:ea typeface="Calibri" panose="020F0502020204030204" pitchFamily="34" charset="0"/>
                <a:cs typeface="Calibri"/>
              </a:rPr>
              <a:t>coordinating</a:t>
            </a:r>
            <a:r>
              <a:rPr lang="en-GB" sz="1800" dirty="0">
                <a:effectLst/>
                <a:latin typeface="+mn-lt"/>
                <a:ea typeface="Calibri" panose="020F0502020204030204" pitchFamily="34" charset="0"/>
                <a:cs typeface="Calibri"/>
              </a:rPr>
              <a:t> strategies</a:t>
            </a:r>
            <a:r>
              <a:rPr lang="en-GB" sz="1800" dirty="0">
                <a:latin typeface="+mn-lt"/>
                <a:ea typeface="Calibri" panose="020F0502020204030204" pitchFamily="34" charset="0"/>
                <a:cs typeface="Calibri"/>
              </a:rPr>
              <a:t>.</a:t>
            </a:r>
            <a:endParaRPr lang="en-GB" sz="1800" dirty="0">
              <a:effectLst/>
              <a:latin typeface="+mn-lt"/>
              <a:ea typeface="Calibri" panose="020F0502020204030204" pitchFamily="34" charset="0"/>
              <a:cs typeface="Calibri"/>
            </a:endParaRPr>
          </a:p>
          <a:p>
            <a:pPr marL="228600" marR="0">
              <a:lnSpc>
                <a:spcPct val="107000"/>
              </a:lnSpc>
              <a:spcBef>
                <a:spcPts val="0"/>
              </a:spcBef>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GB" sz="1800" dirty="0">
                <a:effectLst/>
                <a:latin typeface="+mn-lt"/>
                <a:ea typeface="Calibri" panose="020F0502020204030204" pitchFamily="34" charset="0"/>
                <a:cs typeface="Calibri"/>
              </a:rPr>
              <a:t>3) Capacity resources: The required knowledge, enforcement capacity, and infrastructural resources for effective coordination may be lacking among agencies and levels of government</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a:p>
            <a:pPr marL="228600" marR="0">
              <a:lnSpc>
                <a:spcPct val="107000"/>
              </a:lnSpc>
              <a:spcBef>
                <a:spcPts val="0"/>
              </a:spcBef>
              <a:spcAft>
                <a:spcPts val="800"/>
              </a:spcAft>
            </a:pPr>
            <a:endParaRPr lang="en-GB" sz="1800" dirty="0">
              <a:effectLst/>
              <a:latin typeface="Calibri" panose="020F0502020204030204" pitchFamily="34" charset="0"/>
              <a:ea typeface="Calibri" panose="020F0502020204030204" pitchFamily="34" charset="0"/>
              <a:cs typeface="Calibri"/>
            </a:endParaRPr>
          </a:p>
          <a:p>
            <a:pPr marL="228600" marR="0">
              <a:lnSpc>
                <a:spcPct val="107000"/>
              </a:lnSpc>
              <a:spcBef>
                <a:spcPts val="0"/>
              </a:spcBef>
              <a:spcAft>
                <a:spcPts val="800"/>
              </a:spcAft>
            </a:pPr>
            <a:r>
              <a:rPr lang="en-GB" sz="1800" dirty="0">
                <a:effectLst/>
                <a:latin typeface="+mn-lt"/>
                <a:ea typeface="Calibri" panose="020F0502020204030204" pitchFamily="34" charset="0"/>
                <a:cs typeface="Calibri"/>
              </a:rPr>
              <a:t>4) Funding resources: Inadequate or uneven budget allocation and distribution of resources among agencies and different levels of government may prevent sufficient resources allocated to coordination and policy coherence .</a:t>
            </a:r>
          </a:p>
          <a:p>
            <a:pPr marL="228600" marR="0">
              <a:lnSpc>
                <a:spcPct val="107000"/>
              </a:lnSpc>
              <a:spcBef>
                <a:spcPts val="0"/>
              </a:spcBef>
              <a:spcAft>
                <a:spcPts val="800"/>
              </a:spcAft>
            </a:pPr>
            <a:endParaRPr lang="en-GB" sz="1800" dirty="0">
              <a:effectLst/>
              <a:latin typeface="Calibri" panose="020F0502020204030204" pitchFamily="34" charset="0"/>
              <a:ea typeface="Calibri" panose="020F0502020204030204" pitchFamily="34" charset="0"/>
              <a:cs typeface="Calibri"/>
            </a:endParaRPr>
          </a:p>
          <a:p>
            <a:pPr indent="228600">
              <a:lnSpc>
                <a:spcPct val="107000"/>
              </a:lnSpc>
              <a:spcAft>
                <a:spcPts val="800"/>
              </a:spcAft>
            </a:pPr>
            <a:r>
              <a:rPr lang="en-GB" sz="1800" dirty="0">
                <a:effectLst/>
                <a:latin typeface="+mn-lt"/>
                <a:ea typeface="Calibri" panose="020F0502020204030204" pitchFamily="34" charset="0"/>
                <a:cs typeface="Calibri"/>
              </a:rPr>
              <a:t>5) Informational challenge: Data gaps, lack of communication</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inconsistent procedures </a:t>
            </a:r>
            <a:r>
              <a:rPr lang="en-GB" sz="1800" dirty="0">
                <a:latin typeface="+mn-lt"/>
                <a:ea typeface="Calibri" panose="020F0502020204030204" pitchFamily="34" charset="0"/>
                <a:cs typeface="Calibri"/>
              </a:rPr>
              <a:t>exist</a:t>
            </a:r>
            <a:r>
              <a:rPr lang="en-GB" sz="1800" dirty="0">
                <a:effectLst/>
                <a:latin typeface="+mn-lt"/>
                <a:ea typeface="Calibri" panose="020F0502020204030204" pitchFamily="34" charset="0"/>
                <a:cs typeface="Calibri"/>
              </a:rPr>
              <a:t> at all levels of government and acts as a barrier to flow of information and coordination</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a:p>
            <a:pPr marL="0" marR="0" indent="228600">
              <a:lnSpc>
                <a:spcPct val="107000"/>
              </a:lnSpc>
              <a:spcBef>
                <a:spcPts val="0"/>
              </a:spcBef>
              <a:spcAft>
                <a:spcPts val="800"/>
              </a:spcAft>
            </a:pPr>
            <a:endParaRPr lang="en-GB" sz="1800" dirty="0">
              <a:effectLst/>
              <a:latin typeface="Calibri" panose="020F0502020204030204" pitchFamily="34" charset="0"/>
              <a:ea typeface="Calibri" panose="020F0502020204030204" pitchFamily="34" charset="0"/>
              <a:cs typeface="Calibri"/>
            </a:endParaRPr>
          </a:p>
          <a:p>
            <a:pPr marL="228600">
              <a:lnSpc>
                <a:spcPct val="107000"/>
              </a:lnSpc>
              <a:spcAft>
                <a:spcPts val="800"/>
              </a:spcAft>
            </a:pPr>
            <a:r>
              <a:rPr lang="en-GB" sz="1800" dirty="0">
                <a:effectLst/>
                <a:latin typeface="+mn-lt"/>
                <a:ea typeface="Calibri" panose="020F0502020204030204" pitchFamily="34" charset="0"/>
                <a:cs typeface="Calibri"/>
              </a:rPr>
              <a:t>6) Timeframe and strategic planning Different agencies and authorities work with different schedules and deadlines, creating </a:t>
            </a:r>
            <a:r>
              <a:rPr lang="en-GB" sz="1800" dirty="0">
                <a:latin typeface="+mn-lt"/>
                <a:ea typeface="Calibri" panose="020F0502020204030204" pitchFamily="34" charset="0"/>
                <a:cs typeface="Calibri"/>
              </a:rPr>
              <a:t>timeframe</a:t>
            </a:r>
            <a:r>
              <a:rPr lang="en-GB" sz="1800" dirty="0">
                <a:effectLst/>
                <a:latin typeface="+mn-lt"/>
                <a:ea typeface="Calibri" panose="020F0502020204030204" pitchFamily="34" charset="0"/>
                <a:cs typeface="Calibri"/>
              </a:rPr>
              <a:t> concerns for strategic planning.</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a:p>
            <a:pPr marL="228600" marR="0">
              <a:lnSpc>
                <a:spcPct val="107000"/>
              </a:lnSpc>
              <a:spcBef>
                <a:spcPts val="0"/>
              </a:spcBef>
              <a:spcAft>
                <a:spcPts val="800"/>
              </a:spcAft>
            </a:pPr>
            <a:endParaRPr lang="en-GB" sz="1800" dirty="0">
              <a:effectLst/>
              <a:latin typeface="Calibri" panose="020F0502020204030204" pitchFamily="34" charset="0"/>
              <a:ea typeface="Calibri" panose="020F0502020204030204" pitchFamily="34" charset="0"/>
              <a:cs typeface="Calibri"/>
            </a:endParaRPr>
          </a:p>
          <a:p>
            <a:pPr marL="228600">
              <a:lnSpc>
                <a:spcPct val="107000"/>
              </a:lnSpc>
              <a:spcAft>
                <a:spcPts val="800"/>
              </a:spcAft>
            </a:pPr>
            <a:r>
              <a:rPr lang="en-GB" sz="1800" dirty="0">
                <a:effectLst/>
                <a:latin typeface="+mn-lt"/>
                <a:ea typeface="Calibri" panose="020F0502020204030204" pitchFamily="34" charset="0"/>
                <a:cs typeface="Calibri"/>
              </a:rPr>
              <a:t>7) Evaluation: Lack of resources and capacity often prevent effective audits of government practices that would identify inefficiencies and facilitate feedback and improvement over time.</a:t>
            </a:r>
            <a:r>
              <a:rPr lang="en-GB" sz="1800" dirty="0">
                <a:latin typeface="+mn-lt"/>
                <a:ea typeface="Calibri" panose="020F0502020204030204" pitchFamily="34" charset="0"/>
                <a:cs typeface="Calibri"/>
              </a:rPr>
              <a:t> </a:t>
            </a:r>
            <a:endParaRPr lang="en-GB" sz="1800" dirty="0">
              <a:effectLst/>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0378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dirty="0">
                <a:effectLst/>
                <a:latin typeface="+mn-lt"/>
                <a:ea typeface="Calibri" panose="020F0502020204030204" pitchFamily="34" charset="0"/>
                <a:cs typeface="Calibri"/>
              </a:rPr>
              <a:t>CLEWs models are tool for simultaneous consideration of issues pertaining to food, energy</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water security. It is a methodology for integrated assessment of resource systems that provide a means to simultaneously </a:t>
            </a:r>
            <a:r>
              <a:rPr lang="en-GB" sz="1800" dirty="0">
                <a:latin typeface="+mn-lt"/>
                <a:ea typeface="Calibri" panose="020F0502020204030204" pitchFamily="34" charset="0"/>
                <a:cs typeface="Calibri"/>
              </a:rPr>
              <a:t>analyse</a:t>
            </a:r>
            <a:r>
              <a:rPr lang="en-GB" sz="1800" dirty="0">
                <a:effectLst/>
                <a:latin typeface="+mn-lt"/>
                <a:ea typeface="Calibri" panose="020F0502020204030204" pitchFamily="34" charset="0"/>
                <a:cs typeface="Calibri"/>
              </a:rPr>
              <a:t> and assess the interlinkages that exist among energy, water</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agricultural systems as well as their impacts on</a:t>
            </a:r>
            <a:r>
              <a:rPr lang="en-GB" sz="1800" dirty="0">
                <a:latin typeface="+mn-lt"/>
                <a:ea typeface="Calibri" panose="020F0502020204030204" pitchFamily="34" charset="0"/>
                <a:cs typeface="Calibri"/>
              </a:rPr>
              <a:t> </a:t>
            </a:r>
            <a:r>
              <a:rPr lang="en-GB" sz="1800" dirty="0"/>
              <a:t>–</a:t>
            </a:r>
            <a:r>
              <a:rPr lang="en-GB" sz="1800" dirty="0">
                <a:latin typeface="+mn-lt"/>
                <a:ea typeface="Calibri" panose="020F0502020204030204" pitchFamily="34" charset="0"/>
                <a:cs typeface="Calibri"/>
              </a:rPr>
              <a:t> </a:t>
            </a:r>
            <a:r>
              <a:rPr lang="en-GB" sz="1800" dirty="0">
                <a:effectLst/>
                <a:latin typeface="+mn-lt"/>
                <a:ea typeface="Calibri" panose="020F0502020204030204" pitchFamily="34" charset="0"/>
                <a:cs typeface="Calibri"/>
              </a:rPr>
              <a:t>and vulnerability to – climate change. It can thus provide an </a:t>
            </a:r>
            <a:r>
              <a:rPr lang="en-GB" sz="1800" dirty="0">
                <a:latin typeface="+mn-lt"/>
                <a:ea typeface="Calibri" panose="020F0502020204030204" pitchFamily="34" charset="0"/>
                <a:cs typeface="Calibri"/>
              </a:rPr>
              <a:t>analytical</a:t>
            </a:r>
            <a:r>
              <a:rPr lang="en-GB" sz="1800" dirty="0">
                <a:effectLst/>
                <a:latin typeface="+mn-lt"/>
                <a:ea typeface="Calibri" panose="020F0502020204030204" pitchFamily="34" charset="0"/>
                <a:cs typeface="Calibri"/>
              </a:rPr>
              <a:t> basis for a coherent and cohesive process for strategy and policy formulation. CLEWs models are designed to assess how production and use of these resources may contribute to climate change, and how climate change may affect these resource systems. The perspective is that of </a:t>
            </a:r>
            <a:r>
              <a:rPr lang="en-GB" sz="1800" dirty="0">
                <a:latin typeface="+mn-lt"/>
                <a:ea typeface="Calibri" panose="020F0502020204030204" pitchFamily="34" charset="0"/>
                <a:cs typeface="Calibri"/>
              </a:rPr>
              <a:t>medium-term</a:t>
            </a:r>
            <a:r>
              <a:rPr lang="en-GB" sz="1800" dirty="0">
                <a:effectLst/>
                <a:latin typeface="+mn-lt"/>
                <a:ea typeface="Calibri" panose="020F0502020204030204" pitchFamily="34" charset="0"/>
                <a:cs typeface="Calibri"/>
              </a:rPr>
              <a:t> and long-term prospects, measured in years or decades, rather than </a:t>
            </a:r>
            <a:r>
              <a:rPr lang="en-GB" sz="1800" dirty="0">
                <a:latin typeface="+mn-lt"/>
                <a:ea typeface="Calibri" panose="020F0502020204030204" pitchFamily="34" charset="0"/>
                <a:cs typeface="Calibri"/>
              </a:rPr>
              <a:t>short-term</a:t>
            </a:r>
            <a:r>
              <a:rPr lang="en-GB" sz="1800" dirty="0">
                <a:effectLst/>
                <a:latin typeface="+mn-lt"/>
                <a:ea typeface="Calibri" panose="020F0502020204030204" pitchFamily="34" charset="0"/>
                <a:cs typeface="Calibri"/>
              </a:rPr>
              <a:t> considerations.</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a:p>
            <a:pPr marL="0" marR="0" algn="just">
              <a:lnSpc>
                <a:spcPct val="107000"/>
              </a:lnSpc>
              <a:spcBef>
                <a:spcPts val="0"/>
              </a:spcBef>
              <a:spcAft>
                <a:spcPts val="800"/>
              </a:spcAft>
            </a:pPr>
            <a:endParaRPr lang="en-GB" sz="1800" dirty="0">
              <a:effectLst/>
              <a:latin typeface="Calibri" panose="020F0502020204030204" pitchFamily="34" charset="0"/>
              <a:ea typeface="Calibri" panose="020F0502020204030204" pitchFamily="34" charset="0"/>
              <a:cs typeface="Calibri"/>
            </a:endParaRPr>
          </a:p>
          <a:p>
            <a:pPr marL="0" marR="0" algn="just">
              <a:lnSpc>
                <a:spcPct val="107000"/>
              </a:lnSpc>
              <a:spcBef>
                <a:spcPts val="0"/>
              </a:spcBef>
              <a:spcAft>
                <a:spcPts val="800"/>
              </a:spcAft>
            </a:pPr>
            <a:r>
              <a:rPr lang="en-GB" sz="1800" dirty="0">
                <a:effectLst/>
                <a:latin typeface="+mn-lt"/>
                <a:ea typeface="Calibri" panose="020F0502020204030204" pitchFamily="34" charset="0"/>
                <a:cs typeface="Calibri"/>
              </a:rPr>
              <a:t>By comparing different technologies and value chains, the models can identify pressure points and indicate synergies and trade-offs to reach development goals. </a:t>
            </a:r>
            <a:r>
              <a:rPr lang="en-GB" sz="1800" dirty="0">
                <a:latin typeface="+mn-lt"/>
                <a:ea typeface="Calibri" panose="020F0502020204030204" pitchFamily="34" charset="0"/>
                <a:cs typeface="Calibri"/>
              </a:rPr>
              <a:t>CLEWs</a:t>
            </a:r>
            <a:r>
              <a:rPr lang="en-GB" sz="1800" dirty="0">
                <a:effectLst/>
                <a:latin typeface="+mn-lt"/>
                <a:ea typeface="Calibri" panose="020F0502020204030204" pitchFamily="34" charset="0"/>
                <a:cs typeface="Calibri"/>
              </a:rPr>
              <a:t> can </a:t>
            </a:r>
            <a:r>
              <a:rPr lang="en-GB" sz="1800" dirty="0">
                <a:latin typeface="+mn-lt"/>
                <a:ea typeface="Calibri" panose="020F0502020204030204" pitchFamily="34" charset="0"/>
                <a:cs typeface="Calibri"/>
              </a:rPr>
              <a:t>analyse</a:t>
            </a:r>
            <a:r>
              <a:rPr lang="en-GB" sz="1800" dirty="0">
                <a:effectLst/>
                <a:latin typeface="+mn-lt"/>
                <a:ea typeface="Calibri" panose="020F0502020204030204" pitchFamily="34" charset="0"/>
                <a:cs typeface="Calibri"/>
              </a:rPr>
              <a:t> policy decisions on issues such as the greenhouse gas emission reductions, competition for water, climate resilience, land-use change</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agricultural modernization.</a:t>
            </a:r>
          </a:p>
          <a:p>
            <a:pPr marL="0" marR="0" algn="just">
              <a:lnSpc>
                <a:spcPct val="107000"/>
              </a:lnSpc>
              <a:spcBef>
                <a:spcPts val="0"/>
              </a:spcBef>
              <a:spcAft>
                <a:spcPts val="800"/>
              </a:spcAft>
            </a:pPr>
            <a:endParaRPr lang="en-GB" sz="1800" dirty="0">
              <a:effectLst/>
              <a:latin typeface="Calibri" panose="020F0502020204030204" pitchFamily="34" charset="0"/>
              <a:ea typeface="Calibri" panose="020F0502020204030204" pitchFamily="34" charset="0"/>
              <a:cs typeface="Calibri"/>
            </a:endParaRPr>
          </a:p>
          <a:p>
            <a:pPr algn="just">
              <a:lnSpc>
                <a:spcPct val="107000"/>
              </a:lnSpc>
              <a:spcAft>
                <a:spcPts val="800"/>
              </a:spcAft>
            </a:pPr>
            <a:r>
              <a:rPr lang="en-GB" sz="1800" dirty="0">
                <a:effectLst/>
                <a:latin typeface="+mn-lt"/>
                <a:ea typeface="Calibri" panose="020F0502020204030204" pitchFamily="34" charset="0"/>
                <a:cs typeface="Calibri"/>
              </a:rPr>
              <a:t>The model is structured so that each component of the system</a:t>
            </a:r>
            <a:r>
              <a:rPr lang="en-GB" sz="1800" dirty="0">
                <a:latin typeface="+mn-lt"/>
                <a:ea typeface="Calibri" panose="020F0502020204030204" pitchFamily="34" charset="0"/>
                <a:cs typeface="Calibri"/>
              </a:rPr>
              <a:t> </a:t>
            </a:r>
            <a:r>
              <a:rPr lang="en-GB" sz="1800" dirty="0"/>
              <a:t>–</a:t>
            </a:r>
            <a:r>
              <a:rPr lang="en-GB" sz="1800" dirty="0">
                <a:latin typeface="+mn-lt"/>
                <a:ea typeface="Calibri" panose="020F0502020204030204" pitchFamily="34" charset="0"/>
                <a:cs typeface="Calibri"/>
              </a:rPr>
              <a:t> </a:t>
            </a:r>
            <a:r>
              <a:rPr lang="en-GB" sz="1800" dirty="0">
                <a:effectLst/>
                <a:latin typeface="+mn-lt"/>
                <a:ea typeface="Calibri" panose="020F0502020204030204" pitchFamily="34" charset="0"/>
                <a:cs typeface="Calibri"/>
              </a:rPr>
              <a:t>natural or human</a:t>
            </a:r>
            <a:r>
              <a:rPr lang="en-GB" sz="1800" dirty="0">
                <a:latin typeface="+mn-lt"/>
                <a:ea typeface="Calibri" panose="020F0502020204030204" pitchFamily="34" charset="0"/>
                <a:cs typeface="Calibri"/>
              </a:rPr>
              <a:t> </a:t>
            </a:r>
            <a:r>
              <a:rPr lang="en-GB" sz="1800" dirty="0"/>
              <a:t>–</a:t>
            </a:r>
            <a:r>
              <a:rPr lang="en-GB" sz="1800" dirty="0">
                <a:latin typeface="+mn-lt"/>
                <a:ea typeface="Calibri" panose="020F0502020204030204" pitchFamily="34" charset="0"/>
                <a:cs typeface="Calibri"/>
              </a:rPr>
              <a:t> </a:t>
            </a:r>
            <a:r>
              <a:rPr lang="en-GB" sz="1800" dirty="0">
                <a:effectLst/>
                <a:latin typeface="+mn-lt"/>
                <a:ea typeface="Calibri" panose="020F0502020204030204" pitchFamily="34" charset="0"/>
                <a:cs typeface="Calibri"/>
              </a:rPr>
              <a:t>is described by its economic, technical, environmental</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bio-physical characteristics. This is often referred to as a bottom-up approach. It allows the user to study the impact of choices made at the “bottom” level – that is decisions taken by households, investors</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businesses</a:t>
            </a:r>
            <a:r>
              <a:rPr lang="en-GB" sz="1800" dirty="0">
                <a:latin typeface="+mn-lt"/>
                <a:ea typeface="Calibri" panose="020F0502020204030204" pitchFamily="34" charset="0"/>
                <a:cs typeface="Calibri"/>
              </a:rPr>
              <a:t> </a:t>
            </a:r>
            <a:r>
              <a:rPr lang="en-GB" sz="1800" dirty="0"/>
              <a:t>–</a:t>
            </a:r>
            <a:r>
              <a:rPr lang="en-GB" sz="1800" dirty="0">
                <a:latin typeface="+mn-lt"/>
                <a:ea typeface="Calibri" panose="020F0502020204030204" pitchFamily="34" charset="0"/>
                <a:cs typeface="Calibri"/>
              </a:rPr>
              <a:t> </a:t>
            </a:r>
            <a:r>
              <a:rPr lang="en-GB" sz="1800" dirty="0">
                <a:effectLst/>
                <a:latin typeface="+mn-lt"/>
                <a:ea typeface="Calibri" panose="020F0502020204030204" pitchFamily="34" charset="0"/>
                <a:cs typeface="Calibri"/>
              </a:rPr>
              <a:t>and see how they affect the overall resource use, the environment</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costs incurred. In particular, it allows for exploration of the impacts of technology choice and technological change.</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a:p>
            <a:pPr marL="0" marR="0" algn="just">
              <a:lnSpc>
                <a:spcPct val="107000"/>
              </a:lnSpc>
              <a:spcBef>
                <a:spcPts val="0"/>
              </a:spcBef>
              <a:spcAft>
                <a:spcPts val="800"/>
              </a:spcAft>
            </a:pPr>
            <a:endParaRPr lang="en-GB" sz="1800" dirty="0">
              <a:effectLst/>
              <a:latin typeface="Calibri" panose="020F0502020204030204" pitchFamily="34" charset="0"/>
              <a:ea typeface="Calibri" panose="020F0502020204030204" pitchFamily="34" charset="0"/>
              <a:cs typeface="Calibri"/>
            </a:endParaRPr>
          </a:p>
          <a:p>
            <a:pPr algn="just">
              <a:lnSpc>
                <a:spcPct val="107000"/>
              </a:lnSpc>
              <a:spcAft>
                <a:spcPts val="800"/>
              </a:spcAft>
            </a:pPr>
            <a:r>
              <a:rPr lang="en-GB" sz="1800" dirty="0">
                <a:effectLst/>
                <a:latin typeface="+mn-lt"/>
                <a:ea typeface="Calibri" panose="020F0502020204030204" pitchFamily="34" charset="0"/>
                <a:cs typeface="Calibri"/>
              </a:rPr>
              <a:t>The bottom-up approach also means the tool is highly customizable to different economies, geographies</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focus areas.</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2949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CLEWs models are tools for integrated assessment of resource systems that provide a means to simultaneously analyse and assess the interlinkages that exist among energy, water, and agricultural systems as well as their impacts on – and vulnerability to – climate change.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model is structured so that each component of the system – natural or human – is described by its economic, technical, environmental, and bio-physical characteristics. This is often referred to as a bottom-up approach. It allows the user to study the impact of choices made at the “bottom” level – that is decisions taken by households, investors, and businesses – and see how they affect the overall resource use, the environment, and costs incurred. In particular, it allows for exploration of the impacts of technology choice and technological change.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By comparing different technologies and value chains, the models can identify pressure points and indicate synergies and trade-offs to reach development goals. CLEWs can analyse policy decisions on issues such as the greenhouse gas emission reductions, competition for water, climate resilience, land-use change, and agricultural modernization.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perspective is that of medium-term and long-term prospects, measured in years or decades, rather than short-term considerations.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bottom-up approach also means the tool is highly customizable to different economies, geographies, and focus areas.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644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mn-lt"/>
                <a:ea typeface="Calibri" panose="020F0502020204030204" pitchFamily="34" charset="0"/>
                <a:cs typeface="Calibri"/>
              </a:rPr>
              <a:t>This diagram shows the bottom-up structure of a highly simplified CLEWs system. Each box represents an asset – natural resource or human infrastructure – while arrows </a:t>
            </a:r>
            <a:r>
              <a:rPr lang="en-GB" sz="1800" dirty="0">
                <a:latin typeface="+mn-lt"/>
                <a:ea typeface="Calibri" panose="020F0502020204030204" pitchFamily="34" charset="0"/>
                <a:cs typeface="Calibri"/>
              </a:rPr>
              <a:t>represent </a:t>
            </a:r>
            <a:r>
              <a:rPr lang="en-GB" sz="1800" dirty="0">
                <a:effectLst/>
                <a:latin typeface="+mn-lt"/>
                <a:ea typeface="Calibri" panose="020F0502020204030204" pitchFamily="34" charset="0"/>
                <a:cs typeface="Calibri"/>
              </a:rPr>
              <a:t>flows of commodities. These </a:t>
            </a:r>
            <a:r>
              <a:rPr lang="en-GB" sz="1800" dirty="0">
                <a:latin typeface="+mn-lt"/>
                <a:ea typeface="Calibri" panose="020F0502020204030204" pitchFamily="34" charset="0"/>
                <a:cs typeface="Calibri"/>
              </a:rPr>
              <a:t>assets</a:t>
            </a:r>
            <a:r>
              <a:rPr lang="en-GB" sz="1800" dirty="0">
                <a:effectLst/>
                <a:latin typeface="+mn-lt"/>
                <a:ea typeface="Calibri" panose="020F0502020204030204" pitchFamily="34" charset="0"/>
                <a:cs typeface="Calibri"/>
              </a:rPr>
              <a:t> </a:t>
            </a:r>
            <a:r>
              <a:rPr lang="en-GB" sz="1800" dirty="0">
                <a:latin typeface="+mn-lt"/>
                <a:ea typeface="Calibri" panose="020F0502020204030204" pitchFamily="34" charset="0"/>
                <a:cs typeface="Calibri"/>
              </a:rPr>
              <a:t>are </a:t>
            </a:r>
            <a:r>
              <a:rPr lang="en-GB" sz="1800" dirty="0">
                <a:effectLst/>
                <a:latin typeface="+mn-lt"/>
                <a:ea typeface="Calibri" panose="020F0502020204030204" pitchFamily="34" charset="0"/>
                <a:cs typeface="Calibri"/>
              </a:rPr>
              <a:t>linked together in value chains to connect our demands for energy, food</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water to the natural resources we rely on to deliver them. This could be gas produced at a gas field, then transported to a power plant, where it is converted into electricity, before transmission to end users for use at home or in factories. Or it could be the use of land </a:t>
            </a:r>
            <a:r>
              <a:rPr lang="en-GB" sz="1800" b="0" dirty="0">
                <a:effectLst/>
                <a:latin typeface="+mn-lt"/>
                <a:ea typeface="Calibri" panose="020F0502020204030204" pitchFamily="34" charset="0"/>
                <a:cs typeface="Calibri"/>
              </a:rPr>
              <a:t>resources in farming to produce food. </a:t>
            </a:r>
            <a:r>
              <a:rPr lang="en-GB" sz="1800" dirty="0">
                <a:effectLst/>
                <a:latin typeface="+mn-lt"/>
                <a:ea typeface="Calibri" panose="020F0502020204030204" pitchFamily="34" charset="0"/>
                <a:cs typeface="Calibri"/>
              </a:rPr>
              <a:t>Or any of a myriad of other uses of natural resources to deliver good or services.</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a:p>
            <a:pPr>
              <a:lnSpc>
                <a:spcPct val="107000"/>
              </a:lnSpc>
              <a:spcAft>
                <a:spcPts val="800"/>
              </a:spcAft>
            </a:pPr>
            <a:r>
              <a:rPr lang="en-GB" sz="1800" dirty="0">
                <a:effectLst/>
                <a:latin typeface="+mn-lt"/>
                <a:ea typeface="Calibri" panose="020F0502020204030204" pitchFamily="34" charset="0"/>
                <a:cs typeface="Calibri"/>
              </a:rPr>
              <a:t>The objective of a CLEWs model is to configure this system through investment in assets and operation of these assets to meet the demands for goods and services in the most cost-effective manner possible, subject to constraints. Even in this very simple example the interconnections between the different </a:t>
            </a:r>
            <a:r>
              <a:rPr lang="en-GB" sz="1800" dirty="0">
                <a:latin typeface="+mn-lt"/>
                <a:ea typeface="Calibri" panose="020F0502020204030204" pitchFamily="34" charset="0"/>
                <a:cs typeface="Calibri"/>
              </a:rPr>
              <a:t>sectors </a:t>
            </a:r>
            <a:r>
              <a:rPr lang="en-GB" sz="1800" dirty="0">
                <a:effectLst/>
                <a:latin typeface="+mn-lt"/>
                <a:ea typeface="Calibri" panose="020F0502020204030204" pitchFamily="34" charset="0"/>
                <a:cs typeface="Calibri"/>
              </a:rPr>
              <a:t>is immediately apparent. Water is not just used to provide the piped water in homes, but also to provide cooling water for power generation or to irrigate farmland. It follows that technology </a:t>
            </a:r>
            <a:r>
              <a:rPr lang="en-GB" sz="1800" dirty="0">
                <a:latin typeface="+mn-lt"/>
                <a:ea typeface="Calibri" panose="020F0502020204030204" pitchFamily="34" charset="0"/>
                <a:cs typeface="Calibri"/>
              </a:rPr>
              <a:t>choices</a:t>
            </a:r>
            <a:r>
              <a:rPr lang="en-GB" sz="1800" dirty="0">
                <a:effectLst/>
                <a:latin typeface="+mn-lt"/>
                <a:ea typeface="Calibri" panose="020F0502020204030204" pitchFamily="34" charset="0"/>
                <a:cs typeface="Calibri"/>
              </a:rPr>
              <a:t> in the energy sector – that is investing in water intensive power generation like coal rather than in more water saving natural gas generation – will have major </a:t>
            </a:r>
            <a:r>
              <a:rPr lang="en-GB" sz="1800" dirty="0">
                <a:latin typeface="+mn-lt"/>
                <a:ea typeface="Calibri" panose="020F0502020204030204" pitchFamily="34" charset="0"/>
                <a:cs typeface="Calibri"/>
              </a:rPr>
              <a:t>impacts</a:t>
            </a:r>
            <a:r>
              <a:rPr lang="en-GB" sz="1800" dirty="0">
                <a:effectLst/>
                <a:latin typeface="+mn-lt"/>
                <a:ea typeface="Calibri" panose="020F0502020204030204" pitchFamily="34" charset="0"/>
                <a:cs typeface="Calibri"/>
              </a:rPr>
              <a:t>. The same is true for the decision to irrigate crops or rely </a:t>
            </a:r>
            <a:r>
              <a:rPr lang="en-GB" sz="1800" b="0" dirty="0">
                <a:effectLst/>
                <a:latin typeface="+mn-lt"/>
                <a:ea typeface="Calibri" panose="020F0502020204030204" pitchFamily="34" charset="0"/>
                <a:cs typeface="Calibri"/>
              </a:rPr>
              <a:t>on </a:t>
            </a:r>
            <a:r>
              <a:rPr lang="en-GB" sz="1800" b="0" dirty="0">
                <a:latin typeface="+mn-lt"/>
                <a:ea typeface="Calibri" panose="020F0502020204030204" pitchFamily="34" charset="0"/>
                <a:cs typeface="Calibri"/>
              </a:rPr>
              <a:t>rain-fed</a:t>
            </a:r>
            <a:r>
              <a:rPr lang="en-GB" sz="1800" b="0" dirty="0">
                <a:effectLst/>
                <a:latin typeface="+mn-lt"/>
                <a:ea typeface="Calibri" panose="020F0502020204030204" pitchFamily="34" charset="0"/>
                <a:cs typeface="Calibri"/>
              </a:rPr>
              <a:t> agriculture</a:t>
            </a:r>
            <a:r>
              <a:rPr lang="en-GB" sz="1800" dirty="0">
                <a:effectLst/>
                <a:latin typeface="+mn-lt"/>
                <a:ea typeface="Calibri" panose="020F0502020204030204" pitchFamily="34" charset="0"/>
                <a:cs typeface="Calibri"/>
              </a:rPr>
              <a:t>. Similarly demand for electricity is impacted by choices made in water treatment and distribution, as well as in the agricultural sector. The CLEWs system representation allows users to explore how technology choice in each sector impacts others.</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8FD4FC-F010-4D55-A70D-456A53FC16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9757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mn-lt"/>
                <a:ea typeface="Calibri" panose="020F0502020204030204" pitchFamily="34" charset="0"/>
                <a:cs typeface="Calibri"/>
              </a:rPr>
              <a:t>The main aim of modelling to inform policy is not to make forecasts or predictions about the future, but to help inform and support good decisions. This will require some assumptions about the future and every reasonable effort should be made to make these as realistic as possible, but neither this tool nor any other can help you see into the future. The analyst needs to accept this uncertainty and use the models to help explore a spectrum of possible outcomes to </a:t>
            </a:r>
            <a:r>
              <a:rPr lang="en-GB" sz="1800" dirty="0" err="1">
                <a:effectLst/>
                <a:latin typeface="+mn-lt"/>
                <a:ea typeface="Calibri" panose="020F0502020204030204" pitchFamily="34" charset="0"/>
                <a:cs typeface="Calibri"/>
              </a:rPr>
              <a:t>gai</a:t>
            </a:r>
            <a:r>
              <a:rPr lang="en-GB" sz="1800" dirty="0">
                <a:effectLst/>
                <a:latin typeface="+mn-lt"/>
                <a:ea typeface="Calibri" panose="020F0502020204030204" pitchFamily="34" charset="0"/>
                <a:cs typeface="Calibri"/>
              </a:rPr>
              <a:t> insights into possible outcomes of a policy or strategy. It follows that insights or recommendations based on analysis often </a:t>
            </a:r>
            <a:r>
              <a:rPr lang="en-GB" sz="1800" dirty="0">
                <a:latin typeface="+mn-lt"/>
                <a:ea typeface="Calibri" panose="020F0502020204030204" pitchFamily="34" charset="0"/>
                <a:cs typeface="Calibri"/>
              </a:rPr>
              <a:t>need</a:t>
            </a:r>
            <a:r>
              <a:rPr lang="en-GB" sz="1800" dirty="0">
                <a:effectLst/>
                <a:latin typeface="+mn-lt"/>
                <a:ea typeface="Calibri" panose="020F0502020204030204" pitchFamily="34" charset="0"/>
                <a:cs typeface="Calibri"/>
              </a:rPr>
              <a:t> to be framed in the language of risk and uncertainty.</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a:p>
            <a:pPr>
              <a:lnSpc>
                <a:spcPct val="107000"/>
              </a:lnSpc>
              <a:spcAft>
                <a:spcPts val="800"/>
              </a:spcAft>
            </a:pPr>
            <a:r>
              <a:rPr lang="en-GB" sz="1800" dirty="0">
                <a:effectLst/>
                <a:latin typeface="+mn-lt"/>
                <a:ea typeface="Calibri" panose="020F0502020204030204" pitchFamily="34" charset="0"/>
                <a:cs typeface="Calibri"/>
              </a:rPr>
              <a:t>The idea is therefore to explore different possible futures and look for solutions that are robust and perform well over a range of potential outcomes</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t>
            </a:r>
            <a:r>
              <a:rPr lang="en-GB" sz="1800" dirty="0">
                <a:latin typeface="+mn-lt"/>
                <a:ea typeface="Calibri" panose="020F0502020204030204" pitchFamily="34" charset="0"/>
                <a:cs typeface="Calibri"/>
              </a:rPr>
              <a:t>This can</a:t>
            </a:r>
            <a:r>
              <a:rPr lang="en-GB" sz="1800" dirty="0">
                <a:effectLst/>
                <a:latin typeface="+mn-lt"/>
                <a:ea typeface="Calibri" panose="020F0502020204030204" pitchFamily="34" charset="0"/>
                <a:cs typeface="Calibri"/>
              </a:rPr>
              <a:t> give decision makers information about the likely outcome of the choices they have in front of them and what the associated risks and opportunities are. In some cases the analyst may be able to say that choosing a specific course of action will lead to a specific outcome, but in others the conclusion might be framed in terms on likelihood or risk.</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a:p>
            <a:endParaRPr lang="en-GB"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8FD4FC-F010-4D55-A70D-456A53FC16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91185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mn-lt"/>
                <a:ea typeface="Calibri" panose="020F0502020204030204" pitchFamily="34" charset="0"/>
                <a:cs typeface="Calibri"/>
              </a:rPr>
              <a:t>Like with any other modelling approach</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it is important to be cognisant of the inherent shortcomings of the methodology. CLEWs models are not crystal balls and cannot make accurate predictions about the future. The representation is a highly simplified</a:t>
            </a:r>
            <a:r>
              <a:rPr lang="en-GB" sz="1800" dirty="0">
                <a:latin typeface="+mn-lt"/>
                <a:ea typeface="Calibri" panose="020F0502020204030204" pitchFamily="34" charset="0"/>
                <a:cs typeface="Calibri"/>
              </a:rPr>
              <a:t> </a:t>
            </a:r>
            <a:r>
              <a:rPr lang="en-GB" sz="1800" dirty="0">
                <a:effectLst/>
                <a:latin typeface="+mn-lt"/>
                <a:ea typeface="Calibri" panose="020F0502020204030204" pitchFamily="34" charset="0"/>
                <a:cs typeface="Calibri"/>
              </a:rPr>
              <a:t>abstraction of </a:t>
            </a:r>
            <a:r>
              <a:rPr lang="en-GB" sz="1800" dirty="0">
                <a:latin typeface="+mn-lt"/>
                <a:ea typeface="Calibri" panose="020F0502020204030204" pitchFamily="34" charset="0"/>
                <a:cs typeface="Calibri"/>
              </a:rPr>
              <a:t>real world</a:t>
            </a:r>
            <a:r>
              <a:rPr lang="en-GB" sz="1800" dirty="0">
                <a:effectLst/>
                <a:latin typeface="+mn-lt"/>
                <a:ea typeface="Calibri" panose="020F0502020204030204" pitchFamily="34" charset="0"/>
                <a:cs typeface="Calibri"/>
              </a:rPr>
              <a:t> systems. The approach is also subject to data error and uncertainty and relies on assumptions about markets, technology</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the environment that cannot be known with certitude. It incorporates an idealized system where all relevant information is readily available and decision makers are rational economic actors acting upon this information. Transaction costs</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behavioural </a:t>
            </a:r>
            <a:r>
              <a:rPr lang="en-GB" sz="1800" dirty="0">
                <a:latin typeface="+mn-lt"/>
                <a:ea typeface="Calibri" panose="020F0502020204030204" pitchFamily="34" charset="0"/>
                <a:cs typeface="Calibri"/>
              </a:rPr>
              <a:t>factors, </a:t>
            </a:r>
            <a:r>
              <a:rPr lang="en-GB" sz="1800" dirty="0">
                <a:effectLst/>
                <a:latin typeface="+mn-lt"/>
                <a:ea typeface="Calibri" panose="020F0502020204030204" pitchFamily="34" charset="0"/>
                <a:cs typeface="Calibri"/>
              </a:rPr>
              <a:t>and other impediments to efficient solutions are not directly represented but implemented through user defined constraints.</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are also a number of potential policies and interventions for which the techno-economic approach does not lend itself well and for which the CLEWs approach consequently is not suitable. This in particular applies to interventions that do not directly affect the relative economics or performance of technologies, such as awareness campaigns or appliance labelling.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mn-lt"/>
                <a:ea typeface="Calibri" panose="020F0502020204030204" pitchFamily="34" charset="0"/>
                <a:cs typeface="Calibri"/>
              </a:rPr>
              <a:t>It thus follows that care is taken when drawing insights and conclusions for </a:t>
            </a:r>
            <a:r>
              <a:rPr lang="en-US" sz="1800" dirty="0">
                <a:latin typeface="+mn-lt"/>
                <a:ea typeface="Calibri" panose="020F0502020204030204" pitchFamily="34" charset="0"/>
                <a:cs typeface="Calibri"/>
              </a:rPr>
              <a:t>CLEWs </a:t>
            </a:r>
            <a:r>
              <a:rPr lang="en-US" sz="1800" dirty="0">
                <a:effectLst/>
                <a:latin typeface="+mn-lt"/>
                <a:ea typeface="Calibri" panose="020F0502020204030204" pitchFamily="34" charset="0"/>
                <a:cs typeface="Calibri"/>
              </a:rPr>
              <a:t>analysis. This course will help untangle these issues and demonstrate appropriate use and application of the methodology.</a:t>
            </a:r>
            <a:r>
              <a:rPr lang="en-US" sz="1800" dirty="0">
                <a:latin typeface="+mn-lt"/>
                <a:ea typeface="Calibri" panose="020F0502020204030204" pitchFamily="34" charset="0"/>
                <a:cs typeface="Calibri"/>
              </a:rPr>
              <a:t> </a:t>
            </a:r>
            <a:endParaRPr lang="en-US" sz="1800" dirty="0">
              <a:effectLst/>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8FD4FC-F010-4D55-A70D-456A53FC16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85206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943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The 2030 Agenda for Sustainable Development </a:t>
            </a:r>
            <a:r>
              <a:rPr lang="en-GB" dirty="0"/>
              <a:t>is a</a:t>
            </a:r>
            <a:r>
              <a:rPr lang="en-GB" dirty="0">
                <a:effectLst/>
              </a:rPr>
              <a:t> historical international commitment to responsible growth, shared prosperity</a:t>
            </a:r>
            <a:r>
              <a:rPr lang="en-GB" dirty="0"/>
              <a:t>,</a:t>
            </a:r>
            <a:r>
              <a:rPr lang="en-GB" dirty="0">
                <a:effectLst/>
              </a:rPr>
              <a:t> and reduced poverty</a:t>
            </a:r>
            <a:r>
              <a:rPr lang="en-GB" dirty="0"/>
              <a:t> agreed to by all United Nations member States in 2015</a:t>
            </a:r>
            <a:r>
              <a:rPr lang="en-GB" dirty="0">
                <a:effectLst/>
              </a:rPr>
              <a:t>. It aims to improve the conditions of life for people, protect the environment</a:t>
            </a:r>
            <a:r>
              <a:rPr lang="en-GB" dirty="0"/>
              <a:t>,</a:t>
            </a:r>
            <a:r>
              <a:rPr lang="en-GB" dirty="0">
                <a:effectLst/>
              </a:rPr>
              <a:t> and defend peace and inclusive societies. This ambitious vision calls for strong governance and well-crafted public policies to effectively balance the economic, social</a:t>
            </a:r>
            <a:r>
              <a:rPr lang="en-GB" dirty="0"/>
              <a:t>,</a:t>
            </a:r>
            <a:r>
              <a:rPr lang="en-GB" dirty="0">
                <a:effectLst/>
              </a:rPr>
              <a:t> and environmental priorities of each country.</a:t>
            </a:r>
            <a:r>
              <a:rPr lang="en-GB" dirty="0"/>
              <a:t> At the heart of the agenda are 17 Sustainable Development Goals. Or S.D.Gs </a:t>
            </a:r>
            <a:endParaRPr lang="en-US" dirty="0"/>
          </a:p>
          <a:p>
            <a:r>
              <a:rPr lang="en-GB" dirty="0">
                <a:effectLst/>
              </a:rPr>
              <a:t>The pursuit of sustainable development objectives requires management of an intricate web of interwoven challenges, issues</a:t>
            </a:r>
            <a:r>
              <a:rPr lang="en-GB" dirty="0"/>
              <a:t>,</a:t>
            </a:r>
            <a:r>
              <a:rPr lang="en-GB" dirty="0">
                <a:effectLst/>
              </a:rPr>
              <a:t> and concerns. Our societies and natural environment consist of highly interlinked systems that depend on and interact with each other. These interactions are highly complex and decisions that impact these systems will need to be taken while facing significant uncertainties.</a:t>
            </a:r>
            <a:r>
              <a:rPr lang="en-GB" dirty="0"/>
              <a:t> </a:t>
            </a:r>
            <a:endParaRPr lang="en-GB" dirty="0">
              <a:cs typeface="Calibri"/>
            </a:endParaRPr>
          </a:p>
          <a:p>
            <a:r>
              <a:rPr lang="en-GB" dirty="0">
                <a:effectLst/>
              </a:rPr>
              <a:t>One of the means at our disposal for addressing complexity and uncertainty is to use mathematical models. Models and quantitative analysis have been applied to inform policies for decades in a wide range of sectors and circumstances. These undertakings can provide valuable information and insights into policy questions and help solidify the analytical basis on which </a:t>
            </a:r>
            <a:r>
              <a:rPr lang="en-GB" dirty="0"/>
              <a:t>decisions </a:t>
            </a:r>
            <a:r>
              <a:rPr lang="en-GB" dirty="0">
                <a:effectLst/>
              </a:rPr>
              <a:t>are based. Strengthening the science-policy interface and the information and data resources are important ways in which actions for sustainable development can be improved.</a:t>
            </a:r>
            <a:r>
              <a:rPr lang="en-GB" dirty="0"/>
              <a:t> </a:t>
            </a:r>
            <a:endParaRPr lang="en-GB"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1983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Providing food, energy</a:t>
            </a:r>
            <a:r>
              <a:rPr lang="en-GB" dirty="0"/>
              <a:t>,</a:t>
            </a:r>
            <a:r>
              <a:rPr lang="en-GB" dirty="0">
                <a:effectLst/>
              </a:rPr>
              <a:t> and water security to a world population that is growing in size and affluence is an integral part of the 2030 Agenda. These objectives need to be met while protecting natural resources and mitigating and managing the impacts of climate change</a:t>
            </a:r>
            <a:r>
              <a:rPr lang="en-GB" dirty="0"/>
              <a:t>. Together these factors</a:t>
            </a:r>
            <a:r>
              <a:rPr lang="en-GB" dirty="0">
                <a:effectLst/>
              </a:rPr>
              <a:t> are key challenges to achieving sustainable development. Within the 2030 Agenda </a:t>
            </a:r>
            <a:r>
              <a:rPr lang="en-GB" dirty="0"/>
              <a:t>four </a:t>
            </a:r>
            <a:r>
              <a:rPr lang="en-GB" dirty="0">
                <a:effectLst/>
              </a:rPr>
              <a:t>specific goals relate to these challenges:</a:t>
            </a:r>
            <a:r>
              <a:rPr lang="en-GB" dirty="0"/>
              <a:t> </a:t>
            </a:r>
            <a:endParaRPr lang="en-US" dirty="0"/>
          </a:p>
          <a:p>
            <a:pPr>
              <a:spcBef>
                <a:spcPts val="0"/>
              </a:spcBef>
            </a:pPr>
            <a:r>
              <a:rPr lang="en-GB" dirty="0">
                <a:effectLst/>
              </a:rPr>
              <a:t>SDG 2: End hunger, achieve food security and improved nutrition</a:t>
            </a:r>
            <a:r>
              <a:rPr lang="en-GB" dirty="0"/>
              <a:t>,</a:t>
            </a:r>
            <a:r>
              <a:rPr lang="en-GB" dirty="0">
                <a:effectLst/>
              </a:rPr>
              <a:t> and promote sustainable agriculture</a:t>
            </a:r>
            <a:endParaRPr lang="en-GB" dirty="0">
              <a:cs typeface="Calibri"/>
            </a:endParaRPr>
          </a:p>
          <a:p>
            <a:pPr>
              <a:spcBef>
                <a:spcPts val="0"/>
              </a:spcBef>
            </a:pPr>
            <a:r>
              <a:rPr lang="en-GB" dirty="0">
                <a:effectLst/>
              </a:rPr>
              <a:t>SDG 6: Ensure availability and sustainable management of water and sanitation for all</a:t>
            </a:r>
            <a:endParaRPr lang="en-GB" dirty="0">
              <a:cs typeface="Calibri"/>
            </a:endParaRPr>
          </a:p>
          <a:p>
            <a:pPr>
              <a:spcBef>
                <a:spcPts val="0"/>
              </a:spcBef>
            </a:pPr>
            <a:r>
              <a:rPr lang="en-GB" dirty="0">
                <a:effectLst/>
              </a:rPr>
              <a:t>SDG 7: Ensure access to affordable, reliable, sustainable</a:t>
            </a:r>
            <a:r>
              <a:rPr lang="en-GB" dirty="0"/>
              <a:t>,</a:t>
            </a:r>
            <a:r>
              <a:rPr lang="en-GB" dirty="0">
                <a:effectLst/>
              </a:rPr>
              <a:t> and modern energy for all</a:t>
            </a:r>
            <a:endParaRPr lang="en-GB" dirty="0">
              <a:cs typeface="Calibri"/>
            </a:endParaRPr>
          </a:p>
          <a:p>
            <a:pPr>
              <a:spcBef>
                <a:spcPts val="0"/>
              </a:spcBef>
            </a:pPr>
            <a:r>
              <a:rPr lang="en-GB" dirty="0">
                <a:effectLst/>
              </a:rPr>
              <a:t>SDG 13: Take urgent action to combat climate change and its impacts</a:t>
            </a:r>
            <a:endParaRPr lang="en-GB" dirty="0">
              <a:cs typeface="Calibri"/>
            </a:endParaRPr>
          </a:p>
          <a:p>
            <a:pPr>
              <a:spcBef>
                <a:spcPts val="0"/>
              </a:spcBef>
            </a:pPr>
            <a:r>
              <a:rPr lang="en-GB" dirty="0">
                <a:effectLst/>
              </a:rPr>
              <a:t>As will be explored in detail in this course, these are not separate and distinct objectives, but closely interrelated and intertwined challenges. The manner and extent to which progress is made in one area can have important consequences for achievement in others. This interconnectedness of development concerns has implications for how decision-making and policy formulation processes should be conducted. It also highlights the need for undertaking more integrated and cohesive analysis and modelling</a:t>
            </a:r>
            <a:r>
              <a:rPr lang="en-GB" dirty="0"/>
              <a:t>,</a:t>
            </a:r>
            <a:r>
              <a:rPr lang="en-GB" dirty="0">
                <a:effectLst/>
              </a:rPr>
              <a:t> either through harmonized use of separate methodologies or development of more cross-cutting and integrated frameworks.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6762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dirty="0">
                <a:effectLst/>
              </a:rPr>
              <a:t>The Climate, Land, Energy and Water systems methodology – abbreviated CLEWs – is designed for this type of integrated policy assessment. CLEWs is a tool for simultaneous consideration of issues pertaining to food, energy</a:t>
            </a:r>
            <a:r>
              <a:rPr lang="en-GB" dirty="0"/>
              <a:t>,</a:t>
            </a:r>
            <a:r>
              <a:rPr lang="en-GB" dirty="0">
                <a:effectLst/>
              </a:rPr>
              <a:t> and water security that </a:t>
            </a:r>
            <a:r>
              <a:rPr lang="en-GB" dirty="0"/>
              <a:t>provides </a:t>
            </a:r>
            <a:r>
              <a:rPr lang="en-GB" dirty="0">
                <a:effectLst/>
              </a:rPr>
              <a:t>a means to analyse and assess the interlinkages that exist among energy, water</a:t>
            </a:r>
            <a:r>
              <a:rPr lang="en-GB" dirty="0"/>
              <a:t>,</a:t>
            </a:r>
            <a:r>
              <a:rPr lang="en-GB" dirty="0">
                <a:effectLst/>
              </a:rPr>
              <a:t> and agricultural systems as well as their impacts on</a:t>
            </a:r>
            <a:r>
              <a:rPr lang="en-GB" dirty="0"/>
              <a:t> – </a:t>
            </a:r>
            <a:r>
              <a:rPr lang="en-GB" dirty="0">
                <a:effectLst/>
              </a:rPr>
              <a:t>and vulnerability to – climate change. It is designed to help identify and quantify the trade-offs and synergies that may exist in simultaneous pursuit of policy goals in each area. It can thus provide an </a:t>
            </a:r>
            <a:r>
              <a:rPr lang="en-GB" dirty="0"/>
              <a:t>analytical</a:t>
            </a:r>
            <a:r>
              <a:rPr lang="en-GB" dirty="0">
                <a:effectLst/>
              </a:rPr>
              <a:t> basis for a coherent and cohesive process for strategy and policy formulation.</a:t>
            </a:r>
            <a:r>
              <a:rPr lang="en-GB" dirty="0"/>
              <a:t> </a:t>
            </a:r>
            <a:endParaRPr lang="en-US" dirty="0"/>
          </a:p>
          <a:p>
            <a:pPr algn="just"/>
            <a:r>
              <a:rPr lang="en-GB" dirty="0">
                <a:effectLst/>
              </a:rPr>
              <a:t>By comparing different technologies and value chains, </a:t>
            </a:r>
            <a:r>
              <a:rPr lang="en-GB" dirty="0"/>
              <a:t>CLEWs </a:t>
            </a:r>
            <a:r>
              <a:rPr lang="en-GB" dirty="0">
                <a:effectLst/>
              </a:rPr>
              <a:t>can </a:t>
            </a:r>
            <a:r>
              <a:rPr lang="en-GB" dirty="0"/>
              <a:t>be used to </a:t>
            </a:r>
            <a:r>
              <a:rPr lang="en-GB" dirty="0">
                <a:effectLst/>
              </a:rPr>
              <a:t>identify pressure points and indicate synergies and trade-offs to reach development goals. </a:t>
            </a:r>
            <a:r>
              <a:rPr lang="en-GB" dirty="0"/>
              <a:t>It </a:t>
            </a:r>
            <a:r>
              <a:rPr lang="en-GB" dirty="0">
                <a:effectLst/>
              </a:rPr>
              <a:t>can </a:t>
            </a:r>
            <a:r>
              <a:rPr lang="en-GB" dirty="0"/>
              <a:t>help analyse</a:t>
            </a:r>
            <a:r>
              <a:rPr lang="en-GB" dirty="0">
                <a:effectLst/>
              </a:rPr>
              <a:t> policy decisions on issues such as</a:t>
            </a:r>
            <a:r>
              <a:rPr lang="en-GB" dirty="0"/>
              <a:t> </a:t>
            </a:r>
            <a:r>
              <a:rPr lang="en-GB" dirty="0">
                <a:effectLst/>
              </a:rPr>
              <a:t>greenhouse gas emission reductions, competition for water, climate resilience, land-use change</a:t>
            </a:r>
            <a:r>
              <a:rPr lang="en-GB" dirty="0"/>
              <a:t>,</a:t>
            </a:r>
            <a:r>
              <a:rPr lang="en-GB" dirty="0">
                <a:effectLst/>
              </a:rPr>
              <a:t> and agricultural modernization. </a:t>
            </a:r>
            <a:r>
              <a:rPr lang="en-GB" dirty="0"/>
              <a:t>CLEWs models incorporate a representation </a:t>
            </a:r>
            <a:r>
              <a:rPr lang="en-GB" dirty="0">
                <a:effectLst/>
              </a:rPr>
              <a:t>of the </a:t>
            </a:r>
            <a:r>
              <a:rPr lang="en-GB" dirty="0"/>
              <a:t>physical systems – both </a:t>
            </a:r>
            <a:r>
              <a:rPr lang="en-GB" dirty="0">
                <a:effectLst/>
              </a:rPr>
              <a:t>natural </a:t>
            </a:r>
            <a:r>
              <a:rPr lang="en-GB" dirty="0"/>
              <a:t>resources </a:t>
            </a:r>
            <a:r>
              <a:rPr lang="en-GB" dirty="0">
                <a:effectLst/>
              </a:rPr>
              <a:t>and </a:t>
            </a:r>
            <a:r>
              <a:rPr lang="en-GB" dirty="0"/>
              <a:t>the human infrastructure built to harness these resources</a:t>
            </a:r>
            <a:r>
              <a:rPr lang="en-GB" dirty="0">
                <a:effectLst/>
              </a:rPr>
              <a:t>. This is often referred to as a bottom-up approach</a:t>
            </a:r>
            <a:r>
              <a:rPr lang="en-GB" dirty="0"/>
              <a:t> as </a:t>
            </a:r>
            <a:r>
              <a:rPr lang="en-GB" dirty="0">
                <a:effectLst/>
              </a:rPr>
              <a:t>overall </a:t>
            </a:r>
            <a:r>
              <a:rPr lang="en-GB" dirty="0"/>
              <a:t>patterns emerge as an outcome </a:t>
            </a:r>
            <a:r>
              <a:rPr lang="en-GB" dirty="0">
                <a:effectLst/>
              </a:rPr>
              <a:t>of </a:t>
            </a:r>
            <a:r>
              <a:rPr lang="en-GB" dirty="0"/>
              <a:t>individual </a:t>
            </a:r>
            <a:r>
              <a:rPr lang="en-GB" dirty="0">
                <a:effectLst/>
              </a:rPr>
              <a:t>technology </a:t>
            </a:r>
            <a:r>
              <a:rPr lang="en-GB" dirty="0"/>
              <a:t>choices</a:t>
            </a:r>
            <a:r>
              <a:rPr lang="en-GB" dirty="0">
                <a:effectLst/>
              </a:rPr>
              <a:t>.</a:t>
            </a:r>
            <a:r>
              <a:rPr lang="en-GB" dirty="0"/>
              <a:t>  </a:t>
            </a:r>
            <a:endParaRPr lang="en-GB"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801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dirty="0">
                <a:effectLst/>
              </a:rPr>
              <a:t>The </a:t>
            </a:r>
            <a:r>
              <a:rPr lang="en-GB" dirty="0"/>
              <a:t>course </a:t>
            </a:r>
            <a:r>
              <a:rPr lang="en-GB" dirty="0">
                <a:effectLst/>
              </a:rPr>
              <a:t>is designed to </a:t>
            </a:r>
            <a:r>
              <a:rPr lang="en-GB" dirty="0"/>
              <a:t>provide learners with </a:t>
            </a:r>
            <a:r>
              <a:rPr lang="en-GB" dirty="0">
                <a:effectLst/>
              </a:rPr>
              <a:t>a </a:t>
            </a:r>
            <a:r>
              <a:rPr lang="en-GB" dirty="0"/>
              <a:t>conceptual understanding of </a:t>
            </a:r>
            <a:r>
              <a:rPr lang="en-GB" dirty="0">
                <a:effectLst/>
              </a:rPr>
              <a:t>the </a:t>
            </a:r>
            <a:r>
              <a:rPr lang="en-GB" dirty="0"/>
              <a:t>CLEWs methodology</a:t>
            </a:r>
            <a:r>
              <a:rPr lang="en-GB" dirty="0">
                <a:effectLst/>
              </a:rPr>
              <a:t>, as well as </a:t>
            </a:r>
            <a:r>
              <a:rPr lang="en-GB" dirty="0"/>
              <a:t>practical experience of its use, including building model structures </a:t>
            </a:r>
            <a:r>
              <a:rPr lang="en-GB" dirty="0">
                <a:effectLst/>
              </a:rPr>
              <a:t>and </a:t>
            </a:r>
            <a:r>
              <a:rPr lang="en-GB" dirty="0"/>
              <a:t>conducting scenario analysis</a:t>
            </a:r>
            <a:r>
              <a:rPr lang="en-GB" dirty="0">
                <a:effectLst/>
              </a:rPr>
              <a:t>.</a:t>
            </a:r>
            <a:r>
              <a:rPr lang="en-GB" dirty="0"/>
              <a:t> </a:t>
            </a:r>
            <a:endParaRPr lang="en-US" dirty="0"/>
          </a:p>
          <a:p>
            <a:pPr algn="just"/>
            <a:r>
              <a:rPr lang="en-GB" dirty="0"/>
              <a:t>At the end of the course it </a:t>
            </a:r>
            <a:r>
              <a:rPr lang="en-GB" dirty="0">
                <a:effectLst/>
              </a:rPr>
              <a:t>is </a:t>
            </a:r>
            <a:r>
              <a:rPr lang="en-GB" dirty="0"/>
              <a:t>expected that participants will:</a:t>
            </a:r>
            <a:endParaRPr lang="en-GB" dirty="0">
              <a:cs typeface="Calibri"/>
            </a:endParaRPr>
          </a:p>
          <a:p>
            <a:pPr algn="just"/>
            <a:r>
              <a:rPr lang="en-GB" dirty="0"/>
              <a:t>Have gained a conceptual understanding of the CLEWs framework </a:t>
            </a:r>
            <a:r>
              <a:rPr lang="en-GB" dirty="0">
                <a:effectLst/>
              </a:rPr>
              <a:t>and the </a:t>
            </a:r>
            <a:r>
              <a:rPr lang="en-GB" dirty="0"/>
              <a:t>climate-food-energy-water nexus approach.</a:t>
            </a:r>
            <a:endParaRPr lang="en-GB" dirty="0">
              <a:cs typeface="Calibri"/>
            </a:endParaRPr>
          </a:p>
          <a:p>
            <a:pPr algn="just"/>
            <a:r>
              <a:rPr lang="en-GB" dirty="0"/>
              <a:t>Have become familiar with the </a:t>
            </a:r>
            <a:r>
              <a:rPr lang="en-GB" dirty="0" err="1"/>
              <a:t>OSeMOSYS</a:t>
            </a:r>
            <a:r>
              <a:rPr lang="en-GB" dirty="0"/>
              <a:t> tool </a:t>
            </a:r>
            <a:r>
              <a:rPr lang="en-GB" dirty="0">
                <a:effectLst/>
              </a:rPr>
              <a:t>and </a:t>
            </a:r>
            <a:r>
              <a:rPr lang="en-GB" dirty="0"/>
              <a:t>know its most important parameters </a:t>
            </a:r>
            <a:r>
              <a:rPr lang="en-GB" dirty="0">
                <a:effectLst/>
              </a:rPr>
              <a:t>and </a:t>
            </a:r>
            <a:r>
              <a:rPr lang="en-GB" dirty="0"/>
              <a:t>variables.</a:t>
            </a:r>
            <a:endParaRPr lang="en-US" dirty="0"/>
          </a:p>
          <a:p>
            <a:pPr algn="just"/>
            <a:r>
              <a:rPr lang="en-GB" dirty="0"/>
              <a:t>Know the data requirements of </a:t>
            </a:r>
            <a:r>
              <a:rPr lang="en-GB" dirty="0">
                <a:effectLst/>
              </a:rPr>
              <a:t>CLEWs and </a:t>
            </a:r>
            <a:r>
              <a:rPr lang="en-GB" dirty="0" err="1"/>
              <a:t>OSeMOSYS</a:t>
            </a:r>
            <a:r>
              <a:rPr lang="en-GB" dirty="0"/>
              <a:t> models.</a:t>
            </a:r>
            <a:endParaRPr lang="en-GB" dirty="0">
              <a:cs typeface="Calibri"/>
            </a:endParaRPr>
          </a:p>
          <a:p>
            <a:pPr algn="just"/>
            <a:r>
              <a:rPr lang="en-GB" dirty="0"/>
              <a:t>Have gained practical experience in data preparation</a:t>
            </a:r>
            <a:r>
              <a:rPr lang="en-GB" dirty="0">
                <a:effectLst/>
              </a:rPr>
              <a:t>, </a:t>
            </a:r>
            <a:r>
              <a:rPr lang="en-GB" dirty="0"/>
              <a:t>model building</a:t>
            </a:r>
            <a:r>
              <a:rPr lang="en-GB" dirty="0">
                <a:effectLst/>
              </a:rPr>
              <a:t>, </a:t>
            </a:r>
            <a:r>
              <a:rPr lang="en-GB" dirty="0"/>
              <a:t>data entry,</a:t>
            </a:r>
            <a:r>
              <a:rPr lang="en-GB" dirty="0">
                <a:effectLst/>
              </a:rPr>
              <a:t> and </a:t>
            </a:r>
            <a:r>
              <a:rPr lang="en-GB" dirty="0"/>
              <a:t>scenario design for </a:t>
            </a:r>
            <a:r>
              <a:rPr lang="en-GB" dirty="0">
                <a:effectLst/>
              </a:rPr>
              <a:t>CLEWs models</a:t>
            </a:r>
            <a:r>
              <a:rPr lang="en-GB" dirty="0"/>
              <a:t>.</a:t>
            </a:r>
            <a:endParaRPr lang="en-GB" dirty="0">
              <a:cs typeface="Calibri"/>
            </a:endParaRPr>
          </a:p>
          <a:p>
            <a:pPr algn="just"/>
            <a:r>
              <a:rPr lang="en-GB" dirty="0"/>
              <a:t>Learners who complete </a:t>
            </a:r>
            <a:r>
              <a:rPr lang="en-GB" dirty="0">
                <a:effectLst/>
              </a:rPr>
              <a:t>the </a:t>
            </a:r>
            <a:r>
              <a:rPr lang="en-GB" dirty="0"/>
              <a:t>course </a:t>
            </a:r>
            <a:r>
              <a:rPr lang="en-GB" dirty="0">
                <a:effectLst/>
              </a:rPr>
              <a:t>and the </a:t>
            </a:r>
            <a:r>
              <a:rPr lang="en-GB" dirty="0"/>
              <a:t>accompanying exercises will thus have gained the basic knowledge and skills required </a:t>
            </a:r>
            <a:r>
              <a:rPr lang="en-GB" dirty="0">
                <a:effectLst/>
              </a:rPr>
              <a:t>to </a:t>
            </a:r>
            <a:r>
              <a:rPr lang="en-GB" dirty="0"/>
              <a:t>build and apply CLEWs models</a:t>
            </a:r>
            <a:r>
              <a:rPr lang="en-GB" dirty="0">
                <a:effectLst/>
              </a:rPr>
              <a:t>. </a:t>
            </a:r>
            <a:r>
              <a:rPr lang="en-GB" dirty="0"/>
              <a:t>They will be in a position to start building models for analysis of their own country or region and design scenario analysis to explore sustainable development issues and policy questions </a:t>
            </a:r>
            <a:r>
              <a:rPr lang="en-GB" dirty="0">
                <a:effectLst/>
              </a:rPr>
              <a:t>of </a:t>
            </a:r>
            <a:r>
              <a:rPr lang="en-GB" dirty="0"/>
              <a:t>their own choosing</a:t>
            </a:r>
            <a:r>
              <a:rPr lang="en-GB" dirty="0">
                <a:effectLst/>
              </a:rPr>
              <a:t>.</a:t>
            </a:r>
            <a:r>
              <a:rPr lang="en-GB" dirty="0"/>
              <a:t> </a:t>
            </a:r>
            <a:endParaRPr lang="en-GB" dirty="0">
              <a:cs typeface="Calibri"/>
            </a:endParaRPr>
          </a:p>
          <a:p>
            <a:pPr algn="just"/>
            <a:endParaRPr lang="en-GB"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9817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This course consists of a set of lectures that introduce the CLEWs approach. </a:t>
            </a:r>
            <a:r>
              <a:rPr lang="en-GB" dirty="0"/>
              <a:t>This </a:t>
            </a:r>
            <a:r>
              <a:rPr lang="en-GB" dirty="0">
                <a:effectLst/>
              </a:rPr>
              <a:t>first lecture will provide a brief introduction to the rationale behind the CLEWs approach and the objective of CLEWs analysis. After this each of the key thematic areas will be presented in order</a:t>
            </a:r>
            <a:r>
              <a:rPr lang="en-GB" dirty="0"/>
              <a:t>,</a:t>
            </a:r>
            <a:r>
              <a:rPr lang="en-GB" dirty="0">
                <a:effectLst/>
              </a:rPr>
              <a:t> starting with the energy system, followed by</a:t>
            </a:r>
            <a:r>
              <a:rPr lang="en-GB" dirty="0"/>
              <a:t> </a:t>
            </a:r>
            <a:r>
              <a:rPr lang="en-GB" dirty="0">
                <a:effectLst/>
              </a:rPr>
              <a:t>land-use, water and hydrology representation, interlinkages</a:t>
            </a:r>
            <a:r>
              <a:rPr lang="en-GB" dirty="0"/>
              <a:t>,</a:t>
            </a:r>
            <a:r>
              <a:rPr lang="en-GB" dirty="0">
                <a:effectLst/>
              </a:rPr>
              <a:t> and climate mitigation and adaptation.</a:t>
            </a:r>
            <a:r>
              <a:rPr lang="en-GB" dirty="0"/>
              <a:t> </a:t>
            </a:r>
            <a:endParaRPr lang="en-US" dirty="0"/>
          </a:p>
          <a:p>
            <a:r>
              <a:rPr lang="en-GB" dirty="0">
                <a:effectLst/>
              </a:rPr>
              <a:t>In parallel with the presentation of the topics, participants will be introduced to the basic parameters and variables of the </a:t>
            </a:r>
            <a:r>
              <a:rPr lang="en-GB" dirty="0" err="1"/>
              <a:t>OSeMOSYS</a:t>
            </a:r>
            <a:r>
              <a:rPr lang="en-GB" dirty="0">
                <a:effectLst/>
              </a:rPr>
              <a:t> tool that is used to build the CLEWs modelling system</a:t>
            </a:r>
            <a:r>
              <a:rPr lang="en-GB" dirty="0"/>
              <a:t>.</a:t>
            </a:r>
            <a:r>
              <a:rPr lang="en-GB" dirty="0">
                <a:effectLst/>
              </a:rPr>
              <a:t> </a:t>
            </a:r>
            <a:r>
              <a:rPr lang="en-GB" dirty="0"/>
              <a:t>Participants will also</a:t>
            </a:r>
            <a:r>
              <a:rPr lang="en-GB" dirty="0">
                <a:effectLst/>
              </a:rPr>
              <a:t> learn how to represent the different structures, technologies</a:t>
            </a:r>
            <a:r>
              <a:rPr lang="en-GB" dirty="0"/>
              <a:t>,</a:t>
            </a:r>
            <a:r>
              <a:rPr lang="en-GB" dirty="0">
                <a:effectLst/>
              </a:rPr>
              <a:t> and commodities introduced in the lectures within a CLEWs model.</a:t>
            </a:r>
            <a:r>
              <a:rPr lang="en-GB" dirty="0"/>
              <a:t> </a:t>
            </a:r>
            <a:endParaRPr lang="en-GB" dirty="0">
              <a:cs typeface="Calibri"/>
            </a:endParaRPr>
          </a:p>
          <a:p>
            <a:r>
              <a:rPr lang="en-GB" dirty="0">
                <a:effectLst/>
              </a:rPr>
              <a:t>The lectures are accompanied by hands-on exercises that take learners through the steps of building a CLEWs model. Each exercise is paired with a lecture and each builds on the previous</a:t>
            </a:r>
            <a:r>
              <a:rPr lang="en-GB" dirty="0"/>
              <a:t> exercise</a:t>
            </a:r>
            <a:r>
              <a:rPr lang="en-GB" dirty="0">
                <a:effectLst/>
              </a:rPr>
              <a:t>, so it is encouraged that learners watch lectures in sequence and do the corresponding exercises for each lecture before moving on to the next. Welcome to this introductory CLEWs course.</a:t>
            </a:r>
            <a:r>
              <a:rPr lang="en-GB" dirty="0"/>
              <a:t> </a:t>
            </a:r>
            <a:endParaRPr lang="en-GB"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3778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mn-lt"/>
                <a:ea typeface="Calibri" panose="020F0502020204030204" pitchFamily="34" charset="0"/>
                <a:cs typeface="Calibri"/>
              </a:rPr>
              <a:t>The rationale for promoting the use of the CLEWs approach to inform sustainable development policies and strategies is rooted in in the fact that</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a:p>
            <a:pPr marL="342900" marR="0" lvl="0" indent="-342900">
              <a:lnSpc>
                <a:spcPct val="107000"/>
              </a:lnSpc>
              <a:spcBef>
                <a:spcPts val="0"/>
              </a:spcBef>
              <a:spcAft>
                <a:spcPts val="0"/>
              </a:spcAft>
              <a:buFont typeface="Calibri" panose="020F0502020204030204" pitchFamily="34" charset="0"/>
              <a:buChar char="-"/>
            </a:pPr>
            <a:r>
              <a:rPr lang="en-GB" sz="1800" dirty="0">
                <a:effectLst/>
                <a:latin typeface="+mn-lt"/>
                <a:ea typeface="Calibri" panose="020F0502020204030204" pitchFamily="34" charset="0"/>
                <a:cs typeface="Calibri"/>
              </a:rPr>
              <a:t>these </a:t>
            </a:r>
            <a:r>
              <a:rPr lang="en-GB" sz="1800" dirty="0">
                <a:latin typeface="+mn-lt"/>
                <a:ea typeface="Calibri" panose="020F0502020204030204" pitchFamily="34" charset="0"/>
                <a:cs typeface="Calibri"/>
              </a:rPr>
              <a:t>resources</a:t>
            </a:r>
            <a:r>
              <a:rPr lang="en-GB" sz="1800" dirty="0">
                <a:effectLst/>
                <a:latin typeface="+mn-lt"/>
                <a:ea typeface="Calibri" panose="020F0502020204030204" pitchFamily="34" charset="0"/>
                <a:cs typeface="Calibri"/>
              </a:rPr>
              <a:t> are essential to the sustainable development challenge; and</a:t>
            </a:r>
          </a:p>
          <a:p>
            <a:pPr marL="342900" indent="-342900">
              <a:lnSpc>
                <a:spcPct val="107000"/>
              </a:lnSpc>
              <a:spcAft>
                <a:spcPts val="800"/>
              </a:spcAft>
              <a:buFont typeface="Calibri" panose="020F0502020204030204" pitchFamily="34" charset="0"/>
              <a:buChar char="-"/>
            </a:pPr>
            <a:r>
              <a:rPr lang="en-GB" sz="1800" dirty="0">
                <a:effectLst/>
                <a:latin typeface="+mn-lt"/>
                <a:ea typeface="Calibri" panose="020F0502020204030204" pitchFamily="34" charset="0"/>
                <a:cs typeface="Calibri"/>
              </a:rPr>
              <a:t>their uses are highly intertwined.</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a:p>
            <a:pPr>
              <a:lnSpc>
                <a:spcPct val="107000"/>
              </a:lnSpc>
              <a:spcAft>
                <a:spcPts val="800"/>
              </a:spcAft>
            </a:pPr>
            <a:r>
              <a:rPr lang="en-GB" sz="1800" dirty="0">
                <a:effectLst/>
                <a:latin typeface="+mn-lt"/>
                <a:ea typeface="Calibri" panose="020F0502020204030204" pitchFamily="34" charset="0"/>
                <a:cs typeface="Calibri"/>
              </a:rPr>
              <a:t>To illustrate the first</a:t>
            </a:r>
            <a:r>
              <a:rPr lang="en-GB" sz="1800" dirty="0">
                <a:latin typeface="+mn-lt"/>
                <a:ea typeface="Calibri" panose="020F0502020204030204" pitchFamily="34" charset="0"/>
                <a:cs typeface="Calibri"/>
              </a:rPr>
              <a:t> point</a:t>
            </a:r>
            <a:r>
              <a:rPr lang="en-GB" sz="1800" dirty="0">
                <a:effectLst/>
                <a:latin typeface="+mn-lt"/>
                <a:ea typeface="Calibri" panose="020F0502020204030204" pitchFamily="34" charset="0"/>
                <a:cs typeface="Calibri"/>
              </a:rPr>
              <a:t> consider the following:</a:t>
            </a:r>
          </a:p>
          <a:p>
            <a:pPr marL="342900" indent="-342900">
              <a:lnSpc>
                <a:spcPct val="107000"/>
              </a:lnSpc>
              <a:buFont typeface="Calibri" panose="020F0502020204030204" pitchFamily="34" charset="0"/>
              <a:buChar char="-"/>
            </a:pPr>
            <a:r>
              <a:rPr lang="en-GB" sz="1800" dirty="0">
                <a:effectLst/>
                <a:latin typeface="+mn-lt"/>
                <a:ea typeface="Calibri" panose="020F0502020204030204" pitchFamily="34" charset="0"/>
                <a:cs typeface="Calibri"/>
              </a:rPr>
              <a:t>A quarter of the world’s adult population suffers from moderate or severe food security and about 9% – almost 700 million people</a:t>
            </a:r>
            <a:r>
              <a:rPr lang="en-GB" sz="1800" dirty="0">
                <a:latin typeface="+mn-lt"/>
                <a:ea typeface="Calibri" panose="020F0502020204030204" pitchFamily="34" charset="0"/>
                <a:cs typeface="Calibri"/>
              </a:rPr>
              <a:t> </a:t>
            </a:r>
            <a:r>
              <a:rPr lang="en-GB" sz="1800" dirty="0"/>
              <a:t>–</a:t>
            </a:r>
            <a:r>
              <a:rPr lang="en-GB" sz="1800" dirty="0">
                <a:latin typeface="+mn-lt"/>
                <a:ea typeface="Calibri" panose="020F0502020204030204" pitchFamily="34" charset="0"/>
                <a:cs typeface="Calibri"/>
              </a:rPr>
              <a:t> </a:t>
            </a:r>
            <a:r>
              <a:rPr lang="en-GB" sz="1800" dirty="0">
                <a:effectLst/>
                <a:latin typeface="+mn-lt"/>
                <a:ea typeface="Calibri" panose="020F0502020204030204" pitchFamily="34" charset="0"/>
                <a:cs typeface="Calibri"/>
              </a:rPr>
              <a:t>are undernourished. Equitable access and effective use of land resources is essential to address this and achieve the sustainable development goal of “zero hunger</a:t>
            </a:r>
            <a:r>
              <a:rPr lang="en-GB" sz="1800" dirty="0">
                <a:latin typeface="+mn-lt"/>
                <a:ea typeface="Calibri" panose="020F0502020204030204" pitchFamily="34" charset="0"/>
                <a:cs typeface="Calibri"/>
              </a:rPr>
              <a:t>“.</a:t>
            </a:r>
            <a:endParaRPr lang="en-GB" sz="1800" dirty="0">
              <a:effectLst/>
              <a:latin typeface="+mn-lt"/>
              <a:ea typeface="Calibri" panose="020F0502020204030204" pitchFamily="34" charset="0"/>
              <a:cs typeface="Calibri"/>
            </a:endParaRPr>
          </a:p>
          <a:p>
            <a:pPr marL="342900" indent="-342900">
              <a:lnSpc>
                <a:spcPct val="107000"/>
              </a:lnSpc>
              <a:buFont typeface="Calibri" panose="020F0502020204030204" pitchFamily="34" charset="0"/>
              <a:buChar char="-"/>
            </a:pPr>
            <a:r>
              <a:rPr lang="en-GB" sz="1800" dirty="0">
                <a:effectLst/>
                <a:latin typeface="+mn-lt"/>
                <a:ea typeface="Calibri" panose="020F0502020204030204" pitchFamily="34" charset="0"/>
                <a:cs typeface="Calibri"/>
              </a:rPr>
              <a:t>25% of the world population live under conditions of </a:t>
            </a:r>
            <a:r>
              <a:rPr lang="en-GB" sz="1800" dirty="0">
                <a:latin typeface="+mn-lt"/>
                <a:ea typeface="Calibri" panose="020F0502020204030204" pitchFamily="34" charset="0"/>
                <a:cs typeface="Calibri"/>
              </a:rPr>
              <a:t>high-water</a:t>
            </a:r>
            <a:r>
              <a:rPr lang="en-GB" sz="1800" dirty="0">
                <a:effectLst/>
                <a:latin typeface="+mn-lt"/>
                <a:ea typeface="Calibri" panose="020F0502020204030204" pitchFamily="34" charset="0"/>
                <a:cs typeface="Calibri"/>
              </a:rPr>
              <a:t> stress. This number is likely to increase in the face of population growth, urbanization</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climate change. Careful and sustainable management of water resources and will be essential </a:t>
            </a:r>
            <a:r>
              <a:rPr lang="en-GB" sz="1800" dirty="0">
                <a:latin typeface="+mn-lt"/>
                <a:ea typeface="Calibri" panose="020F0502020204030204" pitchFamily="34" charset="0"/>
                <a:cs typeface="Calibri"/>
              </a:rPr>
              <a:t>for ensuring availability</a:t>
            </a:r>
            <a:r>
              <a:rPr lang="en-GB" sz="1800" dirty="0">
                <a:effectLst/>
                <a:latin typeface="+mn-lt"/>
                <a:ea typeface="Calibri" panose="020F0502020204030204" pitchFamily="34" charset="0"/>
                <a:cs typeface="Calibri"/>
              </a:rPr>
              <a:t> to safe water and sanitation for all.</a:t>
            </a:r>
          </a:p>
          <a:p>
            <a:pPr marL="342900" indent="-342900">
              <a:lnSpc>
                <a:spcPct val="107000"/>
              </a:lnSpc>
              <a:buFont typeface="Calibri" panose="020F0502020204030204" pitchFamily="34" charset="0"/>
              <a:buChar char="-"/>
            </a:pPr>
            <a:r>
              <a:rPr lang="en-GB" sz="1800" dirty="0">
                <a:effectLst/>
                <a:latin typeface="+mn-lt"/>
                <a:ea typeface="Calibri" panose="020F0502020204030204" pitchFamily="34" charset="0"/>
                <a:cs typeface="Calibri"/>
              </a:rPr>
              <a:t>More than 1 in </a:t>
            </a:r>
            <a:r>
              <a:rPr lang="en-GB" sz="1800" dirty="0">
                <a:latin typeface="+mn-lt"/>
                <a:ea typeface="Calibri" panose="020F0502020204030204" pitchFamily="34" charset="0"/>
                <a:cs typeface="Calibri"/>
              </a:rPr>
              <a:t>3</a:t>
            </a:r>
            <a:r>
              <a:rPr lang="en-GB" sz="1800" dirty="0">
                <a:effectLst/>
                <a:latin typeface="+mn-lt"/>
                <a:ea typeface="Calibri" panose="020F0502020204030204" pitchFamily="34" charset="0"/>
                <a:cs typeface="Calibri"/>
              </a:rPr>
              <a:t> people lack access to safe and modern energy sources for cooking and about 10% lack any access to electricity. Ensuring access to safe, clean</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affordable energy is essential to support basic comforts and productive capacities.</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a:p>
            <a:pPr marL="342900" indent="-342900">
              <a:lnSpc>
                <a:spcPct val="107000"/>
              </a:lnSpc>
              <a:spcAft>
                <a:spcPts val="800"/>
              </a:spcAft>
              <a:buFont typeface="Calibri" panose="020F0502020204030204" pitchFamily="34" charset="0"/>
              <a:buChar char="-"/>
            </a:pPr>
            <a:r>
              <a:rPr lang="en-GB" sz="1800" dirty="0">
                <a:effectLst/>
                <a:latin typeface="+mn-lt"/>
                <a:ea typeface="Calibri" panose="020F0502020204030204" pitchFamily="34" charset="0"/>
                <a:cs typeface="Calibri"/>
              </a:rPr>
              <a:t>Finally, the world is not on track to meet the climate goals agreed upon in the </a:t>
            </a:r>
            <a:r>
              <a:rPr lang="en-US" sz="2800" b="0" i="0" dirty="0">
                <a:solidFill>
                  <a:srgbClr val="333333"/>
                </a:solidFill>
                <a:effectLst/>
                <a:latin typeface="Merriweather"/>
                <a:ea typeface="Calibri" panose="020F0502020204030204" pitchFamily="34" charset="0"/>
                <a:cs typeface="Calibri"/>
              </a:rPr>
              <a:t>Paris agreement – an international treaty on climate change adopted in 2015 that seeks to </a:t>
            </a:r>
            <a:r>
              <a:rPr lang="en-US" sz="2800" b="0" i="0" dirty="0">
                <a:solidFill>
                  <a:schemeClr val="tx1"/>
                </a:solidFill>
                <a:effectLst/>
                <a:latin typeface="Merriweather"/>
                <a:ea typeface="Calibri" panose="020F0502020204030204" pitchFamily="34" charset="0"/>
                <a:cs typeface="Calibri"/>
              </a:rPr>
              <a:t>limit </a:t>
            </a:r>
            <a:r>
              <a:rPr lang="en-US" sz="2800" b="0" i="0" dirty="0">
                <a:solidFill>
                  <a:schemeClr val="tx1"/>
                </a:solidFill>
                <a:effectLst/>
                <a:latin typeface="Merriweather"/>
              </a:rPr>
              <a:t>global warming to below 2, preferably to 1.5 degrees Celsius, compared to pre-industrial levels</a:t>
            </a:r>
            <a:endParaRPr lang="en-GB" sz="1800" b="0" dirty="0">
              <a:solidFill>
                <a:schemeClr val="tx1"/>
              </a:solidFill>
              <a:effectLst/>
              <a:latin typeface="+mn-lt"/>
              <a:ea typeface="Calibri" panose="020F0502020204030204" pitchFamily="34" charset="0"/>
              <a:cs typeface="Calibri"/>
            </a:endParaRPr>
          </a:p>
          <a:p>
            <a:endParaRPr lang="en-GB"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8114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a:lnSpc>
                <a:spcPct val="107000"/>
              </a:lnSpc>
              <a:spcAft>
                <a:spcPts val="800"/>
              </a:spcAft>
            </a:pPr>
            <a:r>
              <a:rPr lang="en-GB" sz="1800" dirty="0">
                <a:effectLst/>
                <a:latin typeface="+mn-lt"/>
                <a:ea typeface="Calibri" panose="020F0502020204030204" pitchFamily="34" charset="0"/>
                <a:cs typeface="Calibri"/>
              </a:rPr>
              <a:t>To confirm the second assertion</a:t>
            </a:r>
            <a:r>
              <a:rPr lang="en-GB" sz="1800" dirty="0">
                <a:latin typeface="+mn-lt"/>
                <a:ea typeface="Calibri" panose="020F0502020204030204" pitchFamily="34" charset="0"/>
                <a:cs typeface="Calibri"/>
              </a:rPr>
              <a:t>, namely,</a:t>
            </a:r>
            <a:r>
              <a:rPr lang="en-GB" sz="1800" dirty="0">
                <a:effectLst/>
                <a:latin typeface="+mn-lt"/>
                <a:ea typeface="Calibri" panose="020F0502020204030204" pitchFamily="34" charset="0"/>
                <a:cs typeface="Calibri"/>
              </a:rPr>
              <a:t> that </a:t>
            </a:r>
            <a:r>
              <a:rPr lang="en-GB" sz="1800" dirty="0">
                <a:latin typeface="+mn-lt"/>
                <a:ea typeface="Calibri" panose="020F0502020204030204" pitchFamily="34" charset="0"/>
                <a:cs typeface="Calibri"/>
              </a:rPr>
              <a:t>climate</a:t>
            </a:r>
            <a:r>
              <a:rPr lang="en-GB" sz="1800" dirty="0">
                <a:effectLst/>
                <a:latin typeface="+mn-lt"/>
                <a:ea typeface="Calibri" panose="020F0502020204030204" pitchFamily="34" charset="0"/>
                <a:cs typeface="Calibri"/>
              </a:rPr>
              <a:t>, land, energy</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water concerns are highly interlinked, consider the following</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a:p>
            <a:pPr marL="342900" indent="-342900">
              <a:lnSpc>
                <a:spcPct val="107000"/>
              </a:lnSpc>
              <a:buFont typeface="Calibri" panose="020F0502020204030204" pitchFamily="34" charset="0"/>
              <a:buChar char="-"/>
            </a:pPr>
            <a:r>
              <a:rPr lang="en-GB" sz="1800" dirty="0">
                <a:effectLst/>
                <a:latin typeface="+mn-lt"/>
                <a:ea typeface="Calibri" panose="020F0502020204030204" pitchFamily="34" charset="0"/>
                <a:cs typeface="Calibri"/>
              </a:rPr>
              <a:t>Agriculture accounts for 70% of freshwater withdrawals and industrial use – largely related to energy applications</a:t>
            </a:r>
            <a:r>
              <a:rPr lang="en-GB" sz="1800" dirty="0">
                <a:latin typeface="+mn-lt"/>
                <a:ea typeface="Calibri" panose="020F0502020204030204" pitchFamily="34" charset="0"/>
                <a:cs typeface="Calibri"/>
              </a:rPr>
              <a:t> </a:t>
            </a:r>
            <a:r>
              <a:rPr lang="en-GB" sz="1800" dirty="0"/>
              <a:t>–</a:t>
            </a:r>
            <a:r>
              <a:rPr lang="en-GB" sz="1800" dirty="0">
                <a:latin typeface="+mn-lt"/>
                <a:ea typeface="Calibri" panose="020F0502020204030204" pitchFamily="34" charset="0"/>
                <a:cs typeface="Calibri"/>
              </a:rPr>
              <a:t> </a:t>
            </a:r>
            <a:r>
              <a:rPr lang="en-GB" sz="1800" dirty="0">
                <a:effectLst/>
                <a:latin typeface="+mn-lt"/>
                <a:ea typeface="Calibri" panose="020F0502020204030204" pitchFamily="34" charset="0"/>
                <a:cs typeface="Calibri"/>
              </a:rPr>
              <a:t>another 20%.</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a:p>
            <a:pPr marL="342900" indent="-342900">
              <a:lnSpc>
                <a:spcPct val="107000"/>
              </a:lnSpc>
              <a:buFont typeface="Calibri" panose="020F0502020204030204" pitchFamily="34" charset="0"/>
              <a:buChar char="-"/>
            </a:pPr>
            <a:r>
              <a:rPr lang="en-GB" sz="1800" dirty="0">
                <a:effectLst/>
                <a:latin typeface="+mn-lt"/>
                <a:ea typeface="Calibri" panose="020F0502020204030204" pitchFamily="34" charset="0"/>
                <a:cs typeface="Calibri"/>
              </a:rPr>
              <a:t>Supply and treatment of water is energy intensive and approximately of 4% of electricity demand is for this purpose. The energy requirements are driven by the distance and terrain through which the water is transported and the quality of the water resource.</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a:p>
            <a:pPr marL="342900" indent="-342900">
              <a:lnSpc>
                <a:spcPct val="107000"/>
              </a:lnSpc>
              <a:buFont typeface="Calibri" panose="020F0502020204030204" pitchFamily="34" charset="0"/>
              <a:buChar char="-"/>
            </a:pPr>
            <a:r>
              <a:rPr lang="en-GB" sz="1800" dirty="0">
                <a:effectLst/>
                <a:latin typeface="+mn-lt"/>
                <a:ea typeface="Calibri" panose="020F0502020204030204" pitchFamily="34" charset="0"/>
                <a:cs typeface="Calibri"/>
              </a:rPr>
              <a:t>Crop production requires energy both directly to power agricultural machinery and other on-farm applications</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as well as indirectly to produce inputs such as fertilizer and pesticides. Combined these add up to 4–5% of final energy demand.</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a:p>
            <a:pPr marL="342900" indent="-342900">
              <a:lnSpc>
                <a:spcPct val="107000"/>
              </a:lnSpc>
              <a:buFont typeface="Calibri" panose="020F0502020204030204" pitchFamily="34" charset="0"/>
              <a:buChar char="-"/>
            </a:pPr>
            <a:r>
              <a:rPr lang="en-GB" sz="1800" dirty="0">
                <a:latin typeface="+mn-lt"/>
                <a:ea typeface="Calibri" panose="020F0502020204030204" pitchFamily="34" charset="0"/>
                <a:cs typeface="Calibri"/>
              </a:rPr>
              <a:t>Bioenergy accounts for a little more than 10% (60 </a:t>
            </a:r>
            <a:r>
              <a:rPr lang="en-GB" sz="1800" dirty="0" err="1">
                <a:latin typeface="+mn-lt"/>
                <a:ea typeface="Calibri" panose="020F0502020204030204" pitchFamily="34" charset="0"/>
                <a:cs typeface="Calibri"/>
              </a:rPr>
              <a:t>exajoules</a:t>
            </a:r>
            <a:r>
              <a:rPr lang="en-GB" sz="1800" dirty="0">
                <a:latin typeface="+mn-lt"/>
                <a:ea typeface="Calibri" panose="020F0502020204030204" pitchFamily="34" charset="0"/>
                <a:cs typeface="Calibri"/>
              </a:rPr>
              <a:t>) of</a:t>
            </a:r>
            <a:r>
              <a:rPr lang="en-GB" sz="1800" dirty="0">
                <a:effectLst/>
                <a:latin typeface="+mn-lt"/>
                <a:ea typeface="Calibri" panose="020F0502020204030204" pitchFamily="34" charset="0"/>
                <a:cs typeface="Calibri"/>
              </a:rPr>
              <a:t> the world’s total primary energy supply</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t>
            </a:r>
            <a:r>
              <a:rPr lang="en-GB" sz="1800" dirty="0">
                <a:latin typeface="+mn-lt"/>
                <a:ea typeface="Calibri" panose="020F0502020204030204" pitchFamily="34" charset="0"/>
                <a:cs typeface="Calibri"/>
              </a:rPr>
              <a:t>and around</a:t>
            </a:r>
            <a:r>
              <a:rPr lang="en-GB" sz="1800" dirty="0">
                <a:effectLst/>
                <a:latin typeface="+mn-lt"/>
                <a:ea typeface="Calibri" panose="020F0502020204030204" pitchFamily="34" charset="0"/>
                <a:cs typeface="Calibri"/>
              </a:rPr>
              <a:t> 15% of maize and oil seeds and over 20% of sugarcane are used for biofuel production, highlighting the interaction and potential trade-offs with food production.</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a:p>
            <a:pPr marL="342900" indent="-342900">
              <a:lnSpc>
                <a:spcPct val="107000"/>
              </a:lnSpc>
              <a:spcAft>
                <a:spcPts val="800"/>
              </a:spcAft>
              <a:buFont typeface="Calibri" panose="020F0502020204030204" pitchFamily="34" charset="0"/>
              <a:buChar char="-"/>
            </a:pPr>
            <a:r>
              <a:rPr lang="en-GB" sz="1800" dirty="0">
                <a:effectLst/>
                <a:latin typeface="+mn-lt"/>
                <a:ea typeface="Calibri" panose="020F0502020204030204" pitchFamily="34" charset="0"/>
                <a:cs typeface="Calibri"/>
              </a:rPr>
              <a:t>Energy, agriculture</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land-use change are responsible for over 90% of greenhouse gas</a:t>
            </a:r>
            <a:r>
              <a:rPr lang="en-GB" sz="1800" dirty="0">
                <a:latin typeface="+mn-lt"/>
                <a:ea typeface="Calibri" panose="020F0502020204030204" pitchFamily="34" charset="0"/>
                <a:cs typeface="Calibri"/>
              </a:rPr>
              <a:t> (or G.H.G)</a:t>
            </a:r>
            <a:r>
              <a:rPr lang="en-GB" sz="1800" dirty="0">
                <a:effectLst/>
                <a:latin typeface="+mn-lt"/>
                <a:ea typeface="Calibri" panose="020F0502020204030204" pitchFamily="34" charset="0"/>
                <a:cs typeface="Calibri"/>
              </a:rPr>
              <a:t> emissions and any progress on mitigation needs to focus on these sectors. Our energy, water</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food systems are also highly vulnerable to climate change and need to be considered in adaptation and resilience measures.</a:t>
            </a:r>
          </a:p>
          <a:p>
            <a:endParaRPr lang="en-GB"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7514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a:lnSpc>
                <a:spcPct val="107000"/>
              </a:lnSpc>
              <a:spcAft>
                <a:spcPts val="800"/>
              </a:spcAft>
            </a:pPr>
            <a:r>
              <a:rPr lang="en-GB" sz="1800" dirty="0">
                <a:effectLst/>
                <a:latin typeface="+mn-lt"/>
                <a:ea typeface="Calibri" panose="020F0502020204030204" pitchFamily="34" charset="0"/>
                <a:cs typeface="Calibri"/>
              </a:rPr>
              <a:t>The importance of water, energy, food</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climate security to sustainable development and the highly interdependent nature of these concerns illustrates the need to take an integrated approach to formulation of policies and strategies.</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a:p>
            <a:pPr marL="228600" marR="0">
              <a:lnSpc>
                <a:spcPct val="107000"/>
              </a:lnSpc>
              <a:spcBef>
                <a:spcPts val="0"/>
              </a:spcBef>
              <a:spcAft>
                <a:spcPts val="800"/>
              </a:spcAft>
            </a:pPr>
            <a:endParaRPr lang="en-GB" sz="1800" dirty="0">
              <a:effectLst/>
              <a:latin typeface="Calibri" panose="020F0502020204030204" pitchFamily="34" charset="0"/>
              <a:ea typeface="Calibri" panose="020F0502020204030204" pitchFamily="34" charset="0"/>
              <a:cs typeface="Calibri"/>
            </a:endParaRPr>
          </a:p>
          <a:p>
            <a:pPr marL="228600" marR="0">
              <a:lnSpc>
                <a:spcPct val="107000"/>
              </a:lnSpc>
              <a:spcBef>
                <a:spcPts val="0"/>
              </a:spcBef>
              <a:spcAft>
                <a:spcPts val="800"/>
              </a:spcAft>
            </a:pPr>
            <a:r>
              <a:rPr lang="en-GB" sz="1800" dirty="0">
                <a:effectLst/>
                <a:latin typeface="+mn-lt"/>
                <a:ea typeface="Calibri" panose="020F0502020204030204" pitchFamily="34" charset="0"/>
                <a:cs typeface="Calibri"/>
              </a:rPr>
              <a:t>Because of such interlinkages the manner and extent to which we make progress towards one policy goal can have implications for progress on other goals</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t>
            </a:r>
            <a:r>
              <a:rPr lang="en-GB" sz="1800" dirty="0">
                <a:latin typeface="+mn-lt"/>
                <a:ea typeface="Calibri" panose="020F0502020204030204" pitchFamily="34" charset="0"/>
                <a:cs typeface="Calibri"/>
              </a:rPr>
              <a:t>It</a:t>
            </a:r>
            <a:r>
              <a:rPr lang="en-GB" sz="1800" dirty="0">
                <a:effectLst/>
                <a:latin typeface="+mn-lt"/>
                <a:ea typeface="Calibri" panose="020F0502020204030204" pitchFamily="34" charset="0"/>
                <a:cs typeface="Calibri"/>
              </a:rPr>
              <a:t> follows that decisions can have far-reaching consequences outside the intended area, sector</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or jurisdiction.</a:t>
            </a:r>
          </a:p>
          <a:p>
            <a:pPr marL="228600" marR="0">
              <a:lnSpc>
                <a:spcPct val="107000"/>
              </a:lnSpc>
              <a:spcBef>
                <a:spcPts val="0"/>
              </a:spcBef>
              <a:spcAft>
                <a:spcPts val="800"/>
              </a:spcAft>
            </a:pPr>
            <a:endParaRPr lang="en-GB" sz="1800" dirty="0">
              <a:effectLst/>
              <a:latin typeface="Calibri" panose="020F0502020204030204" pitchFamily="34" charset="0"/>
              <a:ea typeface="Calibri" panose="020F0502020204030204" pitchFamily="34" charset="0"/>
              <a:cs typeface="Calibri"/>
            </a:endParaRPr>
          </a:p>
          <a:p>
            <a:pPr marL="228600">
              <a:lnSpc>
                <a:spcPct val="107000"/>
              </a:lnSpc>
              <a:spcAft>
                <a:spcPts val="800"/>
              </a:spcAft>
            </a:pPr>
            <a:r>
              <a:rPr lang="en-GB" sz="1800" dirty="0">
                <a:effectLst/>
                <a:latin typeface="+mn-lt"/>
                <a:ea typeface="Calibri" panose="020F0502020204030204" pitchFamily="34" charset="0"/>
                <a:cs typeface="Calibri"/>
              </a:rPr>
              <a:t>Such impacts can be unintended and unforeseen</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and they can both be positive</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that is</a:t>
            </a:r>
            <a:r>
              <a:rPr lang="en-GB" sz="1800" dirty="0">
                <a:latin typeface="+mn-lt"/>
                <a:ea typeface="Calibri" panose="020F0502020204030204" pitchFamily="34" charset="0"/>
                <a:cs typeface="Calibri"/>
              </a:rPr>
              <a:t>,</a:t>
            </a:r>
            <a:r>
              <a:rPr lang="en-GB" sz="1800" dirty="0">
                <a:effectLst/>
                <a:latin typeface="+mn-lt"/>
                <a:ea typeface="Calibri" panose="020F0502020204030204" pitchFamily="34" charset="0"/>
                <a:cs typeface="Calibri"/>
              </a:rPr>
              <a:t> progress in one area is conducive to progress in another</a:t>
            </a:r>
            <a:r>
              <a:rPr lang="en-GB" sz="1800" dirty="0">
                <a:latin typeface="+mn-lt"/>
                <a:ea typeface="Calibri" panose="020F0502020204030204" pitchFamily="34" charset="0"/>
                <a:cs typeface="Calibri"/>
              </a:rPr>
              <a:t> </a:t>
            </a:r>
            <a:r>
              <a:rPr lang="en-GB" sz="1800" dirty="0"/>
              <a:t>–</a:t>
            </a:r>
            <a:r>
              <a:rPr lang="en-GB" sz="1800" dirty="0">
                <a:latin typeface="+mn-lt"/>
                <a:ea typeface="Calibri" panose="020F0502020204030204" pitchFamily="34" charset="0"/>
                <a:cs typeface="Calibri"/>
              </a:rPr>
              <a:t> </a:t>
            </a:r>
            <a:r>
              <a:rPr lang="en-GB" sz="1800" dirty="0">
                <a:effectLst/>
                <a:latin typeface="+mn-lt"/>
                <a:ea typeface="Calibri" panose="020F0502020204030204" pitchFamily="34" charset="0"/>
                <a:cs typeface="Calibri"/>
              </a:rPr>
              <a:t>often referred to as synergistic</a:t>
            </a:r>
            <a:r>
              <a:rPr lang="en-GB" sz="1800" dirty="0">
                <a:latin typeface="+mn-lt"/>
                <a:ea typeface="Calibri" panose="020F0502020204030204" pitchFamily="34" charset="0"/>
                <a:cs typeface="Calibri"/>
              </a:rPr>
              <a:t> </a:t>
            </a:r>
            <a:r>
              <a:rPr lang="en-GB" sz="1800" dirty="0"/>
              <a:t>–</a:t>
            </a:r>
            <a:r>
              <a:rPr lang="en-GB" sz="1800" dirty="0">
                <a:latin typeface="+mn-lt"/>
                <a:ea typeface="Calibri" panose="020F0502020204030204" pitchFamily="34" charset="0"/>
                <a:cs typeface="Calibri"/>
              </a:rPr>
              <a:t> </a:t>
            </a:r>
            <a:r>
              <a:rPr lang="en-GB" sz="1800" dirty="0">
                <a:effectLst/>
                <a:latin typeface="+mn-lt"/>
                <a:ea typeface="Calibri" panose="020F0502020204030204" pitchFamily="34" charset="0"/>
                <a:cs typeface="Calibri"/>
              </a:rPr>
              <a:t>or </a:t>
            </a:r>
            <a:r>
              <a:rPr lang="en-GB" sz="1800" dirty="0">
                <a:latin typeface="+mn-lt"/>
                <a:ea typeface="Calibri" panose="020F0502020204030204" pitchFamily="34" charset="0"/>
                <a:cs typeface="Calibri"/>
              </a:rPr>
              <a:t>they</a:t>
            </a:r>
            <a:r>
              <a:rPr lang="en-GB" sz="1800" dirty="0">
                <a:effectLst/>
                <a:latin typeface="+mn-lt"/>
                <a:ea typeface="Calibri" panose="020F0502020204030204" pitchFamily="34" charset="0"/>
                <a:cs typeface="Calibri"/>
              </a:rPr>
              <a:t> can be negative</a:t>
            </a:r>
            <a:r>
              <a:rPr lang="en-GB" sz="1800" dirty="0">
                <a:latin typeface="+mn-lt"/>
                <a:ea typeface="Calibri" panose="020F0502020204030204" pitchFamily="34" charset="0"/>
                <a:cs typeface="Calibri"/>
              </a:rPr>
              <a:t>, </a:t>
            </a:r>
            <a:r>
              <a:rPr lang="en-GB" sz="1800" dirty="0">
                <a:effectLst/>
                <a:latin typeface="+mn-lt"/>
                <a:ea typeface="Calibri" panose="020F0502020204030204" pitchFamily="34" charset="0"/>
                <a:cs typeface="Calibri"/>
              </a:rPr>
              <a:t>meaning progress in one area is detrimental to progress in another</a:t>
            </a:r>
            <a:r>
              <a:rPr lang="en-GB" sz="1800" dirty="0">
                <a:latin typeface="+mn-lt"/>
                <a:ea typeface="Calibri" panose="020F0502020204030204" pitchFamily="34" charset="0"/>
                <a:cs typeface="Calibri"/>
              </a:rPr>
              <a:t>. In this latter instance </a:t>
            </a:r>
            <a:r>
              <a:rPr lang="en-GB" sz="1800" dirty="0">
                <a:effectLst/>
                <a:latin typeface="+mn-lt"/>
                <a:ea typeface="Calibri" panose="020F0502020204030204" pitchFamily="34" charset="0"/>
                <a:cs typeface="Calibri"/>
              </a:rPr>
              <a:t>we have what is commonly referred to as a “trade-off”.</a:t>
            </a:r>
            <a:r>
              <a:rPr lang="en-GB" sz="1800" dirty="0">
                <a:latin typeface="+mn-lt"/>
                <a:ea typeface="Calibri" panose="020F0502020204030204" pitchFamily="34" charset="0"/>
                <a:cs typeface="Calibri"/>
              </a:rPr>
              <a:t> </a:t>
            </a:r>
            <a:endParaRPr lang="en-GB" sz="1800" dirty="0">
              <a:effectLst/>
              <a:latin typeface="+mn-lt"/>
              <a:ea typeface="Calibri" panose="020F0502020204030204" pitchFamily="34" charset="0"/>
              <a:cs typeface="Calibri"/>
            </a:endParaRPr>
          </a:p>
          <a:p>
            <a:pPr marL="228600" marR="0">
              <a:lnSpc>
                <a:spcPct val="107000"/>
              </a:lnSpc>
              <a:spcBef>
                <a:spcPts val="0"/>
              </a:spcBef>
              <a:spcAft>
                <a:spcPts val="800"/>
              </a:spcAft>
            </a:pPr>
            <a:endParaRPr lang="en-GB" sz="1800" dirty="0">
              <a:effectLst/>
              <a:latin typeface="Calibri" panose="020F0502020204030204" pitchFamily="34" charset="0"/>
              <a:ea typeface="Calibri" panose="020F0502020204030204" pitchFamily="34" charset="0"/>
              <a:cs typeface="Calibri"/>
            </a:endParaRPr>
          </a:p>
          <a:p>
            <a:pPr marL="228600">
              <a:lnSpc>
                <a:spcPct val="107000"/>
              </a:lnSpc>
              <a:spcAft>
                <a:spcPts val="800"/>
              </a:spcAft>
            </a:pPr>
            <a:r>
              <a:rPr lang="en-GB" sz="1800" dirty="0">
                <a:effectLst/>
                <a:latin typeface="+mn-lt"/>
                <a:ea typeface="Calibri" panose="020F0502020204030204" pitchFamily="34" charset="0"/>
                <a:cs typeface="Calibri"/>
              </a:rPr>
              <a:t>A coordinated and integrated process to develop policies and measures with adequate attention given to cross-cutting aspects is needed to best manage these synergies and trade-offs.</a:t>
            </a:r>
            <a:r>
              <a:rPr lang="en-GB" sz="1800" dirty="0">
                <a:latin typeface="+mn-lt"/>
                <a:ea typeface="Calibri" panose="020F0502020204030204" pitchFamily="34" charset="0"/>
                <a:cs typeface="Calibri"/>
              </a:rPr>
              <a:t> </a:t>
            </a:r>
            <a:endParaRPr lang="en-GB" sz="1800" dirty="0">
              <a:effectLst/>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95291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1.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6663847" cy="1948751"/>
          </a:xfrm>
          <a:prstGeom prst="rect">
            <a:avLst/>
          </a:prstGeom>
        </p:spPr>
        <p:txBody>
          <a:bodyPr anchor="b">
            <a:normAutofit/>
          </a:bodyPr>
          <a:lstStyle>
            <a:lvl1pPr algn="l">
              <a:defRPr sz="40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HEADER COLOUR WHITE HEADER COLOUR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2" name="TextBox 11">
            <a:extLst>
              <a:ext uri="{FF2B5EF4-FFF2-40B4-BE49-F238E27FC236}">
                <a16:creationId xmlns:a16="http://schemas.microsoft.com/office/drawing/2014/main" id="{7A18FD3B-418B-044E-B882-1CBB4759F748}"/>
              </a:ext>
            </a:extLst>
          </p:cNvPr>
          <p:cNvSpPr txBox="1"/>
          <p:nvPr userDrawn="1"/>
        </p:nvSpPr>
        <p:spPr>
          <a:xfrm>
            <a:off x="8455068" y="6112701"/>
            <a:ext cx="3736932" cy="369332"/>
          </a:xfrm>
          <a:prstGeom prst="rect">
            <a:avLst/>
          </a:prstGeom>
          <a:noFill/>
        </p:spPr>
        <p:txBody>
          <a:bodyPr wrap="square" rtlCol="0">
            <a:spAutoFit/>
          </a:bodyPr>
          <a:lstStyle/>
          <a:p>
            <a:pPr algn="ctr"/>
            <a:r>
              <a:rPr lang="en-US" sz="1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Version 1.0</a:t>
            </a:r>
          </a:p>
        </p:txBody>
      </p:sp>
    </p:spTree>
    <p:extLst>
      <p:ext uri="{BB962C8B-B14F-4D97-AF65-F5344CB8AC3E}">
        <p14:creationId xmlns:p14="http://schemas.microsoft.com/office/powerpoint/2010/main" val="483742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F01D08-7BE4-654A-939B-92857F877FED}"/>
              </a:ext>
            </a:extLst>
          </p:cNvPr>
          <p:cNvSpPr>
            <a:spLocks noGrp="1"/>
          </p:cNvSpPr>
          <p:nvPr>
            <p:ph type="sldNum" sz="quarter" idx="10"/>
          </p:nvPr>
        </p:nvSpPr>
        <p:spPr/>
        <p:txBody>
          <a:bodyPr/>
          <a:lstStyle/>
          <a:p>
            <a:fld id="{709224B1-416C-A648-9EFE-8567A5B13899}" type="slidenum">
              <a:rPr lang="en-US" smtClean="0"/>
              <a:pPr/>
              <a:t>‹#›</a:t>
            </a:fld>
            <a:endParaRPr lang="en-US" dirty="0"/>
          </a:p>
        </p:txBody>
      </p:sp>
      <p:pic>
        <p:nvPicPr>
          <p:cNvPr id="4" name="Picture 3" descr="A screenshot of a computer&#10;&#10;Description automatically generated with low confidence">
            <a:extLst>
              <a:ext uri="{FF2B5EF4-FFF2-40B4-BE49-F238E27FC236}">
                <a16:creationId xmlns:a16="http://schemas.microsoft.com/office/drawing/2014/main" id="{5F77064D-2A12-7B4B-A61F-1D41942A919A}"/>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76982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7883C98-F910-4358-94F9-40A7B6DCC40E}"/>
              </a:ext>
            </a:extLst>
          </p:cNvPr>
          <p:cNvSpPr>
            <a:spLocks noGrp="1"/>
          </p:cNvSpPr>
          <p:nvPr>
            <p:ph type="pic" sz="quarter" idx="10"/>
          </p:nvPr>
        </p:nvSpPr>
        <p:spPr>
          <a:xfrm>
            <a:off x="0" y="1306513"/>
            <a:ext cx="12192000" cy="5551487"/>
          </a:xfrm>
        </p:spPr>
        <p:txBody>
          <a:bodyPr/>
          <a:lstStyle/>
          <a:p>
            <a:endParaRPr lang="en-US"/>
          </a:p>
        </p:txBody>
      </p:sp>
    </p:spTree>
    <p:extLst>
      <p:ext uri="{BB962C8B-B14F-4D97-AF65-F5344CB8AC3E}">
        <p14:creationId xmlns:p14="http://schemas.microsoft.com/office/powerpoint/2010/main" val="2172295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dirty="0"/>
              <a:t>Click to edit Master title style maximum width of this box</a:t>
            </a:r>
            <a:endParaRPr lang="en-US" dirty="0"/>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1600"/>
            </a:lvl2pPr>
            <a:lvl3pPr>
              <a:defRPr sz="16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GB" dirty="0"/>
              <a:t>Click to 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455844" y="5788058"/>
            <a:ext cx="3262886"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Source: Click to edit Caption text styles</a:t>
            </a:r>
            <a:endParaRPr lang="en-US" dirty="0"/>
          </a:p>
        </p:txBody>
      </p:sp>
    </p:spTree>
    <p:extLst>
      <p:ext uri="{BB962C8B-B14F-4D97-AF65-F5344CB8AC3E}">
        <p14:creationId xmlns:p14="http://schemas.microsoft.com/office/powerpoint/2010/main" val="1775432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2191176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912124"/>
          </a:xfrm>
        </p:spPr>
        <p:txBody>
          <a:bodyPr/>
          <a:lstStyle>
            <a:lvl2pPr>
              <a:defRPr sz="1600" b="0" i="0">
                <a:latin typeface="Open Sans" panose="020B0606030504020204" pitchFamily="34" charset="0"/>
                <a:ea typeface="Open Sans" panose="020B0606030504020204" pitchFamily="34" charset="0"/>
                <a:cs typeface="Open Sans" panose="020B0606030504020204" pitchFamily="34" charset="0"/>
              </a:defRPr>
            </a:lvl2pPr>
            <a:lvl3pPr>
              <a:defRPr sz="16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912124"/>
          </a:xfrm>
        </p:spPr>
        <p:txBody>
          <a:bodyPr/>
          <a:lstStyle>
            <a:lvl2pPr>
              <a:defRPr sz="1600" b="0"/>
            </a:lvl2pPr>
            <a:lvl3pPr>
              <a:defRPr sz="16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dirty="0"/>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GB" dirty="0"/>
              <a:t>Click to edit Master title style</a:t>
            </a:r>
            <a:endParaRPr lang="en-US" dirty="0"/>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Source: Click to edit Caption text styles</a:t>
            </a:r>
            <a:endParaRPr lang="en-US" dirty="0"/>
          </a:p>
        </p:txBody>
      </p:sp>
      <p:sp>
        <p:nvSpPr>
          <p:cNvPr id="9" name="Text Placeholder 14">
            <a:extLst>
              <a:ext uri="{FF2B5EF4-FFF2-40B4-BE49-F238E27FC236}">
                <a16:creationId xmlns:a16="http://schemas.microsoft.com/office/drawing/2014/main" id="{C5CA0208-093D-1A41-85C1-84F28F4F263A}"/>
              </a:ext>
            </a:extLst>
          </p:cNvPr>
          <p:cNvSpPr>
            <a:spLocks noGrp="1"/>
          </p:cNvSpPr>
          <p:nvPr>
            <p:ph type="body" sz="quarter" idx="15" hasCustomPrompt="1"/>
          </p:nvPr>
        </p:nvSpPr>
        <p:spPr>
          <a:xfrm>
            <a:off x="663575" y="6127955"/>
            <a:ext cx="2500158" cy="263418"/>
          </a:xfrm>
        </p:spPr>
        <p:txBody>
          <a:bodyPr anchor="b">
            <a:normAutofit/>
          </a:bodyPr>
          <a:lstStyle>
            <a:lvl1pPr marL="0" indent="0" algn="l">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Image Author: Name (Hyperlink). Date</a:t>
            </a:r>
            <a:endParaRPr lang="en-US" dirty="0"/>
          </a:p>
        </p:txBody>
      </p:sp>
    </p:spTree>
    <p:extLst>
      <p:ext uri="{BB962C8B-B14F-4D97-AF65-F5344CB8AC3E}">
        <p14:creationId xmlns:p14="http://schemas.microsoft.com/office/powerpoint/2010/main" val="1029103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7"/>
            <a:ext cx="5157787" cy="3160435"/>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sz="1600" b="0" i="0">
                <a:latin typeface="Open Sans" panose="020B0606030504020204" pitchFamily="34" charset="0"/>
                <a:ea typeface="Open Sans" panose="020B0606030504020204" pitchFamily="34" charset="0"/>
                <a:cs typeface="Open Sans" panose="020B0606030504020204" pitchFamily="34" charset="0"/>
              </a:defRPr>
            </a:lvl2pPr>
            <a:lvl3pPr>
              <a:defRPr sz="1600">
                <a:latin typeface="Open Sans" panose="020B0606030504020204" pitchFamily="34" charset="0"/>
                <a:ea typeface="Open Sans" panose="020B0606030504020204" pitchFamily="34" charset="0"/>
                <a:cs typeface="Open Sans" panose="020B0606030504020204" pitchFamily="34" charset="0"/>
              </a:defRPr>
            </a:lvl3pPr>
            <a:lvl4pPr>
              <a:defRPr sz="1600">
                <a:latin typeface="Open Sans" panose="020B0606030504020204" pitchFamily="34" charset="0"/>
                <a:ea typeface="Open Sans" panose="020B0606030504020204" pitchFamily="34" charset="0"/>
                <a:cs typeface="Open Sans" panose="020B0606030504020204" pitchFamily="34" charset="0"/>
              </a:defRPr>
            </a:lvl4pPr>
            <a:lvl5pP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7"/>
            <a:ext cx="5183188" cy="3160435"/>
          </a:xfrm>
        </p:spPr>
        <p:txBody>
          <a:bodyPr/>
          <a:lstStyle>
            <a:lvl1pPr>
              <a:defRPr>
                <a:solidFill>
                  <a:schemeClr val="accent5">
                    <a:lumMod val="75000"/>
                  </a:schemeClr>
                </a:solidFill>
              </a:defRPr>
            </a:lvl1pPr>
            <a:lvl2pPr>
              <a:defRPr sz="1600" b="0" i="0">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Source: Click to edit Caption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GB" dirty="0"/>
              <a:t>Click to edit Master text styles</a:t>
            </a:r>
          </a:p>
        </p:txBody>
      </p:sp>
      <p:sp>
        <p:nvSpPr>
          <p:cNvPr id="13" name="Text Placeholder 14">
            <a:extLst>
              <a:ext uri="{FF2B5EF4-FFF2-40B4-BE49-F238E27FC236}">
                <a16:creationId xmlns:a16="http://schemas.microsoft.com/office/drawing/2014/main" id="{A2D6A95D-0B20-2242-B9D5-3D727BBFFC01}"/>
              </a:ext>
            </a:extLst>
          </p:cNvPr>
          <p:cNvSpPr>
            <a:spLocks noGrp="1"/>
          </p:cNvSpPr>
          <p:nvPr>
            <p:ph type="body" sz="quarter" idx="15" hasCustomPrompt="1"/>
          </p:nvPr>
        </p:nvSpPr>
        <p:spPr>
          <a:xfrm>
            <a:off x="663575" y="6127955"/>
            <a:ext cx="2500158" cy="263418"/>
          </a:xfrm>
        </p:spPr>
        <p:txBody>
          <a:bodyPr anchor="b">
            <a:normAutofit/>
          </a:bodyPr>
          <a:lstStyle>
            <a:lvl1pPr marL="0" indent="0" algn="l">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Image Author: Name (Hyperlink). Date</a:t>
            </a:r>
            <a:endParaRPr lang="en-US" dirty="0"/>
          </a:p>
        </p:txBody>
      </p:sp>
    </p:spTree>
    <p:extLst>
      <p:ext uri="{BB962C8B-B14F-4D97-AF65-F5344CB8AC3E}">
        <p14:creationId xmlns:p14="http://schemas.microsoft.com/office/powerpoint/2010/main" val="3583275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10626096"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7"/>
            <a:ext cx="10626096" cy="3160435"/>
          </a:xfrm>
        </p:spPr>
        <p:txBody>
          <a:bodyPr numCol="2"/>
          <a:lstStyle>
            <a:lvl1pPr>
              <a:defRPr lang="en-GB" sz="2000" b="1" i="0" kern="1200" dirty="0" smtClean="0">
                <a:solidFill>
                  <a:schemeClr val="accent5">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sz="1600" b="0" i="0">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4"/>
            <a:endParaRPr lang="en-GB" dirty="0"/>
          </a:p>
          <a:p>
            <a:pPr lvl="0"/>
            <a:r>
              <a:rPr lang="en-GB" dirty="0"/>
              <a:t>Click to edit Master text styles</a:t>
            </a:r>
          </a:p>
          <a:p>
            <a:pPr lvl="1"/>
            <a:r>
              <a:rPr lang="en-GB" dirty="0"/>
              <a:t>Second level</a:t>
            </a:r>
          </a:p>
          <a:p>
            <a:pPr lvl="4"/>
            <a:endParaRPr lang="en-US" dirty="0"/>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Source: Click to edit Caption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GB" dirty="0"/>
              <a:t>Click to edit Master text styles</a:t>
            </a:r>
          </a:p>
        </p:txBody>
      </p:sp>
      <p:sp>
        <p:nvSpPr>
          <p:cNvPr id="12" name="Text Placeholder 14">
            <a:extLst>
              <a:ext uri="{FF2B5EF4-FFF2-40B4-BE49-F238E27FC236}">
                <a16:creationId xmlns:a16="http://schemas.microsoft.com/office/drawing/2014/main" id="{2B4F6414-87BC-2E42-96EB-28017DEE4286}"/>
              </a:ext>
            </a:extLst>
          </p:cNvPr>
          <p:cNvSpPr>
            <a:spLocks noGrp="1"/>
          </p:cNvSpPr>
          <p:nvPr>
            <p:ph type="body" sz="quarter" idx="15" hasCustomPrompt="1"/>
          </p:nvPr>
        </p:nvSpPr>
        <p:spPr>
          <a:xfrm>
            <a:off x="663575" y="6127955"/>
            <a:ext cx="2500158" cy="263418"/>
          </a:xfrm>
        </p:spPr>
        <p:txBody>
          <a:bodyPr anchor="b">
            <a:normAutofit/>
          </a:bodyPr>
          <a:lstStyle>
            <a:lvl1pPr marL="0" indent="0" algn="l">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Image Author: Name (Hyperlink). Date</a:t>
            </a:r>
            <a:endParaRPr lang="en-US" dirty="0"/>
          </a:p>
        </p:txBody>
      </p:sp>
    </p:spTree>
    <p:extLst>
      <p:ext uri="{BB962C8B-B14F-4D97-AF65-F5344CB8AC3E}">
        <p14:creationId xmlns:p14="http://schemas.microsoft.com/office/powerpoint/2010/main" val="1455563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dirty="0"/>
              <a:t>Lecture (number) References</a:t>
            </a:r>
            <a:endParaRPr lang="en-US" dirty="0"/>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dirty="0"/>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dirty="0"/>
              <a:t>Author 1, A.B.; Author 1, C.D. Title of Article, page range</a:t>
            </a:r>
          </a:p>
          <a:p>
            <a:pPr lvl="0"/>
            <a:r>
              <a:rPr lang="en-GB" dirty="0"/>
              <a:t>Title of Site. Available online: URL (accessed on Day Month Year).</a:t>
            </a:r>
          </a:p>
          <a:p>
            <a:pPr lvl="0"/>
            <a:endParaRPr lang="en-US" dirty="0"/>
          </a:p>
        </p:txBody>
      </p:sp>
    </p:spTree>
    <p:extLst>
      <p:ext uri="{BB962C8B-B14F-4D97-AF65-F5344CB8AC3E}">
        <p14:creationId xmlns:p14="http://schemas.microsoft.com/office/powerpoint/2010/main" val="3142243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grpSp>
        <p:nvGrpSpPr>
          <p:cNvPr id="13" name="Group 12">
            <a:extLst>
              <a:ext uri="{FF2B5EF4-FFF2-40B4-BE49-F238E27FC236}">
                <a16:creationId xmlns:a16="http://schemas.microsoft.com/office/drawing/2014/main" id="{E50CF338-C848-1B47-9B45-29E9DDB89CF9}"/>
              </a:ext>
            </a:extLst>
          </p:cNvPr>
          <p:cNvGrpSpPr/>
          <p:nvPr userDrawn="1"/>
        </p:nvGrpSpPr>
        <p:grpSpPr>
          <a:xfrm>
            <a:off x="10464504" y="866053"/>
            <a:ext cx="955530" cy="955530"/>
            <a:chOff x="9022202" y="727174"/>
            <a:chExt cx="955530" cy="955530"/>
          </a:xfrm>
        </p:grpSpPr>
        <p:sp>
          <p:nvSpPr>
            <p:cNvPr id="12" name="Oval 11">
              <a:extLst>
                <a:ext uri="{FF2B5EF4-FFF2-40B4-BE49-F238E27FC236}">
                  <a16:creationId xmlns:a16="http://schemas.microsoft.com/office/drawing/2014/main" id="{8D02C118-221D-C346-A78A-6FAD09CF15A3}"/>
                </a:ext>
              </a:extLst>
            </p:cNvPr>
            <p:cNvSpPr/>
            <p:nvPr userDrawn="1"/>
          </p:nvSpPr>
          <p:spPr>
            <a:xfrm>
              <a:off x="9022202" y="7271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Track5_Lecture1_Slide25.mp3" descr="Track5_Lecture1_Slide25.mp3">
              <a:hlinkClick r:id="" action="ppaction://media"/>
              <a:extLst>
                <a:ext uri="{FF2B5EF4-FFF2-40B4-BE49-F238E27FC236}">
                  <a16:creationId xmlns:a16="http://schemas.microsoft.com/office/drawing/2014/main" id="{AC2B5925-8740-554D-ADC5-EC24D5F9100B}"/>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9093567" y="798539"/>
              <a:ext cx="812800" cy="812800"/>
            </a:xfrm>
            <a:prstGeom prst="rect">
              <a:avLst/>
            </a:prstGeom>
          </p:spPr>
        </p:pic>
      </p:grpSp>
    </p:spTree>
    <p:extLst>
      <p:ext uri="{BB962C8B-B14F-4D97-AF65-F5344CB8AC3E}">
        <p14:creationId xmlns:p14="http://schemas.microsoft.com/office/powerpoint/2010/main" val="1909839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3" name="TextBox 4">
            <a:extLst>
              <a:ext uri="{FF2B5EF4-FFF2-40B4-BE49-F238E27FC236}">
                <a16:creationId xmlns:a16="http://schemas.microsoft.com/office/drawing/2014/main" id="{1C52B1E3-AF8D-0F4C-BFC6-81E35F172BB1}"/>
              </a:ext>
            </a:extLst>
          </p:cNvPr>
          <p:cNvSpPr txBox="1"/>
          <p:nvPr userDrawn="1"/>
        </p:nvSpPr>
        <p:spPr>
          <a:xfrm>
            <a:off x="9836954" y="5970068"/>
            <a:ext cx="2071027" cy="584775"/>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Author Name Initial. Initial., Author Name Initial. Initial., Author Name Initial. Initial</a:t>
            </a:r>
            <a:endParaRPr lang="en-US" dirty="0"/>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dirty="0"/>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Logo</a:t>
            </a:r>
          </a:p>
        </p:txBody>
      </p:sp>
    </p:spTree>
    <p:extLst>
      <p:ext uri="{BB962C8B-B14F-4D97-AF65-F5344CB8AC3E}">
        <p14:creationId xmlns:p14="http://schemas.microsoft.com/office/powerpoint/2010/main" val="2504110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738529" y="6457571"/>
            <a:ext cx="453471" cy="365125"/>
          </a:xfrm>
          <a:prstGeom prst="rect">
            <a:avLst/>
          </a:prstGeom>
        </p:spPr>
        <p:txBody>
          <a:bodyPr vert="horz" lIns="91440" tIns="45720" rIns="91440" bIns="45720" rtlCol="0" anchor="ctr"/>
          <a:lstStyle>
            <a:lvl1pPr algn="ctr">
              <a:defRPr sz="1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709224B1-416C-A648-9EFE-8567A5B13899}" type="slidenum">
              <a:rPr lang="en-US" smtClean="0"/>
              <a:pPr/>
              <a:t>‹#›</a:t>
            </a:fld>
            <a:endParaRPr lang="en-US" dirty="0"/>
          </a:p>
        </p:txBody>
      </p:sp>
    </p:spTree>
    <p:extLst>
      <p:ext uri="{BB962C8B-B14F-4D97-AF65-F5344CB8AC3E}">
        <p14:creationId xmlns:p14="http://schemas.microsoft.com/office/powerpoint/2010/main" val="12726045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4.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hyperlink" Target="https://unstats.un.org/sdgs/indicators/database/" TargetMode="External"/><Relationship Id="rId2" Type="http://schemas.openxmlformats.org/officeDocument/2006/relationships/hyperlink" Target="https://unstats.un.org/sdgs/report/2020/The-Sustainable-Development-Goals-Report-2020.pdf" TargetMode="External"/><Relationship Id="rId1" Type="http://schemas.openxmlformats.org/officeDocument/2006/relationships/slideLayout" Target="../slideLayouts/slideLayout7.xml"/><Relationship Id="rId6" Type="http://schemas.openxmlformats.org/officeDocument/2006/relationships/hyperlink" Target="https://www.climatewatchdata.org/" TargetMode="External"/><Relationship Id="rId5" Type="http://schemas.openxmlformats.org/officeDocument/2006/relationships/hyperlink" Target="http://www.fao.org/aquastat/statistics/query/results.html" TargetMode="External"/><Relationship Id="rId4" Type="http://schemas.openxmlformats.org/officeDocument/2006/relationships/hyperlink" Target="https://unfccc.int/sites/default/files/resource/cma2021_02E.pdf"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hyperlink" Target="https://www.open.edu/openlearncreate/mod/quiz/view.php?id=179110"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hyperlink" Target="https://sdgs.un.org/goals" TargetMode="External"/><Relationship Id="rId2" Type="http://schemas.openxmlformats.org/officeDocument/2006/relationships/hyperlink" Target="https://sustainabledevelopment.un.org/post2015/transformingourworld/publication"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4.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43DEC4-7B82-AE4C-9411-326BCE085D1C}"/>
              </a:ext>
            </a:extLst>
          </p:cNvPr>
          <p:cNvSpPr>
            <a:spLocks noGrp="1"/>
          </p:cNvSpPr>
          <p:nvPr>
            <p:ph type="ctrTitle"/>
          </p:nvPr>
        </p:nvSpPr>
        <p:spPr>
          <a:xfrm>
            <a:off x="651352" y="4301318"/>
            <a:ext cx="4526129" cy="1948751"/>
          </a:xfrm>
        </p:spPr>
        <p:txBody>
          <a:bodyPr/>
          <a:lstStyle/>
          <a:p>
            <a:r>
              <a:rPr lang="en-US" dirty="0"/>
              <a:t>INTRODUCTION</a:t>
            </a:r>
          </a:p>
        </p:txBody>
      </p:sp>
      <p:sp>
        <p:nvSpPr>
          <p:cNvPr id="5" name="Subtitle 4">
            <a:extLst>
              <a:ext uri="{FF2B5EF4-FFF2-40B4-BE49-F238E27FC236}">
                <a16:creationId xmlns:a16="http://schemas.microsoft.com/office/drawing/2014/main" id="{1FC194A1-12B9-9747-AC32-0299581E378E}"/>
              </a:ext>
            </a:extLst>
          </p:cNvPr>
          <p:cNvSpPr>
            <a:spLocks noGrp="1"/>
          </p:cNvSpPr>
          <p:nvPr>
            <p:ph type="subTitle" idx="1"/>
          </p:nvPr>
        </p:nvSpPr>
        <p:spPr>
          <a:xfrm>
            <a:off x="676066" y="4621878"/>
            <a:ext cx="2846121" cy="954803"/>
          </a:xfrm>
        </p:spPr>
        <p:txBody>
          <a:bodyPr/>
          <a:lstStyle/>
          <a:p>
            <a:r>
              <a:rPr lang="en-US" dirty="0"/>
              <a:t>Part I</a:t>
            </a:r>
          </a:p>
        </p:txBody>
      </p:sp>
      <p:sp>
        <p:nvSpPr>
          <p:cNvPr id="6" name="Oval 5">
            <a:extLst>
              <a:ext uri="{FF2B5EF4-FFF2-40B4-BE49-F238E27FC236}">
                <a16:creationId xmlns:a16="http://schemas.microsoft.com/office/drawing/2014/main" id="{3642E475-6255-5046-8EBD-02A3A84E8F7C}"/>
              </a:ext>
            </a:extLst>
          </p:cNvPr>
          <p:cNvSpPr/>
          <p:nvPr/>
        </p:nvSpPr>
        <p:spPr>
          <a:xfrm>
            <a:off x="5140470" y="529453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1_Slide1.mp3" descr="Lecture1_Slide1.mp3">
            <a:hlinkClick r:id="" action="ppaction://media"/>
            <a:extLst>
              <a:ext uri="{FF2B5EF4-FFF2-40B4-BE49-F238E27FC236}">
                <a16:creationId xmlns:a16="http://schemas.microsoft.com/office/drawing/2014/main" id="{D5A29A88-3791-9A4D-A6E4-297F2AEB9F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11835" y="5365904"/>
            <a:ext cx="812800" cy="812800"/>
          </a:xfrm>
          <a:prstGeom prst="rect">
            <a:avLst/>
          </a:prstGeom>
        </p:spPr>
      </p:pic>
    </p:spTree>
    <p:extLst>
      <p:ext uri="{BB962C8B-B14F-4D97-AF65-F5344CB8AC3E}">
        <p14:creationId xmlns:p14="http://schemas.microsoft.com/office/powerpoint/2010/main" val="237867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C4BE3B56-F728-4E2A-932B-1539E2A1805D}"/>
              </a:ext>
            </a:extLst>
          </p:cNvPr>
          <p:cNvSpPr/>
          <p:nvPr/>
        </p:nvSpPr>
        <p:spPr>
          <a:xfrm>
            <a:off x="658416" y="2027390"/>
            <a:ext cx="8140171" cy="4093428"/>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000" b="0" i="0" u="none" strike="noStrike" kern="1200" cap="none" spc="0" normalizeH="0" baseline="0" noProof="0" dirty="0">
                <a:ln>
                  <a:noFill/>
                </a:ln>
                <a:solidFill>
                  <a:srgbClr val="4472C4">
                    <a:lumMod val="60000"/>
                    <a:lumOff val="40000"/>
                  </a:srgbClr>
                </a:solidFill>
                <a:effectLst/>
                <a:uLnTx/>
                <a:uFillTx/>
                <a:latin typeface="Open Sans"/>
                <a:ea typeface="Open Sans"/>
                <a:cs typeface="Open Sans"/>
              </a:rPr>
              <a:t>Climate, land, energy, and water concerns are highly interlinked</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 agriculture and energy system account for </a:t>
            </a:r>
            <a:r>
              <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90% of water </a:t>
            </a: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withdrawals worldwide (4)</a:t>
            </a:r>
            <a:endPar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Supply and treatment of water consumes approximately </a:t>
            </a:r>
            <a:r>
              <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 of electricity </a:t>
            </a: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globally (5)</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Crop production consumes </a:t>
            </a:r>
            <a:r>
              <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4–5% of final energy</a:t>
            </a: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(6)</a:t>
            </a:r>
            <a:endPar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Bioenergy production uses an </a:t>
            </a:r>
            <a:r>
              <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increasing share of cropland</a:t>
            </a: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(7)</a:t>
            </a:r>
            <a:endPar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a:ea typeface="Open Sans"/>
                <a:cs typeface="Open Sans"/>
              </a:rPr>
              <a:t>Energy, agriculture, and land-use change contribute more than </a:t>
            </a:r>
            <a:r>
              <a:rPr kumimoji="0" lang="en-US" sz="2000" b="1" i="0" u="none" strike="noStrike" kern="1200" cap="none" spc="0" normalizeH="0" baseline="0" noProof="0" dirty="0">
                <a:ln>
                  <a:noFill/>
                </a:ln>
                <a:solidFill>
                  <a:prstClr val="black"/>
                </a:solidFill>
                <a:effectLst/>
                <a:uLnTx/>
                <a:uFillTx/>
                <a:latin typeface="Open Sans"/>
                <a:ea typeface="Open Sans"/>
                <a:cs typeface="Open Sans"/>
              </a:rPr>
              <a:t>90% of GHG emissions (8)</a:t>
            </a:r>
          </a:p>
        </p:txBody>
      </p:sp>
      <p:sp>
        <p:nvSpPr>
          <p:cNvPr id="6" name="Title 1">
            <a:extLst>
              <a:ext uri="{FF2B5EF4-FFF2-40B4-BE49-F238E27FC236}">
                <a16:creationId xmlns:a16="http://schemas.microsoft.com/office/drawing/2014/main" id="{5D5619E3-BA40-4D84-B3C0-CC93EC4D680F}"/>
              </a:ext>
            </a:extLst>
          </p:cNvPr>
          <p:cNvSpPr>
            <a:spLocks noGrp="1"/>
          </p:cNvSpPr>
          <p:nvPr/>
        </p:nvSpPr>
        <p:spPr>
          <a:xfrm>
            <a:off x="583364" y="1334585"/>
            <a:ext cx="9423105" cy="69452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1.2 Why CLEWs?</a:t>
            </a:r>
          </a:p>
        </p:txBody>
      </p:sp>
      <p:sp>
        <p:nvSpPr>
          <p:cNvPr id="7" name="Oval 6">
            <a:extLst>
              <a:ext uri="{FF2B5EF4-FFF2-40B4-BE49-F238E27FC236}">
                <a16:creationId xmlns:a16="http://schemas.microsoft.com/office/drawing/2014/main" id="{BE14BD35-4167-FE49-A218-04E5C8985021}"/>
              </a:ext>
            </a:extLst>
          </p:cNvPr>
          <p:cNvSpPr/>
          <p:nvPr/>
        </p:nvSpPr>
        <p:spPr>
          <a:xfrm>
            <a:off x="4946820" y="95044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1_Slide10.mp3" descr="Lecture1_Slide10.mp3">
            <a:hlinkClick r:id="" action="ppaction://media"/>
            <a:extLst>
              <a:ext uri="{FF2B5EF4-FFF2-40B4-BE49-F238E27FC236}">
                <a16:creationId xmlns:a16="http://schemas.microsoft.com/office/drawing/2014/main" id="{608743B9-2667-3343-8447-B2838FB46D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18185" y="1021805"/>
            <a:ext cx="812800" cy="812800"/>
          </a:xfrm>
          <a:prstGeom prst="rect">
            <a:avLst/>
          </a:prstGeom>
        </p:spPr>
      </p:pic>
    </p:spTree>
    <p:extLst>
      <p:ext uri="{BB962C8B-B14F-4D97-AF65-F5344CB8AC3E}">
        <p14:creationId xmlns:p14="http://schemas.microsoft.com/office/powerpoint/2010/main" val="42004820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68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C4BE3B56-F728-4E2A-932B-1539E2A1805D}"/>
              </a:ext>
            </a:extLst>
          </p:cNvPr>
          <p:cNvSpPr/>
          <p:nvPr/>
        </p:nvSpPr>
        <p:spPr>
          <a:xfrm>
            <a:off x="706542" y="2035411"/>
            <a:ext cx="10961224" cy="3990836"/>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1000"/>
              </a:spcBef>
              <a:spcAft>
                <a:spcPts val="600"/>
              </a:spcAft>
              <a:buClrTx/>
              <a:buSzTx/>
              <a:buFontTx/>
              <a:buNone/>
              <a:tabLst/>
              <a:defRPr/>
            </a:pPr>
            <a:r>
              <a:rPr kumimoji="0" lang="en-US" sz="2000" b="0" i="0" u="none" strike="noStrike" kern="1200" cap="none" spc="0" normalizeH="0" baseline="0" noProof="0" dirty="0">
                <a:ln>
                  <a:noFill/>
                </a:ln>
                <a:solidFill>
                  <a:srgbClr val="4472C4">
                    <a:lumMod val="60000"/>
                    <a:lumOff val="40000"/>
                  </a:srgbClr>
                </a:solidFill>
                <a:effectLst/>
                <a:uLnTx/>
                <a:uFillTx/>
                <a:latin typeface=" open sans semi"/>
                <a:ea typeface="Open Sans"/>
                <a:cs typeface="Open Sans"/>
              </a:rPr>
              <a:t>There is a need to take an integrated approach to policy formulation because:</a:t>
            </a:r>
          </a:p>
          <a:p>
            <a:pPr marL="285750" marR="0" lvl="0" indent="-285750" algn="l" defTabSz="914400" rtl="0" eaLnBrk="1" fontAlgn="auto" latinLnBrk="0" hangingPunct="1">
              <a:lnSpc>
                <a:spcPct val="100000"/>
              </a:lnSpc>
              <a:spcBef>
                <a:spcPts val="100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 open sans semi"/>
                <a:ea typeface="Open Sans"/>
                <a:cs typeface="Open Sans"/>
              </a:rPr>
              <a:t>Sustainable development means untangling a complex web of interwoven concerns and vested interests.</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 open sans semi"/>
                <a:ea typeface="Open Sans"/>
                <a:cs typeface="Open Sans"/>
              </a:rPr>
              <a:t>Decisions can have far-reaching consequences outside the targeted area, sector, or jurisdiction.</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 open sans semi"/>
                <a:ea typeface="Open Sans"/>
                <a:cs typeface="Open Sans"/>
              </a:rPr>
              <a:t>Impacts can be unintended and unforeseen.</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 open sans semi"/>
                <a:ea typeface="Open Sans"/>
                <a:cs typeface="Open Sans"/>
              </a:rPr>
              <a:t>Cross-sectoral and cross-system impacts may be either positive or negative (or both).</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000" b="0" i="0" u="none" strike="noStrike" kern="1200" cap="none" spc="0" normalizeH="0" baseline="0" noProof="0" dirty="0">
                <a:ln>
                  <a:noFill/>
                </a:ln>
                <a:solidFill>
                  <a:srgbClr val="C8102E"/>
                </a:solidFill>
                <a:effectLst/>
                <a:uLnTx/>
                <a:uFillTx/>
                <a:latin typeface=" open sans semi"/>
                <a:ea typeface="Open Sans"/>
                <a:cs typeface="Open Sans"/>
              </a:rPr>
              <a:t>A coordinated and integrated process to develop policies and measures with adequate attention given to cross-cutting aspects is needed to best manage synergies and trade-offs.</a:t>
            </a:r>
          </a:p>
        </p:txBody>
      </p:sp>
      <p:sp>
        <p:nvSpPr>
          <p:cNvPr id="7" name="Title 1">
            <a:extLst>
              <a:ext uri="{FF2B5EF4-FFF2-40B4-BE49-F238E27FC236}">
                <a16:creationId xmlns:a16="http://schemas.microsoft.com/office/drawing/2014/main" id="{5D5619E3-BA40-4D84-B3C0-CC93EC4D680F}"/>
              </a:ext>
            </a:extLst>
          </p:cNvPr>
          <p:cNvSpPr>
            <a:spLocks noGrp="1"/>
          </p:cNvSpPr>
          <p:nvPr/>
        </p:nvSpPr>
        <p:spPr>
          <a:xfrm>
            <a:off x="583364" y="1334585"/>
            <a:ext cx="9423105" cy="69452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1.2 Why CLEWs?</a:t>
            </a:r>
          </a:p>
        </p:txBody>
      </p:sp>
      <p:sp>
        <p:nvSpPr>
          <p:cNvPr id="6" name="Oval 5">
            <a:extLst>
              <a:ext uri="{FF2B5EF4-FFF2-40B4-BE49-F238E27FC236}">
                <a16:creationId xmlns:a16="http://schemas.microsoft.com/office/drawing/2014/main" id="{F3CC4A20-5C04-8041-A81E-2505DE6B678E}"/>
              </a:ext>
            </a:extLst>
          </p:cNvPr>
          <p:cNvSpPr/>
          <p:nvPr/>
        </p:nvSpPr>
        <p:spPr>
          <a:xfrm>
            <a:off x="4946820" y="95044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1_Slide11.mp3" descr="Lecture1_Slide11.mp3">
            <a:hlinkClick r:id="" action="ppaction://media"/>
            <a:extLst>
              <a:ext uri="{FF2B5EF4-FFF2-40B4-BE49-F238E27FC236}">
                <a16:creationId xmlns:a16="http://schemas.microsoft.com/office/drawing/2014/main" id="{1C81F51F-C173-BF49-B59C-F300CB86A2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18185" y="1021805"/>
            <a:ext cx="812800" cy="812800"/>
          </a:xfrm>
          <a:prstGeom prst="rect">
            <a:avLst/>
          </a:prstGeom>
        </p:spPr>
      </p:pic>
    </p:spTree>
    <p:extLst>
      <p:ext uri="{BB962C8B-B14F-4D97-AF65-F5344CB8AC3E}">
        <p14:creationId xmlns:p14="http://schemas.microsoft.com/office/powerpoint/2010/main" val="265331718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0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C4BE3B56-F728-4E2A-932B-1539E2A1805D}"/>
              </a:ext>
            </a:extLst>
          </p:cNvPr>
          <p:cNvSpPr/>
          <p:nvPr/>
        </p:nvSpPr>
        <p:spPr>
          <a:xfrm>
            <a:off x="674459" y="2059474"/>
            <a:ext cx="10961224" cy="3375283"/>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4472C4">
                    <a:lumMod val="60000"/>
                    <a:lumOff val="40000"/>
                  </a:srgbClr>
                </a:solidFill>
                <a:effectLst/>
                <a:uLnTx/>
                <a:uFillTx/>
                <a:latin typeface="Open Sans Semi"/>
                <a:ea typeface="Open Sans"/>
                <a:cs typeface="Open Sans"/>
              </a:rPr>
              <a:t>There is a need for policy coherence</a:t>
            </a:r>
          </a:p>
          <a:p>
            <a:pPr marL="285750" marR="0" lvl="0" indent="-285750" algn="l" defTabSz="914400" rtl="0" eaLnBrk="1" fontAlgn="auto" latinLnBrk="0" hangingPunct="1">
              <a:lnSpc>
                <a:spcPct val="100000"/>
              </a:lnSpc>
              <a:spcBef>
                <a:spcPts val="100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Semi"/>
                <a:ea typeface="Open Sans"/>
                <a:cs typeface="Open Sans"/>
              </a:rPr>
              <a:t>Systematically identify relevant linkages across the sectors and domains and consider those linkages in design of policies;</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Semi"/>
                <a:ea typeface="Open Sans"/>
                <a:cs typeface="Open Sans"/>
              </a:rPr>
              <a:t>Ensure that policies are consistent across sectors and scales (from local to global);</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Semi"/>
                <a:ea typeface="Open Sans"/>
                <a:cs typeface="Open Sans"/>
              </a:rPr>
              <a:t>Involve relevant stakeholders in design, implementation, monitoring, and evaluation; </a:t>
            </a:r>
            <a:endParaRPr kumimoji="0" lang="en-US" sz="2000" b="0" i="0" u="none" strike="noStrike" kern="1200" cap="none" spc="0" normalizeH="0" baseline="0" noProof="0">
              <a:ln>
                <a:noFill/>
              </a:ln>
              <a:solidFill>
                <a:prstClr val="black"/>
              </a:solidFill>
              <a:effectLst/>
              <a:uLnTx/>
              <a:uFillTx/>
              <a:latin typeface="Open Sans Semi"/>
              <a:ea typeface="Open Sans"/>
              <a:cs typeface="Open Sans"/>
            </a:endParaRP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Semi"/>
                <a:ea typeface="Open Sans"/>
                <a:cs typeface="Open Sans"/>
              </a:rPr>
              <a:t>Allocate adequate resources for implementation at all levels and at all scales. </a:t>
            </a:r>
            <a:endParaRPr kumimoji="0" lang="en-US" sz="2000" b="0" i="0" u="none" strike="noStrike" kern="1200" cap="none" spc="0" normalizeH="0" baseline="0" noProof="0">
              <a:ln>
                <a:noFill/>
              </a:ln>
              <a:solidFill>
                <a:prstClr val="black"/>
              </a:solidFill>
              <a:effectLst/>
              <a:uLnTx/>
              <a:uFillTx/>
              <a:latin typeface="Open Sans Semi"/>
              <a:ea typeface="Open Sans"/>
              <a:cs typeface="Open San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Open Sans Semi"/>
              <a:ea typeface="Open Sans"/>
              <a:cs typeface="Open Sans"/>
            </a:endParaRPr>
          </a:p>
        </p:txBody>
      </p:sp>
      <p:sp>
        <p:nvSpPr>
          <p:cNvPr id="6" name="Title 1">
            <a:extLst>
              <a:ext uri="{FF2B5EF4-FFF2-40B4-BE49-F238E27FC236}">
                <a16:creationId xmlns:a16="http://schemas.microsoft.com/office/drawing/2014/main" id="{5D5619E3-BA40-4D84-B3C0-CC93EC4D680F}"/>
              </a:ext>
            </a:extLst>
          </p:cNvPr>
          <p:cNvSpPr>
            <a:spLocks noGrp="1"/>
          </p:cNvSpPr>
          <p:nvPr/>
        </p:nvSpPr>
        <p:spPr>
          <a:xfrm>
            <a:off x="583364" y="1334585"/>
            <a:ext cx="9423105" cy="69452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1.2 Why CLEWs?</a:t>
            </a:r>
          </a:p>
        </p:txBody>
      </p:sp>
      <p:sp>
        <p:nvSpPr>
          <p:cNvPr id="7" name="Oval 6">
            <a:extLst>
              <a:ext uri="{FF2B5EF4-FFF2-40B4-BE49-F238E27FC236}">
                <a16:creationId xmlns:a16="http://schemas.microsoft.com/office/drawing/2014/main" id="{B1324F18-D679-134A-9C91-FB228993EAA0}"/>
              </a:ext>
            </a:extLst>
          </p:cNvPr>
          <p:cNvSpPr/>
          <p:nvPr/>
        </p:nvSpPr>
        <p:spPr>
          <a:xfrm>
            <a:off x="4946820" y="95044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1_Slide12.mp3" descr="Lecture1_Slide12.mp3">
            <a:hlinkClick r:id="" action="ppaction://media"/>
            <a:extLst>
              <a:ext uri="{FF2B5EF4-FFF2-40B4-BE49-F238E27FC236}">
                <a16:creationId xmlns:a16="http://schemas.microsoft.com/office/drawing/2014/main" id="{46041B01-2D31-6F4A-AA90-5D56D68652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18185" y="1016843"/>
            <a:ext cx="812800" cy="812800"/>
          </a:xfrm>
          <a:prstGeom prst="rect">
            <a:avLst/>
          </a:prstGeom>
        </p:spPr>
      </p:pic>
    </p:spTree>
    <p:extLst>
      <p:ext uri="{BB962C8B-B14F-4D97-AF65-F5344CB8AC3E}">
        <p14:creationId xmlns:p14="http://schemas.microsoft.com/office/powerpoint/2010/main" val="212350076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0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C4BE3B56-F728-4E2A-932B-1539E2A1805D}"/>
              </a:ext>
            </a:extLst>
          </p:cNvPr>
          <p:cNvSpPr/>
          <p:nvPr/>
        </p:nvSpPr>
        <p:spPr>
          <a:xfrm>
            <a:off x="650395" y="2067495"/>
            <a:ext cx="8153856" cy="4221669"/>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4472C4">
                    <a:lumMod val="60000"/>
                    <a:lumOff val="40000"/>
                  </a:srgbClr>
                </a:solidFill>
                <a:effectLst/>
                <a:uLnTx/>
                <a:uFillTx/>
                <a:latin typeface="Open Sans"/>
                <a:ea typeface="Open Sans"/>
                <a:cs typeface="Open Sans"/>
              </a:rPr>
              <a:t>Policy formulation and assessments are quite often done in isolation by separate and disconnected institutional entities. </a:t>
            </a:r>
            <a:endParaRPr kumimoji="0" lang="en-US" sz="1800" b="0" i="0" u="none" strike="noStrike" kern="1200" cap="none" spc="0" normalizeH="0" baseline="0" noProof="0" dirty="0">
              <a:ln>
                <a:noFill/>
              </a:ln>
              <a:solidFill>
                <a:srgbClr val="4472C4">
                  <a:lumMod val="60000"/>
                  <a:lumOff val="40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1000"/>
              </a:spcBef>
              <a:spcAft>
                <a:spcPts val="5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Policy frameworks</a:t>
            </a:r>
          </a:p>
          <a:p>
            <a:pPr marL="342900" marR="0" lvl="0" indent="-342900" algn="l" defTabSz="914400" rtl="0" eaLnBrk="1" fontAlgn="auto" latinLnBrk="0" hangingPunct="1">
              <a:lnSpc>
                <a:spcPct val="100000"/>
              </a:lnSpc>
              <a:spcBef>
                <a:spcPts val="1000"/>
              </a:spcBef>
              <a:spcAft>
                <a:spcPts val="5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Administrative roles</a:t>
            </a:r>
          </a:p>
          <a:p>
            <a:pPr marL="342900" marR="0" lvl="0" indent="-342900" algn="l" defTabSz="914400" rtl="0" eaLnBrk="1" fontAlgn="auto" latinLnBrk="0" hangingPunct="1">
              <a:lnSpc>
                <a:spcPct val="100000"/>
              </a:lnSpc>
              <a:spcBef>
                <a:spcPts val="1000"/>
              </a:spcBef>
              <a:spcAft>
                <a:spcPts val="5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Capacity resources</a:t>
            </a:r>
          </a:p>
          <a:p>
            <a:pPr marL="342900" marR="0" lvl="0" indent="-342900" algn="l" defTabSz="914400" rtl="0" eaLnBrk="1" fontAlgn="auto" latinLnBrk="0" hangingPunct="1">
              <a:lnSpc>
                <a:spcPct val="100000"/>
              </a:lnSpc>
              <a:spcBef>
                <a:spcPts val="1000"/>
              </a:spcBef>
              <a:spcAft>
                <a:spcPts val="5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Funding resources</a:t>
            </a:r>
          </a:p>
          <a:p>
            <a:pPr marL="342900" marR="0" lvl="0" indent="-342900" algn="l" defTabSz="914400" rtl="0" eaLnBrk="1" fontAlgn="auto" latinLnBrk="0" hangingPunct="1">
              <a:lnSpc>
                <a:spcPct val="100000"/>
              </a:lnSpc>
              <a:spcBef>
                <a:spcPts val="1000"/>
              </a:spcBef>
              <a:spcAft>
                <a:spcPts val="5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Informational challenge</a:t>
            </a:r>
          </a:p>
          <a:p>
            <a:pPr marL="342900" marR="0" lvl="0" indent="-342900" algn="l" defTabSz="914400" rtl="0" eaLnBrk="1" fontAlgn="auto" latinLnBrk="0" hangingPunct="1">
              <a:lnSpc>
                <a:spcPct val="100000"/>
              </a:lnSpc>
              <a:spcBef>
                <a:spcPts val="1000"/>
              </a:spcBef>
              <a:spcAft>
                <a:spcPts val="5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Open Sans"/>
                <a:ea typeface="Open Sans"/>
                <a:cs typeface="Open Sans"/>
              </a:rPr>
              <a:t>Timeframe and strategic planning</a:t>
            </a:r>
          </a:p>
          <a:p>
            <a:pPr marL="342900" marR="0" lvl="0" indent="-342900" algn="l" defTabSz="914400" rtl="0" eaLnBrk="1" fontAlgn="auto" latinLnBrk="0" hangingPunct="1">
              <a:lnSpc>
                <a:spcPct val="100000"/>
              </a:lnSpc>
              <a:spcBef>
                <a:spcPts val="1000"/>
              </a:spcBef>
              <a:spcAft>
                <a:spcPts val="5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Open Sans"/>
                <a:ea typeface="Open Sans"/>
                <a:cs typeface="Open Sans"/>
              </a:rPr>
              <a:t>Evaluation</a:t>
            </a:r>
          </a:p>
        </p:txBody>
      </p:sp>
      <p:sp>
        <p:nvSpPr>
          <p:cNvPr id="7" name="Title 1">
            <a:extLst>
              <a:ext uri="{FF2B5EF4-FFF2-40B4-BE49-F238E27FC236}">
                <a16:creationId xmlns:a16="http://schemas.microsoft.com/office/drawing/2014/main" id="{5D5619E3-BA40-4D84-B3C0-CC93EC4D680F}"/>
              </a:ext>
            </a:extLst>
          </p:cNvPr>
          <p:cNvSpPr>
            <a:spLocks noGrp="1"/>
          </p:cNvSpPr>
          <p:nvPr/>
        </p:nvSpPr>
        <p:spPr>
          <a:xfrm>
            <a:off x="583364" y="1334585"/>
            <a:ext cx="9423105" cy="69452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1.2 Why CLEWs?</a:t>
            </a:r>
          </a:p>
        </p:txBody>
      </p:sp>
      <p:sp>
        <p:nvSpPr>
          <p:cNvPr id="6" name="Oval 5">
            <a:extLst>
              <a:ext uri="{FF2B5EF4-FFF2-40B4-BE49-F238E27FC236}">
                <a16:creationId xmlns:a16="http://schemas.microsoft.com/office/drawing/2014/main" id="{5C51CD63-12F2-3242-B6FA-D01EE9890B97}"/>
              </a:ext>
            </a:extLst>
          </p:cNvPr>
          <p:cNvSpPr/>
          <p:nvPr/>
        </p:nvSpPr>
        <p:spPr>
          <a:xfrm>
            <a:off x="4946820" y="95044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1_Slide13.mp3" descr="Lecture1_Slide13.mp3">
            <a:hlinkClick r:id="" action="ppaction://media"/>
            <a:extLst>
              <a:ext uri="{FF2B5EF4-FFF2-40B4-BE49-F238E27FC236}">
                <a16:creationId xmlns:a16="http://schemas.microsoft.com/office/drawing/2014/main" id="{75244A81-EE83-9C41-A13B-81AD74DD21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18185" y="1021805"/>
            <a:ext cx="812800" cy="812800"/>
          </a:xfrm>
          <a:prstGeom prst="rect">
            <a:avLst/>
          </a:prstGeom>
        </p:spPr>
      </p:pic>
    </p:spTree>
    <p:extLst>
      <p:ext uri="{BB962C8B-B14F-4D97-AF65-F5344CB8AC3E}">
        <p14:creationId xmlns:p14="http://schemas.microsoft.com/office/powerpoint/2010/main" val="65893170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24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6DDB-BE3F-7D46-B296-B0482D869D5F}"/>
              </a:ext>
            </a:extLst>
          </p:cNvPr>
          <p:cNvSpPr>
            <a:spLocks noGrp="1"/>
          </p:cNvSpPr>
          <p:nvPr>
            <p:ph type="title"/>
          </p:nvPr>
        </p:nvSpPr>
        <p:spPr/>
        <p:txBody>
          <a:bodyPr/>
          <a:lstStyle/>
          <a:p>
            <a:r>
              <a:rPr lang="en-US" dirty="0"/>
              <a:t>Lecture 1.2 References</a:t>
            </a:r>
          </a:p>
        </p:txBody>
      </p:sp>
      <p:sp>
        <p:nvSpPr>
          <p:cNvPr id="3" name="Slide Number Placeholder 2">
            <a:extLst>
              <a:ext uri="{FF2B5EF4-FFF2-40B4-BE49-F238E27FC236}">
                <a16:creationId xmlns:a16="http://schemas.microsoft.com/office/drawing/2014/main" id="{EFFD2061-FBDE-134A-8182-528F3DDBB4E2}"/>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Text Placeholder 3">
            <a:extLst>
              <a:ext uri="{FF2B5EF4-FFF2-40B4-BE49-F238E27FC236}">
                <a16:creationId xmlns:a16="http://schemas.microsoft.com/office/drawing/2014/main" id="{189DDE0D-5315-254E-AA62-BBC221A7F68A}"/>
              </a:ext>
            </a:extLst>
          </p:cNvPr>
          <p:cNvSpPr>
            <a:spLocks noGrp="1"/>
          </p:cNvSpPr>
          <p:nvPr>
            <p:ph type="body" sz="quarter" idx="11"/>
          </p:nvPr>
        </p:nvSpPr>
        <p:spPr>
          <a:xfrm>
            <a:off x="663575" y="2082799"/>
            <a:ext cx="7587796" cy="4006915"/>
          </a:xfrm>
        </p:spPr>
        <p:txBody>
          <a:bodyPr>
            <a:normAutofit fontScale="85000" lnSpcReduction="20000"/>
          </a:bodyPr>
          <a:lstStyle/>
          <a:p>
            <a:r>
              <a:rPr lang="en-US" dirty="0"/>
              <a:t>United Nations (2020), The Sustainable Development Goals Report 2020, </a:t>
            </a:r>
            <a:r>
              <a:rPr lang="en-US" dirty="0">
                <a:hlinkClick r:id="rId2"/>
              </a:rPr>
              <a:t>https://unstats.un.org/sdgs/report/2020/The-Sustainable-Development-Goals-Report-2020.pdf</a:t>
            </a:r>
            <a:r>
              <a:rPr lang="en-US" dirty="0"/>
              <a:t> </a:t>
            </a:r>
          </a:p>
          <a:p>
            <a:r>
              <a:rPr lang="en-US" dirty="0"/>
              <a:t>United Nations, SDG Indicators - United Nations Global SDG database </a:t>
            </a:r>
            <a:r>
              <a:rPr lang="en-US" dirty="0">
                <a:hlinkClick r:id="rId3"/>
              </a:rPr>
              <a:t>https://unstats.un.org/sdgs/indicators/database/</a:t>
            </a:r>
            <a:endParaRPr lang="en-US" dirty="0"/>
          </a:p>
          <a:p>
            <a:r>
              <a:rPr lang="en-US" dirty="0"/>
              <a:t>United Nations Framework Convention in Climate Change (2021), Nationally determined contributions under the Paris Agreement Synthesis report by the secretariat, </a:t>
            </a:r>
            <a:r>
              <a:rPr lang="en-US" dirty="0">
                <a:hlinkClick r:id="rId4"/>
              </a:rPr>
              <a:t>https://unfccc.int/sites/default/files/resource/cma2021_02E.pdf</a:t>
            </a:r>
            <a:r>
              <a:rPr lang="en-US" dirty="0"/>
              <a:t> </a:t>
            </a:r>
          </a:p>
          <a:p>
            <a:r>
              <a:rPr lang="en-US" dirty="0"/>
              <a:t>Food and Agriculture Organization, </a:t>
            </a:r>
            <a:r>
              <a:rPr lang="en-US" dirty="0" err="1"/>
              <a:t>AquaStat</a:t>
            </a:r>
            <a:r>
              <a:rPr lang="en-US" dirty="0"/>
              <a:t> Database, </a:t>
            </a:r>
            <a:r>
              <a:rPr lang="en-US" dirty="0">
                <a:hlinkClick r:id="rId5"/>
              </a:rPr>
              <a:t>http://www.fao.org/aquastat/statistics/query/results.html</a:t>
            </a:r>
            <a:endParaRPr lang="en-US" dirty="0"/>
          </a:p>
          <a:p>
            <a:r>
              <a:rPr lang="en-US" dirty="0"/>
              <a:t>Author estimate</a:t>
            </a:r>
          </a:p>
          <a:p>
            <a:r>
              <a:rPr lang="en-US" dirty="0"/>
              <a:t>International Energy Agency, World Energy Balances 2017, and authors’ own calculations</a:t>
            </a:r>
          </a:p>
          <a:p>
            <a:r>
              <a:rPr lang="en-US" dirty="0"/>
              <a:t>International Energy Agency, World Energy Balances </a:t>
            </a:r>
          </a:p>
          <a:p>
            <a:r>
              <a:rPr lang="en-US" dirty="0"/>
              <a:t>World Resources Institute, </a:t>
            </a:r>
            <a:r>
              <a:rPr lang="en-US" dirty="0" err="1"/>
              <a:t>ClimateWatch</a:t>
            </a:r>
            <a:r>
              <a:rPr lang="en-US" dirty="0"/>
              <a:t>, </a:t>
            </a:r>
            <a:r>
              <a:rPr lang="en-US" dirty="0">
                <a:hlinkClick r:id="rId6"/>
              </a:rPr>
              <a:t>https://www.climatewatchdata.org/</a:t>
            </a:r>
            <a:r>
              <a:rPr lang="en-US" dirty="0"/>
              <a:t> </a:t>
            </a:r>
          </a:p>
          <a:p>
            <a:r>
              <a:rPr lang="en-US" dirty="0"/>
              <a:t>OECD (2010), </a:t>
            </a:r>
            <a:r>
              <a:rPr lang="en-US" sz="1800" dirty="0">
                <a:effectLst/>
                <a:latin typeface="Calibri" panose="020F0502020204030204" pitchFamily="34" charset="0"/>
                <a:ea typeface="Calibri" panose="020F0502020204030204" pitchFamily="34" charset="0"/>
                <a:cs typeface="Times New Roman" panose="02020603050405020304" pitchFamily="18" charset="0"/>
              </a:rPr>
              <a:t>Coherence between water and energy policies, ENV/EPOC/GSP(2010)21</a:t>
            </a:r>
          </a:p>
          <a:p>
            <a:endParaRPr lang="en-US" dirty="0"/>
          </a:p>
          <a:p>
            <a:endParaRPr lang="en-US" dirty="0"/>
          </a:p>
        </p:txBody>
      </p:sp>
    </p:spTree>
    <p:extLst>
      <p:ext uri="{BB962C8B-B14F-4D97-AF65-F5344CB8AC3E}">
        <p14:creationId xmlns:p14="http://schemas.microsoft.com/office/powerpoint/2010/main" val="4174326482"/>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C4BE3B56-F728-4E2A-932B-1539E2A1805D}"/>
              </a:ext>
            </a:extLst>
          </p:cNvPr>
          <p:cNvSpPr/>
          <p:nvPr/>
        </p:nvSpPr>
        <p:spPr>
          <a:xfrm>
            <a:off x="658415" y="2040641"/>
            <a:ext cx="9520873" cy="3631763"/>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2000" b="0" i="0" u="none" strike="noStrike" kern="1200" cap="none" spc="0" normalizeH="0" baseline="0" noProof="0" dirty="0">
                <a:ln>
                  <a:noFill/>
                </a:ln>
                <a:solidFill>
                  <a:srgbClr val="4472C4">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rPr>
              <a:t>CLEWs models are tools for integrated assessment of resource systems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Techno-economic representations of real-world systems</a:t>
            </a:r>
          </a:p>
          <a:p>
            <a:pPr marL="285750" marR="0" lvl="0" indent="-28575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Designed to assess the role of technology change and technology choice </a:t>
            </a:r>
          </a:p>
          <a:p>
            <a:pPr marL="285750" marR="0" lvl="0" indent="-28575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a:ea typeface="Open Sans"/>
                <a:cs typeface="Open Sans"/>
              </a:rPr>
              <a:t>Enables scenario-based analysis to evaluate risks and uncertainties</a:t>
            </a:r>
          </a:p>
          <a:p>
            <a:pPr marL="285750" marR="0" lvl="0" indent="-28575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a:ea typeface="Open Sans"/>
                <a:cs typeface="Open Sans"/>
              </a:rPr>
              <a:t>Intended for long-term analysis of sustainable development issues </a:t>
            </a:r>
            <a:br>
              <a:rPr kumimoji="0" lang="en-US" sz="2000" b="0" i="0" u="none" strike="noStrike" kern="1200" cap="none" spc="0" normalizeH="0" baseline="0" noProof="0" dirty="0">
                <a:ln>
                  <a:noFill/>
                </a:ln>
                <a:solidFill>
                  <a:prstClr val="black"/>
                </a:solidFill>
                <a:effectLst/>
                <a:uLnTx/>
                <a:uFillTx/>
                <a:latin typeface="Open Sans"/>
                <a:ea typeface="Open Sans"/>
                <a:cs typeface="Open Sans"/>
              </a:rPr>
            </a:br>
            <a:r>
              <a:rPr kumimoji="0" lang="en-US" sz="2000" b="0" i="0" u="none" strike="noStrike" kern="1200" cap="none" spc="0" normalizeH="0" baseline="0" noProof="0" dirty="0">
                <a:ln>
                  <a:noFill/>
                </a:ln>
                <a:solidFill>
                  <a:prstClr val="black"/>
                </a:solidFill>
                <a:effectLst/>
                <a:uLnTx/>
                <a:uFillTx/>
                <a:latin typeface="Open Sans"/>
                <a:ea typeface="Open Sans"/>
                <a:cs typeface="Open Sans"/>
              </a:rPr>
              <a:t>(e.g., one or more decades)</a:t>
            </a:r>
          </a:p>
          <a:p>
            <a:pPr marL="285750" marR="0" lvl="0" indent="-28575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a:ea typeface="Open Sans"/>
                <a:cs typeface="Open Sans"/>
              </a:rPr>
              <a:t>Highly customizable/flexible with respect to system boundaries, geographical coverage, level of detail, and economic characteristics</a:t>
            </a:r>
          </a:p>
          <a:p>
            <a:pPr marL="457200" marR="0" lvl="1" indent="0" algn="l" defTabSz="914400" rtl="0" eaLnBrk="1" fontAlgn="auto" latinLnBrk="0" hangingPunct="1">
              <a:lnSpc>
                <a:spcPct val="100000"/>
              </a:lnSpc>
              <a:spcBef>
                <a:spcPts val="0"/>
              </a:spcBef>
              <a:spcAft>
                <a:spcPts val="10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6D9CDA1A-0421-4F5C-B3E4-8D61DFD23C85}"/>
              </a:ext>
            </a:extLst>
          </p:cNvPr>
          <p:cNvSpPr>
            <a:spLocks noGrp="1"/>
          </p:cNvSpPr>
          <p:nvPr/>
        </p:nvSpPr>
        <p:spPr>
          <a:xfrm>
            <a:off x="607427" y="1294480"/>
            <a:ext cx="10298340" cy="69452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1.3 What are CLEWs models?</a:t>
            </a:r>
          </a:p>
        </p:txBody>
      </p:sp>
      <p:sp>
        <p:nvSpPr>
          <p:cNvPr id="7" name="Oval 6">
            <a:extLst>
              <a:ext uri="{FF2B5EF4-FFF2-40B4-BE49-F238E27FC236}">
                <a16:creationId xmlns:a16="http://schemas.microsoft.com/office/drawing/2014/main" id="{4DABF876-4F62-C743-9105-54F854CE607B}"/>
              </a:ext>
            </a:extLst>
          </p:cNvPr>
          <p:cNvSpPr/>
          <p:nvPr/>
        </p:nvSpPr>
        <p:spPr>
          <a:xfrm>
            <a:off x="8209004" y="93808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1_Slide15.mp3" descr="Lecture1_Slide15.mp3">
            <a:hlinkClick r:id="" action="ppaction://media"/>
            <a:extLst>
              <a:ext uri="{FF2B5EF4-FFF2-40B4-BE49-F238E27FC236}">
                <a16:creationId xmlns:a16="http://schemas.microsoft.com/office/drawing/2014/main" id="{B5383A15-E0B3-8341-BB5D-134FADC2C8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0369" y="1009449"/>
            <a:ext cx="812800" cy="812800"/>
          </a:xfrm>
          <a:prstGeom prst="rect">
            <a:avLst/>
          </a:prstGeom>
        </p:spPr>
      </p:pic>
    </p:spTree>
    <p:extLst>
      <p:ext uri="{BB962C8B-B14F-4D97-AF65-F5344CB8AC3E}">
        <p14:creationId xmlns:p14="http://schemas.microsoft.com/office/powerpoint/2010/main" val="276301261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0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C4BE3B56-F728-4E2A-932B-1539E2A1805D}"/>
              </a:ext>
            </a:extLst>
          </p:cNvPr>
          <p:cNvSpPr/>
          <p:nvPr/>
        </p:nvSpPr>
        <p:spPr>
          <a:xfrm>
            <a:off x="666565" y="2041775"/>
            <a:ext cx="10852367" cy="938719"/>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000" b="0" i="0" u="none" strike="noStrike" kern="1200" cap="none" spc="0" normalizeH="0" baseline="0" noProof="0" dirty="0">
                <a:ln>
                  <a:noFill/>
                </a:ln>
                <a:solidFill>
                  <a:srgbClr val="4472C4">
                    <a:lumMod val="60000"/>
                    <a:lumOff val="40000"/>
                  </a:srgbClr>
                </a:solidFill>
                <a:effectLst/>
                <a:uLnTx/>
                <a:uFillTx/>
                <a:latin typeface="Open Sans Semi"/>
                <a:ea typeface="Open Sans"/>
                <a:cs typeface="Open Sans"/>
              </a:rPr>
              <a:t>Conceptual diagram</a:t>
            </a:r>
          </a:p>
          <a:p>
            <a:pPr marL="457200" marR="0" lvl="1" indent="0" algn="l" defTabSz="914400" rtl="0" eaLnBrk="1" fontAlgn="auto" latinLnBrk="0" hangingPunct="1">
              <a:lnSpc>
                <a:spcPct val="100000"/>
              </a:lnSpc>
              <a:spcBef>
                <a:spcPts val="0"/>
              </a:spcBef>
              <a:spcAft>
                <a:spcPts val="18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Open Sans SemiBold"/>
              <a:ea typeface="Open Sans" panose="020B0606030504020204" pitchFamily="34" charset="0"/>
              <a:cs typeface="Open Sans" panose="020B0606030504020204" pitchFamily="34" charset="0"/>
            </a:endParaRPr>
          </a:p>
        </p:txBody>
      </p:sp>
      <p:grpSp>
        <p:nvGrpSpPr>
          <p:cNvPr id="3" name="Group 2">
            <a:extLst>
              <a:ext uri="{FF2B5EF4-FFF2-40B4-BE49-F238E27FC236}">
                <a16:creationId xmlns:a16="http://schemas.microsoft.com/office/drawing/2014/main" id="{C5C88BC9-BCA5-45A2-AA9D-B377BD4C115B}"/>
              </a:ext>
            </a:extLst>
          </p:cNvPr>
          <p:cNvGrpSpPr/>
          <p:nvPr/>
        </p:nvGrpSpPr>
        <p:grpSpPr>
          <a:xfrm>
            <a:off x="2057657" y="2470934"/>
            <a:ext cx="8483767" cy="3727925"/>
            <a:chOff x="135351" y="1595767"/>
            <a:chExt cx="10726914" cy="4718873"/>
          </a:xfrm>
        </p:grpSpPr>
        <p:grpSp>
          <p:nvGrpSpPr>
            <p:cNvPr id="6" name="Group 5">
              <a:extLst>
                <a:ext uri="{FF2B5EF4-FFF2-40B4-BE49-F238E27FC236}">
                  <a16:creationId xmlns:a16="http://schemas.microsoft.com/office/drawing/2014/main" id="{C38CFA41-9F90-430A-8F98-37BDF0CDE281}"/>
                </a:ext>
              </a:extLst>
            </p:cNvPr>
            <p:cNvGrpSpPr>
              <a:grpSpLocks noChangeAspect="1"/>
            </p:cNvGrpSpPr>
            <p:nvPr/>
          </p:nvGrpSpPr>
          <p:grpSpPr>
            <a:xfrm>
              <a:off x="4623658" y="3068695"/>
              <a:ext cx="2245260" cy="2245260"/>
              <a:chOff x="333308" y="1159867"/>
              <a:chExt cx="3171501" cy="2505981"/>
            </a:xfrm>
            <a:solidFill>
              <a:srgbClr val="0A84C0">
                <a:lumMod val="60000"/>
                <a:lumOff val="40000"/>
                <a:alpha val="50000"/>
              </a:srgbClr>
            </a:solidFill>
          </p:grpSpPr>
          <p:sp>
            <p:nvSpPr>
              <p:cNvPr id="7" name="Oval 6">
                <a:extLst>
                  <a:ext uri="{FF2B5EF4-FFF2-40B4-BE49-F238E27FC236}">
                    <a16:creationId xmlns:a16="http://schemas.microsoft.com/office/drawing/2014/main" id="{8999CDE6-0837-4EBB-978F-1EAB4D023A3F}"/>
                  </a:ext>
                </a:extLst>
              </p:cNvPr>
              <p:cNvSpPr/>
              <p:nvPr/>
            </p:nvSpPr>
            <p:spPr>
              <a:xfrm>
                <a:off x="333308" y="1159867"/>
                <a:ext cx="3171501" cy="2505981"/>
              </a:xfrm>
              <a:prstGeom prst="ellipse">
                <a:avLst/>
              </a:prstGeom>
              <a:grpFill/>
              <a:ln w="25400" cap="flat" cmpd="sng" algn="ctr">
                <a:solidFill>
                  <a:srgbClr val="FFFFFF">
                    <a:hueOff val="0"/>
                    <a:satOff val="0"/>
                    <a:lumOff val="0"/>
                    <a:alphaOff val="0"/>
                  </a:srgbClr>
                </a:solid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Oval 8">
                <a:extLst>
                  <a:ext uri="{FF2B5EF4-FFF2-40B4-BE49-F238E27FC236}">
                    <a16:creationId xmlns:a16="http://schemas.microsoft.com/office/drawing/2014/main" id="{5ADFAF82-BA7A-4889-BDE5-6A153FEA9A38}"/>
                  </a:ext>
                </a:extLst>
              </p:cNvPr>
              <p:cNvSpPr txBox="1"/>
              <p:nvPr/>
            </p:nvSpPr>
            <p:spPr>
              <a:xfrm>
                <a:off x="940704" y="1865179"/>
                <a:ext cx="1902899" cy="1378290"/>
              </a:xfrm>
              <a:prstGeom prst="rect">
                <a:avLst/>
              </a:prstGeom>
              <a:noFill/>
              <a:ln>
                <a:noFill/>
              </a:ln>
              <a:effectLst/>
            </p:spPr>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800" b="1" i="0" u="none" strike="noStrike" kern="0" cap="none" spc="0" normalizeH="0" baseline="0" noProof="0" dirty="0">
                    <a:ln>
                      <a:noFill/>
                    </a:ln>
                    <a:solidFill>
                      <a:srgbClr val="002060"/>
                    </a:solidFill>
                    <a:effectLst/>
                    <a:uLnTx/>
                    <a:uFillTx/>
                    <a:latin typeface="Arial"/>
                    <a:ea typeface="+mn-ea"/>
                    <a:cs typeface="+mn-cs"/>
                  </a:rPr>
                  <a:t>Water system</a:t>
                </a:r>
                <a:endParaRPr kumimoji="0" lang="en-US" sz="1800" b="0" i="0" u="none" strike="noStrike" kern="0" cap="none" spc="0" normalizeH="0" baseline="0" noProof="0" dirty="0">
                  <a:ln>
                    <a:noFill/>
                  </a:ln>
                  <a:solidFill>
                    <a:srgbClr val="002060"/>
                  </a:solidFill>
                  <a:effectLst/>
                  <a:uLnTx/>
                  <a:uFillTx/>
                  <a:latin typeface="Arial"/>
                  <a:ea typeface="+mn-ea"/>
                  <a:cs typeface="+mn-cs"/>
                </a:endParaRPr>
              </a:p>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0" cap="none" spc="0" normalizeH="0" baseline="0" noProof="0" dirty="0">
                    <a:ln>
                      <a:noFill/>
                    </a:ln>
                    <a:solidFill>
                      <a:srgbClr val="1FBBEE"/>
                    </a:solidFill>
                    <a:effectLst/>
                    <a:uLnTx/>
                    <a:uFillTx/>
                    <a:latin typeface="Arial"/>
                    <a:ea typeface="+mn-ea"/>
                    <a:cs typeface="+mn-cs"/>
                  </a:rPr>
                  <a:t>. </a:t>
                </a:r>
                <a:endParaRPr kumimoji="0" lang="en-US" sz="1200" b="1" i="0" u="none" strike="noStrike" kern="0" cap="none" spc="0" normalizeH="0" baseline="0" noProof="0" dirty="0">
                  <a:ln>
                    <a:noFill/>
                  </a:ln>
                  <a:solidFill>
                    <a:srgbClr val="1FBBEE"/>
                  </a:solidFill>
                  <a:effectLst/>
                  <a:uLnTx/>
                  <a:uFillTx/>
                  <a:latin typeface="Arial"/>
                  <a:ea typeface="+mn-ea"/>
                  <a:cs typeface="+mn-cs"/>
                </a:endParaRPr>
              </a:p>
            </p:txBody>
          </p:sp>
        </p:grpSp>
        <p:grpSp>
          <p:nvGrpSpPr>
            <p:cNvPr id="9" name="Group 8">
              <a:extLst>
                <a:ext uri="{FF2B5EF4-FFF2-40B4-BE49-F238E27FC236}">
                  <a16:creationId xmlns:a16="http://schemas.microsoft.com/office/drawing/2014/main" id="{DEA357A0-F5DF-43E8-A6B4-C85AE3FC970C}"/>
                </a:ext>
              </a:extLst>
            </p:cNvPr>
            <p:cNvGrpSpPr>
              <a:grpSpLocks noChangeAspect="1"/>
            </p:cNvGrpSpPr>
            <p:nvPr/>
          </p:nvGrpSpPr>
          <p:grpSpPr>
            <a:xfrm>
              <a:off x="3740593" y="1599923"/>
              <a:ext cx="2245260" cy="2245260"/>
              <a:chOff x="3760742" y="1614568"/>
              <a:chExt cx="3005652" cy="2360503"/>
            </a:xfrm>
            <a:solidFill>
              <a:srgbClr val="00B050">
                <a:alpha val="50000"/>
              </a:srgbClr>
            </a:solidFill>
          </p:grpSpPr>
          <p:sp>
            <p:nvSpPr>
              <p:cNvPr id="10" name="Oval 9">
                <a:extLst>
                  <a:ext uri="{FF2B5EF4-FFF2-40B4-BE49-F238E27FC236}">
                    <a16:creationId xmlns:a16="http://schemas.microsoft.com/office/drawing/2014/main" id="{F89DD985-9FF2-48E1-85BF-2D6F29AE2125}"/>
                  </a:ext>
                </a:extLst>
              </p:cNvPr>
              <p:cNvSpPr/>
              <p:nvPr/>
            </p:nvSpPr>
            <p:spPr>
              <a:xfrm>
                <a:off x="3760742" y="1614568"/>
                <a:ext cx="3005652" cy="2360503"/>
              </a:xfrm>
              <a:prstGeom prst="ellipse">
                <a:avLst/>
              </a:prstGeom>
              <a:grpFill/>
              <a:ln w="25400" cap="flat" cmpd="sng" algn="ctr">
                <a:no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val 6">
                <a:extLst>
                  <a:ext uri="{FF2B5EF4-FFF2-40B4-BE49-F238E27FC236}">
                    <a16:creationId xmlns:a16="http://schemas.microsoft.com/office/drawing/2014/main" id="{ED53E905-9C1E-44F0-9FB7-D83C593246B5}"/>
                  </a:ext>
                </a:extLst>
              </p:cNvPr>
              <p:cNvSpPr txBox="1"/>
              <p:nvPr/>
            </p:nvSpPr>
            <p:spPr>
              <a:xfrm>
                <a:off x="4396008" y="2113231"/>
                <a:ext cx="1713436" cy="1340494"/>
              </a:xfrm>
              <a:prstGeom prst="rect">
                <a:avLst/>
              </a:prstGeom>
              <a:noFill/>
              <a:ln>
                <a:noFill/>
              </a:ln>
              <a:effectLst/>
            </p:spPr>
            <p:txBody>
              <a:bodyPr spcFirstLastPara="0" vert="horz" wrap="square" lIns="0" tIns="0" rIns="0" bIns="0"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800" b="1" i="0" u="none" strike="noStrike" kern="0" cap="none" spc="0" normalizeH="0" baseline="0" noProof="0" dirty="0">
                    <a:ln>
                      <a:noFill/>
                    </a:ln>
                    <a:solidFill>
                      <a:srgbClr val="002060"/>
                    </a:solidFill>
                    <a:effectLst/>
                    <a:uLnTx/>
                    <a:uFillTx/>
                    <a:latin typeface="Arial"/>
                    <a:ea typeface="+mn-ea"/>
                    <a:cs typeface="+mn-cs"/>
                  </a:rPr>
                  <a:t>Land and agriculture system</a:t>
                </a:r>
                <a:endParaRPr kumimoji="0" lang="en-US" sz="1800" b="0" i="0" u="none" strike="noStrike" kern="0" cap="none" spc="0" normalizeH="0" baseline="0" noProof="0" dirty="0">
                  <a:ln>
                    <a:noFill/>
                  </a:ln>
                  <a:solidFill>
                    <a:srgbClr val="002060"/>
                  </a:solidFill>
                  <a:effectLst/>
                  <a:uLnTx/>
                  <a:uFillTx/>
                  <a:latin typeface="Arial"/>
                  <a:ea typeface="+mn-ea"/>
                  <a:cs typeface="+mn-cs"/>
                </a:endParaRPr>
              </a:p>
            </p:txBody>
          </p:sp>
        </p:grpSp>
        <p:sp>
          <p:nvSpPr>
            <p:cNvPr id="12" name="TextBox 11">
              <a:extLst>
                <a:ext uri="{FF2B5EF4-FFF2-40B4-BE49-F238E27FC236}">
                  <a16:creationId xmlns:a16="http://schemas.microsoft.com/office/drawing/2014/main" id="{440B553D-6811-4F3D-8222-9A26A54D7CFF}"/>
                </a:ext>
              </a:extLst>
            </p:cNvPr>
            <p:cNvSpPr txBox="1">
              <a:spLocks noChangeAspect="1"/>
            </p:cNvSpPr>
            <p:nvPr/>
          </p:nvSpPr>
          <p:spPr>
            <a:xfrm>
              <a:off x="1226751" y="5496503"/>
              <a:ext cx="7065699" cy="81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022872" algn="l"/>
                </a:tabLst>
                <a:defRPr/>
              </a:pPr>
              <a:r>
                <a:rPr kumimoji="0" lang="en-GB" sz="1200" b="0" i="0" u="none" strike="noStrike" kern="1200" cap="none" spc="0" normalizeH="0" baseline="0" noProof="0" dirty="0">
                  <a:ln>
                    <a:noFill/>
                  </a:ln>
                  <a:solidFill>
                    <a:srgbClr val="333333"/>
                  </a:solidFill>
                  <a:effectLst/>
                  <a:uLnTx/>
                  <a:uFillTx/>
                  <a:latin typeface="Arial"/>
                  <a:ea typeface="+mn-ea"/>
                  <a:cs typeface="+mn-cs"/>
                </a:rPr>
                <a:t>Energy for: water processing and treatment,  water pumping, and desalination</a:t>
              </a:r>
            </a:p>
            <a:p>
              <a:pPr marL="0" marR="0" lvl="0" indent="0" algn="ctr" defTabSz="914400" rtl="0" eaLnBrk="1" fontAlgn="auto" latinLnBrk="0" hangingPunct="1">
                <a:lnSpc>
                  <a:spcPct val="100000"/>
                </a:lnSpc>
                <a:spcBef>
                  <a:spcPts val="0"/>
                </a:spcBef>
                <a:spcAft>
                  <a:spcPts val="0"/>
                </a:spcAft>
                <a:buClrTx/>
                <a:buSzTx/>
                <a:buFontTx/>
                <a:buNone/>
                <a:tabLst>
                  <a:tab pos="2022872" algn="l"/>
                </a:tabLst>
                <a:defRPr/>
              </a:pPr>
              <a:endParaRPr kumimoji="0" lang="en-GB" sz="1200" b="0" i="0" u="none" strike="noStrike" kern="1200" cap="none" spc="0" normalizeH="0" baseline="0" noProof="0" dirty="0">
                <a:ln>
                  <a:noFill/>
                </a:ln>
                <a:solidFill>
                  <a:srgbClr val="333333"/>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tab pos="2022872" algn="l"/>
                </a:tabLst>
                <a:defRPr/>
              </a:pPr>
              <a:r>
                <a:rPr kumimoji="0" lang="en-GB" sz="1200" b="0" i="0" u="none" strike="noStrike" kern="1200" cap="none" spc="0" normalizeH="0" baseline="0" noProof="0" dirty="0">
                  <a:ln>
                    <a:noFill/>
                  </a:ln>
                  <a:solidFill>
                    <a:srgbClr val="333333"/>
                  </a:solidFill>
                  <a:effectLst/>
                  <a:uLnTx/>
                  <a:uFillTx/>
                  <a:latin typeface="Arial"/>
                  <a:ea typeface="+mn-ea"/>
                  <a:cs typeface="+mn-cs"/>
                </a:rPr>
                <a:t>Water for: hydropower, power plant cooling, and (bio-) fuel processing</a:t>
              </a:r>
              <a:endParaRPr kumimoji="0" lang="en-US" sz="1200" b="0" i="0" u="none" strike="noStrike" kern="1200" cap="none" spc="0" normalizeH="0" baseline="0" noProof="0" dirty="0">
                <a:ln>
                  <a:noFill/>
                </a:ln>
                <a:solidFill>
                  <a:srgbClr val="7F7F7F">
                    <a:lumMod val="50000"/>
                  </a:srgbClr>
                </a:solidFill>
                <a:effectLst/>
                <a:uLnTx/>
                <a:uFillTx/>
                <a:latin typeface="Arial"/>
                <a:ea typeface="+mn-ea"/>
                <a:cs typeface="+mn-cs"/>
              </a:endParaRPr>
            </a:p>
          </p:txBody>
        </p:sp>
        <p:cxnSp>
          <p:nvCxnSpPr>
            <p:cNvPr id="14" name="Straight Connector 13">
              <a:extLst>
                <a:ext uri="{FF2B5EF4-FFF2-40B4-BE49-F238E27FC236}">
                  <a16:creationId xmlns:a16="http://schemas.microsoft.com/office/drawing/2014/main" id="{5B64BF2C-614A-4709-8ABF-30BB4A4E9091}"/>
                </a:ext>
              </a:extLst>
            </p:cNvPr>
            <p:cNvCxnSpPr>
              <a:cxnSpLocks noChangeAspect="1"/>
            </p:cNvCxnSpPr>
            <p:nvPr/>
          </p:nvCxnSpPr>
          <p:spPr>
            <a:xfrm flipV="1">
              <a:off x="4731325" y="4140300"/>
              <a:ext cx="84467" cy="1284778"/>
            </a:xfrm>
            <a:prstGeom prst="line">
              <a:avLst/>
            </a:prstGeom>
            <a:noFill/>
            <a:ln w="9525" cap="flat" cmpd="sng" algn="ctr">
              <a:solidFill>
                <a:srgbClr val="002060"/>
              </a:solidFill>
              <a:prstDash val="solid"/>
            </a:ln>
            <a:effectLst/>
          </p:spPr>
        </p:cxnSp>
        <p:grpSp>
          <p:nvGrpSpPr>
            <p:cNvPr id="15" name="Group 14">
              <a:extLst>
                <a:ext uri="{FF2B5EF4-FFF2-40B4-BE49-F238E27FC236}">
                  <a16:creationId xmlns:a16="http://schemas.microsoft.com/office/drawing/2014/main" id="{F5814E0D-0711-407E-8994-23C1B2ECE45A}"/>
                </a:ext>
              </a:extLst>
            </p:cNvPr>
            <p:cNvGrpSpPr>
              <a:grpSpLocks noChangeAspect="1"/>
            </p:cNvGrpSpPr>
            <p:nvPr/>
          </p:nvGrpSpPr>
          <p:grpSpPr>
            <a:xfrm>
              <a:off x="2801073" y="3060345"/>
              <a:ext cx="2245260" cy="2245260"/>
              <a:chOff x="2295545" y="295942"/>
              <a:chExt cx="2976240" cy="2360503"/>
            </a:xfrm>
            <a:solidFill>
              <a:srgbClr val="EA4425">
                <a:lumMod val="75000"/>
                <a:alpha val="50000"/>
              </a:srgbClr>
            </a:solidFill>
          </p:grpSpPr>
          <p:sp>
            <p:nvSpPr>
              <p:cNvPr id="16" name="Oval 15">
                <a:extLst>
                  <a:ext uri="{FF2B5EF4-FFF2-40B4-BE49-F238E27FC236}">
                    <a16:creationId xmlns:a16="http://schemas.microsoft.com/office/drawing/2014/main" id="{5DD7CACB-602E-4166-8833-031A0E8CA033}"/>
                  </a:ext>
                </a:extLst>
              </p:cNvPr>
              <p:cNvSpPr/>
              <p:nvPr/>
            </p:nvSpPr>
            <p:spPr>
              <a:xfrm>
                <a:off x="2295545" y="295942"/>
                <a:ext cx="2976240" cy="2360503"/>
              </a:xfrm>
              <a:prstGeom prst="ellipse">
                <a:avLst/>
              </a:prstGeom>
              <a:grpFill/>
              <a:ln w="25400" cap="flat" cmpd="sng" algn="ctr">
                <a:no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Oval 4">
                <a:extLst>
                  <a:ext uri="{FF2B5EF4-FFF2-40B4-BE49-F238E27FC236}">
                    <a16:creationId xmlns:a16="http://schemas.microsoft.com/office/drawing/2014/main" id="{FF08A14D-1446-43E1-A16E-F8F231DAEA08}"/>
                  </a:ext>
                </a:extLst>
              </p:cNvPr>
              <p:cNvSpPr txBox="1"/>
              <p:nvPr/>
            </p:nvSpPr>
            <p:spPr>
              <a:xfrm>
                <a:off x="2695101" y="853938"/>
                <a:ext cx="2004777" cy="1244510"/>
              </a:xfrm>
              <a:prstGeom prst="rect">
                <a:avLst/>
              </a:prstGeom>
              <a:noFill/>
              <a:ln>
                <a:noFill/>
              </a:ln>
              <a:effectLst/>
            </p:spPr>
            <p:txBody>
              <a:bodyPr spcFirstLastPara="0" vert="horz" wrap="square" lIns="0" tIns="0" rIns="0" bIns="0"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800" b="1" i="0" u="none" strike="noStrike" kern="0" cap="none" spc="0" normalizeH="0" baseline="0" noProof="0" dirty="0">
                    <a:ln>
                      <a:noFill/>
                    </a:ln>
                    <a:solidFill>
                      <a:srgbClr val="002060"/>
                    </a:solidFill>
                    <a:effectLst/>
                    <a:uLnTx/>
                    <a:uFillTx/>
                    <a:latin typeface="Arial"/>
                    <a:ea typeface="+mn-ea"/>
                    <a:cs typeface="+mn-cs"/>
                  </a:rPr>
                  <a:t>Energy system</a:t>
                </a:r>
                <a:endParaRPr kumimoji="0" lang="en-US" sz="1800" b="0" i="0" u="none" strike="noStrike" kern="0" cap="none" spc="0" normalizeH="0" baseline="0" noProof="0" dirty="0">
                  <a:ln>
                    <a:noFill/>
                  </a:ln>
                  <a:solidFill>
                    <a:srgbClr val="002060"/>
                  </a:solidFill>
                  <a:effectLst/>
                  <a:uLnTx/>
                  <a:uFillTx/>
                  <a:latin typeface="Arial"/>
                  <a:ea typeface="+mn-ea"/>
                  <a:cs typeface="+mn-cs"/>
                </a:endParaRPr>
              </a:p>
            </p:txBody>
          </p:sp>
        </p:grpSp>
        <p:sp>
          <p:nvSpPr>
            <p:cNvPr id="18" name="TextBox 17">
              <a:extLst>
                <a:ext uri="{FF2B5EF4-FFF2-40B4-BE49-F238E27FC236}">
                  <a16:creationId xmlns:a16="http://schemas.microsoft.com/office/drawing/2014/main" id="{F395F2FD-D5A2-42E8-9E42-6CD0E41503DE}"/>
                </a:ext>
              </a:extLst>
            </p:cNvPr>
            <p:cNvSpPr txBox="1">
              <a:spLocks noChangeAspect="1"/>
            </p:cNvSpPr>
            <p:nvPr/>
          </p:nvSpPr>
          <p:spPr>
            <a:xfrm>
              <a:off x="6654936" y="1595767"/>
              <a:ext cx="2862922" cy="151939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33333"/>
                  </a:solidFill>
                  <a:effectLst/>
                  <a:uLnTx/>
                  <a:uFillTx/>
                  <a:latin typeface="Arial"/>
                  <a:ea typeface="+mn-ea"/>
                  <a:cs typeface="+mn-cs"/>
                </a:rPr>
                <a:t>Water-land interactions in the hydrological cycle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33333"/>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33333"/>
                  </a:solidFill>
                  <a:effectLst/>
                  <a:uLnTx/>
                  <a:uFillTx/>
                  <a:latin typeface="Arial"/>
                  <a:ea typeface="+mn-ea"/>
                  <a:cs typeface="+mn-cs"/>
                </a:rPr>
                <a:t>Water needs for food, feed, fuel, and fibre crops </a:t>
              </a:r>
              <a:br>
                <a:rPr kumimoji="0" lang="en-GB" sz="1200" b="0" i="0" u="none" strike="noStrike" kern="1200" cap="none" spc="0" normalizeH="0" baseline="0" noProof="0" dirty="0">
                  <a:ln>
                    <a:noFill/>
                  </a:ln>
                  <a:solidFill>
                    <a:srgbClr val="333333"/>
                  </a:solidFill>
                  <a:effectLst/>
                  <a:uLnTx/>
                  <a:uFillTx/>
                  <a:latin typeface="Arial"/>
                  <a:ea typeface="+mn-ea"/>
                  <a:cs typeface="+mn-cs"/>
                </a:rPr>
              </a:br>
              <a:r>
                <a:rPr kumimoji="0" lang="en-GB" sz="1200" b="0" i="0" u="none" strike="noStrike" kern="1200" cap="none" spc="0" normalizeH="0" baseline="0" noProof="0" dirty="0">
                  <a:ln>
                    <a:noFill/>
                  </a:ln>
                  <a:solidFill>
                    <a:srgbClr val="333333"/>
                  </a:solidFill>
                  <a:effectLst/>
                  <a:uLnTx/>
                  <a:uFillTx/>
                  <a:latin typeface="Arial"/>
                  <a:ea typeface="+mn-ea"/>
                  <a:cs typeface="+mn-cs"/>
                </a:rPr>
                <a:t>(rain-fed and irrigated)</a:t>
              </a:r>
            </a:p>
          </p:txBody>
        </p:sp>
        <p:cxnSp>
          <p:nvCxnSpPr>
            <p:cNvPr id="19" name="Straight Connector 18">
              <a:extLst>
                <a:ext uri="{FF2B5EF4-FFF2-40B4-BE49-F238E27FC236}">
                  <a16:creationId xmlns:a16="http://schemas.microsoft.com/office/drawing/2014/main" id="{DCA00C7A-4A40-4C11-9F0B-794A81D27053}"/>
                </a:ext>
              </a:extLst>
            </p:cNvPr>
            <p:cNvCxnSpPr>
              <a:cxnSpLocks noChangeAspect="1"/>
            </p:cNvCxnSpPr>
            <p:nvPr/>
          </p:nvCxnSpPr>
          <p:spPr>
            <a:xfrm flipH="1">
              <a:off x="5381940" y="2702550"/>
              <a:ext cx="1421619" cy="714473"/>
            </a:xfrm>
            <a:prstGeom prst="line">
              <a:avLst/>
            </a:prstGeom>
            <a:noFill/>
            <a:ln w="9525" cap="flat" cmpd="sng" algn="ctr">
              <a:solidFill>
                <a:srgbClr val="002060"/>
              </a:solidFill>
              <a:prstDash val="solid"/>
            </a:ln>
            <a:effectLst/>
          </p:spPr>
        </p:cxnSp>
        <p:sp>
          <p:nvSpPr>
            <p:cNvPr id="20" name="TextBox 19">
              <a:extLst>
                <a:ext uri="{FF2B5EF4-FFF2-40B4-BE49-F238E27FC236}">
                  <a16:creationId xmlns:a16="http://schemas.microsoft.com/office/drawing/2014/main" id="{C8361FD4-7CC4-4FF6-ADD5-5BBA20958742}"/>
                </a:ext>
              </a:extLst>
            </p:cNvPr>
            <p:cNvSpPr txBox="1">
              <a:spLocks noChangeAspect="1"/>
            </p:cNvSpPr>
            <p:nvPr/>
          </p:nvSpPr>
          <p:spPr>
            <a:xfrm>
              <a:off x="135351" y="1641742"/>
              <a:ext cx="3009846" cy="222065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33333"/>
                  </a:solidFill>
                  <a:effectLst/>
                  <a:uLnTx/>
                  <a:uFillTx/>
                  <a:latin typeface="Arial"/>
                  <a:ea typeface="+mn-ea"/>
                  <a:cs typeface="+mn-cs"/>
                </a:rPr>
                <a:t>Biomass for biofuel production and other energy uses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33333"/>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33333"/>
                  </a:solidFill>
                  <a:effectLst/>
                  <a:uLnTx/>
                  <a:uFillTx/>
                  <a:latin typeface="Arial"/>
                  <a:ea typeface="+mn-ea"/>
                  <a:cs typeface="+mn-cs"/>
                </a:rPr>
                <a:t>Energy required for field preparation and harvest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33333"/>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33333"/>
                  </a:solidFill>
                  <a:effectLst/>
                  <a:uLnTx/>
                  <a:uFillTx/>
                  <a:latin typeface="Arial"/>
                  <a:ea typeface="+mn-ea"/>
                  <a:cs typeface="+mn-cs"/>
                </a:rPr>
                <a:t>Energy for production of fertilizer, pesticides, </a:t>
              </a:r>
              <a:br>
                <a:rPr kumimoji="0" lang="en-GB" sz="1200" b="0" i="0" u="none" strike="noStrike" kern="1200" cap="none" spc="0" normalizeH="0" baseline="0" noProof="0" dirty="0">
                  <a:ln>
                    <a:noFill/>
                  </a:ln>
                  <a:solidFill>
                    <a:srgbClr val="333333"/>
                  </a:solidFill>
                  <a:effectLst/>
                  <a:uLnTx/>
                  <a:uFillTx/>
                  <a:latin typeface="Arial"/>
                  <a:ea typeface="+mn-ea"/>
                  <a:cs typeface="+mn-cs"/>
                </a:rPr>
              </a:br>
              <a:r>
                <a:rPr kumimoji="0" lang="en-GB" sz="1200" b="0" i="0" u="none" strike="noStrike" kern="1200" cap="none" spc="0" normalizeH="0" baseline="0" noProof="0" dirty="0">
                  <a:ln>
                    <a:noFill/>
                  </a:ln>
                  <a:solidFill>
                    <a:srgbClr val="333333"/>
                  </a:solidFill>
                  <a:effectLst/>
                  <a:uLnTx/>
                  <a:uFillTx/>
                  <a:latin typeface="Arial"/>
                  <a:ea typeface="+mn-ea"/>
                  <a:cs typeface="+mn-cs"/>
                </a:rPr>
                <a:t>and other agricultural inputs</a:t>
              </a:r>
              <a:endParaRPr kumimoji="0" lang="en-GB" sz="1200" b="0" i="0" u="none" strike="noStrike" kern="1200" cap="none" spc="0" normalizeH="0" baseline="0" noProof="0" dirty="0">
                <a:ln>
                  <a:noFill/>
                </a:ln>
                <a:solidFill>
                  <a:srgbClr val="333333"/>
                </a:solidFill>
                <a:effectLst/>
                <a:uLnTx/>
                <a:uFillTx/>
                <a:latin typeface="Arial"/>
                <a:ea typeface="+mn-ea"/>
                <a:cs typeface="Arial"/>
              </a:endParaRPr>
            </a:p>
          </p:txBody>
        </p:sp>
        <p:cxnSp>
          <p:nvCxnSpPr>
            <p:cNvPr id="21" name="Straight Connector 20">
              <a:extLst>
                <a:ext uri="{FF2B5EF4-FFF2-40B4-BE49-F238E27FC236}">
                  <a16:creationId xmlns:a16="http://schemas.microsoft.com/office/drawing/2014/main" id="{53516A92-DE15-4F42-BA29-5EE8F6CA9C26}"/>
                </a:ext>
              </a:extLst>
            </p:cNvPr>
            <p:cNvCxnSpPr>
              <a:cxnSpLocks noChangeAspect="1"/>
            </p:cNvCxnSpPr>
            <p:nvPr/>
          </p:nvCxnSpPr>
          <p:spPr>
            <a:xfrm>
              <a:off x="2880205" y="2621616"/>
              <a:ext cx="1430861" cy="774549"/>
            </a:xfrm>
            <a:prstGeom prst="line">
              <a:avLst/>
            </a:prstGeom>
            <a:noFill/>
            <a:ln w="9525" cap="flat" cmpd="sng" algn="ctr">
              <a:solidFill>
                <a:srgbClr val="002060"/>
              </a:solidFill>
              <a:prstDash val="solid"/>
            </a:ln>
            <a:effectLst/>
          </p:spPr>
        </p:cxnSp>
        <p:sp>
          <p:nvSpPr>
            <p:cNvPr id="22" name="Rounded Rectangle 12">
              <a:extLst>
                <a:ext uri="{FF2B5EF4-FFF2-40B4-BE49-F238E27FC236}">
                  <a16:creationId xmlns:a16="http://schemas.microsoft.com/office/drawing/2014/main" id="{BB5EE5EC-3935-4022-B61F-256109F0B02C}"/>
                </a:ext>
              </a:extLst>
            </p:cNvPr>
            <p:cNvSpPr>
              <a:spLocks noChangeAspect="1"/>
            </p:cNvSpPr>
            <p:nvPr/>
          </p:nvSpPr>
          <p:spPr>
            <a:xfrm>
              <a:off x="9939827" y="2757823"/>
              <a:ext cx="922438" cy="2833618"/>
            </a:xfrm>
            <a:prstGeom prst="roundRect">
              <a:avLst/>
            </a:prstGeom>
            <a:solidFill>
              <a:srgbClr val="FFC000">
                <a:alpha val="50000"/>
              </a:srgbClr>
            </a:solidFill>
            <a:ln w="25400" cap="flat" cmpd="sng" algn="ctr">
              <a:solidFill>
                <a:srgbClr val="FFC000"/>
              </a:solidFill>
              <a:prstDash val="solid"/>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Arial"/>
                  <a:ea typeface="+mn-ea"/>
                  <a:cs typeface="+mn-cs"/>
                </a:rPr>
                <a:t>Climate</a:t>
              </a:r>
            </a:p>
          </p:txBody>
        </p:sp>
        <p:sp>
          <p:nvSpPr>
            <p:cNvPr id="23" name="Right Arrow 3">
              <a:extLst>
                <a:ext uri="{FF2B5EF4-FFF2-40B4-BE49-F238E27FC236}">
                  <a16:creationId xmlns:a16="http://schemas.microsoft.com/office/drawing/2014/main" id="{F931B2E7-340A-4FFF-9969-85C1AA639DDE}"/>
                </a:ext>
              </a:extLst>
            </p:cNvPr>
            <p:cNvSpPr>
              <a:spLocks noChangeAspect="1"/>
            </p:cNvSpPr>
            <p:nvPr/>
          </p:nvSpPr>
          <p:spPr>
            <a:xfrm>
              <a:off x="7731802" y="3113740"/>
              <a:ext cx="2003956" cy="1062984"/>
            </a:xfrm>
            <a:prstGeom prst="rightArrow">
              <a:avLst>
                <a:gd name="adj1" fmla="val 50000"/>
                <a:gd name="adj2" fmla="val 20044"/>
              </a:avLst>
            </a:prstGeom>
            <a:solidFill>
              <a:srgbClr val="FFC000">
                <a:alpha val="50000"/>
              </a:srgbClr>
            </a:solidFill>
            <a:ln w="25400" cap="flat" cmpd="sng" algn="ctr">
              <a:solidFill>
                <a:srgbClr val="FFC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endParaRPr>
            </a:p>
          </p:txBody>
        </p:sp>
        <p:sp>
          <p:nvSpPr>
            <p:cNvPr id="24" name="Right Arrow 18">
              <a:extLst>
                <a:ext uri="{FF2B5EF4-FFF2-40B4-BE49-F238E27FC236}">
                  <a16:creationId xmlns:a16="http://schemas.microsoft.com/office/drawing/2014/main" id="{D22CE6CF-D6AB-438E-893B-60A1D110CBA8}"/>
                </a:ext>
              </a:extLst>
            </p:cNvPr>
            <p:cNvSpPr>
              <a:spLocks noChangeAspect="1"/>
            </p:cNvSpPr>
            <p:nvPr/>
          </p:nvSpPr>
          <p:spPr>
            <a:xfrm rot="10800000">
              <a:off x="7675837" y="4217526"/>
              <a:ext cx="2029682" cy="1062984"/>
            </a:xfrm>
            <a:prstGeom prst="rightArrow">
              <a:avLst>
                <a:gd name="adj1" fmla="val 50000"/>
                <a:gd name="adj2" fmla="val 20044"/>
              </a:avLst>
            </a:prstGeom>
            <a:solidFill>
              <a:srgbClr val="FFC000">
                <a:alpha val="50000"/>
              </a:srgbClr>
            </a:solidFill>
            <a:ln w="25400" cap="flat" cmpd="sng" algn="ctr">
              <a:solidFill>
                <a:srgbClr val="FFC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endParaRPr>
            </a:p>
          </p:txBody>
        </p:sp>
        <p:sp>
          <p:nvSpPr>
            <p:cNvPr id="25" name="TextBox 24">
              <a:extLst>
                <a:ext uri="{FF2B5EF4-FFF2-40B4-BE49-F238E27FC236}">
                  <a16:creationId xmlns:a16="http://schemas.microsoft.com/office/drawing/2014/main" id="{A6BFE19A-08F3-4CCB-A028-861E89B41DE9}"/>
                </a:ext>
              </a:extLst>
            </p:cNvPr>
            <p:cNvSpPr txBox="1">
              <a:spLocks noChangeAspect="1"/>
            </p:cNvSpPr>
            <p:nvPr/>
          </p:nvSpPr>
          <p:spPr>
            <a:xfrm>
              <a:off x="7872044" y="3379234"/>
              <a:ext cx="151197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060"/>
                  </a:solidFill>
                  <a:effectLst/>
                  <a:uLnTx/>
                  <a:uFillTx/>
                  <a:latin typeface="Arial"/>
                  <a:ea typeface="+mn-ea"/>
                  <a:cs typeface="+mn-cs"/>
                </a:rPr>
                <a:t>GHG emissions</a:t>
              </a:r>
            </a:p>
          </p:txBody>
        </p:sp>
        <p:sp>
          <p:nvSpPr>
            <p:cNvPr id="26" name="TextBox 25">
              <a:extLst>
                <a:ext uri="{FF2B5EF4-FFF2-40B4-BE49-F238E27FC236}">
                  <a16:creationId xmlns:a16="http://schemas.microsoft.com/office/drawing/2014/main" id="{83E68C77-D7DC-4DE2-B27F-A027E754748A}"/>
                </a:ext>
              </a:extLst>
            </p:cNvPr>
            <p:cNvSpPr txBox="1">
              <a:spLocks noChangeAspect="1"/>
            </p:cNvSpPr>
            <p:nvPr/>
          </p:nvSpPr>
          <p:spPr>
            <a:xfrm>
              <a:off x="7868455" y="4479373"/>
              <a:ext cx="20039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060"/>
                  </a:solidFill>
                  <a:effectLst/>
                  <a:uLnTx/>
                  <a:uFillTx/>
                  <a:latin typeface="Arial"/>
                  <a:ea typeface="+mn-ea"/>
                  <a:cs typeface="+mn-cs"/>
                </a:rPr>
                <a:t>Precipitation, temperature</a:t>
              </a:r>
            </a:p>
          </p:txBody>
        </p:sp>
      </p:grpSp>
      <p:sp>
        <p:nvSpPr>
          <p:cNvPr id="28" name="Title 1">
            <a:extLst>
              <a:ext uri="{FF2B5EF4-FFF2-40B4-BE49-F238E27FC236}">
                <a16:creationId xmlns:a16="http://schemas.microsoft.com/office/drawing/2014/main" id="{2553BD78-D989-4F2F-9FB6-2879ABED5747}"/>
              </a:ext>
            </a:extLst>
          </p:cNvPr>
          <p:cNvSpPr>
            <a:spLocks noGrp="1"/>
          </p:cNvSpPr>
          <p:nvPr/>
        </p:nvSpPr>
        <p:spPr>
          <a:xfrm>
            <a:off x="607427" y="1294480"/>
            <a:ext cx="10298340" cy="69452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1.3 What are CLEWs models?</a:t>
            </a:r>
          </a:p>
        </p:txBody>
      </p:sp>
      <p:sp>
        <p:nvSpPr>
          <p:cNvPr id="29" name="Oval 28">
            <a:extLst>
              <a:ext uri="{FF2B5EF4-FFF2-40B4-BE49-F238E27FC236}">
                <a16:creationId xmlns:a16="http://schemas.microsoft.com/office/drawing/2014/main" id="{F23AC562-E9E9-1249-97A2-1AD5F529B0CE}"/>
              </a:ext>
            </a:extLst>
          </p:cNvPr>
          <p:cNvSpPr/>
          <p:nvPr/>
        </p:nvSpPr>
        <p:spPr>
          <a:xfrm>
            <a:off x="8278645" y="109945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1_Slide16.mp3" descr="Lecture1_Slide16.mp3">
            <a:hlinkClick r:id="" action="ppaction://media"/>
            <a:extLst>
              <a:ext uri="{FF2B5EF4-FFF2-40B4-BE49-F238E27FC236}">
                <a16:creationId xmlns:a16="http://schemas.microsoft.com/office/drawing/2014/main" id="{045F626E-110C-7148-A3A6-4FDCC0A112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46028" y="1181792"/>
            <a:ext cx="812800" cy="812800"/>
          </a:xfrm>
          <a:prstGeom prst="rect">
            <a:avLst/>
          </a:prstGeom>
        </p:spPr>
      </p:pic>
    </p:spTree>
    <p:extLst>
      <p:ext uri="{BB962C8B-B14F-4D97-AF65-F5344CB8AC3E}">
        <p14:creationId xmlns:p14="http://schemas.microsoft.com/office/powerpoint/2010/main" val="24512217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5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635078-5D88-4E1F-9DB5-8EFD53CED556}"/>
              </a:ext>
            </a:extLst>
          </p:cNvPr>
          <p:cNvSpPr txBox="1"/>
          <p:nvPr/>
        </p:nvSpPr>
        <p:spPr>
          <a:xfrm>
            <a:off x="664424" y="2034337"/>
            <a:ext cx="11151909"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60000"/>
                    <a:lumOff val="40000"/>
                  </a:srgbClr>
                </a:solidFill>
                <a:effectLst/>
                <a:uLnTx/>
                <a:uFillTx/>
                <a:latin typeface="Open Sans Semi"/>
                <a:ea typeface="Open Sans"/>
                <a:cs typeface="Open Sans"/>
              </a:rPr>
              <a:t>Simplified CLEWs diagram</a:t>
            </a:r>
          </a:p>
        </p:txBody>
      </p:sp>
      <p:sp>
        <p:nvSpPr>
          <p:cNvPr id="5" name="Slide Number Placeholder 4">
            <a:extLst>
              <a:ext uri="{FF2B5EF4-FFF2-40B4-BE49-F238E27FC236}">
                <a16:creationId xmlns:a16="http://schemas.microsoft.com/office/drawing/2014/main" id="{BF1D99C9-5D84-4BC2-9FD8-5034F9AD83C7}"/>
              </a:ext>
            </a:extLst>
          </p:cNvPr>
          <p:cNvSpPr txBox="1">
            <a:spLocks/>
          </p:cNvSpPr>
          <p:nvPr/>
        </p:nvSpPr>
        <p:spPr>
          <a:xfrm>
            <a:off x="11738529" y="6497676"/>
            <a:ext cx="453471"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dirty="0" smtClean="0">
                <a:ln>
                  <a:noFill/>
                </a:ln>
                <a:solidFill>
                  <a:prstClr val="white"/>
                </a:solidFill>
                <a:effectLst/>
                <a:uLnTx/>
                <a:uFillTx/>
                <a:latin typeface="Open Sans"/>
                <a:ea typeface="Open Sans"/>
                <a:cs typeface="Open San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400" b="1" i="0" u="none" strike="noStrike" kern="1200" cap="none" spc="0" normalizeH="0" baseline="0" noProof="0" dirty="0">
              <a:ln>
                <a:noFill/>
              </a:ln>
              <a:solidFill>
                <a:prstClr val="white"/>
              </a:solidFill>
              <a:effectLst/>
              <a:uLnTx/>
              <a:uFillTx/>
              <a:latin typeface="Open Sans"/>
              <a:ea typeface="Open Sans"/>
              <a:cs typeface="Open Sans"/>
            </a:endParaRPr>
          </a:p>
        </p:txBody>
      </p:sp>
      <p:sp>
        <p:nvSpPr>
          <p:cNvPr id="3" name="Title 1">
            <a:extLst>
              <a:ext uri="{FF2B5EF4-FFF2-40B4-BE49-F238E27FC236}">
                <a16:creationId xmlns:a16="http://schemas.microsoft.com/office/drawing/2014/main" id="{D68F62EC-447E-47EB-9974-1BDB9C7B747E}"/>
              </a:ext>
            </a:extLst>
          </p:cNvPr>
          <p:cNvSpPr>
            <a:spLocks noGrp="1"/>
          </p:cNvSpPr>
          <p:nvPr/>
        </p:nvSpPr>
        <p:spPr>
          <a:xfrm>
            <a:off x="607427" y="1294480"/>
            <a:ext cx="10298340" cy="69452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1.3 What are CLEWs models?</a:t>
            </a:r>
          </a:p>
        </p:txBody>
      </p:sp>
      <p:grpSp>
        <p:nvGrpSpPr>
          <p:cNvPr id="6" name="Group 5"/>
          <p:cNvGrpSpPr/>
          <p:nvPr/>
        </p:nvGrpSpPr>
        <p:grpSpPr>
          <a:xfrm>
            <a:off x="1167970" y="2497507"/>
            <a:ext cx="9344045" cy="3813544"/>
            <a:chOff x="1437684" y="2162011"/>
            <a:chExt cx="9344045" cy="3813544"/>
          </a:xfrm>
        </p:grpSpPr>
        <p:sp>
          <p:nvSpPr>
            <p:cNvPr id="42" name="Rectangle 41">
              <a:extLst>
                <a:ext uri="{FF2B5EF4-FFF2-40B4-BE49-F238E27FC236}">
                  <a16:creationId xmlns:a16="http://schemas.microsoft.com/office/drawing/2014/main" id="{2B8C01F1-4181-494F-8AE8-CB11F0D2704D}"/>
                </a:ext>
              </a:extLst>
            </p:cNvPr>
            <p:cNvSpPr/>
            <p:nvPr/>
          </p:nvSpPr>
          <p:spPr>
            <a:xfrm>
              <a:off x="4631289" y="4266051"/>
              <a:ext cx="67088" cy="1709504"/>
            </a:xfrm>
            <a:prstGeom prst="rect">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395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B3EC5060-D3F9-45EA-BF0D-6DE4DEA38AFC}"/>
                </a:ext>
              </a:extLst>
            </p:cNvPr>
            <p:cNvSpPr/>
            <p:nvPr/>
          </p:nvSpPr>
          <p:spPr>
            <a:xfrm>
              <a:off x="7324319" y="2591213"/>
              <a:ext cx="63643" cy="3384341"/>
            </a:xfrm>
            <a:prstGeom prst="rect">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395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CC2AD7C5-49FD-4501-B6D3-01863228A0C0}"/>
                </a:ext>
              </a:extLst>
            </p:cNvPr>
            <p:cNvSpPr txBox="1"/>
            <p:nvPr/>
          </p:nvSpPr>
          <p:spPr>
            <a:xfrm>
              <a:off x="1437684" y="2300150"/>
              <a:ext cx="1296144" cy="646331"/>
            </a:xfrm>
            <a:prstGeom prst="rect">
              <a:avLst/>
            </a:prstGeom>
            <a:solidFill>
              <a:srgbClr val="E7E6E6">
                <a:lumMod val="50000"/>
              </a:srgbClr>
            </a:solidFill>
            <a:ln>
              <a:solidFill>
                <a:srgbClr val="E7E6E6">
                  <a:lumMod val="50000"/>
                </a:srgbClr>
              </a:solidFill>
            </a:ln>
          </p:spPr>
          <p:txBody>
            <a:bodyPr wrap="square" lIns="91440" tIns="45720" rIns="91440" bIns="45720" rtlCol="0" anchor="t">
              <a:spAutoFit/>
            </a:bodyPr>
            <a:lstStyle/>
            <a:p>
              <a:pPr marL="0" marR="0" lvl="0" indent="0" algn="ctr" defTabSz="913956"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panose="020F0502020204030204"/>
                  <a:ea typeface="+mn-ea"/>
                  <a:cs typeface="+mn-cs"/>
                </a:rPr>
                <a:t> Coal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a:p>
              <a:pPr marL="0" marR="0" lvl="0" indent="0" algn="ctr" defTabSz="913956"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panose="020F0502020204030204"/>
                  <a:ea typeface="+mn-ea"/>
                  <a:cs typeface="+mn-cs"/>
                </a:rPr>
                <a:t>mine</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45" name="TextBox 44">
              <a:extLst>
                <a:ext uri="{FF2B5EF4-FFF2-40B4-BE49-F238E27FC236}">
                  <a16:creationId xmlns:a16="http://schemas.microsoft.com/office/drawing/2014/main" id="{2D0D445F-75FA-4938-87AF-13BFEAB9DE0B}"/>
                </a:ext>
              </a:extLst>
            </p:cNvPr>
            <p:cNvSpPr txBox="1"/>
            <p:nvPr/>
          </p:nvSpPr>
          <p:spPr>
            <a:xfrm>
              <a:off x="1437684" y="3236254"/>
              <a:ext cx="1296144" cy="646331"/>
            </a:xfrm>
            <a:prstGeom prst="rect">
              <a:avLst/>
            </a:prstGeom>
            <a:solidFill>
              <a:srgbClr val="C00000"/>
            </a:solidFill>
            <a:ln>
              <a:solidFill>
                <a:srgbClr val="C00000"/>
              </a:solidFill>
            </a:ln>
          </p:spPr>
          <p:txBody>
            <a:bodyPr wrap="square" rtlCol="0">
              <a:spAutoFit/>
            </a:bodyPr>
            <a:lstStyle/>
            <a:p>
              <a:pPr marL="0" marR="0" lvl="0" indent="0" algn="ctr" defTabSz="91395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Gas</a:t>
              </a:r>
            </a:p>
            <a:p>
              <a:pPr marL="0" marR="0" lvl="0" indent="0" algn="ctr" defTabSz="91395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field</a:t>
              </a:r>
            </a:p>
          </p:txBody>
        </p:sp>
        <p:sp>
          <p:nvSpPr>
            <p:cNvPr id="46" name="TextBox 45">
              <a:extLst>
                <a:ext uri="{FF2B5EF4-FFF2-40B4-BE49-F238E27FC236}">
                  <a16:creationId xmlns:a16="http://schemas.microsoft.com/office/drawing/2014/main" id="{0B52E66D-3634-4A45-9974-D3CE66EC6B45}"/>
                </a:ext>
              </a:extLst>
            </p:cNvPr>
            <p:cNvSpPr txBox="1"/>
            <p:nvPr/>
          </p:nvSpPr>
          <p:spPr>
            <a:xfrm>
              <a:off x="5231904" y="2228144"/>
              <a:ext cx="1296144" cy="646331"/>
            </a:xfrm>
            <a:prstGeom prst="rect">
              <a:avLst/>
            </a:prstGeom>
            <a:solidFill>
              <a:srgbClr val="E7E6E6">
                <a:lumMod val="50000"/>
              </a:srgbClr>
            </a:solidFill>
            <a:ln>
              <a:solidFill>
                <a:srgbClr val="E7E6E6">
                  <a:lumMod val="50000"/>
                </a:srgbClr>
              </a:solidFill>
            </a:ln>
          </p:spPr>
          <p:txBody>
            <a:bodyPr wrap="square" lIns="45720" tIns="45720" rIns="45720" bIns="45720" rtlCol="0" anchor="t">
              <a:spAutoFit/>
            </a:bodyPr>
            <a:lstStyle/>
            <a:p>
              <a:pPr marL="0" marR="0" lvl="0" indent="0" algn="ctr" defTabSz="913956"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panose="020F0502020204030204"/>
                  <a:ea typeface="+mn-ea"/>
                  <a:cs typeface="+mn-cs"/>
                </a:rPr>
                <a:t> Coal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a:p>
              <a:pPr marL="0" marR="0" lvl="0" indent="0" algn="ctr" defTabSz="913956"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panose="020F0502020204030204"/>
                  <a:ea typeface="+mn-ea"/>
                  <a:cs typeface="+mn-cs"/>
                </a:rPr>
                <a:t>Power Plant</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47" name="TextBox 46">
              <a:extLst>
                <a:ext uri="{FF2B5EF4-FFF2-40B4-BE49-F238E27FC236}">
                  <a16:creationId xmlns:a16="http://schemas.microsoft.com/office/drawing/2014/main" id="{1C61FD79-3634-47E1-BEEF-48334DF93409}"/>
                </a:ext>
              </a:extLst>
            </p:cNvPr>
            <p:cNvSpPr txBox="1"/>
            <p:nvPr/>
          </p:nvSpPr>
          <p:spPr>
            <a:xfrm>
              <a:off x="5231904" y="3193592"/>
              <a:ext cx="1296144" cy="646331"/>
            </a:xfrm>
            <a:prstGeom prst="rect">
              <a:avLst/>
            </a:prstGeom>
            <a:solidFill>
              <a:srgbClr val="C00000"/>
            </a:solidFill>
            <a:ln>
              <a:solidFill>
                <a:srgbClr val="C00000"/>
              </a:solidFill>
            </a:ln>
          </p:spPr>
          <p:txBody>
            <a:bodyPr wrap="square" lIns="45720" tIns="45720" rIns="45720" bIns="45720" rtlCol="0" anchor="t">
              <a:spAutoFit/>
            </a:bodyPr>
            <a:lstStyle/>
            <a:p>
              <a:pPr marL="0" marR="0" lvl="0" indent="0" algn="ctr" defTabSz="91395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Gas</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ctr" defTabSz="91395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Power Plant</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49" name="TextBox 48">
              <a:extLst>
                <a:ext uri="{FF2B5EF4-FFF2-40B4-BE49-F238E27FC236}">
                  <a16:creationId xmlns:a16="http://schemas.microsoft.com/office/drawing/2014/main" id="{C78B10DF-DC47-4FA5-8E8B-EBA42A51ADE9}"/>
                </a:ext>
              </a:extLst>
            </p:cNvPr>
            <p:cNvSpPr txBox="1"/>
            <p:nvPr/>
          </p:nvSpPr>
          <p:spPr>
            <a:xfrm>
              <a:off x="5231904" y="4172360"/>
              <a:ext cx="1296144" cy="646331"/>
            </a:xfrm>
            <a:prstGeom prst="rect">
              <a:avLst/>
            </a:prstGeom>
            <a:solidFill>
              <a:srgbClr val="4472C4">
                <a:lumMod val="75000"/>
              </a:srgbClr>
            </a:solidFill>
            <a:ln>
              <a:solidFill>
                <a:srgbClr val="4472C4">
                  <a:lumMod val="75000"/>
                </a:srgbClr>
              </a:solidFill>
            </a:ln>
          </p:spPr>
          <p:txBody>
            <a:bodyPr wrap="square" rtlCol="0">
              <a:spAutoFit/>
            </a:bodyPr>
            <a:lstStyle/>
            <a:p>
              <a:pPr marL="0" marR="0" lvl="0" indent="0" algn="ctr" defTabSz="913956"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rPr>
                <a:t>Water</a:t>
              </a:r>
            </a:p>
            <a:p>
              <a:pPr marL="0" marR="0" lvl="0" indent="0" algn="ctr" defTabSz="913956"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rPr>
                <a:t>Treatment</a:t>
              </a:r>
            </a:p>
          </p:txBody>
        </p:sp>
        <p:sp>
          <p:nvSpPr>
            <p:cNvPr id="50" name="TextBox 49">
              <a:extLst>
                <a:ext uri="{FF2B5EF4-FFF2-40B4-BE49-F238E27FC236}">
                  <a16:creationId xmlns:a16="http://schemas.microsoft.com/office/drawing/2014/main" id="{A018DBA3-0EED-4D2F-899D-F62E1AB5A95F}"/>
                </a:ext>
              </a:extLst>
            </p:cNvPr>
            <p:cNvSpPr txBox="1"/>
            <p:nvPr/>
          </p:nvSpPr>
          <p:spPr>
            <a:xfrm>
              <a:off x="9325655" y="2282519"/>
              <a:ext cx="1440160" cy="646331"/>
            </a:xfrm>
            <a:prstGeom prst="rect">
              <a:avLst/>
            </a:prstGeom>
            <a:solidFill>
              <a:srgbClr val="FFC000"/>
            </a:solidFill>
            <a:ln>
              <a:solidFill>
                <a:srgbClr val="FFC000"/>
              </a:solidFill>
            </a:ln>
          </p:spPr>
          <p:txBody>
            <a:bodyPr wrap="square" rtlCol="0">
              <a:spAutoFit/>
            </a:bodyPr>
            <a:lstStyle/>
            <a:p>
              <a:pPr marL="0" marR="0" lvl="0" indent="0" algn="ctr" defTabSz="91395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 Home appliances</a:t>
              </a:r>
            </a:p>
          </p:txBody>
        </p:sp>
        <p:sp>
          <p:nvSpPr>
            <p:cNvPr id="51" name="TextBox 50">
              <a:extLst>
                <a:ext uri="{FF2B5EF4-FFF2-40B4-BE49-F238E27FC236}">
                  <a16:creationId xmlns:a16="http://schemas.microsoft.com/office/drawing/2014/main" id="{1D32B410-4C77-4D38-851C-99BD6A75FF15}"/>
                </a:ext>
              </a:extLst>
            </p:cNvPr>
            <p:cNvSpPr txBox="1"/>
            <p:nvPr/>
          </p:nvSpPr>
          <p:spPr>
            <a:xfrm>
              <a:off x="9325655" y="3263991"/>
              <a:ext cx="1440160" cy="646331"/>
            </a:xfrm>
            <a:prstGeom prst="rect">
              <a:avLst/>
            </a:prstGeom>
            <a:solidFill>
              <a:srgbClr val="FFC000"/>
            </a:solidFill>
            <a:ln>
              <a:solidFill>
                <a:srgbClr val="FFC000"/>
              </a:solidFill>
            </a:ln>
          </p:spPr>
          <p:txBody>
            <a:bodyPr wrap="square" rtlCol="0">
              <a:spAutoFit/>
            </a:bodyPr>
            <a:lstStyle/>
            <a:p>
              <a:pPr marL="0" marR="0" lvl="0" indent="0" algn="ctr" defTabSz="91395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 Industrial equipment</a:t>
              </a:r>
            </a:p>
          </p:txBody>
        </p:sp>
        <p:sp>
          <p:nvSpPr>
            <p:cNvPr id="52" name="Arrow: Right 55">
              <a:extLst>
                <a:ext uri="{FF2B5EF4-FFF2-40B4-BE49-F238E27FC236}">
                  <a16:creationId xmlns:a16="http://schemas.microsoft.com/office/drawing/2014/main" id="{E61C105A-BF98-4EAC-AFDC-B5554D44D29C}"/>
                </a:ext>
              </a:extLst>
            </p:cNvPr>
            <p:cNvSpPr/>
            <p:nvPr/>
          </p:nvSpPr>
          <p:spPr>
            <a:xfrm>
              <a:off x="2747218" y="2479300"/>
              <a:ext cx="2467301" cy="111913"/>
            </a:xfrm>
            <a:prstGeom prst="rightArrow">
              <a:avLst/>
            </a:prstGeom>
            <a:solidFill>
              <a:srgbClr val="E7E6E6">
                <a:lumMod val="50000"/>
              </a:srgbClr>
            </a:solidFill>
            <a:ln w="12700" cap="flat" cmpd="sng" algn="ctr">
              <a:solidFill>
                <a:srgbClr val="E7E6E6">
                  <a:lumMod val="50000"/>
                </a:srgbClr>
              </a:solidFill>
              <a:prstDash val="solid"/>
              <a:miter lim="800000"/>
            </a:ln>
            <a:effectLst/>
          </p:spPr>
          <p:txBody>
            <a:bodyPr rtlCol="0" anchor="ctr"/>
            <a:lstStyle/>
            <a:p>
              <a:pPr marL="0" marR="0" lvl="0" indent="0" algn="ctr" defTabSz="91395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 name="Arrow: Right 56">
              <a:extLst>
                <a:ext uri="{FF2B5EF4-FFF2-40B4-BE49-F238E27FC236}">
                  <a16:creationId xmlns:a16="http://schemas.microsoft.com/office/drawing/2014/main" id="{8019781B-190F-482E-BDB5-88533EC5C4E7}"/>
                </a:ext>
              </a:extLst>
            </p:cNvPr>
            <p:cNvSpPr/>
            <p:nvPr/>
          </p:nvSpPr>
          <p:spPr>
            <a:xfrm>
              <a:off x="2747218" y="3415404"/>
              <a:ext cx="2484686" cy="112511"/>
            </a:xfrm>
            <a:prstGeom prst="rightArrow">
              <a:avLst/>
            </a:prstGeom>
            <a:solidFill>
              <a:srgbClr val="C00000"/>
            </a:solidFill>
            <a:ln w="12700" cap="flat" cmpd="sng" algn="ctr">
              <a:solidFill>
                <a:srgbClr val="C00000"/>
              </a:solidFill>
              <a:prstDash val="solid"/>
              <a:miter lim="800000"/>
            </a:ln>
            <a:effectLst/>
          </p:spPr>
          <p:txBody>
            <a:bodyPr rtlCol="0" anchor="ctr"/>
            <a:lstStyle/>
            <a:p>
              <a:pPr marL="0" marR="0" lvl="0" indent="0" algn="ctr" defTabSz="91395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Arrow: Right 57">
              <a:extLst>
                <a:ext uri="{FF2B5EF4-FFF2-40B4-BE49-F238E27FC236}">
                  <a16:creationId xmlns:a16="http://schemas.microsoft.com/office/drawing/2014/main" id="{82DD8D0D-C837-4850-B19F-8B00DF799112}"/>
                </a:ext>
              </a:extLst>
            </p:cNvPr>
            <p:cNvSpPr/>
            <p:nvPr/>
          </p:nvSpPr>
          <p:spPr>
            <a:xfrm>
              <a:off x="6552318" y="4423516"/>
              <a:ext cx="2743200" cy="128016"/>
            </a:xfrm>
            <a:prstGeom prst="rightArrow">
              <a:avLst/>
            </a:prstGeom>
            <a:solidFill>
              <a:srgbClr val="4472C4">
                <a:lumMod val="60000"/>
                <a:lumOff val="40000"/>
              </a:srgbClr>
            </a:solidFill>
            <a:ln w="12700" cap="flat" cmpd="sng" algn="ctr">
              <a:solidFill>
                <a:srgbClr val="4472C4">
                  <a:lumMod val="40000"/>
                  <a:lumOff val="60000"/>
                </a:srgbClr>
              </a:solidFill>
              <a:prstDash val="solid"/>
              <a:miter lim="800000"/>
            </a:ln>
            <a:effectLst/>
          </p:spPr>
          <p:txBody>
            <a:bodyPr rtlCol="0" anchor="ctr"/>
            <a:lstStyle/>
            <a:p>
              <a:pPr marL="0" marR="0" lvl="0" indent="0" algn="ctr" defTabSz="91395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5" name="TextBox 64">
              <a:extLst>
                <a:ext uri="{FF2B5EF4-FFF2-40B4-BE49-F238E27FC236}">
                  <a16:creationId xmlns:a16="http://schemas.microsoft.com/office/drawing/2014/main" id="{575FD175-4829-44E8-ACE7-EC86BA5AE2B8}"/>
                </a:ext>
              </a:extLst>
            </p:cNvPr>
            <p:cNvSpPr txBox="1"/>
            <p:nvPr/>
          </p:nvSpPr>
          <p:spPr>
            <a:xfrm>
              <a:off x="9308796" y="4226735"/>
              <a:ext cx="1440160" cy="646331"/>
            </a:xfrm>
            <a:prstGeom prst="rect">
              <a:avLst/>
            </a:prstGeom>
            <a:solidFill>
              <a:srgbClr val="4472C4">
                <a:lumMod val="60000"/>
                <a:lumOff val="40000"/>
              </a:srgbClr>
            </a:solidFill>
            <a:ln>
              <a:solidFill>
                <a:srgbClr val="4472C4">
                  <a:lumMod val="40000"/>
                  <a:lumOff val="60000"/>
                </a:srgbClr>
              </a:solidFill>
            </a:ln>
          </p:spPr>
          <p:txBody>
            <a:bodyPr wrap="square" rtlCol="0">
              <a:spAutoFit/>
            </a:bodyPr>
            <a:lstStyle/>
            <a:p>
              <a:pPr marL="0" marR="0" lvl="0" indent="0" algn="ctr" defTabSz="913956"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rPr>
                <a:t> Drinking water</a:t>
              </a:r>
            </a:p>
          </p:txBody>
        </p:sp>
        <p:sp>
          <p:nvSpPr>
            <p:cNvPr id="76" name="Arrow: Right 59">
              <a:extLst>
                <a:ext uri="{FF2B5EF4-FFF2-40B4-BE49-F238E27FC236}">
                  <a16:creationId xmlns:a16="http://schemas.microsoft.com/office/drawing/2014/main" id="{9E3BB702-ADAA-49B3-9BFB-18A8D173C9B1}"/>
                </a:ext>
              </a:extLst>
            </p:cNvPr>
            <p:cNvSpPr/>
            <p:nvPr/>
          </p:nvSpPr>
          <p:spPr>
            <a:xfrm>
              <a:off x="6548972" y="2479300"/>
              <a:ext cx="2743200" cy="128016"/>
            </a:xfrm>
            <a:prstGeom prst="rightArrow">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395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 name="TextBox 81">
              <a:extLst>
                <a:ext uri="{FF2B5EF4-FFF2-40B4-BE49-F238E27FC236}">
                  <a16:creationId xmlns:a16="http://schemas.microsoft.com/office/drawing/2014/main" id="{82FC02CC-8EBB-4E21-BBD7-B97CF3FEB3C7}"/>
                </a:ext>
              </a:extLst>
            </p:cNvPr>
            <p:cNvSpPr txBox="1"/>
            <p:nvPr/>
          </p:nvSpPr>
          <p:spPr>
            <a:xfrm>
              <a:off x="3059665" y="2183696"/>
              <a:ext cx="792088" cy="369332"/>
            </a:xfrm>
            <a:prstGeom prst="rect">
              <a:avLst/>
            </a:prstGeom>
            <a:noFill/>
          </p:spPr>
          <p:txBody>
            <a:bodyPr wrap="square" rtlCol="0">
              <a:spAutoFit/>
            </a:bodyPr>
            <a:lstStyle/>
            <a:p>
              <a:pPr marL="0" marR="0" lvl="0" indent="0" algn="l" defTabSz="91395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Coal</a:t>
              </a:r>
            </a:p>
          </p:txBody>
        </p:sp>
        <p:sp>
          <p:nvSpPr>
            <p:cNvPr id="88" name="TextBox 87">
              <a:extLst>
                <a:ext uri="{FF2B5EF4-FFF2-40B4-BE49-F238E27FC236}">
                  <a16:creationId xmlns:a16="http://schemas.microsoft.com/office/drawing/2014/main" id="{6005DBE2-90E1-439F-9402-93A6FD586B2D}"/>
                </a:ext>
              </a:extLst>
            </p:cNvPr>
            <p:cNvSpPr txBox="1"/>
            <p:nvPr/>
          </p:nvSpPr>
          <p:spPr>
            <a:xfrm>
              <a:off x="2984271" y="3027844"/>
              <a:ext cx="1482987" cy="369332"/>
            </a:xfrm>
            <a:prstGeom prst="rect">
              <a:avLst/>
            </a:prstGeom>
            <a:noFill/>
          </p:spPr>
          <p:txBody>
            <a:bodyPr wrap="square" rtlCol="0">
              <a:spAutoFit/>
            </a:bodyPr>
            <a:lstStyle/>
            <a:p>
              <a:pPr marL="0" marR="0" lvl="0" indent="0" algn="l" defTabSz="91395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Natural gas</a:t>
              </a:r>
            </a:p>
          </p:txBody>
        </p:sp>
        <p:sp>
          <p:nvSpPr>
            <p:cNvPr id="89" name="TextBox 88">
              <a:extLst>
                <a:ext uri="{FF2B5EF4-FFF2-40B4-BE49-F238E27FC236}">
                  <a16:creationId xmlns:a16="http://schemas.microsoft.com/office/drawing/2014/main" id="{74B2BA19-79B3-4DD3-9D9A-45A140E551C6}"/>
                </a:ext>
              </a:extLst>
            </p:cNvPr>
            <p:cNvSpPr txBox="1"/>
            <p:nvPr/>
          </p:nvSpPr>
          <p:spPr>
            <a:xfrm>
              <a:off x="3028063" y="4090346"/>
              <a:ext cx="830887" cy="369332"/>
            </a:xfrm>
            <a:prstGeom prst="rect">
              <a:avLst/>
            </a:prstGeom>
            <a:noFill/>
          </p:spPr>
          <p:txBody>
            <a:bodyPr wrap="square" rtlCol="0">
              <a:spAutoFit/>
            </a:bodyPr>
            <a:lstStyle/>
            <a:p>
              <a:pPr marL="0" marR="0" lvl="0" indent="0" algn="l" defTabSz="91395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Water</a:t>
              </a:r>
            </a:p>
          </p:txBody>
        </p:sp>
        <p:sp>
          <p:nvSpPr>
            <p:cNvPr id="90" name="TextBox 89">
              <a:extLst>
                <a:ext uri="{FF2B5EF4-FFF2-40B4-BE49-F238E27FC236}">
                  <a16:creationId xmlns:a16="http://schemas.microsoft.com/office/drawing/2014/main" id="{6FC51F61-FF2F-438C-9BD0-159CFE8CAB5F}"/>
                </a:ext>
              </a:extLst>
            </p:cNvPr>
            <p:cNvSpPr txBox="1"/>
            <p:nvPr/>
          </p:nvSpPr>
          <p:spPr>
            <a:xfrm>
              <a:off x="7594681" y="4118192"/>
              <a:ext cx="1725107" cy="369332"/>
            </a:xfrm>
            <a:prstGeom prst="rect">
              <a:avLst/>
            </a:prstGeom>
            <a:noFill/>
          </p:spPr>
          <p:txBody>
            <a:bodyPr wrap="square" rtlCol="0">
              <a:spAutoFit/>
            </a:bodyPr>
            <a:lstStyle/>
            <a:p>
              <a:pPr marL="0" marR="0" lvl="0" indent="0" algn="l" defTabSz="91395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60000"/>
                      <a:lumOff val="40000"/>
                    </a:srgbClr>
                  </a:solidFill>
                  <a:effectLst/>
                  <a:uLnTx/>
                  <a:uFillTx/>
                  <a:latin typeface="Calibri" panose="020F0502020204030204"/>
                  <a:ea typeface="+mn-ea"/>
                  <a:cs typeface="+mn-cs"/>
                </a:rPr>
                <a:t>Treated</a:t>
              </a:r>
              <a:r>
                <a:rPr kumimoji="0" lang="en-US" sz="18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srgbClr val="4472C4">
                      <a:lumMod val="60000"/>
                      <a:lumOff val="40000"/>
                    </a:srgbClr>
                  </a:solidFill>
                  <a:effectLst/>
                  <a:uLnTx/>
                  <a:uFillTx/>
                  <a:latin typeface="Calibri" panose="020F0502020204030204"/>
                  <a:ea typeface="+mn-ea"/>
                  <a:cs typeface="+mn-cs"/>
                </a:rPr>
                <a:t>Water</a:t>
              </a:r>
            </a:p>
          </p:txBody>
        </p:sp>
        <p:sp>
          <p:nvSpPr>
            <p:cNvPr id="91" name="TextBox 90">
              <a:extLst>
                <a:ext uri="{FF2B5EF4-FFF2-40B4-BE49-F238E27FC236}">
                  <a16:creationId xmlns:a16="http://schemas.microsoft.com/office/drawing/2014/main" id="{6A0C01EF-8EF9-49B8-B88E-9CD470E87AA2}"/>
                </a:ext>
              </a:extLst>
            </p:cNvPr>
            <p:cNvSpPr txBox="1"/>
            <p:nvPr/>
          </p:nvSpPr>
          <p:spPr>
            <a:xfrm>
              <a:off x="7543137" y="2162011"/>
              <a:ext cx="1482987" cy="369332"/>
            </a:xfrm>
            <a:prstGeom prst="rect">
              <a:avLst/>
            </a:prstGeom>
            <a:noFill/>
          </p:spPr>
          <p:txBody>
            <a:bodyPr wrap="square" rtlCol="0">
              <a:spAutoFit/>
            </a:bodyPr>
            <a:lstStyle/>
            <a:p>
              <a:pPr marL="0" marR="0" lvl="0" indent="0" algn="l" defTabSz="91395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Calibri" panose="020F0502020204030204"/>
                  <a:ea typeface="+mn-ea"/>
                  <a:cs typeface="+mn-cs"/>
                </a:rPr>
                <a:t>Electricity</a:t>
              </a:r>
            </a:p>
          </p:txBody>
        </p:sp>
        <p:sp>
          <p:nvSpPr>
            <p:cNvPr id="92" name="TextBox 91">
              <a:extLst>
                <a:ext uri="{FF2B5EF4-FFF2-40B4-BE49-F238E27FC236}">
                  <a16:creationId xmlns:a16="http://schemas.microsoft.com/office/drawing/2014/main" id="{0253D7E3-AEDA-4A39-B039-984141A714AA}"/>
                </a:ext>
              </a:extLst>
            </p:cNvPr>
            <p:cNvSpPr txBox="1"/>
            <p:nvPr/>
          </p:nvSpPr>
          <p:spPr>
            <a:xfrm>
              <a:off x="1437684" y="5252478"/>
              <a:ext cx="1296144" cy="646331"/>
            </a:xfrm>
            <a:prstGeom prst="rect">
              <a:avLst/>
            </a:prstGeom>
            <a:solidFill>
              <a:srgbClr val="70AD47"/>
            </a:solidFill>
            <a:ln>
              <a:solidFill>
                <a:srgbClr val="70AD47"/>
              </a:solidFill>
            </a:ln>
          </p:spPr>
          <p:txBody>
            <a:bodyPr wrap="square" rtlCol="0">
              <a:spAutoFit/>
            </a:bodyPr>
            <a:lstStyle/>
            <a:p>
              <a:pPr marL="0" marR="0" lvl="0" indent="0" algn="ctr" defTabSz="913956"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rPr>
                <a:t>Land resource</a:t>
              </a:r>
            </a:p>
          </p:txBody>
        </p:sp>
        <p:sp>
          <p:nvSpPr>
            <p:cNvPr id="93" name="Arrow: Right 69">
              <a:extLst>
                <a:ext uri="{FF2B5EF4-FFF2-40B4-BE49-F238E27FC236}">
                  <a16:creationId xmlns:a16="http://schemas.microsoft.com/office/drawing/2014/main" id="{A694EBC6-1C89-40B2-B6AC-A0629797CEF2}"/>
                </a:ext>
              </a:extLst>
            </p:cNvPr>
            <p:cNvSpPr/>
            <p:nvPr/>
          </p:nvSpPr>
          <p:spPr>
            <a:xfrm>
              <a:off x="2720709" y="5459230"/>
              <a:ext cx="2511195" cy="152695"/>
            </a:xfrm>
            <a:prstGeom prst="rightArrow">
              <a:avLst/>
            </a:prstGeom>
            <a:solidFill>
              <a:srgbClr val="70AD47"/>
            </a:solidFill>
            <a:ln w="12700" cap="flat" cmpd="sng" algn="ctr">
              <a:solidFill>
                <a:srgbClr val="70AD47"/>
              </a:solidFill>
              <a:prstDash val="solid"/>
              <a:miter lim="800000"/>
            </a:ln>
            <a:effectLst/>
          </p:spPr>
          <p:txBody>
            <a:bodyPr rtlCol="0" anchor="ctr"/>
            <a:lstStyle/>
            <a:p>
              <a:pPr marL="0" marR="0" lvl="0" indent="0" algn="ctr" defTabSz="91395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4" name="TextBox 93">
              <a:extLst>
                <a:ext uri="{FF2B5EF4-FFF2-40B4-BE49-F238E27FC236}">
                  <a16:creationId xmlns:a16="http://schemas.microsoft.com/office/drawing/2014/main" id="{ABC9AA6A-65E4-48EA-9FBC-58DF473E6C51}"/>
                </a:ext>
              </a:extLst>
            </p:cNvPr>
            <p:cNvSpPr txBox="1"/>
            <p:nvPr/>
          </p:nvSpPr>
          <p:spPr>
            <a:xfrm>
              <a:off x="2903343" y="5171188"/>
              <a:ext cx="1734511" cy="369332"/>
            </a:xfrm>
            <a:prstGeom prst="rect">
              <a:avLst/>
            </a:prstGeom>
            <a:noFill/>
          </p:spPr>
          <p:txBody>
            <a:bodyPr wrap="square" rtlCol="0">
              <a:spAutoFit/>
            </a:bodyPr>
            <a:lstStyle/>
            <a:p>
              <a:pPr marL="0" marR="0" lvl="0" indent="0" algn="l" defTabSz="91395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solidFill>
                  <a:effectLst/>
                  <a:uLnTx/>
                  <a:uFillTx/>
                  <a:latin typeface="Calibri" panose="020F0502020204030204"/>
                  <a:ea typeface="+mn-ea"/>
                  <a:cs typeface="+mn-cs"/>
                </a:rPr>
                <a:t>Land</a:t>
              </a:r>
              <a:r>
                <a:rPr kumimoji="0" lang="en-US" sz="18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srgbClr val="70AD47"/>
                  </a:solidFill>
                  <a:effectLst/>
                  <a:uLnTx/>
                  <a:uFillTx/>
                  <a:latin typeface="Calibri" panose="020F0502020204030204"/>
                  <a:ea typeface="+mn-ea"/>
                  <a:cs typeface="+mn-cs"/>
                </a:rPr>
                <a:t>type X</a:t>
              </a:r>
            </a:p>
          </p:txBody>
        </p:sp>
        <p:sp>
          <p:nvSpPr>
            <p:cNvPr id="95" name="TextBox 94">
              <a:extLst>
                <a:ext uri="{FF2B5EF4-FFF2-40B4-BE49-F238E27FC236}">
                  <a16:creationId xmlns:a16="http://schemas.microsoft.com/office/drawing/2014/main" id="{39E4CB1A-30C7-47B4-A5C0-616CF6014D37}"/>
                </a:ext>
              </a:extLst>
            </p:cNvPr>
            <p:cNvSpPr txBox="1"/>
            <p:nvPr/>
          </p:nvSpPr>
          <p:spPr>
            <a:xfrm>
              <a:off x="5234027" y="5180472"/>
              <a:ext cx="1296144" cy="646331"/>
            </a:xfrm>
            <a:prstGeom prst="rect">
              <a:avLst/>
            </a:prstGeom>
            <a:solidFill>
              <a:srgbClr val="70AD47"/>
            </a:solidFill>
            <a:ln>
              <a:solidFill>
                <a:srgbClr val="70AD47"/>
              </a:solidFill>
            </a:ln>
          </p:spPr>
          <p:txBody>
            <a:bodyPr wrap="square" rtlCol="0">
              <a:spAutoFit/>
            </a:bodyPr>
            <a:lstStyle/>
            <a:p>
              <a:pPr marL="0" marR="0" lvl="0" indent="0" algn="ctr" defTabSz="913956"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rPr>
                <a:t>Maize farming</a:t>
              </a:r>
            </a:p>
          </p:txBody>
        </p:sp>
        <p:sp>
          <p:nvSpPr>
            <p:cNvPr id="96" name="TextBox 95">
              <a:extLst>
                <a:ext uri="{FF2B5EF4-FFF2-40B4-BE49-F238E27FC236}">
                  <a16:creationId xmlns:a16="http://schemas.microsoft.com/office/drawing/2014/main" id="{8F1EC816-711F-4A12-A939-37C54EDE73FA}"/>
                </a:ext>
              </a:extLst>
            </p:cNvPr>
            <p:cNvSpPr txBox="1"/>
            <p:nvPr/>
          </p:nvSpPr>
          <p:spPr>
            <a:xfrm>
              <a:off x="9341569" y="5234847"/>
              <a:ext cx="1440160" cy="646331"/>
            </a:xfrm>
            <a:prstGeom prst="rect">
              <a:avLst/>
            </a:prstGeom>
            <a:solidFill>
              <a:srgbClr val="ED7D31">
                <a:lumMod val="75000"/>
              </a:srgbClr>
            </a:solidFill>
            <a:ln>
              <a:solidFill>
                <a:srgbClr val="ED7D31">
                  <a:lumMod val="75000"/>
                </a:srgbClr>
              </a:solidFill>
            </a:ln>
          </p:spPr>
          <p:txBody>
            <a:bodyPr wrap="square" rtlCol="0">
              <a:spAutoFit/>
            </a:bodyPr>
            <a:lstStyle/>
            <a:p>
              <a:pPr marL="0" marR="0" lvl="0" indent="0" algn="ctr" defTabSz="913956"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rPr>
                <a:t> Household nutrition</a:t>
              </a:r>
            </a:p>
          </p:txBody>
        </p:sp>
        <p:sp>
          <p:nvSpPr>
            <p:cNvPr id="97" name="Arrow: Right 73">
              <a:extLst>
                <a:ext uri="{FF2B5EF4-FFF2-40B4-BE49-F238E27FC236}">
                  <a16:creationId xmlns:a16="http://schemas.microsoft.com/office/drawing/2014/main" id="{D0AD0D92-331D-411C-AD74-45B4E9BA019E}"/>
                </a:ext>
              </a:extLst>
            </p:cNvPr>
            <p:cNvSpPr/>
            <p:nvPr/>
          </p:nvSpPr>
          <p:spPr>
            <a:xfrm>
              <a:off x="6563204" y="5459231"/>
              <a:ext cx="2743200" cy="128016"/>
            </a:xfrm>
            <a:prstGeom prst="rightArrow">
              <a:avLst/>
            </a:prstGeom>
            <a:solidFill>
              <a:srgbClr val="ED7D31">
                <a:lumMod val="75000"/>
              </a:srgbClr>
            </a:solidFill>
            <a:ln w="12700" cap="flat" cmpd="sng" algn="ctr">
              <a:solidFill>
                <a:srgbClr val="ED7D31">
                  <a:lumMod val="75000"/>
                </a:srgbClr>
              </a:solidFill>
              <a:prstDash val="solid"/>
              <a:miter lim="800000"/>
            </a:ln>
            <a:effectLst/>
          </p:spPr>
          <p:txBody>
            <a:bodyPr rtlCol="0" anchor="ctr"/>
            <a:lstStyle/>
            <a:p>
              <a:pPr marL="0" marR="0" lvl="0" indent="0" algn="ctr" defTabSz="91395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TextBox 97">
              <a:extLst>
                <a:ext uri="{FF2B5EF4-FFF2-40B4-BE49-F238E27FC236}">
                  <a16:creationId xmlns:a16="http://schemas.microsoft.com/office/drawing/2014/main" id="{C4ADC242-41C6-4A02-8574-75FDDFCA1F46}"/>
                </a:ext>
              </a:extLst>
            </p:cNvPr>
            <p:cNvSpPr txBox="1"/>
            <p:nvPr/>
          </p:nvSpPr>
          <p:spPr>
            <a:xfrm>
              <a:off x="7783629" y="5107515"/>
              <a:ext cx="812114" cy="369332"/>
            </a:xfrm>
            <a:prstGeom prst="rect">
              <a:avLst/>
            </a:prstGeom>
            <a:noFill/>
          </p:spPr>
          <p:txBody>
            <a:bodyPr wrap="square" rtlCol="0">
              <a:spAutoFit/>
            </a:bodyPr>
            <a:lstStyle/>
            <a:p>
              <a:pPr marL="0" marR="0" lvl="0" indent="0" algn="l" defTabSz="91395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Maize</a:t>
              </a:r>
            </a:p>
          </p:txBody>
        </p:sp>
        <p:sp>
          <p:nvSpPr>
            <p:cNvPr id="99" name="TextBox 98">
              <a:extLst>
                <a:ext uri="{FF2B5EF4-FFF2-40B4-BE49-F238E27FC236}">
                  <a16:creationId xmlns:a16="http://schemas.microsoft.com/office/drawing/2014/main" id="{07B2686E-A54D-407D-9914-484807476241}"/>
                </a:ext>
              </a:extLst>
            </p:cNvPr>
            <p:cNvSpPr txBox="1"/>
            <p:nvPr/>
          </p:nvSpPr>
          <p:spPr>
            <a:xfrm>
              <a:off x="1451074" y="4244366"/>
              <a:ext cx="1296144" cy="646331"/>
            </a:xfrm>
            <a:prstGeom prst="rect">
              <a:avLst/>
            </a:prstGeom>
            <a:solidFill>
              <a:srgbClr val="4472C4">
                <a:lumMod val="75000"/>
              </a:srgbClr>
            </a:solidFill>
            <a:ln>
              <a:solidFill>
                <a:srgbClr val="4472C4">
                  <a:lumMod val="75000"/>
                </a:srgbClr>
              </a:solidFill>
            </a:ln>
          </p:spPr>
          <p:txBody>
            <a:bodyPr wrap="square" rtlCol="0">
              <a:spAutoFit/>
            </a:bodyPr>
            <a:lstStyle/>
            <a:p>
              <a:pPr marL="0" marR="0" lvl="0" indent="0" algn="ctr" defTabSz="913956"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rPr>
                <a:t>Water</a:t>
              </a:r>
            </a:p>
            <a:p>
              <a:pPr marL="0" marR="0" lvl="0" indent="0" algn="ctr" defTabSz="913956"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rPr>
                <a:t>resource</a:t>
              </a:r>
            </a:p>
          </p:txBody>
        </p:sp>
        <p:sp>
          <p:nvSpPr>
            <p:cNvPr id="100" name="Arrow: Right 77">
              <a:extLst>
                <a:ext uri="{FF2B5EF4-FFF2-40B4-BE49-F238E27FC236}">
                  <a16:creationId xmlns:a16="http://schemas.microsoft.com/office/drawing/2014/main" id="{70F086BF-7999-4361-8201-1743C50A9B15}"/>
                </a:ext>
              </a:extLst>
            </p:cNvPr>
            <p:cNvSpPr/>
            <p:nvPr/>
          </p:nvSpPr>
          <p:spPr>
            <a:xfrm>
              <a:off x="2733828" y="4437317"/>
              <a:ext cx="2504361" cy="130215"/>
            </a:xfrm>
            <a:prstGeom prst="rightArrow">
              <a:avLst/>
            </a:prstGeom>
            <a:solidFill>
              <a:srgbClr val="4472C4">
                <a:lumMod val="75000"/>
              </a:srgbClr>
            </a:solidFill>
            <a:ln w="12700" cap="flat" cmpd="sng" algn="ctr">
              <a:solidFill>
                <a:srgbClr val="4472C4">
                  <a:lumMod val="75000"/>
                </a:srgbClr>
              </a:solidFill>
              <a:prstDash val="solid"/>
              <a:miter lim="800000"/>
            </a:ln>
            <a:effectLst/>
          </p:spPr>
          <p:txBody>
            <a:bodyPr rtlCol="0" anchor="ctr"/>
            <a:lstStyle/>
            <a:p>
              <a:pPr marL="0" marR="0" lvl="0" indent="0" algn="ctr" defTabSz="91395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Arrow: Right 78">
              <a:extLst>
                <a:ext uri="{FF2B5EF4-FFF2-40B4-BE49-F238E27FC236}">
                  <a16:creationId xmlns:a16="http://schemas.microsoft.com/office/drawing/2014/main" id="{B48A1540-435B-46D6-9BEF-D5CDE0AB6D86}"/>
                </a:ext>
              </a:extLst>
            </p:cNvPr>
            <p:cNvSpPr/>
            <p:nvPr/>
          </p:nvSpPr>
          <p:spPr>
            <a:xfrm>
              <a:off x="4439816" y="2639440"/>
              <a:ext cx="783396" cy="155686"/>
            </a:xfrm>
            <a:prstGeom prst="rightArrow">
              <a:avLst/>
            </a:prstGeom>
            <a:solidFill>
              <a:srgbClr val="4472C4">
                <a:lumMod val="75000"/>
              </a:srgbClr>
            </a:solidFill>
            <a:ln w="12700" cap="flat" cmpd="sng" algn="ctr">
              <a:solidFill>
                <a:srgbClr val="4472C4">
                  <a:lumMod val="75000"/>
                </a:srgbClr>
              </a:solidFill>
              <a:prstDash val="solid"/>
              <a:miter lim="800000"/>
            </a:ln>
            <a:effectLst/>
          </p:spPr>
          <p:txBody>
            <a:bodyPr rtlCol="0" anchor="ctr"/>
            <a:lstStyle/>
            <a:p>
              <a:pPr marL="0" marR="0" lvl="0" indent="0" algn="ctr" defTabSz="91395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Arrow: Right 79">
              <a:extLst>
                <a:ext uri="{FF2B5EF4-FFF2-40B4-BE49-F238E27FC236}">
                  <a16:creationId xmlns:a16="http://schemas.microsoft.com/office/drawing/2014/main" id="{22774FA6-5683-4392-8747-30E5D0D56C07}"/>
                </a:ext>
              </a:extLst>
            </p:cNvPr>
            <p:cNvSpPr/>
            <p:nvPr/>
          </p:nvSpPr>
          <p:spPr>
            <a:xfrm>
              <a:off x="4439816" y="3620370"/>
              <a:ext cx="783396" cy="155686"/>
            </a:xfrm>
            <a:prstGeom prst="rightArrow">
              <a:avLst/>
            </a:prstGeom>
            <a:solidFill>
              <a:srgbClr val="4472C4">
                <a:lumMod val="75000"/>
              </a:srgbClr>
            </a:solidFill>
            <a:ln w="12700" cap="flat" cmpd="sng" algn="ctr">
              <a:solidFill>
                <a:srgbClr val="4472C4">
                  <a:lumMod val="75000"/>
                </a:srgbClr>
              </a:solidFill>
              <a:prstDash val="solid"/>
              <a:miter lim="800000"/>
            </a:ln>
            <a:effectLst/>
          </p:spPr>
          <p:txBody>
            <a:bodyPr rtlCol="0" anchor="ctr"/>
            <a:lstStyle/>
            <a:p>
              <a:pPr marL="0" marR="0" lvl="0" indent="0" algn="ctr" defTabSz="91395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Rectangle 102">
              <a:extLst>
                <a:ext uri="{FF2B5EF4-FFF2-40B4-BE49-F238E27FC236}">
                  <a16:creationId xmlns:a16="http://schemas.microsoft.com/office/drawing/2014/main" id="{F132339E-BD69-451B-A5B1-04C35A7CB1EA}"/>
                </a:ext>
              </a:extLst>
            </p:cNvPr>
            <p:cNvSpPr/>
            <p:nvPr/>
          </p:nvSpPr>
          <p:spPr>
            <a:xfrm>
              <a:off x="4439816" y="2709224"/>
              <a:ext cx="82713" cy="3047311"/>
            </a:xfrm>
            <a:prstGeom prst="rect">
              <a:avLst/>
            </a:prstGeom>
            <a:solidFill>
              <a:srgbClr val="4472C4">
                <a:lumMod val="75000"/>
              </a:srgbClr>
            </a:solidFill>
            <a:ln w="12700" cap="flat" cmpd="sng" algn="ctr">
              <a:solidFill>
                <a:srgbClr val="4472C4">
                  <a:lumMod val="75000"/>
                </a:srgbClr>
              </a:solidFill>
              <a:prstDash val="solid"/>
              <a:miter lim="800000"/>
            </a:ln>
            <a:effectLst/>
          </p:spPr>
          <p:txBody>
            <a:bodyPr rtlCol="0" anchor="ctr"/>
            <a:lstStyle/>
            <a:p>
              <a:pPr marL="0" marR="0" lvl="0" indent="0" algn="ctr" defTabSz="91395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Rectangle 103">
              <a:extLst>
                <a:ext uri="{FF2B5EF4-FFF2-40B4-BE49-F238E27FC236}">
                  <a16:creationId xmlns:a16="http://schemas.microsoft.com/office/drawing/2014/main" id="{664BFF4D-7363-4B18-A080-FDA8EDB6C0E1}"/>
                </a:ext>
              </a:extLst>
            </p:cNvPr>
            <p:cNvSpPr/>
            <p:nvPr/>
          </p:nvSpPr>
          <p:spPr>
            <a:xfrm rot="5400000">
              <a:off x="5972543" y="4571888"/>
              <a:ext cx="64130" cy="2743200"/>
            </a:xfrm>
            <a:prstGeom prst="rect">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395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Arrow: Right 84">
              <a:extLst>
                <a:ext uri="{FF2B5EF4-FFF2-40B4-BE49-F238E27FC236}">
                  <a16:creationId xmlns:a16="http://schemas.microsoft.com/office/drawing/2014/main" id="{6C71C053-E357-47DA-834B-FE4246DC7421}"/>
                </a:ext>
              </a:extLst>
            </p:cNvPr>
            <p:cNvSpPr/>
            <p:nvPr/>
          </p:nvSpPr>
          <p:spPr>
            <a:xfrm>
              <a:off x="4675057" y="4228155"/>
              <a:ext cx="530352" cy="128016"/>
            </a:xfrm>
            <a:prstGeom prst="rightArrow">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395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Arrow: Right 85">
              <a:extLst>
                <a:ext uri="{FF2B5EF4-FFF2-40B4-BE49-F238E27FC236}">
                  <a16:creationId xmlns:a16="http://schemas.microsoft.com/office/drawing/2014/main" id="{B959D15E-C327-4EC4-8DCB-443DF237DE8A}"/>
                </a:ext>
              </a:extLst>
            </p:cNvPr>
            <p:cNvSpPr/>
            <p:nvPr/>
          </p:nvSpPr>
          <p:spPr>
            <a:xfrm>
              <a:off x="4704955" y="5229817"/>
              <a:ext cx="530352" cy="128016"/>
            </a:xfrm>
            <a:prstGeom prst="rightArrow">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395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Arrow: Right 86">
              <a:extLst>
                <a:ext uri="{FF2B5EF4-FFF2-40B4-BE49-F238E27FC236}">
                  <a16:creationId xmlns:a16="http://schemas.microsoft.com/office/drawing/2014/main" id="{B6794908-8F8B-4155-B341-D41AF6CBA5D7}"/>
                </a:ext>
              </a:extLst>
            </p:cNvPr>
            <p:cNvSpPr/>
            <p:nvPr/>
          </p:nvSpPr>
          <p:spPr>
            <a:xfrm>
              <a:off x="4474999" y="5637181"/>
              <a:ext cx="783396" cy="155686"/>
            </a:xfrm>
            <a:prstGeom prst="rightArrow">
              <a:avLst/>
            </a:prstGeom>
            <a:solidFill>
              <a:srgbClr val="4472C4">
                <a:lumMod val="75000"/>
              </a:srgbClr>
            </a:solidFill>
            <a:ln w="12700" cap="flat" cmpd="sng" algn="ctr">
              <a:solidFill>
                <a:srgbClr val="4472C4">
                  <a:lumMod val="75000"/>
                </a:srgbClr>
              </a:solidFill>
              <a:prstDash val="solid"/>
              <a:miter lim="800000"/>
            </a:ln>
            <a:effectLst/>
          </p:spPr>
          <p:txBody>
            <a:bodyPr rtlCol="0" anchor="ctr"/>
            <a:lstStyle/>
            <a:p>
              <a:pPr marL="0" marR="0" lvl="0" indent="0" algn="ctr" defTabSz="91395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Arrow: Right 47">
              <a:extLst>
                <a:ext uri="{FF2B5EF4-FFF2-40B4-BE49-F238E27FC236}">
                  <a16:creationId xmlns:a16="http://schemas.microsoft.com/office/drawing/2014/main" id="{DA000722-BB52-48A9-8A2A-65EF6198BB6F}"/>
                </a:ext>
              </a:extLst>
            </p:cNvPr>
            <p:cNvSpPr/>
            <p:nvPr/>
          </p:nvSpPr>
          <p:spPr>
            <a:xfrm>
              <a:off x="6584138" y="3492354"/>
              <a:ext cx="2743200" cy="128016"/>
            </a:xfrm>
            <a:prstGeom prst="rightArrow">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395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48" name="Oval 47">
            <a:extLst>
              <a:ext uri="{FF2B5EF4-FFF2-40B4-BE49-F238E27FC236}">
                <a16:creationId xmlns:a16="http://schemas.microsoft.com/office/drawing/2014/main" id="{DAD07421-C690-7C4A-92C6-0C9E6B38903D}"/>
              </a:ext>
            </a:extLst>
          </p:cNvPr>
          <p:cNvSpPr/>
          <p:nvPr/>
        </p:nvSpPr>
        <p:spPr>
          <a:xfrm>
            <a:off x="8278645" y="109945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1_Slide17.mp3" descr="Lecture1_Slide17.mp3">
            <a:hlinkClick r:id="" action="ppaction://media"/>
            <a:extLst>
              <a:ext uri="{FF2B5EF4-FFF2-40B4-BE49-F238E27FC236}">
                <a16:creationId xmlns:a16="http://schemas.microsoft.com/office/drawing/2014/main" id="{0BBFFF14-3AE5-4949-86F3-B00B61A137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50010" y="1172251"/>
            <a:ext cx="812800" cy="812800"/>
          </a:xfrm>
          <a:prstGeom prst="rect">
            <a:avLst/>
          </a:prstGeom>
        </p:spPr>
      </p:pic>
    </p:spTree>
    <p:extLst>
      <p:ext uri="{BB962C8B-B14F-4D97-AF65-F5344CB8AC3E}">
        <p14:creationId xmlns:p14="http://schemas.microsoft.com/office/powerpoint/2010/main" val="104680012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9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8C1C8D7-0DEA-4A6C-8261-C6F9D74967DC}"/>
              </a:ext>
            </a:extLst>
          </p:cNvPr>
          <p:cNvSpPr txBox="1"/>
          <p:nvPr/>
        </p:nvSpPr>
        <p:spPr>
          <a:xfrm>
            <a:off x="656403" y="2034577"/>
            <a:ext cx="11151909"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60000"/>
                    <a:lumOff val="40000"/>
                  </a:srgbClr>
                </a:solidFill>
                <a:effectLst/>
                <a:uLnTx/>
                <a:uFillTx/>
                <a:latin typeface="Open Sans Semi"/>
                <a:ea typeface="Open Sans"/>
                <a:cs typeface="Open Sans"/>
              </a:rPr>
              <a:t>Objective of CLEWs modelling</a:t>
            </a:r>
            <a:endParaRPr kumimoji="0" lang="en-US" sz="2000" b="0" i="0" u="none" strike="noStrike" kern="1200" cap="none" spc="0" normalizeH="0" baseline="0" noProof="0">
              <a:ln>
                <a:noFill/>
              </a:ln>
              <a:solidFill>
                <a:srgbClr val="4472C4">
                  <a:lumMod val="60000"/>
                  <a:lumOff val="40000"/>
                </a:srgbClr>
              </a:solidFill>
              <a:effectLst/>
              <a:uLnTx/>
              <a:uFillTx/>
              <a:latin typeface="Open Sans Semi"/>
              <a:ea typeface="+mn-ea"/>
              <a:cs typeface="+mn-cs"/>
            </a:endParaRPr>
          </a:p>
        </p:txBody>
      </p:sp>
      <p:sp>
        <p:nvSpPr>
          <p:cNvPr id="4" name="Rectangle 3">
            <a:extLst>
              <a:ext uri="{FF2B5EF4-FFF2-40B4-BE49-F238E27FC236}">
                <a16:creationId xmlns:a16="http://schemas.microsoft.com/office/drawing/2014/main" id="{61CD1A3A-E33C-4D9C-87E9-A6461C1CC487}"/>
              </a:ext>
            </a:extLst>
          </p:cNvPr>
          <p:cNvSpPr/>
          <p:nvPr/>
        </p:nvSpPr>
        <p:spPr>
          <a:xfrm>
            <a:off x="656403" y="2553992"/>
            <a:ext cx="10773500" cy="255454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GB" sz="2000" b="1" i="0" u="none" strike="noStrike" kern="1200" cap="none" spc="0" normalizeH="0" baseline="0" noProof="0" dirty="0">
                <a:ln>
                  <a:noFill/>
                </a:ln>
                <a:solidFill>
                  <a:srgbClr val="021318"/>
                </a:solidFill>
                <a:effectLst/>
                <a:uLnTx/>
                <a:uFillTx/>
                <a:latin typeface="Open Sans"/>
                <a:ea typeface="Open Sans"/>
                <a:cs typeface="Open Sans"/>
              </a:rPr>
              <a:t>Provide stakeholders with policy relevant:</a:t>
            </a:r>
          </a:p>
          <a:p>
            <a:pPr marL="800100" marR="0" lvl="1"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21318"/>
                </a:solidFill>
                <a:effectLst/>
                <a:uLnTx/>
                <a:uFillTx/>
                <a:latin typeface="Open Sans" panose="020B0606030504020204" pitchFamily="34" charset="0"/>
                <a:ea typeface="Open Sans" panose="020B0606030504020204" pitchFamily="34" charset="0"/>
                <a:cs typeface="Open Sans" panose="020B0606030504020204" pitchFamily="34" charset="0"/>
              </a:rPr>
              <a:t>Insights into key inter-linkages and dynamics of the energy-food-water nexus</a:t>
            </a:r>
          </a:p>
          <a:p>
            <a:pPr marL="800100" marR="0" lvl="1"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21318"/>
                </a:solidFill>
                <a:effectLst/>
                <a:uLnTx/>
                <a:uFillTx/>
                <a:latin typeface="Open Sans" panose="020B0606030504020204" pitchFamily="34" charset="0"/>
                <a:ea typeface="Open Sans" panose="020B0606030504020204" pitchFamily="34" charset="0"/>
                <a:cs typeface="Open Sans" panose="020B0606030504020204" pitchFamily="34" charset="0"/>
              </a:rPr>
              <a:t>Robust findings to support cohesion in policies and measures</a:t>
            </a:r>
          </a:p>
          <a:p>
            <a:pPr marL="800100" marR="0" lvl="1"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21318"/>
                </a:solidFill>
                <a:effectLst/>
                <a:uLnTx/>
                <a:uFillTx/>
                <a:latin typeface="Open Sans" panose="020B0606030504020204" pitchFamily="34" charset="0"/>
                <a:ea typeface="Open Sans" panose="020B0606030504020204" pitchFamily="34" charset="0"/>
                <a:cs typeface="Open Sans" panose="020B0606030504020204" pitchFamily="34" charset="0"/>
              </a:rPr>
              <a:t>Knowledge of risks and opportunities</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5" name="Title 1">
            <a:extLst>
              <a:ext uri="{FF2B5EF4-FFF2-40B4-BE49-F238E27FC236}">
                <a16:creationId xmlns:a16="http://schemas.microsoft.com/office/drawing/2014/main" id="{2553BD78-D989-4F2F-9FB6-2879ABED5747}"/>
              </a:ext>
            </a:extLst>
          </p:cNvPr>
          <p:cNvSpPr>
            <a:spLocks noGrp="1"/>
          </p:cNvSpPr>
          <p:nvPr/>
        </p:nvSpPr>
        <p:spPr>
          <a:xfrm>
            <a:off x="607427" y="1294480"/>
            <a:ext cx="10298340" cy="69452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1.3 What are CLEWs models?</a:t>
            </a:r>
          </a:p>
        </p:txBody>
      </p:sp>
      <p:sp>
        <p:nvSpPr>
          <p:cNvPr id="2" name="Slide Number Placeholder 4">
            <a:extLst>
              <a:ext uri="{FF2B5EF4-FFF2-40B4-BE49-F238E27FC236}">
                <a16:creationId xmlns:a16="http://schemas.microsoft.com/office/drawing/2014/main" id="{F17CCE2B-0A1E-4314-BC20-55AA2A62BE2A}"/>
              </a:ext>
            </a:extLst>
          </p:cNvPr>
          <p:cNvSpPr txBox="1">
            <a:spLocks/>
          </p:cNvSpPr>
          <p:nvPr/>
        </p:nvSpPr>
        <p:spPr>
          <a:xfrm>
            <a:off x="11738529" y="6497676"/>
            <a:ext cx="453471"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dirty="0" smtClean="0">
                <a:ln>
                  <a:noFill/>
                </a:ln>
                <a:solidFill>
                  <a:prstClr val="white"/>
                </a:solidFill>
                <a:effectLst/>
                <a:uLnTx/>
                <a:uFillTx/>
                <a:latin typeface="Open Sans"/>
                <a:ea typeface="Open Sans"/>
                <a:cs typeface="Open San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400" b="1" i="0" u="none" strike="noStrike" kern="1200" cap="none" spc="0" normalizeH="0" baseline="0" noProof="0" dirty="0">
              <a:ln>
                <a:noFill/>
              </a:ln>
              <a:solidFill>
                <a:prstClr val="white"/>
              </a:solidFill>
              <a:effectLst/>
              <a:uLnTx/>
              <a:uFillTx/>
              <a:latin typeface="Open Sans"/>
              <a:ea typeface="Open Sans"/>
              <a:cs typeface="Open Sans"/>
            </a:endParaRPr>
          </a:p>
        </p:txBody>
      </p:sp>
      <p:sp>
        <p:nvSpPr>
          <p:cNvPr id="6" name="Oval 5">
            <a:extLst>
              <a:ext uri="{FF2B5EF4-FFF2-40B4-BE49-F238E27FC236}">
                <a16:creationId xmlns:a16="http://schemas.microsoft.com/office/drawing/2014/main" id="{A2FB9C27-A41D-964B-BDD7-9D4B7962718A}"/>
              </a:ext>
            </a:extLst>
          </p:cNvPr>
          <p:cNvSpPr/>
          <p:nvPr/>
        </p:nvSpPr>
        <p:spPr>
          <a:xfrm>
            <a:off x="8278645" y="109945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Lecture1_Slide18.mp3" descr="Lecture1_Slide18.mp3">
            <a:hlinkClick r:id="" action="ppaction://media"/>
            <a:extLst>
              <a:ext uri="{FF2B5EF4-FFF2-40B4-BE49-F238E27FC236}">
                <a16:creationId xmlns:a16="http://schemas.microsoft.com/office/drawing/2014/main" id="{C1D2DAE2-46BD-444F-BEBF-0FE3F28741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50010" y="1187086"/>
            <a:ext cx="812800" cy="812800"/>
          </a:xfrm>
          <a:prstGeom prst="rect">
            <a:avLst/>
          </a:prstGeom>
        </p:spPr>
      </p:pic>
    </p:spTree>
    <p:extLst>
      <p:ext uri="{BB962C8B-B14F-4D97-AF65-F5344CB8AC3E}">
        <p14:creationId xmlns:p14="http://schemas.microsoft.com/office/powerpoint/2010/main" val="316804557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90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8C1C8D7-0DEA-4A6C-8261-C6F9D74967DC}"/>
              </a:ext>
            </a:extLst>
          </p:cNvPr>
          <p:cNvSpPr txBox="1"/>
          <p:nvPr/>
        </p:nvSpPr>
        <p:spPr>
          <a:xfrm>
            <a:off x="632340" y="2007650"/>
            <a:ext cx="11151909"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60000"/>
                    <a:lumOff val="40000"/>
                  </a:srgbClr>
                </a:solidFill>
                <a:effectLst/>
                <a:uLnTx/>
                <a:uFillTx/>
                <a:latin typeface="Open Sans"/>
                <a:ea typeface="Open Sans"/>
                <a:cs typeface="Open Sans"/>
              </a:rPr>
              <a:t>Caveats to consider when applying the CLEWs methodology</a:t>
            </a:r>
          </a:p>
        </p:txBody>
      </p:sp>
      <p:sp>
        <p:nvSpPr>
          <p:cNvPr id="4" name="Rectangle 3">
            <a:extLst>
              <a:ext uri="{FF2B5EF4-FFF2-40B4-BE49-F238E27FC236}">
                <a16:creationId xmlns:a16="http://schemas.microsoft.com/office/drawing/2014/main" id="{61CD1A3A-E33C-4D9C-87E9-A6461C1CC487}"/>
              </a:ext>
            </a:extLst>
          </p:cNvPr>
          <p:cNvSpPr/>
          <p:nvPr/>
        </p:nvSpPr>
        <p:spPr>
          <a:xfrm>
            <a:off x="576192" y="2555498"/>
            <a:ext cx="10726030" cy="1923604"/>
          </a:xfrm>
          <a:prstGeom prst="rect">
            <a:avLst/>
          </a:prstGeom>
        </p:spPr>
        <p:txBody>
          <a:bodyPr wrap="square" lIns="91440" tIns="45720" rIns="91440" bIns="45720" anchor="t">
            <a:spAutoFit/>
          </a:bodyPr>
          <a:lstStyle/>
          <a:p>
            <a:pPr marL="228600" marR="0" lvl="0" indent="-2286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Open Sans"/>
                <a:ea typeface="Open Sans"/>
                <a:cs typeface="Open Sans"/>
              </a:rPr>
              <a:t>CLEWs models are not crystal balls</a:t>
            </a:r>
          </a:p>
          <a:p>
            <a:pPr marL="228600" marR="0" lvl="0" indent="-2286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Open Sans"/>
                <a:ea typeface="Open Sans"/>
                <a:cs typeface="Open Sans"/>
              </a:rPr>
              <a:t>CLEWs models have idealized representation </a:t>
            </a:r>
            <a:endParaRPr kumimoji="0" lang="en-GB"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28600" marR="0" lvl="0" indent="-2286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Open Sans"/>
                <a:ea typeface="Open Sans"/>
                <a:cs typeface="Open Sans"/>
              </a:rPr>
              <a:t>Some policies and measures cannot be represented directly in CLEWs model</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Open Sans"/>
              <a:ea typeface="Roboto" panose="02000000000000000000" pitchFamily="2" charset="0"/>
              <a:cs typeface="Open Sans"/>
            </a:endParaRPr>
          </a:p>
        </p:txBody>
      </p:sp>
      <p:sp>
        <p:nvSpPr>
          <p:cNvPr id="2" name="Slide Number Placeholder 4">
            <a:extLst>
              <a:ext uri="{FF2B5EF4-FFF2-40B4-BE49-F238E27FC236}">
                <a16:creationId xmlns:a16="http://schemas.microsoft.com/office/drawing/2014/main" id="{8AD51DF5-D0AA-4CBF-B0BE-A824A7D37B12}"/>
              </a:ext>
            </a:extLst>
          </p:cNvPr>
          <p:cNvSpPr txBox="1">
            <a:spLocks/>
          </p:cNvSpPr>
          <p:nvPr/>
        </p:nvSpPr>
        <p:spPr>
          <a:xfrm>
            <a:off x="11738529" y="6497676"/>
            <a:ext cx="453471"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dirty="0" smtClean="0">
                <a:ln>
                  <a:noFill/>
                </a:ln>
                <a:solidFill>
                  <a:prstClr val="white"/>
                </a:solidFill>
                <a:effectLst/>
                <a:uLnTx/>
                <a:uFillTx/>
                <a:latin typeface="Open Sans"/>
                <a:ea typeface="Open Sans"/>
                <a:cs typeface="Open San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400" b="1" i="0" u="none" strike="noStrike" kern="1200" cap="none" spc="0" normalizeH="0" baseline="0" noProof="0" dirty="0">
              <a:ln>
                <a:noFill/>
              </a:ln>
              <a:solidFill>
                <a:prstClr val="white"/>
              </a:solidFill>
              <a:effectLst/>
              <a:uLnTx/>
              <a:uFillTx/>
              <a:latin typeface="Open Sans"/>
              <a:ea typeface="Open Sans"/>
              <a:cs typeface="Open Sans"/>
            </a:endParaRPr>
          </a:p>
        </p:txBody>
      </p:sp>
      <p:sp>
        <p:nvSpPr>
          <p:cNvPr id="6" name="Title 1">
            <a:extLst>
              <a:ext uri="{FF2B5EF4-FFF2-40B4-BE49-F238E27FC236}">
                <a16:creationId xmlns:a16="http://schemas.microsoft.com/office/drawing/2014/main" id="{F58038AE-0EED-4DCE-BF3B-307313A18C2F}"/>
              </a:ext>
            </a:extLst>
          </p:cNvPr>
          <p:cNvSpPr>
            <a:spLocks noGrp="1"/>
          </p:cNvSpPr>
          <p:nvPr/>
        </p:nvSpPr>
        <p:spPr>
          <a:xfrm>
            <a:off x="607427" y="1294480"/>
            <a:ext cx="10298340" cy="69452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1.3 What are CLEWs models?</a:t>
            </a:r>
          </a:p>
        </p:txBody>
      </p:sp>
      <p:sp>
        <p:nvSpPr>
          <p:cNvPr id="7" name="Oval 6">
            <a:extLst>
              <a:ext uri="{FF2B5EF4-FFF2-40B4-BE49-F238E27FC236}">
                <a16:creationId xmlns:a16="http://schemas.microsoft.com/office/drawing/2014/main" id="{BFC5B4D6-E15E-FD4D-8C4A-AD27A2B6E7AB}"/>
              </a:ext>
            </a:extLst>
          </p:cNvPr>
          <p:cNvSpPr/>
          <p:nvPr/>
        </p:nvSpPr>
        <p:spPr>
          <a:xfrm>
            <a:off x="8278645" y="109945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Lecture1_Slide19.mp3" descr="Lecture1_Slide19.mp3">
            <a:hlinkClick r:id="" action="ppaction://media"/>
            <a:extLst>
              <a:ext uri="{FF2B5EF4-FFF2-40B4-BE49-F238E27FC236}">
                <a16:creationId xmlns:a16="http://schemas.microsoft.com/office/drawing/2014/main" id="{AFA48D3A-709D-0A41-8FE2-9CD7CC6B8F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50010" y="1170823"/>
            <a:ext cx="812800" cy="812800"/>
          </a:xfrm>
          <a:prstGeom prst="rect">
            <a:avLst/>
          </a:prstGeom>
        </p:spPr>
      </p:pic>
    </p:spTree>
    <p:extLst>
      <p:ext uri="{BB962C8B-B14F-4D97-AF65-F5344CB8AC3E}">
        <p14:creationId xmlns:p14="http://schemas.microsoft.com/office/powerpoint/2010/main" val="134250716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27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9E1472A-AEBD-EC42-8655-4A8C7C9AD49D}"/>
              </a:ext>
            </a:extLst>
          </p:cNvPr>
          <p:cNvSpPr>
            <a:spLocks noGrp="1"/>
          </p:cNvSpPr>
          <p:nvPr>
            <p:ph type="title"/>
          </p:nvPr>
        </p:nvSpPr>
        <p:spPr>
          <a:xfrm>
            <a:off x="647838" y="705100"/>
            <a:ext cx="9457150" cy="1325563"/>
          </a:xfrm>
        </p:spPr>
        <p:txBody>
          <a:bodyPr/>
          <a:lstStyle/>
          <a:p>
            <a:r>
              <a:rPr lang="en-US" dirty="0"/>
              <a:t>Learning outcomes</a:t>
            </a:r>
          </a:p>
        </p:txBody>
      </p:sp>
      <p:sp>
        <p:nvSpPr>
          <p:cNvPr id="8" name="Content Placeholder 7">
            <a:extLst>
              <a:ext uri="{FF2B5EF4-FFF2-40B4-BE49-F238E27FC236}">
                <a16:creationId xmlns:a16="http://schemas.microsoft.com/office/drawing/2014/main" id="{70B02E1B-FDA7-974A-95B2-BEA2A22EA2D6}"/>
              </a:ext>
            </a:extLst>
          </p:cNvPr>
          <p:cNvSpPr>
            <a:spLocks noGrp="1"/>
          </p:cNvSpPr>
          <p:nvPr>
            <p:ph idx="1"/>
          </p:nvPr>
        </p:nvSpPr>
        <p:spPr/>
        <p:txBody>
          <a:bodyPr vert="horz" lIns="91440" tIns="45720" rIns="91440" bIns="45720" rtlCol="0" anchor="t">
            <a:normAutofit/>
          </a:bodyPr>
          <a:lstStyle/>
          <a:p>
            <a:r>
              <a:rPr lang="en-US" dirty="0">
                <a:latin typeface="Open Sans Semi"/>
                <a:ea typeface="Open Sans SemiBold"/>
                <a:cs typeface="Open Sans SemiBold"/>
              </a:rPr>
              <a:t>ILO1: Become familiar with the energy-food-water-climate nexus, its interlinkages, and its relationship to sustainable development</a:t>
            </a:r>
          </a:p>
          <a:p>
            <a:r>
              <a:rPr lang="en-US" dirty="0">
                <a:latin typeface="Open Sans Semi"/>
                <a:ea typeface="Open Sans SemiBold"/>
                <a:cs typeface="Open Sans SemiBold"/>
              </a:rPr>
              <a:t>ILO2: Gain a conceptual understanding of the CLEWs framework and its main methods and applications</a:t>
            </a:r>
          </a:p>
          <a:p>
            <a:endParaRPr lang="en-US" dirty="0">
              <a:latin typeface="Open Sans Semi"/>
            </a:endParaRP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a:xfrm>
            <a:off x="11743853" y="6457571"/>
            <a:ext cx="42407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Segoe UI" panose="020B0502040204020203" pitchFamily="34" charset="0"/>
                <a:ea typeface="Open Sans" panose="020B0606030504020204" pitchFamily="34" charset="0"/>
                <a:cs typeface="Segoe UI" panose="020B0502040204020203"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400" b="1" i="0" u="none" strike="noStrike" kern="1200" cap="none" spc="0" normalizeH="0" baseline="0" noProof="0" dirty="0">
              <a:ln>
                <a:noFill/>
              </a:ln>
              <a:solidFill>
                <a:prstClr val="white"/>
              </a:solidFill>
              <a:effectLst/>
              <a:uLnTx/>
              <a:uFillTx/>
              <a:latin typeface="Segoe UI" panose="020B0502040204020203" pitchFamily="34" charset="0"/>
              <a:ea typeface="Open Sans" panose="020B0606030504020204" pitchFamily="34" charset="0"/>
              <a:cs typeface="Segoe UI" panose="020B0502040204020203" pitchFamily="34" charset="0"/>
            </a:endParaRPr>
          </a:p>
        </p:txBody>
      </p:sp>
      <p:sp>
        <p:nvSpPr>
          <p:cNvPr id="9" name="Text Placeholder 8">
            <a:extLst>
              <a:ext uri="{FF2B5EF4-FFF2-40B4-BE49-F238E27FC236}">
                <a16:creationId xmlns:a16="http://schemas.microsoft.com/office/drawing/2014/main" id="{D27A0780-8282-0B4E-A3FE-AB5268C33540}"/>
              </a:ext>
            </a:extLst>
          </p:cNvPr>
          <p:cNvSpPr>
            <a:spLocks noGrp="1"/>
          </p:cNvSpPr>
          <p:nvPr>
            <p:ph type="body" sz="quarter" idx="15"/>
          </p:nvPr>
        </p:nvSpPr>
        <p:spPr>
          <a:xfrm>
            <a:off x="649061" y="2056132"/>
            <a:ext cx="4839380" cy="439247"/>
          </a:xfrm>
        </p:spPr>
        <p:txBody>
          <a:bodyPr>
            <a:normAutofit/>
          </a:bodyPr>
          <a:lstStyle/>
          <a:p>
            <a:r>
              <a:rPr lang="en-US" b="0" dirty="0">
                <a:solidFill>
                  <a:schemeClr val="accent1">
                    <a:lumMod val="40000"/>
                    <a:lumOff val="60000"/>
                  </a:schemeClr>
                </a:solidFill>
                <a:latin typeface="Open Sans Semi"/>
                <a:ea typeface="Open Sans SemiBold"/>
                <a:cs typeface="Open Sans SemiBold"/>
              </a:rPr>
              <a:t>By the end of this lecture, you will:</a:t>
            </a:r>
          </a:p>
        </p:txBody>
      </p:sp>
      <p:sp>
        <p:nvSpPr>
          <p:cNvPr id="6" name="Oval 5">
            <a:extLst>
              <a:ext uri="{FF2B5EF4-FFF2-40B4-BE49-F238E27FC236}">
                <a16:creationId xmlns:a16="http://schemas.microsoft.com/office/drawing/2014/main" id="{52C01A73-6512-4D4C-B907-FD1A8A875154}"/>
              </a:ext>
            </a:extLst>
          </p:cNvPr>
          <p:cNvSpPr/>
          <p:nvPr/>
        </p:nvSpPr>
        <p:spPr>
          <a:xfrm>
            <a:off x="6034215" y="141730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1_Slide2.mp3" descr="Lecture1_Slide2.mp3">
            <a:hlinkClick r:id="" action="ppaction://media"/>
            <a:extLst>
              <a:ext uri="{FF2B5EF4-FFF2-40B4-BE49-F238E27FC236}">
                <a16:creationId xmlns:a16="http://schemas.microsoft.com/office/drawing/2014/main" id="{AB299E6A-4A53-3844-9C0C-CB51D8E28D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0" y="1488674"/>
            <a:ext cx="812800" cy="812800"/>
          </a:xfrm>
          <a:prstGeom prst="rect">
            <a:avLst/>
          </a:prstGeom>
        </p:spPr>
      </p:pic>
    </p:spTree>
    <p:extLst>
      <p:ext uri="{BB962C8B-B14F-4D97-AF65-F5344CB8AC3E}">
        <p14:creationId xmlns:p14="http://schemas.microsoft.com/office/powerpoint/2010/main" val="243141806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6DDB-BE3F-7D46-B296-B0482D869D5F}"/>
              </a:ext>
            </a:extLst>
          </p:cNvPr>
          <p:cNvSpPr>
            <a:spLocks noGrp="1"/>
          </p:cNvSpPr>
          <p:nvPr>
            <p:ph type="title"/>
          </p:nvPr>
        </p:nvSpPr>
        <p:spPr/>
        <p:txBody>
          <a:bodyPr/>
          <a:lstStyle/>
          <a:p>
            <a:r>
              <a:rPr lang="en-US" dirty="0"/>
              <a:t>Lecture 1.3 References</a:t>
            </a:r>
          </a:p>
        </p:txBody>
      </p:sp>
      <p:sp>
        <p:nvSpPr>
          <p:cNvPr id="3" name="Slide Number Placeholder 2">
            <a:extLst>
              <a:ext uri="{FF2B5EF4-FFF2-40B4-BE49-F238E27FC236}">
                <a16:creationId xmlns:a16="http://schemas.microsoft.com/office/drawing/2014/main" id="{EFFD2061-FBDE-134A-8182-528F3DDBB4E2}"/>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Text Placeholder 3">
            <a:extLst>
              <a:ext uri="{FF2B5EF4-FFF2-40B4-BE49-F238E27FC236}">
                <a16:creationId xmlns:a16="http://schemas.microsoft.com/office/drawing/2014/main" id="{189DDE0D-5315-254E-AA62-BBC221A7F68A}"/>
              </a:ext>
            </a:extLst>
          </p:cNvPr>
          <p:cNvSpPr>
            <a:spLocks noGrp="1"/>
          </p:cNvSpPr>
          <p:nvPr>
            <p:ph type="body" sz="quarter" idx="11"/>
          </p:nvPr>
        </p:nvSpPr>
        <p:spPr/>
        <p:txBody>
          <a:bodyPr/>
          <a:lstStyle/>
          <a:p>
            <a:r>
              <a:rPr lang="en-US" dirty="0"/>
              <a:t>Howells, M. et al, Integrated analysis of climate change, land-use, energy and water strategies</a:t>
            </a:r>
            <a:r>
              <a:rPr lang="fr-FR" dirty="0"/>
              <a:t> Nature </a:t>
            </a:r>
            <a:r>
              <a:rPr lang="fr-FR" dirty="0" err="1"/>
              <a:t>Climate</a:t>
            </a:r>
            <a:r>
              <a:rPr lang="fr-FR" dirty="0"/>
              <a:t> Change 3(7) (2013)</a:t>
            </a:r>
          </a:p>
        </p:txBody>
      </p:sp>
    </p:spTree>
    <p:extLst>
      <p:ext uri="{BB962C8B-B14F-4D97-AF65-F5344CB8AC3E}">
        <p14:creationId xmlns:p14="http://schemas.microsoft.com/office/powerpoint/2010/main" val="1200628405"/>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9273F058-8973-9A4D-A6A9-F7F3E2B73AE7}"/>
              </a:ext>
            </a:extLst>
          </p:cNvPr>
          <p:cNvSpPr txBox="1"/>
          <p:nvPr/>
        </p:nvSpPr>
        <p:spPr>
          <a:xfrm>
            <a:off x="8850829" y="4886779"/>
            <a:ext cx="2957241"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dirty="0" err="1">
                <a:ln>
                  <a:noFill/>
                </a:ln>
                <a:solidFill>
                  <a:prstClr val="white"/>
                </a:solidFill>
                <a:effectLst/>
                <a:uLnTx/>
                <a:uFillTx/>
                <a:latin typeface="Open Sans"/>
                <a:ea typeface="Calibri" panose="020F0502020204030204"/>
                <a:cs typeface="Calibri" panose="020F0502020204030204"/>
              </a:rPr>
              <a:t>Alfstad</a:t>
            </a:r>
            <a:r>
              <a:rPr kumimoji="0" lang="en-ZA" sz="800" b="0" i="0" u="none" strike="noStrike" kern="1200" cap="none" spc="0" normalizeH="0" baseline="0" noProof="0" dirty="0">
                <a:ln>
                  <a:noFill/>
                </a:ln>
                <a:solidFill>
                  <a:prstClr val="white"/>
                </a:solidFill>
                <a:effectLst/>
                <a:uLnTx/>
                <a:uFillTx/>
                <a:latin typeface="Open Sans"/>
                <a:ea typeface="Calibri" panose="020F0502020204030204"/>
                <a:cs typeface="Calibri" panose="020F0502020204030204"/>
              </a:rPr>
              <a:t> T., </a:t>
            </a:r>
            <a:r>
              <a:rPr kumimoji="0" lang="en-ZA" sz="800" b="0" i="0" u="none" strike="noStrike" kern="1200" cap="none" spc="0" normalizeH="0" baseline="0" noProof="0" dirty="0" err="1">
                <a:ln>
                  <a:noFill/>
                </a:ln>
                <a:solidFill>
                  <a:prstClr val="white"/>
                </a:solidFill>
                <a:effectLst/>
                <a:uLnTx/>
                <a:uFillTx/>
                <a:latin typeface="Open Sans"/>
                <a:ea typeface="Calibri" panose="020F0502020204030204"/>
                <a:cs typeface="Calibri" panose="020F0502020204030204"/>
              </a:rPr>
              <a:t>Shivakum</a:t>
            </a:r>
            <a:r>
              <a:rPr kumimoji="0" lang="en-ZA" sz="800" b="0" i="0" u="none" strike="noStrike" kern="1200" cap="none" spc="0" normalizeH="0" baseline="0" noProof="0" dirty="0">
                <a:ln>
                  <a:noFill/>
                </a:ln>
                <a:solidFill>
                  <a:prstClr val="white"/>
                </a:solidFill>
                <a:effectLst/>
                <a:uLnTx/>
                <a:uFillTx/>
                <a:latin typeface="Open Sans"/>
                <a:ea typeface="Calibri" panose="020F0502020204030204"/>
                <a:cs typeface="Calibri" panose="020F0502020204030204"/>
              </a:rPr>
              <a:t> A. (UNDESA)., </a:t>
            </a:r>
            <a:r>
              <a:rPr kumimoji="0" lang="en-ZA" sz="800" b="0" i="0" u="none" strike="noStrike" kern="1200" cap="none" spc="0" normalizeH="0" baseline="0" noProof="0" dirty="0" err="1">
                <a:ln>
                  <a:noFill/>
                </a:ln>
                <a:solidFill>
                  <a:prstClr val="white"/>
                </a:solidFill>
                <a:effectLst/>
                <a:uLnTx/>
                <a:uFillTx/>
                <a:latin typeface="Open Sans"/>
                <a:ea typeface="Calibri" panose="020F0502020204030204"/>
                <a:cs typeface="Calibri" panose="020F0502020204030204"/>
              </a:rPr>
              <a:t>Niet</a:t>
            </a:r>
            <a:r>
              <a:rPr kumimoji="0" lang="en-ZA" sz="800" b="0" i="0" u="none" strike="noStrike" kern="1200" cap="none" spc="0" normalizeH="0" baseline="0" noProof="0" dirty="0">
                <a:ln>
                  <a:noFill/>
                </a:ln>
                <a:solidFill>
                  <a:prstClr val="white"/>
                </a:solidFill>
                <a:effectLst/>
                <a:uLnTx/>
                <a:uFillTx/>
                <a:latin typeface="Open Sans"/>
                <a:ea typeface="Calibri" panose="020F0502020204030204"/>
                <a:cs typeface="Calibri" panose="020F0502020204030204"/>
              </a:rPr>
              <a:t> T. (SFU)., Gardumi F., Sridharan V., Ramos E.P. (KTH)., 2021. Lecture 1: Introduction. Release Version 1.0.  [online presentation]. Climate Compatible Growth Programme, </a:t>
            </a:r>
            <a:r>
              <a:rPr kumimoji="0" lang="en-GB" sz="800" b="0" i="0" u="none" strike="noStrike" kern="1200" cap="none" spc="0" normalizeH="0" baseline="0" noProof="0" dirty="0">
                <a:ln>
                  <a:noFill/>
                </a:ln>
                <a:solidFill>
                  <a:prstClr val="white"/>
                </a:solidFill>
                <a:effectLst/>
                <a:uLnTx/>
                <a:uFillTx/>
                <a:latin typeface="Open Sans"/>
                <a:ea typeface="Calibri" panose="020F0502020204030204"/>
                <a:cs typeface="Calibri" panose="020F0502020204030204"/>
              </a:rPr>
              <a:t>United Nations Development Program and United Nations Department of Economic and Social Affairs</a:t>
            </a:r>
            <a:r>
              <a:rPr kumimoji="0" lang="en-ZA" sz="800" b="0" i="0" u="none" strike="noStrike" kern="1200" cap="none" spc="0" normalizeH="0" baseline="0" noProof="0" dirty="0">
                <a:ln>
                  <a:noFill/>
                </a:ln>
                <a:solidFill>
                  <a:prstClr val="white"/>
                </a:solidFill>
                <a:effectLst/>
                <a:uLnTx/>
                <a:uFillTx/>
                <a:latin typeface="Open Sans"/>
                <a:ea typeface="Calibri" panose="020F0502020204030204"/>
                <a:cs typeface="Calibri" panose="020F0502020204030204"/>
              </a:rPr>
              <a:t>.</a:t>
            </a:r>
          </a:p>
        </p:txBody>
      </p:sp>
      <p:sp>
        <p:nvSpPr>
          <p:cNvPr id="5" name="TextBox 3">
            <a:extLst>
              <a:ext uri="{FF2B5EF4-FFF2-40B4-BE49-F238E27FC236}">
                <a16:creationId xmlns:a16="http://schemas.microsoft.com/office/drawing/2014/main" id="{6118A036-40B5-7941-9F5C-C34537869F14}"/>
              </a:ext>
            </a:extLst>
          </p:cNvPr>
          <p:cNvSpPr txBox="1"/>
          <p:nvPr/>
        </p:nvSpPr>
        <p:spPr>
          <a:xfrm>
            <a:off x="9899301" y="5905083"/>
            <a:ext cx="206204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dirty="0">
                <a:ln>
                  <a:noFill/>
                </a:ln>
                <a:solidFill>
                  <a:prstClr val="white"/>
                </a:solidFill>
                <a:effectLst/>
                <a:uLnTx/>
                <a:uFillTx/>
                <a:latin typeface="Open Sans"/>
                <a:ea typeface="Calibri" panose="020F0502020204030204"/>
                <a:cs typeface="Calibri" panose="020F0502020204030204"/>
              </a:rPr>
              <a:t>CCG courses (this will take </a:t>
            </a:r>
            <a:br>
              <a:rPr kumimoji="0" lang="en-ZA" sz="800" b="0" i="0" u="none" strike="noStrike" kern="1200" cap="none" spc="0" normalizeH="0" baseline="0" noProof="0" dirty="0">
                <a:ln>
                  <a:noFill/>
                </a:ln>
                <a:solidFill>
                  <a:prstClr val="white"/>
                </a:solidFill>
                <a:effectLst/>
                <a:uLnTx/>
                <a:uFillTx/>
                <a:latin typeface="Open Sans"/>
                <a:ea typeface="Calibri" panose="020F0502020204030204"/>
                <a:cs typeface="Calibri" panose="020F0502020204030204"/>
              </a:rPr>
            </a:br>
            <a:r>
              <a:rPr kumimoji="0" lang="en-ZA" sz="800" b="0" i="0" u="none" strike="noStrike" kern="1200" cap="none" spc="0" normalizeH="0" baseline="0" noProof="0" dirty="0">
                <a:ln>
                  <a:noFill/>
                </a:ln>
                <a:solidFill>
                  <a:prstClr val="white"/>
                </a:solidFill>
                <a:effectLst/>
                <a:uLnTx/>
                <a:uFillTx/>
                <a:latin typeface="Open Sans"/>
                <a:ea typeface="Calibri" panose="020F0502020204030204"/>
                <a:cs typeface="Calibri" panose="020F0502020204030204"/>
              </a:rPr>
              <a:t>you to the website link http://</a:t>
            </a:r>
            <a:r>
              <a:rPr kumimoji="0" lang="en-ZA" sz="800" b="0" i="0" u="none" strike="noStrike" kern="1200" cap="none" spc="0" normalizeH="0" baseline="0" noProof="0" dirty="0" err="1">
                <a:ln>
                  <a:noFill/>
                </a:ln>
                <a:solidFill>
                  <a:prstClr val="white"/>
                </a:solidFill>
                <a:effectLst/>
                <a:uLnTx/>
                <a:uFillTx/>
                <a:latin typeface="Open Sans"/>
                <a:ea typeface="Calibri" panose="020F0502020204030204"/>
                <a:cs typeface="Calibri" panose="020F0502020204030204"/>
              </a:rPr>
              <a:t>www.ClimateCompatibleGrowth.com</a:t>
            </a:r>
            <a:r>
              <a:rPr kumimoji="0" lang="en-ZA" sz="800" b="0" i="0" u="none" strike="noStrike" kern="1200" cap="none" spc="0" normalizeH="0" baseline="0" noProof="0" dirty="0">
                <a:ln>
                  <a:noFill/>
                </a:ln>
                <a:solidFill>
                  <a:prstClr val="white"/>
                </a:solidFill>
                <a:effectLst/>
                <a:uLnTx/>
                <a:uFillTx/>
                <a:latin typeface="Open Sans"/>
                <a:ea typeface="Calibri" panose="020F0502020204030204"/>
                <a:cs typeface="Calibri" panose="020F0502020204030204"/>
              </a:rPr>
              <a:t>/</a:t>
            </a:r>
            <a:r>
              <a:rPr kumimoji="0" lang="en-ZA" sz="800" b="0" i="0" u="none" strike="noStrike" kern="1200" cap="none" spc="0" normalizeH="0" baseline="0" noProof="0" dirty="0" err="1">
                <a:ln>
                  <a:noFill/>
                </a:ln>
                <a:solidFill>
                  <a:prstClr val="white"/>
                </a:solidFill>
                <a:effectLst/>
                <a:uLnTx/>
                <a:uFillTx/>
                <a:latin typeface="Open Sans"/>
                <a:ea typeface="Calibri" panose="020F0502020204030204"/>
                <a:cs typeface="Calibri" panose="020F0502020204030204"/>
              </a:rPr>
              <a:t>teachingmaterials</a:t>
            </a:r>
            <a:r>
              <a:rPr kumimoji="0" lang="en-ZA" sz="800" b="0" i="0" u="none" strike="noStrike" kern="1200" cap="none" spc="0" normalizeH="0" baseline="0" noProof="0" dirty="0">
                <a:ln>
                  <a:noFill/>
                </a:ln>
                <a:solidFill>
                  <a:prstClr val="white"/>
                </a:solidFill>
                <a:effectLst/>
                <a:uLnTx/>
                <a:uFillTx/>
                <a:latin typeface="Open Sans"/>
                <a:ea typeface="Calibri" panose="020F0502020204030204"/>
                <a:cs typeface="Calibri" panose="020F0502020204030204"/>
              </a:rPr>
              <a:t>)</a:t>
            </a:r>
          </a:p>
        </p:txBody>
      </p:sp>
      <p:grpSp>
        <p:nvGrpSpPr>
          <p:cNvPr id="6" name="Group 5">
            <a:extLst>
              <a:ext uri="{FF2B5EF4-FFF2-40B4-BE49-F238E27FC236}">
                <a16:creationId xmlns:a16="http://schemas.microsoft.com/office/drawing/2014/main" id="{4AAFEAE2-67AF-2049-A947-9D8A387B9302}"/>
              </a:ext>
            </a:extLst>
          </p:cNvPr>
          <p:cNvGrpSpPr/>
          <p:nvPr/>
        </p:nvGrpSpPr>
        <p:grpSpPr>
          <a:xfrm>
            <a:off x="3339465" y="4126495"/>
            <a:ext cx="1877504" cy="558800"/>
            <a:chOff x="929196" y="5461000"/>
            <a:chExt cx="1877504" cy="558800"/>
          </a:xfrm>
        </p:grpSpPr>
        <p:sp>
          <p:nvSpPr>
            <p:cNvPr id="7" name="Rounded Rectangle 6">
              <a:hlinkClick r:id="rId3"/>
              <a:extLst>
                <a:ext uri="{FF2B5EF4-FFF2-40B4-BE49-F238E27FC236}">
                  <a16:creationId xmlns:a16="http://schemas.microsoft.com/office/drawing/2014/main" id="{6CE77715-6127-2848-88E6-98B9749098B0}"/>
                </a:ext>
              </a:extLst>
            </p:cNvPr>
            <p:cNvSpPr/>
            <p:nvPr/>
          </p:nvSpPr>
          <p:spPr>
            <a:xfrm>
              <a:off x="929196" y="5461000"/>
              <a:ext cx="1877504" cy="558800"/>
            </a:xfrm>
            <a:prstGeom prst="roundRect">
              <a:avLst/>
            </a:prstGeom>
            <a:solidFill>
              <a:srgbClr val="4E71BD"/>
            </a:solidFill>
            <a:ln>
              <a:solidFill>
                <a:srgbClr val="485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ACF88F1-17BC-3342-8667-2EF3BB6E75EF}"/>
                </a:ext>
              </a:extLst>
            </p:cNvPr>
            <p:cNvSpPr txBox="1"/>
            <p:nvPr/>
          </p:nvSpPr>
          <p:spPr>
            <a:xfrm>
              <a:off x="951053" y="5551169"/>
              <a:ext cx="1792147"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Take Quiz</a:t>
              </a:r>
            </a:p>
          </p:txBody>
        </p:sp>
        <p:sp>
          <p:nvSpPr>
            <p:cNvPr id="9" name="Rounded Rectangle 8">
              <a:hlinkClick r:id="rId4"/>
              <a:extLst>
                <a:ext uri="{FF2B5EF4-FFF2-40B4-BE49-F238E27FC236}">
                  <a16:creationId xmlns:a16="http://schemas.microsoft.com/office/drawing/2014/main" id="{F3A84F69-F60E-3B4A-9264-785CDD89D214}"/>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789112792"/>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C4BE3B56-F728-4E2A-932B-1539E2A1805D}"/>
              </a:ext>
            </a:extLst>
          </p:cNvPr>
          <p:cNvSpPr/>
          <p:nvPr/>
        </p:nvSpPr>
        <p:spPr>
          <a:xfrm>
            <a:off x="666437" y="2075516"/>
            <a:ext cx="10580224" cy="4324261"/>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000" b="0" i="0" u="none" strike="noStrike" kern="1200" cap="none" spc="0" normalizeH="0" baseline="0" noProof="0" dirty="0">
                <a:ln>
                  <a:noFill/>
                </a:ln>
                <a:solidFill>
                  <a:srgbClr val="4472C4">
                    <a:lumMod val="60000"/>
                    <a:lumOff val="40000"/>
                  </a:srgbClr>
                </a:solidFill>
                <a:effectLst/>
                <a:uLnTx/>
                <a:uFillTx/>
                <a:latin typeface="Open Sans Semi "/>
                <a:ea typeface="Open Sans"/>
                <a:cs typeface="Open Sans"/>
              </a:rPr>
              <a:t>The 2030 Agenda for Sustainable Development represents a historical international commitment to responsible growth, shared prosperity, and reduced poverty (1). </a:t>
            </a:r>
            <a:endParaRPr kumimoji="0" lang="en-US" sz="2000" b="0" i="0" u="none" strike="noStrike" kern="1200" cap="none" spc="0" normalizeH="0" baseline="0" noProof="0" dirty="0">
              <a:ln>
                <a:noFill/>
              </a:ln>
              <a:solidFill>
                <a:srgbClr val="4472C4">
                  <a:lumMod val="60000"/>
                  <a:lumOff val="40000"/>
                </a:srgbClr>
              </a:solidFill>
              <a:effectLst/>
              <a:uLnTx/>
              <a:uFillTx/>
              <a:latin typeface="Open Sans Semi "/>
              <a:ea typeface="Open Sans" panose="020B0606030504020204" pitchFamily="34" charset="0"/>
              <a:cs typeface="Open Sans" panose="020B0606030504020204" pitchFamily="34" charset="0"/>
            </a:endParaRP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Semi "/>
                <a:ea typeface="Open Sans"/>
                <a:cs typeface="Open Sans"/>
              </a:rPr>
              <a:t>It aims to improve the conditions of life for people, protect the environment, and defend peace and inclusive societies. </a:t>
            </a:r>
            <a:endParaRPr kumimoji="0" lang="en-US" sz="2000" b="0" i="0" u="none" strike="noStrike" kern="1200" cap="none" spc="0" normalizeH="0" baseline="0" noProof="0" dirty="0">
              <a:ln>
                <a:noFill/>
              </a:ln>
              <a:solidFill>
                <a:prstClr val="black"/>
              </a:solidFill>
              <a:effectLst/>
              <a:uLnTx/>
              <a:uFillTx/>
              <a:latin typeface="Open Sans Semi "/>
              <a:ea typeface="Open Sans" panose="020B0606030504020204" pitchFamily="34" charset="0"/>
              <a:cs typeface="Open Sans" panose="020B0606030504020204" pitchFamily="34" charset="0"/>
            </a:endParaRP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a:ea typeface="Calibri" panose="020F0502020204030204"/>
                <a:cs typeface="Calibri" panose="020F0502020204030204"/>
              </a:rPr>
              <a:t>It sets out 17 Sustainable Development Goals</a:t>
            </a:r>
            <a:endParaRPr kumimoji="0" lang="en-US" sz="2000" b="0" i="0" u="none" strike="noStrike" kern="1200" cap="none" spc="0" normalizeH="0" baseline="0" noProof="0" dirty="0">
              <a:ln>
                <a:noFill/>
              </a:ln>
              <a:solidFill>
                <a:prstClr val="black"/>
              </a:solidFill>
              <a:effectLst/>
              <a:uLnTx/>
              <a:uFillTx/>
              <a:latin typeface="Open Sans"/>
              <a:ea typeface="Open Sans"/>
              <a:cs typeface="Open Sans"/>
            </a:endParaRP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Semi "/>
                <a:ea typeface="Open Sans"/>
                <a:cs typeface="Open Sans"/>
              </a:rPr>
              <a:t>This ambitious vision calls for strong governance and well-crafted public policies to effectively balance the economic, social, and environmental priorities of each country. </a:t>
            </a:r>
            <a:endParaRPr kumimoji="0" lang="en-US" sz="2000" b="0" i="0" u="none" strike="noStrike" kern="1200" cap="none" spc="0" normalizeH="0" baseline="0" noProof="0" dirty="0">
              <a:ln>
                <a:noFill/>
              </a:ln>
              <a:solidFill>
                <a:prstClr val="black"/>
              </a:solidFill>
              <a:effectLst/>
              <a:uLnTx/>
              <a:uFillTx/>
              <a:latin typeface="Open Sans Semi "/>
              <a:ea typeface="Open Sans" panose="020B0606030504020204" pitchFamily="34" charset="0"/>
              <a:cs typeface="Open Sans" panose="020B0606030504020204" pitchFamily="34" charset="0"/>
            </a:endParaRP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Semi "/>
                <a:ea typeface="Open Sans"/>
                <a:cs typeface="Open Sans"/>
              </a:rPr>
              <a:t>Analytical tools can be an invaluable tool for policy makers to help shape and inform coherent policy design and formulation.</a:t>
            </a:r>
          </a:p>
          <a:p>
            <a:pPr marL="0" marR="0" lvl="0" indent="0" algn="l" defTabSz="914400" rtl="0" eaLnBrk="1" fontAlgn="auto" latinLnBrk="0" hangingPunct="1">
              <a:lnSpc>
                <a:spcPct val="100000"/>
              </a:lnSpc>
              <a:spcBef>
                <a:spcPts val="0"/>
              </a:spcBef>
              <a:spcAft>
                <a:spcPts val="1800"/>
              </a:spcAft>
              <a:buClrTx/>
              <a:buSzTx/>
              <a:buFontTx/>
              <a:buNone/>
              <a:tabLst/>
              <a:defRPr/>
            </a:pPr>
            <a:endParaRPr kumimoji="0" lang="en-US" sz="2000" b="0" i="0" u="none" strike="noStrike" kern="1200" cap="none" spc="0" normalizeH="0" baseline="0" noProof="0" dirty="0">
              <a:ln>
                <a:noFill/>
              </a:ln>
              <a:solidFill>
                <a:srgbClr val="4472C4">
                  <a:lumMod val="60000"/>
                  <a:lumOff val="40000"/>
                </a:srgbClr>
              </a:solidFill>
              <a:effectLst/>
              <a:uLnTx/>
              <a:uFillTx/>
              <a:latin typeface="Open Sans Semi "/>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F955B98F-0136-40A6-8ABA-1CC728A112C1}"/>
              </a:ext>
            </a:extLst>
          </p:cNvPr>
          <p:cNvSpPr>
            <a:spLocks noGrp="1"/>
          </p:cNvSpPr>
          <p:nvPr/>
        </p:nvSpPr>
        <p:spPr>
          <a:xfrm>
            <a:off x="591385" y="1334585"/>
            <a:ext cx="9423105" cy="69452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1.1 Course introduction</a:t>
            </a:r>
          </a:p>
        </p:txBody>
      </p:sp>
      <p:sp>
        <p:nvSpPr>
          <p:cNvPr id="7" name="Oval 6">
            <a:extLst>
              <a:ext uri="{FF2B5EF4-FFF2-40B4-BE49-F238E27FC236}">
                <a16:creationId xmlns:a16="http://schemas.microsoft.com/office/drawing/2014/main" id="{484E598C-716B-644A-AE89-DE9E13B38244}"/>
              </a:ext>
            </a:extLst>
          </p:cNvPr>
          <p:cNvSpPr/>
          <p:nvPr/>
        </p:nvSpPr>
        <p:spPr>
          <a:xfrm>
            <a:off x="6886831" y="96010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1_Slide3.mp3" descr="Lecture1_Slide3.mp3">
            <a:hlinkClick r:id="" action="ppaction://media"/>
            <a:extLst>
              <a:ext uri="{FF2B5EF4-FFF2-40B4-BE49-F238E27FC236}">
                <a16:creationId xmlns:a16="http://schemas.microsoft.com/office/drawing/2014/main" id="{FB812601-1C10-3C47-A821-678D9E3720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58196" y="1031474"/>
            <a:ext cx="812800" cy="812800"/>
          </a:xfrm>
          <a:prstGeom prst="rect">
            <a:avLst/>
          </a:prstGeom>
        </p:spPr>
      </p:pic>
    </p:spTree>
    <p:extLst>
      <p:ext uri="{BB962C8B-B14F-4D97-AF65-F5344CB8AC3E}">
        <p14:creationId xmlns:p14="http://schemas.microsoft.com/office/powerpoint/2010/main" val="319776920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65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C4BE3B56-F728-4E2A-932B-1539E2A1805D}"/>
              </a:ext>
            </a:extLst>
          </p:cNvPr>
          <p:cNvSpPr/>
          <p:nvPr/>
        </p:nvSpPr>
        <p:spPr>
          <a:xfrm>
            <a:off x="674459" y="2091558"/>
            <a:ext cx="10580224" cy="4426853"/>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2000" b="0" i="0" u="none" strike="noStrike" kern="1200" cap="none" spc="0" normalizeH="0" baseline="0" noProof="0" dirty="0">
                <a:ln>
                  <a:noFill/>
                </a:ln>
                <a:solidFill>
                  <a:srgbClr val="4472C4">
                    <a:lumMod val="60000"/>
                    <a:lumOff val="40000"/>
                  </a:srgbClr>
                </a:solidFill>
                <a:effectLst/>
                <a:uLnTx/>
                <a:uFillTx/>
                <a:latin typeface="Open Sans Semi"/>
                <a:ea typeface="Open Sans"/>
                <a:cs typeface="Open Sans"/>
              </a:rPr>
              <a:t>The climate-water-energy-food nexus is a crucial element of sustainable development. </a:t>
            </a:r>
            <a:endParaRPr kumimoji="0" lang="en-US" sz="2000" b="0" i="0" u="none" strike="noStrike" kern="1200" cap="none" spc="0" normalizeH="0" baseline="0" noProof="0">
              <a:ln>
                <a:noFill/>
              </a:ln>
              <a:solidFill>
                <a:srgbClr val="4472C4">
                  <a:lumMod val="60000"/>
                  <a:lumOff val="40000"/>
                </a:srgbClr>
              </a:solidFill>
              <a:effectLst/>
              <a:uLnTx/>
              <a:uFillTx/>
              <a:latin typeface="Open Sans Semi"/>
              <a:ea typeface="Open Sans SemiBold"/>
              <a:cs typeface="Calibri"/>
            </a:endParaRPr>
          </a:p>
          <a:p>
            <a:pPr marL="342900" marR="0" lvl="0" indent="-342900" algn="l" defTabSz="914400" rtl="0" eaLnBrk="1" fontAlgn="auto" latinLnBrk="0" hangingPunct="1">
              <a:lnSpc>
                <a:spcPct val="100000"/>
              </a:lnSpc>
              <a:spcBef>
                <a:spcPts val="1000"/>
              </a:spcBef>
              <a:spcAft>
                <a:spcPts val="5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Semi"/>
                <a:ea typeface="Open Sans"/>
                <a:cs typeface="Open Sans"/>
              </a:rPr>
              <a:t>Providing food, energy, and water security to a growing world population, while mitigating and managing the impacts of climate change, are key challenges to achieving sustainable development. </a:t>
            </a:r>
            <a:endParaRPr kumimoji="0" lang="en-US" sz="2000" b="0" i="0" u="none" strike="noStrike" kern="1200" cap="none" spc="0" normalizeH="0" baseline="0" noProof="0">
              <a:ln>
                <a:noFill/>
              </a:ln>
              <a:solidFill>
                <a:prstClr val="black"/>
              </a:solidFill>
              <a:effectLst/>
              <a:uLnTx/>
              <a:uFillTx/>
              <a:latin typeface="Open Sans Semi"/>
              <a:ea typeface="Open Sans" panose="020B0606030504020204" pitchFamily="34" charset="0"/>
              <a:cs typeface="Open Sans" panose="020B0606030504020204" pitchFamily="34" charset="0"/>
            </a:endParaRPr>
          </a:p>
          <a:p>
            <a:pPr marL="342900" marR="0" lvl="0" indent="-34290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Semi"/>
                <a:ea typeface="Open Sans"/>
                <a:cs typeface="Open Sans"/>
              </a:rPr>
              <a:t>This is reflected in the Sustainable Development Goals:</a:t>
            </a:r>
            <a:endParaRPr kumimoji="0" lang="en-US" sz="2000" b="0" i="0" u="none" strike="noStrike" kern="1200" cap="none" spc="0" normalizeH="0" baseline="0" noProof="0">
              <a:ln>
                <a:noFill/>
              </a:ln>
              <a:solidFill>
                <a:prstClr val="black"/>
              </a:solidFill>
              <a:effectLst/>
              <a:uLnTx/>
              <a:uFillTx/>
              <a:latin typeface="Open Sans Semi"/>
              <a:ea typeface="Open Sans"/>
              <a:cs typeface="Open Sans"/>
            </a:endParaRPr>
          </a:p>
          <a:p>
            <a:pPr marL="800100" marR="0" lvl="1" indent="-34290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Semi"/>
                <a:ea typeface="Open Sans"/>
                <a:cs typeface="Open Sans"/>
              </a:rPr>
              <a:t>SDG 2: Zero Hunger</a:t>
            </a:r>
            <a:endParaRPr kumimoji="0" lang="en-US" sz="2000" b="0" i="0" u="none" strike="noStrike" kern="1200" cap="none" spc="0" normalizeH="0" baseline="0" noProof="0">
              <a:ln>
                <a:noFill/>
              </a:ln>
              <a:solidFill>
                <a:prstClr val="black"/>
              </a:solidFill>
              <a:effectLst/>
              <a:uLnTx/>
              <a:uFillTx/>
              <a:latin typeface="Open Sans Semi"/>
              <a:ea typeface="Open Sans"/>
              <a:cs typeface="Open Sans"/>
            </a:endParaRPr>
          </a:p>
          <a:p>
            <a:pPr marL="800100" marR="0" lvl="1" indent="-34290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Semi"/>
                <a:ea typeface="Open Sans"/>
                <a:cs typeface="Open Sans"/>
              </a:rPr>
              <a:t>SDG 6: Clean water and sanitation for all</a:t>
            </a:r>
            <a:endParaRPr kumimoji="0" lang="en-US" sz="2000" b="0" i="0" u="none" strike="noStrike" kern="1200" cap="none" spc="0" normalizeH="0" baseline="0" noProof="0">
              <a:ln>
                <a:noFill/>
              </a:ln>
              <a:solidFill>
                <a:prstClr val="black"/>
              </a:solidFill>
              <a:effectLst/>
              <a:uLnTx/>
              <a:uFillTx/>
              <a:latin typeface="Open Sans Semi"/>
              <a:ea typeface="Open Sans"/>
              <a:cs typeface="Open Sans"/>
            </a:endParaRPr>
          </a:p>
          <a:p>
            <a:pPr marL="800100" marR="0" lvl="1" indent="-34290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Semi"/>
                <a:ea typeface="Open Sans"/>
                <a:cs typeface="Open Sans"/>
              </a:rPr>
              <a:t>SDG 7: Affordable and clean energy</a:t>
            </a:r>
            <a:endParaRPr kumimoji="0" lang="en-US" sz="2000" b="0" i="0" u="none" strike="noStrike" kern="1200" cap="none" spc="0" normalizeH="0" baseline="0" noProof="0">
              <a:ln>
                <a:noFill/>
              </a:ln>
              <a:solidFill>
                <a:prstClr val="black"/>
              </a:solidFill>
              <a:effectLst/>
              <a:uLnTx/>
              <a:uFillTx/>
              <a:latin typeface="Open Sans Semi"/>
              <a:ea typeface="Open Sans"/>
              <a:cs typeface="Open Sans"/>
            </a:endParaRPr>
          </a:p>
          <a:p>
            <a:pPr marL="800100" marR="0" lvl="1" indent="-34290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Semi"/>
                <a:ea typeface="Open Sans"/>
                <a:cs typeface="Open Sans"/>
              </a:rPr>
              <a:t>SDG 13: Climate action</a:t>
            </a:r>
            <a:endParaRPr kumimoji="0" lang="en-US" sz="2000" b="0" i="0" u="none" strike="noStrike" kern="1200" cap="none" spc="0" normalizeH="0" baseline="0" noProof="0">
              <a:ln>
                <a:noFill/>
              </a:ln>
              <a:solidFill>
                <a:prstClr val="black"/>
              </a:solidFill>
              <a:effectLst/>
              <a:uLnTx/>
              <a:uFillTx/>
              <a:latin typeface="Open Sans Semi"/>
              <a:ea typeface="Open Sans"/>
              <a:cs typeface="Open Sans"/>
            </a:endParaRPr>
          </a:p>
          <a:p>
            <a:pPr marL="342900" marR="0" lvl="0" indent="-34290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Semi"/>
                <a:ea typeface="Open Sans"/>
                <a:cs typeface="Open Sans"/>
              </a:rPr>
              <a:t>These are not separate challenges, but highly interconnected goals that require an integrated and cohesive approach for effective strategies. </a:t>
            </a:r>
            <a:endParaRPr kumimoji="0" lang="en-US" sz="2000" b="0" i="0" u="none" strike="noStrike" kern="1200" cap="none" spc="0" normalizeH="0" baseline="0" noProof="0">
              <a:ln>
                <a:noFill/>
              </a:ln>
              <a:solidFill>
                <a:prstClr val="black"/>
              </a:solidFill>
              <a:effectLst/>
              <a:uLnTx/>
              <a:uFillTx/>
              <a:latin typeface="Open Sans Semi"/>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500"/>
              </a:spcAft>
              <a:buClrTx/>
              <a:buSzTx/>
              <a:buFontTx/>
              <a:buNone/>
              <a:tabLst/>
              <a:defRPr/>
            </a:pPr>
            <a:endParaRPr kumimoji="0" lang="en-US" sz="2000" b="0" i="0" u="none" strike="noStrike" kern="1200" cap="none" spc="0" normalizeH="0" baseline="0" noProof="0" dirty="0">
              <a:ln>
                <a:noFill/>
              </a:ln>
              <a:solidFill>
                <a:srgbClr val="4472C4">
                  <a:lumMod val="60000"/>
                  <a:lumOff val="40000"/>
                </a:srgbClr>
              </a:solidFill>
              <a:effectLst/>
              <a:uLnTx/>
              <a:uFillTx/>
              <a:latin typeface="Open Sans Semi"/>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9167E6D1-55B5-4D72-B098-676125B2F8BE}"/>
              </a:ext>
            </a:extLst>
          </p:cNvPr>
          <p:cNvSpPr>
            <a:spLocks noGrp="1"/>
          </p:cNvSpPr>
          <p:nvPr/>
        </p:nvSpPr>
        <p:spPr>
          <a:xfrm>
            <a:off x="591385" y="1160414"/>
            <a:ext cx="9423105" cy="868691"/>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1.1 Course introduction</a:t>
            </a:r>
            <a:endParaRPr kumimoji="0" lang="en-US" sz="4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Oval 5">
            <a:extLst>
              <a:ext uri="{FF2B5EF4-FFF2-40B4-BE49-F238E27FC236}">
                <a16:creationId xmlns:a16="http://schemas.microsoft.com/office/drawing/2014/main" id="{86223E82-89B5-DC44-9917-BCF406489936}"/>
              </a:ext>
            </a:extLst>
          </p:cNvPr>
          <p:cNvSpPr/>
          <p:nvPr/>
        </p:nvSpPr>
        <p:spPr>
          <a:xfrm>
            <a:off x="6886831" y="96010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1_Slide4.mp3" descr="Lecture1_Slide4.mp3">
            <a:hlinkClick r:id="" action="ppaction://media"/>
            <a:extLst>
              <a:ext uri="{FF2B5EF4-FFF2-40B4-BE49-F238E27FC236}">
                <a16:creationId xmlns:a16="http://schemas.microsoft.com/office/drawing/2014/main" id="{56B696C9-1635-2649-83FA-1AD10CDF84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58196" y="1031474"/>
            <a:ext cx="812800" cy="812800"/>
          </a:xfrm>
          <a:prstGeom prst="rect">
            <a:avLst/>
          </a:prstGeom>
        </p:spPr>
      </p:pic>
    </p:spTree>
    <p:extLst>
      <p:ext uri="{BB962C8B-B14F-4D97-AF65-F5344CB8AC3E}">
        <p14:creationId xmlns:p14="http://schemas.microsoft.com/office/powerpoint/2010/main" val="108212712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9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C4BE3B56-F728-4E2A-932B-1539E2A1805D}"/>
              </a:ext>
            </a:extLst>
          </p:cNvPr>
          <p:cNvSpPr/>
          <p:nvPr/>
        </p:nvSpPr>
        <p:spPr>
          <a:xfrm>
            <a:off x="690501" y="2075516"/>
            <a:ext cx="10580224" cy="3708708"/>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000" b="0" i="0" u="none" strike="noStrike" kern="1200" cap="none" spc="0" normalizeH="0" baseline="0" noProof="0" dirty="0">
                <a:ln>
                  <a:noFill/>
                </a:ln>
                <a:solidFill>
                  <a:srgbClr val="4472C4">
                    <a:lumMod val="60000"/>
                    <a:lumOff val="40000"/>
                  </a:srgbClr>
                </a:solidFill>
                <a:effectLst/>
                <a:uLnTx/>
                <a:uFillTx/>
                <a:latin typeface=" open sans semi"/>
                <a:ea typeface="Open Sans"/>
                <a:cs typeface="Open Sans"/>
              </a:rPr>
              <a:t>The Climate, Land, Energy and Water systems (CLEWs) modelling system</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 open sans semi"/>
                <a:ea typeface="Open Sans"/>
                <a:cs typeface="Open Sans"/>
              </a:rPr>
              <a:t>Tool for integrated assessment of resource systems</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 open sans semi"/>
                <a:ea typeface="Open Sans"/>
                <a:cs typeface="Open Sans"/>
              </a:rPr>
              <a:t>Provides a means to simultaneously address matters pertaining to food, energy, and water security</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 open sans semi"/>
                <a:ea typeface="Open Sans"/>
                <a:cs typeface="Open Sans"/>
              </a:rPr>
              <a:t>Explores how the manner and extent to which we use these resources contribute to climate change</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 open sans semi"/>
                <a:ea typeface="Open Sans"/>
                <a:cs typeface="Open Sans"/>
              </a:rPr>
              <a:t>Helps explore the vulnerability of these systems to changes in climate</a:t>
            </a:r>
          </a:p>
          <a:p>
            <a:pPr marL="0" marR="0" lvl="0" indent="0" algn="l" defTabSz="914400" rtl="0" eaLnBrk="1" fontAlgn="auto" latinLnBrk="0" hangingPunct="1">
              <a:lnSpc>
                <a:spcPct val="100000"/>
              </a:lnSpc>
              <a:spcBef>
                <a:spcPts val="0"/>
              </a:spcBef>
              <a:spcAft>
                <a:spcPts val="1800"/>
              </a:spcAft>
              <a:buClrTx/>
              <a:buSzTx/>
              <a:buFontTx/>
              <a:buNone/>
              <a:tabLst/>
              <a:defRPr/>
            </a:pPr>
            <a:endParaRPr kumimoji="0" lang="en-US" sz="2000" b="0" i="0" u="none" strike="noStrike" kern="1200" cap="none" spc="0" normalizeH="0" baseline="0" noProof="0" dirty="0">
              <a:ln>
                <a:noFill/>
              </a:ln>
              <a:solidFill>
                <a:srgbClr val="4472C4">
                  <a:lumMod val="60000"/>
                  <a:lumOff val="40000"/>
                </a:srgbClr>
              </a:solidFill>
              <a:effectLst/>
              <a:uLnTx/>
              <a:uFillTx/>
              <a:latin typeface=" open sans semi"/>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9167E6D1-55B5-4D72-B098-676125B2F8BE}"/>
              </a:ext>
            </a:extLst>
          </p:cNvPr>
          <p:cNvSpPr>
            <a:spLocks noGrp="1"/>
          </p:cNvSpPr>
          <p:nvPr/>
        </p:nvSpPr>
        <p:spPr>
          <a:xfrm>
            <a:off x="591385" y="1334585"/>
            <a:ext cx="9423105" cy="69452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1.1 Course introduction</a:t>
            </a:r>
          </a:p>
        </p:txBody>
      </p:sp>
      <p:sp>
        <p:nvSpPr>
          <p:cNvPr id="6" name="Oval 5">
            <a:extLst>
              <a:ext uri="{FF2B5EF4-FFF2-40B4-BE49-F238E27FC236}">
                <a16:creationId xmlns:a16="http://schemas.microsoft.com/office/drawing/2014/main" id="{44673958-C7C9-3C4C-83C5-5E9937CFB8D3}"/>
              </a:ext>
            </a:extLst>
          </p:cNvPr>
          <p:cNvSpPr/>
          <p:nvPr/>
        </p:nvSpPr>
        <p:spPr>
          <a:xfrm>
            <a:off x="6886831" y="96010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1_Slide5.mp3" descr="Lecture1_Slide5.mp3">
            <a:hlinkClick r:id="" action="ppaction://media"/>
            <a:extLst>
              <a:ext uri="{FF2B5EF4-FFF2-40B4-BE49-F238E27FC236}">
                <a16:creationId xmlns:a16="http://schemas.microsoft.com/office/drawing/2014/main" id="{CFE158C4-03E4-3F46-83CF-E5C313BDA7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58196" y="1031474"/>
            <a:ext cx="812800" cy="812800"/>
          </a:xfrm>
          <a:prstGeom prst="rect">
            <a:avLst/>
          </a:prstGeom>
        </p:spPr>
      </p:pic>
    </p:spTree>
    <p:extLst>
      <p:ext uri="{BB962C8B-B14F-4D97-AF65-F5344CB8AC3E}">
        <p14:creationId xmlns:p14="http://schemas.microsoft.com/office/powerpoint/2010/main" val="255081913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7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C4BE3B56-F728-4E2A-932B-1539E2A1805D}"/>
              </a:ext>
            </a:extLst>
          </p:cNvPr>
          <p:cNvSpPr/>
          <p:nvPr/>
        </p:nvSpPr>
        <p:spPr>
          <a:xfrm>
            <a:off x="658416" y="2091558"/>
            <a:ext cx="10580224" cy="3708708"/>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000" b="0" i="0" u="none" strike="noStrike" kern="1200" cap="none" spc="0" normalizeH="0" baseline="0" noProof="0" dirty="0">
                <a:ln>
                  <a:noFill/>
                </a:ln>
                <a:solidFill>
                  <a:srgbClr val="4472C4">
                    <a:lumMod val="60000"/>
                    <a:lumOff val="40000"/>
                  </a:srgbClr>
                </a:solidFill>
                <a:effectLst/>
                <a:uLnTx/>
                <a:uFillTx/>
                <a:latin typeface="Open Sans"/>
                <a:ea typeface="Open Sans"/>
                <a:cs typeface="Open Sans"/>
              </a:rPr>
              <a:t>The aim of this course is to provide learners with:</a:t>
            </a:r>
            <a:endParaRPr kumimoji="0" lang="en-US" sz="2000" b="0" i="0" u="none" strike="noStrike" kern="1200" cap="none" spc="0" normalizeH="0" baseline="0" noProof="0" dirty="0">
              <a:ln>
                <a:noFill/>
              </a:ln>
              <a:solidFill>
                <a:srgbClr val="4472C4">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 conceptual understanding of the CLEWs framework and the energy-food-water-climate nexus approach</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a:ea typeface="Open Sans"/>
                <a:cs typeface="Open Sans"/>
              </a:rPr>
              <a:t>Familiarity with the </a:t>
            </a:r>
            <a:r>
              <a:rPr kumimoji="0" lang="en-US" sz="2000" b="0" i="0" u="none" strike="noStrike" kern="1200" cap="none" spc="0" normalizeH="0" baseline="0" noProof="0" dirty="0" err="1">
                <a:ln>
                  <a:noFill/>
                </a:ln>
                <a:solidFill>
                  <a:prstClr val="black"/>
                </a:solidFill>
                <a:effectLst/>
                <a:uLnTx/>
                <a:uFillTx/>
                <a:latin typeface="Open Sans"/>
                <a:ea typeface="Open Sans"/>
                <a:cs typeface="Open Sans"/>
              </a:rPr>
              <a:t>OSeMOSYS</a:t>
            </a:r>
            <a:r>
              <a:rPr kumimoji="0" lang="en-US" sz="2000" b="0" i="0" u="none" strike="noStrike" kern="1200" cap="none" spc="0" normalizeH="0" baseline="0" noProof="0" dirty="0">
                <a:ln>
                  <a:noFill/>
                </a:ln>
                <a:solidFill>
                  <a:prstClr val="black"/>
                </a:solidFill>
                <a:effectLst/>
                <a:uLnTx/>
                <a:uFillTx/>
                <a:latin typeface="Open Sans"/>
                <a:ea typeface="Open Sans"/>
                <a:cs typeface="Open Sans"/>
              </a:rPr>
              <a:t> tool and its most important parameters and variables</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a:ea typeface="Open Sans"/>
                <a:cs typeface="Open Sans"/>
              </a:rPr>
              <a:t>Knowledge of the data requirements of CLEWs/</a:t>
            </a:r>
            <a:r>
              <a:rPr kumimoji="0" lang="en-US" sz="2000" b="0" i="0" u="none" strike="noStrike" kern="1200" cap="none" spc="0" normalizeH="0" baseline="0" noProof="0" dirty="0" err="1">
                <a:ln>
                  <a:noFill/>
                </a:ln>
                <a:solidFill>
                  <a:prstClr val="black"/>
                </a:solidFill>
                <a:effectLst/>
                <a:uLnTx/>
                <a:uFillTx/>
                <a:latin typeface="Open Sans"/>
                <a:ea typeface="Open Sans"/>
                <a:cs typeface="Open Sans"/>
              </a:rPr>
              <a:t>OSeMOSYS</a:t>
            </a:r>
            <a:endParaRPr kumimoji="0" lang="en-US" sz="20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a:ea typeface="Open Sans"/>
                <a:cs typeface="Open Sans"/>
              </a:rPr>
              <a:t>Practical experience in data preparation, model building, data entry, and scenario design for CLEWs models</a:t>
            </a:r>
          </a:p>
          <a:p>
            <a:pPr marL="0" marR="0" lvl="0" indent="0" algn="l" defTabSz="914400" rtl="0" eaLnBrk="1" fontAlgn="auto" latinLnBrk="0" hangingPunct="1">
              <a:lnSpc>
                <a:spcPct val="100000"/>
              </a:lnSpc>
              <a:spcBef>
                <a:spcPts val="0"/>
              </a:spcBef>
              <a:spcAft>
                <a:spcPts val="1800"/>
              </a:spcAft>
              <a:buClrTx/>
              <a:buSzTx/>
              <a:buFontTx/>
              <a:buNone/>
              <a:tabLst/>
              <a:defRPr/>
            </a:pPr>
            <a:endParaRPr kumimoji="0" lang="en-US" sz="2000" b="0" i="0" u="none" strike="noStrike" kern="1200" cap="none" spc="0" normalizeH="0" baseline="0" noProof="0" dirty="0">
              <a:ln>
                <a:noFill/>
              </a:ln>
              <a:solidFill>
                <a:srgbClr val="4472C4">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06627678-C6F2-4A2E-B700-FA1DEDD2BD78}"/>
              </a:ext>
            </a:extLst>
          </p:cNvPr>
          <p:cNvSpPr>
            <a:spLocks noGrp="1"/>
          </p:cNvSpPr>
          <p:nvPr/>
        </p:nvSpPr>
        <p:spPr>
          <a:xfrm>
            <a:off x="591385" y="1334585"/>
            <a:ext cx="9423105" cy="69452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1.1 Course introduction</a:t>
            </a:r>
          </a:p>
        </p:txBody>
      </p:sp>
      <p:sp>
        <p:nvSpPr>
          <p:cNvPr id="6" name="Oval 5">
            <a:extLst>
              <a:ext uri="{FF2B5EF4-FFF2-40B4-BE49-F238E27FC236}">
                <a16:creationId xmlns:a16="http://schemas.microsoft.com/office/drawing/2014/main" id="{2DE7714D-BAFD-9A4C-ADAF-7A53463A846B}"/>
              </a:ext>
            </a:extLst>
          </p:cNvPr>
          <p:cNvSpPr/>
          <p:nvPr/>
        </p:nvSpPr>
        <p:spPr>
          <a:xfrm>
            <a:off x="6886831" y="120408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Lecture1_Slide6.mp3" descr="Lecture1_Slide6.mp3">
            <a:hlinkClick r:id="" action="ppaction://media"/>
            <a:extLst>
              <a:ext uri="{FF2B5EF4-FFF2-40B4-BE49-F238E27FC236}">
                <a16:creationId xmlns:a16="http://schemas.microsoft.com/office/drawing/2014/main" id="{F4D2EF9F-620B-A74D-B0B0-DF277E4E43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58196" y="1278758"/>
            <a:ext cx="812800" cy="812800"/>
          </a:xfrm>
          <a:prstGeom prst="rect">
            <a:avLst/>
          </a:prstGeom>
        </p:spPr>
      </p:pic>
    </p:spTree>
    <p:extLst>
      <p:ext uri="{BB962C8B-B14F-4D97-AF65-F5344CB8AC3E}">
        <p14:creationId xmlns:p14="http://schemas.microsoft.com/office/powerpoint/2010/main" val="338114507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88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C4BE3B56-F728-4E2A-932B-1539E2A1805D}"/>
              </a:ext>
            </a:extLst>
          </p:cNvPr>
          <p:cNvSpPr/>
          <p:nvPr/>
        </p:nvSpPr>
        <p:spPr>
          <a:xfrm>
            <a:off x="666437" y="2075516"/>
            <a:ext cx="9577593" cy="4260141"/>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2000" b="0" i="0" u="none" strike="noStrike" kern="1200" cap="none" spc="0" normalizeH="0" baseline="0" noProof="0" dirty="0">
                <a:ln>
                  <a:noFill/>
                </a:ln>
                <a:solidFill>
                  <a:srgbClr val="4472C4">
                    <a:lumMod val="60000"/>
                    <a:lumOff val="40000"/>
                  </a:srgbClr>
                </a:solidFill>
                <a:effectLst/>
                <a:uLnTx/>
                <a:uFillTx/>
                <a:latin typeface="Open Sans Semi"/>
                <a:ea typeface="Open Sans"/>
                <a:cs typeface="Open Sans"/>
              </a:rPr>
              <a:t>Structure of this course. </a:t>
            </a:r>
            <a:endParaRPr kumimoji="0" lang="en-US" sz="2000" b="0" i="0" u="none" strike="noStrike" kern="1200" cap="none" spc="0" normalizeH="0" baseline="0" noProof="0">
              <a:ln>
                <a:noFill/>
              </a:ln>
              <a:solidFill>
                <a:srgbClr val="4472C4">
                  <a:lumMod val="60000"/>
                  <a:lumOff val="40000"/>
                </a:srgbClr>
              </a:solidFill>
              <a:effectLst/>
              <a:uLnTx/>
              <a:uFillTx/>
              <a:latin typeface="Open Sans Semi"/>
              <a:ea typeface="Open Sans SemiBold"/>
              <a:cs typeface="Open Sans SemiBold"/>
            </a:endParaRPr>
          </a:p>
          <a:p>
            <a:pPr marL="342900" marR="0" lvl="0" indent="-342900" algn="l" defTabSz="914400" rtl="0" eaLnBrk="1" fontAlgn="auto" latinLnBrk="0" hangingPunct="1">
              <a:lnSpc>
                <a:spcPct val="100000"/>
              </a:lnSpc>
              <a:spcBef>
                <a:spcPts val="1000"/>
              </a:spcBef>
              <a:spcAft>
                <a:spcPts val="10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Semi"/>
                <a:ea typeface="Open Sans"/>
                <a:cs typeface="Open Sans"/>
              </a:rPr>
              <a:t>Brief introduction to the rationale and aim of undertaking CLEWs analysis</a:t>
            </a:r>
            <a:endParaRPr kumimoji="0" lang="en-US" sz="2000" b="0" i="0" u="none" strike="noStrike" kern="1200" cap="none" spc="0" normalizeH="0" baseline="0" noProof="0">
              <a:ln>
                <a:noFill/>
              </a:ln>
              <a:solidFill>
                <a:prstClr val="black"/>
              </a:solidFill>
              <a:effectLst/>
              <a:uLnTx/>
              <a:uFillTx/>
              <a:latin typeface="Open Sans Semi"/>
              <a:ea typeface="Open Sans"/>
              <a:cs typeface="Open Sans"/>
            </a:endParaRPr>
          </a:p>
          <a:p>
            <a:pPr marL="342900" marR="0" lvl="0" indent="-3429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Semi"/>
                <a:ea typeface="Open Sans"/>
                <a:cs typeface="Open Sans"/>
              </a:rPr>
              <a:t>Lectures to introduce each of the key topics and areas</a:t>
            </a:r>
            <a:endParaRPr kumimoji="0" lang="en-US" sz="2000" b="0" i="0" u="none" strike="noStrike" kern="1200" cap="none" spc="0" normalizeH="0" baseline="0" noProof="0">
              <a:ln>
                <a:noFill/>
              </a:ln>
              <a:solidFill>
                <a:prstClr val="black"/>
              </a:solidFill>
              <a:effectLst/>
              <a:uLnTx/>
              <a:uFillTx/>
              <a:latin typeface="Open Sans Semi"/>
              <a:ea typeface="Open Sans"/>
              <a:cs typeface="Open Sans"/>
            </a:endParaRPr>
          </a:p>
          <a:p>
            <a:pPr marL="800100" marR="0" lvl="1" indent="-3429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Semi"/>
                <a:ea typeface="Open Sans"/>
                <a:cs typeface="Open Sans"/>
              </a:rPr>
              <a:t>Energy, Land, Water, Climate, Interlinkages</a:t>
            </a:r>
            <a:endParaRPr kumimoji="0" lang="en-US" sz="2000" b="0" i="0" u="none" strike="noStrike" kern="1200" cap="none" spc="0" normalizeH="0" baseline="0" noProof="0">
              <a:ln>
                <a:noFill/>
              </a:ln>
              <a:solidFill>
                <a:prstClr val="black"/>
              </a:solidFill>
              <a:effectLst/>
              <a:uLnTx/>
              <a:uFillTx/>
              <a:latin typeface="Open Sans Semi"/>
              <a:ea typeface="Open Sans"/>
              <a:cs typeface="Open Sans"/>
            </a:endParaRPr>
          </a:p>
          <a:p>
            <a:pPr marL="342900" marR="0" lvl="0" indent="-3429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Semi"/>
                <a:ea typeface="Open Sans"/>
                <a:cs typeface="Open Sans"/>
              </a:rPr>
              <a:t>Mirroring the lectures, a set of practical exercises will take leaners through the sequential steps of building a CLEWs model. </a:t>
            </a:r>
            <a:endParaRPr kumimoji="0" lang="en-US" sz="2000" b="0" i="0" u="none" strike="noStrike" kern="1200" cap="none" spc="0" normalizeH="0" baseline="0" noProof="0">
              <a:ln>
                <a:noFill/>
              </a:ln>
              <a:solidFill>
                <a:prstClr val="black"/>
              </a:solidFill>
              <a:effectLst/>
              <a:uLnTx/>
              <a:uFillTx/>
              <a:latin typeface="Open Sans Semi"/>
              <a:ea typeface="Open Sans" panose="020B0606030504020204" pitchFamily="34" charset="0"/>
              <a:cs typeface="Open Sans" panose="020B0606030504020204" pitchFamily="34" charset="0"/>
            </a:endParaRPr>
          </a:p>
          <a:p>
            <a:pPr marL="800100" marR="0" lvl="1" indent="-3429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Semi"/>
                <a:ea typeface="Open Sans"/>
                <a:cs typeface="Open Sans"/>
              </a:rPr>
              <a:t>Learn how the topics introduced can be represented in CLEWs models</a:t>
            </a:r>
            <a:endParaRPr kumimoji="0" lang="en-US" sz="2000" b="0" i="0" u="none" strike="noStrike" kern="1200" cap="none" spc="0" normalizeH="0" baseline="0" noProof="0">
              <a:ln>
                <a:noFill/>
              </a:ln>
              <a:solidFill>
                <a:prstClr val="black"/>
              </a:solidFill>
              <a:effectLst/>
              <a:uLnTx/>
              <a:uFillTx/>
              <a:latin typeface="Open Sans Semi"/>
              <a:ea typeface="Open Sans"/>
              <a:cs typeface="Open Sans"/>
            </a:endParaRPr>
          </a:p>
          <a:p>
            <a:pPr marL="800100" marR="0" lvl="1" indent="-3429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Semi"/>
                <a:ea typeface="Open Sans"/>
                <a:cs typeface="Open Sans"/>
              </a:rPr>
              <a:t>Introduction to parameters, variables, and data requirements</a:t>
            </a:r>
            <a:endParaRPr kumimoji="0" lang="en-US" sz="2000" b="0" i="0" u="none" strike="noStrike" kern="1200" cap="none" spc="0" normalizeH="0" baseline="0" noProof="0">
              <a:ln>
                <a:noFill/>
              </a:ln>
              <a:solidFill>
                <a:prstClr val="black"/>
              </a:solidFill>
              <a:effectLst/>
              <a:uLnTx/>
              <a:uFillTx/>
              <a:latin typeface="Open Sans Semi"/>
              <a:ea typeface="Open Sans"/>
              <a:cs typeface="Open Sans"/>
            </a:endParaRPr>
          </a:p>
          <a:p>
            <a:pPr marL="800100" marR="0" lvl="1" indent="-3429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Semi"/>
                <a:ea typeface="Open Sans"/>
                <a:cs typeface="Open Sans"/>
              </a:rPr>
              <a:t>Building scenarios</a:t>
            </a:r>
            <a:endParaRPr kumimoji="0" lang="en-US" sz="2000" b="0" i="0" u="none" strike="noStrike" kern="1200" cap="none" spc="0" normalizeH="0" baseline="0" noProof="0">
              <a:ln>
                <a:noFill/>
              </a:ln>
              <a:solidFill>
                <a:prstClr val="black"/>
              </a:solidFill>
              <a:effectLst/>
              <a:uLnTx/>
              <a:uFillTx/>
              <a:latin typeface="Open Sans Semi"/>
              <a:ea typeface="Open Sans"/>
              <a:cs typeface="Open Sans"/>
            </a:endParaRPr>
          </a:p>
          <a:p>
            <a:pPr marL="0" marR="0" lvl="0" indent="0" algn="l" defTabSz="914400" rtl="0" eaLnBrk="1" fontAlgn="auto" latinLnBrk="0" hangingPunct="1">
              <a:lnSpc>
                <a:spcPct val="100000"/>
              </a:lnSpc>
              <a:spcBef>
                <a:spcPts val="0"/>
              </a:spcBef>
              <a:spcAft>
                <a:spcPts val="1000"/>
              </a:spcAft>
              <a:buClrTx/>
              <a:buSzTx/>
              <a:buFontTx/>
              <a:buNone/>
              <a:tabLst/>
              <a:defRPr/>
            </a:pPr>
            <a:endParaRPr kumimoji="0" lang="en-US" sz="2000" b="0" i="0" u="none" strike="noStrike" kern="1200" cap="none" spc="0" normalizeH="0" baseline="0" noProof="0" dirty="0">
              <a:ln>
                <a:noFill/>
              </a:ln>
              <a:solidFill>
                <a:srgbClr val="4472C4">
                  <a:lumMod val="60000"/>
                  <a:lumOff val="40000"/>
                </a:srgbClr>
              </a:solidFill>
              <a:effectLst/>
              <a:uLnTx/>
              <a:uFillTx/>
              <a:latin typeface="Open Sans Semi"/>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9167E6D1-55B5-4D72-B098-676125B2F8BE}"/>
              </a:ext>
            </a:extLst>
          </p:cNvPr>
          <p:cNvSpPr>
            <a:spLocks noGrp="1"/>
          </p:cNvSpPr>
          <p:nvPr/>
        </p:nvSpPr>
        <p:spPr>
          <a:xfrm>
            <a:off x="591385" y="1334585"/>
            <a:ext cx="9423105" cy="69452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1.1 Course introduction</a:t>
            </a:r>
          </a:p>
        </p:txBody>
      </p:sp>
      <p:sp>
        <p:nvSpPr>
          <p:cNvPr id="8" name="Oval 7">
            <a:extLst>
              <a:ext uri="{FF2B5EF4-FFF2-40B4-BE49-F238E27FC236}">
                <a16:creationId xmlns:a16="http://schemas.microsoft.com/office/drawing/2014/main" id="{8151E75E-2E2F-1249-A475-B20FA6B30F4E}"/>
              </a:ext>
            </a:extLst>
          </p:cNvPr>
          <p:cNvSpPr/>
          <p:nvPr/>
        </p:nvSpPr>
        <p:spPr>
          <a:xfrm>
            <a:off x="6886831" y="120408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1_Slide7.mp3" descr="Lecture1_Slide7.mp3">
            <a:hlinkClick r:id="" action="ppaction://media"/>
            <a:extLst>
              <a:ext uri="{FF2B5EF4-FFF2-40B4-BE49-F238E27FC236}">
                <a16:creationId xmlns:a16="http://schemas.microsoft.com/office/drawing/2014/main" id="{CA7159DF-3AA0-7046-BECB-B0B0A2270A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58196" y="1275445"/>
            <a:ext cx="812800" cy="812800"/>
          </a:xfrm>
          <a:prstGeom prst="rect">
            <a:avLst/>
          </a:prstGeom>
        </p:spPr>
      </p:pic>
    </p:spTree>
    <p:extLst>
      <p:ext uri="{BB962C8B-B14F-4D97-AF65-F5344CB8AC3E}">
        <p14:creationId xmlns:p14="http://schemas.microsoft.com/office/powerpoint/2010/main" val="261853784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29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6DDB-BE3F-7D46-B296-B0482D869D5F}"/>
              </a:ext>
            </a:extLst>
          </p:cNvPr>
          <p:cNvSpPr>
            <a:spLocks noGrp="1"/>
          </p:cNvSpPr>
          <p:nvPr>
            <p:ph type="title"/>
          </p:nvPr>
        </p:nvSpPr>
        <p:spPr/>
        <p:txBody>
          <a:bodyPr/>
          <a:lstStyle/>
          <a:p>
            <a:r>
              <a:rPr lang="en-US" dirty="0"/>
              <a:t>Lecture 1.1 References</a:t>
            </a:r>
          </a:p>
        </p:txBody>
      </p:sp>
      <p:sp>
        <p:nvSpPr>
          <p:cNvPr id="3" name="Slide Number Placeholder 2">
            <a:extLst>
              <a:ext uri="{FF2B5EF4-FFF2-40B4-BE49-F238E27FC236}">
                <a16:creationId xmlns:a16="http://schemas.microsoft.com/office/drawing/2014/main" id="{EFFD2061-FBDE-134A-8182-528F3DDBB4E2}"/>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Text Placeholder 3">
            <a:extLst>
              <a:ext uri="{FF2B5EF4-FFF2-40B4-BE49-F238E27FC236}">
                <a16:creationId xmlns:a16="http://schemas.microsoft.com/office/drawing/2014/main" id="{189DDE0D-5315-254E-AA62-BBC221A7F68A}"/>
              </a:ext>
            </a:extLst>
          </p:cNvPr>
          <p:cNvSpPr>
            <a:spLocks noGrp="1"/>
          </p:cNvSpPr>
          <p:nvPr>
            <p:ph type="body" sz="quarter" idx="11"/>
          </p:nvPr>
        </p:nvSpPr>
        <p:spPr/>
        <p:txBody>
          <a:bodyPr/>
          <a:lstStyle/>
          <a:p>
            <a:r>
              <a:rPr lang="en-US" dirty="0"/>
              <a:t>United Nations, Transforming our world: The 2030 agenda for sustainable development (2015), </a:t>
            </a:r>
            <a:r>
              <a:rPr lang="en-US" dirty="0">
                <a:hlinkClick r:id="rId2"/>
              </a:rPr>
              <a:t>https://sustainabledevelopment.un.org/post2015/transformingourworld/publication</a:t>
            </a:r>
            <a:endParaRPr lang="en-US" dirty="0"/>
          </a:p>
          <a:p>
            <a:r>
              <a:rPr lang="en-US" dirty="0"/>
              <a:t>United Nations, UN Sustainable Development Knowledge Platform – The SDGs, </a:t>
            </a:r>
            <a:r>
              <a:rPr lang="en-US" dirty="0">
                <a:hlinkClick r:id="rId3"/>
              </a:rPr>
              <a:t>https://sdgs.un.org/goals</a:t>
            </a:r>
            <a:r>
              <a:rPr lang="en-US" dirty="0"/>
              <a:t> </a:t>
            </a:r>
          </a:p>
          <a:p>
            <a:endParaRPr lang="en-US" dirty="0"/>
          </a:p>
        </p:txBody>
      </p:sp>
    </p:spTree>
    <p:extLst>
      <p:ext uri="{BB962C8B-B14F-4D97-AF65-F5344CB8AC3E}">
        <p14:creationId xmlns:p14="http://schemas.microsoft.com/office/powerpoint/2010/main" val="3331905200"/>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C4BE3B56-F728-4E2A-932B-1539E2A1805D}"/>
              </a:ext>
            </a:extLst>
          </p:cNvPr>
          <p:cNvSpPr/>
          <p:nvPr/>
        </p:nvSpPr>
        <p:spPr>
          <a:xfrm>
            <a:off x="658417" y="2035411"/>
            <a:ext cx="9006444" cy="3785652"/>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000" b="0" i="0" u="none" strike="noStrike" kern="1200" cap="none" spc="0" normalizeH="0" baseline="0" noProof="0" dirty="0">
                <a:ln>
                  <a:noFill/>
                </a:ln>
                <a:solidFill>
                  <a:srgbClr val="4472C4">
                    <a:lumMod val="60000"/>
                    <a:lumOff val="40000"/>
                  </a:srgbClr>
                </a:solidFill>
                <a:effectLst/>
                <a:uLnTx/>
                <a:uFillTx/>
                <a:latin typeface="Open Sans"/>
                <a:ea typeface="Open Sans"/>
                <a:cs typeface="Open Sans"/>
              </a:rPr>
              <a:t>Climate, land, energy, and water are essential to sustainable development.</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25% of the adult population globally suffers from moderate or severe </a:t>
            </a:r>
            <a:r>
              <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food insecurity </a:t>
            </a: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(1,2)</a:t>
            </a:r>
            <a:endPar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25% of the world population live under conditions of </a:t>
            </a:r>
            <a:r>
              <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high-water stress </a:t>
            </a: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(1,2)</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35% of the world population have </a:t>
            </a:r>
            <a:r>
              <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 access to safe and clean energy</a:t>
            </a: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for cooking (1,2)</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 world is </a:t>
            </a:r>
            <a:r>
              <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 on track to meet the climate goals </a:t>
            </a: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agreed to in Paris in 2015 (3)</a:t>
            </a:r>
          </a:p>
        </p:txBody>
      </p:sp>
      <p:sp>
        <p:nvSpPr>
          <p:cNvPr id="6" name="Title 1">
            <a:extLst>
              <a:ext uri="{FF2B5EF4-FFF2-40B4-BE49-F238E27FC236}">
                <a16:creationId xmlns:a16="http://schemas.microsoft.com/office/drawing/2014/main" id="{46C257AF-2BF0-4055-9D18-9C6C33E5A779}"/>
              </a:ext>
            </a:extLst>
          </p:cNvPr>
          <p:cNvSpPr>
            <a:spLocks noGrp="1"/>
          </p:cNvSpPr>
          <p:nvPr/>
        </p:nvSpPr>
        <p:spPr>
          <a:xfrm>
            <a:off x="583364" y="1334585"/>
            <a:ext cx="9423105" cy="69452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1.2 Why CLEWs?</a:t>
            </a:r>
          </a:p>
        </p:txBody>
      </p:sp>
      <p:sp>
        <p:nvSpPr>
          <p:cNvPr id="7" name="Oval 6">
            <a:extLst>
              <a:ext uri="{FF2B5EF4-FFF2-40B4-BE49-F238E27FC236}">
                <a16:creationId xmlns:a16="http://schemas.microsoft.com/office/drawing/2014/main" id="{C2B2BF59-5376-2B4C-A543-28BC68AD492C}"/>
              </a:ext>
            </a:extLst>
          </p:cNvPr>
          <p:cNvSpPr/>
          <p:nvPr/>
        </p:nvSpPr>
        <p:spPr>
          <a:xfrm>
            <a:off x="4946820" y="95044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1_Slide9.mp3" descr="Lecture1_Slide9.mp3">
            <a:hlinkClick r:id="" action="ppaction://media"/>
            <a:extLst>
              <a:ext uri="{FF2B5EF4-FFF2-40B4-BE49-F238E27FC236}">
                <a16:creationId xmlns:a16="http://schemas.microsoft.com/office/drawing/2014/main" id="{3776825E-4B3E-6B4A-B5DC-B9C4911F9A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18185" y="1021805"/>
            <a:ext cx="812800" cy="812800"/>
          </a:xfrm>
          <a:prstGeom prst="rect">
            <a:avLst/>
          </a:prstGeom>
        </p:spPr>
      </p:pic>
    </p:spTree>
    <p:extLst>
      <p:ext uri="{BB962C8B-B14F-4D97-AF65-F5344CB8AC3E}">
        <p14:creationId xmlns:p14="http://schemas.microsoft.com/office/powerpoint/2010/main" val="93843694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97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05D3EF8-0ED8-6F42-AD84-0DF9EF60A2D1}" vid="{5AACE8A2-302D-914D-8DC6-6A200A262B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5079</Words>
  <Application>Microsoft Office PowerPoint</Application>
  <PresentationFormat>Widescreen</PresentationFormat>
  <Paragraphs>286</Paragraphs>
  <Slides>21</Slides>
  <Notes>17</Notes>
  <HiddenSlides>0</HiddenSlides>
  <MMClips>17</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21</vt:i4>
      </vt:variant>
    </vt:vector>
  </HeadingPairs>
  <TitlesOfParts>
    <vt:vector size="36" baseType="lpstr">
      <vt:lpstr> open sans semi</vt:lpstr>
      <vt:lpstr>Aptos</vt:lpstr>
      <vt:lpstr>Arial</vt:lpstr>
      <vt:lpstr>Calibri</vt:lpstr>
      <vt:lpstr>Merriweather</vt:lpstr>
      <vt:lpstr>Open Sans</vt:lpstr>
      <vt:lpstr>Open Sans ExtraBold</vt:lpstr>
      <vt:lpstr>Open Sans Semi</vt:lpstr>
      <vt:lpstr>Open Sans Semi </vt:lpstr>
      <vt:lpstr>Open Sans Semibold</vt:lpstr>
      <vt:lpstr>Open Sans Semibold</vt:lpstr>
      <vt:lpstr>Roboto</vt:lpstr>
      <vt:lpstr>Segoe UI</vt:lpstr>
      <vt:lpstr>Segoe UI Semibold</vt:lpstr>
      <vt:lpstr>1_Office Theme</vt:lpstr>
      <vt:lpstr>INTRODUCTION</vt:lpstr>
      <vt:lpstr>Learning outcomes</vt:lpstr>
      <vt:lpstr>PowerPoint Presentation</vt:lpstr>
      <vt:lpstr>PowerPoint Presentation</vt:lpstr>
      <vt:lpstr>PowerPoint Presentation</vt:lpstr>
      <vt:lpstr>PowerPoint Presentation</vt:lpstr>
      <vt:lpstr>PowerPoint Presentation</vt:lpstr>
      <vt:lpstr>Lecture 1.1 References</vt:lpstr>
      <vt:lpstr>PowerPoint Presentation</vt:lpstr>
      <vt:lpstr>PowerPoint Presentation</vt:lpstr>
      <vt:lpstr>PowerPoint Presentation</vt:lpstr>
      <vt:lpstr>PowerPoint Presentation</vt:lpstr>
      <vt:lpstr>PowerPoint Presentation</vt:lpstr>
      <vt:lpstr>Lecture 1.2 References</vt:lpstr>
      <vt:lpstr>PowerPoint Presentation</vt:lpstr>
      <vt:lpstr>PowerPoint Presentation</vt:lpstr>
      <vt:lpstr>PowerPoint Presentation</vt:lpstr>
      <vt:lpstr>PowerPoint Presentation</vt:lpstr>
      <vt:lpstr>PowerPoint Presentation</vt:lpstr>
      <vt:lpstr>Lecture 1.3 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Martindale, Leigh</dc:creator>
  <cp:lastModifiedBy>Martindale, Leigh</cp:lastModifiedBy>
  <cp:revision>1</cp:revision>
  <dcterms:created xsi:type="dcterms:W3CDTF">2025-08-20T14:47:05Z</dcterms:created>
  <dcterms:modified xsi:type="dcterms:W3CDTF">2025-08-20T14:47:36Z</dcterms:modified>
</cp:coreProperties>
</file>