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modernComment_114_ABD76DB0.xml" ContentType="application/vnd.ms-powerpoint.comments+xml"/>
  <Override PartName="/ppt/comments/modernComment_113_938353EC.xml" ContentType="application/vnd.ms-powerpoint.comments+xml"/>
  <Override PartName="/ppt/comments/modernComment_116_8CA2D99D.xml" ContentType="application/vnd.ms-powerpoint.comments+xml"/>
  <Override PartName="/ppt/comments/modernComment_115_B1005048.xml" ContentType="application/vnd.ms-powerpoint.comments+xml"/>
  <Override PartName="/ppt/comments/modernComment_11E_E89D734E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4"/>
  </p:sldMasterIdLst>
  <p:notesMasterIdLst>
    <p:notesMasterId r:id="rId35"/>
  </p:notesMasterIdLst>
  <p:sldIdLst>
    <p:sldId id="266" r:id="rId5"/>
    <p:sldId id="270" r:id="rId6"/>
    <p:sldId id="288" r:id="rId7"/>
    <p:sldId id="271" r:id="rId8"/>
    <p:sldId id="272" r:id="rId9"/>
    <p:sldId id="276" r:id="rId10"/>
    <p:sldId id="275" r:id="rId11"/>
    <p:sldId id="278" r:id="rId12"/>
    <p:sldId id="280" r:id="rId13"/>
    <p:sldId id="282" r:id="rId14"/>
    <p:sldId id="279" r:id="rId15"/>
    <p:sldId id="281" r:id="rId16"/>
    <p:sldId id="277" r:id="rId17"/>
    <p:sldId id="284" r:id="rId18"/>
    <p:sldId id="274" r:id="rId19"/>
    <p:sldId id="299" r:id="rId20"/>
    <p:sldId id="298" r:id="rId21"/>
    <p:sldId id="283" r:id="rId22"/>
    <p:sldId id="286" r:id="rId23"/>
    <p:sldId id="285" r:id="rId24"/>
    <p:sldId id="29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9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C4h9XZJhYFypOKz07yp6KiatCo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5F2C56-7702-F0DB-ED9D-D575C1CC9F24}" name="Thomas Alfstad" initials="TA" userId="791a7ca12165b999" providerId="Windows Live"/>
  <p188:author id="{78514878-EC33-30E9-8854-F7AFDACDDE32}" name="Kavya Abeysundara" initials="KA" userId="1f6050f3a44159a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EDE7"/>
    <a:srgbClr val="D98B9B"/>
    <a:srgbClr val="A76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593A8-6118-417D-92EC-941EAC92D40D}" v="3" dt="2025-06-09T15:15:26.618"/>
  </p1510:revLst>
</p1510:revInfo>
</file>

<file path=ppt/tableStyles.xml><?xml version="1.0" encoding="utf-8"?>
<a:tblStyleLst xmlns:a="http://schemas.openxmlformats.org/drawingml/2006/main" def="{B8DA472E-C0B5-4FAA-A71B-45BBE6C39A2A}">
  <a:tblStyle styleId="{B8DA472E-C0B5-4FAA-A71B-45BBE6C39A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/>
    <p:restoredTop sz="94694"/>
  </p:normalViewPr>
  <p:slideViewPr>
    <p:cSldViewPr snapToGrid="0">
      <p:cViewPr varScale="1">
        <p:scale>
          <a:sx n="121" d="100"/>
          <a:sy n="121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gh Martindale" userId="731f3cf6-1af9-4152-94d9-3e35a0691fb1" providerId="ADAL" clId="{01C593A8-6118-417D-92EC-941EAC92D40D}"/>
    <pc:docChg chg="custSel addSld delSld modSld">
      <pc:chgData name="Leigh Martindale" userId="731f3cf6-1af9-4152-94d9-3e35a0691fb1" providerId="ADAL" clId="{01C593A8-6118-417D-92EC-941EAC92D40D}" dt="2025-06-09T15:17:31.209" v="48" actId="1076"/>
      <pc:docMkLst>
        <pc:docMk/>
      </pc:docMkLst>
      <pc:sldChg chg="modSp mod">
        <pc:chgData name="Leigh Martindale" userId="731f3cf6-1af9-4152-94d9-3e35a0691fb1" providerId="ADAL" clId="{01C593A8-6118-417D-92EC-941EAC92D40D}" dt="2025-06-09T15:09:56.644" v="7" actId="27636"/>
        <pc:sldMkLst>
          <pc:docMk/>
          <pc:sldMk cId="2371298416" sldId="270"/>
        </pc:sldMkLst>
        <pc:spChg chg="mod">
          <ac:chgData name="Leigh Martindale" userId="731f3cf6-1af9-4152-94d9-3e35a0691fb1" providerId="ADAL" clId="{01C593A8-6118-417D-92EC-941EAC92D40D}" dt="2025-06-09T15:09:56.644" v="7" actId="27636"/>
          <ac:spMkLst>
            <pc:docMk/>
            <pc:sldMk cId="2371298416" sldId="270"/>
            <ac:spMk id="2" creationId="{DAD06F83-7845-E633-E909-D23DCD6DE41C}"/>
          </ac:spMkLst>
        </pc:spChg>
      </pc:sldChg>
      <pc:sldChg chg="modSp mod">
        <pc:chgData name="Leigh Martindale" userId="731f3cf6-1af9-4152-94d9-3e35a0691fb1" providerId="ADAL" clId="{01C593A8-6118-417D-92EC-941EAC92D40D}" dt="2025-06-09T15:10:07.818" v="10"/>
        <pc:sldMkLst>
          <pc:docMk/>
          <pc:sldMk cId="618816457" sldId="271"/>
        </pc:sldMkLst>
        <pc:spChg chg="mod">
          <ac:chgData name="Leigh Martindale" userId="731f3cf6-1af9-4152-94d9-3e35a0691fb1" providerId="ADAL" clId="{01C593A8-6118-417D-92EC-941EAC92D40D}" dt="2025-06-09T15:10:07.818" v="10"/>
          <ac:spMkLst>
            <pc:docMk/>
            <pc:sldMk cId="618816457" sldId="271"/>
            <ac:spMk id="5" creationId="{6364C0DB-E190-4375-8B98-49A78F057EB7}"/>
          </ac:spMkLst>
        </pc:spChg>
      </pc:sldChg>
      <pc:sldChg chg="modSp mod">
        <pc:chgData name="Leigh Martindale" userId="731f3cf6-1af9-4152-94d9-3e35a0691fb1" providerId="ADAL" clId="{01C593A8-6118-417D-92EC-941EAC92D40D}" dt="2025-06-09T15:11:52.250" v="21" actId="20577"/>
        <pc:sldMkLst>
          <pc:docMk/>
          <pc:sldMk cId="2676658567" sldId="274"/>
        </pc:sldMkLst>
        <pc:spChg chg="mod">
          <ac:chgData name="Leigh Martindale" userId="731f3cf6-1af9-4152-94d9-3e35a0691fb1" providerId="ADAL" clId="{01C593A8-6118-417D-92EC-941EAC92D40D}" dt="2025-06-09T15:11:52.250" v="21" actId="20577"/>
          <ac:spMkLst>
            <pc:docMk/>
            <pc:sldMk cId="2676658567" sldId="274"/>
            <ac:spMk id="7" creationId="{DFDD1862-17B9-DC25-C830-DF2453DDF707}"/>
          </ac:spMkLst>
        </pc:spChg>
      </pc:sldChg>
      <pc:sldChg chg="modSp add mod">
        <pc:chgData name="Leigh Martindale" userId="731f3cf6-1af9-4152-94d9-3e35a0691fb1" providerId="ADAL" clId="{01C593A8-6118-417D-92EC-941EAC92D40D}" dt="2025-06-09T15:11:26.127" v="14" actId="20577"/>
        <pc:sldMkLst>
          <pc:docMk/>
          <pc:sldMk cId="130252419" sldId="283"/>
        </pc:sldMkLst>
        <pc:spChg chg="mod">
          <ac:chgData name="Leigh Martindale" userId="731f3cf6-1af9-4152-94d9-3e35a0691fb1" providerId="ADAL" clId="{01C593A8-6118-417D-92EC-941EAC92D40D}" dt="2025-06-09T15:11:26.127" v="14" actId="20577"/>
          <ac:spMkLst>
            <pc:docMk/>
            <pc:sldMk cId="130252419" sldId="283"/>
            <ac:spMk id="6" creationId="{2DB3D98F-0CFA-CA41-387E-DF63A1348835}"/>
          </ac:spMkLst>
        </pc:spChg>
      </pc:sldChg>
      <pc:sldChg chg="del">
        <pc:chgData name="Leigh Martindale" userId="731f3cf6-1af9-4152-94d9-3e35a0691fb1" providerId="ADAL" clId="{01C593A8-6118-417D-92EC-941EAC92D40D}" dt="2025-06-09T15:10:38.140" v="11" actId="2696"/>
        <pc:sldMkLst>
          <pc:docMk/>
          <pc:sldMk cId="954526746" sldId="283"/>
        </pc:sldMkLst>
      </pc:sldChg>
      <pc:sldChg chg="modSp mod">
        <pc:chgData name="Leigh Martindale" userId="731f3cf6-1af9-4152-94d9-3e35a0691fb1" providerId="ADAL" clId="{01C593A8-6118-417D-92EC-941EAC92D40D}" dt="2025-06-09T15:12:17.509" v="26" actId="113"/>
        <pc:sldMkLst>
          <pc:docMk/>
          <pc:sldMk cId="385788634" sldId="284"/>
        </pc:sldMkLst>
        <pc:spChg chg="mod">
          <ac:chgData name="Leigh Martindale" userId="731f3cf6-1af9-4152-94d9-3e35a0691fb1" providerId="ADAL" clId="{01C593A8-6118-417D-92EC-941EAC92D40D}" dt="2025-06-09T15:12:17.509" v="26" actId="113"/>
          <ac:spMkLst>
            <pc:docMk/>
            <pc:sldMk cId="385788634" sldId="284"/>
            <ac:spMk id="5" creationId="{C0543D66-5DC9-02FA-591C-C67359EB7DC1}"/>
          </ac:spMkLst>
        </pc:spChg>
      </pc:sldChg>
      <pc:sldChg chg="modSp add mod">
        <pc:chgData name="Leigh Martindale" userId="731f3cf6-1af9-4152-94d9-3e35a0691fb1" providerId="ADAL" clId="{01C593A8-6118-417D-92EC-941EAC92D40D}" dt="2025-06-09T15:11:33.535" v="18" actId="20577"/>
        <pc:sldMkLst>
          <pc:docMk/>
          <pc:sldMk cId="1005080725" sldId="285"/>
        </pc:sldMkLst>
        <pc:spChg chg="mod">
          <ac:chgData name="Leigh Martindale" userId="731f3cf6-1af9-4152-94d9-3e35a0691fb1" providerId="ADAL" clId="{01C593A8-6118-417D-92EC-941EAC92D40D}" dt="2025-06-09T15:11:33.535" v="18" actId="20577"/>
          <ac:spMkLst>
            <pc:docMk/>
            <pc:sldMk cId="1005080725" sldId="285"/>
            <ac:spMk id="9" creationId="{CFF66994-7696-5BFC-7749-030F0A7BB48F}"/>
          </ac:spMkLst>
        </pc:spChg>
      </pc:sldChg>
      <pc:sldChg chg="del">
        <pc:chgData name="Leigh Martindale" userId="731f3cf6-1af9-4152-94d9-3e35a0691fb1" providerId="ADAL" clId="{01C593A8-6118-417D-92EC-941EAC92D40D}" dt="2025-06-09T15:10:38.140" v="11" actId="2696"/>
        <pc:sldMkLst>
          <pc:docMk/>
          <pc:sldMk cId="2452227342" sldId="285"/>
        </pc:sldMkLst>
      </pc:sldChg>
      <pc:sldChg chg="del">
        <pc:chgData name="Leigh Martindale" userId="731f3cf6-1af9-4152-94d9-3e35a0691fb1" providerId="ADAL" clId="{01C593A8-6118-417D-92EC-941EAC92D40D}" dt="2025-06-09T15:10:38.140" v="11" actId="2696"/>
        <pc:sldMkLst>
          <pc:docMk/>
          <pc:sldMk cId="861506982" sldId="286"/>
        </pc:sldMkLst>
      </pc:sldChg>
      <pc:sldChg chg="modSp add mod">
        <pc:chgData name="Leigh Martindale" userId="731f3cf6-1af9-4152-94d9-3e35a0691fb1" providerId="ADAL" clId="{01C593A8-6118-417D-92EC-941EAC92D40D}" dt="2025-06-09T15:11:29.638" v="16" actId="20577"/>
        <pc:sldMkLst>
          <pc:docMk/>
          <pc:sldMk cId="3902632782" sldId="286"/>
        </pc:sldMkLst>
        <pc:spChg chg="mod">
          <ac:chgData name="Leigh Martindale" userId="731f3cf6-1af9-4152-94d9-3e35a0691fb1" providerId="ADAL" clId="{01C593A8-6118-417D-92EC-941EAC92D40D}" dt="2025-06-09T15:11:29.638" v="16" actId="20577"/>
          <ac:spMkLst>
            <pc:docMk/>
            <pc:sldMk cId="3902632782" sldId="286"/>
            <ac:spMk id="8" creationId="{79936DFA-73F9-8405-B55C-DDB349A9EE81}"/>
          </ac:spMkLst>
        </pc:spChg>
      </pc:sldChg>
      <pc:sldChg chg="del">
        <pc:chgData name="Leigh Martindale" userId="731f3cf6-1af9-4152-94d9-3e35a0691fb1" providerId="ADAL" clId="{01C593A8-6118-417D-92EC-941EAC92D40D}" dt="2025-06-09T15:11:45.161" v="19" actId="47"/>
        <pc:sldMkLst>
          <pc:docMk/>
          <pc:sldMk cId="3823881803" sldId="287"/>
        </pc:sldMkLst>
      </pc:sldChg>
      <pc:sldChg chg="modSp add mod">
        <pc:chgData name="Leigh Martindale" userId="731f3cf6-1af9-4152-94d9-3e35a0691fb1" providerId="ADAL" clId="{01C593A8-6118-417D-92EC-941EAC92D40D}" dt="2025-06-09T15:12:34.244" v="29" actId="113"/>
        <pc:sldMkLst>
          <pc:docMk/>
          <pc:sldMk cId="2659002709" sldId="298"/>
        </pc:sldMkLst>
        <pc:spChg chg="mod">
          <ac:chgData name="Leigh Martindale" userId="731f3cf6-1af9-4152-94d9-3e35a0691fb1" providerId="ADAL" clId="{01C593A8-6118-417D-92EC-941EAC92D40D}" dt="2025-06-09T15:12:34.244" v="29" actId="113"/>
          <ac:spMkLst>
            <pc:docMk/>
            <pc:sldMk cId="2659002709" sldId="298"/>
            <ac:spMk id="5" creationId="{DA12F2F8-8997-F191-2D2B-7992EA3CAEBE}"/>
          </ac:spMkLst>
        </pc:spChg>
      </pc:sldChg>
      <pc:sldChg chg="addSp delSp modSp new mod modAnim">
        <pc:chgData name="Leigh Martindale" userId="731f3cf6-1af9-4152-94d9-3e35a0691fb1" providerId="ADAL" clId="{01C593A8-6118-417D-92EC-941EAC92D40D}" dt="2025-06-09T15:17:31.209" v="48" actId="1076"/>
        <pc:sldMkLst>
          <pc:docMk/>
          <pc:sldMk cId="3353111690" sldId="299"/>
        </pc:sldMkLst>
        <pc:spChg chg="del">
          <ac:chgData name="Leigh Martindale" userId="731f3cf6-1af9-4152-94d9-3e35a0691fb1" providerId="ADAL" clId="{01C593A8-6118-417D-92EC-941EAC92D40D}" dt="2025-06-09T15:14:46.016" v="31" actId="478"/>
          <ac:spMkLst>
            <pc:docMk/>
            <pc:sldMk cId="3353111690" sldId="299"/>
            <ac:spMk id="2" creationId="{126E78BF-EA22-BC30-E12F-64D0A926BBFF}"/>
          </ac:spMkLst>
        </pc:spChg>
        <pc:spChg chg="del">
          <ac:chgData name="Leigh Martindale" userId="731f3cf6-1af9-4152-94d9-3e35a0691fb1" providerId="ADAL" clId="{01C593A8-6118-417D-92EC-941EAC92D40D}" dt="2025-06-09T15:15:33.221" v="39" actId="478"/>
          <ac:spMkLst>
            <pc:docMk/>
            <pc:sldMk cId="3353111690" sldId="299"/>
            <ac:spMk id="3" creationId="{2033B299-B483-630B-804C-73D7DEA6A949}"/>
          </ac:spMkLst>
        </pc:spChg>
        <pc:spChg chg="add mod">
          <ac:chgData name="Leigh Martindale" userId="731f3cf6-1af9-4152-94d9-3e35a0691fb1" providerId="ADAL" clId="{01C593A8-6118-417D-92EC-941EAC92D40D}" dt="2025-06-09T15:17:31.209" v="48" actId="1076"/>
          <ac:spMkLst>
            <pc:docMk/>
            <pc:sldMk cId="3353111690" sldId="299"/>
            <ac:spMk id="6" creationId="{4B407A33-C313-CDEF-0B08-7CE174B56355}"/>
          </ac:spMkLst>
        </pc:spChg>
        <pc:picChg chg="add del">
          <ac:chgData name="Leigh Martindale" userId="731f3cf6-1af9-4152-94d9-3e35a0691fb1" providerId="ADAL" clId="{01C593A8-6118-417D-92EC-941EAC92D40D}" dt="2025-06-09T15:16:17.391" v="40" actId="478"/>
          <ac:picMkLst>
            <pc:docMk/>
            <pc:sldMk cId="3353111690" sldId="299"/>
            <ac:picMk id="5" creationId="{D1076242-1304-1D0C-BF62-8533C095C40F}"/>
          </ac:picMkLst>
        </pc:picChg>
        <pc:picChg chg="add mod ord">
          <ac:chgData name="Leigh Martindale" userId="731f3cf6-1af9-4152-94d9-3e35a0691fb1" providerId="ADAL" clId="{01C593A8-6118-417D-92EC-941EAC92D40D}" dt="2025-06-09T15:16:31.408" v="46" actId="1076"/>
          <ac:picMkLst>
            <pc:docMk/>
            <pc:sldMk cId="3353111690" sldId="299"/>
            <ac:picMk id="8" creationId="{D5D1D5B3-7DF3-090C-1398-3FDDA4E7B6F1}"/>
          </ac:picMkLst>
        </pc:picChg>
      </pc:sldChg>
    </pc:docChg>
  </pc:docChgLst>
</pc:chgInfo>
</file>

<file path=ppt/comments/modernComment_113_938353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54498A-378E-403D-BE24-C8E4E6D06698}" authorId="{1B5F2C56-7702-F0DB-ED9D-D575C1CC9F24}" created="2025-05-20T17:04:51.4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74857452" sldId="275"/>
      <ac:spMk id="5" creationId="{5AD04EFE-807C-E72E-66D6-5AFFFA49D225}"/>
    </ac:deMkLst>
    <p188:txBody>
      <a:bodyPr/>
      <a:lstStyle/>
      <a:p>
        <a:r>
          <a:rPr lang="en-US"/>
          <a:t>In practice all of these vary by country. Ir says Example, so probably OK to use values for remaining parameters</a:t>
        </a:r>
      </a:p>
    </p188:txBody>
  </p188:cm>
</p188:cmLst>
</file>

<file path=ppt/comments/modernComment_114_ABD76D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AA0A02-CBBF-427F-92B3-B4096D6AC6BA}" authorId="{1B5F2C56-7702-F0DB-ED9D-D575C1CC9F24}" created="2025-05-20T17:06:14.0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3022256" sldId="276"/>
      <ac:graphicFrameMk id="4" creationId="{AB649A7B-45D8-4156-944C-C44C4FD17164}"/>
      <ac:tblMk/>
      <ac:tcMk rowId="318334647" colId="1474434600"/>
      <ac:txMk cp="0" len="5">
        <ac:context len="6" hash="3524095984"/>
      </ac:txMk>
    </ac:txMkLst>
    <p188:pos x="610810" y="3045619"/>
    <p188:txBody>
      <a:bodyPr/>
      <a:lstStyle/>
      <a:p>
        <a:r>
          <a:rPr lang="en-US"/>
          <a:t>We don’t really focus on water in the demo model, so perhaps use waste instead</a:t>
        </a:r>
      </a:p>
    </p188:txBody>
  </p188:cm>
</p188:cmLst>
</file>

<file path=ppt/comments/modernComment_115_B10050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F7E12A-B172-4CAF-A5EF-AB0B487E8C44}" authorId="{1B5F2C56-7702-F0DB-ED9D-D575C1CC9F24}" created="2025-05-20T17:17:16.9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69587784" sldId="277"/>
      <ac:spMk id="6" creationId="{8663B961-F814-5090-AB93-DF7EA5600CBD}"/>
    </ac:deMkLst>
    <p188:txBody>
      <a:bodyPr/>
      <a:lstStyle/>
      <a:p>
        <a:r>
          <a:rPr lang="en-US"/>
          <a:t>Same comment. We don’t represent the water balance in the demo model. </a:t>
        </a:r>
      </a:p>
    </p188:txBody>
  </p188:cm>
</p188:cmLst>
</file>

<file path=ppt/comments/modernComment_116_8CA2D9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4B54AF-5D85-4EFC-801D-690AB53FACFF}" authorId="{1B5F2C56-7702-F0DB-ED9D-D575C1CC9F24}" created="2025-05-20T17:07:44.4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9482781" sldId="278"/>
      <ac:spMk id="4" creationId="{34321861-305F-0700-2D9C-F1EA23796B77}"/>
      <ac:txMk cp="548" len="90">
        <ac:context len="761" hash="2732508299"/>
      </ac:txMk>
    </ac:txMkLst>
    <p188:pos x="10133116" y="3206007"/>
    <p188:txBody>
      <a:bodyPr/>
      <a:lstStyle/>
      <a:p>
        <a:r>
          <a:rPr lang="en-US"/>
          <a:t>For the demo model we have 2 seasons and 6 intra-day time slices in case you want to use that for the example</a:t>
        </a:r>
      </a:p>
    </p188:txBody>
  </p188:cm>
</p188:cmLst>
</file>

<file path=ppt/comments/modernComment_11E_E89D73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45EB0B-3AC1-43DB-90CD-C82CA304729A}" authorId="{1B5F2C56-7702-F0DB-ED9D-D575C1CC9F24}" created="2025-05-20T17:16:45.1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2632782" sldId="286"/>
      <ac:spMk id="6" creationId="{D390E231-D370-8F27-7E00-6A0341223A29}"/>
    </ac:deMkLst>
    <p188:txBody>
      <a:bodyPr/>
      <a:lstStyle/>
      <a:p>
        <a:r>
          <a:rPr lang="en-US"/>
          <a:t>We don’t really represent rainfall in the demo model, so perhaps we can come up with a different example.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104FB-1D44-46A0-8992-1ACFA4BE8CD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8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A5A30-616B-5740-A23D-3EFCA827C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90E1FC-79C0-474F-8864-ABEE6EC45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17" t="15856" r="8276" b="19640"/>
          <a:stretch/>
        </p:blipFill>
        <p:spPr>
          <a:xfrm>
            <a:off x="6549080" y="1087395"/>
            <a:ext cx="4633785" cy="4423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3F56D5FE-8BBC-E95A-76D4-D1938A0E3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4;p20">
            <a:extLst>
              <a:ext uri="{FF2B5EF4-FFF2-40B4-BE49-F238E27FC236}">
                <a16:creationId xmlns:a16="http://schemas.microsoft.com/office/drawing/2014/main" id="{7FF2A8CD-3CE5-A92B-4009-D09EC2A00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05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8B067-C222-A145-CF89-234516211EA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B3503028-5BCC-32AC-877B-DF34C7FE8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5;p20">
            <a:extLst>
              <a:ext uri="{FF2B5EF4-FFF2-40B4-BE49-F238E27FC236}">
                <a16:creationId xmlns:a16="http://schemas.microsoft.com/office/drawing/2014/main" id="{2E41FEE8-207D-F515-0218-988E1E95F43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4875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" name="Google Shape;34;p20">
            <a:extLst>
              <a:ext uri="{FF2B5EF4-FFF2-40B4-BE49-F238E27FC236}">
                <a16:creationId xmlns:a16="http://schemas.microsoft.com/office/drawing/2014/main" id="{9F492DC9-5A51-908E-E46A-76443B2F0C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4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D0C-0C81-F840-C90F-8CF3D9BA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E5102-8D85-B351-C683-D6870D1827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3772-EAFD-A016-312C-C6F5AB200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84C9-2361-D376-D442-1D1A3774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991B7-1095-7465-31B9-2E7A6DFA5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64A6-A20A-9C75-40C6-2A47E3CB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C95-5C7B-418F-9C7E-4916E87A4458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AA15-E8AF-8082-3A94-09B3BB3D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F82B9-2380-9D27-AF69-9ADE039E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ECCD-8980-4F44-B71E-C55DCB49D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0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992A-AF5A-A2CA-DD68-2C15F341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C242-4CEA-F987-C1F4-A465FBEC7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2D835-3223-F36F-DCEE-59B4093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C95-5C7B-418F-9C7E-4916E87A4458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E19AC-7347-46B2-9AAB-3CBE0272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C04A-B6E0-83D5-4C0A-F1B53048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ECCD-8980-4F44-B71E-C55DCB49D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2CDF7-E817-0727-B23A-E4C37F6C92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C79A8CD2-D56A-87BC-2FE1-F2C2AB9A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0672E-6204-3245-DC87-0A176B58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2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 baseline="0">
          <a:solidFill>
            <a:schemeClr val="tx1"/>
          </a:solidFill>
          <a:latin typeface="+mn-lt"/>
          <a:ea typeface="Open Sans" panose="020B0606030504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B100504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E_E89D734E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faostat/en/#data/QCL" TargetMode="External"/><Relationship Id="rId2" Type="http://schemas.openxmlformats.org/officeDocument/2006/relationships/hyperlink" Target="https://www.fao.org/aquastat/en/countries-and-basins/country-profiles/country/TUR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aez.fao.org/" TargetMode="External"/><Relationship Id="rId4" Type="http://schemas.openxmlformats.org/officeDocument/2006/relationships/hyperlink" Target="https://ec.europa.eu/eurostat/data/databas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ndcpartnership.org/countries-map" TargetMode="External"/><Relationship Id="rId3" Type="http://schemas.openxmlformats.org/officeDocument/2006/relationships/hyperlink" Target="https://www.eia.gov/beta/international/data/browser/#/?c=4100000002000060000000000000g000200000000000000001&amp;vs=INTL.44-1-AFRC-QBTU.A&amp;vo=0&amp;v=H&amp;start=1980&amp;end=2014" TargetMode="External"/><Relationship Id="rId7" Type="http://schemas.openxmlformats.org/officeDocument/2006/relationships/hyperlink" Target="http://www4.unfccc.int/ndcregistry/Pages/All.aspx" TargetMode="External"/><Relationship Id="rId2" Type="http://schemas.openxmlformats.org/officeDocument/2006/relationships/hyperlink" Target="https://unstats.un.org/unsd/energy/balance/default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lobalenergymonitor.org/" TargetMode="External"/><Relationship Id="rId11" Type="http://schemas.openxmlformats.org/officeDocument/2006/relationships/hyperlink" Target="https://www.oecd-nea.org/jcms/pl_14756" TargetMode="External"/><Relationship Id="rId5" Type="http://schemas.openxmlformats.org/officeDocument/2006/relationships/hyperlink" Target="https://www.iea.org/statistics/" TargetMode="External"/><Relationship Id="rId10" Type="http://schemas.openxmlformats.org/officeDocument/2006/relationships/hyperlink" Target="https://www4.unfccc.int/sites/NDCStaging/Pages/All.aspx" TargetMode="External"/><Relationship Id="rId4" Type="http://schemas.openxmlformats.org/officeDocument/2006/relationships/hyperlink" Target="http://data.worldbank.org/indicator" TargetMode="External"/><Relationship Id="rId9" Type="http://schemas.openxmlformats.org/officeDocument/2006/relationships/hyperlink" Target="https://www.climatewatchdata.org/ndcs-explor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4_ABD76DB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13_938353EC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6_8CA2D99D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Requirements for CLEWs Modelling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E0581-B869-C9AC-032A-CE5562E67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0F5A-49A9-15F2-B944-0AF5F6F8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B921770-D223-102E-0470-A2450164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6848" y="-1865528"/>
            <a:ext cx="6318304" cy="103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3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141A-2A69-DCBC-9E03-24EAE011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CB2311C-7D98-D2CA-1A8B-5AC3B0B3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3818"/>
            <a:ext cx="11221454" cy="33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BB0AD-23B5-EF03-9EB9-EF5DEBA81D37}"/>
              </a:ext>
            </a:extLst>
          </p:cNvPr>
          <p:cNvSpPr txBox="1"/>
          <p:nvPr/>
        </p:nvSpPr>
        <p:spPr>
          <a:xfrm>
            <a:off x="1600201" y="92215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ECCD4-F17E-2C67-99FA-6F176297025D}"/>
              </a:ext>
            </a:extLst>
          </p:cNvPr>
          <p:cNvSpPr txBox="1"/>
          <p:nvPr/>
        </p:nvSpPr>
        <p:spPr>
          <a:xfrm>
            <a:off x="8935454" y="85954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41188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97C6-A2C6-2F29-E5A9-11793C03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EFB238-1C79-F7A1-5AD8-E29268854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68775"/>
              </p:ext>
            </p:extLst>
          </p:nvPr>
        </p:nvGraphicFramePr>
        <p:xfrm>
          <a:off x="838200" y="2346960"/>
          <a:ext cx="10515600" cy="347472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8040706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480306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020197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48895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b="1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Data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019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/>
                        <a:t>Land</a:t>
                      </a:r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kha per activity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N/A – model will optimise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77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/>
                        <a:t>Water for irrigation</a:t>
                      </a:r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BCM per kha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Volume of water needed per unit of land or 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Used for InputActivityRatio (water)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469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/>
                        <a:t>Diesel</a:t>
                      </a:r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GJ or litres per kha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Fuel used for machinery, irrigation pumps, 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Used for InputActivityRatio (diesel)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751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/>
                        <a:t>Gasoline</a:t>
                      </a:r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GJ or litres per kha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As above (if used in combination with diesel)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Optional, depending on context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5289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060BFA-5CCD-01C7-270E-605D7777B17C}"/>
              </a:ext>
            </a:extLst>
          </p:cNvPr>
          <p:cNvSpPr txBox="1"/>
          <p:nvPr/>
        </p:nvSpPr>
        <p:spPr>
          <a:xfrm>
            <a:off x="838200" y="1667357"/>
            <a:ext cx="539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Data required for Inputs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551CD7-9C52-6428-BFBC-3A6E87AC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-170670"/>
            <a:ext cx="117348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1.1.3 System Characterisation: Interactions</a:t>
            </a:r>
          </a:p>
        </p:txBody>
      </p:sp>
    </p:spTree>
    <p:extLst>
      <p:ext uri="{BB962C8B-B14F-4D97-AF65-F5344CB8AC3E}">
        <p14:creationId xmlns:p14="http://schemas.microsoft.com/office/powerpoint/2010/main" val="319181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7A34-0CEB-64E7-8CC5-BEB3AC67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73E1D5-275C-9250-9D7D-31D2EEA18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55024"/>
              </p:ext>
            </p:extLst>
          </p:nvPr>
        </p:nvGraphicFramePr>
        <p:xfrm>
          <a:off x="838200" y="2583974"/>
          <a:ext cx="10515600" cy="338328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538208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940946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409866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4734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b="1" dirty="0"/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Data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004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/>
                        <a:t>Sugarcane yield</a:t>
                      </a:r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Mt per kha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Tonnes of sugarcane produced per unit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Used for </a:t>
                      </a:r>
                      <a:r>
                        <a:rPr lang="en-GB" sz="1800" dirty="0" err="1"/>
                        <a:t>OutputActivityRatio</a:t>
                      </a:r>
                      <a:r>
                        <a:rPr lang="en-GB" sz="1800" dirty="0"/>
                        <a:t> i.e. efficiency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142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/>
                        <a:t>Evapotranspiration</a:t>
                      </a:r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BCM per kha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Water lost to atmosphere during growth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Represents water use/loss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82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/>
                        <a:t>Runoff and recharge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BCM per kha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Water returning to surface or groundwater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Represents water use/loss</a:t>
                      </a:r>
                    </a:p>
                    <a:p>
                      <a:r>
                        <a:rPr lang="en-GB" sz="1800" dirty="0"/>
                        <a:t>needed for water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94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9C10D4-DD01-AE4E-5550-34450E4C64D2}"/>
              </a:ext>
            </a:extLst>
          </p:cNvPr>
          <p:cNvSpPr txBox="1"/>
          <p:nvPr/>
        </p:nvSpPr>
        <p:spPr>
          <a:xfrm>
            <a:off x="705854" y="1744186"/>
            <a:ext cx="539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Data required for Outputs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63B961-F814-5090-AB93-DF7EA560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-170670"/>
            <a:ext cx="117348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1.1.3 System Characterisation: Interactions</a:t>
            </a:r>
          </a:p>
        </p:txBody>
      </p:sp>
    </p:spTree>
    <p:extLst>
      <p:ext uri="{BB962C8B-B14F-4D97-AF65-F5344CB8AC3E}">
        <p14:creationId xmlns:p14="http://schemas.microsoft.com/office/powerpoint/2010/main" val="29695877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9EFA-3180-8DB3-DDA5-A9C7F2B5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3AE18C-21EA-2622-CCA8-4DD88293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6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 The Role of Data in CLEWs Modelling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543D66-5DC9-02FA-591C-C67359EB7DC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Data underpins model credibility and relevance</a:t>
            </a:r>
          </a:p>
          <a:p>
            <a:r>
              <a:rPr lang="en-GB" dirty="0"/>
              <a:t>Poor data = poor insights</a:t>
            </a:r>
          </a:p>
          <a:p>
            <a:r>
              <a:rPr lang="en-GB" dirty="0"/>
              <a:t>Three core purposes of data:</a:t>
            </a:r>
          </a:p>
          <a:p>
            <a:pPr lvl="1" indent="-457200">
              <a:buFont typeface="+mj-lt"/>
              <a:buAutoNum type="arabicPeriod"/>
            </a:pPr>
            <a:r>
              <a:rPr lang="en-GB" dirty="0"/>
              <a:t>System characterisation</a:t>
            </a:r>
          </a:p>
          <a:p>
            <a:pPr lvl="1" indent="-457200">
              <a:buFont typeface="+mj-lt"/>
              <a:buAutoNum type="arabicPeriod"/>
            </a:pPr>
            <a:r>
              <a:rPr lang="en-GB" b="1" dirty="0"/>
              <a:t>Validation and interpretation of model results</a:t>
            </a:r>
          </a:p>
          <a:p>
            <a:pPr lvl="1" indent="-457200">
              <a:buFont typeface="+mj-lt"/>
              <a:buAutoNum type="arabicPeriod"/>
            </a:pPr>
            <a:r>
              <a:rPr lang="en-GB" dirty="0"/>
              <a:t>Scenario definition</a:t>
            </a:r>
          </a:p>
          <a:p>
            <a:pPr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Scenario Analysis Modeling For Base Case Valuations - Synario">
            <a:extLst>
              <a:ext uri="{FF2B5EF4-FFF2-40B4-BE49-F238E27FC236}">
                <a16:creationId xmlns:a16="http://schemas.microsoft.com/office/drawing/2014/main" id="{94E988A0-3B79-D89D-2567-763784F6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70" y="2181727"/>
            <a:ext cx="5371038" cy="33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A50FEC-B1DA-9D50-014C-87C86A86D11D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sz="1900" dirty="0"/>
              <a:t>To ensure the model is producing realistic and useful outputs:</a:t>
            </a:r>
          </a:p>
          <a:p>
            <a:r>
              <a:rPr lang="en-GB" sz="1900" b="1" dirty="0"/>
              <a:t>Calibration / Benchmarking</a:t>
            </a:r>
            <a:r>
              <a:rPr lang="en-GB" sz="19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Comparing model outputs </a:t>
            </a:r>
            <a:r>
              <a:rPr lang="en-GB" sz="1900" i="1" dirty="0"/>
              <a:t>- in its historical years - </a:t>
            </a:r>
            <a:r>
              <a:rPr lang="en-GB" sz="1900" dirty="0"/>
              <a:t>with national statistics (e.g. energy balances, land use data, water accounts).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In other words, does the model reproduce known system behaviour under historical inputs?</a:t>
            </a:r>
          </a:p>
          <a:p>
            <a:r>
              <a:rPr lang="en-GB" sz="1900" b="1" dirty="0"/>
              <a:t>Trend Validation </a:t>
            </a:r>
            <a:r>
              <a:rPr lang="en-GB" sz="19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Real-world context / stakeholder interpretation  is needed to interpret outputs (e.g. land shifts, emissions changes) to ensure they re reasonable and reflect local realities </a:t>
            </a:r>
          </a:p>
          <a:p>
            <a:pPr>
              <a:defRPr/>
            </a:pPr>
            <a:r>
              <a:rPr lang="en-GB" sz="1900" b="1" dirty="0"/>
              <a:t>Identify policy implications. </a:t>
            </a:r>
          </a:p>
          <a:p>
            <a:pPr lvl="1">
              <a:defRPr/>
            </a:pPr>
            <a:r>
              <a:rPr lang="en-GB" sz="1900" dirty="0"/>
              <a:t>Only then is the model ready for scenario testing and to begin translating numbers into insights.</a:t>
            </a:r>
          </a:p>
          <a:p>
            <a:pPr marL="228600" indent="-228600">
              <a:buClrTx/>
              <a:buSzTx/>
              <a:defRPr/>
            </a:pPr>
            <a:endParaRPr lang="en-GB" sz="31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0B3273-8FAE-33E6-E705-1E5B227B22E5}"/>
              </a:ext>
            </a:extLst>
          </p:cNvPr>
          <p:cNvSpPr/>
          <p:nvPr/>
        </p:nvSpPr>
        <p:spPr>
          <a:xfrm>
            <a:off x="1567543" y="5464629"/>
            <a:ext cx="8817429" cy="8273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Purpose</a:t>
            </a:r>
            <a:r>
              <a:rPr lang="en-GB" sz="1600" dirty="0"/>
              <a:t>: To increase trust in model insights and facilitate informed decision-making.</a:t>
            </a:r>
          </a:p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DD1862-17B9-DC25-C830-DF2453DD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60" y="-27318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1.2 Validation and Interpretation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267665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D1D5B3-7DF3-090C-1398-3FDDA4E7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65" y="179002"/>
            <a:ext cx="8772679" cy="61350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407A33-C313-CDEF-0B08-7CE174B56355}"/>
              </a:ext>
            </a:extLst>
          </p:cNvPr>
          <p:cNvSpPr/>
          <p:nvPr/>
        </p:nvSpPr>
        <p:spPr>
          <a:xfrm>
            <a:off x="4877620" y="3949261"/>
            <a:ext cx="449317" cy="748862"/>
          </a:xfrm>
          <a:prstGeom prst="ellipse">
            <a:avLst/>
          </a:prstGeom>
          <a:noFill/>
          <a:ln w="76200">
            <a:solidFill>
              <a:srgbClr val="60ED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82B4-A9EA-D0ED-2DB1-2ADB72885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602455-4F45-FC2B-97D6-DDC8D616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68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 The Role of Data in CLEWs Modelling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2F2F8-8997-F191-2D2B-7992EA3CAEB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Data underpins model credibility and relevance</a:t>
            </a:r>
          </a:p>
          <a:p>
            <a:r>
              <a:rPr lang="en-GB" dirty="0"/>
              <a:t>Poor data = poor insights</a:t>
            </a:r>
          </a:p>
          <a:p>
            <a:r>
              <a:rPr lang="en-GB" dirty="0"/>
              <a:t>Three core purposes of data:</a:t>
            </a:r>
          </a:p>
          <a:p>
            <a:pPr lvl="1" indent="-457200">
              <a:buFont typeface="+mj-lt"/>
              <a:buAutoNum type="arabicPeriod"/>
            </a:pPr>
            <a:r>
              <a:rPr lang="en-GB" dirty="0"/>
              <a:t>System characterisation</a:t>
            </a:r>
          </a:p>
          <a:p>
            <a:pPr lvl="1" indent="-457200">
              <a:buFont typeface="+mj-lt"/>
              <a:buAutoNum type="arabicPeriod"/>
            </a:pPr>
            <a:r>
              <a:rPr lang="en-GB" dirty="0"/>
              <a:t>Validation and interpretation of model results</a:t>
            </a:r>
          </a:p>
          <a:p>
            <a:pPr lvl="1" indent="-457200">
              <a:buFont typeface="+mj-lt"/>
              <a:buAutoNum type="arabicPeriod"/>
            </a:pPr>
            <a:r>
              <a:rPr lang="en-GB" b="1" dirty="0"/>
              <a:t>Scenario definition</a:t>
            </a:r>
          </a:p>
          <a:p>
            <a:pPr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Scenario Analysis Modeling For Base Case Valuations - Synario">
            <a:extLst>
              <a:ext uri="{FF2B5EF4-FFF2-40B4-BE49-F238E27FC236}">
                <a16:creationId xmlns:a16="http://schemas.microsoft.com/office/drawing/2014/main" id="{9F0F5FC8-D484-8D2F-2E54-32C95A8F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70" y="2181727"/>
            <a:ext cx="5371038" cy="33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0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7D21B-789E-71DB-3F65-C7BBE7742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E885AF-4A20-87BE-23B0-702E5C2FBB8B}"/>
              </a:ext>
            </a:extLst>
          </p:cNvPr>
          <p:cNvSpPr txBox="1">
            <a:spLocks/>
          </p:cNvSpPr>
          <p:nvPr/>
        </p:nvSpPr>
        <p:spPr>
          <a:xfrm>
            <a:off x="838200" y="1740896"/>
            <a:ext cx="10515600" cy="40285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dirty="0"/>
              <a:t>Scenarios are alternative futures used to test policy options or resource strategies:</a:t>
            </a:r>
          </a:p>
          <a:p>
            <a:r>
              <a:rPr lang="en-GB" b="1" dirty="0"/>
              <a:t>Baseline/future demands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E.g. energy needs under population growth, water needs under urbanisation.</a:t>
            </a:r>
          </a:p>
          <a:p>
            <a:r>
              <a:rPr lang="en-GB" b="1" dirty="0"/>
              <a:t>Policy interventions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E.g. carbon pricing, irrigation expansion, forest protection targets.</a:t>
            </a:r>
          </a:p>
          <a:p>
            <a:r>
              <a:rPr lang="en-GB" b="1" dirty="0"/>
              <a:t>Climatic or economic uncertainties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E.g. changing rainfall patterns, fuel price shocks.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B3D98F-0CFA-CA41-387E-DF63A134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63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1.3 Scenario Definition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1EFB7A-CA16-469D-06CF-F8D722411770}"/>
              </a:ext>
            </a:extLst>
          </p:cNvPr>
          <p:cNvSpPr/>
          <p:nvPr/>
        </p:nvSpPr>
        <p:spPr>
          <a:xfrm>
            <a:off x="1132114" y="5290456"/>
            <a:ext cx="9568542" cy="9579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Purpose</a:t>
            </a:r>
            <a:r>
              <a:rPr lang="en-GB" sz="1800" dirty="0">
                <a:solidFill>
                  <a:schemeClr val="bg1"/>
                </a:solidFill>
              </a:rPr>
              <a:t>: To explore the implications of choices and uncertainties across sectors, and to test the robustness of plans.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D8B1-6E2E-1FFB-18DF-D505DF58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426E7C-8E69-AA8D-3B40-C510CEFA7831}"/>
              </a:ext>
            </a:extLst>
          </p:cNvPr>
          <p:cNvSpPr txBox="1">
            <a:spLocks/>
          </p:cNvSpPr>
          <p:nvPr/>
        </p:nvSpPr>
        <p:spPr>
          <a:xfrm>
            <a:off x="1043310" y="1499125"/>
            <a:ext cx="3766457" cy="51374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Example 1</a:t>
            </a:r>
            <a:r>
              <a:rPr lang="en-GB" dirty="0"/>
              <a:t>: Net-Zero CO2 Emissions by 2050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B918B5-0111-603F-8F1D-C418B6B457F0}"/>
              </a:ext>
            </a:extLst>
          </p:cNvPr>
          <p:cNvSpPr/>
          <p:nvPr/>
        </p:nvSpPr>
        <p:spPr>
          <a:xfrm>
            <a:off x="892629" y="2775284"/>
            <a:ext cx="4067820" cy="33963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1"/>
                </a:solidFill>
              </a:rPr>
              <a:t>Data Required / Implementation: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</a:rPr>
              <a:t>Current  / peak emissions 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A reduction rate to 0 by 2050 (i.e. an emission cap per year decreasing to ‘0’ by 2050)</a:t>
            </a:r>
          </a:p>
          <a:p>
            <a:pPr algn="ctr"/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90E231-D370-8F27-7E00-6A0341223A29}"/>
              </a:ext>
            </a:extLst>
          </p:cNvPr>
          <p:cNvSpPr txBox="1">
            <a:spLocks/>
          </p:cNvSpPr>
          <p:nvPr/>
        </p:nvSpPr>
        <p:spPr>
          <a:xfrm>
            <a:off x="6303117" y="1499125"/>
            <a:ext cx="4358868" cy="51374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b="1" dirty="0"/>
              <a:t>Example 2</a:t>
            </a:r>
            <a:r>
              <a:rPr lang="en-GB" dirty="0"/>
              <a:t>: Reduced Rainfall / Drought in certain years i.e. 2030 onwards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6FC789-C4EC-E200-34A5-8F4327F61055}"/>
              </a:ext>
            </a:extLst>
          </p:cNvPr>
          <p:cNvSpPr/>
          <p:nvPr/>
        </p:nvSpPr>
        <p:spPr>
          <a:xfrm>
            <a:off x="6303117" y="2873255"/>
            <a:ext cx="4067820" cy="33963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600" b="1" dirty="0"/>
              <a:t>Data Required / Implementation:</a:t>
            </a:r>
          </a:p>
          <a:p>
            <a:pPr marL="0" indent="0">
              <a:buNone/>
            </a:pPr>
            <a:endParaRPr lang="en-GB" sz="16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/>
              <a:t>Need to decide on severity of drought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Reduce Yield (output activity ratio) by a % amount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Reduce Rainfall (input activity ratio) by a % amount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Increase Agricultural Water (input activity ratio)  by the same % amount</a:t>
            </a:r>
          </a:p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36DFA-73F9-8405-B55C-DDB349A9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-29142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1.3 Scenario Definition</a:t>
            </a:r>
          </a:p>
        </p:txBody>
      </p:sp>
    </p:spTree>
    <p:extLst>
      <p:ext uri="{BB962C8B-B14F-4D97-AF65-F5344CB8AC3E}">
        <p14:creationId xmlns:p14="http://schemas.microsoft.com/office/powerpoint/2010/main" val="39026327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D06F83-7845-E633-E909-D23DCD6DE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3257" y="1608342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The Role of Data in CLEWs Modelling </a:t>
            </a:r>
          </a:p>
          <a:p>
            <a:pPr lvl="1"/>
            <a:r>
              <a:rPr lang="en-GB" dirty="0"/>
              <a:t>System Characterisation</a:t>
            </a:r>
          </a:p>
          <a:p>
            <a:pPr lvl="1"/>
            <a:r>
              <a:rPr lang="en-GB" dirty="0"/>
              <a:t>Validation and interpretation of model results</a:t>
            </a:r>
          </a:p>
          <a:p>
            <a:pPr lvl="1"/>
            <a:r>
              <a:rPr lang="en-GB" dirty="0"/>
              <a:t>Scenario Definition 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dirty="0"/>
              <a:t>2. Sources of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3. Addressing Data Gaps</a:t>
            </a:r>
            <a:endParaRPr lang="en-GB" dirty="0"/>
          </a:p>
          <a:p>
            <a:pPr lvl="1"/>
            <a:r>
              <a:rPr lang="en-GB" dirty="0"/>
              <a:t>Using Assumptions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4773AB-41EC-5226-1FBE-A6458E88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88"/>
            <a:ext cx="10515600" cy="1134000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7129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9C7B-37E7-648D-5A4B-F25AC5B8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CAA61D-EF33-F5C5-353A-A612DB84E7FB}"/>
              </a:ext>
            </a:extLst>
          </p:cNvPr>
          <p:cNvSpPr txBox="1">
            <a:spLocks/>
          </p:cNvSpPr>
          <p:nvPr/>
        </p:nvSpPr>
        <p:spPr>
          <a:xfrm>
            <a:off x="693821" y="1534527"/>
            <a:ext cx="4715805" cy="51374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b="1" dirty="0"/>
              <a:t>Example 3</a:t>
            </a:r>
            <a:r>
              <a:rPr lang="en-GB" dirty="0"/>
              <a:t>: Increase forested land by 10% that will lead to net profits of 200 USD/ha (carbon sequestration)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4BC7B8-15EB-2FAD-B751-AA8B21EEE4DF}"/>
              </a:ext>
            </a:extLst>
          </p:cNvPr>
          <p:cNvSpPr/>
          <p:nvPr/>
        </p:nvSpPr>
        <p:spPr>
          <a:xfrm>
            <a:off x="693821" y="3100615"/>
            <a:ext cx="4067820" cy="33963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000" b="1" dirty="0"/>
              <a:t>Data Required/Implementation:</a:t>
            </a:r>
          </a:p>
          <a:p>
            <a:pPr marL="0" indent="0">
              <a:buNone/>
            </a:pPr>
            <a:endParaRPr lang="en-GB" sz="2000" b="1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Policy Information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Increase forest land in key years by 10% (TATLL)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 a negative value to variable costs for forested land </a:t>
            </a:r>
          </a:p>
          <a:p>
            <a:pPr algn="ctr"/>
            <a:endParaRPr lang="en-GB" dirty="0"/>
          </a:p>
        </p:txBody>
      </p:sp>
      <p:pic>
        <p:nvPicPr>
          <p:cNvPr id="8" name="Picture 2" descr="Reforestation and afforestation projects around the world: success stories  and lessons learned">
            <a:extLst>
              <a:ext uri="{FF2B5EF4-FFF2-40B4-BE49-F238E27FC236}">
                <a16:creationId xmlns:a16="http://schemas.microsoft.com/office/drawing/2014/main" id="{995C9880-B985-8F01-865E-4E60D243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8" y="2090057"/>
            <a:ext cx="5127170" cy="34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F66994-7696-5BFC-7749-030F0A7B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-29142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1.3 Scenario Definition</a:t>
            </a:r>
          </a:p>
        </p:txBody>
      </p:sp>
    </p:spTree>
    <p:extLst>
      <p:ext uri="{BB962C8B-B14F-4D97-AF65-F5344CB8AC3E}">
        <p14:creationId xmlns:p14="http://schemas.microsoft.com/office/powerpoint/2010/main" val="100508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908E4-66CD-9D46-2553-F1860683A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9D31-AB46-AC74-0083-DB4172F8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2C69D-63B3-3C85-1732-57CD546FC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Making Assumptions </a:t>
            </a:r>
          </a:p>
        </p:txBody>
      </p:sp>
    </p:spTree>
    <p:extLst>
      <p:ext uri="{BB962C8B-B14F-4D97-AF65-F5344CB8AC3E}">
        <p14:creationId xmlns:p14="http://schemas.microsoft.com/office/powerpoint/2010/main" val="125475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6D5F-4E76-4F3C-B810-BBFBF0FA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8684-0FE9-59C5-6787-BACBCA499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National sources </a:t>
            </a:r>
            <a:r>
              <a:rPr lang="en-GB" dirty="0"/>
              <a:t>(statistical offices, ministries)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International databases (FAO, IEA, AQUASTAT, World Bank,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Remote sensing, GAEZ (e.g., land cover, precipitation)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Open datasets and models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09D6F-D9B7-690F-B3FC-3286CFC4FFF0}"/>
              </a:ext>
            </a:extLst>
          </p:cNvPr>
          <p:cNvSpPr txBox="1"/>
          <p:nvPr/>
        </p:nvSpPr>
        <p:spPr>
          <a:xfrm>
            <a:off x="838200" y="489695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Aqua Stat - Turkey 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8FA68-1FB3-DD3E-260C-B09BD0C3A1DA}"/>
              </a:ext>
            </a:extLst>
          </p:cNvPr>
          <p:cNvSpPr txBox="1"/>
          <p:nvPr/>
        </p:nvSpPr>
        <p:spPr>
          <a:xfrm>
            <a:off x="4212771" y="489790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3"/>
              </a:rPr>
              <a:t>FAOStat</a:t>
            </a:r>
            <a:r>
              <a:rPr lang="en-GB" dirty="0">
                <a:hlinkClick r:id="rId3"/>
              </a:rPr>
              <a:t> Database 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CC0B2-745B-9FCB-A440-55D2899809B8}"/>
              </a:ext>
            </a:extLst>
          </p:cNvPr>
          <p:cNvSpPr txBox="1"/>
          <p:nvPr/>
        </p:nvSpPr>
        <p:spPr>
          <a:xfrm>
            <a:off x="7931500" y="4896953"/>
            <a:ext cx="184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/</a:t>
            </a:r>
            <a:r>
              <a:rPr lang="en-GB" dirty="0" err="1">
                <a:hlinkClick r:id="rId4"/>
              </a:rPr>
              <a:t>eurostat</a:t>
            </a:r>
            <a:r>
              <a:rPr lang="en-GB" dirty="0">
                <a:hlinkClick r:id="rId4"/>
              </a:rPr>
              <a:t>/</a:t>
            </a:r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DEBED-C042-2544-E31A-D37B05953DDA}"/>
              </a:ext>
            </a:extLst>
          </p:cNvPr>
          <p:cNvSpPr txBox="1"/>
          <p:nvPr/>
        </p:nvSpPr>
        <p:spPr>
          <a:xfrm>
            <a:off x="838200" y="580763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https://gaez.fao.org/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0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24ED-AE78-1910-483C-9B723E4EA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3" y="553454"/>
            <a:ext cx="6341875" cy="6108604"/>
          </a:xfrm>
        </p:spPr>
        <p:txBody>
          <a:bodyPr>
            <a:normAutofit lnSpcReduction="10000"/>
          </a:bodyPr>
          <a:lstStyle/>
          <a:p>
            <a:pPr algn="just" rtl="0">
              <a:spcAft>
                <a:spcPts val="800"/>
              </a:spcAft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 balances and general country data:</a:t>
            </a:r>
            <a:endParaRPr lang="en-GB" b="0" dirty="0">
              <a:effectLst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UNSD — Energy Statistics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International - U.S. Energy Information Administration (EIA)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http://data.worldbank.org/indicator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https://www.iea.org/statistics/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Planned powerplants: 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Global Energy Monitor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Aft>
                <a:spcPts val="800"/>
              </a:spcAft>
              <a:buNone/>
            </a:pPr>
            <a:br>
              <a:rPr lang="en-GB" b="0" dirty="0">
                <a:effectLst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Nationally Determined Contributions and policies:</a:t>
            </a:r>
            <a:endParaRPr lang="en-GB" b="0" dirty="0">
              <a:effectLst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http://www4.unfccc.int/ndcregistry/Pages/All.aspx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https://www.iea.org/policies 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NDC Partnership - Provides profiles summarizing each country's NDC commitments and actions: 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NDC Partnerships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ClimateWatch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World Resources Institute platform tracking NDC targets and policies by country: </a:t>
            </a:r>
            <a:r>
              <a:rPr lang="en-GB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climatewatch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Official database of all countries' NDCs under the Paris Agreement: 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0"/>
              </a:rPr>
              <a:t>NDCs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A88EC-9F68-9676-964A-9B01C62E5B33}"/>
              </a:ext>
            </a:extLst>
          </p:cNvPr>
          <p:cNvSpPr txBox="1"/>
          <p:nvPr/>
        </p:nvSpPr>
        <p:spPr>
          <a:xfrm>
            <a:off x="7747279" y="1257195"/>
            <a:ext cx="4187650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Aft>
                <a:spcPts val="800"/>
              </a:spcAft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 supply techno-economic data:</a:t>
            </a:r>
            <a:endParaRPr lang="en-GB" b="0" dirty="0">
              <a:effectLst/>
            </a:endParaRPr>
          </a:p>
          <a:p>
            <a:pPr algn="just" rtl="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1"/>
              </a:rPr>
              <a:t>Nuclear Energy Agency (NEA) - Projected Costs of Generating Electricity - 2015 Edition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Aft>
                <a:spcPts val="800"/>
              </a:spcAft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Cooking energy supply techno-economic data:</a:t>
            </a:r>
            <a:endParaRPr lang="en-GB" b="0" dirty="0">
              <a:effectLst/>
            </a:endParaRPr>
          </a:p>
          <a:p>
            <a:pPr algn="just" rtl="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https://www.sciencedirect.com/science/article/pii/S0360544214012808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Aft>
                <a:spcPts val="800"/>
              </a:spcAft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SDG 7 (access to electricity and modern cooking):</a:t>
            </a:r>
            <a:endParaRPr lang="en-GB" b="0" dirty="0">
              <a:effectLst/>
            </a:endParaRPr>
          </a:p>
          <a:p>
            <a:pPr algn="just" rtl="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https://trackingsdg7.esmap.org/</a:t>
            </a:r>
            <a:endParaRPr lang="en-GB" sz="18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0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4AC3-6F65-859F-3A36-87585C67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Addressing Data Gaps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0B63F-700E-0C78-9873-0546190F7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Making Assumptions </a:t>
            </a:r>
          </a:p>
        </p:txBody>
      </p:sp>
    </p:spTree>
    <p:extLst>
      <p:ext uri="{BB962C8B-B14F-4D97-AF65-F5344CB8AC3E}">
        <p14:creationId xmlns:p14="http://schemas.microsoft.com/office/powerpoint/2010/main" val="79226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09C3-7817-29EF-3B61-EB0066A6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Addressing Data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35DC-EF9C-DF51-061B-A8E7A3E5F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of open-source data as proxies</a:t>
            </a:r>
          </a:p>
          <a:p>
            <a:pPr lvl="1"/>
            <a:r>
              <a:rPr lang="en-GB" dirty="0"/>
              <a:t>When national data is unavailable </a:t>
            </a:r>
          </a:p>
          <a:p>
            <a:r>
              <a:rPr lang="en-GB" b="1" dirty="0"/>
              <a:t>Use of modelling assumptions </a:t>
            </a:r>
          </a:p>
          <a:p>
            <a:r>
              <a:rPr lang="en-GB" dirty="0"/>
              <a:t>Stakeholder engagement to validate assumptions</a:t>
            </a:r>
          </a:p>
          <a:p>
            <a:r>
              <a:rPr lang="en-GB" dirty="0"/>
              <a:t>Sensitivity analysis to test robustness</a:t>
            </a:r>
          </a:p>
          <a:p>
            <a:pPr lvl="1"/>
            <a:r>
              <a:rPr lang="en-GB" dirty="0"/>
              <a:t>Changing uncertain inputs (e.g. fuel prices, crop yields) to see how much they impact results.</a:t>
            </a:r>
          </a:p>
          <a:p>
            <a:pPr lvl="1"/>
            <a:r>
              <a:rPr lang="en-GB" dirty="0"/>
              <a:t> If a model’s conclusions remain stable across a range of values, it’s more robust and useful for decision-making — even with imperfect data.</a:t>
            </a:r>
          </a:p>
        </p:txBody>
      </p:sp>
    </p:spTree>
    <p:extLst>
      <p:ext uri="{BB962C8B-B14F-4D97-AF65-F5344CB8AC3E}">
        <p14:creationId xmlns:p14="http://schemas.microsoft.com/office/powerpoint/2010/main" val="2650288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A40C-269B-CC57-9160-BF6C5C1A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88"/>
            <a:ext cx="10515600" cy="725868"/>
          </a:xfrm>
        </p:spPr>
        <p:txBody>
          <a:bodyPr/>
          <a:lstStyle/>
          <a:p>
            <a:r>
              <a:rPr lang="en-GB" dirty="0"/>
              <a:t>Using Assumptions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1BE5-B13C-B323-F630-AD619DC8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979"/>
            <a:ext cx="10515600" cy="5561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When even proxies are lacking, we use transparent assumptions based on expert judgement or similar countries. </a:t>
            </a:r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 1: Estimating Crop Productivity (Yield)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need to model maize cultivation but don’t have national yield data for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rain-fed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irrigated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maize separately.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you have: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general average maize yield: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tonnes per hectare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Literature or regional studies suggest irrigated maize yields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50% more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than rain-fed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a 50/50 split between rain-fed and irrigated maize cultivation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Assumption Approach: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some maths……….You apply: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Rain-fed maize yield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3.2 t/ha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Irrigated maize yield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4.8 t/ha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476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3242-81B0-20AF-B4CD-33834155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BC52-B7CC-69ED-E57B-40161A1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95"/>
            <a:ext cx="10515600" cy="743975"/>
          </a:xfrm>
        </p:spPr>
        <p:txBody>
          <a:bodyPr/>
          <a:lstStyle/>
          <a:p>
            <a:r>
              <a:rPr lang="en-GB" dirty="0"/>
              <a:t>Using Assumptions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B250-0F5D-836D-58C6-C6DA7CA3B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979"/>
            <a:ext cx="10515600" cy="55617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 2: Estimating Household water use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say you’re building a CLEWs model and you don’t have national data on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daily household water consumption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rural areas.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you do have: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for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 households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250 litres per person per day (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Lppd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direct rural data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 understanding that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rural consumption is lower due to less infrastructure and fewer appliances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Assumption Approach: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research, you find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in your region 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rural water use is 75%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urban use — a common estimate used in many water assessments.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250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Lppd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Rural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250 × 0.75 =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187.5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Lppd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allows the model to proceed and estimate total water demand</a:t>
            </a:r>
          </a:p>
        </p:txBody>
      </p:sp>
    </p:spTree>
    <p:extLst>
      <p:ext uri="{BB962C8B-B14F-4D97-AF65-F5344CB8AC3E}">
        <p14:creationId xmlns:p14="http://schemas.microsoft.com/office/powerpoint/2010/main" val="376072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6313-3022-BB69-E3EA-91E756E8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8497F-B5C5-AB71-E502-FE95B875D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538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76FC-AC7C-F56B-8F72-99228DC4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Good Data Enables…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58A6-95EA-E4C3-EB07-C6B36FA8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Credible scenario analysis</a:t>
            </a:r>
          </a:p>
          <a:p>
            <a:pPr lvl="1"/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projections of energy demand or water stress become more reliable</a:t>
            </a:r>
          </a:p>
          <a:p>
            <a:pPr lvl="1"/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 simulations — such as subsidies for irrigation, bioenergy expansion, or fossil fuel phase-out — are grounded in evidence</a:t>
            </a:r>
          </a:p>
          <a:p>
            <a:pPr lvl="1"/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Uncertainty can be tested systematically through sensitivity analysis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And so improved reporting on SDGs and NDCs</a:t>
            </a:r>
          </a:p>
          <a:p>
            <a:pPr lvl="1"/>
            <a:r>
              <a:rPr lang="en-GB" dirty="0"/>
              <a:t>Help monitor and report progress on Nationally Determined Contributions (NDCs)</a:t>
            </a:r>
          </a:p>
          <a:p>
            <a:pPr lvl="1"/>
            <a:r>
              <a:rPr lang="en-GB" dirty="0"/>
              <a:t>CLEWs models supported by good data can quantify indicators for SDG 6 (Water), SDG 7 (Energy), SDG 13 (Climate), and others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But Requires Strong Data Management !!!!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40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BDDD5F-A49F-D839-D232-42609125D30B}"/>
              </a:ext>
            </a:extLst>
          </p:cNvPr>
          <p:cNvSpPr txBox="1">
            <a:spLocks/>
          </p:cNvSpPr>
          <p:nvPr/>
        </p:nvSpPr>
        <p:spPr>
          <a:xfrm>
            <a:off x="220579" y="2461484"/>
            <a:ext cx="62237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 u="none" strike="noStrike" cap="none" baseline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1. The Role of Data in CLEWs Modelling…..</a:t>
            </a:r>
          </a:p>
        </p:txBody>
      </p:sp>
    </p:spTree>
    <p:extLst>
      <p:ext uri="{BB962C8B-B14F-4D97-AF65-F5344CB8AC3E}">
        <p14:creationId xmlns:p14="http://schemas.microsoft.com/office/powerpoint/2010/main" val="117449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E0581-B869-C9AC-032A-CE5562E67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www.climatecompatiblegrowth.com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608359-B041-4EBF-B64C-BD966F98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365125"/>
            <a:ext cx="10515600" cy="1325563"/>
          </a:xfrm>
        </p:spPr>
        <p:txBody>
          <a:bodyPr/>
          <a:lstStyle/>
          <a:p>
            <a:r>
              <a:rPr lang="en-GB" dirty="0"/>
              <a:t>1. The Role of Data in CLEWs Modelling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64C0DB-E190-4375-8B98-49A78F057EB7}"/>
              </a:ext>
            </a:extLst>
          </p:cNvPr>
          <p:cNvSpPr txBox="1">
            <a:spLocks/>
          </p:cNvSpPr>
          <p:nvPr/>
        </p:nvSpPr>
        <p:spPr>
          <a:xfrm>
            <a:off x="822158" y="19058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Data underpins model credibility and relevance</a:t>
            </a:r>
          </a:p>
          <a:p>
            <a:r>
              <a:rPr lang="en-GB" dirty="0"/>
              <a:t>Poor data = poor insights</a:t>
            </a:r>
          </a:p>
          <a:p>
            <a:r>
              <a:rPr lang="en-GB" dirty="0"/>
              <a:t>Three core purposes of data:</a:t>
            </a:r>
          </a:p>
          <a:p>
            <a:pPr lvl="1" indent="-457200">
              <a:buFont typeface="+mj-lt"/>
              <a:buAutoNum type="arabicPeriod"/>
            </a:pPr>
            <a:r>
              <a:rPr lang="en-GB" b="1" dirty="0"/>
              <a:t>System characterisation</a:t>
            </a:r>
          </a:p>
          <a:p>
            <a:pPr lvl="1" indent="-457200">
              <a:buFont typeface="+mj-lt"/>
              <a:buAutoNum type="arabicPeriod"/>
            </a:pPr>
            <a:r>
              <a:rPr lang="en-GB" dirty="0"/>
              <a:t>Validation and interpretation of model results</a:t>
            </a:r>
          </a:p>
          <a:p>
            <a:pPr lvl="1" indent="-457200">
              <a:buFont typeface="+mj-lt"/>
              <a:buAutoNum type="arabicPeriod"/>
            </a:pPr>
            <a:r>
              <a:rPr lang="en-GB" dirty="0"/>
              <a:t>Scenario definition</a:t>
            </a:r>
          </a:p>
          <a:p>
            <a:pPr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E1715-CDC0-7D22-321F-5341275C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10" y="2342146"/>
            <a:ext cx="3072063" cy="3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1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29D8B6-B774-FDA2-D2A4-ACBB1A73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53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 System Characterisation: </a:t>
            </a:r>
            <a:br>
              <a:rPr lang="en-GB" sz="3600" dirty="0"/>
            </a:br>
            <a:r>
              <a:rPr lang="en-GB" sz="3600" dirty="0"/>
              <a:t>Reference CLEWs Diagram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F2EDC7-AD26-D9C3-D57F-F5CA12DBA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6"/>
          <a:stretch/>
        </p:blipFill>
        <p:spPr bwMode="auto">
          <a:xfrm>
            <a:off x="7154947" y="-13627"/>
            <a:ext cx="4183817" cy="344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02DFD-BFEA-FCE6-9E31-FD89FFE6F70C}"/>
              </a:ext>
            </a:extLst>
          </p:cNvPr>
          <p:cNvSpPr txBox="1"/>
          <p:nvPr/>
        </p:nvSpPr>
        <p:spPr>
          <a:xfrm>
            <a:off x="386280" y="1690688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/>
              <a:t>This involves defining the structure and boundaries of each resource system: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/>
              <a:t>What resources exist?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E.g. energy types (biomass, solar), water availability (surface, groundwater), land use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/>
              <a:t>How are these used or transformed?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E.g. diesel use in irrigation pumps, forest land used for biomass, precipitation feeding surface water 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/>
              <a:t>What technologies or activities are involved?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Includes technical and economic data on power plants, irrigation systems, treatment facilities, crops, and livestock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/>
              <a:t>What are the spatial and temporal scales?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National or subnational resolution?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91E10B-4D02-1070-D2A6-4A92F36F9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2"/>
          <a:stretch/>
        </p:blipFill>
        <p:spPr bwMode="auto">
          <a:xfrm>
            <a:off x="7520913" y="3267916"/>
            <a:ext cx="3451887" cy="2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49A7B-45D8-4156-944C-C44C4FD17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60705"/>
              </p:ext>
            </p:extLst>
          </p:nvPr>
        </p:nvGraphicFramePr>
        <p:xfrm>
          <a:off x="571445" y="1854272"/>
          <a:ext cx="9456589" cy="3755552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707480">
                  <a:extLst>
                    <a:ext uri="{9D8B030D-6E8A-4147-A177-3AD203B41FA5}">
                      <a16:colId xmlns:a16="http://schemas.microsoft.com/office/drawing/2014/main" val="1474434600"/>
                    </a:ext>
                  </a:extLst>
                </a:gridCol>
                <a:gridCol w="1330863">
                  <a:extLst>
                    <a:ext uri="{9D8B030D-6E8A-4147-A177-3AD203B41FA5}">
                      <a16:colId xmlns:a16="http://schemas.microsoft.com/office/drawing/2014/main" val="483137693"/>
                    </a:ext>
                  </a:extLst>
                </a:gridCol>
                <a:gridCol w="2495291">
                  <a:extLst>
                    <a:ext uri="{9D8B030D-6E8A-4147-A177-3AD203B41FA5}">
                      <a16:colId xmlns:a16="http://schemas.microsoft.com/office/drawing/2014/main" val="2598313919"/>
                    </a:ext>
                  </a:extLst>
                </a:gridCol>
                <a:gridCol w="2358560">
                  <a:extLst>
                    <a:ext uri="{9D8B030D-6E8A-4147-A177-3AD203B41FA5}">
                      <a16:colId xmlns:a16="http://schemas.microsoft.com/office/drawing/2014/main" val="4043566098"/>
                    </a:ext>
                  </a:extLst>
                </a:gridCol>
                <a:gridCol w="2564395">
                  <a:extLst>
                    <a:ext uri="{9D8B030D-6E8A-4147-A177-3AD203B41FA5}">
                      <a16:colId xmlns:a16="http://schemas.microsoft.com/office/drawing/2014/main" val="1574407207"/>
                    </a:ext>
                  </a:extLst>
                </a:gridCol>
              </a:tblGrid>
              <a:tr h="26314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GB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Resources</a:t>
                      </a:r>
                      <a:endParaRPr lang="en-GB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Conversion technologies</a:t>
                      </a:r>
                      <a:endParaRPr lang="en-GB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Transmission and Distribution; supply options</a:t>
                      </a:r>
                      <a:endParaRPr lang="en-GB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Exogenous</a:t>
                      </a:r>
                      <a:r>
                        <a:rPr lang="fr-FR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2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fr-FR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(e.g. </a:t>
                      </a:r>
                      <a:r>
                        <a:rPr lang="fr-FR" sz="12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Demands</a:t>
                      </a:r>
                      <a:r>
                        <a:rPr lang="fr-FR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fr-FR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2744"/>
                  </a:ext>
                </a:extLst>
              </a:tr>
              <a:tr h="2631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(and/or processes)</a:t>
                      </a:r>
                      <a:endParaRPr lang="en-GB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337916"/>
                  </a:ext>
                </a:extLst>
              </a:tr>
              <a:tr h="7808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Land</a:t>
                      </a:r>
                      <a:endParaRPr lang="en-GB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Land, land with different suitability.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Forestry activities, Agriculture (crop cultivation &amp; livestock), protected areas /ecosystems, food production systems.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Transportation of goods.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Demand for agricultural products (crops, livestock), wood products, food, etc.</a:t>
                      </a:r>
                      <a:endParaRPr lang="en-GB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05281"/>
                  </a:ext>
                </a:extLst>
              </a:tr>
              <a:tr h="263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GB" sz="1200" b="1" i="0" u="none" strike="noStrike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Coal, natural gas, oil.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Refinery, Power plants, etc.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Grid network, stand-alone generation infrastructure.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Electricity,</a:t>
                      </a:r>
                      <a:endParaRPr lang="en-GB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23879"/>
                  </a:ext>
                </a:extLst>
              </a:tr>
              <a:tr h="7808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Demands for transportation /mobility (passenger-km), energy services (e.g. lighting, heating, cooking)</a:t>
                      </a:r>
                      <a:endParaRPr lang="en-GB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72391"/>
                  </a:ext>
                </a:extLst>
              </a:tr>
              <a:tr h="953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GB" sz="12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Precipitation, Surface water, groundwater, seawater.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Water treatment and purification, water collection, wastewater treatment and disposal, run-off &amp; groundwater recharge.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(Non-potable and potable) water distribution infrastructure, wastewater collection and distribution, storm water collection.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Agricultural water demands, non-agricultural water demands (domestic, public, industrial. commercial), environmental flows. 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4647"/>
                  </a:ext>
                </a:extLst>
              </a:tr>
              <a:tr h="4357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Unconventional (water reuse, rainwater harvesting).</a:t>
                      </a:r>
                      <a:endParaRPr lang="en-GB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64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154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3EAD81-8D31-EC53-FA0A-E9EAE407C13D}"/>
              </a:ext>
            </a:extLst>
          </p:cNvPr>
          <p:cNvSpPr txBox="1"/>
          <p:nvPr/>
        </p:nvSpPr>
        <p:spPr>
          <a:xfrm>
            <a:off x="571444" y="1391927"/>
            <a:ext cx="5576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Cost-Optimization Model: So, Demand is Crucial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43A9C-B046-8A70-D95F-CC47F9EA121B}"/>
              </a:ext>
            </a:extLst>
          </p:cNvPr>
          <p:cNvSpPr txBox="1"/>
          <p:nvPr/>
        </p:nvSpPr>
        <p:spPr>
          <a:xfrm>
            <a:off x="571444" y="5704792"/>
            <a:ext cx="95732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“In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ElsevierGulliver"/>
              </a:rPr>
              <a:t>OSeMOSYS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, the objective function determines the least-cost configuration of technologies and resources to supply exogenous demands over the modelling period and these are defined for commodities of land, water, and energy systems.” </a:t>
            </a:r>
            <a:b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</a:b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(</a:t>
            </a:r>
            <a:r>
              <a:rPr lang="en-GB" b="0" dirty="0">
                <a:solidFill>
                  <a:srgbClr val="1F1F1F"/>
                </a:solidFill>
                <a:effectLst/>
                <a:latin typeface="ElsevierGulliver"/>
              </a:rPr>
              <a:t>Ramos et al.,  2022: 700)</a:t>
            </a:r>
            <a:endParaRPr lang="en-GB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FF4E0C-254E-F94A-6157-B1A5311C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44" y="-181556"/>
            <a:ext cx="117348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1.1.1 System Characterisation: Demand </a:t>
            </a:r>
          </a:p>
        </p:txBody>
      </p:sp>
    </p:spTree>
    <p:extLst>
      <p:ext uri="{BB962C8B-B14F-4D97-AF65-F5344CB8AC3E}">
        <p14:creationId xmlns:p14="http://schemas.microsoft.com/office/powerpoint/2010/main" val="28830222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40766FFC-A5FE-D502-C99D-E906F0F0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69" y="1724453"/>
            <a:ext cx="4626535" cy="416299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AD04EFE-807C-E72E-66D6-5AFFFA49D225}"/>
              </a:ext>
            </a:extLst>
          </p:cNvPr>
          <p:cNvSpPr txBox="1">
            <a:spLocks/>
          </p:cNvSpPr>
          <p:nvPr/>
        </p:nvSpPr>
        <p:spPr>
          <a:xfrm>
            <a:off x="488132" y="1617176"/>
            <a:ext cx="5607868" cy="4726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Example: large hydropower power                                              plant data for key parameters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Capacity Factor:</a:t>
            </a: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 varies by country 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Efficiency:</a:t>
            </a: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 100%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Capital Cost:</a:t>
            </a: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$2100/kW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Fixed Cost:</a:t>
            </a: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$55/kW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Operational Life:</a:t>
            </a: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 50 years 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ZA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Availability: </a:t>
            </a:r>
            <a:r>
              <a:rPr lang="en-ZA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varies by country</a:t>
            </a:r>
            <a:endParaRPr lang="en-ZA" dirty="0">
              <a:ea typeface="+mn-lt"/>
              <a:cs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E90704-4EF7-BB93-834D-3E1BE46C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44" y="-181556"/>
            <a:ext cx="117348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1.1.2 System Characterisation: Techno-economics </a:t>
            </a:r>
          </a:p>
        </p:txBody>
      </p:sp>
    </p:spTree>
    <p:extLst>
      <p:ext uri="{BB962C8B-B14F-4D97-AF65-F5344CB8AC3E}">
        <p14:creationId xmlns:p14="http://schemas.microsoft.com/office/powerpoint/2010/main" val="24748574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641A-9020-C289-9883-231C2C781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321861-305F-0700-2D9C-F1EA23796B77}"/>
              </a:ext>
            </a:extLst>
          </p:cNvPr>
          <p:cNvSpPr txBox="1">
            <a:spLocks/>
          </p:cNvSpPr>
          <p:nvPr/>
        </p:nvSpPr>
        <p:spPr>
          <a:xfrm>
            <a:off x="756557" y="1578429"/>
            <a:ext cx="10678886" cy="46094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Year:</a:t>
            </a:r>
            <a:r>
              <a:rPr lang="en-GB" dirty="0"/>
              <a:t> It represents the time frame of the model; it contains all the years to be considered in the study. </a:t>
            </a:r>
          </a:p>
          <a:p>
            <a:r>
              <a:rPr lang="en-GB" dirty="0">
                <a:solidFill>
                  <a:srgbClr val="1F1F1F"/>
                </a:solidFill>
                <a:latin typeface="ElsevierGulliver"/>
              </a:rPr>
              <a:t>Any period of consecutive years can be considered, although the modelling approach is preferably used for medium to long-term analysis (i.e. from 1 to 2 decades to &gt;2 decades, respectively). </a:t>
            </a:r>
          </a:p>
          <a:p>
            <a:endParaRPr lang="en-GB" dirty="0">
              <a:solidFill>
                <a:srgbClr val="1F1F1F"/>
              </a:solidFill>
              <a:latin typeface="ElsevierGulliv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err="1">
                <a:solidFill>
                  <a:srgbClr val="1F1F1F"/>
                </a:solidFill>
                <a:latin typeface="ElsevierGulliver"/>
              </a:rPr>
              <a:t>Timeslice</a:t>
            </a:r>
            <a:r>
              <a:rPr lang="en-GB" b="1" dirty="0">
                <a:solidFill>
                  <a:srgbClr val="1F1F1F"/>
                </a:solidFill>
                <a:latin typeface="ElsevierGulliver"/>
              </a:rPr>
              <a:t>: </a:t>
            </a:r>
            <a:r>
              <a:rPr lang="en-GB" dirty="0">
                <a:solidFill>
                  <a:srgbClr val="1F1F1F"/>
                </a:solidFill>
                <a:latin typeface="ElsevierGulliver"/>
              </a:rPr>
              <a:t>Represent the number of partitions a year is split on.</a:t>
            </a:r>
          </a:p>
          <a:p>
            <a:r>
              <a:rPr lang="en-GB" dirty="0" err="1">
                <a:solidFill>
                  <a:srgbClr val="1F1F1F"/>
                </a:solidFill>
                <a:latin typeface="ElsevierGulliver"/>
              </a:rPr>
              <a:t>Timeslices</a:t>
            </a:r>
            <a:r>
              <a:rPr lang="en-GB" dirty="0">
                <a:solidFill>
                  <a:srgbClr val="1F1F1F"/>
                </a:solidFill>
                <a:latin typeface="ElsevierGulliver"/>
              </a:rPr>
              <a:t> are defined based on the temporal variation of demands (e.g. electricity consumption profile) and/or processes (e.g. hydropower production). </a:t>
            </a:r>
          </a:p>
          <a:p>
            <a:r>
              <a:rPr lang="en-GB" dirty="0">
                <a:solidFill>
                  <a:srgbClr val="1F1F1F"/>
                </a:solidFill>
                <a:latin typeface="ElsevierGulliver"/>
              </a:rPr>
              <a:t>They are usually aggregated (e.g. 2 seasons i.e. Wet/Dry and 2 day parts i.e. night and day, resulting in 4 time slices). </a:t>
            </a:r>
          </a:p>
          <a:p>
            <a:r>
              <a:rPr lang="en-GB" dirty="0">
                <a:solidFill>
                  <a:srgbClr val="1F1F1F"/>
                </a:solidFill>
                <a:latin typeface="ElsevierGulliver"/>
              </a:rPr>
              <a:t>In CLEWs modelling, the seasonality needs to factor in the temporal variation of resources and demand across systems.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D5B4A8-3C76-67BE-E4B3-9CDB46F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-170670"/>
            <a:ext cx="117348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1.1.3 System Characterisation: Temporal Concerns</a:t>
            </a:r>
          </a:p>
        </p:txBody>
      </p:sp>
    </p:spTree>
    <p:extLst>
      <p:ext uri="{BB962C8B-B14F-4D97-AF65-F5344CB8AC3E}">
        <p14:creationId xmlns:p14="http://schemas.microsoft.com/office/powerpoint/2010/main" val="23594827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BCC1-FE3B-8EF3-732F-15A7E7B4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42596D-4D4D-1E47-6BEF-1311D012E51A}"/>
              </a:ext>
            </a:extLst>
          </p:cNvPr>
          <p:cNvSpPr txBox="1">
            <a:spLocks/>
          </p:cNvSpPr>
          <p:nvPr/>
        </p:nvSpPr>
        <p:spPr>
          <a:xfrm>
            <a:off x="292148" y="1625571"/>
            <a:ext cx="5931545" cy="5544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0000" marR="0" lvl="0" indent="-270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/>
              <a:t>In the CLEWs-</a:t>
            </a:r>
            <a:r>
              <a:rPr lang="en-GB" sz="1800" dirty="0" err="1"/>
              <a:t>OSeMOSYS</a:t>
            </a:r>
            <a:r>
              <a:rPr lang="en-GB" sz="1800" dirty="0"/>
              <a:t> framework, the interactions between technologies – and systems (Climate, Land, Energy, Water) - are captured by describing how each technology uses certain inputs (resources or commodities) and produces certain outputs.</a:t>
            </a:r>
          </a:p>
          <a:p>
            <a:r>
              <a:rPr lang="en-GB" sz="1800" dirty="0"/>
              <a:t>This is done using two key parameters:</a:t>
            </a:r>
          </a:p>
          <a:p>
            <a:pPr lvl="1"/>
            <a:r>
              <a:rPr lang="en-GB" sz="1800" b="1" dirty="0" err="1"/>
              <a:t>InputActivityRatio</a:t>
            </a:r>
            <a:r>
              <a:rPr lang="en-GB" sz="1800" dirty="0"/>
              <a:t>: How much of each input is required to operate the technology.</a:t>
            </a:r>
          </a:p>
          <a:p>
            <a:pPr lvl="1"/>
            <a:r>
              <a:rPr lang="en-GB" sz="1800" b="1" dirty="0" err="1"/>
              <a:t>OutputActivityRatio</a:t>
            </a:r>
            <a:r>
              <a:rPr lang="en-GB" sz="1800" dirty="0"/>
              <a:t>: How much of each output is produced by the technology.</a:t>
            </a:r>
          </a:p>
          <a:p>
            <a:r>
              <a:rPr lang="en-GB" sz="1800" dirty="0"/>
              <a:t>These are defined per unit of activity for that technology.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C00000"/>
                </a:solidFill>
              </a:rPr>
              <a:t>These are Key Data Points For The Model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C66B0C-269A-D741-CF0D-3DDFB02BCAD5}"/>
              </a:ext>
            </a:extLst>
          </p:cNvPr>
          <p:cNvGrpSpPr/>
          <p:nvPr/>
        </p:nvGrpSpPr>
        <p:grpSpPr>
          <a:xfrm>
            <a:off x="6287914" y="2133600"/>
            <a:ext cx="5742541" cy="3151318"/>
            <a:chOff x="4028640" y="1601785"/>
            <a:chExt cx="8566986" cy="41817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D3A500-26C4-6B98-83F8-1B20558635DB}"/>
                </a:ext>
              </a:extLst>
            </p:cNvPr>
            <p:cNvGrpSpPr/>
            <p:nvPr/>
          </p:nvGrpSpPr>
          <p:grpSpPr>
            <a:xfrm>
              <a:off x="4028640" y="1601785"/>
              <a:ext cx="8566986" cy="4181725"/>
              <a:chOff x="2440813" y="2331713"/>
              <a:chExt cx="8566986" cy="418172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FC9394-97D9-2EFA-637B-D91EBDD8903F}"/>
                  </a:ext>
                </a:extLst>
              </p:cNvPr>
              <p:cNvSpPr/>
              <p:nvPr/>
            </p:nvSpPr>
            <p:spPr>
              <a:xfrm>
                <a:off x="5157802" y="2976617"/>
                <a:ext cx="77739" cy="301951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64BFED-82F6-98C0-3FDC-E9FAE38C1572}"/>
                  </a:ext>
                </a:extLst>
              </p:cNvPr>
              <p:cNvSpPr/>
              <p:nvPr/>
            </p:nvSpPr>
            <p:spPr>
              <a:xfrm>
                <a:off x="8048058" y="2858606"/>
                <a:ext cx="63643" cy="365483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13" name="Arrow: Right 5">
                <a:extLst>
                  <a:ext uri="{FF2B5EF4-FFF2-40B4-BE49-F238E27FC236}">
                    <a16:creationId xmlns:a16="http://schemas.microsoft.com/office/drawing/2014/main" id="{D40D28DB-92F4-76FD-4BEC-8A00ACF76920}"/>
                  </a:ext>
                </a:extLst>
              </p:cNvPr>
              <p:cNvSpPr/>
              <p:nvPr/>
            </p:nvSpPr>
            <p:spPr>
              <a:xfrm>
                <a:off x="5170401" y="5916149"/>
                <a:ext cx="771787" cy="15568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D2790D-C9F6-A415-1F31-D95E0B3A5657}"/>
                  </a:ext>
                </a:extLst>
              </p:cNvPr>
              <p:cNvSpPr txBox="1"/>
              <p:nvPr/>
            </p:nvSpPr>
            <p:spPr>
              <a:xfrm>
                <a:off x="2440813" y="3572028"/>
                <a:ext cx="1296144" cy="365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Gas field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8E875A-2109-CA95-997D-17C98285B393}"/>
                  </a:ext>
                </a:extLst>
              </p:cNvPr>
              <p:cNvSpPr txBox="1"/>
              <p:nvPr/>
            </p:nvSpPr>
            <p:spPr>
              <a:xfrm>
                <a:off x="6029305" y="2555656"/>
                <a:ext cx="1617477" cy="609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rtlCol="0" anchor="t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 Coal  </a:t>
                </a:r>
                <a:b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</a:br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power plant</a:t>
                </a: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77930D-E2D0-6221-CCA2-0DBA8B545690}"/>
                  </a:ext>
                </a:extLst>
              </p:cNvPr>
              <p:cNvSpPr txBox="1"/>
              <p:nvPr/>
            </p:nvSpPr>
            <p:spPr>
              <a:xfrm>
                <a:off x="6029304" y="3645137"/>
                <a:ext cx="1617477" cy="609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45720" tIns="45720" rIns="45720" bIns="45720" rtlCol="0" anchor="t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Gas</a:t>
                </a:r>
              </a:p>
              <a:p>
                <a:pPr algn="ctr"/>
                <a:r>
                  <a:rPr lang="en-US" sz="1200" b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power plant</a:t>
                </a:r>
                <a:endParaRPr lang="en-US" sz="1200" b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3C3044-0DB9-8B35-1554-5104508C2D0F}"/>
                  </a:ext>
                </a:extLst>
              </p:cNvPr>
              <p:cNvSpPr txBox="1"/>
              <p:nvPr/>
            </p:nvSpPr>
            <p:spPr>
              <a:xfrm>
                <a:off x="6024027" y="4496049"/>
                <a:ext cx="1622754" cy="609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Water</a:t>
                </a:r>
              </a:p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Treatment</a:t>
                </a:r>
              </a:p>
            </p:txBody>
          </p:sp>
          <p:sp>
            <p:nvSpPr>
              <p:cNvPr id="18" name="Arrow: Right 2">
                <a:extLst>
                  <a:ext uri="{FF2B5EF4-FFF2-40B4-BE49-F238E27FC236}">
                    <a16:creationId xmlns:a16="http://schemas.microsoft.com/office/drawing/2014/main" id="{A1565C1B-2979-CCFC-E216-0D217BB37267}"/>
                  </a:ext>
                </a:extLst>
              </p:cNvPr>
              <p:cNvSpPr/>
              <p:nvPr/>
            </p:nvSpPr>
            <p:spPr>
              <a:xfrm>
                <a:off x="3740253" y="2709352"/>
                <a:ext cx="2201934" cy="181357"/>
              </a:xfrm>
              <a:prstGeom prst="rightArrow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19" name="Arrow: Right 13">
                <a:extLst>
                  <a:ext uri="{FF2B5EF4-FFF2-40B4-BE49-F238E27FC236}">
                    <a16:creationId xmlns:a16="http://schemas.microsoft.com/office/drawing/2014/main" id="{2EEF3190-9CE3-35DA-0630-309ACD9704F9}"/>
                  </a:ext>
                </a:extLst>
              </p:cNvPr>
              <p:cNvSpPr/>
              <p:nvPr/>
            </p:nvSpPr>
            <p:spPr>
              <a:xfrm>
                <a:off x="3747050" y="3681467"/>
                <a:ext cx="2186446" cy="145346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20" name="Arrow: Right 14">
                <a:extLst>
                  <a:ext uri="{FF2B5EF4-FFF2-40B4-BE49-F238E27FC236}">
                    <a16:creationId xmlns:a16="http://schemas.microsoft.com/office/drawing/2014/main" id="{2EBB39DC-6429-D2B1-DCA9-CF00761D94E1}"/>
                  </a:ext>
                </a:extLst>
              </p:cNvPr>
              <p:cNvSpPr/>
              <p:nvPr/>
            </p:nvSpPr>
            <p:spPr>
              <a:xfrm>
                <a:off x="7663565" y="4679238"/>
                <a:ext cx="1179997" cy="148650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21" name="Arrow: Right 16">
                <a:extLst>
                  <a:ext uri="{FF2B5EF4-FFF2-40B4-BE49-F238E27FC236}">
                    <a16:creationId xmlns:a16="http://schemas.microsoft.com/office/drawing/2014/main" id="{4D287609-A7E3-C6D2-015D-DC627F99F057}"/>
                  </a:ext>
                </a:extLst>
              </p:cNvPr>
              <p:cNvSpPr/>
              <p:nvPr/>
            </p:nvSpPr>
            <p:spPr>
              <a:xfrm>
                <a:off x="7659145" y="2755778"/>
                <a:ext cx="1148416" cy="148650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1CCD1E-B5AA-CEF7-5787-652F83365734}"/>
                  </a:ext>
                </a:extLst>
              </p:cNvPr>
              <p:cNvSpPr txBox="1"/>
              <p:nvPr/>
            </p:nvSpPr>
            <p:spPr>
              <a:xfrm>
                <a:off x="3916577" y="2331713"/>
                <a:ext cx="1476167" cy="44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3AC654-FB08-830A-7DD4-18FD27974F9A}"/>
                  </a:ext>
                </a:extLst>
              </p:cNvPr>
              <p:cNvSpPr txBox="1"/>
              <p:nvPr/>
            </p:nvSpPr>
            <p:spPr>
              <a:xfrm>
                <a:off x="3971510" y="3289672"/>
                <a:ext cx="891662" cy="44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Gas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879D2-679E-1368-66DD-E6D95CDC981D}"/>
                  </a:ext>
                </a:extLst>
              </p:cNvPr>
              <p:cNvSpPr txBox="1"/>
              <p:nvPr/>
            </p:nvSpPr>
            <p:spPr>
              <a:xfrm>
                <a:off x="3777989" y="4330323"/>
                <a:ext cx="1361031" cy="44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Water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90B4E9-7773-4C18-83F5-8430059C2089}"/>
                  </a:ext>
                </a:extLst>
              </p:cNvPr>
              <p:cNvSpPr txBox="1"/>
              <p:nvPr/>
            </p:nvSpPr>
            <p:spPr>
              <a:xfrm>
                <a:off x="8879065" y="2571440"/>
                <a:ext cx="2043062" cy="44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Electricity</a:t>
                </a:r>
              </a:p>
            </p:txBody>
          </p:sp>
          <p:sp>
            <p:nvSpPr>
              <p:cNvPr id="26" name="Arrow: Right 27">
                <a:extLst>
                  <a:ext uri="{FF2B5EF4-FFF2-40B4-BE49-F238E27FC236}">
                    <a16:creationId xmlns:a16="http://schemas.microsoft.com/office/drawing/2014/main" id="{1A37172A-2E1D-6A5E-1655-81E7251ECA2C}"/>
                  </a:ext>
                </a:extLst>
              </p:cNvPr>
              <p:cNvSpPr/>
              <p:nvPr/>
            </p:nvSpPr>
            <p:spPr>
              <a:xfrm>
                <a:off x="3747050" y="5726624"/>
                <a:ext cx="2195139" cy="161242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C46E2B-3823-E415-9480-0B7BB6614835}"/>
                  </a:ext>
                </a:extLst>
              </p:cNvPr>
              <p:cNvSpPr txBox="1"/>
              <p:nvPr/>
            </p:nvSpPr>
            <p:spPr>
              <a:xfrm>
                <a:off x="3798169" y="5336447"/>
                <a:ext cx="1269481" cy="44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Land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757881-8CF0-EBBB-B7BE-1DC2EA905044}"/>
                  </a:ext>
                </a:extLst>
              </p:cNvPr>
              <p:cNvSpPr txBox="1"/>
              <p:nvPr/>
            </p:nvSpPr>
            <p:spPr>
              <a:xfrm>
                <a:off x="6024027" y="5575631"/>
                <a:ext cx="1622754" cy="365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Farm</a:t>
                </a:r>
              </a:p>
            </p:txBody>
          </p:sp>
          <p:sp>
            <p:nvSpPr>
              <p:cNvPr id="29" name="Arrow: Right 33">
                <a:extLst>
                  <a:ext uri="{FF2B5EF4-FFF2-40B4-BE49-F238E27FC236}">
                    <a16:creationId xmlns:a16="http://schemas.microsoft.com/office/drawing/2014/main" id="{985A6DE1-F84E-D8CF-4C26-A694D896B312}"/>
                  </a:ext>
                </a:extLst>
              </p:cNvPr>
              <p:cNvSpPr/>
              <p:nvPr/>
            </p:nvSpPr>
            <p:spPr>
              <a:xfrm>
                <a:off x="7663565" y="5714954"/>
                <a:ext cx="1179999" cy="148650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9900"/>
                  </a:solidFill>
                  <a:latin typeface="Montserrat" panose="0000050000000000000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B84853-6B5D-5058-62B1-08C9A1746630}"/>
                  </a:ext>
                </a:extLst>
              </p:cNvPr>
              <p:cNvSpPr txBox="1"/>
              <p:nvPr/>
            </p:nvSpPr>
            <p:spPr>
              <a:xfrm>
                <a:off x="8884924" y="5551850"/>
                <a:ext cx="1562027" cy="44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C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Maize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799F54-96EE-E64B-F555-AB37B1DCCFFD}"/>
                  </a:ext>
                </a:extLst>
              </p:cNvPr>
              <p:cNvSpPr/>
              <p:nvPr/>
            </p:nvSpPr>
            <p:spPr>
              <a:xfrm rot="5400000">
                <a:off x="7838508" y="3548917"/>
                <a:ext cx="93244" cy="451975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Montserrat" panose="0000050000000000000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2FAEB6-ABD3-3A6D-27A0-793CF91E8FBF}"/>
                  </a:ext>
                </a:extLst>
              </p:cNvPr>
              <p:cNvSpPr txBox="1"/>
              <p:nvPr/>
            </p:nvSpPr>
            <p:spPr>
              <a:xfrm>
                <a:off x="2444109" y="4439753"/>
                <a:ext cx="1296144" cy="609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Water resource</a:t>
                </a:r>
              </a:p>
            </p:txBody>
          </p:sp>
          <p:sp>
            <p:nvSpPr>
              <p:cNvPr id="33" name="Arrow: Right 37">
                <a:extLst>
                  <a:ext uri="{FF2B5EF4-FFF2-40B4-BE49-F238E27FC236}">
                    <a16:creationId xmlns:a16="http://schemas.microsoft.com/office/drawing/2014/main" id="{8445F390-24CE-409C-3D0D-01AFDC05AA9E}"/>
                  </a:ext>
                </a:extLst>
              </p:cNvPr>
              <p:cNvSpPr/>
              <p:nvPr/>
            </p:nvSpPr>
            <p:spPr>
              <a:xfrm>
                <a:off x="3747050" y="4704710"/>
                <a:ext cx="2195139" cy="1440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34" name="Arrow: Right 38">
                <a:extLst>
                  <a:ext uri="{FF2B5EF4-FFF2-40B4-BE49-F238E27FC236}">
                    <a16:creationId xmlns:a16="http://schemas.microsoft.com/office/drawing/2014/main" id="{5D300DFB-AB0D-DA27-CA5B-E4F212264A53}"/>
                  </a:ext>
                </a:extLst>
              </p:cNvPr>
              <p:cNvSpPr/>
              <p:nvPr/>
            </p:nvSpPr>
            <p:spPr>
              <a:xfrm>
                <a:off x="5158792" y="2906833"/>
                <a:ext cx="783396" cy="15568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Montserrat" panose="00000500000000000000"/>
                </a:endParaRPr>
              </a:p>
            </p:txBody>
          </p:sp>
          <p:sp>
            <p:nvSpPr>
              <p:cNvPr id="35" name="Arrow: Right 39">
                <a:extLst>
                  <a:ext uri="{FF2B5EF4-FFF2-40B4-BE49-F238E27FC236}">
                    <a16:creationId xmlns:a16="http://schemas.microsoft.com/office/drawing/2014/main" id="{9F1619FC-32F1-C1A6-B04D-8DA1CEADED90}"/>
                  </a:ext>
                </a:extLst>
              </p:cNvPr>
              <p:cNvSpPr/>
              <p:nvPr/>
            </p:nvSpPr>
            <p:spPr>
              <a:xfrm>
                <a:off x="5158792" y="3887763"/>
                <a:ext cx="774703" cy="1440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77D6A5B-43A3-1565-1639-653FE40F28A5}"/>
                  </a:ext>
                </a:extLst>
              </p:cNvPr>
              <p:cNvSpPr/>
              <p:nvPr/>
            </p:nvSpPr>
            <p:spPr>
              <a:xfrm rot="5400000">
                <a:off x="6616685" y="5045042"/>
                <a:ext cx="64130" cy="2871096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CD9F91F-B143-CC13-6C99-2C04523C9EE2}"/>
                  </a:ext>
                </a:extLst>
              </p:cNvPr>
              <p:cNvSpPr/>
              <p:nvPr/>
            </p:nvSpPr>
            <p:spPr>
              <a:xfrm>
                <a:off x="5157802" y="4542405"/>
                <a:ext cx="79830" cy="197103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38" name="Arrow: Right 17">
                <a:extLst>
                  <a:ext uri="{FF2B5EF4-FFF2-40B4-BE49-F238E27FC236}">
                    <a16:creationId xmlns:a16="http://schemas.microsoft.com/office/drawing/2014/main" id="{D94DA754-1BC1-A471-CE03-5EEDF2B837E4}"/>
                  </a:ext>
                </a:extLst>
              </p:cNvPr>
              <p:cNvSpPr/>
              <p:nvPr/>
            </p:nvSpPr>
            <p:spPr>
              <a:xfrm>
                <a:off x="5230878" y="4505240"/>
                <a:ext cx="711310" cy="14140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39" name="Arrow: Right 44">
                <a:extLst>
                  <a:ext uri="{FF2B5EF4-FFF2-40B4-BE49-F238E27FC236}">
                    <a16:creationId xmlns:a16="http://schemas.microsoft.com/office/drawing/2014/main" id="{0E3F0FDA-9281-FF03-687F-19BD9DA7063F}"/>
                  </a:ext>
                </a:extLst>
              </p:cNvPr>
              <p:cNvSpPr/>
              <p:nvPr/>
            </p:nvSpPr>
            <p:spPr>
              <a:xfrm>
                <a:off x="5235541" y="5509987"/>
                <a:ext cx="706647" cy="153982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Montserrat" panose="0000050000000000000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236FC3-AACA-978D-47CC-C8D8315EA445}"/>
                  </a:ext>
                </a:extLst>
              </p:cNvPr>
              <p:cNvSpPr txBox="1"/>
              <p:nvPr/>
            </p:nvSpPr>
            <p:spPr>
              <a:xfrm>
                <a:off x="8879066" y="4440489"/>
                <a:ext cx="2128733" cy="77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Potable Water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48A9C-1B6B-0F67-C096-6C7DBFBD8EEA}"/>
                  </a:ext>
                </a:extLst>
              </p:cNvPr>
              <p:cNvSpPr txBox="1"/>
              <p:nvPr/>
            </p:nvSpPr>
            <p:spPr>
              <a:xfrm>
                <a:off x="2450906" y="2495537"/>
                <a:ext cx="1296144" cy="609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Coal mine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9DB8E19-C157-79D6-0E85-14C728336781}"/>
                  </a:ext>
                </a:extLst>
              </p:cNvPr>
              <p:cNvSpPr txBox="1"/>
              <p:nvPr/>
            </p:nvSpPr>
            <p:spPr>
              <a:xfrm>
                <a:off x="2450906" y="5447864"/>
                <a:ext cx="1296144" cy="6092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Land resource</a:t>
                </a:r>
              </a:p>
            </p:txBody>
          </p:sp>
        </p:grpSp>
        <p:sp>
          <p:nvSpPr>
            <p:cNvPr id="9" name="Arrow: Right 17">
              <a:extLst>
                <a:ext uri="{FF2B5EF4-FFF2-40B4-BE49-F238E27FC236}">
                  <a16:creationId xmlns:a16="http://schemas.microsoft.com/office/drawing/2014/main" id="{AE158D87-3C9E-9C4A-F9CD-01B573A39086}"/>
                </a:ext>
              </a:extLst>
            </p:cNvPr>
            <p:cNvSpPr/>
            <p:nvPr/>
          </p:nvSpPr>
          <p:spPr>
            <a:xfrm>
              <a:off x="9251392" y="3157835"/>
              <a:ext cx="1136057" cy="1511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Montserrat" panose="0000050000000000000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7CD5FB-CEBC-44A2-4C00-DA59E0D41047}"/>
                </a:ext>
              </a:extLst>
            </p:cNvPr>
            <p:cNvSpPr txBox="1"/>
            <p:nvPr/>
          </p:nvSpPr>
          <p:spPr>
            <a:xfrm>
              <a:off x="10450842" y="2980775"/>
              <a:ext cx="1109318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Heat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5408B8CB-897E-31B3-0642-C3FEC220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-170670"/>
            <a:ext cx="117348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1.1.3 System Characterisation: Interactions</a:t>
            </a:r>
          </a:p>
        </p:txBody>
      </p:sp>
    </p:spTree>
    <p:extLst>
      <p:ext uri="{BB962C8B-B14F-4D97-AF65-F5344CB8AC3E}">
        <p14:creationId xmlns:p14="http://schemas.microsoft.com/office/powerpoint/2010/main" val="10845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G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8" ma:contentTypeDescription="Create a new document." ma:contentTypeScope="" ma:versionID="a15470f3de19f5213b20cf20a4995d57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0986734c870a0a15ed8795bbdb10adf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F7E04-0F8F-4ECA-9525-3F0638DC6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DDE83-2ED0-4567-A669-A16A212F164D}">
  <ds:schemaRefs>
    <ds:schemaRef ds:uri="http://purl.org/dc/terms/"/>
    <ds:schemaRef ds:uri="http://purl.org/dc/elements/1.1/"/>
    <ds:schemaRef ds:uri="http://schemas.microsoft.com/office/2006/documentManagement/types"/>
    <ds:schemaRef ds:uri="35b8b66e-5759-43c1-a138-f967a8bf5a20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b696a8a-ab1a-459b-a09e-44df7cbe9330"/>
  </ds:schemaRefs>
</ds:datastoreItem>
</file>

<file path=customXml/itemProps3.xml><?xml version="1.0" encoding="utf-8"?>
<ds:datastoreItem xmlns:ds="http://schemas.openxmlformats.org/officeDocument/2006/customXml" ds:itemID="{69C56AEB-6C81-4D2E-983F-11EAB5C54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8b66e-5759-43c1-a138-f967a8bf5a20"/>
    <ds:schemaRef ds:uri="0b696a8a-ab1a-459b-a09e-44df7cbe9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2091</Words>
  <Application>Microsoft Office PowerPoint</Application>
  <PresentationFormat>Widescreen</PresentationFormat>
  <Paragraphs>293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Aptos Narrow</vt:lpstr>
      <vt:lpstr>Arial</vt:lpstr>
      <vt:lpstr>Calibri</vt:lpstr>
      <vt:lpstr>ElsevierGulliver</vt:lpstr>
      <vt:lpstr>Georgia</vt:lpstr>
      <vt:lpstr>Helvetica Neue</vt:lpstr>
      <vt:lpstr>Montserrat</vt:lpstr>
      <vt:lpstr>Open Sans</vt:lpstr>
      <vt:lpstr>Symbol</vt:lpstr>
      <vt:lpstr>Office Theme</vt:lpstr>
      <vt:lpstr>Data Requirements for CLEWs Modelling</vt:lpstr>
      <vt:lpstr>Contents</vt:lpstr>
      <vt:lpstr>PowerPoint Presentation</vt:lpstr>
      <vt:lpstr>1. The Role of Data in CLEWs Modelling</vt:lpstr>
      <vt:lpstr>1.1 System Characterisation:  Reference CLEWs Diagram </vt:lpstr>
      <vt:lpstr>1.1.1 System Characterisation: Demand </vt:lpstr>
      <vt:lpstr>1.1.2 System Characterisation: Techno-economics </vt:lpstr>
      <vt:lpstr>1.1.3 System Characterisation: Temporal Concerns</vt:lpstr>
      <vt:lpstr>1.1.3 System Characterisation: Interactions</vt:lpstr>
      <vt:lpstr>PowerPoint Presentation</vt:lpstr>
      <vt:lpstr>PowerPoint Presentation</vt:lpstr>
      <vt:lpstr>1.1.3 System Characterisation: Interactions</vt:lpstr>
      <vt:lpstr>1.1.3 System Characterisation: Interactions</vt:lpstr>
      <vt:lpstr>1. The Role of Data in CLEWs Modelling</vt:lpstr>
      <vt:lpstr>1.2 Validation and Interpretation of Results</vt:lpstr>
      <vt:lpstr>PowerPoint Presentation</vt:lpstr>
      <vt:lpstr>1. The Role of Data in CLEWs Modelling</vt:lpstr>
      <vt:lpstr>1.3 Scenario Definition</vt:lpstr>
      <vt:lpstr>1.3 Scenario Definition</vt:lpstr>
      <vt:lpstr>1.3 Scenario Definition</vt:lpstr>
      <vt:lpstr>2. Data Sources</vt:lpstr>
      <vt:lpstr>Sources of Data</vt:lpstr>
      <vt:lpstr>PowerPoint Presentation</vt:lpstr>
      <vt:lpstr>3. Addressing Data Gaps</vt:lpstr>
      <vt:lpstr>Addressing Data Gaps</vt:lpstr>
      <vt:lpstr>Using Assumptions </vt:lpstr>
      <vt:lpstr>Using Assumptions </vt:lpstr>
      <vt:lpstr>4. Conclusion</vt:lpstr>
      <vt:lpstr>What Good Data Enables…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[Descriptive Title]</dc:title>
  <dc:creator>Eunice Ramos</dc:creator>
  <cp:lastModifiedBy>L. Martindale</cp:lastModifiedBy>
  <cp:revision>59</cp:revision>
  <dcterms:created xsi:type="dcterms:W3CDTF">2019-06-09T10:25:43Z</dcterms:created>
  <dcterms:modified xsi:type="dcterms:W3CDTF">2025-06-09T15:17:41Z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