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6" r:id="rId4"/>
    <p:sldMasterId id="2147483684" r:id="rId5"/>
  </p:sldMasterIdLst>
  <p:notesMasterIdLst>
    <p:notesMasterId r:id="rId45"/>
  </p:notesMasterIdLst>
  <p:sldIdLst>
    <p:sldId id="266" r:id="rId6"/>
    <p:sldId id="2147483168" r:id="rId7"/>
    <p:sldId id="2929" r:id="rId8"/>
    <p:sldId id="460" r:id="rId9"/>
    <p:sldId id="2147483169" r:id="rId10"/>
    <p:sldId id="461" r:id="rId11"/>
    <p:sldId id="363" r:id="rId12"/>
    <p:sldId id="465" r:id="rId13"/>
    <p:sldId id="467" r:id="rId14"/>
    <p:sldId id="2924" r:id="rId15"/>
    <p:sldId id="2926" r:id="rId16"/>
    <p:sldId id="2927" r:id="rId17"/>
    <p:sldId id="790" r:id="rId18"/>
    <p:sldId id="353" r:id="rId19"/>
    <p:sldId id="475" r:id="rId20"/>
    <p:sldId id="478" r:id="rId21"/>
    <p:sldId id="485" r:id="rId22"/>
    <p:sldId id="278" r:id="rId23"/>
    <p:sldId id="280" r:id="rId24"/>
    <p:sldId id="2147483166" r:id="rId25"/>
    <p:sldId id="482" r:id="rId26"/>
    <p:sldId id="2147483170" r:id="rId27"/>
    <p:sldId id="788" r:id="rId28"/>
    <p:sldId id="2147483156" r:id="rId29"/>
    <p:sldId id="2147483150" r:id="rId30"/>
    <p:sldId id="791" r:id="rId31"/>
    <p:sldId id="789" r:id="rId32"/>
    <p:sldId id="793" r:id="rId33"/>
    <p:sldId id="797" r:id="rId34"/>
    <p:sldId id="802" r:id="rId35"/>
    <p:sldId id="2925" r:id="rId36"/>
    <p:sldId id="800" r:id="rId37"/>
    <p:sldId id="798" r:id="rId38"/>
    <p:sldId id="799" r:id="rId39"/>
    <p:sldId id="801" r:id="rId40"/>
    <p:sldId id="803" r:id="rId41"/>
    <p:sldId id="805" r:id="rId42"/>
    <p:sldId id="804" r:id="rId43"/>
    <p:sldId id="48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ley Dunlop" initials="" lastIdx="39" clrIdx="0"/>
  <p:cmAuthor id="2" name="Saskia Geurtzen" initials="SG" lastIdx="33" clrIdx="1">
    <p:extLst>
      <p:ext uri="{19B8F6BF-5375-455C-9EA6-DF929625EA0E}">
        <p15:presenceInfo xmlns:p15="http://schemas.microsoft.com/office/powerpoint/2012/main" userId="S::saskia.geurtzen@europeanclimate.org::ff93490a-e746-43e7-8a09-c57ce48c12d9" providerId="AD"/>
      </p:ext>
    </p:extLst>
  </p:cmAuthor>
  <p:cmAuthor id="3" name="Richard Baron" initials="RB" lastIdx="5" clrIdx="2">
    <p:extLst>
      <p:ext uri="{19B8F6BF-5375-455C-9EA6-DF929625EA0E}">
        <p15:presenceInfo xmlns:p15="http://schemas.microsoft.com/office/powerpoint/2012/main" userId="S::richard.baron@europeanclimate.org::2a2aaa26-a3bf-484a-b959-91751acb25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CA7C"/>
    <a:srgbClr val="735762"/>
    <a:srgbClr val="8183B0"/>
    <a:srgbClr val="FFFFFF"/>
    <a:srgbClr val="AAD196"/>
    <a:srgbClr val="F0E647"/>
    <a:srgbClr val="ED6B89"/>
    <a:srgbClr val="2CAFB2"/>
    <a:srgbClr val="ED685E"/>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D472F-EC17-4439-BB37-01B24F0FD280}" v="9" dt="2025-06-09T11:22:06.340"/>
    <p1510:client id="{80921AC7-5F82-4F2D-95F8-B7024E591C8A}" v="2" dt="2025-06-10T10:50:25.738"/>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121" d="100"/>
          <a:sy n="121" d="100"/>
        </p:scale>
        <p:origin x="1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gh Martindale" userId="731f3cf6-1af9-4152-94d9-3e35a0691fb1" providerId="ADAL" clId="{585D472F-EC17-4439-BB37-01B24F0FD280}"/>
    <pc:docChg chg="custSel addSld delSld modSld sldOrd">
      <pc:chgData name="Leigh Martindale" userId="731f3cf6-1af9-4152-94d9-3e35a0691fb1" providerId="ADAL" clId="{585D472F-EC17-4439-BB37-01B24F0FD280}" dt="2025-06-09T11:22:22.800" v="57" actId="1076"/>
      <pc:docMkLst>
        <pc:docMk/>
      </pc:docMkLst>
      <pc:sldChg chg="del">
        <pc:chgData name="Leigh Martindale" userId="731f3cf6-1af9-4152-94d9-3e35a0691fb1" providerId="ADAL" clId="{585D472F-EC17-4439-BB37-01B24F0FD280}" dt="2025-06-09T11:20:19.676" v="52" actId="47"/>
        <pc:sldMkLst>
          <pc:docMk/>
          <pc:sldMk cId="0" sldId="256"/>
        </pc:sldMkLst>
      </pc:sldChg>
      <pc:sldChg chg="del">
        <pc:chgData name="Leigh Martindale" userId="731f3cf6-1af9-4152-94d9-3e35a0691fb1" providerId="ADAL" clId="{585D472F-EC17-4439-BB37-01B24F0FD280}" dt="2025-06-09T11:20:19.676" v="52" actId="47"/>
        <pc:sldMkLst>
          <pc:docMk/>
          <pc:sldMk cId="0" sldId="257"/>
        </pc:sldMkLst>
      </pc:sldChg>
      <pc:sldChg chg="del">
        <pc:chgData name="Leigh Martindale" userId="731f3cf6-1af9-4152-94d9-3e35a0691fb1" providerId="ADAL" clId="{585D472F-EC17-4439-BB37-01B24F0FD280}" dt="2025-06-09T11:20:19.676" v="52" actId="47"/>
        <pc:sldMkLst>
          <pc:docMk/>
          <pc:sldMk cId="0" sldId="258"/>
        </pc:sldMkLst>
      </pc:sldChg>
      <pc:sldChg chg="del">
        <pc:chgData name="Leigh Martindale" userId="731f3cf6-1af9-4152-94d9-3e35a0691fb1" providerId="ADAL" clId="{585D472F-EC17-4439-BB37-01B24F0FD280}" dt="2025-06-09T11:20:19.676" v="52" actId="47"/>
        <pc:sldMkLst>
          <pc:docMk/>
          <pc:sldMk cId="0" sldId="260"/>
        </pc:sldMkLst>
      </pc:sldChg>
      <pc:sldChg chg="del">
        <pc:chgData name="Leigh Martindale" userId="731f3cf6-1af9-4152-94d9-3e35a0691fb1" providerId="ADAL" clId="{585D472F-EC17-4439-BB37-01B24F0FD280}" dt="2025-06-09T11:20:19.676" v="52" actId="47"/>
        <pc:sldMkLst>
          <pc:docMk/>
          <pc:sldMk cId="0" sldId="261"/>
        </pc:sldMkLst>
      </pc:sldChg>
      <pc:sldChg chg="del">
        <pc:chgData name="Leigh Martindale" userId="731f3cf6-1af9-4152-94d9-3e35a0691fb1" providerId="ADAL" clId="{585D472F-EC17-4439-BB37-01B24F0FD280}" dt="2025-06-09T11:20:19.676" v="52" actId="47"/>
        <pc:sldMkLst>
          <pc:docMk/>
          <pc:sldMk cId="0" sldId="262"/>
        </pc:sldMkLst>
      </pc:sldChg>
      <pc:sldChg chg="del">
        <pc:chgData name="Leigh Martindale" userId="731f3cf6-1af9-4152-94d9-3e35a0691fb1" providerId="ADAL" clId="{585D472F-EC17-4439-BB37-01B24F0FD280}" dt="2025-06-09T11:20:19.676" v="52" actId="47"/>
        <pc:sldMkLst>
          <pc:docMk/>
          <pc:sldMk cId="0" sldId="263"/>
        </pc:sldMkLst>
      </pc:sldChg>
      <pc:sldChg chg="del">
        <pc:chgData name="Leigh Martindale" userId="731f3cf6-1af9-4152-94d9-3e35a0691fb1" providerId="ADAL" clId="{585D472F-EC17-4439-BB37-01B24F0FD280}" dt="2025-06-09T11:20:19.676" v="52" actId="47"/>
        <pc:sldMkLst>
          <pc:docMk/>
          <pc:sldMk cId="0" sldId="264"/>
        </pc:sldMkLst>
      </pc:sldChg>
      <pc:sldChg chg="modSp mod">
        <pc:chgData name="Leigh Martindale" userId="731f3cf6-1af9-4152-94d9-3e35a0691fb1" providerId="ADAL" clId="{585D472F-EC17-4439-BB37-01B24F0FD280}" dt="2025-06-09T11:08:12.496" v="1" actId="20577"/>
        <pc:sldMkLst>
          <pc:docMk/>
          <pc:sldMk cId="701856915" sldId="266"/>
        </pc:sldMkLst>
        <pc:spChg chg="mod">
          <ac:chgData name="Leigh Martindale" userId="731f3cf6-1af9-4152-94d9-3e35a0691fb1" providerId="ADAL" clId="{585D472F-EC17-4439-BB37-01B24F0FD280}" dt="2025-06-09T11:08:12.496" v="1" actId="20577"/>
          <ac:spMkLst>
            <pc:docMk/>
            <pc:sldMk cId="701856915" sldId="266"/>
            <ac:spMk id="2" creationId="{48F41D3A-296D-75FB-88E4-B253A9E88EE1}"/>
          </ac:spMkLst>
        </pc:spChg>
      </pc:sldChg>
      <pc:sldChg chg="del">
        <pc:chgData name="Leigh Martindale" userId="731f3cf6-1af9-4152-94d9-3e35a0691fb1" providerId="ADAL" clId="{585D472F-EC17-4439-BB37-01B24F0FD280}" dt="2025-06-09T11:20:19.676" v="52" actId="47"/>
        <pc:sldMkLst>
          <pc:docMk/>
          <pc:sldMk cId="2103050705" sldId="269"/>
        </pc:sldMkLst>
      </pc:sldChg>
      <pc:sldChg chg="del">
        <pc:chgData name="Leigh Martindale" userId="731f3cf6-1af9-4152-94d9-3e35a0691fb1" providerId="ADAL" clId="{585D472F-EC17-4439-BB37-01B24F0FD280}" dt="2025-06-09T11:20:19.676" v="52" actId="47"/>
        <pc:sldMkLst>
          <pc:docMk/>
          <pc:sldMk cId="239847839" sldId="270"/>
        </pc:sldMkLst>
      </pc:sldChg>
      <pc:sldChg chg="del">
        <pc:chgData name="Leigh Martindale" userId="731f3cf6-1af9-4152-94d9-3e35a0691fb1" providerId="ADAL" clId="{585D472F-EC17-4439-BB37-01B24F0FD280}" dt="2025-06-09T11:20:19.676" v="52" actId="47"/>
        <pc:sldMkLst>
          <pc:docMk/>
          <pc:sldMk cId="117155068" sldId="271"/>
        </pc:sldMkLst>
      </pc:sldChg>
      <pc:sldChg chg="del">
        <pc:chgData name="Leigh Martindale" userId="731f3cf6-1af9-4152-94d9-3e35a0691fb1" providerId="ADAL" clId="{585D472F-EC17-4439-BB37-01B24F0FD280}" dt="2025-06-09T11:20:19.676" v="52" actId="47"/>
        <pc:sldMkLst>
          <pc:docMk/>
          <pc:sldMk cId="2214698393" sldId="272"/>
        </pc:sldMkLst>
      </pc:sldChg>
      <pc:sldChg chg="del">
        <pc:chgData name="Leigh Martindale" userId="731f3cf6-1af9-4152-94d9-3e35a0691fb1" providerId="ADAL" clId="{585D472F-EC17-4439-BB37-01B24F0FD280}" dt="2025-06-09T11:20:19.676" v="52" actId="47"/>
        <pc:sldMkLst>
          <pc:docMk/>
          <pc:sldMk cId="0" sldId="275"/>
        </pc:sldMkLst>
      </pc:sldChg>
      <pc:sldChg chg="del">
        <pc:chgData name="Leigh Martindale" userId="731f3cf6-1af9-4152-94d9-3e35a0691fb1" providerId="ADAL" clId="{585D472F-EC17-4439-BB37-01B24F0FD280}" dt="2025-06-09T11:20:19.676" v="52" actId="47"/>
        <pc:sldMkLst>
          <pc:docMk/>
          <pc:sldMk cId="67986123" sldId="282"/>
        </pc:sldMkLst>
      </pc:sldChg>
      <pc:sldChg chg="del">
        <pc:chgData name="Leigh Martindale" userId="731f3cf6-1af9-4152-94d9-3e35a0691fb1" providerId="ADAL" clId="{585D472F-EC17-4439-BB37-01B24F0FD280}" dt="2025-06-09T11:20:19.676" v="52" actId="47"/>
        <pc:sldMkLst>
          <pc:docMk/>
          <pc:sldMk cId="711862900" sldId="283"/>
        </pc:sldMkLst>
      </pc:sldChg>
      <pc:sldChg chg="del">
        <pc:chgData name="Leigh Martindale" userId="731f3cf6-1af9-4152-94d9-3e35a0691fb1" providerId="ADAL" clId="{585D472F-EC17-4439-BB37-01B24F0FD280}" dt="2025-06-09T11:20:19.676" v="52" actId="47"/>
        <pc:sldMkLst>
          <pc:docMk/>
          <pc:sldMk cId="581335662" sldId="284"/>
        </pc:sldMkLst>
      </pc:sldChg>
      <pc:sldChg chg="del">
        <pc:chgData name="Leigh Martindale" userId="731f3cf6-1af9-4152-94d9-3e35a0691fb1" providerId="ADAL" clId="{585D472F-EC17-4439-BB37-01B24F0FD280}" dt="2025-06-09T11:20:19.676" v="52" actId="47"/>
        <pc:sldMkLst>
          <pc:docMk/>
          <pc:sldMk cId="3833341427" sldId="285"/>
        </pc:sldMkLst>
      </pc:sldChg>
      <pc:sldChg chg="del">
        <pc:chgData name="Leigh Martindale" userId="731f3cf6-1af9-4152-94d9-3e35a0691fb1" providerId="ADAL" clId="{585D472F-EC17-4439-BB37-01B24F0FD280}" dt="2025-06-09T11:20:19.676" v="52" actId="47"/>
        <pc:sldMkLst>
          <pc:docMk/>
          <pc:sldMk cId="2254952112" sldId="286"/>
        </pc:sldMkLst>
      </pc:sldChg>
      <pc:sldChg chg="del">
        <pc:chgData name="Leigh Martindale" userId="731f3cf6-1af9-4152-94d9-3e35a0691fb1" providerId="ADAL" clId="{585D472F-EC17-4439-BB37-01B24F0FD280}" dt="2025-06-09T11:20:19.676" v="52" actId="47"/>
        <pc:sldMkLst>
          <pc:docMk/>
          <pc:sldMk cId="3125919395" sldId="287"/>
        </pc:sldMkLst>
      </pc:sldChg>
      <pc:sldChg chg="del">
        <pc:chgData name="Leigh Martindale" userId="731f3cf6-1af9-4152-94d9-3e35a0691fb1" providerId="ADAL" clId="{585D472F-EC17-4439-BB37-01B24F0FD280}" dt="2025-06-09T11:20:19.676" v="52" actId="47"/>
        <pc:sldMkLst>
          <pc:docMk/>
          <pc:sldMk cId="1346431840" sldId="290"/>
        </pc:sldMkLst>
      </pc:sldChg>
      <pc:sldChg chg="del">
        <pc:chgData name="Leigh Martindale" userId="731f3cf6-1af9-4152-94d9-3e35a0691fb1" providerId="ADAL" clId="{585D472F-EC17-4439-BB37-01B24F0FD280}" dt="2025-06-09T11:20:19.676" v="52" actId="47"/>
        <pc:sldMkLst>
          <pc:docMk/>
          <pc:sldMk cId="1855228839" sldId="292"/>
        </pc:sldMkLst>
      </pc:sldChg>
      <pc:sldChg chg="del">
        <pc:chgData name="Leigh Martindale" userId="731f3cf6-1af9-4152-94d9-3e35a0691fb1" providerId="ADAL" clId="{585D472F-EC17-4439-BB37-01B24F0FD280}" dt="2025-06-09T11:20:19.676" v="52" actId="47"/>
        <pc:sldMkLst>
          <pc:docMk/>
          <pc:sldMk cId="3554619157" sldId="294"/>
        </pc:sldMkLst>
      </pc:sldChg>
      <pc:sldChg chg="del">
        <pc:chgData name="Leigh Martindale" userId="731f3cf6-1af9-4152-94d9-3e35a0691fb1" providerId="ADAL" clId="{585D472F-EC17-4439-BB37-01B24F0FD280}" dt="2025-06-09T11:20:19.676" v="52" actId="47"/>
        <pc:sldMkLst>
          <pc:docMk/>
          <pc:sldMk cId="3289268920" sldId="297"/>
        </pc:sldMkLst>
      </pc:sldChg>
      <pc:sldChg chg="del">
        <pc:chgData name="Leigh Martindale" userId="731f3cf6-1af9-4152-94d9-3e35a0691fb1" providerId="ADAL" clId="{585D472F-EC17-4439-BB37-01B24F0FD280}" dt="2025-06-09T11:20:19.676" v="52" actId="47"/>
        <pc:sldMkLst>
          <pc:docMk/>
          <pc:sldMk cId="3835521107" sldId="298"/>
        </pc:sldMkLst>
      </pc:sldChg>
      <pc:sldChg chg="del">
        <pc:chgData name="Leigh Martindale" userId="731f3cf6-1af9-4152-94d9-3e35a0691fb1" providerId="ADAL" clId="{585D472F-EC17-4439-BB37-01B24F0FD280}" dt="2025-06-09T11:20:19.676" v="52" actId="47"/>
        <pc:sldMkLst>
          <pc:docMk/>
          <pc:sldMk cId="2613718551" sldId="299"/>
        </pc:sldMkLst>
      </pc:sldChg>
      <pc:sldChg chg="del">
        <pc:chgData name="Leigh Martindale" userId="731f3cf6-1af9-4152-94d9-3e35a0691fb1" providerId="ADAL" clId="{585D472F-EC17-4439-BB37-01B24F0FD280}" dt="2025-06-09T11:20:19.676" v="52" actId="47"/>
        <pc:sldMkLst>
          <pc:docMk/>
          <pc:sldMk cId="3339663665" sldId="301"/>
        </pc:sldMkLst>
      </pc:sldChg>
      <pc:sldChg chg="del">
        <pc:chgData name="Leigh Martindale" userId="731f3cf6-1af9-4152-94d9-3e35a0691fb1" providerId="ADAL" clId="{585D472F-EC17-4439-BB37-01B24F0FD280}" dt="2025-06-09T11:20:19.676" v="52" actId="47"/>
        <pc:sldMkLst>
          <pc:docMk/>
          <pc:sldMk cId="710288815" sldId="302"/>
        </pc:sldMkLst>
      </pc:sldChg>
      <pc:sldChg chg="del">
        <pc:chgData name="Leigh Martindale" userId="731f3cf6-1af9-4152-94d9-3e35a0691fb1" providerId="ADAL" clId="{585D472F-EC17-4439-BB37-01B24F0FD280}" dt="2025-06-09T11:20:19.676" v="52" actId="47"/>
        <pc:sldMkLst>
          <pc:docMk/>
          <pc:sldMk cId="2713537725" sldId="305"/>
        </pc:sldMkLst>
      </pc:sldChg>
      <pc:sldChg chg="del">
        <pc:chgData name="Leigh Martindale" userId="731f3cf6-1af9-4152-94d9-3e35a0691fb1" providerId="ADAL" clId="{585D472F-EC17-4439-BB37-01B24F0FD280}" dt="2025-06-09T11:20:19.676" v="52" actId="47"/>
        <pc:sldMkLst>
          <pc:docMk/>
          <pc:sldMk cId="3299971175" sldId="306"/>
        </pc:sldMkLst>
      </pc:sldChg>
      <pc:sldChg chg="del">
        <pc:chgData name="Leigh Martindale" userId="731f3cf6-1af9-4152-94d9-3e35a0691fb1" providerId="ADAL" clId="{585D472F-EC17-4439-BB37-01B24F0FD280}" dt="2025-06-09T11:20:19.676" v="52" actId="47"/>
        <pc:sldMkLst>
          <pc:docMk/>
          <pc:sldMk cId="1870775835" sldId="308"/>
        </pc:sldMkLst>
      </pc:sldChg>
      <pc:sldChg chg="del">
        <pc:chgData name="Leigh Martindale" userId="731f3cf6-1af9-4152-94d9-3e35a0691fb1" providerId="ADAL" clId="{585D472F-EC17-4439-BB37-01B24F0FD280}" dt="2025-06-09T11:20:19.676" v="52" actId="47"/>
        <pc:sldMkLst>
          <pc:docMk/>
          <pc:sldMk cId="7745117" sldId="310"/>
        </pc:sldMkLst>
      </pc:sldChg>
      <pc:sldChg chg="del">
        <pc:chgData name="Leigh Martindale" userId="731f3cf6-1af9-4152-94d9-3e35a0691fb1" providerId="ADAL" clId="{585D472F-EC17-4439-BB37-01B24F0FD280}" dt="2025-06-09T11:20:19.676" v="52" actId="47"/>
        <pc:sldMkLst>
          <pc:docMk/>
          <pc:sldMk cId="199796999" sldId="311"/>
        </pc:sldMkLst>
      </pc:sldChg>
      <pc:sldChg chg="del">
        <pc:chgData name="Leigh Martindale" userId="731f3cf6-1af9-4152-94d9-3e35a0691fb1" providerId="ADAL" clId="{585D472F-EC17-4439-BB37-01B24F0FD280}" dt="2025-06-09T11:20:19.676" v="52" actId="47"/>
        <pc:sldMkLst>
          <pc:docMk/>
          <pc:sldMk cId="2632962817" sldId="316"/>
        </pc:sldMkLst>
      </pc:sldChg>
      <pc:sldChg chg="del">
        <pc:chgData name="Leigh Martindale" userId="731f3cf6-1af9-4152-94d9-3e35a0691fb1" providerId="ADAL" clId="{585D472F-EC17-4439-BB37-01B24F0FD280}" dt="2025-06-09T11:20:19.676" v="52" actId="47"/>
        <pc:sldMkLst>
          <pc:docMk/>
          <pc:sldMk cId="645709314" sldId="318"/>
        </pc:sldMkLst>
      </pc:sldChg>
      <pc:sldChg chg="del">
        <pc:chgData name="Leigh Martindale" userId="731f3cf6-1af9-4152-94d9-3e35a0691fb1" providerId="ADAL" clId="{585D472F-EC17-4439-BB37-01B24F0FD280}" dt="2025-06-09T11:20:19.676" v="52" actId="47"/>
        <pc:sldMkLst>
          <pc:docMk/>
          <pc:sldMk cId="860581066" sldId="323"/>
        </pc:sldMkLst>
      </pc:sldChg>
      <pc:sldChg chg="del">
        <pc:chgData name="Leigh Martindale" userId="731f3cf6-1af9-4152-94d9-3e35a0691fb1" providerId="ADAL" clId="{585D472F-EC17-4439-BB37-01B24F0FD280}" dt="2025-06-09T11:20:19.676" v="52" actId="47"/>
        <pc:sldMkLst>
          <pc:docMk/>
          <pc:sldMk cId="2553895798" sldId="324"/>
        </pc:sldMkLst>
      </pc:sldChg>
      <pc:sldChg chg="del">
        <pc:chgData name="Leigh Martindale" userId="731f3cf6-1af9-4152-94d9-3e35a0691fb1" providerId="ADAL" clId="{585D472F-EC17-4439-BB37-01B24F0FD280}" dt="2025-06-09T11:20:19.676" v="52" actId="47"/>
        <pc:sldMkLst>
          <pc:docMk/>
          <pc:sldMk cId="3158372646" sldId="325"/>
        </pc:sldMkLst>
      </pc:sldChg>
      <pc:sldChg chg="del">
        <pc:chgData name="Leigh Martindale" userId="731f3cf6-1af9-4152-94d9-3e35a0691fb1" providerId="ADAL" clId="{585D472F-EC17-4439-BB37-01B24F0FD280}" dt="2025-06-09T11:20:19.676" v="52" actId="47"/>
        <pc:sldMkLst>
          <pc:docMk/>
          <pc:sldMk cId="3978670576" sldId="328"/>
        </pc:sldMkLst>
      </pc:sldChg>
      <pc:sldChg chg="del">
        <pc:chgData name="Leigh Martindale" userId="731f3cf6-1af9-4152-94d9-3e35a0691fb1" providerId="ADAL" clId="{585D472F-EC17-4439-BB37-01B24F0FD280}" dt="2025-06-09T11:20:19.676" v="52" actId="47"/>
        <pc:sldMkLst>
          <pc:docMk/>
          <pc:sldMk cId="3816577071" sldId="329"/>
        </pc:sldMkLst>
      </pc:sldChg>
      <pc:sldChg chg="del">
        <pc:chgData name="Leigh Martindale" userId="731f3cf6-1af9-4152-94d9-3e35a0691fb1" providerId="ADAL" clId="{585D472F-EC17-4439-BB37-01B24F0FD280}" dt="2025-06-09T11:20:19.676" v="52" actId="47"/>
        <pc:sldMkLst>
          <pc:docMk/>
          <pc:sldMk cId="367635750" sldId="330"/>
        </pc:sldMkLst>
      </pc:sldChg>
      <pc:sldChg chg="del">
        <pc:chgData name="Leigh Martindale" userId="731f3cf6-1af9-4152-94d9-3e35a0691fb1" providerId="ADAL" clId="{585D472F-EC17-4439-BB37-01B24F0FD280}" dt="2025-06-09T11:20:19.676" v="52" actId="47"/>
        <pc:sldMkLst>
          <pc:docMk/>
          <pc:sldMk cId="2809775411" sldId="332"/>
        </pc:sldMkLst>
      </pc:sldChg>
      <pc:sldChg chg="add">
        <pc:chgData name="Leigh Martindale" userId="731f3cf6-1af9-4152-94d9-3e35a0691fb1" providerId="ADAL" clId="{585D472F-EC17-4439-BB37-01B24F0FD280}" dt="2025-06-09T11:12:01.712" v="30"/>
        <pc:sldMkLst>
          <pc:docMk/>
          <pc:sldMk cId="58854758" sldId="363"/>
        </pc:sldMkLst>
      </pc:sldChg>
      <pc:sldChg chg="add">
        <pc:chgData name="Leigh Martindale" userId="731f3cf6-1af9-4152-94d9-3e35a0691fb1" providerId="ADAL" clId="{585D472F-EC17-4439-BB37-01B24F0FD280}" dt="2025-06-09T11:12:01.712" v="30"/>
        <pc:sldMkLst>
          <pc:docMk/>
          <pc:sldMk cId="2322374793" sldId="460"/>
        </pc:sldMkLst>
      </pc:sldChg>
      <pc:sldChg chg="add">
        <pc:chgData name="Leigh Martindale" userId="731f3cf6-1af9-4152-94d9-3e35a0691fb1" providerId="ADAL" clId="{585D472F-EC17-4439-BB37-01B24F0FD280}" dt="2025-06-09T11:12:01.712" v="30"/>
        <pc:sldMkLst>
          <pc:docMk/>
          <pc:sldMk cId="929883186" sldId="461"/>
        </pc:sldMkLst>
      </pc:sldChg>
      <pc:sldChg chg="modSp add mod">
        <pc:chgData name="Leigh Martindale" userId="731f3cf6-1af9-4152-94d9-3e35a0691fb1" providerId="ADAL" clId="{585D472F-EC17-4439-BB37-01B24F0FD280}" dt="2025-06-09T11:12:39.830" v="32" actId="27636"/>
        <pc:sldMkLst>
          <pc:docMk/>
          <pc:sldMk cId="3088348513" sldId="465"/>
        </pc:sldMkLst>
        <pc:spChg chg="mod">
          <ac:chgData name="Leigh Martindale" userId="731f3cf6-1af9-4152-94d9-3e35a0691fb1" providerId="ADAL" clId="{585D472F-EC17-4439-BB37-01B24F0FD280}" dt="2025-06-09T11:12:39.830" v="32" actId="27636"/>
          <ac:spMkLst>
            <pc:docMk/>
            <pc:sldMk cId="3088348513" sldId="465"/>
            <ac:spMk id="8" creationId="{00000000-0000-0000-0000-000000000000}"/>
          </ac:spMkLst>
        </pc:spChg>
      </pc:sldChg>
      <pc:sldChg chg="add">
        <pc:chgData name="Leigh Martindale" userId="731f3cf6-1af9-4152-94d9-3e35a0691fb1" providerId="ADAL" clId="{585D472F-EC17-4439-BB37-01B24F0FD280}" dt="2025-06-09T11:13:00.021" v="33"/>
        <pc:sldMkLst>
          <pc:docMk/>
          <pc:sldMk cId="2980294354" sldId="467"/>
        </pc:sldMkLst>
      </pc:sldChg>
      <pc:sldChg chg="add">
        <pc:chgData name="Leigh Martindale" userId="731f3cf6-1af9-4152-94d9-3e35a0691fb1" providerId="ADAL" clId="{585D472F-EC17-4439-BB37-01B24F0FD280}" dt="2025-06-09T11:17:42.512" v="49"/>
        <pc:sldMkLst>
          <pc:docMk/>
          <pc:sldMk cId="3869497755" sldId="475"/>
        </pc:sldMkLst>
      </pc:sldChg>
      <pc:sldChg chg="add">
        <pc:chgData name="Leigh Martindale" userId="731f3cf6-1af9-4152-94d9-3e35a0691fb1" providerId="ADAL" clId="{585D472F-EC17-4439-BB37-01B24F0FD280}" dt="2025-06-09T11:17:50.549" v="50"/>
        <pc:sldMkLst>
          <pc:docMk/>
          <pc:sldMk cId="583731951" sldId="478"/>
        </pc:sldMkLst>
      </pc:sldChg>
      <pc:sldChg chg="modSp add mod">
        <pc:chgData name="Leigh Martindale" userId="731f3cf6-1af9-4152-94d9-3e35a0691fb1" providerId="ADAL" clId="{585D472F-EC17-4439-BB37-01B24F0FD280}" dt="2025-06-09T11:22:22.800" v="57" actId="1076"/>
        <pc:sldMkLst>
          <pc:docMk/>
          <pc:sldMk cId="2619813114" sldId="481"/>
        </pc:sldMkLst>
        <pc:spChg chg="mod">
          <ac:chgData name="Leigh Martindale" userId="731f3cf6-1af9-4152-94d9-3e35a0691fb1" providerId="ADAL" clId="{585D472F-EC17-4439-BB37-01B24F0FD280}" dt="2025-06-09T11:22:22.800" v="57" actId="1076"/>
          <ac:spMkLst>
            <pc:docMk/>
            <pc:sldMk cId="2619813114" sldId="481"/>
            <ac:spMk id="3" creationId="{8E6846DA-BADD-7143-041C-B41EFB7FAB46}"/>
          </ac:spMkLst>
        </pc:spChg>
        <pc:picChg chg="mod">
          <ac:chgData name="Leigh Martindale" userId="731f3cf6-1af9-4152-94d9-3e35a0691fb1" providerId="ADAL" clId="{585D472F-EC17-4439-BB37-01B24F0FD280}" dt="2025-06-09T11:22:19.653" v="56" actId="1076"/>
          <ac:picMkLst>
            <pc:docMk/>
            <pc:sldMk cId="2619813114" sldId="481"/>
            <ac:picMk id="4" creationId="{42009D38-5A83-FA4D-0D61-7CBF503A4308}"/>
          </ac:picMkLst>
        </pc:picChg>
      </pc:sldChg>
      <pc:sldChg chg="modSp add mod">
        <pc:chgData name="Leigh Martindale" userId="731f3cf6-1af9-4152-94d9-3e35a0691fb1" providerId="ADAL" clId="{585D472F-EC17-4439-BB37-01B24F0FD280}" dt="2025-06-09T11:15:24.723" v="48" actId="20577"/>
        <pc:sldMkLst>
          <pc:docMk/>
          <pc:sldMk cId="3855411020" sldId="482"/>
        </pc:sldMkLst>
        <pc:spChg chg="mod">
          <ac:chgData name="Leigh Martindale" userId="731f3cf6-1af9-4152-94d9-3e35a0691fb1" providerId="ADAL" clId="{585D472F-EC17-4439-BB37-01B24F0FD280}" dt="2025-06-09T11:15:24.723" v="48" actId="20577"/>
          <ac:spMkLst>
            <pc:docMk/>
            <pc:sldMk cId="3855411020" sldId="482"/>
            <ac:spMk id="2" creationId="{DAD2BB67-624A-60E5-A6FF-288EF8A11107}"/>
          </ac:spMkLst>
        </pc:spChg>
        <pc:spChg chg="mod">
          <ac:chgData name="Leigh Martindale" userId="731f3cf6-1af9-4152-94d9-3e35a0691fb1" providerId="ADAL" clId="{585D472F-EC17-4439-BB37-01B24F0FD280}" dt="2025-06-09T11:15:14.472" v="40" actId="27636"/>
          <ac:spMkLst>
            <pc:docMk/>
            <pc:sldMk cId="3855411020" sldId="482"/>
            <ac:spMk id="3" creationId="{89E17E2F-2F7C-45AE-9894-C223C4A42299}"/>
          </ac:spMkLst>
        </pc:spChg>
      </pc:sldChg>
      <pc:sldChg chg="add">
        <pc:chgData name="Leigh Martindale" userId="731f3cf6-1af9-4152-94d9-3e35a0691fb1" providerId="ADAL" clId="{585D472F-EC17-4439-BB37-01B24F0FD280}" dt="2025-06-09T11:18:54.551" v="51"/>
        <pc:sldMkLst>
          <pc:docMk/>
          <pc:sldMk cId="362655382" sldId="485"/>
        </pc:sldMkLst>
      </pc:sldChg>
      <pc:sldChg chg="del">
        <pc:chgData name="Leigh Martindale" userId="731f3cf6-1af9-4152-94d9-3e35a0691fb1" providerId="ADAL" clId="{585D472F-EC17-4439-BB37-01B24F0FD280}" dt="2025-06-09T11:20:19.676" v="52" actId="47"/>
        <pc:sldMkLst>
          <pc:docMk/>
          <pc:sldMk cId="585368035" sldId="796"/>
        </pc:sldMkLst>
      </pc:sldChg>
      <pc:sldChg chg="del">
        <pc:chgData name="Leigh Martindale" userId="731f3cf6-1af9-4152-94d9-3e35a0691fb1" providerId="ADAL" clId="{585D472F-EC17-4439-BB37-01B24F0FD280}" dt="2025-06-09T11:20:19.676" v="52" actId="47"/>
        <pc:sldMkLst>
          <pc:docMk/>
          <pc:sldMk cId="2073147759" sldId="826"/>
        </pc:sldMkLst>
      </pc:sldChg>
      <pc:sldChg chg="del">
        <pc:chgData name="Leigh Martindale" userId="731f3cf6-1af9-4152-94d9-3e35a0691fb1" providerId="ADAL" clId="{585D472F-EC17-4439-BB37-01B24F0FD280}" dt="2025-06-09T11:20:19.676" v="52" actId="47"/>
        <pc:sldMkLst>
          <pc:docMk/>
          <pc:sldMk cId="2834952591" sldId="827"/>
        </pc:sldMkLst>
      </pc:sldChg>
      <pc:sldChg chg="del">
        <pc:chgData name="Leigh Martindale" userId="731f3cf6-1af9-4152-94d9-3e35a0691fb1" providerId="ADAL" clId="{585D472F-EC17-4439-BB37-01B24F0FD280}" dt="2025-06-09T11:20:19.676" v="52" actId="47"/>
        <pc:sldMkLst>
          <pc:docMk/>
          <pc:sldMk cId="4195815509" sldId="828"/>
        </pc:sldMkLst>
      </pc:sldChg>
      <pc:sldChg chg="del">
        <pc:chgData name="Leigh Martindale" userId="731f3cf6-1af9-4152-94d9-3e35a0691fb1" providerId="ADAL" clId="{585D472F-EC17-4439-BB37-01B24F0FD280}" dt="2025-06-09T11:20:19.676" v="52" actId="47"/>
        <pc:sldMkLst>
          <pc:docMk/>
          <pc:sldMk cId="2845036827" sldId="829"/>
        </pc:sldMkLst>
      </pc:sldChg>
      <pc:sldChg chg="del">
        <pc:chgData name="Leigh Martindale" userId="731f3cf6-1af9-4152-94d9-3e35a0691fb1" providerId="ADAL" clId="{585D472F-EC17-4439-BB37-01B24F0FD280}" dt="2025-06-09T11:20:19.676" v="52" actId="47"/>
        <pc:sldMkLst>
          <pc:docMk/>
          <pc:sldMk cId="0" sldId="830"/>
        </pc:sldMkLst>
      </pc:sldChg>
      <pc:sldChg chg="del">
        <pc:chgData name="Leigh Martindale" userId="731f3cf6-1af9-4152-94d9-3e35a0691fb1" providerId="ADAL" clId="{585D472F-EC17-4439-BB37-01B24F0FD280}" dt="2025-06-09T11:20:19.676" v="52" actId="47"/>
        <pc:sldMkLst>
          <pc:docMk/>
          <pc:sldMk cId="0" sldId="831"/>
        </pc:sldMkLst>
      </pc:sldChg>
      <pc:sldChg chg="modSp mod">
        <pc:chgData name="Leigh Martindale" userId="731f3cf6-1af9-4152-94d9-3e35a0691fb1" providerId="ADAL" clId="{585D472F-EC17-4439-BB37-01B24F0FD280}" dt="2025-06-09T11:11:30.356" v="29" actId="20577"/>
        <pc:sldMkLst>
          <pc:docMk/>
          <pc:sldMk cId="2078809954" sldId="2929"/>
        </pc:sldMkLst>
        <pc:spChg chg="mod">
          <ac:chgData name="Leigh Martindale" userId="731f3cf6-1af9-4152-94d9-3e35a0691fb1" providerId="ADAL" clId="{585D472F-EC17-4439-BB37-01B24F0FD280}" dt="2025-06-09T11:11:30.356" v="29" actId="20577"/>
          <ac:spMkLst>
            <pc:docMk/>
            <pc:sldMk cId="2078809954" sldId="2929"/>
            <ac:spMk id="2" creationId="{9FBF6E4E-8A7F-7E94-580D-CE38D48FFE20}"/>
          </ac:spMkLst>
        </pc:spChg>
      </pc:sldChg>
      <pc:sldChg chg="del">
        <pc:chgData name="Leigh Martindale" userId="731f3cf6-1af9-4152-94d9-3e35a0691fb1" providerId="ADAL" clId="{585D472F-EC17-4439-BB37-01B24F0FD280}" dt="2025-06-09T11:20:19.676" v="52" actId="47"/>
        <pc:sldMkLst>
          <pc:docMk/>
          <pc:sldMk cId="649898703" sldId="3320"/>
        </pc:sldMkLst>
      </pc:sldChg>
      <pc:sldChg chg="del">
        <pc:chgData name="Leigh Martindale" userId="731f3cf6-1af9-4152-94d9-3e35a0691fb1" providerId="ADAL" clId="{585D472F-EC17-4439-BB37-01B24F0FD280}" dt="2025-06-09T11:20:19.676" v="52" actId="47"/>
        <pc:sldMkLst>
          <pc:docMk/>
          <pc:sldMk cId="0" sldId="3321"/>
        </pc:sldMkLst>
      </pc:sldChg>
      <pc:sldChg chg="del">
        <pc:chgData name="Leigh Martindale" userId="731f3cf6-1af9-4152-94d9-3e35a0691fb1" providerId="ADAL" clId="{585D472F-EC17-4439-BB37-01B24F0FD280}" dt="2025-06-09T11:20:19.676" v="52" actId="47"/>
        <pc:sldMkLst>
          <pc:docMk/>
          <pc:sldMk cId="0" sldId="3322"/>
        </pc:sldMkLst>
      </pc:sldChg>
      <pc:sldChg chg="del">
        <pc:chgData name="Leigh Martindale" userId="731f3cf6-1af9-4152-94d9-3e35a0691fb1" providerId="ADAL" clId="{585D472F-EC17-4439-BB37-01B24F0FD280}" dt="2025-06-09T11:20:19.676" v="52" actId="47"/>
        <pc:sldMkLst>
          <pc:docMk/>
          <pc:sldMk cId="0" sldId="3323"/>
        </pc:sldMkLst>
      </pc:sldChg>
      <pc:sldChg chg="del">
        <pc:chgData name="Leigh Martindale" userId="731f3cf6-1af9-4152-94d9-3e35a0691fb1" providerId="ADAL" clId="{585D472F-EC17-4439-BB37-01B24F0FD280}" dt="2025-06-09T11:20:19.676" v="52" actId="47"/>
        <pc:sldMkLst>
          <pc:docMk/>
          <pc:sldMk cId="0" sldId="3324"/>
        </pc:sldMkLst>
      </pc:sldChg>
      <pc:sldChg chg="del">
        <pc:chgData name="Leigh Martindale" userId="731f3cf6-1af9-4152-94d9-3e35a0691fb1" providerId="ADAL" clId="{585D472F-EC17-4439-BB37-01B24F0FD280}" dt="2025-06-09T11:20:19.676" v="52" actId="47"/>
        <pc:sldMkLst>
          <pc:docMk/>
          <pc:sldMk cId="772644216" sldId="3325"/>
        </pc:sldMkLst>
      </pc:sldChg>
      <pc:sldChg chg="del">
        <pc:chgData name="Leigh Martindale" userId="731f3cf6-1af9-4152-94d9-3e35a0691fb1" providerId="ADAL" clId="{585D472F-EC17-4439-BB37-01B24F0FD280}" dt="2025-06-09T11:20:19.676" v="52" actId="47"/>
        <pc:sldMkLst>
          <pc:docMk/>
          <pc:sldMk cId="1077935124" sldId="3326"/>
        </pc:sldMkLst>
      </pc:sldChg>
      <pc:sldChg chg="del">
        <pc:chgData name="Leigh Martindale" userId="731f3cf6-1af9-4152-94d9-3e35a0691fb1" providerId="ADAL" clId="{585D472F-EC17-4439-BB37-01B24F0FD280}" dt="2025-06-09T11:20:19.676" v="52" actId="47"/>
        <pc:sldMkLst>
          <pc:docMk/>
          <pc:sldMk cId="203265248" sldId="3327"/>
        </pc:sldMkLst>
      </pc:sldChg>
      <pc:sldChg chg="del">
        <pc:chgData name="Leigh Martindale" userId="731f3cf6-1af9-4152-94d9-3e35a0691fb1" providerId="ADAL" clId="{585D472F-EC17-4439-BB37-01B24F0FD280}" dt="2025-06-09T11:20:19.676" v="52" actId="47"/>
        <pc:sldMkLst>
          <pc:docMk/>
          <pc:sldMk cId="2997106682" sldId="3328"/>
        </pc:sldMkLst>
      </pc:sldChg>
      <pc:sldChg chg="del">
        <pc:chgData name="Leigh Martindale" userId="731f3cf6-1af9-4152-94d9-3e35a0691fb1" providerId="ADAL" clId="{585D472F-EC17-4439-BB37-01B24F0FD280}" dt="2025-06-09T11:20:19.676" v="52" actId="47"/>
        <pc:sldMkLst>
          <pc:docMk/>
          <pc:sldMk cId="0" sldId="3329"/>
        </pc:sldMkLst>
      </pc:sldChg>
      <pc:sldChg chg="del">
        <pc:chgData name="Leigh Martindale" userId="731f3cf6-1af9-4152-94d9-3e35a0691fb1" providerId="ADAL" clId="{585D472F-EC17-4439-BB37-01B24F0FD280}" dt="2025-06-09T11:13:28.690" v="34" actId="47"/>
        <pc:sldMkLst>
          <pc:docMk/>
          <pc:sldMk cId="3246981422" sldId="2147483153"/>
        </pc:sldMkLst>
      </pc:sldChg>
      <pc:sldChg chg="del">
        <pc:chgData name="Leigh Martindale" userId="731f3cf6-1af9-4152-94d9-3e35a0691fb1" providerId="ADAL" clId="{585D472F-EC17-4439-BB37-01B24F0FD280}" dt="2025-06-09T11:13:55.694" v="37" actId="47"/>
        <pc:sldMkLst>
          <pc:docMk/>
          <pc:sldMk cId="20700300" sldId="2147483155"/>
        </pc:sldMkLst>
      </pc:sldChg>
      <pc:sldChg chg="del">
        <pc:chgData name="Leigh Martindale" userId="731f3cf6-1af9-4152-94d9-3e35a0691fb1" providerId="ADAL" clId="{585D472F-EC17-4439-BB37-01B24F0FD280}" dt="2025-06-09T11:20:19.676" v="52" actId="47"/>
        <pc:sldMkLst>
          <pc:docMk/>
          <pc:sldMk cId="4162903949" sldId="2147483157"/>
        </pc:sldMkLst>
      </pc:sldChg>
      <pc:sldChg chg="del">
        <pc:chgData name="Leigh Martindale" userId="731f3cf6-1af9-4152-94d9-3e35a0691fb1" providerId="ADAL" clId="{585D472F-EC17-4439-BB37-01B24F0FD280}" dt="2025-06-09T11:20:19.676" v="52" actId="47"/>
        <pc:sldMkLst>
          <pc:docMk/>
          <pc:sldMk cId="2932584658" sldId="2147483158"/>
        </pc:sldMkLst>
      </pc:sldChg>
      <pc:sldChg chg="del">
        <pc:chgData name="Leigh Martindale" userId="731f3cf6-1af9-4152-94d9-3e35a0691fb1" providerId="ADAL" clId="{585D472F-EC17-4439-BB37-01B24F0FD280}" dt="2025-06-09T11:20:19.676" v="52" actId="47"/>
        <pc:sldMkLst>
          <pc:docMk/>
          <pc:sldMk cId="3013589893" sldId="2147483159"/>
        </pc:sldMkLst>
      </pc:sldChg>
      <pc:sldChg chg="del">
        <pc:chgData name="Leigh Martindale" userId="731f3cf6-1af9-4152-94d9-3e35a0691fb1" providerId="ADAL" clId="{585D472F-EC17-4439-BB37-01B24F0FD280}" dt="2025-06-09T11:20:19.676" v="52" actId="47"/>
        <pc:sldMkLst>
          <pc:docMk/>
          <pc:sldMk cId="1223222695" sldId="2147483160"/>
        </pc:sldMkLst>
      </pc:sldChg>
      <pc:sldChg chg="del">
        <pc:chgData name="Leigh Martindale" userId="731f3cf6-1af9-4152-94d9-3e35a0691fb1" providerId="ADAL" clId="{585D472F-EC17-4439-BB37-01B24F0FD280}" dt="2025-06-09T11:20:19.676" v="52" actId="47"/>
        <pc:sldMkLst>
          <pc:docMk/>
          <pc:sldMk cId="2363078025" sldId="2147483161"/>
        </pc:sldMkLst>
      </pc:sldChg>
      <pc:sldChg chg="del">
        <pc:chgData name="Leigh Martindale" userId="731f3cf6-1af9-4152-94d9-3e35a0691fb1" providerId="ADAL" clId="{585D472F-EC17-4439-BB37-01B24F0FD280}" dt="2025-06-09T11:20:19.676" v="52" actId="47"/>
        <pc:sldMkLst>
          <pc:docMk/>
          <pc:sldMk cId="1688835656" sldId="2147483162"/>
        </pc:sldMkLst>
      </pc:sldChg>
      <pc:sldChg chg="del">
        <pc:chgData name="Leigh Martindale" userId="731f3cf6-1af9-4152-94d9-3e35a0691fb1" providerId="ADAL" clId="{585D472F-EC17-4439-BB37-01B24F0FD280}" dt="2025-06-09T11:20:19.676" v="52" actId="47"/>
        <pc:sldMkLst>
          <pc:docMk/>
          <pc:sldMk cId="3390369351" sldId="2147483163"/>
        </pc:sldMkLst>
      </pc:sldChg>
      <pc:sldChg chg="del">
        <pc:chgData name="Leigh Martindale" userId="731f3cf6-1af9-4152-94d9-3e35a0691fb1" providerId="ADAL" clId="{585D472F-EC17-4439-BB37-01B24F0FD280}" dt="2025-06-09T11:20:19.676" v="52" actId="47"/>
        <pc:sldMkLst>
          <pc:docMk/>
          <pc:sldMk cId="1751672328" sldId="2147483164"/>
        </pc:sldMkLst>
      </pc:sldChg>
      <pc:sldChg chg="del">
        <pc:chgData name="Leigh Martindale" userId="731f3cf6-1af9-4152-94d9-3e35a0691fb1" providerId="ADAL" clId="{585D472F-EC17-4439-BB37-01B24F0FD280}" dt="2025-06-09T11:20:19.676" v="52" actId="47"/>
        <pc:sldMkLst>
          <pc:docMk/>
          <pc:sldMk cId="491641766" sldId="2147483165"/>
        </pc:sldMkLst>
      </pc:sldChg>
      <pc:sldChg chg="modSp mod">
        <pc:chgData name="Leigh Martindale" userId="731f3cf6-1af9-4152-94d9-3e35a0691fb1" providerId="ADAL" clId="{585D472F-EC17-4439-BB37-01B24F0FD280}" dt="2025-06-09T11:13:43.472" v="36" actId="20577"/>
        <pc:sldMkLst>
          <pc:docMk/>
          <pc:sldMk cId="1260306674" sldId="2147483166"/>
        </pc:sldMkLst>
        <pc:graphicFrameChg chg="modGraphic">
          <ac:chgData name="Leigh Martindale" userId="731f3cf6-1af9-4152-94d9-3e35a0691fb1" providerId="ADAL" clId="{585D472F-EC17-4439-BB37-01B24F0FD280}" dt="2025-06-09T11:13:43.472" v="36" actId="20577"/>
          <ac:graphicFrameMkLst>
            <pc:docMk/>
            <pc:sldMk cId="1260306674" sldId="2147483166"/>
            <ac:graphicFrameMk id="3" creationId="{5DF47660-F28F-552B-7F4F-D00919735709}"/>
          </ac:graphicFrameMkLst>
        </pc:graphicFrameChg>
      </pc:sldChg>
      <pc:sldChg chg="modSp add del mod">
        <pc:chgData name="Leigh Martindale" userId="731f3cf6-1af9-4152-94d9-3e35a0691fb1" providerId="ADAL" clId="{585D472F-EC17-4439-BB37-01B24F0FD280}" dt="2025-06-09T11:11:03.628" v="17" actId="47"/>
        <pc:sldMkLst>
          <pc:docMk/>
          <pc:sldMk cId="766056782" sldId="2147483167"/>
        </pc:sldMkLst>
        <pc:spChg chg="mod">
          <ac:chgData name="Leigh Martindale" userId="731f3cf6-1af9-4152-94d9-3e35a0691fb1" providerId="ADAL" clId="{585D472F-EC17-4439-BB37-01B24F0FD280}" dt="2025-06-09T11:10:20.816" v="9" actId="21"/>
          <ac:spMkLst>
            <pc:docMk/>
            <pc:sldMk cId="766056782" sldId="2147483167"/>
            <ac:spMk id="4" creationId="{00000000-0000-0000-0000-000000000000}"/>
          </ac:spMkLst>
        </pc:spChg>
      </pc:sldChg>
      <pc:sldChg chg="new del">
        <pc:chgData name="Leigh Martindale" userId="731f3cf6-1af9-4152-94d9-3e35a0691fb1" providerId="ADAL" clId="{585D472F-EC17-4439-BB37-01B24F0FD280}" dt="2025-06-09T11:09:52.458" v="3" actId="47"/>
        <pc:sldMkLst>
          <pc:docMk/>
          <pc:sldMk cId="2439118522" sldId="2147483167"/>
        </pc:sldMkLst>
      </pc:sldChg>
      <pc:sldChg chg="new del">
        <pc:chgData name="Leigh Martindale" userId="731f3cf6-1af9-4152-94d9-3e35a0691fb1" providerId="ADAL" clId="{585D472F-EC17-4439-BB37-01B24F0FD280}" dt="2025-06-09T11:10:12.889" v="7" actId="47"/>
        <pc:sldMkLst>
          <pc:docMk/>
          <pc:sldMk cId="1960605829" sldId="2147483168"/>
        </pc:sldMkLst>
      </pc:sldChg>
      <pc:sldChg chg="delSp modSp new mod ord">
        <pc:chgData name="Leigh Martindale" userId="731f3cf6-1af9-4152-94d9-3e35a0691fb1" providerId="ADAL" clId="{585D472F-EC17-4439-BB37-01B24F0FD280}" dt="2025-06-09T11:11:05.433" v="19"/>
        <pc:sldMkLst>
          <pc:docMk/>
          <pc:sldMk cId="3646437318" sldId="2147483168"/>
        </pc:sldMkLst>
        <pc:spChg chg="mod">
          <ac:chgData name="Leigh Martindale" userId="731f3cf6-1af9-4152-94d9-3e35a0691fb1" providerId="ADAL" clId="{585D472F-EC17-4439-BB37-01B24F0FD280}" dt="2025-06-09T11:10:50.155" v="16" actId="207"/>
          <ac:spMkLst>
            <pc:docMk/>
            <pc:sldMk cId="3646437318" sldId="2147483168"/>
            <ac:spMk id="2" creationId="{A3BBDA6D-2898-FD81-9254-2371F424DD6B}"/>
          </ac:spMkLst>
        </pc:spChg>
        <pc:spChg chg="mod">
          <ac:chgData name="Leigh Martindale" userId="731f3cf6-1af9-4152-94d9-3e35a0691fb1" providerId="ADAL" clId="{585D472F-EC17-4439-BB37-01B24F0FD280}" dt="2025-06-09T11:10:41.350" v="15" actId="27636"/>
          <ac:spMkLst>
            <pc:docMk/>
            <pc:sldMk cId="3646437318" sldId="2147483168"/>
            <ac:spMk id="3" creationId="{CE7B16A6-860F-7F62-2909-7FCADB7D5D40}"/>
          </ac:spMkLst>
        </pc:spChg>
        <pc:spChg chg="del">
          <ac:chgData name="Leigh Martindale" userId="731f3cf6-1af9-4152-94d9-3e35a0691fb1" providerId="ADAL" clId="{585D472F-EC17-4439-BB37-01B24F0FD280}" dt="2025-06-09T11:10:25.693" v="11" actId="478"/>
          <ac:spMkLst>
            <pc:docMk/>
            <pc:sldMk cId="3646437318" sldId="2147483168"/>
            <ac:spMk id="4" creationId="{611A2E2A-7CBB-6B5F-4EED-1B04C7135E78}"/>
          </ac:spMkLst>
        </pc:spChg>
      </pc:sldChg>
      <pc:sldChg chg="add">
        <pc:chgData name="Leigh Martindale" userId="731f3cf6-1af9-4152-94d9-3e35a0691fb1" providerId="ADAL" clId="{585D472F-EC17-4439-BB37-01B24F0FD280}" dt="2025-06-09T11:12:01.712" v="30"/>
        <pc:sldMkLst>
          <pc:docMk/>
          <pc:sldMk cId="3712896684" sldId="2147483169"/>
        </pc:sldMkLst>
      </pc:sldChg>
      <pc:sldChg chg="add">
        <pc:chgData name="Leigh Martindale" userId="731f3cf6-1af9-4152-94d9-3e35a0691fb1" providerId="ADAL" clId="{585D472F-EC17-4439-BB37-01B24F0FD280}" dt="2025-06-09T11:15:14.403" v="38"/>
        <pc:sldMkLst>
          <pc:docMk/>
          <pc:sldMk cId="0" sldId="2147483170"/>
        </pc:sldMkLst>
      </pc:sldChg>
      <pc:sldMasterChg chg="delSldLayout">
        <pc:chgData name="Leigh Martindale" userId="731f3cf6-1af9-4152-94d9-3e35a0691fb1" providerId="ADAL" clId="{585D472F-EC17-4439-BB37-01B24F0FD280}" dt="2025-06-09T11:11:03.628" v="17" actId="47"/>
        <pc:sldMasterMkLst>
          <pc:docMk/>
          <pc:sldMasterMk cId="79483303" sldId="2147483676"/>
        </pc:sldMasterMkLst>
        <pc:sldLayoutChg chg="del">
          <pc:chgData name="Leigh Martindale" userId="731f3cf6-1af9-4152-94d9-3e35a0691fb1" providerId="ADAL" clId="{585D472F-EC17-4439-BB37-01B24F0FD280}" dt="2025-06-09T11:11:03.628" v="17" actId="47"/>
          <pc:sldLayoutMkLst>
            <pc:docMk/>
            <pc:sldMasterMk cId="79483303" sldId="2147483676"/>
            <pc:sldLayoutMk cId="1917944427" sldId="2147483699"/>
          </pc:sldLayoutMkLst>
        </pc:sldLayoutChg>
      </pc:sldMasterChg>
      <pc:sldMasterChg chg="delSldLayout">
        <pc:chgData name="Leigh Martindale" userId="731f3cf6-1af9-4152-94d9-3e35a0691fb1" providerId="ADAL" clId="{585D472F-EC17-4439-BB37-01B24F0FD280}" dt="2025-06-09T11:20:19.676" v="52" actId="47"/>
        <pc:sldMasterMkLst>
          <pc:docMk/>
          <pc:sldMasterMk cId="4147881818" sldId="2147483684"/>
        </pc:sldMasterMkLst>
        <pc:sldLayoutChg chg="del">
          <pc:chgData name="Leigh Martindale" userId="731f3cf6-1af9-4152-94d9-3e35a0691fb1" providerId="ADAL" clId="{585D472F-EC17-4439-BB37-01B24F0FD280}" dt="2025-06-09T11:20:19.676" v="52" actId="47"/>
          <pc:sldLayoutMkLst>
            <pc:docMk/>
            <pc:sldMasterMk cId="4147881818" sldId="2147483684"/>
            <pc:sldLayoutMk cId="413236598" sldId="2147483685"/>
          </pc:sldLayoutMkLst>
        </pc:sldLayoutChg>
        <pc:sldLayoutChg chg="del">
          <pc:chgData name="Leigh Martindale" userId="731f3cf6-1af9-4152-94d9-3e35a0691fb1" providerId="ADAL" clId="{585D472F-EC17-4439-BB37-01B24F0FD280}" dt="2025-06-09T11:20:19.676" v="52" actId="47"/>
          <pc:sldLayoutMkLst>
            <pc:docMk/>
            <pc:sldMasterMk cId="4147881818" sldId="2147483684"/>
            <pc:sldLayoutMk cId="2750225117" sldId="2147483695"/>
          </pc:sldLayoutMkLst>
        </pc:sldLayoutChg>
        <pc:sldLayoutChg chg="del">
          <pc:chgData name="Leigh Martindale" userId="731f3cf6-1af9-4152-94d9-3e35a0691fb1" providerId="ADAL" clId="{585D472F-EC17-4439-BB37-01B24F0FD280}" dt="2025-06-09T11:20:19.676" v="52" actId="47"/>
          <pc:sldLayoutMkLst>
            <pc:docMk/>
            <pc:sldMasterMk cId="4147881818" sldId="2147483684"/>
            <pc:sldLayoutMk cId="3402158040" sldId="2147483697"/>
          </pc:sldLayoutMkLst>
        </pc:sldLayoutChg>
        <pc:sldLayoutChg chg="del">
          <pc:chgData name="Leigh Martindale" userId="731f3cf6-1af9-4152-94d9-3e35a0691fb1" providerId="ADAL" clId="{585D472F-EC17-4439-BB37-01B24F0FD280}" dt="2025-06-09T11:20:19.676" v="52" actId="47"/>
          <pc:sldLayoutMkLst>
            <pc:docMk/>
            <pc:sldMasterMk cId="4147881818" sldId="2147483684"/>
            <pc:sldLayoutMk cId="2546521565" sldId="2147483698"/>
          </pc:sldLayoutMkLst>
        </pc:sldLayoutChg>
      </pc:sldMasterChg>
    </pc:docChg>
  </pc:docChgLst>
  <pc:docChgLst>
    <pc:chgData name="Leigh Martindale" userId="S::gylm6@lunet.lboro.ac.uk::731f3cf6-1af9-4152-94d9-3e35a0691fb1" providerId="AD" clId="Web-{80921AC7-5F82-4F2D-95F8-B7024E591C8A}"/>
    <pc:docChg chg="modSld">
      <pc:chgData name="Leigh Martindale" userId="S::gylm6@lunet.lboro.ac.uk::731f3cf6-1af9-4152-94d9-3e35a0691fb1" providerId="AD" clId="Web-{80921AC7-5F82-4F2D-95F8-B7024E591C8A}" dt="2025-06-10T10:50:25.738" v="1"/>
      <pc:docMkLst>
        <pc:docMk/>
      </pc:docMkLst>
      <pc:sldChg chg="delSp">
        <pc:chgData name="Leigh Martindale" userId="S::gylm6@lunet.lboro.ac.uk::731f3cf6-1af9-4152-94d9-3e35a0691fb1" providerId="AD" clId="Web-{80921AC7-5F82-4F2D-95F8-B7024E591C8A}" dt="2025-06-10T10:50:20.660" v="0"/>
        <pc:sldMkLst>
          <pc:docMk/>
          <pc:sldMk cId="3604950869" sldId="799"/>
        </pc:sldMkLst>
        <pc:picChg chg="del">
          <ac:chgData name="Leigh Martindale" userId="S::gylm6@lunet.lboro.ac.uk::731f3cf6-1af9-4152-94d9-3e35a0691fb1" providerId="AD" clId="Web-{80921AC7-5F82-4F2D-95F8-B7024E591C8A}" dt="2025-06-10T10:50:20.660" v="0"/>
          <ac:picMkLst>
            <pc:docMk/>
            <pc:sldMk cId="3604950869" sldId="799"/>
            <ac:picMk id="9" creationId="{070B861E-66B6-4EAE-826B-0BAFF4211287}"/>
          </ac:picMkLst>
        </pc:picChg>
      </pc:sldChg>
      <pc:sldChg chg="delSp">
        <pc:chgData name="Leigh Martindale" userId="S::gylm6@lunet.lboro.ac.uk::731f3cf6-1af9-4152-94d9-3e35a0691fb1" providerId="AD" clId="Web-{80921AC7-5F82-4F2D-95F8-B7024E591C8A}" dt="2025-06-10T10:50:25.738" v="1"/>
        <pc:sldMkLst>
          <pc:docMk/>
          <pc:sldMk cId="1891633820" sldId="805"/>
        </pc:sldMkLst>
        <pc:picChg chg="del">
          <ac:chgData name="Leigh Martindale" userId="S::gylm6@lunet.lboro.ac.uk::731f3cf6-1af9-4152-94d9-3e35a0691fb1" providerId="AD" clId="Web-{80921AC7-5F82-4F2D-95F8-B7024E591C8A}" dt="2025-06-10T10:50:25.738" v="1"/>
          <ac:picMkLst>
            <pc:docMk/>
            <pc:sldMk cId="1891633820" sldId="805"/>
            <ac:picMk id="9" creationId="{070B861E-66B6-4EAE-826B-0BAFF4211287}"/>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view3D>
      <c:rotX val="30"/>
      <c:rotY val="20"/>
      <c:depthPercent val="100"/>
      <c:rAngAx val="0"/>
      <c:perspective val="110"/>
    </c:view3D>
    <c:floor>
      <c:thickness val="0"/>
      <c:spPr>
        <a:noFill/>
        <a:ln w="6350"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Sheet1!$C$15</c:f>
              <c:strCache>
                <c:ptCount val="1"/>
              </c:strCache>
            </c:strRef>
          </c:tx>
          <c:spPr>
            <a:solidFill>
              <a:schemeClr val="accent5">
                <a:tint val="40000"/>
              </a:schemeClr>
            </a:solidFill>
            <a:ln>
              <a:noFill/>
            </a:ln>
            <a:effectLst/>
            <a:sp3d/>
          </c:spPr>
          <c:invertIfNegative val="0"/>
          <c:dPt>
            <c:idx val="1"/>
            <c:invertIfNegative val="0"/>
            <c:bubble3D val="0"/>
            <c:spPr>
              <a:noFill/>
              <a:ln>
                <a:noFill/>
              </a:ln>
              <a:effectLst/>
              <a:sp3d/>
            </c:spPr>
            <c:extLst>
              <c:ext xmlns:c16="http://schemas.microsoft.com/office/drawing/2014/chart" uri="{C3380CC4-5D6E-409C-BE32-E72D297353CC}">
                <c16:uniqueId val="{00000001-A7C2-4148-8FBC-AB6A99D35196}"/>
              </c:ext>
            </c:extLst>
          </c:dPt>
          <c:dPt>
            <c:idx val="2"/>
            <c:invertIfNegative val="0"/>
            <c:bubble3D val="0"/>
            <c:spPr>
              <a:noFill/>
              <a:ln>
                <a:noFill/>
              </a:ln>
              <a:effectLst/>
              <a:sp3d/>
            </c:spPr>
            <c:extLst>
              <c:ext xmlns:c16="http://schemas.microsoft.com/office/drawing/2014/chart" uri="{C3380CC4-5D6E-409C-BE32-E72D297353CC}">
                <c16:uniqueId val="{00000003-A7C2-4148-8FBC-AB6A99D35196}"/>
              </c:ext>
            </c:extLst>
          </c:dPt>
          <c:dPt>
            <c:idx val="3"/>
            <c:invertIfNegative val="0"/>
            <c:bubble3D val="0"/>
            <c:spPr>
              <a:noFill/>
              <a:ln>
                <a:noFill/>
              </a:ln>
              <a:effectLst/>
              <a:sp3d/>
            </c:spPr>
            <c:extLst>
              <c:ext xmlns:c16="http://schemas.microsoft.com/office/drawing/2014/chart" uri="{C3380CC4-5D6E-409C-BE32-E72D297353CC}">
                <c16:uniqueId val="{00000005-A7C2-4148-8FBC-AB6A99D35196}"/>
              </c:ext>
            </c:extLst>
          </c:dPt>
          <c:dPt>
            <c:idx val="4"/>
            <c:invertIfNegative val="0"/>
            <c:bubble3D val="0"/>
            <c:spPr>
              <a:noFill/>
              <a:ln>
                <a:noFill/>
              </a:ln>
              <a:effectLst/>
              <a:sp3d/>
            </c:spPr>
            <c:extLst>
              <c:ext xmlns:c16="http://schemas.microsoft.com/office/drawing/2014/chart" uri="{C3380CC4-5D6E-409C-BE32-E72D297353CC}">
                <c16:uniqueId val="{00000007-A7C2-4148-8FBC-AB6A99D35196}"/>
              </c:ext>
            </c:extLst>
          </c:dPt>
          <c:dPt>
            <c:idx val="5"/>
            <c:invertIfNegative val="0"/>
            <c:bubble3D val="0"/>
            <c:spPr>
              <a:noFill/>
              <a:ln>
                <a:noFill/>
              </a:ln>
              <a:effectLst/>
              <a:sp3d/>
            </c:spPr>
            <c:extLst>
              <c:ext xmlns:c16="http://schemas.microsoft.com/office/drawing/2014/chart" uri="{C3380CC4-5D6E-409C-BE32-E72D297353CC}">
                <c16:uniqueId val="{00000009-A7C2-4148-8FBC-AB6A99D35196}"/>
              </c:ext>
            </c:extLst>
          </c:dPt>
          <c:dPt>
            <c:idx val="6"/>
            <c:invertIfNegative val="0"/>
            <c:bubble3D val="0"/>
            <c:spPr>
              <a:noFill/>
              <a:ln>
                <a:noFill/>
              </a:ln>
              <a:effectLst/>
              <a:sp3d/>
            </c:spPr>
            <c:extLst>
              <c:ext xmlns:c16="http://schemas.microsoft.com/office/drawing/2014/chart" uri="{C3380CC4-5D6E-409C-BE32-E72D297353CC}">
                <c16:uniqueId val="{0000000B-A7C2-4148-8FBC-AB6A99D35196}"/>
              </c:ext>
            </c:extLst>
          </c:dPt>
          <c:dPt>
            <c:idx val="7"/>
            <c:invertIfNegative val="0"/>
            <c:bubble3D val="0"/>
            <c:spPr>
              <a:noFill/>
              <a:ln>
                <a:noFill/>
              </a:ln>
              <a:effectLst/>
              <a:sp3d/>
            </c:spPr>
            <c:extLst>
              <c:ext xmlns:c16="http://schemas.microsoft.com/office/drawing/2014/chart" uri="{C3380CC4-5D6E-409C-BE32-E72D297353CC}">
                <c16:uniqueId val="{0000000D-A7C2-4148-8FBC-AB6A99D35196}"/>
              </c:ext>
            </c:extLst>
          </c:dPt>
          <c:dPt>
            <c:idx val="8"/>
            <c:invertIfNegative val="0"/>
            <c:bubble3D val="0"/>
            <c:spPr>
              <a:noFill/>
              <a:ln>
                <a:noFill/>
              </a:ln>
              <a:effectLst/>
              <a:sp3d/>
            </c:spPr>
            <c:extLst>
              <c:ext xmlns:c16="http://schemas.microsoft.com/office/drawing/2014/chart" uri="{C3380CC4-5D6E-409C-BE32-E72D297353CC}">
                <c16:uniqueId val="{0000000F-A7C2-4148-8FBC-AB6A99D35196}"/>
              </c:ext>
            </c:extLst>
          </c:dPt>
          <c:dPt>
            <c:idx val="9"/>
            <c:invertIfNegative val="0"/>
            <c:bubble3D val="0"/>
            <c:spPr>
              <a:noFill/>
              <a:ln>
                <a:noFill/>
              </a:ln>
              <a:effectLst/>
              <a:sp3d/>
            </c:spPr>
            <c:extLst>
              <c:ext xmlns:c16="http://schemas.microsoft.com/office/drawing/2014/chart" uri="{C3380CC4-5D6E-409C-BE32-E72D297353CC}">
                <c16:uniqueId val="{00000011-A7C2-4148-8FBC-AB6A99D35196}"/>
              </c:ext>
            </c:extLst>
          </c:dPt>
          <c:dPt>
            <c:idx val="10"/>
            <c:invertIfNegative val="0"/>
            <c:bubble3D val="0"/>
            <c:spPr>
              <a:noFill/>
              <a:ln>
                <a:noFill/>
              </a:ln>
              <a:effectLst/>
              <a:sp3d/>
            </c:spPr>
            <c:extLst>
              <c:ext xmlns:c16="http://schemas.microsoft.com/office/drawing/2014/chart" uri="{C3380CC4-5D6E-409C-BE32-E72D297353CC}">
                <c16:uniqueId val="{00000013-A7C2-4148-8FBC-AB6A99D35196}"/>
              </c:ext>
            </c:extLst>
          </c:dPt>
          <c:dPt>
            <c:idx val="11"/>
            <c:invertIfNegative val="0"/>
            <c:bubble3D val="0"/>
            <c:spPr>
              <a:noFill/>
              <a:ln>
                <a:noFill/>
              </a:ln>
              <a:effectLst/>
              <a:sp3d/>
            </c:spPr>
            <c:extLst>
              <c:ext xmlns:c16="http://schemas.microsoft.com/office/drawing/2014/chart" uri="{C3380CC4-5D6E-409C-BE32-E72D297353CC}">
                <c16:uniqueId val="{00000015-A7C2-4148-8FBC-AB6A99D35196}"/>
              </c:ext>
            </c:extLst>
          </c:dPt>
          <c:dPt>
            <c:idx val="12"/>
            <c:invertIfNegative val="0"/>
            <c:bubble3D val="0"/>
            <c:spPr>
              <a:noFill/>
              <a:ln>
                <a:noFill/>
              </a:ln>
              <a:effectLst/>
              <a:sp3d/>
            </c:spPr>
            <c:extLst>
              <c:ext xmlns:c16="http://schemas.microsoft.com/office/drawing/2014/chart" uri="{C3380CC4-5D6E-409C-BE32-E72D297353CC}">
                <c16:uniqueId val="{00000017-A7C2-4148-8FBC-AB6A99D35196}"/>
              </c:ext>
            </c:extLst>
          </c:dPt>
          <c:dPt>
            <c:idx val="13"/>
            <c:invertIfNegative val="0"/>
            <c:bubble3D val="0"/>
            <c:spPr>
              <a:solidFill>
                <a:schemeClr val="accent5">
                  <a:tint val="40000"/>
                </a:schemeClr>
              </a:solidFill>
              <a:ln>
                <a:noFill/>
              </a:ln>
              <a:effectLst/>
              <a:sp3d/>
            </c:spPr>
            <c:extLst>
              <c:ext xmlns:c16="http://schemas.microsoft.com/office/drawing/2014/chart" uri="{C3380CC4-5D6E-409C-BE32-E72D297353CC}">
                <c16:uniqueId val="{00000019-A7C2-4148-8FBC-AB6A99D35196}"/>
              </c:ext>
            </c:extLst>
          </c:dPt>
          <c:dPt>
            <c:idx val="14"/>
            <c:invertIfNegative val="0"/>
            <c:bubble3D val="0"/>
            <c:spPr>
              <a:solidFill>
                <a:schemeClr val="accent5">
                  <a:tint val="40000"/>
                </a:schemeClr>
              </a:solidFill>
              <a:ln>
                <a:noFill/>
              </a:ln>
              <a:effectLst/>
              <a:sp3d/>
            </c:spPr>
            <c:extLst>
              <c:ext xmlns:c16="http://schemas.microsoft.com/office/drawing/2014/chart" uri="{C3380CC4-5D6E-409C-BE32-E72D297353CC}">
                <c16:uniqueId val="{0000001B-A7C2-4148-8FBC-AB6A99D35196}"/>
              </c:ext>
            </c:extLst>
          </c:dPt>
          <c:dPt>
            <c:idx val="15"/>
            <c:invertIfNegative val="0"/>
            <c:bubble3D val="0"/>
            <c:spPr>
              <a:solidFill>
                <a:schemeClr val="accent5">
                  <a:tint val="40000"/>
                </a:schemeClr>
              </a:solidFill>
              <a:ln>
                <a:noFill/>
              </a:ln>
              <a:effectLst/>
              <a:sp3d/>
            </c:spPr>
            <c:extLst>
              <c:ext xmlns:c16="http://schemas.microsoft.com/office/drawing/2014/chart" uri="{C3380CC4-5D6E-409C-BE32-E72D297353CC}">
                <c16:uniqueId val="{0000001D-A7C2-4148-8FBC-AB6A99D35196}"/>
              </c:ext>
            </c:extLst>
          </c:dPt>
          <c:dPt>
            <c:idx val="16"/>
            <c:invertIfNegative val="0"/>
            <c:bubble3D val="0"/>
            <c:spPr>
              <a:solidFill>
                <a:schemeClr val="accent5">
                  <a:tint val="40000"/>
                </a:schemeClr>
              </a:solidFill>
              <a:ln>
                <a:noFill/>
              </a:ln>
              <a:effectLst/>
              <a:sp3d/>
            </c:spPr>
            <c:extLst>
              <c:ext xmlns:c16="http://schemas.microsoft.com/office/drawing/2014/chart" uri="{C3380CC4-5D6E-409C-BE32-E72D297353CC}">
                <c16:uniqueId val="{0000001F-A7C2-4148-8FBC-AB6A99D35196}"/>
              </c:ext>
            </c:extLst>
          </c:dPt>
          <c:dPt>
            <c:idx val="17"/>
            <c:invertIfNegative val="0"/>
            <c:bubble3D val="0"/>
            <c:spPr>
              <a:solidFill>
                <a:schemeClr val="accent5">
                  <a:tint val="40000"/>
                </a:schemeClr>
              </a:solidFill>
              <a:ln>
                <a:noFill/>
              </a:ln>
              <a:effectLst/>
              <a:sp3d/>
            </c:spPr>
            <c:extLst>
              <c:ext xmlns:c16="http://schemas.microsoft.com/office/drawing/2014/chart" uri="{C3380CC4-5D6E-409C-BE32-E72D297353CC}">
                <c16:uniqueId val="{00000021-A7C2-4148-8FBC-AB6A99D35196}"/>
              </c:ext>
            </c:extLst>
          </c:dPt>
          <c:dPt>
            <c:idx val="18"/>
            <c:invertIfNegative val="0"/>
            <c:bubble3D val="0"/>
            <c:spPr>
              <a:solidFill>
                <a:schemeClr val="accent5">
                  <a:tint val="40000"/>
                </a:schemeClr>
              </a:solidFill>
              <a:ln>
                <a:noFill/>
              </a:ln>
              <a:effectLst/>
              <a:sp3d/>
            </c:spPr>
            <c:extLst>
              <c:ext xmlns:c16="http://schemas.microsoft.com/office/drawing/2014/chart" uri="{C3380CC4-5D6E-409C-BE32-E72D297353CC}">
                <c16:uniqueId val="{00000023-A7C2-4148-8FBC-AB6A99D35196}"/>
              </c:ext>
            </c:extLst>
          </c:dPt>
          <c:dPt>
            <c:idx val="19"/>
            <c:invertIfNegative val="0"/>
            <c:bubble3D val="0"/>
            <c:spPr>
              <a:solidFill>
                <a:schemeClr val="accent5">
                  <a:tint val="40000"/>
                </a:schemeClr>
              </a:solidFill>
              <a:ln>
                <a:noFill/>
              </a:ln>
              <a:effectLst/>
              <a:sp3d/>
            </c:spPr>
            <c:extLst>
              <c:ext xmlns:c16="http://schemas.microsoft.com/office/drawing/2014/chart" uri="{C3380CC4-5D6E-409C-BE32-E72D297353CC}">
                <c16:uniqueId val="{00000025-A7C2-4148-8FBC-AB6A99D35196}"/>
              </c:ext>
            </c:extLst>
          </c:dPt>
          <c:dPt>
            <c:idx val="20"/>
            <c:invertIfNegative val="0"/>
            <c:bubble3D val="0"/>
            <c:spPr>
              <a:solidFill>
                <a:schemeClr val="accent5">
                  <a:tint val="40000"/>
                </a:schemeClr>
              </a:solidFill>
              <a:ln>
                <a:noFill/>
              </a:ln>
              <a:effectLst/>
              <a:sp3d/>
            </c:spPr>
            <c:extLst>
              <c:ext xmlns:c16="http://schemas.microsoft.com/office/drawing/2014/chart" uri="{C3380CC4-5D6E-409C-BE32-E72D297353CC}">
                <c16:uniqueId val="{00000027-A7C2-4148-8FBC-AB6A99D35196}"/>
              </c:ext>
            </c:extLst>
          </c:dPt>
          <c:dPt>
            <c:idx val="21"/>
            <c:invertIfNegative val="0"/>
            <c:bubble3D val="0"/>
            <c:spPr>
              <a:solidFill>
                <a:schemeClr val="accent5">
                  <a:tint val="40000"/>
                </a:schemeClr>
              </a:solidFill>
              <a:ln>
                <a:noFill/>
              </a:ln>
              <a:effectLst/>
              <a:sp3d/>
            </c:spPr>
            <c:extLst>
              <c:ext xmlns:c16="http://schemas.microsoft.com/office/drawing/2014/chart" uri="{C3380CC4-5D6E-409C-BE32-E72D297353CC}">
                <c16:uniqueId val="{00000029-A7C2-4148-8FBC-AB6A99D35196}"/>
              </c:ext>
            </c:extLst>
          </c:dPt>
          <c:dPt>
            <c:idx val="22"/>
            <c:invertIfNegative val="0"/>
            <c:bubble3D val="0"/>
            <c:spPr>
              <a:solidFill>
                <a:schemeClr val="accent5">
                  <a:tint val="40000"/>
                </a:schemeClr>
              </a:solidFill>
              <a:ln>
                <a:noFill/>
              </a:ln>
              <a:effectLst/>
              <a:sp3d/>
            </c:spPr>
            <c:extLst>
              <c:ext xmlns:c16="http://schemas.microsoft.com/office/drawing/2014/chart" uri="{C3380CC4-5D6E-409C-BE32-E72D297353CC}">
                <c16:uniqueId val="{0000002B-A7C2-4148-8FBC-AB6A99D35196}"/>
              </c:ext>
            </c:extLst>
          </c:dPt>
          <c:dPt>
            <c:idx val="23"/>
            <c:invertIfNegative val="0"/>
            <c:bubble3D val="0"/>
            <c:spPr>
              <a:solidFill>
                <a:schemeClr val="accent5">
                  <a:tint val="40000"/>
                </a:schemeClr>
              </a:solidFill>
              <a:ln>
                <a:noFill/>
              </a:ln>
              <a:effectLst/>
              <a:sp3d/>
            </c:spPr>
            <c:extLst>
              <c:ext xmlns:c16="http://schemas.microsoft.com/office/drawing/2014/chart" uri="{C3380CC4-5D6E-409C-BE32-E72D297353CC}">
                <c16:uniqueId val="{0000002D-A7C2-4148-8FBC-AB6A99D35196}"/>
              </c:ext>
            </c:extLst>
          </c:dPt>
          <c:dPt>
            <c:idx val="24"/>
            <c:invertIfNegative val="0"/>
            <c:bubble3D val="0"/>
            <c:spPr>
              <a:solidFill>
                <a:schemeClr val="accent5">
                  <a:tint val="40000"/>
                </a:schemeClr>
              </a:solidFill>
              <a:ln>
                <a:noFill/>
              </a:ln>
              <a:effectLst/>
              <a:sp3d/>
            </c:spPr>
            <c:extLst>
              <c:ext xmlns:c16="http://schemas.microsoft.com/office/drawing/2014/chart" uri="{C3380CC4-5D6E-409C-BE32-E72D297353CC}">
                <c16:uniqueId val="{0000002F-A7C2-4148-8FBC-AB6A99D35196}"/>
              </c:ext>
            </c:extLst>
          </c:dPt>
          <c:dPt>
            <c:idx val="25"/>
            <c:invertIfNegative val="0"/>
            <c:bubble3D val="0"/>
            <c:spPr>
              <a:solidFill>
                <a:schemeClr val="accent5">
                  <a:tint val="40000"/>
                </a:schemeClr>
              </a:solidFill>
              <a:ln>
                <a:noFill/>
              </a:ln>
              <a:effectLst/>
              <a:sp3d/>
            </c:spPr>
            <c:extLst>
              <c:ext xmlns:c16="http://schemas.microsoft.com/office/drawing/2014/chart" uri="{C3380CC4-5D6E-409C-BE32-E72D297353CC}">
                <c16:uniqueId val="{00000031-A7C2-4148-8FBC-AB6A99D35196}"/>
              </c:ext>
            </c:extLst>
          </c:dPt>
          <c:dPt>
            <c:idx val="26"/>
            <c:invertIfNegative val="0"/>
            <c:bubble3D val="0"/>
            <c:spPr>
              <a:solidFill>
                <a:schemeClr val="accent5">
                  <a:tint val="40000"/>
                </a:schemeClr>
              </a:solidFill>
              <a:ln>
                <a:noFill/>
              </a:ln>
              <a:effectLst/>
              <a:sp3d/>
            </c:spPr>
            <c:extLst>
              <c:ext xmlns:c16="http://schemas.microsoft.com/office/drawing/2014/chart" uri="{C3380CC4-5D6E-409C-BE32-E72D297353CC}">
                <c16:uniqueId val="{00000033-A7C2-4148-8FBC-AB6A99D35196}"/>
              </c:ext>
            </c:extLst>
          </c:dPt>
          <c:dPt>
            <c:idx val="27"/>
            <c:invertIfNegative val="0"/>
            <c:bubble3D val="0"/>
            <c:spPr>
              <a:solidFill>
                <a:schemeClr val="accent5">
                  <a:tint val="40000"/>
                </a:schemeClr>
              </a:solidFill>
              <a:ln>
                <a:noFill/>
              </a:ln>
              <a:effectLst/>
              <a:sp3d/>
            </c:spPr>
            <c:extLst>
              <c:ext xmlns:c16="http://schemas.microsoft.com/office/drawing/2014/chart" uri="{C3380CC4-5D6E-409C-BE32-E72D297353CC}">
                <c16:uniqueId val="{00000035-A7C2-4148-8FBC-AB6A99D35196}"/>
              </c:ext>
            </c:extLst>
          </c:dPt>
          <c:dPt>
            <c:idx val="28"/>
            <c:invertIfNegative val="0"/>
            <c:bubble3D val="0"/>
            <c:spPr>
              <a:solidFill>
                <a:schemeClr val="accent5">
                  <a:tint val="40000"/>
                </a:schemeClr>
              </a:solidFill>
              <a:ln>
                <a:noFill/>
              </a:ln>
              <a:effectLst/>
              <a:sp3d/>
            </c:spPr>
            <c:extLst>
              <c:ext xmlns:c16="http://schemas.microsoft.com/office/drawing/2014/chart" uri="{C3380CC4-5D6E-409C-BE32-E72D297353CC}">
                <c16:uniqueId val="{00000037-A7C2-4148-8FBC-AB6A99D35196}"/>
              </c:ext>
            </c:extLst>
          </c:dPt>
          <c:dPt>
            <c:idx val="29"/>
            <c:invertIfNegative val="0"/>
            <c:bubble3D val="0"/>
            <c:spPr>
              <a:solidFill>
                <a:schemeClr val="accent5">
                  <a:tint val="40000"/>
                </a:schemeClr>
              </a:solidFill>
              <a:ln>
                <a:noFill/>
              </a:ln>
              <a:effectLst/>
              <a:sp3d/>
            </c:spPr>
            <c:extLst>
              <c:ext xmlns:c16="http://schemas.microsoft.com/office/drawing/2014/chart" uri="{C3380CC4-5D6E-409C-BE32-E72D297353CC}">
                <c16:uniqueId val="{00000039-A7C2-4148-8FBC-AB6A99D35196}"/>
              </c:ext>
            </c:extLst>
          </c:dPt>
          <c:dPt>
            <c:idx val="30"/>
            <c:invertIfNegative val="0"/>
            <c:bubble3D val="0"/>
            <c:spPr>
              <a:solidFill>
                <a:schemeClr val="accent5">
                  <a:tint val="40000"/>
                </a:schemeClr>
              </a:solidFill>
              <a:ln>
                <a:noFill/>
              </a:ln>
              <a:effectLst/>
              <a:sp3d/>
            </c:spPr>
            <c:extLst>
              <c:ext xmlns:c16="http://schemas.microsoft.com/office/drawing/2014/chart" uri="{C3380CC4-5D6E-409C-BE32-E72D297353CC}">
                <c16:uniqueId val="{0000003B-A7C2-4148-8FBC-AB6A99D35196}"/>
              </c:ext>
            </c:extLst>
          </c:dPt>
          <c:dPt>
            <c:idx val="31"/>
            <c:invertIfNegative val="0"/>
            <c:bubble3D val="0"/>
            <c:spPr>
              <a:solidFill>
                <a:schemeClr val="accent5">
                  <a:tint val="40000"/>
                </a:schemeClr>
              </a:solidFill>
              <a:ln>
                <a:noFill/>
              </a:ln>
              <a:effectLst/>
              <a:sp3d/>
            </c:spPr>
            <c:extLst>
              <c:ext xmlns:c16="http://schemas.microsoft.com/office/drawing/2014/chart" uri="{C3380CC4-5D6E-409C-BE32-E72D297353CC}">
                <c16:uniqueId val="{0000003D-A7C2-4148-8FBC-AB6A99D35196}"/>
              </c:ext>
            </c:extLst>
          </c:dPt>
          <c:dPt>
            <c:idx val="32"/>
            <c:invertIfNegative val="0"/>
            <c:bubble3D val="0"/>
            <c:spPr>
              <a:solidFill>
                <a:schemeClr val="accent5">
                  <a:tint val="40000"/>
                </a:schemeClr>
              </a:solidFill>
              <a:ln>
                <a:noFill/>
              </a:ln>
              <a:effectLst/>
              <a:sp3d/>
            </c:spPr>
            <c:extLst>
              <c:ext xmlns:c16="http://schemas.microsoft.com/office/drawing/2014/chart" uri="{C3380CC4-5D6E-409C-BE32-E72D297353CC}">
                <c16:uniqueId val="{0000003F-A7C2-4148-8FBC-AB6A99D35196}"/>
              </c:ext>
            </c:extLst>
          </c:dPt>
          <c:dPt>
            <c:idx val="33"/>
            <c:invertIfNegative val="0"/>
            <c:bubble3D val="0"/>
            <c:spPr>
              <a:solidFill>
                <a:schemeClr val="accent5">
                  <a:tint val="40000"/>
                </a:schemeClr>
              </a:solidFill>
              <a:ln>
                <a:noFill/>
              </a:ln>
              <a:effectLst/>
              <a:sp3d/>
            </c:spPr>
            <c:extLst>
              <c:ext xmlns:c16="http://schemas.microsoft.com/office/drawing/2014/chart" uri="{C3380CC4-5D6E-409C-BE32-E72D297353CC}">
                <c16:uniqueId val="{00000041-A7C2-4148-8FBC-AB6A99D35196}"/>
              </c:ext>
            </c:extLst>
          </c:dPt>
          <c:dPt>
            <c:idx val="34"/>
            <c:invertIfNegative val="0"/>
            <c:bubble3D val="0"/>
            <c:spPr>
              <a:solidFill>
                <a:schemeClr val="accent5">
                  <a:tint val="40000"/>
                </a:schemeClr>
              </a:solidFill>
              <a:ln>
                <a:noFill/>
              </a:ln>
              <a:effectLst/>
              <a:sp3d/>
            </c:spPr>
            <c:extLst>
              <c:ext xmlns:c16="http://schemas.microsoft.com/office/drawing/2014/chart" uri="{C3380CC4-5D6E-409C-BE32-E72D297353CC}">
                <c16:uniqueId val="{00000043-A7C2-4148-8FBC-AB6A99D35196}"/>
              </c:ext>
            </c:extLst>
          </c:dPt>
          <c:dPt>
            <c:idx val="35"/>
            <c:invertIfNegative val="0"/>
            <c:bubble3D val="0"/>
            <c:spPr>
              <a:solidFill>
                <a:schemeClr val="accent5">
                  <a:tint val="40000"/>
                </a:schemeClr>
              </a:solidFill>
              <a:ln>
                <a:noFill/>
              </a:ln>
              <a:effectLst/>
              <a:sp3d/>
            </c:spPr>
            <c:extLst>
              <c:ext xmlns:c16="http://schemas.microsoft.com/office/drawing/2014/chart" uri="{C3380CC4-5D6E-409C-BE32-E72D297353CC}">
                <c16:uniqueId val="{00000045-A7C2-4148-8FBC-AB6A99D35196}"/>
              </c:ext>
            </c:extLst>
          </c:dPt>
          <c:dPt>
            <c:idx val="36"/>
            <c:invertIfNegative val="0"/>
            <c:bubble3D val="0"/>
            <c:spPr>
              <a:solidFill>
                <a:schemeClr val="accent5">
                  <a:tint val="40000"/>
                </a:schemeClr>
              </a:solidFill>
              <a:ln>
                <a:noFill/>
              </a:ln>
              <a:effectLst/>
              <a:sp3d/>
            </c:spPr>
            <c:extLst>
              <c:ext xmlns:c16="http://schemas.microsoft.com/office/drawing/2014/chart" uri="{C3380CC4-5D6E-409C-BE32-E72D297353CC}">
                <c16:uniqueId val="{00000047-A7C2-4148-8FBC-AB6A99D35196}"/>
              </c:ext>
            </c:extLst>
          </c:dPt>
          <c:dPt>
            <c:idx val="37"/>
            <c:invertIfNegative val="0"/>
            <c:bubble3D val="0"/>
            <c:spPr>
              <a:solidFill>
                <a:schemeClr val="accent5">
                  <a:tint val="40000"/>
                </a:schemeClr>
              </a:solidFill>
              <a:ln>
                <a:noFill/>
              </a:ln>
              <a:effectLst/>
              <a:sp3d/>
            </c:spPr>
            <c:extLst>
              <c:ext xmlns:c16="http://schemas.microsoft.com/office/drawing/2014/chart" uri="{C3380CC4-5D6E-409C-BE32-E72D297353CC}">
                <c16:uniqueId val="{00000049-A7C2-4148-8FBC-AB6A99D35196}"/>
              </c:ext>
            </c:extLst>
          </c:dPt>
          <c:dPt>
            <c:idx val="38"/>
            <c:invertIfNegative val="0"/>
            <c:bubble3D val="0"/>
            <c:spPr>
              <a:solidFill>
                <a:schemeClr val="accent5">
                  <a:tint val="40000"/>
                </a:schemeClr>
              </a:solidFill>
              <a:ln>
                <a:noFill/>
              </a:ln>
              <a:effectLst/>
              <a:sp3d/>
            </c:spPr>
            <c:extLst>
              <c:ext xmlns:c16="http://schemas.microsoft.com/office/drawing/2014/chart" uri="{C3380CC4-5D6E-409C-BE32-E72D297353CC}">
                <c16:uniqueId val="{0000004B-A7C2-4148-8FBC-AB6A99D35196}"/>
              </c:ext>
            </c:extLst>
          </c:dPt>
          <c:dPt>
            <c:idx val="39"/>
            <c:invertIfNegative val="0"/>
            <c:bubble3D val="0"/>
            <c:spPr>
              <a:solidFill>
                <a:schemeClr val="accent5">
                  <a:tint val="40000"/>
                </a:schemeClr>
              </a:solidFill>
              <a:ln>
                <a:noFill/>
              </a:ln>
              <a:effectLst/>
              <a:sp3d/>
            </c:spPr>
            <c:extLst>
              <c:ext xmlns:c16="http://schemas.microsoft.com/office/drawing/2014/chart" uri="{C3380CC4-5D6E-409C-BE32-E72D297353CC}">
                <c16:uniqueId val="{0000004D-A7C2-4148-8FBC-AB6A99D35196}"/>
              </c:ext>
            </c:extLst>
          </c:dPt>
          <c:dPt>
            <c:idx val="40"/>
            <c:invertIfNegative val="0"/>
            <c:bubble3D val="0"/>
            <c:spPr>
              <a:solidFill>
                <a:schemeClr val="accent5">
                  <a:tint val="40000"/>
                </a:schemeClr>
              </a:solidFill>
              <a:ln>
                <a:noFill/>
              </a:ln>
              <a:effectLst/>
              <a:sp3d/>
            </c:spPr>
            <c:extLst>
              <c:ext xmlns:c16="http://schemas.microsoft.com/office/drawing/2014/chart" uri="{C3380CC4-5D6E-409C-BE32-E72D297353CC}">
                <c16:uniqueId val="{0000004F-A7C2-4148-8FBC-AB6A99D35196}"/>
              </c:ext>
            </c:extLst>
          </c:dPt>
          <c:dPt>
            <c:idx val="41"/>
            <c:invertIfNegative val="0"/>
            <c:bubble3D val="0"/>
            <c:spPr>
              <a:solidFill>
                <a:schemeClr val="accent5">
                  <a:tint val="40000"/>
                </a:schemeClr>
              </a:solidFill>
              <a:ln>
                <a:noFill/>
              </a:ln>
              <a:effectLst/>
              <a:sp3d/>
            </c:spPr>
            <c:extLst>
              <c:ext xmlns:c16="http://schemas.microsoft.com/office/drawing/2014/chart" uri="{C3380CC4-5D6E-409C-BE32-E72D297353CC}">
                <c16:uniqueId val="{00000051-A7C2-4148-8FBC-AB6A99D35196}"/>
              </c:ext>
            </c:extLst>
          </c:dPt>
          <c:dPt>
            <c:idx val="42"/>
            <c:invertIfNegative val="0"/>
            <c:bubble3D val="0"/>
            <c:spPr>
              <a:solidFill>
                <a:schemeClr val="accent5">
                  <a:tint val="40000"/>
                </a:schemeClr>
              </a:solidFill>
              <a:ln>
                <a:noFill/>
              </a:ln>
              <a:effectLst/>
              <a:sp3d/>
            </c:spPr>
            <c:extLst>
              <c:ext xmlns:c16="http://schemas.microsoft.com/office/drawing/2014/chart" uri="{C3380CC4-5D6E-409C-BE32-E72D297353CC}">
                <c16:uniqueId val="{00000053-A7C2-4148-8FBC-AB6A99D35196}"/>
              </c:ext>
            </c:extLst>
          </c:dPt>
          <c:dPt>
            <c:idx val="43"/>
            <c:invertIfNegative val="0"/>
            <c:bubble3D val="0"/>
            <c:spPr>
              <a:solidFill>
                <a:schemeClr val="accent5">
                  <a:tint val="40000"/>
                </a:schemeClr>
              </a:solidFill>
              <a:ln>
                <a:noFill/>
              </a:ln>
              <a:effectLst/>
              <a:sp3d/>
            </c:spPr>
            <c:extLst>
              <c:ext xmlns:c16="http://schemas.microsoft.com/office/drawing/2014/chart" uri="{C3380CC4-5D6E-409C-BE32-E72D297353CC}">
                <c16:uniqueId val="{00000055-A7C2-4148-8FBC-AB6A99D35196}"/>
              </c:ext>
            </c:extLst>
          </c:dPt>
          <c:dPt>
            <c:idx val="44"/>
            <c:invertIfNegative val="0"/>
            <c:bubble3D val="0"/>
            <c:spPr>
              <a:solidFill>
                <a:schemeClr val="accent5">
                  <a:tint val="40000"/>
                </a:schemeClr>
              </a:solidFill>
              <a:ln>
                <a:noFill/>
              </a:ln>
              <a:effectLst/>
              <a:sp3d/>
            </c:spPr>
            <c:extLst>
              <c:ext xmlns:c16="http://schemas.microsoft.com/office/drawing/2014/chart" uri="{C3380CC4-5D6E-409C-BE32-E72D297353CC}">
                <c16:uniqueId val="{00000057-A7C2-4148-8FBC-AB6A99D35196}"/>
              </c:ext>
            </c:extLst>
          </c:dPt>
          <c:dPt>
            <c:idx val="45"/>
            <c:invertIfNegative val="0"/>
            <c:bubble3D val="0"/>
            <c:spPr>
              <a:solidFill>
                <a:schemeClr val="accent5">
                  <a:tint val="40000"/>
                </a:schemeClr>
              </a:solidFill>
              <a:ln>
                <a:noFill/>
              </a:ln>
              <a:effectLst/>
              <a:sp3d/>
            </c:spPr>
            <c:extLst>
              <c:ext xmlns:c16="http://schemas.microsoft.com/office/drawing/2014/chart" uri="{C3380CC4-5D6E-409C-BE32-E72D297353CC}">
                <c16:uniqueId val="{00000059-A7C2-4148-8FBC-AB6A99D35196}"/>
              </c:ext>
            </c:extLst>
          </c:dPt>
          <c:dPt>
            <c:idx val="46"/>
            <c:invertIfNegative val="0"/>
            <c:bubble3D val="0"/>
            <c:spPr>
              <a:solidFill>
                <a:schemeClr val="accent5">
                  <a:tint val="40000"/>
                </a:schemeClr>
              </a:solidFill>
              <a:ln>
                <a:noFill/>
              </a:ln>
              <a:effectLst/>
              <a:sp3d/>
            </c:spPr>
            <c:extLst>
              <c:ext xmlns:c16="http://schemas.microsoft.com/office/drawing/2014/chart" uri="{C3380CC4-5D6E-409C-BE32-E72D297353CC}">
                <c16:uniqueId val="{0000005B-A7C2-4148-8FBC-AB6A99D35196}"/>
              </c:ext>
            </c:extLst>
          </c:dPt>
          <c:dPt>
            <c:idx val="47"/>
            <c:invertIfNegative val="0"/>
            <c:bubble3D val="0"/>
            <c:spPr>
              <a:solidFill>
                <a:schemeClr val="accent5">
                  <a:tint val="40000"/>
                </a:schemeClr>
              </a:solidFill>
              <a:ln>
                <a:noFill/>
              </a:ln>
              <a:effectLst/>
              <a:sp3d/>
            </c:spPr>
            <c:extLst>
              <c:ext xmlns:c16="http://schemas.microsoft.com/office/drawing/2014/chart" uri="{C3380CC4-5D6E-409C-BE32-E72D297353CC}">
                <c16:uniqueId val="{0000005D-A7C2-4148-8FBC-AB6A99D35196}"/>
              </c:ext>
            </c:extLst>
          </c:dPt>
          <c:dPt>
            <c:idx val="48"/>
            <c:invertIfNegative val="0"/>
            <c:bubble3D val="0"/>
            <c:spPr>
              <a:solidFill>
                <a:schemeClr val="accent5">
                  <a:tint val="40000"/>
                </a:schemeClr>
              </a:solidFill>
              <a:ln>
                <a:noFill/>
              </a:ln>
              <a:effectLst/>
              <a:sp3d/>
            </c:spPr>
            <c:extLst>
              <c:ext xmlns:c16="http://schemas.microsoft.com/office/drawing/2014/chart" uri="{C3380CC4-5D6E-409C-BE32-E72D297353CC}">
                <c16:uniqueId val="{0000005F-A7C2-4148-8FBC-AB6A99D35196}"/>
              </c:ext>
            </c:extLst>
          </c:dPt>
          <c:dPt>
            <c:idx val="49"/>
            <c:invertIfNegative val="0"/>
            <c:bubble3D val="0"/>
            <c:spPr>
              <a:solidFill>
                <a:schemeClr val="accent5">
                  <a:tint val="40000"/>
                </a:schemeClr>
              </a:solidFill>
              <a:ln>
                <a:noFill/>
              </a:ln>
              <a:effectLst/>
              <a:sp3d/>
            </c:spPr>
            <c:extLst>
              <c:ext xmlns:c16="http://schemas.microsoft.com/office/drawing/2014/chart" uri="{C3380CC4-5D6E-409C-BE32-E72D297353CC}">
                <c16:uniqueId val="{00000061-A7C2-4148-8FBC-AB6A99D35196}"/>
              </c:ext>
            </c:extLst>
          </c:dPt>
          <c:dPt>
            <c:idx val="50"/>
            <c:invertIfNegative val="0"/>
            <c:bubble3D val="0"/>
            <c:spPr>
              <a:solidFill>
                <a:schemeClr val="accent5">
                  <a:tint val="40000"/>
                </a:schemeClr>
              </a:solidFill>
              <a:ln>
                <a:noFill/>
              </a:ln>
              <a:effectLst/>
              <a:sp3d/>
            </c:spPr>
            <c:extLst>
              <c:ext xmlns:c16="http://schemas.microsoft.com/office/drawing/2014/chart" uri="{C3380CC4-5D6E-409C-BE32-E72D297353CC}">
                <c16:uniqueId val="{00000063-A7C2-4148-8FBC-AB6A99D35196}"/>
              </c:ext>
            </c:extLst>
          </c:dPt>
          <c:dPt>
            <c:idx val="51"/>
            <c:invertIfNegative val="0"/>
            <c:bubble3D val="0"/>
            <c:spPr>
              <a:solidFill>
                <a:schemeClr val="accent5">
                  <a:tint val="40000"/>
                </a:schemeClr>
              </a:solidFill>
              <a:ln>
                <a:noFill/>
              </a:ln>
              <a:effectLst/>
              <a:sp3d/>
            </c:spPr>
            <c:extLst>
              <c:ext xmlns:c16="http://schemas.microsoft.com/office/drawing/2014/chart" uri="{C3380CC4-5D6E-409C-BE32-E72D297353CC}">
                <c16:uniqueId val="{00000065-A7C2-4148-8FBC-AB6A99D35196}"/>
              </c:ext>
            </c:extLst>
          </c:dPt>
          <c:dPt>
            <c:idx val="52"/>
            <c:invertIfNegative val="0"/>
            <c:bubble3D val="0"/>
            <c:spPr>
              <a:solidFill>
                <a:schemeClr val="accent5">
                  <a:tint val="40000"/>
                </a:schemeClr>
              </a:solidFill>
              <a:ln>
                <a:noFill/>
              </a:ln>
              <a:effectLst/>
              <a:sp3d/>
            </c:spPr>
            <c:extLst>
              <c:ext xmlns:c16="http://schemas.microsoft.com/office/drawing/2014/chart" uri="{C3380CC4-5D6E-409C-BE32-E72D297353CC}">
                <c16:uniqueId val="{00000067-A7C2-4148-8FBC-AB6A99D35196}"/>
              </c:ext>
            </c:extLst>
          </c:dPt>
          <c:dPt>
            <c:idx val="53"/>
            <c:invertIfNegative val="0"/>
            <c:bubble3D val="0"/>
            <c:spPr>
              <a:solidFill>
                <a:schemeClr val="accent5">
                  <a:tint val="40000"/>
                </a:schemeClr>
              </a:solidFill>
              <a:ln>
                <a:noFill/>
              </a:ln>
              <a:effectLst/>
              <a:sp3d/>
            </c:spPr>
            <c:extLst>
              <c:ext xmlns:c16="http://schemas.microsoft.com/office/drawing/2014/chart" uri="{C3380CC4-5D6E-409C-BE32-E72D297353CC}">
                <c16:uniqueId val="{00000069-A7C2-4148-8FBC-AB6A99D35196}"/>
              </c:ext>
            </c:extLst>
          </c:dPt>
          <c:dPt>
            <c:idx val="54"/>
            <c:invertIfNegative val="0"/>
            <c:bubble3D val="0"/>
            <c:spPr>
              <a:solidFill>
                <a:schemeClr val="accent5">
                  <a:tint val="40000"/>
                </a:schemeClr>
              </a:solidFill>
              <a:ln>
                <a:noFill/>
              </a:ln>
              <a:effectLst/>
              <a:sp3d/>
            </c:spPr>
            <c:extLst>
              <c:ext xmlns:c16="http://schemas.microsoft.com/office/drawing/2014/chart" uri="{C3380CC4-5D6E-409C-BE32-E72D297353CC}">
                <c16:uniqueId val="{0000006B-A7C2-4148-8FBC-AB6A99D35196}"/>
              </c:ext>
            </c:extLst>
          </c:dPt>
          <c:dPt>
            <c:idx val="55"/>
            <c:invertIfNegative val="0"/>
            <c:bubble3D val="0"/>
            <c:spPr>
              <a:solidFill>
                <a:schemeClr val="accent5">
                  <a:tint val="40000"/>
                </a:schemeClr>
              </a:solidFill>
              <a:ln>
                <a:noFill/>
              </a:ln>
              <a:effectLst/>
              <a:sp3d/>
            </c:spPr>
            <c:extLst>
              <c:ext xmlns:c16="http://schemas.microsoft.com/office/drawing/2014/chart" uri="{C3380CC4-5D6E-409C-BE32-E72D297353CC}">
                <c16:uniqueId val="{0000006D-A7C2-4148-8FBC-AB6A99D35196}"/>
              </c:ext>
            </c:extLst>
          </c:dPt>
          <c:dPt>
            <c:idx val="56"/>
            <c:invertIfNegative val="0"/>
            <c:bubble3D val="0"/>
            <c:spPr>
              <a:solidFill>
                <a:schemeClr val="accent5">
                  <a:tint val="40000"/>
                </a:schemeClr>
              </a:solidFill>
              <a:ln>
                <a:noFill/>
              </a:ln>
              <a:effectLst/>
              <a:sp3d/>
            </c:spPr>
            <c:extLst>
              <c:ext xmlns:c16="http://schemas.microsoft.com/office/drawing/2014/chart" uri="{C3380CC4-5D6E-409C-BE32-E72D297353CC}">
                <c16:uniqueId val="{0000006F-A7C2-4148-8FBC-AB6A99D35196}"/>
              </c:ext>
            </c:extLst>
          </c:dPt>
          <c:dPt>
            <c:idx val="57"/>
            <c:invertIfNegative val="0"/>
            <c:bubble3D val="0"/>
            <c:spPr>
              <a:solidFill>
                <a:schemeClr val="accent5">
                  <a:tint val="40000"/>
                </a:schemeClr>
              </a:solidFill>
              <a:ln>
                <a:noFill/>
              </a:ln>
              <a:effectLst/>
              <a:sp3d/>
            </c:spPr>
            <c:extLst>
              <c:ext xmlns:c16="http://schemas.microsoft.com/office/drawing/2014/chart" uri="{C3380CC4-5D6E-409C-BE32-E72D297353CC}">
                <c16:uniqueId val="{00000071-A7C2-4148-8FBC-AB6A99D35196}"/>
              </c:ext>
            </c:extLst>
          </c:dPt>
          <c:dPt>
            <c:idx val="58"/>
            <c:invertIfNegative val="0"/>
            <c:bubble3D val="0"/>
            <c:spPr>
              <a:solidFill>
                <a:schemeClr val="accent5">
                  <a:tint val="40000"/>
                </a:schemeClr>
              </a:solidFill>
              <a:ln>
                <a:noFill/>
              </a:ln>
              <a:effectLst/>
              <a:sp3d/>
            </c:spPr>
            <c:extLst>
              <c:ext xmlns:c16="http://schemas.microsoft.com/office/drawing/2014/chart" uri="{C3380CC4-5D6E-409C-BE32-E72D297353CC}">
                <c16:uniqueId val="{00000073-A7C2-4148-8FBC-AB6A99D35196}"/>
              </c:ext>
            </c:extLst>
          </c:dPt>
          <c:dPt>
            <c:idx val="59"/>
            <c:invertIfNegative val="0"/>
            <c:bubble3D val="0"/>
            <c:spPr>
              <a:solidFill>
                <a:schemeClr val="accent5">
                  <a:tint val="40000"/>
                </a:schemeClr>
              </a:solidFill>
              <a:ln>
                <a:noFill/>
              </a:ln>
              <a:effectLst/>
              <a:sp3d/>
            </c:spPr>
            <c:extLst>
              <c:ext xmlns:c16="http://schemas.microsoft.com/office/drawing/2014/chart" uri="{C3380CC4-5D6E-409C-BE32-E72D297353CC}">
                <c16:uniqueId val="{00000075-A7C2-4148-8FBC-AB6A99D35196}"/>
              </c:ext>
            </c:extLst>
          </c:dPt>
          <c:dPt>
            <c:idx val="60"/>
            <c:invertIfNegative val="0"/>
            <c:bubble3D val="0"/>
            <c:spPr>
              <a:solidFill>
                <a:schemeClr val="accent5">
                  <a:tint val="40000"/>
                </a:schemeClr>
              </a:solidFill>
              <a:ln>
                <a:noFill/>
              </a:ln>
              <a:effectLst/>
              <a:sp3d/>
            </c:spPr>
            <c:extLst>
              <c:ext xmlns:c16="http://schemas.microsoft.com/office/drawing/2014/chart" uri="{C3380CC4-5D6E-409C-BE32-E72D297353CC}">
                <c16:uniqueId val="{00000077-A7C2-4148-8FBC-AB6A99D35196}"/>
              </c:ext>
            </c:extLst>
          </c:dPt>
          <c:dPt>
            <c:idx val="61"/>
            <c:invertIfNegative val="0"/>
            <c:bubble3D val="0"/>
            <c:spPr>
              <a:solidFill>
                <a:schemeClr val="accent5">
                  <a:tint val="40000"/>
                </a:schemeClr>
              </a:solidFill>
              <a:ln>
                <a:noFill/>
              </a:ln>
              <a:effectLst/>
              <a:sp3d/>
            </c:spPr>
            <c:extLst>
              <c:ext xmlns:c16="http://schemas.microsoft.com/office/drawing/2014/chart" uri="{C3380CC4-5D6E-409C-BE32-E72D297353CC}">
                <c16:uniqueId val="{00000079-A7C2-4148-8FBC-AB6A99D35196}"/>
              </c:ext>
            </c:extLst>
          </c:dPt>
          <c:dPt>
            <c:idx val="62"/>
            <c:invertIfNegative val="0"/>
            <c:bubble3D val="0"/>
            <c:spPr>
              <a:solidFill>
                <a:schemeClr val="accent5">
                  <a:tint val="40000"/>
                </a:schemeClr>
              </a:solidFill>
              <a:ln>
                <a:noFill/>
              </a:ln>
              <a:effectLst/>
              <a:sp3d/>
            </c:spPr>
            <c:extLst>
              <c:ext xmlns:c16="http://schemas.microsoft.com/office/drawing/2014/chart" uri="{C3380CC4-5D6E-409C-BE32-E72D297353CC}">
                <c16:uniqueId val="{0000007B-A7C2-4148-8FBC-AB6A99D35196}"/>
              </c:ext>
            </c:extLst>
          </c:dPt>
          <c:dPt>
            <c:idx val="63"/>
            <c:invertIfNegative val="0"/>
            <c:bubble3D val="0"/>
            <c:spPr>
              <a:solidFill>
                <a:schemeClr val="accent5">
                  <a:tint val="40000"/>
                </a:schemeClr>
              </a:solidFill>
              <a:ln>
                <a:noFill/>
              </a:ln>
              <a:effectLst/>
              <a:sp3d/>
            </c:spPr>
            <c:extLst>
              <c:ext xmlns:c16="http://schemas.microsoft.com/office/drawing/2014/chart" uri="{C3380CC4-5D6E-409C-BE32-E72D297353CC}">
                <c16:uniqueId val="{0000007D-A7C2-4148-8FBC-AB6A99D35196}"/>
              </c:ext>
            </c:extLst>
          </c:dPt>
          <c:dPt>
            <c:idx val="64"/>
            <c:invertIfNegative val="0"/>
            <c:bubble3D val="0"/>
            <c:spPr>
              <a:solidFill>
                <a:schemeClr val="accent5">
                  <a:tint val="40000"/>
                </a:schemeClr>
              </a:solidFill>
              <a:ln>
                <a:noFill/>
              </a:ln>
              <a:effectLst/>
              <a:sp3d/>
            </c:spPr>
            <c:extLst>
              <c:ext xmlns:c16="http://schemas.microsoft.com/office/drawing/2014/chart" uri="{C3380CC4-5D6E-409C-BE32-E72D297353CC}">
                <c16:uniqueId val="{0000007F-A7C2-4148-8FBC-AB6A99D35196}"/>
              </c:ext>
            </c:extLst>
          </c:dPt>
          <c:dPt>
            <c:idx val="65"/>
            <c:invertIfNegative val="0"/>
            <c:bubble3D val="0"/>
            <c:spPr>
              <a:solidFill>
                <a:schemeClr val="accent5">
                  <a:tint val="40000"/>
                </a:schemeClr>
              </a:solidFill>
              <a:ln>
                <a:noFill/>
              </a:ln>
              <a:effectLst/>
              <a:sp3d/>
            </c:spPr>
            <c:extLst>
              <c:ext xmlns:c16="http://schemas.microsoft.com/office/drawing/2014/chart" uri="{C3380CC4-5D6E-409C-BE32-E72D297353CC}">
                <c16:uniqueId val="{00000081-A7C2-4148-8FBC-AB6A99D35196}"/>
              </c:ext>
            </c:extLst>
          </c:dPt>
          <c:dPt>
            <c:idx val="66"/>
            <c:invertIfNegative val="0"/>
            <c:bubble3D val="0"/>
            <c:spPr>
              <a:solidFill>
                <a:schemeClr val="accent5">
                  <a:tint val="40000"/>
                </a:schemeClr>
              </a:solidFill>
              <a:ln>
                <a:noFill/>
              </a:ln>
              <a:effectLst/>
              <a:sp3d/>
            </c:spPr>
            <c:extLst>
              <c:ext xmlns:c16="http://schemas.microsoft.com/office/drawing/2014/chart" uri="{C3380CC4-5D6E-409C-BE32-E72D297353CC}">
                <c16:uniqueId val="{00000083-A7C2-4148-8FBC-AB6A99D35196}"/>
              </c:ext>
            </c:extLst>
          </c:dPt>
          <c:dPt>
            <c:idx val="67"/>
            <c:invertIfNegative val="0"/>
            <c:bubble3D val="0"/>
            <c:spPr>
              <a:solidFill>
                <a:schemeClr val="accent5">
                  <a:tint val="40000"/>
                </a:schemeClr>
              </a:solidFill>
              <a:ln>
                <a:noFill/>
              </a:ln>
              <a:effectLst/>
              <a:sp3d/>
            </c:spPr>
            <c:extLst>
              <c:ext xmlns:c16="http://schemas.microsoft.com/office/drawing/2014/chart" uri="{C3380CC4-5D6E-409C-BE32-E72D297353CC}">
                <c16:uniqueId val="{00000085-A7C2-4148-8FBC-AB6A99D35196}"/>
              </c:ext>
            </c:extLst>
          </c:dPt>
          <c:dPt>
            <c:idx val="68"/>
            <c:invertIfNegative val="0"/>
            <c:bubble3D val="0"/>
            <c:spPr>
              <a:solidFill>
                <a:schemeClr val="accent5">
                  <a:tint val="40000"/>
                </a:schemeClr>
              </a:solidFill>
              <a:ln>
                <a:noFill/>
              </a:ln>
              <a:effectLst/>
              <a:sp3d/>
            </c:spPr>
            <c:extLst>
              <c:ext xmlns:c16="http://schemas.microsoft.com/office/drawing/2014/chart" uri="{C3380CC4-5D6E-409C-BE32-E72D297353CC}">
                <c16:uniqueId val="{00000087-A7C2-4148-8FBC-AB6A99D35196}"/>
              </c:ext>
            </c:extLst>
          </c:dPt>
          <c:dPt>
            <c:idx val="69"/>
            <c:invertIfNegative val="0"/>
            <c:bubble3D val="0"/>
            <c:spPr>
              <a:solidFill>
                <a:schemeClr val="accent5">
                  <a:tint val="40000"/>
                </a:schemeClr>
              </a:solidFill>
              <a:ln>
                <a:noFill/>
              </a:ln>
              <a:effectLst/>
              <a:sp3d/>
            </c:spPr>
            <c:extLst>
              <c:ext xmlns:c16="http://schemas.microsoft.com/office/drawing/2014/chart" uri="{C3380CC4-5D6E-409C-BE32-E72D297353CC}">
                <c16:uniqueId val="{00000089-A7C2-4148-8FBC-AB6A99D35196}"/>
              </c:ext>
            </c:extLst>
          </c:dPt>
          <c:dPt>
            <c:idx val="70"/>
            <c:invertIfNegative val="0"/>
            <c:bubble3D val="0"/>
            <c:spPr>
              <a:solidFill>
                <a:schemeClr val="accent5">
                  <a:tint val="40000"/>
                </a:schemeClr>
              </a:solidFill>
              <a:ln>
                <a:noFill/>
              </a:ln>
              <a:effectLst/>
              <a:sp3d/>
            </c:spPr>
            <c:extLst>
              <c:ext xmlns:c16="http://schemas.microsoft.com/office/drawing/2014/chart" uri="{C3380CC4-5D6E-409C-BE32-E72D297353CC}">
                <c16:uniqueId val="{0000008B-A7C2-4148-8FBC-AB6A99D35196}"/>
              </c:ext>
            </c:extLst>
          </c:dPt>
          <c:dPt>
            <c:idx val="71"/>
            <c:invertIfNegative val="0"/>
            <c:bubble3D val="0"/>
            <c:spPr>
              <a:solidFill>
                <a:schemeClr val="accent5">
                  <a:tint val="40000"/>
                </a:schemeClr>
              </a:solidFill>
              <a:ln>
                <a:noFill/>
              </a:ln>
              <a:effectLst/>
              <a:sp3d/>
            </c:spPr>
            <c:extLst>
              <c:ext xmlns:c16="http://schemas.microsoft.com/office/drawing/2014/chart" uri="{C3380CC4-5D6E-409C-BE32-E72D297353CC}">
                <c16:uniqueId val="{0000008D-A7C2-4148-8FBC-AB6A99D35196}"/>
              </c:ext>
            </c:extLst>
          </c:dPt>
          <c:dPt>
            <c:idx val="72"/>
            <c:invertIfNegative val="0"/>
            <c:bubble3D val="0"/>
            <c:spPr>
              <a:solidFill>
                <a:schemeClr val="accent5">
                  <a:tint val="40000"/>
                </a:schemeClr>
              </a:solidFill>
              <a:ln>
                <a:noFill/>
              </a:ln>
              <a:effectLst/>
              <a:sp3d/>
            </c:spPr>
            <c:extLst>
              <c:ext xmlns:c16="http://schemas.microsoft.com/office/drawing/2014/chart" uri="{C3380CC4-5D6E-409C-BE32-E72D297353CC}">
                <c16:uniqueId val="{0000008F-A7C2-4148-8FBC-AB6A99D35196}"/>
              </c:ext>
            </c:extLst>
          </c:dPt>
          <c:dPt>
            <c:idx val="73"/>
            <c:invertIfNegative val="0"/>
            <c:bubble3D val="0"/>
            <c:spPr>
              <a:solidFill>
                <a:schemeClr val="accent5">
                  <a:tint val="40000"/>
                </a:schemeClr>
              </a:solidFill>
              <a:ln>
                <a:noFill/>
              </a:ln>
              <a:effectLst/>
              <a:sp3d/>
            </c:spPr>
            <c:extLst>
              <c:ext xmlns:c16="http://schemas.microsoft.com/office/drawing/2014/chart" uri="{C3380CC4-5D6E-409C-BE32-E72D297353CC}">
                <c16:uniqueId val="{00000091-A7C2-4148-8FBC-AB6A99D35196}"/>
              </c:ext>
            </c:extLst>
          </c:dPt>
          <c:dPt>
            <c:idx val="74"/>
            <c:invertIfNegative val="0"/>
            <c:bubble3D val="0"/>
            <c:spPr>
              <a:solidFill>
                <a:schemeClr val="accent5">
                  <a:tint val="40000"/>
                </a:schemeClr>
              </a:solidFill>
              <a:ln>
                <a:noFill/>
              </a:ln>
              <a:effectLst/>
              <a:sp3d/>
            </c:spPr>
            <c:extLst>
              <c:ext xmlns:c16="http://schemas.microsoft.com/office/drawing/2014/chart" uri="{C3380CC4-5D6E-409C-BE32-E72D297353CC}">
                <c16:uniqueId val="{00000093-A7C2-4148-8FBC-AB6A99D35196}"/>
              </c:ext>
            </c:extLst>
          </c:dPt>
          <c:dPt>
            <c:idx val="75"/>
            <c:invertIfNegative val="0"/>
            <c:bubble3D val="0"/>
            <c:spPr>
              <a:solidFill>
                <a:schemeClr val="accent5">
                  <a:tint val="40000"/>
                </a:schemeClr>
              </a:solidFill>
              <a:ln>
                <a:noFill/>
              </a:ln>
              <a:effectLst/>
              <a:sp3d/>
            </c:spPr>
            <c:extLst>
              <c:ext xmlns:c16="http://schemas.microsoft.com/office/drawing/2014/chart" uri="{C3380CC4-5D6E-409C-BE32-E72D297353CC}">
                <c16:uniqueId val="{00000095-A7C2-4148-8FBC-AB6A99D35196}"/>
              </c:ext>
            </c:extLst>
          </c:dPt>
          <c:dPt>
            <c:idx val="76"/>
            <c:invertIfNegative val="0"/>
            <c:bubble3D val="0"/>
            <c:spPr>
              <a:solidFill>
                <a:schemeClr val="accent5">
                  <a:tint val="40000"/>
                </a:schemeClr>
              </a:solidFill>
              <a:ln>
                <a:noFill/>
              </a:ln>
              <a:effectLst/>
              <a:sp3d/>
            </c:spPr>
            <c:extLst>
              <c:ext xmlns:c16="http://schemas.microsoft.com/office/drawing/2014/chart" uri="{C3380CC4-5D6E-409C-BE32-E72D297353CC}">
                <c16:uniqueId val="{00000097-A7C2-4148-8FBC-AB6A99D35196}"/>
              </c:ext>
            </c:extLst>
          </c:dPt>
          <c:dPt>
            <c:idx val="77"/>
            <c:invertIfNegative val="0"/>
            <c:bubble3D val="0"/>
            <c:spPr>
              <a:solidFill>
                <a:schemeClr val="accent5">
                  <a:tint val="40000"/>
                </a:schemeClr>
              </a:solidFill>
              <a:ln>
                <a:noFill/>
              </a:ln>
              <a:effectLst/>
              <a:sp3d/>
            </c:spPr>
            <c:extLst>
              <c:ext xmlns:c16="http://schemas.microsoft.com/office/drawing/2014/chart" uri="{C3380CC4-5D6E-409C-BE32-E72D297353CC}">
                <c16:uniqueId val="{00000099-A7C2-4148-8FBC-AB6A99D35196}"/>
              </c:ext>
            </c:extLst>
          </c:dPt>
          <c:dPt>
            <c:idx val="78"/>
            <c:invertIfNegative val="0"/>
            <c:bubble3D val="0"/>
            <c:spPr>
              <a:solidFill>
                <a:schemeClr val="accent5">
                  <a:tint val="40000"/>
                </a:schemeClr>
              </a:solidFill>
              <a:ln>
                <a:noFill/>
              </a:ln>
              <a:effectLst/>
              <a:sp3d/>
            </c:spPr>
            <c:extLst>
              <c:ext xmlns:c16="http://schemas.microsoft.com/office/drawing/2014/chart" uri="{C3380CC4-5D6E-409C-BE32-E72D297353CC}">
                <c16:uniqueId val="{0000009B-A7C2-4148-8FBC-AB6A99D35196}"/>
              </c:ext>
            </c:extLst>
          </c:dPt>
          <c:dPt>
            <c:idx val="79"/>
            <c:invertIfNegative val="0"/>
            <c:bubble3D val="0"/>
            <c:spPr>
              <a:solidFill>
                <a:schemeClr val="accent5">
                  <a:tint val="40000"/>
                </a:schemeClr>
              </a:solidFill>
              <a:ln>
                <a:noFill/>
              </a:ln>
              <a:effectLst/>
              <a:sp3d/>
            </c:spPr>
            <c:extLst>
              <c:ext xmlns:c16="http://schemas.microsoft.com/office/drawing/2014/chart" uri="{C3380CC4-5D6E-409C-BE32-E72D297353CC}">
                <c16:uniqueId val="{0000009D-A7C2-4148-8FBC-AB6A99D35196}"/>
              </c:ext>
            </c:extLst>
          </c:dPt>
          <c:dPt>
            <c:idx val="80"/>
            <c:invertIfNegative val="0"/>
            <c:bubble3D val="0"/>
            <c:spPr>
              <a:solidFill>
                <a:schemeClr val="accent5">
                  <a:tint val="40000"/>
                </a:schemeClr>
              </a:solidFill>
              <a:ln>
                <a:noFill/>
              </a:ln>
              <a:effectLst/>
              <a:sp3d/>
            </c:spPr>
            <c:extLst>
              <c:ext xmlns:c16="http://schemas.microsoft.com/office/drawing/2014/chart" uri="{C3380CC4-5D6E-409C-BE32-E72D297353CC}">
                <c16:uniqueId val="{0000009F-A7C2-4148-8FBC-AB6A99D35196}"/>
              </c:ext>
            </c:extLst>
          </c:dPt>
          <c:dPt>
            <c:idx val="81"/>
            <c:invertIfNegative val="0"/>
            <c:bubble3D val="0"/>
            <c:spPr>
              <a:solidFill>
                <a:schemeClr val="accent5">
                  <a:tint val="40000"/>
                </a:schemeClr>
              </a:solidFill>
              <a:ln>
                <a:noFill/>
              </a:ln>
              <a:effectLst/>
              <a:sp3d/>
            </c:spPr>
            <c:extLst>
              <c:ext xmlns:c16="http://schemas.microsoft.com/office/drawing/2014/chart" uri="{C3380CC4-5D6E-409C-BE32-E72D297353CC}">
                <c16:uniqueId val="{000000A1-A7C2-4148-8FBC-AB6A99D35196}"/>
              </c:ext>
            </c:extLst>
          </c:dPt>
          <c:dPt>
            <c:idx val="82"/>
            <c:invertIfNegative val="0"/>
            <c:bubble3D val="0"/>
            <c:spPr>
              <a:solidFill>
                <a:schemeClr val="accent5">
                  <a:tint val="40000"/>
                </a:schemeClr>
              </a:solidFill>
              <a:ln>
                <a:noFill/>
              </a:ln>
              <a:effectLst/>
              <a:sp3d/>
            </c:spPr>
            <c:extLst>
              <c:ext xmlns:c16="http://schemas.microsoft.com/office/drawing/2014/chart" uri="{C3380CC4-5D6E-409C-BE32-E72D297353CC}">
                <c16:uniqueId val="{000000A3-A7C2-4148-8FBC-AB6A99D35196}"/>
              </c:ext>
            </c:extLst>
          </c:dPt>
          <c:dPt>
            <c:idx val="83"/>
            <c:invertIfNegative val="0"/>
            <c:bubble3D val="0"/>
            <c:spPr>
              <a:solidFill>
                <a:schemeClr val="accent5">
                  <a:tint val="40000"/>
                </a:schemeClr>
              </a:solidFill>
              <a:ln>
                <a:noFill/>
              </a:ln>
              <a:effectLst/>
              <a:sp3d/>
            </c:spPr>
            <c:extLst>
              <c:ext xmlns:c16="http://schemas.microsoft.com/office/drawing/2014/chart" uri="{C3380CC4-5D6E-409C-BE32-E72D297353CC}">
                <c16:uniqueId val="{000000A5-A7C2-4148-8FBC-AB6A99D35196}"/>
              </c:ext>
            </c:extLst>
          </c:dPt>
          <c:dPt>
            <c:idx val="84"/>
            <c:invertIfNegative val="0"/>
            <c:bubble3D val="0"/>
            <c:spPr>
              <a:solidFill>
                <a:schemeClr val="accent5">
                  <a:tint val="40000"/>
                </a:schemeClr>
              </a:solidFill>
              <a:ln>
                <a:noFill/>
              </a:ln>
              <a:effectLst/>
              <a:sp3d/>
            </c:spPr>
            <c:extLst>
              <c:ext xmlns:c16="http://schemas.microsoft.com/office/drawing/2014/chart" uri="{C3380CC4-5D6E-409C-BE32-E72D297353CC}">
                <c16:uniqueId val="{000000A7-A7C2-4148-8FBC-AB6A99D35196}"/>
              </c:ext>
            </c:extLst>
          </c:dPt>
          <c:dPt>
            <c:idx val="85"/>
            <c:invertIfNegative val="0"/>
            <c:bubble3D val="0"/>
            <c:spPr>
              <a:solidFill>
                <a:schemeClr val="accent5">
                  <a:tint val="40000"/>
                </a:schemeClr>
              </a:solidFill>
              <a:ln>
                <a:noFill/>
              </a:ln>
              <a:effectLst/>
              <a:sp3d/>
            </c:spPr>
            <c:extLst>
              <c:ext xmlns:c16="http://schemas.microsoft.com/office/drawing/2014/chart" uri="{C3380CC4-5D6E-409C-BE32-E72D297353CC}">
                <c16:uniqueId val="{000000A9-A7C2-4148-8FBC-AB6A99D35196}"/>
              </c:ext>
            </c:extLst>
          </c:dPt>
          <c:dPt>
            <c:idx val="86"/>
            <c:invertIfNegative val="0"/>
            <c:bubble3D val="0"/>
            <c:spPr>
              <a:solidFill>
                <a:schemeClr val="accent5">
                  <a:tint val="40000"/>
                </a:schemeClr>
              </a:solidFill>
              <a:ln>
                <a:noFill/>
              </a:ln>
              <a:effectLst/>
              <a:sp3d/>
            </c:spPr>
            <c:extLst>
              <c:ext xmlns:c16="http://schemas.microsoft.com/office/drawing/2014/chart" uri="{C3380CC4-5D6E-409C-BE32-E72D297353CC}">
                <c16:uniqueId val="{000000AB-A7C2-4148-8FBC-AB6A99D35196}"/>
              </c:ext>
            </c:extLst>
          </c:dPt>
          <c:dPt>
            <c:idx val="87"/>
            <c:invertIfNegative val="0"/>
            <c:bubble3D val="0"/>
            <c:spPr>
              <a:solidFill>
                <a:schemeClr val="accent5">
                  <a:tint val="40000"/>
                </a:schemeClr>
              </a:solidFill>
              <a:ln>
                <a:noFill/>
              </a:ln>
              <a:effectLst/>
              <a:sp3d/>
            </c:spPr>
            <c:extLst>
              <c:ext xmlns:c16="http://schemas.microsoft.com/office/drawing/2014/chart" uri="{C3380CC4-5D6E-409C-BE32-E72D297353CC}">
                <c16:uniqueId val="{000000AD-A7C2-4148-8FBC-AB6A99D35196}"/>
              </c:ext>
            </c:extLst>
          </c:dPt>
          <c:dPt>
            <c:idx val="88"/>
            <c:invertIfNegative val="0"/>
            <c:bubble3D val="0"/>
            <c:spPr>
              <a:solidFill>
                <a:schemeClr val="accent5">
                  <a:tint val="40000"/>
                </a:schemeClr>
              </a:solidFill>
              <a:ln>
                <a:noFill/>
              </a:ln>
              <a:effectLst/>
              <a:sp3d/>
            </c:spPr>
            <c:extLst>
              <c:ext xmlns:c16="http://schemas.microsoft.com/office/drawing/2014/chart" uri="{C3380CC4-5D6E-409C-BE32-E72D297353CC}">
                <c16:uniqueId val="{000000AF-A7C2-4148-8FBC-AB6A99D35196}"/>
              </c:ext>
            </c:extLst>
          </c:dPt>
          <c:dPt>
            <c:idx val="89"/>
            <c:invertIfNegative val="0"/>
            <c:bubble3D val="0"/>
            <c:spPr>
              <a:solidFill>
                <a:schemeClr val="accent5">
                  <a:tint val="40000"/>
                </a:schemeClr>
              </a:solidFill>
              <a:ln>
                <a:noFill/>
              </a:ln>
              <a:effectLst/>
              <a:sp3d/>
            </c:spPr>
            <c:extLst>
              <c:ext xmlns:c16="http://schemas.microsoft.com/office/drawing/2014/chart" uri="{C3380CC4-5D6E-409C-BE32-E72D297353CC}">
                <c16:uniqueId val="{000000B1-A7C2-4148-8FBC-AB6A99D35196}"/>
              </c:ext>
            </c:extLst>
          </c:dPt>
          <c:dPt>
            <c:idx val="90"/>
            <c:invertIfNegative val="0"/>
            <c:bubble3D val="0"/>
            <c:spPr>
              <a:solidFill>
                <a:schemeClr val="accent5">
                  <a:tint val="40000"/>
                </a:schemeClr>
              </a:solidFill>
              <a:ln>
                <a:noFill/>
              </a:ln>
              <a:effectLst/>
              <a:sp3d/>
            </c:spPr>
            <c:extLst>
              <c:ext xmlns:c16="http://schemas.microsoft.com/office/drawing/2014/chart" uri="{C3380CC4-5D6E-409C-BE32-E72D297353CC}">
                <c16:uniqueId val="{000000B3-A7C2-4148-8FBC-AB6A99D35196}"/>
              </c:ext>
            </c:extLst>
          </c:dPt>
          <c:dPt>
            <c:idx val="91"/>
            <c:invertIfNegative val="0"/>
            <c:bubble3D val="0"/>
            <c:spPr>
              <a:solidFill>
                <a:schemeClr val="accent5">
                  <a:tint val="40000"/>
                </a:schemeClr>
              </a:solidFill>
              <a:ln>
                <a:noFill/>
              </a:ln>
              <a:effectLst/>
              <a:sp3d/>
            </c:spPr>
            <c:extLst>
              <c:ext xmlns:c16="http://schemas.microsoft.com/office/drawing/2014/chart" uri="{C3380CC4-5D6E-409C-BE32-E72D297353CC}">
                <c16:uniqueId val="{000000B5-A7C2-4148-8FBC-AB6A99D35196}"/>
              </c:ext>
            </c:extLst>
          </c:dPt>
          <c:dPt>
            <c:idx val="92"/>
            <c:invertIfNegative val="0"/>
            <c:bubble3D val="0"/>
            <c:spPr>
              <a:solidFill>
                <a:schemeClr val="accent5">
                  <a:tint val="40000"/>
                </a:schemeClr>
              </a:solidFill>
              <a:ln>
                <a:noFill/>
              </a:ln>
              <a:effectLst/>
              <a:sp3d/>
            </c:spPr>
            <c:extLst>
              <c:ext xmlns:c16="http://schemas.microsoft.com/office/drawing/2014/chart" uri="{C3380CC4-5D6E-409C-BE32-E72D297353CC}">
                <c16:uniqueId val="{000000B7-A7C2-4148-8FBC-AB6A99D35196}"/>
              </c:ext>
            </c:extLst>
          </c:dPt>
          <c:dPt>
            <c:idx val="93"/>
            <c:invertIfNegative val="0"/>
            <c:bubble3D val="0"/>
            <c:spPr>
              <a:solidFill>
                <a:schemeClr val="accent5">
                  <a:tint val="40000"/>
                </a:schemeClr>
              </a:solidFill>
              <a:ln>
                <a:noFill/>
              </a:ln>
              <a:effectLst/>
              <a:sp3d/>
            </c:spPr>
            <c:extLst>
              <c:ext xmlns:c16="http://schemas.microsoft.com/office/drawing/2014/chart" uri="{C3380CC4-5D6E-409C-BE32-E72D297353CC}">
                <c16:uniqueId val="{000000B9-A7C2-4148-8FBC-AB6A99D35196}"/>
              </c:ext>
            </c:extLst>
          </c:dPt>
          <c:dPt>
            <c:idx val="94"/>
            <c:invertIfNegative val="0"/>
            <c:bubble3D val="0"/>
            <c:spPr>
              <a:solidFill>
                <a:schemeClr val="accent5">
                  <a:tint val="40000"/>
                </a:schemeClr>
              </a:solidFill>
              <a:ln>
                <a:noFill/>
              </a:ln>
              <a:effectLst/>
              <a:sp3d/>
            </c:spPr>
            <c:extLst>
              <c:ext xmlns:c16="http://schemas.microsoft.com/office/drawing/2014/chart" uri="{C3380CC4-5D6E-409C-BE32-E72D297353CC}">
                <c16:uniqueId val="{000000BB-A7C2-4148-8FBC-AB6A99D35196}"/>
              </c:ext>
            </c:extLst>
          </c:dPt>
          <c:dPt>
            <c:idx val="95"/>
            <c:invertIfNegative val="0"/>
            <c:bubble3D val="0"/>
            <c:spPr>
              <a:solidFill>
                <a:schemeClr val="accent5">
                  <a:tint val="40000"/>
                </a:schemeClr>
              </a:solidFill>
              <a:ln>
                <a:noFill/>
              </a:ln>
              <a:effectLst/>
              <a:sp3d/>
            </c:spPr>
            <c:extLst>
              <c:ext xmlns:c16="http://schemas.microsoft.com/office/drawing/2014/chart" uri="{C3380CC4-5D6E-409C-BE32-E72D297353CC}">
                <c16:uniqueId val="{000000BD-A7C2-4148-8FBC-AB6A99D35196}"/>
              </c:ext>
            </c:extLst>
          </c:dPt>
          <c:dPt>
            <c:idx val="96"/>
            <c:invertIfNegative val="0"/>
            <c:bubble3D val="0"/>
            <c:spPr>
              <a:solidFill>
                <a:schemeClr val="accent5">
                  <a:tint val="40000"/>
                </a:schemeClr>
              </a:solidFill>
              <a:ln>
                <a:noFill/>
              </a:ln>
              <a:effectLst/>
              <a:sp3d/>
            </c:spPr>
            <c:extLst>
              <c:ext xmlns:c16="http://schemas.microsoft.com/office/drawing/2014/chart" uri="{C3380CC4-5D6E-409C-BE32-E72D297353CC}">
                <c16:uniqueId val="{000000BF-A7C2-4148-8FBC-AB6A99D35196}"/>
              </c:ext>
            </c:extLst>
          </c:dPt>
          <c:dPt>
            <c:idx val="97"/>
            <c:invertIfNegative val="0"/>
            <c:bubble3D val="0"/>
            <c:spPr>
              <a:solidFill>
                <a:schemeClr val="accent5">
                  <a:tint val="40000"/>
                </a:schemeClr>
              </a:solidFill>
              <a:ln>
                <a:noFill/>
              </a:ln>
              <a:effectLst/>
              <a:sp3d/>
            </c:spPr>
            <c:extLst>
              <c:ext xmlns:c16="http://schemas.microsoft.com/office/drawing/2014/chart" uri="{C3380CC4-5D6E-409C-BE32-E72D297353CC}">
                <c16:uniqueId val="{000000C1-A7C2-4148-8FBC-AB6A99D35196}"/>
              </c:ext>
            </c:extLst>
          </c:dPt>
          <c:dPt>
            <c:idx val="98"/>
            <c:invertIfNegative val="0"/>
            <c:bubble3D val="0"/>
            <c:spPr>
              <a:solidFill>
                <a:schemeClr val="accent5">
                  <a:tint val="40000"/>
                </a:schemeClr>
              </a:solidFill>
              <a:ln>
                <a:noFill/>
              </a:ln>
              <a:effectLst/>
              <a:sp3d/>
            </c:spPr>
            <c:extLst>
              <c:ext xmlns:c16="http://schemas.microsoft.com/office/drawing/2014/chart" uri="{C3380CC4-5D6E-409C-BE32-E72D297353CC}">
                <c16:uniqueId val="{000000C3-A7C2-4148-8FBC-AB6A99D35196}"/>
              </c:ext>
            </c:extLst>
          </c:dPt>
          <c:dPt>
            <c:idx val="99"/>
            <c:invertIfNegative val="0"/>
            <c:bubble3D val="0"/>
            <c:spPr>
              <a:solidFill>
                <a:schemeClr val="accent5">
                  <a:tint val="40000"/>
                </a:schemeClr>
              </a:solidFill>
              <a:ln>
                <a:noFill/>
              </a:ln>
              <a:effectLst/>
              <a:sp3d/>
            </c:spPr>
            <c:extLst>
              <c:ext xmlns:c16="http://schemas.microsoft.com/office/drawing/2014/chart" uri="{C3380CC4-5D6E-409C-BE32-E72D297353CC}">
                <c16:uniqueId val="{000000C5-A7C2-4148-8FBC-AB6A99D35196}"/>
              </c:ext>
            </c:extLst>
          </c:dPt>
          <c:dPt>
            <c:idx val="100"/>
            <c:invertIfNegative val="0"/>
            <c:bubble3D val="0"/>
            <c:spPr>
              <a:solidFill>
                <a:schemeClr val="accent5">
                  <a:tint val="40000"/>
                </a:schemeClr>
              </a:solidFill>
              <a:ln>
                <a:noFill/>
              </a:ln>
              <a:effectLst/>
              <a:sp3d/>
            </c:spPr>
            <c:extLst>
              <c:ext xmlns:c16="http://schemas.microsoft.com/office/drawing/2014/chart" uri="{C3380CC4-5D6E-409C-BE32-E72D297353CC}">
                <c16:uniqueId val="{000000C7-A7C2-4148-8FBC-AB6A99D35196}"/>
              </c:ext>
            </c:extLst>
          </c:dPt>
          <c:dPt>
            <c:idx val="101"/>
            <c:invertIfNegative val="0"/>
            <c:bubble3D val="0"/>
            <c:spPr>
              <a:solidFill>
                <a:schemeClr val="accent5">
                  <a:tint val="40000"/>
                </a:schemeClr>
              </a:solidFill>
              <a:ln>
                <a:noFill/>
              </a:ln>
              <a:effectLst/>
              <a:sp3d/>
            </c:spPr>
            <c:extLst>
              <c:ext xmlns:c16="http://schemas.microsoft.com/office/drawing/2014/chart" uri="{C3380CC4-5D6E-409C-BE32-E72D297353CC}">
                <c16:uniqueId val="{000000C9-A7C2-4148-8FBC-AB6A99D35196}"/>
              </c:ext>
            </c:extLst>
          </c:dPt>
          <c:dPt>
            <c:idx val="102"/>
            <c:invertIfNegative val="0"/>
            <c:bubble3D val="0"/>
            <c:spPr>
              <a:solidFill>
                <a:schemeClr val="accent5">
                  <a:tint val="40000"/>
                </a:schemeClr>
              </a:solidFill>
              <a:ln>
                <a:noFill/>
              </a:ln>
              <a:effectLst/>
              <a:sp3d/>
            </c:spPr>
            <c:extLst>
              <c:ext xmlns:c16="http://schemas.microsoft.com/office/drawing/2014/chart" uri="{C3380CC4-5D6E-409C-BE32-E72D297353CC}">
                <c16:uniqueId val="{000000CB-A7C2-4148-8FBC-AB6A99D35196}"/>
              </c:ext>
            </c:extLst>
          </c:dPt>
          <c:dPt>
            <c:idx val="103"/>
            <c:invertIfNegative val="0"/>
            <c:bubble3D val="0"/>
            <c:spPr>
              <a:solidFill>
                <a:schemeClr val="accent5">
                  <a:tint val="40000"/>
                </a:schemeClr>
              </a:solidFill>
              <a:ln>
                <a:noFill/>
              </a:ln>
              <a:effectLst/>
              <a:sp3d/>
            </c:spPr>
            <c:extLst>
              <c:ext xmlns:c16="http://schemas.microsoft.com/office/drawing/2014/chart" uri="{C3380CC4-5D6E-409C-BE32-E72D297353CC}">
                <c16:uniqueId val="{000000CD-A7C2-4148-8FBC-AB6A99D35196}"/>
              </c:ext>
            </c:extLst>
          </c:dPt>
          <c:dPt>
            <c:idx val="104"/>
            <c:invertIfNegative val="0"/>
            <c:bubble3D val="0"/>
            <c:spPr>
              <a:solidFill>
                <a:schemeClr val="accent5">
                  <a:tint val="40000"/>
                </a:schemeClr>
              </a:solidFill>
              <a:ln>
                <a:noFill/>
              </a:ln>
              <a:effectLst/>
              <a:sp3d/>
            </c:spPr>
            <c:extLst>
              <c:ext xmlns:c16="http://schemas.microsoft.com/office/drawing/2014/chart" uri="{C3380CC4-5D6E-409C-BE32-E72D297353CC}">
                <c16:uniqueId val="{000000CF-A7C2-4148-8FBC-AB6A99D35196}"/>
              </c:ext>
            </c:extLst>
          </c:dPt>
          <c:dPt>
            <c:idx val="105"/>
            <c:invertIfNegative val="0"/>
            <c:bubble3D val="0"/>
            <c:spPr>
              <a:solidFill>
                <a:schemeClr val="accent5">
                  <a:tint val="40000"/>
                </a:schemeClr>
              </a:solidFill>
              <a:ln>
                <a:noFill/>
              </a:ln>
              <a:effectLst/>
              <a:sp3d/>
            </c:spPr>
            <c:extLst>
              <c:ext xmlns:c16="http://schemas.microsoft.com/office/drawing/2014/chart" uri="{C3380CC4-5D6E-409C-BE32-E72D297353CC}">
                <c16:uniqueId val="{000000D1-A7C2-4148-8FBC-AB6A99D35196}"/>
              </c:ext>
            </c:extLst>
          </c:dPt>
          <c:dPt>
            <c:idx val="106"/>
            <c:invertIfNegative val="0"/>
            <c:bubble3D val="0"/>
            <c:spPr>
              <a:solidFill>
                <a:schemeClr val="accent5">
                  <a:tint val="40000"/>
                </a:schemeClr>
              </a:solidFill>
              <a:ln>
                <a:noFill/>
              </a:ln>
              <a:effectLst/>
              <a:sp3d/>
            </c:spPr>
            <c:extLst>
              <c:ext xmlns:c16="http://schemas.microsoft.com/office/drawing/2014/chart" uri="{C3380CC4-5D6E-409C-BE32-E72D297353CC}">
                <c16:uniqueId val="{000000D3-A7C2-4148-8FBC-AB6A99D35196}"/>
              </c:ext>
            </c:extLst>
          </c:dPt>
          <c:dPt>
            <c:idx val="107"/>
            <c:invertIfNegative val="0"/>
            <c:bubble3D val="0"/>
            <c:spPr>
              <a:solidFill>
                <a:schemeClr val="accent5">
                  <a:tint val="40000"/>
                </a:schemeClr>
              </a:solidFill>
              <a:ln>
                <a:noFill/>
              </a:ln>
              <a:effectLst/>
              <a:sp3d/>
            </c:spPr>
            <c:extLst>
              <c:ext xmlns:c16="http://schemas.microsoft.com/office/drawing/2014/chart" uri="{C3380CC4-5D6E-409C-BE32-E72D297353CC}">
                <c16:uniqueId val="{000000D5-A7C2-4148-8FBC-AB6A99D35196}"/>
              </c:ext>
            </c:extLst>
          </c:dPt>
          <c:dPt>
            <c:idx val="108"/>
            <c:invertIfNegative val="0"/>
            <c:bubble3D val="0"/>
            <c:spPr>
              <a:solidFill>
                <a:schemeClr val="accent5">
                  <a:tint val="40000"/>
                </a:schemeClr>
              </a:solidFill>
              <a:ln>
                <a:noFill/>
              </a:ln>
              <a:effectLst/>
              <a:sp3d/>
            </c:spPr>
            <c:extLst>
              <c:ext xmlns:c16="http://schemas.microsoft.com/office/drawing/2014/chart" uri="{C3380CC4-5D6E-409C-BE32-E72D297353CC}">
                <c16:uniqueId val="{000000D7-A7C2-4148-8FBC-AB6A99D35196}"/>
              </c:ext>
            </c:extLst>
          </c:dPt>
          <c:dPt>
            <c:idx val="109"/>
            <c:invertIfNegative val="0"/>
            <c:bubble3D val="0"/>
            <c:spPr>
              <a:solidFill>
                <a:schemeClr val="accent5">
                  <a:tint val="40000"/>
                </a:schemeClr>
              </a:solidFill>
              <a:ln>
                <a:noFill/>
              </a:ln>
              <a:effectLst/>
              <a:sp3d/>
            </c:spPr>
            <c:extLst>
              <c:ext xmlns:c16="http://schemas.microsoft.com/office/drawing/2014/chart" uri="{C3380CC4-5D6E-409C-BE32-E72D297353CC}">
                <c16:uniqueId val="{000000D9-A7C2-4148-8FBC-AB6A99D35196}"/>
              </c:ext>
            </c:extLst>
          </c:dPt>
          <c:dPt>
            <c:idx val="110"/>
            <c:invertIfNegative val="0"/>
            <c:bubble3D val="0"/>
            <c:spPr>
              <a:solidFill>
                <a:schemeClr val="accent5">
                  <a:tint val="40000"/>
                </a:schemeClr>
              </a:solidFill>
              <a:ln>
                <a:noFill/>
              </a:ln>
              <a:effectLst/>
              <a:sp3d/>
            </c:spPr>
            <c:extLst>
              <c:ext xmlns:c16="http://schemas.microsoft.com/office/drawing/2014/chart" uri="{C3380CC4-5D6E-409C-BE32-E72D297353CC}">
                <c16:uniqueId val="{000000DB-A7C2-4148-8FBC-AB6A99D35196}"/>
              </c:ext>
            </c:extLst>
          </c:dPt>
          <c:dPt>
            <c:idx val="111"/>
            <c:invertIfNegative val="0"/>
            <c:bubble3D val="0"/>
            <c:spPr>
              <a:solidFill>
                <a:schemeClr val="accent5">
                  <a:tint val="40000"/>
                </a:schemeClr>
              </a:solidFill>
              <a:ln>
                <a:noFill/>
              </a:ln>
              <a:effectLst/>
              <a:sp3d/>
            </c:spPr>
            <c:extLst>
              <c:ext xmlns:c16="http://schemas.microsoft.com/office/drawing/2014/chart" uri="{C3380CC4-5D6E-409C-BE32-E72D297353CC}">
                <c16:uniqueId val="{000000DD-A7C2-4148-8FBC-AB6A99D35196}"/>
              </c:ext>
            </c:extLst>
          </c:dPt>
          <c:dPt>
            <c:idx val="112"/>
            <c:invertIfNegative val="0"/>
            <c:bubble3D val="0"/>
            <c:spPr>
              <a:solidFill>
                <a:schemeClr val="accent5">
                  <a:tint val="40000"/>
                </a:schemeClr>
              </a:solidFill>
              <a:ln>
                <a:noFill/>
              </a:ln>
              <a:effectLst/>
              <a:sp3d/>
            </c:spPr>
            <c:extLst>
              <c:ext xmlns:c16="http://schemas.microsoft.com/office/drawing/2014/chart" uri="{C3380CC4-5D6E-409C-BE32-E72D297353CC}">
                <c16:uniqueId val="{000000DF-A7C2-4148-8FBC-AB6A99D35196}"/>
              </c:ext>
            </c:extLst>
          </c:dPt>
          <c:dPt>
            <c:idx val="113"/>
            <c:invertIfNegative val="0"/>
            <c:bubble3D val="0"/>
            <c:spPr>
              <a:solidFill>
                <a:schemeClr val="accent5">
                  <a:tint val="40000"/>
                </a:schemeClr>
              </a:solidFill>
              <a:ln>
                <a:noFill/>
              </a:ln>
              <a:effectLst/>
              <a:sp3d/>
            </c:spPr>
            <c:extLst>
              <c:ext xmlns:c16="http://schemas.microsoft.com/office/drawing/2014/chart" uri="{C3380CC4-5D6E-409C-BE32-E72D297353CC}">
                <c16:uniqueId val="{000000E1-A7C2-4148-8FBC-AB6A99D35196}"/>
              </c:ext>
            </c:extLst>
          </c:dPt>
          <c:dPt>
            <c:idx val="114"/>
            <c:invertIfNegative val="0"/>
            <c:bubble3D val="0"/>
            <c:spPr>
              <a:solidFill>
                <a:schemeClr val="accent5">
                  <a:tint val="40000"/>
                </a:schemeClr>
              </a:solidFill>
              <a:ln>
                <a:noFill/>
              </a:ln>
              <a:effectLst/>
              <a:sp3d/>
            </c:spPr>
            <c:extLst>
              <c:ext xmlns:c16="http://schemas.microsoft.com/office/drawing/2014/chart" uri="{C3380CC4-5D6E-409C-BE32-E72D297353CC}">
                <c16:uniqueId val="{000000E3-A7C2-4148-8FBC-AB6A99D35196}"/>
              </c:ext>
            </c:extLst>
          </c:dPt>
          <c:dPt>
            <c:idx val="115"/>
            <c:invertIfNegative val="0"/>
            <c:bubble3D val="0"/>
            <c:spPr>
              <a:solidFill>
                <a:schemeClr val="accent5">
                  <a:tint val="40000"/>
                </a:schemeClr>
              </a:solidFill>
              <a:ln>
                <a:noFill/>
              </a:ln>
              <a:effectLst/>
              <a:sp3d/>
            </c:spPr>
            <c:extLst>
              <c:ext xmlns:c16="http://schemas.microsoft.com/office/drawing/2014/chart" uri="{C3380CC4-5D6E-409C-BE32-E72D297353CC}">
                <c16:uniqueId val="{000000E5-A7C2-4148-8FBC-AB6A99D35196}"/>
              </c:ext>
            </c:extLst>
          </c:dPt>
          <c:dPt>
            <c:idx val="116"/>
            <c:invertIfNegative val="0"/>
            <c:bubble3D val="0"/>
            <c:spPr>
              <a:solidFill>
                <a:schemeClr val="accent5">
                  <a:tint val="40000"/>
                </a:schemeClr>
              </a:solidFill>
              <a:ln>
                <a:noFill/>
              </a:ln>
              <a:effectLst/>
              <a:sp3d/>
            </c:spPr>
            <c:extLst>
              <c:ext xmlns:c16="http://schemas.microsoft.com/office/drawing/2014/chart" uri="{C3380CC4-5D6E-409C-BE32-E72D297353CC}">
                <c16:uniqueId val="{000000E7-A7C2-4148-8FBC-AB6A99D35196}"/>
              </c:ext>
            </c:extLst>
          </c:dPt>
          <c:dPt>
            <c:idx val="117"/>
            <c:invertIfNegative val="0"/>
            <c:bubble3D val="0"/>
            <c:spPr>
              <a:solidFill>
                <a:schemeClr val="accent5">
                  <a:tint val="40000"/>
                </a:schemeClr>
              </a:solidFill>
              <a:ln>
                <a:noFill/>
              </a:ln>
              <a:effectLst/>
              <a:sp3d/>
            </c:spPr>
            <c:extLst>
              <c:ext xmlns:c16="http://schemas.microsoft.com/office/drawing/2014/chart" uri="{C3380CC4-5D6E-409C-BE32-E72D297353CC}">
                <c16:uniqueId val="{000000E9-A7C2-4148-8FBC-AB6A99D35196}"/>
              </c:ext>
            </c:extLst>
          </c:dPt>
          <c:dPt>
            <c:idx val="118"/>
            <c:invertIfNegative val="0"/>
            <c:bubble3D val="0"/>
            <c:spPr>
              <a:solidFill>
                <a:schemeClr val="accent5">
                  <a:tint val="40000"/>
                </a:schemeClr>
              </a:solidFill>
              <a:ln>
                <a:noFill/>
              </a:ln>
              <a:effectLst/>
              <a:sp3d/>
            </c:spPr>
            <c:extLst>
              <c:ext xmlns:c16="http://schemas.microsoft.com/office/drawing/2014/chart" uri="{C3380CC4-5D6E-409C-BE32-E72D297353CC}">
                <c16:uniqueId val="{000000EB-A7C2-4148-8FBC-AB6A99D35196}"/>
              </c:ext>
            </c:extLst>
          </c:dPt>
          <c:dPt>
            <c:idx val="119"/>
            <c:invertIfNegative val="0"/>
            <c:bubble3D val="0"/>
            <c:spPr>
              <a:solidFill>
                <a:schemeClr val="accent5">
                  <a:tint val="40000"/>
                </a:schemeClr>
              </a:solidFill>
              <a:ln>
                <a:noFill/>
              </a:ln>
              <a:effectLst/>
              <a:sp3d/>
            </c:spPr>
            <c:extLst>
              <c:ext xmlns:c16="http://schemas.microsoft.com/office/drawing/2014/chart" uri="{C3380CC4-5D6E-409C-BE32-E72D297353CC}">
                <c16:uniqueId val="{000000ED-A7C2-4148-8FBC-AB6A99D35196}"/>
              </c:ext>
            </c:extLst>
          </c:dPt>
          <c:dPt>
            <c:idx val="120"/>
            <c:invertIfNegative val="0"/>
            <c:bubble3D val="0"/>
            <c:spPr>
              <a:solidFill>
                <a:schemeClr val="accent5">
                  <a:tint val="40000"/>
                </a:schemeClr>
              </a:solidFill>
              <a:ln>
                <a:noFill/>
              </a:ln>
              <a:effectLst/>
              <a:sp3d/>
            </c:spPr>
            <c:extLst>
              <c:ext xmlns:c16="http://schemas.microsoft.com/office/drawing/2014/chart" uri="{C3380CC4-5D6E-409C-BE32-E72D297353CC}">
                <c16:uniqueId val="{000000EF-A7C2-4148-8FBC-AB6A99D35196}"/>
              </c:ext>
            </c:extLst>
          </c:dPt>
          <c:dPt>
            <c:idx val="121"/>
            <c:invertIfNegative val="0"/>
            <c:bubble3D val="0"/>
            <c:spPr>
              <a:solidFill>
                <a:schemeClr val="accent5">
                  <a:tint val="40000"/>
                </a:schemeClr>
              </a:solidFill>
              <a:ln>
                <a:noFill/>
              </a:ln>
              <a:effectLst/>
              <a:sp3d/>
            </c:spPr>
            <c:extLst>
              <c:ext xmlns:c16="http://schemas.microsoft.com/office/drawing/2014/chart" uri="{C3380CC4-5D6E-409C-BE32-E72D297353CC}">
                <c16:uniqueId val="{000000F1-A7C2-4148-8FBC-AB6A99D35196}"/>
              </c:ext>
            </c:extLst>
          </c:dPt>
          <c:dPt>
            <c:idx val="122"/>
            <c:invertIfNegative val="0"/>
            <c:bubble3D val="0"/>
            <c:spPr>
              <a:solidFill>
                <a:schemeClr val="accent5">
                  <a:tint val="40000"/>
                </a:schemeClr>
              </a:solidFill>
              <a:ln>
                <a:noFill/>
              </a:ln>
              <a:effectLst/>
              <a:sp3d/>
            </c:spPr>
            <c:extLst>
              <c:ext xmlns:c16="http://schemas.microsoft.com/office/drawing/2014/chart" uri="{C3380CC4-5D6E-409C-BE32-E72D297353CC}">
                <c16:uniqueId val="{000000F3-A7C2-4148-8FBC-AB6A99D35196}"/>
              </c:ext>
            </c:extLst>
          </c:dPt>
          <c:dPt>
            <c:idx val="123"/>
            <c:invertIfNegative val="0"/>
            <c:bubble3D val="0"/>
            <c:spPr>
              <a:solidFill>
                <a:schemeClr val="accent5">
                  <a:tint val="40000"/>
                </a:schemeClr>
              </a:solidFill>
              <a:ln>
                <a:noFill/>
              </a:ln>
              <a:effectLst/>
              <a:sp3d/>
            </c:spPr>
            <c:extLst>
              <c:ext xmlns:c16="http://schemas.microsoft.com/office/drawing/2014/chart" uri="{C3380CC4-5D6E-409C-BE32-E72D297353CC}">
                <c16:uniqueId val="{000000F5-A7C2-4148-8FBC-AB6A99D35196}"/>
              </c:ext>
            </c:extLst>
          </c:dPt>
          <c:dPt>
            <c:idx val="124"/>
            <c:invertIfNegative val="0"/>
            <c:bubble3D val="0"/>
            <c:spPr>
              <a:solidFill>
                <a:schemeClr val="accent5">
                  <a:tint val="40000"/>
                </a:schemeClr>
              </a:solidFill>
              <a:ln>
                <a:noFill/>
              </a:ln>
              <a:effectLst/>
              <a:sp3d/>
            </c:spPr>
            <c:extLst>
              <c:ext xmlns:c16="http://schemas.microsoft.com/office/drawing/2014/chart" uri="{C3380CC4-5D6E-409C-BE32-E72D297353CC}">
                <c16:uniqueId val="{000000F7-A7C2-4148-8FBC-AB6A99D35196}"/>
              </c:ext>
            </c:extLst>
          </c:dPt>
          <c:dPt>
            <c:idx val="125"/>
            <c:invertIfNegative val="0"/>
            <c:bubble3D val="0"/>
            <c:spPr>
              <a:solidFill>
                <a:schemeClr val="accent5">
                  <a:tint val="40000"/>
                </a:schemeClr>
              </a:solidFill>
              <a:ln>
                <a:noFill/>
              </a:ln>
              <a:effectLst/>
              <a:sp3d/>
            </c:spPr>
            <c:extLst>
              <c:ext xmlns:c16="http://schemas.microsoft.com/office/drawing/2014/chart" uri="{C3380CC4-5D6E-409C-BE32-E72D297353CC}">
                <c16:uniqueId val="{000000F9-A7C2-4148-8FBC-AB6A99D35196}"/>
              </c:ext>
            </c:extLst>
          </c:dPt>
          <c:dPt>
            <c:idx val="126"/>
            <c:invertIfNegative val="0"/>
            <c:bubble3D val="0"/>
            <c:spPr>
              <a:solidFill>
                <a:schemeClr val="accent5">
                  <a:tint val="40000"/>
                </a:schemeClr>
              </a:solidFill>
              <a:ln>
                <a:noFill/>
              </a:ln>
              <a:effectLst/>
              <a:sp3d/>
            </c:spPr>
            <c:extLst>
              <c:ext xmlns:c16="http://schemas.microsoft.com/office/drawing/2014/chart" uri="{C3380CC4-5D6E-409C-BE32-E72D297353CC}">
                <c16:uniqueId val="{000000FB-A7C2-4148-8FBC-AB6A99D35196}"/>
              </c:ext>
            </c:extLst>
          </c:dPt>
          <c:dPt>
            <c:idx val="127"/>
            <c:invertIfNegative val="0"/>
            <c:bubble3D val="0"/>
            <c:spPr>
              <a:solidFill>
                <a:schemeClr val="accent5">
                  <a:tint val="40000"/>
                </a:schemeClr>
              </a:solidFill>
              <a:ln>
                <a:noFill/>
              </a:ln>
              <a:effectLst/>
              <a:sp3d/>
            </c:spPr>
            <c:extLst>
              <c:ext xmlns:c16="http://schemas.microsoft.com/office/drawing/2014/chart" uri="{C3380CC4-5D6E-409C-BE32-E72D297353CC}">
                <c16:uniqueId val="{000000FD-A7C2-4148-8FBC-AB6A99D35196}"/>
              </c:ext>
            </c:extLst>
          </c:dPt>
          <c:dPt>
            <c:idx val="128"/>
            <c:invertIfNegative val="0"/>
            <c:bubble3D val="0"/>
            <c:spPr>
              <a:solidFill>
                <a:schemeClr val="accent5">
                  <a:tint val="40000"/>
                </a:schemeClr>
              </a:solidFill>
              <a:ln>
                <a:noFill/>
              </a:ln>
              <a:effectLst/>
              <a:sp3d/>
            </c:spPr>
            <c:extLst>
              <c:ext xmlns:c16="http://schemas.microsoft.com/office/drawing/2014/chart" uri="{C3380CC4-5D6E-409C-BE32-E72D297353CC}">
                <c16:uniqueId val="{000000FF-A7C2-4148-8FBC-AB6A99D35196}"/>
              </c:ext>
            </c:extLst>
          </c:dPt>
          <c:dPt>
            <c:idx val="129"/>
            <c:invertIfNegative val="0"/>
            <c:bubble3D val="0"/>
            <c:spPr>
              <a:solidFill>
                <a:schemeClr val="accent5">
                  <a:tint val="40000"/>
                </a:schemeClr>
              </a:solidFill>
              <a:ln>
                <a:noFill/>
              </a:ln>
              <a:effectLst/>
              <a:sp3d/>
            </c:spPr>
            <c:extLst>
              <c:ext xmlns:c16="http://schemas.microsoft.com/office/drawing/2014/chart" uri="{C3380CC4-5D6E-409C-BE32-E72D297353CC}">
                <c16:uniqueId val="{00000101-A7C2-4148-8FBC-AB6A99D35196}"/>
              </c:ext>
            </c:extLst>
          </c:dPt>
          <c:dPt>
            <c:idx val="130"/>
            <c:invertIfNegative val="0"/>
            <c:bubble3D val="0"/>
            <c:spPr>
              <a:solidFill>
                <a:schemeClr val="accent5">
                  <a:tint val="40000"/>
                </a:schemeClr>
              </a:solidFill>
              <a:ln>
                <a:noFill/>
              </a:ln>
              <a:effectLst/>
              <a:sp3d/>
            </c:spPr>
            <c:extLst>
              <c:ext xmlns:c16="http://schemas.microsoft.com/office/drawing/2014/chart" uri="{C3380CC4-5D6E-409C-BE32-E72D297353CC}">
                <c16:uniqueId val="{00000103-A7C2-4148-8FBC-AB6A99D35196}"/>
              </c:ext>
            </c:extLst>
          </c:dPt>
          <c:dPt>
            <c:idx val="131"/>
            <c:invertIfNegative val="0"/>
            <c:bubble3D val="0"/>
            <c:spPr>
              <a:solidFill>
                <a:schemeClr val="accent5">
                  <a:tint val="40000"/>
                </a:schemeClr>
              </a:solidFill>
              <a:ln>
                <a:noFill/>
              </a:ln>
              <a:effectLst/>
              <a:sp3d/>
            </c:spPr>
            <c:extLst>
              <c:ext xmlns:c16="http://schemas.microsoft.com/office/drawing/2014/chart" uri="{C3380CC4-5D6E-409C-BE32-E72D297353CC}">
                <c16:uniqueId val="{00000105-A7C2-4148-8FBC-AB6A99D35196}"/>
              </c:ext>
            </c:extLst>
          </c:dPt>
          <c:dPt>
            <c:idx val="132"/>
            <c:invertIfNegative val="0"/>
            <c:bubble3D val="0"/>
            <c:spPr>
              <a:solidFill>
                <a:schemeClr val="accent5">
                  <a:tint val="40000"/>
                </a:schemeClr>
              </a:solidFill>
              <a:ln>
                <a:noFill/>
              </a:ln>
              <a:effectLst/>
              <a:sp3d/>
            </c:spPr>
            <c:extLst>
              <c:ext xmlns:c16="http://schemas.microsoft.com/office/drawing/2014/chart" uri="{C3380CC4-5D6E-409C-BE32-E72D297353CC}">
                <c16:uniqueId val="{00000107-A7C2-4148-8FBC-AB6A99D35196}"/>
              </c:ext>
            </c:extLst>
          </c:dPt>
          <c:dPt>
            <c:idx val="133"/>
            <c:invertIfNegative val="0"/>
            <c:bubble3D val="0"/>
            <c:spPr>
              <a:solidFill>
                <a:schemeClr val="accent5">
                  <a:tint val="40000"/>
                </a:schemeClr>
              </a:solidFill>
              <a:ln>
                <a:noFill/>
              </a:ln>
              <a:effectLst/>
              <a:sp3d/>
            </c:spPr>
            <c:extLst>
              <c:ext xmlns:c16="http://schemas.microsoft.com/office/drawing/2014/chart" uri="{C3380CC4-5D6E-409C-BE32-E72D297353CC}">
                <c16:uniqueId val="{00000109-A7C2-4148-8FBC-AB6A99D35196}"/>
              </c:ext>
            </c:extLst>
          </c:dPt>
          <c:dPt>
            <c:idx val="134"/>
            <c:invertIfNegative val="0"/>
            <c:bubble3D val="0"/>
            <c:spPr>
              <a:solidFill>
                <a:schemeClr val="accent5">
                  <a:tint val="40000"/>
                </a:schemeClr>
              </a:solidFill>
              <a:ln>
                <a:noFill/>
              </a:ln>
              <a:effectLst/>
              <a:sp3d/>
            </c:spPr>
            <c:extLst>
              <c:ext xmlns:c16="http://schemas.microsoft.com/office/drawing/2014/chart" uri="{C3380CC4-5D6E-409C-BE32-E72D297353CC}">
                <c16:uniqueId val="{0000010B-A7C2-4148-8FBC-AB6A99D35196}"/>
              </c:ext>
            </c:extLst>
          </c:dPt>
          <c:dPt>
            <c:idx val="135"/>
            <c:invertIfNegative val="0"/>
            <c:bubble3D val="0"/>
            <c:spPr>
              <a:solidFill>
                <a:schemeClr val="accent5">
                  <a:tint val="40000"/>
                </a:schemeClr>
              </a:solidFill>
              <a:ln>
                <a:noFill/>
              </a:ln>
              <a:effectLst/>
              <a:sp3d/>
            </c:spPr>
            <c:extLst>
              <c:ext xmlns:c16="http://schemas.microsoft.com/office/drawing/2014/chart" uri="{C3380CC4-5D6E-409C-BE32-E72D297353CC}">
                <c16:uniqueId val="{0000010D-A7C2-4148-8FBC-AB6A99D35196}"/>
              </c:ext>
            </c:extLst>
          </c:dPt>
          <c:dPt>
            <c:idx val="136"/>
            <c:invertIfNegative val="0"/>
            <c:bubble3D val="0"/>
            <c:spPr>
              <a:solidFill>
                <a:schemeClr val="accent5">
                  <a:tint val="40000"/>
                </a:schemeClr>
              </a:solidFill>
              <a:ln>
                <a:noFill/>
              </a:ln>
              <a:effectLst/>
              <a:sp3d/>
            </c:spPr>
            <c:extLst>
              <c:ext xmlns:c16="http://schemas.microsoft.com/office/drawing/2014/chart" uri="{C3380CC4-5D6E-409C-BE32-E72D297353CC}">
                <c16:uniqueId val="{0000010F-A7C2-4148-8FBC-AB6A99D35196}"/>
              </c:ext>
            </c:extLst>
          </c:dPt>
          <c:dPt>
            <c:idx val="137"/>
            <c:invertIfNegative val="0"/>
            <c:bubble3D val="0"/>
            <c:spPr>
              <a:solidFill>
                <a:schemeClr val="accent5">
                  <a:tint val="40000"/>
                </a:schemeClr>
              </a:solidFill>
              <a:ln>
                <a:noFill/>
              </a:ln>
              <a:effectLst/>
              <a:sp3d/>
            </c:spPr>
            <c:extLst>
              <c:ext xmlns:c16="http://schemas.microsoft.com/office/drawing/2014/chart" uri="{C3380CC4-5D6E-409C-BE32-E72D297353CC}">
                <c16:uniqueId val="{00000111-A7C2-4148-8FBC-AB6A99D35196}"/>
              </c:ext>
            </c:extLst>
          </c:dPt>
          <c:dPt>
            <c:idx val="138"/>
            <c:invertIfNegative val="0"/>
            <c:bubble3D val="0"/>
            <c:spPr>
              <a:solidFill>
                <a:schemeClr val="accent5">
                  <a:tint val="40000"/>
                </a:schemeClr>
              </a:solidFill>
              <a:ln>
                <a:noFill/>
              </a:ln>
              <a:effectLst/>
              <a:sp3d/>
            </c:spPr>
            <c:extLst>
              <c:ext xmlns:c16="http://schemas.microsoft.com/office/drawing/2014/chart" uri="{C3380CC4-5D6E-409C-BE32-E72D297353CC}">
                <c16:uniqueId val="{00000113-A7C2-4148-8FBC-AB6A99D35196}"/>
              </c:ext>
            </c:extLst>
          </c:dPt>
          <c:dPt>
            <c:idx val="139"/>
            <c:invertIfNegative val="0"/>
            <c:bubble3D val="0"/>
            <c:spPr>
              <a:solidFill>
                <a:schemeClr val="accent5">
                  <a:tint val="40000"/>
                </a:schemeClr>
              </a:solidFill>
              <a:ln>
                <a:noFill/>
              </a:ln>
              <a:effectLst/>
              <a:sp3d/>
            </c:spPr>
            <c:extLst>
              <c:ext xmlns:c16="http://schemas.microsoft.com/office/drawing/2014/chart" uri="{C3380CC4-5D6E-409C-BE32-E72D297353CC}">
                <c16:uniqueId val="{00000115-A7C2-4148-8FBC-AB6A99D35196}"/>
              </c:ext>
            </c:extLst>
          </c:dPt>
          <c:dPt>
            <c:idx val="140"/>
            <c:invertIfNegative val="0"/>
            <c:bubble3D val="0"/>
            <c:spPr>
              <a:solidFill>
                <a:schemeClr val="accent5">
                  <a:tint val="40000"/>
                </a:schemeClr>
              </a:solidFill>
              <a:ln>
                <a:noFill/>
              </a:ln>
              <a:effectLst/>
              <a:sp3d/>
            </c:spPr>
            <c:extLst>
              <c:ext xmlns:c16="http://schemas.microsoft.com/office/drawing/2014/chart" uri="{C3380CC4-5D6E-409C-BE32-E72D297353CC}">
                <c16:uniqueId val="{00000117-A7C2-4148-8FBC-AB6A99D35196}"/>
              </c:ext>
            </c:extLst>
          </c:dPt>
          <c:dPt>
            <c:idx val="141"/>
            <c:invertIfNegative val="0"/>
            <c:bubble3D val="0"/>
            <c:spPr>
              <a:solidFill>
                <a:schemeClr val="accent5">
                  <a:tint val="40000"/>
                </a:schemeClr>
              </a:solidFill>
              <a:ln>
                <a:noFill/>
              </a:ln>
              <a:effectLst/>
              <a:sp3d/>
            </c:spPr>
            <c:extLst>
              <c:ext xmlns:c16="http://schemas.microsoft.com/office/drawing/2014/chart" uri="{C3380CC4-5D6E-409C-BE32-E72D297353CC}">
                <c16:uniqueId val="{00000119-A7C2-4148-8FBC-AB6A99D35196}"/>
              </c:ext>
            </c:extLst>
          </c:dPt>
          <c:dPt>
            <c:idx val="142"/>
            <c:invertIfNegative val="0"/>
            <c:bubble3D val="0"/>
            <c:spPr>
              <a:solidFill>
                <a:schemeClr val="accent5">
                  <a:tint val="40000"/>
                </a:schemeClr>
              </a:solidFill>
              <a:ln>
                <a:noFill/>
              </a:ln>
              <a:effectLst/>
              <a:sp3d/>
            </c:spPr>
            <c:extLst>
              <c:ext xmlns:c16="http://schemas.microsoft.com/office/drawing/2014/chart" uri="{C3380CC4-5D6E-409C-BE32-E72D297353CC}">
                <c16:uniqueId val="{0000011B-A7C2-4148-8FBC-AB6A99D35196}"/>
              </c:ext>
            </c:extLst>
          </c:dPt>
          <c:dPt>
            <c:idx val="143"/>
            <c:invertIfNegative val="0"/>
            <c:bubble3D val="0"/>
            <c:spPr>
              <a:solidFill>
                <a:schemeClr val="accent5">
                  <a:tint val="40000"/>
                </a:schemeClr>
              </a:solidFill>
              <a:ln>
                <a:noFill/>
              </a:ln>
              <a:effectLst/>
              <a:sp3d/>
            </c:spPr>
            <c:extLst>
              <c:ext xmlns:c16="http://schemas.microsoft.com/office/drawing/2014/chart" uri="{C3380CC4-5D6E-409C-BE32-E72D297353CC}">
                <c16:uniqueId val="{0000011D-A7C2-4148-8FBC-AB6A99D35196}"/>
              </c:ext>
            </c:extLst>
          </c:dPt>
          <c:dPt>
            <c:idx val="144"/>
            <c:invertIfNegative val="0"/>
            <c:bubble3D val="0"/>
            <c:spPr>
              <a:solidFill>
                <a:schemeClr val="accent5">
                  <a:tint val="40000"/>
                </a:schemeClr>
              </a:solidFill>
              <a:ln>
                <a:noFill/>
              </a:ln>
              <a:effectLst/>
              <a:sp3d/>
            </c:spPr>
            <c:extLst>
              <c:ext xmlns:c16="http://schemas.microsoft.com/office/drawing/2014/chart" uri="{C3380CC4-5D6E-409C-BE32-E72D297353CC}">
                <c16:uniqueId val="{0000011F-A7C2-4148-8FBC-AB6A99D35196}"/>
              </c:ext>
            </c:extLst>
          </c:dPt>
          <c:dPt>
            <c:idx val="145"/>
            <c:invertIfNegative val="0"/>
            <c:bubble3D val="0"/>
            <c:spPr>
              <a:solidFill>
                <a:schemeClr val="accent5">
                  <a:tint val="40000"/>
                </a:schemeClr>
              </a:solidFill>
              <a:ln>
                <a:noFill/>
              </a:ln>
              <a:effectLst/>
              <a:sp3d/>
            </c:spPr>
            <c:extLst>
              <c:ext xmlns:c16="http://schemas.microsoft.com/office/drawing/2014/chart" uri="{C3380CC4-5D6E-409C-BE32-E72D297353CC}">
                <c16:uniqueId val="{00000121-A7C2-4148-8FBC-AB6A99D35196}"/>
              </c:ext>
            </c:extLst>
          </c:dPt>
          <c:dPt>
            <c:idx val="146"/>
            <c:invertIfNegative val="0"/>
            <c:bubble3D val="0"/>
            <c:spPr>
              <a:solidFill>
                <a:schemeClr val="accent5">
                  <a:tint val="40000"/>
                </a:schemeClr>
              </a:solidFill>
              <a:ln>
                <a:noFill/>
              </a:ln>
              <a:effectLst/>
              <a:sp3d/>
            </c:spPr>
            <c:extLst>
              <c:ext xmlns:c16="http://schemas.microsoft.com/office/drawing/2014/chart" uri="{C3380CC4-5D6E-409C-BE32-E72D297353CC}">
                <c16:uniqueId val="{00000123-A7C2-4148-8FBC-AB6A99D35196}"/>
              </c:ext>
            </c:extLst>
          </c:dPt>
          <c:dPt>
            <c:idx val="147"/>
            <c:invertIfNegative val="0"/>
            <c:bubble3D val="0"/>
            <c:spPr>
              <a:solidFill>
                <a:schemeClr val="accent5">
                  <a:tint val="40000"/>
                </a:schemeClr>
              </a:solidFill>
              <a:ln>
                <a:noFill/>
              </a:ln>
              <a:effectLst/>
              <a:sp3d/>
            </c:spPr>
            <c:extLst>
              <c:ext xmlns:c16="http://schemas.microsoft.com/office/drawing/2014/chart" uri="{C3380CC4-5D6E-409C-BE32-E72D297353CC}">
                <c16:uniqueId val="{00000125-A7C2-4148-8FBC-AB6A99D35196}"/>
              </c:ext>
            </c:extLst>
          </c:dPt>
          <c:dPt>
            <c:idx val="148"/>
            <c:invertIfNegative val="0"/>
            <c:bubble3D val="0"/>
            <c:spPr>
              <a:solidFill>
                <a:schemeClr val="accent5">
                  <a:tint val="40000"/>
                </a:schemeClr>
              </a:solidFill>
              <a:ln>
                <a:noFill/>
              </a:ln>
              <a:effectLst/>
              <a:sp3d/>
            </c:spPr>
            <c:extLst>
              <c:ext xmlns:c16="http://schemas.microsoft.com/office/drawing/2014/chart" uri="{C3380CC4-5D6E-409C-BE32-E72D297353CC}">
                <c16:uniqueId val="{00000127-A7C2-4148-8FBC-AB6A99D35196}"/>
              </c:ext>
            </c:extLst>
          </c:dPt>
          <c:dPt>
            <c:idx val="149"/>
            <c:invertIfNegative val="0"/>
            <c:bubble3D val="0"/>
            <c:spPr>
              <a:solidFill>
                <a:schemeClr val="accent5">
                  <a:tint val="40000"/>
                </a:schemeClr>
              </a:solidFill>
              <a:ln>
                <a:noFill/>
              </a:ln>
              <a:effectLst/>
              <a:sp3d/>
            </c:spPr>
            <c:extLst>
              <c:ext xmlns:c16="http://schemas.microsoft.com/office/drawing/2014/chart" uri="{C3380CC4-5D6E-409C-BE32-E72D297353CC}">
                <c16:uniqueId val="{00000129-A7C2-4148-8FBC-AB6A99D35196}"/>
              </c:ext>
            </c:extLst>
          </c:dPt>
          <c:dPt>
            <c:idx val="150"/>
            <c:invertIfNegative val="0"/>
            <c:bubble3D val="0"/>
            <c:spPr>
              <a:solidFill>
                <a:schemeClr val="accent5">
                  <a:tint val="40000"/>
                </a:schemeClr>
              </a:solidFill>
              <a:ln>
                <a:noFill/>
              </a:ln>
              <a:effectLst/>
              <a:sp3d/>
            </c:spPr>
            <c:extLst>
              <c:ext xmlns:c16="http://schemas.microsoft.com/office/drawing/2014/chart" uri="{C3380CC4-5D6E-409C-BE32-E72D297353CC}">
                <c16:uniqueId val="{0000012B-A7C2-4148-8FBC-AB6A99D35196}"/>
              </c:ext>
            </c:extLst>
          </c:dPt>
          <c:dPt>
            <c:idx val="151"/>
            <c:invertIfNegative val="0"/>
            <c:bubble3D val="0"/>
            <c:spPr>
              <a:solidFill>
                <a:schemeClr val="accent5">
                  <a:tint val="40000"/>
                </a:schemeClr>
              </a:solidFill>
              <a:ln>
                <a:noFill/>
              </a:ln>
              <a:effectLst/>
              <a:sp3d/>
            </c:spPr>
            <c:extLst>
              <c:ext xmlns:c16="http://schemas.microsoft.com/office/drawing/2014/chart" uri="{C3380CC4-5D6E-409C-BE32-E72D297353CC}">
                <c16:uniqueId val="{0000012D-A7C2-4148-8FBC-AB6A99D35196}"/>
              </c:ext>
            </c:extLst>
          </c:dPt>
          <c:dPt>
            <c:idx val="152"/>
            <c:invertIfNegative val="0"/>
            <c:bubble3D val="0"/>
            <c:spPr>
              <a:solidFill>
                <a:schemeClr val="accent5">
                  <a:tint val="40000"/>
                </a:schemeClr>
              </a:solidFill>
              <a:ln>
                <a:noFill/>
              </a:ln>
              <a:effectLst/>
              <a:sp3d/>
            </c:spPr>
            <c:extLst>
              <c:ext xmlns:c16="http://schemas.microsoft.com/office/drawing/2014/chart" uri="{C3380CC4-5D6E-409C-BE32-E72D297353CC}">
                <c16:uniqueId val="{0000012F-A7C2-4148-8FBC-AB6A99D35196}"/>
              </c:ext>
            </c:extLst>
          </c:dPt>
          <c:dPt>
            <c:idx val="153"/>
            <c:invertIfNegative val="0"/>
            <c:bubble3D val="0"/>
            <c:spPr>
              <a:solidFill>
                <a:schemeClr val="accent5">
                  <a:tint val="40000"/>
                </a:schemeClr>
              </a:solidFill>
              <a:ln>
                <a:noFill/>
              </a:ln>
              <a:effectLst/>
              <a:sp3d/>
            </c:spPr>
            <c:extLst>
              <c:ext xmlns:c16="http://schemas.microsoft.com/office/drawing/2014/chart" uri="{C3380CC4-5D6E-409C-BE32-E72D297353CC}">
                <c16:uniqueId val="{00000131-A7C2-4148-8FBC-AB6A99D35196}"/>
              </c:ext>
            </c:extLst>
          </c:dPt>
          <c:dPt>
            <c:idx val="154"/>
            <c:invertIfNegative val="0"/>
            <c:bubble3D val="0"/>
            <c:spPr>
              <a:solidFill>
                <a:schemeClr val="accent5">
                  <a:tint val="40000"/>
                </a:schemeClr>
              </a:solidFill>
              <a:ln>
                <a:noFill/>
              </a:ln>
              <a:effectLst/>
              <a:sp3d/>
            </c:spPr>
            <c:extLst>
              <c:ext xmlns:c16="http://schemas.microsoft.com/office/drawing/2014/chart" uri="{C3380CC4-5D6E-409C-BE32-E72D297353CC}">
                <c16:uniqueId val="{00000133-A7C2-4148-8FBC-AB6A99D35196}"/>
              </c:ext>
            </c:extLst>
          </c:dPt>
          <c:dPt>
            <c:idx val="155"/>
            <c:invertIfNegative val="0"/>
            <c:bubble3D val="0"/>
            <c:spPr>
              <a:solidFill>
                <a:schemeClr val="accent5">
                  <a:tint val="40000"/>
                </a:schemeClr>
              </a:solidFill>
              <a:ln>
                <a:noFill/>
              </a:ln>
              <a:effectLst/>
              <a:sp3d/>
            </c:spPr>
            <c:extLst>
              <c:ext xmlns:c16="http://schemas.microsoft.com/office/drawing/2014/chart" uri="{C3380CC4-5D6E-409C-BE32-E72D297353CC}">
                <c16:uniqueId val="{00000135-A7C2-4148-8FBC-AB6A99D35196}"/>
              </c:ext>
            </c:extLst>
          </c:dPt>
          <c:dPt>
            <c:idx val="156"/>
            <c:invertIfNegative val="0"/>
            <c:bubble3D val="0"/>
            <c:spPr>
              <a:solidFill>
                <a:schemeClr val="accent5">
                  <a:tint val="40000"/>
                </a:schemeClr>
              </a:solidFill>
              <a:ln>
                <a:noFill/>
              </a:ln>
              <a:effectLst/>
              <a:sp3d/>
            </c:spPr>
            <c:extLst>
              <c:ext xmlns:c16="http://schemas.microsoft.com/office/drawing/2014/chart" uri="{C3380CC4-5D6E-409C-BE32-E72D297353CC}">
                <c16:uniqueId val="{00000137-A7C2-4148-8FBC-AB6A99D35196}"/>
              </c:ext>
            </c:extLst>
          </c:dPt>
          <c:dPt>
            <c:idx val="157"/>
            <c:invertIfNegative val="0"/>
            <c:bubble3D val="0"/>
            <c:spPr>
              <a:solidFill>
                <a:schemeClr val="accent5">
                  <a:tint val="40000"/>
                </a:schemeClr>
              </a:solidFill>
              <a:ln>
                <a:noFill/>
              </a:ln>
              <a:effectLst/>
              <a:sp3d/>
            </c:spPr>
            <c:extLst>
              <c:ext xmlns:c16="http://schemas.microsoft.com/office/drawing/2014/chart" uri="{C3380CC4-5D6E-409C-BE32-E72D297353CC}">
                <c16:uniqueId val="{00000139-A7C2-4148-8FBC-AB6A99D35196}"/>
              </c:ext>
            </c:extLst>
          </c:dPt>
          <c:dPt>
            <c:idx val="158"/>
            <c:invertIfNegative val="0"/>
            <c:bubble3D val="0"/>
            <c:spPr>
              <a:solidFill>
                <a:schemeClr val="accent5">
                  <a:tint val="40000"/>
                </a:schemeClr>
              </a:solidFill>
              <a:ln>
                <a:noFill/>
              </a:ln>
              <a:effectLst/>
              <a:sp3d/>
            </c:spPr>
            <c:extLst>
              <c:ext xmlns:c16="http://schemas.microsoft.com/office/drawing/2014/chart" uri="{C3380CC4-5D6E-409C-BE32-E72D297353CC}">
                <c16:uniqueId val="{0000013B-A7C2-4148-8FBC-AB6A99D35196}"/>
              </c:ext>
            </c:extLst>
          </c:dPt>
          <c:dPt>
            <c:idx val="159"/>
            <c:invertIfNegative val="0"/>
            <c:bubble3D val="0"/>
            <c:spPr>
              <a:solidFill>
                <a:schemeClr val="accent5">
                  <a:tint val="40000"/>
                </a:schemeClr>
              </a:solidFill>
              <a:ln>
                <a:noFill/>
              </a:ln>
              <a:effectLst/>
              <a:sp3d/>
            </c:spPr>
            <c:extLst>
              <c:ext xmlns:c16="http://schemas.microsoft.com/office/drawing/2014/chart" uri="{C3380CC4-5D6E-409C-BE32-E72D297353CC}">
                <c16:uniqueId val="{0000013D-A7C2-4148-8FBC-AB6A99D35196}"/>
              </c:ext>
            </c:extLst>
          </c:dPt>
          <c:dPt>
            <c:idx val="160"/>
            <c:invertIfNegative val="0"/>
            <c:bubble3D val="0"/>
            <c:spPr>
              <a:solidFill>
                <a:schemeClr val="accent5">
                  <a:tint val="40000"/>
                </a:schemeClr>
              </a:solidFill>
              <a:ln>
                <a:noFill/>
              </a:ln>
              <a:effectLst/>
              <a:sp3d/>
            </c:spPr>
            <c:extLst>
              <c:ext xmlns:c16="http://schemas.microsoft.com/office/drawing/2014/chart" uri="{C3380CC4-5D6E-409C-BE32-E72D297353CC}">
                <c16:uniqueId val="{0000013F-A7C2-4148-8FBC-AB6A99D35196}"/>
              </c:ext>
            </c:extLst>
          </c:dPt>
          <c:dPt>
            <c:idx val="161"/>
            <c:invertIfNegative val="0"/>
            <c:bubble3D val="0"/>
            <c:spPr>
              <a:solidFill>
                <a:schemeClr val="accent5">
                  <a:tint val="40000"/>
                </a:schemeClr>
              </a:solidFill>
              <a:ln>
                <a:noFill/>
              </a:ln>
              <a:effectLst/>
              <a:sp3d/>
            </c:spPr>
            <c:extLst>
              <c:ext xmlns:c16="http://schemas.microsoft.com/office/drawing/2014/chart" uri="{C3380CC4-5D6E-409C-BE32-E72D297353CC}">
                <c16:uniqueId val="{00000141-A7C2-4148-8FBC-AB6A99D35196}"/>
              </c:ext>
            </c:extLst>
          </c:dPt>
          <c:dPt>
            <c:idx val="162"/>
            <c:invertIfNegative val="0"/>
            <c:bubble3D val="0"/>
            <c:spPr>
              <a:solidFill>
                <a:schemeClr val="accent5">
                  <a:tint val="40000"/>
                </a:schemeClr>
              </a:solidFill>
              <a:ln>
                <a:noFill/>
              </a:ln>
              <a:effectLst/>
              <a:sp3d/>
            </c:spPr>
            <c:extLst>
              <c:ext xmlns:c16="http://schemas.microsoft.com/office/drawing/2014/chart" uri="{C3380CC4-5D6E-409C-BE32-E72D297353CC}">
                <c16:uniqueId val="{00000143-A7C2-4148-8FBC-AB6A99D35196}"/>
              </c:ext>
            </c:extLst>
          </c:dPt>
          <c:dPt>
            <c:idx val="163"/>
            <c:invertIfNegative val="0"/>
            <c:bubble3D val="0"/>
            <c:spPr>
              <a:solidFill>
                <a:schemeClr val="accent5">
                  <a:tint val="40000"/>
                </a:schemeClr>
              </a:solidFill>
              <a:ln>
                <a:noFill/>
              </a:ln>
              <a:effectLst/>
              <a:sp3d/>
            </c:spPr>
            <c:extLst>
              <c:ext xmlns:c16="http://schemas.microsoft.com/office/drawing/2014/chart" uri="{C3380CC4-5D6E-409C-BE32-E72D297353CC}">
                <c16:uniqueId val="{00000145-A7C2-4148-8FBC-AB6A99D35196}"/>
              </c:ext>
            </c:extLst>
          </c:dPt>
          <c:dPt>
            <c:idx val="164"/>
            <c:invertIfNegative val="0"/>
            <c:bubble3D val="0"/>
            <c:spPr>
              <a:solidFill>
                <a:schemeClr val="accent5">
                  <a:tint val="40000"/>
                </a:schemeClr>
              </a:solidFill>
              <a:ln>
                <a:noFill/>
              </a:ln>
              <a:effectLst/>
              <a:sp3d/>
            </c:spPr>
            <c:extLst>
              <c:ext xmlns:c16="http://schemas.microsoft.com/office/drawing/2014/chart" uri="{C3380CC4-5D6E-409C-BE32-E72D297353CC}">
                <c16:uniqueId val="{00000147-A7C2-4148-8FBC-AB6A99D35196}"/>
              </c:ext>
            </c:extLst>
          </c:dPt>
          <c:dPt>
            <c:idx val="165"/>
            <c:invertIfNegative val="0"/>
            <c:bubble3D val="0"/>
            <c:spPr>
              <a:solidFill>
                <a:schemeClr val="accent5">
                  <a:tint val="40000"/>
                </a:schemeClr>
              </a:solidFill>
              <a:ln>
                <a:noFill/>
              </a:ln>
              <a:effectLst/>
              <a:sp3d/>
            </c:spPr>
            <c:extLst>
              <c:ext xmlns:c16="http://schemas.microsoft.com/office/drawing/2014/chart" uri="{C3380CC4-5D6E-409C-BE32-E72D297353CC}">
                <c16:uniqueId val="{00000149-A7C2-4148-8FBC-AB6A99D35196}"/>
              </c:ext>
            </c:extLst>
          </c:dPt>
          <c:dPt>
            <c:idx val="166"/>
            <c:invertIfNegative val="0"/>
            <c:bubble3D val="0"/>
            <c:spPr>
              <a:solidFill>
                <a:schemeClr val="accent5">
                  <a:tint val="40000"/>
                </a:schemeClr>
              </a:solidFill>
              <a:ln>
                <a:noFill/>
              </a:ln>
              <a:effectLst/>
              <a:sp3d/>
            </c:spPr>
            <c:extLst>
              <c:ext xmlns:c16="http://schemas.microsoft.com/office/drawing/2014/chart" uri="{C3380CC4-5D6E-409C-BE32-E72D297353CC}">
                <c16:uniqueId val="{0000014B-A7C2-4148-8FBC-AB6A99D35196}"/>
              </c:ext>
            </c:extLst>
          </c:dPt>
          <c:dPt>
            <c:idx val="167"/>
            <c:invertIfNegative val="0"/>
            <c:bubble3D val="0"/>
            <c:spPr>
              <a:solidFill>
                <a:schemeClr val="accent5">
                  <a:tint val="40000"/>
                </a:schemeClr>
              </a:solidFill>
              <a:ln>
                <a:noFill/>
              </a:ln>
              <a:effectLst/>
              <a:sp3d/>
            </c:spPr>
            <c:extLst>
              <c:ext xmlns:c16="http://schemas.microsoft.com/office/drawing/2014/chart" uri="{C3380CC4-5D6E-409C-BE32-E72D297353CC}">
                <c16:uniqueId val="{0000014D-A7C2-4148-8FBC-AB6A99D35196}"/>
              </c:ext>
            </c:extLst>
          </c:dPt>
          <c:dPt>
            <c:idx val="168"/>
            <c:invertIfNegative val="0"/>
            <c:bubble3D val="0"/>
            <c:spPr>
              <a:solidFill>
                <a:schemeClr val="accent5">
                  <a:tint val="40000"/>
                </a:schemeClr>
              </a:solidFill>
              <a:ln>
                <a:noFill/>
              </a:ln>
              <a:effectLst/>
              <a:sp3d/>
            </c:spPr>
            <c:extLst>
              <c:ext xmlns:c16="http://schemas.microsoft.com/office/drawing/2014/chart" uri="{C3380CC4-5D6E-409C-BE32-E72D297353CC}">
                <c16:uniqueId val="{0000014F-A7C2-4148-8FBC-AB6A99D35196}"/>
              </c:ext>
            </c:extLst>
          </c:dPt>
          <c:dPt>
            <c:idx val="169"/>
            <c:invertIfNegative val="0"/>
            <c:bubble3D val="0"/>
            <c:spPr>
              <a:solidFill>
                <a:schemeClr val="accent5">
                  <a:tint val="40000"/>
                </a:schemeClr>
              </a:solidFill>
              <a:ln>
                <a:noFill/>
              </a:ln>
              <a:effectLst/>
              <a:sp3d/>
            </c:spPr>
            <c:extLst>
              <c:ext xmlns:c16="http://schemas.microsoft.com/office/drawing/2014/chart" uri="{C3380CC4-5D6E-409C-BE32-E72D297353CC}">
                <c16:uniqueId val="{00000151-A7C2-4148-8FBC-AB6A99D35196}"/>
              </c:ext>
            </c:extLst>
          </c:dPt>
          <c:dPt>
            <c:idx val="170"/>
            <c:invertIfNegative val="0"/>
            <c:bubble3D val="0"/>
            <c:spPr>
              <a:solidFill>
                <a:schemeClr val="accent5">
                  <a:tint val="40000"/>
                </a:schemeClr>
              </a:solidFill>
              <a:ln>
                <a:noFill/>
              </a:ln>
              <a:effectLst/>
              <a:sp3d/>
            </c:spPr>
            <c:extLst>
              <c:ext xmlns:c16="http://schemas.microsoft.com/office/drawing/2014/chart" uri="{C3380CC4-5D6E-409C-BE32-E72D297353CC}">
                <c16:uniqueId val="{00000153-A7C2-4148-8FBC-AB6A99D35196}"/>
              </c:ext>
            </c:extLst>
          </c:dPt>
          <c:dPt>
            <c:idx val="171"/>
            <c:invertIfNegative val="0"/>
            <c:bubble3D val="0"/>
            <c:spPr>
              <a:solidFill>
                <a:schemeClr val="accent5">
                  <a:tint val="40000"/>
                </a:schemeClr>
              </a:solidFill>
              <a:ln>
                <a:noFill/>
              </a:ln>
              <a:effectLst/>
              <a:sp3d/>
            </c:spPr>
            <c:extLst>
              <c:ext xmlns:c16="http://schemas.microsoft.com/office/drawing/2014/chart" uri="{C3380CC4-5D6E-409C-BE32-E72D297353CC}">
                <c16:uniqueId val="{00000155-A7C2-4148-8FBC-AB6A99D35196}"/>
              </c:ext>
            </c:extLst>
          </c:dPt>
          <c:dPt>
            <c:idx val="172"/>
            <c:invertIfNegative val="0"/>
            <c:bubble3D val="0"/>
            <c:spPr>
              <a:solidFill>
                <a:schemeClr val="accent5">
                  <a:tint val="40000"/>
                </a:schemeClr>
              </a:solidFill>
              <a:ln>
                <a:noFill/>
              </a:ln>
              <a:effectLst/>
              <a:sp3d/>
            </c:spPr>
            <c:extLst>
              <c:ext xmlns:c16="http://schemas.microsoft.com/office/drawing/2014/chart" uri="{C3380CC4-5D6E-409C-BE32-E72D297353CC}">
                <c16:uniqueId val="{00000157-A7C2-4148-8FBC-AB6A99D35196}"/>
              </c:ext>
            </c:extLst>
          </c:dPt>
          <c:dPt>
            <c:idx val="173"/>
            <c:invertIfNegative val="0"/>
            <c:bubble3D val="0"/>
            <c:spPr>
              <a:solidFill>
                <a:schemeClr val="accent5">
                  <a:tint val="40000"/>
                </a:schemeClr>
              </a:solidFill>
              <a:ln>
                <a:noFill/>
              </a:ln>
              <a:effectLst/>
              <a:sp3d/>
            </c:spPr>
            <c:extLst>
              <c:ext xmlns:c16="http://schemas.microsoft.com/office/drawing/2014/chart" uri="{C3380CC4-5D6E-409C-BE32-E72D297353CC}">
                <c16:uniqueId val="{00000159-A7C2-4148-8FBC-AB6A99D35196}"/>
              </c:ext>
            </c:extLst>
          </c:dPt>
          <c:dPt>
            <c:idx val="174"/>
            <c:invertIfNegative val="0"/>
            <c:bubble3D val="0"/>
            <c:spPr>
              <a:solidFill>
                <a:schemeClr val="accent5">
                  <a:tint val="40000"/>
                </a:schemeClr>
              </a:solidFill>
              <a:ln>
                <a:noFill/>
              </a:ln>
              <a:effectLst/>
              <a:sp3d/>
            </c:spPr>
            <c:extLst>
              <c:ext xmlns:c16="http://schemas.microsoft.com/office/drawing/2014/chart" uri="{C3380CC4-5D6E-409C-BE32-E72D297353CC}">
                <c16:uniqueId val="{0000015B-A7C2-4148-8FBC-AB6A99D35196}"/>
              </c:ext>
            </c:extLst>
          </c:dPt>
          <c:dPt>
            <c:idx val="175"/>
            <c:invertIfNegative val="0"/>
            <c:bubble3D val="0"/>
            <c:spPr>
              <a:solidFill>
                <a:schemeClr val="accent5">
                  <a:tint val="40000"/>
                </a:schemeClr>
              </a:solidFill>
              <a:ln>
                <a:noFill/>
              </a:ln>
              <a:effectLst/>
              <a:sp3d/>
            </c:spPr>
            <c:extLst>
              <c:ext xmlns:c16="http://schemas.microsoft.com/office/drawing/2014/chart" uri="{C3380CC4-5D6E-409C-BE32-E72D297353CC}">
                <c16:uniqueId val="{0000015D-A7C2-4148-8FBC-AB6A99D35196}"/>
              </c:ext>
            </c:extLst>
          </c:dPt>
          <c:dPt>
            <c:idx val="176"/>
            <c:invertIfNegative val="0"/>
            <c:bubble3D val="0"/>
            <c:spPr>
              <a:solidFill>
                <a:schemeClr val="accent5">
                  <a:tint val="40000"/>
                </a:schemeClr>
              </a:solidFill>
              <a:ln>
                <a:noFill/>
              </a:ln>
              <a:effectLst/>
              <a:sp3d/>
            </c:spPr>
            <c:extLst>
              <c:ext xmlns:c16="http://schemas.microsoft.com/office/drawing/2014/chart" uri="{C3380CC4-5D6E-409C-BE32-E72D297353CC}">
                <c16:uniqueId val="{0000015F-A7C2-4148-8FBC-AB6A99D35196}"/>
              </c:ext>
            </c:extLst>
          </c:dPt>
          <c:dPt>
            <c:idx val="177"/>
            <c:invertIfNegative val="0"/>
            <c:bubble3D val="0"/>
            <c:spPr>
              <a:solidFill>
                <a:schemeClr val="accent5">
                  <a:tint val="40000"/>
                </a:schemeClr>
              </a:solidFill>
              <a:ln>
                <a:noFill/>
              </a:ln>
              <a:effectLst/>
              <a:sp3d/>
            </c:spPr>
            <c:extLst>
              <c:ext xmlns:c16="http://schemas.microsoft.com/office/drawing/2014/chart" uri="{C3380CC4-5D6E-409C-BE32-E72D297353CC}">
                <c16:uniqueId val="{00000161-A7C2-4148-8FBC-AB6A99D35196}"/>
              </c:ext>
            </c:extLst>
          </c:dPt>
          <c:dPt>
            <c:idx val="178"/>
            <c:invertIfNegative val="0"/>
            <c:bubble3D val="0"/>
            <c:spPr>
              <a:solidFill>
                <a:schemeClr val="accent5">
                  <a:tint val="40000"/>
                </a:schemeClr>
              </a:solidFill>
              <a:ln>
                <a:noFill/>
              </a:ln>
              <a:effectLst/>
              <a:sp3d/>
            </c:spPr>
            <c:extLst>
              <c:ext xmlns:c16="http://schemas.microsoft.com/office/drawing/2014/chart" uri="{C3380CC4-5D6E-409C-BE32-E72D297353CC}">
                <c16:uniqueId val="{00000163-A7C2-4148-8FBC-AB6A99D35196}"/>
              </c:ext>
            </c:extLst>
          </c:dPt>
          <c:dPt>
            <c:idx val="179"/>
            <c:invertIfNegative val="0"/>
            <c:bubble3D val="0"/>
            <c:spPr>
              <a:solidFill>
                <a:schemeClr val="accent5">
                  <a:tint val="40000"/>
                </a:schemeClr>
              </a:solidFill>
              <a:ln>
                <a:noFill/>
              </a:ln>
              <a:effectLst/>
              <a:sp3d/>
            </c:spPr>
            <c:extLst>
              <c:ext xmlns:c16="http://schemas.microsoft.com/office/drawing/2014/chart" uri="{C3380CC4-5D6E-409C-BE32-E72D297353CC}">
                <c16:uniqueId val="{00000165-A7C2-4148-8FBC-AB6A99D35196}"/>
              </c:ext>
            </c:extLst>
          </c:dPt>
          <c:cat>
            <c:numRef>
              <c:f>Sheet1!$D$14:$P$14</c:f>
              <c:numCache>
                <c:formatCode>General</c:formatCode>
                <c:ptCount val="13"/>
              </c:numCache>
            </c:numRef>
          </c:cat>
          <c:val>
            <c:numRef>
              <c:f>Sheet1!$D$15:$P$15</c:f>
              <c:numCache>
                <c:formatCode>General</c:formatCode>
                <c:ptCount val="13"/>
                <c:pt idx="0">
                  <c:v>21</c:v>
                </c:pt>
                <c:pt idx="1">
                  <c:v>1</c:v>
                </c:pt>
                <c:pt idx="2">
                  <c:v>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166-A7C2-4148-8FBC-AB6A99D35196}"/>
            </c:ext>
          </c:extLst>
        </c:ser>
        <c:ser>
          <c:idx val="1"/>
          <c:order val="1"/>
          <c:tx>
            <c:strRef>
              <c:f>Sheet1!$C$16</c:f>
              <c:strCache>
                <c:ptCount val="1"/>
              </c:strCache>
            </c:strRef>
          </c:tx>
          <c:spPr>
            <a:solidFill>
              <a:schemeClr val="accent5">
                <a:tint val="50000"/>
              </a:schemeClr>
            </a:solidFill>
            <a:ln>
              <a:noFill/>
            </a:ln>
            <a:effectLst/>
            <a:sp3d/>
          </c:spPr>
          <c:invertIfNegative val="0"/>
          <c:dPt>
            <c:idx val="2"/>
            <c:invertIfNegative val="0"/>
            <c:bubble3D val="0"/>
            <c:spPr>
              <a:noFill/>
              <a:ln>
                <a:noFill/>
              </a:ln>
              <a:effectLst/>
              <a:sp3d/>
            </c:spPr>
            <c:extLst>
              <c:ext xmlns:c16="http://schemas.microsoft.com/office/drawing/2014/chart" uri="{C3380CC4-5D6E-409C-BE32-E72D297353CC}">
                <c16:uniqueId val="{00000168-A7C2-4148-8FBC-AB6A99D35196}"/>
              </c:ext>
            </c:extLst>
          </c:dPt>
          <c:dPt>
            <c:idx val="3"/>
            <c:invertIfNegative val="0"/>
            <c:bubble3D val="0"/>
            <c:spPr>
              <a:noFill/>
              <a:ln>
                <a:noFill/>
              </a:ln>
              <a:effectLst/>
              <a:sp3d/>
            </c:spPr>
            <c:extLst>
              <c:ext xmlns:c16="http://schemas.microsoft.com/office/drawing/2014/chart" uri="{C3380CC4-5D6E-409C-BE32-E72D297353CC}">
                <c16:uniqueId val="{0000016A-A7C2-4148-8FBC-AB6A99D35196}"/>
              </c:ext>
            </c:extLst>
          </c:dPt>
          <c:dPt>
            <c:idx val="4"/>
            <c:invertIfNegative val="0"/>
            <c:bubble3D val="0"/>
            <c:spPr>
              <a:noFill/>
              <a:ln>
                <a:noFill/>
              </a:ln>
              <a:effectLst/>
              <a:sp3d/>
            </c:spPr>
            <c:extLst>
              <c:ext xmlns:c16="http://schemas.microsoft.com/office/drawing/2014/chart" uri="{C3380CC4-5D6E-409C-BE32-E72D297353CC}">
                <c16:uniqueId val="{0000016C-A7C2-4148-8FBC-AB6A99D35196}"/>
              </c:ext>
            </c:extLst>
          </c:dPt>
          <c:dPt>
            <c:idx val="5"/>
            <c:invertIfNegative val="0"/>
            <c:bubble3D val="0"/>
            <c:spPr>
              <a:noFill/>
              <a:ln>
                <a:noFill/>
              </a:ln>
              <a:effectLst/>
              <a:sp3d/>
            </c:spPr>
            <c:extLst>
              <c:ext xmlns:c16="http://schemas.microsoft.com/office/drawing/2014/chart" uri="{C3380CC4-5D6E-409C-BE32-E72D297353CC}">
                <c16:uniqueId val="{0000016E-A7C2-4148-8FBC-AB6A99D35196}"/>
              </c:ext>
            </c:extLst>
          </c:dPt>
          <c:dPt>
            <c:idx val="6"/>
            <c:invertIfNegative val="0"/>
            <c:bubble3D val="0"/>
            <c:spPr>
              <a:noFill/>
              <a:ln>
                <a:noFill/>
              </a:ln>
              <a:effectLst/>
              <a:sp3d/>
            </c:spPr>
            <c:extLst>
              <c:ext xmlns:c16="http://schemas.microsoft.com/office/drawing/2014/chart" uri="{C3380CC4-5D6E-409C-BE32-E72D297353CC}">
                <c16:uniqueId val="{00000170-A7C2-4148-8FBC-AB6A99D35196}"/>
              </c:ext>
            </c:extLst>
          </c:dPt>
          <c:dPt>
            <c:idx val="7"/>
            <c:invertIfNegative val="0"/>
            <c:bubble3D val="0"/>
            <c:spPr>
              <a:noFill/>
              <a:ln>
                <a:noFill/>
              </a:ln>
              <a:effectLst/>
              <a:sp3d/>
            </c:spPr>
            <c:extLst>
              <c:ext xmlns:c16="http://schemas.microsoft.com/office/drawing/2014/chart" uri="{C3380CC4-5D6E-409C-BE32-E72D297353CC}">
                <c16:uniqueId val="{00000172-A7C2-4148-8FBC-AB6A99D35196}"/>
              </c:ext>
            </c:extLst>
          </c:dPt>
          <c:dPt>
            <c:idx val="8"/>
            <c:invertIfNegative val="0"/>
            <c:bubble3D val="0"/>
            <c:spPr>
              <a:noFill/>
              <a:ln>
                <a:noFill/>
              </a:ln>
              <a:effectLst/>
              <a:sp3d/>
            </c:spPr>
            <c:extLst>
              <c:ext xmlns:c16="http://schemas.microsoft.com/office/drawing/2014/chart" uri="{C3380CC4-5D6E-409C-BE32-E72D297353CC}">
                <c16:uniqueId val="{00000174-A7C2-4148-8FBC-AB6A99D35196}"/>
              </c:ext>
            </c:extLst>
          </c:dPt>
          <c:dPt>
            <c:idx val="9"/>
            <c:invertIfNegative val="0"/>
            <c:bubble3D val="0"/>
            <c:spPr>
              <a:noFill/>
              <a:ln>
                <a:noFill/>
              </a:ln>
              <a:effectLst/>
              <a:sp3d/>
            </c:spPr>
            <c:extLst>
              <c:ext xmlns:c16="http://schemas.microsoft.com/office/drawing/2014/chart" uri="{C3380CC4-5D6E-409C-BE32-E72D297353CC}">
                <c16:uniqueId val="{00000176-A7C2-4148-8FBC-AB6A99D35196}"/>
              </c:ext>
            </c:extLst>
          </c:dPt>
          <c:dPt>
            <c:idx val="10"/>
            <c:invertIfNegative val="0"/>
            <c:bubble3D val="0"/>
            <c:spPr>
              <a:noFill/>
              <a:ln>
                <a:noFill/>
              </a:ln>
              <a:effectLst/>
              <a:sp3d/>
            </c:spPr>
            <c:extLst>
              <c:ext xmlns:c16="http://schemas.microsoft.com/office/drawing/2014/chart" uri="{C3380CC4-5D6E-409C-BE32-E72D297353CC}">
                <c16:uniqueId val="{00000178-A7C2-4148-8FBC-AB6A99D35196}"/>
              </c:ext>
            </c:extLst>
          </c:dPt>
          <c:dPt>
            <c:idx val="11"/>
            <c:invertIfNegative val="0"/>
            <c:bubble3D val="0"/>
            <c:spPr>
              <a:noFill/>
              <a:ln>
                <a:noFill/>
              </a:ln>
              <a:effectLst/>
              <a:sp3d/>
            </c:spPr>
            <c:extLst>
              <c:ext xmlns:c16="http://schemas.microsoft.com/office/drawing/2014/chart" uri="{C3380CC4-5D6E-409C-BE32-E72D297353CC}">
                <c16:uniqueId val="{0000017A-A7C2-4148-8FBC-AB6A99D35196}"/>
              </c:ext>
            </c:extLst>
          </c:dPt>
          <c:dPt>
            <c:idx val="12"/>
            <c:invertIfNegative val="0"/>
            <c:bubble3D val="0"/>
            <c:spPr>
              <a:noFill/>
              <a:ln>
                <a:noFill/>
              </a:ln>
              <a:effectLst/>
              <a:sp3d/>
            </c:spPr>
            <c:extLst>
              <c:ext xmlns:c16="http://schemas.microsoft.com/office/drawing/2014/chart" uri="{C3380CC4-5D6E-409C-BE32-E72D297353CC}">
                <c16:uniqueId val="{0000017C-A7C2-4148-8FBC-AB6A99D35196}"/>
              </c:ext>
            </c:extLst>
          </c:dPt>
          <c:cat>
            <c:numRef>
              <c:f>Sheet1!$D$14:$P$14</c:f>
              <c:numCache>
                <c:formatCode>General</c:formatCode>
                <c:ptCount val="13"/>
              </c:numCache>
            </c:numRef>
          </c:cat>
          <c:val>
            <c:numRef>
              <c:f>Sheet1!$D$16:$P$16</c:f>
              <c:numCache>
                <c:formatCode>General</c:formatCode>
                <c:ptCount val="13"/>
                <c:pt idx="0">
                  <c:v>18.25</c:v>
                </c:pt>
                <c:pt idx="1">
                  <c:v>15.5</c:v>
                </c:pt>
                <c:pt idx="2">
                  <c:v>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17D-A7C2-4148-8FBC-AB6A99D35196}"/>
            </c:ext>
          </c:extLst>
        </c:ser>
        <c:ser>
          <c:idx val="2"/>
          <c:order val="2"/>
          <c:tx>
            <c:strRef>
              <c:f>Sheet1!$C$17</c:f>
              <c:strCache>
                <c:ptCount val="1"/>
              </c:strCache>
            </c:strRef>
          </c:tx>
          <c:spPr>
            <a:solidFill>
              <a:schemeClr val="accent5">
                <a:tint val="60000"/>
              </a:schemeClr>
            </a:solidFill>
            <a:ln>
              <a:noFill/>
            </a:ln>
            <a:effectLst/>
            <a:sp3d/>
          </c:spPr>
          <c:invertIfNegative val="0"/>
          <c:dPt>
            <c:idx val="3"/>
            <c:invertIfNegative val="0"/>
            <c:bubble3D val="0"/>
            <c:spPr>
              <a:noFill/>
              <a:ln>
                <a:noFill/>
              </a:ln>
              <a:effectLst/>
              <a:sp3d/>
            </c:spPr>
            <c:extLst>
              <c:ext xmlns:c16="http://schemas.microsoft.com/office/drawing/2014/chart" uri="{C3380CC4-5D6E-409C-BE32-E72D297353CC}">
                <c16:uniqueId val="{0000017F-A7C2-4148-8FBC-AB6A99D35196}"/>
              </c:ext>
            </c:extLst>
          </c:dPt>
          <c:dPt>
            <c:idx val="4"/>
            <c:invertIfNegative val="0"/>
            <c:bubble3D val="0"/>
            <c:spPr>
              <a:noFill/>
              <a:ln>
                <a:noFill/>
              </a:ln>
              <a:effectLst/>
              <a:sp3d/>
            </c:spPr>
            <c:extLst>
              <c:ext xmlns:c16="http://schemas.microsoft.com/office/drawing/2014/chart" uri="{C3380CC4-5D6E-409C-BE32-E72D297353CC}">
                <c16:uniqueId val="{00000181-A7C2-4148-8FBC-AB6A99D35196}"/>
              </c:ext>
            </c:extLst>
          </c:dPt>
          <c:dPt>
            <c:idx val="5"/>
            <c:invertIfNegative val="0"/>
            <c:bubble3D val="0"/>
            <c:spPr>
              <a:noFill/>
              <a:ln>
                <a:noFill/>
              </a:ln>
              <a:effectLst/>
              <a:sp3d/>
            </c:spPr>
            <c:extLst>
              <c:ext xmlns:c16="http://schemas.microsoft.com/office/drawing/2014/chart" uri="{C3380CC4-5D6E-409C-BE32-E72D297353CC}">
                <c16:uniqueId val="{00000183-A7C2-4148-8FBC-AB6A99D35196}"/>
              </c:ext>
            </c:extLst>
          </c:dPt>
          <c:dPt>
            <c:idx val="6"/>
            <c:invertIfNegative val="0"/>
            <c:bubble3D val="0"/>
            <c:spPr>
              <a:noFill/>
              <a:ln>
                <a:noFill/>
              </a:ln>
              <a:effectLst/>
              <a:sp3d/>
            </c:spPr>
            <c:extLst>
              <c:ext xmlns:c16="http://schemas.microsoft.com/office/drawing/2014/chart" uri="{C3380CC4-5D6E-409C-BE32-E72D297353CC}">
                <c16:uniqueId val="{00000185-A7C2-4148-8FBC-AB6A99D35196}"/>
              </c:ext>
            </c:extLst>
          </c:dPt>
          <c:dPt>
            <c:idx val="7"/>
            <c:invertIfNegative val="0"/>
            <c:bubble3D val="0"/>
            <c:spPr>
              <a:noFill/>
              <a:ln>
                <a:noFill/>
              </a:ln>
              <a:effectLst/>
              <a:sp3d/>
            </c:spPr>
            <c:extLst>
              <c:ext xmlns:c16="http://schemas.microsoft.com/office/drawing/2014/chart" uri="{C3380CC4-5D6E-409C-BE32-E72D297353CC}">
                <c16:uniqueId val="{00000187-A7C2-4148-8FBC-AB6A99D35196}"/>
              </c:ext>
            </c:extLst>
          </c:dPt>
          <c:dPt>
            <c:idx val="8"/>
            <c:invertIfNegative val="0"/>
            <c:bubble3D val="0"/>
            <c:spPr>
              <a:noFill/>
              <a:ln>
                <a:noFill/>
              </a:ln>
              <a:effectLst/>
              <a:sp3d/>
            </c:spPr>
            <c:extLst>
              <c:ext xmlns:c16="http://schemas.microsoft.com/office/drawing/2014/chart" uri="{C3380CC4-5D6E-409C-BE32-E72D297353CC}">
                <c16:uniqueId val="{00000189-A7C2-4148-8FBC-AB6A99D35196}"/>
              </c:ext>
            </c:extLst>
          </c:dPt>
          <c:dPt>
            <c:idx val="9"/>
            <c:invertIfNegative val="0"/>
            <c:bubble3D val="0"/>
            <c:spPr>
              <a:noFill/>
              <a:ln>
                <a:noFill/>
              </a:ln>
              <a:effectLst/>
              <a:sp3d/>
            </c:spPr>
            <c:extLst>
              <c:ext xmlns:c16="http://schemas.microsoft.com/office/drawing/2014/chart" uri="{C3380CC4-5D6E-409C-BE32-E72D297353CC}">
                <c16:uniqueId val="{0000018B-A7C2-4148-8FBC-AB6A99D35196}"/>
              </c:ext>
            </c:extLst>
          </c:dPt>
          <c:dPt>
            <c:idx val="10"/>
            <c:invertIfNegative val="0"/>
            <c:bubble3D val="0"/>
            <c:spPr>
              <a:noFill/>
              <a:ln>
                <a:noFill/>
              </a:ln>
              <a:effectLst/>
              <a:sp3d/>
            </c:spPr>
            <c:extLst>
              <c:ext xmlns:c16="http://schemas.microsoft.com/office/drawing/2014/chart" uri="{C3380CC4-5D6E-409C-BE32-E72D297353CC}">
                <c16:uniqueId val="{0000018D-A7C2-4148-8FBC-AB6A99D35196}"/>
              </c:ext>
            </c:extLst>
          </c:dPt>
          <c:dPt>
            <c:idx val="11"/>
            <c:invertIfNegative val="0"/>
            <c:bubble3D val="0"/>
            <c:spPr>
              <a:noFill/>
              <a:ln>
                <a:noFill/>
              </a:ln>
              <a:effectLst/>
              <a:sp3d/>
            </c:spPr>
            <c:extLst>
              <c:ext xmlns:c16="http://schemas.microsoft.com/office/drawing/2014/chart" uri="{C3380CC4-5D6E-409C-BE32-E72D297353CC}">
                <c16:uniqueId val="{0000018F-A7C2-4148-8FBC-AB6A99D35196}"/>
              </c:ext>
            </c:extLst>
          </c:dPt>
          <c:dPt>
            <c:idx val="12"/>
            <c:invertIfNegative val="0"/>
            <c:bubble3D val="0"/>
            <c:spPr>
              <a:noFill/>
              <a:ln>
                <a:noFill/>
              </a:ln>
              <a:effectLst/>
              <a:sp3d/>
            </c:spPr>
            <c:extLst>
              <c:ext xmlns:c16="http://schemas.microsoft.com/office/drawing/2014/chart" uri="{C3380CC4-5D6E-409C-BE32-E72D297353CC}">
                <c16:uniqueId val="{00000191-A7C2-4148-8FBC-AB6A99D35196}"/>
              </c:ext>
            </c:extLst>
          </c:dPt>
          <c:cat>
            <c:numRef>
              <c:f>Sheet1!$D$14:$P$14</c:f>
              <c:numCache>
                <c:formatCode>General</c:formatCode>
                <c:ptCount val="13"/>
              </c:numCache>
            </c:numRef>
          </c:cat>
          <c:val>
            <c:numRef>
              <c:f>Sheet1!$D$17:$P$17</c:f>
              <c:numCache>
                <c:formatCode>General</c:formatCode>
                <c:ptCount val="13"/>
                <c:pt idx="0">
                  <c:v>16</c:v>
                </c:pt>
                <c:pt idx="1">
                  <c:v>13.25</c:v>
                </c:pt>
                <c:pt idx="2">
                  <c:v>11</c:v>
                </c:pt>
                <c:pt idx="3">
                  <c:v>1</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192-A7C2-4148-8FBC-AB6A99D35196}"/>
            </c:ext>
          </c:extLst>
        </c:ser>
        <c:ser>
          <c:idx val="3"/>
          <c:order val="3"/>
          <c:tx>
            <c:strRef>
              <c:f>Sheet1!$C$18</c:f>
              <c:strCache>
                <c:ptCount val="1"/>
              </c:strCache>
            </c:strRef>
          </c:tx>
          <c:spPr>
            <a:solidFill>
              <a:schemeClr val="accent5">
                <a:tint val="70000"/>
              </a:schemeClr>
            </a:solidFill>
            <a:ln>
              <a:noFill/>
            </a:ln>
            <a:effectLst/>
            <a:sp3d/>
          </c:spPr>
          <c:invertIfNegative val="0"/>
          <c:dPt>
            <c:idx val="4"/>
            <c:invertIfNegative val="0"/>
            <c:bubble3D val="0"/>
            <c:spPr>
              <a:noFill/>
              <a:ln>
                <a:noFill/>
              </a:ln>
              <a:effectLst/>
              <a:sp3d/>
            </c:spPr>
            <c:extLst>
              <c:ext xmlns:c16="http://schemas.microsoft.com/office/drawing/2014/chart" uri="{C3380CC4-5D6E-409C-BE32-E72D297353CC}">
                <c16:uniqueId val="{00000194-A7C2-4148-8FBC-AB6A99D35196}"/>
              </c:ext>
            </c:extLst>
          </c:dPt>
          <c:dPt>
            <c:idx val="5"/>
            <c:invertIfNegative val="0"/>
            <c:bubble3D val="0"/>
            <c:spPr>
              <a:noFill/>
              <a:ln>
                <a:noFill/>
              </a:ln>
              <a:effectLst/>
              <a:sp3d/>
            </c:spPr>
            <c:extLst>
              <c:ext xmlns:c16="http://schemas.microsoft.com/office/drawing/2014/chart" uri="{C3380CC4-5D6E-409C-BE32-E72D297353CC}">
                <c16:uniqueId val="{00000196-A7C2-4148-8FBC-AB6A99D35196}"/>
              </c:ext>
            </c:extLst>
          </c:dPt>
          <c:dPt>
            <c:idx val="6"/>
            <c:invertIfNegative val="0"/>
            <c:bubble3D val="0"/>
            <c:spPr>
              <a:noFill/>
              <a:ln>
                <a:noFill/>
              </a:ln>
              <a:effectLst/>
              <a:sp3d/>
            </c:spPr>
            <c:extLst>
              <c:ext xmlns:c16="http://schemas.microsoft.com/office/drawing/2014/chart" uri="{C3380CC4-5D6E-409C-BE32-E72D297353CC}">
                <c16:uniqueId val="{00000198-A7C2-4148-8FBC-AB6A99D35196}"/>
              </c:ext>
            </c:extLst>
          </c:dPt>
          <c:dPt>
            <c:idx val="7"/>
            <c:invertIfNegative val="0"/>
            <c:bubble3D val="0"/>
            <c:spPr>
              <a:noFill/>
              <a:ln>
                <a:noFill/>
              </a:ln>
              <a:effectLst/>
              <a:sp3d/>
            </c:spPr>
            <c:extLst>
              <c:ext xmlns:c16="http://schemas.microsoft.com/office/drawing/2014/chart" uri="{C3380CC4-5D6E-409C-BE32-E72D297353CC}">
                <c16:uniqueId val="{0000019A-A7C2-4148-8FBC-AB6A99D35196}"/>
              </c:ext>
            </c:extLst>
          </c:dPt>
          <c:dPt>
            <c:idx val="8"/>
            <c:invertIfNegative val="0"/>
            <c:bubble3D val="0"/>
            <c:spPr>
              <a:noFill/>
              <a:ln>
                <a:noFill/>
              </a:ln>
              <a:effectLst/>
              <a:sp3d/>
            </c:spPr>
            <c:extLst>
              <c:ext xmlns:c16="http://schemas.microsoft.com/office/drawing/2014/chart" uri="{C3380CC4-5D6E-409C-BE32-E72D297353CC}">
                <c16:uniqueId val="{0000019C-A7C2-4148-8FBC-AB6A99D35196}"/>
              </c:ext>
            </c:extLst>
          </c:dPt>
          <c:dPt>
            <c:idx val="9"/>
            <c:invertIfNegative val="0"/>
            <c:bubble3D val="0"/>
            <c:spPr>
              <a:noFill/>
              <a:ln>
                <a:noFill/>
              </a:ln>
              <a:effectLst/>
              <a:sp3d/>
            </c:spPr>
            <c:extLst>
              <c:ext xmlns:c16="http://schemas.microsoft.com/office/drawing/2014/chart" uri="{C3380CC4-5D6E-409C-BE32-E72D297353CC}">
                <c16:uniqueId val="{0000019E-A7C2-4148-8FBC-AB6A99D35196}"/>
              </c:ext>
            </c:extLst>
          </c:dPt>
          <c:dPt>
            <c:idx val="10"/>
            <c:invertIfNegative val="0"/>
            <c:bubble3D val="0"/>
            <c:spPr>
              <a:noFill/>
              <a:ln>
                <a:noFill/>
              </a:ln>
              <a:effectLst/>
              <a:sp3d/>
            </c:spPr>
            <c:extLst>
              <c:ext xmlns:c16="http://schemas.microsoft.com/office/drawing/2014/chart" uri="{C3380CC4-5D6E-409C-BE32-E72D297353CC}">
                <c16:uniqueId val="{000001A0-A7C2-4148-8FBC-AB6A99D35196}"/>
              </c:ext>
            </c:extLst>
          </c:dPt>
          <c:dPt>
            <c:idx val="11"/>
            <c:invertIfNegative val="0"/>
            <c:bubble3D val="0"/>
            <c:spPr>
              <a:noFill/>
              <a:ln>
                <a:noFill/>
              </a:ln>
              <a:effectLst/>
              <a:sp3d/>
            </c:spPr>
            <c:extLst>
              <c:ext xmlns:c16="http://schemas.microsoft.com/office/drawing/2014/chart" uri="{C3380CC4-5D6E-409C-BE32-E72D297353CC}">
                <c16:uniqueId val="{000001A2-A7C2-4148-8FBC-AB6A99D35196}"/>
              </c:ext>
            </c:extLst>
          </c:dPt>
          <c:dPt>
            <c:idx val="12"/>
            <c:invertIfNegative val="0"/>
            <c:bubble3D val="0"/>
            <c:spPr>
              <a:noFill/>
              <a:ln>
                <a:noFill/>
              </a:ln>
              <a:effectLst/>
              <a:sp3d/>
            </c:spPr>
            <c:extLst>
              <c:ext xmlns:c16="http://schemas.microsoft.com/office/drawing/2014/chart" uri="{C3380CC4-5D6E-409C-BE32-E72D297353CC}">
                <c16:uniqueId val="{000001A4-A7C2-4148-8FBC-AB6A99D35196}"/>
              </c:ext>
            </c:extLst>
          </c:dPt>
          <c:cat>
            <c:numRef>
              <c:f>Sheet1!$D$14:$P$14</c:f>
              <c:numCache>
                <c:formatCode>General</c:formatCode>
                <c:ptCount val="13"/>
              </c:numCache>
            </c:numRef>
          </c:cat>
          <c:val>
            <c:numRef>
              <c:f>Sheet1!$D$18:$P$18</c:f>
              <c:numCache>
                <c:formatCode>General</c:formatCode>
                <c:ptCount val="13"/>
                <c:pt idx="0">
                  <c:v>14.25</c:v>
                </c:pt>
                <c:pt idx="1">
                  <c:v>11.5</c:v>
                </c:pt>
                <c:pt idx="2">
                  <c:v>9.25</c:v>
                </c:pt>
                <c:pt idx="3">
                  <c:v>7.5</c:v>
                </c:pt>
                <c:pt idx="4">
                  <c:v>1</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1A5-A7C2-4148-8FBC-AB6A99D35196}"/>
            </c:ext>
          </c:extLst>
        </c:ser>
        <c:ser>
          <c:idx val="4"/>
          <c:order val="4"/>
          <c:tx>
            <c:strRef>
              <c:f>Sheet1!$C$19</c:f>
              <c:strCache>
                <c:ptCount val="1"/>
              </c:strCache>
            </c:strRef>
          </c:tx>
          <c:spPr>
            <a:solidFill>
              <a:schemeClr val="accent5">
                <a:tint val="80000"/>
              </a:schemeClr>
            </a:solidFill>
            <a:ln>
              <a:noFill/>
            </a:ln>
            <a:effectLst/>
            <a:sp3d/>
          </c:spPr>
          <c:invertIfNegative val="0"/>
          <c:dPt>
            <c:idx val="5"/>
            <c:invertIfNegative val="0"/>
            <c:bubble3D val="0"/>
            <c:spPr>
              <a:noFill/>
              <a:ln>
                <a:noFill/>
              </a:ln>
              <a:effectLst/>
              <a:sp3d/>
            </c:spPr>
            <c:extLst>
              <c:ext xmlns:c16="http://schemas.microsoft.com/office/drawing/2014/chart" uri="{C3380CC4-5D6E-409C-BE32-E72D297353CC}">
                <c16:uniqueId val="{000001A7-A7C2-4148-8FBC-AB6A99D35196}"/>
              </c:ext>
            </c:extLst>
          </c:dPt>
          <c:dPt>
            <c:idx val="6"/>
            <c:invertIfNegative val="0"/>
            <c:bubble3D val="0"/>
            <c:spPr>
              <a:noFill/>
              <a:ln>
                <a:noFill/>
              </a:ln>
              <a:effectLst/>
              <a:sp3d/>
            </c:spPr>
            <c:extLst>
              <c:ext xmlns:c16="http://schemas.microsoft.com/office/drawing/2014/chart" uri="{C3380CC4-5D6E-409C-BE32-E72D297353CC}">
                <c16:uniqueId val="{000001A9-A7C2-4148-8FBC-AB6A99D35196}"/>
              </c:ext>
            </c:extLst>
          </c:dPt>
          <c:dPt>
            <c:idx val="7"/>
            <c:invertIfNegative val="0"/>
            <c:bubble3D val="0"/>
            <c:spPr>
              <a:noFill/>
              <a:ln>
                <a:noFill/>
              </a:ln>
              <a:effectLst/>
              <a:sp3d/>
            </c:spPr>
            <c:extLst>
              <c:ext xmlns:c16="http://schemas.microsoft.com/office/drawing/2014/chart" uri="{C3380CC4-5D6E-409C-BE32-E72D297353CC}">
                <c16:uniqueId val="{000001AB-A7C2-4148-8FBC-AB6A99D35196}"/>
              </c:ext>
            </c:extLst>
          </c:dPt>
          <c:dPt>
            <c:idx val="8"/>
            <c:invertIfNegative val="0"/>
            <c:bubble3D val="0"/>
            <c:spPr>
              <a:noFill/>
              <a:ln>
                <a:noFill/>
              </a:ln>
              <a:effectLst/>
              <a:sp3d/>
            </c:spPr>
            <c:extLst>
              <c:ext xmlns:c16="http://schemas.microsoft.com/office/drawing/2014/chart" uri="{C3380CC4-5D6E-409C-BE32-E72D297353CC}">
                <c16:uniqueId val="{000001AD-A7C2-4148-8FBC-AB6A99D35196}"/>
              </c:ext>
            </c:extLst>
          </c:dPt>
          <c:dPt>
            <c:idx val="9"/>
            <c:invertIfNegative val="0"/>
            <c:bubble3D val="0"/>
            <c:spPr>
              <a:noFill/>
              <a:ln>
                <a:noFill/>
              </a:ln>
              <a:effectLst/>
              <a:sp3d/>
            </c:spPr>
            <c:extLst>
              <c:ext xmlns:c16="http://schemas.microsoft.com/office/drawing/2014/chart" uri="{C3380CC4-5D6E-409C-BE32-E72D297353CC}">
                <c16:uniqueId val="{000001AF-A7C2-4148-8FBC-AB6A99D35196}"/>
              </c:ext>
            </c:extLst>
          </c:dPt>
          <c:dPt>
            <c:idx val="10"/>
            <c:invertIfNegative val="0"/>
            <c:bubble3D val="0"/>
            <c:spPr>
              <a:noFill/>
              <a:ln>
                <a:noFill/>
              </a:ln>
              <a:effectLst/>
              <a:sp3d/>
            </c:spPr>
            <c:extLst>
              <c:ext xmlns:c16="http://schemas.microsoft.com/office/drawing/2014/chart" uri="{C3380CC4-5D6E-409C-BE32-E72D297353CC}">
                <c16:uniqueId val="{000001B1-A7C2-4148-8FBC-AB6A99D35196}"/>
              </c:ext>
            </c:extLst>
          </c:dPt>
          <c:dPt>
            <c:idx val="11"/>
            <c:invertIfNegative val="0"/>
            <c:bubble3D val="0"/>
            <c:spPr>
              <a:noFill/>
              <a:ln>
                <a:noFill/>
              </a:ln>
              <a:effectLst/>
              <a:sp3d/>
            </c:spPr>
            <c:extLst>
              <c:ext xmlns:c16="http://schemas.microsoft.com/office/drawing/2014/chart" uri="{C3380CC4-5D6E-409C-BE32-E72D297353CC}">
                <c16:uniqueId val="{000001B3-A7C2-4148-8FBC-AB6A99D35196}"/>
              </c:ext>
            </c:extLst>
          </c:dPt>
          <c:dPt>
            <c:idx val="12"/>
            <c:invertIfNegative val="0"/>
            <c:bubble3D val="0"/>
            <c:spPr>
              <a:noFill/>
              <a:ln>
                <a:noFill/>
              </a:ln>
              <a:effectLst/>
              <a:sp3d/>
            </c:spPr>
            <c:extLst>
              <c:ext xmlns:c16="http://schemas.microsoft.com/office/drawing/2014/chart" uri="{C3380CC4-5D6E-409C-BE32-E72D297353CC}">
                <c16:uniqueId val="{000001B5-A7C2-4148-8FBC-AB6A99D35196}"/>
              </c:ext>
            </c:extLst>
          </c:dPt>
          <c:cat>
            <c:numRef>
              <c:f>Sheet1!$D$14:$P$14</c:f>
              <c:numCache>
                <c:formatCode>General</c:formatCode>
                <c:ptCount val="13"/>
              </c:numCache>
            </c:numRef>
          </c:cat>
          <c:val>
            <c:numRef>
              <c:f>Sheet1!$D$19:$P$19</c:f>
              <c:numCache>
                <c:formatCode>General</c:formatCode>
                <c:ptCount val="13"/>
                <c:pt idx="0">
                  <c:v>13</c:v>
                </c:pt>
                <c:pt idx="1">
                  <c:v>10.25</c:v>
                </c:pt>
                <c:pt idx="2">
                  <c:v>8</c:v>
                </c:pt>
                <c:pt idx="3">
                  <c:v>6.25</c:v>
                </c:pt>
                <c:pt idx="4">
                  <c:v>5</c:v>
                </c:pt>
                <c:pt idx="5">
                  <c:v>1</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1B6-A7C2-4148-8FBC-AB6A99D35196}"/>
            </c:ext>
          </c:extLst>
        </c:ser>
        <c:ser>
          <c:idx val="5"/>
          <c:order val="5"/>
          <c:tx>
            <c:strRef>
              <c:f>Sheet1!$C$20</c:f>
              <c:strCache>
                <c:ptCount val="1"/>
              </c:strCache>
            </c:strRef>
          </c:tx>
          <c:spPr>
            <a:solidFill>
              <a:schemeClr val="accent5">
                <a:tint val="90000"/>
              </a:schemeClr>
            </a:solidFill>
            <a:ln>
              <a:noFill/>
            </a:ln>
            <a:effectLst/>
            <a:sp3d/>
          </c:spPr>
          <c:invertIfNegative val="0"/>
          <c:dPt>
            <c:idx val="6"/>
            <c:invertIfNegative val="0"/>
            <c:bubble3D val="0"/>
            <c:spPr>
              <a:noFill/>
              <a:ln>
                <a:noFill/>
              </a:ln>
              <a:effectLst/>
              <a:sp3d/>
            </c:spPr>
            <c:extLst>
              <c:ext xmlns:c16="http://schemas.microsoft.com/office/drawing/2014/chart" uri="{C3380CC4-5D6E-409C-BE32-E72D297353CC}">
                <c16:uniqueId val="{000001B8-A7C2-4148-8FBC-AB6A99D35196}"/>
              </c:ext>
            </c:extLst>
          </c:dPt>
          <c:dPt>
            <c:idx val="7"/>
            <c:invertIfNegative val="0"/>
            <c:bubble3D val="0"/>
            <c:spPr>
              <a:noFill/>
              <a:ln>
                <a:noFill/>
              </a:ln>
              <a:effectLst/>
              <a:sp3d/>
            </c:spPr>
            <c:extLst>
              <c:ext xmlns:c16="http://schemas.microsoft.com/office/drawing/2014/chart" uri="{C3380CC4-5D6E-409C-BE32-E72D297353CC}">
                <c16:uniqueId val="{000001BA-A7C2-4148-8FBC-AB6A99D35196}"/>
              </c:ext>
            </c:extLst>
          </c:dPt>
          <c:dPt>
            <c:idx val="8"/>
            <c:invertIfNegative val="0"/>
            <c:bubble3D val="0"/>
            <c:spPr>
              <a:noFill/>
              <a:ln>
                <a:noFill/>
              </a:ln>
              <a:effectLst/>
              <a:sp3d/>
            </c:spPr>
            <c:extLst>
              <c:ext xmlns:c16="http://schemas.microsoft.com/office/drawing/2014/chart" uri="{C3380CC4-5D6E-409C-BE32-E72D297353CC}">
                <c16:uniqueId val="{000001BC-A7C2-4148-8FBC-AB6A99D35196}"/>
              </c:ext>
            </c:extLst>
          </c:dPt>
          <c:dPt>
            <c:idx val="9"/>
            <c:invertIfNegative val="0"/>
            <c:bubble3D val="0"/>
            <c:spPr>
              <a:noFill/>
              <a:ln>
                <a:noFill/>
              </a:ln>
              <a:effectLst/>
              <a:sp3d/>
            </c:spPr>
            <c:extLst>
              <c:ext xmlns:c16="http://schemas.microsoft.com/office/drawing/2014/chart" uri="{C3380CC4-5D6E-409C-BE32-E72D297353CC}">
                <c16:uniqueId val="{000001BE-A7C2-4148-8FBC-AB6A99D35196}"/>
              </c:ext>
            </c:extLst>
          </c:dPt>
          <c:dPt>
            <c:idx val="10"/>
            <c:invertIfNegative val="0"/>
            <c:bubble3D val="0"/>
            <c:spPr>
              <a:noFill/>
              <a:ln>
                <a:noFill/>
              </a:ln>
              <a:effectLst/>
              <a:sp3d/>
            </c:spPr>
            <c:extLst>
              <c:ext xmlns:c16="http://schemas.microsoft.com/office/drawing/2014/chart" uri="{C3380CC4-5D6E-409C-BE32-E72D297353CC}">
                <c16:uniqueId val="{000001C0-A7C2-4148-8FBC-AB6A99D35196}"/>
              </c:ext>
            </c:extLst>
          </c:dPt>
          <c:dPt>
            <c:idx val="11"/>
            <c:invertIfNegative val="0"/>
            <c:bubble3D val="0"/>
            <c:spPr>
              <a:noFill/>
              <a:ln>
                <a:noFill/>
              </a:ln>
              <a:effectLst/>
              <a:sp3d/>
            </c:spPr>
            <c:extLst>
              <c:ext xmlns:c16="http://schemas.microsoft.com/office/drawing/2014/chart" uri="{C3380CC4-5D6E-409C-BE32-E72D297353CC}">
                <c16:uniqueId val="{000001C2-A7C2-4148-8FBC-AB6A99D35196}"/>
              </c:ext>
            </c:extLst>
          </c:dPt>
          <c:dPt>
            <c:idx val="12"/>
            <c:invertIfNegative val="0"/>
            <c:bubble3D val="0"/>
            <c:spPr>
              <a:noFill/>
              <a:ln>
                <a:noFill/>
              </a:ln>
              <a:effectLst/>
              <a:sp3d/>
            </c:spPr>
            <c:extLst>
              <c:ext xmlns:c16="http://schemas.microsoft.com/office/drawing/2014/chart" uri="{C3380CC4-5D6E-409C-BE32-E72D297353CC}">
                <c16:uniqueId val="{000001C4-A7C2-4148-8FBC-AB6A99D35196}"/>
              </c:ext>
            </c:extLst>
          </c:dPt>
          <c:cat>
            <c:numRef>
              <c:f>Sheet1!$D$14:$P$14</c:f>
              <c:numCache>
                <c:formatCode>General</c:formatCode>
                <c:ptCount val="13"/>
              </c:numCache>
            </c:numRef>
          </c:cat>
          <c:val>
            <c:numRef>
              <c:f>Sheet1!$D$20:$P$20</c:f>
              <c:numCache>
                <c:formatCode>General</c:formatCode>
                <c:ptCount val="13"/>
                <c:pt idx="0">
                  <c:v>12.25</c:v>
                </c:pt>
                <c:pt idx="1">
                  <c:v>9.5</c:v>
                </c:pt>
                <c:pt idx="2">
                  <c:v>7.25</c:v>
                </c:pt>
                <c:pt idx="3">
                  <c:v>5.5</c:v>
                </c:pt>
                <c:pt idx="4">
                  <c:v>4.25</c:v>
                </c:pt>
                <c:pt idx="5">
                  <c:v>3.5</c:v>
                </c:pt>
                <c:pt idx="6">
                  <c:v>1</c:v>
                </c:pt>
                <c:pt idx="7">
                  <c:v>1</c:v>
                </c:pt>
                <c:pt idx="8">
                  <c:v>1</c:v>
                </c:pt>
                <c:pt idx="9">
                  <c:v>1</c:v>
                </c:pt>
                <c:pt idx="10">
                  <c:v>1</c:v>
                </c:pt>
                <c:pt idx="11">
                  <c:v>1</c:v>
                </c:pt>
                <c:pt idx="12">
                  <c:v>1</c:v>
                </c:pt>
              </c:numCache>
            </c:numRef>
          </c:val>
          <c:extLst>
            <c:ext xmlns:c16="http://schemas.microsoft.com/office/drawing/2014/chart" uri="{C3380CC4-5D6E-409C-BE32-E72D297353CC}">
              <c16:uniqueId val="{000001C5-A7C2-4148-8FBC-AB6A99D35196}"/>
            </c:ext>
          </c:extLst>
        </c:ser>
        <c:ser>
          <c:idx val="6"/>
          <c:order val="6"/>
          <c:tx>
            <c:strRef>
              <c:f>Sheet1!$C$21</c:f>
              <c:strCache>
                <c:ptCount val="1"/>
              </c:strCache>
            </c:strRef>
          </c:tx>
          <c:spPr>
            <a:solidFill>
              <a:schemeClr val="accent5"/>
            </a:solidFill>
            <a:ln>
              <a:noFill/>
            </a:ln>
            <a:effectLst/>
            <a:sp3d/>
          </c:spPr>
          <c:invertIfNegative val="0"/>
          <c:dPt>
            <c:idx val="6"/>
            <c:invertIfNegative val="0"/>
            <c:bubble3D val="0"/>
            <c:spPr>
              <a:solidFill>
                <a:schemeClr val="accent4">
                  <a:lumMod val="60000"/>
                  <a:lumOff val="40000"/>
                </a:schemeClr>
              </a:solidFill>
              <a:ln>
                <a:noFill/>
              </a:ln>
              <a:effectLst/>
              <a:sp3d/>
            </c:spPr>
            <c:extLst>
              <c:ext xmlns:c16="http://schemas.microsoft.com/office/drawing/2014/chart" uri="{C3380CC4-5D6E-409C-BE32-E72D297353CC}">
                <c16:uniqueId val="{000001C7-A7C2-4148-8FBC-AB6A99D35196}"/>
              </c:ext>
            </c:extLst>
          </c:dPt>
          <c:dPt>
            <c:idx val="7"/>
            <c:invertIfNegative val="0"/>
            <c:bubble3D val="0"/>
            <c:spPr>
              <a:noFill/>
              <a:ln>
                <a:noFill/>
              </a:ln>
              <a:effectLst/>
              <a:sp3d/>
            </c:spPr>
            <c:extLst>
              <c:ext xmlns:c16="http://schemas.microsoft.com/office/drawing/2014/chart" uri="{C3380CC4-5D6E-409C-BE32-E72D297353CC}">
                <c16:uniqueId val="{000001C9-A7C2-4148-8FBC-AB6A99D35196}"/>
              </c:ext>
            </c:extLst>
          </c:dPt>
          <c:dPt>
            <c:idx val="8"/>
            <c:invertIfNegative val="0"/>
            <c:bubble3D val="0"/>
            <c:spPr>
              <a:noFill/>
              <a:ln>
                <a:noFill/>
              </a:ln>
              <a:effectLst/>
              <a:sp3d/>
            </c:spPr>
            <c:extLst>
              <c:ext xmlns:c16="http://schemas.microsoft.com/office/drawing/2014/chart" uri="{C3380CC4-5D6E-409C-BE32-E72D297353CC}">
                <c16:uniqueId val="{000001CB-A7C2-4148-8FBC-AB6A99D35196}"/>
              </c:ext>
            </c:extLst>
          </c:dPt>
          <c:dPt>
            <c:idx val="9"/>
            <c:invertIfNegative val="0"/>
            <c:bubble3D val="0"/>
            <c:spPr>
              <a:noFill/>
              <a:ln>
                <a:noFill/>
              </a:ln>
              <a:effectLst/>
              <a:sp3d/>
            </c:spPr>
            <c:extLst>
              <c:ext xmlns:c16="http://schemas.microsoft.com/office/drawing/2014/chart" uri="{C3380CC4-5D6E-409C-BE32-E72D297353CC}">
                <c16:uniqueId val="{000001CD-A7C2-4148-8FBC-AB6A99D35196}"/>
              </c:ext>
            </c:extLst>
          </c:dPt>
          <c:dPt>
            <c:idx val="10"/>
            <c:invertIfNegative val="0"/>
            <c:bubble3D val="0"/>
            <c:spPr>
              <a:noFill/>
              <a:ln>
                <a:noFill/>
              </a:ln>
              <a:effectLst/>
              <a:sp3d/>
            </c:spPr>
            <c:extLst>
              <c:ext xmlns:c16="http://schemas.microsoft.com/office/drawing/2014/chart" uri="{C3380CC4-5D6E-409C-BE32-E72D297353CC}">
                <c16:uniqueId val="{000001CF-A7C2-4148-8FBC-AB6A99D35196}"/>
              </c:ext>
            </c:extLst>
          </c:dPt>
          <c:dPt>
            <c:idx val="11"/>
            <c:invertIfNegative val="0"/>
            <c:bubble3D val="0"/>
            <c:spPr>
              <a:noFill/>
              <a:ln>
                <a:noFill/>
              </a:ln>
              <a:effectLst/>
              <a:sp3d/>
            </c:spPr>
            <c:extLst>
              <c:ext xmlns:c16="http://schemas.microsoft.com/office/drawing/2014/chart" uri="{C3380CC4-5D6E-409C-BE32-E72D297353CC}">
                <c16:uniqueId val="{000001D1-A7C2-4148-8FBC-AB6A99D35196}"/>
              </c:ext>
            </c:extLst>
          </c:dPt>
          <c:dPt>
            <c:idx val="12"/>
            <c:invertIfNegative val="0"/>
            <c:bubble3D val="0"/>
            <c:spPr>
              <a:noFill/>
              <a:ln>
                <a:noFill/>
              </a:ln>
              <a:effectLst/>
              <a:sp3d/>
            </c:spPr>
            <c:extLst>
              <c:ext xmlns:c16="http://schemas.microsoft.com/office/drawing/2014/chart" uri="{C3380CC4-5D6E-409C-BE32-E72D297353CC}">
                <c16:uniqueId val="{000001D3-A7C2-4148-8FBC-AB6A99D35196}"/>
              </c:ext>
            </c:extLst>
          </c:dPt>
          <c:cat>
            <c:numRef>
              <c:f>Sheet1!$D$14:$P$14</c:f>
              <c:numCache>
                <c:formatCode>General</c:formatCode>
                <c:ptCount val="13"/>
              </c:numCache>
            </c:numRef>
          </c:cat>
          <c:val>
            <c:numRef>
              <c:f>Sheet1!$D$21:$P$21</c:f>
              <c:numCache>
                <c:formatCode>General</c:formatCode>
                <c:ptCount val="13"/>
                <c:pt idx="0">
                  <c:v>12</c:v>
                </c:pt>
                <c:pt idx="1">
                  <c:v>9.25</c:v>
                </c:pt>
                <c:pt idx="2">
                  <c:v>7</c:v>
                </c:pt>
                <c:pt idx="3">
                  <c:v>5.25</c:v>
                </c:pt>
                <c:pt idx="4">
                  <c:v>4</c:v>
                </c:pt>
                <c:pt idx="5">
                  <c:v>3.25</c:v>
                </c:pt>
                <c:pt idx="6">
                  <c:v>3</c:v>
                </c:pt>
                <c:pt idx="7">
                  <c:v>1</c:v>
                </c:pt>
                <c:pt idx="8">
                  <c:v>1</c:v>
                </c:pt>
                <c:pt idx="9">
                  <c:v>1</c:v>
                </c:pt>
                <c:pt idx="10">
                  <c:v>1</c:v>
                </c:pt>
                <c:pt idx="11">
                  <c:v>1</c:v>
                </c:pt>
                <c:pt idx="12">
                  <c:v>1</c:v>
                </c:pt>
              </c:numCache>
            </c:numRef>
          </c:val>
          <c:extLst>
            <c:ext xmlns:c16="http://schemas.microsoft.com/office/drawing/2014/chart" uri="{C3380CC4-5D6E-409C-BE32-E72D297353CC}">
              <c16:uniqueId val="{000001D4-A7C2-4148-8FBC-AB6A99D35196}"/>
            </c:ext>
          </c:extLst>
        </c:ser>
        <c:ser>
          <c:idx val="7"/>
          <c:order val="7"/>
          <c:tx>
            <c:strRef>
              <c:f>Sheet1!$C$22</c:f>
              <c:strCache>
                <c:ptCount val="1"/>
              </c:strCache>
            </c:strRef>
          </c:tx>
          <c:spPr>
            <a:solidFill>
              <a:schemeClr val="accent5">
                <a:shade val="90000"/>
              </a:schemeClr>
            </a:solidFill>
            <a:ln>
              <a:noFill/>
            </a:ln>
            <a:effectLst/>
            <a:sp3d/>
          </c:spPr>
          <c:invertIfNegative val="0"/>
          <c:dPt>
            <c:idx val="8"/>
            <c:invertIfNegative val="0"/>
            <c:bubble3D val="0"/>
            <c:spPr>
              <a:noFill/>
              <a:ln>
                <a:noFill/>
              </a:ln>
              <a:effectLst/>
              <a:sp3d/>
            </c:spPr>
            <c:extLst>
              <c:ext xmlns:c16="http://schemas.microsoft.com/office/drawing/2014/chart" uri="{C3380CC4-5D6E-409C-BE32-E72D297353CC}">
                <c16:uniqueId val="{000001D6-A7C2-4148-8FBC-AB6A99D35196}"/>
              </c:ext>
            </c:extLst>
          </c:dPt>
          <c:dPt>
            <c:idx val="9"/>
            <c:invertIfNegative val="0"/>
            <c:bubble3D val="0"/>
            <c:spPr>
              <a:noFill/>
              <a:ln>
                <a:noFill/>
              </a:ln>
              <a:effectLst/>
              <a:sp3d/>
            </c:spPr>
            <c:extLst>
              <c:ext xmlns:c16="http://schemas.microsoft.com/office/drawing/2014/chart" uri="{C3380CC4-5D6E-409C-BE32-E72D297353CC}">
                <c16:uniqueId val="{000001D8-A7C2-4148-8FBC-AB6A99D35196}"/>
              </c:ext>
            </c:extLst>
          </c:dPt>
          <c:dPt>
            <c:idx val="10"/>
            <c:invertIfNegative val="0"/>
            <c:bubble3D val="0"/>
            <c:spPr>
              <a:noFill/>
              <a:ln>
                <a:noFill/>
              </a:ln>
              <a:effectLst/>
              <a:sp3d/>
            </c:spPr>
            <c:extLst>
              <c:ext xmlns:c16="http://schemas.microsoft.com/office/drawing/2014/chart" uri="{C3380CC4-5D6E-409C-BE32-E72D297353CC}">
                <c16:uniqueId val="{000001DA-A7C2-4148-8FBC-AB6A99D35196}"/>
              </c:ext>
            </c:extLst>
          </c:dPt>
          <c:dPt>
            <c:idx val="11"/>
            <c:invertIfNegative val="0"/>
            <c:bubble3D val="0"/>
            <c:spPr>
              <a:noFill/>
              <a:ln>
                <a:noFill/>
              </a:ln>
              <a:effectLst/>
              <a:sp3d/>
            </c:spPr>
            <c:extLst>
              <c:ext xmlns:c16="http://schemas.microsoft.com/office/drawing/2014/chart" uri="{C3380CC4-5D6E-409C-BE32-E72D297353CC}">
                <c16:uniqueId val="{000001DC-A7C2-4148-8FBC-AB6A99D35196}"/>
              </c:ext>
            </c:extLst>
          </c:dPt>
          <c:dPt>
            <c:idx val="12"/>
            <c:invertIfNegative val="0"/>
            <c:bubble3D val="0"/>
            <c:spPr>
              <a:noFill/>
              <a:ln>
                <a:noFill/>
              </a:ln>
              <a:effectLst/>
              <a:sp3d/>
            </c:spPr>
            <c:extLst>
              <c:ext xmlns:c16="http://schemas.microsoft.com/office/drawing/2014/chart" uri="{C3380CC4-5D6E-409C-BE32-E72D297353CC}">
                <c16:uniqueId val="{000001DE-A7C2-4148-8FBC-AB6A99D35196}"/>
              </c:ext>
            </c:extLst>
          </c:dPt>
          <c:cat>
            <c:numRef>
              <c:f>Sheet1!$D$14:$P$14</c:f>
              <c:numCache>
                <c:formatCode>General</c:formatCode>
                <c:ptCount val="13"/>
              </c:numCache>
            </c:numRef>
          </c:cat>
          <c:val>
            <c:numRef>
              <c:f>Sheet1!$D$22:$P$22</c:f>
              <c:numCache>
                <c:formatCode>General</c:formatCode>
                <c:ptCount val="13"/>
                <c:pt idx="0">
                  <c:v>12.25</c:v>
                </c:pt>
                <c:pt idx="1">
                  <c:v>9.5</c:v>
                </c:pt>
                <c:pt idx="2">
                  <c:v>7.25</c:v>
                </c:pt>
                <c:pt idx="3">
                  <c:v>5.5</c:v>
                </c:pt>
                <c:pt idx="4">
                  <c:v>4.25</c:v>
                </c:pt>
                <c:pt idx="5">
                  <c:v>3.5</c:v>
                </c:pt>
                <c:pt idx="6">
                  <c:v>3.25</c:v>
                </c:pt>
                <c:pt idx="7">
                  <c:v>3.5</c:v>
                </c:pt>
                <c:pt idx="8">
                  <c:v>1</c:v>
                </c:pt>
                <c:pt idx="9">
                  <c:v>1</c:v>
                </c:pt>
                <c:pt idx="10">
                  <c:v>1</c:v>
                </c:pt>
                <c:pt idx="11">
                  <c:v>1</c:v>
                </c:pt>
                <c:pt idx="12">
                  <c:v>1</c:v>
                </c:pt>
              </c:numCache>
            </c:numRef>
          </c:val>
          <c:extLst>
            <c:ext xmlns:c16="http://schemas.microsoft.com/office/drawing/2014/chart" uri="{C3380CC4-5D6E-409C-BE32-E72D297353CC}">
              <c16:uniqueId val="{000001DF-A7C2-4148-8FBC-AB6A99D35196}"/>
            </c:ext>
          </c:extLst>
        </c:ser>
        <c:ser>
          <c:idx val="8"/>
          <c:order val="8"/>
          <c:tx>
            <c:strRef>
              <c:f>Sheet1!$C$23</c:f>
              <c:strCache>
                <c:ptCount val="1"/>
              </c:strCache>
            </c:strRef>
          </c:tx>
          <c:spPr>
            <a:solidFill>
              <a:schemeClr val="accent5">
                <a:shade val="80000"/>
              </a:schemeClr>
            </a:solidFill>
            <a:ln>
              <a:noFill/>
            </a:ln>
            <a:effectLst/>
            <a:sp3d/>
          </c:spPr>
          <c:invertIfNegative val="0"/>
          <c:dPt>
            <c:idx val="9"/>
            <c:invertIfNegative val="0"/>
            <c:bubble3D val="0"/>
            <c:spPr>
              <a:noFill/>
              <a:ln>
                <a:noFill/>
              </a:ln>
              <a:effectLst/>
              <a:sp3d/>
            </c:spPr>
            <c:extLst>
              <c:ext xmlns:c16="http://schemas.microsoft.com/office/drawing/2014/chart" uri="{C3380CC4-5D6E-409C-BE32-E72D297353CC}">
                <c16:uniqueId val="{000001E1-A7C2-4148-8FBC-AB6A99D35196}"/>
              </c:ext>
            </c:extLst>
          </c:dPt>
          <c:dPt>
            <c:idx val="10"/>
            <c:invertIfNegative val="0"/>
            <c:bubble3D val="0"/>
            <c:spPr>
              <a:noFill/>
              <a:ln>
                <a:noFill/>
              </a:ln>
              <a:effectLst/>
              <a:sp3d/>
            </c:spPr>
            <c:extLst>
              <c:ext xmlns:c16="http://schemas.microsoft.com/office/drawing/2014/chart" uri="{C3380CC4-5D6E-409C-BE32-E72D297353CC}">
                <c16:uniqueId val="{000001E3-A7C2-4148-8FBC-AB6A99D35196}"/>
              </c:ext>
            </c:extLst>
          </c:dPt>
          <c:dPt>
            <c:idx val="11"/>
            <c:invertIfNegative val="0"/>
            <c:bubble3D val="0"/>
            <c:spPr>
              <a:noFill/>
              <a:ln>
                <a:noFill/>
              </a:ln>
              <a:effectLst/>
              <a:sp3d/>
            </c:spPr>
            <c:extLst>
              <c:ext xmlns:c16="http://schemas.microsoft.com/office/drawing/2014/chart" uri="{C3380CC4-5D6E-409C-BE32-E72D297353CC}">
                <c16:uniqueId val="{000001E5-A7C2-4148-8FBC-AB6A99D35196}"/>
              </c:ext>
            </c:extLst>
          </c:dPt>
          <c:dPt>
            <c:idx val="12"/>
            <c:invertIfNegative val="0"/>
            <c:bubble3D val="0"/>
            <c:spPr>
              <a:noFill/>
              <a:ln>
                <a:noFill/>
              </a:ln>
              <a:effectLst/>
              <a:sp3d/>
            </c:spPr>
            <c:extLst>
              <c:ext xmlns:c16="http://schemas.microsoft.com/office/drawing/2014/chart" uri="{C3380CC4-5D6E-409C-BE32-E72D297353CC}">
                <c16:uniqueId val="{000001E7-A7C2-4148-8FBC-AB6A99D35196}"/>
              </c:ext>
            </c:extLst>
          </c:dPt>
          <c:cat>
            <c:numRef>
              <c:f>Sheet1!$D$14:$P$14</c:f>
              <c:numCache>
                <c:formatCode>General</c:formatCode>
                <c:ptCount val="13"/>
              </c:numCache>
            </c:numRef>
          </c:cat>
          <c:val>
            <c:numRef>
              <c:f>Sheet1!$D$23:$P$23</c:f>
              <c:numCache>
                <c:formatCode>General</c:formatCode>
                <c:ptCount val="13"/>
                <c:pt idx="0">
                  <c:v>13</c:v>
                </c:pt>
                <c:pt idx="1">
                  <c:v>10.25</c:v>
                </c:pt>
                <c:pt idx="2">
                  <c:v>8</c:v>
                </c:pt>
                <c:pt idx="3">
                  <c:v>6.25</c:v>
                </c:pt>
                <c:pt idx="4">
                  <c:v>5</c:v>
                </c:pt>
                <c:pt idx="5">
                  <c:v>4.25</c:v>
                </c:pt>
                <c:pt idx="6">
                  <c:v>4</c:v>
                </c:pt>
                <c:pt idx="7">
                  <c:v>4.25</c:v>
                </c:pt>
                <c:pt idx="8">
                  <c:v>5</c:v>
                </c:pt>
                <c:pt idx="9">
                  <c:v>1</c:v>
                </c:pt>
                <c:pt idx="10">
                  <c:v>1</c:v>
                </c:pt>
                <c:pt idx="11">
                  <c:v>1</c:v>
                </c:pt>
                <c:pt idx="12">
                  <c:v>1</c:v>
                </c:pt>
              </c:numCache>
            </c:numRef>
          </c:val>
          <c:extLst>
            <c:ext xmlns:c16="http://schemas.microsoft.com/office/drawing/2014/chart" uri="{C3380CC4-5D6E-409C-BE32-E72D297353CC}">
              <c16:uniqueId val="{000001E8-A7C2-4148-8FBC-AB6A99D35196}"/>
            </c:ext>
          </c:extLst>
        </c:ser>
        <c:ser>
          <c:idx val="9"/>
          <c:order val="9"/>
          <c:tx>
            <c:strRef>
              <c:f>Sheet1!$C$24</c:f>
              <c:strCache>
                <c:ptCount val="1"/>
              </c:strCache>
            </c:strRef>
          </c:tx>
          <c:spPr>
            <a:solidFill>
              <a:schemeClr val="accent5">
                <a:shade val="70000"/>
              </a:schemeClr>
            </a:solidFill>
            <a:ln>
              <a:noFill/>
            </a:ln>
            <a:effectLst/>
            <a:sp3d/>
          </c:spPr>
          <c:invertIfNegative val="0"/>
          <c:dPt>
            <c:idx val="10"/>
            <c:invertIfNegative val="0"/>
            <c:bubble3D val="0"/>
            <c:spPr>
              <a:noFill/>
              <a:ln>
                <a:noFill/>
              </a:ln>
              <a:effectLst/>
              <a:sp3d/>
            </c:spPr>
            <c:extLst>
              <c:ext xmlns:c16="http://schemas.microsoft.com/office/drawing/2014/chart" uri="{C3380CC4-5D6E-409C-BE32-E72D297353CC}">
                <c16:uniqueId val="{000001EA-A7C2-4148-8FBC-AB6A99D35196}"/>
              </c:ext>
            </c:extLst>
          </c:dPt>
          <c:dPt>
            <c:idx val="11"/>
            <c:invertIfNegative val="0"/>
            <c:bubble3D val="0"/>
            <c:spPr>
              <a:noFill/>
              <a:ln>
                <a:noFill/>
              </a:ln>
              <a:effectLst/>
              <a:sp3d/>
            </c:spPr>
            <c:extLst>
              <c:ext xmlns:c16="http://schemas.microsoft.com/office/drawing/2014/chart" uri="{C3380CC4-5D6E-409C-BE32-E72D297353CC}">
                <c16:uniqueId val="{000001EC-A7C2-4148-8FBC-AB6A99D35196}"/>
              </c:ext>
            </c:extLst>
          </c:dPt>
          <c:dPt>
            <c:idx val="12"/>
            <c:invertIfNegative val="0"/>
            <c:bubble3D val="0"/>
            <c:spPr>
              <a:noFill/>
              <a:ln>
                <a:noFill/>
              </a:ln>
              <a:effectLst/>
              <a:sp3d/>
            </c:spPr>
            <c:extLst>
              <c:ext xmlns:c16="http://schemas.microsoft.com/office/drawing/2014/chart" uri="{C3380CC4-5D6E-409C-BE32-E72D297353CC}">
                <c16:uniqueId val="{000001EE-A7C2-4148-8FBC-AB6A99D35196}"/>
              </c:ext>
            </c:extLst>
          </c:dPt>
          <c:cat>
            <c:numRef>
              <c:f>Sheet1!$D$14:$P$14</c:f>
              <c:numCache>
                <c:formatCode>General</c:formatCode>
                <c:ptCount val="13"/>
              </c:numCache>
            </c:numRef>
          </c:cat>
          <c:val>
            <c:numRef>
              <c:f>Sheet1!$D$24:$P$24</c:f>
              <c:numCache>
                <c:formatCode>General</c:formatCode>
                <c:ptCount val="13"/>
                <c:pt idx="0">
                  <c:v>14.25</c:v>
                </c:pt>
                <c:pt idx="1">
                  <c:v>11.5</c:v>
                </c:pt>
                <c:pt idx="2">
                  <c:v>9.25</c:v>
                </c:pt>
                <c:pt idx="3">
                  <c:v>7.5</c:v>
                </c:pt>
                <c:pt idx="4">
                  <c:v>6.25</c:v>
                </c:pt>
                <c:pt idx="5">
                  <c:v>5.5</c:v>
                </c:pt>
                <c:pt idx="6">
                  <c:v>5.25</c:v>
                </c:pt>
                <c:pt idx="7">
                  <c:v>5.5</c:v>
                </c:pt>
                <c:pt idx="8">
                  <c:v>6.25</c:v>
                </c:pt>
                <c:pt idx="9">
                  <c:v>7.5</c:v>
                </c:pt>
                <c:pt idx="10">
                  <c:v>1</c:v>
                </c:pt>
                <c:pt idx="11">
                  <c:v>1</c:v>
                </c:pt>
                <c:pt idx="12">
                  <c:v>1</c:v>
                </c:pt>
              </c:numCache>
            </c:numRef>
          </c:val>
          <c:extLst>
            <c:ext xmlns:c16="http://schemas.microsoft.com/office/drawing/2014/chart" uri="{C3380CC4-5D6E-409C-BE32-E72D297353CC}">
              <c16:uniqueId val="{000001EF-A7C2-4148-8FBC-AB6A99D35196}"/>
            </c:ext>
          </c:extLst>
        </c:ser>
        <c:ser>
          <c:idx val="10"/>
          <c:order val="10"/>
          <c:tx>
            <c:strRef>
              <c:f>Sheet1!$C$25</c:f>
              <c:strCache>
                <c:ptCount val="1"/>
              </c:strCache>
            </c:strRef>
          </c:tx>
          <c:spPr>
            <a:solidFill>
              <a:schemeClr val="accent5">
                <a:shade val="60000"/>
              </a:schemeClr>
            </a:solidFill>
            <a:ln>
              <a:noFill/>
            </a:ln>
            <a:effectLst/>
            <a:sp3d/>
          </c:spPr>
          <c:invertIfNegative val="0"/>
          <c:dPt>
            <c:idx val="11"/>
            <c:invertIfNegative val="0"/>
            <c:bubble3D val="0"/>
            <c:spPr>
              <a:noFill/>
              <a:ln>
                <a:noFill/>
              </a:ln>
              <a:effectLst/>
              <a:sp3d/>
            </c:spPr>
            <c:extLst>
              <c:ext xmlns:c16="http://schemas.microsoft.com/office/drawing/2014/chart" uri="{C3380CC4-5D6E-409C-BE32-E72D297353CC}">
                <c16:uniqueId val="{000001F1-A7C2-4148-8FBC-AB6A99D35196}"/>
              </c:ext>
            </c:extLst>
          </c:dPt>
          <c:dPt>
            <c:idx val="12"/>
            <c:invertIfNegative val="0"/>
            <c:bubble3D val="0"/>
            <c:spPr>
              <a:noFill/>
              <a:ln>
                <a:noFill/>
              </a:ln>
              <a:effectLst/>
              <a:sp3d/>
            </c:spPr>
            <c:extLst>
              <c:ext xmlns:c16="http://schemas.microsoft.com/office/drawing/2014/chart" uri="{C3380CC4-5D6E-409C-BE32-E72D297353CC}">
                <c16:uniqueId val="{000001F3-A7C2-4148-8FBC-AB6A99D35196}"/>
              </c:ext>
            </c:extLst>
          </c:dPt>
          <c:cat>
            <c:numRef>
              <c:f>Sheet1!$D$14:$P$14</c:f>
              <c:numCache>
                <c:formatCode>General</c:formatCode>
                <c:ptCount val="13"/>
              </c:numCache>
            </c:numRef>
          </c:cat>
          <c:val>
            <c:numRef>
              <c:f>Sheet1!$D$25:$P$25</c:f>
              <c:numCache>
                <c:formatCode>General</c:formatCode>
                <c:ptCount val="13"/>
                <c:pt idx="0">
                  <c:v>16</c:v>
                </c:pt>
                <c:pt idx="1">
                  <c:v>13.25</c:v>
                </c:pt>
                <c:pt idx="2">
                  <c:v>11</c:v>
                </c:pt>
                <c:pt idx="3">
                  <c:v>9.25</c:v>
                </c:pt>
                <c:pt idx="4">
                  <c:v>8</c:v>
                </c:pt>
                <c:pt idx="5">
                  <c:v>7.25</c:v>
                </c:pt>
                <c:pt idx="6">
                  <c:v>7</c:v>
                </c:pt>
                <c:pt idx="7">
                  <c:v>7.25</c:v>
                </c:pt>
                <c:pt idx="8">
                  <c:v>8</c:v>
                </c:pt>
                <c:pt idx="9">
                  <c:v>9.25</c:v>
                </c:pt>
                <c:pt idx="10">
                  <c:v>11</c:v>
                </c:pt>
                <c:pt idx="11">
                  <c:v>1</c:v>
                </c:pt>
                <c:pt idx="12">
                  <c:v>1</c:v>
                </c:pt>
              </c:numCache>
            </c:numRef>
          </c:val>
          <c:extLst>
            <c:ext xmlns:c16="http://schemas.microsoft.com/office/drawing/2014/chart" uri="{C3380CC4-5D6E-409C-BE32-E72D297353CC}">
              <c16:uniqueId val="{000001F4-A7C2-4148-8FBC-AB6A99D35196}"/>
            </c:ext>
          </c:extLst>
        </c:ser>
        <c:ser>
          <c:idx val="11"/>
          <c:order val="11"/>
          <c:tx>
            <c:strRef>
              <c:f>Sheet1!$C$26</c:f>
              <c:strCache>
                <c:ptCount val="1"/>
              </c:strCache>
            </c:strRef>
          </c:tx>
          <c:spPr>
            <a:solidFill>
              <a:schemeClr val="accent5">
                <a:shade val="50000"/>
              </a:schemeClr>
            </a:solidFill>
            <a:ln>
              <a:noFill/>
            </a:ln>
            <a:effectLst/>
            <a:sp3d/>
          </c:spPr>
          <c:invertIfNegative val="0"/>
          <c:dPt>
            <c:idx val="12"/>
            <c:invertIfNegative val="0"/>
            <c:bubble3D val="0"/>
            <c:spPr>
              <a:noFill/>
              <a:ln>
                <a:noFill/>
              </a:ln>
              <a:effectLst/>
              <a:sp3d/>
            </c:spPr>
            <c:extLst>
              <c:ext xmlns:c16="http://schemas.microsoft.com/office/drawing/2014/chart" uri="{C3380CC4-5D6E-409C-BE32-E72D297353CC}">
                <c16:uniqueId val="{000001F6-A7C2-4148-8FBC-AB6A99D35196}"/>
              </c:ext>
            </c:extLst>
          </c:dPt>
          <c:cat>
            <c:numRef>
              <c:f>Sheet1!$D$14:$P$14</c:f>
              <c:numCache>
                <c:formatCode>General</c:formatCode>
                <c:ptCount val="13"/>
              </c:numCache>
            </c:numRef>
          </c:cat>
          <c:val>
            <c:numRef>
              <c:f>Sheet1!$D$26:$P$26</c:f>
              <c:numCache>
                <c:formatCode>General</c:formatCode>
                <c:ptCount val="13"/>
                <c:pt idx="0">
                  <c:v>18.25</c:v>
                </c:pt>
                <c:pt idx="1">
                  <c:v>15.5</c:v>
                </c:pt>
                <c:pt idx="2">
                  <c:v>13.25</c:v>
                </c:pt>
                <c:pt idx="3">
                  <c:v>11.5</c:v>
                </c:pt>
                <c:pt idx="4">
                  <c:v>10.25</c:v>
                </c:pt>
                <c:pt idx="5">
                  <c:v>9.5</c:v>
                </c:pt>
                <c:pt idx="6">
                  <c:v>9.25</c:v>
                </c:pt>
                <c:pt idx="7">
                  <c:v>9.5</c:v>
                </c:pt>
                <c:pt idx="8">
                  <c:v>10.25</c:v>
                </c:pt>
                <c:pt idx="9">
                  <c:v>11.5</c:v>
                </c:pt>
                <c:pt idx="10">
                  <c:v>13.25</c:v>
                </c:pt>
                <c:pt idx="11">
                  <c:v>15.5</c:v>
                </c:pt>
                <c:pt idx="12">
                  <c:v>1</c:v>
                </c:pt>
              </c:numCache>
            </c:numRef>
          </c:val>
          <c:extLst>
            <c:ext xmlns:c16="http://schemas.microsoft.com/office/drawing/2014/chart" uri="{C3380CC4-5D6E-409C-BE32-E72D297353CC}">
              <c16:uniqueId val="{000001F7-A7C2-4148-8FBC-AB6A99D35196}"/>
            </c:ext>
          </c:extLst>
        </c:ser>
        <c:ser>
          <c:idx val="12"/>
          <c:order val="12"/>
          <c:tx>
            <c:strRef>
              <c:f>Sheet1!$C$27</c:f>
              <c:strCache>
                <c:ptCount val="1"/>
              </c:strCache>
            </c:strRef>
          </c:tx>
          <c:spPr>
            <a:solidFill>
              <a:schemeClr val="accent5">
                <a:shade val="40000"/>
              </a:schemeClr>
            </a:solidFill>
            <a:ln>
              <a:noFill/>
            </a:ln>
            <a:effectLst/>
            <a:sp3d/>
          </c:spPr>
          <c:invertIfNegative val="0"/>
          <c:cat>
            <c:numRef>
              <c:f>Sheet1!$D$14:$P$14</c:f>
              <c:numCache>
                <c:formatCode>General</c:formatCode>
                <c:ptCount val="13"/>
              </c:numCache>
            </c:numRef>
          </c:cat>
          <c:val>
            <c:numRef>
              <c:f>Sheet1!$D$27:$P$27</c:f>
              <c:numCache>
                <c:formatCode>General</c:formatCode>
                <c:ptCount val="13"/>
                <c:pt idx="0">
                  <c:v>21</c:v>
                </c:pt>
                <c:pt idx="1">
                  <c:v>18.25</c:v>
                </c:pt>
                <c:pt idx="2">
                  <c:v>16</c:v>
                </c:pt>
                <c:pt idx="3">
                  <c:v>14.25</c:v>
                </c:pt>
                <c:pt idx="4">
                  <c:v>13</c:v>
                </c:pt>
                <c:pt idx="5">
                  <c:v>12.25</c:v>
                </c:pt>
                <c:pt idx="6">
                  <c:v>12</c:v>
                </c:pt>
                <c:pt idx="7">
                  <c:v>12.25</c:v>
                </c:pt>
                <c:pt idx="8">
                  <c:v>13</c:v>
                </c:pt>
                <c:pt idx="9">
                  <c:v>14.25</c:v>
                </c:pt>
                <c:pt idx="10">
                  <c:v>16</c:v>
                </c:pt>
                <c:pt idx="11">
                  <c:v>18.25</c:v>
                </c:pt>
                <c:pt idx="12">
                  <c:v>21</c:v>
                </c:pt>
              </c:numCache>
            </c:numRef>
          </c:val>
          <c:extLst>
            <c:ext xmlns:c16="http://schemas.microsoft.com/office/drawing/2014/chart" uri="{C3380CC4-5D6E-409C-BE32-E72D297353CC}">
              <c16:uniqueId val="{000001F8-A7C2-4148-8FBC-AB6A99D35196}"/>
            </c:ext>
          </c:extLst>
        </c:ser>
        <c:dLbls>
          <c:showLegendKey val="0"/>
          <c:showVal val="0"/>
          <c:showCatName val="0"/>
          <c:showSerName val="0"/>
          <c:showPercent val="0"/>
          <c:showBubbleSize val="0"/>
        </c:dLbls>
        <c:gapWidth val="10"/>
        <c:gapDepth val="10"/>
        <c:shape val="box"/>
        <c:axId val="977713119"/>
        <c:axId val="977715615"/>
        <c:axId val="1149766175"/>
      </c:bar3DChart>
      <c:catAx>
        <c:axId val="977713119"/>
        <c:scaling>
          <c:orientation val="minMax"/>
        </c:scaling>
        <c:delete val="1"/>
        <c:axPos val="b"/>
        <c:numFmt formatCode="General" sourceLinked="1"/>
        <c:majorTickMark val="out"/>
        <c:minorTickMark val="none"/>
        <c:tickLblPos val="nextTo"/>
        <c:crossAx val="977715615"/>
        <c:crosses val="autoZero"/>
        <c:auto val="1"/>
        <c:lblAlgn val="ctr"/>
        <c:lblOffset val="100"/>
        <c:noMultiLvlLbl val="0"/>
      </c:catAx>
      <c:valAx>
        <c:axId val="977715615"/>
        <c:scaling>
          <c:orientation val="minMax"/>
        </c:scaling>
        <c:delete val="1"/>
        <c:axPos val="l"/>
        <c:majorGridlines>
          <c:spPr>
            <a:ln w="6350" cap="flat" cmpd="sng" algn="ctr">
              <a:solidFill>
                <a:schemeClr val="tx1">
                  <a:lumMod val="15000"/>
                  <a:lumOff val="85000"/>
                </a:schemeClr>
              </a:solidFill>
              <a:prstDash val="solid"/>
              <a:round/>
            </a:ln>
            <a:effectLst/>
          </c:spPr>
        </c:majorGridlines>
        <c:numFmt formatCode="General" sourceLinked="1"/>
        <c:majorTickMark val="none"/>
        <c:minorTickMark val="none"/>
        <c:tickLblPos val="nextTo"/>
        <c:crossAx val="977713119"/>
        <c:crosses val="autoZero"/>
        <c:crossBetween val="between"/>
        <c:majorUnit val="5"/>
      </c:valAx>
      <c:serAx>
        <c:axId val="1149766175"/>
        <c:scaling>
          <c:orientation val="minMax"/>
        </c:scaling>
        <c:delete val="1"/>
        <c:axPos val="b"/>
        <c:majorTickMark val="out"/>
        <c:minorTickMark val="none"/>
        <c:tickLblPos val="nextTo"/>
        <c:crossAx val="977715615"/>
        <c:crosses val="autoZero"/>
      </c:ser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6350" cap="flat" cmpd="sng" algn="ctr">
      <a:noFill/>
      <a:prstDash val="solid"/>
      <a:miter lim="800000"/>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103">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mods="ignoreCSTransforms">
      <cs:styleClr val="0">
        <a:shade val="25000"/>
      </cs:styl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mods="ignoreCSTransforms">
      <cs:styleClr val="0">
        <a:tint val="25000"/>
      </cs:styl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92A7F-97B5-374F-964C-D6269E32A908}"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51313-FB10-5243-99D7-C6B728D922E1}" type="slidenum">
              <a:rPr lang="en-US" smtClean="0"/>
              <a:t>‹#›</a:t>
            </a:fld>
            <a:endParaRPr lang="en-US"/>
          </a:p>
        </p:txBody>
      </p:sp>
    </p:spTree>
    <p:extLst>
      <p:ext uri="{BB962C8B-B14F-4D97-AF65-F5344CB8AC3E}">
        <p14:creationId xmlns:p14="http://schemas.microsoft.com/office/powerpoint/2010/main" val="2019088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Models allow us to look at the world in ways we cannot do simply in our minds</a:t>
            </a:r>
          </a:p>
        </p:txBody>
      </p:sp>
      <p:sp>
        <p:nvSpPr>
          <p:cNvPr id="4" name="Slide Number Placeholder 3"/>
          <p:cNvSpPr>
            <a:spLocks noGrp="1"/>
          </p:cNvSpPr>
          <p:nvPr>
            <p:ph type="sldNum" sz="quarter" idx="10"/>
          </p:nvPr>
        </p:nvSpPr>
        <p:spPr/>
        <p:txBody>
          <a:bodyPr/>
          <a:lstStyle/>
          <a:p>
            <a:fld id="{340F7990-0FB2-4A33-9103-E7E8AB34AFA4}" type="slidenum">
              <a:rPr lang="en-CA" smtClean="0"/>
              <a:t>4</a:t>
            </a:fld>
            <a:endParaRPr lang="en-CA"/>
          </a:p>
        </p:txBody>
      </p:sp>
    </p:spTree>
    <p:extLst>
      <p:ext uri="{BB962C8B-B14F-4D97-AF65-F5344CB8AC3E}">
        <p14:creationId xmlns:p14="http://schemas.microsoft.com/office/powerpoint/2010/main" val="239759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other words, what’s the point in achieving SDG2 if is negatively effects multiple other SDGs </a:t>
            </a:r>
          </a:p>
        </p:txBody>
      </p:sp>
      <p:sp>
        <p:nvSpPr>
          <p:cNvPr id="4" name="Slide Number Placeholder 3"/>
          <p:cNvSpPr>
            <a:spLocks noGrp="1"/>
          </p:cNvSpPr>
          <p:nvPr>
            <p:ph type="sldNum" sz="quarter" idx="5"/>
          </p:nvPr>
        </p:nvSpPr>
        <p:spPr/>
        <p:txBody>
          <a:bodyPr/>
          <a:lstStyle/>
          <a:p>
            <a:fld id="{E335B8AF-59B8-0049-8CAC-0948A8462B87}" type="slidenum">
              <a:rPr lang="en-US" smtClean="0"/>
              <a:t>16</a:t>
            </a:fld>
            <a:endParaRPr lang="en-US"/>
          </a:p>
        </p:txBody>
      </p:sp>
    </p:spTree>
    <p:extLst>
      <p:ext uri="{BB962C8B-B14F-4D97-AF65-F5344CB8AC3E}">
        <p14:creationId xmlns:p14="http://schemas.microsoft.com/office/powerpoint/2010/main" val="872083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of the key features of nexus thinking – </a:t>
            </a:r>
          </a:p>
          <a:p>
            <a:endParaRPr lang="en-GB" dirty="0"/>
          </a:p>
          <a:p>
            <a:r>
              <a:rPr lang="en-GB" dirty="0"/>
              <a:t>We have covered the first two points already in the examples given – but to emphasise </a:t>
            </a:r>
            <a:br>
              <a:rPr lang="en-GB" dirty="0"/>
            </a:br>
            <a:br>
              <a:rPr lang="en-GB" dirty="0"/>
            </a:br>
            <a:r>
              <a:rPr lang="en-GB" dirty="0"/>
              <a:t>is the importance of </a:t>
            </a:r>
            <a:br>
              <a:rPr lang="en-GB" dirty="0"/>
            </a:br>
            <a:br>
              <a:rPr lang="en-GB" dirty="0"/>
            </a:br>
            <a:r>
              <a:rPr lang="en-GB" b="1" dirty="0"/>
              <a:t>Addressing Trade-offs: </a:t>
            </a:r>
            <a:r>
              <a:rPr lang="en-GB" dirty="0"/>
              <a:t>By understanding interdependencies, policymakers can better anticipate and navigate trade-offs. For instance, while a dam might be beneficial for energy production, it might impact water availability for agriculture downstream.</a:t>
            </a:r>
          </a:p>
          <a:p>
            <a:endParaRPr lang="en-GB" dirty="0"/>
          </a:p>
          <a:p>
            <a:r>
              <a:rPr lang="en-GB" b="1" dirty="0"/>
              <a:t>Enhancing Synergies</a:t>
            </a:r>
            <a:r>
              <a:rPr lang="en-GB" dirty="0"/>
              <a:t>: Beyond just managing trade-offs, nexus thinking also identifies synergies or win-win solutions. For instance, wastewater from cities can be treated and used for agriculture, providing a water source for crops and reducing pollution simultaneously.</a:t>
            </a:r>
          </a:p>
          <a:p>
            <a:pPr algn="l">
              <a:buFont typeface="+mj-lt"/>
              <a:buNone/>
            </a:pPr>
            <a:endParaRPr lang="en-GB" b="0" i="0" dirty="0">
              <a:solidFill>
                <a:schemeClr val="tx1"/>
              </a:solidFill>
              <a:effectLst/>
              <a:latin typeface="+mn-lt"/>
            </a:endParaRPr>
          </a:p>
          <a:p>
            <a:pPr algn="l">
              <a:buFont typeface="+mj-lt"/>
              <a:buNone/>
            </a:pPr>
            <a:r>
              <a:rPr lang="en-GB" b="1" i="0" dirty="0">
                <a:solidFill>
                  <a:srgbClr val="374151"/>
                </a:solidFill>
                <a:effectLst/>
                <a:latin typeface="Söhne"/>
              </a:rPr>
              <a:t>Resilience and Adaptation:</a:t>
            </a:r>
            <a:r>
              <a:rPr lang="en-GB" b="0" i="0" dirty="0">
                <a:solidFill>
                  <a:srgbClr val="374151"/>
                </a:solidFill>
                <a:effectLst/>
                <a:latin typeface="Söhne"/>
              </a:rPr>
              <a:t> Understanding the nexus can also enhance a system's resilience to shocks. For instance, if an energy system is heavily dependent on water, a drought could disrupt energy supply. Nexus thinking would advocate for diversifying energy sources to minimize such vulnerabilities.</a:t>
            </a:r>
          </a:p>
          <a:p>
            <a:pPr algn="l">
              <a:buFont typeface="+mj-lt"/>
              <a:buNone/>
            </a:pPr>
            <a:endParaRPr lang="en-GB" b="1" i="0" dirty="0">
              <a:solidFill>
                <a:srgbClr val="374151"/>
              </a:solidFill>
              <a:effectLst/>
              <a:latin typeface="Söhne"/>
            </a:endParaRPr>
          </a:p>
          <a:p>
            <a:pPr algn="l">
              <a:buFont typeface="+mj-lt"/>
              <a:buNone/>
            </a:pPr>
            <a:r>
              <a:rPr lang="en-GB" b="1" i="0" dirty="0">
                <a:solidFill>
                  <a:srgbClr val="374151"/>
                </a:solidFill>
                <a:effectLst/>
                <a:latin typeface="Söhne"/>
              </a:rPr>
              <a:t>Stakeholder Engagement:</a:t>
            </a:r>
            <a:r>
              <a:rPr lang="en-GB" b="0" i="0" dirty="0">
                <a:solidFill>
                  <a:srgbClr val="374151"/>
                </a:solidFill>
                <a:effectLst/>
                <a:latin typeface="Söhne"/>
              </a:rPr>
              <a:t> Given the interconnected nature of the nexus, this approach often involves engaging a broad range of stakeholders, from different sectors and disciplines, to collaborate on solutions.</a:t>
            </a:r>
          </a:p>
          <a:p>
            <a:endParaRPr lang="en-GB" dirty="0"/>
          </a:p>
        </p:txBody>
      </p:sp>
      <p:sp>
        <p:nvSpPr>
          <p:cNvPr id="4" name="Slide Number Placeholder 3"/>
          <p:cNvSpPr>
            <a:spLocks noGrp="1"/>
          </p:cNvSpPr>
          <p:nvPr>
            <p:ph type="sldNum" sz="quarter" idx="5"/>
          </p:nvPr>
        </p:nvSpPr>
        <p:spPr/>
        <p:txBody>
          <a:bodyPr/>
          <a:lstStyle/>
          <a:p>
            <a:fld id="{E335B8AF-59B8-0049-8CAC-0948A8462B87}" type="slidenum">
              <a:rPr lang="en-US" smtClean="0"/>
              <a:t>17</a:t>
            </a:fld>
            <a:endParaRPr lang="en-US"/>
          </a:p>
        </p:txBody>
      </p:sp>
    </p:spTree>
    <p:extLst>
      <p:ext uri="{BB962C8B-B14F-4D97-AF65-F5344CB8AC3E}">
        <p14:creationId xmlns:p14="http://schemas.microsoft.com/office/powerpoint/2010/main" val="454769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18</a:t>
            </a:fld>
            <a:endParaRPr lang="en-US"/>
          </a:p>
        </p:txBody>
      </p:sp>
    </p:spTree>
    <p:extLst>
      <p:ext uri="{BB962C8B-B14F-4D97-AF65-F5344CB8AC3E}">
        <p14:creationId xmlns:p14="http://schemas.microsoft.com/office/powerpoint/2010/main" val="2887664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19</a:t>
            </a:fld>
            <a:endParaRPr lang="en-US"/>
          </a:p>
        </p:txBody>
      </p:sp>
    </p:spTree>
    <p:extLst>
      <p:ext uri="{BB962C8B-B14F-4D97-AF65-F5344CB8AC3E}">
        <p14:creationId xmlns:p14="http://schemas.microsoft.com/office/powerpoint/2010/main" val="363062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more Technical explanation of what </a:t>
            </a:r>
            <a:r>
              <a:rPr lang="en-GB" dirty="0" err="1"/>
              <a:t>OSeMOSYS</a:t>
            </a:r>
            <a:r>
              <a:rPr lang="en-GB" dirty="0"/>
              <a:t> does and the language explained </a:t>
            </a:r>
          </a:p>
        </p:txBody>
      </p:sp>
      <p:sp>
        <p:nvSpPr>
          <p:cNvPr id="4" name="Slide Number Placeholder 3"/>
          <p:cNvSpPr>
            <a:spLocks noGrp="1"/>
          </p:cNvSpPr>
          <p:nvPr>
            <p:ph type="sldNum" sz="quarter" idx="5"/>
          </p:nvPr>
        </p:nvSpPr>
        <p:spPr/>
        <p:txBody>
          <a:bodyPr/>
          <a:lstStyle/>
          <a:p>
            <a:fld id="{E335B8AF-59B8-0049-8CAC-0948A8462B87}" type="slidenum">
              <a:rPr lang="en-US" smtClean="0"/>
              <a:t>21</a:t>
            </a:fld>
            <a:endParaRPr lang="en-US"/>
          </a:p>
        </p:txBody>
      </p:sp>
    </p:spTree>
    <p:extLst>
      <p:ext uri="{BB962C8B-B14F-4D97-AF65-F5344CB8AC3E}">
        <p14:creationId xmlns:p14="http://schemas.microsoft.com/office/powerpoint/2010/main" val="3995724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All you need to know really for this course are these two key principles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I’ve also added a third because students sometimes forget this : </a:t>
            </a:r>
            <a:r>
              <a:rPr lang="en-GB" dirty="0" err="1"/>
              <a:t>OSeMOSYS</a:t>
            </a:r>
            <a:r>
              <a:rPr lang="en-GB" dirty="0"/>
              <a:t> does not reflect reality- reflects possibility  </a:t>
            </a:r>
            <a:endParaRPr dirty="0"/>
          </a:p>
        </p:txBody>
      </p:sp>
      <p:sp>
        <p:nvSpPr>
          <p:cNvPr id="297" name="Google Shape;29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23</a:t>
            </a:fld>
            <a:endParaRPr lang="en-US"/>
          </a:p>
        </p:txBody>
      </p:sp>
    </p:spTree>
    <p:extLst>
      <p:ext uri="{BB962C8B-B14F-4D97-AF65-F5344CB8AC3E}">
        <p14:creationId xmlns:p14="http://schemas.microsoft.com/office/powerpoint/2010/main" val="2059757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26</a:t>
            </a:fld>
            <a:endParaRPr lang="en-US"/>
          </a:p>
        </p:txBody>
      </p:sp>
    </p:spTree>
    <p:extLst>
      <p:ext uri="{BB962C8B-B14F-4D97-AF65-F5344CB8AC3E}">
        <p14:creationId xmlns:p14="http://schemas.microsoft.com/office/powerpoint/2010/main" val="3199118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27</a:t>
            </a:fld>
            <a:endParaRPr lang="en-US"/>
          </a:p>
        </p:txBody>
      </p:sp>
    </p:spTree>
    <p:extLst>
      <p:ext uri="{BB962C8B-B14F-4D97-AF65-F5344CB8AC3E}">
        <p14:creationId xmlns:p14="http://schemas.microsoft.com/office/powerpoint/2010/main" val="2868520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28</a:t>
            </a:fld>
            <a:endParaRPr lang="en-US"/>
          </a:p>
        </p:txBody>
      </p:sp>
    </p:spTree>
    <p:extLst>
      <p:ext uri="{BB962C8B-B14F-4D97-AF65-F5344CB8AC3E}">
        <p14:creationId xmlns:p14="http://schemas.microsoft.com/office/powerpoint/2010/main" val="14284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What is a model?</a:t>
            </a:r>
          </a:p>
          <a:p>
            <a:endParaRPr lang="en-GB" dirty="0"/>
          </a:p>
          <a:p>
            <a:r>
              <a:rPr lang="en-GB" dirty="0"/>
              <a:t>A model is a simplified representation of a system or phenomenon, created to understand, </a:t>
            </a:r>
            <a:r>
              <a:rPr lang="en-GB" dirty="0" err="1"/>
              <a:t>analyze</a:t>
            </a:r>
            <a:r>
              <a:rPr lang="en-GB" dirty="0"/>
              <a:t>, or predict its </a:t>
            </a:r>
            <a:r>
              <a:rPr lang="en-GB" dirty="0" err="1"/>
              <a:t>behavior</a:t>
            </a:r>
            <a:r>
              <a:rPr lang="en-GB" dirty="0"/>
              <a:t>. In the context of CLEWs, a model represents the interconnected dynamics of Climate, Land, Energy, and Water systems. Models can be mathematical, conceptual, or physical. They abstract complex real-world systems into manageable components, allowing us to study and simulate scenarios without directly intervening in the actual system.</a:t>
            </a:r>
          </a:p>
          <a:p>
            <a:endParaRPr lang="en-GB" dirty="0"/>
          </a:p>
          <a:p>
            <a:r>
              <a:rPr lang="en-GB" b="1" dirty="0"/>
              <a:t>Can models help to inform policy? Why or why not?</a:t>
            </a:r>
          </a:p>
          <a:p>
            <a:endParaRPr lang="en-GB" dirty="0"/>
          </a:p>
          <a:p>
            <a:r>
              <a:rPr lang="en-GB" dirty="0"/>
              <a:t>Yes, models can significantly help inform policy. They provide a structured way to </a:t>
            </a:r>
            <a:r>
              <a:rPr lang="en-GB" dirty="0" err="1"/>
              <a:t>analyze</a:t>
            </a:r>
            <a:r>
              <a:rPr lang="en-GB" dirty="0"/>
              <a:t> potential outcomes of different policy decisions before they are implemented. By simulating various scenarios, policymakers can anticipate potential challenges, opportunities, and impacts. However, it's essential to remember that models are based on assumptions, and their predictions are subject to uncertainties. While they offer valuable insights, they should be used as one of many tools in the policymaking process, complemented by empirical data, expert judgment, and stakeholder input.</a:t>
            </a:r>
          </a:p>
          <a:p>
            <a:endParaRPr lang="en-GB" dirty="0"/>
          </a:p>
          <a:p>
            <a:r>
              <a:rPr lang="en-GB" b="1" dirty="0"/>
              <a:t>How can/do models influence public policy?</a:t>
            </a:r>
          </a:p>
          <a:p>
            <a:endParaRPr lang="en-GB" dirty="0"/>
          </a:p>
          <a:p>
            <a:r>
              <a:rPr lang="en-GB" dirty="0"/>
              <a:t>Models influence public policy in several ways:</a:t>
            </a:r>
          </a:p>
          <a:p>
            <a:r>
              <a:rPr lang="en-GB" dirty="0"/>
              <a:t>Scenario Analysis: Models allow policymakers to test various "what if" scenarios, helping them understand potential outcomes and impacts of different policy options.</a:t>
            </a:r>
          </a:p>
          <a:p>
            <a:r>
              <a:rPr lang="en-GB" dirty="0"/>
              <a:t>Quantifying Impacts: Models can estimate the magnitude of effects, such as economic impacts, environmental consequences, or societal changes, which can guide prioritization.</a:t>
            </a:r>
          </a:p>
          <a:p>
            <a:r>
              <a:rPr lang="en-GB" dirty="0"/>
              <a:t>Risk Assessment: They help in identifying vulnerabilities and risks associated with certain policies or external factors, like climate change.</a:t>
            </a:r>
          </a:p>
          <a:p>
            <a:r>
              <a:rPr lang="en-GB" dirty="0"/>
              <a:t>Cost-Benefit Analysis: Models can evaluate the cost-effectiveness of different policy interventions, aiding in resource allocation.</a:t>
            </a:r>
          </a:p>
          <a:p>
            <a:r>
              <a:rPr lang="en-GB" dirty="0"/>
              <a:t>Communication: Visual outputs from models (graphs, charts, maps) can communicate complex issues to stakeholders, the media, and the public, making the case for certain policy directions.</a:t>
            </a:r>
          </a:p>
          <a:p>
            <a:endParaRPr lang="en-GB" dirty="0"/>
          </a:p>
          <a:p>
            <a:r>
              <a:rPr lang="en-GB" b="1" dirty="0"/>
              <a:t>Why is it important to communicate effectively regarding </a:t>
            </a:r>
            <a:r>
              <a:rPr lang="en-GB" b="1" dirty="0" err="1"/>
              <a:t>modeling</a:t>
            </a:r>
            <a:r>
              <a:rPr lang="en-GB" b="1" dirty="0"/>
              <a:t> and analysis?</a:t>
            </a:r>
          </a:p>
          <a:p>
            <a:endParaRPr lang="en-GB" dirty="0"/>
          </a:p>
          <a:p>
            <a:r>
              <a:rPr lang="en-GB" dirty="0"/>
              <a:t>Effective communication is crucial because:</a:t>
            </a:r>
          </a:p>
          <a:p>
            <a:r>
              <a:rPr lang="en-GB" dirty="0"/>
              <a:t>Trustworthiness: Clearly explaining model assumptions, limitations, and uncertainties builds trust among stakeholders and decision-makers.</a:t>
            </a:r>
          </a:p>
          <a:p>
            <a:r>
              <a:rPr lang="en-GB" dirty="0"/>
              <a:t>Informed Decision-Making: Decision-makers need to understand the insights from models to incorporate them into their strategies.</a:t>
            </a:r>
          </a:p>
          <a:p>
            <a:r>
              <a:rPr lang="en-GB" dirty="0"/>
              <a:t>Transparency: Open communication ensures transparency in the policymaking process.</a:t>
            </a:r>
          </a:p>
          <a:p>
            <a:r>
              <a:rPr lang="en-GB" dirty="0"/>
              <a:t>Stakeholder Engagement: Proper communication facilitates collaboration and buy-in from various stakeholders, ensuring policies are more holistic and well-received.</a:t>
            </a:r>
          </a:p>
          <a:p>
            <a:r>
              <a:rPr lang="en-GB" dirty="0"/>
              <a:t>Public Perception: How </a:t>
            </a:r>
            <a:r>
              <a:rPr lang="en-GB" dirty="0" err="1"/>
              <a:t>modeling</a:t>
            </a:r>
            <a:r>
              <a:rPr lang="en-GB" dirty="0"/>
              <a:t> results are communicated can influence public perception and acceptance of policies. Miscommunication can lead to misunderstandings or </a:t>
            </a:r>
            <a:r>
              <a:rPr lang="en-GB" dirty="0" err="1"/>
              <a:t>skepticism</a:t>
            </a:r>
            <a:r>
              <a:rPr lang="en-GB" dirty="0"/>
              <a:t>.</a:t>
            </a:r>
            <a:endParaRPr lang="en-CA" dirty="0"/>
          </a:p>
        </p:txBody>
      </p:sp>
      <p:sp>
        <p:nvSpPr>
          <p:cNvPr id="4" name="Slide Number Placeholder 3"/>
          <p:cNvSpPr>
            <a:spLocks noGrp="1"/>
          </p:cNvSpPr>
          <p:nvPr>
            <p:ph type="sldNum" sz="quarter" idx="5"/>
          </p:nvPr>
        </p:nvSpPr>
        <p:spPr/>
        <p:txBody>
          <a:bodyPr/>
          <a:lstStyle/>
          <a:p>
            <a:fld id="{0F10391C-3A19-4845-B7FC-7389C83E80C9}" type="slidenum">
              <a:rPr lang="en-US" smtClean="0"/>
              <a:t>5</a:t>
            </a:fld>
            <a:endParaRPr lang="en-US"/>
          </a:p>
        </p:txBody>
      </p:sp>
    </p:spTree>
    <p:extLst>
      <p:ext uri="{BB962C8B-B14F-4D97-AF65-F5344CB8AC3E}">
        <p14:creationId xmlns:p14="http://schemas.microsoft.com/office/powerpoint/2010/main" val="4268772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29</a:t>
            </a:fld>
            <a:endParaRPr lang="en-US"/>
          </a:p>
        </p:txBody>
      </p:sp>
    </p:spTree>
    <p:extLst>
      <p:ext uri="{BB962C8B-B14F-4D97-AF65-F5344CB8AC3E}">
        <p14:creationId xmlns:p14="http://schemas.microsoft.com/office/powerpoint/2010/main" val="1864492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30</a:t>
            </a:fld>
            <a:endParaRPr lang="en-US"/>
          </a:p>
        </p:txBody>
      </p:sp>
    </p:spTree>
    <p:extLst>
      <p:ext uri="{BB962C8B-B14F-4D97-AF65-F5344CB8AC3E}">
        <p14:creationId xmlns:p14="http://schemas.microsoft.com/office/powerpoint/2010/main" val="3888157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31</a:t>
            </a:fld>
            <a:endParaRPr lang="en-US"/>
          </a:p>
        </p:txBody>
      </p:sp>
    </p:spTree>
    <p:extLst>
      <p:ext uri="{BB962C8B-B14F-4D97-AF65-F5344CB8AC3E}">
        <p14:creationId xmlns:p14="http://schemas.microsoft.com/office/powerpoint/2010/main" val="2059757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32</a:t>
            </a:fld>
            <a:endParaRPr lang="en-US"/>
          </a:p>
        </p:txBody>
      </p:sp>
    </p:spTree>
    <p:extLst>
      <p:ext uri="{BB962C8B-B14F-4D97-AF65-F5344CB8AC3E}">
        <p14:creationId xmlns:p14="http://schemas.microsoft.com/office/powerpoint/2010/main" val="2501972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33</a:t>
            </a:fld>
            <a:endParaRPr lang="en-US"/>
          </a:p>
        </p:txBody>
      </p:sp>
    </p:spTree>
    <p:extLst>
      <p:ext uri="{BB962C8B-B14F-4D97-AF65-F5344CB8AC3E}">
        <p14:creationId xmlns:p14="http://schemas.microsoft.com/office/powerpoint/2010/main" val="2134990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34</a:t>
            </a:fld>
            <a:endParaRPr lang="en-US"/>
          </a:p>
        </p:txBody>
      </p:sp>
    </p:spTree>
    <p:extLst>
      <p:ext uri="{BB962C8B-B14F-4D97-AF65-F5344CB8AC3E}">
        <p14:creationId xmlns:p14="http://schemas.microsoft.com/office/powerpoint/2010/main" val="1391244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35</a:t>
            </a:fld>
            <a:endParaRPr lang="en-US"/>
          </a:p>
        </p:txBody>
      </p:sp>
    </p:spTree>
    <p:extLst>
      <p:ext uri="{BB962C8B-B14F-4D97-AF65-F5344CB8AC3E}">
        <p14:creationId xmlns:p14="http://schemas.microsoft.com/office/powerpoint/2010/main" val="1608104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36</a:t>
            </a:fld>
            <a:endParaRPr lang="en-US"/>
          </a:p>
        </p:txBody>
      </p:sp>
    </p:spTree>
    <p:extLst>
      <p:ext uri="{BB962C8B-B14F-4D97-AF65-F5344CB8AC3E}">
        <p14:creationId xmlns:p14="http://schemas.microsoft.com/office/powerpoint/2010/main" val="3811409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37</a:t>
            </a:fld>
            <a:endParaRPr lang="en-US"/>
          </a:p>
        </p:txBody>
      </p:sp>
    </p:spTree>
    <p:extLst>
      <p:ext uri="{BB962C8B-B14F-4D97-AF65-F5344CB8AC3E}">
        <p14:creationId xmlns:p14="http://schemas.microsoft.com/office/powerpoint/2010/main" val="1642499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8FD4FC-F010-4D55-A70D-456A53FC162D}" type="slidenum">
              <a:rPr lang="en-US" smtClean="0"/>
              <a:t>38</a:t>
            </a:fld>
            <a:endParaRPr lang="en-US"/>
          </a:p>
        </p:txBody>
      </p:sp>
    </p:spTree>
    <p:extLst>
      <p:ext uri="{BB962C8B-B14F-4D97-AF65-F5344CB8AC3E}">
        <p14:creationId xmlns:p14="http://schemas.microsoft.com/office/powerpoint/2010/main" val="2279789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cs typeface="Calibri" panose="020F0502020204030204"/>
              </a:rPr>
              <a:t>Models are based on assumptions -</a:t>
            </a:r>
          </a:p>
          <a:p>
            <a:endParaRPr lang="en-CA" dirty="0">
              <a:cs typeface="Calibri" panose="020F0502020204030204"/>
            </a:endParaRPr>
          </a:p>
          <a:p>
            <a:r>
              <a:rPr lang="en-CA" dirty="0">
                <a:cs typeface="Calibri" panose="020F0502020204030204"/>
              </a:rPr>
              <a:t>For example, in this course we will be using demand-based models – models which try and manipulated resources in the most efficient way to meet demand. This could be energy demand , demand for a certain of crops and water demand for public use</a:t>
            </a:r>
          </a:p>
          <a:p>
            <a:endParaRPr lang="en-CA" dirty="0">
              <a:cs typeface="Calibri" panose="020F0502020204030204"/>
            </a:endParaRPr>
          </a:p>
          <a:p>
            <a:r>
              <a:rPr lang="en-CA" dirty="0">
                <a:cs typeface="Calibri" panose="020F0502020204030204"/>
              </a:rPr>
              <a:t>These models are done over a long time horizon  and have to estimate future demand </a:t>
            </a:r>
          </a:p>
          <a:p>
            <a:endParaRPr lang="en-CA" dirty="0">
              <a:cs typeface="Calibri" panose="020F0502020204030204"/>
            </a:endParaRPr>
          </a:p>
          <a:p>
            <a:r>
              <a:rPr lang="en-CA" dirty="0">
                <a:cs typeface="Calibri" panose="020F0502020204030204"/>
              </a:rPr>
              <a:t>But how do we work out demand – we have make assumptions.</a:t>
            </a:r>
          </a:p>
          <a:p>
            <a:endParaRPr lang="en-CA" dirty="0">
              <a:cs typeface="Calibri" panose="020F0502020204030204"/>
            </a:endParaRPr>
          </a:p>
          <a:p>
            <a:r>
              <a:rPr lang="en-CA" dirty="0">
                <a:cs typeface="Calibri" panose="020F0502020204030204"/>
              </a:rPr>
              <a:t>Is there any issue with assuming as population grows we need a increased demand (could be a country with a rural population / population demographics )</a:t>
            </a:r>
          </a:p>
          <a:p>
            <a:endParaRPr lang="en-CA" dirty="0">
              <a:cs typeface="Calibri" panose="020F0502020204030204"/>
            </a:endParaRPr>
          </a:p>
          <a:p>
            <a:endParaRPr lang="en-CA" dirty="0">
              <a:cs typeface="Calibri" panose="020F0502020204030204"/>
            </a:endParaRPr>
          </a:p>
          <a:p>
            <a:r>
              <a:rPr lang="en-CA" dirty="0">
                <a:cs typeface="Calibri" panose="020F0502020204030204"/>
              </a:rPr>
              <a:t>So we might use GDP instead – but what if advanced economies are more likelly to adopt energy saving technologies</a:t>
            </a:r>
          </a:p>
          <a:p>
            <a:endParaRPr lang="en-CA" dirty="0">
              <a:cs typeface="Calibri" panose="020F0502020204030204"/>
            </a:endParaRPr>
          </a:p>
          <a:p>
            <a:r>
              <a:rPr lang="en-CA" dirty="0">
                <a:cs typeface="Calibri" panose="020F0502020204030204"/>
              </a:rPr>
              <a:t>These are issues because models are abstractions – they are simplifications of reality </a:t>
            </a:r>
          </a:p>
        </p:txBody>
      </p:sp>
      <p:sp>
        <p:nvSpPr>
          <p:cNvPr id="4" name="Slide Number Placeholder 3"/>
          <p:cNvSpPr>
            <a:spLocks noGrp="1"/>
          </p:cNvSpPr>
          <p:nvPr>
            <p:ph type="sldNum" sz="quarter" idx="10"/>
          </p:nvPr>
        </p:nvSpPr>
        <p:spPr/>
        <p:txBody>
          <a:bodyPr/>
          <a:lstStyle/>
          <a:p>
            <a:fld id="{0F10391C-3A19-4845-B7FC-7389C83E80C9}" type="slidenum">
              <a:rPr lang="en-US" smtClean="0"/>
              <a:t>6</a:t>
            </a:fld>
            <a:endParaRPr lang="en-US"/>
          </a:p>
        </p:txBody>
      </p:sp>
    </p:spTree>
    <p:extLst>
      <p:ext uri="{BB962C8B-B14F-4D97-AF65-F5344CB8AC3E}">
        <p14:creationId xmlns:p14="http://schemas.microsoft.com/office/powerpoint/2010/main" val="2077378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35B8AF-59B8-0049-8CAC-0948A8462B87}" type="slidenum">
              <a:rPr lang="en-US" smtClean="0"/>
              <a:t>39</a:t>
            </a:fld>
            <a:endParaRPr lang="en-US"/>
          </a:p>
        </p:txBody>
      </p:sp>
    </p:spTree>
    <p:extLst>
      <p:ext uri="{BB962C8B-B14F-4D97-AF65-F5344CB8AC3E}">
        <p14:creationId xmlns:p14="http://schemas.microsoft.com/office/powerpoint/2010/main" val="699730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Models rely on abstracting </a:t>
            </a:r>
          </a:p>
          <a:p>
            <a:pPr marL="342900" indent="-342900">
              <a:lnSpc>
                <a:spcPct val="107000"/>
              </a:lnSpc>
              <a:buFont typeface="Symbol" panose="05050102010706020507" pitchFamily="18" charset="2"/>
              <a:buChar char=""/>
            </a:pPr>
            <a:r>
              <a:rPr lang="en-GB" sz="1100" dirty="0">
                <a:effectLst/>
                <a:latin typeface="Calibri"/>
                <a:ea typeface="Calibri" panose="020F0502020204030204" pitchFamily="34" charset="0"/>
                <a:cs typeface="Calibri"/>
              </a:rPr>
              <a:t>So what is an </a:t>
            </a:r>
            <a:r>
              <a:rPr lang="en-GB" sz="1100" dirty="0">
                <a:latin typeface="Calibri"/>
                <a:ea typeface="Calibri" panose="020F0502020204030204" pitchFamily="34" charset="0"/>
                <a:cs typeface="Calibri"/>
              </a:rPr>
              <a:t>theoretical </a:t>
            </a:r>
            <a:r>
              <a:rPr lang="en-GB" sz="1100" dirty="0">
                <a:effectLst/>
                <a:latin typeface="Calibri"/>
                <a:ea typeface="Calibri" panose="020F0502020204030204" pitchFamily="34" charset="0"/>
                <a:cs typeface="Calibri"/>
              </a:rPr>
              <a:t>abstraction – it means to draw away- to isolate</a:t>
            </a:r>
            <a:r>
              <a:rPr lang="en-GB" sz="1100" dirty="0">
                <a:latin typeface="Calibri"/>
                <a:ea typeface="Calibri" panose="020F0502020204030204" pitchFamily="34" charset="0"/>
                <a:cs typeface="Calibri"/>
              </a:rPr>
              <a:t> </a:t>
            </a:r>
            <a:r>
              <a:rPr lang="en-GB" sz="1100" dirty="0">
                <a:effectLst/>
                <a:latin typeface="Calibri"/>
                <a:ea typeface="Calibri" panose="020F0502020204030204" pitchFamily="34" charset="0"/>
                <a:cs typeface="Calibri"/>
              </a:rPr>
              <a:t> some aspects of reality that you consider important so you can explain it in detail</a:t>
            </a:r>
            <a:r>
              <a:rPr lang="en-GB" sz="1100" dirty="0">
                <a:latin typeface="Calibri"/>
                <a:ea typeface="Calibri" panose="020F0502020204030204" pitchFamily="34" charset="0"/>
                <a:cs typeface="Calibri"/>
              </a:rPr>
              <a:t> </a:t>
            </a:r>
            <a:endParaRPr lang="en-GB" sz="1100" dirty="0">
              <a:effectLst/>
              <a:latin typeface="Calibri"/>
              <a:ea typeface="Calibri" panose="020F0502020204030204" pitchFamily="34" charset="0"/>
              <a:cs typeface="Calibri"/>
            </a:endParaRPr>
          </a:p>
          <a:p>
            <a:pPr marL="742950" lvl="1" indent="-285750">
              <a:lnSpc>
                <a:spcPct val="107000"/>
              </a:lnSpc>
              <a:buFont typeface="Courier New" panose="02070309020205020404" pitchFamily="49" charset="0"/>
              <a:buChar char="o"/>
            </a:pPr>
            <a:r>
              <a:rPr lang="en-GB" sz="1100" dirty="0" err="1">
                <a:effectLst/>
                <a:latin typeface="Calibri"/>
                <a:ea typeface="Calibri" panose="020F0502020204030204" pitchFamily="34" charset="0"/>
                <a:cs typeface="Calibri"/>
              </a:rPr>
              <a:t>Eg.</a:t>
            </a:r>
            <a:r>
              <a:rPr lang="en-GB" sz="1100" dirty="0">
                <a:effectLst/>
                <a:latin typeface="Calibri"/>
                <a:ea typeface="Calibri" panose="020F0502020204030204" pitchFamily="34" charset="0"/>
                <a:cs typeface="Calibri"/>
              </a:rPr>
              <a:t> The relationship between energy demand and population</a:t>
            </a:r>
            <a:r>
              <a:rPr lang="en-GB" sz="1100" dirty="0">
                <a:latin typeface="Calibri"/>
                <a:ea typeface="Calibri" panose="020F0502020204030204" pitchFamily="34" charset="0"/>
                <a:cs typeface="Calibri"/>
              </a:rPr>
              <a:t>  </a:t>
            </a:r>
            <a:endParaRPr lang="en-GB" sz="1100" dirty="0">
              <a:effectLst/>
              <a:latin typeface="Calibri"/>
              <a:ea typeface="Calibri" panose="020F0502020204030204" pitchFamily="34" charset="0"/>
              <a:cs typeface="Calibri"/>
            </a:endParaRP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So you only take into account those features, of economic or social reality, which you deem necessary for a process to occur </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What economists do all the time – abstracting, the richness of the market to create a supply and demand curve</a:t>
            </a: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Energy and CLEWs modelling – what we will be doing -  undertake a similar process of abstraction</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So by disconnecting from ‘reality’ you can use these theories to explain similar phenomenon happening in different places </a:t>
            </a:r>
          </a:p>
          <a:p>
            <a:pPr marL="742950" lvl="1" indent="-285750">
              <a:lnSpc>
                <a:spcPct val="107000"/>
              </a:lnSpc>
              <a:buFont typeface="Courier New" panose="02070309020205020404" pitchFamily="49" charset="0"/>
              <a:buChar char="o"/>
            </a:pPr>
            <a:r>
              <a:rPr lang="en-GB" sz="1100" dirty="0">
                <a:effectLst/>
                <a:latin typeface="Calibri"/>
                <a:ea typeface="Calibri" panose="020F0502020204030204" pitchFamily="34" charset="0"/>
                <a:cs typeface="Calibri"/>
              </a:rPr>
              <a:t>If you look at the richness of social reality every place is unique – however if you look at only a set of relations – take </a:t>
            </a:r>
            <a:r>
              <a:rPr lang="en-GB" sz="1100" dirty="0">
                <a:latin typeface="Calibri"/>
                <a:ea typeface="Calibri" panose="020F0502020204030204" pitchFamily="34" charset="0"/>
                <a:cs typeface="Calibri"/>
              </a:rPr>
              <a:t>energy demand </a:t>
            </a:r>
            <a:r>
              <a:rPr lang="en-GB" sz="1100" dirty="0">
                <a:effectLst/>
                <a:latin typeface="Calibri"/>
                <a:ea typeface="Calibri" panose="020F0502020204030204" pitchFamily="34" charset="0"/>
                <a:cs typeface="Calibri"/>
              </a:rPr>
              <a:t>and population you can assume the same relationship anywhere i.e. you can use the same assumption for the UK or Kenya</a:t>
            </a:r>
            <a:r>
              <a:rPr lang="en-GB" sz="1100" dirty="0">
                <a:latin typeface="Calibri"/>
                <a:ea typeface="Calibri" panose="020F0502020204030204" pitchFamily="34" charset="0"/>
                <a:cs typeface="Calibri"/>
              </a:rPr>
              <a:t> </a:t>
            </a:r>
            <a:endParaRPr lang="en-GB" sz="1100" dirty="0">
              <a:effectLst/>
              <a:latin typeface="Calibri"/>
              <a:ea typeface="Calibri" panose="020F0502020204030204" pitchFamily="34" charset="0"/>
              <a:cs typeface="Calibri"/>
            </a:endParaRPr>
          </a:p>
          <a:p>
            <a:pPr marL="742950" lvl="1" indent="-285750">
              <a:lnSpc>
                <a:spcPct val="107000"/>
              </a:lnSpc>
              <a:buFont typeface="Courier New" panose="02070309020205020404" pitchFamily="49" charset="0"/>
              <a:buChar char="o"/>
            </a:pPr>
            <a:r>
              <a:rPr lang="en-GB" sz="1100" dirty="0">
                <a:effectLst/>
                <a:latin typeface="Calibri"/>
                <a:ea typeface="Calibri" panose="020F0502020204030204" pitchFamily="34" charset="0"/>
                <a:cs typeface="Calibri"/>
              </a:rPr>
              <a:t>So in terms of energy demand these two places </a:t>
            </a:r>
            <a:r>
              <a:rPr lang="en-GB" sz="1100" dirty="0">
                <a:latin typeface="Calibri"/>
                <a:ea typeface="Calibri" panose="020F0502020204030204" pitchFamily="34" charset="0"/>
                <a:cs typeface="Calibri"/>
              </a:rPr>
              <a:t>are having </a:t>
            </a:r>
            <a:r>
              <a:rPr lang="en-GB" sz="1100" dirty="0">
                <a:effectLst/>
                <a:latin typeface="Calibri"/>
                <a:ea typeface="Calibri" panose="020F0502020204030204" pitchFamily="34" charset="0"/>
                <a:cs typeface="Calibri"/>
              </a:rPr>
              <a:t>a similar relationship</a:t>
            </a:r>
            <a:r>
              <a:rPr lang="en-GB" sz="1100" dirty="0">
                <a:latin typeface="Calibri"/>
                <a:ea typeface="Calibri" panose="020F0502020204030204" pitchFamily="34" charset="0"/>
                <a:cs typeface="Calibri"/>
              </a:rPr>
              <a:t> </a:t>
            </a:r>
            <a:endParaRPr lang="en-GB" sz="1100" dirty="0">
              <a:effectLst/>
              <a:latin typeface="Calibri"/>
              <a:ea typeface="Calibri" panose="020F0502020204030204" pitchFamily="34" charset="0"/>
              <a:cs typeface="Calibri"/>
            </a:endParaRP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So by abstracting in this way i.e. simplifying - you are able to make comparisons </a:t>
            </a:r>
          </a:p>
          <a:p>
            <a:pPr marL="342900" indent="-342900">
              <a:lnSpc>
                <a:spcPct val="107000"/>
              </a:lnSpc>
              <a:buFont typeface="Symbol" panose="05050102010706020507" pitchFamily="18" charset="2"/>
              <a:buChar char=""/>
            </a:pPr>
            <a:r>
              <a:rPr lang="en-GB" sz="1100" dirty="0">
                <a:effectLst/>
                <a:latin typeface="Calibri"/>
                <a:ea typeface="Calibri" panose="020F0502020204030204" pitchFamily="34" charset="0"/>
                <a:cs typeface="Calibri"/>
              </a:rPr>
              <a:t>AND </a:t>
            </a:r>
            <a:r>
              <a:rPr lang="en-GB" sz="1100" dirty="0">
                <a:latin typeface="Calibri"/>
                <a:ea typeface="Calibri" panose="020F0502020204030204" pitchFamily="34" charset="0"/>
                <a:cs typeface="Calibri"/>
              </a:rPr>
              <a:t>this is </a:t>
            </a:r>
            <a:r>
              <a:rPr lang="en-GB" sz="1100" dirty="0">
                <a:effectLst/>
                <a:latin typeface="Calibri"/>
                <a:ea typeface="Calibri" panose="020F0502020204030204" pitchFamily="34" charset="0"/>
                <a:cs typeface="Calibri"/>
              </a:rPr>
              <a:t>why models are so powerful</a:t>
            </a:r>
            <a:r>
              <a:rPr lang="en-GB" sz="1100" dirty="0">
                <a:latin typeface="Calibri"/>
                <a:ea typeface="Calibri" panose="020F0502020204030204" pitchFamily="34" charset="0"/>
                <a:cs typeface="Calibri"/>
              </a:rPr>
              <a:t> </a:t>
            </a:r>
            <a:endParaRPr lang="en-GB" sz="1100" dirty="0">
              <a:effectLst/>
              <a:latin typeface="Calibri"/>
              <a:ea typeface="Calibri" panose="020F0502020204030204" pitchFamily="34" charset="0"/>
              <a:cs typeface="Calibri"/>
            </a:endParaRPr>
          </a:p>
          <a:p>
            <a:pPr marL="342900" lvl="0" indent="-342900">
              <a:lnSpc>
                <a:spcPct val="107000"/>
              </a:lnSpc>
              <a:buFont typeface="Symbol" panose="05050102010706020507" pitchFamily="18" charset="2"/>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They also travel easier as concepts</a:t>
            </a:r>
          </a:p>
          <a:p>
            <a:pPr marL="742950" lvl="1" indent="-285750">
              <a:lnSpc>
                <a:spcPct val="107000"/>
              </a:lnSpc>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As two places are never the same – but they might be comparable alongside the same abstracted phenomenon </a:t>
            </a:r>
          </a:p>
          <a:p>
            <a:pPr marL="742950" lvl="1" indent="-285750">
              <a:lnSpc>
                <a:spcPct val="107000"/>
              </a:lnSpc>
              <a:spcAft>
                <a:spcPts val="800"/>
              </a:spcAft>
              <a:buFont typeface="Courier New" panose="02070309020205020404" pitchFamily="49" charset="0"/>
              <a:buChar char="o"/>
            </a:pPr>
            <a:r>
              <a:rPr lang="en-GB" sz="1100" dirty="0">
                <a:effectLst/>
                <a:latin typeface="Calibri" panose="020F0502020204030204" pitchFamily="34" charset="0"/>
                <a:ea typeface="Calibri" panose="020F0502020204030204" pitchFamily="34" charset="0"/>
                <a:cs typeface="Times New Roman" panose="02020603050405020304" pitchFamily="18" charset="0"/>
              </a:rPr>
              <a:t>Two different countries might have very different types of demands  - we abstract that for analysis despite there being a gazillion other differing variables. </a:t>
            </a:r>
          </a:p>
          <a:p>
            <a:endParaRPr lang="en-GB" dirty="0"/>
          </a:p>
        </p:txBody>
      </p:sp>
      <p:sp>
        <p:nvSpPr>
          <p:cNvPr id="4" name="Slide Number Placeholder 3"/>
          <p:cNvSpPr>
            <a:spLocks noGrp="1"/>
          </p:cNvSpPr>
          <p:nvPr>
            <p:ph type="sldNum" sz="quarter" idx="5"/>
          </p:nvPr>
        </p:nvSpPr>
        <p:spPr/>
        <p:txBody>
          <a:bodyPr/>
          <a:lstStyle/>
          <a:p>
            <a:fld id="{E335B8AF-59B8-0049-8CAC-0948A8462B87}" type="slidenum">
              <a:rPr lang="en-US" smtClean="0"/>
              <a:t>7</a:t>
            </a:fld>
            <a:endParaRPr lang="en-US"/>
          </a:p>
        </p:txBody>
      </p:sp>
    </p:spTree>
    <p:extLst>
      <p:ext uri="{BB962C8B-B14F-4D97-AF65-F5344CB8AC3E}">
        <p14:creationId xmlns:p14="http://schemas.microsoft.com/office/powerpoint/2010/main" val="297764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11</a:t>
            </a:fld>
            <a:endParaRPr lang="en-US"/>
          </a:p>
        </p:txBody>
      </p:sp>
    </p:spTree>
    <p:extLst>
      <p:ext uri="{BB962C8B-B14F-4D97-AF65-F5344CB8AC3E}">
        <p14:creationId xmlns:p14="http://schemas.microsoft.com/office/powerpoint/2010/main" val="4021545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12</a:t>
            </a:fld>
            <a:endParaRPr lang="en-US"/>
          </a:p>
        </p:txBody>
      </p:sp>
    </p:spTree>
    <p:extLst>
      <p:ext uri="{BB962C8B-B14F-4D97-AF65-F5344CB8AC3E}">
        <p14:creationId xmlns:p14="http://schemas.microsoft.com/office/powerpoint/2010/main" val="108990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13</a:t>
            </a:fld>
            <a:endParaRPr lang="en-US"/>
          </a:p>
        </p:txBody>
      </p:sp>
    </p:spTree>
    <p:extLst>
      <p:ext uri="{BB962C8B-B14F-4D97-AF65-F5344CB8AC3E}">
        <p14:creationId xmlns:p14="http://schemas.microsoft.com/office/powerpoint/2010/main" val="102943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14</a:t>
            </a:fld>
            <a:endParaRPr lang="en-US"/>
          </a:p>
        </p:txBody>
      </p:sp>
    </p:spTree>
    <p:extLst>
      <p:ext uri="{BB962C8B-B14F-4D97-AF65-F5344CB8AC3E}">
        <p14:creationId xmlns:p14="http://schemas.microsoft.com/office/powerpoint/2010/main" val="1364891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374151"/>
                </a:solidFill>
                <a:effectLst/>
                <a:latin typeface="Söhne"/>
              </a:rPr>
              <a:t>Another example of poor policy thinking – at a smaller scale </a:t>
            </a:r>
            <a:br>
              <a:rPr lang="en-GB" b="0" i="0" dirty="0">
                <a:solidFill>
                  <a:srgbClr val="374151"/>
                </a:solidFill>
                <a:effectLst/>
                <a:latin typeface="Söhne"/>
              </a:rPr>
            </a:br>
            <a:br>
              <a:rPr lang="en-GB" b="0" i="0" dirty="0">
                <a:solidFill>
                  <a:srgbClr val="374151"/>
                </a:solidFill>
                <a:effectLst/>
                <a:latin typeface="Söhne"/>
              </a:rPr>
            </a:br>
            <a:r>
              <a:rPr lang="en-GB" b="0" i="0" dirty="0">
                <a:solidFill>
                  <a:srgbClr val="374151"/>
                </a:solidFill>
                <a:effectLst/>
                <a:latin typeface="Söhne"/>
              </a:rPr>
              <a:t>Punjab is a small region in India, making up just 1.5% of the country's land. However, it plays a huge role in the country's food supply, producing half of the grain used to feed a large portion of India's poor population. But there's a problem:</a:t>
            </a:r>
          </a:p>
          <a:p>
            <a:pPr algn="l">
              <a:buFont typeface="Arial" panose="020B0604020202020204" pitchFamily="34" charset="0"/>
              <a:buNone/>
            </a:pPr>
            <a:endParaRPr lang="en-GB" b="0" i="0" dirty="0">
              <a:solidFill>
                <a:srgbClr val="374151"/>
              </a:solidFill>
              <a:effectLst/>
              <a:latin typeface="Söhne"/>
            </a:endParaRPr>
          </a:p>
          <a:p>
            <a:pPr marL="171450" indent="-171450" algn="l">
              <a:buFont typeface="Arial" panose="020B0604020202020204" pitchFamily="34" charset="0"/>
              <a:buChar char="•"/>
            </a:pPr>
            <a:r>
              <a:rPr lang="en-GB" b="0" i="0" dirty="0">
                <a:solidFill>
                  <a:srgbClr val="374151"/>
                </a:solidFill>
                <a:effectLst/>
                <a:latin typeface="Söhne"/>
              </a:rPr>
              <a:t>The region is using up its underground water faster than it's being replaced.</a:t>
            </a:r>
          </a:p>
          <a:p>
            <a:pPr marL="171450" indent="-171450" algn="l">
              <a:buFont typeface="Arial" panose="020B0604020202020204" pitchFamily="34" charset="0"/>
              <a:buChar char="•"/>
            </a:pPr>
            <a:r>
              <a:rPr lang="en-GB" b="0" i="0" dirty="0">
                <a:solidFill>
                  <a:srgbClr val="374151"/>
                </a:solidFill>
                <a:effectLst/>
                <a:latin typeface="Söhne"/>
              </a:rPr>
              <a:t>Farmers can freely pump water from their land, leading to overuse.</a:t>
            </a:r>
          </a:p>
          <a:p>
            <a:pPr marL="171450" indent="-171450" algn="l">
              <a:buFont typeface="Arial" panose="020B0604020202020204" pitchFamily="34" charset="0"/>
              <a:buChar char="•"/>
            </a:pPr>
            <a:r>
              <a:rPr lang="en-GB" b="0" i="0" dirty="0">
                <a:solidFill>
                  <a:srgbClr val="374151"/>
                </a:solidFill>
                <a:effectLst/>
                <a:latin typeface="Söhne"/>
              </a:rPr>
              <a:t>The government's pricing policies encourage farmers to grow crops that need a lot of water.</a:t>
            </a:r>
          </a:p>
          <a:p>
            <a:pPr marL="171450" indent="-171450" algn="l">
              <a:buFont typeface="Arial" panose="020B0604020202020204" pitchFamily="34" charset="0"/>
              <a:buChar char="•"/>
            </a:pPr>
            <a:r>
              <a:rPr lang="en-GB" b="0" i="0" dirty="0">
                <a:solidFill>
                  <a:srgbClr val="374151"/>
                </a:solidFill>
                <a:effectLst/>
                <a:latin typeface="Söhne"/>
              </a:rPr>
              <a:t>To support this, farmers get free electricity to pump water.</a:t>
            </a:r>
          </a:p>
          <a:p>
            <a:pPr marL="171450" indent="-171450" algn="l">
              <a:buFont typeface="Arial" panose="020B0604020202020204" pitchFamily="34" charset="0"/>
              <a:buChar char="•"/>
            </a:pPr>
            <a:r>
              <a:rPr lang="en-GB" b="0" i="0" dirty="0">
                <a:solidFill>
                  <a:srgbClr val="374151"/>
                </a:solidFill>
                <a:effectLst/>
                <a:latin typeface="Söhne"/>
              </a:rPr>
              <a:t>But, using so much water means farmers need more electricity, stressing the power system.</a:t>
            </a:r>
          </a:p>
          <a:p>
            <a:pPr marL="171450" indent="-171450" algn="l">
              <a:buFont typeface="Arial" panose="020B0604020202020204" pitchFamily="34" charset="0"/>
              <a:buChar char="•"/>
            </a:pPr>
            <a:r>
              <a:rPr lang="en-GB" b="0" i="0" dirty="0">
                <a:solidFill>
                  <a:srgbClr val="374151"/>
                </a:solidFill>
                <a:effectLst/>
                <a:latin typeface="Söhne"/>
              </a:rPr>
              <a:t>A significant chunk (15-20%) of Punjab's electricity is used just for watering crops.</a:t>
            </a:r>
          </a:p>
          <a:p>
            <a:pPr marL="171450" indent="-171450" algn="l">
              <a:buFont typeface="Arial" panose="020B0604020202020204" pitchFamily="34" charset="0"/>
              <a:buChar char="•"/>
            </a:pPr>
            <a:r>
              <a:rPr lang="en-GB" b="0" i="0" dirty="0">
                <a:solidFill>
                  <a:srgbClr val="374151"/>
                </a:solidFill>
                <a:effectLst/>
                <a:latin typeface="Söhne"/>
              </a:rPr>
              <a:t>In short, Punjab's efforts to grow lots of grain are causing water shortages and putting pressure on the electricity supply.</a:t>
            </a:r>
          </a:p>
        </p:txBody>
      </p:sp>
      <p:sp>
        <p:nvSpPr>
          <p:cNvPr id="4" name="Slide Number Placeholder 3"/>
          <p:cNvSpPr>
            <a:spLocks noGrp="1"/>
          </p:cNvSpPr>
          <p:nvPr>
            <p:ph type="sldNum" sz="quarter" idx="5"/>
          </p:nvPr>
        </p:nvSpPr>
        <p:spPr/>
        <p:txBody>
          <a:bodyPr/>
          <a:lstStyle/>
          <a:p>
            <a:fld id="{E335B8AF-59B8-0049-8CAC-0948A8462B87}" type="slidenum">
              <a:rPr lang="en-US" smtClean="0"/>
              <a:t>15</a:t>
            </a:fld>
            <a:endParaRPr lang="en-US"/>
          </a:p>
        </p:txBody>
      </p:sp>
    </p:spTree>
    <p:extLst>
      <p:ext uri="{BB962C8B-B14F-4D97-AF65-F5344CB8AC3E}">
        <p14:creationId xmlns:p14="http://schemas.microsoft.com/office/powerpoint/2010/main" val="36073411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 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3188980-1091-4B08-09AF-93AFCA14C720}"/>
              </a:ext>
            </a:extLst>
          </p:cNvPr>
          <p:cNvSpPr/>
          <p:nvPr userDrawn="1"/>
        </p:nvSpPr>
        <p:spPr>
          <a:xfrm>
            <a:off x="0" y="6241775"/>
            <a:ext cx="12192000" cy="616226"/>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84EBF2AD-DA48-C2DF-C7A7-F4BDA006AB20}"/>
              </a:ext>
            </a:extLst>
          </p:cNvPr>
          <p:cNvPicPr>
            <a:picLocks noChangeAspect="1"/>
          </p:cNvPicPr>
          <p:nvPr userDrawn="1"/>
        </p:nvPicPr>
        <p:blipFill>
          <a:blip r:embed="rId2"/>
          <a:stretch>
            <a:fillRect/>
          </a:stretch>
        </p:blipFill>
        <p:spPr>
          <a:xfrm>
            <a:off x="288235" y="6345582"/>
            <a:ext cx="1302175" cy="386844"/>
          </a:xfrm>
          <a:prstGeom prst="rect">
            <a:avLst/>
          </a:prstGeom>
        </p:spPr>
      </p:pic>
      <p:sp>
        <p:nvSpPr>
          <p:cNvPr id="4" name="TextBox 3">
            <a:extLst>
              <a:ext uri="{FF2B5EF4-FFF2-40B4-BE49-F238E27FC236}">
                <a16:creationId xmlns:a16="http://schemas.microsoft.com/office/drawing/2014/main" id="{5D948D8E-694B-E78D-849B-3B35F4D1A0FD}"/>
              </a:ext>
            </a:extLst>
          </p:cNvPr>
          <p:cNvSpPr txBox="1"/>
          <p:nvPr userDrawn="1"/>
        </p:nvSpPr>
        <p:spPr>
          <a:xfrm>
            <a:off x="11148370" y="6346001"/>
            <a:ext cx="755395" cy="423796"/>
          </a:xfrm>
          <a:prstGeom prst="rect">
            <a:avLst/>
          </a:prstGeom>
          <a:noFill/>
        </p:spPr>
        <p:txBody>
          <a:bodyPr wrap="square" lIns="72000" tIns="72000" rIns="72000" bIns="7200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54C13-87D3-234C-A354-AD8A6D709E9A}" type="slidenum">
              <a:rPr kumimoji="0" lang="en-GB" sz="1000" b="0" i="0" u="none" strike="noStrike" kern="1200" cap="none" spc="0" normalizeH="0" baseline="0" noProof="0" smtClean="0">
                <a:ln>
                  <a:noFill/>
                </a:ln>
                <a:solidFill>
                  <a:schemeClr val="bg1"/>
                </a:solidFill>
                <a:effectLst/>
                <a:uLnTx/>
                <a:uFillTx/>
                <a:latin typeface="Work Sans Medium" pitchFamily="2" charset="77"/>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chemeClr val="bg1"/>
              </a:solidFill>
              <a:effectLst/>
              <a:uLnTx/>
              <a:uFillTx/>
              <a:latin typeface="Work Sans Medium" pitchFamily="2" charset="77"/>
              <a:ea typeface="+mn-ea"/>
              <a:cs typeface="Calibri Light" panose="020F0302020204030204" pitchFamily="34" charset="0"/>
            </a:endParaRPr>
          </a:p>
        </p:txBody>
      </p:sp>
    </p:spTree>
    <p:extLst>
      <p:ext uri="{BB962C8B-B14F-4D97-AF65-F5344CB8AC3E}">
        <p14:creationId xmlns:p14="http://schemas.microsoft.com/office/powerpoint/2010/main" val="376622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03903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2F34B-983D-C964-F2C0-4E039D6A96F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4D26FA-032F-1713-8944-5BFD299F2F6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C043034-5380-2D7F-6B13-9AC651E85BF7}"/>
              </a:ext>
            </a:extLst>
          </p:cNvPr>
          <p:cNvSpPr>
            <a:spLocks noGrp="1"/>
          </p:cNvSpPr>
          <p:nvPr>
            <p:ph type="dt" sz="half" idx="10"/>
          </p:nvPr>
        </p:nvSpPr>
        <p:spPr/>
        <p:txBody>
          <a:bodyPr/>
          <a:lstStyle/>
          <a:p>
            <a:fld id="{6A7C5FD7-F29A-D546-9EF2-79D82E3653DC}" type="datetimeFigureOut">
              <a:rPr lang="en-US" smtClean="0"/>
              <a:t>6/10/2025</a:t>
            </a:fld>
            <a:endParaRPr lang="en-US"/>
          </a:p>
        </p:txBody>
      </p:sp>
      <p:sp>
        <p:nvSpPr>
          <p:cNvPr id="5" name="Footer Placeholder 4">
            <a:extLst>
              <a:ext uri="{FF2B5EF4-FFF2-40B4-BE49-F238E27FC236}">
                <a16:creationId xmlns:a16="http://schemas.microsoft.com/office/drawing/2014/main" id="{C60FC61E-B49B-357A-9CE3-641BA086D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DDBBB-502C-2F66-2C0B-4608CA49EAE8}"/>
              </a:ext>
            </a:extLst>
          </p:cNvPr>
          <p:cNvSpPr>
            <a:spLocks noGrp="1"/>
          </p:cNvSpPr>
          <p:nvPr>
            <p:ph type="sldNum" sz="quarter" idx="12"/>
          </p:nvPr>
        </p:nvSpPr>
        <p:spPr/>
        <p:txBody>
          <a:bodyPr/>
          <a:lstStyle/>
          <a:p>
            <a:fld id="{C3AB05A7-B195-5844-9F5B-F0A4223D33D3}" type="slidenum">
              <a:rPr lang="en-US" smtClean="0"/>
              <a:t>‹#›</a:t>
            </a:fld>
            <a:endParaRPr lang="en-US"/>
          </a:p>
        </p:txBody>
      </p:sp>
    </p:spTree>
    <p:extLst>
      <p:ext uri="{BB962C8B-B14F-4D97-AF65-F5344CB8AC3E}">
        <p14:creationId xmlns:p14="http://schemas.microsoft.com/office/powerpoint/2010/main" val="2227259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3BA4DC6F-A211-5A4D-8F34-3F1F450C0DF1}" type="datetime1">
              <a:rPr lang="en-GB" smtClean="0"/>
              <a:t>10/06/2025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Luke Hatton | l.hatton23@imperial.ac.uk</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01087051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a:t>Click to edit Master title style maximum width of this box</a:t>
            </a:r>
            <a:endParaRPr lang="en-US"/>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188960" y="5788058"/>
            <a:ext cx="3529770" cy="603315"/>
          </a:xfrm>
        </p:spPr>
        <p:txBody>
          <a:bodyPr anchor="b">
            <a:normAutofit/>
          </a:bodyPr>
          <a:lstStyle>
            <a:lvl1pPr marL="0" indent="0" algn="r">
              <a:buNone/>
              <a:defRPr sz="1400" b="0" i="1">
                <a:latin typeface="Segoe UI" panose="020B0502040204020203" pitchFamily="34" charset="0"/>
                <a:cs typeface="Segoe UI" panose="020B050204020402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Reference: Click to edit reference text styles</a:t>
            </a:r>
            <a:endParaRPr lang="en-US"/>
          </a:p>
        </p:txBody>
      </p:sp>
      <p:sp>
        <p:nvSpPr>
          <p:cNvPr id="5" name="Text Placeholder 4">
            <a:extLst>
              <a:ext uri="{FF2B5EF4-FFF2-40B4-BE49-F238E27FC236}">
                <a16:creationId xmlns:a16="http://schemas.microsoft.com/office/drawing/2014/main" id="{12A2EB7D-9011-5F41-82CD-BD2EE27441E9}"/>
              </a:ext>
            </a:extLst>
          </p:cNvPr>
          <p:cNvSpPr>
            <a:spLocks noGrp="1"/>
          </p:cNvSpPr>
          <p:nvPr>
            <p:ph type="body" sz="quarter" idx="17" hasCustomPrompt="1"/>
          </p:nvPr>
        </p:nvSpPr>
        <p:spPr>
          <a:xfrm>
            <a:off x="663575" y="6035355"/>
            <a:ext cx="5180634" cy="356018"/>
          </a:xfrm>
        </p:spPr>
        <p:txBody>
          <a:bodyPr anchor="ctr">
            <a:noAutofit/>
          </a:bodyPr>
          <a:lstStyle>
            <a:lvl1pPr marL="0" indent="0">
              <a:buNone/>
              <a:defRPr sz="10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Picture Source: Click to edit picture source styles</a:t>
            </a:r>
            <a:endParaRPr lang="en-US"/>
          </a:p>
        </p:txBody>
      </p:sp>
    </p:spTree>
    <p:extLst>
      <p:ext uri="{BB962C8B-B14F-4D97-AF65-F5344CB8AC3E}">
        <p14:creationId xmlns:p14="http://schemas.microsoft.com/office/powerpoint/2010/main" val="1446336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31483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52"/>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E641262-6E1F-5A2A-D348-4B5300573ACB}"/>
              </a:ext>
            </a:extLst>
          </p:cNvPr>
          <p:cNvGraphicFramePr>
            <a:graphicFrameLocks noChangeAspect="1"/>
          </p:cNvGraphicFramePr>
          <p:nvPr userDrawn="1">
            <p:custDataLst>
              <p:tags r:id="rId1"/>
            </p:custDataLst>
            <p:extLst>
              <p:ext uri="{D42A27DB-BD31-4B8C-83A1-F6EECF244321}">
                <p14:modId xmlns:p14="http://schemas.microsoft.com/office/powerpoint/2010/main" val="272000908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6E641262-6E1F-5A2A-D348-4B5300573AC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Slide Number Placeholder 2">
            <a:extLst>
              <a:ext uri="{FF2B5EF4-FFF2-40B4-BE49-F238E27FC236}">
                <a16:creationId xmlns:a16="http://schemas.microsoft.com/office/drawing/2014/main" id="{10AA9A2B-ABED-DB7D-BF31-1128BB037F8F}"/>
              </a:ext>
            </a:extLst>
          </p:cNvPr>
          <p:cNvSpPr>
            <a:spLocks noGrp="1"/>
          </p:cNvSpPr>
          <p:nvPr>
            <p:ph type="sldNum" idx="10"/>
          </p:nvPr>
        </p:nvSpPr>
        <p:spPr>
          <a:xfrm>
            <a:off x="11798300" y="6565900"/>
            <a:ext cx="393700" cy="292100"/>
          </a:xfrm>
        </p:spPr>
        <p:txBody>
          <a:bodyPr/>
          <a:lstStyle/>
          <a:p>
            <a:fld id="{00000000-1234-1234-1234-123412341234}" type="slidenum">
              <a:rPr lang="sv-SE" smtClean="0"/>
              <a:pPr/>
              <a:t>‹#›</a:t>
            </a:fld>
            <a:endParaRPr lang="sv-SE"/>
          </a:p>
        </p:txBody>
      </p:sp>
      <p:sp>
        <p:nvSpPr>
          <p:cNvPr id="4" name="Google Shape;53;p21">
            <a:extLst>
              <a:ext uri="{FF2B5EF4-FFF2-40B4-BE49-F238E27FC236}">
                <a16:creationId xmlns:a16="http://schemas.microsoft.com/office/drawing/2014/main" id="{C88FB78E-AB60-1E52-0A3B-A4948E5B1364}"/>
              </a:ext>
            </a:extLst>
          </p:cNvPr>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000"/>
              <a:buFont typeface="Helvetica Neue"/>
              <a:buNone/>
              <a:defRPr sz="2800" b="1">
                <a:latin typeface="+mj-lt"/>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5" name="Google Shape;55;p21">
            <a:extLst>
              <a:ext uri="{FF2B5EF4-FFF2-40B4-BE49-F238E27FC236}">
                <a16:creationId xmlns:a16="http://schemas.microsoft.com/office/drawing/2014/main" id="{858FFABC-EE6A-9B2D-2421-EA32AE133D60}"/>
              </a:ext>
            </a:extLst>
          </p:cNvPr>
          <p:cNvSpPr txBox="1">
            <a:spLocks noGrp="1"/>
          </p:cNvSpPr>
          <p:nvPr>
            <p:ph type="body" idx="2"/>
          </p:nvPr>
        </p:nvSpPr>
        <p:spPr>
          <a:xfrm>
            <a:off x="839788" y="1346930"/>
            <a:ext cx="5157787" cy="3684588"/>
          </a:xfrm>
          <a:prstGeom prst="rect">
            <a:avLst/>
          </a:prstGeom>
          <a:noFill/>
          <a:ln>
            <a:noFill/>
          </a:ln>
        </p:spPr>
        <p:txBody>
          <a:bodyPr spcFirstLastPara="1" wrap="square" lIns="91425" tIns="45700" rIns="91425" bIns="45700" anchor="t" anchorCtr="0">
            <a:normAutofit/>
          </a:bodyPr>
          <a:lstStyle>
            <a:lvl1pPr marL="360000" lvl="0" indent="-360000" algn="l">
              <a:lnSpc>
                <a:spcPct val="90000"/>
              </a:lnSpc>
              <a:spcBef>
                <a:spcPts val="1000"/>
              </a:spcBef>
              <a:spcAft>
                <a:spcPts val="0"/>
              </a:spcAft>
              <a:buClr>
                <a:schemeClr val="dk1"/>
              </a:buClr>
              <a:buSzPts val="2400"/>
              <a:buFont typeface="Arial" panose="020B0604020202020204" pitchFamily="34" charset="0"/>
              <a:buChar char="•"/>
              <a:defRPr sz="2000" baseline="0">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Tree>
    <p:extLst>
      <p:ext uri="{BB962C8B-B14F-4D97-AF65-F5344CB8AC3E}">
        <p14:creationId xmlns:p14="http://schemas.microsoft.com/office/powerpoint/2010/main" val="20067614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779D-B1AF-41FB-8DC3-8A054CB9D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B5D0B-F989-473B-A4A6-5FAC55B9232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A35947-BD81-4192-9D64-4C21EB384B1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3584CA-3714-455D-A3CA-D75BB40CD148}"/>
              </a:ext>
            </a:extLst>
          </p:cNvPr>
          <p:cNvSpPr>
            <a:spLocks noGrp="1"/>
          </p:cNvSpPr>
          <p:nvPr>
            <p:ph type="dt" sz="half" idx="10"/>
          </p:nvPr>
        </p:nvSpPr>
        <p:spPr/>
        <p:txBody>
          <a:bodyPr/>
          <a:lstStyle/>
          <a:p>
            <a:fld id="{37954404-3100-46B0-87EF-D5EA07BA75ED}" type="datetimeFigureOut">
              <a:rPr lang="en-US" smtClean="0"/>
              <a:pPr/>
              <a:t>6/10/2025</a:t>
            </a:fld>
            <a:endParaRPr lang="en-US"/>
          </a:p>
        </p:txBody>
      </p:sp>
      <p:sp>
        <p:nvSpPr>
          <p:cNvPr id="6" name="Footer Placeholder 5">
            <a:extLst>
              <a:ext uri="{FF2B5EF4-FFF2-40B4-BE49-F238E27FC236}">
                <a16:creationId xmlns:a16="http://schemas.microsoft.com/office/drawing/2014/main" id="{86DA00D0-1704-4E75-A9B7-A7B79A0B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2CF52-148A-4C43-8039-C048C0793422}"/>
              </a:ext>
            </a:extLst>
          </p:cNvPr>
          <p:cNvSpPr>
            <a:spLocks noGrp="1"/>
          </p:cNvSpPr>
          <p:nvPr>
            <p:ph type="sldNum" sz="quarter" idx="12"/>
          </p:nvPr>
        </p:nvSpPr>
        <p:spPr/>
        <p:txBody>
          <a:bodyPr/>
          <a:lstStyle/>
          <a:p>
            <a:fld id="{961E0DA8-AC27-403E-90E8-404BCA9BAC80}" type="slidenum">
              <a:rPr lang="en-US" smtClean="0"/>
              <a:pPr/>
              <a:t>‹#›</a:t>
            </a:fld>
            <a:endParaRPr lang="en-US"/>
          </a:p>
        </p:txBody>
      </p:sp>
    </p:spTree>
    <p:extLst>
      <p:ext uri="{BB962C8B-B14F-4D97-AF65-F5344CB8AC3E}">
        <p14:creationId xmlns:p14="http://schemas.microsoft.com/office/powerpoint/2010/main" val="2234925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p:spPr>
        <p:txBody>
          <a:bodyPr/>
          <a:lstStyle>
            <a:lvl1pPr>
              <a:defRPr>
                <a:solidFill>
                  <a:srgbClr val="CC0633"/>
                </a:solidFill>
              </a:defRPr>
            </a:lvl1pPr>
          </a:lstStyle>
          <a:p>
            <a:r>
              <a:rPr lang="en-US" dirty="0"/>
              <a:t>PAGE WITH BULLETS</a:t>
            </a:r>
          </a:p>
        </p:txBody>
      </p:sp>
      <p:sp>
        <p:nvSpPr>
          <p:cNvPr id="4" name="Date Placeholder 3"/>
          <p:cNvSpPr>
            <a:spLocks noGrp="1"/>
          </p:cNvSpPr>
          <p:nvPr>
            <p:ph type="dt" sz="half" idx="10"/>
          </p:nvPr>
        </p:nvSpPr>
        <p:spPr/>
        <p:txBody>
          <a:bodyPr/>
          <a:lstStyle/>
          <a:p>
            <a:fld id="{482545AB-E10E-A541-9AB5-B013C07D8858}"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A04E3-866B-424A-9F33-40E3799F4726}" type="slidenum">
              <a:rPr lang="en-US" smtClean="0"/>
              <a:t>‹#›</a:t>
            </a:fld>
            <a:endParaRPr lang="en-US"/>
          </a:p>
        </p:txBody>
      </p:sp>
      <p:sp>
        <p:nvSpPr>
          <p:cNvPr id="7" name="Text Placeholder 2">
            <a:extLst>
              <a:ext uri="{FF2B5EF4-FFF2-40B4-BE49-F238E27FC236}">
                <a16:creationId xmlns:a16="http://schemas.microsoft.com/office/drawing/2014/main" id="{28099102-4D2D-E045-AFDA-D4B493CAF9AA}"/>
              </a:ext>
            </a:extLst>
          </p:cNvPr>
          <p:cNvSpPr>
            <a:spLocks noGrp="1"/>
          </p:cNvSpPr>
          <p:nvPr>
            <p:ph type="body" sz="quarter" idx="13"/>
          </p:nvPr>
        </p:nvSpPr>
        <p:spPr>
          <a:xfrm>
            <a:off x="-107075" y="1917701"/>
            <a:ext cx="11460875" cy="3568700"/>
          </a:xfrm>
          <a:prstGeom prst="rect">
            <a:avLst/>
          </a:prstGeom>
        </p:spPr>
        <p:txBody>
          <a:bodyPr/>
          <a:lstStyle>
            <a:lvl1pPr marL="1066773" indent="-1066773">
              <a:buFontTx/>
              <a:buBlip>
                <a:blip r:embed="rId2"/>
              </a:buBlip>
              <a:tabLst/>
              <a:defRPr b="0">
                <a:solidFill>
                  <a:srgbClr val="54585A"/>
                </a:solidFill>
                <a:latin typeface="Times" charset="0"/>
                <a:ea typeface="Times" charset="0"/>
                <a:cs typeface="Times" charset="0"/>
              </a:defRPr>
            </a:lvl1pPr>
            <a:lvl2pPr marL="1384265" indent="-927077">
              <a:buFontTx/>
              <a:buBlip>
                <a:blip r:embed="rId2"/>
              </a:buBlip>
              <a:tabLst/>
              <a:defRPr b="0">
                <a:solidFill>
                  <a:srgbClr val="54585A"/>
                </a:solidFill>
                <a:latin typeface="Times" charset="0"/>
                <a:ea typeface="Times" charset="0"/>
                <a:cs typeface="Times" charset="0"/>
              </a:defRPr>
            </a:lvl2pPr>
            <a:lvl3pPr marL="1736682" indent="-822305">
              <a:buFontTx/>
              <a:buBlip>
                <a:blip r:embed="rId2"/>
              </a:buBlip>
              <a:tabLst/>
              <a:defRPr b="0">
                <a:solidFill>
                  <a:srgbClr val="54585A"/>
                </a:solidFill>
                <a:latin typeface="Times" charset="0"/>
                <a:ea typeface="Times" charset="0"/>
                <a:cs typeface="Times" charset="0"/>
              </a:defRPr>
            </a:lvl3pPr>
            <a:lvl4pPr marL="2089098" indent="-717533">
              <a:buFontTx/>
              <a:buBlip>
                <a:blip r:embed="rId2"/>
              </a:buBlip>
              <a:tabLst/>
              <a:defRPr b="0">
                <a:solidFill>
                  <a:srgbClr val="54585A"/>
                </a:solidFill>
                <a:latin typeface="Times" charset="0"/>
                <a:ea typeface="Times" charset="0"/>
                <a:cs typeface="Times" charset="0"/>
              </a:defRPr>
            </a:lvl4pPr>
            <a:lvl5pPr marL="2539937" indent="-711182">
              <a:buFontTx/>
              <a:buBlip>
                <a:blip r:embed="rId2"/>
              </a:buBlip>
              <a:tabLst/>
              <a:defRPr b="0">
                <a:solidFill>
                  <a:srgbClr val="54585A"/>
                </a:solidFill>
                <a:latin typeface="Times" charset="0"/>
                <a:ea typeface="Times" charset="0"/>
                <a:cs typeface="Times"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8627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411074"/>
            <a:ext cx="10363200" cy="1362075"/>
          </a:xfrm>
        </p:spPr>
        <p:txBody>
          <a:bodyPr anchor="t">
            <a:noAutofit/>
          </a:bodyPr>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1700808"/>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C91E08-53F6-4B30-8521-A8FFEF1ADBB8}" type="datetimeFigureOut">
              <a:rPr lang="en-GB" smtClean="0"/>
              <a:t>10/06/2025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36993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2A690E-B703-23E3-9AA1-3AD11D7352CC}"/>
              </a:ext>
            </a:extLst>
          </p:cNvPr>
          <p:cNvSpPr/>
          <p:nvPr userDrawn="1"/>
        </p:nvSpPr>
        <p:spPr>
          <a:xfrm>
            <a:off x="0" y="6241775"/>
            <a:ext cx="12192000" cy="6162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0737232-2CE3-9DCE-212F-5D6F23F3AAA4}"/>
              </a:ext>
            </a:extLst>
          </p:cNvPr>
          <p:cNvPicPr>
            <a:picLocks noChangeAspect="1"/>
          </p:cNvPicPr>
          <p:nvPr userDrawn="1"/>
        </p:nvPicPr>
        <p:blipFill>
          <a:blip r:embed="rId2"/>
          <a:srcRect/>
          <a:stretch/>
        </p:blipFill>
        <p:spPr>
          <a:xfrm>
            <a:off x="288235" y="6346001"/>
            <a:ext cx="1302175" cy="386006"/>
          </a:xfrm>
          <a:prstGeom prst="rect">
            <a:avLst/>
          </a:prstGeom>
        </p:spPr>
      </p:pic>
      <p:sp>
        <p:nvSpPr>
          <p:cNvPr id="6" name="TextBox 5">
            <a:extLst>
              <a:ext uri="{FF2B5EF4-FFF2-40B4-BE49-F238E27FC236}">
                <a16:creationId xmlns:a16="http://schemas.microsoft.com/office/drawing/2014/main" id="{3911CBF6-54E8-B1B8-6B19-312A0F45F8BC}"/>
              </a:ext>
            </a:extLst>
          </p:cNvPr>
          <p:cNvSpPr txBox="1"/>
          <p:nvPr userDrawn="1"/>
        </p:nvSpPr>
        <p:spPr>
          <a:xfrm>
            <a:off x="11148370" y="6346001"/>
            <a:ext cx="755395" cy="423796"/>
          </a:xfrm>
          <a:prstGeom prst="rect">
            <a:avLst/>
          </a:prstGeom>
          <a:noFill/>
        </p:spPr>
        <p:txBody>
          <a:bodyPr wrap="square" lIns="72000" tIns="72000" rIns="72000" bIns="7200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54C13-87D3-234C-A354-AD8A6D709E9A}" type="slidenum">
              <a:rPr kumimoji="0" lang="en-GB" sz="1000" b="0" i="0" u="none" strike="noStrike" kern="1200" cap="none" spc="0" normalizeH="0" baseline="0" noProof="0" smtClean="0">
                <a:ln>
                  <a:noFill/>
                </a:ln>
                <a:solidFill>
                  <a:schemeClr val="tx1">
                    <a:lumMod val="65000"/>
                    <a:lumOff val="35000"/>
                  </a:schemeClr>
                </a:solidFill>
                <a:effectLst/>
                <a:uLnTx/>
                <a:uFillTx/>
                <a:latin typeface="Work Sans Medium" pitchFamily="2" charset="77"/>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chemeClr val="tx1">
                  <a:lumMod val="65000"/>
                  <a:lumOff val="35000"/>
                </a:schemeClr>
              </a:solidFill>
              <a:effectLst/>
              <a:uLnTx/>
              <a:uFillTx/>
              <a:latin typeface="Work Sans Medium" pitchFamily="2" charset="77"/>
              <a:ea typeface="+mn-ea"/>
              <a:cs typeface="Calibri Light" panose="020F0302020204030204" pitchFamily="34" charset="0"/>
            </a:endParaRPr>
          </a:p>
        </p:txBody>
      </p:sp>
    </p:spTree>
    <p:extLst>
      <p:ext uri="{BB962C8B-B14F-4D97-AF65-F5344CB8AC3E}">
        <p14:creationId xmlns:p14="http://schemas.microsoft.com/office/powerpoint/2010/main" val="18593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B61EC0-57C2-BA15-BEE6-65C856C03467}"/>
              </a:ext>
            </a:extLst>
          </p:cNvPr>
          <p:cNvSpPr txBox="1"/>
          <p:nvPr userDrawn="1"/>
        </p:nvSpPr>
        <p:spPr>
          <a:xfrm>
            <a:off x="11148370" y="6346001"/>
            <a:ext cx="755395" cy="423796"/>
          </a:xfrm>
          <a:prstGeom prst="rect">
            <a:avLst/>
          </a:prstGeom>
          <a:noFill/>
        </p:spPr>
        <p:txBody>
          <a:bodyPr wrap="square" lIns="72000" tIns="72000" rIns="72000" bIns="7200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B54C13-87D3-234C-A354-AD8A6D709E9A}" type="slidenum">
              <a:rPr kumimoji="0" lang="en-GB" sz="1000" b="0" i="0" u="none" strike="noStrike" kern="1200" cap="none" spc="0" normalizeH="0" baseline="0" noProof="0" smtClean="0">
                <a:ln>
                  <a:noFill/>
                </a:ln>
                <a:solidFill>
                  <a:schemeClr val="tx1">
                    <a:lumMod val="65000"/>
                    <a:lumOff val="35000"/>
                  </a:schemeClr>
                </a:solidFill>
                <a:effectLst/>
                <a:uLnTx/>
                <a:uFillTx/>
                <a:latin typeface="Work Sans Medium" pitchFamily="2" charset="77"/>
                <a:ea typeface="+mn-ea"/>
                <a:cs typeface="Calibri Light" panose="020F03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chemeClr val="tx1">
                  <a:lumMod val="65000"/>
                  <a:lumOff val="35000"/>
                </a:schemeClr>
              </a:solidFill>
              <a:effectLst/>
              <a:uLnTx/>
              <a:uFillTx/>
              <a:latin typeface="Work Sans Medium" pitchFamily="2" charset="77"/>
              <a:ea typeface="+mn-ea"/>
              <a:cs typeface="Calibri Light" panose="020F0302020204030204" pitchFamily="34" charset="0"/>
            </a:endParaRPr>
          </a:p>
        </p:txBody>
      </p:sp>
    </p:spTree>
    <p:extLst>
      <p:ext uri="{BB962C8B-B14F-4D97-AF65-F5344CB8AC3E}">
        <p14:creationId xmlns:p14="http://schemas.microsoft.com/office/powerpoint/2010/main" val="1911339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5"/>
        <p:cNvGrpSpPr/>
        <p:nvPr/>
      </p:nvGrpSpPr>
      <p:grpSpPr>
        <a:xfrm>
          <a:off x="0" y="0"/>
          <a:ext cx="0" cy="0"/>
          <a:chOff x="0" y="0"/>
          <a:chExt cx="0" cy="0"/>
        </a:xfrm>
      </p:grpSpPr>
      <p:sp>
        <p:nvSpPr>
          <p:cNvPr id="16" name="Google Shape;16;p79"/>
          <p:cNvSpPr/>
          <p:nvPr/>
        </p:nvSpPr>
        <p:spPr>
          <a:xfrm>
            <a:off x="0" y="6356351"/>
            <a:ext cx="12192000" cy="501650"/>
          </a:xfrm>
          <a:prstGeom prst="rect">
            <a:avLst/>
          </a:prstGeom>
          <a:solidFill>
            <a:srgbClr val="74586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D8D8D8"/>
              </a:solidFill>
              <a:latin typeface="Calibri"/>
              <a:ea typeface="Calibri"/>
              <a:cs typeface="Calibri"/>
              <a:sym typeface="Calibri"/>
            </a:endParaRPr>
          </a:p>
        </p:txBody>
      </p:sp>
      <p:sp>
        <p:nvSpPr>
          <p:cNvPr id="17" name="Google Shape;17;p79"/>
          <p:cNvSpPr txBox="1">
            <a:spLocks noGrp="1"/>
          </p:cNvSpPr>
          <p:nvPr>
            <p:ph type="title"/>
          </p:nvPr>
        </p:nvSpPr>
        <p:spPr>
          <a:xfrm>
            <a:off x="838200" y="365126"/>
            <a:ext cx="9578072"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9"/>
          <p:cNvSpPr txBox="1">
            <a:spLocks noGrp="1"/>
          </p:cNvSpPr>
          <p:nvPr>
            <p:ph type="body" idx="1"/>
          </p:nvPr>
        </p:nvSpPr>
        <p:spPr>
          <a:xfrm>
            <a:off x="838200" y="1959428"/>
            <a:ext cx="3308717" cy="3907972"/>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1000"/>
              </a:spcBef>
              <a:spcAft>
                <a:spcPts val="0"/>
              </a:spcAft>
              <a:buClr>
                <a:schemeClr val="dk1"/>
              </a:buClr>
              <a:buSzPts val="1600"/>
              <a:buChar char="•"/>
              <a:defRPr sz="1600">
                <a:latin typeface="Work Sans Medium"/>
                <a:ea typeface="Work Sans Medium"/>
                <a:cs typeface="Work Sans Medium"/>
                <a:sym typeface="Work Sans"/>
              </a:defRPr>
            </a:lvl1pPr>
            <a:lvl2pPr marL="914400" lvl="1"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2pPr>
            <a:lvl3pPr marL="1371600" lvl="2"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3pPr>
            <a:lvl4pPr marL="1828800" lvl="3"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4pPr>
            <a:lvl5pPr marL="2286000" lvl="4"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79"/>
          <p:cNvSpPr txBox="1">
            <a:spLocks noGrp="1"/>
          </p:cNvSpPr>
          <p:nvPr>
            <p:ph type="body" idx="2"/>
          </p:nvPr>
        </p:nvSpPr>
        <p:spPr>
          <a:xfrm>
            <a:off x="4441642" y="1959428"/>
            <a:ext cx="3308717" cy="3907972"/>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1000"/>
              </a:spcBef>
              <a:spcAft>
                <a:spcPts val="0"/>
              </a:spcAft>
              <a:buClr>
                <a:schemeClr val="dk1"/>
              </a:buClr>
              <a:buSzPts val="1600"/>
              <a:buChar char="•"/>
              <a:defRPr sz="1600">
                <a:latin typeface="Work Sans Medium"/>
                <a:ea typeface="Work Sans Medium"/>
                <a:cs typeface="Work Sans Medium"/>
                <a:sym typeface="Work Sans"/>
              </a:defRPr>
            </a:lvl1pPr>
            <a:lvl2pPr marL="914400" lvl="1"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2pPr>
            <a:lvl3pPr marL="1371600" lvl="2"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3pPr>
            <a:lvl4pPr marL="1828800" lvl="3"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4pPr>
            <a:lvl5pPr marL="2286000" lvl="4"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79"/>
          <p:cNvSpPr txBox="1">
            <a:spLocks noGrp="1"/>
          </p:cNvSpPr>
          <p:nvPr>
            <p:ph type="body" idx="3"/>
          </p:nvPr>
        </p:nvSpPr>
        <p:spPr>
          <a:xfrm>
            <a:off x="8045083" y="1959428"/>
            <a:ext cx="3308717" cy="390797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600"/>
              <a:buNone/>
              <a:defRPr sz="1600">
                <a:latin typeface="Work Sans Medium"/>
                <a:ea typeface="Work Sans Medium"/>
                <a:cs typeface="Work Sans Medium"/>
                <a:sym typeface="Work Sans"/>
              </a:defRPr>
            </a:lvl1pPr>
            <a:lvl2pPr marL="914400" lvl="1"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2pPr>
            <a:lvl3pPr marL="1371600" lvl="2"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3pPr>
            <a:lvl4pPr marL="1828800" lvl="3"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4pPr>
            <a:lvl5pPr marL="2286000" lvl="4"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79"/>
          <p:cNvSpPr txBox="1">
            <a:spLocks noGrp="1"/>
          </p:cNvSpPr>
          <p:nvPr>
            <p:ph type="dt" idx="10"/>
          </p:nvPr>
        </p:nvSpPr>
        <p:spPr>
          <a:xfrm>
            <a:off x="837664" y="643236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9"/>
          <p:cNvSpPr txBox="1">
            <a:spLocks noGrp="1"/>
          </p:cNvSpPr>
          <p:nvPr>
            <p:ph type="ftr" idx="11"/>
          </p:nvPr>
        </p:nvSpPr>
        <p:spPr>
          <a:xfrm>
            <a:off x="4010503" y="643236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9"/>
          <p:cNvSpPr txBox="1">
            <a:spLocks noGrp="1"/>
          </p:cNvSpPr>
          <p:nvPr>
            <p:ph type="sldNum" idx="12"/>
          </p:nvPr>
        </p:nvSpPr>
        <p:spPr>
          <a:xfrm>
            <a:off x="8582503" y="643236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4" name="Google Shape;24;p79"/>
          <p:cNvSpPr/>
          <p:nvPr/>
        </p:nvSpPr>
        <p:spPr>
          <a:xfrm>
            <a:off x="0" y="0"/>
            <a:ext cx="130611" cy="1959428"/>
          </a:xfrm>
          <a:prstGeom prst="rect">
            <a:avLst/>
          </a:prstGeom>
          <a:solidFill>
            <a:srgbClr val="FCCA7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041213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Disposition personnalisée">
  <p:cSld name="1_Disposition personnalisée">
    <p:spTree>
      <p:nvGrpSpPr>
        <p:cNvPr id="1" name="Shape 108"/>
        <p:cNvGrpSpPr/>
        <p:nvPr/>
      </p:nvGrpSpPr>
      <p:grpSpPr>
        <a:xfrm>
          <a:off x="0" y="0"/>
          <a:ext cx="0" cy="0"/>
          <a:chOff x="0" y="0"/>
          <a:chExt cx="0" cy="0"/>
        </a:xfrm>
      </p:grpSpPr>
      <p:sp>
        <p:nvSpPr>
          <p:cNvPr id="109" name="Google Shape;109;p8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83"/>
          <p:cNvSpPr txBox="1">
            <a:spLocks noGrp="1"/>
          </p:cNvSpPr>
          <p:nvPr>
            <p:ph type="body" idx="1"/>
          </p:nvPr>
        </p:nvSpPr>
        <p:spPr>
          <a:xfrm>
            <a:off x="838200" y="1959428"/>
            <a:ext cx="10515600" cy="3907972"/>
          </a:xfrm>
          <a:prstGeom prst="rect">
            <a:avLst/>
          </a:prstGeom>
          <a:noFill/>
          <a:ln>
            <a:noFill/>
          </a:ln>
        </p:spPr>
        <p:txBody>
          <a:bodyPr spcFirstLastPara="1" wrap="square" lIns="91425" tIns="45700" rIns="91425" bIns="45700" anchor="t" anchorCtr="0">
            <a:noAutofit/>
          </a:bodyPr>
          <a:lstStyle>
            <a:lvl1pPr marL="457200" lvl="0" indent="-330200" algn="l">
              <a:lnSpc>
                <a:spcPct val="100000"/>
              </a:lnSpc>
              <a:spcBef>
                <a:spcPts val="1000"/>
              </a:spcBef>
              <a:spcAft>
                <a:spcPts val="0"/>
              </a:spcAft>
              <a:buClr>
                <a:schemeClr val="dk1"/>
              </a:buClr>
              <a:buSzPts val="1600"/>
              <a:buChar char="•"/>
              <a:defRPr sz="1600">
                <a:latin typeface="Work Sans Medium"/>
                <a:ea typeface="Work Sans Medium"/>
                <a:cs typeface="Work Sans Medium"/>
                <a:sym typeface="Work Sans"/>
              </a:defRPr>
            </a:lvl1pPr>
            <a:lvl2pPr marL="914400" lvl="1"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2pPr>
            <a:lvl3pPr marL="1371600" lvl="2"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3pPr>
            <a:lvl4pPr marL="1828800" lvl="3"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4pPr>
            <a:lvl5pPr marL="2286000" lvl="4" indent="-330200" algn="l">
              <a:lnSpc>
                <a:spcPct val="100000"/>
              </a:lnSpc>
              <a:spcBef>
                <a:spcPts val="500"/>
              </a:spcBef>
              <a:spcAft>
                <a:spcPts val="0"/>
              </a:spcAft>
              <a:buClr>
                <a:schemeClr val="dk1"/>
              </a:buClr>
              <a:buSzPts val="1600"/>
              <a:buChar char="•"/>
              <a:defRPr sz="1600">
                <a:latin typeface="Work Sans Medium"/>
                <a:ea typeface="Work Sans Medium"/>
                <a:cs typeface="Work Sans Medium"/>
                <a:sym typeface="Work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83"/>
          <p:cNvSpPr/>
          <p:nvPr/>
        </p:nvSpPr>
        <p:spPr>
          <a:xfrm>
            <a:off x="0" y="0"/>
            <a:ext cx="130611" cy="1959428"/>
          </a:xfrm>
          <a:prstGeom prst="rect">
            <a:avLst/>
          </a:prstGeom>
          <a:solidFill>
            <a:srgbClr val="FCCA7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Calibri"/>
              <a:ea typeface="Calibri"/>
              <a:cs typeface="Calibri"/>
              <a:sym typeface="Calibri"/>
            </a:endParaRPr>
          </a:p>
        </p:txBody>
      </p:sp>
      <p:sp>
        <p:nvSpPr>
          <p:cNvPr id="112" name="Google Shape;112;p83"/>
          <p:cNvSpPr/>
          <p:nvPr/>
        </p:nvSpPr>
        <p:spPr>
          <a:xfrm>
            <a:off x="0" y="6356351"/>
            <a:ext cx="12192000" cy="501650"/>
          </a:xfrm>
          <a:prstGeom prst="rect">
            <a:avLst/>
          </a:prstGeom>
          <a:solidFill>
            <a:srgbClr val="745861"/>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rgbClr val="D8D8D8"/>
              </a:solidFill>
              <a:latin typeface="Calibri"/>
              <a:ea typeface="Calibri"/>
              <a:cs typeface="Calibri"/>
              <a:sym typeface="Calibri"/>
            </a:endParaRPr>
          </a:p>
        </p:txBody>
      </p:sp>
      <p:sp>
        <p:nvSpPr>
          <p:cNvPr id="113" name="Google Shape;113;p83"/>
          <p:cNvSpPr txBox="1">
            <a:spLocks noGrp="1"/>
          </p:cNvSpPr>
          <p:nvPr>
            <p:ph type="dt" idx="10"/>
          </p:nvPr>
        </p:nvSpPr>
        <p:spPr>
          <a:xfrm>
            <a:off x="837664" y="643236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83"/>
          <p:cNvSpPr txBox="1">
            <a:spLocks noGrp="1"/>
          </p:cNvSpPr>
          <p:nvPr>
            <p:ph type="ftr" idx="11"/>
          </p:nvPr>
        </p:nvSpPr>
        <p:spPr>
          <a:xfrm>
            <a:off x="4010503" y="643236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83"/>
          <p:cNvSpPr txBox="1">
            <a:spLocks noGrp="1"/>
          </p:cNvSpPr>
          <p:nvPr>
            <p:ph type="sldNum" idx="12"/>
          </p:nvPr>
        </p:nvSpPr>
        <p:spPr>
          <a:xfrm>
            <a:off x="8582503" y="643236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0749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547242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33"/>
        <p:cNvGrpSpPr/>
        <p:nvPr/>
      </p:nvGrpSpPr>
      <p:grpSpPr>
        <a:xfrm>
          <a:off x="0" y="0"/>
          <a:ext cx="0" cy="0"/>
          <a:chOff x="0" y="0"/>
          <a:chExt cx="0" cy="0"/>
        </a:xfrm>
      </p:grpSpPr>
      <p:sp>
        <p:nvSpPr>
          <p:cNvPr id="34" name="Google Shape;34;p20"/>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Picture Placeholder 6">
            <a:extLst>
              <a:ext uri="{FF2B5EF4-FFF2-40B4-BE49-F238E27FC236}">
                <a16:creationId xmlns:a16="http://schemas.microsoft.com/office/drawing/2014/main" id="{79D5118D-97C4-8F48-B7F6-276414ACF32F}"/>
              </a:ext>
            </a:extLst>
          </p:cNvPr>
          <p:cNvSpPr>
            <a:spLocks noGrp="1"/>
          </p:cNvSpPr>
          <p:nvPr>
            <p:ph type="pic" sz="quarter" idx="10" hasCustomPrompt="1"/>
          </p:nvPr>
        </p:nvSpPr>
        <p:spPr>
          <a:xfrm>
            <a:off x="6172202" y="1825625"/>
            <a:ext cx="5181598" cy="4351338"/>
          </a:xfrm>
          <a:prstGeom prst="rect">
            <a:avLst/>
          </a:prstGeom>
        </p:spPr>
        <p:txBody>
          <a:bodyPr>
            <a:normAutofit/>
          </a:bodyPr>
          <a:lstStyle>
            <a:lvl1pPr marL="76200" marR="0" indent="0" algn="l" defTabSz="914400" rtl="0" eaLnBrk="1" fontAlgn="auto" latinLnBrk="0" hangingPunct="1">
              <a:lnSpc>
                <a:spcPct val="90000"/>
              </a:lnSpc>
              <a:spcBef>
                <a:spcPts val="1000"/>
              </a:spcBef>
              <a:spcAft>
                <a:spcPts val="0"/>
              </a:spcAft>
              <a:buClr>
                <a:schemeClr val="dk1"/>
              </a:buClr>
              <a:buSzPts val="2400"/>
              <a:buFontTx/>
              <a:buNone/>
              <a:tabLst/>
              <a:defRPr sz="2000" i="1" baseline="0">
                <a:solidFill>
                  <a:schemeClr val="bg1">
                    <a:lumMod val="50000"/>
                  </a:schemeClr>
                </a:solidFill>
                <a:latin typeface="Arial" panose="020B0604020202020204" pitchFamily="34" charset="0"/>
              </a:defRPr>
            </a:lvl1pPr>
          </a:lstStyle>
          <a:p>
            <a:pPr marL="457200" marR="0" lvl="0" indent="-381000" algn="l" defTabSz="914400" rtl="0" eaLnBrk="1" fontAlgn="auto" latinLnBrk="0" hangingPunct="1">
              <a:lnSpc>
                <a:spcPct val="90000"/>
              </a:lnSpc>
              <a:spcBef>
                <a:spcPts val="1000"/>
              </a:spcBef>
              <a:spcAft>
                <a:spcPts val="0"/>
              </a:spcAft>
              <a:buClr>
                <a:schemeClr val="dk1"/>
              </a:buClr>
              <a:buSzPts val="2400"/>
              <a:buFont typeface="Arial"/>
              <a:buChar char="•"/>
              <a:tabLst/>
              <a:defRPr/>
            </a:pPr>
            <a:r>
              <a:rPr lang="sv-SE" err="1"/>
              <a:t>When</a:t>
            </a:r>
            <a:r>
              <a:rPr lang="sv-SE"/>
              <a:t> </a:t>
            </a:r>
            <a:r>
              <a:rPr lang="sv-SE" err="1"/>
              <a:t>using</a:t>
            </a:r>
            <a:r>
              <a:rPr lang="sv-SE"/>
              <a:t> a </a:t>
            </a:r>
            <a:r>
              <a:rPr lang="sv-SE" err="1"/>
              <a:t>photo</a:t>
            </a:r>
            <a:r>
              <a:rPr lang="sv-SE"/>
              <a:t> or diagram</a:t>
            </a:r>
          </a:p>
        </p:txBody>
      </p:sp>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a:p>
        </p:txBody>
      </p:sp>
    </p:spTree>
    <p:extLst>
      <p:ext uri="{BB962C8B-B14F-4D97-AF65-F5344CB8AC3E}">
        <p14:creationId xmlns:p14="http://schemas.microsoft.com/office/powerpoint/2010/main" val="138123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6074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825625"/>
            <a:ext cx="5181600" cy="4351338"/>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365125"/>
            <a:ext cx="10515600" cy="113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32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6904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5.jpeg"/><Relationship Id="rId2" Type="http://schemas.openxmlformats.org/officeDocument/2006/relationships/slideLayout" Target="../slideLayouts/slideLayout8.xml"/><Relationship Id="rId16" Type="http://schemas.openxmlformats.org/officeDocument/2006/relationships/image" Target="../media/image4.emf"/><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oleObject" Target="../embeddings/oleObject1.bin"/><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833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l" defTabSz="914400" rtl="0" eaLnBrk="1" latinLnBrk="0" hangingPunct="1">
        <a:lnSpc>
          <a:spcPct val="90000"/>
        </a:lnSpc>
        <a:spcBef>
          <a:spcPct val="0"/>
        </a:spcBef>
        <a:buNone/>
        <a:defRPr sz="4400" kern="1200">
          <a:solidFill>
            <a:schemeClr val="tx1"/>
          </a:solidFill>
          <a:latin typeface="Work San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A9DAF5B-B75F-1471-640C-2C020A32910B}"/>
              </a:ext>
            </a:extLst>
          </p:cNvPr>
          <p:cNvGraphicFramePr>
            <a:graphicFrameLocks noChangeAspect="1"/>
          </p:cNvGraphicFramePr>
          <p:nvPr userDrawn="1">
            <p:custDataLst>
              <p:tags r:id="rId14"/>
            </p:custDataLst>
            <p:extLst>
              <p:ext uri="{D42A27DB-BD31-4B8C-83A1-F6EECF244321}">
                <p14:modId xmlns:p14="http://schemas.microsoft.com/office/powerpoint/2010/main" val="123026651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5" imgW="7772400" imgH="10058400" progId="TCLayout.ActiveDocument.1">
                  <p:embed/>
                </p:oleObj>
              </mc:Choice>
              <mc:Fallback>
                <p:oleObj name="think-cell Slide" r:id="rId15" imgW="7772400" imgH="10058400" progId="TCLayout.ActiveDocument.1">
                  <p:embed/>
                  <p:pic>
                    <p:nvPicPr>
                      <p:cNvPr id="6" name="think-cell data - do not delete" hidden="1">
                        <a:extLst>
                          <a:ext uri="{FF2B5EF4-FFF2-40B4-BE49-F238E27FC236}">
                            <a16:creationId xmlns:a16="http://schemas.microsoft.com/office/drawing/2014/main" id="{5A9DAF5B-B75F-1471-640C-2C020A32910B}"/>
                          </a:ext>
                        </a:extLst>
                      </p:cNvPr>
                      <p:cNvPicPr/>
                      <p:nvPr/>
                    </p:nvPicPr>
                    <p:blipFill>
                      <a:blip r:embed="rId16"/>
                      <a:stretch>
                        <a:fillRect/>
                      </a:stretch>
                    </p:blipFill>
                    <p:spPr>
                      <a:xfrm>
                        <a:off x="1588" y="1588"/>
                        <a:ext cx="1227"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1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1134000"/>
          </a:xfrm>
          <a:prstGeom prst="rect">
            <a:avLst/>
          </a:prstGeom>
        </p:spPr>
        <p:txBody>
          <a:bodyPr vert="horz" lIns="91440" tIns="45720" rIns="91440" bIns="45720" rtlCol="0" anchor="b">
            <a:normAutofit/>
          </a:bodyPr>
          <a:lstStyle/>
          <a:p>
            <a:r>
              <a:rPr lang="en-GB"/>
              <a:t>Click to edit Master title style</a:t>
            </a:r>
            <a:endParaRPr lang="en-US"/>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4788181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6" r:id="rId10"/>
    <p:sldLayoutId id="2147483699" r:id="rId11"/>
    <p:sldLayoutId id="214748370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www.frontiersin.org/articles/10.3389/fenvs.2019.00008/full" TargetMode="External"/><Relationship Id="rId5" Type="http://schemas.openxmlformats.org/officeDocument/2006/relationships/image" Target="../media/image28.jpeg"/><Relationship Id="rId4" Type="http://schemas.openxmlformats.org/officeDocument/2006/relationships/hyperlink" Target="https://www.theguardian.com/sustainable-business/nexus-thinking-global-water-food-energy"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3" Type="http://schemas.openxmlformats.org/officeDocument/2006/relationships/hyperlink" Target="https://osemosys.readthedocs.io/en/latest/manual/Create%20a%20model%20in%20OSeMOSY"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43.sv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Introduction to CLEWs</a:t>
            </a:r>
            <a:br>
              <a:rPr lang="en-US" dirty="0"/>
            </a:b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a:t>Background, conceptual overview and examples</a:t>
            </a: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56AB6-0E95-C9F3-74C5-AF83F55C8AB4}"/>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FAF551A-1D39-999F-9D5A-0F1ED7C420CB}"/>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7FAF551A-1D39-999F-9D5A-0F1ED7C420C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Google Shape;1148;p77">
            <a:extLst>
              <a:ext uri="{FF2B5EF4-FFF2-40B4-BE49-F238E27FC236}">
                <a16:creationId xmlns:a16="http://schemas.microsoft.com/office/drawing/2014/main" id="{22D551ED-F4BA-4FC4-8A5C-1CF8F1A778B5}"/>
              </a:ext>
            </a:extLst>
          </p:cNvPr>
          <p:cNvSpPr txBox="1">
            <a:spLocks/>
          </p:cNvSpPr>
          <p:nvPr/>
        </p:nvSpPr>
        <p:spPr>
          <a:xfrm>
            <a:off x="444990" y="398319"/>
            <a:ext cx="8470769" cy="4953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765B65"/>
              </a:buClr>
              <a:buSzPts val="4000"/>
              <a:buFont typeface="Work Sans"/>
              <a:buNone/>
            </a:pPr>
            <a:r>
              <a:rPr lang="en-GB" sz="3500" kern="0" dirty="0">
                <a:solidFill>
                  <a:schemeClr val="tx1">
                    <a:lumMod val="65000"/>
                    <a:lumOff val="35000"/>
                  </a:schemeClr>
                </a:solidFill>
                <a:latin typeface="Aptos" panose="020B0004020202020204"/>
                <a:ea typeface="Work Sans Medium"/>
                <a:cs typeface="Work Sans Medium"/>
                <a:sym typeface="Work Sans"/>
              </a:rPr>
              <a:t>Why CLEWs?</a:t>
            </a:r>
          </a:p>
        </p:txBody>
      </p:sp>
      <p:sp>
        <p:nvSpPr>
          <p:cNvPr id="2" name="Rectangle 1">
            <a:extLst>
              <a:ext uri="{FF2B5EF4-FFF2-40B4-BE49-F238E27FC236}">
                <a16:creationId xmlns:a16="http://schemas.microsoft.com/office/drawing/2014/main" id="{596C7C19-EC0A-C62D-9B83-95ACB5FFC78C}"/>
              </a:ext>
            </a:extLst>
          </p:cNvPr>
          <p:cNvSpPr/>
          <p:nvPr/>
        </p:nvSpPr>
        <p:spPr>
          <a:xfrm>
            <a:off x="564108" y="1382286"/>
            <a:ext cx="8140171" cy="4093428"/>
          </a:xfrm>
          <a:prstGeom prst="rect">
            <a:avLst/>
          </a:prstGeom>
        </p:spPr>
        <p:txBody>
          <a:bodyPr wrap="square">
            <a:spAutoFit/>
          </a:bodyPr>
          <a:lstStyle/>
          <a:p>
            <a:pPr>
              <a:spcAft>
                <a:spcPts val="1800"/>
              </a:spcAft>
            </a:pPr>
            <a:r>
              <a:rPr lang="en-US" sz="2000" dirty="0">
                <a:latin typeface="Roboto" panose="02000000000000000000" pitchFamily="2" charset="0"/>
                <a:ea typeface="Roboto" panose="02000000000000000000" pitchFamily="2" charset="0"/>
              </a:rPr>
              <a:t>Climate, land, energy and water are essential to sustainable development.</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29% of the adult population globally suffers from moderate or severe </a:t>
            </a:r>
            <a:r>
              <a:rPr lang="en-US" sz="2000" b="1" dirty="0">
                <a:latin typeface="Roboto" panose="02000000000000000000" pitchFamily="2" charset="0"/>
                <a:ea typeface="Roboto" panose="02000000000000000000" pitchFamily="2" charset="0"/>
              </a:rPr>
              <a:t>food insecurity</a:t>
            </a:r>
            <a:endParaRPr lang="en-US" sz="2000" dirty="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25% of the world population live under conditions of </a:t>
            </a:r>
            <a:r>
              <a:rPr lang="en-US" sz="2000" b="1" dirty="0">
                <a:latin typeface="Roboto" panose="02000000000000000000" pitchFamily="2" charset="0"/>
                <a:ea typeface="Roboto" panose="02000000000000000000" pitchFamily="2" charset="0"/>
              </a:rPr>
              <a:t>high water stress</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26% of the world population have </a:t>
            </a:r>
            <a:r>
              <a:rPr lang="en-US" sz="2000" b="1" dirty="0">
                <a:latin typeface="Roboto" panose="02000000000000000000" pitchFamily="2" charset="0"/>
                <a:ea typeface="Roboto" panose="02000000000000000000" pitchFamily="2" charset="0"/>
              </a:rPr>
              <a:t>no access to safe and clean energy</a:t>
            </a:r>
            <a:r>
              <a:rPr lang="en-US" sz="2000" dirty="0">
                <a:latin typeface="Roboto" panose="02000000000000000000" pitchFamily="2" charset="0"/>
                <a:ea typeface="Roboto" panose="02000000000000000000" pitchFamily="2" charset="0"/>
              </a:rPr>
              <a:t> for cooking </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The world is </a:t>
            </a:r>
            <a:r>
              <a:rPr lang="en-US" sz="2000" b="1" dirty="0">
                <a:latin typeface="Roboto" panose="02000000000000000000" pitchFamily="2" charset="0"/>
                <a:ea typeface="Roboto" panose="02000000000000000000" pitchFamily="2" charset="0"/>
              </a:rPr>
              <a:t>not on track to meet the climate goals </a:t>
            </a:r>
            <a:r>
              <a:rPr lang="en-US" sz="2000" dirty="0">
                <a:latin typeface="Roboto" panose="02000000000000000000" pitchFamily="2" charset="0"/>
                <a:ea typeface="Roboto" panose="02000000000000000000" pitchFamily="2" charset="0"/>
              </a:rPr>
              <a:t>agreed to in Paris in 2015</a:t>
            </a:r>
          </a:p>
        </p:txBody>
      </p:sp>
      <p:pic>
        <p:nvPicPr>
          <p:cNvPr id="5" name="Picture 4">
            <a:extLst>
              <a:ext uri="{FF2B5EF4-FFF2-40B4-BE49-F238E27FC236}">
                <a16:creationId xmlns:a16="http://schemas.microsoft.com/office/drawing/2014/main" id="{AE3C111E-8BDF-8EB2-D2E6-1AE02AAA9E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385"/>
          <a:stretch/>
        </p:blipFill>
        <p:spPr>
          <a:xfrm>
            <a:off x="9124419" y="3204971"/>
            <a:ext cx="2194560" cy="1340363"/>
          </a:xfrm>
          <a:prstGeom prst="rect">
            <a:avLst/>
          </a:prstGeom>
        </p:spPr>
      </p:pic>
      <p:pic>
        <p:nvPicPr>
          <p:cNvPr id="6" name="Content Placeholder 3">
            <a:extLst>
              <a:ext uri="{FF2B5EF4-FFF2-40B4-BE49-F238E27FC236}">
                <a16:creationId xmlns:a16="http://schemas.microsoft.com/office/drawing/2014/main" id="{48D37EB5-983B-6481-1998-1EC0816368D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512"/>
          <a:stretch/>
        </p:blipFill>
        <p:spPr>
          <a:xfrm>
            <a:off x="9124420" y="1653531"/>
            <a:ext cx="2194559" cy="1340363"/>
          </a:xfrm>
          <a:prstGeom prst="rect">
            <a:avLst/>
          </a:prstGeom>
        </p:spPr>
      </p:pic>
      <p:pic>
        <p:nvPicPr>
          <p:cNvPr id="8" name="Picture 2" descr="C:\Users\Thomas\Downloads\iStock_000003045299Small.jpg">
            <a:extLst>
              <a:ext uri="{FF2B5EF4-FFF2-40B4-BE49-F238E27FC236}">
                <a16:creationId xmlns:a16="http://schemas.microsoft.com/office/drawing/2014/main" id="{D6CFF928-A362-5DC9-67B3-133855BB0E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4419" y="4756411"/>
            <a:ext cx="2198444" cy="1340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885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531781" y="1335784"/>
            <a:ext cx="8140171" cy="6478697"/>
          </a:xfrm>
          <a:prstGeom prst="rect">
            <a:avLst/>
          </a:prstGeom>
        </p:spPr>
        <p:txBody>
          <a:bodyPr wrap="square">
            <a:spAutoFit/>
          </a:bodyPr>
          <a:lstStyle/>
          <a:p>
            <a:pPr>
              <a:spcAft>
                <a:spcPts val="1800"/>
              </a:spcAft>
            </a:pPr>
            <a:r>
              <a:rPr lang="en-US" sz="2000" dirty="0">
                <a:latin typeface="Roboto" panose="02000000000000000000" pitchFamily="2" charset="0"/>
                <a:ea typeface="Roboto" panose="02000000000000000000" pitchFamily="2" charset="0"/>
              </a:rPr>
              <a:t>Climate, land, energy and water systems are closely interlinked</a:t>
            </a:r>
          </a:p>
          <a:p>
            <a:pPr marL="285750" indent="-28575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Fundamental link between </a:t>
            </a:r>
            <a:r>
              <a:rPr lang="en-US" sz="2000" b="1" dirty="0">
                <a:latin typeface="Roboto" panose="02000000000000000000" pitchFamily="2" charset="0"/>
                <a:ea typeface="Roboto" panose="02000000000000000000" pitchFamily="2" charset="0"/>
              </a:rPr>
              <a:t>land-use</a:t>
            </a:r>
            <a:r>
              <a:rPr lang="en-US" sz="2000" dirty="0">
                <a:latin typeface="Roboto" panose="02000000000000000000" pitchFamily="2" charset="0"/>
                <a:ea typeface="Roboto" panose="02000000000000000000" pitchFamily="2" charset="0"/>
              </a:rPr>
              <a:t> and </a:t>
            </a:r>
            <a:r>
              <a:rPr lang="en-US" sz="2000" b="1" dirty="0">
                <a:latin typeface="Roboto" panose="02000000000000000000" pitchFamily="2" charset="0"/>
                <a:ea typeface="Roboto" panose="02000000000000000000" pitchFamily="2" charset="0"/>
              </a:rPr>
              <a:t>hydrology </a:t>
            </a:r>
            <a:r>
              <a:rPr lang="en-US" sz="2000" dirty="0">
                <a:latin typeface="Roboto" panose="02000000000000000000" pitchFamily="2" charset="0"/>
                <a:ea typeface="Roboto" panose="02000000000000000000" pitchFamily="2" charset="0"/>
              </a:rPr>
              <a:t>in watershed management</a:t>
            </a:r>
            <a:endParaRPr lang="en-US" sz="2000" b="1" dirty="0">
              <a:latin typeface="Roboto" panose="02000000000000000000" pitchFamily="2" charset="0"/>
              <a:ea typeface="Roboto" panose="02000000000000000000" pitchFamily="2" charset="0"/>
            </a:endParaRPr>
          </a:p>
          <a:p>
            <a:pPr marL="285750" indent="-28575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70% of freshwater withdrawals worldwide are for </a:t>
            </a:r>
            <a:r>
              <a:rPr lang="en-US" sz="2000" b="1" dirty="0">
                <a:latin typeface="Roboto" panose="02000000000000000000" pitchFamily="2" charset="0"/>
                <a:ea typeface="Roboto" panose="02000000000000000000" pitchFamily="2" charset="0"/>
              </a:rPr>
              <a:t>agriculture</a:t>
            </a:r>
            <a:r>
              <a:rPr lang="en-US" sz="2000" dirty="0">
                <a:latin typeface="Roboto" panose="02000000000000000000" pitchFamily="2" charset="0"/>
                <a:ea typeface="Roboto" panose="02000000000000000000" pitchFamily="2" charset="0"/>
              </a:rPr>
              <a:t> and 20% for </a:t>
            </a:r>
            <a:r>
              <a:rPr lang="en-US" sz="2000" b="1" dirty="0">
                <a:latin typeface="Roboto" panose="02000000000000000000" pitchFamily="2" charset="0"/>
                <a:ea typeface="Roboto" panose="02000000000000000000" pitchFamily="2" charset="0"/>
              </a:rPr>
              <a:t>energy applications</a:t>
            </a:r>
          </a:p>
          <a:p>
            <a:pPr marL="285750" indent="-285750">
              <a:spcAft>
                <a:spcPts val="1200"/>
              </a:spcAft>
              <a:buFont typeface="Arial" panose="020B0604020202020204" pitchFamily="34" charset="0"/>
              <a:buChar char="•"/>
            </a:pPr>
            <a:r>
              <a:rPr lang="en-US" sz="2000" b="1" dirty="0">
                <a:latin typeface="Roboto" panose="02000000000000000000" pitchFamily="2" charset="0"/>
                <a:ea typeface="Roboto" panose="02000000000000000000" pitchFamily="2" charset="0"/>
              </a:rPr>
              <a:t>Hydropower </a:t>
            </a:r>
            <a:r>
              <a:rPr lang="en-US" sz="2000" dirty="0">
                <a:latin typeface="Roboto" panose="02000000000000000000" pitchFamily="2" charset="0"/>
                <a:ea typeface="Roboto" panose="02000000000000000000" pitchFamily="2" charset="0"/>
              </a:rPr>
              <a:t>contributes16% to global electricity supply</a:t>
            </a:r>
          </a:p>
          <a:p>
            <a:pPr marL="285750" indent="-285750">
              <a:spcAft>
                <a:spcPts val="1200"/>
              </a:spcAft>
              <a:buFont typeface="Arial" panose="020B0604020202020204" pitchFamily="34" charset="0"/>
              <a:buChar char="•"/>
            </a:pPr>
            <a:r>
              <a:rPr lang="en-GB" sz="2000" b="1" dirty="0">
                <a:solidFill>
                  <a:srgbClr val="021318"/>
                </a:solidFill>
                <a:latin typeface="Roboto" panose="02000000000000000000"/>
              </a:rPr>
              <a:t>Bioenergy</a:t>
            </a:r>
            <a:r>
              <a:rPr lang="en-GB" sz="2000" dirty="0">
                <a:solidFill>
                  <a:srgbClr val="021318"/>
                </a:solidFill>
                <a:latin typeface="Roboto" panose="02000000000000000000"/>
              </a:rPr>
              <a:t> accounts for a little more than 10% (60 EJ) of the world’s total primary energy supply and </a:t>
            </a:r>
            <a:r>
              <a:rPr lang="en-GB" sz="2000" dirty="0">
                <a:solidFill>
                  <a:srgbClr val="021318"/>
                </a:solidFill>
                <a:latin typeface="Roboto" panose="02000000000000000000"/>
                <a:cs typeface="Calibri" panose="020F0502020204030204" pitchFamily="34" charset="0"/>
              </a:rPr>
              <a:t>about 2% of world electricity generation</a:t>
            </a:r>
            <a:r>
              <a:rPr lang="en-GB" sz="2000" dirty="0">
                <a:solidFill>
                  <a:srgbClr val="021318"/>
                </a:solidFill>
                <a:latin typeface="Roboto" panose="02000000000000000000"/>
              </a:rPr>
              <a:t> </a:t>
            </a:r>
          </a:p>
          <a:p>
            <a:pPr marL="285750" indent="-285750">
              <a:spcAft>
                <a:spcPts val="1200"/>
              </a:spcAft>
              <a:buFont typeface="Arial" panose="020B0604020202020204" pitchFamily="34" charset="0"/>
              <a:buChar char="•"/>
            </a:pPr>
            <a:r>
              <a:rPr lang="en-GB" sz="2000" dirty="0">
                <a:solidFill>
                  <a:srgbClr val="021318"/>
                </a:solidFill>
                <a:latin typeface="Roboto" panose="02000000000000000000"/>
              </a:rPr>
              <a:t>15% of maize and oil seeds and over 20% of sugarcane are used for </a:t>
            </a:r>
            <a:r>
              <a:rPr lang="en-GB" sz="2000" b="1" dirty="0">
                <a:solidFill>
                  <a:srgbClr val="021318"/>
                </a:solidFill>
                <a:latin typeface="Roboto" panose="02000000000000000000"/>
              </a:rPr>
              <a:t>biofuel production</a:t>
            </a:r>
          </a:p>
          <a:p>
            <a:pPr marL="285750" indent="-285750">
              <a:spcAft>
                <a:spcPts val="6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pic>
        <p:nvPicPr>
          <p:cNvPr id="11" name="Content Placeholder 4">
            <a:extLst>
              <a:ext uri="{FF2B5EF4-FFF2-40B4-BE49-F238E27FC236}">
                <a16:creationId xmlns:a16="http://schemas.microsoft.com/office/drawing/2014/main" id="{F592D354-3290-71CE-A110-F27038091B3F}"/>
              </a:ext>
            </a:extLst>
          </p:cNvPr>
          <p:cNvPicPr>
            <a:picLocks noChangeAspect="1"/>
          </p:cNvPicPr>
          <p:nvPr/>
        </p:nvPicPr>
        <p:blipFill>
          <a:blip r:embed="rId3"/>
          <a:stretch>
            <a:fillRect/>
          </a:stretch>
        </p:blipFill>
        <p:spPr>
          <a:xfrm>
            <a:off x="8750461" y="1659655"/>
            <a:ext cx="2562251" cy="1769345"/>
          </a:xfrm>
          <a:prstGeom prst="rect">
            <a:avLst/>
          </a:prstGeom>
        </p:spPr>
      </p:pic>
      <p:pic>
        <p:nvPicPr>
          <p:cNvPr id="10" name="Picture 3">
            <a:extLst>
              <a:ext uri="{FF2B5EF4-FFF2-40B4-BE49-F238E27FC236}">
                <a16:creationId xmlns:a16="http://schemas.microsoft.com/office/drawing/2014/main" id="{4FA48FFE-8DB2-B176-8F7E-F808E7CA79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0461" y="3575375"/>
            <a:ext cx="2627187" cy="1527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Google Shape;1148;p77">
            <a:extLst>
              <a:ext uri="{FF2B5EF4-FFF2-40B4-BE49-F238E27FC236}">
                <a16:creationId xmlns:a16="http://schemas.microsoft.com/office/drawing/2014/main" id="{9449D3E0-ED85-1D49-6B1F-2B757687A65D}"/>
              </a:ext>
            </a:extLst>
          </p:cNvPr>
          <p:cNvSpPr txBox="1">
            <a:spLocks/>
          </p:cNvSpPr>
          <p:nvPr/>
        </p:nvSpPr>
        <p:spPr>
          <a:xfrm>
            <a:off x="444990" y="398319"/>
            <a:ext cx="8470769" cy="4953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765B65"/>
              </a:buClr>
              <a:buSzPts val="4000"/>
              <a:buFont typeface="Work Sans"/>
              <a:buNone/>
            </a:pPr>
            <a:r>
              <a:rPr lang="en-GB" sz="3500" kern="0" dirty="0">
                <a:solidFill>
                  <a:schemeClr val="tx1">
                    <a:lumMod val="65000"/>
                    <a:lumOff val="35000"/>
                  </a:schemeClr>
                </a:solidFill>
                <a:latin typeface="Aptos" panose="020B0004020202020204"/>
                <a:ea typeface="Work Sans Medium"/>
                <a:cs typeface="Work Sans Medium"/>
                <a:sym typeface="Work Sans"/>
              </a:rPr>
              <a:t>Why CLEWs?</a:t>
            </a:r>
          </a:p>
        </p:txBody>
      </p:sp>
    </p:spTree>
    <p:extLst>
      <p:ext uri="{BB962C8B-B14F-4D97-AF65-F5344CB8AC3E}">
        <p14:creationId xmlns:p14="http://schemas.microsoft.com/office/powerpoint/2010/main" val="561493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610288" y="1571312"/>
            <a:ext cx="8140171" cy="5478423"/>
          </a:xfrm>
          <a:prstGeom prst="rect">
            <a:avLst/>
          </a:prstGeom>
        </p:spPr>
        <p:txBody>
          <a:bodyPr wrap="square">
            <a:spAutoFit/>
          </a:bodyPr>
          <a:lstStyle/>
          <a:p>
            <a:pPr>
              <a:spcAft>
                <a:spcPts val="1800"/>
              </a:spcAft>
            </a:pPr>
            <a:r>
              <a:rPr lang="en-US" sz="2000" dirty="0">
                <a:latin typeface="Roboto" panose="02000000000000000000" pitchFamily="2" charset="0"/>
                <a:ea typeface="Roboto" panose="02000000000000000000" pitchFamily="2" charset="0"/>
              </a:rPr>
              <a:t>Climate, land, energy and water systems are closely interlinked</a:t>
            </a:r>
          </a:p>
          <a:p>
            <a:pPr marL="285750" indent="-285750">
              <a:spcAft>
                <a:spcPts val="1200"/>
              </a:spcAft>
              <a:buFont typeface="Arial" panose="020B0604020202020204" pitchFamily="34" charset="0"/>
              <a:buChar char="•"/>
            </a:pPr>
            <a:r>
              <a:rPr lang="en-US" sz="2000" b="1" dirty="0">
                <a:latin typeface="Roboto" panose="02000000000000000000" pitchFamily="2" charset="0"/>
                <a:ea typeface="Roboto" panose="02000000000000000000" pitchFamily="2" charset="0"/>
              </a:rPr>
              <a:t>Water supply </a:t>
            </a:r>
            <a:r>
              <a:rPr lang="en-US" sz="2000" dirty="0">
                <a:latin typeface="Roboto" panose="02000000000000000000" pitchFamily="2" charset="0"/>
                <a:ea typeface="Roboto" panose="02000000000000000000" pitchFamily="2" charset="0"/>
              </a:rPr>
              <a:t>requires energy for treatment and conveyance, equivalent to around </a:t>
            </a:r>
            <a:r>
              <a:rPr lang="en-US" sz="2000" b="1" dirty="0">
                <a:latin typeface="Roboto" panose="02000000000000000000" pitchFamily="2" charset="0"/>
                <a:ea typeface="Roboto" panose="02000000000000000000" pitchFamily="2" charset="0"/>
              </a:rPr>
              <a:t>4% of global electricity demand</a:t>
            </a:r>
          </a:p>
          <a:p>
            <a:pPr marL="285750" indent="-28575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About </a:t>
            </a:r>
            <a:r>
              <a:rPr lang="en-US" sz="2000" b="1" dirty="0">
                <a:latin typeface="Roboto" panose="02000000000000000000" pitchFamily="2" charset="0"/>
                <a:ea typeface="Roboto" panose="02000000000000000000" pitchFamily="2" charset="0"/>
              </a:rPr>
              <a:t>4-5% of global final energy supply </a:t>
            </a:r>
            <a:r>
              <a:rPr lang="en-US" sz="2000" dirty="0">
                <a:latin typeface="Roboto" panose="02000000000000000000" pitchFamily="2" charset="0"/>
                <a:ea typeface="Roboto" panose="02000000000000000000" pitchFamily="2" charset="0"/>
              </a:rPr>
              <a:t>is used directly or indirectly for </a:t>
            </a:r>
            <a:r>
              <a:rPr lang="en-US" sz="2000" b="1" dirty="0">
                <a:latin typeface="Roboto" panose="02000000000000000000" pitchFamily="2" charset="0"/>
                <a:ea typeface="Roboto" panose="02000000000000000000" pitchFamily="2" charset="0"/>
              </a:rPr>
              <a:t>crop production</a:t>
            </a:r>
          </a:p>
          <a:p>
            <a:pPr marL="285750" indent="-28575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Energy, agriculture and land-use change contribute more than </a:t>
            </a:r>
            <a:r>
              <a:rPr lang="en-US" sz="2000" b="1" dirty="0">
                <a:latin typeface="Roboto" panose="02000000000000000000" pitchFamily="2" charset="0"/>
                <a:ea typeface="Roboto" panose="02000000000000000000" pitchFamily="2" charset="0"/>
              </a:rPr>
              <a:t>90% of GHG emissions</a:t>
            </a:r>
          </a:p>
          <a:p>
            <a:pPr marL="285750" indent="-285750">
              <a:spcAft>
                <a:spcPts val="1200"/>
              </a:spcAft>
              <a:buFont typeface="Arial" panose="020B0604020202020204" pitchFamily="34" charset="0"/>
              <a:buChar char="•"/>
            </a:pPr>
            <a:r>
              <a:rPr lang="en-US" sz="2000" dirty="0">
                <a:latin typeface="Roboto" panose="02000000000000000000" pitchFamily="2" charset="0"/>
                <a:ea typeface="Roboto" panose="02000000000000000000" pitchFamily="2" charset="0"/>
              </a:rPr>
              <a:t>Food, energy and water security are vulnerable to </a:t>
            </a:r>
            <a:r>
              <a:rPr lang="en-US" sz="2000" b="1" dirty="0">
                <a:latin typeface="Roboto" panose="02000000000000000000" pitchFamily="2" charset="0"/>
                <a:ea typeface="Roboto" panose="02000000000000000000" pitchFamily="2" charset="0"/>
              </a:rPr>
              <a:t>climate change</a:t>
            </a:r>
          </a:p>
          <a:p>
            <a:pPr>
              <a:spcAft>
                <a:spcPts val="1200"/>
              </a:spcAft>
            </a:pPr>
            <a:r>
              <a:rPr lang="en-US" sz="2000" u="sng" dirty="0">
                <a:latin typeface="Roboto" panose="02000000000000000000" pitchFamily="2" charset="0"/>
                <a:ea typeface="Roboto" panose="02000000000000000000" pitchFamily="2" charset="0"/>
              </a:rPr>
              <a:t>Need for </a:t>
            </a:r>
            <a:r>
              <a:rPr lang="en-US" sz="2000" b="1" u="sng" dirty="0">
                <a:latin typeface="Roboto" panose="02000000000000000000" pitchFamily="2" charset="0"/>
                <a:ea typeface="Roboto" panose="02000000000000000000" pitchFamily="2" charset="0"/>
              </a:rPr>
              <a:t>policy coherence </a:t>
            </a:r>
            <a:r>
              <a:rPr lang="en-US" sz="2000" u="sng" dirty="0">
                <a:latin typeface="Roboto" panose="02000000000000000000" pitchFamily="2" charset="0"/>
                <a:ea typeface="Roboto" panose="02000000000000000000" pitchFamily="2" charset="0"/>
              </a:rPr>
              <a:t>to manage trade-offs and synergies</a:t>
            </a:r>
            <a:endParaRPr lang="en-US" sz="2000" b="1" u="sng" dirty="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85750" indent="-285750">
              <a:spcAft>
                <a:spcPts val="6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pic>
        <p:nvPicPr>
          <p:cNvPr id="12" name="Picture 2" descr="C:\Users\Thomas\Downloads\iStock_000003045299Small.jpg">
            <a:extLst>
              <a:ext uri="{FF2B5EF4-FFF2-40B4-BE49-F238E27FC236}">
                <a16:creationId xmlns:a16="http://schemas.microsoft.com/office/drawing/2014/main" id="{8AA704E8-3A28-4158-BC2A-810BB5CD9C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031"/>
          <a:stretch/>
        </p:blipFill>
        <p:spPr bwMode="auto">
          <a:xfrm>
            <a:off x="9144001" y="1774512"/>
            <a:ext cx="2018484" cy="1653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AAA81E-B66C-28AE-F22D-C9EA8112DA85}"/>
              </a:ext>
            </a:extLst>
          </p:cNvPr>
          <p:cNvPicPr>
            <a:picLocks noChangeAspect="1"/>
          </p:cNvPicPr>
          <p:nvPr/>
        </p:nvPicPr>
        <p:blipFill>
          <a:blip r:embed="rId4"/>
          <a:stretch>
            <a:fillRect/>
          </a:stretch>
        </p:blipFill>
        <p:spPr>
          <a:xfrm>
            <a:off x="8688193" y="3748914"/>
            <a:ext cx="2893517" cy="2375421"/>
          </a:xfrm>
          <a:prstGeom prst="rect">
            <a:avLst/>
          </a:prstGeom>
        </p:spPr>
      </p:pic>
      <p:sp>
        <p:nvSpPr>
          <p:cNvPr id="4" name="Google Shape;1148;p77">
            <a:extLst>
              <a:ext uri="{FF2B5EF4-FFF2-40B4-BE49-F238E27FC236}">
                <a16:creationId xmlns:a16="http://schemas.microsoft.com/office/drawing/2014/main" id="{3C8C03BD-E4E2-FAAD-3A9B-CDF93B1EB120}"/>
              </a:ext>
            </a:extLst>
          </p:cNvPr>
          <p:cNvSpPr txBox="1">
            <a:spLocks/>
          </p:cNvSpPr>
          <p:nvPr/>
        </p:nvSpPr>
        <p:spPr>
          <a:xfrm>
            <a:off x="444990" y="398319"/>
            <a:ext cx="8470769" cy="4953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765B65"/>
              </a:buClr>
              <a:buSzPts val="4000"/>
              <a:buFont typeface="Work Sans"/>
              <a:buNone/>
            </a:pPr>
            <a:r>
              <a:rPr lang="en-GB" sz="3500" kern="0" dirty="0">
                <a:solidFill>
                  <a:schemeClr val="tx1">
                    <a:lumMod val="65000"/>
                    <a:lumOff val="35000"/>
                  </a:schemeClr>
                </a:solidFill>
                <a:latin typeface="Aptos" panose="020B0004020202020204"/>
                <a:ea typeface="Work Sans Medium"/>
                <a:cs typeface="Work Sans Medium"/>
                <a:sym typeface="Work Sans"/>
              </a:rPr>
              <a:t>Why CLEWs?</a:t>
            </a:r>
          </a:p>
        </p:txBody>
      </p:sp>
    </p:spTree>
    <p:extLst>
      <p:ext uri="{BB962C8B-B14F-4D97-AF65-F5344CB8AC3E}">
        <p14:creationId xmlns:p14="http://schemas.microsoft.com/office/powerpoint/2010/main" val="2507420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0620DAC-59AC-41B2-AAC9-402B7EA823C4}"/>
              </a:ext>
            </a:extLst>
          </p:cNvPr>
          <p:cNvSpPr txBox="1">
            <a:spLocks/>
          </p:cNvSpPr>
          <p:nvPr/>
        </p:nvSpPr>
        <p:spPr>
          <a:xfrm>
            <a:off x="172616" y="1273146"/>
            <a:ext cx="6394439" cy="2283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rgbClr val="021318"/>
              </a:solidFill>
              <a:highlight>
                <a:srgbClr val="FFFF00"/>
              </a:highlight>
              <a:latin typeface="Calibri" pitchFamily="34" charset="0"/>
            </a:endParaRPr>
          </a:p>
          <a:p>
            <a:pPr marL="0" indent="0">
              <a:buFont typeface="Arial" panose="020B0604020202020204" pitchFamily="34" charset="0"/>
              <a:buNone/>
            </a:pPr>
            <a:endParaRPr lang="en-GB" sz="2400" dirty="0">
              <a:latin typeface="Calibri" pitchFamily="34" charset="0"/>
            </a:endParaRPr>
          </a:p>
        </p:txBody>
      </p:sp>
      <p:sp>
        <p:nvSpPr>
          <p:cNvPr id="5" name="TextBox 4">
            <a:extLst>
              <a:ext uri="{FF2B5EF4-FFF2-40B4-BE49-F238E27FC236}">
                <a16:creationId xmlns:a16="http://schemas.microsoft.com/office/drawing/2014/main" id="{AC7E2519-3E9B-4F44-886F-61D182FE6F3B}"/>
              </a:ext>
            </a:extLst>
          </p:cNvPr>
          <p:cNvSpPr txBox="1"/>
          <p:nvPr/>
        </p:nvSpPr>
        <p:spPr>
          <a:xfrm>
            <a:off x="515389" y="990060"/>
            <a:ext cx="11151909" cy="800219"/>
          </a:xfrm>
          <a:prstGeom prst="rect">
            <a:avLst/>
          </a:prstGeom>
          <a:noFill/>
        </p:spPr>
        <p:txBody>
          <a:bodyPr wrap="square" rtlCol="0">
            <a:spAutoFit/>
          </a:bodyPr>
          <a:lstStyle/>
          <a:p>
            <a:endParaRPr lang="en-US" sz="2800" b="1" dirty="0">
              <a:latin typeface="Montserrat" panose="00000500000000000000" pitchFamily="50" charset="0"/>
            </a:endParaRPr>
          </a:p>
          <a:p>
            <a:endParaRPr lang="en-US" dirty="0"/>
          </a:p>
        </p:txBody>
      </p:sp>
      <p:sp>
        <p:nvSpPr>
          <p:cNvPr id="15" name="Content Placeholder 2">
            <a:extLst>
              <a:ext uri="{FF2B5EF4-FFF2-40B4-BE49-F238E27FC236}">
                <a16:creationId xmlns:a16="http://schemas.microsoft.com/office/drawing/2014/main" id="{1C308EAD-5220-4D2B-9C21-D1C33F1541A1}"/>
              </a:ext>
            </a:extLst>
          </p:cNvPr>
          <p:cNvSpPr txBox="1">
            <a:spLocks/>
          </p:cNvSpPr>
          <p:nvPr/>
        </p:nvSpPr>
        <p:spPr>
          <a:xfrm>
            <a:off x="6718890" y="863083"/>
            <a:ext cx="5808622" cy="27151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rgbClr val="021318"/>
              </a:solidFill>
              <a:latin typeface="Calibri" pitchFamily="34" charset="0"/>
            </a:endParaRPr>
          </a:p>
        </p:txBody>
      </p:sp>
      <p:sp>
        <p:nvSpPr>
          <p:cNvPr id="6" name="Content Placeholder 6">
            <a:extLst>
              <a:ext uri="{FF2B5EF4-FFF2-40B4-BE49-F238E27FC236}">
                <a16:creationId xmlns:a16="http://schemas.microsoft.com/office/drawing/2014/main" id="{22B4685F-9BDA-4209-9D4E-240B3252530A}"/>
              </a:ext>
            </a:extLst>
          </p:cNvPr>
          <p:cNvSpPr txBox="1">
            <a:spLocks/>
          </p:cNvSpPr>
          <p:nvPr/>
        </p:nvSpPr>
        <p:spPr>
          <a:xfrm>
            <a:off x="495753" y="1503583"/>
            <a:ext cx="11171545" cy="422844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 algn="l">
              <a:lnSpc>
                <a:spcPts val="3000"/>
              </a:lnSpc>
              <a:spcAft>
                <a:spcPts val="600"/>
              </a:spcAft>
            </a:pPr>
            <a:r>
              <a:rPr lang="en-US" dirty="0">
                <a:solidFill>
                  <a:prstClr val="black"/>
                </a:solidFill>
                <a:latin typeface="Roboto" panose="02000000000000000000"/>
              </a:rPr>
              <a:t>Policy formulation and assessments are quite often done in isolation by separate and disconnected institutional entities. This contributes to:</a:t>
            </a:r>
            <a:endParaRPr lang="en-US" strike="sngStrike" dirty="0">
              <a:solidFill>
                <a:prstClr val="black"/>
              </a:solidFill>
              <a:latin typeface="Roboto" panose="02000000000000000000"/>
            </a:endParaRPr>
          </a:p>
          <a:p>
            <a:pPr marL="502920" indent="-457200" algn="l">
              <a:lnSpc>
                <a:spcPts val="3000"/>
              </a:lnSpc>
              <a:spcBef>
                <a:spcPts val="600"/>
              </a:spcBef>
              <a:spcAft>
                <a:spcPts val="600"/>
              </a:spcAft>
              <a:buFont typeface="Arial" panose="020B0604020202020204" pitchFamily="34" charset="0"/>
              <a:buChar char="•"/>
            </a:pPr>
            <a:r>
              <a:rPr lang="en-US" sz="2000" dirty="0">
                <a:solidFill>
                  <a:prstClr val="black"/>
                </a:solidFill>
                <a:latin typeface="Roboto" panose="02000000000000000000"/>
              </a:rPr>
              <a:t>Lack of communication and coordination</a:t>
            </a:r>
          </a:p>
          <a:p>
            <a:pPr marL="502920" indent="-457200" algn="l">
              <a:lnSpc>
                <a:spcPts val="3000"/>
              </a:lnSpc>
              <a:spcBef>
                <a:spcPts val="600"/>
              </a:spcBef>
              <a:spcAft>
                <a:spcPts val="600"/>
              </a:spcAft>
              <a:buFont typeface="Arial" panose="020B0604020202020204" pitchFamily="34" charset="0"/>
              <a:buChar char="•"/>
            </a:pPr>
            <a:r>
              <a:rPr lang="en-US" sz="2000" dirty="0">
                <a:solidFill>
                  <a:prstClr val="black"/>
                </a:solidFill>
                <a:latin typeface="Roboto" panose="02000000000000000000"/>
              </a:rPr>
              <a:t>Distrust</a:t>
            </a:r>
          </a:p>
          <a:p>
            <a:pPr marL="502920" indent="-457200" algn="l">
              <a:lnSpc>
                <a:spcPts val="3000"/>
              </a:lnSpc>
              <a:spcBef>
                <a:spcPts val="600"/>
              </a:spcBef>
              <a:spcAft>
                <a:spcPts val="600"/>
              </a:spcAft>
              <a:buFont typeface="Arial" panose="020B0604020202020204" pitchFamily="34" charset="0"/>
              <a:buChar char="•"/>
            </a:pPr>
            <a:r>
              <a:rPr lang="en-US" sz="2000" dirty="0">
                <a:solidFill>
                  <a:prstClr val="black"/>
                </a:solidFill>
                <a:latin typeface="Roboto" panose="02000000000000000000"/>
              </a:rPr>
              <a:t>Incoherent, counterproductive policy formulation and decisions</a:t>
            </a:r>
          </a:p>
          <a:p>
            <a:pPr marL="502920" indent="-457200" algn="l">
              <a:lnSpc>
                <a:spcPts val="3000"/>
              </a:lnSpc>
              <a:spcBef>
                <a:spcPts val="600"/>
              </a:spcBef>
              <a:spcAft>
                <a:spcPts val="600"/>
              </a:spcAft>
              <a:buFont typeface="Arial" panose="020B0604020202020204" pitchFamily="34" charset="0"/>
              <a:buChar char="•"/>
            </a:pPr>
            <a:r>
              <a:rPr lang="en-US" sz="2000" dirty="0">
                <a:solidFill>
                  <a:prstClr val="black"/>
                </a:solidFill>
                <a:latin typeface="Roboto" panose="02000000000000000000"/>
              </a:rPr>
              <a:t>High probability of inefficient use of scarce resources</a:t>
            </a:r>
          </a:p>
          <a:p>
            <a:pPr marL="502920" indent="-457200" algn="l">
              <a:lnSpc>
                <a:spcPts val="3000"/>
              </a:lnSpc>
              <a:spcBef>
                <a:spcPts val="600"/>
              </a:spcBef>
              <a:spcAft>
                <a:spcPts val="600"/>
              </a:spcAft>
              <a:buFont typeface="Arial" panose="020B0604020202020204" pitchFamily="34" charset="0"/>
              <a:buChar char="•"/>
            </a:pPr>
            <a:r>
              <a:rPr lang="en-US" sz="2000" dirty="0">
                <a:solidFill>
                  <a:prstClr val="black"/>
                </a:solidFill>
                <a:latin typeface="Roboto" panose="02000000000000000000"/>
              </a:rPr>
              <a:t>Absence of an institutional structure and buy-in for integrated analyses and planning</a:t>
            </a:r>
          </a:p>
          <a:p>
            <a:pPr marL="45720" algn="l">
              <a:lnSpc>
                <a:spcPct val="100000"/>
              </a:lnSpc>
            </a:pPr>
            <a:endParaRPr lang="en-US" sz="2800" dirty="0">
              <a:solidFill>
                <a:prstClr val="black"/>
              </a:solidFill>
            </a:endParaRPr>
          </a:p>
        </p:txBody>
      </p:sp>
      <p:sp>
        <p:nvSpPr>
          <p:cNvPr id="4" name="Google Shape;1148;p77">
            <a:extLst>
              <a:ext uri="{FF2B5EF4-FFF2-40B4-BE49-F238E27FC236}">
                <a16:creationId xmlns:a16="http://schemas.microsoft.com/office/drawing/2014/main" id="{3C2E5593-0996-0ED1-FDFC-EE9B717C3926}"/>
              </a:ext>
            </a:extLst>
          </p:cNvPr>
          <p:cNvSpPr txBox="1">
            <a:spLocks/>
          </p:cNvSpPr>
          <p:nvPr/>
        </p:nvSpPr>
        <p:spPr>
          <a:xfrm>
            <a:off x="444990" y="398319"/>
            <a:ext cx="10767955" cy="4953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765B65"/>
              </a:buClr>
              <a:buSzPts val="4000"/>
              <a:buFont typeface="Work Sans"/>
              <a:buNone/>
            </a:pPr>
            <a:r>
              <a:rPr lang="en-US" sz="3500" kern="0" dirty="0">
                <a:solidFill>
                  <a:schemeClr val="tx1">
                    <a:lumMod val="65000"/>
                    <a:lumOff val="35000"/>
                  </a:schemeClr>
                </a:solidFill>
                <a:latin typeface="Aptos" panose="020B0004020202020204"/>
                <a:ea typeface="Work Sans Medium"/>
                <a:cs typeface="Work Sans Medium"/>
                <a:sym typeface="Work Sans"/>
              </a:rPr>
              <a:t>Key weaknesses of sector policy design done in isolation</a:t>
            </a:r>
          </a:p>
        </p:txBody>
      </p:sp>
    </p:spTree>
    <p:extLst>
      <p:ext uri="{BB962C8B-B14F-4D97-AF65-F5344CB8AC3E}">
        <p14:creationId xmlns:p14="http://schemas.microsoft.com/office/powerpoint/2010/main" val="1386435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image001">
            <a:extLst>
              <a:ext uri="{FF2B5EF4-FFF2-40B4-BE49-F238E27FC236}">
                <a16:creationId xmlns:a16="http://schemas.microsoft.com/office/drawing/2014/main" id="{41337943-D259-4C57-B1D3-63D135153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015" y="1624788"/>
            <a:ext cx="4798062" cy="328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6C788D22-89B5-4682-919D-F9D2724597EC}"/>
              </a:ext>
            </a:extLst>
          </p:cNvPr>
          <p:cNvSpPr/>
          <p:nvPr/>
        </p:nvSpPr>
        <p:spPr>
          <a:xfrm>
            <a:off x="750277" y="1620136"/>
            <a:ext cx="5911781" cy="3785652"/>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a:latin typeface="Roboto" panose="02000000000000000000" pitchFamily="2" charset="0"/>
                <a:ea typeface="Roboto" panose="02000000000000000000" pitchFamily="2" charset="0"/>
              </a:rPr>
              <a:t>Systematically identify relevant linkages across the sectors and domains and consider those linkages in design of policies;</a:t>
            </a:r>
          </a:p>
          <a:p>
            <a:pPr marL="285750" indent="-285750">
              <a:spcAft>
                <a:spcPts val="1800"/>
              </a:spcAft>
              <a:buFont typeface="Arial" panose="020B0604020202020204" pitchFamily="34" charset="0"/>
              <a:buChar char="•"/>
            </a:pPr>
            <a:r>
              <a:rPr lang="en-US" dirty="0">
                <a:latin typeface="Roboto" panose="02000000000000000000" pitchFamily="2" charset="0"/>
                <a:ea typeface="Roboto" panose="02000000000000000000" pitchFamily="2" charset="0"/>
              </a:rPr>
              <a:t>Policies are consistent across sectors and  scales (from local to global);</a:t>
            </a:r>
          </a:p>
          <a:p>
            <a:pPr marL="285750" indent="-285750">
              <a:spcAft>
                <a:spcPts val="1800"/>
              </a:spcAft>
              <a:buFont typeface="Arial" panose="020B0604020202020204" pitchFamily="34" charset="0"/>
              <a:buChar char="•"/>
            </a:pPr>
            <a:r>
              <a:rPr lang="en-US" dirty="0">
                <a:latin typeface="Roboto" panose="02000000000000000000" pitchFamily="2" charset="0"/>
                <a:ea typeface="Roboto" panose="02000000000000000000" pitchFamily="2" charset="0"/>
              </a:rPr>
              <a:t>Involvement of relevant stakeholders in design, implementation, monitoring and evaluation; </a:t>
            </a:r>
          </a:p>
          <a:p>
            <a:pPr marL="285750" indent="-285750">
              <a:spcAft>
                <a:spcPts val="1800"/>
              </a:spcAft>
              <a:buFont typeface="Arial" panose="020B0604020202020204" pitchFamily="34" charset="0"/>
              <a:buChar char="•"/>
            </a:pPr>
            <a:r>
              <a:rPr lang="en-US" dirty="0">
                <a:latin typeface="Roboto" panose="02000000000000000000" pitchFamily="2" charset="0"/>
                <a:ea typeface="Roboto" panose="02000000000000000000" pitchFamily="2" charset="0"/>
              </a:rPr>
              <a:t>Adequate resources are provided for implementation at all levels and at all scales </a:t>
            </a:r>
          </a:p>
          <a:p>
            <a:pPr>
              <a:spcAft>
                <a:spcPts val="1800"/>
              </a:spcAft>
            </a:pPr>
            <a:endParaRPr lang="en-US" dirty="0">
              <a:latin typeface="Roboto" panose="02000000000000000000" pitchFamily="2" charset="0"/>
              <a:ea typeface="Roboto" panose="02000000000000000000" pitchFamily="2" charset="0"/>
            </a:endParaRPr>
          </a:p>
        </p:txBody>
      </p:sp>
      <p:sp>
        <p:nvSpPr>
          <p:cNvPr id="6" name="Google Shape;1148;p77">
            <a:extLst>
              <a:ext uri="{FF2B5EF4-FFF2-40B4-BE49-F238E27FC236}">
                <a16:creationId xmlns:a16="http://schemas.microsoft.com/office/drawing/2014/main" id="{E5B6D44A-7E44-92F1-F06F-C016483AB28E}"/>
              </a:ext>
            </a:extLst>
          </p:cNvPr>
          <p:cNvSpPr txBox="1">
            <a:spLocks/>
          </p:cNvSpPr>
          <p:nvPr/>
        </p:nvSpPr>
        <p:spPr>
          <a:xfrm>
            <a:off x="444990" y="398319"/>
            <a:ext cx="10767955" cy="4953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765B65"/>
              </a:buClr>
              <a:buSzPts val="4000"/>
              <a:buFont typeface="Work Sans"/>
              <a:buNone/>
            </a:pPr>
            <a:r>
              <a:rPr lang="en-US" sz="3500" kern="0" dirty="0">
                <a:solidFill>
                  <a:schemeClr val="tx1">
                    <a:lumMod val="65000"/>
                    <a:lumOff val="35000"/>
                  </a:schemeClr>
                </a:solidFill>
                <a:latin typeface="Aptos" panose="020B0004020202020204"/>
                <a:ea typeface="Work Sans Medium"/>
                <a:cs typeface="Work Sans Medium"/>
                <a:sym typeface="Work Sans"/>
              </a:rPr>
              <a:t>Need for policy coherence</a:t>
            </a:r>
          </a:p>
        </p:txBody>
      </p:sp>
    </p:spTree>
    <p:extLst>
      <p:ext uri="{BB962C8B-B14F-4D97-AF65-F5344CB8AC3E}">
        <p14:creationId xmlns:p14="http://schemas.microsoft.com/office/powerpoint/2010/main" val="3442719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75B26-622E-C069-F9A8-F805937F48AA}"/>
              </a:ext>
            </a:extLst>
          </p:cNvPr>
          <p:cNvSpPr>
            <a:spLocks noGrp="1"/>
          </p:cNvSpPr>
          <p:nvPr>
            <p:ph type="title"/>
          </p:nvPr>
        </p:nvSpPr>
        <p:spPr/>
        <p:txBody>
          <a:bodyPr>
            <a:normAutofit/>
          </a:bodyPr>
          <a:lstStyle/>
          <a:p>
            <a:r>
              <a:rPr lang="en-GB" dirty="0"/>
              <a:t>The need for policy coherence:</a:t>
            </a:r>
          </a:p>
        </p:txBody>
      </p:sp>
      <p:sp>
        <p:nvSpPr>
          <p:cNvPr id="3" name="Content Placeholder 2">
            <a:extLst>
              <a:ext uri="{FF2B5EF4-FFF2-40B4-BE49-F238E27FC236}">
                <a16:creationId xmlns:a16="http://schemas.microsoft.com/office/drawing/2014/main" id="{33961F4C-5A65-09F0-125C-AE711D07C35C}"/>
              </a:ext>
            </a:extLst>
          </p:cNvPr>
          <p:cNvSpPr>
            <a:spLocks noGrp="1"/>
          </p:cNvSpPr>
          <p:nvPr>
            <p:ph idx="1"/>
          </p:nvPr>
        </p:nvSpPr>
        <p:spPr>
          <a:xfrm>
            <a:off x="609601" y="1600202"/>
            <a:ext cx="9213668" cy="4229065"/>
          </a:xfrm>
        </p:spPr>
        <p:txBody>
          <a:bodyPr>
            <a:normAutofit lnSpcReduction="10000"/>
          </a:bodyPr>
          <a:lstStyle/>
          <a:p>
            <a:pPr defTabSz="914377">
              <a:buClr>
                <a:srgbClr val="021318"/>
              </a:buClr>
              <a:buSzPts val="2000"/>
              <a:defRPr/>
            </a:pPr>
            <a:r>
              <a:rPr lang="en-GB" sz="2000" dirty="0">
                <a:solidFill>
                  <a:srgbClr val="021318"/>
                </a:solidFill>
                <a:latin typeface="Roboto"/>
                <a:ea typeface="Roboto"/>
                <a:cs typeface="Roboto"/>
                <a:sym typeface="Roboto"/>
              </a:rPr>
              <a:t>Punjab comprises only 1.5% of India’s land, but its rice and wheat production accounts for 50% of the grain the Government purchases and distributes to feed more than 400 million poor Indians. </a:t>
            </a:r>
            <a:endParaRPr lang="en-GB" sz="1400" dirty="0">
              <a:latin typeface="Arial"/>
              <a:cs typeface="Arial"/>
            </a:endParaRPr>
          </a:p>
          <a:p>
            <a:pPr marL="342891" indent="-342891" defTabSz="914377">
              <a:spcBef>
                <a:spcPts val="1600"/>
              </a:spcBef>
              <a:buClr>
                <a:srgbClr val="021318"/>
              </a:buClr>
              <a:buSzPts val="2000"/>
              <a:buFont typeface="Arial"/>
              <a:buChar char="•"/>
              <a:defRPr/>
            </a:pPr>
            <a:r>
              <a:rPr lang="en-GB" sz="2000" dirty="0">
                <a:solidFill>
                  <a:srgbClr val="021318"/>
                </a:solidFill>
                <a:latin typeface="Roboto"/>
                <a:ea typeface="Roboto"/>
                <a:cs typeface="Roboto"/>
                <a:sym typeface="Roboto"/>
              </a:rPr>
              <a:t>Groundwater is being </a:t>
            </a:r>
            <a:r>
              <a:rPr lang="en-GB" sz="2000" b="1" dirty="0">
                <a:solidFill>
                  <a:srgbClr val="021318"/>
                </a:solidFill>
                <a:latin typeface="Roboto"/>
                <a:ea typeface="Roboto"/>
                <a:cs typeface="Roboto"/>
                <a:sym typeface="Roboto"/>
              </a:rPr>
              <a:t>withdrawn faster than it can be replenished</a:t>
            </a:r>
            <a:endParaRPr lang="en-GB" sz="1400" dirty="0">
              <a:latin typeface="Arial"/>
              <a:cs typeface="Arial"/>
            </a:endParaRPr>
          </a:p>
          <a:p>
            <a:pPr marL="800080" lvl="1" indent="-342891" defTabSz="914377">
              <a:spcBef>
                <a:spcPts val="1100"/>
              </a:spcBef>
              <a:buClr>
                <a:srgbClr val="021318"/>
              </a:buClr>
              <a:buSzPts val="1800"/>
              <a:buFont typeface="Arial"/>
              <a:buChar char="•"/>
              <a:defRPr/>
            </a:pPr>
            <a:r>
              <a:rPr lang="en-GB" b="1" dirty="0">
                <a:solidFill>
                  <a:srgbClr val="021318"/>
                </a:solidFill>
                <a:latin typeface="Roboto"/>
                <a:ea typeface="Roboto"/>
                <a:cs typeface="Roboto"/>
                <a:sym typeface="Roboto"/>
              </a:rPr>
              <a:t>No restriction </a:t>
            </a:r>
            <a:r>
              <a:rPr lang="en-GB" dirty="0">
                <a:solidFill>
                  <a:srgbClr val="021318"/>
                </a:solidFill>
                <a:latin typeface="Roboto"/>
                <a:ea typeface="Roboto"/>
                <a:cs typeface="Roboto"/>
                <a:sym typeface="Roboto"/>
              </a:rPr>
              <a:t>on landowners’ rights to pump water on their own land</a:t>
            </a:r>
            <a:endParaRPr lang="en-GB" sz="1400" dirty="0"/>
          </a:p>
          <a:p>
            <a:pPr marL="800080" lvl="1" indent="-342891" defTabSz="914377">
              <a:spcBef>
                <a:spcPts val="1100"/>
              </a:spcBef>
              <a:buClr>
                <a:srgbClr val="021318"/>
              </a:buClr>
              <a:buSzPts val="1800"/>
              <a:buFont typeface="Arial"/>
              <a:buChar char="•"/>
              <a:defRPr/>
            </a:pPr>
            <a:r>
              <a:rPr lang="en-GB" dirty="0">
                <a:solidFill>
                  <a:srgbClr val="021318"/>
                </a:solidFill>
                <a:latin typeface="Roboto"/>
                <a:ea typeface="Roboto"/>
                <a:cs typeface="Roboto"/>
                <a:sym typeface="Roboto"/>
              </a:rPr>
              <a:t>Government set prices </a:t>
            </a:r>
            <a:r>
              <a:rPr lang="en-GB" b="1" dirty="0">
                <a:solidFill>
                  <a:srgbClr val="021318"/>
                </a:solidFill>
                <a:latin typeface="Roboto"/>
                <a:ea typeface="Roboto"/>
                <a:cs typeface="Roboto"/>
                <a:sym typeface="Roboto"/>
              </a:rPr>
              <a:t>incentivize planting of water-intensive crops</a:t>
            </a:r>
            <a:endParaRPr lang="en-GB" sz="1400" dirty="0"/>
          </a:p>
          <a:p>
            <a:pPr marL="800080" lvl="1" indent="-342891" defTabSz="914377">
              <a:spcBef>
                <a:spcPts val="1100"/>
              </a:spcBef>
              <a:buClr>
                <a:srgbClr val="021318"/>
              </a:buClr>
              <a:buSzPts val="1800"/>
              <a:buFont typeface="Arial"/>
              <a:buChar char="•"/>
              <a:defRPr/>
            </a:pPr>
            <a:r>
              <a:rPr lang="en-GB" dirty="0">
                <a:solidFill>
                  <a:srgbClr val="021318"/>
                </a:solidFill>
                <a:latin typeface="Roboto"/>
                <a:ea typeface="Roboto"/>
                <a:cs typeface="Roboto"/>
                <a:sym typeface="Roboto"/>
              </a:rPr>
              <a:t>Electricity </a:t>
            </a:r>
            <a:r>
              <a:rPr lang="en-GB" b="1" dirty="0">
                <a:solidFill>
                  <a:srgbClr val="021318"/>
                </a:solidFill>
                <a:latin typeface="Roboto"/>
                <a:ea typeface="Roboto"/>
                <a:cs typeface="Roboto"/>
                <a:sym typeface="Roboto"/>
              </a:rPr>
              <a:t>provided free </a:t>
            </a:r>
            <a:r>
              <a:rPr lang="en-GB" dirty="0">
                <a:solidFill>
                  <a:srgbClr val="021318"/>
                </a:solidFill>
                <a:latin typeface="Roboto"/>
                <a:ea typeface="Roboto"/>
                <a:cs typeface="Roboto"/>
                <a:sym typeface="Roboto"/>
              </a:rPr>
              <a:t>to farmers</a:t>
            </a:r>
          </a:p>
          <a:p>
            <a:pPr marL="342891" indent="-342891" defTabSz="914377">
              <a:spcBef>
                <a:spcPts val="1600"/>
              </a:spcBef>
              <a:buClr>
                <a:srgbClr val="021318"/>
              </a:buClr>
              <a:buSzPts val="2000"/>
              <a:buFont typeface="Arial"/>
              <a:buChar char="•"/>
              <a:defRPr/>
            </a:pPr>
            <a:r>
              <a:rPr lang="en-GB" sz="2000" b="1" dirty="0">
                <a:solidFill>
                  <a:srgbClr val="021318"/>
                </a:solidFill>
                <a:latin typeface="Roboto"/>
                <a:ea typeface="Roboto"/>
                <a:cs typeface="Roboto"/>
                <a:sym typeface="Roboto"/>
              </a:rPr>
              <a:t>Water levels drop;</a:t>
            </a:r>
            <a:r>
              <a:rPr lang="en-GB" sz="2000" dirty="0">
                <a:solidFill>
                  <a:srgbClr val="021318"/>
                </a:solidFill>
                <a:latin typeface="Roboto"/>
                <a:ea typeface="Roboto"/>
                <a:cs typeface="Roboto"/>
                <a:sym typeface="Roboto"/>
              </a:rPr>
              <a:t> increased pumping is putting additional stress on an already fragile and overtaxed electricity grid</a:t>
            </a:r>
            <a:endParaRPr lang="en-GB" sz="1400" dirty="0">
              <a:latin typeface="Arial"/>
              <a:cs typeface="Arial"/>
            </a:endParaRPr>
          </a:p>
          <a:p>
            <a:pPr marL="800080" lvl="1" indent="-342891" defTabSz="914377">
              <a:spcBef>
                <a:spcPts val="1100"/>
              </a:spcBef>
              <a:buClr>
                <a:srgbClr val="021318"/>
              </a:buClr>
              <a:buSzPts val="1800"/>
              <a:buFont typeface="Arial"/>
              <a:buChar char="•"/>
              <a:defRPr/>
            </a:pPr>
            <a:r>
              <a:rPr lang="en-GB" dirty="0">
                <a:solidFill>
                  <a:srgbClr val="021318"/>
                </a:solidFill>
                <a:latin typeface="Roboto"/>
                <a:ea typeface="Roboto"/>
                <a:cs typeface="Roboto"/>
                <a:sym typeface="Roboto"/>
              </a:rPr>
              <a:t>Excessive pumping not only leads to overexploitation of aquifers, but also to high electricity demand</a:t>
            </a:r>
            <a:endParaRPr lang="en-GB" sz="1400" dirty="0"/>
          </a:p>
          <a:p>
            <a:pPr marL="800080" lvl="1" indent="-342891" defTabSz="914377">
              <a:spcBef>
                <a:spcPts val="1100"/>
              </a:spcBef>
              <a:buClr>
                <a:srgbClr val="021318"/>
              </a:buClr>
              <a:buSzPts val="1800"/>
              <a:buFont typeface="Arial"/>
              <a:buChar char="•"/>
              <a:defRPr/>
            </a:pPr>
            <a:r>
              <a:rPr lang="en-GB" b="1" dirty="0">
                <a:solidFill>
                  <a:srgbClr val="021318"/>
                </a:solidFill>
                <a:latin typeface="Roboto"/>
                <a:ea typeface="Roboto"/>
                <a:cs typeface="Roboto"/>
                <a:sym typeface="Roboto"/>
              </a:rPr>
              <a:t>Irrigation accounts for about 15-20% of Punjab’s total electricity use</a:t>
            </a:r>
            <a:endParaRPr lang="en-GB" dirty="0">
              <a:solidFill>
                <a:srgbClr val="021318"/>
              </a:solidFill>
              <a:latin typeface="Roboto"/>
              <a:ea typeface="Roboto"/>
              <a:cs typeface="Roboto"/>
              <a:sym typeface="Roboto"/>
            </a:endParaRPr>
          </a:p>
          <a:p>
            <a:endParaRPr lang="en-GB" dirty="0"/>
          </a:p>
        </p:txBody>
      </p:sp>
      <p:pic>
        <p:nvPicPr>
          <p:cNvPr id="4" name="Google Shape;231;p6">
            <a:extLst>
              <a:ext uri="{FF2B5EF4-FFF2-40B4-BE49-F238E27FC236}">
                <a16:creationId xmlns:a16="http://schemas.microsoft.com/office/drawing/2014/main" id="{C424DB9C-6FE6-B571-9F25-F5385B4056FE}"/>
              </a:ext>
            </a:extLst>
          </p:cNvPr>
          <p:cNvPicPr preferRelativeResize="0"/>
          <p:nvPr/>
        </p:nvPicPr>
        <p:blipFill rotWithShape="1">
          <a:blip r:embed="rId3">
            <a:alphaModFix/>
          </a:blip>
          <a:srcRect/>
          <a:stretch/>
        </p:blipFill>
        <p:spPr>
          <a:xfrm>
            <a:off x="9595939" y="1909128"/>
            <a:ext cx="2381251" cy="2714625"/>
          </a:xfrm>
          <a:prstGeom prst="rect">
            <a:avLst/>
          </a:prstGeom>
          <a:noFill/>
          <a:ln>
            <a:noFill/>
          </a:ln>
        </p:spPr>
      </p:pic>
    </p:spTree>
    <p:extLst>
      <p:ext uri="{BB962C8B-B14F-4D97-AF65-F5344CB8AC3E}">
        <p14:creationId xmlns:p14="http://schemas.microsoft.com/office/powerpoint/2010/main" val="3869497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842A3-876C-E0F8-A2DD-239EB54F8296}"/>
              </a:ext>
            </a:extLst>
          </p:cNvPr>
          <p:cNvSpPr>
            <a:spLocks noGrp="1"/>
          </p:cNvSpPr>
          <p:nvPr>
            <p:ph type="title"/>
          </p:nvPr>
        </p:nvSpPr>
        <p:spPr/>
        <p:txBody>
          <a:bodyPr/>
          <a:lstStyle/>
          <a:p>
            <a:r>
              <a:rPr lang="en-GB" dirty="0"/>
              <a:t>Joined up thinking needed….</a:t>
            </a:r>
          </a:p>
        </p:txBody>
      </p:sp>
      <p:pic>
        <p:nvPicPr>
          <p:cNvPr id="4" name="Picture 3" descr="Goal 2 | Department of Economic and Social Affairs">
            <a:extLst>
              <a:ext uri="{FF2B5EF4-FFF2-40B4-BE49-F238E27FC236}">
                <a16:creationId xmlns:a16="http://schemas.microsoft.com/office/drawing/2014/main" id="{3A159F4C-4604-403C-BE4A-44A9974D58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70" y="2441483"/>
            <a:ext cx="1231900" cy="1231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oal 6 | Department of Economic and Social Affairs">
            <a:extLst>
              <a:ext uri="{FF2B5EF4-FFF2-40B4-BE49-F238E27FC236}">
                <a16:creationId xmlns:a16="http://schemas.microsoft.com/office/drawing/2014/main" id="{7001AB9B-9EFD-4CF0-8A53-DAC379DECD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049" y="3163385"/>
            <a:ext cx="1206499" cy="12064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ustainable Development Goal 7 - Wikipedia">
            <a:extLst>
              <a:ext uri="{FF2B5EF4-FFF2-40B4-BE49-F238E27FC236}">
                <a16:creationId xmlns:a16="http://schemas.microsoft.com/office/drawing/2014/main" id="{C7E8C753-7ED9-49DB-B04D-748644150F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0049" y="1952715"/>
            <a:ext cx="1206500" cy="1206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ustainable Development Goal 11 - Wikipedia">
            <a:extLst>
              <a:ext uri="{FF2B5EF4-FFF2-40B4-BE49-F238E27FC236}">
                <a16:creationId xmlns:a16="http://schemas.microsoft.com/office/drawing/2014/main" id="{47C6B389-6996-4717-8752-1E2E17F549D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3971" y="1486695"/>
            <a:ext cx="1244600" cy="1244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oal 12 | Department of Economic and Social Affairs">
            <a:extLst>
              <a:ext uri="{FF2B5EF4-FFF2-40B4-BE49-F238E27FC236}">
                <a16:creationId xmlns:a16="http://schemas.microsoft.com/office/drawing/2014/main" id="{9C6CC5FD-BADF-4B22-A464-F163ED7704F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86672" y="2731295"/>
            <a:ext cx="1231899" cy="12318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oal 13 | Department of Economic and Social Affairs">
            <a:extLst>
              <a:ext uri="{FF2B5EF4-FFF2-40B4-BE49-F238E27FC236}">
                <a16:creationId xmlns:a16="http://schemas.microsoft.com/office/drawing/2014/main" id="{1AA33603-D6C7-4489-A64A-FE755237A3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93021" y="3975895"/>
            <a:ext cx="1206499" cy="1206499"/>
          </a:xfrm>
          <a:prstGeom prst="rect">
            <a:avLst/>
          </a:prstGeom>
          <a:noFill/>
          <a:extLst>
            <a:ext uri="{909E8E84-426E-40DD-AFC4-6F175D3DCCD1}">
              <a14:hiddenFill xmlns:a14="http://schemas.microsoft.com/office/drawing/2010/main">
                <a:solidFill>
                  <a:srgbClr val="FFFFFF"/>
                </a:solidFill>
              </a14:hiddenFill>
            </a:ext>
          </a:extLst>
        </p:spPr>
      </p:pic>
      <p:sp>
        <p:nvSpPr>
          <p:cNvPr id="21" name="Multiplication Sign 20">
            <a:extLst>
              <a:ext uri="{FF2B5EF4-FFF2-40B4-BE49-F238E27FC236}">
                <a16:creationId xmlns:a16="http://schemas.microsoft.com/office/drawing/2014/main" id="{55E5E1D3-9A90-7141-67C9-FAB72E080243}"/>
              </a:ext>
            </a:extLst>
          </p:cNvPr>
          <p:cNvSpPr/>
          <p:nvPr/>
        </p:nvSpPr>
        <p:spPr>
          <a:xfrm>
            <a:off x="4229106" y="2173945"/>
            <a:ext cx="1206500" cy="941432"/>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27" name="Multiplication Sign 26">
            <a:extLst>
              <a:ext uri="{FF2B5EF4-FFF2-40B4-BE49-F238E27FC236}">
                <a16:creationId xmlns:a16="http://schemas.microsoft.com/office/drawing/2014/main" id="{E3F5C09E-50F9-7A2C-93DD-86CF408C4AB7}"/>
              </a:ext>
            </a:extLst>
          </p:cNvPr>
          <p:cNvSpPr/>
          <p:nvPr/>
        </p:nvSpPr>
        <p:spPr>
          <a:xfrm>
            <a:off x="4210049" y="3429000"/>
            <a:ext cx="1206500" cy="941432"/>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28" name="Multiplication Sign 27">
            <a:extLst>
              <a:ext uri="{FF2B5EF4-FFF2-40B4-BE49-F238E27FC236}">
                <a16:creationId xmlns:a16="http://schemas.microsoft.com/office/drawing/2014/main" id="{2A849312-0B4B-18EB-627D-C538F5AC1303}"/>
              </a:ext>
            </a:extLst>
          </p:cNvPr>
          <p:cNvSpPr/>
          <p:nvPr/>
        </p:nvSpPr>
        <p:spPr>
          <a:xfrm>
            <a:off x="9054914" y="1802564"/>
            <a:ext cx="1206500" cy="941432"/>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29" name="Multiplication Sign 28">
            <a:extLst>
              <a:ext uri="{FF2B5EF4-FFF2-40B4-BE49-F238E27FC236}">
                <a16:creationId xmlns:a16="http://schemas.microsoft.com/office/drawing/2014/main" id="{570BF81F-71ED-66F2-D678-53F9EA90B2E2}"/>
              </a:ext>
            </a:extLst>
          </p:cNvPr>
          <p:cNvSpPr/>
          <p:nvPr/>
        </p:nvSpPr>
        <p:spPr>
          <a:xfrm>
            <a:off x="9067615" y="2958284"/>
            <a:ext cx="1206500" cy="941432"/>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sp>
        <p:nvSpPr>
          <p:cNvPr id="30" name="Multiplication Sign 29">
            <a:extLst>
              <a:ext uri="{FF2B5EF4-FFF2-40B4-BE49-F238E27FC236}">
                <a16:creationId xmlns:a16="http://schemas.microsoft.com/office/drawing/2014/main" id="{266154D0-EF4E-9BF4-438B-6F79F1EB99D6}"/>
              </a:ext>
            </a:extLst>
          </p:cNvPr>
          <p:cNvSpPr/>
          <p:nvPr/>
        </p:nvSpPr>
        <p:spPr>
          <a:xfrm>
            <a:off x="9054913" y="4177481"/>
            <a:ext cx="1206500" cy="941432"/>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400"/>
          </a:p>
        </p:txBody>
      </p:sp>
      <p:pic>
        <p:nvPicPr>
          <p:cNvPr id="32" name="Graphic 31" descr="Checkmark with solid fill">
            <a:extLst>
              <a:ext uri="{FF2B5EF4-FFF2-40B4-BE49-F238E27FC236}">
                <a16:creationId xmlns:a16="http://schemas.microsoft.com/office/drawing/2014/main" id="{50B484AA-0118-DE4D-1732-B212018EB4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9673" y="2273281"/>
            <a:ext cx="1747513" cy="1747513"/>
          </a:xfrm>
          <a:prstGeom prst="rect">
            <a:avLst/>
          </a:prstGeom>
        </p:spPr>
      </p:pic>
      <p:cxnSp>
        <p:nvCxnSpPr>
          <p:cNvPr id="34" name="Straight Arrow Connector 33">
            <a:extLst>
              <a:ext uri="{FF2B5EF4-FFF2-40B4-BE49-F238E27FC236}">
                <a16:creationId xmlns:a16="http://schemas.microsoft.com/office/drawing/2014/main" id="{358FAC30-70C5-4EE6-5472-E8DB10A808C3}"/>
              </a:ext>
            </a:extLst>
          </p:cNvPr>
          <p:cNvCxnSpPr/>
          <p:nvPr/>
        </p:nvCxnSpPr>
        <p:spPr>
          <a:xfrm flipV="1">
            <a:off x="2902858" y="2644662"/>
            <a:ext cx="940525" cy="2233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40FA7610-F1E0-A900-FD82-67CD709AD96C}"/>
              </a:ext>
            </a:extLst>
          </p:cNvPr>
          <p:cNvCxnSpPr/>
          <p:nvPr/>
        </p:nvCxnSpPr>
        <p:spPr>
          <a:xfrm>
            <a:off x="3008354" y="3564708"/>
            <a:ext cx="916309" cy="3350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AE1846C9-8A72-7087-F56A-5BDAE7FDDE27}"/>
              </a:ext>
            </a:extLst>
          </p:cNvPr>
          <p:cNvCxnSpPr>
            <a:cxnSpLocks/>
          </p:cNvCxnSpPr>
          <p:nvPr/>
        </p:nvCxnSpPr>
        <p:spPr>
          <a:xfrm flipV="1">
            <a:off x="6101571" y="2108995"/>
            <a:ext cx="2517419" cy="4798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D1D57CD5-BBC1-6695-EBE3-7FD65657D9D7}"/>
              </a:ext>
            </a:extLst>
          </p:cNvPr>
          <p:cNvCxnSpPr>
            <a:cxnSpLocks/>
          </p:cNvCxnSpPr>
          <p:nvPr/>
        </p:nvCxnSpPr>
        <p:spPr>
          <a:xfrm>
            <a:off x="6136405" y="3975896"/>
            <a:ext cx="2676671" cy="6032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CB96CEB7-B69A-306D-437C-DBB35D970C54}"/>
              </a:ext>
            </a:extLst>
          </p:cNvPr>
          <p:cNvCxnSpPr>
            <a:cxnSpLocks/>
          </p:cNvCxnSpPr>
          <p:nvPr/>
        </p:nvCxnSpPr>
        <p:spPr>
          <a:xfrm>
            <a:off x="6170734" y="3156924"/>
            <a:ext cx="2642341" cy="1903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373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F989-39A0-3B93-8774-4662A1A5A9FF}"/>
              </a:ext>
            </a:extLst>
          </p:cNvPr>
          <p:cNvSpPr>
            <a:spLocks noGrp="1"/>
          </p:cNvSpPr>
          <p:nvPr>
            <p:ph type="title"/>
          </p:nvPr>
        </p:nvSpPr>
        <p:spPr>
          <a:xfrm>
            <a:off x="955964" y="459681"/>
            <a:ext cx="4311859" cy="1143000"/>
          </a:xfrm>
        </p:spPr>
        <p:txBody>
          <a:bodyPr/>
          <a:lstStyle/>
          <a:p>
            <a:r>
              <a:rPr lang="en-GB" dirty="0"/>
              <a:t>Nexus Thinking </a:t>
            </a:r>
          </a:p>
        </p:txBody>
      </p:sp>
      <p:sp>
        <p:nvSpPr>
          <p:cNvPr id="3" name="Content Placeholder 2">
            <a:extLst>
              <a:ext uri="{FF2B5EF4-FFF2-40B4-BE49-F238E27FC236}">
                <a16:creationId xmlns:a16="http://schemas.microsoft.com/office/drawing/2014/main" id="{D9D4644C-B928-0DA7-5DC6-D03C2EE26733}"/>
              </a:ext>
            </a:extLst>
          </p:cNvPr>
          <p:cNvSpPr>
            <a:spLocks noGrp="1"/>
          </p:cNvSpPr>
          <p:nvPr>
            <p:ph idx="1"/>
          </p:nvPr>
        </p:nvSpPr>
        <p:spPr>
          <a:xfrm>
            <a:off x="845127" y="1843250"/>
            <a:ext cx="5597237" cy="3775017"/>
          </a:xfrm>
        </p:spPr>
        <p:txBody>
          <a:bodyPr/>
          <a:lstStyle/>
          <a:p>
            <a:r>
              <a:rPr lang="en-GB" dirty="0"/>
              <a:t>Interconnected Systems</a:t>
            </a:r>
          </a:p>
          <a:p>
            <a:r>
              <a:rPr lang="en-GB" dirty="0"/>
              <a:t>Holistic Decision-making</a:t>
            </a:r>
          </a:p>
          <a:p>
            <a:r>
              <a:rPr lang="en-GB" dirty="0"/>
              <a:t>Addressing Trade-offs</a:t>
            </a:r>
          </a:p>
          <a:p>
            <a:r>
              <a:rPr lang="en-GB" dirty="0"/>
              <a:t>Enhancing Synergies</a:t>
            </a:r>
          </a:p>
          <a:p>
            <a:r>
              <a:rPr lang="en-GB" dirty="0"/>
              <a:t>Resilience and Adaptation</a:t>
            </a:r>
          </a:p>
          <a:p>
            <a:r>
              <a:rPr lang="en-GB" dirty="0"/>
              <a:t>Stakeholder Engagement</a:t>
            </a:r>
          </a:p>
        </p:txBody>
      </p:sp>
      <p:grpSp>
        <p:nvGrpSpPr>
          <p:cNvPr id="8" name="Group 7">
            <a:extLst>
              <a:ext uri="{FF2B5EF4-FFF2-40B4-BE49-F238E27FC236}">
                <a16:creationId xmlns:a16="http://schemas.microsoft.com/office/drawing/2014/main" id="{CFBEE905-C66D-BC20-8E09-31D38F2836CD}"/>
              </a:ext>
            </a:extLst>
          </p:cNvPr>
          <p:cNvGrpSpPr/>
          <p:nvPr/>
        </p:nvGrpSpPr>
        <p:grpSpPr>
          <a:xfrm>
            <a:off x="7633856" y="0"/>
            <a:ext cx="4558145" cy="3429000"/>
            <a:chOff x="5976535" y="0"/>
            <a:chExt cx="3167465" cy="2441864"/>
          </a:xfrm>
        </p:grpSpPr>
        <p:pic>
          <p:nvPicPr>
            <p:cNvPr id="5" name="Picture 4">
              <a:extLst>
                <a:ext uri="{FF2B5EF4-FFF2-40B4-BE49-F238E27FC236}">
                  <a16:creationId xmlns:a16="http://schemas.microsoft.com/office/drawing/2014/main" id="{88B04C05-F27A-A407-06A3-03614E0CCC0A}"/>
                </a:ext>
              </a:extLst>
            </p:cNvPr>
            <p:cNvPicPr>
              <a:picLocks noChangeAspect="1"/>
            </p:cNvPicPr>
            <p:nvPr/>
          </p:nvPicPr>
          <p:blipFill>
            <a:blip r:embed="rId3"/>
            <a:stretch>
              <a:fillRect/>
            </a:stretch>
          </p:blipFill>
          <p:spPr>
            <a:xfrm>
              <a:off x="5976535" y="0"/>
              <a:ext cx="3167465" cy="2441864"/>
            </a:xfrm>
            <a:prstGeom prst="rect">
              <a:avLst/>
            </a:prstGeom>
          </p:spPr>
        </p:pic>
        <p:sp>
          <p:nvSpPr>
            <p:cNvPr id="7" name="TextBox 6">
              <a:extLst>
                <a:ext uri="{FF2B5EF4-FFF2-40B4-BE49-F238E27FC236}">
                  <a16:creationId xmlns:a16="http://schemas.microsoft.com/office/drawing/2014/main" id="{21B62154-826C-F4E4-CB28-FE25C9E399F1}"/>
                </a:ext>
              </a:extLst>
            </p:cNvPr>
            <p:cNvSpPr txBox="1"/>
            <p:nvPr/>
          </p:nvSpPr>
          <p:spPr>
            <a:xfrm>
              <a:off x="6141027" y="402218"/>
              <a:ext cx="758536" cy="328761"/>
            </a:xfrm>
            <a:prstGeom prst="rect">
              <a:avLst/>
            </a:prstGeom>
            <a:noFill/>
          </p:spPr>
          <p:txBody>
            <a:bodyPr wrap="square">
              <a:spAutoFit/>
            </a:bodyPr>
            <a:lstStyle/>
            <a:p>
              <a:r>
                <a:rPr lang="en-GB" sz="2400" dirty="0">
                  <a:hlinkClick r:id="rId4"/>
                </a:rPr>
                <a:t>Link</a:t>
              </a:r>
              <a:r>
                <a:rPr lang="en-GB" sz="2400" dirty="0"/>
                <a:t> </a:t>
              </a:r>
            </a:p>
          </p:txBody>
        </p:sp>
      </p:grpSp>
      <p:pic>
        <p:nvPicPr>
          <p:cNvPr id="1026" name="Picture 2" descr="Frontiers | The Development of the Water-Energy-Food Nexus as a Framework  for Achieving Resource Security: A Review">
            <a:extLst>
              <a:ext uri="{FF2B5EF4-FFF2-40B4-BE49-F238E27FC236}">
                <a16:creationId xmlns:a16="http://schemas.microsoft.com/office/drawing/2014/main" id="{F65DF8BE-F572-8F23-E761-08EF0E3231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3856" y="3374069"/>
            <a:ext cx="4558145" cy="348393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E35C76D-B31C-345B-A3F5-B2ABD9734B7B}"/>
              </a:ext>
            </a:extLst>
          </p:cNvPr>
          <p:cNvSpPr txBox="1"/>
          <p:nvPr/>
        </p:nvSpPr>
        <p:spPr>
          <a:xfrm>
            <a:off x="11277600" y="6289358"/>
            <a:ext cx="1066800" cy="461665"/>
          </a:xfrm>
          <a:prstGeom prst="rect">
            <a:avLst/>
          </a:prstGeom>
          <a:noFill/>
        </p:spPr>
        <p:txBody>
          <a:bodyPr wrap="square">
            <a:spAutoFit/>
          </a:bodyPr>
          <a:lstStyle/>
          <a:p>
            <a:r>
              <a:rPr lang="en-GB" sz="2400" dirty="0">
                <a:hlinkClick r:id="rId6"/>
              </a:rPr>
              <a:t>Link</a:t>
            </a:r>
            <a:r>
              <a:rPr lang="en-GB" sz="2400" dirty="0"/>
              <a:t> </a:t>
            </a:r>
          </a:p>
        </p:txBody>
      </p:sp>
      <p:sp>
        <p:nvSpPr>
          <p:cNvPr id="12" name="TextBox 11">
            <a:extLst>
              <a:ext uri="{FF2B5EF4-FFF2-40B4-BE49-F238E27FC236}">
                <a16:creationId xmlns:a16="http://schemas.microsoft.com/office/drawing/2014/main" id="{59E9415C-2D07-754F-9EE6-E4514369ACCC}"/>
              </a:ext>
            </a:extLst>
          </p:cNvPr>
          <p:cNvSpPr txBox="1"/>
          <p:nvPr/>
        </p:nvSpPr>
        <p:spPr>
          <a:xfrm>
            <a:off x="1835728" y="6330746"/>
            <a:ext cx="9441872" cy="338554"/>
          </a:xfrm>
          <a:prstGeom prst="rect">
            <a:avLst/>
          </a:prstGeom>
          <a:solidFill>
            <a:schemeClr val="accent6"/>
          </a:solidFill>
        </p:spPr>
        <p:txBody>
          <a:bodyPr wrap="square">
            <a:spAutoFit/>
          </a:bodyPr>
          <a:lstStyle/>
          <a:p>
            <a:pPr algn="l"/>
            <a:r>
              <a:rPr lang="en-GB" sz="1600" dirty="0">
                <a:solidFill>
                  <a:srgbClr val="282828"/>
                </a:solidFill>
                <a:latin typeface="MuseoSans"/>
              </a:rPr>
              <a:t>The Development of the Water-Energy-Food Nexus as a Framework for Achieving Resource Security: A Review</a:t>
            </a:r>
          </a:p>
        </p:txBody>
      </p:sp>
    </p:spTree>
    <p:extLst>
      <p:ext uri="{BB962C8B-B14F-4D97-AF65-F5344CB8AC3E}">
        <p14:creationId xmlns:p14="http://schemas.microsoft.com/office/powerpoint/2010/main" val="362655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480767" y="819917"/>
            <a:ext cx="11151909" cy="523220"/>
          </a:xfrm>
          <a:prstGeom prst="rect">
            <a:avLst/>
          </a:prstGeom>
          <a:noFill/>
        </p:spPr>
        <p:txBody>
          <a:bodyPr wrap="square" rtlCol="0">
            <a:spAutoFit/>
          </a:bodyPr>
          <a:lstStyle/>
          <a:p>
            <a:r>
              <a:rPr lang="en-US" sz="2800" b="1" dirty="0">
                <a:latin typeface="Montserrat" panose="00000500000000000000" pitchFamily="50" charset="0"/>
              </a:rPr>
              <a:t>What are CLEWs models?</a:t>
            </a:r>
            <a:endParaRPr lang="en-US" dirty="0"/>
          </a:p>
        </p:txBody>
      </p:sp>
      <p:pic>
        <p:nvPicPr>
          <p:cNvPr id="4" name="Picture 3">
            <a:extLst>
              <a:ext uri="{FF2B5EF4-FFF2-40B4-BE49-F238E27FC236}">
                <a16:creationId xmlns:a16="http://schemas.microsoft.com/office/drawing/2014/main" id="{78352F20-8553-4091-B25F-5669B6B91CCF}"/>
              </a:ext>
            </a:extLst>
          </p:cNvPr>
          <p:cNvPicPr>
            <a:picLocks noChangeAspect="1"/>
          </p:cNvPicPr>
          <p:nvPr/>
        </p:nvPicPr>
        <p:blipFill rotWithShape="1">
          <a:blip r:embed="rId3"/>
          <a:srcRect r="30469"/>
          <a:stretch/>
        </p:blipFill>
        <p:spPr>
          <a:xfrm>
            <a:off x="8626969" y="3253037"/>
            <a:ext cx="2701361" cy="2785046"/>
          </a:xfrm>
          <a:prstGeom prst="rect">
            <a:avLst/>
          </a:prstGeom>
        </p:spPr>
      </p:pic>
      <p:sp>
        <p:nvSpPr>
          <p:cNvPr id="5" name="Rectangle 4">
            <a:extLst>
              <a:ext uri="{FF2B5EF4-FFF2-40B4-BE49-F238E27FC236}">
                <a16:creationId xmlns:a16="http://schemas.microsoft.com/office/drawing/2014/main" id="{9B7AD15C-407A-492B-BAF3-CC6ACE66B6DB}"/>
              </a:ext>
            </a:extLst>
          </p:cNvPr>
          <p:cNvSpPr/>
          <p:nvPr/>
        </p:nvSpPr>
        <p:spPr>
          <a:xfrm>
            <a:off x="626390" y="1038950"/>
            <a:ext cx="7421004" cy="4632037"/>
          </a:xfrm>
          <a:prstGeom prst="rect">
            <a:avLst/>
          </a:prstGeom>
        </p:spPr>
        <p:txBody>
          <a:bodyPr wrap="square">
            <a:spAutoFit/>
          </a:bodyPr>
          <a:lstStyle/>
          <a:p>
            <a:pPr>
              <a:spcAft>
                <a:spcPts val="1800"/>
              </a:spcAft>
            </a:pPr>
            <a:endParaRPr lang="en-US" sz="2000" dirty="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Techno-economic representations of real-world systems</a:t>
            </a:r>
            <a:endParaRPr lang="en-US" sz="2000" b="1" dirty="0">
              <a:latin typeface="Roboto" panose="02000000000000000000" pitchFamily="2" charset="0"/>
              <a:ea typeface="Roboto" panose="02000000000000000000" pitchFamily="2" charset="0"/>
            </a:endParaRP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Designed to assess the role of technology change and technology choice </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Enables scenario-based analysis to evaluate risks and  uncertainties</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Intended for long-term analysis of sustainable development issues (e.g. one or more decades)</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Highly customizable/flexible with respect to system boundaries, geographical coverage, level of detail and economic characteristics</a:t>
            </a:r>
          </a:p>
        </p:txBody>
      </p:sp>
      <p:pic>
        <p:nvPicPr>
          <p:cNvPr id="17" name="Picture 16" descr="A screenshot of a cell phone&#10;&#10;Description automatically generated">
            <a:extLst>
              <a:ext uri="{FF2B5EF4-FFF2-40B4-BE49-F238E27FC236}">
                <a16:creationId xmlns:a16="http://schemas.microsoft.com/office/drawing/2014/main" id="{8DC015DC-148A-49B7-B835-A5E1678D0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2433" y="961821"/>
            <a:ext cx="3254107" cy="2091926"/>
          </a:xfrm>
          <a:prstGeom prst="rect">
            <a:avLst/>
          </a:prstGeom>
        </p:spPr>
      </p:pic>
    </p:spTree>
    <p:extLst>
      <p:ext uri="{BB962C8B-B14F-4D97-AF65-F5344CB8AC3E}">
        <p14:creationId xmlns:p14="http://schemas.microsoft.com/office/powerpoint/2010/main" val="32723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403F8894-B65E-4623-A587-F886EBBB9007}"/>
              </a:ext>
            </a:extLst>
          </p:cNvPr>
          <p:cNvGrpSpPr>
            <a:grpSpLocks noChangeAspect="1"/>
          </p:cNvGrpSpPr>
          <p:nvPr/>
        </p:nvGrpSpPr>
        <p:grpSpPr>
          <a:xfrm>
            <a:off x="4623658" y="2957572"/>
            <a:ext cx="2245260" cy="2245260"/>
            <a:chOff x="333308" y="1159867"/>
            <a:chExt cx="3171501" cy="2505981"/>
          </a:xfrm>
          <a:solidFill>
            <a:srgbClr val="0A84C0">
              <a:lumMod val="60000"/>
              <a:lumOff val="40000"/>
              <a:alpha val="50000"/>
            </a:srgbClr>
          </a:solidFill>
        </p:grpSpPr>
        <p:sp>
          <p:nvSpPr>
            <p:cNvPr id="34" name="Oval 33">
              <a:extLst>
                <a:ext uri="{FF2B5EF4-FFF2-40B4-BE49-F238E27FC236}">
                  <a16:creationId xmlns:a16="http://schemas.microsoft.com/office/drawing/2014/main" id="{A29D8665-5710-4863-9773-A1EC25C6B74E}"/>
                </a:ext>
              </a:extLst>
            </p:cNvPr>
            <p:cNvSpPr/>
            <p:nvPr/>
          </p:nvSpPr>
          <p:spPr>
            <a:xfrm>
              <a:off x="333308" y="1159867"/>
              <a:ext cx="3171501" cy="2505981"/>
            </a:xfrm>
            <a:prstGeom prst="ellipse">
              <a:avLst/>
            </a:prstGeom>
            <a:grpFill/>
            <a:ln w="25400" cap="flat" cmpd="sng" algn="ctr">
              <a:solidFill>
                <a:srgbClr val="FFFFFF">
                  <a:hueOff val="0"/>
                  <a:satOff val="0"/>
                  <a:lumOff val="0"/>
                  <a:alphaOff val="0"/>
                </a:srgbClr>
              </a:solidFill>
              <a:prstDash val="solid"/>
            </a:ln>
            <a:effectLst/>
          </p:spPr>
          <p:txBody>
            <a:bodyPr/>
            <a:lstStyle/>
            <a:p>
              <a:endParaRPr lang="en-US"/>
            </a:p>
          </p:txBody>
        </p:sp>
        <p:sp>
          <p:nvSpPr>
            <p:cNvPr id="35" name="Oval 8">
              <a:extLst>
                <a:ext uri="{FF2B5EF4-FFF2-40B4-BE49-F238E27FC236}">
                  <a16:creationId xmlns:a16="http://schemas.microsoft.com/office/drawing/2014/main" id="{1D85A17F-E180-449D-909F-A77349D67E3D}"/>
                </a:ext>
              </a:extLst>
            </p:cNvPr>
            <p:cNvSpPr txBox="1"/>
            <p:nvPr/>
          </p:nvSpPr>
          <p:spPr>
            <a:xfrm>
              <a:off x="940704" y="1865179"/>
              <a:ext cx="1902899" cy="137829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Water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a:p>
              <a:pPr marL="0" marR="0" lvl="0" indent="0" algn="ctr" defTabSz="533400" eaLnBrk="1" fontAlgn="auto" latinLnBrk="0" hangingPunct="1">
                <a:lnSpc>
                  <a:spcPct val="90000"/>
                </a:lnSpc>
                <a:spcBef>
                  <a:spcPct val="0"/>
                </a:spcBef>
                <a:spcAft>
                  <a:spcPct val="35000"/>
                </a:spcAft>
                <a:buClrTx/>
                <a:buSzTx/>
                <a:buFontTx/>
                <a:buNone/>
                <a:tabLst/>
                <a:defRPr/>
              </a:pPr>
              <a:r>
                <a:rPr kumimoji="0" lang="en-US" sz="1200" b="0" i="0" u="none" strike="noStrike" kern="0" cap="none" spc="0" normalizeH="0" baseline="0" noProof="0" dirty="0">
                  <a:ln>
                    <a:noFill/>
                  </a:ln>
                  <a:solidFill>
                    <a:srgbClr val="1FBBEE"/>
                  </a:solidFill>
                  <a:effectLst/>
                  <a:uLnTx/>
                  <a:uFillTx/>
                  <a:latin typeface="Arial"/>
                  <a:ea typeface="+mn-ea"/>
                  <a:cs typeface="+mn-cs"/>
                </a:rPr>
                <a:t>. </a:t>
              </a:r>
              <a:endParaRPr kumimoji="0" lang="en-US" sz="1200" b="1" i="0" u="none" strike="noStrike" kern="0" cap="none" spc="0" normalizeH="0" baseline="0" noProof="0" dirty="0">
                <a:ln>
                  <a:noFill/>
                </a:ln>
                <a:solidFill>
                  <a:srgbClr val="1FBBEE"/>
                </a:solidFill>
                <a:effectLst/>
                <a:uLnTx/>
                <a:uFillTx/>
                <a:latin typeface="Arial"/>
                <a:ea typeface="+mn-ea"/>
                <a:cs typeface="+mn-cs"/>
              </a:endParaRPr>
            </a:p>
          </p:txBody>
        </p:sp>
      </p:grpSp>
      <p:grpSp>
        <p:nvGrpSpPr>
          <p:cNvPr id="36" name="Group 35">
            <a:extLst>
              <a:ext uri="{FF2B5EF4-FFF2-40B4-BE49-F238E27FC236}">
                <a16:creationId xmlns:a16="http://schemas.microsoft.com/office/drawing/2014/main" id="{BAC00E06-B33F-407B-BE3E-C6DDC6E49586}"/>
              </a:ext>
            </a:extLst>
          </p:cNvPr>
          <p:cNvGrpSpPr>
            <a:grpSpLocks noChangeAspect="1"/>
          </p:cNvGrpSpPr>
          <p:nvPr/>
        </p:nvGrpSpPr>
        <p:grpSpPr>
          <a:xfrm>
            <a:off x="3740593" y="1488800"/>
            <a:ext cx="2245260" cy="2245260"/>
            <a:chOff x="3760742" y="1614568"/>
            <a:chExt cx="3005652" cy="2360503"/>
          </a:xfrm>
          <a:solidFill>
            <a:srgbClr val="00B050">
              <a:alpha val="50000"/>
            </a:srgbClr>
          </a:solidFill>
        </p:grpSpPr>
        <p:sp>
          <p:nvSpPr>
            <p:cNvPr id="37" name="Oval 36">
              <a:extLst>
                <a:ext uri="{FF2B5EF4-FFF2-40B4-BE49-F238E27FC236}">
                  <a16:creationId xmlns:a16="http://schemas.microsoft.com/office/drawing/2014/main" id="{80261E43-6110-4B1E-869E-853501E5666A}"/>
                </a:ext>
              </a:extLst>
            </p:cNvPr>
            <p:cNvSpPr/>
            <p:nvPr/>
          </p:nvSpPr>
          <p:spPr>
            <a:xfrm>
              <a:off x="3760742" y="1614568"/>
              <a:ext cx="3005652" cy="2360503"/>
            </a:xfrm>
            <a:prstGeom prst="ellipse">
              <a:avLst/>
            </a:prstGeom>
            <a:grpFill/>
            <a:ln w="25400" cap="flat" cmpd="sng" algn="ctr">
              <a:noFill/>
              <a:prstDash val="solid"/>
            </a:ln>
            <a:effectLst/>
          </p:spPr>
          <p:txBody>
            <a:bodyPr/>
            <a:lstStyle/>
            <a:p>
              <a:endParaRPr lang="en-US"/>
            </a:p>
          </p:txBody>
        </p:sp>
        <p:sp>
          <p:nvSpPr>
            <p:cNvPr id="38" name="Oval 6">
              <a:extLst>
                <a:ext uri="{FF2B5EF4-FFF2-40B4-BE49-F238E27FC236}">
                  <a16:creationId xmlns:a16="http://schemas.microsoft.com/office/drawing/2014/main" id="{0635B1A2-7A42-42E2-82E5-E25CFDD8E87B}"/>
                </a:ext>
              </a:extLst>
            </p:cNvPr>
            <p:cNvSpPr txBox="1"/>
            <p:nvPr/>
          </p:nvSpPr>
          <p:spPr>
            <a:xfrm>
              <a:off x="4396008" y="2113231"/>
              <a:ext cx="1713436" cy="1340494"/>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Land and agriculture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p:txBody>
        </p:sp>
      </p:grpSp>
      <p:sp>
        <p:nvSpPr>
          <p:cNvPr id="39" name="TextBox 38">
            <a:extLst>
              <a:ext uri="{FF2B5EF4-FFF2-40B4-BE49-F238E27FC236}">
                <a16:creationId xmlns:a16="http://schemas.microsoft.com/office/drawing/2014/main" id="{DF33B40E-5288-4A28-83F5-C01540988798}"/>
              </a:ext>
            </a:extLst>
          </p:cNvPr>
          <p:cNvSpPr txBox="1">
            <a:spLocks noChangeAspect="1"/>
          </p:cNvSpPr>
          <p:nvPr/>
        </p:nvSpPr>
        <p:spPr>
          <a:xfrm>
            <a:off x="2088809" y="5425993"/>
            <a:ext cx="5524137" cy="646331"/>
          </a:xfrm>
          <a:prstGeom prst="rect">
            <a:avLst/>
          </a:prstGeom>
          <a:noFill/>
        </p:spPr>
        <p:txBody>
          <a:bodyPr wrap="square" rtlCol="0">
            <a:spAutoFit/>
          </a:bodyPr>
          <a:lstStyle/>
          <a:p>
            <a:pPr algn="ctr">
              <a:tabLst>
                <a:tab pos="2022872" algn="l"/>
              </a:tabLst>
            </a:pPr>
            <a:r>
              <a:rPr lang="en-GB" sz="1200" dirty="0">
                <a:solidFill>
                  <a:srgbClr val="333333"/>
                </a:solidFill>
                <a:latin typeface="Arial"/>
              </a:rPr>
              <a:t>Energy for: water processing and treatment,  water pumping, and desalination</a:t>
            </a:r>
          </a:p>
          <a:p>
            <a:pPr algn="ctr">
              <a:tabLst>
                <a:tab pos="2022872" algn="l"/>
              </a:tabLst>
            </a:pPr>
            <a:endParaRPr lang="en-GB" sz="1200" dirty="0">
              <a:solidFill>
                <a:srgbClr val="333333"/>
              </a:solidFill>
              <a:latin typeface="Arial"/>
            </a:endParaRPr>
          </a:p>
          <a:p>
            <a:pPr algn="ctr">
              <a:tabLst>
                <a:tab pos="2022872" algn="l"/>
              </a:tabLst>
            </a:pPr>
            <a:r>
              <a:rPr lang="en-GB" sz="1200" dirty="0">
                <a:solidFill>
                  <a:srgbClr val="333333"/>
                </a:solidFill>
                <a:latin typeface="Arial"/>
              </a:rPr>
              <a:t>Water for: hydropower, power plant cooling, and (bio-) fuel processing</a:t>
            </a:r>
            <a:endParaRPr lang="en-US" sz="1200" dirty="0">
              <a:solidFill>
                <a:srgbClr val="7F7F7F">
                  <a:lumMod val="50000"/>
                </a:srgbClr>
              </a:solidFill>
              <a:latin typeface="Arial"/>
            </a:endParaRPr>
          </a:p>
        </p:txBody>
      </p:sp>
      <p:cxnSp>
        <p:nvCxnSpPr>
          <p:cNvPr id="40" name="Straight Connector 39">
            <a:extLst>
              <a:ext uri="{FF2B5EF4-FFF2-40B4-BE49-F238E27FC236}">
                <a16:creationId xmlns:a16="http://schemas.microsoft.com/office/drawing/2014/main" id="{A6BEC80C-C4C2-4885-8565-0A752AE444E6}"/>
              </a:ext>
            </a:extLst>
          </p:cNvPr>
          <p:cNvCxnSpPr>
            <a:cxnSpLocks noChangeAspect="1"/>
          </p:cNvCxnSpPr>
          <p:nvPr/>
        </p:nvCxnSpPr>
        <p:spPr>
          <a:xfrm flipV="1">
            <a:off x="4731325" y="4029177"/>
            <a:ext cx="84467" cy="1284778"/>
          </a:xfrm>
          <a:prstGeom prst="line">
            <a:avLst/>
          </a:prstGeom>
          <a:noFill/>
          <a:ln w="9525" cap="flat" cmpd="sng" algn="ctr">
            <a:solidFill>
              <a:srgbClr val="002060"/>
            </a:solidFill>
            <a:prstDash val="solid"/>
          </a:ln>
          <a:effectLst/>
        </p:spPr>
      </p:cxnSp>
      <p:grpSp>
        <p:nvGrpSpPr>
          <p:cNvPr id="41" name="Group 40">
            <a:extLst>
              <a:ext uri="{FF2B5EF4-FFF2-40B4-BE49-F238E27FC236}">
                <a16:creationId xmlns:a16="http://schemas.microsoft.com/office/drawing/2014/main" id="{DBAEDAE9-E8AC-4BAF-B589-09B23C24899F}"/>
              </a:ext>
            </a:extLst>
          </p:cNvPr>
          <p:cNvGrpSpPr>
            <a:grpSpLocks noChangeAspect="1"/>
          </p:cNvGrpSpPr>
          <p:nvPr/>
        </p:nvGrpSpPr>
        <p:grpSpPr>
          <a:xfrm>
            <a:off x="2801073" y="2949222"/>
            <a:ext cx="2245260" cy="2245260"/>
            <a:chOff x="2295545" y="295942"/>
            <a:chExt cx="2976240" cy="2360503"/>
          </a:xfrm>
          <a:solidFill>
            <a:srgbClr val="EA4425">
              <a:lumMod val="75000"/>
              <a:alpha val="50000"/>
            </a:srgbClr>
          </a:solidFill>
        </p:grpSpPr>
        <p:sp>
          <p:nvSpPr>
            <p:cNvPr id="42" name="Oval 41">
              <a:extLst>
                <a:ext uri="{FF2B5EF4-FFF2-40B4-BE49-F238E27FC236}">
                  <a16:creationId xmlns:a16="http://schemas.microsoft.com/office/drawing/2014/main" id="{1B267C0E-4625-4506-B495-A0023521F4C1}"/>
                </a:ext>
              </a:extLst>
            </p:cNvPr>
            <p:cNvSpPr/>
            <p:nvPr/>
          </p:nvSpPr>
          <p:spPr>
            <a:xfrm>
              <a:off x="2295545" y="295942"/>
              <a:ext cx="2976240" cy="2360503"/>
            </a:xfrm>
            <a:prstGeom prst="ellipse">
              <a:avLst/>
            </a:prstGeom>
            <a:grpFill/>
            <a:ln w="25400" cap="flat" cmpd="sng" algn="ctr">
              <a:noFill/>
              <a:prstDash val="solid"/>
            </a:ln>
            <a:effectLst/>
          </p:spPr>
          <p:txBody>
            <a:bodyPr/>
            <a:lstStyle/>
            <a:p>
              <a:endParaRPr lang="en-US"/>
            </a:p>
          </p:txBody>
        </p:sp>
        <p:sp>
          <p:nvSpPr>
            <p:cNvPr id="43" name="Oval 4">
              <a:extLst>
                <a:ext uri="{FF2B5EF4-FFF2-40B4-BE49-F238E27FC236}">
                  <a16:creationId xmlns:a16="http://schemas.microsoft.com/office/drawing/2014/main" id="{85148642-D5A7-4DFF-B308-E7D056342983}"/>
                </a:ext>
              </a:extLst>
            </p:cNvPr>
            <p:cNvSpPr txBox="1"/>
            <p:nvPr/>
          </p:nvSpPr>
          <p:spPr>
            <a:xfrm>
              <a:off x="2695101" y="853938"/>
              <a:ext cx="2004777" cy="1244510"/>
            </a:xfrm>
            <a:prstGeom prst="rect">
              <a:avLst/>
            </a:prstGeom>
            <a:noFill/>
            <a:ln>
              <a:noFill/>
            </a:ln>
            <a:effectLst/>
          </p:spPr>
          <p:txBody>
            <a:bodyPr spcFirstLastPara="0" vert="horz" wrap="square" lIns="0" tIns="0" rIns="0" bIns="0" numCol="1" spcCol="1270" anchor="ctr" anchorCtr="0">
              <a:noAutofit/>
            </a:bodyPr>
            <a:lstStyle/>
            <a:p>
              <a:pPr marL="0" marR="0" lvl="0" indent="0" algn="ctr" defTabSz="488950" eaLnBrk="1" fontAlgn="auto" latinLnBrk="0" hangingPunct="1">
                <a:lnSpc>
                  <a:spcPct val="90000"/>
                </a:lnSpc>
                <a:spcBef>
                  <a:spcPct val="0"/>
                </a:spcBef>
                <a:spcAft>
                  <a:spcPct val="35000"/>
                </a:spcAft>
                <a:buClrTx/>
                <a:buSzTx/>
                <a:buFontTx/>
                <a:buNone/>
                <a:tabLst/>
                <a:defRPr/>
              </a:pPr>
              <a:r>
                <a:rPr kumimoji="0" lang="en-US" b="1" i="0" u="none" strike="noStrike" kern="0" cap="none" spc="0" normalizeH="0" baseline="0" noProof="0" dirty="0">
                  <a:ln>
                    <a:noFill/>
                  </a:ln>
                  <a:solidFill>
                    <a:srgbClr val="002060"/>
                  </a:solidFill>
                  <a:effectLst/>
                  <a:uLnTx/>
                  <a:uFillTx/>
                  <a:latin typeface="Arial"/>
                  <a:ea typeface="+mn-ea"/>
                  <a:cs typeface="+mn-cs"/>
                </a:rPr>
                <a:t>Energy system</a:t>
              </a:r>
              <a:endParaRPr kumimoji="0" lang="en-US" b="0" i="0" u="none" strike="noStrike" kern="0" cap="none" spc="0" normalizeH="0" baseline="0" noProof="0" dirty="0">
                <a:ln>
                  <a:noFill/>
                </a:ln>
                <a:solidFill>
                  <a:srgbClr val="002060"/>
                </a:solidFill>
                <a:effectLst/>
                <a:uLnTx/>
                <a:uFillTx/>
                <a:latin typeface="Arial"/>
                <a:ea typeface="+mn-ea"/>
                <a:cs typeface="+mn-cs"/>
              </a:endParaRPr>
            </a:p>
          </p:txBody>
        </p:sp>
      </p:grpSp>
      <p:sp>
        <p:nvSpPr>
          <p:cNvPr id="44" name="TextBox 43">
            <a:extLst>
              <a:ext uri="{FF2B5EF4-FFF2-40B4-BE49-F238E27FC236}">
                <a16:creationId xmlns:a16="http://schemas.microsoft.com/office/drawing/2014/main" id="{E3160D03-F518-4736-9DC0-1483A350A5F1}"/>
              </a:ext>
            </a:extLst>
          </p:cNvPr>
          <p:cNvSpPr txBox="1">
            <a:spLocks noChangeAspect="1"/>
          </p:cNvSpPr>
          <p:nvPr/>
        </p:nvSpPr>
        <p:spPr>
          <a:xfrm>
            <a:off x="6452099" y="1494797"/>
            <a:ext cx="2599234" cy="1200329"/>
          </a:xfrm>
          <a:prstGeom prst="rect">
            <a:avLst/>
          </a:prstGeom>
          <a:noFill/>
        </p:spPr>
        <p:txBody>
          <a:bodyPr wrap="square" rtlCol="0">
            <a:spAutoFit/>
          </a:bodyPr>
          <a:lstStyle/>
          <a:p>
            <a:pPr algn="ctr"/>
            <a:r>
              <a:rPr lang="en-GB" sz="1200" dirty="0">
                <a:solidFill>
                  <a:srgbClr val="333333"/>
                </a:solidFill>
                <a:latin typeface="Arial"/>
              </a:rPr>
              <a:t>Water-land interactions in the hydrological cycle</a:t>
            </a:r>
          </a:p>
          <a:p>
            <a:endParaRPr lang="en-GB" sz="1200" dirty="0">
              <a:solidFill>
                <a:srgbClr val="333333"/>
              </a:solidFill>
              <a:latin typeface="Arial"/>
            </a:endParaRPr>
          </a:p>
          <a:p>
            <a:pPr algn="ctr"/>
            <a:r>
              <a:rPr lang="en-GB" sz="1200" dirty="0">
                <a:solidFill>
                  <a:srgbClr val="333333"/>
                </a:solidFill>
                <a:latin typeface="Arial"/>
              </a:rPr>
              <a:t>Water needs for food, feed, fuel and fibre crops (rain-fed and irrigated)</a:t>
            </a:r>
          </a:p>
        </p:txBody>
      </p:sp>
      <p:cxnSp>
        <p:nvCxnSpPr>
          <p:cNvPr id="45" name="Straight Connector 44">
            <a:extLst>
              <a:ext uri="{FF2B5EF4-FFF2-40B4-BE49-F238E27FC236}">
                <a16:creationId xmlns:a16="http://schemas.microsoft.com/office/drawing/2014/main" id="{2CD362FE-DC97-4926-B2A4-5CB346BA4FB6}"/>
              </a:ext>
            </a:extLst>
          </p:cNvPr>
          <p:cNvCxnSpPr>
            <a:cxnSpLocks noChangeAspect="1"/>
          </p:cNvCxnSpPr>
          <p:nvPr/>
        </p:nvCxnSpPr>
        <p:spPr>
          <a:xfrm flipH="1">
            <a:off x="5381940" y="2591427"/>
            <a:ext cx="1421619" cy="714473"/>
          </a:xfrm>
          <a:prstGeom prst="line">
            <a:avLst/>
          </a:prstGeom>
          <a:noFill/>
          <a:ln w="9525" cap="flat" cmpd="sng" algn="ctr">
            <a:solidFill>
              <a:srgbClr val="002060"/>
            </a:solidFill>
            <a:prstDash val="solid"/>
          </a:ln>
          <a:effectLst/>
        </p:spPr>
      </p:cxnSp>
      <p:sp>
        <p:nvSpPr>
          <p:cNvPr id="46" name="TextBox 45">
            <a:extLst>
              <a:ext uri="{FF2B5EF4-FFF2-40B4-BE49-F238E27FC236}">
                <a16:creationId xmlns:a16="http://schemas.microsoft.com/office/drawing/2014/main" id="{506D4A5B-933B-4E41-A5E1-33E003C9B081}"/>
              </a:ext>
            </a:extLst>
          </p:cNvPr>
          <p:cNvSpPr txBox="1">
            <a:spLocks noChangeAspect="1"/>
          </p:cNvSpPr>
          <p:nvPr/>
        </p:nvSpPr>
        <p:spPr>
          <a:xfrm>
            <a:off x="774288" y="1662610"/>
            <a:ext cx="2705590" cy="1754326"/>
          </a:xfrm>
          <a:prstGeom prst="rect">
            <a:avLst/>
          </a:prstGeom>
          <a:noFill/>
        </p:spPr>
        <p:txBody>
          <a:bodyPr wrap="square" rtlCol="0">
            <a:spAutoFit/>
          </a:bodyPr>
          <a:lstStyle/>
          <a:p>
            <a:pPr algn="ctr"/>
            <a:r>
              <a:rPr lang="en-GB" sz="1200" dirty="0">
                <a:solidFill>
                  <a:srgbClr val="333333"/>
                </a:solidFill>
                <a:latin typeface="Arial"/>
              </a:rPr>
              <a:t>Biomass for biofuel production and other energy uses</a:t>
            </a:r>
          </a:p>
          <a:p>
            <a:endParaRPr lang="en-GB" sz="1200" dirty="0">
              <a:solidFill>
                <a:srgbClr val="333333"/>
              </a:solidFill>
              <a:latin typeface="Arial"/>
            </a:endParaRPr>
          </a:p>
          <a:p>
            <a:pPr algn="ctr"/>
            <a:r>
              <a:rPr lang="en-GB" sz="1200" dirty="0">
                <a:solidFill>
                  <a:srgbClr val="333333"/>
                </a:solidFill>
                <a:latin typeface="Arial"/>
              </a:rPr>
              <a:t>Energy required for field preparation and harvest </a:t>
            </a:r>
          </a:p>
          <a:p>
            <a:endParaRPr lang="en-GB" sz="1200" dirty="0">
              <a:solidFill>
                <a:srgbClr val="333333"/>
              </a:solidFill>
              <a:latin typeface="Arial"/>
            </a:endParaRPr>
          </a:p>
          <a:p>
            <a:pPr algn="ctr"/>
            <a:r>
              <a:rPr lang="en-GB" sz="1200" dirty="0">
                <a:solidFill>
                  <a:srgbClr val="333333"/>
                </a:solidFill>
                <a:latin typeface="Arial"/>
              </a:rPr>
              <a:t>Energy for production of fertilizer, pesticides and other agricultural inputs</a:t>
            </a:r>
          </a:p>
        </p:txBody>
      </p:sp>
      <p:cxnSp>
        <p:nvCxnSpPr>
          <p:cNvPr id="47" name="Straight Connector 46">
            <a:extLst>
              <a:ext uri="{FF2B5EF4-FFF2-40B4-BE49-F238E27FC236}">
                <a16:creationId xmlns:a16="http://schemas.microsoft.com/office/drawing/2014/main" id="{714048C4-4864-4800-8F61-C9BA7440D361}"/>
              </a:ext>
            </a:extLst>
          </p:cNvPr>
          <p:cNvCxnSpPr>
            <a:cxnSpLocks noChangeAspect="1"/>
          </p:cNvCxnSpPr>
          <p:nvPr/>
        </p:nvCxnSpPr>
        <p:spPr>
          <a:xfrm>
            <a:off x="3397439" y="2540952"/>
            <a:ext cx="913627" cy="744089"/>
          </a:xfrm>
          <a:prstGeom prst="line">
            <a:avLst/>
          </a:prstGeom>
          <a:noFill/>
          <a:ln w="9525" cap="flat" cmpd="sng" algn="ctr">
            <a:solidFill>
              <a:srgbClr val="002060"/>
            </a:solidFill>
            <a:prstDash val="solid"/>
          </a:ln>
          <a:effectLst/>
        </p:spPr>
      </p:cxnSp>
      <p:sp>
        <p:nvSpPr>
          <p:cNvPr id="48" name="Rounded Rectangle 12">
            <a:extLst>
              <a:ext uri="{FF2B5EF4-FFF2-40B4-BE49-F238E27FC236}">
                <a16:creationId xmlns:a16="http://schemas.microsoft.com/office/drawing/2014/main" id="{E7504BCD-3C5A-497E-865B-233384820090}"/>
              </a:ext>
            </a:extLst>
          </p:cNvPr>
          <p:cNvSpPr>
            <a:spLocks noChangeAspect="1"/>
          </p:cNvSpPr>
          <p:nvPr/>
        </p:nvSpPr>
        <p:spPr>
          <a:xfrm>
            <a:off x="9240575" y="2612368"/>
            <a:ext cx="922438" cy="2833618"/>
          </a:xfrm>
          <a:prstGeom prst="roundRect">
            <a:avLst/>
          </a:prstGeom>
          <a:solidFill>
            <a:srgbClr val="FFC000">
              <a:alpha val="50000"/>
            </a:srgbClr>
          </a:solidFill>
          <a:ln w="25400" cap="flat" cmpd="sng" algn="ctr">
            <a:solidFill>
              <a:srgbClr val="FFC000"/>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002060"/>
                </a:solidFill>
                <a:effectLst/>
                <a:uLnTx/>
                <a:uFillTx/>
                <a:latin typeface="Arial"/>
                <a:ea typeface="+mn-ea"/>
                <a:cs typeface="+mn-cs"/>
              </a:rPr>
              <a:t>Climate</a:t>
            </a:r>
          </a:p>
        </p:txBody>
      </p:sp>
      <p:sp>
        <p:nvSpPr>
          <p:cNvPr id="49" name="Right Arrow 3">
            <a:extLst>
              <a:ext uri="{FF2B5EF4-FFF2-40B4-BE49-F238E27FC236}">
                <a16:creationId xmlns:a16="http://schemas.microsoft.com/office/drawing/2014/main" id="{A502FDCF-82DA-4BEB-A01B-958FE9FC8BC4}"/>
              </a:ext>
            </a:extLst>
          </p:cNvPr>
          <p:cNvSpPr>
            <a:spLocks noChangeAspect="1"/>
          </p:cNvSpPr>
          <p:nvPr/>
        </p:nvSpPr>
        <p:spPr>
          <a:xfrm>
            <a:off x="7032550" y="2968285"/>
            <a:ext cx="2003956"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50" name="Right Arrow 18">
            <a:extLst>
              <a:ext uri="{FF2B5EF4-FFF2-40B4-BE49-F238E27FC236}">
                <a16:creationId xmlns:a16="http://schemas.microsoft.com/office/drawing/2014/main" id="{7A6888F5-AD38-46F0-A4D8-417A05CA7E51}"/>
              </a:ext>
            </a:extLst>
          </p:cNvPr>
          <p:cNvSpPr>
            <a:spLocks noChangeAspect="1"/>
          </p:cNvSpPr>
          <p:nvPr/>
        </p:nvSpPr>
        <p:spPr>
          <a:xfrm rot="10800000">
            <a:off x="6976585" y="4072071"/>
            <a:ext cx="2029682" cy="1062984"/>
          </a:xfrm>
          <a:prstGeom prst="rightArrow">
            <a:avLst>
              <a:gd name="adj1" fmla="val 50000"/>
              <a:gd name="adj2" fmla="val 20044"/>
            </a:avLst>
          </a:prstGeom>
          <a:solidFill>
            <a:srgbClr val="FFC000">
              <a:alpha val="50000"/>
            </a:srgbClr>
          </a:solidFill>
          <a:ln w="25400" cap="flat" cmpd="sng" algn="ctr">
            <a:solidFill>
              <a:srgbClr val="FFC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a:ea typeface="+mn-ea"/>
              <a:cs typeface="+mn-cs"/>
            </a:endParaRPr>
          </a:p>
        </p:txBody>
      </p:sp>
      <p:sp>
        <p:nvSpPr>
          <p:cNvPr id="51" name="TextBox 50">
            <a:extLst>
              <a:ext uri="{FF2B5EF4-FFF2-40B4-BE49-F238E27FC236}">
                <a16:creationId xmlns:a16="http://schemas.microsoft.com/office/drawing/2014/main" id="{8FB8259D-BBD1-4EDD-AB4C-27E6C9A94BD8}"/>
              </a:ext>
            </a:extLst>
          </p:cNvPr>
          <p:cNvSpPr txBox="1">
            <a:spLocks noChangeAspect="1"/>
          </p:cNvSpPr>
          <p:nvPr/>
        </p:nvSpPr>
        <p:spPr>
          <a:xfrm>
            <a:off x="7365488" y="3325159"/>
            <a:ext cx="1511978" cy="276999"/>
          </a:xfrm>
          <a:prstGeom prst="rect">
            <a:avLst/>
          </a:prstGeom>
          <a:noFill/>
        </p:spPr>
        <p:txBody>
          <a:bodyPr wrap="square" rtlCol="0">
            <a:spAutoFit/>
          </a:bodyPr>
          <a:lstStyle/>
          <a:p>
            <a:r>
              <a:rPr lang="en-GB" sz="1200" dirty="0">
                <a:solidFill>
                  <a:srgbClr val="002060"/>
                </a:solidFill>
                <a:latin typeface="Arial"/>
              </a:rPr>
              <a:t>GHG emissions</a:t>
            </a:r>
          </a:p>
        </p:txBody>
      </p:sp>
      <p:sp>
        <p:nvSpPr>
          <p:cNvPr id="52" name="TextBox 51">
            <a:extLst>
              <a:ext uri="{FF2B5EF4-FFF2-40B4-BE49-F238E27FC236}">
                <a16:creationId xmlns:a16="http://schemas.microsoft.com/office/drawing/2014/main" id="{DE05B66F-2E05-4A1F-86EE-7BEF3BF897E8}"/>
              </a:ext>
            </a:extLst>
          </p:cNvPr>
          <p:cNvSpPr txBox="1">
            <a:spLocks noChangeAspect="1"/>
          </p:cNvSpPr>
          <p:nvPr/>
        </p:nvSpPr>
        <p:spPr>
          <a:xfrm>
            <a:off x="7118493" y="4445603"/>
            <a:ext cx="2003955" cy="276999"/>
          </a:xfrm>
          <a:prstGeom prst="rect">
            <a:avLst/>
          </a:prstGeom>
          <a:noFill/>
        </p:spPr>
        <p:txBody>
          <a:bodyPr wrap="square" rtlCol="0">
            <a:spAutoFit/>
          </a:bodyPr>
          <a:lstStyle/>
          <a:p>
            <a:r>
              <a:rPr lang="en-GB" sz="1200" dirty="0">
                <a:solidFill>
                  <a:srgbClr val="002060"/>
                </a:solidFill>
                <a:latin typeface="Arial"/>
              </a:rPr>
              <a:t>Precipitation, temperature</a:t>
            </a:r>
          </a:p>
        </p:txBody>
      </p:sp>
      <p:sp>
        <p:nvSpPr>
          <p:cNvPr id="65" name="TextBox 64">
            <a:extLst>
              <a:ext uri="{FF2B5EF4-FFF2-40B4-BE49-F238E27FC236}">
                <a16:creationId xmlns:a16="http://schemas.microsoft.com/office/drawing/2014/main" id="{2CC69530-8BBF-48C0-91DB-C1C824639377}"/>
              </a:ext>
            </a:extLst>
          </p:cNvPr>
          <p:cNvSpPr txBox="1"/>
          <p:nvPr/>
        </p:nvSpPr>
        <p:spPr>
          <a:xfrm>
            <a:off x="483024" y="887327"/>
            <a:ext cx="11151909" cy="523220"/>
          </a:xfrm>
          <a:prstGeom prst="rect">
            <a:avLst/>
          </a:prstGeom>
          <a:noFill/>
        </p:spPr>
        <p:txBody>
          <a:bodyPr wrap="square" rtlCol="0">
            <a:spAutoFit/>
          </a:bodyPr>
          <a:lstStyle/>
          <a:p>
            <a:r>
              <a:rPr lang="en-US" sz="2800" b="1" dirty="0">
                <a:latin typeface="Montserrat" panose="00000500000000000000" pitchFamily="50" charset="0"/>
              </a:rPr>
              <a:t>Conceptual CLEWs diagram</a:t>
            </a:r>
            <a:endParaRPr lang="en-US" dirty="0"/>
          </a:p>
        </p:txBody>
      </p:sp>
    </p:spTree>
    <p:extLst>
      <p:ext uri="{BB962C8B-B14F-4D97-AF65-F5344CB8AC3E}">
        <p14:creationId xmlns:p14="http://schemas.microsoft.com/office/powerpoint/2010/main" val="152426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46" grpId="0"/>
      <p:bldP spid="48" grpId="0" animBg="1"/>
      <p:bldP spid="49" grpId="0" animBg="1"/>
      <p:bldP spid="50" grpId="0" animBg="1"/>
      <p:bldP spid="51"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BDA6D-2898-FD81-9254-2371F424DD6B}"/>
              </a:ext>
            </a:extLst>
          </p:cNvPr>
          <p:cNvSpPr>
            <a:spLocks noGrp="1"/>
          </p:cNvSpPr>
          <p:nvPr>
            <p:ph type="title"/>
          </p:nvPr>
        </p:nvSpPr>
        <p:spPr/>
        <p:txBody>
          <a:bodyPr/>
          <a:lstStyle/>
          <a:p>
            <a:r>
              <a:rPr lang="en-CA" dirty="0"/>
              <a:t>How would you answer these questions?</a:t>
            </a:r>
            <a:endParaRPr lang="en-GB" dirty="0"/>
          </a:p>
        </p:txBody>
      </p:sp>
      <p:sp>
        <p:nvSpPr>
          <p:cNvPr id="3" name="Text Placeholder 2">
            <a:extLst>
              <a:ext uri="{FF2B5EF4-FFF2-40B4-BE49-F238E27FC236}">
                <a16:creationId xmlns:a16="http://schemas.microsoft.com/office/drawing/2014/main" id="{CE7B16A6-860F-7F62-2909-7FCADB7D5D40}"/>
              </a:ext>
            </a:extLst>
          </p:cNvPr>
          <p:cNvSpPr>
            <a:spLocks noGrp="1"/>
          </p:cNvSpPr>
          <p:nvPr>
            <p:ph type="body" idx="1"/>
          </p:nvPr>
        </p:nvSpPr>
        <p:spPr>
          <a:xfrm>
            <a:off x="838200" y="1825625"/>
            <a:ext cx="10623884" cy="4351338"/>
          </a:xfrm>
        </p:spPr>
        <p:txBody>
          <a:bodyPr>
            <a:normAutofit fontScale="92500" lnSpcReduction="20000"/>
          </a:bodyPr>
          <a:lstStyle/>
          <a:p>
            <a:r>
              <a:rPr lang="en-CA" sz="2400" dirty="0"/>
              <a:t>How would an increase in a carbon tax affect resource development?</a:t>
            </a:r>
          </a:p>
          <a:p>
            <a:r>
              <a:rPr lang="en-CA" sz="2400" dirty="0"/>
              <a:t>How would 100,000 plug in vehicles impact the electrical grid?</a:t>
            </a:r>
          </a:p>
          <a:p>
            <a:r>
              <a:rPr lang="en-CA" sz="2400" dirty="0"/>
              <a:t>Should your country rely on LNG imports/exports?</a:t>
            </a:r>
          </a:p>
          <a:p>
            <a:r>
              <a:rPr lang="en-CA" sz="2400" dirty="0"/>
              <a:t>What is the best system for meeting the electrical demand in 2030?</a:t>
            </a:r>
          </a:p>
          <a:p>
            <a:r>
              <a:rPr lang="en-CA" sz="2400" dirty="0"/>
              <a:t>If electrical demand increases because of electric vehicle charging, can the grid handle the additional load?</a:t>
            </a:r>
          </a:p>
          <a:p>
            <a:pPr lvl="0"/>
            <a:r>
              <a:rPr lang="en-GB" sz="2400" dirty="0"/>
              <a:t>When considering how a country or region can achieve net zero by 2050, how much investment will be needed in energy infrastructure and how much water and land resources will be needed?</a:t>
            </a:r>
          </a:p>
          <a:p>
            <a:pPr lvl="0"/>
            <a:r>
              <a:rPr lang="en-GB" sz="2400" dirty="0"/>
              <a:t>If my country experiences more frequent droughts and less rainfall in the future, how can we ensure food security and meet our energy needs?</a:t>
            </a:r>
          </a:p>
          <a:p>
            <a:pPr lvl="0"/>
            <a:r>
              <a:rPr lang="en-GB" sz="2400" dirty="0"/>
              <a:t>If we are to power our vehicles by biofuels, how much land and water resources are needed to grow biofuel crops? </a:t>
            </a:r>
            <a:endParaRPr lang="en-CA" sz="2400" dirty="0"/>
          </a:p>
          <a:p>
            <a:endParaRPr lang="en-GB" dirty="0"/>
          </a:p>
        </p:txBody>
      </p:sp>
    </p:spTree>
    <p:extLst>
      <p:ext uri="{BB962C8B-B14F-4D97-AF65-F5344CB8AC3E}">
        <p14:creationId xmlns:p14="http://schemas.microsoft.com/office/powerpoint/2010/main" val="3646437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F5A4831-E505-3ECE-3B05-537B2C83A12E}"/>
              </a:ext>
            </a:extLst>
          </p:cNvPr>
          <p:cNvSpPr>
            <a:spLocks noGrp="1"/>
          </p:cNvSpPr>
          <p:nvPr>
            <p:ph type="pic" sz="quarter" idx="10"/>
          </p:nvPr>
        </p:nvSpPr>
        <p:spPr/>
        <p:txBody>
          <a:bodyPr/>
          <a:lstStyle/>
          <a:p>
            <a:endParaRPr lang="en-US"/>
          </a:p>
        </p:txBody>
      </p:sp>
      <p:graphicFrame>
        <p:nvGraphicFramePr>
          <p:cNvPr id="3" name="Table 11">
            <a:extLst>
              <a:ext uri="{FF2B5EF4-FFF2-40B4-BE49-F238E27FC236}">
                <a16:creationId xmlns:a16="http://schemas.microsoft.com/office/drawing/2014/main" id="{5DF47660-F28F-552B-7F4F-D00919735709}"/>
              </a:ext>
            </a:extLst>
          </p:cNvPr>
          <p:cNvGraphicFramePr>
            <a:graphicFrameLocks noGrp="1"/>
          </p:cNvGraphicFramePr>
          <p:nvPr>
            <p:custDataLst>
              <p:tags r:id="rId1"/>
            </p:custDataLst>
            <p:extLst>
              <p:ext uri="{D42A27DB-BD31-4B8C-83A1-F6EECF244321}">
                <p14:modId xmlns:p14="http://schemas.microsoft.com/office/powerpoint/2010/main" val="3150375229"/>
              </p:ext>
            </p:extLst>
          </p:nvPr>
        </p:nvGraphicFramePr>
        <p:xfrm>
          <a:off x="554736" y="1277129"/>
          <a:ext cx="11180064" cy="4368800"/>
        </p:xfrm>
        <a:graphic>
          <a:graphicData uri="http://schemas.openxmlformats.org/drawingml/2006/table">
            <a:tbl>
              <a:tblPr firstRow="1">
                <a:tableStyleId>{5C22544A-7EE6-4342-B048-85BDC9FD1C3A}</a:tableStyleId>
              </a:tblPr>
              <a:tblGrid>
                <a:gridCol w="7390384">
                  <a:extLst>
                    <a:ext uri="{9D8B030D-6E8A-4147-A177-3AD203B41FA5}">
                      <a16:colId xmlns:a16="http://schemas.microsoft.com/office/drawing/2014/main" val="4167251251"/>
                    </a:ext>
                  </a:extLst>
                </a:gridCol>
                <a:gridCol w="3789680">
                  <a:extLst>
                    <a:ext uri="{9D8B030D-6E8A-4147-A177-3AD203B41FA5}">
                      <a16:colId xmlns:a16="http://schemas.microsoft.com/office/drawing/2014/main" val="1448826698"/>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rPr>
                        <a:t>CLEWs produces cost efficient pathways for the future energy-land-water-waste system through linear optimisation</a:t>
                      </a:r>
                    </a:p>
                  </a:txBody>
                  <a:tcPr marL="127000" marR="127000" marT="127000" marB="127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175" lvl="1" indent="0" algn="l">
                        <a:spcBef>
                          <a:spcPts val="0"/>
                        </a:spcBef>
                        <a:spcAft>
                          <a:spcPts val="300"/>
                        </a:spcAft>
                        <a:buClr>
                          <a:srgbClr val="000000"/>
                        </a:buClr>
                        <a:buSzPct val="100000"/>
                        <a:buFont typeface="Wingdings" panose="05000000000000000000" pitchFamily="2" charset="2"/>
                        <a:buNone/>
                      </a:pPr>
                      <a:r>
                        <a:rPr lang="en-GB" sz="1600" b="1" i="0" u="none" dirty="0">
                          <a:solidFill>
                            <a:schemeClr val="tx1"/>
                          </a:solidFill>
                          <a:latin typeface="+mn-lt"/>
                        </a:rPr>
                        <a:t>CLEWs identifies least cost strategies for meeting climate/energy/food/water security goals, considering</a:t>
                      </a:r>
                      <a:endParaRPr lang="en-GB" sz="1600" b="1" dirty="0">
                        <a:solidFill>
                          <a:schemeClr val="tx1"/>
                        </a:solidFill>
                      </a:endParaRPr>
                    </a:p>
                    <a:p>
                      <a:pPr marL="228600" lvl="1" indent="-225425" algn="l">
                        <a:spcBef>
                          <a:spcPts val="0"/>
                        </a:spcBef>
                        <a:spcAft>
                          <a:spcPts val="300"/>
                        </a:spcAft>
                        <a:buClr>
                          <a:srgbClr val="000000"/>
                        </a:buClr>
                        <a:buSzPct val="100000"/>
                        <a:buFont typeface="Wingdings" panose="05000000000000000000" pitchFamily="2" charset="2"/>
                        <a:buChar char=""/>
                      </a:pPr>
                      <a:r>
                        <a:rPr lang="en-GB" sz="1600" b="0" dirty="0">
                          <a:solidFill>
                            <a:schemeClr val="tx1"/>
                          </a:solidFill>
                        </a:rPr>
                        <a:t>Capital costs</a:t>
                      </a:r>
                    </a:p>
                    <a:p>
                      <a:pPr marL="228600" lvl="1" indent="-225425" algn="l">
                        <a:spcBef>
                          <a:spcPts val="0"/>
                        </a:spcBef>
                        <a:spcAft>
                          <a:spcPts val="300"/>
                        </a:spcAft>
                        <a:buClr>
                          <a:srgbClr val="000000"/>
                        </a:buClr>
                        <a:buSzPct val="100000"/>
                        <a:buFont typeface="Wingdings" panose="05000000000000000000" pitchFamily="2" charset="2"/>
                        <a:buChar char=""/>
                      </a:pPr>
                      <a:r>
                        <a:rPr lang="en-GB" sz="1600" b="0" dirty="0">
                          <a:solidFill>
                            <a:schemeClr val="tx1"/>
                          </a:solidFill>
                        </a:rPr>
                        <a:t>Fixed and variable O&amp;M costs</a:t>
                      </a:r>
                    </a:p>
                    <a:p>
                      <a:pPr marL="228600" lvl="1" indent="-225425" algn="l">
                        <a:spcBef>
                          <a:spcPts val="0"/>
                        </a:spcBef>
                        <a:spcAft>
                          <a:spcPts val="300"/>
                        </a:spcAft>
                        <a:buClr>
                          <a:srgbClr val="000000"/>
                        </a:buClr>
                        <a:buSzPct val="100000"/>
                        <a:buFont typeface="Wingdings" panose="05000000000000000000" pitchFamily="2" charset="2"/>
                        <a:buChar char=""/>
                      </a:pPr>
                      <a:r>
                        <a:rPr lang="en-GB" sz="1600" b="0" dirty="0">
                          <a:solidFill>
                            <a:schemeClr val="tx1"/>
                          </a:solidFill>
                        </a:rPr>
                        <a:t>External costs</a:t>
                      </a:r>
                    </a:p>
                    <a:p>
                      <a:pPr algn="l">
                        <a:spcBef>
                          <a:spcPts val="300"/>
                        </a:spcBef>
                        <a:spcAft>
                          <a:spcPts val="300"/>
                        </a:spcAft>
                        <a:buNone/>
                      </a:pPr>
                      <a:endParaRPr lang="en-GB" sz="1600" b="0" dirty="0">
                        <a:solidFill>
                          <a:schemeClr val="tx1"/>
                        </a:solidFill>
                      </a:endParaRPr>
                    </a:p>
                    <a:p>
                      <a:pPr algn="l">
                        <a:spcBef>
                          <a:spcPts val="300"/>
                        </a:spcBef>
                        <a:spcAft>
                          <a:spcPts val="300"/>
                        </a:spcAft>
                        <a:buNone/>
                      </a:pPr>
                      <a:r>
                        <a:rPr lang="en-US" sz="1600" b="1" i="0" u="none" dirty="0">
                          <a:solidFill>
                            <a:schemeClr val="tx1"/>
                          </a:solidFill>
                          <a:latin typeface="+mn-lt"/>
                        </a:rPr>
                        <a:t>Subject to constraints</a:t>
                      </a:r>
                      <a:endParaRPr lang="en-GB" sz="1600" b="1" dirty="0">
                        <a:solidFill>
                          <a:schemeClr val="tx1"/>
                        </a:solidFill>
                      </a:endParaRPr>
                    </a:p>
                    <a:p>
                      <a:pPr marL="228600" marR="0" lvl="1" indent="-225425" algn="l" defTabSz="914400" rtl="0" eaLnBrk="1" fontAlgn="auto" latinLnBrk="0" hangingPunct="1">
                        <a:lnSpc>
                          <a:spcPct val="100000"/>
                        </a:lnSpc>
                        <a:spcBef>
                          <a:spcPts val="0"/>
                        </a:spcBef>
                        <a:spcAft>
                          <a:spcPts val="300"/>
                        </a:spcAft>
                        <a:buClr>
                          <a:srgbClr val="000000"/>
                        </a:buClr>
                        <a:buSzPct val="100000"/>
                        <a:buFont typeface="Wingdings" panose="05000000000000000000" pitchFamily="2" charset="2"/>
                        <a:buChar char=""/>
                        <a:tabLst/>
                        <a:defRPr/>
                      </a:pPr>
                      <a:r>
                        <a:rPr lang="en-GB" sz="1600" b="0" dirty="0">
                          <a:solidFill>
                            <a:schemeClr val="tx1"/>
                          </a:solidFill>
                        </a:rPr>
                        <a:t>Socio-political preferences</a:t>
                      </a:r>
                    </a:p>
                    <a:p>
                      <a:pPr marL="228600" marR="0" lvl="1" indent="-225425" algn="l" defTabSz="914400" rtl="0" eaLnBrk="1" fontAlgn="auto" latinLnBrk="0" hangingPunct="1">
                        <a:lnSpc>
                          <a:spcPct val="100000"/>
                        </a:lnSpc>
                        <a:spcBef>
                          <a:spcPts val="0"/>
                        </a:spcBef>
                        <a:spcAft>
                          <a:spcPts val="300"/>
                        </a:spcAft>
                        <a:buClr>
                          <a:srgbClr val="000000"/>
                        </a:buClr>
                        <a:buSzPct val="100000"/>
                        <a:buFont typeface="Wingdings" panose="05000000000000000000" pitchFamily="2" charset="2"/>
                        <a:buChar char=""/>
                        <a:tabLst/>
                        <a:defRPr/>
                      </a:pPr>
                      <a:r>
                        <a:rPr lang="en-GB" sz="1600" b="0" dirty="0">
                          <a:solidFill>
                            <a:schemeClr val="tx1"/>
                          </a:solidFill>
                        </a:rPr>
                        <a:t>Regulatory</a:t>
                      </a:r>
                    </a:p>
                    <a:p>
                      <a:pPr marL="228600" marR="0" lvl="1" indent="-225425" algn="l" defTabSz="914400" rtl="0" eaLnBrk="1" fontAlgn="auto" latinLnBrk="0" hangingPunct="1">
                        <a:lnSpc>
                          <a:spcPct val="100000"/>
                        </a:lnSpc>
                        <a:spcBef>
                          <a:spcPts val="0"/>
                        </a:spcBef>
                        <a:spcAft>
                          <a:spcPts val="300"/>
                        </a:spcAft>
                        <a:buClr>
                          <a:srgbClr val="000000"/>
                        </a:buClr>
                        <a:buSzPct val="100000"/>
                        <a:buFont typeface="Wingdings" panose="05000000000000000000" pitchFamily="2" charset="2"/>
                        <a:buChar char=""/>
                        <a:tabLst/>
                        <a:defRPr/>
                      </a:pPr>
                      <a:r>
                        <a:rPr lang="en-GB" sz="1600" b="0" dirty="0">
                          <a:solidFill>
                            <a:schemeClr val="tx1"/>
                          </a:solidFill>
                        </a:rPr>
                        <a:t>Environmental </a:t>
                      </a:r>
                    </a:p>
                    <a:p>
                      <a:pPr marL="228600" lvl="1" indent="-225425" algn="l">
                        <a:spcBef>
                          <a:spcPts val="0"/>
                        </a:spcBef>
                        <a:spcAft>
                          <a:spcPts val="300"/>
                        </a:spcAft>
                        <a:buClr>
                          <a:srgbClr val="000000"/>
                        </a:buClr>
                        <a:buSzPct val="100000"/>
                        <a:buFont typeface="Wingdings" panose="05000000000000000000" pitchFamily="2" charset="2"/>
                        <a:buChar char=""/>
                      </a:pPr>
                      <a:r>
                        <a:rPr lang="en-GB" sz="1600" b="0" dirty="0">
                          <a:solidFill>
                            <a:schemeClr val="tx1"/>
                          </a:solidFill>
                        </a:rPr>
                        <a:t>Market and supply chain scale up (e.g., clean energy)</a:t>
                      </a:r>
                    </a:p>
                    <a:p>
                      <a:pPr marL="228600" lvl="1" indent="-225425" algn="l">
                        <a:spcBef>
                          <a:spcPts val="0"/>
                        </a:spcBef>
                        <a:spcAft>
                          <a:spcPts val="300"/>
                        </a:spcAft>
                        <a:buClr>
                          <a:srgbClr val="000000"/>
                        </a:buClr>
                        <a:buSzPct val="100000"/>
                        <a:buFont typeface="Wingdings" panose="05000000000000000000" pitchFamily="2" charset="2"/>
                        <a:buChar char=""/>
                      </a:pPr>
                      <a:r>
                        <a:rPr lang="en-GB" sz="1600" b="0" dirty="0">
                          <a:solidFill>
                            <a:schemeClr val="tx1"/>
                          </a:solidFill>
                        </a:rPr>
                        <a:t>Resource availability</a:t>
                      </a:r>
                      <a:endParaRPr lang="en-US" sz="1600" b="0" dirty="0">
                        <a:solidFill>
                          <a:schemeClr val="tx1"/>
                        </a:solidFill>
                      </a:endParaRPr>
                    </a:p>
                  </a:txBody>
                  <a:tcPr marL="127000" marR="127000" marT="127000" marB="12700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9181945"/>
                  </a:ext>
                </a:extLst>
              </a:tr>
            </a:tbl>
          </a:graphicData>
        </a:graphic>
      </p:graphicFrame>
      <p:graphicFrame>
        <p:nvGraphicFramePr>
          <p:cNvPr id="4" name="Chart 3">
            <a:extLst>
              <a:ext uri="{FF2B5EF4-FFF2-40B4-BE49-F238E27FC236}">
                <a16:creationId xmlns:a16="http://schemas.microsoft.com/office/drawing/2014/main" id="{63F48BE9-3F8B-8CC8-4CDE-F04CE33D04DF}"/>
              </a:ext>
            </a:extLst>
          </p:cNvPr>
          <p:cNvGraphicFramePr>
            <a:graphicFrameLocks/>
          </p:cNvGraphicFramePr>
          <p:nvPr>
            <p:extLst>
              <p:ext uri="{D42A27DB-BD31-4B8C-83A1-F6EECF244321}">
                <p14:modId xmlns:p14="http://schemas.microsoft.com/office/powerpoint/2010/main" val="2336013414"/>
              </p:ext>
            </p:extLst>
          </p:nvPr>
        </p:nvGraphicFramePr>
        <p:xfrm>
          <a:off x="1719520" y="2955222"/>
          <a:ext cx="4572000" cy="275514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DEF03643-4396-7435-0DC8-205F83AE3ABC}"/>
              </a:ext>
            </a:extLst>
          </p:cNvPr>
          <p:cNvSpPr txBox="1"/>
          <p:nvPr/>
        </p:nvSpPr>
        <p:spPr>
          <a:xfrm>
            <a:off x="4640937" y="4720860"/>
            <a:ext cx="1238007" cy="492443"/>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dirty="0">
                <a:cs typeface="Arial"/>
              </a:rPr>
              <a:t>Least cost  system</a:t>
            </a:r>
          </a:p>
        </p:txBody>
      </p:sp>
      <p:sp>
        <p:nvSpPr>
          <p:cNvPr id="6" name="Arrow: Left 14">
            <a:extLst>
              <a:ext uri="{FF2B5EF4-FFF2-40B4-BE49-F238E27FC236}">
                <a16:creationId xmlns:a16="http://schemas.microsoft.com/office/drawing/2014/main" id="{2592602E-54F7-1707-6189-C76C85EE98A3}"/>
              </a:ext>
            </a:extLst>
          </p:cNvPr>
          <p:cNvSpPr/>
          <p:nvPr/>
        </p:nvSpPr>
        <p:spPr>
          <a:xfrm rot="3956254">
            <a:off x="3881707" y="4753146"/>
            <a:ext cx="868731" cy="218735"/>
          </a:xfrm>
          <a:prstGeom prst="leftArrow">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err="1">
              <a:solidFill>
                <a:schemeClr val="bg1"/>
              </a:solidFill>
            </a:endParaRPr>
          </a:p>
        </p:txBody>
      </p:sp>
      <p:sp>
        <p:nvSpPr>
          <p:cNvPr id="7" name="TextBox 6">
            <a:extLst>
              <a:ext uri="{FF2B5EF4-FFF2-40B4-BE49-F238E27FC236}">
                <a16:creationId xmlns:a16="http://schemas.microsoft.com/office/drawing/2014/main" id="{7DF339AC-3841-7FBB-AF0F-0C5F9A3A5111}"/>
              </a:ext>
            </a:extLst>
          </p:cNvPr>
          <p:cNvSpPr txBox="1"/>
          <p:nvPr/>
        </p:nvSpPr>
        <p:spPr>
          <a:xfrm>
            <a:off x="2598828" y="2792830"/>
            <a:ext cx="1994213"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a:t>Solution space</a:t>
            </a:r>
          </a:p>
        </p:txBody>
      </p:sp>
      <p:sp>
        <p:nvSpPr>
          <p:cNvPr id="8" name="TextBox 7">
            <a:extLst>
              <a:ext uri="{FF2B5EF4-FFF2-40B4-BE49-F238E27FC236}">
                <a16:creationId xmlns:a16="http://schemas.microsoft.com/office/drawing/2014/main" id="{EC0881B6-7C04-F77E-B30A-E9CEF019543D}"/>
              </a:ext>
            </a:extLst>
          </p:cNvPr>
          <p:cNvSpPr txBox="1"/>
          <p:nvPr/>
        </p:nvSpPr>
        <p:spPr>
          <a:xfrm>
            <a:off x="1023444" y="3377333"/>
            <a:ext cx="1043002" cy="246221"/>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cs typeface="Arial"/>
              </a:rPr>
              <a:t>Total cost </a:t>
            </a:r>
          </a:p>
        </p:txBody>
      </p:sp>
      <p:cxnSp>
        <p:nvCxnSpPr>
          <p:cNvPr id="9" name="Straight Arrow Connector 8">
            <a:extLst>
              <a:ext uri="{FF2B5EF4-FFF2-40B4-BE49-F238E27FC236}">
                <a16:creationId xmlns:a16="http://schemas.microsoft.com/office/drawing/2014/main" id="{0456F32A-30C0-EB1D-FDF8-6257305F0C3F}"/>
              </a:ext>
            </a:extLst>
          </p:cNvPr>
          <p:cNvCxnSpPr>
            <a:cxnSpLocks/>
          </p:cNvCxnSpPr>
          <p:nvPr/>
        </p:nvCxnSpPr>
        <p:spPr>
          <a:xfrm flipH="1" flipV="1">
            <a:off x="1927726" y="3311480"/>
            <a:ext cx="579878" cy="1471863"/>
          </a:xfrm>
          <a:prstGeom prst="straightConnector1">
            <a:avLst/>
          </a:prstGeom>
          <a:ln w="6350" cap="flat">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0" name="Google Shape;1148;p77">
            <a:extLst>
              <a:ext uri="{FF2B5EF4-FFF2-40B4-BE49-F238E27FC236}">
                <a16:creationId xmlns:a16="http://schemas.microsoft.com/office/drawing/2014/main" id="{4CF47D2B-5855-F249-0C7A-398F976A8849}"/>
              </a:ext>
            </a:extLst>
          </p:cNvPr>
          <p:cNvSpPr txBox="1">
            <a:spLocks/>
          </p:cNvSpPr>
          <p:nvPr/>
        </p:nvSpPr>
        <p:spPr>
          <a:xfrm>
            <a:off x="444990" y="398319"/>
            <a:ext cx="10767955" cy="4953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rgbClr val="765B65"/>
              </a:buClr>
              <a:buSzPts val="4000"/>
              <a:buFont typeface="Work Sans"/>
              <a:buNone/>
            </a:pPr>
            <a:r>
              <a:rPr lang="en-US" sz="3500" kern="0" dirty="0">
                <a:solidFill>
                  <a:schemeClr val="tx1">
                    <a:lumMod val="65000"/>
                    <a:lumOff val="35000"/>
                  </a:schemeClr>
                </a:solidFill>
                <a:latin typeface="Aptos" panose="020B0004020202020204"/>
                <a:ea typeface="Work Sans Medium"/>
                <a:cs typeface="Work Sans Medium"/>
                <a:sym typeface="Work Sans"/>
              </a:rPr>
              <a:t>Optimization model</a:t>
            </a:r>
          </a:p>
        </p:txBody>
      </p:sp>
    </p:spTree>
    <p:extLst>
      <p:ext uri="{BB962C8B-B14F-4D97-AF65-F5344CB8AC3E}">
        <p14:creationId xmlns:p14="http://schemas.microsoft.com/office/powerpoint/2010/main" val="1260306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BB67-624A-60E5-A6FF-288EF8A11107}"/>
              </a:ext>
            </a:extLst>
          </p:cNvPr>
          <p:cNvSpPr>
            <a:spLocks noGrp="1"/>
          </p:cNvSpPr>
          <p:nvPr>
            <p:ph type="title"/>
          </p:nvPr>
        </p:nvSpPr>
        <p:spPr/>
        <p:txBody>
          <a:bodyPr>
            <a:normAutofit/>
          </a:bodyPr>
          <a:lstStyle/>
          <a:p>
            <a:r>
              <a:rPr lang="en-GB" dirty="0"/>
              <a:t>CLEWs-</a:t>
            </a:r>
            <a:r>
              <a:rPr lang="en-GB" dirty="0" err="1"/>
              <a:t>OSeMOSYS</a:t>
            </a:r>
            <a:r>
              <a:rPr lang="en-GB" dirty="0"/>
              <a:t> = ‘Capacity Expansion Modelling’ </a:t>
            </a:r>
          </a:p>
        </p:txBody>
      </p:sp>
      <p:sp>
        <p:nvSpPr>
          <p:cNvPr id="3" name="Content Placeholder 2">
            <a:extLst>
              <a:ext uri="{FF2B5EF4-FFF2-40B4-BE49-F238E27FC236}">
                <a16:creationId xmlns:a16="http://schemas.microsoft.com/office/drawing/2014/main" id="{89E17E2F-2F7C-45AE-9894-C223C4A42299}"/>
              </a:ext>
            </a:extLst>
          </p:cNvPr>
          <p:cNvSpPr>
            <a:spLocks noGrp="1"/>
          </p:cNvSpPr>
          <p:nvPr>
            <p:ph idx="1"/>
          </p:nvPr>
        </p:nvSpPr>
        <p:spPr/>
        <p:txBody>
          <a:bodyPr>
            <a:normAutofit fontScale="77500" lnSpcReduction="20000"/>
          </a:bodyPr>
          <a:lstStyle/>
          <a:p>
            <a:r>
              <a:rPr lang="en-GB" dirty="0"/>
              <a:t>Capacity expansion models are generally formulated as </a:t>
            </a:r>
            <a:r>
              <a:rPr lang="en-GB" b="1" dirty="0"/>
              <a:t>linear programs</a:t>
            </a:r>
          </a:p>
          <a:p>
            <a:r>
              <a:rPr lang="en-GB" dirty="0"/>
              <a:t>Allow for long term perspectives on the energy/resource  system</a:t>
            </a:r>
          </a:p>
          <a:p>
            <a:r>
              <a:rPr lang="en-GB" dirty="0"/>
              <a:t>Based on the cost optimal ‘build out plan’</a:t>
            </a:r>
          </a:p>
          <a:p>
            <a:r>
              <a:rPr lang="en-GB" dirty="0"/>
              <a:t>Can be given constraints such as available resources, limits on GHG emissions, etc. to manipulate this ‘build out plan’</a:t>
            </a:r>
          </a:p>
          <a:p>
            <a:r>
              <a:rPr lang="en-GB" dirty="0"/>
              <a:t>The major assumptions these models contain: </a:t>
            </a:r>
          </a:p>
          <a:p>
            <a:pPr lvl="1"/>
            <a:r>
              <a:rPr lang="en-GB" dirty="0"/>
              <a:t>all users will optimize their decisions, </a:t>
            </a:r>
          </a:p>
          <a:p>
            <a:pPr lvl="1"/>
            <a:r>
              <a:rPr lang="en-GB" dirty="0"/>
              <a:t>there </a:t>
            </a:r>
            <a:r>
              <a:rPr lang="en-GB" b="1" dirty="0"/>
              <a:t>are no economic feedbacks </a:t>
            </a:r>
          </a:p>
          <a:p>
            <a:pPr lvl="1"/>
            <a:r>
              <a:rPr lang="en-GB" dirty="0"/>
              <a:t>that it is possible to build a small fraction of a power plant</a:t>
            </a:r>
          </a:p>
          <a:p>
            <a:r>
              <a:rPr lang="en-GB" dirty="0"/>
              <a:t>For many situations (centralized planning organizations) these assumptions are acceptable for the specific questions the planner wishes to use the model to evaluate.</a:t>
            </a:r>
          </a:p>
          <a:p>
            <a:endParaRPr lang="en-GB" dirty="0">
              <a:solidFill>
                <a:srgbClr val="0000FF"/>
              </a:solidFill>
              <a:hlinkClick r:id="rId3">
                <a:extLst>
                  <a:ext uri="{A12FA001-AC4F-418D-AE19-62706E023703}">
                    <ahyp:hlinkClr xmlns:ahyp="http://schemas.microsoft.com/office/drawing/2018/hyperlinkcolor" val="tx"/>
                  </a:ext>
                </a:extLst>
              </a:hlinkClick>
            </a:endParaRPr>
          </a:p>
          <a:p>
            <a:r>
              <a:rPr lang="en-GB" dirty="0">
                <a:hlinkClick r:id="rId3">
                  <a:extLst>
                    <a:ext uri="{A12FA001-AC4F-418D-AE19-62706E023703}">
                      <ahyp:hlinkClr xmlns:ahyp="http://schemas.microsoft.com/office/drawing/2018/hyperlinkcolor" val="tx"/>
                    </a:ext>
                  </a:extLst>
                </a:hlinkClick>
              </a:rPr>
              <a:t>Technical Details: </a:t>
            </a:r>
            <a:r>
              <a:rPr lang="en-GB" dirty="0">
                <a:solidFill>
                  <a:srgbClr val="0000FF"/>
                </a:solidFill>
                <a:hlinkClick r:id="rId3">
                  <a:extLst>
                    <a:ext uri="{A12FA001-AC4F-418D-AE19-62706E023703}">
                      <ahyp:hlinkClr xmlns:ahyp="http://schemas.microsoft.com/office/drawing/2018/hyperlinkcolor" val="tx"/>
                    </a:ext>
                  </a:extLst>
                </a:hlinkClick>
              </a:rPr>
              <a:t>https://osemosys.readthedocs.io/en/latest/manual/Create%20a%20model%20in%20OSeMOSY</a:t>
            </a:r>
            <a:r>
              <a:rPr lang="en-GB" dirty="0"/>
              <a:t> </a:t>
            </a:r>
          </a:p>
        </p:txBody>
      </p:sp>
    </p:spTree>
    <p:extLst>
      <p:ext uri="{BB962C8B-B14F-4D97-AF65-F5344CB8AC3E}">
        <p14:creationId xmlns:p14="http://schemas.microsoft.com/office/powerpoint/2010/main" val="3855411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1"/>
          <p:cNvSpPr txBox="1">
            <a:spLocks noGrp="1"/>
          </p:cNvSpPr>
          <p:nvPr>
            <p:ph type="title"/>
          </p:nvPr>
        </p:nvSpPr>
        <p:spPr>
          <a:xfrm>
            <a:off x="762000" y="1524001"/>
            <a:ext cx="9144000" cy="1263649"/>
          </a:xfrm>
          <a:prstGeom prst="rect">
            <a:avLst/>
          </a:prstGeom>
          <a:noFill/>
          <a:ln>
            <a:noFill/>
          </a:ln>
        </p:spPr>
        <p:txBody>
          <a:bodyPr spcFirstLastPara="1" vert="horz" wrap="square" lIns="91425" tIns="45700" rIns="91425" bIns="45700" rtlCol="0" anchor="t" anchorCtr="0">
            <a:normAutofit/>
          </a:bodyPr>
          <a:lstStyle/>
          <a:p>
            <a:pPr>
              <a:lnSpc>
                <a:spcPct val="90000"/>
              </a:lnSpc>
              <a:buClr>
                <a:schemeClr val="lt1"/>
              </a:buClr>
              <a:buSzPts val="4400"/>
            </a:pPr>
            <a:r>
              <a:rPr lang="en-GB" dirty="0"/>
              <a:t>Two Key Principles </a:t>
            </a:r>
            <a:endParaRPr dirty="0"/>
          </a:p>
        </p:txBody>
      </p:sp>
      <p:sp>
        <p:nvSpPr>
          <p:cNvPr id="300" name="Google Shape;300;p11"/>
          <p:cNvSpPr txBox="1">
            <a:spLocks noGrp="1"/>
          </p:cNvSpPr>
          <p:nvPr>
            <p:ph type="body" idx="1"/>
          </p:nvPr>
        </p:nvSpPr>
        <p:spPr>
          <a:xfrm>
            <a:off x="762000" y="3048001"/>
            <a:ext cx="10668000" cy="3048001"/>
          </a:xfrm>
          <a:prstGeom prst="rect">
            <a:avLst/>
          </a:prstGeom>
          <a:noFill/>
          <a:ln>
            <a:noFill/>
          </a:ln>
        </p:spPr>
        <p:txBody>
          <a:bodyPr spcFirstLastPara="1" vert="horz" wrap="square" lIns="91425" tIns="45700" rIns="91425" bIns="45700" rtlCol="0" anchor="t" anchorCtr="0">
            <a:normAutofit/>
          </a:bodyPr>
          <a:lstStyle/>
          <a:p>
            <a:pPr>
              <a:spcBef>
                <a:spcPts val="0"/>
              </a:spcBef>
              <a:buClr>
                <a:schemeClr val="lt1"/>
              </a:buClr>
              <a:buSzPts val="2800"/>
            </a:pPr>
            <a:r>
              <a:rPr lang="en-GB" dirty="0">
                <a:highlight>
                  <a:srgbClr val="FFFF00"/>
                </a:highlight>
              </a:rPr>
              <a:t>A Demand-Based Model</a:t>
            </a:r>
            <a:endParaRPr dirty="0">
              <a:highlight>
                <a:srgbClr val="FFFF00"/>
              </a:highlight>
            </a:endParaRPr>
          </a:p>
          <a:p>
            <a:pPr marL="228594" indent="-50799">
              <a:buClr>
                <a:schemeClr val="lt1"/>
              </a:buClr>
              <a:buSzPts val="2800"/>
            </a:pPr>
            <a:endParaRPr dirty="0"/>
          </a:p>
          <a:p>
            <a:pPr>
              <a:buClr>
                <a:schemeClr val="lt1"/>
              </a:buClr>
              <a:buSzPts val="2800"/>
            </a:pPr>
            <a:r>
              <a:rPr lang="en-GB" dirty="0">
                <a:highlight>
                  <a:srgbClr val="FF00FF"/>
                </a:highlight>
              </a:rPr>
              <a:t>Cost Optimization </a:t>
            </a:r>
            <a:endParaRPr dirty="0">
              <a:highlight>
                <a:srgbClr val="FF00FF"/>
              </a:highlight>
            </a:endParaRPr>
          </a:p>
        </p:txBody>
      </p:sp>
      <p:grpSp>
        <p:nvGrpSpPr>
          <p:cNvPr id="4" name="Group 3">
            <a:extLst>
              <a:ext uri="{FF2B5EF4-FFF2-40B4-BE49-F238E27FC236}">
                <a16:creationId xmlns:a16="http://schemas.microsoft.com/office/drawing/2014/main" id="{3CAE435B-0625-8642-E8BE-2A9F3560B99C}"/>
              </a:ext>
            </a:extLst>
          </p:cNvPr>
          <p:cNvGrpSpPr/>
          <p:nvPr/>
        </p:nvGrpSpPr>
        <p:grpSpPr>
          <a:xfrm>
            <a:off x="7484963" y="2068011"/>
            <a:ext cx="4568141" cy="3567543"/>
            <a:chOff x="5613722" y="1551008"/>
            <a:chExt cx="3426106" cy="2675657"/>
          </a:xfrm>
        </p:grpSpPr>
        <p:sp>
          <p:nvSpPr>
            <p:cNvPr id="2" name="Oval 1">
              <a:extLst>
                <a:ext uri="{FF2B5EF4-FFF2-40B4-BE49-F238E27FC236}">
                  <a16:creationId xmlns:a16="http://schemas.microsoft.com/office/drawing/2014/main" id="{890FC34B-253D-1DA5-E3F2-2F989906E09E}"/>
                </a:ext>
              </a:extLst>
            </p:cNvPr>
            <p:cNvSpPr/>
            <p:nvPr/>
          </p:nvSpPr>
          <p:spPr>
            <a:xfrm>
              <a:off x="5613722" y="1551008"/>
              <a:ext cx="2870521" cy="2286001"/>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sz="2400" dirty="0" err="1"/>
                <a:t>OSeMOSYS</a:t>
              </a:r>
              <a:r>
                <a:rPr lang="en-GB" sz="2400" dirty="0"/>
                <a:t> results do not reflect reality, they reflect possibility </a:t>
              </a:r>
            </a:p>
          </p:txBody>
        </p:sp>
        <p:sp>
          <p:nvSpPr>
            <p:cNvPr id="3" name="TextBox 2">
              <a:extLst>
                <a:ext uri="{FF2B5EF4-FFF2-40B4-BE49-F238E27FC236}">
                  <a16:creationId xmlns:a16="http://schemas.microsoft.com/office/drawing/2014/main" id="{8DAAC52C-E9B1-24F6-2F1F-B920CDBACB33}"/>
                </a:ext>
              </a:extLst>
            </p:cNvPr>
            <p:cNvSpPr txBox="1"/>
            <p:nvPr/>
          </p:nvSpPr>
          <p:spPr>
            <a:xfrm>
              <a:off x="5613722" y="3880416"/>
              <a:ext cx="3426106" cy="346249"/>
            </a:xfrm>
            <a:prstGeom prst="rect">
              <a:avLst/>
            </a:prstGeom>
            <a:noFill/>
          </p:spPr>
          <p:txBody>
            <a:bodyPr wrap="square" rtlCol="0">
              <a:spAutoFit/>
            </a:bodyPr>
            <a:lstStyle/>
            <a:p>
              <a:r>
                <a:rPr lang="en-GB" sz="2400" b="1" dirty="0">
                  <a:solidFill>
                    <a:srgbClr val="7030A0"/>
                  </a:solidFill>
                </a:rPr>
                <a:t>And also a third!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B11032F-C18B-45D9-BC1A-50973B2F81AF}"/>
              </a:ext>
            </a:extLst>
          </p:cNvPr>
          <p:cNvSpPr/>
          <p:nvPr/>
        </p:nvSpPr>
        <p:spPr>
          <a:xfrm>
            <a:off x="6637185" y="3091473"/>
            <a:ext cx="765543" cy="74781"/>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3EC5060-D3F9-45EA-BF0D-6DE4DEA38AFC}"/>
              </a:ext>
            </a:extLst>
          </p:cNvPr>
          <p:cNvSpPr/>
          <p:nvPr/>
        </p:nvSpPr>
        <p:spPr>
          <a:xfrm>
            <a:off x="7334902" y="2154771"/>
            <a:ext cx="63643" cy="3654832"/>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C2AD7C5-49FD-4501-B6D3-01863228A0C0}"/>
              </a:ext>
            </a:extLst>
          </p:cNvPr>
          <p:cNvSpPr txBox="1"/>
          <p:nvPr/>
        </p:nvSpPr>
        <p:spPr>
          <a:xfrm>
            <a:off x="2146143" y="1791702"/>
            <a:ext cx="1296144" cy="646331"/>
          </a:xfrm>
          <a:prstGeom prst="rect">
            <a:avLst/>
          </a:prstGeom>
          <a:solidFill>
            <a:srgbClr val="E7E6E6">
              <a:lumMod val="50000"/>
            </a:srgbClr>
          </a:solidFill>
          <a:ln>
            <a:solidFill>
              <a:srgbClr val="E7E6E6">
                <a:lumMod val="50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Coal            mine</a:t>
            </a:r>
          </a:p>
        </p:txBody>
      </p:sp>
      <p:sp>
        <p:nvSpPr>
          <p:cNvPr id="30" name="TextBox 29">
            <a:extLst>
              <a:ext uri="{FF2B5EF4-FFF2-40B4-BE49-F238E27FC236}">
                <a16:creationId xmlns:a16="http://schemas.microsoft.com/office/drawing/2014/main" id="{2D0D445F-75FA-4938-87AF-13BFEAB9DE0B}"/>
              </a:ext>
            </a:extLst>
          </p:cNvPr>
          <p:cNvSpPr txBox="1"/>
          <p:nvPr/>
        </p:nvSpPr>
        <p:spPr>
          <a:xfrm>
            <a:off x="2146143" y="2727806"/>
            <a:ext cx="1296144" cy="646331"/>
          </a:xfrm>
          <a:prstGeom prst="rect">
            <a:avLst/>
          </a:prstGeom>
          <a:solidFill>
            <a:srgbClr val="C00000"/>
          </a:solidFill>
          <a:ln>
            <a:solidFill>
              <a:srgbClr val="C00000"/>
            </a:solidFill>
          </a:ln>
        </p:spPr>
        <p:txBody>
          <a:bodyPr wrap="square" rtlCol="0">
            <a:spAutoFit/>
          </a:bodyPr>
          <a:lstStyle/>
          <a:p>
            <a:pPr algn="ctr" defTabSz="913956"/>
            <a:r>
              <a:rPr lang="en-US" b="1" dirty="0">
                <a:solidFill>
                  <a:prstClr val="white"/>
                </a:solidFill>
                <a:latin typeface="Calibri" panose="020F0502020204030204"/>
              </a:rPr>
              <a:t>Gas</a:t>
            </a:r>
          </a:p>
          <a:p>
            <a:pPr algn="ctr" defTabSz="913956"/>
            <a:r>
              <a:rPr lang="en-US" b="1" dirty="0">
                <a:solidFill>
                  <a:prstClr val="white"/>
                </a:solidFill>
                <a:latin typeface="Calibri" panose="020F0502020204030204"/>
              </a:rPr>
              <a:t>field</a:t>
            </a:r>
          </a:p>
        </p:txBody>
      </p:sp>
      <p:sp>
        <p:nvSpPr>
          <p:cNvPr id="31" name="TextBox 30">
            <a:extLst>
              <a:ext uri="{FF2B5EF4-FFF2-40B4-BE49-F238E27FC236}">
                <a16:creationId xmlns:a16="http://schemas.microsoft.com/office/drawing/2014/main" id="{0B52E66D-3634-4A45-9974-D3CE66EC6B45}"/>
              </a:ext>
            </a:extLst>
          </p:cNvPr>
          <p:cNvSpPr txBox="1"/>
          <p:nvPr/>
        </p:nvSpPr>
        <p:spPr>
          <a:xfrm>
            <a:off x="5242487" y="1791702"/>
            <a:ext cx="1296144" cy="646331"/>
          </a:xfrm>
          <a:prstGeom prst="rect">
            <a:avLst/>
          </a:prstGeom>
          <a:solidFill>
            <a:srgbClr val="E7E6E6">
              <a:lumMod val="50000"/>
            </a:srgbClr>
          </a:solidFill>
          <a:ln>
            <a:solidFill>
              <a:srgbClr val="E7E6E6">
                <a:lumMod val="50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Coal            PP</a:t>
            </a:r>
          </a:p>
        </p:txBody>
      </p:sp>
      <p:sp>
        <p:nvSpPr>
          <p:cNvPr id="32" name="TextBox 31">
            <a:extLst>
              <a:ext uri="{FF2B5EF4-FFF2-40B4-BE49-F238E27FC236}">
                <a16:creationId xmlns:a16="http://schemas.microsoft.com/office/drawing/2014/main" id="{1C61FD79-3634-47E1-BEEF-48334DF93409}"/>
              </a:ext>
            </a:extLst>
          </p:cNvPr>
          <p:cNvSpPr txBox="1"/>
          <p:nvPr/>
        </p:nvSpPr>
        <p:spPr>
          <a:xfrm>
            <a:off x="5242487" y="2757150"/>
            <a:ext cx="1296144" cy="646331"/>
          </a:xfrm>
          <a:prstGeom prst="rect">
            <a:avLst/>
          </a:prstGeom>
          <a:solidFill>
            <a:srgbClr val="C00000"/>
          </a:solidFill>
          <a:ln>
            <a:solidFill>
              <a:srgbClr val="C00000"/>
            </a:solidFill>
          </a:ln>
        </p:spPr>
        <p:txBody>
          <a:bodyPr wrap="square" rtlCol="0">
            <a:spAutoFit/>
          </a:bodyPr>
          <a:lstStyle/>
          <a:p>
            <a:pPr algn="ctr" defTabSz="913956"/>
            <a:r>
              <a:rPr lang="en-US" b="1" dirty="0">
                <a:solidFill>
                  <a:prstClr val="white"/>
                </a:solidFill>
                <a:latin typeface="Calibri" panose="020F0502020204030204"/>
              </a:rPr>
              <a:t>Gas</a:t>
            </a:r>
          </a:p>
          <a:p>
            <a:pPr algn="ctr" defTabSz="913956"/>
            <a:r>
              <a:rPr lang="en-US" b="1" dirty="0">
                <a:solidFill>
                  <a:prstClr val="white"/>
                </a:solidFill>
                <a:latin typeface="Calibri" panose="020F0502020204030204"/>
              </a:rPr>
              <a:t>PP</a:t>
            </a:r>
          </a:p>
        </p:txBody>
      </p:sp>
      <p:sp>
        <p:nvSpPr>
          <p:cNvPr id="53" name="TextBox 52">
            <a:extLst>
              <a:ext uri="{FF2B5EF4-FFF2-40B4-BE49-F238E27FC236}">
                <a16:creationId xmlns:a16="http://schemas.microsoft.com/office/drawing/2014/main" id="{C78B10DF-DC47-4FA5-8E8B-EBA42A51ADE9}"/>
              </a:ext>
            </a:extLst>
          </p:cNvPr>
          <p:cNvSpPr txBox="1"/>
          <p:nvPr/>
        </p:nvSpPr>
        <p:spPr>
          <a:xfrm>
            <a:off x="5242487" y="3735918"/>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Treatment</a:t>
            </a:r>
          </a:p>
        </p:txBody>
      </p:sp>
      <p:sp>
        <p:nvSpPr>
          <p:cNvPr id="54" name="TextBox 53">
            <a:extLst>
              <a:ext uri="{FF2B5EF4-FFF2-40B4-BE49-F238E27FC236}">
                <a16:creationId xmlns:a16="http://schemas.microsoft.com/office/drawing/2014/main" id="{A018DBA3-0EED-4D2F-899D-F62E1AB5A95F}"/>
              </a:ext>
            </a:extLst>
          </p:cNvPr>
          <p:cNvSpPr txBox="1"/>
          <p:nvPr/>
        </p:nvSpPr>
        <p:spPr>
          <a:xfrm>
            <a:off x="8194815" y="1791702"/>
            <a:ext cx="1440160" cy="646331"/>
          </a:xfrm>
          <a:prstGeom prst="rect">
            <a:avLst/>
          </a:prstGeom>
          <a:solidFill>
            <a:srgbClr val="FFC000"/>
          </a:solidFill>
          <a:ln>
            <a:solidFill>
              <a:srgbClr val="FFC000"/>
            </a:solidFill>
          </a:ln>
        </p:spPr>
        <p:txBody>
          <a:bodyPr wrap="square" rtlCol="0">
            <a:spAutoFit/>
          </a:bodyPr>
          <a:lstStyle/>
          <a:p>
            <a:pPr algn="ctr" defTabSz="913956"/>
            <a:r>
              <a:rPr lang="en-US" b="1" dirty="0">
                <a:solidFill>
                  <a:prstClr val="white"/>
                </a:solidFill>
                <a:latin typeface="Calibri" panose="020F0502020204030204"/>
              </a:rPr>
              <a:t> Home appliances</a:t>
            </a:r>
          </a:p>
        </p:txBody>
      </p:sp>
      <p:sp>
        <p:nvSpPr>
          <p:cNvPr id="55" name="TextBox 54">
            <a:extLst>
              <a:ext uri="{FF2B5EF4-FFF2-40B4-BE49-F238E27FC236}">
                <a16:creationId xmlns:a16="http://schemas.microsoft.com/office/drawing/2014/main" id="{1D32B410-4C77-4D38-851C-99BD6A75FF15}"/>
              </a:ext>
            </a:extLst>
          </p:cNvPr>
          <p:cNvSpPr txBox="1"/>
          <p:nvPr/>
        </p:nvSpPr>
        <p:spPr>
          <a:xfrm>
            <a:off x="8194815" y="2773174"/>
            <a:ext cx="1440160" cy="646331"/>
          </a:xfrm>
          <a:prstGeom prst="rect">
            <a:avLst/>
          </a:prstGeom>
          <a:solidFill>
            <a:srgbClr val="FFC000"/>
          </a:solidFill>
          <a:ln>
            <a:solidFill>
              <a:srgbClr val="FFC000"/>
            </a:solidFill>
          </a:ln>
        </p:spPr>
        <p:txBody>
          <a:bodyPr wrap="square" rtlCol="0">
            <a:spAutoFit/>
          </a:bodyPr>
          <a:lstStyle/>
          <a:p>
            <a:pPr algn="ctr" defTabSz="913956"/>
            <a:r>
              <a:rPr lang="en-US" b="1" dirty="0">
                <a:solidFill>
                  <a:prstClr val="white"/>
                </a:solidFill>
                <a:latin typeface="Calibri" panose="020F0502020204030204"/>
              </a:rPr>
              <a:t> Industrial equipment</a:t>
            </a:r>
          </a:p>
        </p:txBody>
      </p:sp>
      <p:sp>
        <p:nvSpPr>
          <p:cNvPr id="56" name="Arrow: Right 55">
            <a:extLst>
              <a:ext uri="{FF2B5EF4-FFF2-40B4-BE49-F238E27FC236}">
                <a16:creationId xmlns:a16="http://schemas.microsoft.com/office/drawing/2014/main" id="{E61C105A-BF98-4EAC-AFDC-B5554D44D29C}"/>
              </a:ext>
            </a:extLst>
          </p:cNvPr>
          <p:cNvSpPr/>
          <p:nvPr/>
        </p:nvSpPr>
        <p:spPr>
          <a:xfrm>
            <a:off x="3496910" y="2042858"/>
            <a:ext cx="1728192" cy="144016"/>
          </a:xfrm>
          <a:prstGeom prst="rightArrow">
            <a:avLst/>
          </a:prstGeom>
          <a:solidFill>
            <a:srgbClr val="E7E6E6">
              <a:lumMod val="50000"/>
            </a:srgbClr>
          </a:solidFill>
          <a:ln w="12700" cap="flat" cmpd="sng" algn="ctr">
            <a:solidFill>
              <a:srgbClr val="E7E6E6">
                <a:lumMod val="5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Arrow: Right 56">
            <a:extLst>
              <a:ext uri="{FF2B5EF4-FFF2-40B4-BE49-F238E27FC236}">
                <a16:creationId xmlns:a16="http://schemas.microsoft.com/office/drawing/2014/main" id="{8019781B-190F-482E-BDB5-88533EC5C4E7}"/>
              </a:ext>
            </a:extLst>
          </p:cNvPr>
          <p:cNvSpPr/>
          <p:nvPr/>
        </p:nvSpPr>
        <p:spPr>
          <a:xfrm>
            <a:off x="3514295" y="2978962"/>
            <a:ext cx="1728192" cy="144016"/>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8" name="Arrow: Right 57">
            <a:extLst>
              <a:ext uri="{FF2B5EF4-FFF2-40B4-BE49-F238E27FC236}">
                <a16:creationId xmlns:a16="http://schemas.microsoft.com/office/drawing/2014/main" id="{82DD8D0D-C837-4850-B19F-8B00DF799112}"/>
              </a:ext>
            </a:extLst>
          </p:cNvPr>
          <p:cNvSpPr/>
          <p:nvPr/>
        </p:nvSpPr>
        <p:spPr>
          <a:xfrm>
            <a:off x="6682647" y="3987074"/>
            <a:ext cx="1440160" cy="144016"/>
          </a:xfrm>
          <a:prstGeom prst="rightArrow">
            <a:avLst/>
          </a:prstGeom>
          <a:solidFill>
            <a:srgbClr val="4472C4">
              <a:lumMod val="60000"/>
              <a:lumOff val="40000"/>
            </a:srgbClr>
          </a:solidFill>
          <a:ln w="12700" cap="flat" cmpd="sng" algn="ctr">
            <a:solidFill>
              <a:srgbClr val="4472C4">
                <a:lumMod val="40000"/>
                <a:lumOff val="6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575FD175-4829-44E8-ACE7-EC86BA5AE2B8}"/>
              </a:ext>
            </a:extLst>
          </p:cNvPr>
          <p:cNvSpPr txBox="1"/>
          <p:nvPr/>
        </p:nvSpPr>
        <p:spPr>
          <a:xfrm>
            <a:off x="8177956" y="3735918"/>
            <a:ext cx="1440160" cy="646331"/>
          </a:xfrm>
          <a:prstGeom prst="rect">
            <a:avLst/>
          </a:prstGeom>
          <a:solidFill>
            <a:srgbClr val="4472C4">
              <a:lumMod val="60000"/>
              <a:lumOff val="40000"/>
            </a:srgbClr>
          </a:solidFill>
          <a:ln>
            <a:solidFill>
              <a:srgbClr val="4472C4">
                <a:lumMod val="40000"/>
                <a:lumOff val="60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Drinking water</a:t>
            </a:r>
          </a:p>
        </p:txBody>
      </p:sp>
      <p:sp>
        <p:nvSpPr>
          <p:cNvPr id="60" name="Arrow: Right 59">
            <a:extLst>
              <a:ext uri="{FF2B5EF4-FFF2-40B4-BE49-F238E27FC236}">
                <a16:creationId xmlns:a16="http://schemas.microsoft.com/office/drawing/2014/main" id="{9E3BB702-ADAA-49B3-9BFB-18A8D173C9B1}"/>
              </a:ext>
            </a:extLst>
          </p:cNvPr>
          <p:cNvSpPr/>
          <p:nvPr/>
        </p:nvSpPr>
        <p:spPr>
          <a:xfrm>
            <a:off x="6646643" y="2042858"/>
            <a:ext cx="1440160" cy="144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Arrow: Right 60">
            <a:extLst>
              <a:ext uri="{FF2B5EF4-FFF2-40B4-BE49-F238E27FC236}">
                <a16:creationId xmlns:a16="http://schemas.microsoft.com/office/drawing/2014/main" id="{8D791EC0-9909-4B03-8C62-618948B706E9}"/>
              </a:ext>
            </a:extLst>
          </p:cNvPr>
          <p:cNvSpPr/>
          <p:nvPr/>
        </p:nvSpPr>
        <p:spPr>
          <a:xfrm>
            <a:off x="7330719" y="3067301"/>
            <a:ext cx="762907" cy="126924"/>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521629E6-89EF-4FEC-BB55-2C53EFC49F7D}"/>
              </a:ext>
            </a:extLst>
          </p:cNvPr>
          <p:cNvSpPr/>
          <p:nvPr/>
        </p:nvSpPr>
        <p:spPr>
          <a:xfrm>
            <a:off x="7330719" y="2094444"/>
            <a:ext cx="72008" cy="1044987"/>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82FC02CC-8EBB-4E21-BBD7-B97CF3FEB3C7}"/>
              </a:ext>
            </a:extLst>
          </p:cNvPr>
          <p:cNvSpPr txBox="1"/>
          <p:nvPr/>
        </p:nvSpPr>
        <p:spPr>
          <a:xfrm>
            <a:off x="3946343" y="1724393"/>
            <a:ext cx="792088" cy="369332"/>
          </a:xfrm>
          <a:prstGeom prst="rect">
            <a:avLst/>
          </a:prstGeom>
          <a:noFill/>
        </p:spPr>
        <p:txBody>
          <a:bodyPr wrap="square" rtlCol="0">
            <a:spAutoFit/>
          </a:bodyPr>
          <a:lstStyle/>
          <a:p>
            <a:pPr defTabSz="913956"/>
            <a:r>
              <a:rPr lang="en-US" b="1" dirty="0">
                <a:solidFill>
                  <a:srgbClr val="E7E6E6">
                    <a:lumMod val="50000"/>
                  </a:srgbClr>
                </a:solidFill>
                <a:latin typeface="Calibri" panose="020F0502020204030204"/>
              </a:rPr>
              <a:t>Coal</a:t>
            </a:r>
          </a:p>
        </p:txBody>
      </p:sp>
      <p:sp>
        <p:nvSpPr>
          <p:cNvPr id="64" name="TextBox 63">
            <a:extLst>
              <a:ext uri="{FF2B5EF4-FFF2-40B4-BE49-F238E27FC236}">
                <a16:creationId xmlns:a16="http://schemas.microsoft.com/office/drawing/2014/main" id="{6005DBE2-90E1-439F-9402-93A6FD586B2D}"/>
              </a:ext>
            </a:extLst>
          </p:cNvPr>
          <p:cNvSpPr txBox="1"/>
          <p:nvPr/>
        </p:nvSpPr>
        <p:spPr>
          <a:xfrm>
            <a:off x="3543476" y="2624493"/>
            <a:ext cx="1482987" cy="369332"/>
          </a:xfrm>
          <a:prstGeom prst="rect">
            <a:avLst/>
          </a:prstGeom>
          <a:noFill/>
        </p:spPr>
        <p:txBody>
          <a:bodyPr wrap="square" rtlCol="0">
            <a:spAutoFit/>
          </a:bodyPr>
          <a:lstStyle/>
          <a:p>
            <a:pPr defTabSz="913956"/>
            <a:r>
              <a:rPr lang="en-US" b="1" dirty="0">
                <a:solidFill>
                  <a:srgbClr val="C00000"/>
                </a:solidFill>
                <a:latin typeface="Calibri" panose="020F0502020204030204"/>
              </a:rPr>
              <a:t>Natural gas</a:t>
            </a:r>
          </a:p>
        </p:txBody>
      </p:sp>
      <p:sp>
        <p:nvSpPr>
          <p:cNvPr id="66" name="TextBox 65">
            <a:extLst>
              <a:ext uri="{FF2B5EF4-FFF2-40B4-BE49-F238E27FC236}">
                <a16:creationId xmlns:a16="http://schemas.microsoft.com/office/drawing/2014/main" id="{74B2BA19-79B3-4DD3-9D9A-45A140E551C6}"/>
              </a:ext>
            </a:extLst>
          </p:cNvPr>
          <p:cNvSpPr txBox="1"/>
          <p:nvPr/>
        </p:nvSpPr>
        <p:spPr>
          <a:xfrm>
            <a:off x="3843440" y="3621934"/>
            <a:ext cx="830887" cy="369332"/>
          </a:xfrm>
          <a:prstGeom prst="rect">
            <a:avLst/>
          </a:prstGeom>
          <a:noFill/>
        </p:spPr>
        <p:txBody>
          <a:bodyPr wrap="square" rtlCol="0">
            <a:spAutoFit/>
          </a:bodyPr>
          <a:lstStyle/>
          <a:p>
            <a:pPr defTabSz="913956"/>
            <a:r>
              <a:rPr lang="en-US" b="1" dirty="0">
                <a:solidFill>
                  <a:srgbClr val="4472C4">
                    <a:lumMod val="75000"/>
                  </a:srgbClr>
                </a:solidFill>
                <a:latin typeface="Calibri" panose="020F0502020204030204"/>
              </a:rPr>
              <a:t>Water</a:t>
            </a:r>
          </a:p>
        </p:txBody>
      </p:sp>
      <p:sp>
        <p:nvSpPr>
          <p:cNvPr id="67" name="TextBox 66">
            <a:extLst>
              <a:ext uri="{FF2B5EF4-FFF2-40B4-BE49-F238E27FC236}">
                <a16:creationId xmlns:a16="http://schemas.microsoft.com/office/drawing/2014/main" id="{6FC51F61-FF2F-438C-9BD0-159CFE8CAB5F}"/>
              </a:ext>
            </a:extLst>
          </p:cNvPr>
          <p:cNvSpPr txBox="1"/>
          <p:nvPr/>
        </p:nvSpPr>
        <p:spPr>
          <a:xfrm>
            <a:off x="6513353" y="3660676"/>
            <a:ext cx="1725107" cy="369332"/>
          </a:xfrm>
          <a:prstGeom prst="rect">
            <a:avLst/>
          </a:prstGeom>
          <a:noFill/>
        </p:spPr>
        <p:txBody>
          <a:bodyPr wrap="square" rtlCol="0">
            <a:spAutoFit/>
          </a:bodyPr>
          <a:lstStyle/>
          <a:p>
            <a:pPr defTabSz="913956"/>
            <a:r>
              <a:rPr lang="en-US" b="1" dirty="0">
                <a:solidFill>
                  <a:srgbClr val="4472C4">
                    <a:lumMod val="60000"/>
                    <a:lumOff val="40000"/>
                  </a:srgbClr>
                </a:solidFill>
                <a:latin typeface="Calibri" panose="020F0502020204030204"/>
              </a:rPr>
              <a:t>Treated</a:t>
            </a:r>
            <a:r>
              <a:rPr lang="en-US" b="1" dirty="0">
                <a:solidFill>
                  <a:srgbClr val="70AD47">
                    <a:lumMod val="50000"/>
                  </a:srgbClr>
                </a:solidFill>
                <a:latin typeface="Calibri" panose="020F0502020204030204"/>
              </a:rPr>
              <a:t> </a:t>
            </a:r>
            <a:r>
              <a:rPr lang="en-US" b="1" dirty="0">
                <a:solidFill>
                  <a:srgbClr val="4472C4">
                    <a:lumMod val="60000"/>
                    <a:lumOff val="40000"/>
                  </a:srgbClr>
                </a:solidFill>
                <a:latin typeface="Calibri" panose="020F0502020204030204"/>
              </a:rPr>
              <a:t>Water</a:t>
            </a:r>
          </a:p>
        </p:txBody>
      </p:sp>
      <p:sp>
        <p:nvSpPr>
          <p:cNvPr id="68" name="TextBox 67">
            <a:extLst>
              <a:ext uri="{FF2B5EF4-FFF2-40B4-BE49-F238E27FC236}">
                <a16:creationId xmlns:a16="http://schemas.microsoft.com/office/drawing/2014/main" id="{6A0C01EF-8EF9-49B8-B88E-9CD470E87AA2}"/>
              </a:ext>
            </a:extLst>
          </p:cNvPr>
          <p:cNvSpPr txBox="1"/>
          <p:nvPr/>
        </p:nvSpPr>
        <p:spPr>
          <a:xfrm>
            <a:off x="6610640" y="1690618"/>
            <a:ext cx="1482987" cy="369332"/>
          </a:xfrm>
          <a:prstGeom prst="rect">
            <a:avLst/>
          </a:prstGeom>
          <a:noFill/>
        </p:spPr>
        <p:txBody>
          <a:bodyPr wrap="square" rtlCol="0">
            <a:spAutoFit/>
          </a:bodyPr>
          <a:lstStyle/>
          <a:p>
            <a:pPr defTabSz="913956"/>
            <a:r>
              <a:rPr lang="en-US" b="1" dirty="0">
                <a:solidFill>
                  <a:srgbClr val="FFC000"/>
                </a:solidFill>
                <a:latin typeface="Calibri" panose="020F0502020204030204"/>
              </a:rPr>
              <a:t>Electricity</a:t>
            </a:r>
          </a:p>
        </p:txBody>
      </p:sp>
      <p:sp>
        <p:nvSpPr>
          <p:cNvPr id="69" name="TextBox 68">
            <a:extLst>
              <a:ext uri="{FF2B5EF4-FFF2-40B4-BE49-F238E27FC236}">
                <a16:creationId xmlns:a16="http://schemas.microsoft.com/office/drawing/2014/main" id="{0253D7E3-AEDA-4A39-B039-984141A714AA}"/>
              </a:ext>
            </a:extLst>
          </p:cNvPr>
          <p:cNvSpPr txBox="1"/>
          <p:nvPr/>
        </p:nvSpPr>
        <p:spPr>
          <a:xfrm>
            <a:off x="2146143" y="4744030"/>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Land resource</a:t>
            </a:r>
          </a:p>
        </p:txBody>
      </p:sp>
      <p:sp>
        <p:nvSpPr>
          <p:cNvPr id="70" name="Arrow: Right 69">
            <a:extLst>
              <a:ext uri="{FF2B5EF4-FFF2-40B4-BE49-F238E27FC236}">
                <a16:creationId xmlns:a16="http://schemas.microsoft.com/office/drawing/2014/main" id="{A694EBC6-1C89-40B2-B6AC-A0629797CEF2}"/>
              </a:ext>
            </a:extLst>
          </p:cNvPr>
          <p:cNvSpPr/>
          <p:nvPr/>
        </p:nvSpPr>
        <p:spPr>
          <a:xfrm>
            <a:off x="3514295" y="5022789"/>
            <a:ext cx="1728192" cy="144016"/>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ABC9AA6A-65E4-48EA-9FBC-58DF473E6C51}"/>
              </a:ext>
            </a:extLst>
          </p:cNvPr>
          <p:cNvSpPr txBox="1"/>
          <p:nvPr/>
        </p:nvSpPr>
        <p:spPr>
          <a:xfrm>
            <a:off x="3543476" y="4697154"/>
            <a:ext cx="1734511" cy="369332"/>
          </a:xfrm>
          <a:prstGeom prst="rect">
            <a:avLst/>
          </a:prstGeom>
          <a:noFill/>
        </p:spPr>
        <p:txBody>
          <a:bodyPr wrap="square" rtlCol="0">
            <a:spAutoFit/>
          </a:bodyPr>
          <a:lstStyle/>
          <a:p>
            <a:pPr defTabSz="913956"/>
            <a:r>
              <a:rPr lang="en-US" b="1" dirty="0">
                <a:solidFill>
                  <a:srgbClr val="70AD47"/>
                </a:solidFill>
                <a:latin typeface="Calibri" panose="020F0502020204030204"/>
              </a:rPr>
              <a:t>Land</a:t>
            </a:r>
            <a:r>
              <a:rPr lang="en-US" b="1" dirty="0">
                <a:solidFill>
                  <a:srgbClr val="5B9BD5">
                    <a:lumMod val="75000"/>
                  </a:srgbClr>
                </a:solidFill>
                <a:latin typeface="Calibri" panose="020F0502020204030204"/>
              </a:rPr>
              <a:t> </a:t>
            </a:r>
            <a:r>
              <a:rPr lang="en-US" b="1" dirty="0">
                <a:solidFill>
                  <a:srgbClr val="70AD47"/>
                </a:solidFill>
                <a:latin typeface="Calibri" panose="020F0502020204030204"/>
              </a:rPr>
              <a:t>type X</a:t>
            </a:r>
          </a:p>
        </p:txBody>
      </p:sp>
      <p:sp>
        <p:nvSpPr>
          <p:cNvPr id="72" name="TextBox 71">
            <a:extLst>
              <a:ext uri="{FF2B5EF4-FFF2-40B4-BE49-F238E27FC236}">
                <a16:creationId xmlns:a16="http://schemas.microsoft.com/office/drawing/2014/main" id="{39E4CB1A-30C7-47B4-A5C0-616CF6014D37}"/>
              </a:ext>
            </a:extLst>
          </p:cNvPr>
          <p:cNvSpPr txBox="1"/>
          <p:nvPr/>
        </p:nvSpPr>
        <p:spPr>
          <a:xfrm>
            <a:off x="5244610" y="4744030"/>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Maize farming</a:t>
            </a:r>
          </a:p>
        </p:txBody>
      </p:sp>
      <p:sp>
        <p:nvSpPr>
          <p:cNvPr id="73" name="TextBox 72">
            <a:extLst>
              <a:ext uri="{FF2B5EF4-FFF2-40B4-BE49-F238E27FC236}">
                <a16:creationId xmlns:a16="http://schemas.microsoft.com/office/drawing/2014/main" id="{8F1EC816-711F-4A12-A939-37C54EDE73FA}"/>
              </a:ext>
            </a:extLst>
          </p:cNvPr>
          <p:cNvSpPr txBox="1"/>
          <p:nvPr/>
        </p:nvSpPr>
        <p:spPr>
          <a:xfrm>
            <a:off x="8210729" y="4744030"/>
            <a:ext cx="1440160" cy="646331"/>
          </a:xfrm>
          <a:prstGeom prst="rect">
            <a:avLst/>
          </a:prstGeom>
          <a:solidFill>
            <a:srgbClr val="ED7D31">
              <a:lumMod val="75000"/>
            </a:srgbClr>
          </a:solidFill>
          <a:ln>
            <a:solidFill>
              <a:srgbClr val="ED7D31">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 Household nutrition</a:t>
            </a:r>
          </a:p>
        </p:txBody>
      </p:sp>
      <p:sp>
        <p:nvSpPr>
          <p:cNvPr id="74" name="Arrow: Right 73">
            <a:extLst>
              <a:ext uri="{FF2B5EF4-FFF2-40B4-BE49-F238E27FC236}">
                <a16:creationId xmlns:a16="http://schemas.microsoft.com/office/drawing/2014/main" id="{D0AD0D92-331D-411C-AD74-45B4E9BA019E}"/>
              </a:ext>
            </a:extLst>
          </p:cNvPr>
          <p:cNvSpPr/>
          <p:nvPr/>
        </p:nvSpPr>
        <p:spPr>
          <a:xfrm>
            <a:off x="6682647" y="5022789"/>
            <a:ext cx="1440160" cy="144016"/>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5" name="TextBox 74">
            <a:extLst>
              <a:ext uri="{FF2B5EF4-FFF2-40B4-BE49-F238E27FC236}">
                <a16:creationId xmlns:a16="http://schemas.microsoft.com/office/drawing/2014/main" id="{C4ADC242-41C6-4A02-8574-75FDDFCA1F46}"/>
              </a:ext>
            </a:extLst>
          </p:cNvPr>
          <p:cNvSpPr txBox="1"/>
          <p:nvPr/>
        </p:nvSpPr>
        <p:spPr>
          <a:xfrm>
            <a:off x="6924662" y="4725465"/>
            <a:ext cx="812114" cy="369332"/>
          </a:xfrm>
          <a:prstGeom prst="rect">
            <a:avLst/>
          </a:prstGeom>
          <a:noFill/>
        </p:spPr>
        <p:txBody>
          <a:bodyPr wrap="square" rtlCol="0">
            <a:spAutoFit/>
          </a:bodyPr>
          <a:lstStyle/>
          <a:p>
            <a:pPr defTabSz="913956"/>
            <a:r>
              <a:rPr lang="en-US" b="1" dirty="0">
                <a:solidFill>
                  <a:srgbClr val="ED7D31">
                    <a:lumMod val="75000"/>
                  </a:srgbClr>
                </a:solidFill>
                <a:latin typeface="Calibri" panose="020F0502020204030204"/>
              </a:rPr>
              <a:t>Maize</a:t>
            </a:r>
          </a:p>
        </p:txBody>
      </p:sp>
      <p:sp>
        <p:nvSpPr>
          <p:cNvPr id="76" name="Rectangle 75">
            <a:extLst>
              <a:ext uri="{FF2B5EF4-FFF2-40B4-BE49-F238E27FC236}">
                <a16:creationId xmlns:a16="http://schemas.microsoft.com/office/drawing/2014/main" id="{4D8CA30A-FA15-477E-942F-C77A23F61095}"/>
              </a:ext>
            </a:extLst>
          </p:cNvPr>
          <p:cNvSpPr/>
          <p:nvPr/>
        </p:nvSpPr>
        <p:spPr>
          <a:xfrm rot="5400000">
            <a:off x="7000391" y="2762288"/>
            <a:ext cx="73152" cy="73152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07B2686E-A54D-407D-9914-484807476241}"/>
              </a:ext>
            </a:extLst>
          </p:cNvPr>
          <p:cNvSpPr txBox="1"/>
          <p:nvPr/>
        </p:nvSpPr>
        <p:spPr>
          <a:xfrm>
            <a:off x="2159533" y="3735918"/>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rPr>
              <a:t>resource</a:t>
            </a:r>
          </a:p>
        </p:txBody>
      </p:sp>
      <p:sp>
        <p:nvSpPr>
          <p:cNvPr id="78" name="Arrow: Right 77">
            <a:extLst>
              <a:ext uri="{FF2B5EF4-FFF2-40B4-BE49-F238E27FC236}">
                <a16:creationId xmlns:a16="http://schemas.microsoft.com/office/drawing/2014/main" id="{70F086BF-7999-4361-8201-1743C50A9B15}"/>
              </a:ext>
            </a:extLst>
          </p:cNvPr>
          <p:cNvSpPr/>
          <p:nvPr/>
        </p:nvSpPr>
        <p:spPr>
          <a:xfrm>
            <a:off x="3520580" y="4000875"/>
            <a:ext cx="1728192" cy="14401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Arrow: Right 78">
            <a:extLst>
              <a:ext uri="{FF2B5EF4-FFF2-40B4-BE49-F238E27FC236}">
                <a16:creationId xmlns:a16="http://schemas.microsoft.com/office/drawing/2014/main" id="{B48A1540-435B-46D6-9BEF-D5CDE0AB6D86}"/>
              </a:ext>
            </a:extLst>
          </p:cNvPr>
          <p:cNvSpPr/>
          <p:nvPr/>
        </p:nvSpPr>
        <p:spPr>
          <a:xfrm>
            <a:off x="4450399" y="2202998"/>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Arrow: Right 79">
            <a:extLst>
              <a:ext uri="{FF2B5EF4-FFF2-40B4-BE49-F238E27FC236}">
                <a16:creationId xmlns:a16="http://schemas.microsoft.com/office/drawing/2014/main" id="{22774FA6-5683-4392-8747-30E5D0D56C07}"/>
              </a:ext>
            </a:extLst>
          </p:cNvPr>
          <p:cNvSpPr/>
          <p:nvPr/>
        </p:nvSpPr>
        <p:spPr>
          <a:xfrm>
            <a:off x="4450399" y="3183928"/>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F132339E-BD69-451B-A5B1-04C35A7CB1EA}"/>
              </a:ext>
            </a:extLst>
          </p:cNvPr>
          <p:cNvSpPr/>
          <p:nvPr/>
        </p:nvSpPr>
        <p:spPr>
          <a:xfrm>
            <a:off x="4450399" y="2272782"/>
            <a:ext cx="82713" cy="3047311"/>
          </a:xfrm>
          <a:prstGeom prst="rect">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9881CEF7-3BBD-4874-9689-A059E307DA56}"/>
              </a:ext>
            </a:extLst>
          </p:cNvPr>
          <p:cNvSpPr/>
          <p:nvPr/>
        </p:nvSpPr>
        <p:spPr>
          <a:xfrm>
            <a:off x="6639821" y="2078511"/>
            <a:ext cx="765543" cy="74781"/>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664BFF4D-7363-4B18-A080-FDA8EDB6C0E1}"/>
              </a:ext>
            </a:extLst>
          </p:cNvPr>
          <p:cNvSpPr/>
          <p:nvPr/>
        </p:nvSpPr>
        <p:spPr>
          <a:xfrm rot="5400000">
            <a:off x="5908292" y="4341207"/>
            <a:ext cx="64130" cy="2871096"/>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2B8C01F1-4181-494F-8AE8-CB11F0D2704D}"/>
              </a:ext>
            </a:extLst>
          </p:cNvPr>
          <p:cNvSpPr/>
          <p:nvPr/>
        </p:nvSpPr>
        <p:spPr>
          <a:xfrm>
            <a:off x="4463076" y="3838570"/>
            <a:ext cx="77738" cy="1971033"/>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5" name="Arrow: Right 84">
            <a:extLst>
              <a:ext uri="{FF2B5EF4-FFF2-40B4-BE49-F238E27FC236}">
                <a16:creationId xmlns:a16="http://schemas.microsoft.com/office/drawing/2014/main" id="{6C71C053-E357-47DA-834B-FE4246DC7421}"/>
              </a:ext>
            </a:extLst>
          </p:cNvPr>
          <p:cNvSpPr/>
          <p:nvPr/>
        </p:nvSpPr>
        <p:spPr>
          <a:xfrm>
            <a:off x="4510910" y="3801405"/>
            <a:ext cx="695573" cy="144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6" name="Arrow: Right 85">
            <a:extLst>
              <a:ext uri="{FF2B5EF4-FFF2-40B4-BE49-F238E27FC236}">
                <a16:creationId xmlns:a16="http://schemas.microsoft.com/office/drawing/2014/main" id="{B959D15E-C327-4EC4-8DCB-443DF237DE8A}"/>
              </a:ext>
            </a:extLst>
          </p:cNvPr>
          <p:cNvSpPr/>
          <p:nvPr/>
        </p:nvSpPr>
        <p:spPr>
          <a:xfrm>
            <a:off x="4541804" y="4806152"/>
            <a:ext cx="695573" cy="144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Arrow: Right 86">
            <a:extLst>
              <a:ext uri="{FF2B5EF4-FFF2-40B4-BE49-F238E27FC236}">
                <a16:creationId xmlns:a16="http://schemas.microsoft.com/office/drawing/2014/main" id="{B6794908-8F8B-4155-B341-D41AF6CBA5D7}"/>
              </a:ext>
            </a:extLst>
          </p:cNvPr>
          <p:cNvSpPr/>
          <p:nvPr/>
        </p:nvSpPr>
        <p:spPr>
          <a:xfrm>
            <a:off x="4485582" y="5200739"/>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7635078-5D88-4E1F-9DB5-8EFD53CED556}"/>
              </a:ext>
            </a:extLst>
          </p:cNvPr>
          <p:cNvSpPr txBox="1"/>
          <p:nvPr/>
        </p:nvSpPr>
        <p:spPr>
          <a:xfrm>
            <a:off x="520045" y="887327"/>
            <a:ext cx="11151909" cy="523220"/>
          </a:xfrm>
          <a:prstGeom prst="rect">
            <a:avLst/>
          </a:prstGeom>
          <a:noFill/>
        </p:spPr>
        <p:txBody>
          <a:bodyPr wrap="square" rtlCol="0">
            <a:spAutoFit/>
          </a:bodyPr>
          <a:lstStyle/>
          <a:p>
            <a:r>
              <a:rPr lang="en-US" sz="2800" b="1" dirty="0">
                <a:latin typeface="Montserrat" panose="00000500000000000000" pitchFamily="50" charset="0"/>
              </a:rPr>
              <a:t>Simplified CLEWs diagram</a:t>
            </a:r>
            <a:endParaRPr lang="en-US" dirty="0"/>
          </a:p>
        </p:txBody>
      </p:sp>
    </p:spTree>
    <p:extLst>
      <p:ext uri="{BB962C8B-B14F-4D97-AF65-F5344CB8AC3E}">
        <p14:creationId xmlns:p14="http://schemas.microsoft.com/office/powerpoint/2010/main" val="10468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9" presetClass="emph" presetSubtype="0" grpId="1" nodeType="clickEffect">
                                  <p:stCondLst>
                                    <p:cond delay="0"/>
                                  </p:stCondLst>
                                  <p:childTnLst>
                                    <p:set>
                                      <p:cBhvr>
                                        <p:cTn id="82" dur="indefinite"/>
                                        <p:tgtEl>
                                          <p:spTgt spid="63"/>
                                        </p:tgtEl>
                                        <p:attrNameLst>
                                          <p:attrName>style.opacity</p:attrName>
                                        </p:attrNameLst>
                                      </p:cBhvr>
                                      <p:to>
                                        <p:strVal val="0.1"/>
                                      </p:to>
                                    </p:set>
                                    <p:animEffect filter="image" prLst="opacity: 0.1">
                                      <p:cBhvr rctx="IE">
                                        <p:cTn id="83" dur="indefinite"/>
                                        <p:tgtEl>
                                          <p:spTgt spid="63"/>
                                        </p:tgtEl>
                                      </p:cBhvr>
                                    </p:animEffect>
                                  </p:childTnLst>
                                </p:cTn>
                              </p:par>
                              <p:par>
                                <p:cTn id="84" presetID="9" presetClass="emph" presetSubtype="0" grpId="1" nodeType="withEffect">
                                  <p:stCondLst>
                                    <p:cond delay="0"/>
                                  </p:stCondLst>
                                  <p:childTnLst>
                                    <p:set>
                                      <p:cBhvr>
                                        <p:cTn id="85" dur="indefinite"/>
                                        <p:tgtEl>
                                          <p:spTgt spid="56"/>
                                        </p:tgtEl>
                                        <p:attrNameLst>
                                          <p:attrName>style.opacity</p:attrName>
                                        </p:attrNameLst>
                                      </p:cBhvr>
                                      <p:to>
                                        <p:strVal val="0.1"/>
                                      </p:to>
                                    </p:set>
                                    <p:animEffect filter="image" prLst="opacity: 0.1">
                                      <p:cBhvr rctx="IE">
                                        <p:cTn id="86" dur="indefinite"/>
                                        <p:tgtEl>
                                          <p:spTgt spid="56"/>
                                        </p:tgtEl>
                                      </p:cBhvr>
                                    </p:animEffect>
                                  </p:childTnLst>
                                </p:cTn>
                              </p:par>
                              <p:par>
                                <p:cTn id="87" presetID="9" presetClass="emph" presetSubtype="0" grpId="1" nodeType="withEffect">
                                  <p:stCondLst>
                                    <p:cond delay="0"/>
                                  </p:stCondLst>
                                  <p:childTnLst>
                                    <p:set>
                                      <p:cBhvr>
                                        <p:cTn id="88" dur="indefinite"/>
                                        <p:tgtEl>
                                          <p:spTgt spid="68"/>
                                        </p:tgtEl>
                                        <p:attrNameLst>
                                          <p:attrName>style.opacity</p:attrName>
                                        </p:attrNameLst>
                                      </p:cBhvr>
                                      <p:to>
                                        <p:strVal val="0.1"/>
                                      </p:to>
                                    </p:set>
                                    <p:animEffect filter="image" prLst="opacity: 0.1">
                                      <p:cBhvr rctx="IE">
                                        <p:cTn id="89" dur="indefinite"/>
                                        <p:tgtEl>
                                          <p:spTgt spid="68"/>
                                        </p:tgtEl>
                                      </p:cBhvr>
                                    </p:animEffect>
                                  </p:childTnLst>
                                </p:cTn>
                              </p:par>
                              <p:par>
                                <p:cTn id="90" presetID="9" presetClass="emph" presetSubtype="0" grpId="1" nodeType="withEffect">
                                  <p:stCondLst>
                                    <p:cond delay="0"/>
                                  </p:stCondLst>
                                  <p:childTnLst>
                                    <p:set>
                                      <p:cBhvr>
                                        <p:cTn id="91" dur="indefinite"/>
                                        <p:tgtEl>
                                          <p:spTgt spid="60"/>
                                        </p:tgtEl>
                                        <p:attrNameLst>
                                          <p:attrName>style.opacity</p:attrName>
                                        </p:attrNameLst>
                                      </p:cBhvr>
                                      <p:to>
                                        <p:strVal val="0.1"/>
                                      </p:to>
                                    </p:set>
                                    <p:animEffect filter="image" prLst="opacity: 0.1">
                                      <p:cBhvr rctx="IE">
                                        <p:cTn id="92" dur="indefinite"/>
                                        <p:tgtEl>
                                          <p:spTgt spid="60"/>
                                        </p:tgtEl>
                                      </p:cBhvr>
                                    </p:animEffect>
                                  </p:childTnLst>
                                </p:cTn>
                              </p:par>
                              <p:par>
                                <p:cTn id="93" presetID="9" presetClass="emph" presetSubtype="0" grpId="1" nodeType="withEffect">
                                  <p:stCondLst>
                                    <p:cond delay="0"/>
                                  </p:stCondLst>
                                  <p:childTnLst>
                                    <p:set>
                                      <p:cBhvr>
                                        <p:cTn id="94" dur="indefinite"/>
                                        <p:tgtEl>
                                          <p:spTgt spid="54"/>
                                        </p:tgtEl>
                                        <p:attrNameLst>
                                          <p:attrName>style.opacity</p:attrName>
                                        </p:attrNameLst>
                                      </p:cBhvr>
                                      <p:to>
                                        <p:strVal val="0.1"/>
                                      </p:to>
                                    </p:set>
                                    <p:animEffect filter="image" prLst="opacity: 0.1">
                                      <p:cBhvr rctx="IE">
                                        <p:cTn id="95" dur="indefinite"/>
                                        <p:tgtEl>
                                          <p:spTgt spid="54"/>
                                        </p:tgtEl>
                                      </p:cBhvr>
                                    </p:animEffect>
                                  </p:childTnLst>
                                </p:cTn>
                              </p:par>
                              <p:par>
                                <p:cTn id="96" presetID="9" presetClass="emph" presetSubtype="0" grpId="1" nodeType="withEffect">
                                  <p:stCondLst>
                                    <p:cond delay="0"/>
                                  </p:stCondLst>
                                  <p:childTnLst>
                                    <p:set>
                                      <p:cBhvr>
                                        <p:cTn id="97" dur="indefinite"/>
                                        <p:tgtEl>
                                          <p:spTgt spid="62"/>
                                        </p:tgtEl>
                                        <p:attrNameLst>
                                          <p:attrName>style.opacity</p:attrName>
                                        </p:attrNameLst>
                                      </p:cBhvr>
                                      <p:to>
                                        <p:strVal val="0.1"/>
                                      </p:to>
                                    </p:set>
                                    <p:animEffect filter="image" prLst="opacity: 0.1">
                                      <p:cBhvr rctx="IE">
                                        <p:cTn id="98" dur="indefinite"/>
                                        <p:tgtEl>
                                          <p:spTgt spid="62"/>
                                        </p:tgtEl>
                                      </p:cBhvr>
                                    </p:animEffect>
                                  </p:childTnLst>
                                </p:cTn>
                              </p:par>
                              <p:par>
                                <p:cTn id="99" presetID="9" presetClass="emph" presetSubtype="0" grpId="1" nodeType="withEffect">
                                  <p:stCondLst>
                                    <p:cond delay="0"/>
                                  </p:stCondLst>
                                  <p:childTnLst>
                                    <p:set>
                                      <p:cBhvr>
                                        <p:cTn id="100" dur="indefinite"/>
                                        <p:tgtEl>
                                          <p:spTgt spid="61"/>
                                        </p:tgtEl>
                                        <p:attrNameLst>
                                          <p:attrName>style.opacity</p:attrName>
                                        </p:attrNameLst>
                                      </p:cBhvr>
                                      <p:to>
                                        <p:strVal val="0.1"/>
                                      </p:to>
                                    </p:set>
                                    <p:animEffect filter="image" prLst="opacity: 0.1">
                                      <p:cBhvr rctx="IE">
                                        <p:cTn id="101" dur="indefinite"/>
                                        <p:tgtEl>
                                          <p:spTgt spid="61"/>
                                        </p:tgtEl>
                                      </p:cBhvr>
                                    </p:animEffect>
                                  </p:childTnLst>
                                </p:cTn>
                              </p:par>
                              <p:par>
                                <p:cTn id="102" presetID="9" presetClass="emph" presetSubtype="0" grpId="1" nodeType="withEffect">
                                  <p:stCondLst>
                                    <p:cond delay="0"/>
                                  </p:stCondLst>
                                  <p:childTnLst>
                                    <p:set>
                                      <p:cBhvr>
                                        <p:cTn id="103" dur="indefinite"/>
                                        <p:tgtEl>
                                          <p:spTgt spid="55"/>
                                        </p:tgtEl>
                                        <p:attrNameLst>
                                          <p:attrName>style.opacity</p:attrName>
                                        </p:attrNameLst>
                                      </p:cBhvr>
                                      <p:to>
                                        <p:strVal val="0.1"/>
                                      </p:to>
                                    </p:set>
                                    <p:animEffect filter="image" prLst="opacity: 0.1">
                                      <p:cBhvr rctx="IE">
                                        <p:cTn id="104" dur="indefinite"/>
                                        <p:tgtEl>
                                          <p:spTgt spid="55"/>
                                        </p:tgtEl>
                                      </p:cBhvr>
                                    </p:animEffect>
                                  </p:childTnLst>
                                </p:cTn>
                              </p:par>
                              <p:par>
                                <p:cTn id="105" presetID="9" presetClass="emph" presetSubtype="0" grpId="1" nodeType="withEffect">
                                  <p:stCondLst>
                                    <p:cond delay="0"/>
                                  </p:stCondLst>
                                  <p:childTnLst>
                                    <p:set>
                                      <p:cBhvr>
                                        <p:cTn id="106" dur="indefinite"/>
                                        <p:tgtEl>
                                          <p:spTgt spid="30"/>
                                        </p:tgtEl>
                                        <p:attrNameLst>
                                          <p:attrName>style.opacity</p:attrName>
                                        </p:attrNameLst>
                                      </p:cBhvr>
                                      <p:to>
                                        <p:strVal val="0.1"/>
                                      </p:to>
                                    </p:set>
                                    <p:animEffect filter="image" prLst="opacity: 0.1">
                                      <p:cBhvr rctx="IE">
                                        <p:cTn id="107" dur="indefinite"/>
                                        <p:tgtEl>
                                          <p:spTgt spid="30"/>
                                        </p:tgtEl>
                                      </p:cBhvr>
                                    </p:animEffect>
                                  </p:childTnLst>
                                </p:cTn>
                              </p:par>
                              <p:par>
                                <p:cTn id="108" presetID="9" presetClass="emph" presetSubtype="0" grpId="1" nodeType="withEffect">
                                  <p:stCondLst>
                                    <p:cond delay="0"/>
                                  </p:stCondLst>
                                  <p:childTnLst>
                                    <p:set>
                                      <p:cBhvr>
                                        <p:cTn id="109" dur="indefinite"/>
                                        <p:tgtEl>
                                          <p:spTgt spid="64"/>
                                        </p:tgtEl>
                                        <p:attrNameLst>
                                          <p:attrName>style.opacity</p:attrName>
                                        </p:attrNameLst>
                                      </p:cBhvr>
                                      <p:to>
                                        <p:strVal val="0.1"/>
                                      </p:to>
                                    </p:set>
                                    <p:animEffect filter="image" prLst="opacity: 0.1">
                                      <p:cBhvr rctx="IE">
                                        <p:cTn id="110" dur="indefinite"/>
                                        <p:tgtEl>
                                          <p:spTgt spid="64"/>
                                        </p:tgtEl>
                                      </p:cBhvr>
                                    </p:animEffect>
                                  </p:childTnLst>
                                </p:cTn>
                              </p:par>
                              <p:par>
                                <p:cTn id="111" presetID="9" presetClass="emph" presetSubtype="0" grpId="1" nodeType="withEffect">
                                  <p:stCondLst>
                                    <p:cond delay="0"/>
                                  </p:stCondLst>
                                  <p:childTnLst>
                                    <p:set>
                                      <p:cBhvr>
                                        <p:cTn id="112" dur="indefinite"/>
                                        <p:tgtEl>
                                          <p:spTgt spid="57"/>
                                        </p:tgtEl>
                                        <p:attrNameLst>
                                          <p:attrName>style.opacity</p:attrName>
                                        </p:attrNameLst>
                                      </p:cBhvr>
                                      <p:to>
                                        <p:strVal val="0.1"/>
                                      </p:to>
                                    </p:set>
                                    <p:animEffect filter="image" prLst="opacity: 0.1">
                                      <p:cBhvr rctx="IE">
                                        <p:cTn id="113" dur="indefinite"/>
                                        <p:tgtEl>
                                          <p:spTgt spid="57"/>
                                        </p:tgtEl>
                                      </p:cBhvr>
                                    </p:animEffect>
                                  </p:childTnLst>
                                </p:cTn>
                              </p:par>
                              <p:par>
                                <p:cTn id="114" presetID="9" presetClass="emph" presetSubtype="0" grpId="1" nodeType="withEffect">
                                  <p:stCondLst>
                                    <p:cond delay="0"/>
                                  </p:stCondLst>
                                  <p:childTnLst>
                                    <p:set>
                                      <p:cBhvr>
                                        <p:cTn id="115" dur="indefinite"/>
                                        <p:tgtEl>
                                          <p:spTgt spid="76"/>
                                        </p:tgtEl>
                                        <p:attrNameLst>
                                          <p:attrName>style.opacity</p:attrName>
                                        </p:attrNameLst>
                                      </p:cBhvr>
                                      <p:to>
                                        <p:strVal val="0.1"/>
                                      </p:to>
                                    </p:set>
                                    <p:animEffect filter="image" prLst="opacity: 0.1">
                                      <p:cBhvr rctx="IE">
                                        <p:cTn id="116" dur="indefinite"/>
                                        <p:tgtEl>
                                          <p:spTgt spid="76"/>
                                        </p:tgtEl>
                                      </p:cBhvr>
                                    </p:animEffect>
                                  </p:childTnLst>
                                </p:cTn>
                              </p:par>
                              <p:par>
                                <p:cTn id="117" presetID="9" presetClass="emph" presetSubtype="0" grpId="1" nodeType="withEffect">
                                  <p:stCondLst>
                                    <p:cond delay="0"/>
                                  </p:stCondLst>
                                  <p:childTnLst>
                                    <p:set>
                                      <p:cBhvr>
                                        <p:cTn id="118" dur="indefinite"/>
                                        <p:tgtEl>
                                          <p:spTgt spid="69"/>
                                        </p:tgtEl>
                                        <p:attrNameLst>
                                          <p:attrName>style.opacity</p:attrName>
                                        </p:attrNameLst>
                                      </p:cBhvr>
                                      <p:to>
                                        <p:strVal val="0.1"/>
                                      </p:to>
                                    </p:set>
                                    <p:animEffect filter="image" prLst="opacity: 0.1">
                                      <p:cBhvr rctx="IE">
                                        <p:cTn id="119" dur="indefinite"/>
                                        <p:tgtEl>
                                          <p:spTgt spid="69"/>
                                        </p:tgtEl>
                                      </p:cBhvr>
                                    </p:animEffect>
                                  </p:childTnLst>
                                </p:cTn>
                              </p:par>
                              <p:par>
                                <p:cTn id="120" presetID="9" presetClass="emph" presetSubtype="0" grpId="1" nodeType="withEffect">
                                  <p:stCondLst>
                                    <p:cond delay="0"/>
                                  </p:stCondLst>
                                  <p:childTnLst>
                                    <p:set>
                                      <p:cBhvr>
                                        <p:cTn id="121" dur="indefinite"/>
                                        <p:tgtEl>
                                          <p:spTgt spid="70"/>
                                        </p:tgtEl>
                                        <p:attrNameLst>
                                          <p:attrName>style.opacity</p:attrName>
                                        </p:attrNameLst>
                                      </p:cBhvr>
                                      <p:to>
                                        <p:strVal val="0.1"/>
                                      </p:to>
                                    </p:set>
                                    <p:animEffect filter="image" prLst="opacity: 0.1">
                                      <p:cBhvr rctx="IE">
                                        <p:cTn id="122" dur="indefinite"/>
                                        <p:tgtEl>
                                          <p:spTgt spid="70"/>
                                        </p:tgtEl>
                                      </p:cBhvr>
                                    </p:animEffect>
                                  </p:childTnLst>
                                </p:cTn>
                              </p:par>
                              <p:par>
                                <p:cTn id="123" presetID="9" presetClass="emph" presetSubtype="0" grpId="1" nodeType="withEffect">
                                  <p:stCondLst>
                                    <p:cond delay="0"/>
                                  </p:stCondLst>
                                  <p:childTnLst>
                                    <p:set>
                                      <p:cBhvr>
                                        <p:cTn id="124" dur="indefinite"/>
                                        <p:tgtEl>
                                          <p:spTgt spid="71"/>
                                        </p:tgtEl>
                                        <p:attrNameLst>
                                          <p:attrName>style.opacity</p:attrName>
                                        </p:attrNameLst>
                                      </p:cBhvr>
                                      <p:to>
                                        <p:strVal val="0.1"/>
                                      </p:to>
                                    </p:set>
                                    <p:animEffect filter="image" prLst="opacity: 0.1">
                                      <p:cBhvr rctx="IE">
                                        <p:cTn id="125" dur="indefinite"/>
                                        <p:tgtEl>
                                          <p:spTgt spid="71"/>
                                        </p:tgtEl>
                                      </p:cBhvr>
                                    </p:animEffect>
                                  </p:childTnLst>
                                </p:cTn>
                              </p:par>
                              <p:par>
                                <p:cTn id="126" presetID="9" presetClass="emph" presetSubtype="0" grpId="1" nodeType="withEffect">
                                  <p:stCondLst>
                                    <p:cond delay="0"/>
                                  </p:stCondLst>
                                  <p:childTnLst>
                                    <p:set>
                                      <p:cBhvr>
                                        <p:cTn id="127" dur="indefinite"/>
                                        <p:tgtEl>
                                          <p:spTgt spid="74"/>
                                        </p:tgtEl>
                                        <p:attrNameLst>
                                          <p:attrName>style.opacity</p:attrName>
                                        </p:attrNameLst>
                                      </p:cBhvr>
                                      <p:to>
                                        <p:strVal val="0.1"/>
                                      </p:to>
                                    </p:set>
                                    <p:animEffect filter="image" prLst="opacity: 0.1">
                                      <p:cBhvr rctx="IE">
                                        <p:cTn id="128" dur="indefinite"/>
                                        <p:tgtEl>
                                          <p:spTgt spid="74"/>
                                        </p:tgtEl>
                                      </p:cBhvr>
                                    </p:animEffect>
                                  </p:childTnLst>
                                </p:cTn>
                              </p:par>
                              <p:par>
                                <p:cTn id="129" presetID="9" presetClass="emph" presetSubtype="0" grpId="1" nodeType="withEffect">
                                  <p:stCondLst>
                                    <p:cond delay="0"/>
                                  </p:stCondLst>
                                  <p:childTnLst>
                                    <p:set>
                                      <p:cBhvr>
                                        <p:cTn id="130" dur="indefinite"/>
                                        <p:tgtEl>
                                          <p:spTgt spid="75"/>
                                        </p:tgtEl>
                                        <p:attrNameLst>
                                          <p:attrName>style.opacity</p:attrName>
                                        </p:attrNameLst>
                                      </p:cBhvr>
                                      <p:to>
                                        <p:strVal val="0.1"/>
                                      </p:to>
                                    </p:set>
                                    <p:animEffect filter="image" prLst="opacity: 0.1">
                                      <p:cBhvr rctx="IE">
                                        <p:cTn id="131" dur="indefinite"/>
                                        <p:tgtEl>
                                          <p:spTgt spid="75"/>
                                        </p:tgtEl>
                                      </p:cBhvr>
                                    </p:animEffect>
                                  </p:childTnLst>
                                </p:cTn>
                              </p:par>
                              <p:par>
                                <p:cTn id="132" presetID="9" presetClass="emph" presetSubtype="0" grpId="1" nodeType="withEffect">
                                  <p:stCondLst>
                                    <p:cond delay="0"/>
                                  </p:stCondLst>
                                  <p:childTnLst>
                                    <p:set>
                                      <p:cBhvr>
                                        <p:cTn id="133" dur="indefinite"/>
                                        <p:tgtEl>
                                          <p:spTgt spid="73"/>
                                        </p:tgtEl>
                                        <p:attrNameLst>
                                          <p:attrName>style.opacity</p:attrName>
                                        </p:attrNameLst>
                                      </p:cBhvr>
                                      <p:to>
                                        <p:strVal val="0.1"/>
                                      </p:to>
                                    </p:set>
                                    <p:animEffect filter="image" prLst="opacity: 0.1">
                                      <p:cBhvr rctx="IE">
                                        <p:cTn id="134" dur="indefinite"/>
                                        <p:tgtEl>
                                          <p:spTgt spid="73"/>
                                        </p:tgtEl>
                                      </p:cBhvr>
                                    </p:animEffect>
                                  </p:childTnLst>
                                </p:cTn>
                              </p:par>
                              <p:par>
                                <p:cTn id="135" presetID="9" presetClass="emph" presetSubtype="0" grpId="0" nodeType="withEffect">
                                  <p:stCondLst>
                                    <p:cond delay="0"/>
                                  </p:stCondLst>
                                  <p:childTnLst>
                                    <p:set>
                                      <p:cBhvr>
                                        <p:cTn id="136" dur="indefinite"/>
                                        <p:tgtEl>
                                          <p:spTgt spid="29"/>
                                        </p:tgtEl>
                                        <p:attrNameLst>
                                          <p:attrName>style.opacity</p:attrName>
                                        </p:attrNameLst>
                                      </p:cBhvr>
                                      <p:to>
                                        <p:strVal val="0.1"/>
                                      </p:to>
                                    </p:set>
                                    <p:animEffect filter="image" prLst="opacity: 0.1">
                                      <p:cBhvr rctx="IE">
                                        <p:cTn id="137" dur="indefinite"/>
                                        <p:tgtEl>
                                          <p:spTgt spid="29"/>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79"/>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80"/>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81"/>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87"/>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1" nodeType="clickEffect">
                                  <p:stCondLst>
                                    <p:cond delay="0"/>
                                  </p:stCondLst>
                                  <p:childTnLst>
                                    <p:animEffect transition="out" filter="fade">
                                      <p:cBhvr>
                                        <p:cTn id="151" dur="500"/>
                                        <p:tgtEl>
                                          <p:spTgt spid="79"/>
                                        </p:tgtEl>
                                      </p:cBhvr>
                                    </p:animEffect>
                                    <p:set>
                                      <p:cBhvr>
                                        <p:cTn id="152" dur="1" fill="hold">
                                          <p:stCondLst>
                                            <p:cond delay="499"/>
                                          </p:stCondLst>
                                        </p:cTn>
                                        <p:tgtEl>
                                          <p:spTgt spid="79"/>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80"/>
                                        </p:tgtEl>
                                      </p:cBhvr>
                                    </p:animEffect>
                                    <p:set>
                                      <p:cBhvr>
                                        <p:cTn id="155" dur="1" fill="hold">
                                          <p:stCondLst>
                                            <p:cond delay="499"/>
                                          </p:stCondLst>
                                        </p:cTn>
                                        <p:tgtEl>
                                          <p:spTgt spid="80"/>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81"/>
                                        </p:tgtEl>
                                      </p:cBhvr>
                                    </p:animEffect>
                                    <p:set>
                                      <p:cBhvr>
                                        <p:cTn id="158" dur="1" fill="hold">
                                          <p:stCondLst>
                                            <p:cond delay="499"/>
                                          </p:stCondLst>
                                        </p:cTn>
                                        <p:tgtEl>
                                          <p:spTgt spid="81"/>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87"/>
                                        </p:tgtEl>
                                      </p:cBhvr>
                                    </p:animEffect>
                                    <p:set>
                                      <p:cBhvr>
                                        <p:cTn id="161" dur="1" fill="hold">
                                          <p:stCondLst>
                                            <p:cond delay="499"/>
                                          </p:stCondLst>
                                        </p:cTn>
                                        <p:tgtEl>
                                          <p:spTgt spid="87"/>
                                        </p:tgtEl>
                                        <p:attrNameLst>
                                          <p:attrName>style.visibility</p:attrName>
                                        </p:attrNameLst>
                                      </p:cBhvr>
                                      <p:to>
                                        <p:strVal val="hidden"/>
                                      </p:to>
                                    </p:set>
                                  </p:childTnLst>
                                </p:cTn>
                              </p:par>
                              <p:par>
                                <p:cTn id="162" presetID="9" presetClass="emph" presetSubtype="0" grpId="1" nodeType="withEffect">
                                  <p:stCondLst>
                                    <p:cond delay="0"/>
                                  </p:stCondLst>
                                  <p:childTnLst>
                                    <p:set>
                                      <p:cBhvr>
                                        <p:cTn id="163" dur="indefinite"/>
                                        <p:tgtEl>
                                          <p:spTgt spid="77"/>
                                        </p:tgtEl>
                                        <p:attrNameLst>
                                          <p:attrName>style.opacity</p:attrName>
                                        </p:attrNameLst>
                                      </p:cBhvr>
                                      <p:to>
                                        <p:strVal val="0.25"/>
                                      </p:to>
                                    </p:set>
                                    <p:animEffect filter="image" prLst="opacity: 0.25">
                                      <p:cBhvr rctx="IE">
                                        <p:cTn id="164" dur="indefinite"/>
                                        <p:tgtEl>
                                          <p:spTgt spid="77"/>
                                        </p:tgtEl>
                                      </p:cBhvr>
                                    </p:animEffect>
                                  </p:childTnLst>
                                </p:cTn>
                              </p:par>
                              <p:par>
                                <p:cTn id="165" presetID="9" presetClass="emph" presetSubtype="0" grpId="1" nodeType="withEffect">
                                  <p:stCondLst>
                                    <p:cond delay="0"/>
                                  </p:stCondLst>
                                  <p:childTnLst>
                                    <p:set>
                                      <p:cBhvr>
                                        <p:cTn id="166" dur="indefinite"/>
                                        <p:tgtEl>
                                          <p:spTgt spid="78"/>
                                        </p:tgtEl>
                                        <p:attrNameLst>
                                          <p:attrName>style.opacity</p:attrName>
                                        </p:attrNameLst>
                                      </p:cBhvr>
                                      <p:to>
                                        <p:strVal val="0.25"/>
                                      </p:to>
                                    </p:set>
                                    <p:animEffect filter="image" prLst="opacity: 0.25">
                                      <p:cBhvr rctx="IE">
                                        <p:cTn id="167" dur="indefinite"/>
                                        <p:tgtEl>
                                          <p:spTgt spid="78"/>
                                        </p:tgtEl>
                                      </p:cBhvr>
                                    </p:animEffect>
                                  </p:childTnLst>
                                </p:cTn>
                              </p:par>
                            </p:childTnLst>
                          </p:cTn>
                        </p:par>
                      </p:childTnLst>
                    </p:cTn>
                  </p:par>
                  <p:par>
                    <p:cTn id="168" fill="hold">
                      <p:stCondLst>
                        <p:cond delay="indefinite"/>
                      </p:stCondLst>
                      <p:childTnLst>
                        <p:par>
                          <p:cTn id="169" fill="hold">
                            <p:stCondLst>
                              <p:cond delay="0"/>
                            </p:stCondLst>
                            <p:childTnLst>
                              <p:par>
                                <p:cTn id="170" presetID="9" presetClass="emph" presetSubtype="0" grpId="1" nodeType="clickEffect">
                                  <p:stCondLst>
                                    <p:cond delay="0"/>
                                  </p:stCondLst>
                                  <p:childTnLst>
                                    <p:set>
                                      <p:cBhvr>
                                        <p:cTn id="171" dur="indefinite"/>
                                        <p:tgtEl>
                                          <p:spTgt spid="53"/>
                                        </p:tgtEl>
                                        <p:attrNameLst>
                                          <p:attrName>style.opacity</p:attrName>
                                        </p:attrNameLst>
                                      </p:cBhvr>
                                      <p:to>
                                        <p:strVal val="1"/>
                                      </p:to>
                                    </p:set>
                                    <p:animEffect filter="image" prLst="opacity: 1">
                                      <p:cBhvr rctx="IE">
                                        <p:cTn id="172" dur="indefinite"/>
                                        <p:tgtEl>
                                          <p:spTgt spid="53"/>
                                        </p:tgtEl>
                                      </p:cBhvr>
                                    </p:animEffect>
                                  </p:childTnLst>
                                </p:cTn>
                              </p:par>
                              <p:par>
                                <p:cTn id="173" presetID="9" presetClass="emph" presetSubtype="0" grpId="1" nodeType="withEffect">
                                  <p:stCondLst>
                                    <p:cond delay="0"/>
                                  </p:stCondLst>
                                  <p:childTnLst>
                                    <p:set>
                                      <p:cBhvr>
                                        <p:cTn id="174" dur="indefinite"/>
                                        <p:tgtEl>
                                          <p:spTgt spid="72"/>
                                        </p:tgtEl>
                                        <p:attrNameLst>
                                          <p:attrName>style.opacity</p:attrName>
                                        </p:attrNameLst>
                                      </p:cBhvr>
                                      <p:to>
                                        <p:strVal val="1"/>
                                      </p:to>
                                    </p:set>
                                    <p:animEffect filter="image" prLst="opacity: 1">
                                      <p:cBhvr rctx="IE">
                                        <p:cTn id="175" dur="indefinite"/>
                                        <p:tgtEl>
                                          <p:spTgt spid="72"/>
                                        </p:tgtEl>
                                      </p:cBhvr>
                                    </p:animEffect>
                                  </p:childTnLst>
                                </p:cTn>
                              </p:par>
                              <p:par>
                                <p:cTn id="176" presetID="1" presetClass="entr" presetSubtype="0" fill="hold" grpId="0" nodeType="withEffect">
                                  <p:stCondLst>
                                    <p:cond delay="0"/>
                                  </p:stCondLst>
                                  <p:childTnLst>
                                    <p:set>
                                      <p:cBhvr>
                                        <p:cTn id="177" dur="1" fill="hold">
                                          <p:stCondLst>
                                            <p:cond delay="0"/>
                                          </p:stCondLst>
                                        </p:cTn>
                                        <p:tgtEl>
                                          <p:spTgt spid="82"/>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28"/>
                                        </p:tgtEl>
                                        <p:attrNameLst>
                                          <p:attrName>style.visibility</p:attrName>
                                        </p:attrNameLst>
                                      </p:cBhvr>
                                      <p:to>
                                        <p:strVal val="visible"/>
                                      </p:to>
                                    </p:set>
                                  </p:childTnLst>
                                </p:cTn>
                              </p:par>
                              <p:par>
                                <p:cTn id="180" presetID="1" presetClass="entr" presetSubtype="0" fill="hold" grpId="0" nodeType="withEffect">
                                  <p:stCondLst>
                                    <p:cond delay="0"/>
                                  </p:stCondLst>
                                  <p:childTnLst>
                                    <p:set>
                                      <p:cBhvr>
                                        <p:cTn id="181" dur="1" fill="hold">
                                          <p:stCondLst>
                                            <p:cond delay="0"/>
                                          </p:stCondLst>
                                        </p:cTn>
                                        <p:tgtEl>
                                          <p:spTgt spid="83"/>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84"/>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86"/>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85"/>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27"/>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grpId="1" nodeType="clickEffect">
                                  <p:stCondLst>
                                    <p:cond delay="0"/>
                                  </p:stCondLst>
                                  <p:childTnLst>
                                    <p:animEffect transition="out" filter="fade">
                                      <p:cBhvr>
                                        <p:cTn id="193" dur="500"/>
                                        <p:tgtEl>
                                          <p:spTgt spid="82"/>
                                        </p:tgtEl>
                                      </p:cBhvr>
                                    </p:animEffect>
                                    <p:set>
                                      <p:cBhvr>
                                        <p:cTn id="194" dur="1" fill="hold">
                                          <p:stCondLst>
                                            <p:cond delay="499"/>
                                          </p:stCondLst>
                                        </p:cTn>
                                        <p:tgtEl>
                                          <p:spTgt spid="82"/>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28"/>
                                        </p:tgtEl>
                                      </p:cBhvr>
                                    </p:animEffect>
                                    <p:set>
                                      <p:cBhvr>
                                        <p:cTn id="197" dur="1" fill="hold">
                                          <p:stCondLst>
                                            <p:cond delay="499"/>
                                          </p:stCondLst>
                                        </p:cTn>
                                        <p:tgtEl>
                                          <p:spTgt spid="28"/>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84"/>
                                        </p:tgtEl>
                                      </p:cBhvr>
                                    </p:animEffect>
                                    <p:set>
                                      <p:cBhvr>
                                        <p:cTn id="200" dur="1" fill="hold">
                                          <p:stCondLst>
                                            <p:cond delay="499"/>
                                          </p:stCondLst>
                                        </p:cTn>
                                        <p:tgtEl>
                                          <p:spTgt spid="84"/>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86"/>
                                        </p:tgtEl>
                                      </p:cBhvr>
                                    </p:animEffect>
                                    <p:set>
                                      <p:cBhvr>
                                        <p:cTn id="203" dur="1" fill="hold">
                                          <p:stCondLst>
                                            <p:cond delay="499"/>
                                          </p:stCondLst>
                                        </p:cTn>
                                        <p:tgtEl>
                                          <p:spTgt spid="86"/>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85"/>
                                        </p:tgtEl>
                                      </p:cBhvr>
                                    </p:animEffect>
                                    <p:set>
                                      <p:cBhvr>
                                        <p:cTn id="206" dur="1" fill="hold">
                                          <p:stCondLst>
                                            <p:cond delay="499"/>
                                          </p:stCondLst>
                                        </p:cTn>
                                        <p:tgtEl>
                                          <p:spTgt spid="85"/>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27"/>
                                        </p:tgtEl>
                                      </p:cBhvr>
                                    </p:animEffect>
                                    <p:set>
                                      <p:cBhvr>
                                        <p:cTn id="209" dur="1" fill="hold">
                                          <p:stCondLst>
                                            <p:cond delay="499"/>
                                          </p:stCondLst>
                                        </p:cTn>
                                        <p:tgtEl>
                                          <p:spTgt spid="27"/>
                                        </p:tgtEl>
                                        <p:attrNameLst>
                                          <p:attrName>style.visibility</p:attrName>
                                        </p:attrNameLst>
                                      </p:cBhvr>
                                      <p:to>
                                        <p:strVal val="hidden"/>
                                      </p:to>
                                    </p:set>
                                  </p:childTnLst>
                                </p:cTn>
                              </p:par>
                              <p:par>
                                <p:cTn id="210" presetID="10" presetClass="exit" presetSubtype="0" fill="hold" grpId="1" nodeType="withEffect">
                                  <p:stCondLst>
                                    <p:cond delay="0"/>
                                  </p:stCondLst>
                                  <p:childTnLst>
                                    <p:animEffect transition="out" filter="fade">
                                      <p:cBhvr>
                                        <p:cTn id="211" dur="500"/>
                                        <p:tgtEl>
                                          <p:spTgt spid="83"/>
                                        </p:tgtEl>
                                      </p:cBhvr>
                                    </p:animEffect>
                                    <p:set>
                                      <p:cBhvr>
                                        <p:cTn id="212" dur="1" fill="hold">
                                          <p:stCondLst>
                                            <p:cond delay="499"/>
                                          </p:stCondLst>
                                        </p:cTn>
                                        <p:tgtEl>
                                          <p:spTgt spid="83"/>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9" presetClass="emph" presetSubtype="0" grpId="2" nodeType="clickEffect">
                                  <p:stCondLst>
                                    <p:cond delay="0"/>
                                  </p:stCondLst>
                                  <p:childTnLst>
                                    <p:set>
                                      <p:cBhvr>
                                        <p:cTn id="216" dur="indefinite"/>
                                        <p:tgtEl>
                                          <p:spTgt spid="63"/>
                                        </p:tgtEl>
                                        <p:attrNameLst>
                                          <p:attrName>style.opacity</p:attrName>
                                        </p:attrNameLst>
                                      </p:cBhvr>
                                      <p:to>
                                        <p:strVal val="1"/>
                                      </p:to>
                                    </p:set>
                                    <p:animEffect filter="image" prLst="opacity: 1">
                                      <p:cBhvr rctx="IE">
                                        <p:cTn id="217" dur="indefinite"/>
                                        <p:tgtEl>
                                          <p:spTgt spid="63"/>
                                        </p:tgtEl>
                                      </p:cBhvr>
                                    </p:animEffect>
                                  </p:childTnLst>
                                </p:cTn>
                              </p:par>
                              <p:par>
                                <p:cTn id="218" presetID="9" presetClass="emph" presetSubtype="0" grpId="2" nodeType="withEffect">
                                  <p:stCondLst>
                                    <p:cond delay="0"/>
                                  </p:stCondLst>
                                  <p:childTnLst>
                                    <p:set>
                                      <p:cBhvr>
                                        <p:cTn id="219" dur="indefinite"/>
                                        <p:tgtEl>
                                          <p:spTgt spid="56"/>
                                        </p:tgtEl>
                                        <p:attrNameLst>
                                          <p:attrName>style.opacity</p:attrName>
                                        </p:attrNameLst>
                                      </p:cBhvr>
                                      <p:to>
                                        <p:strVal val="1"/>
                                      </p:to>
                                    </p:set>
                                    <p:animEffect filter="image" prLst="opacity: 1">
                                      <p:cBhvr rctx="IE">
                                        <p:cTn id="220" dur="indefinite"/>
                                        <p:tgtEl>
                                          <p:spTgt spid="56"/>
                                        </p:tgtEl>
                                      </p:cBhvr>
                                    </p:animEffect>
                                  </p:childTnLst>
                                </p:cTn>
                              </p:par>
                              <p:par>
                                <p:cTn id="221" presetID="9" presetClass="emph" presetSubtype="0" grpId="1" nodeType="withEffect">
                                  <p:stCondLst>
                                    <p:cond delay="0"/>
                                  </p:stCondLst>
                                  <p:childTnLst>
                                    <p:set>
                                      <p:cBhvr>
                                        <p:cTn id="222" dur="indefinite"/>
                                        <p:tgtEl>
                                          <p:spTgt spid="31"/>
                                        </p:tgtEl>
                                        <p:attrNameLst>
                                          <p:attrName>style.opacity</p:attrName>
                                        </p:attrNameLst>
                                      </p:cBhvr>
                                      <p:to>
                                        <p:strVal val="1"/>
                                      </p:to>
                                    </p:set>
                                    <p:animEffect filter="image" prLst="opacity: 1">
                                      <p:cBhvr rctx="IE">
                                        <p:cTn id="223" dur="indefinite"/>
                                        <p:tgtEl>
                                          <p:spTgt spid="31"/>
                                        </p:tgtEl>
                                      </p:cBhvr>
                                    </p:animEffect>
                                  </p:childTnLst>
                                </p:cTn>
                              </p:par>
                              <p:par>
                                <p:cTn id="224" presetID="9" presetClass="emph" presetSubtype="0" grpId="2" nodeType="withEffect">
                                  <p:stCondLst>
                                    <p:cond delay="0"/>
                                  </p:stCondLst>
                                  <p:childTnLst>
                                    <p:set>
                                      <p:cBhvr>
                                        <p:cTn id="225" dur="indefinite"/>
                                        <p:tgtEl>
                                          <p:spTgt spid="68"/>
                                        </p:tgtEl>
                                        <p:attrNameLst>
                                          <p:attrName>style.opacity</p:attrName>
                                        </p:attrNameLst>
                                      </p:cBhvr>
                                      <p:to>
                                        <p:strVal val="1"/>
                                      </p:to>
                                    </p:set>
                                    <p:animEffect filter="image" prLst="opacity: 1">
                                      <p:cBhvr rctx="IE">
                                        <p:cTn id="226" dur="indefinite"/>
                                        <p:tgtEl>
                                          <p:spTgt spid="68"/>
                                        </p:tgtEl>
                                      </p:cBhvr>
                                    </p:animEffect>
                                  </p:childTnLst>
                                </p:cTn>
                              </p:par>
                              <p:par>
                                <p:cTn id="227" presetID="9" presetClass="emph" presetSubtype="0" grpId="2" nodeType="withEffect">
                                  <p:stCondLst>
                                    <p:cond delay="0"/>
                                  </p:stCondLst>
                                  <p:childTnLst>
                                    <p:set>
                                      <p:cBhvr>
                                        <p:cTn id="228" dur="indefinite"/>
                                        <p:tgtEl>
                                          <p:spTgt spid="60"/>
                                        </p:tgtEl>
                                        <p:attrNameLst>
                                          <p:attrName>style.opacity</p:attrName>
                                        </p:attrNameLst>
                                      </p:cBhvr>
                                      <p:to>
                                        <p:strVal val="1"/>
                                      </p:to>
                                    </p:set>
                                    <p:animEffect filter="image" prLst="opacity: 1">
                                      <p:cBhvr rctx="IE">
                                        <p:cTn id="229" dur="indefinite"/>
                                        <p:tgtEl>
                                          <p:spTgt spid="60"/>
                                        </p:tgtEl>
                                      </p:cBhvr>
                                    </p:animEffect>
                                  </p:childTnLst>
                                </p:cTn>
                              </p:par>
                              <p:par>
                                <p:cTn id="230" presetID="9" presetClass="emph" presetSubtype="0" grpId="2" nodeType="withEffect">
                                  <p:stCondLst>
                                    <p:cond delay="0"/>
                                  </p:stCondLst>
                                  <p:childTnLst>
                                    <p:set>
                                      <p:cBhvr>
                                        <p:cTn id="231" dur="indefinite"/>
                                        <p:tgtEl>
                                          <p:spTgt spid="54"/>
                                        </p:tgtEl>
                                        <p:attrNameLst>
                                          <p:attrName>style.opacity</p:attrName>
                                        </p:attrNameLst>
                                      </p:cBhvr>
                                      <p:to>
                                        <p:strVal val="1"/>
                                      </p:to>
                                    </p:set>
                                    <p:animEffect filter="image" prLst="opacity: 1">
                                      <p:cBhvr rctx="IE">
                                        <p:cTn id="232" dur="indefinite"/>
                                        <p:tgtEl>
                                          <p:spTgt spid="54"/>
                                        </p:tgtEl>
                                      </p:cBhvr>
                                    </p:animEffect>
                                  </p:childTnLst>
                                </p:cTn>
                              </p:par>
                              <p:par>
                                <p:cTn id="233" presetID="9" presetClass="emph" presetSubtype="0" grpId="2" nodeType="withEffect">
                                  <p:stCondLst>
                                    <p:cond delay="0"/>
                                  </p:stCondLst>
                                  <p:childTnLst>
                                    <p:set>
                                      <p:cBhvr>
                                        <p:cTn id="234" dur="indefinite"/>
                                        <p:tgtEl>
                                          <p:spTgt spid="62"/>
                                        </p:tgtEl>
                                        <p:attrNameLst>
                                          <p:attrName>style.opacity</p:attrName>
                                        </p:attrNameLst>
                                      </p:cBhvr>
                                      <p:to>
                                        <p:strVal val="1"/>
                                      </p:to>
                                    </p:set>
                                    <p:animEffect filter="image" prLst="opacity: 1">
                                      <p:cBhvr rctx="IE">
                                        <p:cTn id="235" dur="indefinite"/>
                                        <p:tgtEl>
                                          <p:spTgt spid="62"/>
                                        </p:tgtEl>
                                      </p:cBhvr>
                                    </p:animEffect>
                                  </p:childTnLst>
                                </p:cTn>
                              </p:par>
                              <p:par>
                                <p:cTn id="236" presetID="9" presetClass="emph" presetSubtype="0" grpId="2" nodeType="withEffect">
                                  <p:stCondLst>
                                    <p:cond delay="0"/>
                                  </p:stCondLst>
                                  <p:childTnLst>
                                    <p:set>
                                      <p:cBhvr>
                                        <p:cTn id="237" dur="indefinite"/>
                                        <p:tgtEl>
                                          <p:spTgt spid="61"/>
                                        </p:tgtEl>
                                        <p:attrNameLst>
                                          <p:attrName>style.opacity</p:attrName>
                                        </p:attrNameLst>
                                      </p:cBhvr>
                                      <p:to>
                                        <p:strVal val="1"/>
                                      </p:to>
                                    </p:set>
                                    <p:animEffect filter="image" prLst="opacity: 1">
                                      <p:cBhvr rctx="IE">
                                        <p:cTn id="238" dur="indefinite"/>
                                        <p:tgtEl>
                                          <p:spTgt spid="61"/>
                                        </p:tgtEl>
                                      </p:cBhvr>
                                    </p:animEffect>
                                  </p:childTnLst>
                                </p:cTn>
                              </p:par>
                              <p:par>
                                <p:cTn id="239" presetID="9" presetClass="emph" presetSubtype="0" grpId="2" nodeType="withEffect">
                                  <p:stCondLst>
                                    <p:cond delay="0"/>
                                  </p:stCondLst>
                                  <p:childTnLst>
                                    <p:set>
                                      <p:cBhvr>
                                        <p:cTn id="240" dur="indefinite"/>
                                        <p:tgtEl>
                                          <p:spTgt spid="55"/>
                                        </p:tgtEl>
                                        <p:attrNameLst>
                                          <p:attrName>style.opacity</p:attrName>
                                        </p:attrNameLst>
                                      </p:cBhvr>
                                      <p:to>
                                        <p:strVal val="1"/>
                                      </p:to>
                                    </p:set>
                                    <p:animEffect filter="image" prLst="opacity: 1">
                                      <p:cBhvr rctx="IE">
                                        <p:cTn id="241" dur="indefinite"/>
                                        <p:tgtEl>
                                          <p:spTgt spid="55"/>
                                        </p:tgtEl>
                                      </p:cBhvr>
                                    </p:animEffect>
                                  </p:childTnLst>
                                </p:cTn>
                              </p:par>
                              <p:par>
                                <p:cTn id="242" presetID="9" presetClass="emph" presetSubtype="0" grpId="2" nodeType="withEffect">
                                  <p:stCondLst>
                                    <p:cond delay="0"/>
                                  </p:stCondLst>
                                  <p:childTnLst>
                                    <p:set>
                                      <p:cBhvr>
                                        <p:cTn id="243" dur="indefinite"/>
                                        <p:tgtEl>
                                          <p:spTgt spid="30"/>
                                        </p:tgtEl>
                                        <p:attrNameLst>
                                          <p:attrName>style.opacity</p:attrName>
                                        </p:attrNameLst>
                                      </p:cBhvr>
                                      <p:to>
                                        <p:strVal val="1"/>
                                      </p:to>
                                    </p:set>
                                    <p:animEffect filter="image" prLst="opacity: 1">
                                      <p:cBhvr rctx="IE">
                                        <p:cTn id="244" dur="indefinite"/>
                                        <p:tgtEl>
                                          <p:spTgt spid="30"/>
                                        </p:tgtEl>
                                      </p:cBhvr>
                                    </p:animEffect>
                                  </p:childTnLst>
                                </p:cTn>
                              </p:par>
                              <p:par>
                                <p:cTn id="245" presetID="9" presetClass="emph" presetSubtype="0" grpId="2" nodeType="withEffect">
                                  <p:stCondLst>
                                    <p:cond delay="0"/>
                                  </p:stCondLst>
                                  <p:childTnLst>
                                    <p:set>
                                      <p:cBhvr>
                                        <p:cTn id="246" dur="indefinite"/>
                                        <p:tgtEl>
                                          <p:spTgt spid="64"/>
                                        </p:tgtEl>
                                        <p:attrNameLst>
                                          <p:attrName>style.opacity</p:attrName>
                                        </p:attrNameLst>
                                      </p:cBhvr>
                                      <p:to>
                                        <p:strVal val="1"/>
                                      </p:to>
                                    </p:set>
                                    <p:animEffect filter="image" prLst="opacity: 1">
                                      <p:cBhvr rctx="IE">
                                        <p:cTn id="247" dur="indefinite"/>
                                        <p:tgtEl>
                                          <p:spTgt spid="64"/>
                                        </p:tgtEl>
                                      </p:cBhvr>
                                    </p:animEffect>
                                  </p:childTnLst>
                                </p:cTn>
                              </p:par>
                              <p:par>
                                <p:cTn id="248" presetID="9" presetClass="emph" presetSubtype="0" grpId="2" nodeType="withEffect">
                                  <p:stCondLst>
                                    <p:cond delay="0"/>
                                  </p:stCondLst>
                                  <p:childTnLst>
                                    <p:set>
                                      <p:cBhvr>
                                        <p:cTn id="249" dur="indefinite"/>
                                        <p:tgtEl>
                                          <p:spTgt spid="57"/>
                                        </p:tgtEl>
                                        <p:attrNameLst>
                                          <p:attrName>style.opacity</p:attrName>
                                        </p:attrNameLst>
                                      </p:cBhvr>
                                      <p:to>
                                        <p:strVal val="1"/>
                                      </p:to>
                                    </p:set>
                                    <p:animEffect filter="image" prLst="opacity: 1">
                                      <p:cBhvr rctx="IE">
                                        <p:cTn id="250" dur="indefinite"/>
                                        <p:tgtEl>
                                          <p:spTgt spid="57"/>
                                        </p:tgtEl>
                                      </p:cBhvr>
                                    </p:animEffect>
                                  </p:childTnLst>
                                </p:cTn>
                              </p:par>
                              <p:par>
                                <p:cTn id="251" presetID="9" presetClass="emph" presetSubtype="0" grpId="1" nodeType="withEffect">
                                  <p:stCondLst>
                                    <p:cond delay="0"/>
                                  </p:stCondLst>
                                  <p:childTnLst>
                                    <p:set>
                                      <p:cBhvr>
                                        <p:cTn id="252" dur="indefinite"/>
                                        <p:tgtEl>
                                          <p:spTgt spid="32"/>
                                        </p:tgtEl>
                                        <p:attrNameLst>
                                          <p:attrName>style.opacity</p:attrName>
                                        </p:attrNameLst>
                                      </p:cBhvr>
                                      <p:to>
                                        <p:strVal val="1"/>
                                      </p:to>
                                    </p:set>
                                    <p:animEffect filter="image" prLst="opacity: 1">
                                      <p:cBhvr rctx="IE">
                                        <p:cTn id="253" dur="indefinite"/>
                                        <p:tgtEl>
                                          <p:spTgt spid="32"/>
                                        </p:tgtEl>
                                      </p:cBhvr>
                                    </p:animEffect>
                                  </p:childTnLst>
                                </p:cTn>
                              </p:par>
                              <p:par>
                                <p:cTn id="254" presetID="9" presetClass="emph" presetSubtype="0" grpId="2" nodeType="withEffect">
                                  <p:stCondLst>
                                    <p:cond delay="0"/>
                                  </p:stCondLst>
                                  <p:childTnLst>
                                    <p:set>
                                      <p:cBhvr>
                                        <p:cTn id="255" dur="indefinite"/>
                                        <p:tgtEl>
                                          <p:spTgt spid="76"/>
                                        </p:tgtEl>
                                        <p:attrNameLst>
                                          <p:attrName>style.opacity</p:attrName>
                                        </p:attrNameLst>
                                      </p:cBhvr>
                                      <p:to>
                                        <p:strVal val="1"/>
                                      </p:to>
                                    </p:set>
                                    <p:animEffect filter="image" prLst="opacity: 1">
                                      <p:cBhvr rctx="IE">
                                        <p:cTn id="256" dur="indefinite"/>
                                        <p:tgtEl>
                                          <p:spTgt spid="76"/>
                                        </p:tgtEl>
                                      </p:cBhvr>
                                    </p:animEffect>
                                  </p:childTnLst>
                                </p:cTn>
                              </p:par>
                              <p:par>
                                <p:cTn id="257" presetID="9" presetClass="emph" presetSubtype="0" grpId="2" nodeType="withEffect">
                                  <p:stCondLst>
                                    <p:cond delay="0"/>
                                  </p:stCondLst>
                                  <p:childTnLst>
                                    <p:set>
                                      <p:cBhvr>
                                        <p:cTn id="258" dur="indefinite"/>
                                        <p:tgtEl>
                                          <p:spTgt spid="77"/>
                                        </p:tgtEl>
                                        <p:attrNameLst>
                                          <p:attrName>style.opacity</p:attrName>
                                        </p:attrNameLst>
                                      </p:cBhvr>
                                      <p:to>
                                        <p:strVal val="1"/>
                                      </p:to>
                                    </p:set>
                                    <p:animEffect filter="image" prLst="opacity: 1">
                                      <p:cBhvr rctx="IE">
                                        <p:cTn id="259" dur="indefinite"/>
                                        <p:tgtEl>
                                          <p:spTgt spid="77"/>
                                        </p:tgtEl>
                                      </p:cBhvr>
                                    </p:animEffect>
                                  </p:childTnLst>
                                </p:cTn>
                              </p:par>
                              <p:par>
                                <p:cTn id="260" presetID="9" presetClass="emph" presetSubtype="0" grpId="2" nodeType="withEffect">
                                  <p:stCondLst>
                                    <p:cond delay="0"/>
                                  </p:stCondLst>
                                  <p:childTnLst>
                                    <p:set>
                                      <p:cBhvr>
                                        <p:cTn id="261" dur="indefinite"/>
                                        <p:tgtEl>
                                          <p:spTgt spid="78"/>
                                        </p:tgtEl>
                                        <p:attrNameLst>
                                          <p:attrName>style.opacity</p:attrName>
                                        </p:attrNameLst>
                                      </p:cBhvr>
                                      <p:to>
                                        <p:strVal val="1"/>
                                      </p:to>
                                    </p:set>
                                    <p:animEffect filter="image" prLst="opacity: 1">
                                      <p:cBhvr rctx="IE">
                                        <p:cTn id="262" dur="indefinite"/>
                                        <p:tgtEl>
                                          <p:spTgt spid="78"/>
                                        </p:tgtEl>
                                      </p:cBhvr>
                                    </p:animEffect>
                                  </p:childTnLst>
                                </p:cTn>
                              </p:par>
                              <p:par>
                                <p:cTn id="263" presetID="9" presetClass="emph" presetSubtype="0" grpId="1" nodeType="withEffect">
                                  <p:stCondLst>
                                    <p:cond delay="0"/>
                                  </p:stCondLst>
                                  <p:childTnLst>
                                    <p:set>
                                      <p:cBhvr>
                                        <p:cTn id="264" dur="indefinite"/>
                                        <p:tgtEl>
                                          <p:spTgt spid="66"/>
                                        </p:tgtEl>
                                        <p:attrNameLst>
                                          <p:attrName>style.opacity</p:attrName>
                                        </p:attrNameLst>
                                      </p:cBhvr>
                                      <p:to>
                                        <p:strVal val="1"/>
                                      </p:to>
                                    </p:set>
                                    <p:animEffect filter="image" prLst="opacity: 1">
                                      <p:cBhvr rctx="IE">
                                        <p:cTn id="265" dur="indefinite"/>
                                        <p:tgtEl>
                                          <p:spTgt spid="66"/>
                                        </p:tgtEl>
                                      </p:cBhvr>
                                    </p:animEffect>
                                  </p:childTnLst>
                                </p:cTn>
                              </p:par>
                              <p:par>
                                <p:cTn id="266" presetID="9" presetClass="emph" presetSubtype="0" grpId="2" nodeType="withEffect">
                                  <p:stCondLst>
                                    <p:cond delay="0"/>
                                  </p:stCondLst>
                                  <p:childTnLst>
                                    <p:set>
                                      <p:cBhvr>
                                        <p:cTn id="267" dur="indefinite"/>
                                        <p:tgtEl>
                                          <p:spTgt spid="53"/>
                                        </p:tgtEl>
                                        <p:attrNameLst>
                                          <p:attrName>style.opacity</p:attrName>
                                        </p:attrNameLst>
                                      </p:cBhvr>
                                      <p:to>
                                        <p:strVal val="1"/>
                                      </p:to>
                                    </p:set>
                                    <p:animEffect filter="image" prLst="opacity: 1">
                                      <p:cBhvr rctx="IE">
                                        <p:cTn id="268" dur="indefinite"/>
                                        <p:tgtEl>
                                          <p:spTgt spid="53"/>
                                        </p:tgtEl>
                                      </p:cBhvr>
                                    </p:animEffect>
                                  </p:childTnLst>
                                </p:cTn>
                              </p:par>
                              <p:par>
                                <p:cTn id="269" presetID="9" presetClass="emph" presetSubtype="0" grpId="1" nodeType="withEffect">
                                  <p:stCondLst>
                                    <p:cond delay="0"/>
                                  </p:stCondLst>
                                  <p:childTnLst>
                                    <p:set>
                                      <p:cBhvr>
                                        <p:cTn id="270" dur="indefinite"/>
                                        <p:tgtEl>
                                          <p:spTgt spid="58"/>
                                        </p:tgtEl>
                                        <p:attrNameLst>
                                          <p:attrName>style.opacity</p:attrName>
                                        </p:attrNameLst>
                                      </p:cBhvr>
                                      <p:to>
                                        <p:strVal val="1"/>
                                      </p:to>
                                    </p:set>
                                    <p:animEffect filter="image" prLst="opacity: 1">
                                      <p:cBhvr rctx="IE">
                                        <p:cTn id="271" dur="indefinite"/>
                                        <p:tgtEl>
                                          <p:spTgt spid="58"/>
                                        </p:tgtEl>
                                      </p:cBhvr>
                                    </p:animEffect>
                                  </p:childTnLst>
                                </p:cTn>
                              </p:par>
                              <p:par>
                                <p:cTn id="272" presetID="9" presetClass="emph" presetSubtype="0" grpId="1" nodeType="withEffect">
                                  <p:stCondLst>
                                    <p:cond delay="0"/>
                                  </p:stCondLst>
                                  <p:childTnLst>
                                    <p:set>
                                      <p:cBhvr>
                                        <p:cTn id="273" dur="indefinite"/>
                                        <p:tgtEl>
                                          <p:spTgt spid="67"/>
                                        </p:tgtEl>
                                        <p:attrNameLst>
                                          <p:attrName>style.opacity</p:attrName>
                                        </p:attrNameLst>
                                      </p:cBhvr>
                                      <p:to>
                                        <p:strVal val="1"/>
                                      </p:to>
                                    </p:set>
                                    <p:animEffect filter="image" prLst="opacity: 1">
                                      <p:cBhvr rctx="IE">
                                        <p:cTn id="274" dur="indefinite"/>
                                        <p:tgtEl>
                                          <p:spTgt spid="67"/>
                                        </p:tgtEl>
                                      </p:cBhvr>
                                    </p:animEffect>
                                  </p:childTnLst>
                                </p:cTn>
                              </p:par>
                              <p:par>
                                <p:cTn id="275" presetID="9" presetClass="emph" presetSubtype="0" grpId="1" nodeType="withEffect">
                                  <p:stCondLst>
                                    <p:cond delay="0"/>
                                  </p:stCondLst>
                                  <p:childTnLst>
                                    <p:set>
                                      <p:cBhvr>
                                        <p:cTn id="276" dur="indefinite"/>
                                        <p:tgtEl>
                                          <p:spTgt spid="59"/>
                                        </p:tgtEl>
                                        <p:attrNameLst>
                                          <p:attrName>style.opacity</p:attrName>
                                        </p:attrNameLst>
                                      </p:cBhvr>
                                      <p:to>
                                        <p:strVal val="1"/>
                                      </p:to>
                                    </p:set>
                                    <p:animEffect filter="image" prLst="opacity: 1">
                                      <p:cBhvr rctx="IE">
                                        <p:cTn id="277" dur="indefinite"/>
                                        <p:tgtEl>
                                          <p:spTgt spid="59"/>
                                        </p:tgtEl>
                                      </p:cBhvr>
                                    </p:animEffect>
                                  </p:childTnLst>
                                </p:cTn>
                              </p:par>
                              <p:par>
                                <p:cTn id="278" presetID="9" presetClass="emph" presetSubtype="0" grpId="2" nodeType="withEffect">
                                  <p:stCondLst>
                                    <p:cond delay="0"/>
                                  </p:stCondLst>
                                  <p:childTnLst>
                                    <p:set>
                                      <p:cBhvr>
                                        <p:cTn id="279" dur="indefinite"/>
                                        <p:tgtEl>
                                          <p:spTgt spid="69"/>
                                        </p:tgtEl>
                                        <p:attrNameLst>
                                          <p:attrName>style.opacity</p:attrName>
                                        </p:attrNameLst>
                                      </p:cBhvr>
                                      <p:to>
                                        <p:strVal val="1"/>
                                      </p:to>
                                    </p:set>
                                    <p:animEffect filter="image" prLst="opacity: 1">
                                      <p:cBhvr rctx="IE">
                                        <p:cTn id="280" dur="indefinite"/>
                                        <p:tgtEl>
                                          <p:spTgt spid="69"/>
                                        </p:tgtEl>
                                      </p:cBhvr>
                                    </p:animEffect>
                                  </p:childTnLst>
                                </p:cTn>
                              </p:par>
                              <p:par>
                                <p:cTn id="281" presetID="9" presetClass="emph" presetSubtype="0" grpId="2" nodeType="withEffect">
                                  <p:stCondLst>
                                    <p:cond delay="0"/>
                                  </p:stCondLst>
                                  <p:childTnLst>
                                    <p:set>
                                      <p:cBhvr>
                                        <p:cTn id="282" dur="indefinite"/>
                                        <p:tgtEl>
                                          <p:spTgt spid="70"/>
                                        </p:tgtEl>
                                        <p:attrNameLst>
                                          <p:attrName>style.opacity</p:attrName>
                                        </p:attrNameLst>
                                      </p:cBhvr>
                                      <p:to>
                                        <p:strVal val="1"/>
                                      </p:to>
                                    </p:set>
                                    <p:animEffect filter="image" prLst="opacity: 1">
                                      <p:cBhvr rctx="IE">
                                        <p:cTn id="283" dur="indefinite"/>
                                        <p:tgtEl>
                                          <p:spTgt spid="70"/>
                                        </p:tgtEl>
                                      </p:cBhvr>
                                    </p:animEffect>
                                  </p:childTnLst>
                                </p:cTn>
                              </p:par>
                              <p:par>
                                <p:cTn id="284" presetID="9" presetClass="emph" presetSubtype="0" grpId="2" nodeType="withEffect">
                                  <p:stCondLst>
                                    <p:cond delay="0"/>
                                  </p:stCondLst>
                                  <p:childTnLst>
                                    <p:set>
                                      <p:cBhvr>
                                        <p:cTn id="285" dur="indefinite"/>
                                        <p:tgtEl>
                                          <p:spTgt spid="71"/>
                                        </p:tgtEl>
                                        <p:attrNameLst>
                                          <p:attrName>style.opacity</p:attrName>
                                        </p:attrNameLst>
                                      </p:cBhvr>
                                      <p:to>
                                        <p:strVal val="1"/>
                                      </p:to>
                                    </p:set>
                                    <p:animEffect filter="image" prLst="opacity: 1">
                                      <p:cBhvr rctx="IE">
                                        <p:cTn id="286" dur="indefinite"/>
                                        <p:tgtEl>
                                          <p:spTgt spid="71"/>
                                        </p:tgtEl>
                                      </p:cBhvr>
                                    </p:animEffect>
                                  </p:childTnLst>
                                </p:cTn>
                              </p:par>
                              <p:par>
                                <p:cTn id="287" presetID="9" presetClass="emph" presetSubtype="0" grpId="2" nodeType="withEffect">
                                  <p:stCondLst>
                                    <p:cond delay="0"/>
                                  </p:stCondLst>
                                  <p:childTnLst>
                                    <p:set>
                                      <p:cBhvr>
                                        <p:cTn id="288" dur="indefinite"/>
                                        <p:tgtEl>
                                          <p:spTgt spid="72"/>
                                        </p:tgtEl>
                                        <p:attrNameLst>
                                          <p:attrName>style.opacity</p:attrName>
                                        </p:attrNameLst>
                                      </p:cBhvr>
                                      <p:to>
                                        <p:strVal val="1"/>
                                      </p:to>
                                    </p:set>
                                    <p:animEffect filter="image" prLst="opacity: 1">
                                      <p:cBhvr rctx="IE">
                                        <p:cTn id="289" dur="indefinite"/>
                                        <p:tgtEl>
                                          <p:spTgt spid="72"/>
                                        </p:tgtEl>
                                      </p:cBhvr>
                                    </p:animEffect>
                                  </p:childTnLst>
                                </p:cTn>
                              </p:par>
                              <p:par>
                                <p:cTn id="290" presetID="9" presetClass="emph" presetSubtype="0" grpId="2" nodeType="withEffect">
                                  <p:stCondLst>
                                    <p:cond delay="0"/>
                                  </p:stCondLst>
                                  <p:childTnLst>
                                    <p:set>
                                      <p:cBhvr>
                                        <p:cTn id="291" dur="indefinite"/>
                                        <p:tgtEl>
                                          <p:spTgt spid="74"/>
                                        </p:tgtEl>
                                        <p:attrNameLst>
                                          <p:attrName>style.opacity</p:attrName>
                                        </p:attrNameLst>
                                      </p:cBhvr>
                                      <p:to>
                                        <p:strVal val="1"/>
                                      </p:to>
                                    </p:set>
                                    <p:animEffect filter="image" prLst="opacity: 1">
                                      <p:cBhvr rctx="IE">
                                        <p:cTn id="292" dur="indefinite"/>
                                        <p:tgtEl>
                                          <p:spTgt spid="74"/>
                                        </p:tgtEl>
                                      </p:cBhvr>
                                    </p:animEffect>
                                  </p:childTnLst>
                                </p:cTn>
                              </p:par>
                              <p:par>
                                <p:cTn id="293" presetID="9" presetClass="emph" presetSubtype="0" grpId="2" nodeType="withEffect">
                                  <p:stCondLst>
                                    <p:cond delay="0"/>
                                  </p:stCondLst>
                                  <p:childTnLst>
                                    <p:set>
                                      <p:cBhvr>
                                        <p:cTn id="294" dur="indefinite"/>
                                        <p:tgtEl>
                                          <p:spTgt spid="75"/>
                                        </p:tgtEl>
                                        <p:attrNameLst>
                                          <p:attrName>style.opacity</p:attrName>
                                        </p:attrNameLst>
                                      </p:cBhvr>
                                      <p:to>
                                        <p:strVal val="1"/>
                                      </p:to>
                                    </p:set>
                                    <p:animEffect filter="image" prLst="opacity: 1">
                                      <p:cBhvr rctx="IE">
                                        <p:cTn id="295" dur="indefinite"/>
                                        <p:tgtEl>
                                          <p:spTgt spid="75"/>
                                        </p:tgtEl>
                                      </p:cBhvr>
                                    </p:animEffect>
                                  </p:childTnLst>
                                </p:cTn>
                              </p:par>
                              <p:par>
                                <p:cTn id="296" presetID="9" presetClass="emph" presetSubtype="0" grpId="2" nodeType="withEffect">
                                  <p:stCondLst>
                                    <p:cond delay="0"/>
                                  </p:stCondLst>
                                  <p:childTnLst>
                                    <p:set>
                                      <p:cBhvr>
                                        <p:cTn id="297" dur="indefinite"/>
                                        <p:tgtEl>
                                          <p:spTgt spid="73"/>
                                        </p:tgtEl>
                                        <p:attrNameLst>
                                          <p:attrName>style.opacity</p:attrName>
                                        </p:attrNameLst>
                                      </p:cBhvr>
                                      <p:to>
                                        <p:strVal val="1"/>
                                      </p:to>
                                    </p:set>
                                    <p:animEffect filter="image" prLst="opacity: 1">
                                      <p:cBhvr rctx="IE">
                                        <p:cTn id="298" dur="indefinite"/>
                                        <p:tgtEl>
                                          <p:spTgt spid="73"/>
                                        </p:tgtEl>
                                      </p:cBhvr>
                                    </p:animEffect>
                                  </p:childTnLst>
                                </p:cTn>
                              </p:par>
                              <p:par>
                                <p:cTn id="299" presetID="9" presetClass="emph" presetSubtype="0" grpId="1" nodeType="withEffect">
                                  <p:stCondLst>
                                    <p:cond delay="0"/>
                                  </p:stCondLst>
                                  <p:childTnLst>
                                    <p:set>
                                      <p:cBhvr>
                                        <p:cTn id="300" dur="indefinite"/>
                                        <p:tgtEl>
                                          <p:spTgt spid="29"/>
                                        </p:tgtEl>
                                        <p:attrNameLst>
                                          <p:attrName>style.opacity</p:attrName>
                                        </p:attrNameLst>
                                      </p:cBhvr>
                                      <p:to>
                                        <p:strVal val="1"/>
                                      </p:to>
                                    </p:set>
                                    <p:animEffect filter="image" prLst="opacity: 1">
                                      <p:cBhvr rctx="IE">
                                        <p:cTn id="301" dur="indefinite"/>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29" grpId="0" animBg="1"/>
      <p:bldP spid="29" grpId="1" animBg="1"/>
      <p:bldP spid="29" grpId="2" animBg="1"/>
      <p:bldP spid="30" grpId="0" animBg="1"/>
      <p:bldP spid="30" grpId="1" animBg="1"/>
      <p:bldP spid="30" grpId="2" animBg="1"/>
      <p:bldP spid="31" grpId="0" animBg="1"/>
      <p:bldP spid="31" grpId="1" animBg="1"/>
      <p:bldP spid="32" grpId="0" animBg="1"/>
      <p:bldP spid="32" grpId="1" animBg="1"/>
      <p:bldP spid="53" grpId="0" animBg="1"/>
      <p:bldP spid="53" grpId="1" animBg="1"/>
      <p:bldP spid="53" grpId="2" animBg="1"/>
      <p:bldP spid="54" grpId="0" animBg="1"/>
      <p:bldP spid="54" grpId="1" animBg="1"/>
      <p:bldP spid="54" grpId="2" animBg="1"/>
      <p:bldP spid="55" grpId="0" animBg="1"/>
      <p:bldP spid="55" grpId="1" animBg="1"/>
      <p:bldP spid="55" grpId="2" animBg="1"/>
      <p:bldP spid="56" grpId="0" animBg="1"/>
      <p:bldP spid="56" grpId="1" animBg="1"/>
      <p:bldP spid="56" grpId="2" animBg="1"/>
      <p:bldP spid="57" grpId="0" animBg="1"/>
      <p:bldP spid="57" grpId="1" animBg="1"/>
      <p:bldP spid="57" grpId="2" animBg="1"/>
      <p:bldP spid="58" grpId="0" animBg="1"/>
      <p:bldP spid="58" grpId="1" animBg="1"/>
      <p:bldP spid="59" grpId="0" animBg="1"/>
      <p:bldP spid="59" grpId="1" animBg="1"/>
      <p:bldP spid="60" grpId="0" animBg="1"/>
      <p:bldP spid="60" grpId="1" animBg="1"/>
      <p:bldP spid="60" grpId="2" animBg="1"/>
      <p:bldP spid="61" grpId="0" animBg="1"/>
      <p:bldP spid="61" grpId="1" animBg="1"/>
      <p:bldP spid="61" grpId="2" animBg="1"/>
      <p:bldP spid="62" grpId="0" animBg="1"/>
      <p:bldP spid="62" grpId="1" animBg="1"/>
      <p:bldP spid="62" grpId="2" animBg="1"/>
      <p:bldP spid="63" grpId="0"/>
      <p:bldP spid="63" grpId="1"/>
      <p:bldP spid="63" grpId="2"/>
      <p:bldP spid="64" grpId="0"/>
      <p:bldP spid="64" grpId="1"/>
      <p:bldP spid="64" grpId="2"/>
      <p:bldP spid="66" grpId="0"/>
      <p:bldP spid="66" grpId="1"/>
      <p:bldP spid="67" grpId="0"/>
      <p:bldP spid="67" grpId="1"/>
      <p:bldP spid="68" grpId="0"/>
      <p:bldP spid="68" grpId="1"/>
      <p:bldP spid="68" grpId="2"/>
      <p:bldP spid="69" grpId="0" animBg="1"/>
      <p:bldP spid="69" grpId="1" animBg="1"/>
      <p:bldP spid="69" grpId="2" animBg="1"/>
      <p:bldP spid="70" grpId="0" animBg="1"/>
      <p:bldP spid="70" grpId="1" animBg="1"/>
      <p:bldP spid="70" grpId="2" animBg="1"/>
      <p:bldP spid="71" grpId="0"/>
      <p:bldP spid="71" grpId="1"/>
      <p:bldP spid="71" grpId="2"/>
      <p:bldP spid="72" grpId="0" animBg="1"/>
      <p:bldP spid="72" grpId="1" animBg="1"/>
      <p:bldP spid="72" grpId="2" animBg="1"/>
      <p:bldP spid="73" grpId="0" animBg="1"/>
      <p:bldP spid="73" grpId="1" animBg="1"/>
      <p:bldP spid="73" grpId="2" animBg="1"/>
      <p:bldP spid="74" grpId="0" animBg="1"/>
      <p:bldP spid="74" grpId="1" animBg="1"/>
      <p:bldP spid="74" grpId="2" animBg="1"/>
      <p:bldP spid="75" grpId="0"/>
      <p:bldP spid="75" grpId="1"/>
      <p:bldP spid="75" grpId="2"/>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27CF3-2AA6-0C48-5770-0D5364CB5B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10E4B4-929D-F0C2-E539-05294D73D98F}"/>
              </a:ext>
            </a:extLst>
          </p:cNvPr>
          <p:cNvSpPr>
            <a:spLocks noGrp="1"/>
          </p:cNvSpPr>
          <p:nvPr>
            <p:ph type="title"/>
          </p:nvPr>
        </p:nvSpPr>
        <p:spPr>
          <a:xfrm>
            <a:off x="835225" y="406095"/>
            <a:ext cx="10515600" cy="691324"/>
          </a:xfrm>
        </p:spPr>
        <p:txBody>
          <a:bodyPr>
            <a:normAutofit/>
          </a:bodyPr>
          <a:lstStyle/>
          <a:p>
            <a:r>
              <a:rPr lang="en-US" sz="3200">
                <a:latin typeface="Segoe UI"/>
                <a:cs typeface="Segoe UI"/>
              </a:rPr>
              <a:t>Example Reference Energy System </a:t>
            </a:r>
          </a:p>
        </p:txBody>
      </p:sp>
      <p:cxnSp>
        <p:nvCxnSpPr>
          <p:cNvPr id="4" name="LineContentSeparatorDefaultVertical 296">
            <a:extLst>
              <a:ext uri="{FF2B5EF4-FFF2-40B4-BE49-F238E27FC236}">
                <a16:creationId xmlns:a16="http://schemas.microsoft.com/office/drawing/2014/main" id="{39CCC139-61B2-5FA8-4E72-6711344B3658}"/>
              </a:ext>
            </a:extLst>
          </p:cNvPr>
          <p:cNvCxnSpPr>
            <a:cxnSpLocks/>
          </p:cNvCxnSpPr>
          <p:nvPr>
            <p:custDataLst>
              <p:tags r:id="rId1"/>
            </p:custDataLst>
          </p:nvPr>
        </p:nvCxnSpPr>
        <p:spPr>
          <a:xfrm>
            <a:off x="9390155" y="1563104"/>
            <a:ext cx="0" cy="4653773"/>
          </a:xfrm>
          <a:prstGeom prst="straightConnector1">
            <a:avLst/>
          </a:prstGeom>
          <a:noFill/>
          <a:ln w="6350" cap="flat" cmpd="sng" algn="ctr">
            <a:solidFill>
              <a:srgbClr val="D0D0D0"/>
            </a:solidFill>
            <a:prstDash val="solid"/>
            <a:miter lim="800000"/>
            <a:tailEnd type="none"/>
          </a:ln>
          <a:effectLst/>
        </p:spPr>
      </p:cxnSp>
      <p:cxnSp>
        <p:nvCxnSpPr>
          <p:cNvPr id="5" name="LineContentSeparatorDefaultVertical 296">
            <a:extLst>
              <a:ext uri="{FF2B5EF4-FFF2-40B4-BE49-F238E27FC236}">
                <a16:creationId xmlns:a16="http://schemas.microsoft.com/office/drawing/2014/main" id="{3BFE04F2-FAB5-65CD-455D-B1EB164EC64E}"/>
              </a:ext>
            </a:extLst>
          </p:cNvPr>
          <p:cNvCxnSpPr>
            <a:cxnSpLocks/>
          </p:cNvCxnSpPr>
          <p:nvPr>
            <p:custDataLst>
              <p:tags r:id="rId2"/>
            </p:custDataLst>
          </p:nvPr>
        </p:nvCxnSpPr>
        <p:spPr>
          <a:xfrm>
            <a:off x="3377296" y="1563104"/>
            <a:ext cx="0" cy="4653773"/>
          </a:xfrm>
          <a:prstGeom prst="straightConnector1">
            <a:avLst/>
          </a:prstGeom>
          <a:noFill/>
          <a:ln w="6350" cap="flat" cmpd="sng" algn="ctr">
            <a:solidFill>
              <a:srgbClr val="D0D0D0"/>
            </a:solidFill>
            <a:prstDash val="solid"/>
            <a:miter lim="800000"/>
            <a:tailEnd type="none"/>
          </a:ln>
          <a:effectLst/>
        </p:spPr>
      </p:cxnSp>
      <p:cxnSp>
        <p:nvCxnSpPr>
          <p:cNvPr id="6" name="LineContentSeparatorDefaultVertical 296">
            <a:extLst>
              <a:ext uri="{FF2B5EF4-FFF2-40B4-BE49-F238E27FC236}">
                <a16:creationId xmlns:a16="http://schemas.microsoft.com/office/drawing/2014/main" id="{A04A46D9-A065-B59D-BF1E-D7678FB700DF}"/>
              </a:ext>
            </a:extLst>
          </p:cNvPr>
          <p:cNvCxnSpPr>
            <a:cxnSpLocks/>
          </p:cNvCxnSpPr>
          <p:nvPr>
            <p:custDataLst>
              <p:tags r:id="rId3"/>
            </p:custDataLst>
          </p:nvPr>
        </p:nvCxnSpPr>
        <p:spPr>
          <a:xfrm>
            <a:off x="6393900" y="1563104"/>
            <a:ext cx="0" cy="4653773"/>
          </a:xfrm>
          <a:prstGeom prst="straightConnector1">
            <a:avLst/>
          </a:prstGeom>
          <a:noFill/>
          <a:ln w="6350" cap="flat" cmpd="sng" algn="ctr">
            <a:solidFill>
              <a:srgbClr val="D0D0D0"/>
            </a:solidFill>
            <a:prstDash val="solid"/>
            <a:miter lim="800000"/>
            <a:tailEnd type="none"/>
          </a:ln>
          <a:effectLst/>
        </p:spPr>
      </p:cxnSp>
      <p:sp>
        <p:nvSpPr>
          <p:cNvPr id="7" name="Rectangle 6">
            <a:extLst>
              <a:ext uri="{FF2B5EF4-FFF2-40B4-BE49-F238E27FC236}">
                <a16:creationId xmlns:a16="http://schemas.microsoft.com/office/drawing/2014/main" id="{F2ED9438-747B-7145-6572-838D40337EC6}"/>
              </a:ext>
            </a:extLst>
          </p:cNvPr>
          <p:cNvSpPr/>
          <p:nvPr/>
        </p:nvSpPr>
        <p:spPr>
          <a:xfrm>
            <a:off x="9389144" y="5012984"/>
            <a:ext cx="2237232" cy="1483285"/>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300"/>
              </a:spcBef>
              <a:spcAft>
                <a:spcPts val="30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Arial"/>
              <a:ea typeface="+mn-ea"/>
              <a:cs typeface="+mn-cs"/>
            </a:endParaRPr>
          </a:p>
          <a:p>
            <a:pPr marL="0" marR="0" lvl="0" indent="0" defTabSz="914400" eaLnBrk="1" fontAlgn="auto" latinLnBrk="0" hangingPunct="1">
              <a:lnSpc>
                <a:spcPct val="100000"/>
              </a:lnSpc>
              <a:spcBef>
                <a:spcPts val="300"/>
              </a:spcBef>
              <a:spcAft>
                <a:spcPts val="30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Arial"/>
              <a:ea typeface="+mn-ea"/>
              <a:cs typeface="+mn-cs"/>
            </a:endParaRPr>
          </a:p>
          <a:p>
            <a:pPr marL="0" marR="0" lvl="0" indent="0" defTabSz="914400" eaLnBrk="1" fontAlgn="auto" latinLnBrk="0" hangingPunct="1">
              <a:lnSpc>
                <a:spcPct val="100000"/>
              </a:lnSpc>
              <a:spcBef>
                <a:spcPts val="300"/>
              </a:spcBef>
              <a:spcAft>
                <a:spcPts val="30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Arial"/>
              <a:ea typeface="+mn-ea"/>
              <a:cs typeface="+mn-cs"/>
            </a:endParaRPr>
          </a:p>
          <a:p>
            <a:pPr marL="0" marR="0" lvl="0" indent="0" defTabSz="914400" eaLnBrk="1" fontAlgn="auto" latinLnBrk="0" hangingPunct="1">
              <a:lnSpc>
                <a:spcPct val="100000"/>
              </a:lnSpc>
              <a:spcBef>
                <a:spcPts val="300"/>
              </a:spcBef>
              <a:spcAft>
                <a:spcPts val="30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Arial"/>
              <a:ea typeface="+mn-ea"/>
              <a:cs typeface="+mn-cs"/>
            </a:endParaRPr>
          </a:p>
          <a:p>
            <a:pPr marL="0" marR="0" lvl="0" indent="0" defTabSz="914400" eaLnBrk="1" fontAlgn="auto" latinLnBrk="0" hangingPunct="1">
              <a:lnSpc>
                <a:spcPct val="100000"/>
              </a:lnSpc>
              <a:spcBef>
                <a:spcPts val="300"/>
              </a:spcBef>
              <a:spcAft>
                <a:spcPts val="30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B77BFB3C-9B7B-71DC-022E-E7B45659D16A}"/>
              </a:ext>
            </a:extLst>
          </p:cNvPr>
          <p:cNvSpPr txBox="1">
            <a:spLocks/>
          </p:cNvSpPr>
          <p:nvPr/>
        </p:nvSpPr>
        <p:spPr>
          <a:xfrm>
            <a:off x="554736" y="1563104"/>
            <a:ext cx="2820289" cy="369332"/>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a:ln>
                  <a:noFill/>
                </a:ln>
                <a:solidFill>
                  <a:srgbClr val="000000"/>
                </a:solidFill>
                <a:effectLst/>
                <a:uLnTx/>
                <a:uFillTx/>
                <a:cs typeface="Arial" panose="020B0604020202020204" pitchFamily="34" charset="0"/>
              </a:rPr>
              <a:t>Production and </a:t>
            </a:r>
            <a:br>
              <a:rPr kumimoji="0" lang="en-US" sz="1200" b="1" i="0" u="none" strike="noStrike" kern="0" cap="none" spc="0" normalizeH="0" baseline="0" noProof="0">
                <a:ln>
                  <a:noFill/>
                </a:ln>
                <a:solidFill>
                  <a:srgbClr val="000000"/>
                </a:solidFill>
                <a:effectLst/>
                <a:uLnTx/>
                <a:uFillTx/>
                <a:cs typeface="Arial" panose="020B0604020202020204" pitchFamily="34" charset="0"/>
              </a:rPr>
            </a:br>
            <a:r>
              <a:rPr kumimoji="0" lang="en-US" sz="1200" b="1" i="0" u="none" strike="noStrike" kern="0" cap="none" spc="0" normalizeH="0" baseline="0" noProof="0">
                <a:ln>
                  <a:noFill/>
                </a:ln>
                <a:solidFill>
                  <a:srgbClr val="000000"/>
                </a:solidFill>
                <a:effectLst/>
                <a:uLnTx/>
                <a:uFillTx/>
                <a:cs typeface="Arial" panose="020B0604020202020204" pitchFamily="34" charset="0"/>
              </a:rPr>
              <a:t>Power Technologies</a:t>
            </a:r>
          </a:p>
        </p:txBody>
      </p:sp>
      <p:sp>
        <p:nvSpPr>
          <p:cNvPr id="9" name="TextBox 8">
            <a:extLst>
              <a:ext uri="{FF2B5EF4-FFF2-40B4-BE49-F238E27FC236}">
                <a16:creationId xmlns:a16="http://schemas.microsoft.com/office/drawing/2014/main" id="{36748872-1A06-1EC9-949B-5E7D8B8E1169}"/>
              </a:ext>
            </a:extLst>
          </p:cNvPr>
          <p:cNvSpPr txBox="1">
            <a:spLocks/>
          </p:cNvSpPr>
          <p:nvPr/>
        </p:nvSpPr>
        <p:spPr>
          <a:xfrm>
            <a:off x="3415396" y="1563104"/>
            <a:ext cx="2978504" cy="369332"/>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a:ln>
                  <a:noFill/>
                </a:ln>
                <a:solidFill>
                  <a:srgbClr val="000000"/>
                </a:solidFill>
                <a:effectLst/>
                <a:uLnTx/>
                <a:uFillTx/>
                <a:cs typeface="Arial" panose="020B0604020202020204" pitchFamily="34" charset="0"/>
              </a:rPr>
              <a:t>Fuel Transformation and</a:t>
            </a:r>
            <a:br>
              <a:rPr kumimoji="0" lang="en-US" sz="1200" b="1" i="0" u="none" strike="noStrike" kern="0" cap="none" spc="0" normalizeH="0" baseline="0" noProof="0">
                <a:ln>
                  <a:noFill/>
                </a:ln>
                <a:solidFill>
                  <a:srgbClr val="000000"/>
                </a:solidFill>
                <a:effectLst/>
                <a:uLnTx/>
                <a:uFillTx/>
                <a:cs typeface="Arial" panose="020B0604020202020204" pitchFamily="34" charset="0"/>
              </a:rPr>
            </a:br>
            <a:r>
              <a:rPr kumimoji="0" lang="en-US" sz="1200" b="1" i="0" u="none" strike="noStrike" kern="0" cap="none" spc="0" normalizeH="0" baseline="0" noProof="0">
                <a:ln>
                  <a:noFill/>
                </a:ln>
                <a:solidFill>
                  <a:srgbClr val="000000"/>
                </a:solidFill>
                <a:effectLst/>
                <a:uLnTx/>
                <a:uFillTx/>
                <a:cs typeface="Arial" panose="020B0604020202020204" pitchFamily="34" charset="0"/>
              </a:rPr>
              <a:t>Distribution Technologies</a:t>
            </a:r>
          </a:p>
        </p:txBody>
      </p:sp>
      <p:sp>
        <p:nvSpPr>
          <p:cNvPr id="10" name="TextBox 9">
            <a:extLst>
              <a:ext uri="{FF2B5EF4-FFF2-40B4-BE49-F238E27FC236}">
                <a16:creationId xmlns:a16="http://schemas.microsoft.com/office/drawing/2014/main" id="{917AD27F-B187-8C98-9389-D5F795338116}"/>
              </a:ext>
            </a:extLst>
          </p:cNvPr>
          <p:cNvSpPr txBox="1">
            <a:spLocks/>
          </p:cNvSpPr>
          <p:nvPr/>
        </p:nvSpPr>
        <p:spPr>
          <a:xfrm>
            <a:off x="6393900" y="1563104"/>
            <a:ext cx="2996255" cy="369332"/>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a:ln>
                  <a:noFill/>
                </a:ln>
                <a:solidFill>
                  <a:srgbClr val="000000"/>
                </a:solidFill>
                <a:effectLst/>
                <a:uLnTx/>
                <a:uFillTx/>
                <a:cs typeface="Arial" panose="020B0604020202020204" pitchFamily="34" charset="0"/>
              </a:rPr>
              <a:t>Transformation</a:t>
            </a:r>
            <a:br>
              <a:rPr kumimoji="0" lang="en-US" sz="1200" b="1" i="0" u="none" strike="noStrike" kern="0" cap="none" spc="0" normalizeH="0" baseline="0" noProof="0">
                <a:ln>
                  <a:noFill/>
                </a:ln>
                <a:solidFill>
                  <a:srgbClr val="000000"/>
                </a:solidFill>
                <a:effectLst/>
                <a:uLnTx/>
                <a:uFillTx/>
                <a:cs typeface="Arial" panose="020B0604020202020204" pitchFamily="34" charset="0"/>
              </a:rPr>
            </a:br>
            <a:r>
              <a:rPr kumimoji="0" lang="en-US" sz="1200" b="1" i="0" u="none" strike="noStrike" kern="0" cap="none" spc="0" normalizeH="0" baseline="0" noProof="0">
                <a:ln>
                  <a:noFill/>
                </a:ln>
                <a:solidFill>
                  <a:srgbClr val="000000"/>
                </a:solidFill>
                <a:effectLst/>
                <a:uLnTx/>
                <a:uFillTx/>
                <a:cs typeface="Arial" panose="020B0604020202020204" pitchFamily="34" charset="0"/>
              </a:rPr>
              <a:t>Technologies</a:t>
            </a:r>
          </a:p>
        </p:txBody>
      </p:sp>
      <p:sp>
        <p:nvSpPr>
          <p:cNvPr id="11" name="TextBox 10">
            <a:extLst>
              <a:ext uri="{FF2B5EF4-FFF2-40B4-BE49-F238E27FC236}">
                <a16:creationId xmlns:a16="http://schemas.microsoft.com/office/drawing/2014/main" id="{AA9B0EAC-FB25-7C98-9E54-3032A6C3E299}"/>
              </a:ext>
            </a:extLst>
          </p:cNvPr>
          <p:cNvSpPr txBox="1">
            <a:spLocks/>
          </p:cNvSpPr>
          <p:nvPr/>
        </p:nvSpPr>
        <p:spPr>
          <a:xfrm>
            <a:off x="9498313" y="1563104"/>
            <a:ext cx="2024195" cy="369332"/>
          </a:xfrm>
          <a:prstGeom prst="rect">
            <a:avLst/>
          </a:prstGeom>
        </p:spPr>
        <p:txBody>
          <a:bodyPr vert="horz" wrap="square" lIns="0" tIns="0" rIns="0" bIns="0" rtlCol="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200" b="1" i="0" u="none" strike="noStrike" kern="0" cap="none" spc="0" normalizeH="0" baseline="0" noProof="0">
                <a:ln>
                  <a:noFill/>
                </a:ln>
                <a:solidFill>
                  <a:srgbClr val="000000"/>
                </a:solidFill>
                <a:effectLst/>
                <a:uLnTx/>
                <a:uFillTx/>
                <a:cs typeface="Arial" panose="020B0604020202020204" pitchFamily="34" charset="0"/>
              </a:rPr>
              <a:t>End Use </a:t>
            </a:r>
            <a:br>
              <a:rPr kumimoji="0" lang="en-US" sz="1200" b="1" i="0" u="none" strike="noStrike" kern="0" cap="none" spc="0" normalizeH="0" baseline="0" noProof="0">
                <a:ln>
                  <a:noFill/>
                </a:ln>
                <a:solidFill>
                  <a:srgbClr val="000000"/>
                </a:solidFill>
                <a:effectLst/>
                <a:uLnTx/>
                <a:uFillTx/>
                <a:cs typeface="Arial" panose="020B0604020202020204" pitchFamily="34" charset="0"/>
              </a:rPr>
            </a:br>
            <a:r>
              <a:rPr kumimoji="0" lang="en-US" sz="1200" b="1" i="0" u="none" strike="noStrike" kern="0" cap="none" spc="0" normalizeH="0" baseline="0" noProof="0">
                <a:ln>
                  <a:noFill/>
                </a:ln>
                <a:solidFill>
                  <a:srgbClr val="000000"/>
                </a:solidFill>
                <a:effectLst/>
                <a:uLnTx/>
                <a:uFillTx/>
                <a:cs typeface="Arial" panose="020B0604020202020204" pitchFamily="34" charset="0"/>
              </a:rPr>
              <a:t>Technologies</a:t>
            </a:r>
          </a:p>
        </p:txBody>
      </p:sp>
      <p:sp>
        <p:nvSpPr>
          <p:cNvPr id="12" name="Rectangle 11">
            <a:extLst>
              <a:ext uri="{FF2B5EF4-FFF2-40B4-BE49-F238E27FC236}">
                <a16:creationId xmlns:a16="http://schemas.microsoft.com/office/drawing/2014/main" id="{85248832-D7A2-0C12-68C1-D1172A83F7A5}"/>
              </a:ext>
            </a:extLst>
          </p:cNvPr>
          <p:cNvSpPr>
            <a:spLocks/>
          </p:cNvSpPr>
          <p:nvPr/>
        </p:nvSpPr>
        <p:spPr>
          <a:xfrm>
            <a:off x="3377516" y="3206407"/>
            <a:ext cx="1367484" cy="246221"/>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Electrolyser</a:t>
            </a:r>
          </a:p>
        </p:txBody>
      </p:sp>
      <p:sp>
        <p:nvSpPr>
          <p:cNvPr id="13" name="Rectangle 12">
            <a:extLst>
              <a:ext uri="{FF2B5EF4-FFF2-40B4-BE49-F238E27FC236}">
                <a16:creationId xmlns:a16="http://schemas.microsoft.com/office/drawing/2014/main" id="{A07993DD-1328-DAE0-EACE-7277514A63FD}"/>
              </a:ext>
            </a:extLst>
          </p:cNvPr>
          <p:cNvSpPr>
            <a:spLocks/>
          </p:cNvSpPr>
          <p:nvPr/>
        </p:nvSpPr>
        <p:spPr>
          <a:xfrm>
            <a:off x="3377516" y="4830406"/>
            <a:ext cx="1367484" cy="246221"/>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Biofuel Production </a:t>
            </a:r>
          </a:p>
        </p:txBody>
      </p:sp>
      <p:sp>
        <p:nvSpPr>
          <p:cNvPr id="14" name="Rectangle 13">
            <a:extLst>
              <a:ext uri="{FF2B5EF4-FFF2-40B4-BE49-F238E27FC236}">
                <a16:creationId xmlns:a16="http://schemas.microsoft.com/office/drawing/2014/main" id="{7EDAFE27-C0F1-CF3D-0FFC-23B8E9B209EB}"/>
              </a:ext>
            </a:extLst>
          </p:cNvPr>
          <p:cNvSpPr>
            <a:spLocks/>
          </p:cNvSpPr>
          <p:nvPr/>
        </p:nvSpPr>
        <p:spPr>
          <a:xfrm>
            <a:off x="6393901" y="5029796"/>
            <a:ext cx="2039065" cy="400110"/>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High Temp. Process Heat Techs. </a:t>
            </a:r>
            <a:r>
              <a:rPr kumimoji="0" lang="en-US" sz="1000" b="0" i="0" u="none" strike="noStrike" kern="0" cap="none" spc="0" normalizeH="0" baseline="0" noProof="0">
                <a:ln>
                  <a:noFill/>
                </a:ln>
                <a:solidFill>
                  <a:srgbClr val="000000"/>
                </a:solidFill>
                <a:effectLst/>
                <a:uLnTx/>
                <a:uFillTx/>
                <a:latin typeface="Arial"/>
                <a:ea typeface="+mn-ea"/>
                <a:cs typeface="+mn-cs"/>
              </a:rPr>
              <a:t>(w/ or w/o CCS)</a:t>
            </a:r>
          </a:p>
        </p:txBody>
      </p:sp>
      <p:sp>
        <p:nvSpPr>
          <p:cNvPr id="15" name="Rectangle 14">
            <a:extLst>
              <a:ext uri="{FF2B5EF4-FFF2-40B4-BE49-F238E27FC236}">
                <a16:creationId xmlns:a16="http://schemas.microsoft.com/office/drawing/2014/main" id="{93031553-300F-D041-9E28-EDB0DB1B7D07}"/>
              </a:ext>
            </a:extLst>
          </p:cNvPr>
          <p:cNvSpPr>
            <a:spLocks/>
          </p:cNvSpPr>
          <p:nvPr/>
        </p:nvSpPr>
        <p:spPr>
          <a:xfrm>
            <a:off x="6393901" y="4183996"/>
            <a:ext cx="2039065" cy="400110"/>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Low Temp. Process Heat Techs. </a:t>
            </a:r>
          </a:p>
        </p:txBody>
      </p:sp>
      <p:sp>
        <p:nvSpPr>
          <p:cNvPr id="16" name="Rectangle 15">
            <a:extLst>
              <a:ext uri="{FF2B5EF4-FFF2-40B4-BE49-F238E27FC236}">
                <a16:creationId xmlns:a16="http://schemas.microsoft.com/office/drawing/2014/main" id="{CB7FF269-8F63-0BF5-BA50-72F917888409}"/>
              </a:ext>
            </a:extLst>
          </p:cNvPr>
          <p:cNvSpPr>
            <a:spLocks/>
          </p:cNvSpPr>
          <p:nvPr/>
        </p:nvSpPr>
        <p:spPr>
          <a:xfrm>
            <a:off x="6393901" y="2826232"/>
            <a:ext cx="2039065" cy="400110"/>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Heat Technologies</a:t>
            </a:r>
          </a:p>
        </p:txBody>
      </p:sp>
      <p:sp>
        <p:nvSpPr>
          <p:cNvPr id="17" name="Rectangle 16">
            <a:extLst>
              <a:ext uri="{FF2B5EF4-FFF2-40B4-BE49-F238E27FC236}">
                <a16:creationId xmlns:a16="http://schemas.microsoft.com/office/drawing/2014/main" id="{192323FA-9373-F3B5-D161-35DF7679D9EC}"/>
              </a:ext>
            </a:extLst>
          </p:cNvPr>
          <p:cNvSpPr>
            <a:spLocks/>
          </p:cNvSpPr>
          <p:nvPr/>
        </p:nvSpPr>
        <p:spPr>
          <a:xfrm>
            <a:off x="6393901" y="3729374"/>
            <a:ext cx="2039065" cy="400110"/>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Direct Air Capture</a:t>
            </a:r>
          </a:p>
        </p:txBody>
      </p:sp>
      <p:sp>
        <p:nvSpPr>
          <p:cNvPr id="18" name="Rectangle 17">
            <a:extLst>
              <a:ext uri="{FF2B5EF4-FFF2-40B4-BE49-F238E27FC236}">
                <a16:creationId xmlns:a16="http://schemas.microsoft.com/office/drawing/2014/main" id="{D8E5DA80-2BD1-EA35-5ACE-0ADED53D951D}"/>
              </a:ext>
            </a:extLst>
          </p:cNvPr>
          <p:cNvSpPr>
            <a:spLocks/>
          </p:cNvSpPr>
          <p:nvPr/>
        </p:nvSpPr>
        <p:spPr>
          <a:xfrm>
            <a:off x="6393901" y="3277803"/>
            <a:ext cx="2039065" cy="400110"/>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Motive Energy Technologies</a:t>
            </a:r>
          </a:p>
        </p:txBody>
      </p:sp>
      <p:sp>
        <p:nvSpPr>
          <p:cNvPr id="19" name="TextBox 18">
            <a:extLst>
              <a:ext uri="{FF2B5EF4-FFF2-40B4-BE49-F238E27FC236}">
                <a16:creationId xmlns:a16="http://schemas.microsoft.com/office/drawing/2014/main" id="{CB85A049-B417-CE56-E5D3-B4DE04E62235}"/>
              </a:ext>
            </a:extLst>
          </p:cNvPr>
          <p:cNvSpPr txBox="1"/>
          <p:nvPr/>
        </p:nvSpPr>
        <p:spPr>
          <a:xfrm>
            <a:off x="10153146" y="5044516"/>
            <a:ext cx="709228" cy="153888"/>
          </a:xfrm>
          <a:prstGeom prst="rect">
            <a:avLst/>
          </a:prstGeom>
          <a:ln>
            <a:noFill/>
          </a:ln>
        </p:spPr>
        <p:txBody>
          <a:bodyPr vert="horz" wrap="none" lIns="45720" tIns="0" rIns="4572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1" i="0" u="none" strike="noStrike" kern="0" cap="none" spc="0" normalizeH="0" baseline="0" noProof="0">
                <a:ln>
                  <a:noFill/>
                </a:ln>
                <a:solidFill>
                  <a:srgbClr val="000000"/>
                </a:solidFill>
                <a:effectLst/>
                <a:uLnTx/>
                <a:uFillTx/>
                <a:cs typeface="Arial" panose="020B0604020202020204" pitchFamily="34" charset="0"/>
              </a:rPr>
              <a:t>Transport</a:t>
            </a:r>
          </a:p>
        </p:txBody>
      </p:sp>
      <p:sp>
        <p:nvSpPr>
          <p:cNvPr id="20" name="TextBox 19">
            <a:extLst>
              <a:ext uri="{FF2B5EF4-FFF2-40B4-BE49-F238E27FC236}">
                <a16:creationId xmlns:a16="http://schemas.microsoft.com/office/drawing/2014/main" id="{41A2861F-02B7-78A6-C056-99D8FDB2F924}"/>
              </a:ext>
            </a:extLst>
          </p:cNvPr>
          <p:cNvSpPr txBox="1"/>
          <p:nvPr/>
        </p:nvSpPr>
        <p:spPr>
          <a:xfrm>
            <a:off x="9583352" y="5258350"/>
            <a:ext cx="867345" cy="1115690"/>
          </a:xfrm>
          <a:prstGeom prst="rect">
            <a:avLst/>
          </a:prstGeom>
        </p:spPr>
        <p:txBody>
          <a:bodyPr vert="horz" wrap="none" lIns="45720" tIns="0" rIns="4572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1" i="0" u="none" strike="noStrike" kern="0" cap="none" spc="0" normalizeH="0" baseline="0" noProof="0">
                <a:ln>
                  <a:noFill/>
                </a:ln>
                <a:solidFill>
                  <a:srgbClr val="000000"/>
                </a:solidFill>
                <a:effectLst/>
                <a:uLnTx/>
                <a:uFillTx/>
                <a:cs typeface="Arial" panose="020B0604020202020204" pitchFamily="34" charset="0"/>
              </a:rPr>
              <a:t>Passenger:</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Cars</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2/3 Wheelers</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Buses</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Vans</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Aviation</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Rail</a:t>
            </a:r>
          </a:p>
        </p:txBody>
      </p:sp>
      <p:sp>
        <p:nvSpPr>
          <p:cNvPr id="21" name="TextBox 20">
            <a:extLst>
              <a:ext uri="{FF2B5EF4-FFF2-40B4-BE49-F238E27FC236}">
                <a16:creationId xmlns:a16="http://schemas.microsoft.com/office/drawing/2014/main" id="{2605713A-F299-E1EC-9375-176D6FEA63BF}"/>
              </a:ext>
            </a:extLst>
          </p:cNvPr>
          <p:cNvSpPr txBox="1"/>
          <p:nvPr/>
        </p:nvSpPr>
        <p:spPr>
          <a:xfrm>
            <a:off x="10695913" y="5257871"/>
            <a:ext cx="585698" cy="500137"/>
          </a:xfrm>
          <a:prstGeom prst="rect">
            <a:avLst/>
          </a:prstGeom>
        </p:spPr>
        <p:txBody>
          <a:bodyPr vert="horz" wrap="none" lIns="45720" tIns="0" rIns="45720" bIns="0" rtlCol="0" anchor="ctr"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1000" b="1" i="0" u="none" strike="noStrike" kern="0" cap="none" spc="0" normalizeH="0" baseline="0" noProof="0">
                <a:ln>
                  <a:noFill/>
                </a:ln>
                <a:solidFill>
                  <a:srgbClr val="000000"/>
                </a:solidFill>
                <a:effectLst/>
                <a:uLnTx/>
                <a:uFillTx/>
                <a:cs typeface="Arial" panose="020B0604020202020204" pitchFamily="34" charset="0"/>
              </a:rPr>
              <a:t>Freight:</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Ships</a:t>
            </a:r>
          </a:p>
          <a:p>
            <a:pPr marL="0" marR="0" lvl="0" indent="0" algn="ctr" defTabSz="914400" eaLnBrk="1" fontAlgn="auto" latinLnBrk="0" hangingPunct="1">
              <a:lnSpc>
                <a:spcPct val="100000"/>
              </a:lnSpc>
              <a:spcBef>
                <a:spcPts val="0"/>
              </a:spcBef>
              <a:spcAft>
                <a:spcPts val="0"/>
              </a:spcAft>
              <a:buClrTx/>
              <a:buSzTx/>
              <a:buFont typeface="Segoe UI" panose="020B0502040204020203" pitchFamily="34" charset="0"/>
              <a:buChar char="​"/>
              <a:tabLst/>
              <a:defRPr/>
            </a:pPr>
            <a:r>
              <a:rPr kumimoji="0" lang="en-US" sz="1000" b="0" i="0" u="none" strike="noStrike" kern="0" cap="none" spc="0" normalizeH="0" baseline="0" noProof="0">
                <a:ln>
                  <a:noFill/>
                </a:ln>
                <a:solidFill>
                  <a:srgbClr val="000000"/>
                </a:solidFill>
                <a:effectLst/>
                <a:uLnTx/>
                <a:uFillTx/>
                <a:cs typeface="Arial" panose="020B0604020202020204" pitchFamily="34" charset="0"/>
              </a:rPr>
              <a:t>Trucks</a:t>
            </a:r>
          </a:p>
        </p:txBody>
      </p:sp>
      <p:sp>
        <p:nvSpPr>
          <p:cNvPr id="22" name="Rectangle 21">
            <a:extLst>
              <a:ext uri="{FF2B5EF4-FFF2-40B4-BE49-F238E27FC236}">
                <a16:creationId xmlns:a16="http://schemas.microsoft.com/office/drawing/2014/main" id="{0D4E2D52-0904-BCED-B13F-0CFD2562B929}"/>
              </a:ext>
            </a:extLst>
          </p:cNvPr>
          <p:cNvSpPr/>
          <p:nvPr/>
        </p:nvSpPr>
        <p:spPr>
          <a:xfrm>
            <a:off x="9391794" y="3856984"/>
            <a:ext cx="2237232" cy="1054135"/>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sp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Factories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ea typeface="+mn-ea"/>
                <a:cs typeface="+mn-cs"/>
              </a:rPr>
              <a:t>Cement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ea typeface="+mn-ea"/>
                <a:cs typeface="+mn-cs"/>
              </a:rPr>
              <a:t>Chemicals (split into 3 sub-sectors)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ea typeface="+mn-ea"/>
                <a:cs typeface="+mn-cs"/>
              </a:rPr>
              <a:t>Iron and Steel</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00" kern="0">
                <a:solidFill>
                  <a:srgbClr val="000000"/>
                </a:solidFill>
                <a:latin typeface="Arial"/>
              </a:rPr>
              <a:t>Aluminum</a:t>
            </a:r>
            <a:endParaRPr kumimoji="0" lang="en-US" sz="1000" b="0" i="0" u="none" strike="noStrike" kern="0" cap="none" spc="0" normalizeH="0" baseline="0" noProof="0">
              <a:ln>
                <a:noFill/>
              </a:ln>
              <a:solidFill>
                <a:srgbClr val="000000"/>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Arial"/>
                <a:ea typeface="+mn-ea"/>
                <a:cs typeface="+mn-cs"/>
              </a:rPr>
              <a:t>Other</a:t>
            </a:r>
          </a:p>
        </p:txBody>
      </p:sp>
      <p:sp>
        <p:nvSpPr>
          <p:cNvPr id="23" name="Rectangle 22">
            <a:extLst>
              <a:ext uri="{FF2B5EF4-FFF2-40B4-BE49-F238E27FC236}">
                <a16:creationId xmlns:a16="http://schemas.microsoft.com/office/drawing/2014/main" id="{4A27A977-C471-C6DA-6BC6-71A68357E3C3}"/>
              </a:ext>
            </a:extLst>
          </p:cNvPr>
          <p:cNvSpPr/>
          <p:nvPr/>
        </p:nvSpPr>
        <p:spPr>
          <a:xfrm>
            <a:off x="9391794" y="2931012"/>
            <a:ext cx="2237232" cy="246221"/>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sp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Housing Sector</a:t>
            </a:r>
            <a:endParaRPr kumimoji="0" lang="en-US" sz="1000" b="0" i="0" u="none" strike="noStrike" kern="0" cap="none" spc="0" normalizeH="0" baseline="0" noProof="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7CCC5A01-6C7C-9A85-D002-5298FBE55819}"/>
              </a:ext>
            </a:extLst>
          </p:cNvPr>
          <p:cNvSpPr/>
          <p:nvPr/>
        </p:nvSpPr>
        <p:spPr>
          <a:xfrm>
            <a:off x="9391794" y="2573232"/>
            <a:ext cx="2237232" cy="246221"/>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sp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Agricultural Units</a:t>
            </a:r>
            <a:endParaRPr kumimoji="0" lang="en-US" sz="1000" b="0" i="0" u="none" strike="noStrike" kern="0" cap="none" spc="0" normalizeH="0" baseline="0" noProof="0">
              <a:ln>
                <a:noFill/>
              </a:ln>
              <a:solidFill>
                <a:srgbClr val="000000"/>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8561A61A-3D1B-2036-8232-3443AFC55CA2}"/>
              </a:ext>
            </a:extLst>
          </p:cNvPr>
          <p:cNvSpPr/>
          <p:nvPr/>
        </p:nvSpPr>
        <p:spPr>
          <a:xfrm>
            <a:off x="9391794" y="3288792"/>
            <a:ext cx="2237232" cy="246221"/>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sp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Service Sector</a:t>
            </a:r>
            <a:endParaRPr kumimoji="0" lang="en-US" sz="1000" b="0" i="0" u="none" strike="noStrike" kern="0" cap="none" spc="0" normalizeH="0" baseline="0" noProof="0">
              <a:ln>
                <a:noFill/>
              </a:ln>
              <a:solidFill>
                <a:srgbClr val="000000"/>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88509F08-3232-A0E4-A7C9-ADA493558B90}"/>
              </a:ext>
            </a:extLst>
          </p:cNvPr>
          <p:cNvSpPr/>
          <p:nvPr/>
        </p:nvSpPr>
        <p:spPr>
          <a:xfrm>
            <a:off x="1500688" y="2116764"/>
            <a:ext cx="1512961" cy="1015663"/>
          </a:xfrm>
          <a:prstGeom prst="rect">
            <a:avLst/>
          </a:prstGeom>
          <a:solidFill>
            <a:srgbClr val="FFFFFF"/>
          </a:solidFill>
          <a:ln w="6350" cap="sq" cmpd="sng" algn="ctr">
            <a:solidFill>
              <a:srgbClr val="000000"/>
            </a:solidFill>
            <a:prstDash val="solid"/>
            <a:miter lim="800000"/>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r>
              <a:rPr kumimoji="0" lang="en-US" sz="1000" b="1" i="0" u="none" strike="noStrike" kern="0" cap="none" spc="0" normalizeH="0" baseline="0" noProof="0">
                <a:ln>
                  <a:noFill/>
                </a:ln>
                <a:solidFill>
                  <a:srgbClr val="000000"/>
                </a:solidFill>
                <a:effectLst/>
                <a:uLnTx/>
                <a:uFillTx/>
                <a:latin typeface="Arial"/>
                <a:ea typeface="+mn-ea"/>
                <a:cs typeface="+mn-cs"/>
              </a:rPr>
              <a:t>Heat &amp; Power Plants</a:t>
            </a:r>
            <a:br>
              <a:rPr kumimoji="0" lang="en-US" sz="1000" b="1" i="0" u="none" strike="noStrike" kern="0" cap="none" spc="0" normalizeH="0" baseline="0" noProof="0">
                <a:ln>
                  <a:noFill/>
                </a:ln>
                <a:solidFill>
                  <a:srgbClr val="000000"/>
                </a:solidFill>
                <a:effectLst/>
                <a:uLnTx/>
                <a:uFillTx/>
                <a:latin typeface="Arial"/>
                <a:ea typeface="+mn-ea"/>
                <a:cs typeface="+mn-cs"/>
              </a:rPr>
            </a:br>
            <a:r>
              <a:rPr kumimoji="0" lang="en-US" sz="1000" b="0" i="0" u="none" strike="noStrike" kern="0" cap="none" spc="0" normalizeH="0" baseline="0" noProof="0">
                <a:ln>
                  <a:noFill/>
                </a:ln>
                <a:solidFill>
                  <a:srgbClr val="000000"/>
                </a:solidFill>
                <a:effectLst/>
                <a:uLnTx/>
                <a:uFillTx/>
                <a:latin typeface="Arial"/>
                <a:ea typeface="+mn-ea"/>
                <a:cs typeface="+mn-cs"/>
              </a:rPr>
              <a:t>(w/ or w/o CCS)</a:t>
            </a:r>
          </a:p>
        </p:txBody>
      </p:sp>
      <p:sp>
        <p:nvSpPr>
          <p:cNvPr id="27" name="TextBox 26">
            <a:extLst>
              <a:ext uri="{FF2B5EF4-FFF2-40B4-BE49-F238E27FC236}">
                <a16:creationId xmlns:a16="http://schemas.microsoft.com/office/drawing/2014/main" id="{F8DC26F2-5407-8A83-0D46-60B70CFE4CBC}"/>
              </a:ext>
            </a:extLst>
          </p:cNvPr>
          <p:cNvSpPr txBox="1">
            <a:spLocks/>
          </p:cNvSpPr>
          <p:nvPr/>
        </p:nvSpPr>
        <p:spPr>
          <a:xfrm>
            <a:off x="554736" y="2104289"/>
            <a:ext cx="690635"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7030A0"/>
                </a:solidFill>
                <a:effectLst/>
                <a:uLnTx/>
                <a:uFillTx/>
                <a:cs typeface="Arial" panose="020B0604020202020204" pitchFamily="34" charset="0"/>
              </a:rPr>
              <a:t>Uranium</a:t>
            </a:r>
          </a:p>
        </p:txBody>
      </p:sp>
      <p:sp>
        <p:nvSpPr>
          <p:cNvPr id="28" name="TextBox 27">
            <a:extLst>
              <a:ext uri="{FF2B5EF4-FFF2-40B4-BE49-F238E27FC236}">
                <a16:creationId xmlns:a16="http://schemas.microsoft.com/office/drawing/2014/main" id="{23981638-5B3E-D176-4436-39C3638DDAF8}"/>
              </a:ext>
            </a:extLst>
          </p:cNvPr>
          <p:cNvSpPr txBox="1">
            <a:spLocks/>
          </p:cNvSpPr>
          <p:nvPr/>
        </p:nvSpPr>
        <p:spPr>
          <a:xfrm>
            <a:off x="554736" y="2314743"/>
            <a:ext cx="690635"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92D050"/>
                </a:solidFill>
                <a:effectLst/>
                <a:uLnTx/>
                <a:uFillTx/>
                <a:cs typeface="Arial" panose="020B0604020202020204" pitchFamily="34" charset="0"/>
              </a:rPr>
              <a:t>Biomass</a:t>
            </a:r>
          </a:p>
        </p:txBody>
      </p:sp>
      <p:sp>
        <p:nvSpPr>
          <p:cNvPr id="29" name="TextBox 28">
            <a:extLst>
              <a:ext uri="{FF2B5EF4-FFF2-40B4-BE49-F238E27FC236}">
                <a16:creationId xmlns:a16="http://schemas.microsoft.com/office/drawing/2014/main" id="{6A4AE9A0-B138-79D3-62AD-64F61CD62B52}"/>
              </a:ext>
            </a:extLst>
          </p:cNvPr>
          <p:cNvSpPr txBox="1">
            <a:spLocks/>
          </p:cNvSpPr>
          <p:nvPr/>
        </p:nvSpPr>
        <p:spPr>
          <a:xfrm>
            <a:off x="554736" y="2525197"/>
            <a:ext cx="690635"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7F7F7F"/>
                </a:solidFill>
                <a:effectLst/>
                <a:uLnTx/>
                <a:uFillTx/>
                <a:cs typeface="Arial" panose="020B0604020202020204" pitchFamily="34" charset="0"/>
              </a:rPr>
              <a:t>Natural Gas</a:t>
            </a:r>
          </a:p>
        </p:txBody>
      </p:sp>
      <p:sp>
        <p:nvSpPr>
          <p:cNvPr id="30" name="TextBox 29">
            <a:extLst>
              <a:ext uri="{FF2B5EF4-FFF2-40B4-BE49-F238E27FC236}">
                <a16:creationId xmlns:a16="http://schemas.microsoft.com/office/drawing/2014/main" id="{E8998A9A-8A10-4358-FA43-6796ACC30E10}"/>
              </a:ext>
            </a:extLst>
          </p:cNvPr>
          <p:cNvSpPr txBox="1">
            <a:spLocks/>
          </p:cNvSpPr>
          <p:nvPr/>
        </p:nvSpPr>
        <p:spPr>
          <a:xfrm>
            <a:off x="554736" y="2735651"/>
            <a:ext cx="690635"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Coal</a:t>
            </a:r>
          </a:p>
        </p:txBody>
      </p:sp>
      <p:sp>
        <p:nvSpPr>
          <p:cNvPr id="31" name="TextBox 30">
            <a:extLst>
              <a:ext uri="{FF2B5EF4-FFF2-40B4-BE49-F238E27FC236}">
                <a16:creationId xmlns:a16="http://schemas.microsoft.com/office/drawing/2014/main" id="{7E1A62BB-6D65-31D7-C6D7-2C2E22220481}"/>
              </a:ext>
            </a:extLst>
          </p:cNvPr>
          <p:cNvSpPr txBox="1">
            <a:spLocks/>
          </p:cNvSpPr>
          <p:nvPr/>
        </p:nvSpPr>
        <p:spPr>
          <a:xfrm>
            <a:off x="554736" y="2946104"/>
            <a:ext cx="690635"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E5546C"/>
                </a:solidFill>
                <a:effectLst/>
                <a:uLnTx/>
                <a:uFillTx/>
                <a:cs typeface="Arial" panose="020B0604020202020204" pitchFamily="34" charset="0"/>
              </a:rPr>
              <a:t>Oil</a:t>
            </a:r>
          </a:p>
        </p:txBody>
      </p:sp>
      <p:cxnSp>
        <p:nvCxnSpPr>
          <p:cNvPr id="32" name="Straight Arrow Connector 31">
            <a:extLst>
              <a:ext uri="{FF2B5EF4-FFF2-40B4-BE49-F238E27FC236}">
                <a16:creationId xmlns:a16="http://schemas.microsoft.com/office/drawing/2014/main" id="{494F8585-45DD-F67C-8CF9-466055225B1A}"/>
              </a:ext>
            </a:extLst>
          </p:cNvPr>
          <p:cNvCxnSpPr>
            <a:cxnSpLocks/>
          </p:cNvCxnSpPr>
          <p:nvPr/>
        </p:nvCxnSpPr>
        <p:spPr>
          <a:xfrm>
            <a:off x="554736" y="2249789"/>
            <a:ext cx="945952" cy="0"/>
          </a:xfrm>
          <a:prstGeom prst="straightConnector1">
            <a:avLst/>
          </a:prstGeom>
          <a:noFill/>
          <a:ln w="6350" cap="flat" cmpd="sng" algn="ctr">
            <a:solidFill>
              <a:srgbClr val="7030A0"/>
            </a:solidFill>
            <a:prstDash val="solid"/>
            <a:miter lim="800000"/>
            <a:tailEnd type="triangle"/>
          </a:ln>
          <a:effectLst/>
        </p:spPr>
      </p:cxnSp>
      <p:cxnSp>
        <p:nvCxnSpPr>
          <p:cNvPr id="33" name="Straight Arrow Connector 32">
            <a:extLst>
              <a:ext uri="{FF2B5EF4-FFF2-40B4-BE49-F238E27FC236}">
                <a16:creationId xmlns:a16="http://schemas.microsoft.com/office/drawing/2014/main" id="{DA5732ED-0E96-6D04-4483-4B2A7EE34D84}"/>
              </a:ext>
            </a:extLst>
          </p:cNvPr>
          <p:cNvCxnSpPr>
            <a:cxnSpLocks/>
          </p:cNvCxnSpPr>
          <p:nvPr/>
        </p:nvCxnSpPr>
        <p:spPr>
          <a:xfrm>
            <a:off x="554736" y="2463816"/>
            <a:ext cx="945952" cy="0"/>
          </a:xfrm>
          <a:prstGeom prst="straightConnector1">
            <a:avLst/>
          </a:prstGeom>
          <a:noFill/>
          <a:ln w="6350" cap="flat" cmpd="sng" algn="ctr">
            <a:solidFill>
              <a:srgbClr val="92D050"/>
            </a:solidFill>
            <a:prstDash val="solid"/>
            <a:miter lim="800000"/>
            <a:tailEnd type="triangle"/>
          </a:ln>
          <a:effectLst/>
        </p:spPr>
      </p:cxnSp>
      <p:cxnSp>
        <p:nvCxnSpPr>
          <p:cNvPr id="34" name="Straight Arrow Connector 33">
            <a:extLst>
              <a:ext uri="{FF2B5EF4-FFF2-40B4-BE49-F238E27FC236}">
                <a16:creationId xmlns:a16="http://schemas.microsoft.com/office/drawing/2014/main" id="{642C7802-5CDA-803F-1202-5EA3E1A60E27}"/>
              </a:ext>
            </a:extLst>
          </p:cNvPr>
          <p:cNvCxnSpPr>
            <a:cxnSpLocks/>
          </p:cNvCxnSpPr>
          <p:nvPr/>
        </p:nvCxnSpPr>
        <p:spPr>
          <a:xfrm>
            <a:off x="554736" y="2674668"/>
            <a:ext cx="945952" cy="0"/>
          </a:xfrm>
          <a:prstGeom prst="straightConnector1">
            <a:avLst/>
          </a:prstGeom>
          <a:noFill/>
          <a:ln w="6350" cap="flat" cmpd="sng" algn="ctr">
            <a:solidFill>
              <a:srgbClr val="7F7F7F"/>
            </a:solidFill>
            <a:prstDash val="solid"/>
            <a:miter lim="800000"/>
            <a:tailEnd type="triangle"/>
          </a:ln>
          <a:effectLst/>
        </p:spPr>
      </p:cxnSp>
      <p:cxnSp>
        <p:nvCxnSpPr>
          <p:cNvPr id="35" name="Straight Arrow Connector 34">
            <a:extLst>
              <a:ext uri="{FF2B5EF4-FFF2-40B4-BE49-F238E27FC236}">
                <a16:creationId xmlns:a16="http://schemas.microsoft.com/office/drawing/2014/main" id="{36BBE372-4D12-8533-4310-7ADAF6F10D2F}"/>
              </a:ext>
            </a:extLst>
          </p:cNvPr>
          <p:cNvCxnSpPr>
            <a:cxnSpLocks/>
          </p:cNvCxnSpPr>
          <p:nvPr/>
        </p:nvCxnSpPr>
        <p:spPr>
          <a:xfrm>
            <a:off x="554736" y="2882345"/>
            <a:ext cx="945952" cy="0"/>
          </a:xfrm>
          <a:prstGeom prst="straightConnector1">
            <a:avLst/>
          </a:prstGeom>
          <a:noFill/>
          <a:ln w="6350" cap="flat" cmpd="sng" algn="ctr">
            <a:solidFill>
              <a:srgbClr val="000000"/>
            </a:solidFill>
            <a:prstDash val="solid"/>
            <a:miter lim="800000"/>
            <a:tailEnd type="triangle"/>
          </a:ln>
          <a:effectLst/>
        </p:spPr>
      </p:cxnSp>
      <p:cxnSp>
        <p:nvCxnSpPr>
          <p:cNvPr id="36" name="Straight Arrow Connector 35">
            <a:extLst>
              <a:ext uri="{FF2B5EF4-FFF2-40B4-BE49-F238E27FC236}">
                <a16:creationId xmlns:a16="http://schemas.microsoft.com/office/drawing/2014/main" id="{05C0F215-F81B-9CB0-B847-1ACAAD70B9E8}"/>
              </a:ext>
            </a:extLst>
          </p:cNvPr>
          <p:cNvCxnSpPr>
            <a:cxnSpLocks/>
          </p:cNvCxnSpPr>
          <p:nvPr/>
        </p:nvCxnSpPr>
        <p:spPr>
          <a:xfrm>
            <a:off x="554736" y="3093201"/>
            <a:ext cx="945952" cy="0"/>
          </a:xfrm>
          <a:prstGeom prst="straightConnector1">
            <a:avLst/>
          </a:prstGeom>
          <a:noFill/>
          <a:ln w="6350" cap="flat" cmpd="sng" algn="ctr">
            <a:solidFill>
              <a:srgbClr val="E5546C"/>
            </a:solidFill>
            <a:prstDash val="solid"/>
            <a:miter lim="800000"/>
            <a:tailEnd type="triangle"/>
          </a:ln>
          <a:effectLst/>
        </p:spPr>
      </p:cxnSp>
      <p:sp>
        <p:nvSpPr>
          <p:cNvPr id="37" name="Rectangle 36">
            <a:extLst>
              <a:ext uri="{FF2B5EF4-FFF2-40B4-BE49-F238E27FC236}">
                <a16:creationId xmlns:a16="http://schemas.microsoft.com/office/drawing/2014/main" id="{15434F91-DF7F-95A4-0616-FAAEBBB5CFCF}"/>
              </a:ext>
            </a:extLst>
          </p:cNvPr>
          <p:cNvSpPr/>
          <p:nvPr/>
        </p:nvSpPr>
        <p:spPr>
          <a:xfrm>
            <a:off x="2922209" y="221103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38" name="TextBox 37">
            <a:extLst>
              <a:ext uri="{FF2B5EF4-FFF2-40B4-BE49-F238E27FC236}">
                <a16:creationId xmlns:a16="http://schemas.microsoft.com/office/drawing/2014/main" id="{4FEA93C7-7483-FFDD-E469-18C635B89555}"/>
              </a:ext>
            </a:extLst>
          </p:cNvPr>
          <p:cNvSpPr txBox="1">
            <a:spLocks/>
          </p:cNvSpPr>
          <p:nvPr/>
        </p:nvSpPr>
        <p:spPr>
          <a:xfrm>
            <a:off x="3065044" y="2104289"/>
            <a:ext cx="1512961"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E8BDAD"/>
                </a:solidFill>
                <a:effectLst/>
                <a:uLnTx/>
                <a:uFillTx/>
                <a:cs typeface="Arial" panose="020B0604020202020204" pitchFamily="34" charset="0"/>
              </a:rPr>
              <a:t>Low temp. process heat</a:t>
            </a:r>
          </a:p>
        </p:txBody>
      </p:sp>
      <p:sp>
        <p:nvSpPr>
          <p:cNvPr id="39" name="TextBox 38">
            <a:extLst>
              <a:ext uri="{FF2B5EF4-FFF2-40B4-BE49-F238E27FC236}">
                <a16:creationId xmlns:a16="http://schemas.microsoft.com/office/drawing/2014/main" id="{ADCCB1BA-28F5-A545-0FA6-5DF3121146D9}"/>
              </a:ext>
            </a:extLst>
          </p:cNvPr>
          <p:cNvSpPr txBox="1">
            <a:spLocks/>
          </p:cNvSpPr>
          <p:nvPr/>
        </p:nvSpPr>
        <p:spPr>
          <a:xfrm>
            <a:off x="3065044" y="2315141"/>
            <a:ext cx="1447277"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7030A0"/>
                </a:solidFill>
                <a:effectLst/>
                <a:uLnTx/>
                <a:uFillTx/>
                <a:cs typeface="Arial" panose="020B0604020202020204" pitchFamily="34" charset="0"/>
              </a:rPr>
              <a:t>Sectoral (district) heat</a:t>
            </a:r>
          </a:p>
        </p:txBody>
      </p:sp>
      <p:cxnSp>
        <p:nvCxnSpPr>
          <p:cNvPr id="40" name="Connector: Elbow 40">
            <a:extLst>
              <a:ext uri="{FF2B5EF4-FFF2-40B4-BE49-F238E27FC236}">
                <a16:creationId xmlns:a16="http://schemas.microsoft.com/office/drawing/2014/main" id="{61BF95B1-21B9-1A75-2A36-D5CF95CF5D8A}"/>
              </a:ext>
            </a:extLst>
          </p:cNvPr>
          <p:cNvCxnSpPr>
            <a:cxnSpLocks/>
            <a:stCxn id="37" idx="3"/>
            <a:endCxn id="22" idx="1"/>
          </p:cNvCxnSpPr>
          <p:nvPr/>
        </p:nvCxnSpPr>
        <p:spPr>
          <a:xfrm>
            <a:off x="3013649" y="2256754"/>
            <a:ext cx="6378145" cy="2127298"/>
          </a:xfrm>
          <a:prstGeom prst="bentConnector3">
            <a:avLst>
              <a:gd name="adj1" fmla="val 50000"/>
            </a:avLst>
          </a:prstGeom>
          <a:noFill/>
          <a:ln w="6350" cap="flat" cmpd="sng" algn="ctr">
            <a:solidFill>
              <a:srgbClr val="E8BDAD"/>
            </a:solidFill>
            <a:prstDash val="solid"/>
            <a:miter lim="800000"/>
            <a:tailEnd type="triangle"/>
          </a:ln>
          <a:effectLst/>
        </p:spPr>
      </p:cxnSp>
      <p:cxnSp>
        <p:nvCxnSpPr>
          <p:cNvPr id="41" name="Straight Arrow Connector 40">
            <a:extLst>
              <a:ext uri="{FF2B5EF4-FFF2-40B4-BE49-F238E27FC236}">
                <a16:creationId xmlns:a16="http://schemas.microsoft.com/office/drawing/2014/main" id="{8744733C-20DB-C122-B0DF-88529FC48D15}"/>
              </a:ext>
            </a:extLst>
          </p:cNvPr>
          <p:cNvCxnSpPr>
            <a:cxnSpLocks/>
            <a:stCxn id="15" idx="3"/>
            <a:endCxn id="22" idx="1"/>
          </p:cNvCxnSpPr>
          <p:nvPr/>
        </p:nvCxnSpPr>
        <p:spPr>
          <a:xfrm>
            <a:off x="8432966" y="4384051"/>
            <a:ext cx="958828" cy="1"/>
          </a:xfrm>
          <a:prstGeom prst="straightConnector1">
            <a:avLst/>
          </a:prstGeom>
          <a:noFill/>
          <a:ln w="6350" cap="flat" cmpd="sng" algn="ctr">
            <a:solidFill>
              <a:srgbClr val="E8BDAD"/>
            </a:solidFill>
            <a:prstDash val="solid"/>
            <a:miter lim="800000"/>
            <a:tailEnd type="triangle"/>
          </a:ln>
          <a:effectLst/>
        </p:spPr>
      </p:cxnSp>
      <p:sp>
        <p:nvSpPr>
          <p:cNvPr id="42" name="Rectangle 41">
            <a:extLst>
              <a:ext uri="{FF2B5EF4-FFF2-40B4-BE49-F238E27FC236}">
                <a16:creationId xmlns:a16="http://schemas.microsoft.com/office/drawing/2014/main" id="{C98A12C2-D8E4-4801-7624-E90F3EE7F8F5}"/>
              </a:ext>
            </a:extLst>
          </p:cNvPr>
          <p:cNvSpPr/>
          <p:nvPr/>
        </p:nvSpPr>
        <p:spPr>
          <a:xfrm>
            <a:off x="2922209" y="241999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43" name="Connector: Elbow 43">
            <a:extLst>
              <a:ext uri="{FF2B5EF4-FFF2-40B4-BE49-F238E27FC236}">
                <a16:creationId xmlns:a16="http://schemas.microsoft.com/office/drawing/2014/main" id="{4814E936-88A5-A3F6-4F4D-5A3DC7C5978B}"/>
              </a:ext>
            </a:extLst>
          </p:cNvPr>
          <p:cNvCxnSpPr>
            <a:cxnSpLocks/>
            <a:stCxn id="42" idx="3"/>
            <a:endCxn id="24" idx="1"/>
          </p:cNvCxnSpPr>
          <p:nvPr/>
        </p:nvCxnSpPr>
        <p:spPr>
          <a:xfrm>
            <a:off x="3013649" y="2465716"/>
            <a:ext cx="6378145" cy="230627"/>
          </a:xfrm>
          <a:prstGeom prst="bentConnector3">
            <a:avLst>
              <a:gd name="adj1" fmla="val 93397"/>
            </a:avLst>
          </a:prstGeom>
          <a:noFill/>
          <a:ln w="6350" cap="flat" cmpd="sng" algn="ctr">
            <a:solidFill>
              <a:srgbClr val="7030A0"/>
            </a:solidFill>
            <a:prstDash val="solid"/>
            <a:miter lim="800000"/>
            <a:tailEnd type="triangle"/>
          </a:ln>
          <a:effectLst/>
        </p:spPr>
      </p:cxnSp>
      <p:cxnSp>
        <p:nvCxnSpPr>
          <p:cNvPr id="44" name="Connector: Elbow 44">
            <a:extLst>
              <a:ext uri="{FF2B5EF4-FFF2-40B4-BE49-F238E27FC236}">
                <a16:creationId xmlns:a16="http://schemas.microsoft.com/office/drawing/2014/main" id="{FAF9A2F6-DC58-55CD-C025-B0C565735FCC}"/>
              </a:ext>
            </a:extLst>
          </p:cNvPr>
          <p:cNvCxnSpPr>
            <a:stCxn id="42" idx="3"/>
            <a:endCxn id="23" idx="1"/>
          </p:cNvCxnSpPr>
          <p:nvPr/>
        </p:nvCxnSpPr>
        <p:spPr>
          <a:xfrm>
            <a:off x="3013649" y="2465716"/>
            <a:ext cx="6378145" cy="588407"/>
          </a:xfrm>
          <a:prstGeom prst="bentConnector3">
            <a:avLst>
              <a:gd name="adj1" fmla="val 93397"/>
            </a:avLst>
          </a:prstGeom>
          <a:noFill/>
          <a:ln w="6350" cap="flat" cmpd="sng" algn="ctr">
            <a:solidFill>
              <a:srgbClr val="7030A0"/>
            </a:solidFill>
            <a:prstDash val="solid"/>
            <a:miter lim="800000"/>
            <a:tailEnd type="triangle"/>
          </a:ln>
          <a:effectLst/>
        </p:spPr>
      </p:cxnSp>
      <p:cxnSp>
        <p:nvCxnSpPr>
          <p:cNvPr id="45" name="Connector: Elbow 45">
            <a:extLst>
              <a:ext uri="{FF2B5EF4-FFF2-40B4-BE49-F238E27FC236}">
                <a16:creationId xmlns:a16="http://schemas.microsoft.com/office/drawing/2014/main" id="{BFE6A857-F601-79B6-4244-223827BC6816}"/>
              </a:ext>
            </a:extLst>
          </p:cNvPr>
          <p:cNvCxnSpPr>
            <a:stCxn id="42" idx="3"/>
            <a:endCxn id="25" idx="1"/>
          </p:cNvCxnSpPr>
          <p:nvPr/>
        </p:nvCxnSpPr>
        <p:spPr>
          <a:xfrm>
            <a:off x="3013649" y="2465716"/>
            <a:ext cx="6378145" cy="946187"/>
          </a:xfrm>
          <a:prstGeom prst="bentConnector3">
            <a:avLst>
              <a:gd name="adj1" fmla="val 93397"/>
            </a:avLst>
          </a:prstGeom>
          <a:noFill/>
          <a:ln w="6350" cap="flat" cmpd="sng" algn="ctr">
            <a:solidFill>
              <a:srgbClr val="7030A0"/>
            </a:solidFill>
            <a:prstDash val="solid"/>
            <a:miter lim="800000"/>
            <a:tailEnd type="triangle"/>
          </a:ln>
          <a:effectLst/>
        </p:spPr>
      </p:cxnSp>
      <p:cxnSp>
        <p:nvCxnSpPr>
          <p:cNvPr id="46" name="Straight Arrow Connector 45">
            <a:extLst>
              <a:ext uri="{FF2B5EF4-FFF2-40B4-BE49-F238E27FC236}">
                <a16:creationId xmlns:a16="http://schemas.microsoft.com/office/drawing/2014/main" id="{A90E6E36-745D-F46B-8246-FD462157ACD4}"/>
              </a:ext>
            </a:extLst>
          </p:cNvPr>
          <p:cNvCxnSpPr>
            <a:cxnSpLocks/>
            <a:stCxn id="47" idx="3"/>
          </p:cNvCxnSpPr>
          <p:nvPr/>
        </p:nvCxnSpPr>
        <p:spPr>
          <a:xfrm flipV="1">
            <a:off x="8432966" y="3051687"/>
            <a:ext cx="958828" cy="0"/>
          </a:xfrm>
          <a:prstGeom prst="straightConnector1">
            <a:avLst/>
          </a:prstGeom>
          <a:noFill/>
          <a:ln w="6350" cap="flat" cmpd="sng" algn="ctr">
            <a:solidFill>
              <a:srgbClr val="7030A0"/>
            </a:solidFill>
            <a:prstDash val="solid"/>
            <a:miter lim="800000"/>
            <a:tailEnd type="triangle"/>
          </a:ln>
          <a:effectLst/>
        </p:spPr>
      </p:cxnSp>
      <p:sp>
        <p:nvSpPr>
          <p:cNvPr id="47" name="Rectangle 46">
            <a:extLst>
              <a:ext uri="{FF2B5EF4-FFF2-40B4-BE49-F238E27FC236}">
                <a16:creationId xmlns:a16="http://schemas.microsoft.com/office/drawing/2014/main" id="{226536FD-72DB-02A9-79F7-17FBCCB8D901}"/>
              </a:ext>
            </a:extLst>
          </p:cNvPr>
          <p:cNvSpPr/>
          <p:nvPr/>
        </p:nvSpPr>
        <p:spPr>
          <a:xfrm>
            <a:off x="8341526" y="3014252"/>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184A9BAB-FEBE-AD1E-1E35-0BBE007B5016}"/>
              </a:ext>
            </a:extLst>
          </p:cNvPr>
          <p:cNvSpPr/>
          <p:nvPr/>
        </p:nvSpPr>
        <p:spPr>
          <a:xfrm>
            <a:off x="2922209" y="274384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91C8094A-4DC1-223E-B726-1E5B383BAF46}"/>
              </a:ext>
            </a:extLst>
          </p:cNvPr>
          <p:cNvSpPr/>
          <p:nvPr/>
        </p:nvSpPr>
        <p:spPr>
          <a:xfrm>
            <a:off x="2922209" y="304864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E73A52FA-F639-D093-B490-3B7C00A61A04}"/>
              </a:ext>
            </a:extLst>
          </p:cNvPr>
          <p:cNvSpPr/>
          <p:nvPr/>
        </p:nvSpPr>
        <p:spPr>
          <a:xfrm>
            <a:off x="9391794" y="256604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AEE698E-C5E2-98D6-2CAD-DF5DFFA756CD}"/>
              </a:ext>
            </a:extLst>
          </p:cNvPr>
          <p:cNvSpPr/>
          <p:nvPr/>
        </p:nvSpPr>
        <p:spPr>
          <a:xfrm>
            <a:off x="9391794" y="274206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CB27DF70-8317-1C83-9841-5BE043ADE9E5}"/>
              </a:ext>
            </a:extLst>
          </p:cNvPr>
          <p:cNvSpPr/>
          <p:nvPr/>
        </p:nvSpPr>
        <p:spPr>
          <a:xfrm>
            <a:off x="9391794" y="291696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260F335-2A39-1CD0-995D-5F79B23AE798}"/>
              </a:ext>
            </a:extLst>
          </p:cNvPr>
          <p:cNvSpPr/>
          <p:nvPr/>
        </p:nvSpPr>
        <p:spPr>
          <a:xfrm>
            <a:off x="9391794" y="327474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54" name="Connector: Elbow 107">
            <a:extLst>
              <a:ext uri="{FF2B5EF4-FFF2-40B4-BE49-F238E27FC236}">
                <a16:creationId xmlns:a16="http://schemas.microsoft.com/office/drawing/2014/main" id="{16362E89-F8B1-2E3E-2A5C-D52629D9CDA3}"/>
              </a:ext>
            </a:extLst>
          </p:cNvPr>
          <p:cNvCxnSpPr>
            <a:cxnSpLocks/>
            <a:stCxn id="48" idx="3"/>
            <a:endCxn id="51" idx="1"/>
          </p:cNvCxnSpPr>
          <p:nvPr/>
        </p:nvCxnSpPr>
        <p:spPr>
          <a:xfrm flipV="1">
            <a:off x="3013649" y="2787783"/>
            <a:ext cx="6378145" cy="1783"/>
          </a:xfrm>
          <a:prstGeom prst="straightConnector1">
            <a:avLst/>
          </a:prstGeom>
          <a:noFill/>
          <a:ln w="6350" cap="flat" cmpd="sng" algn="ctr">
            <a:solidFill>
              <a:srgbClr val="FFC000"/>
            </a:solidFill>
            <a:prstDash val="solid"/>
            <a:miter lim="800000"/>
            <a:tailEnd type="triangle"/>
          </a:ln>
          <a:effectLst/>
        </p:spPr>
      </p:cxnSp>
      <p:sp>
        <p:nvSpPr>
          <p:cNvPr id="55" name="Rectangle 54">
            <a:extLst>
              <a:ext uri="{FF2B5EF4-FFF2-40B4-BE49-F238E27FC236}">
                <a16:creationId xmlns:a16="http://schemas.microsoft.com/office/drawing/2014/main" id="{AABB1AD6-1649-04A0-5887-27A7AC258B3B}"/>
              </a:ext>
            </a:extLst>
          </p:cNvPr>
          <p:cNvSpPr/>
          <p:nvPr/>
        </p:nvSpPr>
        <p:spPr>
          <a:xfrm>
            <a:off x="9030390" y="2697437"/>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56" name="Connector: Elbow 56">
            <a:extLst>
              <a:ext uri="{FF2B5EF4-FFF2-40B4-BE49-F238E27FC236}">
                <a16:creationId xmlns:a16="http://schemas.microsoft.com/office/drawing/2014/main" id="{D9E2ED19-75D6-A3B7-30CF-02DC3679DA74}"/>
              </a:ext>
            </a:extLst>
          </p:cNvPr>
          <p:cNvCxnSpPr>
            <a:cxnSpLocks/>
            <a:stCxn id="55" idx="2"/>
            <a:endCxn id="52" idx="1"/>
          </p:cNvCxnSpPr>
          <p:nvPr/>
        </p:nvCxnSpPr>
        <p:spPr>
          <a:xfrm rot="16200000" flipH="1">
            <a:off x="9147049" y="2717938"/>
            <a:ext cx="173806" cy="315684"/>
          </a:xfrm>
          <a:prstGeom prst="bentConnector2">
            <a:avLst/>
          </a:prstGeom>
          <a:noFill/>
          <a:ln w="6350" cap="flat" cmpd="sng" algn="ctr">
            <a:solidFill>
              <a:srgbClr val="FFC000"/>
            </a:solidFill>
            <a:prstDash val="solid"/>
            <a:miter lim="800000"/>
            <a:tailEnd type="triangle"/>
          </a:ln>
          <a:effectLst/>
        </p:spPr>
      </p:cxnSp>
      <p:cxnSp>
        <p:nvCxnSpPr>
          <p:cNvPr id="57" name="Connector: Elbow 57">
            <a:extLst>
              <a:ext uri="{FF2B5EF4-FFF2-40B4-BE49-F238E27FC236}">
                <a16:creationId xmlns:a16="http://schemas.microsoft.com/office/drawing/2014/main" id="{06978B50-65F1-50EA-3443-1B0F8FA21F01}"/>
              </a:ext>
            </a:extLst>
          </p:cNvPr>
          <p:cNvCxnSpPr>
            <a:cxnSpLocks/>
            <a:stCxn id="55" idx="2"/>
            <a:endCxn id="53" idx="1"/>
          </p:cNvCxnSpPr>
          <p:nvPr/>
        </p:nvCxnSpPr>
        <p:spPr>
          <a:xfrm rot="16200000" flipH="1">
            <a:off x="8968159" y="2896828"/>
            <a:ext cx="531586" cy="315684"/>
          </a:xfrm>
          <a:prstGeom prst="bentConnector2">
            <a:avLst/>
          </a:prstGeom>
          <a:noFill/>
          <a:ln w="6350" cap="flat" cmpd="sng" algn="ctr">
            <a:solidFill>
              <a:srgbClr val="FFC000"/>
            </a:solidFill>
            <a:prstDash val="solid"/>
            <a:miter lim="800000"/>
            <a:tailEnd type="triangle"/>
          </a:ln>
          <a:effectLst/>
        </p:spPr>
      </p:cxnSp>
      <p:sp>
        <p:nvSpPr>
          <p:cNvPr id="58" name="Rectangle 57">
            <a:extLst>
              <a:ext uri="{FF2B5EF4-FFF2-40B4-BE49-F238E27FC236}">
                <a16:creationId xmlns:a16="http://schemas.microsoft.com/office/drawing/2014/main" id="{9B9AEA23-552B-8548-25C2-D3021E430213}"/>
              </a:ext>
            </a:extLst>
          </p:cNvPr>
          <p:cNvSpPr/>
          <p:nvPr/>
        </p:nvSpPr>
        <p:spPr>
          <a:xfrm>
            <a:off x="6393901" y="2827027"/>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59" name="Rectangle 58">
            <a:extLst>
              <a:ext uri="{FF2B5EF4-FFF2-40B4-BE49-F238E27FC236}">
                <a16:creationId xmlns:a16="http://schemas.microsoft.com/office/drawing/2014/main" id="{553F9493-B48F-19BA-75C3-AFEBF63F354D}"/>
              </a:ext>
            </a:extLst>
          </p:cNvPr>
          <p:cNvSpPr/>
          <p:nvPr/>
        </p:nvSpPr>
        <p:spPr>
          <a:xfrm>
            <a:off x="6393901" y="2929122"/>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0" name="Rectangle 59">
            <a:extLst>
              <a:ext uri="{FF2B5EF4-FFF2-40B4-BE49-F238E27FC236}">
                <a16:creationId xmlns:a16="http://schemas.microsoft.com/office/drawing/2014/main" id="{4CB89045-2007-115E-3193-554030AF5709}"/>
              </a:ext>
            </a:extLst>
          </p:cNvPr>
          <p:cNvSpPr/>
          <p:nvPr/>
        </p:nvSpPr>
        <p:spPr>
          <a:xfrm>
            <a:off x="6393901" y="3134902"/>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F3D66C58-E1C4-3788-3189-ED40114C21C3}"/>
              </a:ext>
            </a:extLst>
          </p:cNvPr>
          <p:cNvSpPr/>
          <p:nvPr/>
        </p:nvSpPr>
        <p:spPr>
          <a:xfrm>
            <a:off x="6393901" y="3032012"/>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grpSp>
        <p:nvGrpSpPr>
          <p:cNvPr id="62" name="Group 61">
            <a:extLst>
              <a:ext uri="{FF2B5EF4-FFF2-40B4-BE49-F238E27FC236}">
                <a16:creationId xmlns:a16="http://schemas.microsoft.com/office/drawing/2014/main" id="{FB1B6430-2582-D1D5-25AD-116E143ED2AF}"/>
              </a:ext>
            </a:extLst>
          </p:cNvPr>
          <p:cNvGrpSpPr/>
          <p:nvPr/>
        </p:nvGrpSpPr>
        <p:grpSpPr>
          <a:xfrm>
            <a:off x="6393901" y="3277803"/>
            <a:ext cx="91440" cy="400110"/>
            <a:chOff x="6393901" y="3277803"/>
            <a:chExt cx="91440" cy="400110"/>
          </a:xfrm>
        </p:grpSpPr>
        <p:sp>
          <p:nvSpPr>
            <p:cNvPr id="63" name="Rectangle 62">
              <a:extLst>
                <a:ext uri="{FF2B5EF4-FFF2-40B4-BE49-F238E27FC236}">
                  <a16:creationId xmlns:a16="http://schemas.microsoft.com/office/drawing/2014/main" id="{73D57508-9DF9-F585-D1C4-1A93F2D67826}"/>
                </a:ext>
              </a:extLst>
            </p:cNvPr>
            <p:cNvSpPr/>
            <p:nvPr/>
          </p:nvSpPr>
          <p:spPr>
            <a:xfrm>
              <a:off x="6393901" y="327780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4" name="Rectangle 63">
              <a:extLst>
                <a:ext uri="{FF2B5EF4-FFF2-40B4-BE49-F238E27FC236}">
                  <a16:creationId xmlns:a16="http://schemas.microsoft.com/office/drawing/2014/main" id="{6B819BF3-1BF9-F7E5-DF28-E4D29BD92F0B}"/>
                </a:ext>
              </a:extLst>
            </p:cNvPr>
            <p:cNvSpPr/>
            <p:nvPr/>
          </p:nvSpPr>
          <p:spPr>
            <a:xfrm>
              <a:off x="6393901" y="338069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5" name="Rectangle 64">
              <a:extLst>
                <a:ext uri="{FF2B5EF4-FFF2-40B4-BE49-F238E27FC236}">
                  <a16:creationId xmlns:a16="http://schemas.microsoft.com/office/drawing/2014/main" id="{DB5E4CB7-5ECD-929D-4A04-CB9C2B60CA26}"/>
                </a:ext>
              </a:extLst>
            </p:cNvPr>
            <p:cNvSpPr/>
            <p:nvPr/>
          </p:nvSpPr>
          <p:spPr>
            <a:xfrm>
              <a:off x="6393901" y="358647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6" name="Rectangle 65">
              <a:extLst>
                <a:ext uri="{FF2B5EF4-FFF2-40B4-BE49-F238E27FC236}">
                  <a16:creationId xmlns:a16="http://schemas.microsoft.com/office/drawing/2014/main" id="{462FC21D-0582-7FBF-86C2-DC7505D772FF}"/>
                </a:ext>
              </a:extLst>
            </p:cNvPr>
            <p:cNvSpPr/>
            <p:nvPr/>
          </p:nvSpPr>
          <p:spPr>
            <a:xfrm>
              <a:off x="6393901" y="348358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grpSp>
      <p:sp>
        <p:nvSpPr>
          <p:cNvPr id="67" name="Rectangle 66">
            <a:extLst>
              <a:ext uri="{FF2B5EF4-FFF2-40B4-BE49-F238E27FC236}">
                <a16:creationId xmlns:a16="http://schemas.microsoft.com/office/drawing/2014/main" id="{7A315DB5-7302-8AE7-49C2-187959BD8ABE}"/>
              </a:ext>
            </a:extLst>
          </p:cNvPr>
          <p:cNvSpPr/>
          <p:nvPr/>
        </p:nvSpPr>
        <p:spPr>
          <a:xfrm>
            <a:off x="6393901" y="393515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FF4E2065-BBAA-F506-9DF1-82DF433843E0}"/>
              </a:ext>
            </a:extLst>
          </p:cNvPr>
          <p:cNvSpPr/>
          <p:nvPr/>
        </p:nvSpPr>
        <p:spPr>
          <a:xfrm>
            <a:off x="6393901" y="383226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69" name="Rectangle 68">
            <a:extLst>
              <a:ext uri="{FF2B5EF4-FFF2-40B4-BE49-F238E27FC236}">
                <a16:creationId xmlns:a16="http://schemas.microsoft.com/office/drawing/2014/main" id="{29D1A90C-9C10-EC2E-5143-7A45D7D3BFE2}"/>
              </a:ext>
            </a:extLst>
          </p:cNvPr>
          <p:cNvSpPr/>
          <p:nvPr/>
        </p:nvSpPr>
        <p:spPr>
          <a:xfrm>
            <a:off x="6393901" y="418399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0" name="Rectangle 69">
            <a:extLst>
              <a:ext uri="{FF2B5EF4-FFF2-40B4-BE49-F238E27FC236}">
                <a16:creationId xmlns:a16="http://schemas.microsoft.com/office/drawing/2014/main" id="{1E9770A4-FAB6-F805-6272-3A51933B319D}"/>
              </a:ext>
            </a:extLst>
          </p:cNvPr>
          <p:cNvSpPr/>
          <p:nvPr/>
        </p:nvSpPr>
        <p:spPr>
          <a:xfrm>
            <a:off x="6393901" y="426116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1" name="Rectangle 70">
            <a:extLst>
              <a:ext uri="{FF2B5EF4-FFF2-40B4-BE49-F238E27FC236}">
                <a16:creationId xmlns:a16="http://schemas.microsoft.com/office/drawing/2014/main" id="{2BDFB564-03FC-29CF-4AAE-62B9A0A9235F}"/>
              </a:ext>
            </a:extLst>
          </p:cNvPr>
          <p:cNvSpPr/>
          <p:nvPr/>
        </p:nvSpPr>
        <p:spPr>
          <a:xfrm>
            <a:off x="6393901" y="449266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2" name="Rectangle 71">
            <a:extLst>
              <a:ext uri="{FF2B5EF4-FFF2-40B4-BE49-F238E27FC236}">
                <a16:creationId xmlns:a16="http://schemas.microsoft.com/office/drawing/2014/main" id="{FD62B4FF-B76D-FC5F-8A19-26AF66407776}"/>
              </a:ext>
            </a:extLst>
          </p:cNvPr>
          <p:cNvSpPr/>
          <p:nvPr/>
        </p:nvSpPr>
        <p:spPr>
          <a:xfrm>
            <a:off x="6393901" y="4415500"/>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EFEF46EE-666C-18C5-5634-F3D3E06DC8C1}"/>
              </a:ext>
            </a:extLst>
          </p:cNvPr>
          <p:cNvSpPr/>
          <p:nvPr/>
        </p:nvSpPr>
        <p:spPr>
          <a:xfrm>
            <a:off x="6393901" y="4338332"/>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4" name="Rectangle 73">
            <a:extLst>
              <a:ext uri="{FF2B5EF4-FFF2-40B4-BE49-F238E27FC236}">
                <a16:creationId xmlns:a16="http://schemas.microsoft.com/office/drawing/2014/main" id="{93EA3538-73DD-C3FA-FDEE-F2F740C6D825}"/>
              </a:ext>
            </a:extLst>
          </p:cNvPr>
          <p:cNvSpPr/>
          <p:nvPr/>
        </p:nvSpPr>
        <p:spPr>
          <a:xfrm>
            <a:off x="6393901" y="502979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5" name="Rectangle 74">
            <a:extLst>
              <a:ext uri="{FF2B5EF4-FFF2-40B4-BE49-F238E27FC236}">
                <a16:creationId xmlns:a16="http://schemas.microsoft.com/office/drawing/2014/main" id="{97CC3697-22F9-41F0-AAAC-93ECBF28312F}"/>
              </a:ext>
            </a:extLst>
          </p:cNvPr>
          <p:cNvSpPr/>
          <p:nvPr/>
        </p:nvSpPr>
        <p:spPr>
          <a:xfrm>
            <a:off x="6393901" y="510696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6" name="Rectangle 75">
            <a:extLst>
              <a:ext uri="{FF2B5EF4-FFF2-40B4-BE49-F238E27FC236}">
                <a16:creationId xmlns:a16="http://schemas.microsoft.com/office/drawing/2014/main" id="{E44EA6C1-9F6C-0279-82E7-E2FA020FF72C}"/>
              </a:ext>
            </a:extLst>
          </p:cNvPr>
          <p:cNvSpPr/>
          <p:nvPr/>
        </p:nvSpPr>
        <p:spPr>
          <a:xfrm>
            <a:off x="6393901" y="533846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7" name="Rectangle 76">
            <a:extLst>
              <a:ext uri="{FF2B5EF4-FFF2-40B4-BE49-F238E27FC236}">
                <a16:creationId xmlns:a16="http://schemas.microsoft.com/office/drawing/2014/main" id="{411A9C4B-5B1B-F7E8-91C6-D33C69A68579}"/>
              </a:ext>
            </a:extLst>
          </p:cNvPr>
          <p:cNvSpPr/>
          <p:nvPr/>
        </p:nvSpPr>
        <p:spPr>
          <a:xfrm>
            <a:off x="6393901" y="5261300"/>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8" name="Rectangle 77">
            <a:extLst>
              <a:ext uri="{FF2B5EF4-FFF2-40B4-BE49-F238E27FC236}">
                <a16:creationId xmlns:a16="http://schemas.microsoft.com/office/drawing/2014/main" id="{DE6F9D49-A40F-2BC9-689F-1750307298AB}"/>
              </a:ext>
            </a:extLst>
          </p:cNvPr>
          <p:cNvSpPr/>
          <p:nvPr/>
        </p:nvSpPr>
        <p:spPr>
          <a:xfrm>
            <a:off x="6393901" y="5184132"/>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79" name="Rectangle 78">
            <a:extLst>
              <a:ext uri="{FF2B5EF4-FFF2-40B4-BE49-F238E27FC236}">
                <a16:creationId xmlns:a16="http://schemas.microsoft.com/office/drawing/2014/main" id="{A6FC8F37-622A-CA89-E7F9-7D261FD4A2FC}"/>
              </a:ext>
            </a:extLst>
          </p:cNvPr>
          <p:cNvSpPr/>
          <p:nvPr/>
        </p:nvSpPr>
        <p:spPr>
          <a:xfrm>
            <a:off x="9400032" y="5641743"/>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0" name="Rectangle 79">
            <a:extLst>
              <a:ext uri="{FF2B5EF4-FFF2-40B4-BE49-F238E27FC236}">
                <a16:creationId xmlns:a16="http://schemas.microsoft.com/office/drawing/2014/main" id="{C88D0B9F-7C6D-01A0-3E69-0C92F1C1DDC5}"/>
              </a:ext>
            </a:extLst>
          </p:cNvPr>
          <p:cNvSpPr/>
          <p:nvPr/>
        </p:nvSpPr>
        <p:spPr>
          <a:xfrm>
            <a:off x="9400032" y="5941311"/>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74157324-257B-49CC-A476-BA09C1F16909}"/>
              </a:ext>
            </a:extLst>
          </p:cNvPr>
          <p:cNvSpPr/>
          <p:nvPr/>
        </p:nvSpPr>
        <p:spPr>
          <a:xfrm>
            <a:off x="9400032" y="549195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2" name="Rectangle 81">
            <a:extLst>
              <a:ext uri="{FF2B5EF4-FFF2-40B4-BE49-F238E27FC236}">
                <a16:creationId xmlns:a16="http://schemas.microsoft.com/office/drawing/2014/main" id="{80D70E58-A625-BB74-B380-6F4B7FF8FE23}"/>
              </a:ext>
            </a:extLst>
          </p:cNvPr>
          <p:cNvSpPr/>
          <p:nvPr/>
        </p:nvSpPr>
        <p:spPr>
          <a:xfrm>
            <a:off x="9400032" y="5791527"/>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83" name="Rectangle 82">
            <a:extLst>
              <a:ext uri="{FF2B5EF4-FFF2-40B4-BE49-F238E27FC236}">
                <a16:creationId xmlns:a16="http://schemas.microsoft.com/office/drawing/2014/main" id="{7513F5A7-DE14-E2FA-C0C3-41F1EB9394F7}"/>
              </a:ext>
            </a:extLst>
          </p:cNvPr>
          <p:cNvSpPr/>
          <p:nvPr/>
        </p:nvSpPr>
        <p:spPr>
          <a:xfrm>
            <a:off x="9400032" y="6091095"/>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84" name="Connector: Elbow 84">
            <a:extLst>
              <a:ext uri="{FF2B5EF4-FFF2-40B4-BE49-F238E27FC236}">
                <a16:creationId xmlns:a16="http://schemas.microsoft.com/office/drawing/2014/main" id="{B5D05660-4683-8F40-4607-8FD1AADE41A0}"/>
              </a:ext>
            </a:extLst>
          </p:cNvPr>
          <p:cNvCxnSpPr>
            <a:stCxn id="18" idx="3"/>
            <a:endCxn id="50" idx="1"/>
          </p:cNvCxnSpPr>
          <p:nvPr/>
        </p:nvCxnSpPr>
        <p:spPr>
          <a:xfrm flipV="1">
            <a:off x="8432966" y="2611766"/>
            <a:ext cx="958828" cy="866092"/>
          </a:xfrm>
          <a:prstGeom prst="bentConnector3">
            <a:avLst>
              <a:gd name="adj1" fmla="val 44550"/>
            </a:avLst>
          </a:prstGeom>
          <a:noFill/>
          <a:ln w="6350" cap="flat" cmpd="sng" algn="ctr">
            <a:solidFill>
              <a:srgbClr val="000000"/>
            </a:solidFill>
            <a:prstDash val="solid"/>
            <a:miter lim="800000"/>
            <a:tailEnd type="triangle"/>
          </a:ln>
          <a:effectLst/>
        </p:spPr>
      </p:cxnSp>
      <p:sp>
        <p:nvSpPr>
          <p:cNvPr id="85" name="Rectangle 84">
            <a:extLst>
              <a:ext uri="{FF2B5EF4-FFF2-40B4-BE49-F238E27FC236}">
                <a16:creationId xmlns:a16="http://schemas.microsoft.com/office/drawing/2014/main" id="{EB6F21C3-F67F-CAB0-3FFB-474917BE065D}"/>
              </a:ext>
            </a:extLst>
          </p:cNvPr>
          <p:cNvSpPr/>
          <p:nvPr/>
        </p:nvSpPr>
        <p:spPr>
          <a:xfrm>
            <a:off x="6015079" y="2697055"/>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86" name="Connector: Elbow 86">
            <a:extLst>
              <a:ext uri="{FF2B5EF4-FFF2-40B4-BE49-F238E27FC236}">
                <a16:creationId xmlns:a16="http://schemas.microsoft.com/office/drawing/2014/main" id="{65CE1530-0D13-87C1-022A-56528541661F}"/>
              </a:ext>
            </a:extLst>
          </p:cNvPr>
          <p:cNvCxnSpPr>
            <a:stCxn id="85" idx="2"/>
            <a:endCxn id="63" idx="1"/>
          </p:cNvCxnSpPr>
          <p:nvPr/>
        </p:nvCxnSpPr>
        <p:spPr>
          <a:xfrm rot="16200000" flipH="1">
            <a:off x="5959836" y="2889458"/>
            <a:ext cx="535028" cy="333102"/>
          </a:xfrm>
          <a:prstGeom prst="bentConnector2">
            <a:avLst/>
          </a:prstGeom>
          <a:noFill/>
          <a:ln w="6350" cap="flat" cmpd="sng" algn="ctr">
            <a:solidFill>
              <a:srgbClr val="FFC000"/>
            </a:solidFill>
            <a:prstDash val="solid"/>
            <a:miter lim="800000"/>
            <a:tailEnd type="triangle"/>
          </a:ln>
          <a:effectLst/>
        </p:spPr>
      </p:cxnSp>
      <p:cxnSp>
        <p:nvCxnSpPr>
          <p:cNvPr id="87" name="Connector: Elbow 87">
            <a:extLst>
              <a:ext uri="{FF2B5EF4-FFF2-40B4-BE49-F238E27FC236}">
                <a16:creationId xmlns:a16="http://schemas.microsoft.com/office/drawing/2014/main" id="{70C7BD9E-FD2C-2464-162F-48FD8CAB2196}"/>
              </a:ext>
            </a:extLst>
          </p:cNvPr>
          <p:cNvCxnSpPr>
            <a:stCxn id="85" idx="2"/>
            <a:endCxn id="65" idx="1"/>
          </p:cNvCxnSpPr>
          <p:nvPr/>
        </p:nvCxnSpPr>
        <p:spPr>
          <a:xfrm rot="16200000" flipH="1">
            <a:off x="5805501" y="3043793"/>
            <a:ext cx="843698" cy="333102"/>
          </a:xfrm>
          <a:prstGeom prst="bentConnector2">
            <a:avLst/>
          </a:prstGeom>
          <a:noFill/>
          <a:ln w="6350" cap="flat" cmpd="sng" algn="ctr">
            <a:solidFill>
              <a:srgbClr val="FFC000"/>
            </a:solidFill>
            <a:prstDash val="solid"/>
            <a:miter lim="800000"/>
            <a:tailEnd type="triangle"/>
          </a:ln>
          <a:effectLst/>
        </p:spPr>
      </p:cxnSp>
      <p:cxnSp>
        <p:nvCxnSpPr>
          <p:cNvPr id="88" name="Connector: Elbow 88">
            <a:extLst>
              <a:ext uri="{FF2B5EF4-FFF2-40B4-BE49-F238E27FC236}">
                <a16:creationId xmlns:a16="http://schemas.microsoft.com/office/drawing/2014/main" id="{842B1CDE-E770-EFBA-30C9-BDB48C3C5F9B}"/>
              </a:ext>
            </a:extLst>
          </p:cNvPr>
          <p:cNvCxnSpPr>
            <a:cxnSpLocks/>
            <a:stCxn id="85" idx="2"/>
            <a:endCxn id="69" idx="1"/>
          </p:cNvCxnSpPr>
          <p:nvPr/>
        </p:nvCxnSpPr>
        <p:spPr>
          <a:xfrm rot="16200000" flipH="1">
            <a:off x="5506740" y="3342554"/>
            <a:ext cx="1441221" cy="333102"/>
          </a:xfrm>
          <a:prstGeom prst="bentConnector2">
            <a:avLst/>
          </a:prstGeom>
          <a:noFill/>
          <a:ln w="6350" cap="flat" cmpd="sng" algn="ctr">
            <a:solidFill>
              <a:srgbClr val="FFC000"/>
            </a:solidFill>
            <a:prstDash val="solid"/>
            <a:miter lim="800000"/>
            <a:tailEnd type="triangle"/>
          </a:ln>
          <a:effectLst/>
        </p:spPr>
      </p:cxnSp>
      <p:cxnSp>
        <p:nvCxnSpPr>
          <p:cNvPr id="89" name="Connector: Elbow 89">
            <a:extLst>
              <a:ext uri="{FF2B5EF4-FFF2-40B4-BE49-F238E27FC236}">
                <a16:creationId xmlns:a16="http://schemas.microsoft.com/office/drawing/2014/main" id="{58A37FDE-61A5-A6E4-A7B1-A2B7E48D6110}"/>
              </a:ext>
            </a:extLst>
          </p:cNvPr>
          <p:cNvCxnSpPr>
            <a:cxnSpLocks/>
            <a:stCxn id="85" idx="2"/>
            <a:endCxn id="81" idx="1"/>
          </p:cNvCxnSpPr>
          <p:nvPr/>
        </p:nvCxnSpPr>
        <p:spPr>
          <a:xfrm rot="16200000" flipH="1">
            <a:off x="6355823" y="2493470"/>
            <a:ext cx="2749184" cy="3339233"/>
          </a:xfrm>
          <a:prstGeom prst="bentConnector2">
            <a:avLst/>
          </a:prstGeom>
          <a:noFill/>
          <a:ln w="6350" cap="flat" cmpd="sng" algn="ctr">
            <a:solidFill>
              <a:srgbClr val="FFC000"/>
            </a:solidFill>
            <a:prstDash val="solid"/>
            <a:miter lim="800000"/>
            <a:tailEnd type="triangle"/>
          </a:ln>
          <a:effectLst/>
        </p:spPr>
      </p:cxnSp>
      <p:sp>
        <p:nvSpPr>
          <p:cNvPr id="90" name="Rectangle 89">
            <a:extLst>
              <a:ext uri="{FF2B5EF4-FFF2-40B4-BE49-F238E27FC236}">
                <a16:creationId xmlns:a16="http://schemas.microsoft.com/office/drawing/2014/main" id="{A8A64106-A09A-2FBC-7AFF-5BA5F5124ED6}"/>
              </a:ext>
            </a:extLst>
          </p:cNvPr>
          <p:cNvSpPr/>
          <p:nvPr/>
        </p:nvSpPr>
        <p:spPr>
          <a:xfrm>
            <a:off x="9147698" y="5545986"/>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91" name="Connector: Elbow 91">
            <a:extLst>
              <a:ext uri="{FF2B5EF4-FFF2-40B4-BE49-F238E27FC236}">
                <a16:creationId xmlns:a16="http://schemas.microsoft.com/office/drawing/2014/main" id="{4EEF0DF1-86C2-93C8-DE66-81A40DEDC920}"/>
              </a:ext>
            </a:extLst>
          </p:cNvPr>
          <p:cNvCxnSpPr>
            <a:cxnSpLocks/>
            <a:stCxn id="90" idx="0"/>
            <a:endCxn id="92" idx="1"/>
          </p:cNvCxnSpPr>
          <p:nvPr/>
        </p:nvCxnSpPr>
        <p:spPr>
          <a:xfrm rot="5400000" flipH="1" flipV="1">
            <a:off x="8913840" y="5068032"/>
            <a:ext cx="757532" cy="198376"/>
          </a:xfrm>
          <a:prstGeom prst="bentConnector2">
            <a:avLst/>
          </a:prstGeom>
          <a:noFill/>
          <a:ln w="6350" cap="flat" cmpd="sng" algn="ctr">
            <a:solidFill>
              <a:srgbClr val="FFC000"/>
            </a:solidFill>
            <a:prstDash val="solid"/>
            <a:miter lim="800000"/>
            <a:tailEnd type="triangle"/>
          </a:ln>
          <a:effectLst/>
        </p:spPr>
      </p:cxnSp>
      <p:sp>
        <p:nvSpPr>
          <p:cNvPr id="92" name="Rectangle 91">
            <a:extLst>
              <a:ext uri="{FF2B5EF4-FFF2-40B4-BE49-F238E27FC236}">
                <a16:creationId xmlns:a16="http://schemas.microsoft.com/office/drawing/2014/main" id="{21179DF4-2123-613C-0CF1-CF33D6BFFEAE}"/>
              </a:ext>
            </a:extLst>
          </p:cNvPr>
          <p:cNvSpPr/>
          <p:nvPr/>
        </p:nvSpPr>
        <p:spPr>
          <a:xfrm>
            <a:off x="9391794" y="474273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93" name="Connector: Elbow 93">
            <a:extLst>
              <a:ext uri="{FF2B5EF4-FFF2-40B4-BE49-F238E27FC236}">
                <a16:creationId xmlns:a16="http://schemas.microsoft.com/office/drawing/2014/main" id="{268C1758-0935-8CE2-8E6D-0EC3898D0723}"/>
              </a:ext>
            </a:extLst>
          </p:cNvPr>
          <p:cNvCxnSpPr>
            <a:cxnSpLocks/>
            <a:stCxn id="12" idx="3"/>
            <a:endCxn id="79" idx="1"/>
          </p:cNvCxnSpPr>
          <p:nvPr/>
        </p:nvCxnSpPr>
        <p:spPr>
          <a:xfrm>
            <a:off x="4745000" y="3329518"/>
            <a:ext cx="4655032" cy="2357945"/>
          </a:xfrm>
          <a:prstGeom prst="bentConnector3">
            <a:avLst>
              <a:gd name="adj1" fmla="val 12214"/>
            </a:avLst>
          </a:prstGeom>
          <a:noFill/>
          <a:ln w="6350" cap="flat" cmpd="sng" algn="ctr">
            <a:solidFill>
              <a:srgbClr val="00A9F4"/>
            </a:solidFill>
            <a:prstDash val="solid"/>
            <a:miter lim="800000"/>
            <a:tailEnd type="triangle"/>
          </a:ln>
          <a:effectLst/>
        </p:spPr>
      </p:cxnSp>
      <p:sp>
        <p:nvSpPr>
          <p:cNvPr id="94" name="Rectangle 93">
            <a:extLst>
              <a:ext uri="{FF2B5EF4-FFF2-40B4-BE49-F238E27FC236}">
                <a16:creationId xmlns:a16="http://schemas.microsoft.com/office/drawing/2014/main" id="{AD32EC5E-9CE8-A1D4-1B1B-9FE4E800425B}"/>
              </a:ext>
            </a:extLst>
          </p:cNvPr>
          <p:cNvSpPr/>
          <p:nvPr/>
        </p:nvSpPr>
        <p:spPr>
          <a:xfrm>
            <a:off x="5176502" y="323207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95" name="Connector: Elbow 95">
            <a:extLst>
              <a:ext uri="{FF2B5EF4-FFF2-40B4-BE49-F238E27FC236}">
                <a16:creationId xmlns:a16="http://schemas.microsoft.com/office/drawing/2014/main" id="{3A7CB4F4-4C80-41C8-0179-C75DBC796798}"/>
              </a:ext>
            </a:extLst>
          </p:cNvPr>
          <p:cNvCxnSpPr>
            <a:stCxn id="26" idx="2"/>
            <a:endCxn id="94" idx="2"/>
          </p:cNvCxnSpPr>
          <p:nvPr/>
        </p:nvCxnSpPr>
        <p:spPr>
          <a:xfrm rot="16200000" flipH="1">
            <a:off x="3644152" y="1745443"/>
            <a:ext cx="191087" cy="2965053"/>
          </a:xfrm>
          <a:prstGeom prst="bentConnector3">
            <a:avLst>
              <a:gd name="adj1" fmla="val 219631"/>
            </a:avLst>
          </a:prstGeom>
          <a:noFill/>
          <a:ln w="6350" cap="flat" cmpd="sng" algn="ctr">
            <a:solidFill>
              <a:srgbClr val="00A9F4"/>
            </a:solidFill>
            <a:prstDash val="solid"/>
            <a:miter lim="800000"/>
            <a:headEnd type="triangle" w="med" len="med"/>
            <a:tailEnd type="none" w="med" len="med"/>
          </a:ln>
          <a:effectLst/>
        </p:spPr>
      </p:cxnSp>
      <p:cxnSp>
        <p:nvCxnSpPr>
          <p:cNvPr id="96" name="Connector: Elbow 96">
            <a:extLst>
              <a:ext uri="{FF2B5EF4-FFF2-40B4-BE49-F238E27FC236}">
                <a16:creationId xmlns:a16="http://schemas.microsoft.com/office/drawing/2014/main" id="{2D52FAE2-3C9F-0E19-769F-660BCE4D504F}"/>
              </a:ext>
            </a:extLst>
          </p:cNvPr>
          <p:cNvCxnSpPr>
            <a:cxnSpLocks/>
            <a:stCxn id="12" idx="3"/>
            <a:endCxn id="70" idx="1"/>
          </p:cNvCxnSpPr>
          <p:nvPr/>
        </p:nvCxnSpPr>
        <p:spPr>
          <a:xfrm>
            <a:off x="4745000" y="3329518"/>
            <a:ext cx="1648901" cy="977366"/>
          </a:xfrm>
          <a:prstGeom prst="bentConnector3">
            <a:avLst>
              <a:gd name="adj1" fmla="val 50000"/>
            </a:avLst>
          </a:prstGeom>
          <a:noFill/>
          <a:ln w="6350" cap="flat" cmpd="sng" algn="ctr">
            <a:solidFill>
              <a:srgbClr val="00A9F4"/>
            </a:solidFill>
            <a:prstDash val="solid"/>
            <a:miter lim="800000"/>
            <a:tailEnd type="triangle"/>
          </a:ln>
          <a:effectLst/>
        </p:spPr>
      </p:cxnSp>
      <p:cxnSp>
        <p:nvCxnSpPr>
          <p:cNvPr id="97" name="Connector: Elbow 97">
            <a:extLst>
              <a:ext uri="{FF2B5EF4-FFF2-40B4-BE49-F238E27FC236}">
                <a16:creationId xmlns:a16="http://schemas.microsoft.com/office/drawing/2014/main" id="{3300856E-F729-6E14-FF19-CCFF0EFA8315}"/>
              </a:ext>
            </a:extLst>
          </p:cNvPr>
          <p:cNvCxnSpPr>
            <a:cxnSpLocks/>
            <a:stCxn id="12" idx="3"/>
            <a:endCxn id="74" idx="1"/>
          </p:cNvCxnSpPr>
          <p:nvPr/>
        </p:nvCxnSpPr>
        <p:spPr>
          <a:xfrm>
            <a:off x="4745000" y="3329518"/>
            <a:ext cx="1648901" cy="1745998"/>
          </a:xfrm>
          <a:prstGeom prst="bentConnector3">
            <a:avLst>
              <a:gd name="adj1" fmla="val 50000"/>
            </a:avLst>
          </a:prstGeom>
          <a:noFill/>
          <a:ln w="6350" cap="flat" cmpd="sng" algn="ctr">
            <a:solidFill>
              <a:srgbClr val="00A9F4"/>
            </a:solidFill>
            <a:prstDash val="solid"/>
            <a:miter lim="800000"/>
            <a:tailEnd type="triangle"/>
          </a:ln>
          <a:effectLst/>
        </p:spPr>
      </p:cxnSp>
      <p:cxnSp>
        <p:nvCxnSpPr>
          <p:cNvPr id="98" name="Connector: Elbow 98">
            <a:extLst>
              <a:ext uri="{FF2B5EF4-FFF2-40B4-BE49-F238E27FC236}">
                <a16:creationId xmlns:a16="http://schemas.microsoft.com/office/drawing/2014/main" id="{CF127DC2-D32D-C726-DAC7-37E3A739F215}"/>
              </a:ext>
            </a:extLst>
          </p:cNvPr>
          <p:cNvCxnSpPr>
            <a:cxnSpLocks/>
            <a:stCxn id="49" idx="3"/>
            <a:endCxn id="68" idx="1"/>
          </p:cNvCxnSpPr>
          <p:nvPr/>
        </p:nvCxnSpPr>
        <p:spPr>
          <a:xfrm>
            <a:off x="3013649" y="3094366"/>
            <a:ext cx="3380252" cy="783618"/>
          </a:xfrm>
          <a:prstGeom prst="bentConnector3">
            <a:avLst>
              <a:gd name="adj1" fmla="val 73246"/>
            </a:avLst>
          </a:prstGeom>
          <a:noFill/>
          <a:ln w="6350" cap="flat" cmpd="sng" algn="ctr">
            <a:solidFill>
              <a:srgbClr val="FAA082"/>
            </a:solidFill>
            <a:prstDash val="solid"/>
            <a:miter lim="800000"/>
            <a:tailEnd type="triangle"/>
          </a:ln>
          <a:effectLst/>
        </p:spPr>
      </p:cxnSp>
      <p:sp>
        <p:nvSpPr>
          <p:cNvPr id="99" name="Rectangle 98">
            <a:extLst>
              <a:ext uri="{FF2B5EF4-FFF2-40B4-BE49-F238E27FC236}">
                <a16:creationId xmlns:a16="http://schemas.microsoft.com/office/drawing/2014/main" id="{2B2A062C-F657-F57E-7EA8-519CD78607B7}"/>
              </a:ext>
            </a:extLst>
          </p:cNvPr>
          <p:cNvSpPr/>
          <p:nvPr/>
        </p:nvSpPr>
        <p:spPr>
          <a:xfrm>
            <a:off x="1329182" y="237410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0" name="Rectangle 99">
            <a:extLst>
              <a:ext uri="{FF2B5EF4-FFF2-40B4-BE49-F238E27FC236}">
                <a16:creationId xmlns:a16="http://schemas.microsoft.com/office/drawing/2014/main" id="{81FB9975-5C6D-F2A5-F066-F5A686845894}"/>
              </a:ext>
            </a:extLst>
          </p:cNvPr>
          <p:cNvSpPr/>
          <p:nvPr/>
        </p:nvSpPr>
        <p:spPr>
          <a:xfrm>
            <a:off x="1189482" y="258365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1" name="Rectangle 100">
            <a:extLst>
              <a:ext uri="{FF2B5EF4-FFF2-40B4-BE49-F238E27FC236}">
                <a16:creationId xmlns:a16="http://schemas.microsoft.com/office/drawing/2014/main" id="{DE705DAF-982F-C9D3-BE15-066AABB063AD}"/>
              </a:ext>
            </a:extLst>
          </p:cNvPr>
          <p:cNvSpPr/>
          <p:nvPr/>
        </p:nvSpPr>
        <p:spPr>
          <a:xfrm>
            <a:off x="1049782" y="279320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sp>
        <p:nvSpPr>
          <p:cNvPr id="102" name="Rectangle 101">
            <a:extLst>
              <a:ext uri="{FF2B5EF4-FFF2-40B4-BE49-F238E27FC236}">
                <a16:creationId xmlns:a16="http://schemas.microsoft.com/office/drawing/2014/main" id="{60E39743-09FD-C9BD-319F-E177F2EB9242}"/>
              </a:ext>
            </a:extLst>
          </p:cNvPr>
          <p:cNvSpPr/>
          <p:nvPr/>
        </p:nvSpPr>
        <p:spPr>
          <a:xfrm>
            <a:off x="910082" y="300275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03" name="Connector: Elbow 103">
            <a:extLst>
              <a:ext uri="{FF2B5EF4-FFF2-40B4-BE49-F238E27FC236}">
                <a16:creationId xmlns:a16="http://schemas.microsoft.com/office/drawing/2014/main" id="{B3BC2D68-6311-9588-2D20-BE085760D71E}"/>
              </a:ext>
            </a:extLst>
          </p:cNvPr>
          <p:cNvCxnSpPr>
            <a:stCxn id="99" idx="2"/>
            <a:endCxn id="13" idx="0"/>
          </p:cNvCxnSpPr>
          <p:nvPr/>
        </p:nvCxnSpPr>
        <p:spPr>
          <a:xfrm rot="16200000" flipH="1">
            <a:off x="1535652" y="2304799"/>
            <a:ext cx="2364857" cy="2686356"/>
          </a:xfrm>
          <a:prstGeom prst="bentConnector3">
            <a:avLst>
              <a:gd name="adj1" fmla="val 91967"/>
            </a:avLst>
          </a:prstGeom>
          <a:noFill/>
          <a:ln w="6350" cap="flat" cmpd="sng" algn="ctr">
            <a:solidFill>
              <a:srgbClr val="92D050"/>
            </a:solidFill>
            <a:prstDash val="solid"/>
            <a:miter lim="800000"/>
            <a:tailEnd type="triangle"/>
          </a:ln>
          <a:effectLst/>
        </p:spPr>
      </p:cxnSp>
      <p:sp>
        <p:nvSpPr>
          <p:cNvPr id="104" name="Rectangle 103">
            <a:extLst>
              <a:ext uri="{FF2B5EF4-FFF2-40B4-BE49-F238E27FC236}">
                <a16:creationId xmlns:a16="http://schemas.microsoft.com/office/drawing/2014/main" id="{F822F1CE-7C81-94AB-C832-38540E60F625}"/>
              </a:ext>
            </a:extLst>
          </p:cNvPr>
          <p:cNvSpPr/>
          <p:nvPr/>
        </p:nvSpPr>
        <p:spPr>
          <a:xfrm>
            <a:off x="5704332" y="459660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05" name="Connector: Elbow 105">
            <a:extLst>
              <a:ext uri="{FF2B5EF4-FFF2-40B4-BE49-F238E27FC236}">
                <a16:creationId xmlns:a16="http://schemas.microsoft.com/office/drawing/2014/main" id="{93CAA76D-7FBD-0FF6-8B73-E94FA0230D31}"/>
              </a:ext>
            </a:extLst>
          </p:cNvPr>
          <p:cNvCxnSpPr>
            <a:cxnSpLocks/>
            <a:stCxn id="107" idx="0"/>
            <a:endCxn id="60" idx="1"/>
          </p:cNvCxnSpPr>
          <p:nvPr/>
        </p:nvCxnSpPr>
        <p:spPr>
          <a:xfrm rot="5400000" flipH="1" flipV="1">
            <a:off x="5319533" y="3566692"/>
            <a:ext cx="1460437" cy="688299"/>
          </a:xfrm>
          <a:prstGeom prst="bentConnector2">
            <a:avLst/>
          </a:prstGeom>
          <a:noFill/>
          <a:ln w="6350" cap="flat" cmpd="sng" algn="ctr">
            <a:solidFill>
              <a:srgbClr val="92D050"/>
            </a:solidFill>
            <a:prstDash val="solid"/>
            <a:miter lim="800000"/>
            <a:tailEnd type="triangle"/>
          </a:ln>
          <a:effectLst/>
        </p:spPr>
      </p:cxnSp>
      <p:cxnSp>
        <p:nvCxnSpPr>
          <p:cNvPr id="106" name="Connector: Elbow 106">
            <a:extLst>
              <a:ext uri="{FF2B5EF4-FFF2-40B4-BE49-F238E27FC236}">
                <a16:creationId xmlns:a16="http://schemas.microsoft.com/office/drawing/2014/main" id="{4211A595-15B6-30DC-0C38-1BB25DC8B58D}"/>
              </a:ext>
            </a:extLst>
          </p:cNvPr>
          <p:cNvCxnSpPr>
            <a:stCxn id="13" idx="0"/>
            <a:endCxn id="104" idx="1"/>
          </p:cNvCxnSpPr>
          <p:nvPr/>
        </p:nvCxnSpPr>
        <p:spPr>
          <a:xfrm rot="5400000" flipH="1" flipV="1">
            <a:off x="4788757" y="3914831"/>
            <a:ext cx="188077" cy="1643074"/>
          </a:xfrm>
          <a:prstGeom prst="bentConnector2">
            <a:avLst/>
          </a:prstGeom>
          <a:noFill/>
          <a:ln w="6350" cap="flat" cmpd="sng" algn="ctr">
            <a:solidFill>
              <a:srgbClr val="92D050"/>
            </a:solidFill>
            <a:prstDash val="solid"/>
            <a:miter lim="800000"/>
            <a:tailEnd type="none"/>
          </a:ln>
          <a:effectLst/>
        </p:spPr>
      </p:cxnSp>
      <p:sp>
        <p:nvSpPr>
          <p:cNvPr id="107" name="Rectangle 106">
            <a:extLst>
              <a:ext uri="{FF2B5EF4-FFF2-40B4-BE49-F238E27FC236}">
                <a16:creationId xmlns:a16="http://schemas.microsoft.com/office/drawing/2014/main" id="{80A80C28-84E5-EDFF-5B29-4C17C4AEEF07}"/>
              </a:ext>
            </a:extLst>
          </p:cNvPr>
          <p:cNvSpPr/>
          <p:nvPr/>
        </p:nvSpPr>
        <p:spPr>
          <a:xfrm>
            <a:off x="5659882" y="464105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08" name="Connector: Elbow 108">
            <a:extLst>
              <a:ext uri="{FF2B5EF4-FFF2-40B4-BE49-F238E27FC236}">
                <a16:creationId xmlns:a16="http://schemas.microsoft.com/office/drawing/2014/main" id="{BA9957F4-40E0-1A8E-5C87-F3106AFB62C0}"/>
              </a:ext>
            </a:extLst>
          </p:cNvPr>
          <p:cNvCxnSpPr>
            <a:cxnSpLocks/>
            <a:stCxn id="107" idx="0"/>
            <a:endCxn id="73" idx="1"/>
          </p:cNvCxnSpPr>
          <p:nvPr/>
        </p:nvCxnSpPr>
        <p:spPr>
          <a:xfrm rot="5400000" flipH="1" flipV="1">
            <a:off x="5921248" y="4168407"/>
            <a:ext cx="257007" cy="688299"/>
          </a:xfrm>
          <a:prstGeom prst="bentConnector2">
            <a:avLst/>
          </a:prstGeom>
          <a:noFill/>
          <a:ln w="6350" cap="flat" cmpd="sng" algn="ctr">
            <a:solidFill>
              <a:srgbClr val="92D050"/>
            </a:solidFill>
            <a:prstDash val="solid"/>
            <a:miter lim="800000"/>
            <a:tailEnd type="triangle"/>
          </a:ln>
          <a:effectLst/>
        </p:spPr>
      </p:cxnSp>
      <p:cxnSp>
        <p:nvCxnSpPr>
          <p:cNvPr id="109" name="Connector: Elbow 109">
            <a:extLst>
              <a:ext uri="{FF2B5EF4-FFF2-40B4-BE49-F238E27FC236}">
                <a16:creationId xmlns:a16="http://schemas.microsoft.com/office/drawing/2014/main" id="{482D6249-9706-5C8C-37CD-80D788EE63BF}"/>
              </a:ext>
            </a:extLst>
          </p:cNvPr>
          <p:cNvCxnSpPr>
            <a:stCxn id="107" idx="0"/>
            <a:endCxn id="76" idx="1"/>
          </p:cNvCxnSpPr>
          <p:nvPr/>
        </p:nvCxnSpPr>
        <p:spPr>
          <a:xfrm rot="16200000" flipH="1">
            <a:off x="5678187" y="4668473"/>
            <a:ext cx="743127" cy="688299"/>
          </a:xfrm>
          <a:prstGeom prst="bentConnector4">
            <a:avLst>
              <a:gd name="adj1" fmla="val -30762"/>
              <a:gd name="adj2" fmla="val -188"/>
            </a:avLst>
          </a:prstGeom>
          <a:noFill/>
          <a:ln w="6350" cap="flat" cmpd="sng" algn="ctr">
            <a:solidFill>
              <a:srgbClr val="92D050"/>
            </a:solidFill>
            <a:prstDash val="solid"/>
            <a:miter lim="800000"/>
            <a:tailEnd type="triangle"/>
          </a:ln>
          <a:effectLst/>
        </p:spPr>
      </p:cxnSp>
      <p:cxnSp>
        <p:nvCxnSpPr>
          <p:cNvPr id="110" name="Connector: Elbow 110">
            <a:extLst>
              <a:ext uri="{FF2B5EF4-FFF2-40B4-BE49-F238E27FC236}">
                <a16:creationId xmlns:a16="http://schemas.microsoft.com/office/drawing/2014/main" id="{C2AA64AC-5596-DEB6-980F-04823783C7D2}"/>
              </a:ext>
            </a:extLst>
          </p:cNvPr>
          <p:cNvCxnSpPr>
            <a:stCxn id="13" idx="3"/>
            <a:endCxn id="82" idx="1"/>
          </p:cNvCxnSpPr>
          <p:nvPr/>
        </p:nvCxnSpPr>
        <p:spPr>
          <a:xfrm>
            <a:off x="4745000" y="4953517"/>
            <a:ext cx="4655032" cy="883730"/>
          </a:xfrm>
          <a:prstGeom prst="bentConnector3">
            <a:avLst>
              <a:gd name="adj1" fmla="val 16443"/>
            </a:avLst>
          </a:prstGeom>
          <a:noFill/>
          <a:ln w="6350" cap="flat" cmpd="sng" algn="ctr">
            <a:solidFill>
              <a:srgbClr val="00B050"/>
            </a:solidFill>
            <a:prstDash val="solid"/>
            <a:miter lim="800000"/>
            <a:tailEnd type="triangle"/>
          </a:ln>
          <a:effectLst/>
        </p:spPr>
      </p:cxnSp>
      <p:cxnSp>
        <p:nvCxnSpPr>
          <p:cNvPr id="111" name="Connector: Elbow 111">
            <a:extLst>
              <a:ext uri="{FF2B5EF4-FFF2-40B4-BE49-F238E27FC236}">
                <a16:creationId xmlns:a16="http://schemas.microsoft.com/office/drawing/2014/main" id="{77C27FF4-98EA-1CA1-7003-0E2AE93F83A5}"/>
              </a:ext>
            </a:extLst>
          </p:cNvPr>
          <p:cNvCxnSpPr>
            <a:stCxn id="13" idx="3"/>
            <a:endCxn id="66" idx="1"/>
          </p:cNvCxnSpPr>
          <p:nvPr/>
        </p:nvCxnSpPr>
        <p:spPr>
          <a:xfrm flipV="1">
            <a:off x="4745000" y="3529303"/>
            <a:ext cx="1648901" cy="1424214"/>
          </a:xfrm>
          <a:prstGeom prst="bentConnector3">
            <a:avLst>
              <a:gd name="adj1" fmla="val 46765"/>
            </a:avLst>
          </a:prstGeom>
          <a:noFill/>
          <a:ln w="6350" cap="flat" cmpd="sng" algn="ctr">
            <a:solidFill>
              <a:srgbClr val="00B050"/>
            </a:solidFill>
            <a:prstDash val="solid"/>
            <a:miter lim="800000"/>
            <a:tailEnd type="triangle"/>
          </a:ln>
          <a:effectLst/>
        </p:spPr>
      </p:cxnSp>
      <p:cxnSp>
        <p:nvCxnSpPr>
          <p:cNvPr id="112" name="Connector: Elbow 112">
            <a:extLst>
              <a:ext uri="{FF2B5EF4-FFF2-40B4-BE49-F238E27FC236}">
                <a16:creationId xmlns:a16="http://schemas.microsoft.com/office/drawing/2014/main" id="{F42B1273-66A2-A7A3-2CFD-F27A3FCC2A3C}"/>
              </a:ext>
            </a:extLst>
          </p:cNvPr>
          <p:cNvCxnSpPr>
            <a:cxnSpLocks/>
            <a:stCxn id="100" idx="2"/>
            <a:endCxn id="75" idx="1"/>
          </p:cNvCxnSpPr>
          <p:nvPr/>
        </p:nvCxnSpPr>
        <p:spPr>
          <a:xfrm rot="16200000" flipH="1">
            <a:off x="2575759" y="1334541"/>
            <a:ext cx="2477585" cy="5158699"/>
          </a:xfrm>
          <a:prstGeom prst="bentConnector2">
            <a:avLst/>
          </a:prstGeom>
          <a:noFill/>
          <a:ln w="6350" cap="flat" cmpd="sng" algn="ctr">
            <a:solidFill>
              <a:srgbClr val="7F7F7F"/>
            </a:solidFill>
            <a:prstDash val="solid"/>
            <a:miter lim="800000"/>
            <a:tailEnd type="triangle"/>
          </a:ln>
          <a:effectLst/>
        </p:spPr>
      </p:cxnSp>
      <p:sp>
        <p:nvSpPr>
          <p:cNvPr id="113" name="Rectangle 112">
            <a:extLst>
              <a:ext uri="{FF2B5EF4-FFF2-40B4-BE49-F238E27FC236}">
                <a16:creationId xmlns:a16="http://schemas.microsoft.com/office/drawing/2014/main" id="{987CF871-266E-087D-503B-8923D4C194E7}"/>
              </a:ext>
            </a:extLst>
          </p:cNvPr>
          <p:cNvSpPr/>
          <p:nvPr/>
        </p:nvSpPr>
        <p:spPr>
          <a:xfrm>
            <a:off x="5386832" y="515540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14" name="Connector: Elbow 114">
            <a:extLst>
              <a:ext uri="{FF2B5EF4-FFF2-40B4-BE49-F238E27FC236}">
                <a16:creationId xmlns:a16="http://schemas.microsoft.com/office/drawing/2014/main" id="{2FB6C23A-ED0F-87B6-7531-2BA58EA70B2D}"/>
              </a:ext>
            </a:extLst>
          </p:cNvPr>
          <p:cNvCxnSpPr>
            <a:stCxn id="113" idx="0"/>
            <a:endCxn id="59" idx="1"/>
          </p:cNvCxnSpPr>
          <p:nvPr/>
        </p:nvCxnSpPr>
        <p:spPr>
          <a:xfrm rot="5400000" flipH="1" flipV="1">
            <a:off x="4822943" y="3584452"/>
            <a:ext cx="2180567" cy="961349"/>
          </a:xfrm>
          <a:prstGeom prst="bentConnector2">
            <a:avLst/>
          </a:prstGeom>
          <a:noFill/>
          <a:ln w="6350" cap="flat" cmpd="sng" algn="ctr">
            <a:solidFill>
              <a:srgbClr val="7F7F7F"/>
            </a:solidFill>
            <a:prstDash val="solid"/>
            <a:miter lim="800000"/>
            <a:tailEnd type="triangle"/>
          </a:ln>
          <a:effectLst/>
        </p:spPr>
      </p:cxnSp>
      <p:cxnSp>
        <p:nvCxnSpPr>
          <p:cNvPr id="115" name="Connector: Elbow 115">
            <a:extLst>
              <a:ext uri="{FF2B5EF4-FFF2-40B4-BE49-F238E27FC236}">
                <a16:creationId xmlns:a16="http://schemas.microsoft.com/office/drawing/2014/main" id="{DC434E54-824C-EBE3-F4A2-0F72AA24EA44}"/>
              </a:ext>
            </a:extLst>
          </p:cNvPr>
          <p:cNvCxnSpPr>
            <a:stCxn id="113" idx="0"/>
            <a:endCxn id="67" idx="1"/>
          </p:cNvCxnSpPr>
          <p:nvPr/>
        </p:nvCxnSpPr>
        <p:spPr>
          <a:xfrm rot="5400000" flipH="1" flipV="1">
            <a:off x="5325959" y="4087468"/>
            <a:ext cx="1174535" cy="961349"/>
          </a:xfrm>
          <a:prstGeom prst="bentConnector2">
            <a:avLst/>
          </a:prstGeom>
          <a:noFill/>
          <a:ln w="6350" cap="flat" cmpd="sng" algn="ctr">
            <a:solidFill>
              <a:srgbClr val="7F7F7F"/>
            </a:solidFill>
            <a:prstDash val="solid"/>
            <a:miter lim="800000"/>
            <a:tailEnd type="triangle"/>
          </a:ln>
          <a:effectLst/>
        </p:spPr>
      </p:cxnSp>
      <p:cxnSp>
        <p:nvCxnSpPr>
          <p:cNvPr id="116" name="Connector: Elbow 116">
            <a:extLst>
              <a:ext uri="{FF2B5EF4-FFF2-40B4-BE49-F238E27FC236}">
                <a16:creationId xmlns:a16="http://schemas.microsoft.com/office/drawing/2014/main" id="{932E7798-4938-FF5E-7ECD-CEF54EDC9CBE}"/>
              </a:ext>
            </a:extLst>
          </p:cNvPr>
          <p:cNvCxnSpPr>
            <a:stCxn id="113" idx="0"/>
            <a:endCxn id="15" idx="1"/>
          </p:cNvCxnSpPr>
          <p:nvPr/>
        </p:nvCxnSpPr>
        <p:spPr>
          <a:xfrm rot="5400000" flipH="1" flipV="1">
            <a:off x="5566132" y="4327641"/>
            <a:ext cx="694189" cy="961349"/>
          </a:xfrm>
          <a:prstGeom prst="bentConnector2">
            <a:avLst/>
          </a:prstGeom>
          <a:noFill/>
          <a:ln w="6350" cap="flat" cmpd="sng" algn="ctr">
            <a:solidFill>
              <a:srgbClr val="7F7F7F"/>
            </a:solidFill>
            <a:prstDash val="solid"/>
            <a:miter lim="800000"/>
            <a:tailEnd type="triangle"/>
          </a:ln>
          <a:effectLst/>
        </p:spPr>
      </p:cxnSp>
      <p:cxnSp>
        <p:nvCxnSpPr>
          <p:cNvPr id="117" name="Connector: Elbow 117">
            <a:extLst>
              <a:ext uri="{FF2B5EF4-FFF2-40B4-BE49-F238E27FC236}">
                <a16:creationId xmlns:a16="http://schemas.microsoft.com/office/drawing/2014/main" id="{B0E59824-F104-BE2A-5C60-153C8B9E3C8B}"/>
              </a:ext>
            </a:extLst>
          </p:cNvPr>
          <p:cNvCxnSpPr>
            <a:stCxn id="101" idx="2"/>
            <a:endCxn id="78" idx="1"/>
          </p:cNvCxnSpPr>
          <p:nvPr/>
        </p:nvCxnSpPr>
        <p:spPr>
          <a:xfrm rot="16200000" flipH="1">
            <a:off x="2572100" y="1408050"/>
            <a:ext cx="2345203" cy="5298399"/>
          </a:xfrm>
          <a:prstGeom prst="bentConnector2">
            <a:avLst/>
          </a:prstGeom>
          <a:noFill/>
          <a:ln w="6350" cap="flat" cmpd="sng" algn="ctr">
            <a:solidFill>
              <a:srgbClr val="000000"/>
            </a:solidFill>
            <a:prstDash val="solid"/>
            <a:miter lim="800000"/>
            <a:tailEnd type="triangle"/>
          </a:ln>
          <a:effectLst/>
        </p:spPr>
      </p:cxnSp>
      <p:sp>
        <p:nvSpPr>
          <p:cNvPr id="118" name="Rectangle 117">
            <a:extLst>
              <a:ext uri="{FF2B5EF4-FFF2-40B4-BE49-F238E27FC236}">
                <a16:creationId xmlns:a16="http://schemas.microsoft.com/office/drawing/2014/main" id="{C5442DC7-ABA4-765C-8A30-5720105C26C1}"/>
              </a:ext>
            </a:extLst>
          </p:cNvPr>
          <p:cNvSpPr/>
          <p:nvPr/>
        </p:nvSpPr>
        <p:spPr>
          <a:xfrm>
            <a:off x="5332871" y="5237959"/>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19" name="Connector: Elbow 119">
            <a:extLst>
              <a:ext uri="{FF2B5EF4-FFF2-40B4-BE49-F238E27FC236}">
                <a16:creationId xmlns:a16="http://schemas.microsoft.com/office/drawing/2014/main" id="{8C9BC5D0-5EC6-6635-7DAF-9B741CB62866}"/>
              </a:ext>
            </a:extLst>
          </p:cNvPr>
          <p:cNvCxnSpPr>
            <a:stCxn id="118" idx="0"/>
            <a:endCxn id="61" idx="1"/>
          </p:cNvCxnSpPr>
          <p:nvPr/>
        </p:nvCxnSpPr>
        <p:spPr>
          <a:xfrm rot="5400000" flipH="1" flipV="1">
            <a:off x="4806133" y="3650191"/>
            <a:ext cx="2160227" cy="1015310"/>
          </a:xfrm>
          <a:prstGeom prst="bentConnector2">
            <a:avLst/>
          </a:prstGeom>
          <a:noFill/>
          <a:ln w="6350" cap="flat" cmpd="sng" algn="ctr">
            <a:solidFill>
              <a:srgbClr val="000000"/>
            </a:solidFill>
            <a:prstDash val="solid"/>
            <a:miter lim="800000"/>
            <a:tailEnd type="triangle"/>
          </a:ln>
          <a:effectLst/>
        </p:spPr>
      </p:cxnSp>
      <p:cxnSp>
        <p:nvCxnSpPr>
          <p:cNvPr id="120" name="Connector: Elbow 120">
            <a:extLst>
              <a:ext uri="{FF2B5EF4-FFF2-40B4-BE49-F238E27FC236}">
                <a16:creationId xmlns:a16="http://schemas.microsoft.com/office/drawing/2014/main" id="{452670E4-987D-D9A1-6861-E7159030DE4F}"/>
              </a:ext>
            </a:extLst>
          </p:cNvPr>
          <p:cNvCxnSpPr>
            <a:stCxn id="118" idx="0"/>
            <a:endCxn id="71" idx="1"/>
          </p:cNvCxnSpPr>
          <p:nvPr/>
        </p:nvCxnSpPr>
        <p:spPr>
          <a:xfrm rot="5400000" flipH="1" flipV="1">
            <a:off x="5536460" y="4380518"/>
            <a:ext cx="699573" cy="1015310"/>
          </a:xfrm>
          <a:prstGeom prst="bentConnector2">
            <a:avLst/>
          </a:prstGeom>
          <a:noFill/>
          <a:ln w="6350" cap="flat" cmpd="sng" algn="ctr">
            <a:solidFill>
              <a:srgbClr val="000000"/>
            </a:solidFill>
            <a:prstDash val="solid"/>
            <a:miter lim="800000"/>
            <a:tailEnd type="triangle"/>
          </a:ln>
          <a:effectLst/>
        </p:spPr>
      </p:cxnSp>
      <p:cxnSp>
        <p:nvCxnSpPr>
          <p:cNvPr id="121" name="Connector: Elbow 121">
            <a:extLst>
              <a:ext uri="{FF2B5EF4-FFF2-40B4-BE49-F238E27FC236}">
                <a16:creationId xmlns:a16="http://schemas.microsoft.com/office/drawing/2014/main" id="{058438DE-3976-E36B-E238-74B6AAF8570B}"/>
              </a:ext>
            </a:extLst>
          </p:cNvPr>
          <p:cNvCxnSpPr>
            <a:stCxn id="102" idx="2"/>
            <a:endCxn id="77" idx="1"/>
          </p:cNvCxnSpPr>
          <p:nvPr/>
        </p:nvCxnSpPr>
        <p:spPr>
          <a:xfrm rot="16200000" flipH="1">
            <a:off x="2568441" y="1481559"/>
            <a:ext cx="2212821" cy="5438099"/>
          </a:xfrm>
          <a:prstGeom prst="bentConnector2">
            <a:avLst/>
          </a:prstGeom>
          <a:noFill/>
          <a:ln w="6350" cap="flat" cmpd="sng" algn="ctr">
            <a:solidFill>
              <a:srgbClr val="E5546C"/>
            </a:solidFill>
            <a:prstDash val="solid"/>
            <a:miter lim="800000"/>
            <a:tailEnd type="triangle"/>
          </a:ln>
          <a:effectLst/>
        </p:spPr>
      </p:cxnSp>
      <p:sp>
        <p:nvSpPr>
          <p:cNvPr id="122" name="Rectangle 121">
            <a:extLst>
              <a:ext uri="{FF2B5EF4-FFF2-40B4-BE49-F238E27FC236}">
                <a16:creationId xmlns:a16="http://schemas.microsoft.com/office/drawing/2014/main" id="{6B03021F-C2F4-A626-27D7-0386DB83C8CF}"/>
              </a:ext>
            </a:extLst>
          </p:cNvPr>
          <p:cNvSpPr/>
          <p:nvPr/>
        </p:nvSpPr>
        <p:spPr>
          <a:xfrm>
            <a:off x="5771601" y="5309082"/>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23" name="Connector: Elbow 123">
            <a:extLst>
              <a:ext uri="{FF2B5EF4-FFF2-40B4-BE49-F238E27FC236}">
                <a16:creationId xmlns:a16="http://schemas.microsoft.com/office/drawing/2014/main" id="{9DFF7307-9920-6E24-72EC-70B7FE391FEC}"/>
              </a:ext>
            </a:extLst>
          </p:cNvPr>
          <p:cNvCxnSpPr>
            <a:stCxn id="122" idx="0"/>
            <a:endCxn id="58" idx="1"/>
          </p:cNvCxnSpPr>
          <p:nvPr/>
        </p:nvCxnSpPr>
        <p:spPr>
          <a:xfrm rot="5400000" flipH="1" flipV="1">
            <a:off x="4887444" y="3802625"/>
            <a:ext cx="2436335" cy="576580"/>
          </a:xfrm>
          <a:prstGeom prst="bentConnector2">
            <a:avLst/>
          </a:prstGeom>
          <a:noFill/>
          <a:ln w="6350" cap="flat" cmpd="sng" algn="ctr">
            <a:solidFill>
              <a:srgbClr val="E5546C"/>
            </a:solidFill>
            <a:prstDash val="solid"/>
            <a:miter lim="800000"/>
            <a:tailEnd type="triangle"/>
          </a:ln>
          <a:effectLst/>
        </p:spPr>
      </p:cxnSp>
      <p:cxnSp>
        <p:nvCxnSpPr>
          <p:cNvPr id="124" name="Connector: Elbow 124">
            <a:extLst>
              <a:ext uri="{FF2B5EF4-FFF2-40B4-BE49-F238E27FC236}">
                <a16:creationId xmlns:a16="http://schemas.microsoft.com/office/drawing/2014/main" id="{9C063B58-0CA5-3DC1-2333-A5FD992C2950}"/>
              </a:ext>
            </a:extLst>
          </p:cNvPr>
          <p:cNvCxnSpPr>
            <a:stCxn id="122" idx="0"/>
            <a:endCxn id="71" idx="2"/>
          </p:cNvCxnSpPr>
          <p:nvPr/>
        </p:nvCxnSpPr>
        <p:spPr>
          <a:xfrm rot="5400000" flipH="1" flipV="1">
            <a:off x="5765983" y="4635444"/>
            <a:ext cx="724976" cy="622300"/>
          </a:xfrm>
          <a:prstGeom prst="bentConnector3">
            <a:avLst/>
          </a:prstGeom>
          <a:noFill/>
          <a:ln w="6350" cap="flat" cmpd="sng" algn="ctr">
            <a:solidFill>
              <a:srgbClr val="E5546C"/>
            </a:solidFill>
            <a:prstDash val="solid"/>
            <a:miter lim="800000"/>
            <a:tailEnd type="triangle"/>
          </a:ln>
          <a:effectLst/>
        </p:spPr>
      </p:cxnSp>
      <p:cxnSp>
        <p:nvCxnSpPr>
          <p:cNvPr id="125" name="Connector: Elbow 125">
            <a:extLst>
              <a:ext uri="{FF2B5EF4-FFF2-40B4-BE49-F238E27FC236}">
                <a16:creationId xmlns:a16="http://schemas.microsoft.com/office/drawing/2014/main" id="{CCEEECC3-8B92-1167-EFE5-EB51F37AA75A}"/>
              </a:ext>
            </a:extLst>
          </p:cNvPr>
          <p:cNvCxnSpPr>
            <a:stCxn id="122" idx="0"/>
            <a:endCxn id="64" idx="1"/>
          </p:cNvCxnSpPr>
          <p:nvPr/>
        </p:nvCxnSpPr>
        <p:spPr>
          <a:xfrm rot="5400000" flipH="1" flipV="1">
            <a:off x="5164277" y="4079458"/>
            <a:ext cx="1882669" cy="576580"/>
          </a:xfrm>
          <a:prstGeom prst="bentConnector2">
            <a:avLst/>
          </a:prstGeom>
          <a:noFill/>
          <a:ln w="6350" cap="flat" cmpd="sng" algn="ctr">
            <a:solidFill>
              <a:srgbClr val="E5546C"/>
            </a:solidFill>
            <a:prstDash val="solid"/>
            <a:miter lim="800000"/>
            <a:tailEnd type="triangle"/>
          </a:ln>
          <a:effectLst/>
        </p:spPr>
      </p:cxnSp>
      <p:sp>
        <p:nvSpPr>
          <p:cNvPr id="126" name="TextBox 125">
            <a:extLst>
              <a:ext uri="{FF2B5EF4-FFF2-40B4-BE49-F238E27FC236}">
                <a16:creationId xmlns:a16="http://schemas.microsoft.com/office/drawing/2014/main" id="{FC4BC20F-62B5-5C58-73AA-B6964C103130}"/>
              </a:ext>
            </a:extLst>
          </p:cNvPr>
          <p:cNvSpPr txBox="1">
            <a:spLocks/>
          </p:cNvSpPr>
          <p:nvPr/>
        </p:nvSpPr>
        <p:spPr>
          <a:xfrm>
            <a:off x="3065044" y="2653336"/>
            <a:ext cx="2197184"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FFC000"/>
                </a:solidFill>
                <a:effectLst/>
                <a:uLnTx/>
                <a:uFillTx/>
                <a:cs typeface="Arial" panose="020B0604020202020204" pitchFamily="34" charset="0"/>
              </a:rPr>
              <a:t>Sectoral electricity (post transmission)</a:t>
            </a:r>
          </a:p>
        </p:txBody>
      </p:sp>
      <p:sp>
        <p:nvSpPr>
          <p:cNvPr id="127" name="TextBox 126">
            <a:extLst>
              <a:ext uri="{FF2B5EF4-FFF2-40B4-BE49-F238E27FC236}">
                <a16:creationId xmlns:a16="http://schemas.microsoft.com/office/drawing/2014/main" id="{0C95924A-7EB7-F80B-2136-0B724614A36E}"/>
              </a:ext>
            </a:extLst>
          </p:cNvPr>
          <p:cNvSpPr txBox="1">
            <a:spLocks/>
          </p:cNvSpPr>
          <p:nvPr/>
        </p:nvSpPr>
        <p:spPr>
          <a:xfrm>
            <a:off x="3065044" y="2946104"/>
            <a:ext cx="2197184"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None/>
              <a:tabLst/>
              <a:defRPr/>
            </a:pPr>
            <a:r>
              <a:rPr kumimoji="0" lang="en-US" sz="800" b="0" i="0" u="none" strike="noStrike" kern="0" cap="none" spc="0" normalizeH="0" baseline="0" noProof="0">
                <a:ln>
                  <a:noFill/>
                </a:ln>
                <a:solidFill>
                  <a:srgbClr val="FAA082"/>
                </a:solidFill>
                <a:effectLst/>
                <a:uLnTx/>
                <a:uFillTx/>
                <a:cs typeface="Arial" panose="020B0604020202020204" pitchFamily="34" charset="0"/>
              </a:rPr>
              <a:t>Electricity (pre transmission)</a:t>
            </a:r>
          </a:p>
        </p:txBody>
      </p:sp>
      <p:sp>
        <p:nvSpPr>
          <p:cNvPr id="128" name="TextBox 127">
            <a:extLst>
              <a:ext uri="{FF2B5EF4-FFF2-40B4-BE49-F238E27FC236}">
                <a16:creationId xmlns:a16="http://schemas.microsoft.com/office/drawing/2014/main" id="{B0C38DBA-D0C9-6269-10B0-AD8E3610E037}"/>
              </a:ext>
            </a:extLst>
          </p:cNvPr>
          <p:cNvSpPr txBox="1">
            <a:spLocks/>
          </p:cNvSpPr>
          <p:nvPr/>
        </p:nvSpPr>
        <p:spPr>
          <a:xfrm>
            <a:off x="8467225" y="2801408"/>
            <a:ext cx="390831"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7030A0"/>
                </a:solidFill>
                <a:effectLst/>
                <a:uLnTx/>
                <a:uFillTx/>
                <a:cs typeface="Arial" panose="020B0604020202020204" pitchFamily="34" charset="0"/>
              </a:rPr>
              <a:t>Sectoral</a:t>
            </a:r>
            <a:br>
              <a:rPr kumimoji="0" lang="en-US" sz="800" b="0" i="0" u="none" strike="noStrike" kern="0" cap="none" spc="0" normalizeH="0" baseline="0" noProof="0">
                <a:ln>
                  <a:noFill/>
                </a:ln>
                <a:solidFill>
                  <a:srgbClr val="7030A0"/>
                </a:solidFill>
                <a:effectLst/>
                <a:uLnTx/>
                <a:uFillTx/>
                <a:cs typeface="Arial" panose="020B0604020202020204" pitchFamily="34" charset="0"/>
              </a:rPr>
            </a:br>
            <a:r>
              <a:rPr kumimoji="0" lang="en-US" sz="800" b="0" i="0" u="none" strike="noStrike" kern="0" cap="none" spc="0" normalizeH="0" baseline="0" noProof="0">
                <a:ln>
                  <a:noFill/>
                </a:ln>
                <a:solidFill>
                  <a:srgbClr val="7030A0"/>
                </a:solidFill>
                <a:effectLst/>
                <a:uLnTx/>
                <a:uFillTx/>
                <a:cs typeface="Arial" panose="020B0604020202020204" pitchFamily="34" charset="0"/>
              </a:rPr>
              <a:t>heat</a:t>
            </a:r>
          </a:p>
        </p:txBody>
      </p:sp>
      <p:sp>
        <p:nvSpPr>
          <p:cNvPr id="129" name="TextBox 128">
            <a:extLst>
              <a:ext uri="{FF2B5EF4-FFF2-40B4-BE49-F238E27FC236}">
                <a16:creationId xmlns:a16="http://schemas.microsoft.com/office/drawing/2014/main" id="{E81B6EE4-CB4E-298C-29AF-52A421EA4913}"/>
              </a:ext>
            </a:extLst>
          </p:cNvPr>
          <p:cNvSpPr txBox="1">
            <a:spLocks/>
          </p:cNvSpPr>
          <p:nvPr/>
        </p:nvSpPr>
        <p:spPr>
          <a:xfrm>
            <a:off x="8467225" y="3210086"/>
            <a:ext cx="390831"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Motive energy</a:t>
            </a:r>
          </a:p>
        </p:txBody>
      </p:sp>
      <p:sp>
        <p:nvSpPr>
          <p:cNvPr id="130" name="TextBox 129">
            <a:extLst>
              <a:ext uri="{FF2B5EF4-FFF2-40B4-BE49-F238E27FC236}">
                <a16:creationId xmlns:a16="http://schemas.microsoft.com/office/drawing/2014/main" id="{FABA002E-FCAA-CA07-3044-D273E16ACF58}"/>
              </a:ext>
            </a:extLst>
          </p:cNvPr>
          <p:cNvSpPr txBox="1">
            <a:spLocks/>
          </p:cNvSpPr>
          <p:nvPr/>
        </p:nvSpPr>
        <p:spPr>
          <a:xfrm>
            <a:off x="8467579" y="4118096"/>
            <a:ext cx="637273"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E8BDAD"/>
                </a:solidFill>
                <a:effectLst/>
                <a:uLnTx/>
                <a:uFillTx/>
                <a:cs typeface="Arial" panose="020B0604020202020204" pitchFamily="34" charset="0"/>
              </a:rPr>
              <a:t>Low temp. process heat</a:t>
            </a:r>
          </a:p>
        </p:txBody>
      </p:sp>
      <p:sp>
        <p:nvSpPr>
          <p:cNvPr id="131" name="TextBox 130">
            <a:extLst>
              <a:ext uri="{FF2B5EF4-FFF2-40B4-BE49-F238E27FC236}">
                <a16:creationId xmlns:a16="http://schemas.microsoft.com/office/drawing/2014/main" id="{66FF2FFE-A292-002B-A570-05D64A7F4F26}"/>
              </a:ext>
            </a:extLst>
          </p:cNvPr>
          <p:cNvSpPr txBox="1">
            <a:spLocks/>
          </p:cNvSpPr>
          <p:nvPr/>
        </p:nvSpPr>
        <p:spPr>
          <a:xfrm>
            <a:off x="8467579" y="4953516"/>
            <a:ext cx="637273" cy="24622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E5546C"/>
                </a:solidFill>
                <a:effectLst/>
                <a:uLnTx/>
                <a:uFillTx/>
                <a:cs typeface="Arial" panose="020B0604020202020204" pitchFamily="34" charset="0"/>
              </a:rPr>
              <a:t>High temp. process heat</a:t>
            </a:r>
          </a:p>
        </p:txBody>
      </p:sp>
      <p:cxnSp>
        <p:nvCxnSpPr>
          <p:cNvPr id="132" name="Connector: Elbow 132">
            <a:extLst>
              <a:ext uri="{FF2B5EF4-FFF2-40B4-BE49-F238E27FC236}">
                <a16:creationId xmlns:a16="http://schemas.microsoft.com/office/drawing/2014/main" id="{3FBC93C5-BB55-785F-C6D6-FD29A055D5EF}"/>
              </a:ext>
            </a:extLst>
          </p:cNvPr>
          <p:cNvCxnSpPr/>
          <p:nvPr/>
        </p:nvCxnSpPr>
        <p:spPr>
          <a:xfrm flipV="1">
            <a:off x="8440237" y="4588143"/>
            <a:ext cx="956472" cy="641166"/>
          </a:xfrm>
          <a:prstGeom prst="bentConnector3">
            <a:avLst>
              <a:gd name="adj1" fmla="val 69941"/>
            </a:avLst>
          </a:prstGeom>
          <a:noFill/>
          <a:ln w="6350" cap="flat" cmpd="sng" algn="ctr">
            <a:solidFill>
              <a:srgbClr val="E5546C"/>
            </a:solidFill>
            <a:prstDash val="solid"/>
            <a:miter lim="800000"/>
            <a:tailEnd type="triangle"/>
          </a:ln>
          <a:effectLst/>
        </p:spPr>
      </p:cxnSp>
      <p:sp>
        <p:nvSpPr>
          <p:cNvPr id="133" name="TextBox 132">
            <a:extLst>
              <a:ext uri="{FF2B5EF4-FFF2-40B4-BE49-F238E27FC236}">
                <a16:creationId xmlns:a16="http://schemas.microsoft.com/office/drawing/2014/main" id="{F77F9177-A43C-BBE7-EA05-DEB41A5B9701}"/>
              </a:ext>
            </a:extLst>
          </p:cNvPr>
          <p:cNvSpPr txBox="1">
            <a:spLocks/>
          </p:cNvSpPr>
          <p:nvPr/>
        </p:nvSpPr>
        <p:spPr>
          <a:xfrm>
            <a:off x="4790334" y="3177761"/>
            <a:ext cx="453741" cy="123111"/>
          </a:xfrm>
          <a:prstGeom prst="rect">
            <a:avLst/>
          </a:prstGeom>
        </p:spPr>
        <p:txBody>
          <a:bodyPr vert="horz" wrap="squar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00A9F4"/>
                </a:solidFill>
                <a:effectLst/>
                <a:uLnTx/>
                <a:uFillTx/>
                <a:cs typeface="Arial" panose="020B0604020202020204" pitchFamily="34" charset="0"/>
              </a:rPr>
              <a:t>Hydrogen</a:t>
            </a:r>
          </a:p>
        </p:txBody>
      </p:sp>
      <p:sp>
        <p:nvSpPr>
          <p:cNvPr id="134" name="TextBox 133">
            <a:extLst>
              <a:ext uri="{FF2B5EF4-FFF2-40B4-BE49-F238E27FC236}">
                <a16:creationId xmlns:a16="http://schemas.microsoft.com/office/drawing/2014/main" id="{995E6DCE-9BB6-2311-4B69-69FEF9E82D77}"/>
              </a:ext>
            </a:extLst>
          </p:cNvPr>
          <p:cNvSpPr txBox="1">
            <a:spLocks/>
          </p:cNvSpPr>
          <p:nvPr/>
        </p:nvSpPr>
        <p:spPr>
          <a:xfrm>
            <a:off x="4823004" y="4815319"/>
            <a:ext cx="367088" cy="123111"/>
          </a:xfrm>
          <a:prstGeom prst="rect">
            <a:avLst/>
          </a:prstGeom>
        </p:spPr>
        <p:txBody>
          <a:bodyPr vert="horz" wrap="none" lIns="0" tIns="0" rIns="0" bIns="0" rtlCol="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defTabSz="91440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0" cap="none" spc="0" normalizeH="0" baseline="0" noProof="0">
                <a:ln>
                  <a:noFill/>
                </a:ln>
                <a:solidFill>
                  <a:srgbClr val="00B050"/>
                </a:solidFill>
                <a:effectLst/>
                <a:uLnTx/>
                <a:uFillTx/>
                <a:cs typeface="Arial" panose="020B0604020202020204" pitchFamily="34" charset="0"/>
              </a:rPr>
              <a:t>Biofuels</a:t>
            </a:r>
          </a:p>
        </p:txBody>
      </p:sp>
      <p:sp>
        <p:nvSpPr>
          <p:cNvPr id="135" name="Rectangle 134">
            <a:extLst>
              <a:ext uri="{FF2B5EF4-FFF2-40B4-BE49-F238E27FC236}">
                <a16:creationId xmlns:a16="http://schemas.microsoft.com/office/drawing/2014/main" id="{844B91D8-31D3-DD6E-BD94-0E32F332EC3A}"/>
              </a:ext>
            </a:extLst>
          </p:cNvPr>
          <p:cNvSpPr/>
          <p:nvPr/>
        </p:nvSpPr>
        <p:spPr>
          <a:xfrm>
            <a:off x="5769139" y="5203387"/>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36" name="Connector: Elbow 136">
            <a:extLst>
              <a:ext uri="{FF2B5EF4-FFF2-40B4-BE49-F238E27FC236}">
                <a16:creationId xmlns:a16="http://schemas.microsoft.com/office/drawing/2014/main" id="{EDE0A488-2B28-F44B-32E2-281281095CFF}"/>
              </a:ext>
            </a:extLst>
          </p:cNvPr>
          <p:cNvCxnSpPr>
            <a:stCxn id="135" idx="2"/>
            <a:endCxn id="80" idx="1"/>
          </p:cNvCxnSpPr>
          <p:nvPr/>
        </p:nvCxnSpPr>
        <p:spPr>
          <a:xfrm rot="16200000" flipH="1">
            <a:off x="7261343" y="3848342"/>
            <a:ext cx="692204" cy="3585173"/>
          </a:xfrm>
          <a:prstGeom prst="bentConnector2">
            <a:avLst/>
          </a:prstGeom>
          <a:noFill/>
          <a:ln w="6350" cap="flat" cmpd="sng" algn="ctr">
            <a:solidFill>
              <a:srgbClr val="E5546C"/>
            </a:solidFill>
            <a:prstDash val="solid"/>
            <a:miter lim="800000"/>
            <a:tailEnd type="triangle"/>
          </a:ln>
          <a:effectLst/>
        </p:spPr>
      </p:cxnSp>
      <p:cxnSp>
        <p:nvCxnSpPr>
          <p:cNvPr id="137" name="Connector: Elbow 137">
            <a:extLst>
              <a:ext uri="{FF2B5EF4-FFF2-40B4-BE49-F238E27FC236}">
                <a16:creationId xmlns:a16="http://schemas.microsoft.com/office/drawing/2014/main" id="{487D35B9-4D64-0833-9CDD-55C7E2BAE147}"/>
              </a:ext>
            </a:extLst>
          </p:cNvPr>
          <p:cNvCxnSpPr>
            <a:cxnSpLocks/>
            <a:endCxn id="138" idx="1"/>
          </p:cNvCxnSpPr>
          <p:nvPr/>
        </p:nvCxnSpPr>
        <p:spPr>
          <a:xfrm rot="5400000" flipH="1" flipV="1">
            <a:off x="8871876" y="5458918"/>
            <a:ext cx="928370" cy="127942"/>
          </a:xfrm>
          <a:prstGeom prst="bentConnector2">
            <a:avLst/>
          </a:prstGeom>
          <a:noFill/>
          <a:ln w="6350" cap="flat" cmpd="sng" algn="ctr">
            <a:solidFill>
              <a:srgbClr val="E5546C"/>
            </a:solidFill>
            <a:prstDash val="solid"/>
            <a:miter lim="800000"/>
            <a:tailEnd type="triangle"/>
          </a:ln>
          <a:effectLst/>
        </p:spPr>
      </p:cxnSp>
      <p:sp>
        <p:nvSpPr>
          <p:cNvPr id="138" name="Rectangle 137">
            <a:extLst>
              <a:ext uri="{FF2B5EF4-FFF2-40B4-BE49-F238E27FC236}">
                <a16:creationId xmlns:a16="http://schemas.microsoft.com/office/drawing/2014/main" id="{08B829E8-3522-3311-D1A4-0551F9779993}"/>
              </a:ext>
            </a:extLst>
          </p:cNvPr>
          <p:cNvSpPr/>
          <p:nvPr/>
        </p:nvSpPr>
        <p:spPr>
          <a:xfrm>
            <a:off x="9400032" y="5012984"/>
            <a:ext cx="91440" cy="91440"/>
          </a:xfrm>
          <a:prstGeom prst="rect">
            <a:avLst/>
          </a:prstGeom>
          <a:noFill/>
          <a:ln w="6350" cap="sq"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30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Arial"/>
              <a:ea typeface="+mn-ea"/>
              <a:cs typeface="+mn-cs"/>
            </a:endParaRPr>
          </a:p>
        </p:txBody>
      </p:sp>
      <p:cxnSp>
        <p:nvCxnSpPr>
          <p:cNvPr id="139" name="Connector: Elbow 139">
            <a:extLst>
              <a:ext uri="{FF2B5EF4-FFF2-40B4-BE49-F238E27FC236}">
                <a16:creationId xmlns:a16="http://schemas.microsoft.com/office/drawing/2014/main" id="{98ED0279-CC1C-74C0-46DB-85941E40B770}"/>
              </a:ext>
            </a:extLst>
          </p:cNvPr>
          <p:cNvCxnSpPr>
            <a:cxnSpLocks/>
            <a:stCxn id="49" idx="3"/>
            <a:endCxn id="12" idx="0"/>
          </p:cNvCxnSpPr>
          <p:nvPr/>
        </p:nvCxnSpPr>
        <p:spPr>
          <a:xfrm>
            <a:off x="3013649" y="3094366"/>
            <a:ext cx="1047609" cy="112041"/>
          </a:xfrm>
          <a:prstGeom prst="bentConnector2">
            <a:avLst/>
          </a:prstGeom>
          <a:noFill/>
          <a:ln w="6350" cap="flat" cmpd="sng" algn="ctr">
            <a:solidFill>
              <a:srgbClr val="FAA082"/>
            </a:solidFill>
            <a:prstDash val="solid"/>
            <a:miter lim="800000"/>
            <a:tailEnd type="triangle"/>
          </a:ln>
          <a:effectLst/>
        </p:spPr>
      </p:cxnSp>
      <p:sp>
        <p:nvSpPr>
          <p:cNvPr id="3" name="TextBox 23">
            <a:extLst>
              <a:ext uri="{FF2B5EF4-FFF2-40B4-BE49-F238E27FC236}">
                <a16:creationId xmlns:a16="http://schemas.microsoft.com/office/drawing/2014/main" id="{FD4DC252-F42B-5438-BE82-D8550481D90E}"/>
              </a:ext>
            </a:extLst>
          </p:cNvPr>
          <p:cNvSpPr txBox="1"/>
          <p:nvPr/>
        </p:nvSpPr>
        <p:spPr>
          <a:xfrm>
            <a:off x="421426" y="6612501"/>
            <a:ext cx="4609652"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000">
                <a:solidFill>
                  <a:srgbClr val="FFFFFF"/>
                </a:solidFill>
                <a:latin typeface="+mn-lt"/>
              </a:rPr>
              <a:t>Note: This diagram is indicative, not complete</a:t>
            </a:r>
            <a:endParaRPr lang="en-GB" sz="1000">
              <a:solidFill>
                <a:srgbClr val="FFFFFF"/>
              </a:solidFill>
              <a:latin typeface="+mn-lt"/>
              <a:cs typeface="Arial" panose="020B0604020202020204" pitchFamily="34" charset="0"/>
            </a:endParaRPr>
          </a:p>
        </p:txBody>
      </p:sp>
    </p:spTree>
    <p:extLst>
      <p:ext uri="{BB962C8B-B14F-4D97-AF65-F5344CB8AC3E}">
        <p14:creationId xmlns:p14="http://schemas.microsoft.com/office/powerpoint/2010/main" val="104496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10EE-C0A7-BFDB-AFE1-0569D3DA3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ED728-7B3C-139E-FD45-34BA32A9D1AF}"/>
              </a:ext>
            </a:extLst>
          </p:cNvPr>
          <p:cNvSpPr>
            <a:spLocks noGrp="1"/>
          </p:cNvSpPr>
          <p:nvPr>
            <p:ph type="title"/>
          </p:nvPr>
        </p:nvSpPr>
        <p:spPr/>
        <p:txBody>
          <a:bodyPr>
            <a:normAutofit/>
          </a:bodyPr>
          <a:lstStyle/>
          <a:p>
            <a:r>
              <a:rPr lang="en-US" sz="3200">
                <a:latin typeface="Segoe UI" panose="020B0502040204020203" pitchFamily="34" charset="0"/>
                <a:cs typeface="Segoe UI" panose="020B0502040204020203" pitchFamily="34" charset="0"/>
              </a:rPr>
              <a:t>List of Major Data Flows</a:t>
            </a:r>
            <a:endParaRPr lang="en-GB" sz="3200"/>
          </a:p>
        </p:txBody>
      </p:sp>
      <p:sp>
        <p:nvSpPr>
          <p:cNvPr id="4" name="TextBox 3">
            <a:extLst>
              <a:ext uri="{FF2B5EF4-FFF2-40B4-BE49-F238E27FC236}">
                <a16:creationId xmlns:a16="http://schemas.microsoft.com/office/drawing/2014/main" id="{E831B169-6F91-3836-D97D-21A73B143398}"/>
              </a:ext>
            </a:extLst>
          </p:cNvPr>
          <p:cNvSpPr txBox="1"/>
          <p:nvPr/>
        </p:nvSpPr>
        <p:spPr>
          <a:xfrm>
            <a:off x="848932" y="2376898"/>
            <a:ext cx="2225040" cy="338554"/>
          </a:xfrm>
          <a:prstGeom prst="rect">
            <a:avLst/>
          </a:prstGeom>
          <a:noFill/>
        </p:spPr>
        <p:txBody>
          <a:bodyPr wrap="square" rtlCol="0">
            <a:spAutoFit/>
          </a:bodyPr>
          <a:lstStyle/>
          <a:p>
            <a:r>
              <a:rPr lang="en-GB" sz="1600" b="1">
                <a:latin typeface="+mn-lt"/>
              </a:rPr>
              <a:t>Costs</a:t>
            </a:r>
          </a:p>
        </p:txBody>
      </p:sp>
      <p:sp>
        <p:nvSpPr>
          <p:cNvPr id="5" name="TextBox 4">
            <a:extLst>
              <a:ext uri="{FF2B5EF4-FFF2-40B4-BE49-F238E27FC236}">
                <a16:creationId xmlns:a16="http://schemas.microsoft.com/office/drawing/2014/main" id="{9E4FCED2-6E61-51B8-CFE7-94BE2B2F74DD}"/>
              </a:ext>
            </a:extLst>
          </p:cNvPr>
          <p:cNvSpPr txBox="1"/>
          <p:nvPr/>
        </p:nvSpPr>
        <p:spPr>
          <a:xfrm>
            <a:off x="848932" y="3156570"/>
            <a:ext cx="2225040" cy="338554"/>
          </a:xfrm>
          <a:prstGeom prst="rect">
            <a:avLst/>
          </a:prstGeom>
          <a:noFill/>
        </p:spPr>
        <p:txBody>
          <a:bodyPr wrap="square" rtlCol="0">
            <a:spAutoFit/>
          </a:bodyPr>
          <a:lstStyle/>
          <a:p>
            <a:r>
              <a:rPr lang="en-GB" sz="1600" b="1">
                <a:latin typeface="+mn-lt"/>
              </a:rPr>
              <a:t>Energy</a:t>
            </a:r>
          </a:p>
        </p:txBody>
      </p:sp>
      <p:sp>
        <p:nvSpPr>
          <p:cNvPr id="6" name="TextBox 5">
            <a:extLst>
              <a:ext uri="{FF2B5EF4-FFF2-40B4-BE49-F238E27FC236}">
                <a16:creationId xmlns:a16="http://schemas.microsoft.com/office/drawing/2014/main" id="{EF9CAEFC-080F-1294-ED99-608DFEF91786}"/>
              </a:ext>
            </a:extLst>
          </p:cNvPr>
          <p:cNvSpPr txBox="1"/>
          <p:nvPr/>
        </p:nvSpPr>
        <p:spPr>
          <a:xfrm>
            <a:off x="839788" y="3952955"/>
            <a:ext cx="2225040" cy="338554"/>
          </a:xfrm>
          <a:prstGeom prst="rect">
            <a:avLst/>
          </a:prstGeom>
          <a:noFill/>
        </p:spPr>
        <p:txBody>
          <a:bodyPr wrap="square" rtlCol="0">
            <a:spAutoFit/>
          </a:bodyPr>
          <a:lstStyle/>
          <a:p>
            <a:r>
              <a:rPr lang="en-GB" sz="1600" b="1">
                <a:latin typeface="+mn-lt"/>
              </a:rPr>
              <a:t>Emissions </a:t>
            </a:r>
          </a:p>
        </p:txBody>
      </p:sp>
      <p:sp>
        <p:nvSpPr>
          <p:cNvPr id="7" name="TextBox 6">
            <a:extLst>
              <a:ext uri="{FF2B5EF4-FFF2-40B4-BE49-F238E27FC236}">
                <a16:creationId xmlns:a16="http://schemas.microsoft.com/office/drawing/2014/main" id="{E1B47D82-EAE9-7416-1D9A-478C2F838C93}"/>
              </a:ext>
            </a:extLst>
          </p:cNvPr>
          <p:cNvSpPr txBox="1"/>
          <p:nvPr/>
        </p:nvSpPr>
        <p:spPr>
          <a:xfrm>
            <a:off x="861598" y="4774165"/>
            <a:ext cx="2225040" cy="338554"/>
          </a:xfrm>
          <a:prstGeom prst="rect">
            <a:avLst/>
          </a:prstGeom>
          <a:noFill/>
        </p:spPr>
        <p:txBody>
          <a:bodyPr wrap="square" rtlCol="0">
            <a:spAutoFit/>
          </a:bodyPr>
          <a:lstStyle/>
          <a:p>
            <a:r>
              <a:rPr lang="en-GB" sz="1600" b="1">
                <a:latin typeface="+mn-lt"/>
              </a:rPr>
              <a:t>Land use</a:t>
            </a:r>
          </a:p>
        </p:txBody>
      </p:sp>
      <p:sp>
        <p:nvSpPr>
          <p:cNvPr id="8" name="TextBox 7">
            <a:extLst>
              <a:ext uri="{FF2B5EF4-FFF2-40B4-BE49-F238E27FC236}">
                <a16:creationId xmlns:a16="http://schemas.microsoft.com/office/drawing/2014/main" id="{2E376F7C-E753-4668-197C-6DD94E66174C}"/>
              </a:ext>
            </a:extLst>
          </p:cNvPr>
          <p:cNvSpPr txBox="1"/>
          <p:nvPr/>
        </p:nvSpPr>
        <p:spPr>
          <a:xfrm>
            <a:off x="861598" y="5570550"/>
            <a:ext cx="2225040" cy="338554"/>
          </a:xfrm>
          <a:prstGeom prst="rect">
            <a:avLst/>
          </a:prstGeom>
          <a:noFill/>
        </p:spPr>
        <p:txBody>
          <a:bodyPr wrap="square" rtlCol="0">
            <a:spAutoFit/>
          </a:bodyPr>
          <a:lstStyle/>
          <a:p>
            <a:r>
              <a:rPr lang="en-GB" sz="1600" b="1">
                <a:latin typeface="+mn-lt"/>
              </a:rPr>
              <a:t>Waste</a:t>
            </a:r>
          </a:p>
        </p:txBody>
      </p:sp>
      <p:sp>
        <p:nvSpPr>
          <p:cNvPr id="9" name="TextBox 8">
            <a:extLst>
              <a:ext uri="{FF2B5EF4-FFF2-40B4-BE49-F238E27FC236}">
                <a16:creationId xmlns:a16="http://schemas.microsoft.com/office/drawing/2014/main" id="{A54C2567-FE3C-8E37-3D54-43A4A3E61F64}"/>
              </a:ext>
            </a:extLst>
          </p:cNvPr>
          <p:cNvSpPr txBox="1"/>
          <p:nvPr/>
        </p:nvSpPr>
        <p:spPr>
          <a:xfrm>
            <a:off x="4555301" y="1480868"/>
            <a:ext cx="1487423" cy="584775"/>
          </a:xfrm>
          <a:prstGeom prst="rect">
            <a:avLst/>
          </a:prstGeom>
          <a:noFill/>
        </p:spPr>
        <p:txBody>
          <a:bodyPr wrap="square" rtlCol="0">
            <a:spAutoFit/>
          </a:bodyPr>
          <a:lstStyle/>
          <a:p>
            <a:r>
              <a:rPr lang="en-GB" sz="3200" b="1" u="sng">
                <a:solidFill>
                  <a:schemeClr val="accent5"/>
                </a:solidFill>
                <a:latin typeface="+mn-lt"/>
              </a:rPr>
              <a:t>Input</a:t>
            </a:r>
          </a:p>
        </p:txBody>
      </p:sp>
      <p:sp>
        <p:nvSpPr>
          <p:cNvPr id="10" name="TextBox 9">
            <a:extLst>
              <a:ext uri="{FF2B5EF4-FFF2-40B4-BE49-F238E27FC236}">
                <a16:creationId xmlns:a16="http://schemas.microsoft.com/office/drawing/2014/main" id="{34E8BD6A-E4D9-E0E9-5D94-361496194E06}"/>
              </a:ext>
            </a:extLst>
          </p:cNvPr>
          <p:cNvSpPr txBox="1"/>
          <p:nvPr/>
        </p:nvSpPr>
        <p:spPr>
          <a:xfrm>
            <a:off x="8554276" y="1490504"/>
            <a:ext cx="2225040" cy="584775"/>
          </a:xfrm>
          <a:prstGeom prst="rect">
            <a:avLst/>
          </a:prstGeom>
          <a:noFill/>
        </p:spPr>
        <p:txBody>
          <a:bodyPr wrap="square" rtlCol="0">
            <a:spAutoFit/>
          </a:bodyPr>
          <a:lstStyle/>
          <a:p>
            <a:r>
              <a:rPr lang="en-GB" sz="3200" b="1" u="sng">
                <a:solidFill>
                  <a:srgbClr val="C00000"/>
                </a:solidFill>
                <a:latin typeface="+mn-lt"/>
              </a:rPr>
              <a:t>Output</a:t>
            </a:r>
          </a:p>
        </p:txBody>
      </p:sp>
      <p:cxnSp>
        <p:nvCxnSpPr>
          <p:cNvPr id="11" name="Straight Connector 10">
            <a:extLst>
              <a:ext uri="{FF2B5EF4-FFF2-40B4-BE49-F238E27FC236}">
                <a16:creationId xmlns:a16="http://schemas.microsoft.com/office/drawing/2014/main" id="{B7CFE2CB-6170-6CAE-A418-31CA1AB91F9A}"/>
              </a:ext>
            </a:extLst>
          </p:cNvPr>
          <p:cNvCxnSpPr>
            <a:cxnSpLocks/>
          </p:cNvCxnSpPr>
          <p:nvPr/>
        </p:nvCxnSpPr>
        <p:spPr>
          <a:xfrm>
            <a:off x="3089686" y="2120526"/>
            <a:ext cx="0" cy="618328"/>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E2221D-2528-7016-8E66-C89EF8BD5EF7}"/>
              </a:ext>
            </a:extLst>
          </p:cNvPr>
          <p:cNvCxnSpPr>
            <a:cxnSpLocks/>
          </p:cNvCxnSpPr>
          <p:nvPr/>
        </p:nvCxnSpPr>
        <p:spPr>
          <a:xfrm>
            <a:off x="3089686" y="2949112"/>
            <a:ext cx="0" cy="618328"/>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A6B0EC-CE56-4CA7-AA74-044BEAF89503}"/>
              </a:ext>
            </a:extLst>
          </p:cNvPr>
          <p:cNvCxnSpPr>
            <a:cxnSpLocks/>
          </p:cNvCxnSpPr>
          <p:nvPr/>
        </p:nvCxnSpPr>
        <p:spPr>
          <a:xfrm>
            <a:off x="3089686" y="3728784"/>
            <a:ext cx="0" cy="618328"/>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93F9D6-2E32-9A2E-CA35-4367719FAE1C}"/>
              </a:ext>
            </a:extLst>
          </p:cNvPr>
          <p:cNvCxnSpPr>
            <a:cxnSpLocks/>
          </p:cNvCxnSpPr>
          <p:nvPr/>
        </p:nvCxnSpPr>
        <p:spPr>
          <a:xfrm>
            <a:off x="3086638" y="4558985"/>
            <a:ext cx="0" cy="618328"/>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13BA11-4933-86D4-D246-7122D3FE2EFE}"/>
              </a:ext>
            </a:extLst>
          </p:cNvPr>
          <p:cNvCxnSpPr>
            <a:cxnSpLocks/>
          </p:cNvCxnSpPr>
          <p:nvPr/>
        </p:nvCxnSpPr>
        <p:spPr>
          <a:xfrm>
            <a:off x="3073972" y="5429802"/>
            <a:ext cx="0" cy="618328"/>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6" name="Graphic 15" descr="Coins with solid fill">
            <a:extLst>
              <a:ext uri="{FF2B5EF4-FFF2-40B4-BE49-F238E27FC236}">
                <a16:creationId xmlns:a16="http://schemas.microsoft.com/office/drawing/2014/main" id="{A678AB51-CD45-8CF4-544B-6A380BEE15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6865" y="2175314"/>
            <a:ext cx="618744" cy="618744"/>
          </a:xfrm>
          <a:prstGeom prst="rect">
            <a:avLst/>
          </a:prstGeom>
        </p:spPr>
      </p:pic>
      <p:pic>
        <p:nvPicPr>
          <p:cNvPr id="17" name="Graphic 16" descr="Power Plant with solid fill">
            <a:extLst>
              <a:ext uri="{FF2B5EF4-FFF2-40B4-BE49-F238E27FC236}">
                <a16:creationId xmlns:a16="http://schemas.microsoft.com/office/drawing/2014/main" id="{01A87313-EADD-A979-2DE9-F3F1D468E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26867" y="2949112"/>
            <a:ext cx="618742" cy="618742"/>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ABFEF6A8-4FBD-129B-01DF-0A9C78974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323" y="3863566"/>
            <a:ext cx="555713" cy="555713"/>
          </a:xfrm>
          <a:prstGeom prst="rect">
            <a:avLst/>
          </a:prstGeom>
        </p:spPr>
      </p:pic>
      <p:pic>
        <p:nvPicPr>
          <p:cNvPr id="19" name="Picture 18" descr="A black background with a black square&#10;&#10;AI-generated content may be incorrect.">
            <a:extLst>
              <a:ext uri="{FF2B5EF4-FFF2-40B4-BE49-F238E27FC236}">
                <a16:creationId xmlns:a16="http://schemas.microsoft.com/office/drawing/2014/main" id="{5A9CD00A-F105-02FF-28FE-F58D509037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5497" y="5506946"/>
            <a:ext cx="496539" cy="496539"/>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DF5CD44B-1AD7-DFC0-2A40-48A689EF02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7060" y="4576627"/>
            <a:ext cx="757606" cy="757606"/>
          </a:xfrm>
          <a:prstGeom prst="rect">
            <a:avLst/>
          </a:prstGeom>
        </p:spPr>
      </p:pic>
      <p:sp>
        <p:nvSpPr>
          <p:cNvPr id="21" name="TextBox 20">
            <a:extLst>
              <a:ext uri="{FF2B5EF4-FFF2-40B4-BE49-F238E27FC236}">
                <a16:creationId xmlns:a16="http://schemas.microsoft.com/office/drawing/2014/main" id="{7B8F209A-0992-E1FD-90DD-630B91AA0D1A}"/>
              </a:ext>
            </a:extLst>
          </p:cNvPr>
          <p:cNvSpPr txBox="1"/>
          <p:nvPr/>
        </p:nvSpPr>
        <p:spPr>
          <a:xfrm>
            <a:off x="4031281" y="2125819"/>
            <a:ext cx="2978728" cy="5847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dirty="0">
                <a:latin typeface="+mn-lt"/>
              </a:rPr>
              <a:t>Technology costs</a:t>
            </a:r>
          </a:p>
          <a:p>
            <a:pPr marL="285750" indent="-285750">
              <a:buFont typeface="Arial" panose="020B0604020202020204" pitchFamily="34" charset="0"/>
              <a:buChar char="•"/>
            </a:pPr>
            <a:r>
              <a:rPr lang="en-GB" sz="1600" dirty="0">
                <a:latin typeface="+mn-lt"/>
              </a:rPr>
              <a:t>Fuel costs</a:t>
            </a:r>
          </a:p>
        </p:txBody>
      </p:sp>
      <p:sp>
        <p:nvSpPr>
          <p:cNvPr id="22" name="TextBox 21">
            <a:extLst>
              <a:ext uri="{FF2B5EF4-FFF2-40B4-BE49-F238E27FC236}">
                <a16:creationId xmlns:a16="http://schemas.microsoft.com/office/drawing/2014/main" id="{896583CF-8AA5-9B97-9409-94E6D89DFEC9}"/>
              </a:ext>
            </a:extLst>
          </p:cNvPr>
          <p:cNvSpPr txBox="1"/>
          <p:nvPr/>
        </p:nvSpPr>
        <p:spPr>
          <a:xfrm>
            <a:off x="4031280" y="2689993"/>
            <a:ext cx="3194063" cy="1077218"/>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Energy demand (often service demand)</a:t>
            </a:r>
          </a:p>
          <a:p>
            <a:pPr marL="285750" indent="-285750">
              <a:buFont typeface="Arial" panose="020B0604020202020204" pitchFamily="34" charset="0"/>
              <a:buChar char="•"/>
            </a:pPr>
            <a:r>
              <a:rPr lang="en-GB" sz="1600">
                <a:latin typeface="+mn-lt"/>
              </a:rPr>
              <a:t>Initial conditions (calibration)</a:t>
            </a:r>
          </a:p>
          <a:p>
            <a:pPr marL="285750" indent="-285750">
              <a:buFont typeface="Arial" panose="020B0604020202020204" pitchFamily="34" charset="0"/>
              <a:buChar char="•"/>
            </a:pPr>
            <a:r>
              <a:rPr lang="en-GB" sz="1600">
                <a:latin typeface="+mn-lt"/>
              </a:rPr>
              <a:t>Energy intensities/efficiencies</a:t>
            </a:r>
          </a:p>
        </p:txBody>
      </p:sp>
      <p:sp>
        <p:nvSpPr>
          <p:cNvPr id="23" name="TextBox 22">
            <a:extLst>
              <a:ext uri="{FF2B5EF4-FFF2-40B4-BE49-F238E27FC236}">
                <a16:creationId xmlns:a16="http://schemas.microsoft.com/office/drawing/2014/main" id="{688D28A4-682E-7582-CAD2-BE3B427D957D}"/>
              </a:ext>
            </a:extLst>
          </p:cNvPr>
          <p:cNvSpPr txBox="1"/>
          <p:nvPr/>
        </p:nvSpPr>
        <p:spPr>
          <a:xfrm>
            <a:off x="4031275" y="3717463"/>
            <a:ext cx="2978728" cy="830997"/>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Emission intensities</a:t>
            </a:r>
          </a:p>
          <a:p>
            <a:pPr marL="285750" indent="-285750">
              <a:buFont typeface="Arial" panose="020B0604020202020204" pitchFamily="34" charset="0"/>
              <a:buChar char="•"/>
            </a:pPr>
            <a:r>
              <a:rPr lang="en-GB" sz="1600">
                <a:latin typeface="+mn-lt"/>
              </a:rPr>
              <a:t>Emission limits</a:t>
            </a:r>
          </a:p>
          <a:p>
            <a:pPr marL="285750" indent="-285750">
              <a:buFont typeface="Arial" panose="020B0604020202020204" pitchFamily="34" charset="0"/>
              <a:buChar char="•"/>
            </a:pPr>
            <a:r>
              <a:rPr lang="en-GB" sz="1600">
                <a:latin typeface="+mn-lt"/>
              </a:rPr>
              <a:t>Emission prices</a:t>
            </a:r>
          </a:p>
        </p:txBody>
      </p:sp>
      <p:sp>
        <p:nvSpPr>
          <p:cNvPr id="24" name="TextBox 23">
            <a:extLst>
              <a:ext uri="{FF2B5EF4-FFF2-40B4-BE49-F238E27FC236}">
                <a16:creationId xmlns:a16="http://schemas.microsoft.com/office/drawing/2014/main" id="{B4D88897-A4C5-CB92-7F63-5D1E62D75FA7}"/>
              </a:ext>
            </a:extLst>
          </p:cNvPr>
          <p:cNvSpPr txBox="1"/>
          <p:nvPr/>
        </p:nvSpPr>
        <p:spPr>
          <a:xfrm>
            <a:off x="4031281" y="4552132"/>
            <a:ext cx="2978728" cy="1077218"/>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Total land area and initial breakdown</a:t>
            </a:r>
          </a:p>
          <a:p>
            <a:pPr marL="285750" indent="-285750">
              <a:buFont typeface="Arial" panose="020B0604020202020204" pitchFamily="34" charset="0"/>
              <a:buChar char="•"/>
            </a:pPr>
            <a:r>
              <a:rPr lang="en-GB" sz="1600">
                <a:latin typeface="+mn-lt"/>
              </a:rPr>
              <a:t>Crop demand</a:t>
            </a:r>
          </a:p>
          <a:p>
            <a:pPr marL="285750" indent="-285750">
              <a:buFont typeface="Arial" panose="020B0604020202020204" pitchFamily="34" charset="0"/>
              <a:buChar char="•"/>
            </a:pPr>
            <a:endParaRPr lang="en-GB" sz="1600">
              <a:latin typeface="+mn-lt"/>
            </a:endParaRPr>
          </a:p>
        </p:txBody>
      </p:sp>
      <p:sp>
        <p:nvSpPr>
          <p:cNvPr id="25" name="TextBox 24">
            <a:extLst>
              <a:ext uri="{FF2B5EF4-FFF2-40B4-BE49-F238E27FC236}">
                <a16:creationId xmlns:a16="http://schemas.microsoft.com/office/drawing/2014/main" id="{E86C2771-EEA9-423E-406C-EA9875F7BFF0}"/>
              </a:ext>
            </a:extLst>
          </p:cNvPr>
          <p:cNvSpPr txBox="1"/>
          <p:nvPr/>
        </p:nvSpPr>
        <p:spPr>
          <a:xfrm>
            <a:off x="4043946" y="5506239"/>
            <a:ext cx="2978728" cy="830997"/>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Waste production and initial treatment method breakdown</a:t>
            </a:r>
          </a:p>
        </p:txBody>
      </p:sp>
      <p:cxnSp>
        <p:nvCxnSpPr>
          <p:cNvPr id="26" name="Straight Connector 25">
            <a:extLst>
              <a:ext uri="{FF2B5EF4-FFF2-40B4-BE49-F238E27FC236}">
                <a16:creationId xmlns:a16="http://schemas.microsoft.com/office/drawing/2014/main" id="{16A4F886-4C24-3CFF-DBFA-43A33A4013F5}"/>
              </a:ext>
            </a:extLst>
          </p:cNvPr>
          <p:cNvCxnSpPr>
            <a:cxnSpLocks/>
          </p:cNvCxnSpPr>
          <p:nvPr/>
        </p:nvCxnSpPr>
        <p:spPr>
          <a:xfrm flipH="1">
            <a:off x="4031281" y="2689993"/>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C322C7-5E6C-13C6-F99B-5D40949A6B79}"/>
              </a:ext>
            </a:extLst>
          </p:cNvPr>
          <p:cNvCxnSpPr>
            <a:cxnSpLocks/>
          </p:cNvCxnSpPr>
          <p:nvPr/>
        </p:nvCxnSpPr>
        <p:spPr>
          <a:xfrm flipH="1">
            <a:off x="4043946" y="3713451"/>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F5D8FEC-46FC-AD00-939E-E49E0317215C}"/>
              </a:ext>
            </a:extLst>
          </p:cNvPr>
          <p:cNvCxnSpPr>
            <a:cxnSpLocks/>
          </p:cNvCxnSpPr>
          <p:nvPr/>
        </p:nvCxnSpPr>
        <p:spPr>
          <a:xfrm flipH="1">
            <a:off x="4043946" y="4552132"/>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F25E88D-03CC-52F4-7C66-5C255D76AE8E}"/>
              </a:ext>
            </a:extLst>
          </p:cNvPr>
          <p:cNvCxnSpPr>
            <a:cxnSpLocks/>
          </p:cNvCxnSpPr>
          <p:nvPr/>
        </p:nvCxnSpPr>
        <p:spPr>
          <a:xfrm flipH="1">
            <a:off x="4043946" y="5429802"/>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14EDAE1-F799-21A8-83D4-23AC71D97A56}"/>
              </a:ext>
            </a:extLst>
          </p:cNvPr>
          <p:cNvSpPr txBox="1"/>
          <p:nvPr/>
        </p:nvSpPr>
        <p:spPr>
          <a:xfrm>
            <a:off x="7800588" y="2129670"/>
            <a:ext cx="2978728" cy="584775"/>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Investment needs by year</a:t>
            </a:r>
          </a:p>
          <a:p>
            <a:pPr marL="285750" indent="-285750">
              <a:buFont typeface="Arial" panose="020B0604020202020204" pitchFamily="34" charset="0"/>
              <a:buChar char="•"/>
            </a:pPr>
            <a:r>
              <a:rPr lang="en-GB" sz="1600">
                <a:latin typeface="+mn-lt"/>
              </a:rPr>
              <a:t>Running costs by year</a:t>
            </a:r>
          </a:p>
        </p:txBody>
      </p:sp>
      <p:sp>
        <p:nvSpPr>
          <p:cNvPr id="31" name="TextBox 30">
            <a:extLst>
              <a:ext uri="{FF2B5EF4-FFF2-40B4-BE49-F238E27FC236}">
                <a16:creationId xmlns:a16="http://schemas.microsoft.com/office/drawing/2014/main" id="{6B481F6A-667E-51DE-8644-20D8C9E20110}"/>
              </a:ext>
            </a:extLst>
          </p:cNvPr>
          <p:cNvSpPr txBox="1"/>
          <p:nvPr/>
        </p:nvSpPr>
        <p:spPr>
          <a:xfrm>
            <a:off x="7800588" y="2693844"/>
            <a:ext cx="2978728" cy="1077218"/>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Total demand by fuel and by sector</a:t>
            </a:r>
          </a:p>
          <a:p>
            <a:pPr marL="285750" indent="-285750">
              <a:buFont typeface="Arial" panose="020B0604020202020204" pitchFamily="34" charset="0"/>
              <a:buChar char="•"/>
            </a:pPr>
            <a:r>
              <a:rPr lang="en-GB" sz="1600">
                <a:latin typeface="+mn-lt"/>
              </a:rPr>
              <a:t>Total energy intensity by sector</a:t>
            </a:r>
          </a:p>
        </p:txBody>
      </p:sp>
      <p:sp>
        <p:nvSpPr>
          <p:cNvPr id="32" name="TextBox 31">
            <a:extLst>
              <a:ext uri="{FF2B5EF4-FFF2-40B4-BE49-F238E27FC236}">
                <a16:creationId xmlns:a16="http://schemas.microsoft.com/office/drawing/2014/main" id="{2AC57062-42D1-5DD6-507E-67E6D4F7F2AF}"/>
              </a:ext>
            </a:extLst>
          </p:cNvPr>
          <p:cNvSpPr txBox="1"/>
          <p:nvPr/>
        </p:nvSpPr>
        <p:spPr>
          <a:xfrm>
            <a:off x="7800588" y="3732635"/>
            <a:ext cx="3556453" cy="5847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1600">
                <a:latin typeface="+mn-lt"/>
              </a:rPr>
              <a:t>Emissions by sector/technology</a:t>
            </a:r>
          </a:p>
          <a:p>
            <a:pPr marL="285750" indent="-285750">
              <a:buFont typeface="Arial" panose="020B0604020202020204" pitchFamily="34" charset="0"/>
              <a:buChar char="•"/>
            </a:pPr>
            <a:r>
              <a:rPr lang="en-GB" sz="1600">
                <a:latin typeface="+mn-lt"/>
              </a:rPr>
              <a:t>Emission intensity by sector</a:t>
            </a:r>
          </a:p>
        </p:txBody>
      </p:sp>
      <p:sp>
        <p:nvSpPr>
          <p:cNvPr id="33" name="TextBox 32">
            <a:extLst>
              <a:ext uri="{FF2B5EF4-FFF2-40B4-BE49-F238E27FC236}">
                <a16:creationId xmlns:a16="http://schemas.microsoft.com/office/drawing/2014/main" id="{BA2E6BB1-F1A0-1D35-E806-91173D5BA766}"/>
              </a:ext>
            </a:extLst>
          </p:cNvPr>
          <p:cNvSpPr txBox="1"/>
          <p:nvPr/>
        </p:nvSpPr>
        <p:spPr>
          <a:xfrm>
            <a:off x="7800588" y="4555983"/>
            <a:ext cx="2978728" cy="830997"/>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Land use change</a:t>
            </a:r>
          </a:p>
          <a:p>
            <a:pPr marL="285750" indent="-285750">
              <a:buFont typeface="Arial" panose="020B0604020202020204" pitchFamily="34" charset="0"/>
              <a:buChar char="•"/>
            </a:pPr>
            <a:r>
              <a:rPr lang="en-GB" sz="1600">
                <a:latin typeface="+mn-lt"/>
              </a:rPr>
              <a:t>Crop production</a:t>
            </a:r>
          </a:p>
          <a:p>
            <a:pPr marL="285750" indent="-285750">
              <a:buFont typeface="Arial" panose="020B0604020202020204" pitchFamily="34" charset="0"/>
              <a:buChar char="•"/>
            </a:pPr>
            <a:endParaRPr lang="en-GB" sz="1600">
              <a:latin typeface="+mn-lt"/>
            </a:endParaRPr>
          </a:p>
        </p:txBody>
      </p:sp>
      <p:sp>
        <p:nvSpPr>
          <p:cNvPr id="34" name="TextBox 33">
            <a:extLst>
              <a:ext uri="{FF2B5EF4-FFF2-40B4-BE49-F238E27FC236}">
                <a16:creationId xmlns:a16="http://schemas.microsoft.com/office/drawing/2014/main" id="{2B602241-F12E-BE93-1BBA-27BAA9291471}"/>
              </a:ext>
            </a:extLst>
          </p:cNvPr>
          <p:cNvSpPr txBox="1"/>
          <p:nvPr/>
        </p:nvSpPr>
        <p:spPr>
          <a:xfrm>
            <a:off x="7813253" y="5510090"/>
            <a:ext cx="2978728" cy="584775"/>
          </a:xfrm>
          <a:prstGeom prst="rect">
            <a:avLst/>
          </a:prstGeom>
          <a:noFill/>
        </p:spPr>
        <p:txBody>
          <a:bodyPr wrap="square" rtlCol="0">
            <a:spAutoFit/>
          </a:bodyPr>
          <a:lstStyle/>
          <a:p>
            <a:pPr marL="285750" indent="-285750">
              <a:buFont typeface="Arial" panose="020B0604020202020204" pitchFamily="34" charset="0"/>
              <a:buChar char="•"/>
            </a:pPr>
            <a:r>
              <a:rPr lang="en-GB" sz="1600">
                <a:latin typeface="+mn-lt"/>
              </a:rPr>
              <a:t>Future waste treatment method breakdown</a:t>
            </a:r>
          </a:p>
        </p:txBody>
      </p:sp>
      <p:cxnSp>
        <p:nvCxnSpPr>
          <p:cNvPr id="35" name="Straight Connector 34">
            <a:extLst>
              <a:ext uri="{FF2B5EF4-FFF2-40B4-BE49-F238E27FC236}">
                <a16:creationId xmlns:a16="http://schemas.microsoft.com/office/drawing/2014/main" id="{D689A639-5DD3-1EF3-AE84-DF0E970063A0}"/>
              </a:ext>
            </a:extLst>
          </p:cNvPr>
          <p:cNvCxnSpPr>
            <a:cxnSpLocks/>
          </p:cNvCxnSpPr>
          <p:nvPr/>
        </p:nvCxnSpPr>
        <p:spPr>
          <a:xfrm flipH="1">
            <a:off x="7800588" y="2693844"/>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CA83427-7F45-F854-B26E-F95BC066FC46}"/>
              </a:ext>
            </a:extLst>
          </p:cNvPr>
          <p:cNvCxnSpPr>
            <a:cxnSpLocks/>
          </p:cNvCxnSpPr>
          <p:nvPr/>
        </p:nvCxnSpPr>
        <p:spPr>
          <a:xfrm flipH="1">
            <a:off x="7813253" y="3717302"/>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F0C7D00-4489-45DF-3953-B3F4F567EC41}"/>
              </a:ext>
            </a:extLst>
          </p:cNvPr>
          <p:cNvCxnSpPr>
            <a:cxnSpLocks/>
          </p:cNvCxnSpPr>
          <p:nvPr/>
        </p:nvCxnSpPr>
        <p:spPr>
          <a:xfrm flipH="1">
            <a:off x="7813253" y="4555983"/>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099CEC4-08B5-4B03-268F-4F730013B858}"/>
              </a:ext>
            </a:extLst>
          </p:cNvPr>
          <p:cNvCxnSpPr>
            <a:cxnSpLocks/>
          </p:cNvCxnSpPr>
          <p:nvPr/>
        </p:nvCxnSpPr>
        <p:spPr>
          <a:xfrm flipH="1">
            <a:off x="7813253" y="5433653"/>
            <a:ext cx="3194067"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233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520045" y="948871"/>
            <a:ext cx="11151909" cy="523220"/>
          </a:xfrm>
          <a:prstGeom prst="rect">
            <a:avLst/>
          </a:prstGeom>
          <a:noFill/>
        </p:spPr>
        <p:txBody>
          <a:bodyPr wrap="square" rtlCol="0">
            <a:spAutoFit/>
          </a:bodyPr>
          <a:lstStyle/>
          <a:p>
            <a:r>
              <a:rPr lang="en-US" sz="2800" b="1" dirty="0">
                <a:latin typeface="Montserrat" panose="00000500000000000000" pitchFamily="50" charset="0"/>
              </a:rPr>
              <a:t>Objective of CLEWs model?</a:t>
            </a:r>
            <a:endParaRPr lang="en-US" dirty="0"/>
          </a:p>
        </p:txBody>
      </p:sp>
      <p:sp>
        <p:nvSpPr>
          <p:cNvPr id="4" name="Rectangle 3">
            <a:extLst>
              <a:ext uri="{FF2B5EF4-FFF2-40B4-BE49-F238E27FC236}">
                <a16:creationId xmlns:a16="http://schemas.microsoft.com/office/drawing/2014/main" id="{61CD1A3A-E33C-4D9C-87E9-A6461C1CC487}"/>
              </a:ext>
            </a:extLst>
          </p:cNvPr>
          <p:cNvSpPr/>
          <p:nvPr/>
        </p:nvSpPr>
        <p:spPr>
          <a:xfrm>
            <a:off x="493214" y="1833816"/>
            <a:ext cx="6386557" cy="3046988"/>
          </a:xfrm>
          <a:prstGeom prst="rect">
            <a:avLst/>
          </a:prstGeom>
        </p:spPr>
        <p:txBody>
          <a:bodyPr wrap="square">
            <a:spAutoFit/>
          </a:bodyPr>
          <a:lstStyle/>
          <a:p>
            <a:r>
              <a:rPr lang="en-GB" sz="2800" dirty="0">
                <a:solidFill>
                  <a:srgbClr val="021318"/>
                </a:solidFill>
                <a:latin typeface="Calibri" panose="020F0502020204030204" pitchFamily="34" charset="0"/>
              </a:rPr>
              <a:t>Provide stakeholders with policy relevant:</a:t>
            </a:r>
          </a:p>
          <a:p>
            <a:pPr marL="800100" lvl="1" indent="-342900">
              <a:buFont typeface="Arial" panose="020B0604020202020204" pitchFamily="34" charset="0"/>
              <a:buChar char="•"/>
            </a:pPr>
            <a:r>
              <a:rPr lang="en-GB" sz="2400" dirty="0">
                <a:solidFill>
                  <a:srgbClr val="021318"/>
                </a:solidFill>
                <a:latin typeface="Calibri" panose="020F0502020204030204" pitchFamily="34" charset="0"/>
              </a:rPr>
              <a:t>Insights into key inter-linkages and dynamics of the climate-energy-food-water nexus</a:t>
            </a:r>
          </a:p>
          <a:p>
            <a:pPr marL="800100" lvl="1" indent="-342900">
              <a:buFont typeface="Arial" panose="020B0604020202020204" pitchFamily="34" charset="0"/>
              <a:buChar char="•"/>
            </a:pPr>
            <a:r>
              <a:rPr lang="en-GB" sz="2400" dirty="0">
                <a:solidFill>
                  <a:srgbClr val="021318"/>
                </a:solidFill>
                <a:latin typeface="Calibri" panose="020F0502020204030204" pitchFamily="34" charset="0"/>
              </a:rPr>
              <a:t>Robust findings to support cohesion in policies and measures</a:t>
            </a:r>
          </a:p>
          <a:p>
            <a:pPr marL="800100" lvl="1" indent="-342900">
              <a:buFont typeface="Arial" panose="020B0604020202020204" pitchFamily="34" charset="0"/>
              <a:buChar char="•"/>
            </a:pPr>
            <a:r>
              <a:rPr lang="en-GB" sz="2400" dirty="0">
                <a:solidFill>
                  <a:srgbClr val="021318"/>
                </a:solidFill>
                <a:latin typeface="Calibri" panose="020F0502020204030204" pitchFamily="34" charset="0"/>
              </a:rPr>
              <a:t>Knowledge of risks and opportunities</a:t>
            </a: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pic>
        <p:nvPicPr>
          <p:cNvPr id="5" name="Picture 2">
            <a:extLst>
              <a:ext uri="{FF2B5EF4-FFF2-40B4-BE49-F238E27FC236}">
                <a16:creationId xmlns:a16="http://schemas.microsoft.com/office/drawing/2014/main" id="{74D9EF72-B1A1-4F87-AB9F-F7994B5F0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225" y="1096940"/>
            <a:ext cx="3530672" cy="50715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045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506190" y="584034"/>
            <a:ext cx="11151909" cy="523220"/>
          </a:xfrm>
          <a:prstGeom prst="rect">
            <a:avLst/>
          </a:prstGeom>
          <a:noFill/>
        </p:spPr>
        <p:txBody>
          <a:bodyPr wrap="square" rtlCol="0">
            <a:spAutoFit/>
          </a:bodyPr>
          <a:lstStyle/>
          <a:p>
            <a:r>
              <a:rPr lang="en-US" sz="2800" b="1" dirty="0">
                <a:latin typeface="Montserrat" panose="00000500000000000000" pitchFamily="50" charset="0"/>
              </a:rPr>
              <a:t>Caveats</a:t>
            </a:r>
            <a:endParaRPr lang="en-US" dirty="0"/>
          </a:p>
        </p:txBody>
      </p:sp>
      <p:sp>
        <p:nvSpPr>
          <p:cNvPr id="4" name="Rectangle 3">
            <a:extLst>
              <a:ext uri="{FF2B5EF4-FFF2-40B4-BE49-F238E27FC236}">
                <a16:creationId xmlns:a16="http://schemas.microsoft.com/office/drawing/2014/main" id="{61CD1A3A-E33C-4D9C-87E9-A6461C1CC487}"/>
              </a:ext>
            </a:extLst>
          </p:cNvPr>
          <p:cNvSpPr/>
          <p:nvPr/>
        </p:nvSpPr>
        <p:spPr>
          <a:xfrm>
            <a:off x="408761" y="1203498"/>
            <a:ext cx="10726030" cy="4825937"/>
          </a:xfrm>
          <a:prstGeom prst="rect">
            <a:avLst/>
          </a:prstGeom>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Are not crystal balls</a:t>
            </a:r>
          </a:p>
          <a:p>
            <a:pPr marL="685800" lvl="1" indent="-228600">
              <a:lnSpc>
                <a:spcPct val="90000"/>
              </a:lnSpc>
              <a:spcBef>
                <a:spcPts val="1000"/>
              </a:spcBef>
              <a:buFont typeface="Arial" panose="020B0604020202020204" pitchFamily="34" charset="0"/>
              <a:buChar char="•"/>
              <a:defRPr/>
            </a:pPr>
            <a:r>
              <a:rPr lang="en-GB" sz="2400" dirty="0">
                <a:solidFill>
                  <a:sysClr val="windowText" lastClr="000000"/>
                </a:solidFill>
                <a:latin typeface="Calibri" panose="020F0502020204030204"/>
              </a:rPr>
              <a:t>Rely on assumptions about markets, technology and the environment that cannot be known with certainty</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Assume all relevant information is readily available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Idealized representation </a:t>
            </a:r>
          </a:p>
          <a:p>
            <a:pPr marL="685800" lvl="1" indent="-228600">
              <a:lnSpc>
                <a:spcPct val="90000"/>
              </a:lnSpc>
              <a:spcBef>
                <a:spcPts val="1000"/>
              </a:spcBef>
              <a:buFont typeface="Arial" panose="020B0604020202020204" pitchFamily="34" charset="0"/>
              <a:buChar char="•"/>
              <a:defRPr/>
            </a:pPr>
            <a:r>
              <a:rPr lang="en-GB" sz="2400" dirty="0">
                <a:solidFill>
                  <a:sysClr val="windowText" lastClr="000000"/>
                </a:solidFill>
                <a:latin typeface="Calibri" panose="020F0502020204030204"/>
              </a:rPr>
              <a:t>Simplification is inevitable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Rational economic actors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Does not directly capture institutional and behavioural aspects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Transaction costs, behavioural and other impediments to efficient solutions implemented through user defined constraints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Some policies and measures cannot be represented directly</a:t>
            </a:r>
          </a:p>
          <a:p>
            <a:pPr marL="285750" indent="-285750">
              <a:spcAft>
                <a:spcPts val="1800"/>
              </a:spcAft>
              <a:buFont typeface="Arial" panose="020B0604020202020204" pitchFamily="34" charset="0"/>
              <a:buChar char="•"/>
            </a:pPr>
            <a:endParaRPr lang="en-US"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3425071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610290" y="1774512"/>
            <a:ext cx="6943901" cy="3939540"/>
          </a:xfrm>
          <a:prstGeom prst="rect">
            <a:avLst/>
          </a:prstGeom>
        </p:spPr>
        <p:txBody>
          <a:bodyPr wrap="square">
            <a:spAutoFit/>
          </a:bodyPr>
          <a:lstStyle/>
          <a:p>
            <a:pPr>
              <a:spcAft>
                <a:spcPts val="1800"/>
              </a:spcAft>
            </a:pPr>
            <a:r>
              <a:rPr lang="en-US" sz="2000" dirty="0">
                <a:latin typeface="Roboto" panose="02000000000000000000" pitchFamily="2" charset="0"/>
                <a:ea typeface="Roboto" panose="02000000000000000000" pitchFamily="2" charset="0"/>
              </a:rPr>
              <a:t>Each country has a set of specific circumstances, such as:</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Unique </a:t>
            </a:r>
            <a:r>
              <a:rPr lang="en-US" sz="2000" b="1" dirty="0">
                <a:latin typeface="Roboto" panose="02000000000000000000" pitchFamily="2" charset="0"/>
                <a:ea typeface="Roboto" panose="02000000000000000000" pitchFamily="2" charset="0"/>
              </a:rPr>
              <a:t>geography</a:t>
            </a:r>
            <a:r>
              <a:rPr lang="en-US" sz="2000" dirty="0">
                <a:latin typeface="Roboto" panose="02000000000000000000" pitchFamily="2" charset="0"/>
                <a:ea typeface="Roboto" panose="02000000000000000000" pitchFamily="2" charset="0"/>
              </a:rPr>
              <a:t> and </a:t>
            </a:r>
            <a:r>
              <a:rPr lang="en-US" sz="2000" b="1" dirty="0">
                <a:latin typeface="Roboto" panose="02000000000000000000" pitchFamily="2" charset="0"/>
                <a:ea typeface="Roboto" panose="02000000000000000000" pitchFamily="2" charset="0"/>
              </a:rPr>
              <a:t>climate</a:t>
            </a:r>
            <a:r>
              <a:rPr lang="en-US" sz="2000" dirty="0">
                <a:latin typeface="Roboto" panose="02000000000000000000" pitchFamily="2" charset="0"/>
                <a:ea typeface="Roboto" panose="02000000000000000000" pitchFamily="2" charset="0"/>
              </a:rPr>
              <a:t> </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Unique</a:t>
            </a:r>
            <a:r>
              <a:rPr lang="en-US" sz="2000" b="1" dirty="0">
                <a:latin typeface="Roboto" panose="02000000000000000000" pitchFamily="2" charset="0"/>
                <a:ea typeface="Roboto" panose="02000000000000000000" pitchFamily="2" charset="0"/>
              </a:rPr>
              <a:t> natural resources</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Unique </a:t>
            </a:r>
            <a:r>
              <a:rPr lang="en-US" sz="2000" b="1" dirty="0">
                <a:latin typeface="Roboto" panose="02000000000000000000" pitchFamily="2" charset="0"/>
                <a:ea typeface="Roboto" panose="02000000000000000000" pitchFamily="2" charset="0"/>
              </a:rPr>
              <a:t>economy</a:t>
            </a:r>
            <a:r>
              <a:rPr lang="en-US" sz="2000" dirty="0">
                <a:latin typeface="Roboto" panose="02000000000000000000" pitchFamily="2" charset="0"/>
                <a:ea typeface="Roboto" panose="02000000000000000000" pitchFamily="2" charset="0"/>
              </a:rPr>
              <a:t> and </a:t>
            </a:r>
            <a:r>
              <a:rPr lang="en-US" sz="2000" b="1" dirty="0">
                <a:latin typeface="Roboto" panose="02000000000000000000" pitchFamily="2" charset="0"/>
                <a:ea typeface="Roboto" panose="02000000000000000000" pitchFamily="2" charset="0"/>
              </a:rPr>
              <a:t>society</a:t>
            </a:r>
          </a:p>
          <a:p>
            <a:pPr>
              <a:spcAft>
                <a:spcPts val="1800"/>
              </a:spcAft>
            </a:pPr>
            <a:r>
              <a:rPr lang="en-US" sz="2000" dirty="0">
                <a:latin typeface="Roboto" panose="02000000000000000000" pitchFamily="2" charset="0"/>
                <a:ea typeface="Roboto" panose="02000000000000000000" pitchFamily="2" charset="0"/>
              </a:rPr>
              <a:t>Each case study has a set of specific policy and development objectives that will guide analysis</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Unique </a:t>
            </a:r>
            <a:r>
              <a:rPr lang="en-US" sz="2000" b="1" dirty="0">
                <a:latin typeface="Roboto" panose="02000000000000000000" pitchFamily="2" charset="0"/>
                <a:ea typeface="Roboto" panose="02000000000000000000" pitchFamily="2" charset="0"/>
              </a:rPr>
              <a:t>challenges</a:t>
            </a:r>
          </a:p>
          <a:p>
            <a:pPr marL="285750" indent="-285750">
              <a:spcAft>
                <a:spcPts val="1800"/>
              </a:spcAft>
              <a:buFont typeface="Arial" panose="020B0604020202020204" pitchFamily="34" charset="0"/>
              <a:buChar char="•"/>
            </a:pPr>
            <a:r>
              <a:rPr lang="en-US" sz="2000" dirty="0">
                <a:latin typeface="Roboto" panose="02000000000000000000" pitchFamily="2" charset="0"/>
                <a:ea typeface="Roboto" panose="02000000000000000000" pitchFamily="2" charset="0"/>
              </a:rPr>
              <a:t>Unique </a:t>
            </a:r>
            <a:r>
              <a:rPr lang="en-US" sz="2000" b="1" dirty="0">
                <a:latin typeface="Roboto" panose="02000000000000000000" pitchFamily="2" charset="0"/>
                <a:ea typeface="Roboto" panose="02000000000000000000" pitchFamily="2" charset="0"/>
              </a:rPr>
              <a:t>priorities </a:t>
            </a:r>
            <a:r>
              <a:rPr lang="en-US" sz="2000" dirty="0">
                <a:latin typeface="Roboto" panose="02000000000000000000" pitchFamily="2" charset="0"/>
                <a:ea typeface="Roboto" panose="02000000000000000000" pitchFamily="2" charset="0"/>
              </a:rPr>
              <a:t>and</a:t>
            </a:r>
            <a:r>
              <a:rPr lang="en-US" sz="2000" b="1" dirty="0">
                <a:latin typeface="Roboto" panose="02000000000000000000" pitchFamily="2" charset="0"/>
                <a:ea typeface="Roboto" panose="02000000000000000000" pitchFamily="2" charset="0"/>
              </a:rPr>
              <a:t> goals</a:t>
            </a:r>
            <a:endParaRPr lang="en-US" sz="2000"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15389" y="773802"/>
            <a:ext cx="11151909" cy="523220"/>
          </a:xfrm>
          <a:prstGeom prst="rect">
            <a:avLst/>
          </a:prstGeom>
          <a:noFill/>
        </p:spPr>
        <p:txBody>
          <a:bodyPr wrap="square" rtlCol="0">
            <a:spAutoFit/>
          </a:bodyPr>
          <a:lstStyle/>
          <a:p>
            <a:r>
              <a:rPr lang="en-US" sz="2800" b="1" dirty="0">
                <a:latin typeface="Montserrat" panose="00000500000000000000" pitchFamily="50" charset="0"/>
              </a:rPr>
              <a:t>Adapting CLEWs to a specific country and application</a:t>
            </a:r>
            <a:endParaRPr lang="en-US" dirty="0"/>
          </a:p>
        </p:txBody>
      </p:sp>
      <p:pic>
        <p:nvPicPr>
          <p:cNvPr id="11" name="Picture 2">
            <a:extLst>
              <a:ext uri="{FF2B5EF4-FFF2-40B4-BE49-F238E27FC236}">
                <a16:creationId xmlns:a16="http://schemas.microsoft.com/office/drawing/2014/main" id="{5DBC9356-07F5-4776-A84B-04B5C0FD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6215" y="1774512"/>
            <a:ext cx="3061682" cy="43940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292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587199" y="1308075"/>
            <a:ext cx="6943901" cy="4401205"/>
          </a:xfrm>
          <a:prstGeom prst="rect">
            <a:avLst/>
          </a:prstGeom>
        </p:spPr>
        <p:txBody>
          <a:bodyPr wrap="square">
            <a:spAutoFit/>
          </a:bodyPr>
          <a:lstStyle/>
          <a:p>
            <a:pPr>
              <a:spcAft>
                <a:spcPts val="1800"/>
              </a:spcAft>
            </a:pPr>
            <a:r>
              <a:rPr lang="en-US" sz="2000" dirty="0">
                <a:latin typeface="Roboto" panose="02000000000000000000" pitchFamily="2" charset="0"/>
                <a:ea typeface="Roboto" panose="02000000000000000000" pitchFamily="2" charset="0"/>
              </a:rPr>
              <a:t>Each country has a geography and climate that is unique and CLEWs models will need to be adapted accordingly.</a:t>
            </a:r>
          </a:p>
          <a:p>
            <a:pPr marL="342900" indent="-342900">
              <a:spcAft>
                <a:spcPts val="600"/>
              </a:spcAft>
              <a:buFontTx/>
              <a:buChar char="-"/>
            </a:pPr>
            <a:r>
              <a:rPr lang="en-US" sz="2000" dirty="0">
                <a:latin typeface="Roboto" panose="02000000000000000000" pitchFamily="2" charset="0"/>
                <a:ea typeface="Roboto" panose="02000000000000000000" pitchFamily="2" charset="0"/>
              </a:rPr>
              <a:t>Land resources and land cover</a:t>
            </a:r>
          </a:p>
          <a:p>
            <a:pPr marL="342900" indent="-342900">
              <a:spcAft>
                <a:spcPts val="600"/>
              </a:spcAft>
              <a:buFontTx/>
              <a:buChar char="-"/>
            </a:pPr>
            <a:r>
              <a:rPr lang="en-US" sz="2000" dirty="0">
                <a:latin typeface="Roboto" panose="02000000000000000000" pitchFamily="2" charset="0"/>
                <a:ea typeface="Roboto" panose="02000000000000000000" pitchFamily="2" charset="0"/>
              </a:rPr>
              <a:t>Water resources and hydrology</a:t>
            </a:r>
          </a:p>
          <a:p>
            <a:pPr marL="342900" indent="-342900">
              <a:spcAft>
                <a:spcPts val="600"/>
              </a:spcAft>
              <a:buFontTx/>
              <a:buChar char="-"/>
            </a:pPr>
            <a:r>
              <a:rPr lang="en-US" sz="2000" dirty="0">
                <a:latin typeface="Roboto" panose="02000000000000000000" pitchFamily="2" charset="0"/>
                <a:ea typeface="Roboto" panose="02000000000000000000" pitchFamily="2" charset="0"/>
              </a:rPr>
              <a:t>Climate variables</a:t>
            </a:r>
          </a:p>
          <a:p>
            <a:pPr marL="342900" indent="-342900">
              <a:spcAft>
                <a:spcPts val="600"/>
              </a:spcAft>
              <a:buFontTx/>
              <a:buChar char="-"/>
            </a:pPr>
            <a:r>
              <a:rPr lang="en-US" sz="2000" dirty="0">
                <a:latin typeface="Roboto" panose="02000000000000000000" pitchFamily="2" charset="0"/>
                <a:ea typeface="Roboto" panose="02000000000000000000" pitchFamily="2" charset="0"/>
              </a:rPr>
              <a:t>Land productivity</a:t>
            </a:r>
          </a:p>
          <a:p>
            <a:pPr marL="342900" indent="-342900">
              <a:spcAft>
                <a:spcPts val="600"/>
              </a:spcAft>
              <a:buFontTx/>
              <a:buChar char="-"/>
            </a:pPr>
            <a:r>
              <a:rPr lang="en-US" sz="2000" dirty="0">
                <a:latin typeface="Roboto" panose="02000000000000000000" pitchFamily="2" charset="0"/>
                <a:ea typeface="Roboto" panose="02000000000000000000" pitchFamily="2" charset="0"/>
              </a:rPr>
              <a:t>Energy resources</a:t>
            </a:r>
          </a:p>
          <a:p>
            <a:pPr>
              <a:spcAft>
                <a:spcPts val="600"/>
              </a:spcAft>
            </a:pPr>
            <a:endParaRPr lang="en-US" sz="2000" dirty="0">
              <a:latin typeface="Roboto" panose="02000000000000000000" pitchFamily="2" charset="0"/>
              <a:ea typeface="Roboto" panose="02000000000000000000" pitchFamily="2" charset="0"/>
            </a:endParaRPr>
          </a:p>
          <a:p>
            <a:pPr>
              <a:spcAft>
                <a:spcPts val="1800"/>
              </a:spcAft>
            </a:pPr>
            <a:r>
              <a:rPr lang="en-US" sz="2000" dirty="0">
                <a:latin typeface="Roboto" panose="02000000000000000000" pitchFamily="2" charset="0"/>
                <a:ea typeface="Roboto" panose="02000000000000000000" pitchFamily="2" charset="0"/>
              </a:rPr>
              <a:t>CLEWs models can be built from </a:t>
            </a:r>
            <a:r>
              <a:rPr lang="en-US" sz="2000" b="1" dirty="0">
                <a:latin typeface="Roboto" panose="02000000000000000000" pitchFamily="2" charset="0"/>
                <a:ea typeface="Roboto" panose="02000000000000000000" pitchFamily="2" charset="0"/>
              </a:rPr>
              <a:t>geospatial datasets </a:t>
            </a:r>
            <a:r>
              <a:rPr lang="en-US" sz="2000" dirty="0">
                <a:latin typeface="Roboto" panose="02000000000000000000" pitchFamily="2" charset="0"/>
                <a:ea typeface="Roboto" panose="02000000000000000000" pitchFamily="2" charset="0"/>
              </a:rPr>
              <a:t>which helps adapt the representation of related variables</a:t>
            </a:r>
          </a:p>
          <a:p>
            <a:pPr>
              <a:spcAft>
                <a:spcPts val="1800"/>
              </a:spcAft>
            </a:pPr>
            <a:endParaRPr lang="en-US" sz="2000"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20045" y="420673"/>
            <a:ext cx="11151909" cy="523220"/>
          </a:xfrm>
          <a:prstGeom prst="rect">
            <a:avLst/>
          </a:prstGeom>
          <a:noFill/>
        </p:spPr>
        <p:txBody>
          <a:bodyPr wrap="square" rtlCol="0">
            <a:spAutoFit/>
          </a:bodyPr>
          <a:lstStyle/>
          <a:p>
            <a:r>
              <a:rPr lang="en-US" sz="2800" b="1" dirty="0">
                <a:latin typeface="Montserrat" panose="00000500000000000000"/>
                <a:ea typeface="Roboto" panose="02000000000000000000" pitchFamily="2" charset="0"/>
              </a:rPr>
              <a:t>Unique geography, climate and natural resources</a:t>
            </a:r>
            <a:endParaRPr lang="en-US" dirty="0">
              <a:latin typeface="Montserrat" panose="00000500000000000000"/>
            </a:endParaRPr>
          </a:p>
        </p:txBody>
      </p:sp>
      <p:pic>
        <p:nvPicPr>
          <p:cNvPr id="10" name="Picture 9">
            <a:extLst>
              <a:ext uri="{FF2B5EF4-FFF2-40B4-BE49-F238E27FC236}">
                <a16:creationId xmlns:a16="http://schemas.microsoft.com/office/drawing/2014/main" id="{C98B27BB-C0BA-4B79-8AFE-A2C7E55B9ADD}"/>
              </a:ext>
            </a:extLst>
          </p:cNvPr>
          <p:cNvPicPr>
            <a:picLocks noChangeAspect="1"/>
          </p:cNvPicPr>
          <p:nvPr/>
        </p:nvPicPr>
        <p:blipFill rotWithShape="1">
          <a:blip r:embed="rId3"/>
          <a:srcRect r="30469"/>
          <a:stretch/>
        </p:blipFill>
        <p:spPr>
          <a:xfrm>
            <a:off x="9139086" y="1616706"/>
            <a:ext cx="2164752" cy="2231814"/>
          </a:xfrm>
          <a:prstGeom prst="rect">
            <a:avLst/>
          </a:prstGeom>
        </p:spPr>
      </p:pic>
    </p:spTree>
    <p:extLst>
      <p:ext uri="{BB962C8B-B14F-4D97-AF65-F5344CB8AC3E}">
        <p14:creationId xmlns:p14="http://schemas.microsoft.com/office/powerpoint/2010/main" val="3485766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15B0F-C627-CD9F-3F15-2677E9615318}"/>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6A65FEAE-EC4F-7A8C-6BE7-41A66C23C494}"/>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think-cell data - do not delete" hidden="1">
                        <a:extLst>
                          <a:ext uri="{FF2B5EF4-FFF2-40B4-BE49-F238E27FC236}">
                            <a16:creationId xmlns:a16="http://schemas.microsoft.com/office/drawing/2014/main" id="{6A65FEAE-EC4F-7A8C-6BE7-41A66C23C49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Google Shape;1148;p77">
            <a:extLst>
              <a:ext uri="{FF2B5EF4-FFF2-40B4-BE49-F238E27FC236}">
                <a16:creationId xmlns:a16="http://schemas.microsoft.com/office/drawing/2014/main" id="{BD57435B-5E60-7F2E-4A58-85745BC9187B}"/>
              </a:ext>
            </a:extLst>
          </p:cNvPr>
          <p:cNvSpPr txBox="1">
            <a:spLocks/>
          </p:cNvSpPr>
          <p:nvPr/>
        </p:nvSpPr>
        <p:spPr>
          <a:xfrm>
            <a:off x="444990" y="398319"/>
            <a:ext cx="8470769" cy="495300"/>
          </a:xfrm>
          <a:prstGeom prst="rect">
            <a:avLst/>
          </a:prstGeom>
          <a:noFill/>
          <a:ln>
            <a:noFill/>
          </a:ln>
        </p:spPr>
        <p:txBody>
          <a:bodyPr spcFirstLastPara="1" vert="horz" wrap="square" lIns="91425" tIns="45700" rIns="91425" bIns="4570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765B65"/>
              </a:buClr>
              <a:buSzPts val="4000"/>
              <a:buFont typeface="Work Sans"/>
              <a:buNone/>
              <a:tabLst/>
              <a:defRPr/>
            </a:pPr>
            <a:r>
              <a:rPr kumimoji="0" lang="en-GB" sz="3500" b="1" i="0" u="none" strike="noStrike" kern="0" cap="none" spc="0" normalizeH="0" baseline="0" noProof="0" dirty="0">
                <a:ln>
                  <a:noFill/>
                </a:ln>
                <a:solidFill>
                  <a:srgbClr val="000000">
                    <a:lumMod val="65000"/>
                    <a:lumOff val="35000"/>
                  </a:srgbClr>
                </a:solidFill>
                <a:effectLst/>
                <a:uLnTx/>
                <a:uFillTx/>
                <a:latin typeface="Aptos" panose="020B0004020202020204"/>
                <a:ea typeface="Work Sans Medium"/>
                <a:cs typeface="Work Sans Medium"/>
                <a:sym typeface="Work Sans"/>
              </a:rPr>
              <a:t>Overview</a:t>
            </a:r>
          </a:p>
        </p:txBody>
      </p:sp>
      <p:sp>
        <p:nvSpPr>
          <p:cNvPr id="2" name="Rectangle 1">
            <a:extLst>
              <a:ext uri="{FF2B5EF4-FFF2-40B4-BE49-F238E27FC236}">
                <a16:creationId xmlns:a16="http://schemas.microsoft.com/office/drawing/2014/main" id="{9FBF6E4E-8A7F-7E94-580D-CE38D48FFE20}"/>
              </a:ext>
            </a:extLst>
          </p:cNvPr>
          <p:cNvSpPr/>
          <p:nvPr/>
        </p:nvSpPr>
        <p:spPr>
          <a:xfrm>
            <a:off x="554872" y="1449446"/>
            <a:ext cx="8140171" cy="201593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Why Model</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Why CLEWs?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2000" dirty="0">
                <a:solidFill>
                  <a:srgbClr val="000000"/>
                </a:solidFill>
                <a:latin typeface="Roboto" panose="02000000000000000000" pitchFamily="2" charset="0"/>
                <a:ea typeface="Roboto" panose="02000000000000000000" pitchFamily="2" charset="0"/>
              </a:rPr>
              <a:t>What is CLEWs?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rPr>
              <a:t>How is it applied?</a:t>
            </a:r>
          </a:p>
        </p:txBody>
      </p:sp>
    </p:spTree>
    <p:extLst>
      <p:ext uri="{BB962C8B-B14F-4D97-AF65-F5344CB8AC3E}">
        <p14:creationId xmlns:p14="http://schemas.microsoft.com/office/powerpoint/2010/main" val="20788099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610290" y="1774512"/>
            <a:ext cx="6943901" cy="3939540"/>
          </a:xfrm>
          <a:prstGeom prst="rect">
            <a:avLst/>
          </a:prstGeom>
        </p:spPr>
        <p:txBody>
          <a:bodyPr wrap="square">
            <a:spAutoFit/>
          </a:bodyPr>
          <a:lstStyle/>
          <a:p>
            <a:pPr>
              <a:spcAft>
                <a:spcPts val="1800"/>
              </a:spcAft>
            </a:pPr>
            <a:r>
              <a:rPr lang="en-US" sz="2000">
                <a:latin typeface="Roboto" panose="02000000000000000000" pitchFamily="2" charset="0"/>
                <a:ea typeface="Roboto" panose="02000000000000000000" pitchFamily="2" charset="0"/>
              </a:rPr>
              <a:t>Each country has a distinct economy and society, which will need to be represented</a:t>
            </a:r>
          </a:p>
          <a:p>
            <a:pPr marL="342900" indent="-342900">
              <a:spcAft>
                <a:spcPts val="600"/>
              </a:spcAft>
              <a:buFontTx/>
              <a:buChar char="-"/>
            </a:pPr>
            <a:r>
              <a:rPr lang="en-US" sz="2000">
                <a:latin typeface="Roboto" panose="02000000000000000000" pitchFamily="2" charset="0"/>
                <a:ea typeface="Roboto" panose="02000000000000000000" pitchFamily="2" charset="0"/>
              </a:rPr>
              <a:t>Economic structure, as reflected in the use and conversion of energy, food and water</a:t>
            </a:r>
          </a:p>
          <a:p>
            <a:pPr marL="342900" indent="-342900">
              <a:spcAft>
                <a:spcPts val="600"/>
              </a:spcAft>
              <a:buFontTx/>
              <a:buChar char="-"/>
            </a:pPr>
            <a:r>
              <a:rPr lang="en-US" sz="2000">
                <a:latin typeface="Roboto" panose="02000000000000000000" pitchFamily="2" charset="0"/>
                <a:ea typeface="Roboto" panose="02000000000000000000" pitchFamily="2" charset="0"/>
              </a:rPr>
              <a:t>Technology choice and options</a:t>
            </a:r>
          </a:p>
          <a:p>
            <a:pPr marL="342900" indent="-342900">
              <a:spcAft>
                <a:spcPts val="600"/>
              </a:spcAft>
              <a:buFontTx/>
              <a:buChar char="-"/>
            </a:pPr>
            <a:r>
              <a:rPr lang="en-US" sz="2000">
                <a:latin typeface="Roboto" panose="02000000000000000000" pitchFamily="2" charset="0"/>
                <a:ea typeface="Roboto" panose="02000000000000000000" pitchFamily="2" charset="0"/>
              </a:rPr>
              <a:t>Cost and performance characteristics</a:t>
            </a:r>
          </a:p>
          <a:p>
            <a:pPr>
              <a:spcAft>
                <a:spcPts val="600"/>
              </a:spcAft>
            </a:pPr>
            <a:endParaRPr lang="en-US" sz="2000">
              <a:latin typeface="Roboto" panose="02000000000000000000" pitchFamily="2" charset="0"/>
              <a:ea typeface="Roboto" panose="02000000000000000000" pitchFamily="2" charset="0"/>
            </a:endParaRPr>
          </a:p>
          <a:p>
            <a:pPr>
              <a:spcAft>
                <a:spcPts val="1800"/>
              </a:spcAft>
            </a:pPr>
            <a:r>
              <a:rPr lang="en-US" sz="2000">
                <a:latin typeface="Roboto" panose="02000000000000000000" pitchFamily="2" charset="0"/>
                <a:ea typeface="Roboto" panose="02000000000000000000" pitchFamily="2" charset="0"/>
              </a:rPr>
              <a:t>CLEWs models are built from national statistics and other information and data resources</a:t>
            </a:r>
          </a:p>
          <a:p>
            <a:pPr>
              <a:spcAft>
                <a:spcPts val="1800"/>
              </a:spcAft>
            </a:pPr>
            <a:endParaRPr lang="en-US" sz="200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15389" y="990060"/>
            <a:ext cx="11151909" cy="523220"/>
          </a:xfrm>
          <a:prstGeom prst="rect">
            <a:avLst/>
          </a:prstGeom>
          <a:noFill/>
        </p:spPr>
        <p:txBody>
          <a:bodyPr wrap="square" rtlCol="0">
            <a:spAutoFit/>
          </a:bodyPr>
          <a:lstStyle/>
          <a:p>
            <a:pPr>
              <a:spcAft>
                <a:spcPts val="1800"/>
              </a:spcAft>
            </a:pPr>
            <a:r>
              <a:rPr lang="en-US" sz="2800" b="1">
                <a:latin typeface="Montserrat" panose="00000500000000000000"/>
                <a:ea typeface="Roboto" panose="02000000000000000000" pitchFamily="2" charset="0"/>
              </a:rPr>
              <a:t>Unique economy and society</a:t>
            </a:r>
          </a:p>
        </p:txBody>
      </p:sp>
      <p:pic>
        <p:nvPicPr>
          <p:cNvPr id="11" name="Picture 10">
            <a:extLst>
              <a:ext uri="{FF2B5EF4-FFF2-40B4-BE49-F238E27FC236}">
                <a16:creationId xmlns:a16="http://schemas.microsoft.com/office/drawing/2014/main" id="{099DD4B0-604E-4DEE-A540-CC35165AB3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4482" y="1774512"/>
            <a:ext cx="2952548" cy="1960682"/>
          </a:xfrm>
          <a:prstGeom prst="rect">
            <a:avLst/>
          </a:prstGeom>
        </p:spPr>
      </p:pic>
      <p:pic>
        <p:nvPicPr>
          <p:cNvPr id="12" name="Picture 11">
            <a:extLst>
              <a:ext uri="{FF2B5EF4-FFF2-40B4-BE49-F238E27FC236}">
                <a16:creationId xmlns:a16="http://schemas.microsoft.com/office/drawing/2014/main" id="{99BE15C3-22D5-46CF-A8F6-A0BED5271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4481" y="3996426"/>
            <a:ext cx="2952549" cy="1912582"/>
          </a:xfrm>
          <a:prstGeom prst="rect">
            <a:avLst/>
          </a:prstGeom>
        </p:spPr>
      </p:pic>
    </p:spTree>
    <p:extLst>
      <p:ext uri="{BB962C8B-B14F-4D97-AF65-F5344CB8AC3E}">
        <p14:creationId xmlns:p14="http://schemas.microsoft.com/office/powerpoint/2010/main" val="2610736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635078-5D88-4E1F-9DB5-8EFD53CED556}"/>
              </a:ext>
            </a:extLst>
          </p:cNvPr>
          <p:cNvSpPr txBox="1"/>
          <p:nvPr/>
        </p:nvSpPr>
        <p:spPr>
          <a:xfrm>
            <a:off x="520045" y="887327"/>
            <a:ext cx="11151909" cy="523220"/>
          </a:xfrm>
          <a:prstGeom prst="rect">
            <a:avLst/>
          </a:prstGeom>
          <a:noFill/>
        </p:spPr>
        <p:txBody>
          <a:bodyPr wrap="square" rtlCol="0">
            <a:spAutoFit/>
          </a:bodyPr>
          <a:lstStyle/>
          <a:p>
            <a:r>
              <a:rPr lang="en-US" sz="2800" b="1">
                <a:latin typeface="Montserrat" panose="00000500000000000000" pitchFamily="50" charset="0"/>
              </a:rPr>
              <a:t>Simplified CLEWs diagram</a:t>
            </a:r>
            <a:endParaRPr lang="en-US"/>
          </a:p>
        </p:txBody>
      </p:sp>
      <p:sp>
        <p:nvSpPr>
          <p:cNvPr id="47" name="Rectangle 46">
            <a:extLst>
              <a:ext uri="{FF2B5EF4-FFF2-40B4-BE49-F238E27FC236}">
                <a16:creationId xmlns:a16="http://schemas.microsoft.com/office/drawing/2014/main" id="{4D22311C-8851-4AEB-8DEA-C37A14FA1C5D}"/>
              </a:ext>
            </a:extLst>
          </p:cNvPr>
          <p:cNvSpPr/>
          <p:nvPr/>
        </p:nvSpPr>
        <p:spPr>
          <a:xfrm>
            <a:off x="4637867" y="3522691"/>
            <a:ext cx="67088" cy="1971033"/>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1DA63D6-C1FA-47E6-9F84-A6A4BB203A5E}"/>
              </a:ext>
            </a:extLst>
          </p:cNvPr>
          <p:cNvSpPr/>
          <p:nvPr/>
        </p:nvSpPr>
        <p:spPr>
          <a:xfrm>
            <a:off x="7324319" y="1847854"/>
            <a:ext cx="63643" cy="3654832"/>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97906449-B5FA-4159-997B-5E035D04D353}"/>
              </a:ext>
            </a:extLst>
          </p:cNvPr>
          <p:cNvSpPr txBox="1"/>
          <p:nvPr/>
        </p:nvSpPr>
        <p:spPr>
          <a:xfrm>
            <a:off x="1437684" y="1556791"/>
            <a:ext cx="1296144" cy="646331"/>
          </a:xfrm>
          <a:prstGeom prst="rect">
            <a:avLst/>
          </a:prstGeom>
          <a:solidFill>
            <a:srgbClr val="E7E6E6">
              <a:lumMod val="50000"/>
            </a:srgbClr>
          </a:solidFill>
          <a:ln>
            <a:solidFill>
              <a:srgbClr val="E7E6E6">
                <a:lumMod val="50000"/>
              </a:srgbClr>
            </a:solidFill>
          </a:ln>
        </p:spPr>
        <p:txBody>
          <a:bodyPr wrap="square" lIns="91440" tIns="45720" rIns="91440" bIns="45720" rtlCol="0" anchor="t">
            <a:spAutoFit/>
          </a:bodyPr>
          <a:lstStyle/>
          <a:p>
            <a:pPr algn="ctr" defTabSz="913956">
              <a:defRPr/>
            </a:pPr>
            <a:r>
              <a:rPr lang="en-US" b="1" kern="0">
                <a:solidFill>
                  <a:schemeClr val="bg1"/>
                </a:solidFill>
                <a:latin typeface="Calibri" panose="020F0502020204030204"/>
              </a:rPr>
              <a:t> </a:t>
            </a:r>
            <a:r>
              <a:rPr kumimoji="0" lang="en-US" sz="1800" b="1" i="0" u="none" strike="noStrike" kern="0" cap="none" spc="0" normalizeH="0" baseline="0" noProof="0">
                <a:ln>
                  <a:noFill/>
                </a:ln>
                <a:solidFill>
                  <a:schemeClr val="bg1"/>
                </a:solidFill>
                <a:effectLst/>
                <a:uLnTx/>
                <a:uFillTx/>
                <a:latin typeface="Calibri" panose="020F0502020204030204"/>
              </a:rPr>
              <a:t>Coal</a:t>
            </a:r>
            <a:r>
              <a:rPr lang="en-US" b="1" kern="0">
                <a:solidFill>
                  <a:schemeClr val="bg1"/>
                </a:solidFill>
                <a:latin typeface="Calibri" panose="020F0502020204030204"/>
              </a:rPr>
              <a:t> </a:t>
            </a:r>
            <a:endParaRPr lang="en-US">
              <a:solidFill>
                <a:schemeClr val="bg1"/>
              </a:solidFill>
              <a:cs typeface="Calibri"/>
            </a:endParaRPr>
          </a:p>
          <a:p>
            <a:pPr algn="ctr" defTabSz="913956">
              <a:defRPr/>
            </a:pPr>
            <a:r>
              <a:rPr kumimoji="0" lang="en-US" sz="1800" b="1" i="0" u="none" strike="noStrike" kern="0" cap="none" spc="0" normalizeH="0" baseline="0" noProof="0">
                <a:ln>
                  <a:noFill/>
                </a:ln>
                <a:solidFill>
                  <a:schemeClr val="bg1"/>
                </a:solidFill>
                <a:effectLst/>
                <a:uLnTx/>
                <a:uFillTx/>
                <a:latin typeface="Calibri" panose="020F0502020204030204"/>
              </a:rPr>
              <a:t>mine</a:t>
            </a:r>
            <a:endParaRPr lang="en-US">
              <a:solidFill>
                <a:schemeClr val="bg1"/>
              </a:solidFill>
              <a:cs typeface="Calibri"/>
            </a:endParaRPr>
          </a:p>
        </p:txBody>
      </p:sp>
      <p:sp>
        <p:nvSpPr>
          <p:cNvPr id="50" name="TextBox 49">
            <a:extLst>
              <a:ext uri="{FF2B5EF4-FFF2-40B4-BE49-F238E27FC236}">
                <a16:creationId xmlns:a16="http://schemas.microsoft.com/office/drawing/2014/main" id="{25D6E3EC-5D4E-4CAC-886A-FFC4B43A961E}"/>
              </a:ext>
            </a:extLst>
          </p:cNvPr>
          <p:cNvSpPr txBox="1"/>
          <p:nvPr/>
        </p:nvSpPr>
        <p:spPr>
          <a:xfrm>
            <a:off x="1437684" y="2492895"/>
            <a:ext cx="1296144" cy="646331"/>
          </a:xfrm>
          <a:prstGeom prst="rect">
            <a:avLst/>
          </a:prstGeom>
          <a:solidFill>
            <a:srgbClr val="C00000"/>
          </a:solidFill>
          <a:ln>
            <a:solidFill>
              <a:srgbClr val="C00000"/>
            </a:solidFill>
          </a:ln>
        </p:spPr>
        <p:txBody>
          <a:bodyPr wrap="square" rtlCol="0">
            <a:spAutoFit/>
          </a:bodyPr>
          <a:lstStyle/>
          <a:p>
            <a:pPr algn="ctr" defTabSz="913956"/>
            <a:r>
              <a:rPr lang="en-US" b="1">
                <a:solidFill>
                  <a:prstClr val="white"/>
                </a:solidFill>
                <a:latin typeface="Calibri" panose="020F0502020204030204"/>
              </a:rPr>
              <a:t>Gas</a:t>
            </a:r>
          </a:p>
          <a:p>
            <a:pPr algn="ctr" defTabSz="913956"/>
            <a:r>
              <a:rPr lang="en-US" b="1">
                <a:solidFill>
                  <a:prstClr val="white"/>
                </a:solidFill>
                <a:latin typeface="Calibri" panose="020F0502020204030204"/>
              </a:rPr>
              <a:t>field</a:t>
            </a:r>
          </a:p>
        </p:txBody>
      </p:sp>
      <p:sp>
        <p:nvSpPr>
          <p:cNvPr id="51" name="TextBox 50">
            <a:extLst>
              <a:ext uri="{FF2B5EF4-FFF2-40B4-BE49-F238E27FC236}">
                <a16:creationId xmlns:a16="http://schemas.microsoft.com/office/drawing/2014/main" id="{4EF05C57-FC53-4738-8C7B-4EBA9C4B958F}"/>
              </a:ext>
            </a:extLst>
          </p:cNvPr>
          <p:cNvSpPr txBox="1"/>
          <p:nvPr/>
        </p:nvSpPr>
        <p:spPr>
          <a:xfrm>
            <a:off x="5231904" y="1484785"/>
            <a:ext cx="1296144" cy="646331"/>
          </a:xfrm>
          <a:prstGeom prst="rect">
            <a:avLst/>
          </a:prstGeom>
          <a:solidFill>
            <a:srgbClr val="E7E6E6">
              <a:lumMod val="50000"/>
            </a:srgbClr>
          </a:solidFill>
          <a:ln>
            <a:solidFill>
              <a:srgbClr val="E7E6E6">
                <a:lumMod val="50000"/>
              </a:srgbClr>
            </a:solidFill>
          </a:ln>
        </p:spPr>
        <p:txBody>
          <a:bodyPr wrap="square" lIns="45720" tIns="45720" rIns="45720" bIns="45720" rtlCol="0" anchor="t">
            <a:spAutoFit/>
          </a:bodyPr>
          <a:lstStyle/>
          <a:p>
            <a:pPr algn="ctr" defTabSz="913956">
              <a:defRPr/>
            </a:pPr>
            <a:r>
              <a:rPr lang="en-US" b="1" kern="0">
                <a:solidFill>
                  <a:schemeClr val="bg1"/>
                </a:solidFill>
                <a:latin typeface="Calibri" panose="020F0502020204030204"/>
              </a:rPr>
              <a:t> </a:t>
            </a:r>
            <a:r>
              <a:rPr kumimoji="0" lang="en-US" sz="1800" b="1" i="0" u="none" strike="noStrike" kern="0" cap="none" spc="0" normalizeH="0" baseline="0" noProof="0">
                <a:ln>
                  <a:noFill/>
                </a:ln>
                <a:solidFill>
                  <a:schemeClr val="bg1"/>
                </a:solidFill>
                <a:effectLst/>
                <a:uLnTx/>
                <a:uFillTx/>
                <a:latin typeface="Calibri" panose="020F0502020204030204"/>
              </a:rPr>
              <a:t>Coal</a:t>
            </a:r>
            <a:r>
              <a:rPr lang="en-US" b="1" kern="0">
                <a:solidFill>
                  <a:schemeClr val="bg1"/>
                </a:solidFill>
                <a:latin typeface="Calibri" panose="020F0502020204030204"/>
              </a:rPr>
              <a:t> </a:t>
            </a:r>
            <a:endParaRPr lang="en-US">
              <a:solidFill>
                <a:schemeClr val="bg1"/>
              </a:solidFill>
              <a:cs typeface="Calibri"/>
            </a:endParaRPr>
          </a:p>
          <a:p>
            <a:pPr algn="ctr" defTabSz="913956">
              <a:defRPr/>
            </a:pPr>
            <a:r>
              <a:rPr lang="en-US" b="1" kern="0">
                <a:solidFill>
                  <a:schemeClr val="bg1"/>
                </a:solidFill>
                <a:latin typeface="Calibri" panose="020F0502020204030204"/>
              </a:rPr>
              <a:t>Power Plant</a:t>
            </a:r>
            <a:endParaRPr lang="en-US">
              <a:solidFill>
                <a:schemeClr val="bg1"/>
              </a:solidFill>
              <a:cs typeface="Calibri"/>
            </a:endParaRPr>
          </a:p>
        </p:txBody>
      </p:sp>
      <p:sp>
        <p:nvSpPr>
          <p:cNvPr id="52" name="TextBox 51">
            <a:extLst>
              <a:ext uri="{FF2B5EF4-FFF2-40B4-BE49-F238E27FC236}">
                <a16:creationId xmlns:a16="http://schemas.microsoft.com/office/drawing/2014/main" id="{A5762086-6D23-46D8-821E-C2D058F1B38E}"/>
              </a:ext>
            </a:extLst>
          </p:cNvPr>
          <p:cNvSpPr txBox="1"/>
          <p:nvPr/>
        </p:nvSpPr>
        <p:spPr>
          <a:xfrm>
            <a:off x="5231904" y="2450233"/>
            <a:ext cx="1296144" cy="646331"/>
          </a:xfrm>
          <a:prstGeom prst="rect">
            <a:avLst/>
          </a:prstGeom>
          <a:solidFill>
            <a:srgbClr val="C00000"/>
          </a:solidFill>
          <a:ln>
            <a:solidFill>
              <a:srgbClr val="C00000"/>
            </a:solidFill>
          </a:ln>
        </p:spPr>
        <p:txBody>
          <a:bodyPr wrap="square" lIns="45720" tIns="45720" rIns="45720" bIns="45720" rtlCol="0" anchor="t">
            <a:spAutoFit/>
          </a:bodyPr>
          <a:lstStyle/>
          <a:p>
            <a:pPr algn="ctr" defTabSz="913956"/>
            <a:r>
              <a:rPr lang="en-US" b="1">
                <a:solidFill>
                  <a:schemeClr val="bg1"/>
                </a:solidFill>
                <a:latin typeface="Calibri" panose="020F0502020204030204"/>
              </a:rPr>
              <a:t>Gas</a:t>
            </a:r>
            <a:endParaRPr lang="en-US" b="1">
              <a:solidFill>
                <a:schemeClr val="bg1"/>
              </a:solidFill>
              <a:latin typeface="Calibri" panose="020F0502020204030204"/>
              <a:cs typeface="Calibri"/>
            </a:endParaRPr>
          </a:p>
          <a:p>
            <a:pPr algn="ctr" defTabSz="913956"/>
            <a:r>
              <a:rPr lang="en-US" b="1">
                <a:solidFill>
                  <a:schemeClr val="bg1"/>
                </a:solidFill>
                <a:latin typeface="Calibri" panose="020F0502020204030204"/>
              </a:rPr>
              <a:t>Power Plant</a:t>
            </a:r>
            <a:endParaRPr lang="en-US" b="1">
              <a:solidFill>
                <a:schemeClr val="bg1"/>
              </a:solidFill>
              <a:latin typeface="Calibri" panose="020F0502020204030204"/>
              <a:cs typeface="Calibri"/>
            </a:endParaRPr>
          </a:p>
        </p:txBody>
      </p:sp>
      <p:sp>
        <p:nvSpPr>
          <p:cNvPr id="65" name="TextBox 64">
            <a:extLst>
              <a:ext uri="{FF2B5EF4-FFF2-40B4-BE49-F238E27FC236}">
                <a16:creationId xmlns:a16="http://schemas.microsoft.com/office/drawing/2014/main" id="{4EB0F984-A83B-4690-9425-B3FD078136B1}"/>
              </a:ext>
            </a:extLst>
          </p:cNvPr>
          <p:cNvSpPr txBox="1"/>
          <p:nvPr/>
        </p:nvSpPr>
        <p:spPr>
          <a:xfrm>
            <a:off x="5231904" y="3429001"/>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Treatment</a:t>
            </a:r>
          </a:p>
        </p:txBody>
      </p:sp>
      <p:sp>
        <p:nvSpPr>
          <p:cNvPr id="88" name="TextBox 87">
            <a:extLst>
              <a:ext uri="{FF2B5EF4-FFF2-40B4-BE49-F238E27FC236}">
                <a16:creationId xmlns:a16="http://schemas.microsoft.com/office/drawing/2014/main" id="{836EFE6F-4B38-44EA-85C7-540E71E5A353}"/>
              </a:ext>
            </a:extLst>
          </p:cNvPr>
          <p:cNvSpPr txBox="1"/>
          <p:nvPr/>
        </p:nvSpPr>
        <p:spPr>
          <a:xfrm>
            <a:off x="9325655" y="1539160"/>
            <a:ext cx="1440160" cy="646331"/>
          </a:xfrm>
          <a:prstGeom prst="rect">
            <a:avLst/>
          </a:prstGeom>
          <a:solidFill>
            <a:srgbClr val="FFC000"/>
          </a:solidFill>
          <a:ln>
            <a:solidFill>
              <a:srgbClr val="FFC000"/>
            </a:solidFill>
          </a:ln>
        </p:spPr>
        <p:txBody>
          <a:bodyPr wrap="square" rtlCol="0">
            <a:spAutoFit/>
          </a:bodyPr>
          <a:lstStyle/>
          <a:p>
            <a:pPr algn="ctr" defTabSz="913956"/>
            <a:r>
              <a:rPr lang="en-US" b="1">
                <a:solidFill>
                  <a:prstClr val="white"/>
                </a:solidFill>
                <a:latin typeface="Calibri" panose="020F0502020204030204"/>
              </a:rPr>
              <a:t> Home appliances</a:t>
            </a:r>
          </a:p>
        </p:txBody>
      </p:sp>
      <p:sp>
        <p:nvSpPr>
          <p:cNvPr id="89" name="TextBox 88">
            <a:extLst>
              <a:ext uri="{FF2B5EF4-FFF2-40B4-BE49-F238E27FC236}">
                <a16:creationId xmlns:a16="http://schemas.microsoft.com/office/drawing/2014/main" id="{5797BB3D-1F28-431F-9A5D-9DEED8BD6A3D}"/>
              </a:ext>
            </a:extLst>
          </p:cNvPr>
          <p:cNvSpPr txBox="1"/>
          <p:nvPr/>
        </p:nvSpPr>
        <p:spPr>
          <a:xfrm>
            <a:off x="9325655" y="2520632"/>
            <a:ext cx="1440160" cy="646331"/>
          </a:xfrm>
          <a:prstGeom prst="rect">
            <a:avLst/>
          </a:prstGeom>
          <a:solidFill>
            <a:srgbClr val="FFC000"/>
          </a:solidFill>
          <a:ln>
            <a:solidFill>
              <a:srgbClr val="FFC000"/>
            </a:solidFill>
          </a:ln>
        </p:spPr>
        <p:txBody>
          <a:bodyPr wrap="square" rtlCol="0">
            <a:spAutoFit/>
          </a:bodyPr>
          <a:lstStyle/>
          <a:p>
            <a:pPr algn="ctr" defTabSz="913956"/>
            <a:r>
              <a:rPr lang="en-US" b="1">
                <a:solidFill>
                  <a:prstClr val="white"/>
                </a:solidFill>
                <a:latin typeface="Calibri" panose="020F0502020204030204"/>
              </a:rPr>
              <a:t> Industrial equipment</a:t>
            </a:r>
          </a:p>
        </p:txBody>
      </p:sp>
      <p:sp>
        <p:nvSpPr>
          <p:cNvPr id="90" name="Arrow: Right 89">
            <a:extLst>
              <a:ext uri="{FF2B5EF4-FFF2-40B4-BE49-F238E27FC236}">
                <a16:creationId xmlns:a16="http://schemas.microsoft.com/office/drawing/2014/main" id="{9011CF52-DB05-449E-9557-ED2927AB9319}"/>
              </a:ext>
            </a:extLst>
          </p:cNvPr>
          <p:cNvSpPr/>
          <p:nvPr/>
        </p:nvSpPr>
        <p:spPr>
          <a:xfrm>
            <a:off x="2747218" y="1735941"/>
            <a:ext cx="2467301" cy="111913"/>
          </a:xfrm>
          <a:prstGeom prst="rightArrow">
            <a:avLst/>
          </a:prstGeom>
          <a:solidFill>
            <a:srgbClr val="E7E6E6">
              <a:lumMod val="50000"/>
            </a:srgbClr>
          </a:solidFill>
          <a:ln w="12700" cap="flat" cmpd="sng" algn="ctr">
            <a:solidFill>
              <a:srgbClr val="E7E6E6">
                <a:lumMod val="5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Arrow: Right 90">
            <a:extLst>
              <a:ext uri="{FF2B5EF4-FFF2-40B4-BE49-F238E27FC236}">
                <a16:creationId xmlns:a16="http://schemas.microsoft.com/office/drawing/2014/main" id="{CC17D800-1F4B-4E38-97F5-D26C8509F967}"/>
              </a:ext>
            </a:extLst>
          </p:cNvPr>
          <p:cNvSpPr/>
          <p:nvPr/>
        </p:nvSpPr>
        <p:spPr>
          <a:xfrm>
            <a:off x="2747218" y="2672045"/>
            <a:ext cx="2484686" cy="112511"/>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Arrow: Right 91">
            <a:extLst>
              <a:ext uri="{FF2B5EF4-FFF2-40B4-BE49-F238E27FC236}">
                <a16:creationId xmlns:a16="http://schemas.microsoft.com/office/drawing/2014/main" id="{B41A0F91-2253-41C2-8297-BA5600461E29}"/>
              </a:ext>
            </a:extLst>
          </p:cNvPr>
          <p:cNvSpPr/>
          <p:nvPr/>
        </p:nvSpPr>
        <p:spPr>
          <a:xfrm>
            <a:off x="6552318" y="3680157"/>
            <a:ext cx="2743200" cy="128016"/>
          </a:xfrm>
          <a:prstGeom prst="rightArrow">
            <a:avLst/>
          </a:prstGeom>
          <a:solidFill>
            <a:srgbClr val="4472C4">
              <a:lumMod val="60000"/>
              <a:lumOff val="40000"/>
            </a:srgbClr>
          </a:solidFill>
          <a:ln w="12700" cap="flat" cmpd="sng" algn="ctr">
            <a:solidFill>
              <a:srgbClr val="4472C4">
                <a:lumMod val="40000"/>
                <a:lumOff val="6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1BADA05B-2FC3-4202-B133-042B8954CE00}"/>
              </a:ext>
            </a:extLst>
          </p:cNvPr>
          <p:cNvSpPr txBox="1"/>
          <p:nvPr/>
        </p:nvSpPr>
        <p:spPr>
          <a:xfrm>
            <a:off x="9308796" y="3483376"/>
            <a:ext cx="1440160" cy="646331"/>
          </a:xfrm>
          <a:prstGeom prst="rect">
            <a:avLst/>
          </a:prstGeom>
          <a:solidFill>
            <a:srgbClr val="4472C4">
              <a:lumMod val="60000"/>
              <a:lumOff val="40000"/>
            </a:srgbClr>
          </a:solidFill>
          <a:ln>
            <a:solidFill>
              <a:srgbClr val="4472C4">
                <a:lumMod val="40000"/>
                <a:lumOff val="60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 Drinking water</a:t>
            </a:r>
          </a:p>
        </p:txBody>
      </p:sp>
      <p:sp>
        <p:nvSpPr>
          <p:cNvPr id="94" name="Arrow: Right 93">
            <a:extLst>
              <a:ext uri="{FF2B5EF4-FFF2-40B4-BE49-F238E27FC236}">
                <a16:creationId xmlns:a16="http://schemas.microsoft.com/office/drawing/2014/main" id="{EB88BFB1-ED96-43DA-8F36-347023D0446E}"/>
              </a:ext>
            </a:extLst>
          </p:cNvPr>
          <p:cNvSpPr/>
          <p:nvPr/>
        </p:nvSpPr>
        <p:spPr>
          <a:xfrm>
            <a:off x="6548972" y="1735941"/>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18C91E4C-8BBD-46BC-8DC2-6F34D2AD7EFA}"/>
              </a:ext>
            </a:extLst>
          </p:cNvPr>
          <p:cNvSpPr txBox="1"/>
          <p:nvPr/>
        </p:nvSpPr>
        <p:spPr>
          <a:xfrm>
            <a:off x="3059665" y="1440337"/>
            <a:ext cx="792088" cy="369332"/>
          </a:xfrm>
          <a:prstGeom prst="rect">
            <a:avLst/>
          </a:prstGeom>
          <a:noFill/>
        </p:spPr>
        <p:txBody>
          <a:bodyPr wrap="square" rtlCol="0">
            <a:spAutoFit/>
          </a:bodyPr>
          <a:lstStyle/>
          <a:p>
            <a:pPr defTabSz="913956"/>
            <a:r>
              <a:rPr lang="en-US" b="1">
                <a:solidFill>
                  <a:srgbClr val="E7E6E6">
                    <a:lumMod val="50000"/>
                  </a:srgbClr>
                </a:solidFill>
                <a:latin typeface="Calibri" panose="020F0502020204030204"/>
              </a:rPr>
              <a:t>Coal</a:t>
            </a:r>
          </a:p>
        </p:txBody>
      </p:sp>
      <p:sp>
        <p:nvSpPr>
          <p:cNvPr id="96" name="TextBox 95">
            <a:extLst>
              <a:ext uri="{FF2B5EF4-FFF2-40B4-BE49-F238E27FC236}">
                <a16:creationId xmlns:a16="http://schemas.microsoft.com/office/drawing/2014/main" id="{7D458BFA-F9AC-43F6-B88C-952B3304B579}"/>
              </a:ext>
            </a:extLst>
          </p:cNvPr>
          <p:cNvSpPr txBox="1"/>
          <p:nvPr/>
        </p:nvSpPr>
        <p:spPr>
          <a:xfrm>
            <a:off x="2984271" y="2284485"/>
            <a:ext cx="1482987" cy="369332"/>
          </a:xfrm>
          <a:prstGeom prst="rect">
            <a:avLst/>
          </a:prstGeom>
          <a:noFill/>
        </p:spPr>
        <p:txBody>
          <a:bodyPr wrap="square" rtlCol="0">
            <a:spAutoFit/>
          </a:bodyPr>
          <a:lstStyle/>
          <a:p>
            <a:pPr defTabSz="913956"/>
            <a:r>
              <a:rPr lang="en-US" b="1">
                <a:solidFill>
                  <a:srgbClr val="C00000"/>
                </a:solidFill>
                <a:latin typeface="Calibri" panose="020F0502020204030204"/>
              </a:rPr>
              <a:t>Natural gas</a:t>
            </a:r>
          </a:p>
        </p:txBody>
      </p:sp>
      <p:sp>
        <p:nvSpPr>
          <p:cNvPr id="97" name="TextBox 96">
            <a:extLst>
              <a:ext uri="{FF2B5EF4-FFF2-40B4-BE49-F238E27FC236}">
                <a16:creationId xmlns:a16="http://schemas.microsoft.com/office/drawing/2014/main" id="{D67BBC60-4141-45CC-B5D8-774203F48CE8}"/>
              </a:ext>
            </a:extLst>
          </p:cNvPr>
          <p:cNvSpPr txBox="1"/>
          <p:nvPr/>
        </p:nvSpPr>
        <p:spPr>
          <a:xfrm>
            <a:off x="3028063" y="3346987"/>
            <a:ext cx="830887" cy="369332"/>
          </a:xfrm>
          <a:prstGeom prst="rect">
            <a:avLst/>
          </a:prstGeom>
          <a:noFill/>
        </p:spPr>
        <p:txBody>
          <a:bodyPr wrap="square" rtlCol="0">
            <a:spAutoFit/>
          </a:bodyPr>
          <a:lstStyle/>
          <a:p>
            <a:pPr defTabSz="913956"/>
            <a:r>
              <a:rPr lang="en-US" b="1">
                <a:solidFill>
                  <a:srgbClr val="4472C4">
                    <a:lumMod val="75000"/>
                  </a:srgbClr>
                </a:solidFill>
                <a:latin typeface="Calibri" panose="020F0502020204030204"/>
              </a:rPr>
              <a:t>Water</a:t>
            </a:r>
          </a:p>
        </p:txBody>
      </p:sp>
      <p:sp>
        <p:nvSpPr>
          <p:cNvPr id="98" name="TextBox 97">
            <a:extLst>
              <a:ext uri="{FF2B5EF4-FFF2-40B4-BE49-F238E27FC236}">
                <a16:creationId xmlns:a16="http://schemas.microsoft.com/office/drawing/2014/main" id="{DFAF52F1-BD96-4817-850C-514FF3295E67}"/>
              </a:ext>
            </a:extLst>
          </p:cNvPr>
          <p:cNvSpPr txBox="1"/>
          <p:nvPr/>
        </p:nvSpPr>
        <p:spPr>
          <a:xfrm>
            <a:off x="7594681" y="3374833"/>
            <a:ext cx="1725107" cy="369332"/>
          </a:xfrm>
          <a:prstGeom prst="rect">
            <a:avLst/>
          </a:prstGeom>
          <a:noFill/>
        </p:spPr>
        <p:txBody>
          <a:bodyPr wrap="square" rtlCol="0">
            <a:spAutoFit/>
          </a:bodyPr>
          <a:lstStyle/>
          <a:p>
            <a:pPr defTabSz="913956"/>
            <a:r>
              <a:rPr lang="en-US" b="1">
                <a:solidFill>
                  <a:srgbClr val="4472C4">
                    <a:lumMod val="60000"/>
                    <a:lumOff val="40000"/>
                  </a:srgbClr>
                </a:solidFill>
                <a:latin typeface="Calibri" panose="020F0502020204030204"/>
              </a:rPr>
              <a:t>Treated</a:t>
            </a:r>
            <a:r>
              <a:rPr lang="en-US" b="1">
                <a:solidFill>
                  <a:srgbClr val="70AD47">
                    <a:lumMod val="50000"/>
                  </a:srgbClr>
                </a:solidFill>
                <a:latin typeface="Calibri" panose="020F0502020204030204"/>
              </a:rPr>
              <a:t> </a:t>
            </a:r>
            <a:r>
              <a:rPr lang="en-US" b="1">
                <a:solidFill>
                  <a:srgbClr val="4472C4">
                    <a:lumMod val="60000"/>
                    <a:lumOff val="40000"/>
                  </a:srgbClr>
                </a:solidFill>
                <a:latin typeface="Calibri" panose="020F0502020204030204"/>
              </a:rPr>
              <a:t>Water</a:t>
            </a:r>
          </a:p>
        </p:txBody>
      </p:sp>
      <p:sp>
        <p:nvSpPr>
          <p:cNvPr id="99" name="TextBox 98">
            <a:extLst>
              <a:ext uri="{FF2B5EF4-FFF2-40B4-BE49-F238E27FC236}">
                <a16:creationId xmlns:a16="http://schemas.microsoft.com/office/drawing/2014/main" id="{E88FA8F7-912D-4E9F-B13E-9B8CC129601D}"/>
              </a:ext>
            </a:extLst>
          </p:cNvPr>
          <p:cNvSpPr txBox="1"/>
          <p:nvPr/>
        </p:nvSpPr>
        <p:spPr>
          <a:xfrm>
            <a:off x="7543137" y="1418652"/>
            <a:ext cx="1482987" cy="369332"/>
          </a:xfrm>
          <a:prstGeom prst="rect">
            <a:avLst/>
          </a:prstGeom>
          <a:noFill/>
        </p:spPr>
        <p:txBody>
          <a:bodyPr wrap="square" rtlCol="0">
            <a:spAutoFit/>
          </a:bodyPr>
          <a:lstStyle/>
          <a:p>
            <a:pPr defTabSz="913956"/>
            <a:r>
              <a:rPr lang="en-US" b="1">
                <a:solidFill>
                  <a:srgbClr val="FFC000"/>
                </a:solidFill>
                <a:latin typeface="Calibri" panose="020F0502020204030204"/>
              </a:rPr>
              <a:t>Electricity</a:t>
            </a:r>
          </a:p>
        </p:txBody>
      </p:sp>
      <p:sp>
        <p:nvSpPr>
          <p:cNvPr id="100" name="TextBox 99">
            <a:extLst>
              <a:ext uri="{FF2B5EF4-FFF2-40B4-BE49-F238E27FC236}">
                <a16:creationId xmlns:a16="http://schemas.microsoft.com/office/drawing/2014/main" id="{9E6865A4-2837-4D63-8C41-B1E18F1A1911}"/>
              </a:ext>
            </a:extLst>
          </p:cNvPr>
          <p:cNvSpPr txBox="1"/>
          <p:nvPr/>
        </p:nvSpPr>
        <p:spPr>
          <a:xfrm>
            <a:off x="1437684" y="4509119"/>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Land resource</a:t>
            </a:r>
          </a:p>
        </p:txBody>
      </p:sp>
      <p:sp>
        <p:nvSpPr>
          <p:cNvPr id="101" name="Arrow: Right 100">
            <a:extLst>
              <a:ext uri="{FF2B5EF4-FFF2-40B4-BE49-F238E27FC236}">
                <a16:creationId xmlns:a16="http://schemas.microsoft.com/office/drawing/2014/main" id="{D2E883EB-3DF7-439F-8034-9A60EC860FE1}"/>
              </a:ext>
            </a:extLst>
          </p:cNvPr>
          <p:cNvSpPr/>
          <p:nvPr/>
        </p:nvSpPr>
        <p:spPr>
          <a:xfrm>
            <a:off x="2720709" y="4715871"/>
            <a:ext cx="2511195" cy="152695"/>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BCDB856D-6D28-4F61-9428-33553E71156C}"/>
              </a:ext>
            </a:extLst>
          </p:cNvPr>
          <p:cNvSpPr txBox="1"/>
          <p:nvPr/>
        </p:nvSpPr>
        <p:spPr>
          <a:xfrm>
            <a:off x="2903343" y="4427829"/>
            <a:ext cx="1734511" cy="369332"/>
          </a:xfrm>
          <a:prstGeom prst="rect">
            <a:avLst/>
          </a:prstGeom>
          <a:noFill/>
        </p:spPr>
        <p:txBody>
          <a:bodyPr wrap="square" rtlCol="0">
            <a:spAutoFit/>
          </a:bodyPr>
          <a:lstStyle/>
          <a:p>
            <a:pPr defTabSz="913956"/>
            <a:r>
              <a:rPr lang="en-US" b="1" dirty="0">
                <a:solidFill>
                  <a:srgbClr val="70AD47"/>
                </a:solidFill>
                <a:latin typeface="Calibri" panose="020F0502020204030204"/>
              </a:rPr>
              <a:t>Land</a:t>
            </a:r>
            <a:r>
              <a:rPr lang="en-US" b="1" dirty="0">
                <a:solidFill>
                  <a:srgbClr val="5B9BD5">
                    <a:lumMod val="75000"/>
                  </a:srgbClr>
                </a:solidFill>
                <a:latin typeface="Calibri" panose="020F0502020204030204"/>
              </a:rPr>
              <a:t> </a:t>
            </a:r>
            <a:r>
              <a:rPr lang="en-US" b="1" dirty="0">
                <a:solidFill>
                  <a:srgbClr val="70AD47"/>
                </a:solidFill>
                <a:latin typeface="Calibri" panose="020F0502020204030204"/>
              </a:rPr>
              <a:t>allocation</a:t>
            </a:r>
          </a:p>
        </p:txBody>
      </p:sp>
      <p:sp>
        <p:nvSpPr>
          <p:cNvPr id="103" name="TextBox 102">
            <a:extLst>
              <a:ext uri="{FF2B5EF4-FFF2-40B4-BE49-F238E27FC236}">
                <a16:creationId xmlns:a16="http://schemas.microsoft.com/office/drawing/2014/main" id="{9437369A-BD8A-41B2-9C3C-373EDD16E4F6}"/>
              </a:ext>
            </a:extLst>
          </p:cNvPr>
          <p:cNvSpPr txBox="1"/>
          <p:nvPr/>
        </p:nvSpPr>
        <p:spPr>
          <a:xfrm>
            <a:off x="5234027" y="4437113"/>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Maize farming</a:t>
            </a:r>
          </a:p>
        </p:txBody>
      </p:sp>
      <p:sp>
        <p:nvSpPr>
          <p:cNvPr id="104" name="TextBox 103">
            <a:extLst>
              <a:ext uri="{FF2B5EF4-FFF2-40B4-BE49-F238E27FC236}">
                <a16:creationId xmlns:a16="http://schemas.microsoft.com/office/drawing/2014/main" id="{98C33543-2174-420B-BDFC-F3116CC4C570}"/>
              </a:ext>
            </a:extLst>
          </p:cNvPr>
          <p:cNvSpPr txBox="1"/>
          <p:nvPr/>
        </p:nvSpPr>
        <p:spPr>
          <a:xfrm>
            <a:off x="9341569" y="4491488"/>
            <a:ext cx="1440160" cy="646331"/>
          </a:xfrm>
          <a:prstGeom prst="rect">
            <a:avLst/>
          </a:prstGeom>
          <a:solidFill>
            <a:srgbClr val="ED7D31">
              <a:lumMod val="75000"/>
            </a:srgbClr>
          </a:solidFill>
          <a:ln>
            <a:solidFill>
              <a:srgbClr val="ED7D31">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 Household nutrition</a:t>
            </a:r>
          </a:p>
        </p:txBody>
      </p:sp>
      <p:sp>
        <p:nvSpPr>
          <p:cNvPr id="105" name="Arrow: Right 104">
            <a:extLst>
              <a:ext uri="{FF2B5EF4-FFF2-40B4-BE49-F238E27FC236}">
                <a16:creationId xmlns:a16="http://schemas.microsoft.com/office/drawing/2014/main" id="{4A9C473C-6485-4B25-B8A9-349DD1627957}"/>
              </a:ext>
            </a:extLst>
          </p:cNvPr>
          <p:cNvSpPr/>
          <p:nvPr/>
        </p:nvSpPr>
        <p:spPr>
          <a:xfrm>
            <a:off x="6563204" y="4715872"/>
            <a:ext cx="2743200" cy="128016"/>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4C92FE9A-4B8F-4D1D-9E57-DA4D1C663080}"/>
              </a:ext>
            </a:extLst>
          </p:cNvPr>
          <p:cNvSpPr txBox="1"/>
          <p:nvPr/>
        </p:nvSpPr>
        <p:spPr>
          <a:xfrm>
            <a:off x="7783629" y="4364156"/>
            <a:ext cx="812114" cy="369332"/>
          </a:xfrm>
          <a:prstGeom prst="rect">
            <a:avLst/>
          </a:prstGeom>
          <a:noFill/>
        </p:spPr>
        <p:txBody>
          <a:bodyPr wrap="square" rtlCol="0">
            <a:spAutoFit/>
          </a:bodyPr>
          <a:lstStyle/>
          <a:p>
            <a:pPr defTabSz="913956"/>
            <a:r>
              <a:rPr lang="en-US" b="1">
                <a:solidFill>
                  <a:srgbClr val="ED7D31">
                    <a:lumMod val="75000"/>
                  </a:srgbClr>
                </a:solidFill>
                <a:latin typeface="Calibri" panose="020F0502020204030204"/>
              </a:rPr>
              <a:t>Maize</a:t>
            </a:r>
          </a:p>
        </p:txBody>
      </p:sp>
      <p:sp>
        <p:nvSpPr>
          <p:cNvPr id="107" name="TextBox 106">
            <a:extLst>
              <a:ext uri="{FF2B5EF4-FFF2-40B4-BE49-F238E27FC236}">
                <a16:creationId xmlns:a16="http://schemas.microsoft.com/office/drawing/2014/main" id="{AA9BA5B0-1555-465D-A516-ACA03D814254}"/>
              </a:ext>
            </a:extLst>
          </p:cNvPr>
          <p:cNvSpPr txBox="1"/>
          <p:nvPr/>
        </p:nvSpPr>
        <p:spPr>
          <a:xfrm>
            <a:off x="1451074" y="3501007"/>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resource</a:t>
            </a:r>
          </a:p>
        </p:txBody>
      </p:sp>
      <p:sp>
        <p:nvSpPr>
          <p:cNvPr id="108" name="Arrow: Right 107">
            <a:extLst>
              <a:ext uri="{FF2B5EF4-FFF2-40B4-BE49-F238E27FC236}">
                <a16:creationId xmlns:a16="http://schemas.microsoft.com/office/drawing/2014/main" id="{F1F41C1E-5121-4C1F-AA55-EC19549D9E55}"/>
              </a:ext>
            </a:extLst>
          </p:cNvPr>
          <p:cNvSpPr/>
          <p:nvPr/>
        </p:nvSpPr>
        <p:spPr>
          <a:xfrm>
            <a:off x="2733828" y="3693958"/>
            <a:ext cx="2504361" cy="130215"/>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9" name="Arrow: Right 108">
            <a:extLst>
              <a:ext uri="{FF2B5EF4-FFF2-40B4-BE49-F238E27FC236}">
                <a16:creationId xmlns:a16="http://schemas.microsoft.com/office/drawing/2014/main" id="{F22AB3D6-DA51-43E0-9DB6-6B2CAFA03489}"/>
              </a:ext>
            </a:extLst>
          </p:cNvPr>
          <p:cNvSpPr/>
          <p:nvPr/>
        </p:nvSpPr>
        <p:spPr>
          <a:xfrm>
            <a:off x="4439816" y="1896081"/>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Arrow: Right 109">
            <a:extLst>
              <a:ext uri="{FF2B5EF4-FFF2-40B4-BE49-F238E27FC236}">
                <a16:creationId xmlns:a16="http://schemas.microsoft.com/office/drawing/2014/main" id="{0A1EF87E-D91B-4261-96C5-4155A320B639}"/>
              </a:ext>
            </a:extLst>
          </p:cNvPr>
          <p:cNvSpPr/>
          <p:nvPr/>
        </p:nvSpPr>
        <p:spPr>
          <a:xfrm>
            <a:off x="4439816" y="2877011"/>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ABDC596E-6198-431A-8071-06FD400B2839}"/>
              </a:ext>
            </a:extLst>
          </p:cNvPr>
          <p:cNvSpPr/>
          <p:nvPr/>
        </p:nvSpPr>
        <p:spPr>
          <a:xfrm>
            <a:off x="4439816" y="1965865"/>
            <a:ext cx="82713" cy="3047311"/>
          </a:xfrm>
          <a:prstGeom prst="rect">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E6B578AA-5ACD-42C3-B9E2-B185BCD83A69}"/>
              </a:ext>
            </a:extLst>
          </p:cNvPr>
          <p:cNvSpPr/>
          <p:nvPr/>
        </p:nvSpPr>
        <p:spPr>
          <a:xfrm rot="5400000">
            <a:off x="5972543" y="4098238"/>
            <a:ext cx="64130" cy="274320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Arrow: Right 112">
            <a:extLst>
              <a:ext uri="{FF2B5EF4-FFF2-40B4-BE49-F238E27FC236}">
                <a16:creationId xmlns:a16="http://schemas.microsoft.com/office/drawing/2014/main" id="{C90E5614-54DD-4B05-A03F-E4EF815210BA}"/>
              </a:ext>
            </a:extLst>
          </p:cNvPr>
          <p:cNvSpPr/>
          <p:nvPr/>
        </p:nvSpPr>
        <p:spPr>
          <a:xfrm>
            <a:off x="4675057" y="3484796"/>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Arrow: Right 113">
            <a:extLst>
              <a:ext uri="{FF2B5EF4-FFF2-40B4-BE49-F238E27FC236}">
                <a16:creationId xmlns:a16="http://schemas.microsoft.com/office/drawing/2014/main" id="{7032E9EB-43CA-4770-BF0B-F033E2436890}"/>
              </a:ext>
            </a:extLst>
          </p:cNvPr>
          <p:cNvSpPr/>
          <p:nvPr/>
        </p:nvSpPr>
        <p:spPr>
          <a:xfrm>
            <a:off x="4704955" y="4486458"/>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Arrow: Right 114">
            <a:extLst>
              <a:ext uri="{FF2B5EF4-FFF2-40B4-BE49-F238E27FC236}">
                <a16:creationId xmlns:a16="http://schemas.microsoft.com/office/drawing/2014/main" id="{77F22DBC-9EFD-414E-A065-A424F96F4A51}"/>
              </a:ext>
            </a:extLst>
          </p:cNvPr>
          <p:cNvSpPr/>
          <p:nvPr/>
        </p:nvSpPr>
        <p:spPr>
          <a:xfrm>
            <a:off x="4474999" y="4893822"/>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Arrow: Right 115">
            <a:extLst>
              <a:ext uri="{FF2B5EF4-FFF2-40B4-BE49-F238E27FC236}">
                <a16:creationId xmlns:a16="http://schemas.microsoft.com/office/drawing/2014/main" id="{1902F952-A993-44F4-A5DD-F47A6062D02A}"/>
              </a:ext>
            </a:extLst>
          </p:cNvPr>
          <p:cNvSpPr/>
          <p:nvPr/>
        </p:nvSpPr>
        <p:spPr>
          <a:xfrm>
            <a:off x="6584138" y="2748995"/>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6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68DE18-AB23-427D-9D16-FB6D405FA98F}"/>
              </a:ext>
            </a:extLst>
          </p:cNvPr>
          <p:cNvGrpSpPr/>
          <p:nvPr/>
        </p:nvGrpSpPr>
        <p:grpSpPr>
          <a:xfrm>
            <a:off x="-218943" y="2524"/>
            <a:ext cx="12201312" cy="6868484"/>
            <a:chOff x="-9312" y="-5242"/>
            <a:chExt cx="12201312" cy="6868484"/>
          </a:xfrm>
        </p:grpSpPr>
        <p:pic>
          <p:nvPicPr>
            <p:cNvPr id="14" name="Picture 13">
              <a:extLst>
                <a:ext uri="{FF2B5EF4-FFF2-40B4-BE49-F238E27FC236}">
                  <a16:creationId xmlns:a16="http://schemas.microsoft.com/office/drawing/2014/main" id="{1B9697E2-EEE3-484D-A5F1-3BA85BCE2746}"/>
                </a:ext>
              </a:extLst>
            </p:cNvPr>
            <p:cNvPicPr>
              <a:picLocks noChangeAspect="1"/>
            </p:cNvPicPr>
            <p:nvPr/>
          </p:nvPicPr>
          <p:blipFill rotWithShape="1">
            <a:blip r:embed="rId3">
              <a:extLst>
                <a:ext uri="{28A0092B-C50C-407E-A947-70E740481C1C}">
                  <a14:useLocalDpi xmlns:a14="http://schemas.microsoft.com/office/drawing/2010/main" val="0"/>
                </a:ext>
              </a:extLst>
            </a:blip>
            <a:srcRect l="1899" t="7292" b="3494"/>
            <a:stretch/>
          </p:blipFill>
          <p:spPr>
            <a:xfrm>
              <a:off x="-9312" y="-5242"/>
              <a:ext cx="12201312" cy="6868484"/>
            </a:xfrm>
            <a:prstGeom prst="rect">
              <a:avLst/>
            </a:prstGeom>
          </p:spPr>
        </p:pic>
        <p:sp>
          <p:nvSpPr>
            <p:cNvPr id="2" name="TextBox 1">
              <a:extLst>
                <a:ext uri="{FF2B5EF4-FFF2-40B4-BE49-F238E27FC236}">
                  <a16:creationId xmlns:a16="http://schemas.microsoft.com/office/drawing/2014/main" id="{3C3D9F06-9E68-4223-B766-1669CC453D11}"/>
                </a:ext>
              </a:extLst>
            </p:cNvPr>
            <p:cNvSpPr txBox="1"/>
            <p:nvPr/>
          </p:nvSpPr>
          <p:spPr>
            <a:xfrm>
              <a:off x="1536699" y="6337300"/>
              <a:ext cx="5343072" cy="323165"/>
            </a:xfrm>
            <a:prstGeom prst="rect">
              <a:avLst/>
            </a:prstGeom>
            <a:solidFill>
              <a:schemeClr val="bg1"/>
            </a:solidFill>
          </p:spPr>
          <p:txBody>
            <a:bodyPr wrap="square" rtlCol="0">
              <a:spAutoFit/>
            </a:bodyPr>
            <a:lstStyle/>
            <a:p>
              <a:pPr>
                <a:spcAft>
                  <a:spcPts val="1800"/>
                </a:spcAft>
              </a:pPr>
              <a:r>
                <a:rPr lang="en-US" sz="1500" b="1" spc="-50">
                  <a:latin typeface="Roboto" panose="02000000000000000000" pitchFamily="2" charset="0"/>
                  <a:ea typeface="Roboto" panose="02000000000000000000" pitchFamily="2" charset="0"/>
                </a:rPr>
                <a:t>Economic Analysis and Policy Division</a:t>
              </a:r>
            </a:p>
          </p:txBody>
        </p:sp>
      </p:grpSp>
      <p:pic>
        <p:nvPicPr>
          <p:cNvPr id="9" name="Graphic 8">
            <a:extLst>
              <a:ext uri="{FF2B5EF4-FFF2-40B4-BE49-F238E27FC236}">
                <a16:creationId xmlns:a16="http://schemas.microsoft.com/office/drawing/2014/main" id="{070B861E-66B6-4EAE-826B-0BAFF42112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837" y="94144"/>
            <a:ext cx="2719724" cy="493002"/>
          </a:xfrm>
          <a:prstGeom prst="rect">
            <a:avLst/>
          </a:prstGeom>
        </p:spPr>
      </p:pic>
      <p:sp>
        <p:nvSpPr>
          <p:cNvPr id="4" name="TextBox 3">
            <a:extLst>
              <a:ext uri="{FF2B5EF4-FFF2-40B4-BE49-F238E27FC236}">
                <a16:creationId xmlns:a16="http://schemas.microsoft.com/office/drawing/2014/main" id="{B7635078-5D88-4E1F-9DB5-8EFD53CED556}"/>
              </a:ext>
            </a:extLst>
          </p:cNvPr>
          <p:cNvSpPr txBox="1"/>
          <p:nvPr/>
        </p:nvSpPr>
        <p:spPr>
          <a:xfrm>
            <a:off x="520045" y="887327"/>
            <a:ext cx="11151909" cy="523220"/>
          </a:xfrm>
          <a:prstGeom prst="rect">
            <a:avLst/>
          </a:prstGeom>
          <a:noFill/>
        </p:spPr>
        <p:txBody>
          <a:bodyPr wrap="square" rtlCol="0">
            <a:spAutoFit/>
          </a:bodyPr>
          <a:lstStyle/>
          <a:p>
            <a:r>
              <a:rPr lang="en-US" sz="2800" b="1">
                <a:latin typeface="Montserrat" panose="00000500000000000000" pitchFamily="50" charset="0"/>
              </a:rPr>
              <a:t>Simplified CLEWs diagram</a:t>
            </a:r>
            <a:endParaRPr lang="en-US"/>
          </a:p>
        </p:txBody>
      </p:sp>
      <p:sp>
        <p:nvSpPr>
          <p:cNvPr id="47" name="Rectangle 46">
            <a:extLst>
              <a:ext uri="{FF2B5EF4-FFF2-40B4-BE49-F238E27FC236}">
                <a16:creationId xmlns:a16="http://schemas.microsoft.com/office/drawing/2014/main" id="{4D22311C-8851-4AEB-8DEA-C37A14FA1C5D}"/>
              </a:ext>
            </a:extLst>
          </p:cNvPr>
          <p:cNvSpPr/>
          <p:nvPr/>
        </p:nvSpPr>
        <p:spPr>
          <a:xfrm>
            <a:off x="4637867" y="3522691"/>
            <a:ext cx="67088" cy="1971033"/>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1DA63D6-C1FA-47E6-9F84-A6A4BB203A5E}"/>
              </a:ext>
            </a:extLst>
          </p:cNvPr>
          <p:cNvSpPr/>
          <p:nvPr/>
        </p:nvSpPr>
        <p:spPr>
          <a:xfrm>
            <a:off x="7324319" y="1847854"/>
            <a:ext cx="63643" cy="3654832"/>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97906449-B5FA-4159-997B-5E035D04D353}"/>
              </a:ext>
            </a:extLst>
          </p:cNvPr>
          <p:cNvSpPr txBox="1"/>
          <p:nvPr/>
        </p:nvSpPr>
        <p:spPr>
          <a:xfrm>
            <a:off x="1437684" y="1556791"/>
            <a:ext cx="1296144" cy="646331"/>
          </a:xfrm>
          <a:prstGeom prst="rect">
            <a:avLst/>
          </a:prstGeom>
          <a:solidFill>
            <a:srgbClr val="E7E6E6">
              <a:lumMod val="50000"/>
            </a:srgbClr>
          </a:solidFill>
          <a:ln>
            <a:solidFill>
              <a:srgbClr val="E7E6E6">
                <a:lumMod val="50000"/>
              </a:srgbClr>
            </a:solidFill>
          </a:ln>
        </p:spPr>
        <p:txBody>
          <a:bodyPr wrap="square" lIns="91440" tIns="45720" rIns="91440" bIns="45720" rtlCol="0" anchor="t">
            <a:spAutoFit/>
          </a:bodyPr>
          <a:lstStyle/>
          <a:p>
            <a:pPr algn="ctr" defTabSz="913956">
              <a:defRPr/>
            </a:pPr>
            <a:r>
              <a:rPr lang="en-US" b="1" kern="0">
                <a:solidFill>
                  <a:schemeClr val="bg1"/>
                </a:solidFill>
                <a:latin typeface="Calibri" panose="020F0502020204030204"/>
              </a:rPr>
              <a:t> Wind resource</a:t>
            </a:r>
            <a:endParaRPr lang="en-US">
              <a:solidFill>
                <a:schemeClr val="bg1"/>
              </a:solidFill>
              <a:cs typeface="Calibri"/>
            </a:endParaRPr>
          </a:p>
        </p:txBody>
      </p:sp>
      <p:sp>
        <p:nvSpPr>
          <p:cNvPr id="50" name="TextBox 49">
            <a:extLst>
              <a:ext uri="{FF2B5EF4-FFF2-40B4-BE49-F238E27FC236}">
                <a16:creationId xmlns:a16="http://schemas.microsoft.com/office/drawing/2014/main" id="{25D6E3EC-5D4E-4CAC-886A-FFC4B43A961E}"/>
              </a:ext>
            </a:extLst>
          </p:cNvPr>
          <p:cNvSpPr txBox="1"/>
          <p:nvPr/>
        </p:nvSpPr>
        <p:spPr>
          <a:xfrm>
            <a:off x="1437684" y="2492895"/>
            <a:ext cx="1296144" cy="646331"/>
          </a:xfrm>
          <a:prstGeom prst="rect">
            <a:avLst/>
          </a:prstGeom>
          <a:solidFill>
            <a:srgbClr val="C00000"/>
          </a:solidFill>
          <a:ln>
            <a:solidFill>
              <a:srgbClr val="C00000"/>
            </a:solidFill>
          </a:ln>
        </p:spPr>
        <p:txBody>
          <a:bodyPr wrap="square" rtlCol="0">
            <a:spAutoFit/>
          </a:bodyPr>
          <a:lstStyle/>
          <a:p>
            <a:pPr algn="ctr" defTabSz="913956"/>
            <a:r>
              <a:rPr lang="en-US" b="1">
                <a:solidFill>
                  <a:prstClr val="white"/>
                </a:solidFill>
                <a:latin typeface="Calibri" panose="020F0502020204030204"/>
              </a:rPr>
              <a:t>Solar resource</a:t>
            </a:r>
          </a:p>
        </p:txBody>
      </p:sp>
      <p:sp>
        <p:nvSpPr>
          <p:cNvPr id="51" name="TextBox 50">
            <a:extLst>
              <a:ext uri="{FF2B5EF4-FFF2-40B4-BE49-F238E27FC236}">
                <a16:creationId xmlns:a16="http://schemas.microsoft.com/office/drawing/2014/main" id="{4EF05C57-FC53-4738-8C7B-4EBA9C4B958F}"/>
              </a:ext>
            </a:extLst>
          </p:cNvPr>
          <p:cNvSpPr txBox="1"/>
          <p:nvPr/>
        </p:nvSpPr>
        <p:spPr>
          <a:xfrm>
            <a:off x="5231904" y="1484785"/>
            <a:ext cx="1296144" cy="646331"/>
          </a:xfrm>
          <a:prstGeom prst="rect">
            <a:avLst/>
          </a:prstGeom>
          <a:solidFill>
            <a:srgbClr val="E7E6E6">
              <a:lumMod val="50000"/>
            </a:srgbClr>
          </a:solidFill>
          <a:ln>
            <a:solidFill>
              <a:srgbClr val="E7E6E6">
                <a:lumMod val="50000"/>
              </a:srgbClr>
            </a:solidFill>
          </a:ln>
        </p:spPr>
        <p:txBody>
          <a:bodyPr wrap="square" lIns="45720" tIns="45720" rIns="45720" bIns="45720" rtlCol="0" anchor="t">
            <a:spAutoFit/>
          </a:bodyPr>
          <a:lstStyle/>
          <a:p>
            <a:pPr algn="ctr" defTabSz="913956">
              <a:defRPr/>
            </a:pPr>
            <a:r>
              <a:rPr lang="en-US" b="1" kern="0">
                <a:solidFill>
                  <a:schemeClr val="bg1"/>
                </a:solidFill>
                <a:latin typeface="Calibri" panose="020F0502020204030204"/>
              </a:rPr>
              <a:t>Wind</a:t>
            </a:r>
            <a:endParaRPr lang="en-US">
              <a:solidFill>
                <a:schemeClr val="bg1"/>
              </a:solidFill>
              <a:cs typeface="Calibri"/>
            </a:endParaRPr>
          </a:p>
          <a:p>
            <a:pPr algn="ctr" defTabSz="913956">
              <a:defRPr/>
            </a:pPr>
            <a:r>
              <a:rPr lang="en-US" b="1" kern="0">
                <a:solidFill>
                  <a:schemeClr val="bg1"/>
                </a:solidFill>
                <a:latin typeface="Calibri" panose="020F0502020204030204"/>
              </a:rPr>
              <a:t>Power Plant</a:t>
            </a:r>
            <a:endParaRPr lang="en-US">
              <a:solidFill>
                <a:schemeClr val="bg1"/>
              </a:solidFill>
              <a:cs typeface="Calibri"/>
            </a:endParaRPr>
          </a:p>
        </p:txBody>
      </p:sp>
      <p:sp>
        <p:nvSpPr>
          <p:cNvPr id="52" name="TextBox 51">
            <a:extLst>
              <a:ext uri="{FF2B5EF4-FFF2-40B4-BE49-F238E27FC236}">
                <a16:creationId xmlns:a16="http://schemas.microsoft.com/office/drawing/2014/main" id="{A5762086-6D23-46D8-821E-C2D058F1B38E}"/>
              </a:ext>
            </a:extLst>
          </p:cNvPr>
          <p:cNvSpPr txBox="1"/>
          <p:nvPr/>
        </p:nvSpPr>
        <p:spPr>
          <a:xfrm>
            <a:off x="5231904" y="2450233"/>
            <a:ext cx="1296144" cy="646331"/>
          </a:xfrm>
          <a:prstGeom prst="rect">
            <a:avLst/>
          </a:prstGeom>
          <a:solidFill>
            <a:srgbClr val="C00000"/>
          </a:solidFill>
          <a:ln>
            <a:solidFill>
              <a:srgbClr val="C00000"/>
            </a:solidFill>
          </a:ln>
        </p:spPr>
        <p:txBody>
          <a:bodyPr wrap="square" lIns="45720" tIns="45720" rIns="45720" bIns="45720" rtlCol="0" anchor="t">
            <a:spAutoFit/>
          </a:bodyPr>
          <a:lstStyle/>
          <a:p>
            <a:pPr algn="ctr" defTabSz="913956"/>
            <a:r>
              <a:rPr lang="en-US" b="1">
                <a:solidFill>
                  <a:schemeClr val="bg1"/>
                </a:solidFill>
                <a:latin typeface="Calibri" panose="020F0502020204030204"/>
              </a:rPr>
              <a:t>Solar</a:t>
            </a:r>
            <a:endParaRPr lang="en-US" b="1">
              <a:solidFill>
                <a:schemeClr val="bg1"/>
              </a:solidFill>
              <a:latin typeface="Calibri" panose="020F0502020204030204"/>
              <a:cs typeface="Calibri"/>
            </a:endParaRPr>
          </a:p>
          <a:p>
            <a:pPr algn="ctr" defTabSz="913956"/>
            <a:r>
              <a:rPr lang="en-US" b="1">
                <a:solidFill>
                  <a:schemeClr val="bg1"/>
                </a:solidFill>
                <a:latin typeface="Calibri" panose="020F0502020204030204"/>
              </a:rPr>
              <a:t>Power Plant</a:t>
            </a:r>
            <a:endParaRPr lang="en-US" b="1">
              <a:solidFill>
                <a:schemeClr val="bg1"/>
              </a:solidFill>
              <a:latin typeface="Calibri" panose="020F0502020204030204"/>
              <a:cs typeface="Calibri"/>
            </a:endParaRPr>
          </a:p>
        </p:txBody>
      </p:sp>
      <p:sp>
        <p:nvSpPr>
          <p:cNvPr id="65" name="TextBox 64">
            <a:extLst>
              <a:ext uri="{FF2B5EF4-FFF2-40B4-BE49-F238E27FC236}">
                <a16:creationId xmlns:a16="http://schemas.microsoft.com/office/drawing/2014/main" id="{4EB0F984-A83B-4690-9425-B3FD078136B1}"/>
              </a:ext>
            </a:extLst>
          </p:cNvPr>
          <p:cNvSpPr txBox="1"/>
          <p:nvPr/>
        </p:nvSpPr>
        <p:spPr>
          <a:xfrm>
            <a:off x="5231904" y="3429001"/>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Treatment</a:t>
            </a:r>
          </a:p>
        </p:txBody>
      </p:sp>
      <p:sp>
        <p:nvSpPr>
          <p:cNvPr id="88" name="TextBox 87">
            <a:extLst>
              <a:ext uri="{FF2B5EF4-FFF2-40B4-BE49-F238E27FC236}">
                <a16:creationId xmlns:a16="http://schemas.microsoft.com/office/drawing/2014/main" id="{836EFE6F-4B38-44EA-85C7-540E71E5A353}"/>
              </a:ext>
            </a:extLst>
          </p:cNvPr>
          <p:cNvSpPr txBox="1"/>
          <p:nvPr/>
        </p:nvSpPr>
        <p:spPr>
          <a:xfrm>
            <a:off x="9325655" y="1539160"/>
            <a:ext cx="1440160" cy="646331"/>
          </a:xfrm>
          <a:prstGeom prst="rect">
            <a:avLst/>
          </a:prstGeom>
          <a:solidFill>
            <a:srgbClr val="FFC000"/>
          </a:solidFill>
          <a:ln>
            <a:solidFill>
              <a:srgbClr val="FFC000"/>
            </a:solidFill>
          </a:ln>
        </p:spPr>
        <p:txBody>
          <a:bodyPr wrap="square" rtlCol="0">
            <a:spAutoFit/>
          </a:bodyPr>
          <a:lstStyle/>
          <a:p>
            <a:pPr algn="ctr" defTabSz="913956"/>
            <a:r>
              <a:rPr lang="en-US" b="1">
                <a:solidFill>
                  <a:prstClr val="white"/>
                </a:solidFill>
                <a:latin typeface="Calibri" panose="020F0502020204030204"/>
              </a:rPr>
              <a:t> Home appliances</a:t>
            </a:r>
          </a:p>
        </p:txBody>
      </p:sp>
      <p:sp>
        <p:nvSpPr>
          <p:cNvPr id="89" name="TextBox 88">
            <a:extLst>
              <a:ext uri="{FF2B5EF4-FFF2-40B4-BE49-F238E27FC236}">
                <a16:creationId xmlns:a16="http://schemas.microsoft.com/office/drawing/2014/main" id="{5797BB3D-1F28-431F-9A5D-9DEED8BD6A3D}"/>
              </a:ext>
            </a:extLst>
          </p:cNvPr>
          <p:cNvSpPr txBox="1"/>
          <p:nvPr/>
        </p:nvSpPr>
        <p:spPr>
          <a:xfrm>
            <a:off x="9325655" y="2520632"/>
            <a:ext cx="1440160" cy="646331"/>
          </a:xfrm>
          <a:prstGeom prst="rect">
            <a:avLst/>
          </a:prstGeom>
          <a:solidFill>
            <a:srgbClr val="FFC000"/>
          </a:solidFill>
          <a:ln>
            <a:solidFill>
              <a:srgbClr val="FFC000"/>
            </a:solidFill>
          </a:ln>
        </p:spPr>
        <p:txBody>
          <a:bodyPr wrap="square" rtlCol="0">
            <a:spAutoFit/>
          </a:bodyPr>
          <a:lstStyle/>
          <a:p>
            <a:pPr algn="ctr" defTabSz="913956"/>
            <a:r>
              <a:rPr lang="en-US" b="1">
                <a:solidFill>
                  <a:prstClr val="white"/>
                </a:solidFill>
                <a:latin typeface="Calibri" panose="020F0502020204030204"/>
              </a:rPr>
              <a:t> Industrial equipment</a:t>
            </a:r>
          </a:p>
        </p:txBody>
      </p:sp>
      <p:sp>
        <p:nvSpPr>
          <p:cNvPr id="90" name="Arrow: Right 89">
            <a:extLst>
              <a:ext uri="{FF2B5EF4-FFF2-40B4-BE49-F238E27FC236}">
                <a16:creationId xmlns:a16="http://schemas.microsoft.com/office/drawing/2014/main" id="{9011CF52-DB05-449E-9557-ED2927AB9319}"/>
              </a:ext>
            </a:extLst>
          </p:cNvPr>
          <p:cNvSpPr/>
          <p:nvPr/>
        </p:nvSpPr>
        <p:spPr>
          <a:xfrm>
            <a:off x="2747218" y="1735941"/>
            <a:ext cx="2467301" cy="111913"/>
          </a:xfrm>
          <a:prstGeom prst="rightArrow">
            <a:avLst/>
          </a:prstGeom>
          <a:solidFill>
            <a:srgbClr val="E7E6E6">
              <a:lumMod val="50000"/>
            </a:srgbClr>
          </a:solidFill>
          <a:ln w="12700" cap="flat" cmpd="sng" algn="ctr">
            <a:solidFill>
              <a:srgbClr val="E7E6E6">
                <a:lumMod val="5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1" name="Arrow: Right 90">
            <a:extLst>
              <a:ext uri="{FF2B5EF4-FFF2-40B4-BE49-F238E27FC236}">
                <a16:creationId xmlns:a16="http://schemas.microsoft.com/office/drawing/2014/main" id="{CC17D800-1F4B-4E38-97F5-D26C8509F967}"/>
              </a:ext>
            </a:extLst>
          </p:cNvPr>
          <p:cNvSpPr/>
          <p:nvPr/>
        </p:nvSpPr>
        <p:spPr>
          <a:xfrm>
            <a:off x="2747218" y="2672045"/>
            <a:ext cx="2484686" cy="112511"/>
          </a:xfrm>
          <a:prstGeom prst="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2" name="Arrow: Right 91">
            <a:extLst>
              <a:ext uri="{FF2B5EF4-FFF2-40B4-BE49-F238E27FC236}">
                <a16:creationId xmlns:a16="http://schemas.microsoft.com/office/drawing/2014/main" id="{B41A0F91-2253-41C2-8297-BA5600461E29}"/>
              </a:ext>
            </a:extLst>
          </p:cNvPr>
          <p:cNvSpPr/>
          <p:nvPr/>
        </p:nvSpPr>
        <p:spPr>
          <a:xfrm>
            <a:off x="6552318" y="3680157"/>
            <a:ext cx="2743200" cy="128016"/>
          </a:xfrm>
          <a:prstGeom prst="rightArrow">
            <a:avLst/>
          </a:prstGeom>
          <a:solidFill>
            <a:srgbClr val="4472C4">
              <a:lumMod val="60000"/>
              <a:lumOff val="40000"/>
            </a:srgbClr>
          </a:solidFill>
          <a:ln w="12700" cap="flat" cmpd="sng" algn="ctr">
            <a:solidFill>
              <a:srgbClr val="4472C4">
                <a:lumMod val="40000"/>
                <a:lumOff val="60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1BADA05B-2FC3-4202-B133-042B8954CE00}"/>
              </a:ext>
            </a:extLst>
          </p:cNvPr>
          <p:cNvSpPr txBox="1"/>
          <p:nvPr/>
        </p:nvSpPr>
        <p:spPr>
          <a:xfrm>
            <a:off x="9308796" y="3483376"/>
            <a:ext cx="1440160" cy="646331"/>
          </a:xfrm>
          <a:prstGeom prst="rect">
            <a:avLst/>
          </a:prstGeom>
          <a:solidFill>
            <a:srgbClr val="4472C4">
              <a:lumMod val="60000"/>
              <a:lumOff val="40000"/>
            </a:srgbClr>
          </a:solidFill>
          <a:ln>
            <a:solidFill>
              <a:srgbClr val="4472C4">
                <a:lumMod val="40000"/>
                <a:lumOff val="60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 Drinking water</a:t>
            </a:r>
          </a:p>
        </p:txBody>
      </p:sp>
      <p:sp>
        <p:nvSpPr>
          <p:cNvPr id="94" name="Arrow: Right 93">
            <a:extLst>
              <a:ext uri="{FF2B5EF4-FFF2-40B4-BE49-F238E27FC236}">
                <a16:creationId xmlns:a16="http://schemas.microsoft.com/office/drawing/2014/main" id="{EB88BFB1-ED96-43DA-8F36-347023D0446E}"/>
              </a:ext>
            </a:extLst>
          </p:cNvPr>
          <p:cNvSpPr/>
          <p:nvPr/>
        </p:nvSpPr>
        <p:spPr>
          <a:xfrm>
            <a:off x="6548972" y="1735941"/>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18C91E4C-8BBD-46BC-8DC2-6F34D2AD7EFA}"/>
              </a:ext>
            </a:extLst>
          </p:cNvPr>
          <p:cNvSpPr txBox="1"/>
          <p:nvPr/>
        </p:nvSpPr>
        <p:spPr>
          <a:xfrm>
            <a:off x="3059665" y="1440337"/>
            <a:ext cx="1611856" cy="369332"/>
          </a:xfrm>
          <a:prstGeom prst="rect">
            <a:avLst/>
          </a:prstGeom>
          <a:noFill/>
        </p:spPr>
        <p:txBody>
          <a:bodyPr wrap="square" rtlCol="0">
            <a:spAutoFit/>
          </a:bodyPr>
          <a:lstStyle/>
          <a:p>
            <a:pPr defTabSz="913956"/>
            <a:r>
              <a:rPr lang="en-US" b="1">
                <a:solidFill>
                  <a:srgbClr val="E7E6E6">
                    <a:lumMod val="50000"/>
                  </a:srgbClr>
                </a:solidFill>
                <a:latin typeface="Calibri" panose="020F0502020204030204"/>
              </a:rPr>
              <a:t>Wind energy</a:t>
            </a:r>
          </a:p>
        </p:txBody>
      </p:sp>
      <p:sp>
        <p:nvSpPr>
          <p:cNvPr id="96" name="TextBox 95">
            <a:extLst>
              <a:ext uri="{FF2B5EF4-FFF2-40B4-BE49-F238E27FC236}">
                <a16:creationId xmlns:a16="http://schemas.microsoft.com/office/drawing/2014/main" id="{7D458BFA-F9AC-43F6-B88C-952B3304B579}"/>
              </a:ext>
            </a:extLst>
          </p:cNvPr>
          <p:cNvSpPr txBox="1"/>
          <p:nvPr/>
        </p:nvSpPr>
        <p:spPr>
          <a:xfrm>
            <a:off x="2984271" y="2284485"/>
            <a:ext cx="1482987" cy="369332"/>
          </a:xfrm>
          <a:prstGeom prst="rect">
            <a:avLst/>
          </a:prstGeom>
          <a:noFill/>
        </p:spPr>
        <p:txBody>
          <a:bodyPr wrap="square" rtlCol="0">
            <a:spAutoFit/>
          </a:bodyPr>
          <a:lstStyle/>
          <a:p>
            <a:pPr defTabSz="913956"/>
            <a:r>
              <a:rPr lang="en-US" b="1">
                <a:solidFill>
                  <a:srgbClr val="C00000"/>
                </a:solidFill>
                <a:latin typeface="Calibri" panose="020F0502020204030204"/>
              </a:rPr>
              <a:t>Solar energy</a:t>
            </a:r>
          </a:p>
        </p:txBody>
      </p:sp>
      <p:sp>
        <p:nvSpPr>
          <p:cNvPr id="97" name="TextBox 96">
            <a:extLst>
              <a:ext uri="{FF2B5EF4-FFF2-40B4-BE49-F238E27FC236}">
                <a16:creationId xmlns:a16="http://schemas.microsoft.com/office/drawing/2014/main" id="{D67BBC60-4141-45CC-B5D8-774203F48CE8}"/>
              </a:ext>
            </a:extLst>
          </p:cNvPr>
          <p:cNvSpPr txBox="1"/>
          <p:nvPr/>
        </p:nvSpPr>
        <p:spPr>
          <a:xfrm>
            <a:off x="3028063" y="3346987"/>
            <a:ext cx="830887" cy="369332"/>
          </a:xfrm>
          <a:prstGeom prst="rect">
            <a:avLst/>
          </a:prstGeom>
          <a:noFill/>
        </p:spPr>
        <p:txBody>
          <a:bodyPr wrap="square" rtlCol="0">
            <a:spAutoFit/>
          </a:bodyPr>
          <a:lstStyle/>
          <a:p>
            <a:pPr defTabSz="913956"/>
            <a:r>
              <a:rPr lang="en-US" b="1">
                <a:solidFill>
                  <a:srgbClr val="4472C4">
                    <a:lumMod val="75000"/>
                  </a:srgbClr>
                </a:solidFill>
                <a:latin typeface="Calibri" panose="020F0502020204030204"/>
              </a:rPr>
              <a:t>Water</a:t>
            </a:r>
          </a:p>
        </p:txBody>
      </p:sp>
      <p:sp>
        <p:nvSpPr>
          <p:cNvPr id="98" name="TextBox 97">
            <a:extLst>
              <a:ext uri="{FF2B5EF4-FFF2-40B4-BE49-F238E27FC236}">
                <a16:creationId xmlns:a16="http://schemas.microsoft.com/office/drawing/2014/main" id="{DFAF52F1-BD96-4817-850C-514FF3295E67}"/>
              </a:ext>
            </a:extLst>
          </p:cNvPr>
          <p:cNvSpPr txBox="1"/>
          <p:nvPr/>
        </p:nvSpPr>
        <p:spPr>
          <a:xfrm>
            <a:off x="7594681" y="3374833"/>
            <a:ext cx="1725107" cy="369332"/>
          </a:xfrm>
          <a:prstGeom prst="rect">
            <a:avLst/>
          </a:prstGeom>
          <a:noFill/>
        </p:spPr>
        <p:txBody>
          <a:bodyPr wrap="square" rtlCol="0">
            <a:spAutoFit/>
          </a:bodyPr>
          <a:lstStyle/>
          <a:p>
            <a:pPr defTabSz="913956"/>
            <a:r>
              <a:rPr lang="en-US" b="1">
                <a:solidFill>
                  <a:srgbClr val="4472C4">
                    <a:lumMod val="60000"/>
                    <a:lumOff val="40000"/>
                  </a:srgbClr>
                </a:solidFill>
                <a:latin typeface="Calibri" panose="020F0502020204030204"/>
              </a:rPr>
              <a:t>Treated</a:t>
            </a:r>
            <a:r>
              <a:rPr lang="en-US" b="1">
                <a:solidFill>
                  <a:srgbClr val="70AD47">
                    <a:lumMod val="50000"/>
                  </a:srgbClr>
                </a:solidFill>
                <a:latin typeface="Calibri" panose="020F0502020204030204"/>
              </a:rPr>
              <a:t> </a:t>
            </a:r>
            <a:r>
              <a:rPr lang="en-US" b="1">
                <a:solidFill>
                  <a:srgbClr val="4472C4">
                    <a:lumMod val="60000"/>
                    <a:lumOff val="40000"/>
                  </a:srgbClr>
                </a:solidFill>
                <a:latin typeface="Calibri" panose="020F0502020204030204"/>
              </a:rPr>
              <a:t>Water</a:t>
            </a:r>
          </a:p>
        </p:txBody>
      </p:sp>
      <p:sp>
        <p:nvSpPr>
          <p:cNvPr id="99" name="TextBox 98">
            <a:extLst>
              <a:ext uri="{FF2B5EF4-FFF2-40B4-BE49-F238E27FC236}">
                <a16:creationId xmlns:a16="http://schemas.microsoft.com/office/drawing/2014/main" id="{E88FA8F7-912D-4E9F-B13E-9B8CC129601D}"/>
              </a:ext>
            </a:extLst>
          </p:cNvPr>
          <p:cNvSpPr txBox="1"/>
          <p:nvPr/>
        </p:nvSpPr>
        <p:spPr>
          <a:xfrm>
            <a:off x="7543137" y="1418652"/>
            <a:ext cx="1482987" cy="369332"/>
          </a:xfrm>
          <a:prstGeom prst="rect">
            <a:avLst/>
          </a:prstGeom>
          <a:noFill/>
        </p:spPr>
        <p:txBody>
          <a:bodyPr wrap="square" rtlCol="0">
            <a:spAutoFit/>
          </a:bodyPr>
          <a:lstStyle/>
          <a:p>
            <a:pPr defTabSz="913956"/>
            <a:r>
              <a:rPr lang="en-US" b="1">
                <a:solidFill>
                  <a:srgbClr val="FFC000"/>
                </a:solidFill>
                <a:latin typeface="Calibri" panose="020F0502020204030204"/>
              </a:rPr>
              <a:t>Electricity</a:t>
            </a:r>
          </a:p>
        </p:txBody>
      </p:sp>
      <p:sp>
        <p:nvSpPr>
          <p:cNvPr id="100" name="TextBox 99">
            <a:extLst>
              <a:ext uri="{FF2B5EF4-FFF2-40B4-BE49-F238E27FC236}">
                <a16:creationId xmlns:a16="http://schemas.microsoft.com/office/drawing/2014/main" id="{9E6865A4-2837-4D63-8C41-B1E18F1A1911}"/>
              </a:ext>
            </a:extLst>
          </p:cNvPr>
          <p:cNvSpPr txBox="1"/>
          <p:nvPr/>
        </p:nvSpPr>
        <p:spPr>
          <a:xfrm>
            <a:off x="1437684" y="4509119"/>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Land resource</a:t>
            </a:r>
          </a:p>
        </p:txBody>
      </p:sp>
      <p:sp>
        <p:nvSpPr>
          <p:cNvPr id="101" name="Arrow: Right 100">
            <a:extLst>
              <a:ext uri="{FF2B5EF4-FFF2-40B4-BE49-F238E27FC236}">
                <a16:creationId xmlns:a16="http://schemas.microsoft.com/office/drawing/2014/main" id="{D2E883EB-3DF7-439F-8034-9A60EC860FE1}"/>
              </a:ext>
            </a:extLst>
          </p:cNvPr>
          <p:cNvSpPr/>
          <p:nvPr/>
        </p:nvSpPr>
        <p:spPr>
          <a:xfrm>
            <a:off x="2720709" y="4715871"/>
            <a:ext cx="2511195" cy="152695"/>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BCDB856D-6D28-4F61-9428-33553E71156C}"/>
              </a:ext>
            </a:extLst>
          </p:cNvPr>
          <p:cNvSpPr txBox="1"/>
          <p:nvPr/>
        </p:nvSpPr>
        <p:spPr>
          <a:xfrm>
            <a:off x="2903343" y="4427829"/>
            <a:ext cx="1734511" cy="369332"/>
          </a:xfrm>
          <a:prstGeom prst="rect">
            <a:avLst/>
          </a:prstGeom>
          <a:noFill/>
        </p:spPr>
        <p:txBody>
          <a:bodyPr wrap="square" rtlCol="0">
            <a:spAutoFit/>
          </a:bodyPr>
          <a:lstStyle/>
          <a:p>
            <a:pPr defTabSz="913956"/>
            <a:r>
              <a:rPr lang="en-US" b="1" dirty="0">
                <a:solidFill>
                  <a:srgbClr val="70AD47"/>
                </a:solidFill>
                <a:latin typeface="Calibri" panose="020F0502020204030204"/>
              </a:rPr>
              <a:t>Land allocation</a:t>
            </a:r>
          </a:p>
        </p:txBody>
      </p:sp>
      <p:sp>
        <p:nvSpPr>
          <p:cNvPr id="103" name="TextBox 102">
            <a:extLst>
              <a:ext uri="{FF2B5EF4-FFF2-40B4-BE49-F238E27FC236}">
                <a16:creationId xmlns:a16="http://schemas.microsoft.com/office/drawing/2014/main" id="{9437369A-BD8A-41B2-9C3C-373EDD16E4F6}"/>
              </a:ext>
            </a:extLst>
          </p:cNvPr>
          <p:cNvSpPr txBox="1"/>
          <p:nvPr/>
        </p:nvSpPr>
        <p:spPr>
          <a:xfrm>
            <a:off x="5234027" y="4437113"/>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lang="en-US" b="1" kern="0" dirty="0">
                <a:solidFill>
                  <a:prstClr val="white"/>
                </a:solidFill>
                <a:latin typeface="Calibri" panose="020F0502020204030204"/>
              </a:rPr>
              <a:t>Wheat</a:t>
            </a:r>
            <a:r>
              <a:rPr kumimoji="0" lang="en-US" sz="1800" b="1" i="0" u="none" strike="noStrike" kern="0" cap="none" spc="0" normalizeH="0" baseline="0" noProof="0" dirty="0">
                <a:ln>
                  <a:noFill/>
                </a:ln>
                <a:solidFill>
                  <a:prstClr val="white"/>
                </a:solidFill>
                <a:effectLst/>
                <a:uLnTx/>
                <a:uFillTx/>
                <a:latin typeface="Calibri" panose="020F0502020204030204"/>
              </a:rPr>
              <a:t> farming</a:t>
            </a:r>
          </a:p>
        </p:txBody>
      </p:sp>
      <p:sp>
        <p:nvSpPr>
          <p:cNvPr id="104" name="TextBox 103">
            <a:extLst>
              <a:ext uri="{FF2B5EF4-FFF2-40B4-BE49-F238E27FC236}">
                <a16:creationId xmlns:a16="http://schemas.microsoft.com/office/drawing/2014/main" id="{98C33543-2174-420B-BDFC-F3116CC4C570}"/>
              </a:ext>
            </a:extLst>
          </p:cNvPr>
          <p:cNvSpPr txBox="1"/>
          <p:nvPr/>
        </p:nvSpPr>
        <p:spPr>
          <a:xfrm>
            <a:off x="9341569" y="4491488"/>
            <a:ext cx="1440160" cy="646331"/>
          </a:xfrm>
          <a:prstGeom prst="rect">
            <a:avLst/>
          </a:prstGeom>
          <a:solidFill>
            <a:srgbClr val="ED7D31">
              <a:lumMod val="75000"/>
            </a:srgbClr>
          </a:solidFill>
          <a:ln>
            <a:solidFill>
              <a:srgbClr val="ED7D31">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 Household nutrition</a:t>
            </a:r>
          </a:p>
        </p:txBody>
      </p:sp>
      <p:sp>
        <p:nvSpPr>
          <p:cNvPr id="105" name="Arrow: Right 104">
            <a:extLst>
              <a:ext uri="{FF2B5EF4-FFF2-40B4-BE49-F238E27FC236}">
                <a16:creationId xmlns:a16="http://schemas.microsoft.com/office/drawing/2014/main" id="{4A9C473C-6485-4B25-B8A9-349DD1627957}"/>
              </a:ext>
            </a:extLst>
          </p:cNvPr>
          <p:cNvSpPr/>
          <p:nvPr/>
        </p:nvSpPr>
        <p:spPr>
          <a:xfrm>
            <a:off x="6563204" y="4715872"/>
            <a:ext cx="2743200" cy="128016"/>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6" name="TextBox 105">
            <a:extLst>
              <a:ext uri="{FF2B5EF4-FFF2-40B4-BE49-F238E27FC236}">
                <a16:creationId xmlns:a16="http://schemas.microsoft.com/office/drawing/2014/main" id="{4C92FE9A-4B8F-4D1D-9E57-DA4D1C663080}"/>
              </a:ext>
            </a:extLst>
          </p:cNvPr>
          <p:cNvSpPr txBox="1"/>
          <p:nvPr/>
        </p:nvSpPr>
        <p:spPr>
          <a:xfrm>
            <a:off x="7851268" y="4374299"/>
            <a:ext cx="1008252" cy="369332"/>
          </a:xfrm>
          <a:prstGeom prst="rect">
            <a:avLst/>
          </a:prstGeom>
          <a:noFill/>
        </p:spPr>
        <p:txBody>
          <a:bodyPr wrap="square" rtlCol="0">
            <a:spAutoFit/>
          </a:bodyPr>
          <a:lstStyle/>
          <a:p>
            <a:pPr defTabSz="913956"/>
            <a:r>
              <a:rPr lang="en-US" b="1" dirty="0">
                <a:solidFill>
                  <a:srgbClr val="ED7D31">
                    <a:lumMod val="75000"/>
                  </a:srgbClr>
                </a:solidFill>
                <a:latin typeface="Calibri" panose="020F0502020204030204"/>
              </a:rPr>
              <a:t>Wheat</a:t>
            </a:r>
          </a:p>
        </p:txBody>
      </p:sp>
      <p:sp>
        <p:nvSpPr>
          <p:cNvPr id="107" name="TextBox 106">
            <a:extLst>
              <a:ext uri="{FF2B5EF4-FFF2-40B4-BE49-F238E27FC236}">
                <a16:creationId xmlns:a16="http://schemas.microsoft.com/office/drawing/2014/main" id="{AA9BA5B0-1555-465D-A516-ACA03D814254}"/>
              </a:ext>
            </a:extLst>
          </p:cNvPr>
          <p:cNvSpPr txBox="1"/>
          <p:nvPr/>
        </p:nvSpPr>
        <p:spPr>
          <a:xfrm>
            <a:off x="1451074" y="3501007"/>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resource</a:t>
            </a:r>
          </a:p>
        </p:txBody>
      </p:sp>
      <p:sp>
        <p:nvSpPr>
          <p:cNvPr id="108" name="Arrow: Right 107">
            <a:extLst>
              <a:ext uri="{FF2B5EF4-FFF2-40B4-BE49-F238E27FC236}">
                <a16:creationId xmlns:a16="http://schemas.microsoft.com/office/drawing/2014/main" id="{F1F41C1E-5121-4C1F-AA55-EC19549D9E55}"/>
              </a:ext>
            </a:extLst>
          </p:cNvPr>
          <p:cNvSpPr/>
          <p:nvPr/>
        </p:nvSpPr>
        <p:spPr>
          <a:xfrm>
            <a:off x="2733828" y="3693958"/>
            <a:ext cx="2504361" cy="130215"/>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ABDC596E-6198-431A-8071-06FD400B2839}"/>
              </a:ext>
            </a:extLst>
          </p:cNvPr>
          <p:cNvSpPr/>
          <p:nvPr/>
        </p:nvSpPr>
        <p:spPr>
          <a:xfrm>
            <a:off x="4447943" y="3744165"/>
            <a:ext cx="74586" cy="1269011"/>
          </a:xfrm>
          <a:prstGeom prst="rect">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E6B578AA-5ACD-42C3-B9E2-B185BCD83A69}"/>
              </a:ext>
            </a:extLst>
          </p:cNvPr>
          <p:cNvSpPr/>
          <p:nvPr/>
        </p:nvSpPr>
        <p:spPr>
          <a:xfrm rot="5400000">
            <a:off x="5972543" y="4098238"/>
            <a:ext cx="64130" cy="2743200"/>
          </a:xfrm>
          <a:prstGeom prst="rect">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Arrow: Right 112">
            <a:extLst>
              <a:ext uri="{FF2B5EF4-FFF2-40B4-BE49-F238E27FC236}">
                <a16:creationId xmlns:a16="http://schemas.microsoft.com/office/drawing/2014/main" id="{C90E5614-54DD-4B05-A03F-E4EF815210BA}"/>
              </a:ext>
            </a:extLst>
          </p:cNvPr>
          <p:cNvSpPr/>
          <p:nvPr/>
        </p:nvSpPr>
        <p:spPr>
          <a:xfrm>
            <a:off x="4675057" y="3484796"/>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4" name="Arrow: Right 113">
            <a:extLst>
              <a:ext uri="{FF2B5EF4-FFF2-40B4-BE49-F238E27FC236}">
                <a16:creationId xmlns:a16="http://schemas.microsoft.com/office/drawing/2014/main" id="{7032E9EB-43CA-4770-BF0B-F033E2436890}"/>
              </a:ext>
            </a:extLst>
          </p:cNvPr>
          <p:cNvSpPr/>
          <p:nvPr/>
        </p:nvSpPr>
        <p:spPr>
          <a:xfrm>
            <a:off x="4704955" y="4486458"/>
            <a:ext cx="530352"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5" name="Arrow: Right 114">
            <a:extLst>
              <a:ext uri="{FF2B5EF4-FFF2-40B4-BE49-F238E27FC236}">
                <a16:creationId xmlns:a16="http://schemas.microsoft.com/office/drawing/2014/main" id="{77F22DBC-9EFD-414E-A065-A424F96F4A51}"/>
              </a:ext>
            </a:extLst>
          </p:cNvPr>
          <p:cNvSpPr/>
          <p:nvPr/>
        </p:nvSpPr>
        <p:spPr>
          <a:xfrm>
            <a:off x="4474999" y="4893822"/>
            <a:ext cx="783396" cy="155686"/>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Arrow: Right 115">
            <a:extLst>
              <a:ext uri="{FF2B5EF4-FFF2-40B4-BE49-F238E27FC236}">
                <a16:creationId xmlns:a16="http://schemas.microsoft.com/office/drawing/2014/main" id="{1902F952-A993-44F4-A5DD-F47A6062D02A}"/>
              </a:ext>
            </a:extLst>
          </p:cNvPr>
          <p:cNvSpPr/>
          <p:nvPr/>
        </p:nvSpPr>
        <p:spPr>
          <a:xfrm>
            <a:off x="6584138" y="2748995"/>
            <a:ext cx="2743200" cy="128016"/>
          </a:xfrm>
          <a:prstGeom prst="rightArrow">
            <a:avLst/>
          </a:prstGeom>
          <a:solidFill>
            <a:srgbClr val="FFC000"/>
          </a:solidFill>
          <a:ln w="12700" cap="flat" cmpd="sng" algn="ctr">
            <a:solidFill>
              <a:srgbClr val="FFC000"/>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1463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610290" y="1774512"/>
            <a:ext cx="6958910" cy="5632311"/>
          </a:xfrm>
          <a:prstGeom prst="rect">
            <a:avLst/>
          </a:prstGeom>
        </p:spPr>
        <p:txBody>
          <a:bodyPr wrap="square">
            <a:spAutoFit/>
          </a:bodyPr>
          <a:lstStyle/>
          <a:p>
            <a:pPr>
              <a:spcAft>
                <a:spcPts val="1800"/>
              </a:spcAft>
            </a:pPr>
            <a:r>
              <a:rPr lang="en-US" sz="2000" dirty="0">
                <a:latin typeface="Roboto" panose="02000000000000000000" pitchFamily="2" charset="0"/>
                <a:ea typeface="Roboto" panose="02000000000000000000" pitchFamily="2" charset="0"/>
              </a:rPr>
              <a:t>For each case study the following can be adapted:</a:t>
            </a:r>
          </a:p>
          <a:p>
            <a:pPr marL="342900" indent="-342900">
              <a:spcAft>
                <a:spcPts val="600"/>
              </a:spcAft>
              <a:buFontTx/>
              <a:buChar char="-"/>
            </a:pPr>
            <a:r>
              <a:rPr lang="en-US" sz="2000" dirty="0">
                <a:latin typeface="Roboto" panose="02000000000000000000" pitchFamily="2" charset="0"/>
                <a:ea typeface="Roboto" panose="02000000000000000000" pitchFamily="2" charset="0"/>
              </a:rPr>
              <a:t>Land cover categories as appropriate and aligned with national convention (e.g., forests, water bodies, cropland etc. )</a:t>
            </a:r>
          </a:p>
          <a:p>
            <a:pPr marL="342900" indent="-342900">
              <a:spcAft>
                <a:spcPts val="600"/>
              </a:spcAft>
              <a:buFontTx/>
              <a:buChar char="-"/>
            </a:pPr>
            <a:r>
              <a:rPr lang="en-US" sz="2000" dirty="0">
                <a:latin typeface="Roboto" panose="02000000000000000000" pitchFamily="2" charset="0"/>
                <a:ea typeface="Roboto" panose="02000000000000000000" pitchFamily="2" charset="0"/>
              </a:rPr>
              <a:t>Land cover calibrated to latest land-use maps and/or national statistics</a:t>
            </a:r>
          </a:p>
          <a:p>
            <a:pPr marL="342900" indent="-342900">
              <a:spcAft>
                <a:spcPts val="600"/>
              </a:spcAft>
              <a:buFontTx/>
              <a:buChar char="-"/>
            </a:pPr>
            <a:r>
              <a:rPr lang="en-US" sz="2000" dirty="0">
                <a:latin typeface="Roboto" panose="02000000000000000000" pitchFamily="2" charset="0"/>
                <a:ea typeface="Roboto" panose="02000000000000000000" pitchFamily="2" charset="0"/>
              </a:rPr>
              <a:t>Agricultural crops and commodities as appropriate </a:t>
            </a:r>
          </a:p>
          <a:p>
            <a:pPr marL="342900" indent="-342900">
              <a:spcAft>
                <a:spcPts val="600"/>
              </a:spcAft>
              <a:buFontTx/>
              <a:buChar char="-"/>
            </a:pPr>
            <a:r>
              <a:rPr lang="en-US" sz="2000" dirty="0">
                <a:latin typeface="Roboto" panose="02000000000000000000" pitchFamily="2" charset="0"/>
                <a:ea typeface="Roboto" panose="02000000000000000000" pitchFamily="2" charset="0"/>
              </a:rPr>
              <a:t>Demand for food, feed and other agricultural outputs</a:t>
            </a:r>
          </a:p>
          <a:p>
            <a:pPr marL="342900" indent="-342900">
              <a:spcAft>
                <a:spcPts val="600"/>
              </a:spcAft>
              <a:buFontTx/>
              <a:buChar char="-"/>
            </a:pPr>
            <a:r>
              <a:rPr lang="en-US" sz="2000" dirty="0">
                <a:latin typeface="Roboto" panose="02000000000000000000" pitchFamily="2" charset="0"/>
                <a:ea typeface="Roboto" panose="02000000000000000000" pitchFamily="2" charset="0"/>
              </a:rPr>
              <a:t>Land productivity for different crops and uses</a:t>
            </a:r>
          </a:p>
          <a:p>
            <a:pPr marL="342900" indent="-342900">
              <a:spcAft>
                <a:spcPts val="600"/>
              </a:spcAft>
              <a:buFontTx/>
              <a:buChar char="-"/>
            </a:pPr>
            <a:r>
              <a:rPr lang="en-US" sz="2000" dirty="0">
                <a:latin typeface="Roboto" panose="02000000000000000000" pitchFamily="2" charset="0"/>
                <a:ea typeface="Roboto" panose="02000000000000000000" pitchFamily="2" charset="0"/>
              </a:rPr>
              <a:t>Technology options (e.g., use of mechanization, fertilizer, improved seeds </a:t>
            </a:r>
            <a:r>
              <a:rPr lang="en-US" sz="2000" dirty="0" err="1">
                <a:latin typeface="Roboto" panose="02000000000000000000" pitchFamily="2" charset="0"/>
                <a:ea typeface="Roboto" panose="02000000000000000000" pitchFamily="2" charset="0"/>
              </a:rPr>
              <a:t>etc</a:t>
            </a:r>
            <a:r>
              <a:rPr lang="en-US" sz="2000" dirty="0">
                <a:latin typeface="Roboto" panose="02000000000000000000" pitchFamily="2" charset="0"/>
                <a:ea typeface="Roboto" panose="02000000000000000000" pitchFamily="2" charset="0"/>
              </a:rPr>
              <a:t> )</a:t>
            </a:r>
          </a:p>
          <a:p>
            <a:pPr marL="342900" indent="-342900">
              <a:spcAft>
                <a:spcPts val="600"/>
              </a:spcAft>
              <a:buFontTx/>
              <a:buChar char="-"/>
            </a:pPr>
            <a:r>
              <a:rPr lang="en-US" sz="2000" dirty="0">
                <a:latin typeface="Roboto" panose="02000000000000000000" pitchFamily="2" charset="0"/>
                <a:ea typeface="Roboto" panose="02000000000000000000" pitchFamily="2" charset="0"/>
              </a:rPr>
              <a:t>Trade options and prices</a:t>
            </a:r>
          </a:p>
          <a:p>
            <a:pPr marL="342900" indent="-342900">
              <a:spcAft>
                <a:spcPts val="600"/>
              </a:spcAft>
              <a:buFontTx/>
              <a:buChar char="-"/>
            </a:pPr>
            <a:endParaRPr lang="en-US" sz="2000" dirty="0">
              <a:latin typeface="Roboto" panose="02000000000000000000" pitchFamily="2" charset="0"/>
              <a:ea typeface="Roboto" panose="02000000000000000000" pitchFamily="2" charset="0"/>
            </a:endParaRPr>
          </a:p>
          <a:p>
            <a:pPr>
              <a:spcAft>
                <a:spcPts val="600"/>
              </a:spcAft>
            </a:pPr>
            <a:endParaRPr lang="en-US" sz="2000" dirty="0">
              <a:latin typeface="Roboto" panose="02000000000000000000" pitchFamily="2" charset="0"/>
              <a:ea typeface="Roboto" panose="02000000000000000000" pitchFamily="2" charset="0"/>
            </a:endParaRPr>
          </a:p>
          <a:p>
            <a:pPr>
              <a:spcAft>
                <a:spcPts val="1800"/>
              </a:spcAft>
            </a:pPr>
            <a:endParaRPr lang="en-US" sz="2000"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15389" y="990060"/>
            <a:ext cx="11151909" cy="523220"/>
          </a:xfrm>
          <a:prstGeom prst="rect">
            <a:avLst/>
          </a:prstGeom>
          <a:noFill/>
        </p:spPr>
        <p:txBody>
          <a:bodyPr wrap="square" rtlCol="0">
            <a:spAutoFit/>
          </a:bodyPr>
          <a:lstStyle/>
          <a:p>
            <a:r>
              <a:rPr lang="en-US" sz="2800" b="1">
                <a:latin typeface="Roboto" panose="02000000000000000000" pitchFamily="2" charset="0"/>
                <a:ea typeface="Roboto" panose="02000000000000000000" pitchFamily="2" charset="0"/>
              </a:rPr>
              <a:t>Adaptation example: land-use and agriculture</a:t>
            </a:r>
            <a:endParaRPr lang="en-US"/>
          </a:p>
        </p:txBody>
      </p:sp>
      <p:pic>
        <p:nvPicPr>
          <p:cNvPr id="11" name="Picture 3" descr="C:\Users\Thomas\Downloads\iStock_000011916975Small.jpg">
            <a:extLst>
              <a:ext uri="{FF2B5EF4-FFF2-40B4-BE49-F238E27FC236}">
                <a16:creationId xmlns:a16="http://schemas.microsoft.com/office/drawing/2014/main" id="{CC03DA22-D58C-49F7-A8BD-839BD8B426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33" r="420"/>
          <a:stretch/>
        </p:blipFill>
        <p:spPr bwMode="auto">
          <a:xfrm>
            <a:off x="7975600" y="2298782"/>
            <a:ext cx="3393440" cy="254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445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610290" y="1774512"/>
            <a:ext cx="6958910" cy="4324261"/>
          </a:xfrm>
          <a:prstGeom prst="rect">
            <a:avLst/>
          </a:prstGeom>
        </p:spPr>
        <p:txBody>
          <a:bodyPr wrap="square">
            <a:spAutoFit/>
          </a:bodyPr>
          <a:lstStyle/>
          <a:p>
            <a:pPr>
              <a:spcAft>
                <a:spcPts val="1800"/>
              </a:spcAft>
            </a:pPr>
            <a:r>
              <a:rPr lang="en-US" sz="2000" dirty="0">
                <a:latin typeface="Roboto" panose="02000000000000000000" pitchFamily="2" charset="0"/>
                <a:ea typeface="Roboto" panose="02000000000000000000" pitchFamily="2" charset="0"/>
              </a:rPr>
              <a:t>For each case study the following can be adapted:</a:t>
            </a:r>
          </a:p>
          <a:p>
            <a:pPr marL="342900" indent="-342900">
              <a:spcAft>
                <a:spcPts val="600"/>
              </a:spcAft>
              <a:buFontTx/>
              <a:buChar char="-"/>
            </a:pPr>
            <a:r>
              <a:rPr lang="en-US" sz="2000" dirty="0">
                <a:latin typeface="Roboto" panose="02000000000000000000" pitchFamily="2" charset="0"/>
                <a:ea typeface="Roboto" panose="02000000000000000000" pitchFamily="2" charset="0"/>
              </a:rPr>
              <a:t>Rainfall patters (across regions and time)</a:t>
            </a:r>
          </a:p>
          <a:p>
            <a:pPr marL="342900" indent="-342900">
              <a:spcAft>
                <a:spcPts val="600"/>
              </a:spcAft>
              <a:buFontTx/>
              <a:buChar char="-"/>
            </a:pPr>
            <a:r>
              <a:rPr lang="en-US" sz="2000" dirty="0">
                <a:latin typeface="Roboto" panose="02000000000000000000" pitchFamily="2" charset="0"/>
                <a:ea typeface="Roboto" panose="02000000000000000000" pitchFamily="2" charset="0"/>
              </a:rPr>
              <a:t>Hydrological balance for each land cover category</a:t>
            </a:r>
          </a:p>
          <a:p>
            <a:pPr marL="342900" indent="-342900">
              <a:spcAft>
                <a:spcPts val="600"/>
              </a:spcAft>
              <a:buFontTx/>
              <a:buChar char="-"/>
            </a:pPr>
            <a:r>
              <a:rPr lang="en-US" sz="2000" dirty="0">
                <a:latin typeface="Roboto" panose="02000000000000000000" pitchFamily="2" charset="0"/>
                <a:ea typeface="Roboto" panose="02000000000000000000" pitchFamily="2" charset="0"/>
              </a:rPr>
              <a:t>Surface water resources (calculated from precipitation and transboundary flows)</a:t>
            </a:r>
          </a:p>
          <a:p>
            <a:pPr marL="342900" indent="-342900">
              <a:spcAft>
                <a:spcPts val="600"/>
              </a:spcAft>
              <a:buFontTx/>
              <a:buChar char="-"/>
            </a:pPr>
            <a:r>
              <a:rPr lang="en-US" sz="2000" dirty="0">
                <a:latin typeface="Roboto" panose="02000000000000000000" pitchFamily="2" charset="0"/>
                <a:ea typeface="Roboto" panose="02000000000000000000" pitchFamily="2" charset="0"/>
              </a:rPr>
              <a:t>Groundwater resources (as stocks)</a:t>
            </a:r>
          </a:p>
          <a:p>
            <a:pPr marL="342900" indent="-342900">
              <a:spcAft>
                <a:spcPts val="600"/>
              </a:spcAft>
              <a:buFontTx/>
              <a:buChar char="-"/>
            </a:pPr>
            <a:r>
              <a:rPr lang="en-US" sz="2000" dirty="0">
                <a:latin typeface="Roboto" panose="02000000000000000000" pitchFamily="2" charset="0"/>
                <a:ea typeface="Roboto" panose="02000000000000000000" pitchFamily="2" charset="0"/>
              </a:rPr>
              <a:t>Water demands (by location, sector and or type of use)</a:t>
            </a:r>
          </a:p>
          <a:p>
            <a:pPr marL="342900" indent="-342900">
              <a:spcAft>
                <a:spcPts val="600"/>
              </a:spcAft>
              <a:buFontTx/>
              <a:buChar char="-"/>
            </a:pPr>
            <a:r>
              <a:rPr lang="en-US" sz="2000" dirty="0">
                <a:latin typeface="Roboto" panose="02000000000000000000" pitchFamily="2" charset="0"/>
                <a:ea typeface="Roboto" panose="02000000000000000000" pitchFamily="2" charset="0"/>
              </a:rPr>
              <a:t>Technology choice in water infrastructure</a:t>
            </a:r>
          </a:p>
          <a:p>
            <a:pPr marL="342900" indent="-342900">
              <a:spcAft>
                <a:spcPts val="600"/>
              </a:spcAft>
              <a:buFontTx/>
              <a:buChar char="-"/>
            </a:pPr>
            <a:endParaRPr lang="en-US" sz="2000" dirty="0">
              <a:latin typeface="Roboto" panose="02000000000000000000" pitchFamily="2" charset="0"/>
              <a:ea typeface="Roboto" panose="02000000000000000000" pitchFamily="2" charset="0"/>
            </a:endParaRPr>
          </a:p>
          <a:p>
            <a:pPr>
              <a:spcAft>
                <a:spcPts val="600"/>
              </a:spcAft>
            </a:pPr>
            <a:endParaRPr lang="en-US" sz="2000" dirty="0">
              <a:latin typeface="Roboto" panose="02000000000000000000" pitchFamily="2" charset="0"/>
              <a:ea typeface="Roboto" panose="02000000000000000000" pitchFamily="2" charset="0"/>
            </a:endParaRPr>
          </a:p>
          <a:p>
            <a:pPr>
              <a:spcAft>
                <a:spcPts val="1800"/>
              </a:spcAft>
            </a:pPr>
            <a:endParaRPr lang="en-US" sz="2000" dirty="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15389" y="990060"/>
            <a:ext cx="11151909" cy="523220"/>
          </a:xfrm>
          <a:prstGeom prst="rect">
            <a:avLst/>
          </a:prstGeom>
          <a:noFill/>
        </p:spPr>
        <p:txBody>
          <a:bodyPr wrap="square" rtlCol="0">
            <a:spAutoFit/>
          </a:bodyPr>
          <a:lstStyle/>
          <a:p>
            <a:r>
              <a:rPr lang="en-US" sz="2800" b="1">
                <a:latin typeface="Roboto" panose="02000000000000000000" pitchFamily="2" charset="0"/>
                <a:ea typeface="Roboto" panose="02000000000000000000" pitchFamily="2" charset="0"/>
              </a:rPr>
              <a:t>Adaptation example: water and hydrology</a:t>
            </a:r>
            <a:endParaRPr lang="en-US"/>
          </a:p>
        </p:txBody>
      </p:sp>
      <p:pic>
        <p:nvPicPr>
          <p:cNvPr id="10" name="Content Placeholder 4">
            <a:extLst>
              <a:ext uri="{FF2B5EF4-FFF2-40B4-BE49-F238E27FC236}">
                <a16:creationId xmlns:a16="http://schemas.microsoft.com/office/drawing/2014/main" id="{C05D4A7B-4752-4B92-83D8-ADF2A1C6F407}"/>
              </a:ext>
            </a:extLst>
          </p:cNvPr>
          <p:cNvPicPr>
            <a:picLocks noChangeAspect="1"/>
          </p:cNvPicPr>
          <p:nvPr/>
        </p:nvPicPr>
        <p:blipFill>
          <a:blip r:embed="rId3"/>
          <a:stretch>
            <a:fillRect/>
          </a:stretch>
        </p:blipFill>
        <p:spPr>
          <a:xfrm>
            <a:off x="7569201" y="2237028"/>
            <a:ext cx="3668532" cy="2533279"/>
          </a:xfrm>
          <a:prstGeom prst="rect">
            <a:avLst/>
          </a:prstGeom>
        </p:spPr>
      </p:pic>
    </p:spTree>
    <p:extLst>
      <p:ext uri="{BB962C8B-B14F-4D97-AF65-F5344CB8AC3E}">
        <p14:creationId xmlns:p14="http://schemas.microsoft.com/office/powerpoint/2010/main" val="3604950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610290" y="1774512"/>
            <a:ext cx="6958910" cy="3554819"/>
          </a:xfrm>
          <a:prstGeom prst="rect">
            <a:avLst/>
          </a:prstGeom>
        </p:spPr>
        <p:txBody>
          <a:bodyPr wrap="square">
            <a:spAutoFit/>
          </a:bodyPr>
          <a:lstStyle/>
          <a:p>
            <a:pPr>
              <a:spcAft>
                <a:spcPts val="1800"/>
              </a:spcAft>
            </a:pPr>
            <a:r>
              <a:rPr lang="en-US" sz="2000">
                <a:latin typeface="Roboto" panose="02000000000000000000" pitchFamily="2" charset="0"/>
                <a:ea typeface="Roboto" panose="02000000000000000000" pitchFamily="2" charset="0"/>
              </a:rPr>
              <a:t>For each case study the following can be adapted:</a:t>
            </a:r>
          </a:p>
          <a:p>
            <a:pPr marL="342900" indent="-342900">
              <a:spcAft>
                <a:spcPts val="600"/>
              </a:spcAft>
              <a:buFontTx/>
              <a:buChar char="-"/>
            </a:pPr>
            <a:r>
              <a:rPr lang="en-US" sz="2000">
                <a:latin typeface="Roboto" panose="02000000000000000000" pitchFamily="2" charset="0"/>
                <a:ea typeface="Roboto" panose="02000000000000000000" pitchFamily="2" charset="0"/>
              </a:rPr>
              <a:t>Energy resources as stocks (e.g., natural gas, oil, coal) or distributed resource (biomass, solar, wind)</a:t>
            </a:r>
          </a:p>
          <a:p>
            <a:pPr marL="342900" indent="-342900">
              <a:spcAft>
                <a:spcPts val="600"/>
              </a:spcAft>
              <a:buFontTx/>
              <a:buChar char="-"/>
            </a:pPr>
            <a:r>
              <a:rPr lang="en-US" sz="2000">
                <a:latin typeface="Roboto" panose="02000000000000000000" pitchFamily="2" charset="0"/>
                <a:ea typeface="Roboto" panose="02000000000000000000" pitchFamily="2" charset="0"/>
              </a:rPr>
              <a:t>Energy commodities/carriers</a:t>
            </a:r>
          </a:p>
          <a:p>
            <a:pPr marL="342900" indent="-342900">
              <a:spcAft>
                <a:spcPts val="600"/>
              </a:spcAft>
              <a:buFontTx/>
              <a:buChar char="-"/>
            </a:pPr>
            <a:r>
              <a:rPr lang="en-US" sz="2000">
                <a:latin typeface="Roboto" panose="02000000000000000000" pitchFamily="2" charset="0"/>
                <a:ea typeface="Roboto" panose="02000000000000000000" pitchFamily="2" charset="0"/>
              </a:rPr>
              <a:t>Energy conversion technologies</a:t>
            </a:r>
          </a:p>
          <a:p>
            <a:pPr marL="342900" indent="-342900">
              <a:spcAft>
                <a:spcPts val="600"/>
              </a:spcAft>
              <a:buFontTx/>
              <a:buChar char="-"/>
            </a:pPr>
            <a:r>
              <a:rPr lang="en-US" sz="2000">
                <a:latin typeface="Roboto" panose="02000000000000000000" pitchFamily="2" charset="0"/>
                <a:ea typeface="Roboto" panose="02000000000000000000" pitchFamily="2" charset="0"/>
              </a:rPr>
              <a:t>Energy demands</a:t>
            </a:r>
          </a:p>
          <a:p>
            <a:pPr marL="342900" indent="-342900">
              <a:spcAft>
                <a:spcPts val="600"/>
              </a:spcAft>
              <a:buFontTx/>
              <a:buChar char="-"/>
            </a:pPr>
            <a:endParaRPr lang="en-US" sz="2000">
              <a:latin typeface="Roboto" panose="02000000000000000000" pitchFamily="2" charset="0"/>
              <a:ea typeface="Roboto" panose="02000000000000000000" pitchFamily="2" charset="0"/>
            </a:endParaRPr>
          </a:p>
          <a:p>
            <a:pPr>
              <a:spcAft>
                <a:spcPts val="600"/>
              </a:spcAft>
            </a:pPr>
            <a:endParaRPr lang="en-US" sz="2000">
              <a:latin typeface="Roboto" panose="02000000000000000000" pitchFamily="2" charset="0"/>
              <a:ea typeface="Roboto" panose="02000000000000000000" pitchFamily="2" charset="0"/>
            </a:endParaRPr>
          </a:p>
          <a:p>
            <a:pPr>
              <a:spcAft>
                <a:spcPts val="1800"/>
              </a:spcAft>
            </a:pPr>
            <a:endParaRPr lang="en-US" sz="200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15389" y="990060"/>
            <a:ext cx="11151909" cy="523220"/>
          </a:xfrm>
          <a:prstGeom prst="rect">
            <a:avLst/>
          </a:prstGeom>
          <a:noFill/>
        </p:spPr>
        <p:txBody>
          <a:bodyPr wrap="square" rtlCol="0">
            <a:spAutoFit/>
          </a:bodyPr>
          <a:lstStyle/>
          <a:p>
            <a:r>
              <a:rPr lang="en-US" sz="2800" b="1">
                <a:latin typeface="Roboto" panose="02000000000000000000" pitchFamily="2" charset="0"/>
                <a:ea typeface="Roboto" panose="02000000000000000000" pitchFamily="2" charset="0"/>
              </a:rPr>
              <a:t>Adaptation example: energy</a:t>
            </a:r>
            <a:endParaRPr lang="en-US"/>
          </a:p>
        </p:txBody>
      </p:sp>
      <p:pic>
        <p:nvPicPr>
          <p:cNvPr id="8" name="Picture 7">
            <a:extLst>
              <a:ext uri="{FF2B5EF4-FFF2-40B4-BE49-F238E27FC236}">
                <a16:creationId xmlns:a16="http://schemas.microsoft.com/office/drawing/2014/main" id="{F8CFA6C6-B6C0-4C82-8EB8-62E138F76C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9490" y="1637107"/>
            <a:ext cx="2872221" cy="1914814"/>
          </a:xfrm>
          <a:prstGeom prst="rect">
            <a:avLst/>
          </a:prstGeom>
        </p:spPr>
      </p:pic>
      <p:pic>
        <p:nvPicPr>
          <p:cNvPr id="10" name="Picture 9">
            <a:extLst>
              <a:ext uri="{FF2B5EF4-FFF2-40B4-BE49-F238E27FC236}">
                <a16:creationId xmlns:a16="http://schemas.microsoft.com/office/drawing/2014/main" id="{185953F1-4AF6-41A3-9775-D06056146D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490" y="3695090"/>
            <a:ext cx="2952549" cy="1912582"/>
          </a:xfrm>
          <a:prstGeom prst="rect">
            <a:avLst/>
          </a:prstGeom>
        </p:spPr>
      </p:pic>
    </p:spTree>
    <p:extLst>
      <p:ext uri="{BB962C8B-B14F-4D97-AF65-F5344CB8AC3E}">
        <p14:creationId xmlns:p14="http://schemas.microsoft.com/office/powerpoint/2010/main" val="2212687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788D22-89B5-4682-919D-F9D2724597EC}"/>
              </a:ext>
            </a:extLst>
          </p:cNvPr>
          <p:cNvSpPr/>
          <p:nvPr/>
        </p:nvSpPr>
        <p:spPr>
          <a:xfrm>
            <a:off x="610289" y="1774512"/>
            <a:ext cx="9856901" cy="3247043"/>
          </a:xfrm>
          <a:prstGeom prst="rect">
            <a:avLst/>
          </a:prstGeom>
        </p:spPr>
        <p:txBody>
          <a:bodyPr wrap="square">
            <a:spAutoFit/>
          </a:bodyPr>
          <a:lstStyle/>
          <a:p>
            <a:pPr>
              <a:spcAft>
                <a:spcPts val="1800"/>
              </a:spcAft>
            </a:pPr>
            <a:r>
              <a:rPr lang="en-US" sz="2000">
                <a:latin typeface="Roboto" panose="02000000000000000000" pitchFamily="2" charset="0"/>
                <a:ea typeface="Roboto" panose="02000000000000000000" pitchFamily="2" charset="0"/>
              </a:rPr>
              <a:t>For each case study the following can be adapted:</a:t>
            </a:r>
          </a:p>
          <a:p>
            <a:pPr marL="342900" indent="-342900">
              <a:spcAft>
                <a:spcPts val="600"/>
              </a:spcAft>
              <a:buFontTx/>
              <a:buChar char="-"/>
            </a:pPr>
            <a:r>
              <a:rPr lang="en-US" sz="2000">
                <a:latin typeface="Roboto" panose="02000000000000000000" pitchFamily="2" charset="0"/>
                <a:ea typeface="Roboto" panose="02000000000000000000" pitchFamily="2" charset="0"/>
              </a:rPr>
              <a:t>Time horizon and sub-annual </a:t>
            </a:r>
          </a:p>
          <a:p>
            <a:pPr marL="342900" indent="-342900">
              <a:spcAft>
                <a:spcPts val="600"/>
              </a:spcAft>
              <a:buFontTx/>
              <a:buChar char="-"/>
            </a:pPr>
            <a:r>
              <a:rPr lang="en-US" sz="2000">
                <a:latin typeface="Roboto" panose="02000000000000000000" pitchFamily="2" charset="0"/>
                <a:ea typeface="Roboto" panose="02000000000000000000" pitchFamily="2" charset="0"/>
              </a:rPr>
              <a:t>Regionalization</a:t>
            </a:r>
          </a:p>
          <a:p>
            <a:pPr marL="342900" indent="-342900">
              <a:spcAft>
                <a:spcPts val="600"/>
              </a:spcAft>
              <a:buFontTx/>
              <a:buChar char="-"/>
            </a:pPr>
            <a:r>
              <a:rPr lang="en-US" sz="2000">
                <a:latin typeface="Roboto" panose="02000000000000000000" pitchFamily="2" charset="0"/>
                <a:ea typeface="Roboto" panose="02000000000000000000" pitchFamily="2" charset="0"/>
              </a:rPr>
              <a:t>System boundaries</a:t>
            </a:r>
          </a:p>
          <a:p>
            <a:pPr marL="342900" indent="-342900">
              <a:spcAft>
                <a:spcPts val="600"/>
              </a:spcAft>
              <a:buFontTx/>
              <a:buChar char="-"/>
            </a:pPr>
            <a:r>
              <a:rPr lang="en-US" sz="2000">
                <a:latin typeface="Roboto" panose="02000000000000000000" pitchFamily="2" charset="0"/>
                <a:ea typeface="Roboto" panose="02000000000000000000" pitchFamily="2" charset="0"/>
              </a:rPr>
              <a:t>Level of detail</a:t>
            </a:r>
          </a:p>
          <a:p>
            <a:pPr>
              <a:spcAft>
                <a:spcPts val="600"/>
              </a:spcAft>
            </a:pPr>
            <a:endParaRPr lang="en-US" sz="2000">
              <a:latin typeface="Roboto" panose="02000000000000000000" pitchFamily="2" charset="0"/>
              <a:ea typeface="Roboto" panose="02000000000000000000" pitchFamily="2" charset="0"/>
            </a:endParaRPr>
          </a:p>
          <a:p>
            <a:pPr>
              <a:spcAft>
                <a:spcPts val="600"/>
              </a:spcAft>
            </a:pPr>
            <a:endParaRPr lang="en-US" sz="2000">
              <a:latin typeface="Roboto" panose="02000000000000000000" pitchFamily="2" charset="0"/>
              <a:ea typeface="Roboto" panose="02000000000000000000" pitchFamily="2" charset="0"/>
            </a:endParaRPr>
          </a:p>
          <a:p>
            <a:pPr>
              <a:spcAft>
                <a:spcPts val="1800"/>
              </a:spcAft>
            </a:pPr>
            <a:endParaRPr lang="en-US" sz="200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15389" y="990060"/>
            <a:ext cx="11151909" cy="800219"/>
          </a:xfrm>
          <a:prstGeom prst="rect">
            <a:avLst/>
          </a:prstGeom>
          <a:noFill/>
        </p:spPr>
        <p:txBody>
          <a:bodyPr wrap="square" rtlCol="0">
            <a:spAutoFit/>
          </a:bodyPr>
          <a:lstStyle/>
          <a:p>
            <a:r>
              <a:rPr lang="en-US" sz="2800" b="1">
                <a:latin typeface="Roboto" panose="02000000000000000000" pitchFamily="2" charset="0"/>
                <a:ea typeface="Roboto" panose="02000000000000000000" pitchFamily="2" charset="0"/>
              </a:rPr>
              <a:t>Unique challenges, priorities and goals</a:t>
            </a:r>
          </a:p>
          <a:p>
            <a:endParaRPr lang="en-US"/>
          </a:p>
        </p:txBody>
      </p:sp>
    </p:spTree>
    <p:extLst>
      <p:ext uri="{BB962C8B-B14F-4D97-AF65-F5344CB8AC3E}">
        <p14:creationId xmlns:p14="http://schemas.microsoft.com/office/powerpoint/2010/main" val="3384263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8C1C8D7-0DEA-4A6C-8261-C6F9D74967DC}"/>
              </a:ext>
            </a:extLst>
          </p:cNvPr>
          <p:cNvSpPr txBox="1"/>
          <p:nvPr/>
        </p:nvSpPr>
        <p:spPr>
          <a:xfrm>
            <a:off x="515389" y="755545"/>
            <a:ext cx="11151909" cy="523220"/>
          </a:xfrm>
          <a:prstGeom prst="rect">
            <a:avLst/>
          </a:prstGeom>
          <a:noFill/>
        </p:spPr>
        <p:txBody>
          <a:bodyPr wrap="square" rtlCol="0">
            <a:spAutoFit/>
          </a:bodyPr>
          <a:lstStyle/>
          <a:p>
            <a:r>
              <a:rPr lang="en-US" sz="2800" b="1" dirty="0">
                <a:latin typeface="Roboto" panose="02000000000000000000" pitchFamily="2" charset="0"/>
                <a:ea typeface="Roboto" panose="02000000000000000000" pitchFamily="2" charset="0"/>
              </a:rPr>
              <a:t>Adaptation example: level of detail - hydropower</a:t>
            </a:r>
            <a:endParaRPr lang="en-US" dirty="0"/>
          </a:p>
        </p:txBody>
      </p:sp>
      <p:sp>
        <p:nvSpPr>
          <p:cNvPr id="26" name="Arrow: Right 25">
            <a:extLst>
              <a:ext uri="{FF2B5EF4-FFF2-40B4-BE49-F238E27FC236}">
                <a16:creationId xmlns:a16="http://schemas.microsoft.com/office/drawing/2014/main" id="{8E050294-0178-46C3-A86C-64ADB27512C4}"/>
              </a:ext>
            </a:extLst>
          </p:cNvPr>
          <p:cNvSpPr/>
          <p:nvPr/>
        </p:nvSpPr>
        <p:spPr>
          <a:xfrm>
            <a:off x="4525539" y="2653451"/>
            <a:ext cx="1086445" cy="172124"/>
          </a:xfrm>
          <a:prstGeom prst="rightArrow">
            <a:avLst/>
          </a:prstGeom>
          <a:solidFill>
            <a:schemeClr val="accent1">
              <a:lumMod val="75000"/>
            </a:schemeClr>
          </a:solidFill>
          <a:ln w="12700" cap="flat" cmpd="sng" algn="ctr">
            <a:solidFill>
              <a:schemeClr val="accent1">
                <a:lumMod val="75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98AFB590-C2CF-4E52-9A7D-B4F87E55A873}"/>
              </a:ext>
            </a:extLst>
          </p:cNvPr>
          <p:cNvSpPr txBox="1"/>
          <p:nvPr/>
        </p:nvSpPr>
        <p:spPr>
          <a:xfrm>
            <a:off x="3083940" y="2400830"/>
            <a:ext cx="1441601"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resource</a:t>
            </a:r>
          </a:p>
        </p:txBody>
      </p:sp>
      <p:sp>
        <p:nvSpPr>
          <p:cNvPr id="38" name="TextBox 37">
            <a:extLst>
              <a:ext uri="{FF2B5EF4-FFF2-40B4-BE49-F238E27FC236}">
                <a16:creationId xmlns:a16="http://schemas.microsoft.com/office/drawing/2014/main" id="{CD5E50A2-0E96-45BA-ACCB-FB44F25AF861}"/>
              </a:ext>
            </a:extLst>
          </p:cNvPr>
          <p:cNvSpPr txBox="1"/>
          <p:nvPr/>
        </p:nvSpPr>
        <p:spPr>
          <a:xfrm>
            <a:off x="5611986" y="2400829"/>
            <a:ext cx="1441601"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plant</a:t>
            </a:r>
          </a:p>
        </p:txBody>
      </p:sp>
      <p:sp>
        <p:nvSpPr>
          <p:cNvPr id="39" name="Arrow: Right 38">
            <a:extLst>
              <a:ext uri="{FF2B5EF4-FFF2-40B4-BE49-F238E27FC236}">
                <a16:creationId xmlns:a16="http://schemas.microsoft.com/office/drawing/2014/main" id="{45A343F4-D7B6-43E8-A25E-4F00720CD19C}"/>
              </a:ext>
            </a:extLst>
          </p:cNvPr>
          <p:cNvSpPr/>
          <p:nvPr/>
        </p:nvSpPr>
        <p:spPr>
          <a:xfrm>
            <a:off x="7053587" y="2637932"/>
            <a:ext cx="1086445" cy="172124"/>
          </a:xfrm>
          <a:prstGeom prst="rightArrow">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1205900A-6BE7-4156-AA15-06FA1014CEFF}"/>
              </a:ext>
            </a:extLst>
          </p:cNvPr>
          <p:cNvSpPr txBox="1"/>
          <p:nvPr/>
        </p:nvSpPr>
        <p:spPr>
          <a:xfrm>
            <a:off x="8324940" y="2566998"/>
            <a:ext cx="1482987" cy="369332"/>
          </a:xfrm>
          <a:prstGeom prst="rect">
            <a:avLst/>
          </a:prstGeom>
          <a:noFill/>
        </p:spPr>
        <p:txBody>
          <a:bodyPr wrap="square" rtlCol="0">
            <a:spAutoFit/>
          </a:bodyPr>
          <a:lstStyle/>
          <a:p>
            <a:pPr defTabSz="913956"/>
            <a:r>
              <a:rPr lang="en-US" b="1">
                <a:solidFill>
                  <a:srgbClr val="FFC000"/>
                </a:solidFill>
                <a:latin typeface="Calibri" panose="020F0502020204030204"/>
              </a:rPr>
              <a:t>Electricity</a:t>
            </a:r>
          </a:p>
        </p:txBody>
      </p:sp>
      <p:sp>
        <p:nvSpPr>
          <p:cNvPr id="53" name="Arrow: Right 52">
            <a:extLst>
              <a:ext uri="{FF2B5EF4-FFF2-40B4-BE49-F238E27FC236}">
                <a16:creationId xmlns:a16="http://schemas.microsoft.com/office/drawing/2014/main" id="{B323093C-816E-46E3-9890-862FA144C18B}"/>
              </a:ext>
            </a:extLst>
          </p:cNvPr>
          <p:cNvSpPr/>
          <p:nvPr/>
        </p:nvSpPr>
        <p:spPr>
          <a:xfrm>
            <a:off x="4525542" y="3534547"/>
            <a:ext cx="602422" cy="172124"/>
          </a:xfrm>
          <a:prstGeom prst="rightArrow">
            <a:avLst/>
          </a:prstGeom>
          <a:solidFill>
            <a:schemeClr val="accent1">
              <a:lumMod val="75000"/>
            </a:schemeClr>
          </a:solidFill>
          <a:ln w="12700" cap="flat" cmpd="sng" algn="ctr">
            <a:solidFill>
              <a:schemeClr val="accent1">
                <a:lumMod val="75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02FDF461-2B5E-441F-9DAD-3D1C02458C25}"/>
              </a:ext>
            </a:extLst>
          </p:cNvPr>
          <p:cNvSpPr txBox="1"/>
          <p:nvPr/>
        </p:nvSpPr>
        <p:spPr>
          <a:xfrm>
            <a:off x="3083940" y="3269775"/>
            <a:ext cx="1441601"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resource</a:t>
            </a:r>
          </a:p>
        </p:txBody>
      </p:sp>
      <p:sp>
        <p:nvSpPr>
          <p:cNvPr id="56" name="TextBox 55">
            <a:extLst>
              <a:ext uri="{FF2B5EF4-FFF2-40B4-BE49-F238E27FC236}">
                <a16:creationId xmlns:a16="http://schemas.microsoft.com/office/drawing/2014/main" id="{F7B33F08-DD0B-40C3-AAFF-9C9124941636}"/>
              </a:ext>
            </a:extLst>
          </p:cNvPr>
          <p:cNvSpPr txBox="1"/>
          <p:nvPr/>
        </p:nvSpPr>
        <p:spPr>
          <a:xfrm>
            <a:off x="5611985" y="2755830"/>
            <a:ext cx="1441601" cy="923330"/>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Reservoir 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plant</a:t>
            </a:r>
          </a:p>
        </p:txBody>
      </p:sp>
      <p:sp>
        <p:nvSpPr>
          <p:cNvPr id="65" name="Arrow: Right 64">
            <a:extLst>
              <a:ext uri="{FF2B5EF4-FFF2-40B4-BE49-F238E27FC236}">
                <a16:creationId xmlns:a16="http://schemas.microsoft.com/office/drawing/2014/main" id="{53199BFA-CDFC-4186-A25D-C4838BA0B739}"/>
              </a:ext>
            </a:extLst>
          </p:cNvPr>
          <p:cNvSpPr/>
          <p:nvPr/>
        </p:nvSpPr>
        <p:spPr>
          <a:xfrm>
            <a:off x="7053587" y="3131433"/>
            <a:ext cx="1086445" cy="172124"/>
          </a:xfrm>
          <a:prstGeom prst="rightArrow">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1A2B4BC8-BB9B-4887-B7A0-2D22AA8A8360}"/>
              </a:ext>
            </a:extLst>
          </p:cNvPr>
          <p:cNvSpPr txBox="1"/>
          <p:nvPr/>
        </p:nvSpPr>
        <p:spPr>
          <a:xfrm>
            <a:off x="8107567" y="3417065"/>
            <a:ext cx="1482987" cy="369332"/>
          </a:xfrm>
          <a:prstGeom prst="rect">
            <a:avLst/>
          </a:prstGeom>
          <a:noFill/>
        </p:spPr>
        <p:txBody>
          <a:bodyPr wrap="square" rtlCol="0">
            <a:spAutoFit/>
          </a:bodyPr>
          <a:lstStyle/>
          <a:p>
            <a:pPr defTabSz="913956"/>
            <a:r>
              <a:rPr lang="en-US" b="1">
                <a:solidFill>
                  <a:srgbClr val="FFC000"/>
                </a:solidFill>
                <a:latin typeface="Calibri" panose="020F0502020204030204"/>
              </a:rPr>
              <a:t>Electricity</a:t>
            </a:r>
          </a:p>
        </p:txBody>
      </p:sp>
      <p:sp>
        <p:nvSpPr>
          <p:cNvPr id="67" name="TextBox 66">
            <a:extLst>
              <a:ext uri="{FF2B5EF4-FFF2-40B4-BE49-F238E27FC236}">
                <a16:creationId xmlns:a16="http://schemas.microsoft.com/office/drawing/2014/main" id="{64D222B0-2F0A-474F-9524-35E52FAC47FB}"/>
              </a:ext>
            </a:extLst>
          </p:cNvPr>
          <p:cNvSpPr txBox="1"/>
          <p:nvPr/>
        </p:nvSpPr>
        <p:spPr>
          <a:xfrm>
            <a:off x="5611984" y="3805275"/>
            <a:ext cx="1441601" cy="923330"/>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Run-of river 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plant</a:t>
            </a:r>
          </a:p>
        </p:txBody>
      </p:sp>
      <p:sp>
        <p:nvSpPr>
          <p:cNvPr id="68" name="Arrow: Right 67">
            <a:extLst>
              <a:ext uri="{FF2B5EF4-FFF2-40B4-BE49-F238E27FC236}">
                <a16:creationId xmlns:a16="http://schemas.microsoft.com/office/drawing/2014/main" id="{E812BC37-0C2C-433A-8140-2AB67CFAEE40}"/>
              </a:ext>
            </a:extLst>
          </p:cNvPr>
          <p:cNvSpPr/>
          <p:nvPr/>
        </p:nvSpPr>
        <p:spPr>
          <a:xfrm>
            <a:off x="5127966" y="4257692"/>
            <a:ext cx="484018" cy="172124"/>
          </a:xfrm>
          <a:prstGeom prst="rightArrow">
            <a:avLst/>
          </a:prstGeom>
          <a:solidFill>
            <a:schemeClr val="accent1">
              <a:lumMod val="75000"/>
            </a:schemeClr>
          </a:solidFill>
          <a:ln w="12700" cap="flat" cmpd="sng" algn="ctr">
            <a:solidFill>
              <a:schemeClr val="accent1">
                <a:lumMod val="75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Arrow: Right 68">
            <a:extLst>
              <a:ext uri="{FF2B5EF4-FFF2-40B4-BE49-F238E27FC236}">
                <a16:creationId xmlns:a16="http://schemas.microsoft.com/office/drawing/2014/main" id="{0CFC4C19-221E-406B-B4B8-6949563FDB2D}"/>
              </a:ext>
            </a:extLst>
          </p:cNvPr>
          <p:cNvSpPr/>
          <p:nvPr/>
        </p:nvSpPr>
        <p:spPr>
          <a:xfrm>
            <a:off x="5127966" y="3097651"/>
            <a:ext cx="484018" cy="172124"/>
          </a:xfrm>
          <a:prstGeom prst="rightArrow">
            <a:avLst/>
          </a:prstGeom>
          <a:solidFill>
            <a:schemeClr val="accent1">
              <a:lumMod val="75000"/>
            </a:schemeClr>
          </a:solidFill>
          <a:ln w="12700" cap="flat" cmpd="sng" algn="ctr">
            <a:solidFill>
              <a:schemeClr val="accent1">
                <a:lumMod val="75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26EDB27-B008-4F42-801D-6068BD6331CB}"/>
              </a:ext>
            </a:extLst>
          </p:cNvPr>
          <p:cNvSpPr/>
          <p:nvPr/>
        </p:nvSpPr>
        <p:spPr>
          <a:xfrm>
            <a:off x="5127965" y="3145175"/>
            <a:ext cx="91440" cy="1241609"/>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a:extLst>
              <a:ext uri="{FF2B5EF4-FFF2-40B4-BE49-F238E27FC236}">
                <a16:creationId xmlns:a16="http://schemas.microsoft.com/office/drawing/2014/main" id="{B0687718-7F96-4BA6-8921-DDDF895F33A5}"/>
              </a:ext>
            </a:extLst>
          </p:cNvPr>
          <p:cNvSpPr/>
          <p:nvPr/>
        </p:nvSpPr>
        <p:spPr>
          <a:xfrm>
            <a:off x="7067930" y="4103286"/>
            <a:ext cx="1086445" cy="172124"/>
          </a:xfrm>
          <a:prstGeom prst="rightArrow">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2" name="Arrow: Right 71">
            <a:extLst>
              <a:ext uri="{FF2B5EF4-FFF2-40B4-BE49-F238E27FC236}">
                <a16:creationId xmlns:a16="http://schemas.microsoft.com/office/drawing/2014/main" id="{E64D19F2-F4A8-4D89-B8EF-C26AA2A163E2}"/>
              </a:ext>
            </a:extLst>
          </p:cNvPr>
          <p:cNvSpPr/>
          <p:nvPr/>
        </p:nvSpPr>
        <p:spPr>
          <a:xfrm>
            <a:off x="4463062" y="4401397"/>
            <a:ext cx="1086445" cy="172124"/>
          </a:xfrm>
          <a:prstGeom prst="rightArrow">
            <a:avLst/>
          </a:prstGeom>
          <a:solidFill>
            <a:schemeClr val="accent1">
              <a:lumMod val="75000"/>
            </a:schemeClr>
          </a:solidFill>
          <a:ln w="12700" cap="flat" cmpd="sng" algn="ctr">
            <a:solidFill>
              <a:schemeClr val="accent1">
                <a:lumMod val="75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6FEA0588-77B0-4FBE-A8CB-6A0232A9B11B}"/>
              </a:ext>
            </a:extLst>
          </p:cNvPr>
          <p:cNvSpPr txBox="1"/>
          <p:nvPr/>
        </p:nvSpPr>
        <p:spPr>
          <a:xfrm>
            <a:off x="3073394" y="4214470"/>
            <a:ext cx="1441601"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resource</a:t>
            </a:r>
          </a:p>
        </p:txBody>
      </p:sp>
      <p:sp>
        <p:nvSpPr>
          <p:cNvPr id="74" name="TextBox 73">
            <a:extLst>
              <a:ext uri="{FF2B5EF4-FFF2-40B4-BE49-F238E27FC236}">
                <a16:creationId xmlns:a16="http://schemas.microsoft.com/office/drawing/2014/main" id="{1600DDAA-4120-4EC1-A886-8EC4CA281152}"/>
              </a:ext>
            </a:extLst>
          </p:cNvPr>
          <p:cNvSpPr txBox="1"/>
          <p:nvPr/>
        </p:nvSpPr>
        <p:spPr>
          <a:xfrm>
            <a:off x="5542233" y="4069857"/>
            <a:ext cx="1441601"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Plant 2</a:t>
            </a:r>
          </a:p>
        </p:txBody>
      </p:sp>
      <p:sp>
        <p:nvSpPr>
          <p:cNvPr id="75" name="Arrow: Right 74">
            <a:extLst>
              <a:ext uri="{FF2B5EF4-FFF2-40B4-BE49-F238E27FC236}">
                <a16:creationId xmlns:a16="http://schemas.microsoft.com/office/drawing/2014/main" id="{92A2E018-561A-47E9-9197-A6B0A32C681A}"/>
              </a:ext>
            </a:extLst>
          </p:cNvPr>
          <p:cNvSpPr/>
          <p:nvPr/>
        </p:nvSpPr>
        <p:spPr>
          <a:xfrm>
            <a:off x="6983835" y="4445460"/>
            <a:ext cx="1086445" cy="172124"/>
          </a:xfrm>
          <a:prstGeom prst="rightArrow">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9BB33332-34D7-4ACC-8105-884F6DC0F4AC}"/>
              </a:ext>
            </a:extLst>
          </p:cNvPr>
          <p:cNvSpPr txBox="1"/>
          <p:nvPr/>
        </p:nvSpPr>
        <p:spPr>
          <a:xfrm>
            <a:off x="8289644" y="4401397"/>
            <a:ext cx="1482987" cy="369332"/>
          </a:xfrm>
          <a:prstGeom prst="rect">
            <a:avLst/>
          </a:prstGeom>
          <a:noFill/>
        </p:spPr>
        <p:txBody>
          <a:bodyPr wrap="square" rtlCol="0">
            <a:spAutoFit/>
          </a:bodyPr>
          <a:lstStyle/>
          <a:p>
            <a:pPr defTabSz="913956"/>
            <a:r>
              <a:rPr lang="en-US" b="1">
                <a:solidFill>
                  <a:srgbClr val="FFC000"/>
                </a:solidFill>
                <a:latin typeface="Calibri" panose="020F0502020204030204"/>
              </a:rPr>
              <a:t>Electricity</a:t>
            </a:r>
          </a:p>
        </p:txBody>
      </p:sp>
      <p:sp>
        <p:nvSpPr>
          <p:cNvPr id="77" name="TextBox 76">
            <a:extLst>
              <a:ext uri="{FF2B5EF4-FFF2-40B4-BE49-F238E27FC236}">
                <a16:creationId xmlns:a16="http://schemas.microsoft.com/office/drawing/2014/main" id="{0C5D145C-ADF0-4634-B01F-97AB04889EAE}"/>
              </a:ext>
            </a:extLst>
          </p:cNvPr>
          <p:cNvSpPr txBox="1"/>
          <p:nvPr/>
        </p:nvSpPr>
        <p:spPr>
          <a:xfrm>
            <a:off x="5542232" y="5119302"/>
            <a:ext cx="1441601"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Plant n</a:t>
            </a:r>
          </a:p>
        </p:txBody>
      </p:sp>
      <p:sp>
        <p:nvSpPr>
          <p:cNvPr id="78" name="Arrow: Right 77">
            <a:extLst>
              <a:ext uri="{FF2B5EF4-FFF2-40B4-BE49-F238E27FC236}">
                <a16:creationId xmlns:a16="http://schemas.microsoft.com/office/drawing/2014/main" id="{1063F34B-0097-4A0E-8F4D-64E5138CF8C9}"/>
              </a:ext>
            </a:extLst>
          </p:cNvPr>
          <p:cNvSpPr/>
          <p:nvPr/>
        </p:nvSpPr>
        <p:spPr>
          <a:xfrm>
            <a:off x="5058214" y="5571719"/>
            <a:ext cx="484018" cy="172124"/>
          </a:xfrm>
          <a:prstGeom prst="rightArrow">
            <a:avLst/>
          </a:prstGeom>
          <a:solidFill>
            <a:schemeClr val="accent1">
              <a:lumMod val="75000"/>
            </a:schemeClr>
          </a:solidFill>
          <a:ln w="12700" cap="flat" cmpd="sng" algn="ctr">
            <a:solidFill>
              <a:schemeClr val="accent1">
                <a:lumMod val="75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9" name="Arrow: Right 78">
            <a:extLst>
              <a:ext uri="{FF2B5EF4-FFF2-40B4-BE49-F238E27FC236}">
                <a16:creationId xmlns:a16="http://schemas.microsoft.com/office/drawing/2014/main" id="{81722199-2D01-4611-9993-461C6E41EEEC}"/>
              </a:ext>
            </a:extLst>
          </p:cNvPr>
          <p:cNvSpPr/>
          <p:nvPr/>
        </p:nvSpPr>
        <p:spPr>
          <a:xfrm>
            <a:off x="5070655" y="3421316"/>
            <a:ext cx="484018" cy="172124"/>
          </a:xfrm>
          <a:prstGeom prst="rightArrow">
            <a:avLst/>
          </a:prstGeom>
          <a:solidFill>
            <a:schemeClr val="accent1">
              <a:lumMod val="75000"/>
            </a:schemeClr>
          </a:solidFill>
          <a:ln w="12700" cap="flat" cmpd="sng" algn="ctr">
            <a:solidFill>
              <a:schemeClr val="accent1">
                <a:lumMod val="75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E87FEF41-B785-43D5-86D9-6F96D8BED62B}"/>
              </a:ext>
            </a:extLst>
          </p:cNvPr>
          <p:cNvSpPr/>
          <p:nvPr/>
        </p:nvSpPr>
        <p:spPr>
          <a:xfrm>
            <a:off x="5070655" y="3515038"/>
            <a:ext cx="78998" cy="2185774"/>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Right 80">
            <a:extLst>
              <a:ext uri="{FF2B5EF4-FFF2-40B4-BE49-F238E27FC236}">
                <a16:creationId xmlns:a16="http://schemas.microsoft.com/office/drawing/2014/main" id="{2BB135F7-A1FC-42C1-B1BD-88B4B6144237}"/>
              </a:ext>
            </a:extLst>
          </p:cNvPr>
          <p:cNvSpPr/>
          <p:nvPr/>
        </p:nvSpPr>
        <p:spPr>
          <a:xfrm>
            <a:off x="6983835" y="5485657"/>
            <a:ext cx="1086445" cy="172124"/>
          </a:xfrm>
          <a:prstGeom prst="rightArrow">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extLst>
              <a:ext uri="{FF2B5EF4-FFF2-40B4-BE49-F238E27FC236}">
                <a16:creationId xmlns:a16="http://schemas.microsoft.com/office/drawing/2014/main" id="{8FDD41BE-1977-4830-A4BB-64C62B1A150B}"/>
              </a:ext>
            </a:extLst>
          </p:cNvPr>
          <p:cNvSpPr txBox="1"/>
          <p:nvPr/>
        </p:nvSpPr>
        <p:spPr>
          <a:xfrm>
            <a:off x="5542231" y="3149080"/>
            <a:ext cx="1441601"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Hydropower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Plant 2</a:t>
            </a:r>
          </a:p>
        </p:txBody>
      </p:sp>
      <p:sp>
        <p:nvSpPr>
          <p:cNvPr id="83" name="Arrow: Right 82">
            <a:extLst>
              <a:ext uri="{FF2B5EF4-FFF2-40B4-BE49-F238E27FC236}">
                <a16:creationId xmlns:a16="http://schemas.microsoft.com/office/drawing/2014/main" id="{3B9851BC-42EE-4EF5-B5F3-4A829BCD5B35}"/>
              </a:ext>
            </a:extLst>
          </p:cNvPr>
          <p:cNvSpPr/>
          <p:nvPr/>
        </p:nvSpPr>
        <p:spPr>
          <a:xfrm>
            <a:off x="6983835" y="3426783"/>
            <a:ext cx="1086445" cy="172124"/>
          </a:xfrm>
          <a:prstGeom prst="rightArrow">
            <a:avLst/>
          </a:prstGeom>
          <a:solidFill>
            <a:schemeClr val="accent4">
              <a:lumMod val="60000"/>
              <a:lumOff val="40000"/>
            </a:schemeClr>
          </a:solidFill>
          <a:ln w="12700" cap="flat" cmpd="sng" algn="ctr">
            <a:solidFill>
              <a:schemeClr val="accent4">
                <a:lumMod val="60000"/>
                <a:lumOff val="40000"/>
              </a:scheme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63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54"/>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70"/>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67"/>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65"/>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71"/>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77"/>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78"/>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79"/>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81"/>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83"/>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72"/>
                                        </p:tgtEl>
                                        <p:attrNameLst>
                                          <p:attrName>style.visibility</p:attrName>
                                        </p:attrNameLst>
                                      </p:cBhvr>
                                      <p:to>
                                        <p:strVal val="hidden"/>
                                      </p:to>
                                    </p:set>
                                  </p:childTnLst>
                                </p:cTn>
                              </p:par>
                              <p:par>
                                <p:cTn id="89" presetID="1" presetClass="exit" presetSubtype="0" fill="hold" grpId="0" nodeType="withEffect">
                                  <p:stCondLst>
                                    <p:cond delay="0"/>
                                  </p:stCondLst>
                                  <p:childTnLst>
                                    <p:set>
                                      <p:cBhvr>
                                        <p:cTn id="90" dur="1" fill="hold">
                                          <p:stCondLst>
                                            <p:cond delay="0"/>
                                          </p:stCondLst>
                                        </p:cTn>
                                        <p:tgtEl>
                                          <p:spTgt spid="73"/>
                                        </p:tgtEl>
                                        <p:attrNameLst>
                                          <p:attrName>style.visibility</p:attrName>
                                        </p:attrNameLst>
                                      </p:cBhvr>
                                      <p:to>
                                        <p:strVal val="hidden"/>
                                      </p:to>
                                    </p:set>
                                  </p:childTnLst>
                                </p:cTn>
                              </p:par>
                              <p:par>
                                <p:cTn id="91" presetID="1" presetClass="exit" presetSubtype="0" fill="hold" grpId="0" nodeType="withEffect">
                                  <p:stCondLst>
                                    <p:cond delay="0"/>
                                  </p:stCondLst>
                                  <p:childTnLst>
                                    <p:set>
                                      <p:cBhvr>
                                        <p:cTn id="92" dur="1" fill="hold">
                                          <p:stCondLst>
                                            <p:cond delay="0"/>
                                          </p:stCondLst>
                                        </p:cTn>
                                        <p:tgtEl>
                                          <p:spTgt spid="74"/>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75"/>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77"/>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78"/>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79"/>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80"/>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81"/>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82"/>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83"/>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7" grpId="0" animBg="1"/>
      <p:bldP spid="38" grpId="0" animBg="1"/>
      <p:bldP spid="39" grpId="0" animBg="1"/>
      <p:bldP spid="49" grpId="0"/>
      <p:bldP spid="53" grpId="0" animBg="1"/>
      <p:bldP spid="53" grpId="1" animBg="1"/>
      <p:bldP spid="54" grpId="0" animBg="1"/>
      <p:bldP spid="54" grpId="1" animBg="1"/>
      <p:bldP spid="56" grpId="0" animBg="1"/>
      <p:bldP spid="56" grpId="1" animBg="1"/>
      <p:bldP spid="65" grpId="0" animBg="1"/>
      <p:bldP spid="65" grpId="1" animBg="1"/>
      <p:bldP spid="66" grpId="0"/>
      <p:bldP spid="66" grpId="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p:bldP spid="76" grpId="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37D2CA4B-7E2C-4867-8E82-DCCECAF8218F}"/>
              </a:ext>
            </a:extLst>
          </p:cNvPr>
          <p:cNvSpPr/>
          <p:nvPr/>
        </p:nvSpPr>
        <p:spPr>
          <a:xfrm>
            <a:off x="3219666" y="1807415"/>
            <a:ext cx="1605785" cy="2015936"/>
          </a:xfrm>
          <a:prstGeom prst="rect">
            <a:avLst/>
          </a:prstGeom>
        </p:spPr>
        <p:txBody>
          <a:bodyPr wrap="square">
            <a:spAutoFit/>
          </a:bodyPr>
          <a:lstStyle/>
          <a:p>
            <a:pPr>
              <a:spcAft>
                <a:spcPts val="1800"/>
              </a:spcAft>
            </a:pPr>
            <a:r>
              <a:rPr lang="en-US" sz="2000">
                <a:latin typeface="Roboto" panose="02000000000000000000" pitchFamily="2" charset="0"/>
                <a:ea typeface="Roboto" panose="02000000000000000000" pitchFamily="2" charset="0"/>
              </a:rPr>
              <a:t>Higher detail:</a:t>
            </a:r>
          </a:p>
          <a:p>
            <a:pPr marL="342900" indent="-342900">
              <a:spcAft>
                <a:spcPts val="600"/>
              </a:spcAft>
              <a:buFontTx/>
              <a:buChar char="-"/>
            </a:pPr>
            <a:endParaRPr lang="en-US" sz="2000">
              <a:latin typeface="Roboto" panose="02000000000000000000" pitchFamily="2" charset="0"/>
              <a:ea typeface="Roboto" panose="02000000000000000000" pitchFamily="2" charset="0"/>
            </a:endParaRPr>
          </a:p>
          <a:p>
            <a:pPr>
              <a:spcAft>
                <a:spcPts val="600"/>
              </a:spcAft>
            </a:pPr>
            <a:endParaRPr lang="en-US" sz="2000">
              <a:latin typeface="Roboto" panose="02000000000000000000" pitchFamily="2" charset="0"/>
              <a:ea typeface="Roboto" panose="02000000000000000000" pitchFamily="2" charset="0"/>
            </a:endParaRPr>
          </a:p>
          <a:p>
            <a:pPr>
              <a:spcAft>
                <a:spcPts val="1800"/>
              </a:spcAft>
            </a:pPr>
            <a:endParaRPr lang="en-US" sz="2000">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3C3D9F06-9E68-4223-B766-1669CC453D11}"/>
              </a:ext>
            </a:extLst>
          </p:cNvPr>
          <p:cNvSpPr txBox="1"/>
          <p:nvPr/>
        </p:nvSpPr>
        <p:spPr>
          <a:xfrm>
            <a:off x="-9697500" y="5954263"/>
            <a:ext cx="5343072" cy="323165"/>
          </a:xfrm>
          <a:prstGeom prst="rect">
            <a:avLst/>
          </a:prstGeom>
          <a:solidFill>
            <a:schemeClr val="bg1"/>
          </a:solidFill>
        </p:spPr>
        <p:txBody>
          <a:bodyPr wrap="square" rtlCol="0">
            <a:spAutoFit/>
          </a:bodyPr>
          <a:lstStyle/>
          <a:p>
            <a:pPr>
              <a:spcAft>
                <a:spcPts val="1800"/>
              </a:spcAft>
            </a:pPr>
            <a:r>
              <a:rPr lang="en-US" sz="1500" b="1" spc="-50">
                <a:latin typeface="Roboto" panose="02000000000000000000" pitchFamily="2" charset="0"/>
                <a:ea typeface="Roboto" panose="02000000000000000000" pitchFamily="2" charset="0"/>
              </a:rPr>
              <a:t>Economic Analysis and Policy Division</a:t>
            </a:r>
          </a:p>
        </p:txBody>
      </p:sp>
      <p:sp>
        <p:nvSpPr>
          <p:cNvPr id="15" name="Rectangle 14">
            <a:extLst>
              <a:ext uri="{FF2B5EF4-FFF2-40B4-BE49-F238E27FC236}">
                <a16:creationId xmlns:a16="http://schemas.microsoft.com/office/drawing/2014/main" id="{6C788D22-89B5-4682-919D-F9D2724597EC}"/>
              </a:ext>
            </a:extLst>
          </p:cNvPr>
          <p:cNvSpPr/>
          <p:nvPr/>
        </p:nvSpPr>
        <p:spPr>
          <a:xfrm>
            <a:off x="3244828" y="1911413"/>
            <a:ext cx="1605785" cy="1708160"/>
          </a:xfrm>
          <a:prstGeom prst="rect">
            <a:avLst/>
          </a:prstGeom>
        </p:spPr>
        <p:txBody>
          <a:bodyPr wrap="square">
            <a:spAutoFit/>
          </a:bodyPr>
          <a:lstStyle/>
          <a:p>
            <a:pPr>
              <a:spcAft>
                <a:spcPts val="1800"/>
              </a:spcAft>
            </a:pPr>
            <a:r>
              <a:rPr lang="en-US" sz="2000">
                <a:latin typeface="Roboto" panose="02000000000000000000" pitchFamily="2" charset="0"/>
                <a:ea typeface="Roboto" panose="02000000000000000000" pitchFamily="2" charset="0"/>
              </a:rPr>
              <a:t>Simple:</a:t>
            </a:r>
          </a:p>
          <a:p>
            <a:pPr marL="342900" indent="-342900">
              <a:spcAft>
                <a:spcPts val="600"/>
              </a:spcAft>
              <a:buFontTx/>
              <a:buChar char="-"/>
            </a:pPr>
            <a:endParaRPr lang="en-US" sz="2000">
              <a:latin typeface="Roboto" panose="02000000000000000000" pitchFamily="2" charset="0"/>
              <a:ea typeface="Roboto" panose="02000000000000000000" pitchFamily="2" charset="0"/>
            </a:endParaRPr>
          </a:p>
          <a:p>
            <a:pPr>
              <a:spcAft>
                <a:spcPts val="600"/>
              </a:spcAft>
            </a:pPr>
            <a:endParaRPr lang="en-US" sz="2000">
              <a:latin typeface="Roboto" panose="02000000000000000000" pitchFamily="2" charset="0"/>
              <a:ea typeface="Roboto" panose="02000000000000000000" pitchFamily="2" charset="0"/>
            </a:endParaRPr>
          </a:p>
          <a:p>
            <a:pPr>
              <a:spcAft>
                <a:spcPts val="1800"/>
              </a:spcAft>
            </a:pPr>
            <a:endParaRPr lang="en-US" sz="2000">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A8C1C8D7-0DEA-4A6C-8261-C6F9D74967DC}"/>
              </a:ext>
            </a:extLst>
          </p:cNvPr>
          <p:cNvSpPr txBox="1"/>
          <p:nvPr/>
        </p:nvSpPr>
        <p:spPr>
          <a:xfrm>
            <a:off x="515389" y="755545"/>
            <a:ext cx="11151909" cy="523220"/>
          </a:xfrm>
          <a:prstGeom prst="rect">
            <a:avLst/>
          </a:prstGeom>
          <a:noFill/>
        </p:spPr>
        <p:txBody>
          <a:bodyPr wrap="square" rtlCol="0">
            <a:spAutoFit/>
          </a:bodyPr>
          <a:lstStyle/>
          <a:p>
            <a:r>
              <a:rPr lang="en-US" sz="2800" b="1">
                <a:latin typeface="Roboto" panose="02000000000000000000" pitchFamily="2" charset="0"/>
                <a:ea typeface="Roboto" panose="02000000000000000000" pitchFamily="2" charset="0"/>
              </a:rPr>
              <a:t>Adaptation example: level of detail - agriculture</a:t>
            </a:r>
            <a:endParaRPr lang="en-US"/>
          </a:p>
        </p:txBody>
      </p:sp>
      <p:sp>
        <p:nvSpPr>
          <p:cNvPr id="23" name="TextBox 22">
            <a:extLst>
              <a:ext uri="{FF2B5EF4-FFF2-40B4-BE49-F238E27FC236}">
                <a16:creationId xmlns:a16="http://schemas.microsoft.com/office/drawing/2014/main" id="{54623EC8-C8A4-4B3C-B5AB-DC5AC947ABCA}"/>
              </a:ext>
            </a:extLst>
          </p:cNvPr>
          <p:cNvSpPr txBox="1"/>
          <p:nvPr/>
        </p:nvSpPr>
        <p:spPr>
          <a:xfrm>
            <a:off x="2587443" y="2768957"/>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Land resource</a:t>
            </a:r>
          </a:p>
        </p:txBody>
      </p:sp>
      <p:sp>
        <p:nvSpPr>
          <p:cNvPr id="25" name="TextBox 24">
            <a:extLst>
              <a:ext uri="{FF2B5EF4-FFF2-40B4-BE49-F238E27FC236}">
                <a16:creationId xmlns:a16="http://schemas.microsoft.com/office/drawing/2014/main" id="{64B824C9-DA36-4939-8672-52FFC9707CFA}"/>
              </a:ext>
            </a:extLst>
          </p:cNvPr>
          <p:cNvSpPr txBox="1"/>
          <p:nvPr/>
        </p:nvSpPr>
        <p:spPr>
          <a:xfrm>
            <a:off x="4300806" y="2768956"/>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Maize farming</a:t>
            </a:r>
          </a:p>
        </p:txBody>
      </p:sp>
      <p:sp>
        <p:nvSpPr>
          <p:cNvPr id="26" name="Arrow: Right 25">
            <a:extLst>
              <a:ext uri="{FF2B5EF4-FFF2-40B4-BE49-F238E27FC236}">
                <a16:creationId xmlns:a16="http://schemas.microsoft.com/office/drawing/2014/main" id="{8E050294-0178-46C3-A86C-64ADB27512C4}"/>
              </a:ext>
            </a:extLst>
          </p:cNvPr>
          <p:cNvSpPr/>
          <p:nvPr/>
        </p:nvSpPr>
        <p:spPr>
          <a:xfrm>
            <a:off x="3883588" y="3054490"/>
            <a:ext cx="417218" cy="140414"/>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Arrow: Right 26">
            <a:extLst>
              <a:ext uri="{FF2B5EF4-FFF2-40B4-BE49-F238E27FC236}">
                <a16:creationId xmlns:a16="http://schemas.microsoft.com/office/drawing/2014/main" id="{9325D059-B975-46E8-93A1-07F0CBF72D9A}"/>
              </a:ext>
            </a:extLst>
          </p:cNvPr>
          <p:cNvSpPr/>
          <p:nvPr/>
        </p:nvSpPr>
        <p:spPr>
          <a:xfrm>
            <a:off x="5607726" y="3030851"/>
            <a:ext cx="812114" cy="95983"/>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92CE9C7-1054-4868-8E69-C7ACBAB3E246}"/>
              </a:ext>
            </a:extLst>
          </p:cNvPr>
          <p:cNvSpPr txBox="1"/>
          <p:nvPr/>
        </p:nvSpPr>
        <p:spPr>
          <a:xfrm>
            <a:off x="5742442" y="2672134"/>
            <a:ext cx="812114" cy="369332"/>
          </a:xfrm>
          <a:prstGeom prst="rect">
            <a:avLst/>
          </a:prstGeom>
          <a:noFill/>
        </p:spPr>
        <p:txBody>
          <a:bodyPr wrap="square" rtlCol="0">
            <a:spAutoFit/>
          </a:bodyPr>
          <a:lstStyle/>
          <a:p>
            <a:pPr defTabSz="913956"/>
            <a:r>
              <a:rPr lang="en-US" b="1">
                <a:solidFill>
                  <a:srgbClr val="ED7D31">
                    <a:lumMod val="75000"/>
                  </a:srgbClr>
                </a:solidFill>
                <a:latin typeface="Calibri" panose="020F0502020204030204"/>
              </a:rPr>
              <a:t>Maize</a:t>
            </a:r>
          </a:p>
        </p:txBody>
      </p:sp>
      <p:sp>
        <p:nvSpPr>
          <p:cNvPr id="32" name="TextBox 31">
            <a:extLst>
              <a:ext uri="{FF2B5EF4-FFF2-40B4-BE49-F238E27FC236}">
                <a16:creationId xmlns:a16="http://schemas.microsoft.com/office/drawing/2014/main" id="{99A4FA24-26ED-4524-A70B-7D063D01CE88}"/>
              </a:ext>
            </a:extLst>
          </p:cNvPr>
          <p:cNvSpPr txBox="1"/>
          <p:nvPr/>
        </p:nvSpPr>
        <p:spPr>
          <a:xfrm>
            <a:off x="2606906" y="3517876"/>
            <a:ext cx="1296144" cy="646331"/>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Land resource</a:t>
            </a:r>
          </a:p>
        </p:txBody>
      </p:sp>
      <p:sp>
        <p:nvSpPr>
          <p:cNvPr id="33" name="TextBox 32">
            <a:extLst>
              <a:ext uri="{FF2B5EF4-FFF2-40B4-BE49-F238E27FC236}">
                <a16:creationId xmlns:a16="http://schemas.microsoft.com/office/drawing/2014/main" id="{87D4A957-A2B8-4CD2-9B08-5A91B4088956}"/>
              </a:ext>
            </a:extLst>
          </p:cNvPr>
          <p:cNvSpPr txBox="1"/>
          <p:nvPr/>
        </p:nvSpPr>
        <p:spPr>
          <a:xfrm>
            <a:off x="5397604" y="1342356"/>
            <a:ext cx="1682588" cy="923330"/>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High input rainfed maize farming</a:t>
            </a:r>
          </a:p>
        </p:txBody>
      </p:sp>
      <p:sp>
        <p:nvSpPr>
          <p:cNvPr id="34" name="Arrow: Right 33">
            <a:extLst>
              <a:ext uri="{FF2B5EF4-FFF2-40B4-BE49-F238E27FC236}">
                <a16:creationId xmlns:a16="http://schemas.microsoft.com/office/drawing/2014/main" id="{B09BE514-774B-4F9A-A2F5-3BEA3C72ACF7}"/>
              </a:ext>
            </a:extLst>
          </p:cNvPr>
          <p:cNvSpPr/>
          <p:nvPr/>
        </p:nvSpPr>
        <p:spPr>
          <a:xfrm>
            <a:off x="3916439" y="3752758"/>
            <a:ext cx="1480165" cy="188199"/>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Arrow: Right 34">
            <a:extLst>
              <a:ext uri="{FF2B5EF4-FFF2-40B4-BE49-F238E27FC236}">
                <a16:creationId xmlns:a16="http://schemas.microsoft.com/office/drawing/2014/main" id="{26BE2682-4C64-489B-B432-170153A71EBB}"/>
              </a:ext>
            </a:extLst>
          </p:cNvPr>
          <p:cNvSpPr/>
          <p:nvPr/>
        </p:nvSpPr>
        <p:spPr>
          <a:xfrm>
            <a:off x="7080192" y="3820986"/>
            <a:ext cx="812114" cy="139780"/>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07716EF5-7576-4F86-87D8-7872485D7658}"/>
              </a:ext>
            </a:extLst>
          </p:cNvPr>
          <p:cNvSpPr txBox="1"/>
          <p:nvPr/>
        </p:nvSpPr>
        <p:spPr>
          <a:xfrm>
            <a:off x="7950666" y="3723827"/>
            <a:ext cx="812114" cy="369332"/>
          </a:xfrm>
          <a:prstGeom prst="rect">
            <a:avLst/>
          </a:prstGeom>
          <a:noFill/>
        </p:spPr>
        <p:txBody>
          <a:bodyPr wrap="square" rtlCol="0">
            <a:spAutoFit/>
          </a:bodyPr>
          <a:lstStyle/>
          <a:p>
            <a:pPr defTabSz="913956"/>
            <a:r>
              <a:rPr lang="en-US" b="1">
                <a:solidFill>
                  <a:srgbClr val="ED7D31">
                    <a:lumMod val="75000"/>
                  </a:srgbClr>
                </a:solidFill>
                <a:latin typeface="Calibri" panose="020F0502020204030204"/>
              </a:rPr>
              <a:t>Maize</a:t>
            </a:r>
          </a:p>
        </p:txBody>
      </p:sp>
      <p:sp>
        <p:nvSpPr>
          <p:cNvPr id="40" name="TextBox 39">
            <a:extLst>
              <a:ext uri="{FF2B5EF4-FFF2-40B4-BE49-F238E27FC236}">
                <a16:creationId xmlns:a16="http://schemas.microsoft.com/office/drawing/2014/main" id="{8AD55E8C-2E88-4FF3-A6E2-07F9338108D3}"/>
              </a:ext>
            </a:extLst>
          </p:cNvPr>
          <p:cNvSpPr txBox="1"/>
          <p:nvPr/>
        </p:nvSpPr>
        <p:spPr>
          <a:xfrm>
            <a:off x="5405541" y="2375282"/>
            <a:ext cx="1682588" cy="923330"/>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High input irrigated maize farming</a:t>
            </a:r>
          </a:p>
        </p:txBody>
      </p:sp>
      <p:sp>
        <p:nvSpPr>
          <p:cNvPr id="41" name="TextBox 40">
            <a:extLst>
              <a:ext uri="{FF2B5EF4-FFF2-40B4-BE49-F238E27FC236}">
                <a16:creationId xmlns:a16="http://schemas.microsoft.com/office/drawing/2014/main" id="{5F71B48A-A83F-473C-B1BE-70411AA2A795}"/>
              </a:ext>
            </a:extLst>
          </p:cNvPr>
          <p:cNvSpPr txBox="1"/>
          <p:nvPr/>
        </p:nvSpPr>
        <p:spPr>
          <a:xfrm>
            <a:off x="5397604" y="3383077"/>
            <a:ext cx="1682588" cy="923330"/>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lang="en-US" b="1" kern="0">
                <a:solidFill>
                  <a:prstClr val="white"/>
                </a:solidFill>
                <a:latin typeface="Calibri" panose="020F0502020204030204"/>
              </a:rPr>
              <a:t>Medium</a:t>
            </a:r>
            <a:r>
              <a:rPr kumimoji="0" lang="en-US" sz="1800" b="1" i="0" u="none" strike="noStrike" kern="0" cap="none" spc="0" normalizeH="0" baseline="0" noProof="0">
                <a:ln>
                  <a:noFill/>
                </a:ln>
                <a:solidFill>
                  <a:prstClr val="white"/>
                </a:solidFill>
                <a:effectLst/>
                <a:uLnTx/>
                <a:uFillTx/>
                <a:latin typeface="Calibri" panose="020F0502020204030204"/>
              </a:rPr>
              <a:t> input rainfed maize farming</a:t>
            </a:r>
          </a:p>
        </p:txBody>
      </p:sp>
      <p:sp>
        <p:nvSpPr>
          <p:cNvPr id="42" name="TextBox 41">
            <a:extLst>
              <a:ext uri="{FF2B5EF4-FFF2-40B4-BE49-F238E27FC236}">
                <a16:creationId xmlns:a16="http://schemas.microsoft.com/office/drawing/2014/main" id="{8F38A57E-0B40-412F-AC71-D3B04EE9900D}"/>
              </a:ext>
            </a:extLst>
          </p:cNvPr>
          <p:cNvSpPr txBox="1"/>
          <p:nvPr/>
        </p:nvSpPr>
        <p:spPr>
          <a:xfrm>
            <a:off x="5405541" y="4388993"/>
            <a:ext cx="1682588" cy="923330"/>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lang="en-US" b="1" kern="0">
                <a:solidFill>
                  <a:prstClr val="white"/>
                </a:solidFill>
                <a:latin typeface="Calibri" panose="020F0502020204030204"/>
              </a:rPr>
              <a:t>Medium</a:t>
            </a:r>
            <a:r>
              <a:rPr kumimoji="0" lang="en-US" sz="1800" b="1" i="0" u="none" strike="noStrike" kern="0" cap="none" spc="0" normalizeH="0" baseline="0" noProof="0">
                <a:ln>
                  <a:noFill/>
                </a:ln>
                <a:solidFill>
                  <a:prstClr val="white"/>
                </a:solidFill>
                <a:effectLst/>
                <a:uLnTx/>
                <a:uFillTx/>
                <a:latin typeface="Calibri" panose="020F0502020204030204"/>
              </a:rPr>
              <a:t> input irrigated maize farming</a:t>
            </a:r>
          </a:p>
        </p:txBody>
      </p:sp>
      <p:sp>
        <p:nvSpPr>
          <p:cNvPr id="43" name="TextBox 42">
            <a:extLst>
              <a:ext uri="{FF2B5EF4-FFF2-40B4-BE49-F238E27FC236}">
                <a16:creationId xmlns:a16="http://schemas.microsoft.com/office/drawing/2014/main" id="{329A2FBE-B5F9-45BA-BFA9-D3F178499564}"/>
              </a:ext>
            </a:extLst>
          </p:cNvPr>
          <p:cNvSpPr txBox="1"/>
          <p:nvPr/>
        </p:nvSpPr>
        <p:spPr>
          <a:xfrm>
            <a:off x="5397604" y="5444408"/>
            <a:ext cx="1682588" cy="923330"/>
          </a:xfrm>
          <a:prstGeom prst="rect">
            <a:avLst/>
          </a:prstGeom>
          <a:solidFill>
            <a:srgbClr val="70AD47"/>
          </a:solidFill>
          <a:ln>
            <a:solidFill>
              <a:srgbClr val="70AD47"/>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lang="en-US" b="1" kern="0">
                <a:solidFill>
                  <a:prstClr val="white"/>
                </a:solidFill>
                <a:latin typeface="Calibri" panose="020F0502020204030204"/>
              </a:rPr>
              <a:t>Low</a:t>
            </a:r>
            <a:r>
              <a:rPr kumimoji="0" lang="en-US" sz="1800" b="1" i="0" u="none" strike="noStrike" kern="0" cap="none" spc="0" normalizeH="0" baseline="0" noProof="0">
                <a:ln>
                  <a:noFill/>
                </a:ln>
                <a:solidFill>
                  <a:prstClr val="white"/>
                </a:solidFill>
                <a:effectLst/>
                <a:uLnTx/>
                <a:uFillTx/>
                <a:latin typeface="Calibri" panose="020F0502020204030204"/>
              </a:rPr>
              <a:t> input rainfed maize farming</a:t>
            </a:r>
          </a:p>
        </p:txBody>
      </p:sp>
      <p:sp>
        <p:nvSpPr>
          <p:cNvPr id="44" name="Arrow: Right 43">
            <a:extLst>
              <a:ext uri="{FF2B5EF4-FFF2-40B4-BE49-F238E27FC236}">
                <a16:creationId xmlns:a16="http://schemas.microsoft.com/office/drawing/2014/main" id="{3C01B7B6-4445-4767-992A-9925AAE23D60}"/>
              </a:ext>
            </a:extLst>
          </p:cNvPr>
          <p:cNvSpPr/>
          <p:nvPr/>
        </p:nvSpPr>
        <p:spPr>
          <a:xfrm>
            <a:off x="4900850" y="1641158"/>
            <a:ext cx="496752" cy="178652"/>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06209009-E44A-4681-83D6-80C488C1E871}"/>
              </a:ext>
            </a:extLst>
          </p:cNvPr>
          <p:cNvSpPr/>
          <p:nvPr/>
        </p:nvSpPr>
        <p:spPr>
          <a:xfrm>
            <a:off x="4892291" y="2749204"/>
            <a:ext cx="496752" cy="178652"/>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Arrow: Right 45">
            <a:extLst>
              <a:ext uri="{FF2B5EF4-FFF2-40B4-BE49-F238E27FC236}">
                <a16:creationId xmlns:a16="http://schemas.microsoft.com/office/drawing/2014/main" id="{60EACD9B-4C55-427F-A008-3509971DBA41}"/>
              </a:ext>
            </a:extLst>
          </p:cNvPr>
          <p:cNvSpPr/>
          <p:nvPr/>
        </p:nvSpPr>
        <p:spPr>
          <a:xfrm>
            <a:off x="4908789" y="4766082"/>
            <a:ext cx="496752" cy="178652"/>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Arrow: Right 46">
            <a:extLst>
              <a:ext uri="{FF2B5EF4-FFF2-40B4-BE49-F238E27FC236}">
                <a16:creationId xmlns:a16="http://schemas.microsoft.com/office/drawing/2014/main" id="{6431F096-867D-4016-8935-E527FAF39B45}"/>
              </a:ext>
            </a:extLst>
          </p:cNvPr>
          <p:cNvSpPr/>
          <p:nvPr/>
        </p:nvSpPr>
        <p:spPr>
          <a:xfrm>
            <a:off x="4892291" y="5816747"/>
            <a:ext cx="496752" cy="178652"/>
          </a:xfrm>
          <a:prstGeom prst="rightArrow">
            <a:avLst/>
          </a:prstGeom>
          <a:solidFill>
            <a:srgbClr val="70AD47"/>
          </a:solidFill>
          <a:ln w="12700" cap="flat" cmpd="sng" algn="ctr">
            <a:solidFill>
              <a:srgbClr val="70AD47"/>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Arrow: Right 47">
            <a:extLst>
              <a:ext uri="{FF2B5EF4-FFF2-40B4-BE49-F238E27FC236}">
                <a16:creationId xmlns:a16="http://schemas.microsoft.com/office/drawing/2014/main" id="{00BA110E-F884-4497-A14C-E0F461872BC9}"/>
              </a:ext>
            </a:extLst>
          </p:cNvPr>
          <p:cNvSpPr/>
          <p:nvPr/>
        </p:nvSpPr>
        <p:spPr>
          <a:xfrm>
            <a:off x="7088129" y="2752725"/>
            <a:ext cx="383798" cy="139780"/>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Arrow: Right 49">
            <a:extLst>
              <a:ext uri="{FF2B5EF4-FFF2-40B4-BE49-F238E27FC236}">
                <a16:creationId xmlns:a16="http://schemas.microsoft.com/office/drawing/2014/main" id="{D6B44853-BEA1-4E1F-B0E0-CBD09A45663F}"/>
              </a:ext>
            </a:extLst>
          </p:cNvPr>
          <p:cNvSpPr/>
          <p:nvPr/>
        </p:nvSpPr>
        <p:spPr>
          <a:xfrm>
            <a:off x="7088129" y="1604820"/>
            <a:ext cx="383798" cy="139780"/>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Arrow: Right 50">
            <a:extLst>
              <a:ext uri="{FF2B5EF4-FFF2-40B4-BE49-F238E27FC236}">
                <a16:creationId xmlns:a16="http://schemas.microsoft.com/office/drawing/2014/main" id="{E6FC5696-D91B-4382-97FF-5399FB71DEC2}"/>
              </a:ext>
            </a:extLst>
          </p:cNvPr>
          <p:cNvSpPr/>
          <p:nvPr/>
        </p:nvSpPr>
        <p:spPr>
          <a:xfrm>
            <a:off x="7102451" y="4780768"/>
            <a:ext cx="383798" cy="139780"/>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Arrow: Right 51">
            <a:extLst>
              <a:ext uri="{FF2B5EF4-FFF2-40B4-BE49-F238E27FC236}">
                <a16:creationId xmlns:a16="http://schemas.microsoft.com/office/drawing/2014/main" id="{2188B940-C55F-4DA8-B96E-3C17F9F85BE0}"/>
              </a:ext>
            </a:extLst>
          </p:cNvPr>
          <p:cNvSpPr/>
          <p:nvPr/>
        </p:nvSpPr>
        <p:spPr>
          <a:xfrm>
            <a:off x="7102451" y="5816747"/>
            <a:ext cx="383798" cy="132189"/>
          </a:xfrm>
          <a:prstGeom prst="rightArrow">
            <a:avLst/>
          </a:prstGeom>
          <a:solidFill>
            <a:srgbClr val="ED7D31">
              <a:lumMod val="75000"/>
            </a:srgbClr>
          </a:solidFill>
          <a:ln w="12700" cap="flat" cmpd="sng" algn="ctr">
            <a:solidFill>
              <a:srgbClr val="ED7D31">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C4E72BB-53FD-436B-BEB2-926CD75FB711}"/>
              </a:ext>
            </a:extLst>
          </p:cNvPr>
          <p:cNvSpPr/>
          <p:nvPr/>
        </p:nvSpPr>
        <p:spPr>
          <a:xfrm>
            <a:off x="4887523" y="1679251"/>
            <a:ext cx="105017" cy="426968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6A4D6E7-18E6-4725-B36E-ED4B74C0B524}"/>
              </a:ext>
            </a:extLst>
          </p:cNvPr>
          <p:cNvSpPr/>
          <p:nvPr/>
        </p:nvSpPr>
        <p:spPr>
          <a:xfrm>
            <a:off x="7357903" y="1641158"/>
            <a:ext cx="105017" cy="4269685"/>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98AFB590-C2CF-4E52-9A7D-B4F87E55A873}"/>
              </a:ext>
            </a:extLst>
          </p:cNvPr>
          <p:cNvSpPr txBox="1"/>
          <p:nvPr/>
        </p:nvSpPr>
        <p:spPr>
          <a:xfrm>
            <a:off x="2587443" y="2725852"/>
            <a:ext cx="1296144" cy="646331"/>
          </a:xfrm>
          <a:prstGeom prst="rect">
            <a:avLst/>
          </a:prstGeom>
          <a:solidFill>
            <a:srgbClr val="4472C4">
              <a:lumMod val="75000"/>
            </a:srgbClr>
          </a:solidFill>
          <a:ln>
            <a:solidFill>
              <a:srgbClr val="4472C4">
                <a:lumMod val="75000"/>
              </a:srgbClr>
            </a:solidFill>
          </a:ln>
        </p:spPr>
        <p:txBody>
          <a:bodyPr wrap="square" rtlCol="0">
            <a:spAutoFit/>
          </a:bodyPr>
          <a:lstStyle/>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Water</a:t>
            </a:r>
          </a:p>
          <a:p>
            <a:pPr marL="0" marR="0" lvl="0" indent="0" algn="ctr" defTabSz="913956"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panose="020F0502020204030204"/>
              </a:rPr>
              <a:t>resource</a:t>
            </a:r>
          </a:p>
        </p:txBody>
      </p:sp>
      <p:sp>
        <p:nvSpPr>
          <p:cNvPr id="58" name="Arrow: Right 57">
            <a:extLst>
              <a:ext uri="{FF2B5EF4-FFF2-40B4-BE49-F238E27FC236}">
                <a16:creationId xmlns:a16="http://schemas.microsoft.com/office/drawing/2014/main" id="{C1680595-BCB4-4745-B155-7EE219222731}"/>
              </a:ext>
            </a:extLst>
          </p:cNvPr>
          <p:cNvSpPr/>
          <p:nvPr/>
        </p:nvSpPr>
        <p:spPr>
          <a:xfrm>
            <a:off x="3883587" y="2898747"/>
            <a:ext cx="1498626" cy="168054"/>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Arrow: Right 58">
            <a:extLst>
              <a:ext uri="{FF2B5EF4-FFF2-40B4-BE49-F238E27FC236}">
                <a16:creationId xmlns:a16="http://schemas.microsoft.com/office/drawing/2014/main" id="{1D1FB425-9E43-4DC7-A1F3-B9B60E7C7F47}"/>
              </a:ext>
            </a:extLst>
          </p:cNvPr>
          <p:cNvSpPr/>
          <p:nvPr/>
        </p:nvSpPr>
        <p:spPr>
          <a:xfrm>
            <a:off x="4412153" y="5006348"/>
            <a:ext cx="994867" cy="178652"/>
          </a:xfrm>
          <a:prstGeom prst="rightArrow">
            <a:avLst/>
          </a:prstGeom>
          <a:solidFill>
            <a:srgbClr val="4472C4">
              <a:lumMod val="75000"/>
            </a:srgbClr>
          </a:solidFill>
          <a:ln w="12700" cap="flat" cmpd="sng" algn="ctr">
            <a:solidFill>
              <a:srgbClr val="4472C4">
                <a:lumMod val="75000"/>
              </a:srgbClr>
            </a:solidFill>
            <a:prstDash val="solid"/>
            <a:miter lim="800000"/>
          </a:ln>
          <a:effectLst/>
        </p:spPr>
        <p:txBody>
          <a:bodyPr rtlCol="0" anchor="ctr"/>
          <a:lstStyle/>
          <a:p>
            <a:pPr marL="0" marR="0" lvl="0" indent="0" algn="ctr" defTabSz="91395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3F2B51E8-DBD6-42B9-B69A-007CDC3C4DED}"/>
              </a:ext>
            </a:extLst>
          </p:cNvPr>
          <p:cNvSpPr/>
          <p:nvPr/>
        </p:nvSpPr>
        <p:spPr>
          <a:xfrm>
            <a:off x="4412153" y="2978646"/>
            <a:ext cx="98492" cy="2138970"/>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86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15" grpId="0"/>
      <p:bldP spid="23" grpId="0" animBg="1"/>
      <p:bldP spid="25" grpId="0" animBg="1"/>
      <p:bldP spid="26" grpId="0" animBg="1"/>
      <p:bldP spid="27" grpId="0" animBg="1"/>
      <p:bldP spid="28" grpId="0"/>
      <p:bldP spid="32" grpId="0" animBg="1"/>
      <p:bldP spid="33" grpId="0" animBg="1"/>
      <p:bldP spid="34" grpId="0" animBg="1"/>
      <p:bldP spid="35" grpId="0" animBg="1"/>
      <p:bldP spid="36" grpId="0"/>
      <p:bldP spid="40" grpId="0" animBg="1"/>
      <p:bldP spid="41" grpId="0" animBg="1"/>
      <p:bldP spid="42" grpId="0" animBg="1"/>
      <p:bldP spid="43" grpId="0" animBg="1"/>
      <p:bldP spid="44" grpId="0" animBg="1"/>
      <p:bldP spid="45" grpId="0" animBg="1"/>
      <p:bldP spid="46" grpId="0" animBg="1"/>
      <p:bldP spid="47" grpId="0" animBg="1"/>
      <p:bldP spid="48" grpId="0" animBg="1"/>
      <p:bldP spid="50" grpId="0" animBg="1"/>
      <p:bldP spid="51" grpId="0" animBg="1"/>
      <p:bldP spid="52" grpId="0" animBg="1"/>
      <p:bldP spid="4" grpId="0" animBg="1"/>
      <p:bldP spid="55" grpId="0" animBg="1"/>
      <p:bldP spid="57" grpId="0" animBg="1"/>
      <p:bldP spid="58" grpId="0" animBg="1"/>
      <p:bldP spid="59" grpId="0" animBg="1"/>
      <p:bldP spid="6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D3B3-1F77-20A4-4B84-CDAB01EA1804}"/>
              </a:ext>
            </a:extLst>
          </p:cNvPr>
          <p:cNvSpPr>
            <a:spLocks noGrp="1"/>
          </p:cNvSpPr>
          <p:nvPr>
            <p:ph type="title"/>
          </p:nvPr>
        </p:nvSpPr>
        <p:spPr/>
        <p:txBody>
          <a:bodyPr/>
          <a:lstStyle/>
          <a:p>
            <a:r>
              <a:rPr lang="en-GB" dirty="0"/>
              <a:t>Next Week </a:t>
            </a:r>
          </a:p>
        </p:txBody>
      </p:sp>
      <p:sp>
        <p:nvSpPr>
          <p:cNvPr id="3" name="Content Placeholder 2">
            <a:extLst>
              <a:ext uri="{FF2B5EF4-FFF2-40B4-BE49-F238E27FC236}">
                <a16:creationId xmlns:a16="http://schemas.microsoft.com/office/drawing/2014/main" id="{8E6846DA-BADD-7143-041C-B41EFB7FAB46}"/>
              </a:ext>
            </a:extLst>
          </p:cNvPr>
          <p:cNvSpPr>
            <a:spLocks noGrp="1"/>
          </p:cNvSpPr>
          <p:nvPr>
            <p:ph idx="1"/>
          </p:nvPr>
        </p:nvSpPr>
        <p:spPr>
          <a:xfrm>
            <a:off x="783021" y="1754779"/>
            <a:ext cx="10972800" cy="1674221"/>
          </a:xfrm>
        </p:spPr>
        <p:txBody>
          <a:bodyPr>
            <a:normAutofit fontScale="85000" lnSpcReduction="20000"/>
          </a:bodyPr>
          <a:lstStyle/>
          <a:p>
            <a:r>
              <a:rPr lang="en-GB" dirty="0"/>
              <a:t>SDGs and Policy </a:t>
            </a:r>
          </a:p>
          <a:p>
            <a:endParaRPr lang="en-GB" dirty="0"/>
          </a:p>
          <a:p>
            <a:pPr marL="342900" indent="-342900">
              <a:buFont typeface="Arial" panose="020B0604020202020204" pitchFamily="34" charset="0"/>
              <a:buChar char="•"/>
            </a:pPr>
            <a:r>
              <a:rPr lang="en-GB" dirty="0"/>
              <a:t>What is a Reference Energy/CLEW System (RES)</a:t>
            </a:r>
          </a:p>
          <a:p>
            <a:pPr marL="342900" indent="-342900">
              <a:buFont typeface="Arial" panose="020B0604020202020204" pitchFamily="34" charset="0"/>
              <a:buChar char="•"/>
            </a:pPr>
            <a:r>
              <a:rPr lang="en-GB" dirty="0"/>
              <a:t>The schematic that underpins our CLEWs modelling</a:t>
            </a:r>
          </a:p>
          <a:p>
            <a:pPr marL="342900" indent="-342900">
              <a:buFont typeface="Arial" panose="020B0604020202020204" pitchFamily="34" charset="0"/>
              <a:buChar char="•"/>
            </a:pPr>
            <a:r>
              <a:rPr lang="en-GB" dirty="0"/>
              <a:t>Mapping the input and output flows  </a:t>
            </a:r>
          </a:p>
        </p:txBody>
      </p:sp>
      <p:pic>
        <p:nvPicPr>
          <p:cNvPr id="4" name="Picture 3">
            <a:extLst>
              <a:ext uri="{FF2B5EF4-FFF2-40B4-BE49-F238E27FC236}">
                <a16:creationId xmlns:a16="http://schemas.microsoft.com/office/drawing/2014/main" id="{42009D38-5A83-FA4D-0D61-7CBF503A4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497907" y="3538003"/>
            <a:ext cx="6757852" cy="2954872"/>
          </a:xfrm>
          <a:prstGeom prst="rect">
            <a:avLst/>
          </a:prstGeom>
          <a:noFill/>
          <a:ln>
            <a:noFill/>
          </a:ln>
        </p:spPr>
      </p:pic>
    </p:spTree>
    <p:extLst>
      <p:ext uri="{BB962C8B-B14F-4D97-AF65-F5344CB8AC3E}">
        <p14:creationId xmlns:p14="http://schemas.microsoft.com/office/powerpoint/2010/main" val="2619813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Why Model?</a:t>
            </a:r>
          </a:p>
        </p:txBody>
      </p:sp>
      <p:sp>
        <p:nvSpPr>
          <p:cNvPr id="3" name="Content Placeholder 2"/>
          <p:cNvSpPr>
            <a:spLocks noGrp="1"/>
          </p:cNvSpPr>
          <p:nvPr>
            <p:ph idx="1"/>
          </p:nvPr>
        </p:nvSpPr>
        <p:spPr/>
        <p:txBody>
          <a:bodyPr>
            <a:normAutofit/>
          </a:bodyPr>
          <a:lstStyle/>
          <a:p>
            <a:pPr>
              <a:defRPr/>
            </a:pPr>
            <a:r>
              <a:rPr lang="en-US" dirty="0">
                <a:latin typeface="Arial" charset="0"/>
              </a:rPr>
              <a:t>Fundamental limitation of human cognition: </a:t>
            </a:r>
          </a:p>
          <a:p>
            <a:pPr marL="400041" lvl="1">
              <a:defRPr/>
            </a:pPr>
            <a:r>
              <a:rPr lang="en-US" i="1" dirty="0">
                <a:latin typeface="Arial" charset="0"/>
              </a:rPr>
              <a:t>“our inability to simulate mentally the dynamics of complex nonlinear systems.”</a:t>
            </a:r>
          </a:p>
          <a:p>
            <a:pPr marL="400041" lvl="1">
              <a:defRPr/>
            </a:pPr>
            <a:endParaRPr lang="en-US" sz="1000" i="1" dirty="0">
              <a:latin typeface="Arial" charset="0"/>
            </a:endParaRPr>
          </a:p>
          <a:p>
            <a:pPr>
              <a:defRPr/>
            </a:pPr>
            <a:endParaRPr lang="en-US" dirty="0">
              <a:latin typeface="Arial" charset="0"/>
            </a:endParaRPr>
          </a:p>
          <a:p>
            <a:pPr>
              <a:defRPr/>
            </a:pPr>
            <a:r>
              <a:rPr lang="en-US" dirty="0" err="1">
                <a:latin typeface="Arial" charset="0"/>
              </a:rPr>
              <a:t>Oreskes</a:t>
            </a:r>
            <a:r>
              <a:rPr lang="en-US" dirty="0">
                <a:latin typeface="Arial" charset="0"/>
              </a:rPr>
              <a:t> 1994:</a:t>
            </a:r>
          </a:p>
          <a:p>
            <a:pPr marL="914377" lvl="1" indent="-514338">
              <a:buFont typeface="+mj-lt"/>
              <a:buAutoNum type="arabicPeriod"/>
              <a:defRPr/>
            </a:pPr>
            <a:r>
              <a:rPr lang="en-US" dirty="0">
                <a:latin typeface="Arial" charset="0"/>
              </a:rPr>
              <a:t>Synthesis and integration of data</a:t>
            </a:r>
          </a:p>
          <a:p>
            <a:pPr marL="914377" lvl="1" indent="-514338">
              <a:buFont typeface="+mj-lt"/>
              <a:buAutoNum type="arabicPeriod"/>
              <a:defRPr/>
            </a:pPr>
            <a:r>
              <a:rPr lang="en-US" dirty="0">
                <a:latin typeface="Arial" charset="0"/>
              </a:rPr>
              <a:t>Guide observation and data</a:t>
            </a:r>
          </a:p>
          <a:p>
            <a:pPr marL="914377" lvl="1" indent="-514338">
              <a:buFont typeface="+mj-lt"/>
              <a:buAutoNum type="arabicPeriod"/>
              <a:defRPr/>
            </a:pPr>
            <a:r>
              <a:rPr lang="en-US" dirty="0">
                <a:latin typeface="Arial" charset="0"/>
              </a:rPr>
              <a:t>Predicting or forecasting the future</a:t>
            </a:r>
          </a:p>
          <a:p>
            <a:endParaRPr lang="en-CA" dirty="0"/>
          </a:p>
        </p:txBody>
      </p:sp>
      <p:sp>
        <p:nvSpPr>
          <p:cNvPr id="4" name="Slide Number Placeholder 3"/>
          <p:cNvSpPr>
            <a:spLocks noGrp="1"/>
          </p:cNvSpPr>
          <p:nvPr>
            <p:ph type="sldNum" sz="quarter" idx="4"/>
          </p:nvPr>
        </p:nvSpPr>
        <p:spPr>
          <a:xfrm>
            <a:off x="174014" y="7894992"/>
            <a:ext cx="1207927" cy="486833"/>
          </a:xfrm>
          <a:prstGeom prst="rect">
            <a:avLst/>
          </a:prstGeom>
        </p:spPr>
        <p:txBody>
          <a:bodyPr vert="horz" lIns="121920" tIns="60960" rIns="121920" bIns="60960" rtlCol="0" anchor="ctr"/>
          <a:lstStyle>
            <a:defPPr>
              <a:defRPr lang="en-US"/>
            </a:defPPr>
            <a:lvl1pPr marL="0" algn="ct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3E1EE9A3-FBA1-4123-8E00-65DF95374715}" type="slidenum">
              <a:rPr lang="en-CA" smtClean="0"/>
              <a:pPr/>
              <a:t>4</a:t>
            </a:fld>
            <a:endParaRPr lang="en-CA" dirty="0"/>
          </a:p>
        </p:txBody>
      </p:sp>
    </p:spTree>
    <p:extLst>
      <p:ext uri="{BB962C8B-B14F-4D97-AF65-F5344CB8AC3E}">
        <p14:creationId xmlns:p14="http://schemas.microsoft.com/office/powerpoint/2010/main" val="23223747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7030A0"/>
                </a:solidFill>
              </a:rPr>
              <a:t>In pairs….</a:t>
            </a:r>
          </a:p>
        </p:txBody>
      </p:sp>
      <p:sp>
        <p:nvSpPr>
          <p:cNvPr id="11" name="Text Placeholder 10"/>
          <p:cNvSpPr>
            <a:spLocks noGrp="1"/>
          </p:cNvSpPr>
          <p:nvPr>
            <p:ph type="body" sz="quarter" idx="13"/>
          </p:nvPr>
        </p:nvSpPr>
        <p:spPr/>
        <p:txBody>
          <a:bodyPr>
            <a:normAutofit/>
          </a:bodyPr>
          <a:lstStyle/>
          <a:p>
            <a:r>
              <a:rPr lang="en-CA" dirty="0"/>
              <a:t>What is a model?</a:t>
            </a:r>
          </a:p>
          <a:p>
            <a:r>
              <a:rPr lang="en-CA" dirty="0"/>
              <a:t>Can models help to inform policy?  Why or why not?</a:t>
            </a:r>
          </a:p>
          <a:p>
            <a:r>
              <a:rPr lang="en-CA" dirty="0"/>
              <a:t>How can/do models influence public policy?</a:t>
            </a:r>
          </a:p>
          <a:p>
            <a:r>
              <a:rPr lang="en-CA" dirty="0"/>
              <a:t>Why is it important to communicate effectively regarding modeling and analysis?</a:t>
            </a:r>
          </a:p>
          <a:p>
            <a:pPr marL="0" indent="0">
              <a:buNone/>
            </a:pPr>
            <a:endParaRPr lang="en-CA" dirty="0"/>
          </a:p>
        </p:txBody>
      </p:sp>
      <p:sp>
        <p:nvSpPr>
          <p:cNvPr id="4" name="Slide Number Placeholder 3"/>
          <p:cNvSpPr>
            <a:spLocks noGrp="1"/>
          </p:cNvSpPr>
          <p:nvPr>
            <p:ph type="sldNum" sz="quarter" idx="4294967295"/>
          </p:nvPr>
        </p:nvSpPr>
        <p:spPr>
          <a:xfrm>
            <a:off x="2" y="5921376"/>
            <a:ext cx="906463" cy="365125"/>
          </a:xfrm>
        </p:spPr>
        <p:txBody>
          <a:bodyPr/>
          <a:lstStyle/>
          <a:p>
            <a:fld id="{3E1EE9A3-FBA1-4123-8E00-65DF95374715}" type="slidenum">
              <a:rPr lang="en-CA" smtClean="0"/>
              <a:pPr/>
              <a:t>5</a:t>
            </a:fld>
            <a:endParaRPr lang="en-CA" dirty="0"/>
          </a:p>
        </p:txBody>
      </p:sp>
    </p:spTree>
    <p:extLst>
      <p:ext uri="{BB962C8B-B14F-4D97-AF65-F5344CB8AC3E}">
        <p14:creationId xmlns:p14="http://schemas.microsoft.com/office/powerpoint/2010/main" val="3712896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Assumptions</a:t>
            </a:r>
          </a:p>
        </p:txBody>
      </p:sp>
      <p:sp>
        <p:nvSpPr>
          <p:cNvPr id="3" name="Content Placeholder 2"/>
          <p:cNvSpPr>
            <a:spLocks noGrp="1"/>
          </p:cNvSpPr>
          <p:nvPr>
            <p:ph idx="1"/>
          </p:nvPr>
        </p:nvSpPr>
        <p:spPr/>
        <p:txBody>
          <a:bodyPr/>
          <a:lstStyle/>
          <a:p>
            <a:r>
              <a:rPr lang="en-CA" dirty="0"/>
              <a:t>Models have both explicit and implicit assumptions.</a:t>
            </a:r>
          </a:p>
          <a:p>
            <a:pPr marL="192082" lvl="1"/>
            <a:r>
              <a:rPr lang="en-CA" dirty="0"/>
              <a:t>Examples:</a:t>
            </a:r>
          </a:p>
          <a:p>
            <a:pPr marL="192082" lvl="1"/>
            <a:endParaRPr lang="en-CA" dirty="0"/>
          </a:p>
          <a:p>
            <a:pPr marL="192082" lvl="1"/>
            <a:endParaRPr lang="en-CA" dirty="0"/>
          </a:p>
          <a:p>
            <a:pPr marL="192082" lvl="1"/>
            <a:endParaRPr lang="en-CA" dirty="0"/>
          </a:p>
          <a:p>
            <a:pPr marL="192082" lvl="1"/>
            <a:r>
              <a:rPr lang="en-CA" dirty="0"/>
              <a:t>What is assumed?</a:t>
            </a:r>
          </a:p>
        </p:txBody>
      </p:sp>
      <p:sp>
        <p:nvSpPr>
          <p:cNvPr id="4" name="Slide Number Placeholder 3"/>
          <p:cNvSpPr>
            <a:spLocks noGrp="1"/>
          </p:cNvSpPr>
          <p:nvPr>
            <p:ph type="sldNum" sz="quarter" idx="4"/>
          </p:nvPr>
        </p:nvSpPr>
        <p:spPr>
          <a:xfrm>
            <a:off x="174014" y="7894992"/>
            <a:ext cx="1207927" cy="486833"/>
          </a:xfrm>
          <a:prstGeom prst="rect">
            <a:avLst/>
          </a:prstGeom>
        </p:spPr>
        <p:txBody>
          <a:bodyPr vert="horz" lIns="121920" tIns="60960" rIns="121920" bIns="60960" rtlCol="0" anchor="ctr"/>
          <a:lstStyle>
            <a:defPPr>
              <a:defRPr lang="en-US"/>
            </a:defPPr>
            <a:lvl1pPr marL="0" algn="ctr" defTabSz="1219170" rtl="0" eaLnBrk="1" latinLnBrk="0" hangingPunct="1">
              <a:defRPr sz="1600" kern="1200">
                <a:solidFill>
                  <a:schemeClr val="tx1">
                    <a:tint val="75000"/>
                  </a:schemeClr>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3E1EE9A3-FBA1-4123-8E00-65DF95374715}" type="slidenum">
              <a:rPr lang="en-CA" smtClean="0"/>
              <a:pPr/>
              <a:t>6</a:t>
            </a:fld>
            <a:endParaRPr lang="en-CA" dirty="0"/>
          </a:p>
        </p:txBody>
      </p:sp>
      <p:sp>
        <p:nvSpPr>
          <p:cNvPr id="5" name="Rectangle 4"/>
          <p:cNvSpPr/>
          <p:nvPr/>
        </p:nvSpPr>
        <p:spPr bwMode="auto">
          <a:xfrm>
            <a:off x="3048000" y="3124200"/>
            <a:ext cx="1905000" cy="369332"/>
          </a:xfrm>
          <a:prstGeom prst="rect">
            <a:avLst/>
          </a:prstGeom>
          <a:noFill/>
          <a:ln w="9525" cap="flat" cmpd="sng" algn="ctr">
            <a:solidFill>
              <a:schemeClr val="tx1"/>
            </a:solidFill>
            <a:prstDash val="solid"/>
            <a:round/>
            <a:headEnd type="none" w="med" len="med"/>
            <a:tailEnd type="none" w="med" len="med"/>
          </a:ln>
          <a:effectLst/>
        </p:spPr>
        <p:txBody>
          <a:bodyPr>
            <a:spAutoFit/>
          </a:bodyPr>
          <a:lstStyle/>
          <a:p>
            <a:pPr>
              <a:defRPr/>
            </a:pPr>
            <a:endParaRPr lang="en-CA">
              <a:latin typeface="Times New Roman" charset="0"/>
            </a:endParaRPr>
          </a:p>
        </p:txBody>
      </p:sp>
      <p:sp>
        <p:nvSpPr>
          <p:cNvPr id="6" name="TextBox 7"/>
          <p:cNvSpPr txBox="1">
            <a:spLocks noChangeArrowheads="1"/>
          </p:cNvSpPr>
          <p:nvPr/>
        </p:nvSpPr>
        <p:spPr bwMode="auto">
          <a:xfrm>
            <a:off x="3124200" y="3077886"/>
            <a:ext cx="15783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0" tIns="60960" rIns="121920" bIns="60960" anchor="t">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CA" altLang="en-US" sz="2400" dirty="0">
                <a:latin typeface="Times New Roman"/>
                <a:cs typeface="Times New Roman"/>
              </a:rPr>
              <a:t>Population</a:t>
            </a:r>
            <a:endParaRPr lang="en-CA" altLang="en-US" sz="2400" dirty="0"/>
          </a:p>
        </p:txBody>
      </p:sp>
      <p:sp>
        <p:nvSpPr>
          <p:cNvPr id="7" name="Rectangle 6"/>
          <p:cNvSpPr/>
          <p:nvPr/>
        </p:nvSpPr>
        <p:spPr bwMode="auto">
          <a:xfrm>
            <a:off x="6781801" y="3124200"/>
            <a:ext cx="2306639" cy="369332"/>
          </a:xfrm>
          <a:prstGeom prst="rect">
            <a:avLst/>
          </a:prstGeom>
          <a:noFill/>
          <a:ln w="9525" cap="flat" cmpd="sng" algn="ctr">
            <a:solidFill>
              <a:schemeClr val="tx1"/>
            </a:solidFill>
            <a:prstDash val="solid"/>
            <a:round/>
            <a:headEnd type="none" w="med" len="med"/>
            <a:tailEnd type="none" w="med" len="med"/>
          </a:ln>
          <a:effectLst/>
        </p:spPr>
        <p:txBody>
          <a:bodyPr>
            <a:spAutoFit/>
          </a:bodyPr>
          <a:lstStyle/>
          <a:p>
            <a:pPr>
              <a:defRPr/>
            </a:pPr>
            <a:endParaRPr lang="en-CA">
              <a:latin typeface="Times New Roman" charset="0"/>
            </a:endParaRPr>
          </a:p>
        </p:txBody>
      </p:sp>
      <p:sp>
        <p:nvSpPr>
          <p:cNvPr id="8" name="TextBox 9"/>
          <p:cNvSpPr txBox="1">
            <a:spLocks noChangeArrowheads="1"/>
          </p:cNvSpPr>
          <p:nvPr/>
        </p:nvSpPr>
        <p:spPr bwMode="auto">
          <a:xfrm>
            <a:off x="6820267" y="3077885"/>
            <a:ext cx="22309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CA" altLang="en-US" sz="2400" dirty="0"/>
              <a:t>Energy use (MJ)</a:t>
            </a:r>
          </a:p>
        </p:txBody>
      </p:sp>
      <p:cxnSp>
        <p:nvCxnSpPr>
          <p:cNvPr id="9" name="Straight Arrow Connector 11"/>
          <p:cNvCxnSpPr>
            <a:cxnSpLocks noChangeShapeType="1"/>
            <a:stCxn id="5" idx="3"/>
            <a:endCxn id="7" idx="1"/>
          </p:cNvCxnSpPr>
          <p:nvPr/>
        </p:nvCxnSpPr>
        <p:spPr bwMode="auto">
          <a:xfrm>
            <a:off x="4953000" y="3308866"/>
            <a:ext cx="1828801"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0" name="TextBox 14"/>
          <p:cNvSpPr txBox="1">
            <a:spLocks noChangeArrowheads="1"/>
          </p:cNvSpPr>
          <p:nvPr/>
        </p:nvSpPr>
        <p:spPr bwMode="auto">
          <a:xfrm>
            <a:off x="5662615" y="3195640"/>
            <a:ext cx="357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CA" altLang="en-US" sz="2400"/>
              <a:t>+</a:t>
            </a:r>
          </a:p>
        </p:txBody>
      </p:sp>
      <p:sp>
        <p:nvSpPr>
          <p:cNvPr id="11" name="Rectangle 10"/>
          <p:cNvSpPr/>
          <p:nvPr/>
        </p:nvSpPr>
        <p:spPr bwMode="auto">
          <a:xfrm>
            <a:off x="3010267" y="4692657"/>
            <a:ext cx="1905000" cy="369332"/>
          </a:xfrm>
          <a:prstGeom prst="rect">
            <a:avLst/>
          </a:prstGeom>
          <a:noFill/>
          <a:ln w="9525" cap="flat" cmpd="sng" algn="ctr">
            <a:solidFill>
              <a:schemeClr val="tx1"/>
            </a:solidFill>
            <a:prstDash val="solid"/>
            <a:round/>
            <a:headEnd type="none" w="med" len="med"/>
            <a:tailEnd type="none" w="med" len="med"/>
          </a:ln>
          <a:effectLst/>
        </p:spPr>
        <p:txBody>
          <a:bodyPr>
            <a:spAutoFit/>
          </a:bodyPr>
          <a:lstStyle/>
          <a:p>
            <a:pPr>
              <a:defRPr/>
            </a:pPr>
            <a:endParaRPr lang="en-CA">
              <a:latin typeface="Times New Roman" charset="0"/>
            </a:endParaRPr>
          </a:p>
        </p:txBody>
      </p:sp>
      <p:sp>
        <p:nvSpPr>
          <p:cNvPr id="12" name="TextBox 7"/>
          <p:cNvSpPr txBox="1">
            <a:spLocks noChangeArrowheads="1"/>
          </p:cNvSpPr>
          <p:nvPr/>
        </p:nvSpPr>
        <p:spPr bwMode="auto">
          <a:xfrm>
            <a:off x="3086467" y="4646344"/>
            <a:ext cx="15342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CA" altLang="en-US" sz="2400" dirty="0"/>
              <a:t>GDP ($$$)</a:t>
            </a:r>
          </a:p>
        </p:txBody>
      </p:sp>
      <p:sp>
        <p:nvSpPr>
          <p:cNvPr id="13" name="Rectangle 12"/>
          <p:cNvSpPr/>
          <p:nvPr/>
        </p:nvSpPr>
        <p:spPr bwMode="auto">
          <a:xfrm>
            <a:off x="6744066" y="4692657"/>
            <a:ext cx="2306639" cy="369332"/>
          </a:xfrm>
          <a:prstGeom prst="rect">
            <a:avLst/>
          </a:prstGeom>
          <a:noFill/>
          <a:ln w="9525" cap="flat" cmpd="sng" algn="ctr">
            <a:solidFill>
              <a:schemeClr val="tx1"/>
            </a:solidFill>
            <a:prstDash val="solid"/>
            <a:round/>
            <a:headEnd type="none" w="med" len="med"/>
            <a:tailEnd type="none" w="med" len="med"/>
          </a:ln>
          <a:effectLst/>
        </p:spPr>
        <p:txBody>
          <a:bodyPr>
            <a:spAutoFit/>
          </a:bodyPr>
          <a:lstStyle/>
          <a:p>
            <a:pPr>
              <a:defRPr/>
            </a:pPr>
            <a:endParaRPr lang="en-CA">
              <a:latin typeface="Times New Roman" charset="0"/>
            </a:endParaRPr>
          </a:p>
        </p:txBody>
      </p:sp>
      <p:sp>
        <p:nvSpPr>
          <p:cNvPr id="14" name="TextBox 9"/>
          <p:cNvSpPr txBox="1">
            <a:spLocks noChangeArrowheads="1"/>
          </p:cNvSpPr>
          <p:nvPr/>
        </p:nvSpPr>
        <p:spPr bwMode="auto">
          <a:xfrm>
            <a:off x="6782532" y="4646344"/>
            <a:ext cx="22309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CA" altLang="en-US" sz="2400" dirty="0"/>
              <a:t>Energy use (MJ)</a:t>
            </a:r>
          </a:p>
        </p:txBody>
      </p:sp>
      <p:cxnSp>
        <p:nvCxnSpPr>
          <p:cNvPr id="15" name="Straight Arrow Connector 11"/>
          <p:cNvCxnSpPr>
            <a:cxnSpLocks noChangeShapeType="1"/>
            <a:stCxn id="11" idx="3"/>
            <a:endCxn id="13" idx="1"/>
          </p:cNvCxnSpPr>
          <p:nvPr/>
        </p:nvCxnSpPr>
        <p:spPr bwMode="auto">
          <a:xfrm>
            <a:off x="4915267" y="4877323"/>
            <a:ext cx="1828799" cy="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 name="TextBox 14"/>
          <p:cNvSpPr txBox="1">
            <a:spLocks noChangeArrowheads="1"/>
          </p:cNvSpPr>
          <p:nvPr/>
        </p:nvSpPr>
        <p:spPr bwMode="auto">
          <a:xfrm>
            <a:off x="5624882" y="4764097"/>
            <a:ext cx="3577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CA" altLang="en-US" sz="2400"/>
              <a:t>+</a:t>
            </a:r>
          </a:p>
        </p:txBody>
      </p:sp>
    </p:spTree>
    <p:extLst>
      <p:ext uri="{BB962C8B-B14F-4D97-AF65-F5344CB8AC3E}">
        <p14:creationId xmlns:p14="http://schemas.microsoft.com/office/powerpoint/2010/main" val="92988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5BCE263-B614-E844-B47D-159883E96FB1}"/>
              </a:ext>
            </a:extLst>
          </p:cNvPr>
          <p:cNvSpPr txBox="1"/>
          <p:nvPr/>
        </p:nvSpPr>
        <p:spPr>
          <a:xfrm>
            <a:off x="5742411" y="2641243"/>
            <a:ext cx="811960" cy="591304"/>
          </a:xfrm>
          <a:prstGeom prst="rect">
            <a:avLst/>
          </a:prstGeom>
        </p:spPr>
        <p:txBody>
          <a:bodyPr vert="horz" wrap="none" lIns="91440" tIns="45720" rIns="91440" bIns="45720" rtlCol="0" anchor="ctr">
            <a:normAutofit/>
          </a:bodyPr>
          <a:lstStyle/>
          <a:p>
            <a:endParaRPr lang="en-US"/>
          </a:p>
        </p:txBody>
      </p:sp>
      <p:sp>
        <p:nvSpPr>
          <p:cNvPr id="5" name="Title 1">
            <a:extLst>
              <a:ext uri="{FF2B5EF4-FFF2-40B4-BE49-F238E27FC236}">
                <a16:creationId xmlns:a16="http://schemas.microsoft.com/office/drawing/2014/main" id="{52300789-506A-6042-BC58-3C2BF7C27B58}"/>
              </a:ext>
            </a:extLst>
          </p:cNvPr>
          <p:cNvSpPr txBox="1">
            <a:spLocks/>
          </p:cNvSpPr>
          <p:nvPr/>
        </p:nvSpPr>
        <p:spPr>
          <a:xfrm>
            <a:off x="815413" y="28992"/>
            <a:ext cx="10972800" cy="812800"/>
          </a:xfrm>
          <a:prstGeom prst="rect">
            <a:avLst/>
          </a:prstGeom>
          <a:ln>
            <a:noFill/>
          </a:ln>
        </p:spPr>
        <p:txBody>
          <a:bodyPr vert="horz" lIns="121920" tIns="60960" rIns="121920" bIns="60960" rtlCol="0" anchor="ctr">
            <a:normAutofit/>
          </a:bodyPr>
          <a:lstStyle>
            <a:lvl1pPr algn="l" defTabSz="457200" rtl="0" eaLnBrk="1" latinLnBrk="0" hangingPunct="1">
              <a:spcBef>
                <a:spcPct val="0"/>
              </a:spcBef>
              <a:buNone/>
              <a:defRPr sz="3200" b="1" kern="1200">
                <a:solidFill>
                  <a:schemeClr val="tx2"/>
                </a:solidFill>
                <a:latin typeface="+mj-lt"/>
                <a:ea typeface="+mj-ea"/>
                <a:cs typeface="+mj-cs"/>
              </a:defRPr>
            </a:lvl1pPr>
          </a:lstStyle>
          <a:p>
            <a:r>
              <a:rPr lang="en-GB" sz="4267">
                <a:solidFill>
                  <a:srgbClr val="330066"/>
                </a:solidFill>
              </a:rPr>
              <a:t>Abstractions</a:t>
            </a:r>
          </a:p>
        </p:txBody>
      </p:sp>
      <p:sp>
        <p:nvSpPr>
          <p:cNvPr id="2" name="TextBox 1">
            <a:extLst>
              <a:ext uri="{FF2B5EF4-FFF2-40B4-BE49-F238E27FC236}">
                <a16:creationId xmlns:a16="http://schemas.microsoft.com/office/drawing/2014/main" id="{B8B2AD63-C261-FA43-989E-72F079A2E2AA}"/>
              </a:ext>
            </a:extLst>
          </p:cNvPr>
          <p:cNvSpPr txBox="1"/>
          <p:nvPr/>
        </p:nvSpPr>
        <p:spPr>
          <a:xfrm>
            <a:off x="1295468" y="1033361"/>
            <a:ext cx="10657184" cy="4154984"/>
          </a:xfrm>
          <a:prstGeom prst="rect">
            <a:avLst/>
          </a:prstGeom>
          <a:noFill/>
        </p:spPr>
        <p:txBody>
          <a:bodyPr wrap="square" rtlCol="0">
            <a:spAutoFit/>
          </a:bodyPr>
          <a:lstStyle/>
          <a:p>
            <a:pPr marL="380990" indent="-380990">
              <a:buFont typeface="Arial" panose="020B0604020202020204" pitchFamily="34" charset="0"/>
              <a:buChar char="•"/>
            </a:pPr>
            <a:r>
              <a:rPr lang="en-US" sz="2400"/>
              <a:t>Abstraction | to abstract | to draw away</a:t>
            </a:r>
          </a:p>
          <a:p>
            <a:pPr marL="380990" indent="-380990">
              <a:buFont typeface="Arial" panose="020B0604020202020204" pitchFamily="34" charset="0"/>
              <a:buChar char="•"/>
            </a:pPr>
            <a:endParaRPr lang="en-US" sz="2400"/>
          </a:p>
          <a:p>
            <a:pPr marL="380990" indent="-380990">
              <a:buFont typeface="Arial" panose="020B0604020202020204" pitchFamily="34" charset="0"/>
              <a:buChar char="•"/>
            </a:pPr>
            <a:r>
              <a:rPr lang="en-US" sz="2400"/>
              <a:t>Only take into account those features are deemed essential for a process to occur  </a:t>
            </a:r>
          </a:p>
          <a:p>
            <a:pPr marL="380990" indent="-380990">
              <a:buFont typeface="Arial" panose="020B0604020202020204" pitchFamily="34" charset="0"/>
              <a:buChar char="•"/>
            </a:pPr>
            <a:endParaRPr lang="en-US" sz="2400"/>
          </a:p>
          <a:p>
            <a:pPr marL="380990" indent="-380990">
              <a:buFont typeface="Arial" panose="020B0604020202020204" pitchFamily="34" charset="0"/>
              <a:buChar char="•"/>
            </a:pPr>
            <a:r>
              <a:rPr lang="en-US" sz="2400"/>
              <a:t>By disconnecting them from the concrete, abstractions become part of theories aiming explain similar phenomena in different places</a:t>
            </a:r>
          </a:p>
          <a:p>
            <a:pPr marL="380990" indent="-380990">
              <a:buFont typeface="Arial" panose="020B0604020202020204" pitchFamily="34" charset="0"/>
              <a:buChar char="•"/>
            </a:pPr>
            <a:endParaRPr lang="en-US" sz="2400"/>
          </a:p>
          <a:p>
            <a:pPr marL="380990" indent="-380990">
              <a:buFont typeface="Arial" panose="020B0604020202020204" pitchFamily="34" charset="0"/>
              <a:buChar char="•"/>
            </a:pPr>
            <a:r>
              <a:rPr lang="en-US" sz="2400"/>
              <a:t>Abstractions “travel” easier: Two places are never the same, but two places might be comparable along the same abstract phenomenon </a:t>
            </a:r>
          </a:p>
          <a:p>
            <a:endParaRPr lang="en-US" sz="2400"/>
          </a:p>
        </p:txBody>
      </p:sp>
    </p:spTree>
    <p:extLst>
      <p:ext uri="{BB962C8B-B14F-4D97-AF65-F5344CB8AC3E}">
        <p14:creationId xmlns:p14="http://schemas.microsoft.com/office/powerpoint/2010/main" val="58854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solidFill>
                  <a:srgbClr val="7030A0"/>
                </a:solidFill>
              </a:rPr>
              <a:t>Summary of Model Structures</a:t>
            </a:r>
          </a:p>
        </p:txBody>
      </p:sp>
      <p:sp>
        <p:nvSpPr>
          <p:cNvPr id="8" name="Text Placeholder 7"/>
          <p:cNvSpPr>
            <a:spLocks noGrp="1"/>
          </p:cNvSpPr>
          <p:nvPr>
            <p:ph type="body" sz="quarter" idx="13"/>
          </p:nvPr>
        </p:nvSpPr>
        <p:spPr/>
        <p:txBody>
          <a:bodyPr>
            <a:normAutofit/>
          </a:bodyPr>
          <a:lstStyle/>
          <a:p>
            <a:r>
              <a:rPr lang="en-CA" dirty="0"/>
              <a:t>Models allow us to look at the world in ways we cannot do simply in our minds</a:t>
            </a:r>
          </a:p>
          <a:p>
            <a:pPr marL="0" indent="0">
              <a:buNone/>
            </a:pPr>
            <a:endParaRPr lang="en-CA" dirty="0"/>
          </a:p>
          <a:p>
            <a:r>
              <a:rPr lang="en-CA" dirty="0"/>
              <a:t>Lots of different ways of making decisions – all have their strengths and </a:t>
            </a:r>
            <a:r>
              <a:rPr lang="en-CA" b="1" dirty="0"/>
              <a:t>weaknesses</a:t>
            </a:r>
            <a:r>
              <a:rPr lang="en-CA" dirty="0"/>
              <a:t>…</a:t>
            </a:r>
          </a:p>
          <a:p>
            <a:endParaRPr lang="en-CA" dirty="0"/>
          </a:p>
          <a:p>
            <a:r>
              <a:rPr lang="en-CA" dirty="0"/>
              <a:t>Choice of model often impacts the results of the analysis through both implicit and explicit assumptions…</a:t>
            </a:r>
          </a:p>
        </p:txBody>
      </p:sp>
      <p:sp>
        <p:nvSpPr>
          <p:cNvPr id="4" name="Slide Number Placeholder 3"/>
          <p:cNvSpPr>
            <a:spLocks noGrp="1"/>
          </p:cNvSpPr>
          <p:nvPr>
            <p:ph type="sldNum" sz="quarter" idx="4294967295"/>
          </p:nvPr>
        </p:nvSpPr>
        <p:spPr>
          <a:xfrm>
            <a:off x="2" y="5921376"/>
            <a:ext cx="906463" cy="365125"/>
          </a:xfrm>
        </p:spPr>
        <p:txBody>
          <a:bodyPr/>
          <a:lstStyle/>
          <a:p>
            <a:fld id="{3E1EE9A3-FBA1-4123-8E00-65DF95374715}" type="slidenum">
              <a:rPr lang="en-CA" smtClean="0"/>
              <a:pPr/>
              <a:t>8</a:t>
            </a:fld>
            <a:endParaRPr lang="en-CA" dirty="0"/>
          </a:p>
        </p:txBody>
      </p:sp>
    </p:spTree>
    <p:extLst>
      <p:ext uri="{BB962C8B-B14F-4D97-AF65-F5344CB8AC3E}">
        <p14:creationId xmlns:p14="http://schemas.microsoft.com/office/powerpoint/2010/main" val="3088348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5F3D-B3B9-E35E-0DF1-41B04653B94D}"/>
              </a:ext>
            </a:extLst>
          </p:cNvPr>
          <p:cNvSpPr>
            <a:spLocks noGrp="1"/>
          </p:cNvSpPr>
          <p:nvPr>
            <p:ph type="title"/>
          </p:nvPr>
        </p:nvSpPr>
        <p:spPr>
          <a:xfrm>
            <a:off x="928160" y="1479063"/>
            <a:ext cx="4285192" cy="1362075"/>
          </a:xfrm>
        </p:spPr>
        <p:txBody>
          <a:bodyPr/>
          <a:lstStyle/>
          <a:p>
            <a:r>
              <a:rPr lang="en-GB" dirty="0"/>
              <a:t>Which model to map the SDGs?</a:t>
            </a:r>
          </a:p>
        </p:txBody>
      </p:sp>
      <p:sp>
        <p:nvSpPr>
          <p:cNvPr id="3" name="Text Placeholder 2">
            <a:extLst>
              <a:ext uri="{FF2B5EF4-FFF2-40B4-BE49-F238E27FC236}">
                <a16:creationId xmlns:a16="http://schemas.microsoft.com/office/drawing/2014/main" id="{D72E3E17-0B2C-5E94-D983-256F2B2AAF97}"/>
              </a:ext>
            </a:extLst>
          </p:cNvPr>
          <p:cNvSpPr>
            <a:spLocks noGrp="1"/>
          </p:cNvSpPr>
          <p:nvPr>
            <p:ph type="body" idx="1"/>
          </p:nvPr>
        </p:nvSpPr>
        <p:spPr>
          <a:xfrm>
            <a:off x="353484" y="-557731"/>
            <a:ext cx="10363200" cy="1500187"/>
          </a:xfrm>
        </p:spPr>
        <p:txBody>
          <a:bodyPr/>
          <a:lstStyle/>
          <a:p>
            <a:r>
              <a:rPr lang="en-GB" dirty="0">
                <a:solidFill>
                  <a:srgbClr val="7030A0"/>
                </a:solidFill>
              </a:rPr>
              <a:t>Part 2</a:t>
            </a:r>
          </a:p>
        </p:txBody>
      </p:sp>
      <p:pic>
        <p:nvPicPr>
          <p:cNvPr id="5" name="Picture 4" descr="Chart, sunburst chart&#10;&#10;Description automatically generated">
            <a:extLst>
              <a:ext uri="{FF2B5EF4-FFF2-40B4-BE49-F238E27FC236}">
                <a16:creationId xmlns:a16="http://schemas.microsoft.com/office/drawing/2014/main" id="{1D634191-251C-9EEB-1315-E8FB8F107DA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35084" y="405849"/>
            <a:ext cx="5760507" cy="4973089"/>
          </a:xfrm>
          <a:prstGeom prst="rect">
            <a:avLst/>
          </a:prstGeom>
        </p:spPr>
      </p:pic>
    </p:spTree>
    <p:extLst>
      <p:ext uri="{BB962C8B-B14F-4D97-AF65-F5344CB8AC3E}">
        <p14:creationId xmlns:p14="http://schemas.microsoft.com/office/powerpoint/2010/main" val="29802943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ABLEFORMATTED" val="True"/>
</p:tagLst>
</file>

<file path=ppt/tags/tag6.xml><?xml version="1.0" encoding="utf-8"?>
<p:tagLst xmlns:a="http://schemas.openxmlformats.org/drawingml/2006/main" xmlns:r="http://schemas.openxmlformats.org/officeDocument/2006/relationships" xmlns:p="http://schemas.openxmlformats.org/presentationml/2006/main">
  <p:tag name="NAME" val="LineContentSeparatorDefaultVertical"/>
</p:tagLst>
</file>

<file path=ppt/tags/tag7.xml><?xml version="1.0" encoding="utf-8"?>
<p:tagLst xmlns:a="http://schemas.openxmlformats.org/drawingml/2006/main" xmlns:r="http://schemas.openxmlformats.org/officeDocument/2006/relationships" xmlns:p="http://schemas.openxmlformats.org/presentationml/2006/main">
  <p:tag name="NAME" val="LineContentSeparatorDefaultVertical"/>
</p:tagLst>
</file>

<file path=ppt/tags/tag8.xml><?xml version="1.0" encoding="utf-8"?>
<p:tagLst xmlns:a="http://schemas.openxmlformats.org/drawingml/2006/main" xmlns:r="http://schemas.openxmlformats.org/officeDocument/2006/relationships" xmlns:p="http://schemas.openxmlformats.org/presentationml/2006/main">
  <p:tag name="NAME" val="LineContentSeparatorDefaultVertic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c5f86a0-78c6-484b-8001-39f68316abcb" xsi:nil="true"/>
    <lcf76f155ced4ddcb4097134ff3c332f xmlns="61b08036-ed5d-4ee1-ad0a-722a1c942ac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076EAF2F5464E4D916EACC321A055C3" ma:contentTypeVersion="18" ma:contentTypeDescription="Create a new document." ma:contentTypeScope="" ma:versionID="500da8ca96523f02384834faa5542920">
  <xsd:schema xmlns:xsd="http://www.w3.org/2001/XMLSchema" xmlns:xs="http://www.w3.org/2001/XMLSchema" xmlns:p="http://schemas.microsoft.com/office/2006/metadata/properties" xmlns:ns2="61b08036-ed5d-4ee1-ad0a-722a1c942ac2" xmlns:ns3="16003c7a-9b06-4b4f-9099-1322686f279d" xmlns:ns4="ac5f86a0-78c6-484b-8001-39f68316abcb" targetNamespace="http://schemas.microsoft.com/office/2006/metadata/properties" ma:root="true" ma:fieldsID="12d74eedf91a043a9a99ce84020fc53a" ns2:_="" ns3:_="" ns4:_="">
    <xsd:import namespace="61b08036-ed5d-4ee1-ad0a-722a1c942ac2"/>
    <xsd:import namespace="16003c7a-9b06-4b4f-9099-1322686f279d"/>
    <xsd:import namespace="ac5f86a0-78c6-484b-8001-39f68316ab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b08036-ed5d-4ee1-ad0a-722a1c942a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cdd45f9-6bdd-40ce-bc58-8a264b7c6f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003c7a-9b06-4b4f-9099-1322686f279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c5f86a0-78c6-484b-8001-39f68316abc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28031037-8d26-4e61-ac70-09be96b0e2bf}" ma:internalName="TaxCatchAll" ma:showField="CatchAllData" ma:web="16003c7a-9b06-4b4f-9099-1322686f27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03D417-73A6-48E5-97B9-3C53B7AF0219}">
  <ds:schemaRefs>
    <ds:schemaRef ds:uri="16003c7a-9b06-4b4f-9099-1322686f279d"/>
    <ds:schemaRef ds:uri="61b08036-ed5d-4ee1-ad0a-722a1c942ac2"/>
    <ds:schemaRef ds:uri="ac5f86a0-78c6-484b-8001-39f68316ab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71EA0B8-7AAC-4558-BDC8-EC9FE9A8BA17}">
  <ds:schemaRefs>
    <ds:schemaRef ds:uri="http://schemas.microsoft.com/sharepoint/v3/contenttype/forms"/>
  </ds:schemaRefs>
</ds:datastoreItem>
</file>

<file path=customXml/itemProps3.xml><?xml version="1.0" encoding="utf-8"?>
<ds:datastoreItem xmlns:ds="http://schemas.openxmlformats.org/officeDocument/2006/customXml" ds:itemID="{20979BC8-5104-44E4-9278-AE275DA73786}">
  <ds:schemaRefs>
    <ds:schemaRef ds:uri="16003c7a-9b06-4b4f-9099-1322686f279d"/>
    <ds:schemaRef ds:uri="61b08036-ed5d-4ee1-ad0a-722a1c942ac2"/>
    <ds:schemaRef ds:uri="ac5f86a0-78c6-484b-8001-39f68316ab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4527</TotalTime>
  <Words>3704</Words>
  <Application>Microsoft Office PowerPoint</Application>
  <PresentationFormat>Widescreen</PresentationFormat>
  <Paragraphs>559</Paragraphs>
  <Slides>39</Slides>
  <Notes>30</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Office Theme</vt:lpstr>
      <vt:lpstr>1_Office Theme</vt:lpstr>
      <vt:lpstr>Introduction to CLEWs </vt:lpstr>
      <vt:lpstr>How would you answer these questions?</vt:lpstr>
      <vt:lpstr>PowerPoint Presentation</vt:lpstr>
      <vt:lpstr>Why Model?</vt:lpstr>
      <vt:lpstr>In pairs….</vt:lpstr>
      <vt:lpstr>Assumptions</vt:lpstr>
      <vt:lpstr>PowerPoint Presentation</vt:lpstr>
      <vt:lpstr>Summary of Model Structures</vt:lpstr>
      <vt:lpstr>Which model to map the SDGs?</vt:lpstr>
      <vt:lpstr>PowerPoint Presentation</vt:lpstr>
      <vt:lpstr>PowerPoint Presentation</vt:lpstr>
      <vt:lpstr>PowerPoint Presentation</vt:lpstr>
      <vt:lpstr>PowerPoint Presentation</vt:lpstr>
      <vt:lpstr>PowerPoint Presentation</vt:lpstr>
      <vt:lpstr>The need for policy coherence:</vt:lpstr>
      <vt:lpstr>Joined up thinking needed….</vt:lpstr>
      <vt:lpstr>Nexus Thinking </vt:lpstr>
      <vt:lpstr>PowerPoint Presentation</vt:lpstr>
      <vt:lpstr>PowerPoint Presentation</vt:lpstr>
      <vt:lpstr>PowerPoint Presentation</vt:lpstr>
      <vt:lpstr>CLEWs-OSeMOSYS = ‘Capacity Expansion Modelling’ </vt:lpstr>
      <vt:lpstr>Two Key Principles </vt:lpstr>
      <vt:lpstr>PowerPoint Presentation</vt:lpstr>
      <vt:lpstr>Example Reference Energy System </vt:lpstr>
      <vt:lpstr>List of Major Data Flows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Abou Dan</dc:creator>
  <cp:lastModifiedBy>L. Martindale</cp:lastModifiedBy>
  <cp:revision>14</cp:revision>
  <dcterms:created xsi:type="dcterms:W3CDTF">2023-03-01T10:11:23Z</dcterms:created>
  <dcterms:modified xsi:type="dcterms:W3CDTF">2025-06-10T10:50:31Z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0x0101000076EAF2F5464E4D916EACC321A055C3</vt:lpwstr>
  </property>
  <property fmtid="{D5CDD505-2E9C-101B-9397-08002B2CF9AE}" pid="3" name="MediaServiceImageTags">
    <vt:lpwstr/>
  </property>
</Properties>
</file>