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298" r:id="rId4"/>
    <p:sldId id="261" r:id="rId5"/>
    <p:sldId id="294" r:id="rId6"/>
    <p:sldId id="295" r:id="rId7"/>
    <p:sldId id="296" r:id="rId8"/>
    <p:sldId id="297" r:id="rId9"/>
    <p:sldId id="299" r:id="rId10"/>
    <p:sldId id="291" r:id="rId11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3" autoAdjust="0"/>
    <p:restoredTop sz="87755" autoAdjust="0"/>
  </p:normalViewPr>
  <p:slideViewPr>
    <p:cSldViewPr>
      <p:cViewPr varScale="1">
        <p:scale>
          <a:sx n="149" d="100"/>
          <a:sy n="149" d="100"/>
        </p:scale>
        <p:origin x="96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Tan" userId="S::gynt3@lunet.lboro.ac.uk::8ce5270c-ec91-47e3-b3ed-c9746ddfe401" providerId="AD" clId="Web-{73E2D26F-8426-1A06-1A66-B325BBF9716C}"/>
    <pc:docChg chg="modSld">
      <pc:chgData name="Naomi Tan" userId="S::gynt3@lunet.lboro.ac.uk::8ce5270c-ec91-47e3-b3ed-c9746ddfe401" providerId="AD" clId="Web-{73E2D26F-8426-1A06-1A66-B325BBF9716C}" dt="2025-07-01T17:54:13.275" v="28"/>
      <pc:docMkLst>
        <pc:docMk/>
      </pc:docMkLst>
      <pc:sldChg chg="modNotes">
        <pc:chgData name="Naomi Tan" userId="S::gynt3@lunet.lboro.ac.uk::8ce5270c-ec91-47e3-b3ed-c9746ddfe401" providerId="AD" clId="Web-{73E2D26F-8426-1A06-1A66-B325BBF9716C}" dt="2025-07-01T17:54:13.275" v="28"/>
        <pc:sldMkLst>
          <pc:docMk/>
          <pc:sldMk cId="3827987102" sldId="256"/>
        </pc:sldMkLst>
      </pc:sldChg>
    </pc:docChg>
  </pc:docChgLst>
  <pc:docChgLst>
    <pc:chgData clId="Web-{73E2D26F-8426-1A06-1A66-B325BBF9716C}"/>
    <pc:docChg chg="modSld">
      <pc:chgData name="" userId="" providerId="" clId="Web-{73E2D26F-8426-1A06-1A66-B325BBF9716C}" dt="2025-07-01T17:53:41.274" v="0"/>
      <pc:docMkLst>
        <pc:docMk/>
      </pc:docMkLst>
      <pc:sldChg chg="modNotes">
        <pc:chgData name="" userId="" providerId="" clId="Web-{73E2D26F-8426-1A06-1A66-B325BBF9716C}" dt="2025-07-01T17:53:41.274" v="0"/>
        <pc:sldMkLst>
          <pc:docMk/>
          <pc:sldMk cId="3827987102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tural_disaster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Volcanoes" TargetMode="External"/><Relationship Id="rId4" Type="http://schemas.openxmlformats.org/officeDocument/2006/relationships/hyperlink" Target="https://en.wikipedia.org/wiki/Earthquake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Licence: </a:t>
            </a:r>
            <a:r>
              <a:rPr lang="en-GB"/>
              <a:t>This work is licensed under the Creative Commons Attribution 4.0 International License (CC BY 4.0). To view a copy of this license, visit </a:t>
            </a:r>
            <a:r>
              <a:rPr lang="en-GB" dirty="0">
                <a:solidFill>
                  <a:srgbClr val="444444"/>
                </a:solidFill>
                <a:hlinkClick r:id="rId3"/>
              </a:rPr>
              <a:t>https://creativecommons.org/licenses/by/4.0/</a:t>
            </a:r>
            <a:r>
              <a:rPr lang="en-GB"/>
              <a:t>.</a:t>
            </a:r>
            <a:endParaRPr lang="en-US">
              <a:solidFill>
                <a:srgbClr val="444444"/>
              </a:solidFill>
            </a:endParaRPr>
          </a:p>
          <a:p>
            <a:r>
              <a:rPr lang="en-GB" b="1" dirty="0"/>
              <a:t>Attribution: </a:t>
            </a:r>
            <a:r>
              <a:rPr lang="en-GB"/>
              <a:t>Please cite as: Tan, N. (2025) Using FINPLAN Scenarios for Risk and Sensitivity Analysis. Version 1. Climate Compatible Growth Teaching Kit Website, Climate Compatible Growth.</a:t>
            </a:r>
            <a:endParaRPr lang="en-US">
              <a:solidFill>
                <a:srgbClr val="444444"/>
              </a:solidFill>
            </a:endParaRPr>
          </a:p>
          <a:p>
            <a:endParaRPr lang="en-GB" dirty="0">
              <a:solidFill>
                <a:srgbClr val="444444"/>
              </a:solidFill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effectLst/>
              </a:rPr>
              <a:t>External Risks</a:t>
            </a:r>
            <a:r>
              <a:rPr lang="en-GB" dirty="0">
                <a:effectLst/>
              </a:rPr>
              <a:t> are generally something that is uncontrollable by the first party. Good examples of external risks are </a:t>
            </a:r>
            <a:r>
              <a:rPr lang="en-GB" dirty="0">
                <a:effectLst/>
                <a:hlinkClick r:id="rId3" tooltip="Natural disasters"/>
              </a:rPr>
              <a:t>natural disasters</a:t>
            </a:r>
            <a:r>
              <a:rPr lang="en-GB" dirty="0">
                <a:effectLst/>
              </a:rPr>
              <a:t> such as </a:t>
            </a:r>
            <a:r>
              <a:rPr lang="en-GB" dirty="0">
                <a:effectLst/>
                <a:hlinkClick r:id="rId4" tooltip="Earthquakes"/>
              </a:rPr>
              <a:t>earthquakes</a:t>
            </a:r>
            <a:r>
              <a:rPr lang="en-GB" dirty="0">
                <a:effectLst/>
              </a:rPr>
              <a:t> and </a:t>
            </a:r>
            <a:r>
              <a:rPr lang="en-GB" dirty="0">
                <a:effectLst/>
                <a:hlinkClick r:id="rId5" tooltip="Volcanoes"/>
              </a:rPr>
              <a:t>volcanoes</a:t>
            </a:r>
            <a:r>
              <a:rPr lang="en-GB" dirty="0">
                <a:effectLst/>
              </a:rPr>
              <a:t>.</a:t>
            </a:r>
            <a:endParaRPr lang="en-GB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41054-C2D7-46D0-9776-8E9DE8BA19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6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41054-C2D7-46D0-9776-8E9DE8BA19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15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050" name="Picture 2" descr="\\iaea.org\Secretariat\MTCD\PublishingCurrent\2017\IAEA\17-42841_LOGO_IAEA_update\Design\Presentation_IAEA\IAEA_Logo_E_horizontal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0" y="195486"/>
            <a:ext cx="1845515" cy="4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3558"/>
            <a:ext cx="5486400" cy="2702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074" name="Picture 2" descr="\\iaea.org\Secretariat\MTCD\PublishingCurrent\2017\IAEA\17-42841_LOGO_IAEA_update\Design\Presentation_IAEA\IAEA_Logo_E_horizontal_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9" y="185587"/>
            <a:ext cx="1892276" cy="41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3975906"/>
            <a:ext cx="6372200" cy="1167594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9143999" cy="1599642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7474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51571"/>
            <a:ext cx="8712968" cy="36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26" name="Picture 2" descr="\\iaea.org\Secretariat\MTCD\PublishingCurrent\2017\IAEA\17-42841_LOGO_IAEA_update\Design\Presentation_IAEA\IAEA_Logo_SHORT_vertical_whit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35041"/>
            <a:ext cx="445792" cy="5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6667" y="1275606"/>
            <a:ext cx="5112568" cy="2034226"/>
          </a:xfrm>
        </p:spPr>
        <p:txBody>
          <a:bodyPr>
            <a:normAutofit fontScale="90000"/>
          </a:bodyPr>
          <a:lstStyle/>
          <a:p>
            <a:r>
              <a:rPr lang="en-GB" dirty="0"/>
              <a:t>Using FINPLAN Scenarios for Risk and 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8" y="3273828"/>
            <a:ext cx="8568953" cy="810090"/>
          </a:xfrm>
        </p:spPr>
        <p:txBody>
          <a:bodyPr>
            <a:normAutofit/>
          </a:bodyPr>
          <a:lstStyle/>
          <a:p>
            <a:r>
              <a:rPr lang="en-GB" sz="4400" b="0" i="1" dirty="0">
                <a:latin typeface="Times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5118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2283718"/>
            <a:ext cx="8568953" cy="12064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Risk</a:t>
            </a:r>
          </a:p>
          <a:p>
            <a:pPr marL="514350" indent="-514350">
              <a:buAutoNum type="arabicPeriod"/>
            </a:pPr>
            <a:r>
              <a:rPr lang="en-GB" dirty="0"/>
              <a:t>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228536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99336" y="2012753"/>
            <a:ext cx="5930096" cy="1521625"/>
          </a:xfrm>
        </p:spPr>
        <p:txBody>
          <a:bodyPr>
            <a:normAutofit/>
          </a:bodyPr>
          <a:lstStyle/>
          <a:p>
            <a:r>
              <a:rPr lang="en-GB" dirty="0"/>
              <a:t>Only after results are </a:t>
            </a:r>
            <a:r>
              <a:rPr lang="en-GB" i="1" dirty="0">
                <a:solidFill>
                  <a:schemeClr val="tx1"/>
                </a:solidFill>
              </a:rPr>
              <a:t>evaluated</a:t>
            </a:r>
            <a:r>
              <a:rPr lang="en-GB" dirty="0"/>
              <a:t> and case study appears </a:t>
            </a:r>
            <a:r>
              <a:rPr lang="en-GB" i="1" dirty="0">
                <a:solidFill>
                  <a:schemeClr val="tx1"/>
                </a:solidFill>
              </a:rPr>
              <a:t>financially solid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717318-14F2-62A9-EC86-68B85FA348BB}"/>
              </a:ext>
            </a:extLst>
          </p:cNvPr>
          <p:cNvSpPr>
            <a:spLocks noChangeAspect="1"/>
          </p:cNvSpPr>
          <p:nvPr/>
        </p:nvSpPr>
        <p:spPr>
          <a:xfrm>
            <a:off x="647564" y="1743658"/>
            <a:ext cx="1944216" cy="19442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1BFD0A-E176-1735-0275-690F55D85B3D}"/>
              </a:ext>
            </a:extLst>
          </p:cNvPr>
          <p:cNvSpPr>
            <a:spLocks noChangeAspect="1"/>
          </p:cNvSpPr>
          <p:nvPr/>
        </p:nvSpPr>
        <p:spPr>
          <a:xfrm>
            <a:off x="827584" y="1923678"/>
            <a:ext cx="1584176" cy="15841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16CDFD-6CA3-DEF8-87F2-FA57B24D11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08827" y="2204921"/>
            <a:ext cx="1021690" cy="10216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05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4008" y="1431240"/>
            <a:ext cx="4104456" cy="324679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800" b="1" kern="0" dirty="0">
                <a:solidFill>
                  <a:schemeClr val="bg2">
                    <a:lumMod val="10000"/>
                  </a:schemeClr>
                </a:solidFill>
              </a:rPr>
              <a:t>Technical Risks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800" b="1" kern="0" dirty="0">
                <a:solidFill>
                  <a:schemeClr val="bg2">
                    <a:lumMod val="10000"/>
                  </a:schemeClr>
                </a:solidFill>
              </a:rPr>
              <a:t>Management Risks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800" b="1" kern="0" dirty="0">
                <a:solidFill>
                  <a:schemeClr val="bg2">
                    <a:lumMod val="10000"/>
                  </a:schemeClr>
                </a:solidFill>
              </a:rPr>
              <a:t>Market Risks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800" b="1" kern="0" dirty="0">
                <a:solidFill>
                  <a:schemeClr val="bg2">
                    <a:lumMod val="10000"/>
                  </a:schemeClr>
                </a:solidFill>
              </a:rPr>
              <a:t>External Risks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800" b="1" kern="0" dirty="0">
                <a:solidFill>
                  <a:schemeClr val="bg2">
                    <a:lumMod val="10000"/>
                  </a:schemeClr>
                </a:solidFill>
              </a:rPr>
              <a:t>Others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Risk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EBCA5-03D0-0494-9031-8170E1603761}"/>
              </a:ext>
            </a:extLst>
          </p:cNvPr>
          <p:cNvSpPr txBox="1"/>
          <p:nvPr/>
        </p:nvSpPr>
        <p:spPr>
          <a:xfrm>
            <a:off x="262210" y="699753"/>
            <a:ext cx="481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Risk Management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040F000-531A-3BE9-47F6-FC60860D3B8D}"/>
              </a:ext>
            </a:extLst>
          </p:cNvPr>
          <p:cNvSpPr/>
          <p:nvPr/>
        </p:nvSpPr>
        <p:spPr>
          <a:xfrm>
            <a:off x="610199" y="1274474"/>
            <a:ext cx="3421740" cy="30562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649CA-BA3C-965E-A35C-D3587932F1CF}"/>
              </a:ext>
            </a:extLst>
          </p:cNvPr>
          <p:cNvSpPr txBox="1"/>
          <p:nvPr/>
        </p:nvSpPr>
        <p:spPr>
          <a:xfrm>
            <a:off x="759312" y="1416456"/>
            <a:ext cx="312351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</a:rPr>
              <a:t>Risk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Possibility of something bad happening. </a:t>
            </a:r>
          </a:p>
          <a:p>
            <a:r>
              <a:rPr lang="en-US" dirty="0">
                <a:solidFill>
                  <a:srgbClr val="000000"/>
                </a:solidFill>
              </a:rPr>
              <a:t>It involves uncertainty about the effects/implications of an activity with respect to something that humans value.</a:t>
            </a:r>
          </a:p>
        </p:txBody>
      </p:sp>
    </p:spTree>
    <p:extLst>
      <p:ext uri="{BB962C8B-B14F-4D97-AF65-F5344CB8AC3E}">
        <p14:creationId xmlns:p14="http://schemas.microsoft.com/office/powerpoint/2010/main" val="262463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347825"/>
            <a:ext cx="8712968" cy="32467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altLang="en-US" sz="1800" b="1" kern="0" dirty="0">
                <a:solidFill>
                  <a:schemeClr val="bg2">
                    <a:lumMod val="10000"/>
                  </a:schemeClr>
                </a:solidFill>
              </a:rPr>
              <a:t>Identify the risks</a:t>
            </a:r>
          </a:p>
          <a:p>
            <a:pPr marL="896938" lvl="1" indent="-357188">
              <a:buFontTx/>
              <a:buNone/>
            </a:pPr>
            <a:r>
              <a:rPr lang="en-GB" sz="1800" b="0" i="0" dirty="0">
                <a:effectLst/>
                <a:latin typeface="Inter"/>
              </a:rPr>
              <a:t>→</a:t>
            </a:r>
            <a:r>
              <a:rPr lang="en-GB" altLang="en-US" sz="1800" kern="0" dirty="0">
                <a:solidFill>
                  <a:schemeClr val="bg2">
                    <a:lumMod val="10000"/>
                  </a:schemeClr>
                </a:solidFill>
              </a:rPr>
              <a:t> risks stemming from physical or legal causes, market conditions etc.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GB" altLang="en-US" sz="1800" b="1" kern="0" dirty="0">
                <a:solidFill>
                  <a:schemeClr val="bg2">
                    <a:lumMod val="10000"/>
                  </a:schemeClr>
                </a:solidFill>
              </a:rPr>
              <a:t>Prioritize the risks according to the probabilities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altLang="en-US" sz="1800" b="1" kern="0" dirty="0">
                <a:solidFill>
                  <a:schemeClr val="bg2">
                    <a:lumMod val="10000"/>
                  </a:schemeClr>
                </a:solidFill>
              </a:rPr>
              <a:t>Set strategy to cover the risk</a:t>
            </a:r>
          </a:p>
          <a:p>
            <a:pPr marL="539750" indent="-539750">
              <a:buFontTx/>
              <a:buNone/>
              <a:tabLst>
                <a:tab pos="808038" algn="l"/>
              </a:tabLst>
            </a:pPr>
            <a:r>
              <a:rPr lang="en-GB" altLang="en-US" sz="1800" kern="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GB" sz="1800" b="0" i="0" dirty="0">
                <a:effectLst/>
                <a:latin typeface="Inter"/>
              </a:rPr>
              <a:t> →</a:t>
            </a:r>
            <a:r>
              <a:rPr lang="en-GB" altLang="en-US" sz="1800" kern="0" dirty="0">
                <a:solidFill>
                  <a:schemeClr val="bg2">
                    <a:lumMod val="10000"/>
                  </a:schemeClr>
                </a:solidFill>
              </a:rPr>
              <a:t> apportion the risks to the stakeholder responsible for it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Risk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EBCA5-03D0-0494-9031-8170E1603761}"/>
              </a:ext>
            </a:extLst>
          </p:cNvPr>
          <p:cNvSpPr txBox="1"/>
          <p:nvPr/>
        </p:nvSpPr>
        <p:spPr>
          <a:xfrm>
            <a:off x="262210" y="699753"/>
            <a:ext cx="481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63733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E426-0F8F-81AF-C798-D7D18AD3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Sensitivity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5851-BCEF-553A-DEEE-DF3776CD6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64179"/>
            <a:ext cx="8712968" cy="313044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20-30 years time frame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Uncertain input data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Lack of information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Unknown future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b="1" i="0" dirty="0">
                <a:effectLst/>
                <a:latin typeface="Inter"/>
              </a:rPr>
              <a:t>→</a:t>
            </a:r>
            <a:r>
              <a:rPr lang="en-US" sz="1800" b="1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 Assumptions</a:t>
            </a:r>
            <a:endParaRPr lang="en-US" sz="1800" dirty="0">
              <a:solidFill>
                <a:schemeClr val="accent1">
                  <a:lumMod val="25000"/>
                </a:schemeClr>
              </a:solidFill>
              <a:latin typeface="+mj-lt"/>
              <a:ea typeface="SimSun" panose="02010600030101010101" pitchFamily="2" charset="-122"/>
              <a:cs typeface="Van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AC491-8470-3290-9679-C10A944EC37F}"/>
              </a:ext>
            </a:extLst>
          </p:cNvPr>
          <p:cNvSpPr txBox="1"/>
          <p:nvPr/>
        </p:nvSpPr>
        <p:spPr>
          <a:xfrm>
            <a:off x="262210" y="699753"/>
            <a:ext cx="481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Case Study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F234ACB-1351-18E9-DB20-D3AF89533D07}"/>
              </a:ext>
            </a:extLst>
          </p:cNvPr>
          <p:cNvSpPr/>
          <p:nvPr/>
        </p:nvSpPr>
        <p:spPr>
          <a:xfrm>
            <a:off x="3779912" y="1099862"/>
            <a:ext cx="4320480" cy="32000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B0C84-5D93-6D33-1844-1389295716C7}"/>
              </a:ext>
            </a:extLst>
          </p:cNvPr>
          <p:cNvSpPr txBox="1"/>
          <p:nvPr/>
        </p:nvSpPr>
        <p:spPr>
          <a:xfrm>
            <a:off x="4139952" y="1277636"/>
            <a:ext cx="367240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What risks have been identified?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How much will results change if input data changes slightly?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Helps identify assumptions with major impacts on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E426-0F8F-81AF-C798-D7D18AD3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Sensitivity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5851-BCEF-553A-DEEE-DF3776CD6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3597"/>
            <a:ext cx="3744416" cy="367240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2300" b="1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Economy</a:t>
            </a:r>
          </a:p>
          <a:p>
            <a:pPr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Inflation rate</a:t>
            </a:r>
          </a:p>
          <a:p>
            <a:pPr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Exchange rate</a:t>
            </a:r>
          </a:p>
          <a:p>
            <a:pPr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Electricity prices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25000"/>
                </a:schemeClr>
              </a:solidFill>
              <a:latin typeface="+mj-lt"/>
              <a:ea typeface="SimSun" panose="02010600030101010101" pitchFamily="2" charset="-122"/>
              <a:cs typeface="Vani" panose="020B0502040204020203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2300" b="1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Investments</a:t>
            </a:r>
          </a:p>
          <a:p>
            <a:pPr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Investment Costs</a:t>
            </a:r>
          </a:p>
          <a:p>
            <a:pPr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Construction Period</a:t>
            </a:r>
          </a:p>
          <a:p>
            <a:pPr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Financing pattern (debt/equity)</a:t>
            </a:r>
          </a:p>
          <a:p>
            <a:pPr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Loan parameters </a:t>
            </a:r>
          </a:p>
          <a:p>
            <a:pPr marL="1200150" lvl="2" indent="-342900">
              <a:spcAft>
                <a:spcPts val="200"/>
              </a:spcAft>
            </a:pPr>
            <a:r>
              <a:rPr lang="en-US" sz="19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Interest rate</a:t>
            </a:r>
          </a:p>
          <a:p>
            <a:pPr marL="1200150" lvl="2" indent="-342900">
              <a:spcAft>
                <a:spcPts val="200"/>
              </a:spcAft>
            </a:pPr>
            <a:r>
              <a:rPr lang="en-US" sz="19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Loan term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AC491-8470-3290-9679-C10A944EC37F}"/>
              </a:ext>
            </a:extLst>
          </p:cNvPr>
          <p:cNvSpPr txBox="1"/>
          <p:nvPr/>
        </p:nvSpPr>
        <p:spPr>
          <a:xfrm>
            <a:off x="262210" y="699753"/>
            <a:ext cx="481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Selected Input Parameters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821871-4CCA-4427-C08A-7D63231BC8DF}"/>
              </a:ext>
            </a:extLst>
          </p:cNvPr>
          <p:cNvSpPr txBox="1">
            <a:spLocks/>
          </p:cNvSpPr>
          <p:nvPr/>
        </p:nvSpPr>
        <p:spPr>
          <a:xfrm>
            <a:off x="3923928" y="1099863"/>
            <a:ext cx="5220072" cy="2516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en-US" sz="1800" b="1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Operation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Electricity generation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Fuel costs: fuel price (&amp; efficiency)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O&amp;M costs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Taxes</a:t>
            </a:r>
          </a:p>
          <a:p>
            <a:pPr marL="1200150" lvl="2" indent="-342900"/>
            <a:r>
              <a:rPr lang="en-US" sz="16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Rate</a:t>
            </a:r>
          </a:p>
          <a:p>
            <a:pPr marL="1200150" lvl="2" indent="-342900"/>
            <a:r>
              <a:rPr lang="en-US" sz="1600" dirty="0">
                <a:solidFill>
                  <a:schemeClr val="accent1">
                    <a:lumMod val="25000"/>
                  </a:schemeClr>
                </a:solidFill>
                <a:latin typeface="+mj-lt"/>
                <a:ea typeface="SimSun" panose="02010600030101010101" pitchFamily="2" charset="-122"/>
                <a:cs typeface="Vani" panose="020B0502040204020203" pitchFamily="34" charset="0"/>
              </a:rPr>
              <a:t>Type: e.g., carbon tax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75035-1567-783C-AD62-6FF566E11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348855"/>
            <a:ext cx="2592288" cy="167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1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E426-0F8F-81AF-C798-D7D18AD3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Sensitivity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5851-BCEF-553A-DEEE-DF3776CD6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7825"/>
            <a:ext cx="8568952" cy="3246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To prepare recommendations from FINPLAN case:</a:t>
            </a:r>
          </a:p>
          <a:p>
            <a:r>
              <a:rPr lang="en-US" sz="1800" dirty="0"/>
              <a:t>Identify assumptions critical to results &amp; associated uncertainty</a:t>
            </a:r>
          </a:p>
          <a:p>
            <a:r>
              <a:rPr lang="en-US" sz="1800" dirty="0"/>
              <a:t>Quantify possible range of values &amp; prepare alternative set of values</a:t>
            </a:r>
          </a:p>
          <a:p>
            <a:r>
              <a:rPr lang="en-US" sz="1800" dirty="0"/>
              <a:t>Create new case by copying case study</a:t>
            </a:r>
          </a:p>
          <a:p>
            <a:r>
              <a:rPr lang="en-US" sz="1800" dirty="0"/>
              <a:t>Vary value of selected input</a:t>
            </a:r>
          </a:p>
          <a:p>
            <a:r>
              <a:rPr lang="en-US" sz="1800" dirty="0"/>
              <a:t>Compare results with original case study </a:t>
            </a:r>
            <a:r>
              <a:rPr lang="en-GB" sz="1800" i="0" dirty="0">
                <a:effectLst/>
                <a:latin typeface="Inter"/>
              </a:rPr>
              <a:t>→ </a:t>
            </a:r>
            <a:r>
              <a:rPr lang="en-GB" sz="1800" i="0" dirty="0">
                <a:effectLst/>
                <a:latin typeface="+mn-lt"/>
              </a:rPr>
              <a:t>check sensitivity</a:t>
            </a:r>
            <a:endParaRPr lang="en-US" sz="1800" dirty="0">
              <a:latin typeface="+mn-lt"/>
            </a:endParaRPr>
          </a:p>
          <a:p>
            <a:r>
              <a:rPr lang="en-US" sz="1800" dirty="0"/>
              <a:t>Summarize results – quantify impacts of risk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AC491-8470-3290-9679-C10A944EC37F}"/>
              </a:ext>
            </a:extLst>
          </p:cNvPr>
          <p:cNvSpPr txBox="1"/>
          <p:nvPr/>
        </p:nvSpPr>
        <p:spPr>
          <a:xfrm>
            <a:off x="262210" y="699753"/>
            <a:ext cx="481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0433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E426-0F8F-81AF-C798-D7D18AD3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Sensitivity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AC491-8470-3290-9679-C10A944EC37F}"/>
              </a:ext>
            </a:extLst>
          </p:cNvPr>
          <p:cNvSpPr txBox="1"/>
          <p:nvPr/>
        </p:nvSpPr>
        <p:spPr>
          <a:xfrm>
            <a:off x="262210" y="699753"/>
            <a:ext cx="481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Creating case studies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66F2DB-EFD6-5E92-7532-85C601535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394" y="1160417"/>
            <a:ext cx="6105212" cy="1103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C4ECE1-1CFD-EBA8-CE3A-C4001FC6C0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924"/>
          <a:stretch/>
        </p:blipFill>
        <p:spPr>
          <a:xfrm>
            <a:off x="1519394" y="2257876"/>
            <a:ext cx="6111109" cy="1846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C33E1F-9A5F-42B1-DFE9-1B08D9928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394" y="4104191"/>
            <a:ext cx="6105212" cy="7987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B35713E-BC85-1771-73F2-294C7EDA1D51}"/>
              </a:ext>
            </a:extLst>
          </p:cNvPr>
          <p:cNvSpPr/>
          <p:nvPr/>
        </p:nvSpPr>
        <p:spPr>
          <a:xfrm>
            <a:off x="5292080" y="1616981"/>
            <a:ext cx="360040" cy="30669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44C9CF-5E6E-5CBA-FC1C-F2CEB2AB12A3}"/>
              </a:ext>
            </a:extLst>
          </p:cNvPr>
          <p:cNvSpPr/>
          <p:nvPr/>
        </p:nvSpPr>
        <p:spPr>
          <a:xfrm>
            <a:off x="2843808" y="1926756"/>
            <a:ext cx="1588367" cy="30084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D631BE-BEFC-FF73-5EAC-E0EDCE81FA7C}"/>
              </a:ext>
            </a:extLst>
          </p:cNvPr>
          <p:cNvSpPr/>
          <p:nvPr/>
        </p:nvSpPr>
        <p:spPr>
          <a:xfrm>
            <a:off x="1403649" y="2789767"/>
            <a:ext cx="1296144" cy="286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438C72-4E2C-3783-C3C9-DDDB6CEF72C8}"/>
              </a:ext>
            </a:extLst>
          </p:cNvPr>
          <p:cNvSpPr/>
          <p:nvPr/>
        </p:nvSpPr>
        <p:spPr>
          <a:xfrm>
            <a:off x="3491880" y="3579862"/>
            <a:ext cx="64807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E95B73-2ECE-9FA6-85EF-C6D1B573C54E}"/>
              </a:ext>
            </a:extLst>
          </p:cNvPr>
          <p:cNvSpPr/>
          <p:nvPr/>
        </p:nvSpPr>
        <p:spPr>
          <a:xfrm>
            <a:off x="6948264" y="3128839"/>
            <a:ext cx="389245" cy="32682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68F32-48ED-3E3D-7FB1-63EF6593C2C7}"/>
              </a:ext>
            </a:extLst>
          </p:cNvPr>
          <p:cNvSpPr/>
          <p:nvPr/>
        </p:nvSpPr>
        <p:spPr>
          <a:xfrm>
            <a:off x="2763504" y="4317665"/>
            <a:ext cx="1704497" cy="24144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005446-27DE-1068-8BC4-F3556CECE81E}"/>
              </a:ext>
            </a:extLst>
          </p:cNvPr>
          <p:cNvCxnSpPr/>
          <p:nvPr/>
        </p:nvCxnSpPr>
        <p:spPr>
          <a:xfrm flipH="1">
            <a:off x="5652120" y="921545"/>
            <a:ext cx="504056" cy="66687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70FEB5E-2585-062F-A058-9711CE60AC66}"/>
              </a:ext>
            </a:extLst>
          </p:cNvPr>
          <p:cNvSpPr txBox="1"/>
          <p:nvPr/>
        </p:nvSpPr>
        <p:spPr>
          <a:xfrm>
            <a:off x="5970524" y="613768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Copy file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F5CD8-7C4E-0364-952A-DF4AEBB604BD}"/>
              </a:ext>
            </a:extLst>
          </p:cNvPr>
          <p:cNvSpPr txBox="1"/>
          <p:nvPr/>
        </p:nvSpPr>
        <p:spPr>
          <a:xfrm>
            <a:off x="183443" y="1880274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Click to open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31DACA-6363-BDF8-30EC-C4FDD55F2787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1403649" y="2034163"/>
            <a:ext cx="1357956" cy="4020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5C19CF-3F99-E34C-0E32-12DDB845A8D3}"/>
              </a:ext>
            </a:extLst>
          </p:cNvPr>
          <p:cNvSpPr txBox="1"/>
          <p:nvPr/>
        </p:nvSpPr>
        <p:spPr>
          <a:xfrm>
            <a:off x="293491" y="378268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Rename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479190-1908-FB80-7E54-D75D40EE33F9}"/>
              </a:ext>
            </a:extLst>
          </p:cNvPr>
          <p:cNvCxnSpPr>
            <a:cxnSpLocks/>
          </p:cNvCxnSpPr>
          <p:nvPr/>
        </p:nvCxnSpPr>
        <p:spPr>
          <a:xfrm flipV="1">
            <a:off x="1154624" y="3782689"/>
            <a:ext cx="2252135" cy="16047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1F5927E-ED27-CA23-99E8-A3D4D6B58F0B}"/>
              </a:ext>
            </a:extLst>
          </p:cNvPr>
          <p:cNvSpPr txBox="1"/>
          <p:nvPr/>
        </p:nvSpPr>
        <p:spPr>
          <a:xfrm>
            <a:off x="7740351" y="285335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Save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0DABEB-D1E7-68BB-FDE4-718E3D43D6BB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7372578" y="3007248"/>
            <a:ext cx="367773" cy="18594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C3D58C-97B3-C1BE-8B3A-B8F68281C520}"/>
              </a:ext>
            </a:extLst>
          </p:cNvPr>
          <p:cNvSpPr txBox="1"/>
          <p:nvPr/>
        </p:nvSpPr>
        <p:spPr>
          <a:xfrm>
            <a:off x="243486" y="2525601"/>
            <a:ext cx="1092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View your list of case studies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232532-30FE-07E5-69CC-6CDAEE79D00F}"/>
              </a:ext>
            </a:extLst>
          </p:cNvPr>
          <p:cNvCxnSpPr>
            <a:cxnSpLocks/>
            <a:endCxn id="30" idx="3"/>
          </p:cNvCxnSpPr>
          <p:nvPr/>
        </p:nvCxnSpPr>
        <p:spPr>
          <a:xfrm>
            <a:off x="1109204" y="2783331"/>
            <a:ext cx="226616" cy="111602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3" grpId="0"/>
      <p:bldP spid="27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1.pptx" id="{74F94D85-F321-452F-AFBA-435B7F14D923}" vid="{B994BE24-E5A7-494B-84B3-B72DCB3959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1049</TotalTime>
  <Words>327</Words>
  <Application>Microsoft Office PowerPoint</Application>
  <PresentationFormat>On-screen Show (16:9)</PresentationFormat>
  <Paragraphs>77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Using FINPLAN Scenarios for Risk and Sensitivity Analysis</vt:lpstr>
      <vt:lpstr>Contents</vt:lpstr>
      <vt:lpstr>PowerPoint Presentation</vt:lpstr>
      <vt:lpstr>1. Risk</vt:lpstr>
      <vt:lpstr>1. Risk</vt:lpstr>
      <vt:lpstr>2. Sensitivity Analysis</vt:lpstr>
      <vt:lpstr>2. Sensitivity Analysis</vt:lpstr>
      <vt:lpstr>2. Sensitivity Analysis</vt:lpstr>
      <vt:lpstr>2. Sensitivity Analysis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Manuel</dc:creator>
  <cp:lastModifiedBy>Naomi Tan</cp:lastModifiedBy>
  <cp:revision>10</cp:revision>
  <cp:lastPrinted>2015-12-18T15:27:41Z</cp:lastPrinted>
  <dcterms:created xsi:type="dcterms:W3CDTF">2023-02-28T13:16:51Z</dcterms:created>
  <dcterms:modified xsi:type="dcterms:W3CDTF">2025-07-01T17:54:14Z</dcterms:modified>
</cp:coreProperties>
</file>