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1" r:id="rId3"/>
    <p:sldId id="297" r:id="rId4"/>
    <p:sldId id="294" r:id="rId5"/>
    <p:sldId id="295" r:id="rId6"/>
    <p:sldId id="292" r:id="rId7"/>
    <p:sldId id="296" r:id="rId8"/>
    <p:sldId id="293" r:id="rId9"/>
    <p:sldId id="291" r:id="rId10"/>
  </p:sldIdLst>
  <p:sldSz cx="9144000" cy="5143500" type="screen16x9"/>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85520" autoAdjust="0"/>
  </p:normalViewPr>
  <p:slideViewPr>
    <p:cSldViewPr>
      <p:cViewPr varScale="1">
        <p:scale>
          <a:sx n="160" d="100"/>
          <a:sy n="160" d="100"/>
        </p:scale>
        <p:origin x="912"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omi Tan" userId="S::gynt3@lunet.lboro.ac.uk::8ce5270c-ec91-47e3-b3ed-c9746ddfe401" providerId="AD" clId="Web-{FB07D743-06DD-55E5-9105-CB8AE2A456AC}"/>
    <pc:docChg chg="modSld">
      <pc:chgData name="Naomi Tan" userId="S::gynt3@lunet.lboro.ac.uk::8ce5270c-ec91-47e3-b3ed-c9746ddfe401" providerId="AD" clId="Web-{FB07D743-06DD-55E5-9105-CB8AE2A456AC}" dt="2025-07-01T17:52:41.777" v="4"/>
      <pc:docMkLst>
        <pc:docMk/>
      </pc:docMkLst>
      <pc:sldChg chg="modNotes">
        <pc:chgData name="Naomi Tan" userId="S::gynt3@lunet.lboro.ac.uk::8ce5270c-ec91-47e3-b3ed-c9746ddfe401" providerId="AD" clId="Web-{FB07D743-06DD-55E5-9105-CB8AE2A456AC}" dt="2025-07-01T17:52:41.777" v="4"/>
        <pc:sldMkLst>
          <pc:docMk/>
          <pc:sldMk cId="3827987102" sldId="256"/>
        </pc:sldMkLst>
      </pc:sldChg>
    </pc:docChg>
  </pc:docChgLst>
  <pc:docChgLst>
    <pc:chgData clId="Web-{FB07D743-06DD-55E5-9105-CB8AE2A456AC}"/>
    <pc:docChg chg="modSld">
      <pc:chgData name="" userId="" providerId="" clId="Web-{FB07D743-06DD-55E5-9105-CB8AE2A456AC}" dt="2025-07-01T17:52:15.307" v="0"/>
      <pc:docMkLst>
        <pc:docMk/>
      </pc:docMkLst>
      <pc:sldChg chg="modNotes">
        <pc:chgData name="" userId="" providerId="" clId="Web-{FB07D743-06DD-55E5-9105-CB8AE2A456AC}" dt="2025-07-01T17:52:15.307" v="0"/>
        <pc:sldMkLst>
          <pc:docMk/>
          <pc:sldMk cId="3827987102"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137" cy="512222"/>
          </a:xfrm>
          <a:prstGeom prst="rect">
            <a:avLst/>
          </a:prstGeom>
        </p:spPr>
        <p:txBody>
          <a:bodyPr vert="horz" lIns="94736" tIns="47368" rIns="94736" bIns="47368" rtlCol="0"/>
          <a:lstStyle>
            <a:lvl1pPr algn="l">
              <a:defRPr sz="1200"/>
            </a:lvl1pPr>
          </a:lstStyle>
          <a:p>
            <a:endParaRPr lang="en-GB"/>
          </a:p>
        </p:txBody>
      </p:sp>
      <p:sp>
        <p:nvSpPr>
          <p:cNvPr id="3" name="Date Placeholder 2"/>
          <p:cNvSpPr>
            <a:spLocks noGrp="1"/>
          </p:cNvSpPr>
          <p:nvPr>
            <p:ph type="dt" idx="1"/>
          </p:nvPr>
        </p:nvSpPr>
        <p:spPr>
          <a:xfrm>
            <a:off x="4020507" y="0"/>
            <a:ext cx="3077137" cy="512222"/>
          </a:xfrm>
          <a:prstGeom prst="rect">
            <a:avLst/>
          </a:prstGeom>
        </p:spPr>
        <p:txBody>
          <a:bodyPr vert="horz" lIns="94736" tIns="47368" rIns="94736" bIns="47368" rtlCol="0"/>
          <a:lstStyle>
            <a:lvl1pPr algn="r">
              <a:defRPr sz="1200"/>
            </a:lvl1pPr>
          </a:lstStyle>
          <a:p>
            <a:fld id="{5E945880-6D3B-45FB-851F-AFC0D1D23A0C}" type="datetimeFigureOut">
              <a:rPr lang="en-GB" smtClean="0"/>
              <a:t>01/07/2025</a:t>
            </a:fld>
            <a:endParaRPr lang="en-GB"/>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4736" tIns="47368" rIns="94736" bIns="47368" rtlCol="0" anchor="ctr"/>
          <a:lstStyle/>
          <a:p>
            <a:endParaRPr lang="en-GB"/>
          </a:p>
        </p:txBody>
      </p:sp>
      <p:sp>
        <p:nvSpPr>
          <p:cNvPr id="5" name="Notes Placeholder 4"/>
          <p:cNvSpPr>
            <a:spLocks noGrp="1"/>
          </p:cNvSpPr>
          <p:nvPr>
            <p:ph type="body" sz="quarter" idx="3"/>
          </p:nvPr>
        </p:nvSpPr>
        <p:spPr>
          <a:xfrm>
            <a:off x="709602" y="4862017"/>
            <a:ext cx="5680103" cy="4605085"/>
          </a:xfrm>
          <a:prstGeom prst="rect">
            <a:avLst/>
          </a:prstGeom>
        </p:spPr>
        <p:txBody>
          <a:bodyPr vert="horz" lIns="94736" tIns="47368" rIns="94736" bIns="473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0755"/>
            <a:ext cx="3077137" cy="512222"/>
          </a:xfrm>
          <a:prstGeom prst="rect">
            <a:avLst/>
          </a:prstGeom>
        </p:spPr>
        <p:txBody>
          <a:bodyPr vert="horz" lIns="94736" tIns="47368" rIns="94736" bIns="47368" rtlCol="0" anchor="b"/>
          <a:lstStyle>
            <a:lvl1pPr algn="l">
              <a:defRPr sz="1200"/>
            </a:lvl1pPr>
          </a:lstStyle>
          <a:p>
            <a:endParaRPr lang="en-GB"/>
          </a:p>
        </p:txBody>
      </p:sp>
      <p:sp>
        <p:nvSpPr>
          <p:cNvPr id="7" name="Slide Number Placeholder 6"/>
          <p:cNvSpPr>
            <a:spLocks noGrp="1"/>
          </p:cNvSpPr>
          <p:nvPr>
            <p:ph type="sldNum" sz="quarter" idx="5"/>
          </p:nvPr>
        </p:nvSpPr>
        <p:spPr>
          <a:xfrm>
            <a:off x="4020507" y="9720755"/>
            <a:ext cx="3077137" cy="512222"/>
          </a:xfrm>
          <a:prstGeom prst="rect">
            <a:avLst/>
          </a:prstGeom>
        </p:spPr>
        <p:txBody>
          <a:bodyPr vert="horz" lIns="94736" tIns="47368" rIns="94736" bIns="47368" rtlCol="0" anchor="b"/>
          <a:lstStyle>
            <a:lvl1pPr algn="r">
              <a:defRPr sz="1200"/>
            </a:lvl1pPr>
          </a:lstStyle>
          <a:p>
            <a:fld id="{5750A1E1-C8D9-4447-9192-37BA973CD27A}" type="slidenum">
              <a:rPr lang="en-GB" smtClean="0"/>
              <a:t>‹#›</a:t>
            </a:fld>
            <a:endParaRPr lang="en-GB"/>
          </a:p>
        </p:txBody>
      </p:sp>
    </p:spTree>
    <p:extLst>
      <p:ext uri="{BB962C8B-B14F-4D97-AF65-F5344CB8AC3E}">
        <p14:creationId xmlns:p14="http://schemas.microsoft.com/office/powerpoint/2010/main" val="400854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GB" b="1"/>
              <a:t>Licence: </a:t>
            </a:r>
            <a:r>
              <a:rPr lang="en-GB"/>
              <a:t>This work is licensed under the Creative Commons Attribution 4.0 International License (CC BY 4.0). To view a copy of this license, visit </a:t>
            </a:r>
            <a:r>
              <a:rPr lang="en-GB" dirty="0">
                <a:solidFill>
                  <a:srgbClr val="444444"/>
                </a:solidFill>
                <a:hlinkClick r:id="rId3"/>
              </a:rPr>
              <a:t>https://creativecommons.org/licenses/by/4.0/</a:t>
            </a:r>
            <a:r>
              <a:rPr lang="en-GB"/>
              <a:t>.</a:t>
            </a:r>
            <a:endParaRPr lang="en-US">
              <a:solidFill>
                <a:srgbClr val="444444"/>
              </a:solidFill>
            </a:endParaRPr>
          </a:p>
          <a:p>
            <a:r>
              <a:rPr lang="en-GB" b="1" dirty="0"/>
              <a:t>Attribution: </a:t>
            </a:r>
            <a:r>
              <a:rPr lang="en-GB"/>
              <a:t>Please cite as: Tan, N. (2025) Balancing a FINPLAN Case. Version 1. Climate Compatible Growth Teaching Kit Website, Climate Compatible Growth.</a:t>
            </a:r>
            <a:endParaRPr lang="en-US">
              <a:solidFill>
                <a:srgbClr val="444444"/>
              </a:solidFill>
            </a:endParaRPr>
          </a:p>
          <a:p>
            <a:endParaRPr lang="en-GB" dirty="0">
              <a:ea typeface="Calibri"/>
              <a:cs typeface="Calibri"/>
            </a:endParaRPr>
          </a:p>
        </p:txBody>
      </p:sp>
      <p:sp>
        <p:nvSpPr>
          <p:cNvPr id="4" name="Slide Number Placeholder 3"/>
          <p:cNvSpPr>
            <a:spLocks noGrp="1"/>
          </p:cNvSpPr>
          <p:nvPr>
            <p:ph type="sldNum" sz="quarter" idx="10"/>
          </p:nvPr>
        </p:nvSpPr>
        <p:spPr/>
        <p:txBody>
          <a:bodyPr/>
          <a:lstStyle/>
          <a:p>
            <a:fld id="{5750A1E1-C8D9-4447-9192-37BA973CD27A}" type="slidenum">
              <a:rPr lang="en-GB" smtClean="0"/>
              <a:t>1</a:t>
            </a:fld>
            <a:endParaRPr lang="en-GB"/>
          </a:p>
        </p:txBody>
      </p:sp>
    </p:spTree>
    <p:extLst>
      <p:ext uri="{BB962C8B-B14F-4D97-AF65-F5344CB8AC3E}">
        <p14:creationId xmlns:p14="http://schemas.microsoft.com/office/powerpoint/2010/main" val="872101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GB" baseline="0" dirty="0"/>
              <a:t>Under sources of financing, you can choose the option of an export credit. </a:t>
            </a:r>
            <a:r>
              <a:rPr lang="en-GB" b="0" i="0" dirty="0">
                <a:solidFill>
                  <a:srgbClr val="D1D5DB"/>
                </a:solidFill>
                <a:effectLst/>
                <a:latin typeface="Söhne"/>
              </a:rPr>
              <a:t>Export credit is a form of debt for the exporting company. It </a:t>
            </a:r>
            <a:r>
              <a:rPr lang="en-GB" b="0" i="0" dirty="0" err="1">
                <a:solidFill>
                  <a:srgbClr val="D1D5DB"/>
                </a:solidFill>
                <a:effectLst/>
                <a:latin typeface="Söhne"/>
              </a:rPr>
              <a:t>referes</a:t>
            </a:r>
            <a:r>
              <a:rPr lang="en-GB" b="0" i="0" dirty="0">
                <a:solidFill>
                  <a:srgbClr val="D1D5DB"/>
                </a:solidFill>
                <a:effectLst/>
                <a:latin typeface="Söhne"/>
              </a:rPr>
              <a:t> to financial support and services provided to facilitate and promote international trade. It is a form of financing that helps exporters mitigate the risks associated with selling goods and services to foreign buyers. Export credit is typically offered by governments, financial institutions, and export credit agencies to support businesses engaged in cross-border trade.</a:t>
            </a:r>
            <a:endParaRPr lang="en-GB" baseline="0" dirty="0"/>
          </a:p>
        </p:txBody>
      </p:sp>
      <p:sp>
        <p:nvSpPr>
          <p:cNvPr id="4" name="Slide Number Placeholder 3"/>
          <p:cNvSpPr>
            <a:spLocks noGrp="1"/>
          </p:cNvSpPr>
          <p:nvPr>
            <p:ph type="sldNum" sz="quarter" idx="10"/>
          </p:nvPr>
        </p:nvSpPr>
        <p:spPr/>
        <p:txBody>
          <a:bodyPr/>
          <a:lstStyle/>
          <a:p>
            <a:fld id="{E7941054-C2D7-46D0-9776-8E9DE8BA19B0}" type="slidenum">
              <a:rPr lang="en-GB" smtClean="0"/>
              <a:t>2</a:t>
            </a:fld>
            <a:endParaRPr lang="en-GB"/>
          </a:p>
        </p:txBody>
      </p:sp>
    </p:spTree>
    <p:extLst>
      <p:ext uri="{BB962C8B-B14F-4D97-AF65-F5344CB8AC3E}">
        <p14:creationId xmlns:p14="http://schemas.microsoft.com/office/powerpoint/2010/main" val="1731564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GB" b="0" i="0" dirty="0">
                <a:solidFill>
                  <a:srgbClr val="D1D5DB"/>
                </a:solidFill>
                <a:effectLst/>
                <a:latin typeface="Söhne"/>
              </a:rPr>
              <a:t>In terms of financing, equity refers to the ownership interest that investors hold in a company. Equity financing involves raising capital by selling ownership shares (equity) in the business. Investors who purchase these equity shares become partial owners and have a claim on the company's assets and future profits. Unlike debt financing, equity does not involve the obligation to make regular interest payments or repay a principal amount.</a:t>
            </a:r>
          </a:p>
          <a:p>
            <a:pPr algn="l"/>
            <a:r>
              <a:rPr lang="en-GB" b="0" i="0" baseline="0" dirty="0">
                <a:solidFill>
                  <a:srgbClr val="D1D5DB"/>
                </a:solidFill>
                <a:effectLst/>
                <a:latin typeface="Söhne"/>
              </a:rPr>
              <a:t>An acceptable equity level is somewhere around 15-30% in comparison to the total capital structure of a company. </a:t>
            </a:r>
            <a:r>
              <a:rPr lang="en-GB" b="0" i="0" dirty="0">
                <a:solidFill>
                  <a:srgbClr val="D1D5DB"/>
                </a:solidFill>
                <a:effectLst/>
                <a:latin typeface="Söhne"/>
              </a:rPr>
              <a:t>The total capital structure of a business is the combination of equity and debt that it uses to finance its operations, investments, and other financial obligations. The formula for the total capital structure is shown here. In the context of the suggested equity range (15-30%), it implies that equity should represent a proportion of the total capital structure within that range. The remaining portion would be comprised of debt.</a:t>
            </a:r>
          </a:p>
          <a:p>
            <a:pPr algn="l"/>
            <a:r>
              <a:rPr lang="en-GB" b="0" i="0" dirty="0">
                <a:solidFill>
                  <a:srgbClr val="D1D5DB"/>
                </a:solidFill>
                <a:effectLst/>
                <a:latin typeface="Söhne"/>
              </a:rPr>
              <a:t>For example, if a company has a capital structure within the 15-30% equity range, it means that: equity over total capital structure is more than or equal to 15% or less than or equal to 30%. The specific comparison is to the total capitalization, and the range indicates the proportion of that capitalization that should be in the form of equity. The remaining portion (100% - Equity%) would represent the proportion financed through debt. It's important to note that these ranges can vary based on industry norms, company-specific factors, risk tolerance, and strategic considerations. Some industries, such as those with capital-intensive operations, might have higher equity percentages, while others, like technology companies, might have lower equity percentages in their capital structures. Companies often tailor their capital structures based on their financial goals, risk management strategies, and prevailing market conditions.</a:t>
            </a:r>
          </a:p>
          <a:p>
            <a:endParaRPr lang="en-GB" baseline="0" dirty="0"/>
          </a:p>
        </p:txBody>
      </p:sp>
      <p:sp>
        <p:nvSpPr>
          <p:cNvPr id="4" name="Slide Number Placeholder 3"/>
          <p:cNvSpPr>
            <a:spLocks noGrp="1"/>
          </p:cNvSpPr>
          <p:nvPr>
            <p:ph type="sldNum" sz="quarter" idx="10"/>
          </p:nvPr>
        </p:nvSpPr>
        <p:spPr/>
        <p:txBody>
          <a:bodyPr/>
          <a:lstStyle/>
          <a:p>
            <a:fld id="{E7941054-C2D7-46D0-9776-8E9DE8BA19B0}" type="slidenum">
              <a:rPr lang="en-GB" smtClean="0"/>
              <a:t>3</a:t>
            </a:fld>
            <a:endParaRPr lang="en-GB"/>
          </a:p>
        </p:txBody>
      </p:sp>
    </p:spTree>
    <p:extLst>
      <p:ext uri="{BB962C8B-B14F-4D97-AF65-F5344CB8AC3E}">
        <p14:creationId xmlns:p14="http://schemas.microsoft.com/office/powerpoint/2010/main" val="2331754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GB" b="0" i="0" dirty="0">
                <a:solidFill>
                  <a:srgbClr val="D1D5DB"/>
                </a:solidFill>
                <a:effectLst/>
                <a:latin typeface="Söhne"/>
              </a:rPr>
              <a:t>In terms of financing, equity refers to the ownership interest that investors hold in a company. Equity financing involves raising capital by selling ownership shares (equity) in the business. Investors who purchase these equity shares become partial owners and have a claim on the company's assets and future profits. Unlike debt financing, equity does not involve the obligation to make regular interest payments or repay a principal amount.</a:t>
            </a:r>
          </a:p>
          <a:p>
            <a:r>
              <a:rPr lang="en-GB" b="0" i="0" baseline="0" dirty="0">
                <a:solidFill>
                  <a:srgbClr val="D1D5DB"/>
                </a:solidFill>
                <a:effectLst/>
                <a:latin typeface="Söhne"/>
              </a:rPr>
              <a:t>An acceptable equity level is somewhere around 15-30% in comparison to the total capital structure of a company. </a:t>
            </a:r>
            <a:r>
              <a:rPr lang="en-GB" b="0" i="0" dirty="0">
                <a:solidFill>
                  <a:srgbClr val="D1D5DB"/>
                </a:solidFill>
                <a:effectLst/>
                <a:latin typeface="Söhne"/>
              </a:rPr>
              <a:t>The total capital structure of a business is the combination of equity and debt that it uses to finance its operations, investments, and other financial obligations.</a:t>
            </a:r>
            <a:endParaRPr lang="en-GB" baseline="0" dirty="0"/>
          </a:p>
        </p:txBody>
      </p:sp>
      <p:sp>
        <p:nvSpPr>
          <p:cNvPr id="4" name="Slide Number Placeholder 3"/>
          <p:cNvSpPr>
            <a:spLocks noGrp="1"/>
          </p:cNvSpPr>
          <p:nvPr>
            <p:ph type="sldNum" sz="quarter" idx="10"/>
          </p:nvPr>
        </p:nvSpPr>
        <p:spPr/>
        <p:txBody>
          <a:bodyPr/>
          <a:lstStyle/>
          <a:p>
            <a:fld id="{E7941054-C2D7-46D0-9776-8E9DE8BA19B0}" type="slidenum">
              <a:rPr lang="en-GB" smtClean="0"/>
              <a:t>4</a:t>
            </a:fld>
            <a:endParaRPr lang="en-GB"/>
          </a:p>
        </p:txBody>
      </p:sp>
    </p:spTree>
    <p:extLst>
      <p:ext uri="{BB962C8B-B14F-4D97-AF65-F5344CB8AC3E}">
        <p14:creationId xmlns:p14="http://schemas.microsoft.com/office/powerpoint/2010/main" val="2412489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GB" b="0" i="0" dirty="0">
                <a:solidFill>
                  <a:srgbClr val="D1D5DB"/>
                </a:solidFill>
                <a:effectLst/>
                <a:latin typeface="Söhne"/>
              </a:rPr>
              <a:t>"Selecting financing options to fill the gap" refers to the process of choosing suitable financial instruments or methods to address a funding shortfall or gap in a company's capital structure. This gap may arise when a company needs additional funds to meet its operational requirements, fund growth initiatives, or cover specific expenditures, but its existing financial resources are insufficient. Examples include equity, debt, working capital loans, government grants or subsidies, etc.</a:t>
            </a:r>
          </a:p>
          <a:p>
            <a:r>
              <a:rPr lang="en-GB" b="0" i="0" baseline="0" dirty="0">
                <a:solidFill>
                  <a:srgbClr val="D1D5DB"/>
                </a:solidFill>
                <a:effectLst/>
                <a:latin typeface="Söhne"/>
              </a:rPr>
              <a:t>Next, ensure that short-term deposit and stand-by facility are the most expensive options. </a:t>
            </a:r>
            <a:r>
              <a:rPr lang="en-GB" b="0" i="0" dirty="0">
                <a:solidFill>
                  <a:srgbClr val="D1D5DB"/>
                </a:solidFill>
                <a:effectLst/>
                <a:latin typeface="Söhne"/>
              </a:rPr>
              <a:t>A short-term deposit typically refers to placing funds in a bank or financial institution for a relatively brief period, such as a few months. If a company is ensuring that short-term deposits are among the most expensive options, it means intentionally selecting deposit accounts or financial instruments with higher interest rates or fees. A stand-by facility is a financial arrangement where a lender commits to provide funds to a borrower if needed. The borrower may pay a fee for having access to this financial backstop, even if the funds are not actually used. Ensuring that the stand-by facility is one of the most expensive options suggests deliberately choosing a facility with higher associated costs. Higher-cost financing options may provide a greater degree of financial flexibility and risk mitigation. For example, a stand-by facility can act as a financial safety net, but the cost of having such a facility available even if not used might be higher.</a:t>
            </a:r>
            <a:endParaRPr lang="en-GB" baseline="0" dirty="0"/>
          </a:p>
        </p:txBody>
      </p:sp>
      <p:sp>
        <p:nvSpPr>
          <p:cNvPr id="4" name="Slide Number Placeholder 3"/>
          <p:cNvSpPr>
            <a:spLocks noGrp="1"/>
          </p:cNvSpPr>
          <p:nvPr>
            <p:ph type="sldNum" sz="quarter" idx="10"/>
          </p:nvPr>
        </p:nvSpPr>
        <p:spPr/>
        <p:txBody>
          <a:bodyPr/>
          <a:lstStyle/>
          <a:p>
            <a:fld id="{E7941054-C2D7-46D0-9776-8E9DE8BA19B0}" type="slidenum">
              <a:rPr lang="en-GB" smtClean="0"/>
              <a:t>5</a:t>
            </a:fld>
            <a:endParaRPr lang="en-GB"/>
          </a:p>
        </p:txBody>
      </p:sp>
    </p:spTree>
    <p:extLst>
      <p:ext uri="{BB962C8B-B14F-4D97-AF65-F5344CB8AC3E}">
        <p14:creationId xmlns:p14="http://schemas.microsoft.com/office/powerpoint/2010/main" val="629557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E7941054-C2D7-46D0-9776-8E9DE8BA19B0}" type="slidenum">
              <a:rPr lang="en-GB" smtClean="0"/>
              <a:t>6</a:t>
            </a:fld>
            <a:endParaRPr lang="en-GB"/>
          </a:p>
        </p:txBody>
      </p:sp>
    </p:spTree>
    <p:extLst>
      <p:ext uri="{BB962C8B-B14F-4D97-AF65-F5344CB8AC3E}">
        <p14:creationId xmlns:p14="http://schemas.microsoft.com/office/powerpoint/2010/main" val="3901309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GB" b="0" i="0" dirty="0">
                <a:solidFill>
                  <a:srgbClr val="D1D5DB"/>
                </a:solidFill>
                <a:effectLst/>
                <a:latin typeface="Söhne"/>
              </a:rPr>
              <a:t>During construction, we need to ensure that the short-term deposit &amp; stand-by facility are rarely used, so we need to check them regularly. A short-term deposit typically refers to placing funds in a bank or financial institution for a relatively brief period, such as a few months. A stand-by facility is a financial arrangement where a lender commits to provide funds to a borrower if needed. The borrower may pay a fee for having access to this financial backstop, even if the funds are not actually used. We want to minimize the amount in the short-term deposit and stand-by facility, as if we have money in the short-term deposit – the money is not doing anything, it is not being invested as its only there for a short-term. And with the stand-by-facility, we are borrowing money, which is expensive. To minimize, we need to readjust the debt and equity.</a:t>
            </a:r>
            <a:endParaRPr lang="en-GB" baseline="0" dirty="0"/>
          </a:p>
        </p:txBody>
      </p:sp>
      <p:sp>
        <p:nvSpPr>
          <p:cNvPr id="4" name="Slide Number Placeholder 3"/>
          <p:cNvSpPr>
            <a:spLocks noGrp="1"/>
          </p:cNvSpPr>
          <p:nvPr>
            <p:ph type="sldNum" sz="quarter" idx="10"/>
          </p:nvPr>
        </p:nvSpPr>
        <p:spPr/>
        <p:txBody>
          <a:bodyPr/>
          <a:lstStyle/>
          <a:p>
            <a:fld id="{E7941054-C2D7-46D0-9776-8E9DE8BA19B0}" type="slidenum">
              <a:rPr lang="en-GB" smtClean="0"/>
              <a:t>7</a:t>
            </a:fld>
            <a:endParaRPr lang="en-GB"/>
          </a:p>
        </p:txBody>
      </p:sp>
    </p:spTree>
    <p:extLst>
      <p:ext uri="{BB962C8B-B14F-4D97-AF65-F5344CB8AC3E}">
        <p14:creationId xmlns:p14="http://schemas.microsoft.com/office/powerpoint/2010/main" val="3928329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50A1E1-C8D9-4447-9192-37BA973CD27A}" type="slidenum">
              <a:rPr lang="en-GB" smtClean="0"/>
              <a:t>8</a:t>
            </a:fld>
            <a:endParaRPr lang="en-GB"/>
          </a:p>
        </p:txBody>
      </p:sp>
    </p:spTree>
    <p:extLst>
      <p:ext uri="{BB962C8B-B14F-4D97-AF65-F5344CB8AC3E}">
        <p14:creationId xmlns:p14="http://schemas.microsoft.com/office/powerpoint/2010/main" val="1100362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GB" dirty="0"/>
              <a:t>Thank you!</a:t>
            </a:r>
          </a:p>
        </p:txBody>
      </p:sp>
      <p:sp>
        <p:nvSpPr>
          <p:cNvPr id="4" name="Slide Number Placeholder 3"/>
          <p:cNvSpPr>
            <a:spLocks noGrp="1"/>
          </p:cNvSpPr>
          <p:nvPr>
            <p:ph type="sldNum" sz="quarter" idx="10"/>
          </p:nvPr>
        </p:nvSpPr>
        <p:spPr/>
        <p:txBody>
          <a:bodyPr/>
          <a:lstStyle/>
          <a:p>
            <a:fld id="{5750A1E1-C8D9-4447-9192-37BA973CD27A}" type="slidenum">
              <a:rPr lang="en-GB" smtClean="0"/>
              <a:t>9</a:t>
            </a:fld>
            <a:endParaRPr lang="en-GB"/>
          </a:p>
        </p:txBody>
      </p:sp>
    </p:spTree>
    <p:extLst>
      <p:ext uri="{BB962C8B-B14F-4D97-AF65-F5344CB8AC3E}">
        <p14:creationId xmlns:p14="http://schemas.microsoft.com/office/powerpoint/2010/main" val="24491692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323528" y="1329612"/>
            <a:ext cx="8568953" cy="810090"/>
          </a:xfrm>
        </p:spPr>
        <p:txBody>
          <a:bodyPr/>
          <a:lstStyle>
            <a:lvl1pPr algn="l">
              <a:defRPr>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23528" y="2679762"/>
            <a:ext cx="8568953" cy="1206438"/>
          </a:xfrm>
        </p:spPr>
        <p:txBody>
          <a:bodyPr>
            <a:normAutofit/>
          </a:bodyPr>
          <a:lstStyle>
            <a:lvl1pPr marL="0" indent="0" algn="l">
              <a:buNone/>
              <a:defRPr sz="28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2050" name="Picture 2" descr="\\iaea.org\Secretariat\MTCD\PublishingCurrent\2017\IAEA\17-42841_LOGO_IAEA_update\Design\Presentation_IAEA\IAEA_Logo_E_horizontal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370" y="195486"/>
            <a:ext cx="1845515" cy="408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93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solidFill>
                  <a:schemeClr val="tx2"/>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1792288" y="843558"/>
            <a:ext cx="5486400" cy="27021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3677190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34856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989202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ln>
            <a:noFill/>
          </a:ln>
        </p:spPr>
      </p:pic>
      <p:sp>
        <p:nvSpPr>
          <p:cNvPr id="4" name="Title 1"/>
          <p:cNvSpPr>
            <a:spLocks noGrp="1"/>
          </p:cNvSpPr>
          <p:nvPr>
            <p:ph type="ctrTitle"/>
          </p:nvPr>
        </p:nvSpPr>
        <p:spPr>
          <a:xfrm>
            <a:off x="323528" y="1329612"/>
            <a:ext cx="8568953" cy="810090"/>
          </a:xfrm>
        </p:spPr>
        <p:txBody>
          <a:bodyPr/>
          <a:lstStyle>
            <a:lvl1pPr algn="l">
              <a:defRPr>
                <a:solidFill>
                  <a:schemeClr val="tx2"/>
                </a:solidFill>
              </a:defRPr>
            </a:lvl1pPr>
          </a:lstStyle>
          <a:p>
            <a:r>
              <a:rPr lang="en-US"/>
              <a:t>Click to edit Master title style</a:t>
            </a:r>
            <a:endParaRPr lang="en-GB" dirty="0"/>
          </a:p>
        </p:txBody>
      </p:sp>
      <p:sp>
        <p:nvSpPr>
          <p:cNvPr id="5" name="Subtitle 2"/>
          <p:cNvSpPr>
            <a:spLocks noGrp="1"/>
          </p:cNvSpPr>
          <p:nvPr>
            <p:ph type="subTitle" idx="1"/>
          </p:nvPr>
        </p:nvSpPr>
        <p:spPr>
          <a:xfrm>
            <a:off x="323528" y="2679762"/>
            <a:ext cx="8568953" cy="1206438"/>
          </a:xfrm>
        </p:spPr>
        <p:txBody>
          <a:bodyPr>
            <a:normAutofit/>
          </a:bodyPr>
          <a:lstStyle>
            <a:lvl1pPr marL="0" indent="0" algn="l">
              <a:buNone/>
              <a:defRPr sz="28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3074" name="Picture 2" descr="\\iaea.org\Secretariat\MTCD\PublishingCurrent\2017\IAEA\17-42841_LOGO_IAEA_update\Design\Presentation_IAEA\IAEA_Logo_E_horizontal_Blu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369" y="185587"/>
            <a:ext cx="1892276" cy="41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80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72919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268225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Date Placeholder 15"/>
          <p:cNvSpPr>
            <a:spLocks noGrp="1"/>
          </p:cNvSpPr>
          <p:nvPr>
            <p:ph type="dt" sz="half" idx="10"/>
          </p:nvPr>
        </p:nvSpPr>
        <p:spPr/>
        <p:txBody>
          <a:bodyPr/>
          <a:lstStyle/>
          <a:p>
            <a:endParaRPr lang="en-US" dirty="0"/>
          </a:p>
        </p:txBody>
      </p:sp>
      <p:sp>
        <p:nvSpPr>
          <p:cNvPr id="17" name="Footer Placeholder 16"/>
          <p:cNvSpPr>
            <a:spLocks noGrp="1"/>
          </p:cNvSpPr>
          <p:nvPr>
            <p:ph type="ftr" sz="quarter" idx="11"/>
          </p:nvPr>
        </p:nvSpPr>
        <p:spPr/>
        <p:txBody>
          <a:bodyPr/>
          <a:lstStyle/>
          <a:p>
            <a:endParaRPr lang="en-US" dirty="0"/>
          </a:p>
        </p:txBody>
      </p:sp>
      <p:sp>
        <p:nvSpPr>
          <p:cNvPr id="18" name="Slide Number Placeholder 17"/>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83371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9" name="Date Placeholder 8"/>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192189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07150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73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p:nvPr userDrawn="1"/>
        </p:nvSpPr>
        <p:spPr>
          <a:xfrm flipH="1" flipV="1">
            <a:off x="0" y="3975906"/>
            <a:ext cx="6372200" cy="1167594"/>
          </a:xfrm>
          <a:prstGeom prst="rect">
            <a:avLst/>
          </a:prstGeom>
          <a:gradFill flip="none" rotWithShape="1">
            <a:gsLst>
              <a:gs pos="48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1" y="0"/>
            <a:ext cx="9143999" cy="1599642"/>
          </a:xfrm>
          <a:prstGeom prst="rect">
            <a:avLst/>
          </a:prstGeom>
          <a:gradFill flip="none" rotWithShape="1">
            <a:gsLst>
              <a:gs pos="56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5"/>
          <p:cNvSpPr>
            <a:spLocks noGrp="1" noChangeArrowheads="1"/>
          </p:cNvSpPr>
          <p:nvPr>
            <p:ph type="dt" sz="half" idx="2"/>
          </p:nvPr>
        </p:nvSpPr>
        <p:spPr bwMode="white">
          <a:xfrm>
            <a:off x="7524328" y="4862044"/>
            <a:ext cx="935460"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9" name="Rectangle 6"/>
          <p:cNvSpPr>
            <a:spLocks noGrp="1" noChangeArrowheads="1"/>
          </p:cNvSpPr>
          <p:nvPr>
            <p:ph type="ftr" sz="quarter" idx="3"/>
          </p:nvPr>
        </p:nvSpPr>
        <p:spPr bwMode="white">
          <a:xfrm>
            <a:off x="5868145" y="4862044"/>
            <a:ext cx="1616025"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10" name="Rectangle 7"/>
          <p:cNvSpPr>
            <a:spLocks noGrp="1" noChangeArrowheads="1"/>
          </p:cNvSpPr>
          <p:nvPr>
            <p:ph type="sldNum" sz="quarter" idx="4"/>
          </p:nvPr>
        </p:nvSpPr>
        <p:spPr bwMode="white">
          <a:xfrm>
            <a:off x="8472489" y="4862044"/>
            <a:ext cx="509587"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fld id="{23A0628E-C12F-4F8C-9895-BCD5E30100D3}" type="slidenum">
              <a:rPr lang="en-US" smtClean="0"/>
              <a:pPr/>
              <a:t>‹#›</a:t>
            </a:fld>
            <a:endParaRPr lang="en-US" dirty="0"/>
          </a:p>
        </p:txBody>
      </p:sp>
      <p:sp>
        <p:nvSpPr>
          <p:cNvPr id="2" name="Title Placeholder 1"/>
          <p:cNvSpPr>
            <a:spLocks noGrp="1"/>
          </p:cNvSpPr>
          <p:nvPr>
            <p:ph type="title"/>
          </p:nvPr>
        </p:nvSpPr>
        <p:spPr>
          <a:xfrm>
            <a:off x="251520" y="87474"/>
            <a:ext cx="6120680" cy="648072"/>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251520" y="951571"/>
            <a:ext cx="8712968" cy="36430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26" name="Picture 2" descr="\\iaea.org\Secretariat\MTCD\PublishingCurrent\2017\IAEA\17-42841_LOGO_IAEA_update\Design\Presentation_IAEA\IAEA_Logo_SHORT_vertical_white.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388424" y="135041"/>
            <a:ext cx="445792" cy="545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750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l" defTabSz="914400" rtl="0" eaLnBrk="1" latinLnBrk="0" hangingPunct="1">
        <a:spcBef>
          <a:spcPct val="0"/>
        </a:spcBef>
        <a:buNone/>
        <a:defRPr sz="3600" b="1" kern="1200">
          <a:solidFill>
            <a:schemeClr val="tx2"/>
          </a:solidFill>
          <a:latin typeface="Arial "/>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3529" y="1329612"/>
            <a:ext cx="5112568" cy="1746194"/>
          </a:xfrm>
        </p:spPr>
        <p:txBody>
          <a:bodyPr/>
          <a:lstStyle/>
          <a:p>
            <a:r>
              <a:rPr lang="en-GB" dirty="0"/>
              <a:t>Balancing a FINPLAN Case</a:t>
            </a:r>
          </a:p>
        </p:txBody>
      </p:sp>
    </p:spTree>
    <p:extLst>
      <p:ext uri="{BB962C8B-B14F-4D97-AF65-F5344CB8AC3E}">
        <p14:creationId xmlns:p14="http://schemas.microsoft.com/office/powerpoint/2010/main" val="3827987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401B9A-EA48-71E4-483A-0BF1693EF86A}"/>
              </a:ext>
            </a:extLst>
          </p:cNvPr>
          <p:cNvPicPr>
            <a:picLocks noChangeAspect="1"/>
          </p:cNvPicPr>
          <p:nvPr/>
        </p:nvPicPr>
        <p:blipFill>
          <a:blip r:embed="rId3"/>
          <a:stretch>
            <a:fillRect/>
          </a:stretch>
        </p:blipFill>
        <p:spPr>
          <a:xfrm>
            <a:off x="827584" y="2067694"/>
            <a:ext cx="6768752" cy="2867871"/>
          </a:xfrm>
          <a:prstGeom prst="rect">
            <a:avLst/>
          </a:prstGeom>
          <a:ln>
            <a:solidFill>
              <a:schemeClr val="tx1"/>
            </a:solidFill>
          </a:ln>
        </p:spPr>
      </p:pic>
      <p:sp>
        <p:nvSpPr>
          <p:cNvPr id="4" name="Content Placeholder 3"/>
          <p:cNvSpPr>
            <a:spLocks noGrp="1"/>
          </p:cNvSpPr>
          <p:nvPr>
            <p:ph idx="1"/>
          </p:nvPr>
        </p:nvSpPr>
        <p:spPr>
          <a:xfrm>
            <a:off x="251520" y="1275605"/>
            <a:ext cx="8712968" cy="3319017"/>
          </a:xfrm>
        </p:spPr>
        <p:txBody>
          <a:bodyPr/>
          <a:lstStyle/>
          <a:p>
            <a:pPr marL="514350" indent="-514350">
              <a:buAutoNum type="arabicPeriod"/>
            </a:pPr>
            <a:r>
              <a:rPr lang="en-GB" sz="2000" b="1" dirty="0"/>
              <a:t>Set up appropriate equity and debt levels</a:t>
            </a:r>
          </a:p>
          <a:p>
            <a:pPr lvl="1"/>
            <a:r>
              <a:rPr lang="en-GB" sz="1800" dirty="0"/>
              <a:t>If project is eligible for export credit, maximize it</a:t>
            </a:r>
          </a:p>
        </p:txBody>
      </p:sp>
      <p:sp>
        <p:nvSpPr>
          <p:cNvPr id="3" name="Title 2"/>
          <p:cNvSpPr>
            <a:spLocks noGrp="1"/>
          </p:cNvSpPr>
          <p:nvPr>
            <p:ph type="title"/>
          </p:nvPr>
        </p:nvSpPr>
        <p:spPr/>
        <p:txBody>
          <a:bodyPr/>
          <a:lstStyle/>
          <a:p>
            <a:r>
              <a:rPr lang="en-GB" dirty="0"/>
              <a:t>Balancing a FINPLAN Case</a:t>
            </a:r>
          </a:p>
        </p:txBody>
      </p:sp>
      <p:sp>
        <p:nvSpPr>
          <p:cNvPr id="2" name="TextBox 1">
            <a:extLst>
              <a:ext uri="{FF2B5EF4-FFF2-40B4-BE49-F238E27FC236}">
                <a16:creationId xmlns:a16="http://schemas.microsoft.com/office/drawing/2014/main" id="{87856AA2-E85B-3417-6C02-AB38E8BB2E35}"/>
              </a:ext>
            </a:extLst>
          </p:cNvPr>
          <p:cNvSpPr txBox="1"/>
          <p:nvPr/>
        </p:nvSpPr>
        <p:spPr>
          <a:xfrm>
            <a:off x="262210" y="699753"/>
            <a:ext cx="4813845" cy="400110"/>
          </a:xfrm>
          <a:prstGeom prst="rect">
            <a:avLst/>
          </a:prstGeom>
          <a:noFill/>
        </p:spPr>
        <p:txBody>
          <a:bodyPr wrap="square" rtlCol="0">
            <a:spAutoFit/>
          </a:bodyPr>
          <a:lstStyle/>
          <a:p>
            <a:r>
              <a:rPr lang="en-US" sz="2000" b="1" dirty="0">
                <a:solidFill>
                  <a:schemeClr val="accent1"/>
                </a:solidFill>
              </a:rPr>
              <a:t>How to Fine Tune a Case Study</a:t>
            </a:r>
          </a:p>
        </p:txBody>
      </p:sp>
      <p:cxnSp>
        <p:nvCxnSpPr>
          <p:cNvPr id="9" name="Straight Arrow Connector 8">
            <a:extLst>
              <a:ext uri="{FF2B5EF4-FFF2-40B4-BE49-F238E27FC236}">
                <a16:creationId xmlns:a16="http://schemas.microsoft.com/office/drawing/2014/main" id="{760F65A2-FA55-374A-0E6F-A6D5A0257FD6}"/>
              </a:ext>
            </a:extLst>
          </p:cNvPr>
          <p:cNvCxnSpPr>
            <a:cxnSpLocks/>
          </p:cNvCxnSpPr>
          <p:nvPr/>
        </p:nvCxnSpPr>
        <p:spPr>
          <a:xfrm flipH="1">
            <a:off x="5652120" y="1851670"/>
            <a:ext cx="1080120" cy="12310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63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1275605"/>
            <a:ext cx="8712968" cy="1296145"/>
          </a:xfrm>
        </p:spPr>
        <p:txBody>
          <a:bodyPr/>
          <a:lstStyle/>
          <a:p>
            <a:pPr marL="514350" indent="-514350">
              <a:buAutoNum type="arabicPeriod"/>
            </a:pPr>
            <a:r>
              <a:rPr lang="en-GB" sz="2000" b="1" dirty="0"/>
              <a:t>Set up appropriate equity and debt levels</a:t>
            </a:r>
          </a:p>
          <a:p>
            <a:pPr lvl="1"/>
            <a:r>
              <a:rPr lang="en-GB" sz="1800" dirty="0"/>
              <a:t>If project is eligible for export credit, maximize it</a:t>
            </a:r>
          </a:p>
          <a:p>
            <a:pPr lvl="1"/>
            <a:r>
              <a:rPr lang="en-GB" sz="1800" dirty="0"/>
              <a:t>Choose acceptable equity level (15 – </a:t>
            </a:r>
            <a:r>
              <a:rPr lang="en-GB" sz="1800" dirty="0">
                <a:solidFill>
                  <a:srgbClr val="FF0000"/>
                </a:solidFill>
              </a:rPr>
              <a:t>30% </a:t>
            </a:r>
            <a:r>
              <a:rPr lang="en-GB" sz="1800" dirty="0"/>
              <a:t>of total capital structure)</a:t>
            </a:r>
          </a:p>
        </p:txBody>
      </p:sp>
      <p:sp>
        <p:nvSpPr>
          <p:cNvPr id="3" name="Title 2"/>
          <p:cNvSpPr>
            <a:spLocks noGrp="1"/>
          </p:cNvSpPr>
          <p:nvPr>
            <p:ph type="title"/>
          </p:nvPr>
        </p:nvSpPr>
        <p:spPr/>
        <p:txBody>
          <a:bodyPr/>
          <a:lstStyle/>
          <a:p>
            <a:r>
              <a:rPr lang="en-GB" dirty="0"/>
              <a:t>Balancing a FINPLAN Case</a:t>
            </a:r>
          </a:p>
        </p:txBody>
      </p:sp>
      <p:sp>
        <p:nvSpPr>
          <p:cNvPr id="2" name="TextBox 1">
            <a:extLst>
              <a:ext uri="{FF2B5EF4-FFF2-40B4-BE49-F238E27FC236}">
                <a16:creationId xmlns:a16="http://schemas.microsoft.com/office/drawing/2014/main" id="{87856AA2-E85B-3417-6C02-AB38E8BB2E35}"/>
              </a:ext>
            </a:extLst>
          </p:cNvPr>
          <p:cNvSpPr txBox="1"/>
          <p:nvPr/>
        </p:nvSpPr>
        <p:spPr>
          <a:xfrm>
            <a:off x="262210" y="699753"/>
            <a:ext cx="4813845" cy="400110"/>
          </a:xfrm>
          <a:prstGeom prst="rect">
            <a:avLst/>
          </a:prstGeom>
          <a:noFill/>
        </p:spPr>
        <p:txBody>
          <a:bodyPr wrap="square" rtlCol="0">
            <a:spAutoFit/>
          </a:bodyPr>
          <a:lstStyle/>
          <a:p>
            <a:r>
              <a:rPr lang="en-US" sz="2000" b="1" dirty="0">
                <a:solidFill>
                  <a:schemeClr val="accent1"/>
                </a:solidFill>
              </a:rPr>
              <a:t>How to Fine Tune a Case Study</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19DD946-801E-90FB-722C-8800DE3006F5}"/>
                  </a:ext>
                </a:extLst>
              </p:cNvPr>
              <p:cNvSpPr txBox="1"/>
              <p:nvPr/>
            </p:nvSpPr>
            <p:spPr>
              <a:xfrm>
                <a:off x="2166251" y="2645731"/>
                <a:ext cx="43625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𝑇𝑜𝑡𝑎𝑙</m:t>
                      </m:r>
                      <m:r>
                        <a:rPr lang="en-GB" b="0" i="1" smtClean="0">
                          <a:latin typeface="Cambria Math" panose="02040503050406030204" pitchFamily="18" charset="0"/>
                        </a:rPr>
                        <m:t> </m:t>
                      </m:r>
                      <m:r>
                        <a:rPr lang="en-GB" b="0" i="1" smtClean="0">
                          <a:latin typeface="Cambria Math" panose="02040503050406030204" pitchFamily="18" charset="0"/>
                        </a:rPr>
                        <m:t>𝑐𝑎𝑝𝑖𝑡𝑎𝑙</m:t>
                      </m:r>
                      <m:r>
                        <a:rPr lang="en-GB" b="0" i="1" smtClean="0">
                          <a:latin typeface="Cambria Math" panose="02040503050406030204" pitchFamily="18" charset="0"/>
                        </a:rPr>
                        <m:t> </m:t>
                      </m:r>
                      <m:r>
                        <a:rPr lang="en-GB" b="0" i="1" smtClean="0">
                          <a:latin typeface="Cambria Math" panose="02040503050406030204" pitchFamily="18" charset="0"/>
                        </a:rPr>
                        <m:t>𝑠𝑡𝑟𝑢𝑐𝑡𝑢𝑟𝑒</m:t>
                      </m:r>
                      <m:r>
                        <a:rPr lang="en-GB" b="0" i="1" smtClean="0">
                          <a:latin typeface="Cambria Math" panose="02040503050406030204" pitchFamily="18" charset="0"/>
                        </a:rPr>
                        <m:t>=</m:t>
                      </m:r>
                      <m:r>
                        <a:rPr lang="en-GB" b="0" i="1" smtClean="0">
                          <a:latin typeface="Cambria Math" panose="02040503050406030204" pitchFamily="18" charset="0"/>
                        </a:rPr>
                        <m:t>𝑒𝑞𝑢𝑖𝑡𝑦</m:t>
                      </m:r>
                      <m:r>
                        <a:rPr lang="en-GB" b="0" i="1" smtClean="0">
                          <a:latin typeface="Cambria Math" panose="02040503050406030204" pitchFamily="18" charset="0"/>
                        </a:rPr>
                        <m:t>+</m:t>
                      </m:r>
                      <m:r>
                        <a:rPr lang="en-GB" b="0" i="1" smtClean="0">
                          <a:latin typeface="Cambria Math" panose="02040503050406030204" pitchFamily="18" charset="0"/>
                        </a:rPr>
                        <m:t>𝑑𝑒𝑏𝑡</m:t>
                      </m:r>
                    </m:oMath>
                  </m:oMathPara>
                </a14:m>
                <a:endParaRPr lang="en-GB" b="0" dirty="0"/>
              </a:p>
            </p:txBody>
          </p:sp>
        </mc:Choice>
        <mc:Fallback xmlns="">
          <p:sp>
            <p:nvSpPr>
              <p:cNvPr id="5" name="TextBox 4">
                <a:extLst>
                  <a:ext uri="{FF2B5EF4-FFF2-40B4-BE49-F238E27FC236}">
                    <a16:creationId xmlns:a16="http://schemas.microsoft.com/office/drawing/2014/main" id="{219DD946-801E-90FB-722C-8800DE3006F5}"/>
                  </a:ext>
                </a:extLst>
              </p:cNvPr>
              <p:cNvSpPr txBox="1">
                <a:spLocks noRot="1" noChangeAspect="1" noMove="1" noResize="1" noEditPoints="1" noAdjustHandles="1" noChangeArrowheads="1" noChangeShapeType="1" noTextEdit="1"/>
              </p:cNvSpPr>
              <p:nvPr/>
            </p:nvSpPr>
            <p:spPr>
              <a:xfrm>
                <a:off x="2166251" y="2645731"/>
                <a:ext cx="4362541" cy="369332"/>
              </a:xfrm>
              <a:prstGeom prst="rect">
                <a:avLst/>
              </a:prstGeom>
              <a:blipFill>
                <a:blip r:embed="rId3"/>
                <a:stretch>
                  <a:fillRect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C348B91-57E2-81BF-E981-4C58C1DF062A}"/>
                  </a:ext>
                </a:extLst>
              </p:cNvPr>
              <p:cNvSpPr txBox="1"/>
              <p:nvPr/>
            </p:nvSpPr>
            <p:spPr>
              <a:xfrm>
                <a:off x="2089449" y="3185790"/>
                <a:ext cx="497123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m:t>
                      </m:r>
                      <m:r>
                        <m:rPr>
                          <m:nor/>
                        </m:rPr>
                        <a:rPr lang="en-GB" b="0" i="0" smtClean="0">
                          <a:latin typeface="Cambria Math" panose="02040503050406030204" pitchFamily="18" charset="0"/>
                        </a:rPr>
                        <m:t> </m:t>
                      </m:r>
                      <m:r>
                        <m:rPr>
                          <m:nor/>
                        </m:rPr>
                        <a:rPr lang="en-GB"/>
                        <m:t>≤</m:t>
                      </m:r>
                      <m:r>
                        <m:rPr>
                          <m:nor/>
                        </m:rPr>
                        <a:rPr lang="en-GB" b="0" i="0" smtClean="0"/>
                        <m:t> </m:t>
                      </m:r>
                      <m:r>
                        <m:rPr>
                          <m:nor/>
                        </m:rPr>
                        <a:rPr lang="en-GB" b="0" i="0" smtClean="0">
                          <a:latin typeface="Cambria Math" panose="02040503050406030204" pitchFamily="18" charset="0"/>
                        </a:rPr>
                        <m:t>(</m:t>
                      </m:r>
                      <m:r>
                        <m:rPr>
                          <m:nor/>
                        </m:rPr>
                        <a:rPr lang="en-GB" b="0" i="0" smtClean="0">
                          <a:latin typeface="Cambria Math" panose="02040503050406030204" pitchFamily="18" charset="0"/>
                        </a:rPr>
                        <m:t>equity</m:t>
                      </m:r>
                      <m:r>
                        <m:rPr>
                          <m:nor/>
                        </m:rPr>
                        <a:rPr lang="en-GB" b="0" i="0" smtClean="0">
                          <a:latin typeface="Cambria Math" panose="02040503050406030204" pitchFamily="18" charset="0"/>
                        </a:rPr>
                        <m:t>)/(</m:t>
                      </m:r>
                      <m:r>
                        <m:rPr>
                          <m:nor/>
                        </m:rPr>
                        <a:rPr lang="en-GB" b="0" i="0" smtClean="0">
                          <a:latin typeface="Cambria Math" panose="02040503050406030204" pitchFamily="18" charset="0"/>
                        </a:rPr>
                        <m:t>total</m:t>
                      </m:r>
                      <m:r>
                        <m:rPr>
                          <m:nor/>
                        </m:rPr>
                        <a:rPr lang="en-GB" b="0" i="0" smtClean="0">
                          <a:latin typeface="Cambria Math" panose="02040503050406030204" pitchFamily="18" charset="0"/>
                        </a:rPr>
                        <m:t> </m:t>
                      </m:r>
                      <m:r>
                        <m:rPr>
                          <m:nor/>
                        </m:rPr>
                        <a:rPr lang="en-GB" b="0" i="0" smtClean="0">
                          <a:latin typeface="Cambria Math" panose="02040503050406030204" pitchFamily="18" charset="0"/>
                        </a:rPr>
                        <m:t>capital</m:t>
                      </m:r>
                      <m:r>
                        <m:rPr>
                          <m:nor/>
                        </m:rPr>
                        <a:rPr lang="en-GB" b="0" i="0" smtClean="0">
                          <a:latin typeface="Cambria Math" panose="02040503050406030204" pitchFamily="18" charset="0"/>
                        </a:rPr>
                        <m:t> </m:t>
                      </m:r>
                      <m:r>
                        <m:rPr>
                          <m:nor/>
                        </m:rPr>
                        <a:rPr lang="en-GB" b="0" i="0" smtClean="0">
                          <a:latin typeface="Cambria Math" panose="02040503050406030204" pitchFamily="18" charset="0"/>
                        </a:rPr>
                        <m:t>structure</m:t>
                      </m:r>
                      <m:r>
                        <m:rPr>
                          <m:nor/>
                        </m:rPr>
                        <a:rPr lang="en-GB" b="0" i="0" smtClean="0">
                          <a:latin typeface="Cambria Math" panose="02040503050406030204" pitchFamily="18" charset="0"/>
                        </a:rPr>
                        <m:t>) </m:t>
                      </m:r>
                      <m:r>
                        <m:rPr>
                          <m:nor/>
                        </m:rPr>
                        <a:rPr lang="en-GB"/>
                        <m:t>≤</m:t>
                      </m:r>
                      <m:r>
                        <m:rPr>
                          <m:nor/>
                        </m:rPr>
                        <a:rPr lang="en-GB" b="0" i="0" smtClean="0"/>
                        <m:t> </m:t>
                      </m:r>
                      <m:r>
                        <m:rPr>
                          <m:nor/>
                        </m:rPr>
                        <a:rPr lang="en-GB" b="0" i="0" smtClean="0">
                          <a:latin typeface="Cambria Math" panose="02040503050406030204" pitchFamily="18" charset="0"/>
                        </a:rPr>
                        <m:t>30%</m:t>
                      </m:r>
                      <m:r>
                        <m:rPr>
                          <m:nor/>
                        </m:rPr>
                        <a:rPr lang="en-GB" b="0" i="0" smtClean="0"/>
                        <m:t> </m:t>
                      </m:r>
                    </m:oMath>
                  </m:oMathPara>
                </a14:m>
                <a:endParaRPr lang="en-GB" b="0" dirty="0"/>
              </a:p>
            </p:txBody>
          </p:sp>
        </mc:Choice>
        <mc:Fallback xmlns="">
          <p:sp>
            <p:nvSpPr>
              <p:cNvPr id="8" name="TextBox 7">
                <a:extLst>
                  <a:ext uri="{FF2B5EF4-FFF2-40B4-BE49-F238E27FC236}">
                    <a16:creationId xmlns:a16="http://schemas.microsoft.com/office/drawing/2014/main" id="{AC348B91-57E2-81BF-E981-4C58C1DF062A}"/>
                  </a:ext>
                </a:extLst>
              </p:cNvPr>
              <p:cNvSpPr txBox="1">
                <a:spLocks noRot="1" noChangeAspect="1" noMove="1" noResize="1" noEditPoints="1" noAdjustHandles="1" noChangeArrowheads="1" noChangeShapeType="1" noTextEdit="1"/>
              </p:cNvSpPr>
              <p:nvPr/>
            </p:nvSpPr>
            <p:spPr>
              <a:xfrm>
                <a:off x="2089449" y="3185790"/>
                <a:ext cx="4971233" cy="369332"/>
              </a:xfrm>
              <a:prstGeom prst="rect">
                <a:avLst/>
              </a:prstGeom>
              <a:blipFill>
                <a:blip r:embed="rId4"/>
                <a:stretch>
                  <a:fillRect b="-20690"/>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04200624-F569-85A1-6B87-B9E27B3B6F78}"/>
              </a:ext>
            </a:extLst>
          </p:cNvPr>
          <p:cNvSpPr txBox="1"/>
          <p:nvPr/>
        </p:nvSpPr>
        <p:spPr>
          <a:xfrm>
            <a:off x="6797187" y="4150409"/>
            <a:ext cx="851515" cy="276999"/>
          </a:xfrm>
          <a:prstGeom prst="rect">
            <a:avLst/>
          </a:prstGeom>
          <a:noFill/>
        </p:spPr>
        <p:txBody>
          <a:bodyPr wrap="none" rtlCol="0">
            <a:spAutoFit/>
          </a:bodyPr>
          <a:lstStyle/>
          <a:p>
            <a:r>
              <a:rPr lang="en-US" sz="1200" i="1" dirty="0">
                <a:solidFill>
                  <a:srgbClr val="000000"/>
                </a:solidFill>
              </a:rPr>
              <a:t>May vary!</a:t>
            </a:r>
          </a:p>
        </p:txBody>
      </p:sp>
      <p:pic>
        <p:nvPicPr>
          <p:cNvPr id="11" name="Graphic 10" descr="Warning outline">
            <a:extLst>
              <a:ext uri="{FF2B5EF4-FFF2-40B4-BE49-F238E27FC236}">
                <a16:creationId xmlns:a16="http://schemas.microsoft.com/office/drawing/2014/main" id="{5C1DCD7A-4C38-D6E8-2116-70D9645F55A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28184" y="3988301"/>
            <a:ext cx="601216" cy="601216"/>
          </a:xfrm>
          <a:prstGeom prst="rect">
            <a:avLst/>
          </a:prstGeom>
        </p:spPr>
      </p:pic>
    </p:spTree>
    <p:extLst>
      <p:ext uri="{BB962C8B-B14F-4D97-AF65-F5344CB8AC3E}">
        <p14:creationId xmlns:p14="http://schemas.microsoft.com/office/powerpoint/2010/main" val="317230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3F9E99-2B60-97F5-535F-A58DDF907A4D}"/>
              </a:ext>
            </a:extLst>
          </p:cNvPr>
          <p:cNvPicPr>
            <a:picLocks noChangeAspect="1"/>
          </p:cNvPicPr>
          <p:nvPr/>
        </p:nvPicPr>
        <p:blipFill>
          <a:blip r:embed="rId3"/>
          <a:stretch>
            <a:fillRect/>
          </a:stretch>
        </p:blipFill>
        <p:spPr>
          <a:xfrm>
            <a:off x="971600" y="2427734"/>
            <a:ext cx="6363140" cy="2562931"/>
          </a:xfrm>
          <a:prstGeom prst="rect">
            <a:avLst/>
          </a:prstGeom>
          <a:ln>
            <a:solidFill>
              <a:schemeClr val="tx1"/>
            </a:solidFill>
          </a:ln>
        </p:spPr>
      </p:pic>
      <p:sp>
        <p:nvSpPr>
          <p:cNvPr id="4" name="Content Placeholder 3"/>
          <p:cNvSpPr>
            <a:spLocks noGrp="1"/>
          </p:cNvSpPr>
          <p:nvPr>
            <p:ph idx="1"/>
          </p:nvPr>
        </p:nvSpPr>
        <p:spPr>
          <a:xfrm>
            <a:off x="251520" y="1275605"/>
            <a:ext cx="8712968" cy="3319017"/>
          </a:xfrm>
        </p:spPr>
        <p:txBody>
          <a:bodyPr/>
          <a:lstStyle/>
          <a:p>
            <a:pPr marL="514350" indent="-514350">
              <a:buAutoNum type="arabicPeriod"/>
            </a:pPr>
            <a:r>
              <a:rPr lang="en-GB" sz="2000" b="1" dirty="0"/>
              <a:t>Set up appropriate equity and debt levels</a:t>
            </a:r>
          </a:p>
          <a:p>
            <a:pPr lvl="1"/>
            <a:r>
              <a:rPr lang="en-GB" sz="1800" dirty="0"/>
              <a:t>If project is eligible for export credit, maximize it</a:t>
            </a:r>
          </a:p>
          <a:p>
            <a:pPr lvl="1"/>
            <a:r>
              <a:rPr lang="en-GB" sz="1800" dirty="0"/>
              <a:t>Choose acceptable equity level (15 – </a:t>
            </a:r>
            <a:r>
              <a:rPr lang="en-GB" sz="1800" dirty="0">
                <a:solidFill>
                  <a:srgbClr val="FF0000"/>
                </a:solidFill>
              </a:rPr>
              <a:t>30% </a:t>
            </a:r>
            <a:r>
              <a:rPr lang="en-GB" sz="1800" dirty="0"/>
              <a:t>of total capital structure)</a:t>
            </a:r>
          </a:p>
        </p:txBody>
      </p:sp>
      <p:sp>
        <p:nvSpPr>
          <p:cNvPr id="3" name="Title 2"/>
          <p:cNvSpPr>
            <a:spLocks noGrp="1"/>
          </p:cNvSpPr>
          <p:nvPr>
            <p:ph type="title"/>
          </p:nvPr>
        </p:nvSpPr>
        <p:spPr/>
        <p:txBody>
          <a:bodyPr/>
          <a:lstStyle/>
          <a:p>
            <a:r>
              <a:rPr lang="en-GB" dirty="0"/>
              <a:t>Balancing a FINPLAN Case</a:t>
            </a:r>
          </a:p>
        </p:txBody>
      </p:sp>
      <p:sp>
        <p:nvSpPr>
          <p:cNvPr id="2" name="TextBox 1">
            <a:extLst>
              <a:ext uri="{FF2B5EF4-FFF2-40B4-BE49-F238E27FC236}">
                <a16:creationId xmlns:a16="http://schemas.microsoft.com/office/drawing/2014/main" id="{87856AA2-E85B-3417-6C02-AB38E8BB2E35}"/>
              </a:ext>
            </a:extLst>
          </p:cNvPr>
          <p:cNvSpPr txBox="1"/>
          <p:nvPr/>
        </p:nvSpPr>
        <p:spPr>
          <a:xfrm>
            <a:off x="262210" y="699753"/>
            <a:ext cx="4813845" cy="400110"/>
          </a:xfrm>
          <a:prstGeom prst="rect">
            <a:avLst/>
          </a:prstGeom>
          <a:noFill/>
        </p:spPr>
        <p:txBody>
          <a:bodyPr wrap="square" rtlCol="0">
            <a:spAutoFit/>
          </a:bodyPr>
          <a:lstStyle/>
          <a:p>
            <a:r>
              <a:rPr lang="en-US" sz="2000" b="1" dirty="0">
                <a:solidFill>
                  <a:schemeClr val="accent1"/>
                </a:solidFill>
              </a:rPr>
              <a:t>How to Fine Tune a Case Study</a:t>
            </a:r>
          </a:p>
        </p:txBody>
      </p:sp>
      <p:cxnSp>
        <p:nvCxnSpPr>
          <p:cNvPr id="6" name="Straight Arrow Connector 5">
            <a:extLst>
              <a:ext uri="{FF2B5EF4-FFF2-40B4-BE49-F238E27FC236}">
                <a16:creationId xmlns:a16="http://schemas.microsoft.com/office/drawing/2014/main" id="{7E359CE1-4EE4-FF86-1EFD-BEF3CA4638CC}"/>
              </a:ext>
            </a:extLst>
          </p:cNvPr>
          <p:cNvCxnSpPr>
            <a:cxnSpLocks/>
          </p:cNvCxnSpPr>
          <p:nvPr/>
        </p:nvCxnSpPr>
        <p:spPr>
          <a:xfrm flipH="1">
            <a:off x="4247964" y="3363838"/>
            <a:ext cx="828091" cy="93610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1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1275605"/>
            <a:ext cx="8712968" cy="3319017"/>
          </a:xfrm>
        </p:spPr>
        <p:txBody>
          <a:bodyPr/>
          <a:lstStyle/>
          <a:p>
            <a:pPr marL="514350" indent="-514350">
              <a:buAutoNum type="arabicPeriod"/>
            </a:pPr>
            <a:r>
              <a:rPr lang="en-GB" sz="2000" b="1" dirty="0"/>
              <a:t>Set up appropriate equity and debt levels</a:t>
            </a:r>
          </a:p>
          <a:p>
            <a:pPr lvl="1"/>
            <a:r>
              <a:rPr lang="en-GB" sz="1800" dirty="0"/>
              <a:t>If project is eligible for export credit, maximize it</a:t>
            </a:r>
          </a:p>
          <a:p>
            <a:pPr lvl="1"/>
            <a:r>
              <a:rPr lang="en-GB" sz="1800" dirty="0"/>
              <a:t>Choose acceptable equity level (15 – </a:t>
            </a:r>
            <a:r>
              <a:rPr lang="en-GB" sz="1800" dirty="0">
                <a:solidFill>
                  <a:srgbClr val="FF0000"/>
                </a:solidFill>
              </a:rPr>
              <a:t>30%</a:t>
            </a:r>
            <a:r>
              <a:rPr lang="en-GB" sz="1800" dirty="0"/>
              <a:t>)</a:t>
            </a:r>
          </a:p>
          <a:p>
            <a:pPr lvl="1"/>
            <a:r>
              <a:rPr lang="en-GB" sz="1800" dirty="0"/>
              <a:t>Select financing options to ‘fill the gap’</a:t>
            </a:r>
          </a:p>
          <a:p>
            <a:pPr lvl="1"/>
            <a:r>
              <a:rPr lang="en-GB" sz="1800" dirty="0"/>
              <a:t>Ensure short-term deposit and stand-by facility are the most expensive options</a:t>
            </a:r>
          </a:p>
        </p:txBody>
      </p:sp>
      <p:sp>
        <p:nvSpPr>
          <p:cNvPr id="3" name="Title 2"/>
          <p:cNvSpPr>
            <a:spLocks noGrp="1"/>
          </p:cNvSpPr>
          <p:nvPr>
            <p:ph type="title"/>
          </p:nvPr>
        </p:nvSpPr>
        <p:spPr/>
        <p:txBody>
          <a:bodyPr/>
          <a:lstStyle/>
          <a:p>
            <a:r>
              <a:rPr lang="en-GB" dirty="0"/>
              <a:t>Balancing a FINPLAN Case</a:t>
            </a:r>
          </a:p>
        </p:txBody>
      </p:sp>
      <p:sp>
        <p:nvSpPr>
          <p:cNvPr id="2" name="TextBox 1">
            <a:extLst>
              <a:ext uri="{FF2B5EF4-FFF2-40B4-BE49-F238E27FC236}">
                <a16:creationId xmlns:a16="http://schemas.microsoft.com/office/drawing/2014/main" id="{87856AA2-E85B-3417-6C02-AB38E8BB2E35}"/>
              </a:ext>
            </a:extLst>
          </p:cNvPr>
          <p:cNvSpPr txBox="1"/>
          <p:nvPr/>
        </p:nvSpPr>
        <p:spPr>
          <a:xfrm>
            <a:off x="262210" y="699753"/>
            <a:ext cx="4813845" cy="400110"/>
          </a:xfrm>
          <a:prstGeom prst="rect">
            <a:avLst/>
          </a:prstGeom>
          <a:noFill/>
        </p:spPr>
        <p:txBody>
          <a:bodyPr wrap="square" rtlCol="0">
            <a:spAutoFit/>
          </a:bodyPr>
          <a:lstStyle/>
          <a:p>
            <a:r>
              <a:rPr lang="en-US" sz="2000" b="1" dirty="0">
                <a:solidFill>
                  <a:schemeClr val="accent1"/>
                </a:solidFill>
              </a:rPr>
              <a:t>How to Fine Tune a Case Study</a:t>
            </a:r>
          </a:p>
        </p:txBody>
      </p:sp>
    </p:spTree>
    <p:extLst>
      <p:ext uri="{BB962C8B-B14F-4D97-AF65-F5344CB8AC3E}">
        <p14:creationId xmlns:p14="http://schemas.microsoft.com/office/powerpoint/2010/main" val="31054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55BEBC-CC93-BCDE-230A-6D56A1D48D63}"/>
              </a:ext>
            </a:extLst>
          </p:cNvPr>
          <p:cNvPicPr>
            <a:picLocks noChangeAspect="1"/>
          </p:cNvPicPr>
          <p:nvPr/>
        </p:nvPicPr>
        <p:blipFill rotWithShape="1">
          <a:blip r:embed="rId3"/>
          <a:srcRect t="7095"/>
          <a:stretch/>
        </p:blipFill>
        <p:spPr>
          <a:xfrm>
            <a:off x="1115616" y="2386611"/>
            <a:ext cx="6552728" cy="2669415"/>
          </a:xfrm>
          <a:prstGeom prst="rect">
            <a:avLst/>
          </a:prstGeom>
        </p:spPr>
      </p:pic>
      <p:sp>
        <p:nvSpPr>
          <p:cNvPr id="4" name="Content Placeholder 3"/>
          <p:cNvSpPr>
            <a:spLocks noGrp="1"/>
          </p:cNvSpPr>
          <p:nvPr>
            <p:ph idx="1"/>
          </p:nvPr>
        </p:nvSpPr>
        <p:spPr>
          <a:xfrm>
            <a:off x="251520" y="1275605"/>
            <a:ext cx="8712968" cy="3319017"/>
          </a:xfrm>
        </p:spPr>
        <p:txBody>
          <a:bodyPr/>
          <a:lstStyle/>
          <a:p>
            <a:pPr marL="457200" indent="-457200">
              <a:buAutoNum type="arabicPeriod" startAt="2"/>
            </a:pPr>
            <a:r>
              <a:rPr lang="en-GB" sz="2000" b="1" dirty="0"/>
              <a:t>During the Construction, ensure short-term deposit &amp; stand-by facility are rarely used</a:t>
            </a:r>
          </a:p>
          <a:p>
            <a:pPr lvl="1"/>
            <a:r>
              <a:rPr lang="en-GB" sz="1800" u="sng" dirty="0"/>
              <a:t>Check Cash Inflows and Outflows</a:t>
            </a:r>
          </a:p>
        </p:txBody>
      </p:sp>
      <p:sp>
        <p:nvSpPr>
          <p:cNvPr id="3" name="Title 2"/>
          <p:cNvSpPr>
            <a:spLocks noGrp="1"/>
          </p:cNvSpPr>
          <p:nvPr>
            <p:ph type="title"/>
          </p:nvPr>
        </p:nvSpPr>
        <p:spPr/>
        <p:txBody>
          <a:bodyPr/>
          <a:lstStyle/>
          <a:p>
            <a:r>
              <a:rPr lang="en-GB" dirty="0"/>
              <a:t>Balancing a FINPLAN Case</a:t>
            </a:r>
          </a:p>
        </p:txBody>
      </p:sp>
      <p:sp>
        <p:nvSpPr>
          <p:cNvPr id="2" name="TextBox 1">
            <a:extLst>
              <a:ext uri="{FF2B5EF4-FFF2-40B4-BE49-F238E27FC236}">
                <a16:creationId xmlns:a16="http://schemas.microsoft.com/office/drawing/2014/main" id="{87856AA2-E85B-3417-6C02-AB38E8BB2E35}"/>
              </a:ext>
            </a:extLst>
          </p:cNvPr>
          <p:cNvSpPr txBox="1"/>
          <p:nvPr/>
        </p:nvSpPr>
        <p:spPr>
          <a:xfrm>
            <a:off x="262210" y="699753"/>
            <a:ext cx="4813845" cy="400110"/>
          </a:xfrm>
          <a:prstGeom prst="rect">
            <a:avLst/>
          </a:prstGeom>
          <a:noFill/>
        </p:spPr>
        <p:txBody>
          <a:bodyPr wrap="square" rtlCol="0">
            <a:spAutoFit/>
          </a:bodyPr>
          <a:lstStyle/>
          <a:p>
            <a:r>
              <a:rPr lang="en-US" sz="2000" b="1" dirty="0">
                <a:solidFill>
                  <a:schemeClr val="accent1"/>
                </a:solidFill>
              </a:rPr>
              <a:t>How to Fine Tune a Case Study</a:t>
            </a:r>
          </a:p>
        </p:txBody>
      </p:sp>
      <p:cxnSp>
        <p:nvCxnSpPr>
          <p:cNvPr id="7" name="Straight Arrow Connector 6">
            <a:extLst>
              <a:ext uri="{FF2B5EF4-FFF2-40B4-BE49-F238E27FC236}">
                <a16:creationId xmlns:a16="http://schemas.microsoft.com/office/drawing/2014/main" id="{BBF4DD18-BE9E-3696-C625-8E1ECA9A0C8E}"/>
              </a:ext>
            </a:extLst>
          </p:cNvPr>
          <p:cNvCxnSpPr>
            <a:cxnSpLocks/>
          </p:cNvCxnSpPr>
          <p:nvPr/>
        </p:nvCxnSpPr>
        <p:spPr>
          <a:xfrm flipH="1">
            <a:off x="4642446" y="1932320"/>
            <a:ext cx="1224136" cy="14109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5456DC6C-DC8C-FB21-E8F6-FB3D230D29B3}"/>
              </a:ext>
            </a:extLst>
          </p:cNvPr>
          <p:cNvSpPr/>
          <p:nvPr/>
        </p:nvSpPr>
        <p:spPr>
          <a:xfrm>
            <a:off x="2555776" y="3431123"/>
            <a:ext cx="2232248" cy="222403"/>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524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1275605"/>
            <a:ext cx="8712968" cy="3319017"/>
          </a:xfrm>
        </p:spPr>
        <p:txBody>
          <a:bodyPr/>
          <a:lstStyle/>
          <a:p>
            <a:pPr marL="457200" indent="-457200">
              <a:buAutoNum type="arabicPeriod" startAt="2"/>
            </a:pPr>
            <a:r>
              <a:rPr lang="en-GB" sz="2000" b="1" dirty="0"/>
              <a:t>During the Construction, ensure short-term deposit &amp; stand-by facility are rarely used</a:t>
            </a:r>
          </a:p>
          <a:p>
            <a:pPr lvl="1"/>
            <a:r>
              <a:rPr lang="en-GB" sz="1800" u="sng" dirty="0"/>
              <a:t>Check Cash Inflows and Outflows</a:t>
            </a:r>
          </a:p>
          <a:p>
            <a:pPr lvl="2"/>
            <a:r>
              <a:rPr lang="en-GB" sz="1800" dirty="0"/>
              <a:t>Check cash available in </a:t>
            </a:r>
            <a:r>
              <a:rPr lang="en-GB" sz="1800" dirty="0">
                <a:solidFill>
                  <a:schemeClr val="accent1"/>
                </a:solidFill>
              </a:rPr>
              <a:t>short-term deposits</a:t>
            </a:r>
          </a:p>
          <a:p>
            <a:pPr lvl="2"/>
            <a:r>
              <a:rPr lang="en-GB" sz="1800" dirty="0"/>
              <a:t>Check flows from </a:t>
            </a:r>
            <a:r>
              <a:rPr lang="en-GB" sz="1800" dirty="0">
                <a:solidFill>
                  <a:schemeClr val="accent1"/>
                </a:solidFill>
              </a:rPr>
              <a:t>stand-by facility </a:t>
            </a:r>
            <a:r>
              <a:rPr lang="en-GB" sz="1800" dirty="0"/>
              <a:t>(and to short-term deposits)</a:t>
            </a:r>
          </a:p>
          <a:p>
            <a:pPr lvl="2"/>
            <a:r>
              <a:rPr lang="en-GB" sz="1800" dirty="0"/>
              <a:t>(Check balance of stand-by facility in Intermediate Results)</a:t>
            </a:r>
          </a:p>
          <a:p>
            <a:pPr lvl="2"/>
            <a:r>
              <a:rPr lang="en-GB" sz="1800" u="sng" dirty="0"/>
              <a:t>Minimise them by readjusting debt and equity </a:t>
            </a:r>
          </a:p>
          <a:p>
            <a:pPr lvl="3"/>
            <a:r>
              <a:rPr lang="en-GB" sz="1800" dirty="0"/>
              <a:t>i.e. the cash available in short-term deposit and money drawn from stand-by facility </a:t>
            </a:r>
          </a:p>
        </p:txBody>
      </p:sp>
      <p:sp>
        <p:nvSpPr>
          <p:cNvPr id="3" name="Title 2"/>
          <p:cNvSpPr>
            <a:spLocks noGrp="1"/>
          </p:cNvSpPr>
          <p:nvPr>
            <p:ph type="title"/>
          </p:nvPr>
        </p:nvSpPr>
        <p:spPr/>
        <p:txBody>
          <a:bodyPr/>
          <a:lstStyle/>
          <a:p>
            <a:r>
              <a:rPr lang="en-GB" dirty="0"/>
              <a:t>Balancing a FINPLAN Case</a:t>
            </a:r>
          </a:p>
        </p:txBody>
      </p:sp>
      <p:sp>
        <p:nvSpPr>
          <p:cNvPr id="2" name="TextBox 1">
            <a:extLst>
              <a:ext uri="{FF2B5EF4-FFF2-40B4-BE49-F238E27FC236}">
                <a16:creationId xmlns:a16="http://schemas.microsoft.com/office/drawing/2014/main" id="{87856AA2-E85B-3417-6C02-AB38E8BB2E35}"/>
              </a:ext>
            </a:extLst>
          </p:cNvPr>
          <p:cNvSpPr txBox="1"/>
          <p:nvPr/>
        </p:nvSpPr>
        <p:spPr>
          <a:xfrm>
            <a:off x="262210" y="699753"/>
            <a:ext cx="4813845" cy="400110"/>
          </a:xfrm>
          <a:prstGeom prst="rect">
            <a:avLst/>
          </a:prstGeom>
          <a:noFill/>
        </p:spPr>
        <p:txBody>
          <a:bodyPr wrap="square" rtlCol="0">
            <a:spAutoFit/>
          </a:bodyPr>
          <a:lstStyle/>
          <a:p>
            <a:r>
              <a:rPr lang="en-US" sz="2000" b="1" dirty="0">
                <a:solidFill>
                  <a:schemeClr val="accent1"/>
                </a:solidFill>
              </a:rPr>
              <a:t>How to Fine Tune a Case Study</a:t>
            </a:r>
          </a:p>
        </p:txBody>
      </p:sp>
    </p:spTree>
    <p:extLst>
      <p:ext uri="{BB962C8B-B14F-4D97-AF65-F5344CB8AC3E}">
        <p14:creationId xmlns:p14="http://schemas.microsoft.com/office/powerpoint/2010/main" val="696120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FAE8E-412C-F7E4-9399-714E75653281}"/>
              </a:ext>
            </a:extLst>
          </p:cNvPr>
          <p:cNvSpPr>
            <a:spLocks noGrp="1"/>
          </p:cNvSpPr>
          <p:nvPr>
            <p:ph type="title"/>
          </p:nvPr>
        </p:nvSpPr>
        <p:spPr/>
        <p:txBody>
          <a:bodyPr/>
          <a:lstStyle/>
          <a:p>
            <a:r>
              <a:rPr lang="en-US" dirty="0"/>
              <a:t>Balancing a FINPLAN Case</a:t>
            </a:r>
          </a:p>
        </p:txBody>
      </p:sp>
      <p:sp>
        <p:nvSpPr>
          <p:cNvPr id="4" name="TextBox 3">
            <a:extLst>
              <a:ext uri="{FF2B5EF4-FFF2-40B4-BE49-F238E27FC236}">
                <a16:creationId xmlns:a16="http://schemas.microsoft.com/office/drawing/2014/main" id="{E53B4B87-8082-0234-6B98-C6632082FFBF}"/>
              </a:ext>
            </a:extLst>
          </p:cNvPr>
          <p:cNvSpPr txBox="1"/>
          <p:nvPr/>
        </p:nvSpPr>
        <p:spPr>
          <a:xfrm>
            <a:off x="262210" y="699753"/>
            <a:ext cx="4813845" cy="400110"/>
          </a:xfrm>
          <a:prstGeom prst="rect">
            <a:avLst/>
          </a:prstGeom>
          <a:noFill/>
        </p:spPr>
        <p:txBody>
          <a:bodyPr wrap="square" rtlCol="0">
            <a:spAutoFit/>
          </a:bodyPr>
          <a:lstStyle/>
          <a:p>
            <a:r>
              <a:rPr lang="en-US" sz="2000" b="1" dirty="0">
                <a:solidFill>
                  <a:schemeClr val="accent1"/>
                </a:solidFill>
              </a:rPr>
              <a:t>How to Fine Tune a Case Study</a:t>
            </a:r>
          </a:p>
        </p:txBody>
      </p:sp>
      <p:pic>
        <p:nvPicPr>
          <p:cNvPr id="5" name="Picture 4">
            <a:extLst>
              <a:ext uri="{FF2B5EF4-FFF2-40B4-BE49-F238E27FC236}">
                <a16:creationId xmlns:a16="http://schemas.microsoft.com/office/drawing/2014/main" id="{4B72E276-956A-B168-AC04-12E62C87AE71}"/>
              </a:ext>
            </a:extLst>
          </p:cNvPr>
          <p:cNvPicPr>
            <a:picLocks noChangeAspect="1"/>
          </p:cNvPicPr>
          <p:nvPr/>
        </p:nvPicPr>
        <p:blipFill>
          <a:blip r:embed="rId3"/>
          <a:stretch>
            <a:fillRect/>
          </a:stretch>
        </p:blipFill>
        <p:spPr>
          <a:xfrm>
            <a:off x="329998" y="1069176"/>
            <a:ext cx="3981500" cy="4020268"/>
          </a:xfrm>
          <a:prstGeom prst="rect">
            <a:avLst/>
          </a:prstGeom>
        </p:spPr>
      </p:pic>
      <p:sp>
        <p:nvSpPr>
          <p:cNvPr id="6" name="Rectangle 3">
            <a:extLst>
              <a:ext uri="{FF2B5EF4-FFF2-40B4-BE49-F238E27FC236}">
                <a16:creationId xmlns:a16="http://schemas.microsoft.com/office/drawing/2014/main" id="{C2C6D1F2-39DA-78A7-CF54-A162874B0287}"/>
              </a:ext>
            </a:extLst>
          </p:cNvPr>
          <p:cNvSpPr txBox="1">
            <a:spLocks noChangeArrowheads="1"/>
          </p:cNvSpPr>
          <p:nvPr/>
        </p:nvSpPr>
        <p:spPr>
          <a:xfrm>
            <a:off x="0" y="1916113"/>
            <a:ext cx="8521700" cy="12969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altLang="en-US" sz="2000">
              <a:solidFill>
                <a:schemeClr val="tx2">
                  <a:lumMod val="75000"/>
                </a:schemeClr>
              </a:solidFill>
            </a:endParaRPr>
          </a:p>
          <a:p>
            <a:endParaRPr lang="en-GB" altLang="en-US" sz="2000" dirty="0">
              <a:solidFill>
                <a:schemeClr val="tx2">
                  <a:lumMod val="75000"/>
                </a:schemeClr>
              </a:solidFill>
            </a:endParaRPr>
          </a:p>
        </p:txBody>
      </p:sp>
      <p:sp>
        <p:nvSpPr>
          <p:cNvPr id="7" name="Rounded Rectangle 6">
            <a:extLst>
              <a:ext uri="{FF2B5EF4-FFF2-40B4-BE49-F238E27FC236}">
                <a16:creationId xmlns:a16="http://schemas.microsoft.com/office/drawing/2014/main" id="{E3D186B3-BD4F-F974-BC02-2943556597A9}"/>
              </a:ext>
            </a:extLst>
          </p:cNvPr>
          <p:cNvSpPr/>
          <p:nvPr/>
        </p:nvSpPr>
        <p:spPr>
          <a:xfrm>
            <a:off x="2366805" y="3342654"/>
            <a:ext cx="1197083" cy="11927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CC080D60-B6C7-969A-D854-B38090B118C3}"/>
              </a:ext>
            </a:extLst>
          </p:cNvPr>
          <p:cNvSpPr/>
          <p:nvPr/>
        </p:nvSpPr>
        <p:spPr>
          <a:xfrm>
            <a:off x="3522662" y="1959057"/>
            <a:ext cx="439138" cy="16765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544D74B6-ECC8-CAAF-8729-DF510CD6851C}"/>
              </a:ext>
            </a:extLst>
          </p:cNvPr>
          <p:cNvSpPr/>
          <p:nvPr/>
        </p:nvSpPr>
        <p:spPr>
          <a:xfrm>
            <a:off x="5267460" y="1653576"/>
            <a:ext cx="288032" cy="28803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1</a:t>
            </a:r>
          </a:p>
        </p:txBody>
      </p:sp>
      <p:sp>
        <p:nvSpPr>
          <p:cNvPr id="10" name="TextBox 9">
            <a:extLst>
              <a:ext uri="{FF2B5EF4-FFF2-40B4-BE49-F238E27FC236}">
                <a16:creationId xmlns:a16="http://schemas.microsoft.com/office/drawing/2014/main" id="{61305C2D-B2AF-4093-F29F-5637472E9F2A}"/>
              </a:ext>
            </a:extLst>
          </p:cNvPr>
          <p:cNvSpPr txBox="1"/>
          <p:nvPr/>
        </p:nvSpPr>
        <p:spPr>
          <a:xfrm>
            <a:off x="5573357" y="1639114"/>
            <a:ext cx="2930478" cy="276999"/>
          </a:xfrm>
          <a:prstGeom prst="rect">
            <a:avLst/>
          </a:prstGeom>
          <a:noFill/>
        </p:spPr>
        <p:txBody>
          <a:bodyPr wrap="square" rtlCol="0">
            <a:spAutoFit/>
          </a:bodyPr>
          <a:lstStyle/>
          <a:p>
            <a:r>
              <a:rPr lang="en-GB" sz="1200" b="1" dirty="0">
                <a:solidFill>
                  <a:srgbClr val="C00000"/>
                </a:solidFill>
                <a:latin typeface="+mj-lt"/>
              </a:rPr>
              <a:t>Construction time is 2017 - 2019</a:t>
            </a:r>
          </a:p>
        </p:txBody>
      </p:sp>
      <p:cxnSp>
        <p:nvCxnSpPr>
          <p:cNvPr id="11" name="Straight Arrow Connector 10">
            <a:extLst>
              <a:ext uri="{FF2B5EF4-FFF2-40B4-BE49-F238E27FC236}">
                <a16:creationId xmlns:a16="http://schemas.microsoft.com/office/drawing/2014/main" id="{098CE83E-91CF-C39B-B705-057ED3ABB33C}"/>
              </a:ext>
            </a:extLst>
          </p:cNvPr>
          <p:cNvCxnSpPr>
            <a:cxnSpLocks/>
          </p:cNvCxnSpPr>
          <p:nvPr/>
        </p:nvCxnSpPr>
        <p:spPr>
          <a:xfrm flipV="1">
            <a:off x="4011509" y="1797592"/>
            <a:ext cx="1168379" cy="19809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EDDA828-3E40-E4EE-7D4A-826F44089516}"/>
              </a:ext>
            </a:extLst>
          </p:cNvPr>
          <p:cNvCxnSpPr>
            <a:cxnSpLocks/>
          </p:cNvCxnSpPr>
          <p:nvPr/>
        </p:nvCxnSpPr>
        <p:spPr>
          <a:xfrm flipV="1">
            <a:off x="3666361" y="1916113"/>
            <a:ext cx="1578887" cy="142654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2AC3ED36-8544-4C6A-B58D-1D78DE4C9378}"/>
              </a:ext>
            </a:extLst>
          </p:cNvPr>
          <p:cNvSpPr/>
          <p:nvPr/>
        </p:nvSpPr>
        <p:spPr>
          <a:xfrm>
            <a:off x="2366805" y="1477202"/>
            <a:ext cx="1197083" cy="151852"/>
          </a:xfrm>
          <a:prstGeom prst="roundRect">
            <a:avLst/>
          </a:prstGeom>
          <a:noFill/>
          <a:ln>
            <a:solidFill>
              <a:schemeClr val="accent6">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a:extLst>
              <a:ext uri="{FF2B5EF4-FFF2-40B4-BE49-F238E27FC236}">
                <a16:creationId xmlns:a16="http://schemas.microsoft.com/office/drawing/2014/main" id="{A3AFF29A-3758-05F0-8335-DA7AC44917FA}"/>
              </a:ext>
            </a:extLst>
          </p:cNvPr>
          <p:cNvSpPr/>
          <p:nvPr/>
        </p:nvSpPr>
        <p:spPr>
          <a:xfrm>
            <a:off x="2353072" y="2714846"/>
            <a:ext cx="1201095" cy="122526"/>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a:extLst>
              <a:ext uri="{FF2B5EF4-FFF2-40B4-BE49-F238E27FC236}">
                <a16:creationId xmlns:a16="http://schemas.microsoft.com/office/drawing/2014/main" id="{65FEA525-BF96-32CE-E9BD-91201F5F1DEB}"/>
              </a:ext>
            </a:extLst>
          </p:cNvPr>
          <p:cNvSpPr/>
          <p:nvPr/>
        </p:nvSpPr>
        <p:spPr>
          <a:xfrm>
            <a:off x="2353073" y="2971298"/>
            <a:ext cx="1210816" cy="122526"/>
          </a:xfrm>
          <a:prstGeom prst="roundRect">
            <a:avLst/>
          </a:prstGeom>
          <a:no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a:extLst>
              <a:ext uri="{FF2B5EF4-FFF2-40B4-BE49-F238E27FC236}">
                <a16:creationId xmlns:a16="http://schemas.microsoft.com/office/drawing/2014/main" id="{C86A5BB4-4958-D872-E5D1-0A6A0E5DEA1A}"/>
              </a:ext>
            </a:extLst>
          </p:cNvPr>
          <p:cNvSpPr/>
          <p:nvPr/>
        </p:nvSpPr>
        <p:spPr>
          <a:xfrm>
            <a:off x="2366805" y="4684722"/>
            <a:ext cx="1197083" cy="119276"/>
          </a:xfrm>
          <a:prstGeom prst="roundRect">
            <a:avLst/>
          </a:prstGeom>
          <a:no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62351A4B-0578-3F6D-B66E-08DD5496573D}"/>
              </a:ext>
            </a:extLst>
          </p:cNvPr>
          <p:cNvSpPr/>
          <p:nvPr/>
        </p:nvSpPr>
        <p:spPr>
          <a:xfrm>
            <a:off x="4957216" y="2632093"/>
            <a:ext cx="288032" cy="288032"/>
          </a:xfrm>
          <a:prstGeom prst="ellipse">
            <a:avLst/>
          </a:prstGeom>
          <a:solidFill>
            <a:schemeClr val="accent6">
              <a:lumMod val="10000"/>
            </a:schemeClr>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2</a:t>
            </a:r>
          </a:p>
        </p:txBody>
      </p:sp>
      <p:sp>
        <p:nvSpPr>
          <p:cNvPr id="18" name="TextBox 17">
            <a:extLst>
              <a:ext uri="{FF2B5EF4-FFF2-40B4-BE49-F238E27FC236}">
                <a16:creationId xmlns:a16="http://schemas.microsoft.com/office/drawing/2014/main" id="{7FF67EF1-D3D6-2707-BA05-CA8B66B2D36F}"/>
              </a:ext>
            </a:extLst>
          </p:cNvPr>
          <p:cNvSpPr txBox="1"/>
          <p:nvPr/>
        </p:nvSpPr>
        <p:spPr>
          <a:xfrm>
            <a:off x="5321497" y="2523707"/>
            <a:ext cx="3574008" cy="1615827"/>
          </a:xfrm>
          <a:prstGeom prst="rect">
            <a:avLst/>
          </a:prstGeom>
          <a:noFill/>
          <a:ln>
            <a:noFill/>
          </a:ln>
        </p:spPr>
        <p:txBody>
          <a:bodyPr wrap="square" rtlCol="0">
            <a:spAutoFit/>
          </a:bodyPr>
          <a:lstStyle/>
          <a:p>
            <a:pPr marL="171450" indent="-171450">
              <a:spcAft>
                <a:spcPts val="600"/>
              </a:spcAft>
              <a:buFont typeface="Arial" panose="020B0604020202020204" pitchFamily="34" charset="0"/>
              <a:buChar char="•"/>
            </a:pPr>
            <a:r>
              <a:rPr lang="en-GB" sz="1200" b="1" dirty="0">
                <a:solidFill>
                  <a:schemeClr val="accent6">
                    <a:lumMod val="10000"/>
                  </a:schemeClr>
                </a:solidFill>
                <a:latin typeface="+mj-lt"/>
              </a:rPr>
              <a:t>Short term deposit is emptied in first year</a:t>
            </a:r>
          </a:p>
          <a:p>
            <a:pPr marL="171450" indent="-171450">
              <a:spcAft>
                <a:spcPts val="600"/>
              </a:spcAft>
              <a:buFont typeface="Arial" panose="020B0604020202020204" pitchFamily="34" charset="0"/>
              <a:buChar char="•"/>
            </a:pPr>
            <a:r>
              <a:rPr lang="en-GB" sz="1200" b="1" dirty="0">
                <a:solidFill>
                  <a:schemeClr val="accent6">
                    <a:lumMod val="10000"/>
                  </a:schemeClr>
                </a:solidFill>
                <a:latin typeface="+mj-lt"/>
              </a:rPr>
              <a:t>Stand-by facility is rarely used</a:t>
            </a:r>
          </a:p>
          <a:p>
            <a:pPr marL="171450" indent="-171450">
              <a:spcAft>
                <a:spcPts val="600"/>
              </a:spcAft>
              <a:buFont typeface="Arial" panose="020B0604020202020204" pitchFamily="34" charset="0"/>
              <a:buChar char="•"/>
            </a:pPr>
            <a:r>
              <a:rPr lang="en-GB" sz="1200" b="1" dirty="0">
                <a:solidFill>
                  <a:schemeClr val="accent6">
                    <a:lumMod val="10000"/>
                  </a:schemeClr>
                </a:solidFill>
                <a:latin typeface="+mj-lt"/>
              </a:rPr>
              <a:t>Flows to (and from) short term deposit are (close to) zero (after short term deposit was emptied)</a:t>
            </a:r>
          </a:p>
          <a:p>
            <a:pPr marL="171450" indent="-171450">
              <a:spcAft>
                <a:spcPts val="600"/>
              </a:spcAft>
              <a:buFont typeface="Arial" panose="020B0604020202020204" pitchFamily="34" charset="0"/>
              <a:buChar char="•"/>
            </a:pPr>
            <a:r>
              <a:rPr lang="en-GB" sz="1200" b="1" dirty="0">
                <a:solidFill>
                  <a:schemeClr val="accent6">
                    <a:lumMod val="10000"/>
                  </a:schemeClr>
                </a:solidFill>
                <a:latin typeface="+mj-lt"/>
              </a:rPr>
              <a:t>(Check also balance of stand-by facility Intermediate Results)</a:t>
            </a:r>
          </a:p>
        </p:txBody>
      </p:sp>
      <p:sp>
        <p:nvSpPr>
          <p:cNvPr id="19" name="Rounded Rectangle 18">
            <a:extLst>
              <a:ext uri="{FF2B5EF4-FFF2-40B4-BE49-F238E27FC236}">
                <a16:creationId xmlns:a16="http://schemas.microsoft.com/office/drawing/2014/main" id="{332A7983-13EB-9AAE-4609-AA5A3992977D}"/>
              </a:ext>
            </a:extLst>
          </p:cNvPr>
          <p:cNvSpPr/>
          <p:nvPr/>
        </p:nvSpPr>
        <p:spPr>
          <a:xfrm>
            <a:off x="2339313" y="4200176"/>
            <a:ext cx="1622487" cy="119276"/>
          </a:xfrm>
          <a:prstGeom prst="roundRect">
            <a:avLst/>
          </a:prstGeom>
          <a:no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850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fade">
                                      <p:cBhvr>
                                        <p:cTn id="41" dur="500"/>
                                        <p:tgtEl>
                                          <p:spTgt spid="18">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8">
                                            <p:txEl>
                                              <p:pRg st="1" end="1"/>
                                            </p:txEl>
                                          </p:spTgt>
                                        </p:tgtEl>
                                        <p:attrNameLst>
                                          <p:attrName>style.visibility</p:attrName>
                                        </p:attrNameLst>
                                      </p:cBhvr>
                                      <p:to>
                                        <p:strVal val="visible"/>
                                      </p:to>
                                    </p:set>
                                    <p:animEffect transition="in" filter="fade">
                                      <p:cBhvr>
                                        <p:cTn id="51" dur="500"/>
                                        <p:tgtEl>
                                          <p:spTgt spid="18">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8">
                                            <p:txEl>
                                              <p:pRg st="2" end="2"/>
                                            </p:txEl>
                                          </p:spTgt>
                                        </p:tgtEl>
                                        <p:attrNameLst>
                                          <p:attrName>style.visibility</p:attrName>
                                        </p:attrNameLst>
                                      </p:cBhvr>
                                      <p:to>
                                        <p:strVal val="visible"/>
                                      </p:to>
                                    </p:set>
                                    <p:animEffect transition="in" filter="fade">
                                      <p:cBhvr>
                                        <p:cTn id="66" dur="500"/>
                                        <p:tgtEl>
                                          <p:spTgt spid="18">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8">
                                            <p:txEl>
                                              <p:pRg st="3" end="3"/>
                                            </p:txEl>
                                          </p:spTgt>
                                        </p:tgtEl>
                                        <p:attrNameLst>
                                          <p:attrName>style.visibility</p:attrName>
                                        </p:attrNameLst>
                                      </p:cBhvr>
                                      <p:to>
                                        <p:strVal val="visible"/>
                                      </p:to>
                                    </p:set>
                                    <p:animEffect transition="in" filter="fade">
                                      <p:cBhvr>
                                        <p:cTn id="76"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3" grpId="0" animBg="1"/>
      <p:bldP spid="14" grpId="0" animBg="1"/>
      <p:bldP spid="15" grpId="0" animBg="1"/>
      <p:bldP spid="16" grpId="0" animBg="1"/>
      <p:bldP spid="17"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323528" y="3273828"/>
            <a:ext cx="8568953" cy="810090"/>
          </a:xfrm>
        </p:spPr>
        <p:txBody>
          <a:bodyPr>
            <a:normAutofit/>
          </a:bodyPr>
          <a:lstStyle/>
          <a:p>
            <a:r>
              <a:rPr lang="en-GB" sz="4400" b="0" i="1" dirty="0">
                <a:latin typeface="Times" panose="02020603050405020304" pitchFamily="18" charset="0"/>
              </a:rPr>
              <a:t>Thank you!</a:t>
            </a:r>
          </a:p>
        </p:txBody>
      </p:sp>
    </p:spTree>
    <p:extLst>
      <p:ext uri="{BB962C8B-B14F-4D97-AF65-F5344CB8AC3E}">
        <p14:creationId xmlns:p14="http://schemas.microsoft.com/office/powerpoint/2010/main" val="1151185150"/>
      </p:ext>
    </p:extLst>
  </p:cSld>
  <p:clrMapOvr>
    <a:masterClrMapping/>
  </p:clrMapOvr>
</p:sld>
</file>

<file path=ppt/theme/theme1.xml><?xml version="1.0" encoding="utf-8"?>
<a:theme xmlns:a="http://schemas.openxmlformats.org/drawingml/2006/main" name="Office Theme">
  <a:themeElements>
    <a:clrScheme name="Custom 2">
      <a:dk1>
        <a:srgbClr val="003399"/>
      </a:dk1>
      <a:lt1>
        <a:sysClr val="window" lastClr="FFFFFF"/>
      </a:lt1>
      <a:dk2>
        <a:srgbClr val="3366CC"/>
      </a:dk2>
      <a:lt2>
        <a:srgbClr val="DBDBDD"/>
      </a:lt2>
      <a:accent1>
        <a:srgbClr val="6699CC"/>
      </a:accent1>
      <a:accent2>
        <a:srgbClr val="FF9900"/>
      </a:accent2>
      <a:accent3>
        <a:srgbClr val="99CC00"/>
      </a:accent3>
      <a:accent4>
        <a:srgbClr val="8681B8"/>
      </a:accent4>
      <a:accent5>
        <a:srgbClr val="32A14C"/>
      </a:accent5>
      <a:accent6>
        <a:srgbClr val="99CCFF"/>
      </a:accent6>
      <a:hlink>
        <a:srgbClr val="6699CC"/>
      </a:hlink>
      <a:folHlink>
        <a:srgbClr val="8681B8"/>
      </a:folHlink>
    </a:clrScheme>
    <a:fontScheme name="procur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EA_Presentation_wide_templ_1.pptx" id="{74F94D85-F321-452F-AFBA-435B7F14D923}" vid="{B994BE24-E5A7-494B-84B3-B72DCB3959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IAEA_Logo_wide</Template>
  <TotalTime>1074</TotalTime>
  <Words>1364</Words>
  <Application>Microsoft Office PowerPoint</Application>
  <PresentationFormat>On-screen Show (16:9)</PresentationFormat>
  <Paragraphs>67</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Balancing a FINPLAN Case</vt:lpstr>
      <vt:lpstr>Balancing a FINPLAN Case</vt:lpstr>
      <vt:lpstr>Balancing a FINPLAN Case</vt:lpstr>
      <vt:lpstr>Balancing a FINPLAN Case</vt:lpstr>
      <vt:lpstr>Balancing a FINPLAN Case</vt:lpstr>
      <vt:lpstr>Balancing a FINPLAN Case</vt:lpstr>
      <vt:lpstr>Balancing a FINPLAN Case</vt:lpstr>
      <vt:lpstr>Balancing a FINPLAN Case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WELSCH, Manuel</dc:creator>
  <cp:lastModifiedBy>Naomi Tan</cp:lastModifiedBy>
  <cp:revision>10</cp:revision>
  <cp:lastPrinted>2015-12-18T15:27:41Z</cp:lastPrinted>
  <dcterms:created xsi:type="dcterms:W3CDTF">2023-02-28T13:16:51Z</dcterms:created>
  <dcterms:modified xsi:type="dcterms:W3CDTF">2025-07-01T17:52:50Z</dcterms:modified>
</cp:coreProperties>
</file>