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93" r:id="rId3"/>
    <p:sldId id="261" r:id="rId4"/>
    <p:sldId id="294" r:id="rId5"/>
    <p:sldId id="295" r:id="rId6"/>
    <p:sldId id="296" r:id="rId7"/>
    <p:sldId id="297" r:id="rId8"/>
    <p:sldId id="298" r:id="rId9"/>
    <p:sldId id="299" r:id="rId10"/>
    <p:sldId id="291" r:id="rId11"/>
  </p:sldIdLst>
  <p:sldSz cx="9144000" cy="5143500" type="screen16x9"/>
  <p:notesSz cx="7099300" cy="10234613"/>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43" autoAdjust="0"/>
    <p:restoredTop sz="83425" autoAdjust="0"/>
  </p:normalViewPr>
  <p:slideViewPr>
    <p:cSldViewPr>
      <p:cViewPr varScale="1">
        <p:scale>
          <a:sx n="140" d="100"/>
          <a:sy n="140" d="100"/>
        </p:scale>
        <p:origin x="1248"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Tan" userId="S::gynt3@lunet.lboro.ac.uk::8ce5270c-ec91-47e3-b3ed-c9746ddfe401" providerId="AD" clId="Web-{88185F5D-AA2D-2DB4-BF37-68A21D693DE7}"/>
    <pc:docChg chg="modSld">
      <pc:chgData name="Naomi Tan" userId="S::gynt3@lunet.lboro.ac.uk::8ce5270c-ec91-47e3-b3ed-c9746ddfe401" providerId="AD" clId="Web-{88185F5D-AA2D-2DB4-BF37-68A21D693DE7}" dt="2025-07-01T17:51:31.153" v="17"/>
      <pc:docMkLst>
        <pc:docMk/>
      </pc:docMkLst>
      <pc:sldChg chg="modNotes">
        <pc:chgData name="Naomi Tan" userId="S::gynt3@lunet.lboro.ac.uk::8ce5270c-ec91-47e3-b3ed-c9746ddfe401" providerId="AD" clId="Web-{88185F5D-AA2D-2DB4-BF37-68A21D693DE7}" dt="2025-07-01T17:51:31.153" v="17"/>
        <pc:sldMkLst>
          <pc:docMk/>
          <pc:sldMk cId="3827987102" sldId="256"/>
        </pc:sldMkLst>
      </pc:sldChg>
    </pc:docChg>
  </pc:docChgLst>
  <pc:docChgLst>
    <pc:chgData name="Naomi Tan" userId="8ce5270c-ec91-47e3-b3ed-c9746ddfe401" providerId="ADAL" clId="{CFF44FAA-5702-C04B-8D7C-0B58A9CD7DFD}"/>
    <pc:docChg chg="custSel modSld">
      <pc:chgData name="Naomi Tan" userId="8ce5270c-ec91-47e3-b3ed-c9746ddfe401" providerId="ADAL" clId="{CFF44FAA-5702-C04B-8D7C-0B58A9CD7DFD}" dt="2025-04-16T09:31:58.903" v="0" actId="478"/>
      <pc:docMkLst>
        <pc:docMk/>
      </pc:docMkLst>
      <pc:sldChg chg="delSp mod">
        <pc:chgData name="Naomi Tan" userId="8ce5270c-ec91-47e3-b3ed-c9746ddfe401" providerId="ADAL" clId="{CFF44FAA-5702-C04B-8D7C-0B58A9CD7DFD}" dt="2025-04-16T09:31:58.903" v="0" actId="478"/>
        <pc:sldMkLst>
          <pc:docMk/>
          <pc:sldMk cId="3827987102"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01/07/2025</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36" tIns="47368" rIns="94736" bIns="47368" rtlCol="0" anchor="ctr"/>
          <a:lstStyle/>
          <a:p>
            <a:endParaRPr lang="en-GB"/>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1"/>
              <a:t>Licence: </a:t>
            </a:r>
            <a:r>
              <a:rPr lang="en-GB"/>
              <a:t>This work is licensed under the Creative Commons Attribution 4.0 International License (CC BY 4.0). To view a copy of this license, visit </a:t>
            </a:r>
            <a:r>
              <a:rPr lang="en-GB" dirty="0">
                <a:solidFill>
                  <a:srgbClr val="444444"/>
                </a:solidFill>
                <a:hlinkClick r:id="rId3"/>
              </a:rPr>
              <a:t>https://creativecommons.org/licenses/by/4.0/</a:t>
            </a:r>
            <a:r>
              <a:rPr lang="en-GB"/>
              <a:t>.</a:t>
            </a:r>
            <a:endParaRPr lang="en-US">
              <a:solidFill>
                <a:srgbClr val="444444"/>
              </a:solidFill>
            </a:endParaRPr>
          </a:p>
          <a:p>
            <a:r>
              <a:rPr lang="en-GB" b="1" dirty="0"/>
              <a:t>Attribution: </a:t>
            </a:r>
            <a:r>
              <a:rPr lang="en-GB"/>
              <a:t>Please cite as: Tan, N. (2025) Evaluating Results from a FINPLAN Case. Version 1. Climate Compatible Growth Teaching Kit Website, Climate Compatible Growth.</a:t>
            </a:r>
            <a:endParaRPr lang="en-US">
              <a:solidFill>
                <a:srgbClr val="444444"/>
              </a:solidFill>
            </a:endParaRPr>
          </a:p>
        </p:txBody>
      </p:sp>
      <p:sp>
        <p:nvSpPr>
          <p:cNvPr id="4" name="Slide Number Placeholder 3"/>
          <p:cNvSpPr>
            <a:spLocks noGrp="1"/>
          </p:cNvSpPr>
          <p:nvPr>
            <p:ph type="sldNum" sz="quarter" idx="10"/>
          </p:nvPr>
        </p:nvSpPr>
        <p:spPr/>
        <p:txBody>
          <a:bodyPr/>
          <a:lstStyle/>
          <a:p>
            <a:fld id="{5750A1E1-C8D9-4447-9192-37BA973CD27A}" type="slidenum">
              <a:rPr lang="en-GB" smtClean="0"/>
              <a:t>1</a:t>
            </a:fld>
            <a:endParaRPr lang="en-GB"/>
          </a:p>
        </p:txBody>
      </p:sp>
    </p:spTree>
    <p:extLst>
      <p:ext uri="{BB962C8B-B14F-4D97-AF65-F5344CB8AC3E}">
        <p14:creationId xmlns:p14="http://schemas.microsoft.com/office/powerpoint/2010/main" val="87210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D1D5DB"/>
                </a:solidFill>
                <a:effectLst/>
                <a:latin typeface="Söhne"/>
              </a:rPr>
              <a:t>Reminder - IRR is the discount rate that makes the NPV of an investment project equal to zero. In other words, it is the rate of return at which the present value of cash inflows equals the present value of cash outflows. IRR represents the project's expected rate of return. </a:t>
            </a:r>
            <a:r>
              <a:rPr lang="en-US" sz="1200" dirty="0">
                <a:latin typeface="Arial"/>
                <a:ea typeface="SimSun" panose="02010600030101010101" pitchFamily="2" charset="-122"/>
                <a:cs typeface="Vani" panose="020B0502040204020203" pitchFamily="34" charset="0"/>
              </a:rPr>
              <a:t>As investments happen mostly in the beginning and benefits in the future, the higher the IRR the better. (Theoretically) all projects with an IRR higher than the cost of capital should be undertaken</a:t>
            </a:r>
          </a:p>
          <a:p>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3</a:t>
            </a:fld>
            <a:endParaRPr lang="en-GB"/>
          </a:p>
        </p:txBody>
      </p:sp>
    </p:spTree>
    <p:extLst>
      <p:ext uri="{BB962C8B-B14F-4D97-AF65-F5344CB8AC3E}">
        <p14:creationId xmlns:p14="http://schemas.microsoft.com/office/powerpoint/2010/main" val="1731564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0" i="0" u="none" strike="noStrike" dirty="0">
                <a:solidFill>
                  <a:srgbClr val="1D1D1D"/>
                </a:solidFill>
                <a:effectLst/>
                <a:latin typeface="Calibri" panose="020F0502020204030204" pitchFamily="34" charset="0"/>
              </a:rPr>
              <a:t>What FINPLAN shows as debt/equity ratio is rather the debt ratio</a:t>
            </a:r>
          </a:p>
          <a:p>
            <a:r>
              <a:rPr lang="en-GB" b="0" i="0" u="none" strike="noStrike" baseline="0" dirty="0">
                <a:solidFill>
                  <a:srgbClr val="1D1D1D"/>
                </a:solidFill>
                <a:effectLst/>
                <a:latin typeface="Calibri" panose="020F0502020204030204" pitchFamily="34" charset="0"/>
              </a:rPr>
              <a:t>In OU ppt slides, debt/equity ratio is debt/equity</a:t>
            </a:r>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4</a:t>
            </a:fld>
            <a:endParaRPr lang="en-GB"/>
          </a:p>
        </p:txBody>
      </p:sp>
    </p:spTree>
    <p:extLst>
      <p:ext uri="{BB962C8B-B14F-4D97-AF65-F5344CB8AC3E}">
        <p14:creationId xmlns:p14="http://schemas.microsoft.com/office/powerpoint/2010/main" val="2247609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0" i="0" dirty="0">
                <a:solidFill>
                  <a:srgbClr val="D1D5DB"/>
                </a:solidFill>
                <a:effectLst/>
                <a:latin typeface="Söhne"/>
              </a:rPr>
              <a:t>The Debt Service Coverage Ratio (DSCR) is a financial metric used to assess a company's ability to meet its debt obligations. It is particularly important in project finance and corporate finance, where lenders use it to evaluate the borrower's capacity to service its debt through operating income. The Debt Service Coverage Ratio is calculated by dividing the operating income by the total debt service:</a:t>
            </a:r>
          </a:p>
          <a:p>
            <a:pPr algn="l">
              <a:buFont typeface="+mj-lt"/>
              <a:buAutoNum type="arabicPeriod"/>
            </a:pPr>
            <a:r>
              <a:rPr lang="en-GB" b="1" i="0" dirty="0">
                <a:solidFill>
                  <a:srgbClr val="D1D5DB"/>
                </a:solidFill>
                <a:effectLst/>
                <a:latin typeface="Söhne"/>
              </a:rPr>
              <a:t>Operating Income:</a:t>
            </a:r>
            <a:r>
              <a:rPr lang="en-GB" b="0" i="0" dirty="0">
                <a:solidFill>
                  <a:srgbClr val="D1D5DB"/>
                </a:solidFill>
                <a:effectLst/>
                <a:latin typeface="Söhne"/>
              </a:rPr>
              <a:t> This represents the company's earnings before interest, taxes, depreciation, and amortization (EBITDA) or a similar measure. It reflects the income generated from the core operations of the business.</a:t>
            </a:r>
          </a:p>
          <a:p>
            <a:pPr algn="l">
              <a:buFont typeface="+mj-lt"/>
              <a:buAutoNum type="arabicPeriod"/>
            </a:pPr>
            <a:r>
              <a:rPr lang="en-GB" b="1" i="0" dirty="0">
                <a:solidFill>
                  <a:srgbClr val="D1D5DB"/>
                </a:solidFill>
                <a:effectLst/>
                <a:latin typeface="Söhne"/>
              </a:rPr>
              <a:t>Total Debt Service:</a:t>
            </a:r>
            <a:r>
              <a:rPr lang="en-GB" b="0" i="0" dirty="0">
                <a:solidFill>
                  <a:srgbClr val="D1D5DB"/>
                </a:solidFill>
                <a:effectLst/>
                <a:latin typeface="Söhne"/>
              </a:rPr>
              <a:t> This includes all the obligations related to servicing the debt, such as interest payments, principal repayments, and other relevant costs associated with debt. The total debt service is essentially the sum of interest and principal payments due during a specific period.</a:t>
            </a:r>
          </a:p>
          <a:p>
            <a:pPr algn="l">
              <a:buFont typeface="Arial" panose="020B0604020202020204" pitchFamily="34" charset="0"/>
              <a:buChar char="•"/>
            </a:pPr>
            <a:r>
              <a:rPr lang="en-GB" b="0" i="0" dirty="0">
                <a:solidFill>
                  <a:srgbClr val="D1D5DB"/>
                </a:solidFill>
                <a:effectLst/>
                <a:latin typeface="Söhne"/>
              </a:rPr>
              <a:t>A DSCR greater than 1 indicates that the company is generating enough operating income to cover its debt obligations. A ratio of 1 means that operating income exactly covers debt service, leaving no surplus.</a:t>
            </a:r>
          </a:p>
          <a:p>
            <a:pPr algn="l">
              <a:buFont typeface="Arial" panose="020B0604020202020204" pitchFamily="34" charset="0"/>
              <a:buChar char="•"/>
            </a:pPr>
            <a:r>
              <a:rPr lang="en-GB" b="0" i="0" dirty="0">
                <a:solidFill>
                  <a:srgbClr val="D1D5DB"/>
                </a:solidFill>
                <a:effectLst/>
                <a:latin typeface="Söhne"/>
              </a:rPr>
              <a:t>A DSCR below 1 implies that the company's operating income is insufficient to cover its debt obligations. This is a red flag for lenders, suggesting a higher risk of default.</a:t>
            </a:r>
          </a:p>
          <a:p>
            <a:pPr algn="l">
              <a:buFont typeface="Arial" panose="020B0604020202020204" pitchFamily="34" charset="0"/>
              <a:buChar char="•"/>
            </a:pPr>
            <a:r>
              <a:rPr lang="en-GB" b="0" i="0" dirty="0">
                <a:solidFill>
                  <a:srgbClr val="D1D5DB"/>
                </a:solidFill>
                <a:effectLst/>
                <a:latin typeface="Söhne"/>
              </a:rPr>
              <a:t>Lenders generally prefer higher DSCR values, as they indicate a more significant cushion or margin of safety for meeting debt obligations.</a:t>
            </a:r>
          </a:p>
          <a:p>
            <a:pPr algn="l">
              <a:buFont typeface="Arial" panose="020B0604020202020204" pitchFamily="34" charset="0"/>
              <a:buChar char="•"/>
            </a:pPr>
            <a:r>
              <a:rPr lang="en-GB" b="0" i="0" dirty="0">
                <a:solidFill>
                  <a:srgbClr val="D1D5DB"/>
                </a:solidFill>
                <a:effectLst/>
                <a:latin typeface="Söhne"/>
              </a:rPr>
              <a:t>In project finance, a DSCR of 1.2 or higher is often considered a minimum acceptable level by lenders.</a:t>
            </a:r>
          </a:p>
          <a:p>
            <a:r>
              <a:rPr lang="en-GB" b="0" i="0" dirty="0">
                <a:solidFill>
                  <a:srgbClr val="D1D5DB"/>
                </a:solidFill>
                <a:effectLst/>
                <a:latin typeface="Söhne"/>
              </a:rPr>
              <a:t>The Debt Service Coverage Ratio is a critical tool for lenders and investors because it provides insights into the financial health and risk profile of a borrower. It helps assess the ability of a company or project to generate enough cash flow to meet its debt obligations, contributing to the overall risk assessment and decision-making process in lending and investment. If the DSCR on </a:t>
            </a:r>
            <a:r>
              <a:rPr lang="en-GB" b="0" i="0" dirty="0" err="1">
                <a:solidFill>
                  <a:srgbClr val="D1D5DB"/>
                </a:solidFill>
                <a:effectLst/>
                <a:latin typeface="Söhne"/>
              </a:rPr>
              <a:t>finplan</a:t>
            </a:r>
            <a:r>
              <a:rPr lang="en-GB" b="0" i="0" dirty="0">
                <a:solidFill>
                  <a:srgbClr val="D1D5DB"/>
                </a:solidFill>
                <a:effectLst/>
                <a:latin typeface="Söhne"/>
              </a:rPr>
              <a:t> is too low, consider increasing </a:t>
            </a:r>
            <a:r>
              <a:rPr lang="en-GB" b="0" i="0" dirty="0" err="1">
                <a:solidFill>
                  <a:srgbClr val="D1D5DB"/>
                </a:solidFill>
                <a:effectLst/>
                <a:latin typeface="Söhne"/>
              </a:rPr>
              <a:t>elec</a:t>
            </a:r>
            <a:r>
              <a:rPr lang="en-GB" b="0" i="0" dirty="0">
                <a:solidFill>
                  <a:srgbClr val="D1D5DB"/>
                </a:solidFill>
                <a:effectLst/>
                <a:latin typeface="Söhne"/>
              </a:rPr>
              <a:t> price of equity injections. But also note that if a single project that you are modelling is actually a project that was invested in by a utility, cash may also be available from other incomes. </a:t>
            </a:r>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5</a:t>
            </a:fld>
            <a:endParaRPr lang="en-GB"/>
          </a:p>
        </p:txBody>
      </p:sp>
    </p:spTree>
    <p:extLst>
      <p:ext uri="{BB962C8B-B14F-4D97-AF65-F5344CB8AC3E}">
        <p14:creationId xmlns:p14="http://schemas.microsoft.com/office/powerpoint/2010/main" val="1295277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algn="l"/>
            <a:r>
              <a:rPr lang="en-GB" b="0" i="0" dirty="0">
                <a:solidFill>
                  <a:srgbClr val="D1D5DB"/>
                </a:solidFill>
                <a:effectLst/>
                <a:latin typeface="Söhne"/>
              </a:rPr>
              <a:t>Exchange risk, also known as currency risk or foreign exchange risk, refers to the potential financial losses that can arise from fluctuations in exchange rates. It is the risk that the value of a currency will change </a:t>
            </a:r>
            <a:r>
              <a:rPr lang="en-GB" b="0" i="0" dirty="0" err="1">
                <a:solidFill>
                  <a:srgbClr val="D1D5DB"/>
                </a:solidFill>
                <a:effectLst/>
                <a:latin typeface="Söhne"/>
              </a:rPr>
              <a:t>unfavorably</a:t>
            </a:r>
            <a:r>
              <a:rPr lang="en-GB" b="0" i="0" dirty="0">
                <a:solidFill>
                  <a:srgbClr val="D1D5DB"/>
                </a:solidFill>
                <a:effectLst/>
                <a:latin typeface="Söhne"/>
              </a:rPr>
              <a:t> between the time a financial transaction is initiated and when it is settled.</a:t>
            </a:r>
          </a:p>
          <a:p>
            <a:pPr algn="l"/>
            <a:r>
              <a:rPr lang="en-GB" b="0" i="0" dirty="0">
                <a:solidFill>
                  <a:srgbClr val="D1D5DB"/>
                </a:solidFill>
                <a:effectLst/>
                <a:latin typeface="Söhne"/>
              </a:rPr>
              <a:t>Companies and investors face exchange risk when they engage in international transactions, invest in foreign assets, or operate in multiple currencies. The risk arises because exchange rates can be volatile and are influenced by various factors, including economic indicators, geopolitical events, and market sentiment.</a:t>
            </a:r>
          </a:p>
          <a:p>
            <a:pPr algn="l"/>
            <a:r>
              <a:rPr lang="en-GB" b="0" i="0" dirty="0">
                <a:solidFill>
                  <a:srgbClr val="D1D5DB"/>
                </a:solidFill>
                <a:effectLst/>
                <a:latin typeface="Söhne"/>
              </a:rPr>
              <a:t>On </a:t>
            </a:r>
            <a:r>
              <a:rPr lang="en-GB" b="0" i="0" dirty="0" err="1">
                <a:solidFill>
                  <a:srgbClr val="D1D5DB"/>
                </a:solidFill>
                <a:effectLst/>
                <a:latin typeface="Söhne"/>
              </a:rPr>
              <a:t>finplan</a:t>
            </a:r>
            <a:r>
              <a:rPr lang="en-GB" b="0" i="0" dirty="0">
                <a:solidFill>
                  <a:srgbClr val="D1D5DB"/>
                </a:solidFill>
                <a:effectLst/>
                <a:latin typeface="Söhne"/>
              </a:rPr>
              <a:t>, if the exchange risk is &lt;1, it means that there is not enough cash available - it should be above 1.2. But, it can be improved by increasing local currency loans and bonds or electricity price!</a:t>
            </a:r>
          </a:p>
        </p:txBody>
      </p:sp>
      <p:sp>
        <p:nvSpPr>
          <p:cNvPr id="4" name="Slide Number Placeholder 3"/>
          <p:cNvSpPr>
            <a:spLocks noGrp="1"/>
          </p:cNvSpPr>
          <p:nvPr>
            <p:ph type="sldNum" sz="quarter" idx="10"/>
          </p:nvPr>
        </p:nvSpPr>
        <p:spPr/>
        <p:txBody>
          <a:bodyPr/>
          <a:lstStyle/>
          <a:p>
            <a:fld id="{E7941054-C2D7-46D0-9776-8E9DE8BA19B0}" type="slidenum">
              <a:rPr lang="en-GB" smtClean="0"/>
              <a:t>6</a:t>
            </a:fld>
            <a:endParaRPr lang="en-GB"/>
          </a:p>
        </p:txBody>
      </p:sp>
    </p:spTree>
    <p:extLst>
      <p:ext uri="{BB962C8B-B14F-4D97-AF65-F5344CB8AC3E}">
        <p14:creationId xmlns:p14="http://schemas.microsoft.com/office/powerpoint/2010/main" val="2380735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algn="l"/>
            <a:r>
              <a:rPr lang="en-GB" b="0" i="0" dirty="0">
                <a:solidFill>
                  <a:srgbClr val="D1D5DB"/>
                </a:solidFill>
                <a:effectLst/>
                <a:latin typeface="Söhne"/>
              </a:rPr>
              <a:t>The working capital ratio, also known as the liquidity ratio, is a financial metric that provides an indication of a company's short-term liquidity and ability to cover its short-term obligations with its short-term assets – in simple terms, how financially solid is the company? It is calculated by dividing a company's current assets by its current liabilities. The formula for the working capital ratio is shown here. But note that on </a:t>
            </a:r>
            <a:r>
              <a:rPr lang="en-GB" b="0" i="0" dirty="0" err="1">
                <a:solidFill>
                  <a:srgbClr val="D1D5DB"/>
                </a:solidFill>
                <a:effectLst/>
                <a:latin typeface="Söhne"/>
              </a:rPr>
              <a:t>finplan</a:t>
            </a:r>
            <a:r>
              <a:rPr lang="en-GB" b="0" i="0" dirty="0">
                <a:solidFill>
                  <a:srgbClr val="D1D5DB"/>
                </a:solidFill>
                <a:effectLst/>
                <a:latin typeface="Söhne"/>
              </a:rPr>
              <a:t>, instead of current assets, all assets are considered. Current assets typically include cash, accounts receivable, and inventory, while current liabilities include obligations such as accounts payable and short-term debt. The working capital ratio is expressed as a ratio, and a ratio greater than 1 indicates that a company has more current assets than current liabilities, suggesting it may be able to meet its short-term obligations.</a:t>
            </a:r>
          </a:p>
          <a:p>
            <a:pPr algn="l"/>
            <a:r>
              <a:rPr lang="en-GB" b="0" i="0" dirty="0">
                <a:solidFill>
                  <a:srgbClr val="D1D5DB"/>
                </a:solidFill>
                <a:effectLst/>
                <a:latin typeface="Söhne"/>
              </a:rPr>
              <a:t>A working capital ratio below 1 may indicate potential liquidity problems, as it suggests that a company may not have enough current assets to cover its short-term liabilities. However, it's essential to consider industry norms and the specific nature of the business when interpreting the working capital ratio, as different industries may have different working capital requirements.</a:t>
            </a:r>
          </a:p>
          <a:p>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7</a:t>
            </a:fld>
            <a:endParaRPr lang="en-GB"/>
          </a:p>
        </p:txBody>
      </p:sp>
    </p:spTree>
    <p:extLst>
      <p:ext uri="{BB962C8B-B14F-4D97-AF65-F5344CB8AC3E}">
        <p14:creationId xmlns:p14="http://schemas.microsoft.com/office/powerpoint/2010/main" val="2797230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algn="l"/>
            <a:r>
              <a:rPr lang="en-GB" b="0" i="0" dirty="0">
                <a:solidFill>
                  <a:srgbClr val="D1D5DB"/>
                </a:solidFill>
                <a:effectLst/>
                <a:latin typeface="Söhne"/>
              </a:rPr>
              <a:t>The breakeven point ratio is a variation of the breakeven analysis that expresses the breakeven point in terms of a ratio. Specifically, it is often represented as a percentage of capacity or sales. This ratio provides insight into how close a company is to covering its fixed and variable costs based on its current level of production or sales.</a:t>
            </a:r>
          </a:p>
          <a:p>
            <a:pPr algn="l"/>
            <a:r>
              <a:rPr lang="en-GB" b="0" i="0" dirty="0">
                <a:solidFill>
                  <a:srgbClr val="D1D5DB"/>
                </a:solidFill>
                <a:effectLst/>
                <a:latin typeface="Söhne"/>
              </a:rPr>
              <a:t>This ratio essentially tells you what percentage of your production or sales capacity needs to be utilized to cover all costs and break even. A lower breakeven point ratio indicates a lower risk, as the company needs to utilize a smaller portion of its capacity to cover costs. The breakeven point ratio is a useful tool for assessing risk, making production decisions, and understanding the relationship between fixed and variable costs in relation to total capacity or sales.</a:t>
            </a:r>
            <a:br>
              <a:rPr lang="en-GB" b="0" i="0" dirty="0">
                <a:solidFill>
                  <a:srgbClr val="D1D5DB"/>
                </a:solidFill>
                <a:effectLst/>
                <a:latin typeface="Söhne"/>
              </a:rPr>
            </a:br>
            <a:endParaRPr lang="en-GB" b="0" i="0" dirty="0">
              <a:solidFill>
                <a:srgbClr val="D1D5DB"/>
              </a:solidFill>
              <a:effectLst/>
              <a:latin typeface="Söhne"/>
            </a:endParaRPr>
          </a:p>
          <a:p>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8</a:t>
            </a:fld>
            <a:endParaRPr lang="en-GB"/>
          </a:p>
        </p:txBody>
      </p:sp>
    </p:spTree>
    <p:extLst>
      <p:ext uri="{BB962C8B-B14F-4D97-AF65-F5344CB8AC3E}">
        <p14:creationId xmlns:p14="http://schemas.microsoft.com/office/powerpoint/2010/main" val="2648403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aseline="0" dirty="0"/>
              <a:t>Debt repayment time refers to the period that the project is able to repay current debt, assuming the revenues remain constant. To calculate this, the debt is taken from the balance sheet, and the revenues are taken when one is considering operational costs and income tax payment</a:t>
            </a:r>
          </a:p>
        </p:txBody>
      </p:sp>
      <p:sp>
        <p:nvSpPr>
          <p:cNvPr id="4" name="Slide Number Placeholder 3"/>
          <p:cNvSpPr>
            <a:spLocks noGrp="1"/>
          </p:cNvSpPr>
          <p:nvPr>
            <p:ph type="sldNum" sz="quarter" idx="10"/>
          </p:nvPr>
        </p:nvSpPr>
        <p:spPr/>
        <p:txBody>
          <a:bodyPr/>
          <a:lstStyle/>
          <a:p>
            <a:fld id="{E7941054-C2D7-46D0-9776-8E9DE8BA19B0}" type="slidenum">
              <a:rPr lang="en-GB" smtClean="0"/>
              <a:t>9</a:t>
            </a:fld>
            <a:endParaRPr lang="en-GB"/>
          </a:p>
        </p:txBody>
      </p:sp>
    </p:spTree>
    <p:extLst>
      <p:ext uri="{BB962C8B-B14F-4D97-AF65-F5344CB8AC3E}">
        <p14:creationId xmlns:p14="http://schemas.microsoft.com/office/powerpoint/2010/main" val="2158148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dirty="0"/>
              <a:t>Thank you!</a:t>
            </a:r>
          </a:p>
        </p:txBody>
      </p:sp>
      <p:sp>
        <p:nvSpPr>
          <p:cNvPr id="4" name="Slide Number Placeholder 3"/>
          <p:cNvSpPr>
            <a:spLocks noGrp="1"/>
          </p:cNvSpPr>
          <p:nvPr>
            <p:ph type="sldNum" sz="quarter" idx="10"/>
          </p:nvPr>
        </p:nvSpPr>
        <p:spPr/>
        <p:txBody>
          <a:bodyPr/>
          <a:lstStyle/>
          <a:p>
            <a:fld id="{5750A1E1-C8D9-4447-9192-37BA973CD27A}" type="slidenum">
              <a:rPr lang="en-GB" smtClean="0"/>
              <a:t>10</a:t>
            </a:fld>
            <a:endParaRPr lang="en-GB"/>
          </a:p>
        </p:txBody>
      </p:sp>
    </p:spTree>
    <p:extLst>
      <p:ext uri="{BB962C8B-B14F-4D97-AF65-F5344CB8AC3E}">
        <p14:creationId xmlns:p14="http://schemas.microsoft.com/office/powerpoint/2010/main" val="2449169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323528" y="1329612"/>
            <a:ext cx="8568953" cy="810090"/>
          </a:xfrm>
        </p:spPr>
        <p:txBody>
          <a:bodyPr/>
          <a:lstStyle>
            <a:lvl1pPr algn="l">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23528" y="2679762"/>
            <a:ext cx="8568953" cy="1206438"/>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2050" name="Picture 2" descr="\\iaea.org\Secretariat\MTCD\PublishingCurrent\2017\IAEA\17-42841_LOGO_IAEA_update\Design\Presentation_IAEA\IAEA_Logo_E_horizontal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370" y="195486"/>
            <a:ext cx="1845515" cy="40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chemeClr val="tx2"/>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843558"/>
            <a:ext cx="5486400" cy="27021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6771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3485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98920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p:spPr>
      </p:pic>
      <p:sp>
        <p:nvSpPr>
          <p:cNvPr id="4" name="Title 1"/>
          <p:cNvSpPr>
            <a:spLocks noGrp="1"/>
          </p:cNvSpPr>
          <p:nvPr>
            <p:ph type="ctrTitle"/>
          </p:nvPr>
        </p:nvSpPr>
        <p:spPr>
          <a:xfrm>
            <a:off x="323528" y="1329612"/>
            <a:ext cx="8568953" cy="810090"/>
          </a:xfrm>
        </p:spPr>
        <p:txBody>
          <a:bodyPr/>
          <a:lstStyle>
            <a:lvl1pPr algn="l">
              <a:defRPr>
                <a:solidFill>
                  <a:schemeClr val="tx2"/>
                </a:solidFill>
              </a:defRPr>
            </a:lvl1pPr>
          </a:lstStyle>
          <a:p>
            <a:r>
              <a:rPr lang="en-US"/>
              <a:t>Click to edit Master title style</a:t>
            </a:r>
            <a:endParaRPr lang="en-GB" dirty="0"/>
          </a:p>
        </p:txBody>
      </p:sp>
      <p:sp>
        <p:nvSpPr>
          <p:cNvPr id="5" name="Subtitle 2"/>
          <p:cNvSpPr>
            <a:spLocks noGrp="1"/>
          </p:cNvSpPr>
          <p:nvPr>
            <p:ph type="subTitle" idx="1"/>
          </p:nvPr>
        </p:nvSpPr>
        <p:spPr>
          <a:xfrm>
            <a:off x="323528" y="2679762"/>
            <a:ext cx="8568953" cy="1206438"/>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3074" name="Picture 2" descr="\\iaea.org\Secretariat\MTCD\PublishingCurrent\2017\IAEA\17-42841_LOGO_IAEA_update\Design\Presentation_IAEA\IAEA_Logo_E_horizontal_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369" y="185587"/>
            <a:ext cx="1892276" cy="41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7291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68225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15"/>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83371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19218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0715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7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C04ECF2-A012-47BF-EEEB-EF5C8DB2D6A4}"/>
              </a:ext>
            </a:extLst>
          </p:cNvPr>
          <p:cNvGraphicFramePr>
            <a:graphicFrameLocks noChangeAspect="1"/>
          </p:cNvGraphicFramePr>
          <p:nvPr userDrawn="1">
            <p:custDataLst>
              <p:tags r:id="rId13"/>
            </p:custDataLst>
            <p:extLst>
              <p:ext uri="{D42A27DB-BD31-4B8C-83A1-F6EECF244321}">
                <p14:modId xmlns:p14="http://schemas.microsoft.com/office/powerpoint/2010/main" val="245330080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5" name="think-cell data - do not delete" hidden="1">
                        <a:extLst>
                          <a:ext uri="{FF2B5EF4-FFF2-40B4-BE49-F238E27FC236}">
                            <a16:creationId xmlns:a16="http://schemas.microsoft.com/office/drawing/2014/main" id="{7C04ECF2-A012-47BF-EEEB-EF5C8DB2D6A4}"/>
                          </a:ext>
                        </a:extLst>
                      </p:cNvPr>
                      <p:cNvPicPr/>
                      <p:nvPr/>
                    </p:nvPicPr>
                    <p:blipFill>
                      <a:blip r:embed="rId15"/>
                      <a:stretch>
                        <a:fillRect/>
                      </a:stretch>
                    </p:blipFill>
                    <p:spPr>
                      <a:xfrm>
                        <a:off x="1588" y="1588"/>
                        <a:ext cx="1227" cy="1588"/>
                      </a:xfrm>
                      <a:prstGeom prst="rect">
                        <a:avLst/>
                      </a:prstGeom>
                    </p:spPr>
                  </p:pic>
                </p:oleObj>
              </mc:Fallback>
            </mc:AlternateContent>
          </a:graphicData>
        </a:graphic>
      </p:graphicFrame>
      <p:sp>
        <p:nvSpPr>
          <p:cNvPr id="17" name="Rectangle 16"/>
          <p:cNvSpPr/>
          <p:nvPr userDrawn="1"/>
        </p:nvSpPr>
        <p:spPr>
          <a:xfrm flipH="1" flipV="1">
            <a:off x="0" y="3975906"/>
            <a:ext cx="6372200" cy="1167594"/>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1" y="0"/>
            <a:ext cx="9143999" cy="1599642"/>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5"/>
          <p:cNvSpPr>
            <a:spLocks noGrp="1" noChangeArrowheads="1"/>
          </p:cNvSpPr>
          <p:nvPr>
            <p:ph type="dt" sz="half" idx="2"/>
          </p:nvPr>
        </p:nvSpPr>
        <p:spPr bwMode="white">
          <a:xfrm>
            <a:off x="7524328" y="4862044"/>
            <a:ext cx="935460"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5" y="4862044"/>
            <a:ext cx="1616025"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9" y="4862044"/>
            <a:ext cx="509587"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
        <p:nvSpPr>
          <p:cNvPr id="2" name="Title Placeholder 1"/>
          <p:cNvSpPr>
            <a:spLocks noGrp="1"/>
          </p:cNvSpPr>
          <p:nvPr>
            <p:ph type="title"/>
          </p:nvPr>
        </p:nvSpPr>
        <p:spPr>
          <a:xfrm>
            <a:off x="251520" y="87474"/>
            <a:ext cx="6120680" cy="648072"/>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1520" y="951571"/>
            <a:ext cx="8712968" cy="36430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26" name="Picture 2" descr="\\iaea.org\Secretariat\MTCD\PublishingCurrent\2017\IAEA\17-42841_LOGO_IAEA_update\Design\Presentation_IAEA\IAEA_Logo_SHORT_vertical_white.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388424" y="135041"/>
            <a:ext cx="445792" cy="54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3529" y="1329612"/>
            <a:ext cx="4824536" cy="2106234"/>
          </a:xfrm>
        </p:spPr>
        <p:txBody>
          <a:bodyPr/>
          <a:lstStyle/>
          <a:p>
            <a:r>
              <a:rPr lang="en-GB" dirty="0"/>
              <a:t>Evaluating Results from a FINPLAN Case</a:t>
            </a:r>
          </a:p>
        </p:txBody>
      </p:sp>
    </p:spTree>
    <p:extLst>
      <p:ext uri="{BB962C8B-B14F-4D97-AF65-F5344CB8AC3E}">
        <p14:creationId xmlns:p14="http://schemas.microsoft.com/office/powerpoint/2010/main" val="382798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323528" y="3273828"/>
            <a:ext cx="8568953" cy="810090"/>
          </a:xfrm>
        </p:spPr>
        <p:txBody>
          <a:bodyPr>
            <a:normAutofit/>
          </a:bodyPr>
          <a:lstStyle/>
          <a:p>
            <a:r>
              <a:rPr lang="en-GB" sz="4400" b="0" i="1" dirty="0">
                <a:latin typeface="Times" panose="02020603050405020304" pitchFamily="18" charset="0"/>
              </a:rPr>
              <a:t>Thank you!</a:t>
            </a:r>
          </a:p>
        </p:txBody>
      </p:sp>
    </p:spTree>
    <p:extLst>
      <p:ext uri="{BB962C8B-B14F-4D97-AF65-F5344CB8AC3E}">
        <p14:creationId xmlns:p14="http://schemas.microsoft.com/office/powerpoint/2010/main" val="1151185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3528" y="699542"/>
            <a:ext cx="8568953" cy="810090"/>
          </a:xfrm>
        </p:spPr>
        <p:txBody>
          <a:bodyPr/>
          <a:lstStyle/>
          <a:p>
            <a:r>
              <a:rPr lang="en-GB" dirty="0"/>
              <a:t>Contents</a:t>
            </a:r>
          </a:p>
        </p:txBody>
      </p:sp>
      <p:sp>
        <p:nvSpPr>
          <p:cNvPr id="5" name="Subtitle 4"/>
          <p:cNvSpPr>
            <a:spLocks noGrp="1"/>
          </p:cNvSpPr>
          <p:nvPr>
            <p:ph type="subTitle" idx="1"/>
          </p:nvPr>
        </p:nvSpPr>
        <p:spPr>
          <a:xfrm>
            <a:off x="323528" y="1563638"/>
            <a:ext cx="8568953" cy="3240360"/>
          </a:xfrm>
        </p:spPr>
        <p:txBody>
          <a:bodyPr>
            <a:normAutofit/>
          </a:bodyPr>
          <a:lstStyle/>
          <a:p>
            <a:pPr marL="514350" indent="-514350">
              <a:buAutoNum type="arabicPeriod"/>
            </a:pPr>
            <a:r>
              <a:rPr lang="en-GB" dirty="0"/>
              <a:t>Shareholder’s Return</a:t>
            </a:r>
          </a:p>
          <a:p>
            <a:pPr marL="514350" indent="-514350">
              <a:buAutoNum type="arabicPeriod"/>
            </a:pPr>
            <a:r>
              <a:rPr lang="en-GB" dirty="0"/>
              <a:t>Financial Ratios – Construction Period</a:t>
            </a:r>
          </a:p>
          <a:p>
            <a:r>
              <a:rPr lang="en-GB" dirty="0"/>
              <a:t>	</a:t>
            </a:r>
            <a:r>
              <a:rPr lang="en-GB" sz="1800" b="0" i="0" dirty="0">
                <a:effectLst/>
                <a:latin typeface="Inter"/>
              </a:rPr>
              <a:t>→</a:t>
            </a:r>
            <a:r>
              <a:rPr lang="en-GB" sz="1800" b="0" dirty="0"/>
              <a:t>  Debt Equity Ratio &amp; Leverage</a:t>
            </a:r>
          </a:p>
          <a:p>
            <a:pPr marL="514350" indent="-514350">
              <a:buAutoNum type="arabicPeriod" startAt="3"/>
            </a:pPr>
            <a:r>
              <a:rPr lang="en-GB" dirty="0"/>
              <a:t>Financial Ratios – Operation Period</a:t>
            </a:r>
          </a:p>
          <a:p>
            <a:r>
              <a:rPr lang="en-GB" dirty="0"/>
              <a:t>	</a:t>
            </a:r>
            <a:r>
              <a:rPr lang="en-GB" sz="1800" b="0" i="0" dirty="0">
                <a:effectLst/>
                <a:latin typeface="Inter"/>
              </a:rPr>
              <a:t>→</a:t>
            </a:r>
            <a:r>
              <a:rPr lang="en-GB" sz="1800" b="0" dirty="0"/>
              <a:t>  Debt Service Coverage Ratio (DSCR), Exchange Risk, Working 	 	     Capital Ratio, Breakeven Point, Debt Repayment Time</a:t>
            </a:r>
          </a:p>
          <a:p>
            <a:pPr marL="514350" indent="-514350">
              <a:buAutoNum type="arabicPeriod"/>
            </a:pPr>
            <a:endParaRPr lang="en-GB" dirty="0"/>
          </a:p>
        </p:txBody>
      </p:sp>
    </p:spTree>
    <p:extLst>
      <p:ext uri="{BB962C8B-B14F-4D97-AF65-F5344CB8AC3E}">
        <p14:creationId xmlns:p14="http://schemas.microsoft.com/office/powerpoint/2010/main" val="2285365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203597"/>
            <a:ext cx="8712968" cy="3391025"/>
          </a:xfrm>
        </p:spPr>
        <p:txBody>
          <a:bodyPr>
            <a:normAutofit/>
          </a:bodyPr>
          <a:lstStyle/>
          <a:p>
            <a:pPr marL="342900" indent="-342900">
              <a:spcAft>
                <a:spcPts val="6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Check the Internal Rate of Return (IRR)</a:t>
            </a:r>
          </a:p>
          <a:p>
            <a:pPr marL="342900" indent="-342900">
              <a:spcAft>
                <a:spcPts val="6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Should not be too low (depending on who invests)</a:t>
            </a:r>
          </a:p>
          <a:p>
            <a:pPr marL="342900" indent="-342900">
              <a:spcAft>
                <a:spcPts val="6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If too low, a higher electricity price might be required (assuming debt cannot be increased)</a:t>
            </a:r>
          </a:p>
          <a:p>
            <a:pPr marL="342900" indent="-342900">
              <a:spcAft>
                <a:spcPts val="600"/>
              </a:spcAft>
              <a:buFont typeface="Arial" panose="020B0604020202020204" pitchFamily="34" charset="0"/>
              <a:buChar char="•"/>
            </a:pPr>
            <a:r>
              <a:rPr lang="en-GB" sz="1800" b="0" i="0" dirty="0">
                <a:effectLst/>
                <a:latin typeface="Inter"/>
              </a:rPr>
              <a:t>→</a:t>
            </a:r>
            <a:r>
              <a:rPr lang="en-US" sz="1800" dirty="0">
                <a:solidFill>
                  <a:schemeClr val="accent1">
                    <a:lumMod val="25000"/>
                  </a:schemeClr>
                </a:solidFill>
                <a:latin typeface="+mj-lt"/>
                <a:ea typeface="SimSun" panose="02010600030101010101" pitchFamily="2" charset="-122"/>
                <a:cs typeface="Vani" panose="020B0502040204020203" pitchFamily="34" charset="0"/>
              </a:rPr>
              <a:t> requires readjustments, e.g., to ensure minimal flows to short-term deposit</a:t>
            </a:r>
          </a:p>
          <a:p>
            <a:pPr marL="342900" indent="-342900">
              <a:spcAft>
                <a:spcPts val="6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(By definition, NPV will be negative if the discount rate entered is larger than the IRR)</a:t>
            </a:r>
          </a:p>
          <a:p>
            <a:pPr marL="342900" indent="-342900">
              <a:spcAft>
                <a:spcPts val="6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Also, have a look at how far in the future the first dividends are being paid out</a:t>
            </a:r>
          </a:p>
        </p:txBody>
      </p:sp>
      <p:sp>
        <p:nvSpPr>
          <p:cNvPr id="3" name="Title 2"/>
          <p:cNvSpPr>
            <a:spLocks noGrp="1"/>
          </p:cNvSpPr>
          <p:nvPr>
            <p:ph type="title"/>
          </p:nvPr>
        </p:nvSpPr>
        <p:spPr/>
        <p:txBody>
          <a:bodyPr/>
          <a:lstStyle/>
          <a:p>
            <a:r>
              <a:rPr lang="en-GB" dirty="0"/>
              <a:t>1. Shareholder’s Return</a:t>
            </a:r>
          </a:p>
        </p:txBody>
      </p:sp>
      <p:sp>
        <p:nvSpPr>
          <p:cNvPr id="2" name="TextBox 1">
            <a:extLst>
              <a:ext uri="{FF2B5EF4-FFF2-40B4-BE49-F238E27FC236}">
                <a16:creationId xmlns:a16="http://schemas.microsoft.com/office/drawing/2014/main" id="{4E0AA0CA-04AF-7A08-197E-C98E571C09B5}"/>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Overview</a:t>
            </a:r>
          </a:p>
        </p:txBody>
      </p:sp>
    </p:spTree>
    <p:extLst>
      <p:ext uri="{BB962C8B-B14F-4D97-AF65-F5344CB8AC3E}">
        <p14:creationId xmlns:p14="http://schemas.microsoft.com/office/powerpoint/2010/main" val="2624632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87474"/>
            <a:ext cx="8784976" cy="648072"/>
          </a:xfrm>
        </p:spPr>
        <p:txBody>
          <a:bodyPr>
            <a:normAutofit fontScale="90000"/>
          </a:bodyPr>
          <a:lstStyle/>
          <a:p>
            <a:r>
              <a:rPr lang="en-GB" dirty="0"/>
              <a:t>2. Financial Ratios – Construction Period</a:t>
            </a:r>
          </a:p>
        </p:txBody>
      </p:sp>
      <p:sp>
        <p:nvSpPr>
          <p:cNvPr id="2" name="TextBox 1">
            <a:extLst>
              <a:ext uri="{FF2B5EF4-FFF2-40B4-BE49-F238E27FC236}">
                <a16:creationId xmlns:a16="http://schemas.microsoft.com/office/drawing/2014/main" id="{4E0AA0CA-04AF-7A08-197E-C98E571C09B5}"/>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Debt Equity Ratio &amp; Leverage</a:t>
            </a:r>
          </a:p>
        </p:txBody>
      </p:sp>
      <p:graphicFrame>
        <p:nvGraphicFramePr>
          <p:cNvPr id="6" name="Table 6">
            <a:extLst>
              <a:ext uri="{FF2B5EF4-FFF2-40B4-BE49-F238E27FC236}">
                <a16:creationId xmlns:a16="http://schemas.microsoft.com/office/drawing/2014/main" id="{A85D1FBF-D421-2722-1BF7-10D450B44A72}"/>
              </a:ext>
            </a:extLst>
          </p:cNvPr>
          <p:cNvGraphicFramePr>
            <a:graphicFrameLocks noGrp="1"/>
          </p:cNvGraphicFramePr>
          <p:nvPr>
            <p:extLst>
              <p:ext uri="{D42A27DB-BD31-4B8C-83A1-F6EECF244321}">
                <p14:modId xmlns:p14="http://schemas.microsoft.com/office/powerpoint/2010/main" val="2594270898"/>
              </p:ext>
            </p:extLst>
          </p:nvPr>
        </p:nvGraphicFramePr>
        <p:xfrm>
          <a:off x="971128" y="1398184"/>
          <a:ext cx="7128792" cy="1483360"/>
        </p:xfrm>
        <a:graphic>
          <a:graphicData uri="http://schemas.openxmlformats.org/drawingml/2006/table">
            <a:tbl>
              <a:tblPr firstRow="1" bandRow="1">
                <a:tableStyleId>{5C22544A-7EE6-4342-B048-85BDC9FD1C3A}</a:tableStyleId>
              </a:tblPr>
              <a:tblGrid>
                <a:gridCol w="3564396">
                  <a:extLst>
                    <a:ext uri="{9D8B030D-6E8A-4147-A177-3AD203B41FA5}">
                      <a16:colId xmlns:a16="http://schemas.microsoft.com/office/drawing/2014/main" val="4032555991"/>
                    </a:ext>
                  </a:extLst>
                </a:gridCol>
                <a:gridCol w="3564396">
                  <a:extLst>
                    <a:ext uri="{9D8B030D-6E8A-4147-A177-3AD203B41FA5}">
                      <a16:colId xmlns:a16="http://schemas.microsoft.com/office/drawing/2014/main" val="2379993387"/>
                    </a:ext>
                  </a:extLst>
                </a:gridCol>
              </a:tblGrid>
              <a:tr h="370840">
                <a:tc>
                  <a:txBody>
                    <a:bodyPr/>
                    <a:lstStyle/>
                    <a:p>
                      <a:r>
                        <a:rPr lang="en-US" sz="1600" dirty="0"/>
                        <a:t>Debt Equity Ratio*</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r>
                        <a:rPr lang="en-US" sz="1600" dirty="0"/>
                        <a:t>Leverage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933346432"/>
                  </a:ext>
                </a:extLst>
              </a:tr>
              <a:tr h="370840">
                <a:tc>
                  <a:txBody>
                    <a:bodyPr/>
                    <a:lstStyle/>
                    <a:p>
                      <a:r>
                        <a:rPr lang="en-US" sz="1600" dirty="0">
                          <a:solidFill>
                            <a:srgbClr val="000000"/>
                          </a:solidFill>
                        </a:rPr>
                        <a:t>= debt / (equity + debt)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a:solidFill>
                            <a:srgbClr val="000000"/>
                          </a:solidFill>
                        </a:rPr>
                        <a:t>= debt / equity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5964378"/>
                  </a:ext>
                </a:extLst>
              </a:tr>
              <a:tr h="370840">
                <a:tc gridSpan="2">
                  <a:txBody>
                    <a:bodyPr/>
                    <a:lstStyle/>
                    <a:p>
                      <a:pPr algn="ctr"/>
                      <a:r>
                        <a:rPr lang="en-US" sz="1600" dirty="0">
                          <a:solidFill>
                            <a:srgbClr val="000000"/>
                          </a:solidFill>
                        </a:rPr>
                        <a:t>70% debt, 30% equity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sz="16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411649"/>
                  </a:ext>
                </a:extLst>
              </a:tr>
              <a:tr h="370840">
                <a:tc>
                  <a:txBody>
                    <a:bodyPr/>
                    <a:lstStyle/>
                    <a:p>
                      <a:r>
                        <a:rPr lang="en-US" sz="1600" dirty="0">
                          <a:solidFill>
                            <a:srgbClr val="000000"/>
                          </a:solidFill>
                        </a:rPr>
                        <a:t>Debt Equity Ratio of 70/100 = 0.7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dirty="0">
                          <a:solidFill>
                            <a:srgbClr val="000000"/>
                          </a:solidFill>
                        </a:rPr>
                        <a:t>Leverage of 70/30 = 2.33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242830"/>
                  </a:ext>
                </a:extLst>
              </a:tr>
            </a:tbl>
          </a:graphicData>
        </a:graphic>
      </p:graphicFrame>
      <p:pic>
        <p:nvPicPr>
          <p:cNvPr id="9" name="Picture 8">
            <a:extLst>
              <a:ext uri="{FF2B5EF4-FFF2-40B4-BE49-F238E27FC236}">
                <a16:creationId xmlns:a16="http://schemas.microsoft.com/office/drawing/2014/main" id="{828C0B90-D818-614E-9F72-D3D3DC5A755B}"/>
              </a:ext>
            </a:extLst>
          </p:cNvPr>
          <p:cNvPicPr>
            <a:picLocks noChangeAspect="1"/>
          </p:cNvPicPr>
          <p:nvPr/>
        </p:nvPicPr>
        <p:blipFill rotWithShape="1">
          <a:blip r:embed="rId3"/>
          <a:srcRect b="68613"/>
          <a:stretch/>
        </p:blipFill>
        <p:spPr>
          <a:xfrm>
            <a:off x="973211" y="3113664"/>
            <a:ext cx="7130018" cy="792088"/>
          </a:xfrm>
          <a:prstGeom prst="rect">
            <a:avLst/>
          </a:prstGeom>
        </p:spPr>
      </p:pic>
      <p:pic>
        <p:nvPicPr>
          <p:cNvPr id="10" name="Picture 9">
            <a:extLst>
              <a:ext uri="{FF2B5EF4-FFF2-40B4-BE49-F238E27FC236}">
                <a16:creationId xmlns:a16="http://schemas.microsoft.com/office/drawing/2014/main" id="{1FAF734F-5F66-57D3-10FB-4EEBD742FE14}"/>
              </a:ext>
            </a:extLst>
          </p:cNvPr>
          <p:cNvPicPr>
            <a:picLocks noChangeAspect="1"/>
          </p:cNvPicPr>
          <p:nvPr/>
        </p:nvPicPr>
        <p:blipFill rotWithShape="1">
          <a:blip r:embed="rId3"/>
          <a:srcRect t="49620" b="41943"/>
          <a:stretch/>
        </p:blipFill>
        <p:spPr>
          <a:xfrm>
            <a:off x="971128" y="3923648"/>
            <a:ext cx="7130018" cy="212911"/>
          </a:xfrm>
          <a:prstGeom prst="rect">
            <a:avLst/>
          </a:prstGeom>
        </p:spPr>
      </p:pic>
      <p:pic>
        <p:nvPicPr>
          <p:cNvPr id="11" name="Picture 10">
            <a:extLst>
              <a:ext uri="{FF2B5EF4-FFF2-40B4-BE49-F238E27FC236}">
                <a16:creationId xmlns:a16="http://schemas.microsoft.com/office/drawing/2014/main" id="{C355BCE4-B222-6100-C8CF-963F75D3DF4D}"/>
              </a:ext>
            </a:extLst>
          </p:cNvPr>
          <p:cNvPicPr>
            <a:picLocks noChangeAspect="1"/>
          </p:cNvPicPr>
          <p:nvPr/>
        </p:nvPicPr>
        <p:blipFill rotWithShape="1">
          <a:blip r:embed="rId4"/>
          <a:srcRect t="37442" b="54106"/>
          <a:stretch/>
        </p:blipFill>
        <p:spPr>
          <a:xfrm>
            <a:off x="971128" y="4223400"/>
            <a:ext cx="7159800" cy="212911"/>
          </a:xfrm>
          <a:prstGeom prst="rect">
            <a:avLst/>
          </a:prstGeom>
        </p:spPr>
      </p:pic>
      <p:sp>
        <p:nvSpPr>
          <p:cNvPr id="12" name="Rounded Rectangle 11">
            <a:extLst>
              <a:ext uri="{FF2B5EF4-FFF2-40B4-BE49-F238E27FC236}">
                <a16:creationId xmlns:a16="http://schemas.microsoft.com/office/drawing/2014/main" id="{58B262C6-8DD7-297B-D4E2-EF5BA5A4E64E}"/>
              </a:ext>
            </a:extLst>
          </p:cNvPr>
          <p:cNvSpPr/>
          <p:nvPr/>
        </p:nvSpPr>
        <p:spPr>
          <a:xfrm>
            <a:off x="3313471" y="3883791"/>
            <a:ext cx="3706801" cy="2129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F430C182-5B47-52CC-FEF6-BD4B0831C907}"/>
              </a:ext>
            </a:extLst>
          </p:cNvPr>
          <p:cNvSpPr/>
          <p:nvPr/>
        </p:nvSpPr>
        <p:spPr>
          <a:xfrm>
            <a:off x="3313471" y="4220853"/>
            <a:ext cx="3706801" cy="222894"/>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520F06AF-0423-4262-F3B5-EB6C6A68E55D}"/>
              </a:ext>
            </a:extLst>
          </p:cNvPr>
          <p:cNvCxnSpPr/>
          <p:nvPr/>
        </p:nvCxnSpPr>
        <p:spPr>
          <a:xfrm>
            <a:off x="3313471" y="3435846"/>
            <a:ext cx="3706801" cy="0"/>
          </a:xfrm>
          <a:prstGeom prst="straightConnector1">
            <a:avLst/>
          </a:prstGeom>
          <a:ln w="190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7CF18E5-DB2C-74BC-D123-9D9C3D997B6B}"/>
              </a:ext>
            </a:extLst>
          </p:cNvPr>
          <p:cNvSpPr txBox="1"/>
          <p:nvPr/>
        </p:nvSpPr>
        <p:spPr>
          <a:xfrm>
            <a:off x="4319277" y="3151411"/>
            <a:ext cx="1513556" cy="276999"/>
          </a:xfrm>
          <a:prstGeom prst="rect">
            <a:avLst/>
          </a:prstGeom>
          <a:noFill/>
        </p:spPr>
        <p:txBody>
          <a:bodyPr wrap="none" rtlCol="0">
            <a:spAutoFit/>
          </a:bodyPr>
          <a:lstStyle/>
          <a:p>
            <a:r>
              <a:rPr lang="en-US" sz="1200" i="1" dirty="0">
                <a:solidFill>
                  <a:schemeClr val="accent2"/>
                </a:solidFill>
              </a:rPr>
              <a:t>Construction period</a:t>
            </a:r>
          </a:p>
        </p:txBody>
      </p:sp>
      <p:sp>
        <p:nvSpPr>
          <p:cNvPr id="17" name="TextBox 16">
            <a:extLst>
              <a:ext uri="{FF2B5EF4-FFF2-40B4-BE49-F238E27FC236}">
                <a16:creationId xmlns:a16="http://schemas.microsoft.com/office/drawing/2014/main" id="{08624821-3026-EB18-5721-07F4DB542A1D}"/>
              </a:ext>
            </a:extLst>
          </p:cNvPr>
          <p:cNvSpPr txBox="1"/>
          <p:nvPr/>
        </p:nvSpPr>
        <p:spPr>
          <a:xfrm>
            <a:off x="898176" y="2139864"/>
            <a:ext cx="7274224" cy="408727"/>
          </a:xfrm>
          <a:prstGeom prst="rect">
            <a:avLst/>
          </a:prstGeom>
          <a:solidFill>
            <a:schemeClr val="bg1"/>
          </a:solidFill>
          <a:ln>
            <a:noFill/>
          </a:ln>
        </p:spPr>
        <p:txBody>
          <a:bodyPr wrap="square" rtlCol="0">
            <a:spAutoFit/>
          </a:bodyPr>
          <a:lstStyle/>
          <a:p>
            <a:endParaRPr lang="en-US" dirty="0"/>
          </a:p>
        </p:txBody>
      </p:sp>
      <p:sp>
        <p:nvSpPr>
          <p:cNvPr id="18" name="TextBox 17">
            <a:extLst>
              <a:ext uri="{FF2B5EF4-FFF2-40B4-BE49-F238E27FC236}">
                <a16:creationId xmlns:a16="http://schemas.microsoft.com/office/drawing/2014/main" id="{05809216-D684-486A-1303-2E0A3FAF2CF0}"/>
              </a:ext>
            </a:extLst>
          </p:cNvPr>
          <p:cNvSpPr txBox="1"/>
          <p:nvPr/>
        </p:nvSpPr>
        <p:spPr>
          <a:xfrm>
            <a:off x="856704" y="2519447"/>
            <a:ext cx="7274224" cy="408727"/>
          </a:xfrm>
          <a:prstGeom prst="rect">
            <a:avLst/>
          </a:prstGeom>
          <a:solidFill>
            <a:schemeClr val="bg1"/>
          </a:solidFill>
          <a:ln>
            <a:no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F7492EE7-5D9D-4544-2BC6-F00A21B58638}"/>
              </a:ext>
            </a:extLst>
          </p:cNvPr>
          <p:cNvSpPr txBox="1"/>
          <p:nvPr/>
        </p:nvSpPr>
        <p:spPr>
          <a:xfrm>
            <a:off x="38580" y="4874515"/>
            <a:ext cx="8784975" cy="261610"/>
          </a:xfrm>
          <a:prstGeom prst="rect">
            <a:avLst/>
          </a:prstGeom>
          <a:noFill/>
        </p:spPr>
        <p:txBody>
          <a:bodyPr wrap="square" rtlCol="0">
            <a:spAutoFit/>
          </a:bodyPr>
          <a:lstStyle/>
          <a:p>
            <a:r>
              <a:rPr lang="en-US" sz="1100" i="1" dirty="0">
                <a:solidFill>
                  <a:srgbClr val="000000"/>
                </a:solidFill>
              </a:rPr>
              <a:t>* More commonly referred to as the debt ratio, however, FINPLAN names this indicator the ‘debt equity ratio’.</a:t>
            </a:r>
          </a:p>
        </p:txBody>
      </p:sp>
    </p:spTree>
    <p:extLst>
      <p:ext uri="{BB962C8B-B14F-4D97-AF65-F5344CB8AC3E}">
        <p14:creationId xmlns:p14="http://schemas.microsoft.com/office/powerpoint/2010/main" val="28448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62210" y="1096210"/>
            <a:ext cx="8712968" cy="2736305"/>
          </a:xfrm>
        </p:spPr>
        <p:txBody>
          <a:bodyPr>
            <a:normAutofit fontScale="85000" lnSpcReduction="10000"/>
          </a:bodyPr>
          <a:lstStyle/>
          <a:p>
            <a:pPr marL="342900" lvl="0" indent="-342900">
              <a:spcAft>
                <a:spcPts val="200"/>
              </a:spcAft>
              <a:buFont typeface="Arial" panose="020B0604020202020204" pitchFamily="34" charset="0"/>
              <a:buChar char="•"/>
            </a:pPr>
            <a:r>
              <a:rPr lang="en-US" sz="1800" dirty="0">
                <a:solidFill>
                  <a:schemeClr val="accent6">
                    <a:lumMod val="10000"/>
                  </a:schemeClr>
                </a:solidFill>
                <a:latin typeface="Arial"/>
                <a:ea typeface="SimSun" panose="02010600030101010101" pitchFamily="2" charset="-122"/>
                <a:cs typeface="Vani" panose="020B0502040204020203" pitchFamily="34" charset="0"/>
              </a:rPr>
              <a:t>Used to assess company’s ability to meet its debt obligations</a:t>
            </a:r>
          </a:p>
          <a:p>
            <a:pPr marL="342900" lvl="0" indent="-342900">
              <a:spcAft>
                <a:spcPts val="200"/>
              </a:spcAft>
              <a:buFont typeface="Arial" panose="020B0604020202020204" pitchFamily="34" charset="0"/>
              <a:buChar char="•"/>
            </a:pPr>
            <a:endParaRPr lang="en-US" sz="1800" dirty="0">
              <a:solidFill>
                <a:schemeClr val="accent6">
                  <a:lumMod val="10000"/>
                </a:schemeClr>
              </a:solidFill>
              <a:latin typeface="Arial"/>
              <a:ea typeface="SimSun" panose="02010600030101010101" pitchFamily="2" charset="-122"/>
              <a:cs typeface="Vani" panose="020B0502040204020203" pitchFamily="34" charset="0"/>
            </a:endParaRPr>
          </a:p>
          <a:p>
            <a:pPr marL="0" lvl="0" indent="0">
              <a:spcAft>
                <a:spcPts val="200"/>
              </a:spcAft>
              <a:buNone/>
            </a:pPr>
            <a:endParaRPr lang="en-US" sz="1800" dirty="0">
              <a:solidFill>
                <a:schemeClr val="accent6">
                  <a:lumMod val="10000"/>
                </a:schemeClr>
              </a:solidFill>
              <a:latin typeface="Arial"/>
              <a:ea typeface="SimSun" panose="02010600030101010101" pitchFamily="2" charset="-122"/>
              <a:cs typeface="Vani" panose="020B0502040204020203" pitchFamily="34" charset="0"/>
            </a:endParaRPr>
          </a:p>
          <a:p>
            <a:pPr marL="800100" lvl="1" indent="-342900">
              <a:spcAft>
                <a:spcPts val="200"/>
              </a:spcAft>
              <a:buFont typeface="Arial" panose="020B0604020202020204" pitchFamily="34" charset="0"/>
              <a:buChar char="•"/>
            </a:pPr>
            <a:r>
              <a:rPr lang="en-US" sz="1600" dirty="0">
                <a:solidFill>
                  <a:schemeClr val="accent6">
                    <a:lumMod val="10000"/>
                  </a:schemeClr>
                </a:solidFill>
                <a:latin typeface="Arial"/>
                <a:ea typeface="SimSun" panose="02010600030101010101" pitchFamily="2" charset="-122"/>
                <a:cs typeface="Vani" panose="020B0502040204020203" pitchFamily="34" charset="0"/>
              </a:rPr>
              <a:t>&gt;1 implies that the company is generating enough income to cover debt obligations</a:t>
            </a:r>
          </a:p>
          <a:p>
            <a:pPr marL="800100" lvl="1" indent="-342900">
              <a:spcAft>
                <a:spcPts val="200"/>
              </a:spcAft>
              <a:buFont typeface="Arial" panose="020B0604020202020204" pitchFamily="34" charset="0"/>
              <a:buChar char="•"/>
            </a:pPr>
            <a:r>
              <a:rPr lang="en-US" sz="1600" dirty="0">
                <a:solidFill>
                  <a:schemeClr val="accent6">
                    <a:lumMod val="10000"/>
                  </a:schemeClr>
                </a:solidFill>
                <a:latin typeface="Arial"/>
                <a:ea typeface="SimSun" panose="02010600030101010101" pitchFamily="2" charset="-122"/>
                <a:cs typeface="Vani" panose="020B0502040204020203" pitchFamily="34" charset="0"/>
              </a:rPr>
              <a:t>=1 implies income exactly covers debt service, leaving no surplus</a:t>
            </a:r>
          </a:p>
          <a:p>
            <a:pPr marL="800100" lvl="1" indent="-342900">
              <a:spcAft>
                <a:spcPts val="200"/>
              </a:spcAft>
              <a:buFont typeface="Arial" panose="020B0604020202020204" pitchFamily="34" charset="0"/>
              <a:buChar char="•"/>
            </a:pPr>
            <a:r>
              <a:rPr lang="en-US" sz="1600" dirty="0">
                <a:solidFill>
                  <a:srgbClr val="FF0000"/>
                </a:solidFill>
                <a:latin typeface="Arial"/>
                <a:ea typeface="SimSun" panose="02010600030101010101" pitchFamily="2" charset="-122"/>
                <a:cs typeface="Vani" panose="020B0502040204020203" pitchFamily="34" charset="0"/>
              </a:rPr>
              <a:t>&lt;1 implies there is not enough income to cover its debt obligations </a:t>
            </a:r>
          </a:p>
          <a:p>
            <a:pPr marL="342900" lvl="0" indent="-342900">
              <a:spcAft>
                <a:spcPts val="200"/>
              </a:spcAft>
              <a:buFont typeface="Arial" panose="020B0604020202020204" pitchFamily="34" charset="0"/>
              <a:buChar char="•"/>
            </a:pPr>
            <a:r>
              <a:rPr lang="en-US" sz="1800" dirty="0">
                <a:solidFill>
                  <a:schemeClr val="accent6">
                    <a:lumMod val="10000"/>
                  </a:schemeClr>
                </a:solidFill>
                <a:latin typeface="Arial"/>
                <a:ea typeface="SimSun" panose="02010600030101010101" pitchFamily="2" charset="-122"/>
                <a:cs typeface="Vani" panose="020B0502040204020203" pitchFamily="34" charset="0"/>
              </a:rPr>
              <a:t>Lenders generally prefer higher DCSR values, &lt;1.2 is often considered min acceptable level</a:t>
            </a:r>
          </a:p>
          <a:p>
            <a:pPr marL="342900" lvl="0" indent="-342900">
              <a:spcAft>
                <a:spcPts val="200"/>
              </a:spcAft>
              <a:buFont typeface="Arial" panose="020B0604020202020204" pitchFamily="34" charset="0"/>
              <a:buChar char="•"/>
            </a:pPr>
            <a:r>
              <a:rPr lang="en-US" sz="1800" dirty="0">
                <a:solidFill>
                  <a:schemeClr val="accent6">
                    <a:lumMod val="10000"/>
                  </a:schemeClr>
                </a:solidFill>
                <a:latin typeface="Arial"/>
                <a:ea typeface="SimSun" panose="02010600030101010101" pitchFamily="2" charset="-122"/>
                <a:cs typeface="Vani" panose="020B0502040204020203" pitchFamily="34" charset="0"/>
              </a:rPr>
              <a:t>If too low, consider increasing electricity price or equity injections</a:t>
            </a:r>
          </a:p>
          <a:p>
            <a:pPr marL="342900" lvl="0" indent="-342900">
              <a:spcAft>
                <a:spcPts val="200"/>
              </a:spcAft>
              <a:buFont typeface="Arial" panose="020B0604020202020204" pitchFamily="34" charset="0"/>
              <a:buChar char="•"/>
            </a:pPr>
            <a:r>
              <a:rPr lang="en-US" sz="1800" dirty="0">
                <a:solidFill>
                  <a:schemeClr val="accent6">
                    <a:lumMod val="10000"/>
                  </a:schemeClr>
                </a:solidFill>
                <a:latin typeface="Arial"/>
                <a:ea typeface="SimSun" panose="02010600030101010101" pitchFamily="2" charset="-122"/>
                <a:cs typeface="Vani" panose="020B0502040204020203" pitchFamily="34" charset="0"/>
              </a:rPr>
              <a:t>(Note that if a single project is analyzed and if in reality the project was invested in by a utility, cash may also be available from other incomes)</a:t>
            </a:r>
          </a:p>
        </p:txBody>
      </p:sp>
      <p:sp>
        <p:nvSpPr>
          <p:cNvPr id="3" name="Title 2"/>
          <p:cNvSpPr>
            <a:spLocks noGrp="1"/>
          </p:cNvSpPr>
          <p:nvPr>
            <p:ph type="title"/>
          </p:nvPr>
        </p:nvSpPr>
        <p:spPr>
          <a:xfrm>
            <a:off x="251520" y="87474"/>
            <a:ext cx="8784976" cy="648072"/>
          </a:xfrm>
        </p:spPr>
        <p:txBody>
          <a:bodyPr>
            <a:normAutofit/>
          </a:bodyPr>
          <a:lstStyle/>
          <a:p>
            <a:r>
              <a:rPr lang="en-GB" dirty="0"/>
              <a:t>3. Financial Ratios – Operation Period</a:t>
            </a:r>
          </a:p>
        </p:txBody>
      </p:sp>
      <p:sp>
        <p:nvSpPr>
          <p:cNvPr id="2" name="TextBox 1">
            <a:extLst>
              <a:ext uri="{FF2B5EF4-FFF2-40B4-BE49-F238E27FC236}">
                <a16:creationId xmlns:a16="http://schemas.microsoft.com/office/drawing/2014/main" id="{4E0AA0CA-04AF-7A08-197E-C98E571C09B5}"/>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Debt Service Coverage Ratio (DSCR) </a:t>
            </a:r>
          </a:p>
        </p:txBody>
      </p:sp>
      <p:pic>
        <p:nvPicPr>
          <p:cNvPr id="5" name="Picture 4">
            <a:extLst>
              <a:ext uri="{FF2B5EF4-FFF2-40B4-BE49-F238E27FC236}">
                <a16:creationId xmlns:a16="http://schemas.microsoft.com/office/drawing/2014/main" id="{89E062A0-6BF6-FD8A-B5AC-4DEE63133159}"/>
              </a:ext>
            </a:extLst>
          </p:cNvPr>
          <p:cNvPicPr>
            <a:picLocks noChangeAspect="1"/>
          </p:cNvPicPr>
          <p:nvPr/>
        </p:nvPicPr>
        <p:blipFill rotWithShape="1">
          <a:blip r:embed="rId3"/>
          <a:srcRect t="58493" b="32271"/>
          <a:stretch/>
        </p:blipFill>
        <p:spPr>
          <a:xfrm>
            <a:off x="1295002" y="4659982"/>
            <a:ext cx="6647384" cy="216024"/>
          </a:xfrm>
          <a:prstGeom prst="rect">
            <a:avLst/>
          </a:prstGeom>
        </p:spPr>
      </p:pic>
      <p:pic>
        <p:nvPicPr>
          <p:cNvPr id="6" name="Picture 5">
            <a:extLst>
              <a:ext uri="{FF2B5EF4-FFF2-40B4-BE49-F238E27FC236}">
                <a16:creationId xmlns:a16="http://schemas.microsoft.com/office/drawing/2014/main" id="{6392F6E5-B0E0-6849-91E2-4DE263914620}"/>
              </a:ext>
            </a:extLst>
          </p:cNvPr>
          <p:cNvPicPr>
            <a:picLocks noChangeAspect="1"/>
          </p:cNvPicPr>
          <p:nvPr/>
        </p:nvPicPr>
        <p:blipFill rotWithShape="1">
          <a:blip r:embed="rId4"/>
          <a:srcRect b="69430"/>
          <a:stretch/>
        </p:blipFill>
        <p:spPr>
          <a:xfrm>
            <a:off x="1295002" y="3832515"/>
            <a:ext cx="6647384" cy="719244"/>
          </a:xfrm>
          <a:prstGeom prst="rect">
            <a:avLst/>
          </a:prstGeom>
        </p:spPr>
      </p:pic>
      <p:sp>
        <p:nvSpPr>
          <p:cNvPr id="7" name="Rounded Rectangle 6">
            <a:extLst>
              <a:ext uri="{FF2B5EF4-FFF2-40B4-BE49-F238E27FC236}">
                <a16:creationId xmlns:a16="http://schemas.microsoft.com/office/drawing/2014/main" id="{4F05D56C-5BAF-1880-0C0C-FE628326AB5C}"/>
              </a:ext>
            </a:extLst>
          </p:cNvPr>
          <p:cNvSpPr/>
          <p:nvPr/>
        </p:nvSpPr>
        <p:spPr>
          <a:xfrm>
            <a:off x="6948264" y="4587974"/>
            <a:ext cx="648072" cy="288032"/>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823FD6E-25D6-2B55-5E68-51E5308FF34F}"/>
              </a:ext>
            </a:extLst>
          </p:cNvPr>
          <p:cNvSpPr txBox="1"/>
          <p:nvPr/>
        </p:nvSpPr>
        <p:spPr>
          <a:xfrm>
            <a:off x="7719367" y="4279649"/>
            <a:ext cx="864096" cy="461665"/>
          </a:xfrm>
          <a:prstGeom prst="rect">
            <a:avLst/>
          </a:prstGeom>
          <a:noFill/>
        </p:spPr>
        <p:txBody>
          <a:bodyPr wrap="square" rtlCol="0">
            <a:spAutoFit/>
          </a:bodyPr>
          <a:lstStyle/>
          <a:p>
            <a:r>
              <a:rPr lang="en-US" sz="1200" i="1" dirty="0">
                <a:solidFill>
                  <a:schemeClr val="accent2"/>
                </a:solidFill>
              </a:rPr>
              <a:t>Operation </a:t>
            </a:r>
          </a:p>
          <a:p>
            <a:r>
              <a:rPr lang="en-US" sz="1200" i="1" dirty="0">
                <a:solidFill>
                  <a:schemeClr val="accent2"/>
                </a:solidFill>
              </a:rPr>
              <a:t>period</a:t>
            </a:r>
          </a:p>
        </p:txBody>
      </p:sp>
      <p:cxnSp>
        <p:nvCxnSpPr>
          <p:cNvPr id="10" name="Straight Arrow Connector 9">
            <a:extLst>
              <a:ext uri="{FF2B5EF4-FFF2-40B4-BE49-F238E27FC236}">
                <a16:creationId xmlns:a16="http://schemas.microsoft.com/office/drawing/2014/main" id="{41C1C8F7-1A13-932A-1467-5B9A89D8ACE4}"/>
              </a:ext>
            </a:extLst>
          </p:cNvPr>
          <p:cNvCxnSpPr>
            <a:cxnSpLocks/>
          </p:cNvCxnSpPr>
          <p:nvPr/>
        </p:nvCxnSpPr>
        <p:spPr>
          <a:xfrm>
            <a:off x="6948264" y="4299942"/>
            <a:ext cx="576064" cy="0"/>
          </a:xfrm>
          <a:prstGeom prst="straightConnector1">
            <a:avLst/>
          </a:prstGeom>
          <a:ln w="190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B955BA3-8B3F-5E5C-1019-94EF7A45516A}"/>
              </a:ext>
            </a:extLst>
          </p:cNvPr>
          <p:cNvSpPr txBox="1"/>
          <p:nvPr/>
        </p:nvSpPr>
        <p:spPr>
          <a:xfrm>
            <a:off x="6135191" y="4885531"/>
            <a:ext cx="2448272" cy="246221"/>
          </a:xfrm>
          <a:prstGeom prst="rect">
            <a:avLst/>
          </a:prstGeom>
          <a:noFill/>
        </p:spPr>
        <p:txBody>
          <a:bodyPr wrap="square" rtlCol="0">
            <a:spAutoFit/>
          </a:bodyPr>
          <a:lstStyle/>
          <a:p>
            <a:r>
              <a:rPr lang="en-US" sz="1000" dirty="0">
                <a:solidFill>
                  <a:schemeClr val="accent2"/>
                </a:solidFill>
              </a:rPr>
              <a:t>In this example, the DSCR is too low!</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A3A5C4C-86FD-8A4E-1A4B-E8BBC1A9793B}"/>
                  </a:ext>
                </a:extLst>
              </p:cNvPr>
              <p:cNvSpPr txBox="1"/>
              <p:nvPr/>
            </p:nvSpPr>
            <p:spPr>
              <a:xfrm>
                <a:off x="1907704" y="1395025"/>
                <a:ext cx="2514919" cy="4626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𝐷𝑆𝐶𝑅</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𝑂𝑝𝑒𝑟𝑎𝑡𝑖𝑛𝑔</m:t>
                          </m:r>
                          <m:r>
                            <a:rPr lang="en-GB" sz="1600" b="0" i="1" smtClean="0">
                              <a:latin typeface="Cambria Math" panose="02040503050406030204" pitchFamily="18" charset="0"/>
                            </a:rPr>
                            <m:t> </m:t>
                          </m:r>
                          <m:r>
                            <a:rPr lang="en-GB" sz="1600" b="0" i="1" smtClean="0">
                              <a:latin typeface="Cambria Math" panose="02040503050406030204" pitchFamily="18" charset="0"/>
                            </a:rPr>
                            <m:t>𝑖𝑛𝑐𝑜𝑚𝑒</m:t>
                          </m:r>
                        </m:num>
                        <m:den>
                          <m:r>
                            <a:rPr lang="en-GB" sz="1600" b="0" i="1" smtClean="0">
                              <a:latin typeface="Cambria Math" panose="02040503050406030204" pitchFamily="18" charset="0"/>
                            </a:rPr>
                            <m:t>𝑇𝑜𝑡𝑎𝑙</m:t>
                          </m:r>
                          <m:r>
                            <a:rPr lang="en-GB" sz="1600" b="0" i="1" smtClean="0">
                              <a:latin typeface="Cambria Math" panose="02040503050406030204" pitchFamily="18" charset="0"/>
                            </a:rPr>
                            <m:t> </m:t>
                          </m:r>
                          <m:r>
                            <a:rPr lang="en-GB" sz="1600" b="0" i="1" smtClean="0">
                              <a:latin typeface="Cambria Math" panose="02040503050406030204" pitchFamily="18" charset="0"/>
                            </a:rPr>
                            <m:t>𝑑𝑒𝑏𝑡</m:t>
                          </m:r>
                          <m:r>
                            <a:rPr lang="en-GB" sz="1600" b="0" i="1" smtClean="0">
                              <a:latin typeface="Cambria Math" panose="02040503050406030204" pitchFamily="18" charset="0"/>
                            </a:rPr>
                            <m:t> </m:t>
                          </m:r>
                          <m:r>
                            <a:rPr lang="en-GB" sz="1600" b="0" i="1" smtClean="0">
                              <a:latin typeface="Cambria Math" panose="02040503050406030204" pitchFamily="18" charset="0"/>
                            </a:rPr>
                            <m:t>𝑠𝑒𝑟𝑣𝑖𝑐𝑒</m:t>
                          </m:r>
                        </m:den>
                      </m:f>
                    </m:oMath>
                  </m:oMathPara>
                </a14:m>
                <a:endParaRPr lang="en-US" sz="1600" dirty="0"/>
              </a:p>
            </p:txBody>
          </p:sp>
        </mc:Choice>
        <mc:Fallback xmlns="">
          <p:sp>
            <p:nvSpPr>
              <p:cNvPr id="11" name="TextBox 10">
                <a:extLst>
                  <a:ext uri="{FF2B5EF4-FFF2-40B4-BE49-F238E27FC236}">
                    <a16:creationId xmlns:a16="http://schemas.microsoft.com/office/drawing/2014/main" id="{BA3A5C4C-86FD-8A4E-1A4B-E8BBC1A9793B}"/>
                  </a:ext>
                </a:extLst>
              </p:cNvPr>
              <p:cNvSpPr txBox="1">
                <a:spLocks noRot="1" noChangeAspect="1" noMove="1" noResize="1" noEditPoints="1" noAdjustHandles="1" noChangeArrowheads="1" noChangeShapeType="1" noTextEdit="1"/>
              </p:cNvSpPr>
              <p:nvPr/>
            </p:nvSpPr>
            <p:spPr>
              <a:xfrm>
                <a:off x="1907704" y="1395025"/>
                <a:ext cx="2514919" cy="462691"/>
              </a:xfrm>
              <a:prstGeom prst="rect">
                <a:avLst/>
              </a:prstGeom>
              <a:blipFill>
                <a:blip r:embed="rId5"/>
                <a:stretch>
                  <a:fillRect l="-1515" t="-7895" r="-1010" b="-28947"/>
                </a:stretch>
              </a:blipFill>
            </p:spPr>
            <p:txBody>
              <a:bodyPr/>
              <a:lstStyle/>
              <a:p>
                <a:r>
                  <a:rPr lang="en-US">
                    <a:noFill/>
                  </a:rPr>
                  <a:t> </a:t>
                </a:r>
              </a:p>
            </p:txBody>
          </p:sp>
        </mc:Fallback>
      </mc:AlternateContent>
    </p:spTree>
    <p:extLst>
      <p:ext uri="{BB962C8B-B14F-4D97-AF65-F5344CB8AC3E}">
        <p14:creationId xmlns:p14="http://schemas.microsoft.com/office/powerpoint/2010/main" val="408983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dissolve">
                                      <p:cBhvr>
                                        <p:cTn id="12" dur="500"/>
                                        <p:tgtEl>
                                          <p:spTgt spid="4">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dissolve">
                                      <p:cBhvr>
                                        <p:cTn id="15" dur="500"/>
                                        <p:tgtEl>
                                          <p:spTgt spid="4">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dissolve">
                                      <p:cBhvr>
                                        <p:cTn id="18" dur="5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dissolve">
                                      <p:cBhvr>
                                        <p:cTn id="23" dur="500"/>
                                        <p:tgtEl>
                                          <p:spTgt spid="4">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dissolve">
                                      <p:cBhvr>
                                        <p:cTn id="26" dur="500"/>
                                        <p:tgtEl>
                                          <p:spTgt spid="4">
                                            <p:txEl>
                                              <p:pRg st="7" end="7"/>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dissolve">
                                      <p:cBhvr>
                                        <p:cTn id="29" dur="500"/>
                                        <p:tgtEl>
                                          <p:spTgt spid="4">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931BDD-6E60-479F-B6E4-4F53A783B735}"/>
              </a:ext>
            </a:extLst>
          </p:cNvPr>
          <p:cNvPicPr>
            <a:picLocks noChangeAspect="1"/>
          </p:cNvPicPr>
          <p:nvPr/>
        </p:nvPicPr>
        <p:blipFill rotWithShape="1">
          <a:blip r:embed="rId3"/>
          <a:srcRect t="87864"/>
          <a:stretch/>
        </p:blipFill>
        <p:spPr>
          <a:xfrm>
            <a:off x="755576" y="4540732"/>
            <a:ext cx="5832648" cy="353183"/>
          </a:xfrm>
          <a:prstGeom prst="rect">
            <a:avLst/>
          </a:prstGeom>
        </p:spPr>
      </p:pic>
      <p:pic>
        <p:nvPicPr>
          <p:cNvPr id="9" name="Picture 8">
            <a:extLst>
              <a:ext uri="{FF2B5EF4-FFF2-40B4-BE49-F238E27FC236}">
                <a16:creationId xmlns:a16="http://schemas.microsoft.com/office/drawing/2014/main" id="{E006AD4B-7DED-5688-2497-8E674EBE7203}"/>
              </a:ext>
            </a:extLst>
          </p:cNvPr>
          <p:cNvPicPr>
            <a:picLocks noChangeAspect="1"/>
          </p:cNvPicPr>
          <p:nvPr/>
        </p:nvPicPr>
        <p:blipFill rotWithShape="1">
          <a:blip r:embed="rId3"/>
          <a:srcRect b="39348"/>
          <a:stretch/>
        </p:blipFill>
        <p:spPr>
          <a:xfrm>
            <a:off x="755576" y="2774975"/>
            <a:ext cx="5832648" cy="1765144"/>
          </a:xfrm>
          <a:prstGeom prst="rect">
            <a:avLst/>
          </a:prstGeom>
        </p:spPr>
      </p:pic>
      <p:sp>
        <p:nvSpPr>
          <p:cNvPr id="4" name="Content Placeholder 3"/>
          <p:cNvSpPr>
            <a:spLocks noGrp="1"/>
          </p:cNvSpPr>
          <p:nvPr>
            <p:ph idx="1"/>
          </p:nvPr>
        </p:nvSpPr>
        <p:spPr>
          <a:xfrm>
            <a:off x="251520" y="1137842"/>
            <a:ext cx="8712968" cy="1656183"/>
          </a:xfrm>
        </p:spPr>
        <p:txBody>
          <a:bodyPr>
            <a:normAutofit fontScale="85000" lnSpcReduction="20000"/>
          </a:bodyPr>
          <a:lstStyle/>
          <a:p>
            <a:pPr marL="342900" indent="-342900">
              <a:spcAft>
                <a:spcPts val="2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Identifies financial loss from exchange rate changes; risks for foreign financiers</a:t>
            </a:r>
          </a:p>
          <a:p>
            <a:pPr marL="342900" indent="-342900">
              <a:spcAft>
                <a:spcPts val="200"/>
              </a:spcAft>
              <a:buFont typeface="Arial" panose="020B0604020202020204" pitchFamily="34" charset="0"/>
              <a:buChar char="•"/>
            </a:pPr>
            <a:endParaRPr lang="en-US" sz="1800" dirty="0">
              <a:solidFill>
                <a:schemeClr val="accent1">
                  <a:lumMod val="25000"/>
                </a:schemeClr>
              </a:solidFill>
              <a:latin typeface="+mj-lt"/>
              <a:ea typeface="SimSun" panose="02010600030101010101" pitchFamily="2" charset="-122"/>
              <a:cs typeface="Vani" panose="020B0502040204020203" pitchFamily="34" charset="0"/>
            </a:endParaRPr>
          </a:p>
          <a:p>
            <a:pPr marL="342900" indent="-342900">
              <a:spcAft>
                <a:spcPts val="200"/>
              </a:spcAft>
              <a:buFont typeface="Arial" panose="020B0604020202020204" pitchFamily="34" charset="0"/>
              <a:buChar char="•"/>
            </a:pPr>
            <a:endParaRPr lang="en-US" sz="1800" dirty="0">
              <a:solidFill>
                <a:schemeClr val="accent1">
                  <a:lumMod val="25000"/>
                </a:schemeClr>
              </a:solidFill>
              <a:latin typeface="+mj-lt"/>
              <a:ea typeface="SimSun" panose="02010600030101010101" pitchFamily="2" charset="-122"/>
              <a:cs typeface="Vani" panose="020B0502040204020203" pitchFamily="34" charset="0"/>
            </a:endParaRPr>
          </a:p>
          <a:p>
            <a:pPr marL="342900" indent="-342900">
              <a:spcAft>
                <a:spcPts val="200"/>
              </a:spcAft>
              <a:buFont typeface="Arial" panose="020B0604020202020204" pitchFamily="34" charset="0"/>
              <a:buChar char="•"/>
            </a:pPr>
            <a:endParaRPr lang="en-US" sz="1800" dirty="0">
              <a:solidFill>
                <a:schemeClr val="accent1">
                  <a:lumMod val="25000"/>
                </a:schemeClr>
              </a:solidFill>
              <a:latin typeface="+mj-lt"/>
              <a:ea typeface="SimSun" panose="02010600030101010101" pitchFamily="2" charset="-122"/>
              <a:cs typeface="Vani" panose="020B0502040204020203" pitchFamily="34" charset="0"/>
            </a:endParaRPr>
          </a:p>
          <a:p>
            <a:pPr marL="342900" indent="-342900">
              <a:spcAft>
                <a:spcPts val="2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If &lt; 1, not enough cash available, should be above 1.2</a:t>
            </a:r>
          </a:p>
          <a:p>
            <a:pPr marL="342900" indent="-342900">
              <a:spcAft>
                <a:spcPts val="2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Can be improved by increasing local loans &amp; bonds (or electricity price)</a:t>
            </a:r>
          </a:p>
        </p:txBody>
      </p:sp>
      <p:sp>
        <p:nvSpPr>
          <p:cNvPr id="3" name="Title 2"/>
          <p:cNvSpPr>
            <a:spLocks noGrp="1"/>
          </p:cNvSpPr>
          <p:nvPr>
            <p:ph type="title"/>
          </p:nvPr>
        </p:nvSpPr>
        <p:spPr>
          <a:xfrm>
            <a:off x="251520" y="87474"/>
            <a:ext cx="8784976" cy="648072"/>
          </a:xfrm>
        </p:spPr>
        <p:txBody>
          <a:bodyPr>
            <a:normAutofit/>
          </a:bodyPr>
          <a:lstStyle/>
          <a:p>
            <a:r>
              <a:rPr lang="en-GB" dirty="0"/>
              <a:t>3. Financial Ratios – Operation Period</a:t>
            </a:r>
          </a:p>
        </p:txBody>
      </p:sp>
      <p:sp>
        <p:nvSpPr>
          <p:cNvPr id="2" name="TextBox 1">
            <a:extLst>
              <a:ext uri="{FF2B5EF4-FFF2-40B4-BE49-F238E27FC236}">
                <a16:creationId xmlns:a16="http://schemas.microsoft.com/office/drawing/2014/main" id="{4E0AA0CA-04AF-7A08-197E-C98E571C09B5}"/>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Exchange Risk</a:t>
            </a:r>
          </a:p>
        </p:txBody>
      </p:sp>
      <p:sp>
        <p:nvSpPr>
          <p:cNvPr id="7" name="Rounded Rectangle 6">
            <a:extLst>
              <a:ext uri="{FF2B5EF4-FFF2-40B4-BE49-F238E27FC236}">
                <a16:creationId xmlns:a16="http://schemas.microsoft.com/office/drawing/2014/main" id="{6FCCC7FF-BF0B-972E-6C11-57C8E5B19ADD}"/>
              </a:ext>
            </a:extLst>
          </p:cNvPr>
          <p:cNvSpPr/>
          <p:nvPr/>
        </p:nvSpPr>
        <p:spPr>
          <a:xfrm>
            <a:off x="5652120" y="4532627"/>
            <a:ext cx="648072" cy="181605"/>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145B24A-C807-A08F-2B53-03ECCD582E5B}"/>
              </a:ext>
            </a:extLst>
          </p:cNvPr>
          <p:cNvSpPr/>
          <p:nvPr/>
        </p:nvSpPr>
        <p:spPr>
          <a:xfrm>
            <a:off x="755576" y="4527618"/>
            <a:ext cx="720080" cy="186614"/>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5FA7905-9E2F-972E-EE83-25FDC4CD99D8}"/>
              </a:ext>
            </a:extLst>
          </p:cNvPr>
          <p:cNvSpPr txBox="1"/>
          <p:nvPr/>
        </p:nvSpPr>
        <p:spPr>
          <a:xfrm>
            <a:off x="6588224" y="4431158"/>
            <a:ext cx="2016274" cy="400110"/>
          </a:xfrm>
          <a:prstGeom prst="rect">
            <a:avLst/>
          </a:prstGeom>
          <a:noFill/>
        </p:spPr>
        <p:txBody>
          <a:bodyPr wrap="square" rtlCol="0">
            <a:spAutoFit/>
          </a:bodyPr>
          <a:lstStyle/>
          <a:p>
            <a:r>
              <a:rPr lang="en-US" sz="1000" dirty="0">
                <a:solidFill>
                  <a:schemeClr val="accent2"/>
                </a:solidFill>
              </a:rPr>
              <a:t>In this example, there is not enough cash available!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D4D2C55-4A4B-F2D5-1A12-B52A67365039}"/>
                  </a:ext>
                </a:extLst>
              </p:cNvPr>
              <p:cNvSpPr txBox="1"/>
              <p:nvPr/>
            </p:nvSpPr>
            <p:spPr>
              <a:xfrm>
                <a:off x="952860" y="1472749"/>
                <a:ext cx="3432543" cy="478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500" b="0" i="1" smtClean="0">
                          <a:latin typeface="Cambria Math" panose="02040503050406030204" pitchFamily="18" charset="0"/>
                        </a:rPr>
                        <m:t>𝐸𝑥𝑐h𝑎𝑛𝑔𝑒</m:t>
                      </m:r>
                      <m:r>
                        <a:rPr lang="en-GB" sz="1500" b="0" i="1" smtClean="0">
                          <a:latin typeface="Cambria Math" panose="02040503050406030204" pitchFamily="18" charset="0"/>
                        </a:rPr>
                        <m:t> </m:t>
                      </m:r>
                      <m:r>
                        <a:rPr lang="en-GB" sz="1500" b="0" i="1" smtClean="0">
                          <a:latin typeface="Cambria Math" panose="02040503050406030204" pitchFamily="18" charset="0"/>
                        </a:rPr>
                        <m:t>𝑟𝑖𝑠𝑘</m:t>
                      </m:r>
                      <m:r>
                        <a:rPr lang="en-GB" sz="1500" b="0" i="1" smtClean="0">
                          <a:latin typeface="Cambria Math" panose="02040503050406030204" pitchFamily="18" charset="0"/>
                        </a:rPr>
                        <m:t>=</m:t>
                      </m:r>
                      <m:f>
                        <m:fPr>
                          <m:ctrlPr>
                            <a:rPr lang="en-GB" sz="1500" b="0" i="1" smtClean="0">
                              <a:latin typeface="Cambria Math" panose="02040503050406030204" pitchFamily="18" charset="0"/>
                            </a:rPr>
                          </m:ctrlPr>
                        </m:fPr>
                        <m:num>
                          <m:r>
                            <a:rPr lang="en-GB" sz="1500" b="0" i="1" smtClean="0">
                              <a:latin typeface="Cambria Math" panose="02040503050406030204" pitchFamily="18" charset="0"/>
                            </a:rPr>
                            <m:t>𝑙𝑜𝑐𝑎𝑙</m:t>
                          </m:r>
                          <m:r>
                            <a:rPr lang="en-GB" sz="1500" b="0" i="1" smtClean="0">
                              <a:latin typeface="Cambria Math" panose="02040503050406030204" pitchFamily="18" charset="0"/>
                            </a:rPr>
                            <m:t> </m:t>
                          </m:r>
                          <m:r>
                            <a:rPr lang="en-GB" sz="1500" b="0" i="1" smtClean="0">
                              <a:latin typeface="Cambria Math" panose="02040503050406030204" pitchFamily="18" charset="0"/>
                            </a:rPr>
                            <m:t>𝑐𝑎𝑠h</m:t>
                          </m:r>
                        </m:num>
                        <m:den>
                          <m:r>
                            <a:rPr lang="en-GB" sz="1500" b="0" i="1" smtClean="0">
                              <a:latin typeface="Cambria Math" panose="02040503050406030204" pitchFamily="18" charset="0"/>
                            </a:rPr>
                            <m:t>𝑓𝑜𝑟𝑒𝑖𝑔𝑛</m:t>
                          </m:r>
                          <m:r>
                            <a:rPr lang="en-GB" sz="1500" b="0" i="1" smtClean="0">
                              <a:latin typeface="Cambria Math" panose="02040503050406030204" pitchFamily="18" charset="0"/>
                            </a:rPr>
                            <m:t> </m:t>
                          </m:r>
                          <m:r>
                            <a:rPr lang="en-GB" sz="1500" b="0" i="1" smtClean="0">
                              <a:latin typeface="Cambria Math" panose="02040503050406030204" pitchFamily="18" charset="0"/>
                            </a:rPr>
                            <m:t>𝑒𝑥𝑝𝑒𝑛𝑑𝑖𝑡𝑢𝑟𝑒𝑠</m:t>
                          </m:r>
                        </m:den>
                      </m:f>
                    </m:oMath>
                  </m:oMathPara>
                </a14:m>
                <a:endParaRPr lang="en-US" sz="1500" dirty="0"/>
              </a:p>
            </p:txBody>
          </p:sp>
        </mc:Choice>
        <mc:Fallback xmlns="">
          <p:sp>
            <p:nvSpPr>
              <p:cNvPr id="5" name="TextBox 4">
                <a:extLst>
                  <a:ext uri="{FF2B5EF4-FFF2-40B4-BE49-F238E27FC236}">
                    <a16:creationId xmlns:a16="http://schemas.microsoft.com/office/drawing/2014/main" id="{0D4D2C55-4A4B-F2D5-1A12-B52A67365039}"/>
                  </a:ext>
                </a:extLst>
              </p:cNvPr>
              <p:cNvSpPr txBox="1">
                <a:spLocks noRot="1" noChangeAspect="1" noMove="1" noResize="1" noEditPoints="1" noAdjustHandles="1" noChangeArrowheads="1" noChangeShapeType="1" noTextEdit="1"/>
              </p:cNvSpPr>
              <p:nvPr/>
            </p:nvSpPr>
            <p:spPr>
              <a:xfrm>
                <a:off x="952860" y="1472749"/>
                <a:ext cx="3432543" cy="478785"/>
              </a:xfrm>
              <a:prstGeom prst="rect">
                <a:avLst/>
              </a:prstGeom>
              <a:blipFill>
                <a:blip r:embed="rId4"/>
                <a:stretch>
                  <a:fillRect l="-1103" t="-10526" r="-1103" b="-21053"/>
                </a:stretch>
              </a:blipFill>
            </p:spPr>
            <p:txBody>
              <a:bodyPr/>
              <a:lstStyle/>
              <a:p>
                <a:r>
                  <a:rPr lang="en-US">
                    <a:noFill/>
                  </a:rPr>
                  <a:t> </a:t>
                </a:r>
              </a:p>
            </p:txBody>
          </p:sp>
        </mc:Fallback>
      </mc:AlternateContent>
    </p:spTree>
    <p:extLst>
      <p:ext uri="{BB962C8B-B14F-4D97-AF65-F5344CB8AC3E}">
        <p14:creationId xmlns:p14="http://schemas.microsoft.com/office/powerpoint/2010/main" val="212685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B6107DD4-F56C-E1FA-0A55-E1B8C161FF6A}"/>
              </a:ext>
            </a:extLst>
          </p:cNvPr>
          <p:cNvGraphicFramePr>
            <a:graphicFrameLocks noChangeAspect="1"/>
          </p:cNvGraphicFramePr>
          <p:nvPr>
            <p:custDataLst>
              <p:tags r:id="rId1"/>
            </p:custDataLst>
            <p:extLst>
              <p:ext uri="{D42A27DB-BD31-4B8C-83A1-F6EECF244321}">
                <p14:modId xmlns:p14="http://schemas.microsoft.com/office/powerpoint/2010/main" val="314596796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8" name="think-cell data - do not delete" hidden="1">
                        <a:extLst>
                          <a:ext uri="{FF2B5EF4-FFF2-40B4-BE49-F238E27FC236}">
                            <a16:creationId xmlns:a16="http://schemas.microsoft.com/office/drawing/2014/main" id="{B6107DD4-F56C-E1FA-0A55-E1B8C161FF6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4" name="Content Placeholder 3"/>
          <p:cNvSpPr>
            <a:spLocks noGrp="1"/>
          </p:cNvSpPr>
          <p:nvPr>
            <p:ph idx="1"/>
          </p:nvPr>
        </p:nvSpPr>
        <p:spPr>
          <a:xfrm>
            <a:off x="251520" y="1203599"/>
            <a:ext cx="8712968" cy="3391024"/>
          </a:xfrm>
        </p:spPr>
        <p:txBody>
          <a:bodyPr>
            <a:normAutofit/>
          </a:bodyPr>
          <a:lstStyle/>
          <a:p>
            <a:pPr marL="342900" lvl="0" indent="-342900">
              <a:spcAft>
                <a:spcPts val="200"/>
              </a:spcAft>
              <a:buFont typeface="Arial" panose="020B0604020202020204" pitchFamily="34" charset="0"/>
              <a:buChar char="•"/>
            </a:pPr>
            <a:r>
              <a:rPr lang="en-US" sz="1600" dirty="0">
                <a:solidFill>
                  <a:schemeClr val="accent6">
                    <a:lumMod val="10000"/>
                  </a:schemeClr>
                </a:solidFill>
                <a:latin typeface="Arial"/>
                <a:ea typeface="SimSun" panose="02010600030101010101" pitchFamily="2" charset="-122"/>
                <a:cs typeface="Vani" panose="020B0502040204020203" pitchFamily="34" charset="0"/>
              </a:rPr>
              <a:t>Liquidity ratio – how financially solid is company?</a:t>
            </a:r>
          </a:p>
          <a:p>
            <a:pPr marL="0" lvl="0" indent="0">
              <a:spcAft>
                <a:spcPts val="200"/>
              </a:spcAft>
              <a:buNone/>
            </a:pPr>
            <a:endParaRPr lang="en-US" sz="1800" dirty="0">
              <a:solidFill>
                <a:schemeClr val="accent6">
                  <a:lumMod val="10000"/>
                </a:schemeClr>
              </a:solidFill>
              <a:latin typeface="Arial"/>
              <a:ea typeface="SimSun" panose="02010600030101010101" pitchFamily="2" charset="-122"/>
              <a:cs typeface="Vani" panose="020B0502040204020203" pitchFamily="34" charset="0"/>
            </a:endParaRPr>
          </a:p>
          <a:p>
            <a:pPr marL="342900" lvl="0" indent="-342900">
              <a:spcAft>
                <a:spcPts val="200"/>
              </a:spcAft>
              <a:buFont typeface="Arial" panose="020B0604020202020204" pitchFamily="34" charset="0"/>
              <a:buChar char="•"/>
            </a:pPr>
            <a:r>
              <a:rPr lang="en-US" sz="1600" dirty="0">
                <a:solidFill>
                  <a:schemeClr val="accent6">
                    <a:lumMod val="10000"/>
                  </a:schemeClr>
                </a:solidFill>
                <a:latin typeface="Arial"/>
                <a:ea typeface="SimSun" panose="02010600030101010101" pitchFamily="2" charset="-122"/>
                <a:cs typeface="Vani" panose="020B0502040204020203" pitchFamily="34" charset="0"/>
              </a:rPr>
              <a:t>Important to creditors (i.e., if company was sold, could it pay for its debt?)</a:t>
            </a:r>
          </a:p>
          <a:p>
            <a:pPr lvl="1" indent="-342900">
              <a:spcAft>
                <a:spcPts val="200"/>
              </a:spcAft>
              <a:buFont typeface="Arial" panose="020B0604020202020204" pitchFamily="34" charset="0"/>
              <a:buChar char="•"/>
            </a:pPr>
            <a:r>
              <a:rPr lang="en-US" sz="1400" dirty="0">
                <a:solidFill>
                  <a:schemeClr val="accent6">
                    <a:lumMod val="10000"/>
                  </a:schemeClr>
                </a:solidFill>
                <a:latin typeface="Arial"/>
                <a:ea typeface="SimSun" panose="02010600030101010101" pitchFamily="2" charset="-122"/>
                <a:cs typeface="Vani" panose="020B0502040204020203" pitchFamily="34" charset="0"/>
              </a:rPr>
              <a:t>&gt;1 implies that company has more current assets than current liabilities, able to meet short-term obligations</a:t>
            </a:r>
          </a:p>
          <a:p>
            <a:pPr lvl="1" indent="-342900">
              <a:spcAft>
                <a:spcPts val="200"/>
              </a:spcAft>
              <a:buFont typeface="Arial" panose="020B0604020202020204" pitchFamily="34" charset="0"/>
              <a:buChar char="•"/>
            </a:pPr>
            <a:r>
              <a:rPr lang="en-US" sz="1400" dirty="0">
                <a:solidFill>
                  <a:schemeClr val="accent6">
                    <a:lumMod val="10000"/>
                  </a:schemeClr>
                </a:solidFill>
                <a:latin typeface="Arial"/>
                <a:ea typeface="SimSun" panose="02010600030101010101" pitchFamily="2" charset="-122"/>
                <a:cs typeface="Vani" panose="020B0502040204020203" pitchFamily="34" charset="0"/>
              </a:rPr>
              <a:t>&lt;1 implies potential liquidity problems, company may not have enough current assets to cover its short-term liabilities</a:t>
            </a:r>
          </a:p>
          <a:p>
            <a:endParaRPr lang="en-GB" dirty="0"/>
          </a:p>
        </p:txBody>
      </p:sp>
      <p:sp>
        <p:nvSpPr>
          <p:cNvPr id="3" name="Title 2"/>
          <p:cNvSpPr>
            <a:spLocks noGrp="1"/>
          </p:cNvSpPr>
          <p:nvPr>
            <p:ph type="title"/>
          </p:nvPr>
        </p:nvSpPr>
        <p:spPr>
          <a:xfrm>
            <a:off x="251520" y="135607"/>
            <a:ext cx="8784976" cy="648072"/>
          </a:xfrm>
        </p:spPr>
        <p:txBody>
          <a:bodyPr vert="horz">
            <a:normAutofit/>
          </a:bodyPr>
          <a:lstStyle/>
          <a:p>
            <a:r>
              <a:rPr lang="en-GB" dirty="0"/>
              <a:t>3. Financial Ratios – Operation Period</a:t>
            </a:r>
          </a:p>
        </p:txBody>
      </p:sp>
      <p:sp>
        <p:nvSpPr>
          <p:cNvPr id="2" name="TextBox 1">
            <a:extLst>
              <a:ext uri="{FF2B5EF4-FFF2-40B4-BE49-F238E27FC236}">
                <a16:creationId xmlns:a16="http://schemas.microsoft.com/office/drawing/2014/main" id="{4E0AA0CA-04AF-7A08-197E-C98E571C09B5}"/>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Working Capital Ratio</a:t>
            </a:r>
          </a:p>
        </p:txBody>
      </p:sp>
      <p:pic>
        <p:nvPicPr>
          <p:cNvPr id="5" name="Picture 4">
            <a:extLst>
              <a:ext uri="{FF2B5EF4-FFF2-40B4-BE49-F238E27FC236}">
                <a16:creationId xmlns:a16="http://schemas.microsoft.com/office/drawing/2014/main" id="{55FFAB3A-C569-F2AA-AE36-5C9C08C03B8F}"/>
              </a:ext>
            </a:extLst>
          </p:cNvPr>
          <p:cNvPicPr>
            <a:picLocks noChangeAspect="1"/>
          </p:cNvPicPr>
          <p:nvPr/>
        </p:nvPicPr>
        <p:blipFill rotWithShape="1">
          <a:blip r:embed="rId6"/>
          <a:srcRect b="41219"/>
          <a:stretch/>
        </p:blipFill>
        <p:spPr>
          <a:xfrm>
            <a:off x="1691680" y="3265658"/>
            <a:ext cx="5544616" cy="1656183"/>
          </a:xfrm>
          <a:prstGeom prst="rect">
            <a:avLst/>
          </a:prstGeom>
        </p:spPr>
      </p:pic>
      <p:sp>
        <p:nvSpPr>
          <p:cNvPr id="6" name="Rounded Rectangle 5">
            <a:extLst>
              <a:ext uri="{FF2B5EF4-FFF2-40B4-BE49-F238E27FC236}">
                <a16:creationId xmlns:a16="http://schemas.microsoft.com/office/drawing/2014/main" id="{CD8BFFE6-91D4-92D4-562E-F15D3BC5525D}"/>
              </a:ext>
            </a:extLst>
          </p:cNvPr>
          <p:cNvSpPr/>
          <p:nvPr/>
        </p:nvSpPr>
        <p:spPr>
          <a:xfrm>
            <a:off x="6372200" y="3870584"/>
            <a:ext cx="720080" cy="186614"/>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87B3B3A5-BFF0-FE47-1A2B-4EE61FB94E62}"/>
              </a:ext>
            </a:extLst>
          </p:cNvPr>
          <p:cNvSpPr/>
          <p:nvPr/>
        </p:nvSpPr>
        <p:spPr>
          <a:xfrm>
            <a:off x="1691680" y="3870584"/>
            <a:ext cx="864096" cy="186614"/>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A53BA4D-0793-1ACC-180D-D9B1384D2A1E}"/>
                  </a:ext>
                </a:extLst>
              </p:cNvPr>
              <p:cNvSpPr txBox="1"/>
              <p:nvPr/>
            </p:nvSpPr>
            <p:spPr>
              <a:xfrm>
                <a:off x="827584" y="1530817"/>
                <a:ext cx="2843279" cy="4170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500" b="0" i="1" smtClean="0">
                          <a:latin typeface="Cambria Math" panose="02040503050406030204" pitchFamily="18" charset="0"/>
                        </a:rPr>
                        <m:t>𝐿𝑖𝑞𝑢𝑖𝑑𝑖𝑡𝑦</m:t>
                      </m:r>
                      <m:r>
                        <a:rPr lang="en-GB" sz="1500" b="0" i="1" smtClean="0">
                          <a:latin typeface="Cambria Math" panose="02040503050406030204" pitchFamily="18" charset="0"/>
                        </a:rPr>
                        <m:t> </m:t>
                      </m:r>
                      <m:r>
                        <a:rPr lang="en-GB" sz="1500" b="0" i="1" smtClean="0">
                          <a:latin typeface="Cambria Math" panose="02040503050406030204" pitchFamily="18" charset="0"/>
                        </a:rPr>
                        <m:t>𝑟𝑎𝑡𝑖𝑜</m:t>
                      </m:r>
                      <m:r>
                        <a:rPr lang="en-GB" sz="1500" b="0" i="1" smtClean="0">
                          <a:latin typeface="Cambria Math" panose="02040503050406030204" pitchFamily="18" charset="0"/>
                        </a:rPr>
                        <m:t>=</m:t>
                      </m:r>
                      <m:f>
                        <m:fPr>
                          <m:ctrlPr>
                            <a:rPr lang="en-GB" sz="1500" b="0" i="1" smtClean="0">
                              <a:latin typeface="Cambria Math" panose="02040503050406030204" pitchFamily="18" charset="0"/>
                            </a:rPr>
                          </m:ctrlPr>
                        </m:fPr>
                        <m:num>
                          <m:r>
                            <a:rPr lang="en-GB" sz="1500" b="0" i="1" smtClean="0">
                              <a:latin typeface="Cambria Math" panose="02040503050406030204" pitchFamily="18" charset="0"/>
                            </a:rPr>
                            <m:t>𝑐𝑢𝑟𝑟𝑒𝑛𝑡</m:t>
                          </m:r>
                          <m:r>
                            <a:rPr lang="en-GB" sz="1500" b="0" i="1" smtClean="0">
                              <a:latin typeface="Cambria Math" panose="02040503050406030204" pitchFamily="18" charset="0"/>
                            </a:rPr>
                            <m:t> </m:t>
                          </m:r>
                          <m:r>
                            <a:rPr lang="en-GB" sz="1500" b="0" i="1" smtClean="0">
                              <a:latin typeface="Cambria Math" panose="02040503050406030204" pitchFamily="18" charset="0"/>
                            </a:rPr>
                            <m:t>𝑎𝑠𝑠𝑒𝑡𝑠</m:t>
                          </m:r>
                        </m:num>
                        <m:den>
                          <m:r>
                            <a:rPr lang="en-GB" sz="1500" b="0" i="1" smtClean="0">
                              <a:latin typeface="Cambria Math" panose="02040503050406030204" pitchFamily="18" charset="0"/>
                            </a:rPr>
                            <m:t>𝑙𝑖𝑎𝑏𝑖𝑙𝑖𝑡𝑖𝑒𝑠</m:t>
                          </m:r>
                        </m:den>
                      </m:f>
                    </m:oMath>
                  </m:oMathPara>
                </a14:m>
                <a:endParaRPr lang="en-US" sz="1500" dirty="0"/>
              </a:p>
            </p:txBody>
          </p:sp>
        </mc:Choice>
        <mc:Fallback xmlns="">
          <p:sp>
            <p:nvSpPr>
              <p:cNvPr id="8" name="TextBox 7">
                <a:extLst>
                  <a:ext uri="{FF2B5EF4-FFF2-40B4-BE49-F238E27FC236}">
                    <a16:creationId xmlns:a16="http://schemas.microsoft.com/office/drawing/2014/main" id="{0A53BA4D-0793-1ACC-180D-D9B1384D2A1E}"/>
                  </a:ext>
                </a:extLst>
              </p:cNvPr>
              <p:cNvSpPr txBox="1">
                <a:spLocks noRot="1" noChangeAspect="1" noMove="1" noResize="1" noEditPoints="1" noAdjustHandles="1" noChangeArrowheads="1" noChangeShapeType="1" noTextEdit="1"/>
              </p:cNvSpPr>
              <p:nvPr/>
            </p:nvSpPr>
            <p:spPr>
              <a:xfrm>
                <a:off x="827584" y="1530817"/>
                <a:ext cx="2843279" cy="417037"/>
              </a:xfrm>
              <a:prstGeom prst="rect">
                <a:avLst/>
              </a:prstGeom>
              <a:blipFill>
                <a:blip r:embed="rId7"/>
                <a:stretch>
                  <a:fillRect l="-1786" t="-14706" r="-446"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43A451C-232C-3DDB-4C58-FA0AFE860025}"/>
                  </a:ext>
                </a:extLst>
              </p:cNvPr>
              <p:cNvSpPr txBox="1"/>
              <p:nvPr/>
            </p:nvSpPr>
            <p:spPr>
              <a:xfrm>
                <a:off x="5670640" y="1496270"/>
                <a:ext cx="2843279" cy="4170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500" b="0" i="1" smtClean="0">
                          <a:latin typeface="Cambria Math" panose="02040503050406030204" pitchFamily="18" charset="0"/>
                        </a:rPr>
                        <m:t>𝐿𝑖𝑞𝑢𝑖𝑑𝑖𝑡𝑦</m:t>
                      </m:r>
                      <m:r>
                        <a:rPr lang="en-GB" sz="1500" b="0" i="1" smtClean="0">
                          <a:latin typeface="Cambria Math" panose="02040503050406030204" pitchFamily="18" charset="0"/>
                        </a:rPr>
                        <m:t> </m:t>
                      </m:r>
                      <m:r>
                        <a:rPr lang="en-GB" sz="1500" b="0" i="1" smtClean="0">
                          <a:latin typeface="Cambria Math" panose="02040503050406030204" pitchFamily="18" charset="0"/>
                        </a:rPr>
                        <m:t>𝑟𝑎𝑡𝑖𝑜</m:t>
                      </m:r>
                      <m:r>
                        <a:rPr lang="en-GB" sz="1500" b="0" i="1" smtClean="0">
                          <a:latin typeface="Cambria Math" panose="02040503050406030204" pitchFamily="18" charset="0"/>
                        </a:rPr>
                        <m:t>=</m:t>
                      </m:r>
                      <m:f>
                        <m:fPr>
                          <m:ctrlPr>
                            <a:rPr lang="en-GB" sz="1500" b="0" i="1" smtClean="0">
                              <a:latin typeface="Cambria Math" panose="02040503050406030204" pitchFamily="18" charset="0"/>
                            </a:rPr>
                          </m:ctrlPr>
                        </m:fPr>
                        <m:num>
                          <m:r>
                            <a:rPr lang="en-GB" sz="1500" b="0" i="1" smtClean="0">
                              <a:latin typeface="Cambria Math" panose="02040503050406030204" pitchFamily="18" charset="0"/>
                            </a:rPr>
                            <m:t>𝑐𝑢𝑟𝑟𝑒𝑛𝑡</m:t>
                          </m:r>
                          <m:r>
                            <a:rPr lang="en-GB" sz="1500" b="0" i="1" smtClean="0">
                              <a:latin typeface="Cambria Math" panose="02040503050406030204" pitchFamily="18" charset="0"/>
                            </a:rPr>
                            <m:t> </m:t>
                          </m:r>
                          <m:r>
                            <a:rPr lang="en-GB" sz="1500" b="0" i="1" smtClean="0">
                              <a:latin typeface="Cambria Math" panose="02040503050406030204" pitchFamily="18" charset="0"/>
                            </a:rPr>
                            <m:t>𝑎𝑠𝑠𝑒𝑡𝑠</m:t>
                          </m:r>
                        </m:num>
                        <m:den>
                          <m:r>
                            <a:rPr lang="en-GB" sz="1500" b="0" i="1" smtClean="0">
                              <a:latin typeface="Cambria Math" panose="02040503050406030204" pitchFamily="18" charset="0"/>
                            </a:rPr>
                            <m:t>𝑙𝑖𝑎𝑏𝑖𝑙𝑖𝑡𝑖𝑒𝑠</m:t>
                          </m:r>
                        </m:den>
                      </m:f>
                    </m:oMath>
                  </m:oMathPara>
                </a14:m>
                <a:endParaRPr lang="en-US" sz="1500" dirty="0"/>
              </a:p>
            </p:txBody>
          </p:sp>
        </mc:Choice>
        <mc:Fallback xmlns="">
          <p:sp>
            <p:nvSpPr>
              <p:cNvPr id="9" name="TextBox 8">
                <a:extLst>
                  <a:ext uri="{FF2B5EF4-FFF2-40B4-BE49-F238E27FC236}">
                    <a16:creationId xmlns:a16="http://schemas.microsoft.com/office/drawing/2014/main" id="{443A451C-232C-3DDB-4C58-FA0AFE860025}"/>
                  </a:ext>
                </a:extLst>
              </p:cNvPr>
              <p:cNvSpPr txBox="1">
                <a:spLocks noRot="1" noChangeAspect="1" noMove="1" noResize="1" noEditPoints="1" noAdjustHandles="1" noChangeArrowheads="1" noChangeShapeType="1" noTextEdit="1"/>
              </p:cNvSpPr>
              <p:nvPr/>
            </p:nvSpPr>
            <p:spPr>
              <a:xfrm>
                <a:off x="5670640" y="1496270"/>
                <a:ext cx="2843279" cy="417037"/>
              </a:xfrm>
              <a:prstGeom prst="rect">
                <a:avLst/>
              </a:prstGeom>
              <a:blipFill>
                <a:blip r:embed="rId8"/>
                <a:stretch>
                  <a:fillRect l="-1333" t="-14706" r="-444" b="-14706"/>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F21353D8-F658-6716-B2FD-BABC39F33769}"/>
              </a:ext>
            </a:extLst>
          </p:cNvPr>
          <p:cNvCxnSpPr>
            <a:cxnSpLocks/>
          </p:cNvCxnSpPr>
          <p:nvPr/>
        </p:nvCxnSpPr>
        <p:spPr>
          <a:xfrm>
            <a:off x="4178727" y="1739335"/>
            <a:ext cx="10081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D44929-772F-557B-BD13-FCCB9CC78133}"/>
              </a:ext>
            </a:extLst>
          </p:cNvPr>
          <p:cNvSpPr txBox="1"/>
          <p:nvPr/>
        </p:nvSpPr>
        <p:spPr>
          <a:xfrm>
            <a:off x="4061450" y="1478721"/>
            <a:ext cx="1218603" cy="276999"/>
          </a:xfrm>
          <a:prstGeom prst="rect">
            <a:avLst/>
          </a:prstGeom>
          <a:noFill/>
        </p:spPr>
        <p:txBody>
          <a:bodyPr wrap="none" rtlCol="0">
            <a:spAutoFit/>
          </a:bodyPr>
          <a:lstStyle/>
          <a:p>
            <a:r>
              <a:rPr lang="en-US" sz="1200" dirty="0">
                <a:solidFill>
                  <a:srgbClr val="FF0000"/>
                </a:solidFill>
              </a:rPr>
              <a:t>note: FINPLAN</a:t>
            </a:r>
          </a:p>
        </p:txBody>
      </p:sp>
      <p:cxnSp>
        <p:nvCxnSpPr>
          <p:cNvPr id="15" name="Straight Connector 14">
            <a:extLst>
              <a:ext uri="{FF2B5EF4-FFF2-40B4-BE49-F238E27FC236}">
                <a16:creationId xmlns:a16="http://schemas.microsoft.com/office/drawing/2014/main" id="{AAEE3E86-184E-8B80-3EA2-F52DE6BEEEC4}"/>
              </a:ext>
            </a:extLst>
          </p:cNvPr>
          <p:cNvCxnSpPr>
            <a:cxnSpLocks/>
          </p:cNvCxnSpPr>
          <p:nvPr/>
        </p:nvCxnSpPr>
        <p:spPr>
          <a:xfrm>
            <a:off x="7092279" y="1587841"/>
            <a:ext cx="79105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21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dissolve">
                                      <p:cBhvr>
                                        <p:cTn id="26" dur="500"/>
                                        <p:tgtEl>
                                          <p:spTgt spid="4">
                                            <p:txEl>
                                              <p:pRg st="2" end="2"/>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dissolve">
                                      <p:cBhvr>
                                        <p:cTn id="29" dur="500"/>
                                        <p:tgtEl>
                                          <p:spTgt spid="4">
                                            <p:txEl>
                                              <p:pRg st="3" end="3"/>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dissolv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059583"/>
            <a:ext cx="8712968" cy="2592287"/>
          </a:xfrm>
        </p:spPr>
        <p:txBody>
          <a:bodyPr>
            <a:normAutofit/>
          </a:bodyPr>
          <a:lstStyle/>
          <a:p>
            <a:pPr marL="342900" indent="-342900">
              <a:spcAft>
                <a:spcPts val="200"/>
              </a:spcAft>
              <a:buFont typeface="Arial" panose="020B0604020202020204" pitchFamily="34" charset="0"/>
              <a:buChar char="•"/>
            </a:pPr>
            <a:r>
              <a:rPr lang="en-GB" sz="1900" dirty="0">
                <a:solidFill>
                  <a:schemeClr val="accent1">
                    <a:lumMod val="25000"/>
                  </a:schemeClr>
                </a:solidFill>
                <a:latin typeface="+mj-lt"/>
                <a:ea typeface="SimSun" panose="02010600030101010101" pitchFamily="2" charset="-122"/>
                <a:cs typeface="Vani" panose="020B0502040204020203" pitchFamily="34" charset="0"/>
              </a:rPr>
              <a:t>Provides insight to how close company is covering its fixed and variable costs based on its current level of production or sales</a:t>
            </a:r>
          </a:p>
          <a:p>
            <a:pPr marL="342900" indent="-342900">
              <a:spcAft>
                <a:spcPts val="200"/>
              </a:spcAft>
              <a:buFont typeface="Arial" panose="020B0604020202020204" pitchFamily="34" charset="0"/>
              <a:buChar char="•"/>
            </a:pPr>
            <a:endParaRPr lang="en-GB" sz="1900" dirty="0">
              <a:solidFill>
                <a:schemeClr val="accent1">
                  <a:lumMod val="25000"/>
                </a:schemeClr>
              </a:solidFill>
              <a:latin typeface="+mj-lt"/>
              <a:ea typeface="SimSun" panose="02010600030101010101" pitchFamily="2" charset="-122"/>
              <a:cs typeface="Vani" panose="020B0502040204020203" pitchFamily="34" charset="0"/>
            </a:endParaRPr>
          </a:p>
          <a:p>
            <a:pPr marL="0" indent="0">
              <a:spcAft>
                <a:spcPts val="200"/>
              </a:spcAft>
              <a:buNone/>
            </a:pPr>
            <a:endParaRPr lang="en-GB" sz="1900" dirty="0">
              <a:solidFill>
                <a:schemeClr val="accent1">
                  <a:lumMod val="25000"/>
                </a:schemeClr>
              </a:solidFill>
              <a:latin typeface="+mj-lt"/>
              <a:ea typeface="SimSun" panose="02010600030101010101" pitchFamily="2" charset="-122"/>
              <a:cs typeface="Vani" panose="020B0502040204020203" pitchFamily="34" charset="0"/>
            </a:endParaRPr>
          </a:p>
          <a:p>
            <a:pPr lvl="1" indent="-342900">
              <a:spcAft>
                <a:spcPts val="200"/>
              </a:spcAft>
              <a:buFont typeface="Arial" panose="020B0604020202020204" pitchFamily="34" charset="0"/>
              <a:buChar char="•"/>
            </a:pPr>
            <a:r>
              <a:rPr lang="en-GB" sz="1400" dirty="0">
                <a:solidFill>
                  <a:schemeClr val="accent1">
                    <a:lumMod val="25000"/>
                  </a:schemeClr>
                </a:solidFill>
                <a:latin typeface="+mj-lt"/>
                <a:ea typeface="SimSun" panose="02010600030101010101" pitchFamily="2" charset="-122"/>
                <a:cs typeface="Vani" panose="020B0502040204020203" pitchFamily="34" charset="0"/>
              </a:rPr>
              <a:t>If 1 </a:t>
            </a:r>
            <a:r>
              <a:rPr lang="en-GB" sz="1400" b="0" i="0" dirty="0">
                <a:effectLst/>
                <a:latin typeface="Inter"/>
              </a:rPr>
              <a:t>→</a:t>
            </a:r>
            <a:r>
              <a:rPr lang="en-GB" sz="1400" dirty="0">
                <a:solidFill>
                  <a:schemeClr val="accent1">
                    <a:lumMod val="25000"/>
                  </a:schemeClr>
                </a:solidFill>
                <a:latin typeface="+mj-lt"/>
                <a:ea typeface="SimSun" panose="02010600030101010101" pitchFamily="2" charset="-122"/>
                <a:cs typeface="Vani" panose="020B0502040204020203" pitchFamily="34" charset="0"/>
              </a:rPr>
              <a:t> costs can just be covered </a:t>
            </a:r>
            <a:r>
              <a:rPr lang="en-GB" sz="1400" b="0" i="0" dirty="0">
                <a:effectLst/>
                <a:latin typeface="Inter"/>
              </a:rPr>
              <a:t>→</a:t>
            </a:r>
            <a:r>
              <a:rPr lang="en-GB" sz="1400" dirty="0">
                <a:solidFill>
                  <a:schemeClr val="accent1">
                    <a:lumMod val="25000"/>
                  </a:schemeClr>
                </a:solidFill>
                <a:latin typeface="+mj-lt"/>
                <a:ea typeface="SimSun" panose="02010600030101010101" pitchFamily="2" charset="-122"/>
                <a:cs typeface="Vani" panose="020B0502040204020203" pitchFamily="34" charset="0"/>
              </a:rPr>
              <a:t> Fixed Costs = Sales – Variable Costs</a:t>
            </a:r>
          </a:p>
          <a:p>
            <a:pPr lvl="1" indent="-342900">
              <a:spcAft>
                <a:spcPts val="200"/>
              </a:spcAft>
              <a:buFont typeface="Arial" panose="020B0604020202020204" pitchFamily="34" charset="0"/>
              <a:buChar char="•"/>
            </a:pPr>
            <a:r>
              <a:rPr lang="en-GB" sz="1400" dirty="0">
                <a:solidFill>
                  <a:schemeClr val="accent1">
                    <a:lumMod val="25000"/>
                  </a:schemeClr>
                </a:solidFill>
                <a:latin typeface="+mj-lt"/>
                <a:ea typeface="SimSun" panose="02010600030101010101" pitchFamily="2" charset="-122"/>
                <a:cs typeface="Vani" panose="020B0502040204020203" pitchFamily="34" charset="0"/>
              </a:rPr>
              <a:t>If 0.5 </a:t>
            </a:r>
            <a:r>
              <a:rPr lang="en-GB" sz="1400" b="0" i="0" dirty="0">
                <a:effectLst/>
                <a:latin typeface="Inter"/>
              </a:rPr>
              <a:t>→</a:t>
            </a:r>
            <a:r>
              <a:rPr lang="en-GB" sz="1400" dirty="0">
                <a:solidFill>
                  <a:schemeClr val="accent1">
                    <a:lumMod val="25000"/>
                  </a:schemeClr>
                </a:solidFill>
                <a:latin typeface="+mj-lt"/>
                <a:ea typeface="SimSun" panose="02010600030101010101" pitchFamily="2" charset="-122"/>
                <a:cs typeface="Vani" panose="020B0502040204020203" pitchFamily="34" charset="0"/>
              </a:rPr>
              <a:t> even if plant would only generate 50% of the sales, it would still cover its costs </a:t>
            </a:r>
          </a:p>
          <a:p>
            <a:pPr lvl="1" indent="-342900">
              <a:spcAft>
                <a:spcPts val="200"/>
              </a:spcAft>
              <a:buFont typeface="Arial" panose="020B0604020202020204" pitchFamily="34" charset="0"/>
              <a:buChar char="•"/>
            </a:pPr>
            <a:r>
              <a:rPr lang="en-GB" sz="1400" dirty="0">
                <a:solidFill>
                  <a:schemeClr val="accent1">
                    <a:lumMod val="25000"/>
                  </a:schemeClr>
                </a:solidFill>
                <a:latin typeface="+mj-lt"/>
                <a:ea typeface="SimSun" panose="02010600030101010101" pitchFamily="2" charset="-122"/>
                <a:cs typeface="Vani" panose="020B0502040204020203" pitchFamily="34" charset="0"/>
              </a:rPr>
              <a:t>If 0.5 </a:t>
            </a:r>
            <a:r>
              <a:rPr lang="en-GB" sz="1400" b="0" i="0" dirty="0">
                <a:effectLst/>
                <a:latin typeface="Inter"/>
              </a:rPr>
              <a:t>→</a:t>
            </a:r>
            <a:r>
              <a:rPr lang="en-GB" sz="1400" dirty="0">
                <a:solidFill>
                  <a:schemeClr val="accent1">
                    <a:lumMod val="25000"/>
                  </a:schemeClr>
                </a:solidFill>
                <a:latin typeface="+mj-lt"/>
                <a:ea typeface="SimSun" panose="02010600030101010101" pitchFamily="2" charset="-122"/>
                <a:cs typeface="Vani" panose="020B0502040204020203" pitchFamily="34" charset="0"/>
              </a:rPr>
              <a:t> Fixed Costs = 0.5 * (Sales – Variable Costs)</a:t>
            </a:r>
          </a:p>
        </p:txBody>
      </p:sp>
      <p:sp>
        <p:nvSpPr>
          <p:cNvPr id="3" name="Title 2"/>
          <p:cNvSpPr>
            <a:spLocks noGrp="1"/>
          </p:cNvSpPr>
          <p:nvPr>
            <p:ph type="title"/>
          </p:nvPr>
        </p:nvSpPr>
        <p:spPr>
          <a:xfrm>
            <a:off x="251520" y="87474"/>
            <a:ext cx="8784976" cy="648072"/>
          </a:xfrm>
        </p:spPr>
        <p:txBody>
          <a:bodyPr>
            <a:normAutofit/>
          </a:bodyPr>
          <a:lstStyle/>
          <a:p>
            <a:r>
              <a:rPr lang="en-GB" dirty="0"/>
              <a:t>3. Financial Ratios – Operation Period</a:t>
            </a:r>
          </a:p>
        </p:txBody>
      </p:sp>
      <p:sp>
        <p:nvSpPr>
          <p:cNvPr id="2" name="TextBox 1">
            <a:extLst>
              <a:ext uri="{FF2B5EF4-FFF2-40B4-BE49-F238E27FC236}">
                <a16:creationId xmlns:a16="http://schemas.microsoft.com/office/drawing/2014/main" id="{4E0AA0CA-04AF-7A08-197E-C98E571C09B5}"/>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Breakeven Point </a:t>
            </a:r>
          </a:p>
        </p:txBody>
      </p:sp>
      <p:pic>
        <p:nvPicPr>
          <p:cNvPr id="5" name="Picture 4">
            <a:extLst>
              <a:ext uri="{FF2B5EF4-FFF2-40B4-BE49-F238E27FC236}">
                <a16:creationId xmlns:a16="http://schemas.microsoft.com/office/drawing/2014/main" id="{794E5211-337F-F3D8-4784-4F9F68D0A961}"/>
              </a:ext>
            </a:extLst>
          </p:cNvPr>
          <p:cNvPicPr>
            <a:picLocks noChangeAspect="1"/>
          </p:cNvPicPr>
          <p:nvPr/>
        </p:nvPicPr>
        <p:blipFill rotWithShape="1">
          <a:blip r:embed="rId3"/>
          <a:srcRect b="35195"/>
          <a:stretch/>
        </p:blipFill>
        <p:spPr>
          <a:xfrm>
            <a:off x="1912017" y="4227934"/>
            <a:ext cx="5319965" cy="680175"/>
          </a:xfrm>
          <a:prstGeom prst="rect">
            <a:avLst/>
          </a:prstGeom>
        </p:spPr>
      </p:pic>
      <p:pic>
        <p:nvPicPr>
          <p:cNvPr id="6" name="Picture 5">
            <a:extLst>
              <a:ext uri="{FF2B5EF4-FFF2-40B4-BE49-F238E27FC236}">
                <a16:creationId xmlns:a16="http://schemas.microsoft.com/office/drawing/2014/main" id="{98DE2476-95A2-1EBB-FCB3-3876854F2F68}"/>
              </a:ext>
            </a:extLst>
          </p:cNvPr>
          <p:cNvPicPr>
            <a:picLocks noChangeAspect="1"/>
          </p:cNvPicPr>
          <p:nvPr/>
        </p:nvPicPr>
        <p:blipFill rotWithShape="1">
          <a:blip r:embed="rId4"/>
          <a:srcRect b="78691"/>
          <a:stretch/>
        </p:blipFill>
        <p:spPr>
          <a:xfrm>
            <a:off x="1912017" y="3651870"/>
            <a:ext cx="5319966" cy="576064"/>
          </a:xfrm>
          <a:prstGeom prst="rect">
            <a:avLst/>
          </a:prstGeom>
        </p:spPr>
      </p:pic>
      <p:sp>
        <p:nvSpPr>
          <p:cNvPr id="7" name="Rounded Rectangle 6">
            <a:extLst>
              <a:ext uri="{FF2B5EF4-FFF2-40B4-BE49-F238E27FC236}">
                <a16:creationId xmlns:a16="http://schemas.microsoft.com/office/drawing/2014/main" id="{6EB02BC1-843D-B555-A632-6F849758F317}"/>
              </a:ext>
            </a:extLst>
          </p:cNvPr>
          <p:cNvSpPr/>
          <p:nvPr/>
        </p:nvSpPr>
        <p:spPr>
          <a:xfrm>
            <a:off x="1979712" y="4577419"/>
            <a:ext cx="864096" cy="186614"/>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1CB9CCDE-22B0-0B02-B0A3-E9B0C34C72EB}"/>
              </a:ext>
            </a:extLst>
          </p:cNvPr>
          <p:cNvSpPr/>
          <p:nvPr/>
        </p:nvSpPr>
        <p:spPr>
          <a:xfrm>
            <a:off x="6367886" y="4553713"/>
            <a:ext cx="580378" cy="186614"/>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F60E25A-8A72-FCDF-48B1-661EE02C4B0C}"/>
                  </a:ext>
                </a:extLst>
              </p:cNvPr>
              <p:cNvSpPr txBox="1"/>
              <p:nvPr/>
            </p:nvSpPr>
            <p:spPr>
              <a:xfrm>
                <a:off x="1043608" y="1789358"/>
                <a:ext cx="6634573" cy="4549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𝐵𝑟𝑒𝑎𝑘𝑒𝑣𝑒𝑛</m:t>
                      </m:r>
                      <m:r>
                        <a:rPr lang="en-GB" sz="1400" b="0" i="1" smtClean="0">
                          <a:latin typeface="Cambria Math" panose="02040503050406030204" pitchFamily="18" charset="0"/>
                        </a:rPr>
                        <m:t> </m:t>
                      </m:r>
                      <m:r>
                        <a:rPr lang="en-GB" sz="1400" b="0" i="1" smtClean="0">
                          <a:latin typeface="Cambria Math" panose="02040503050406030204" pitchFamily="18" charset="0"/>
                        </a:rPr>
                        <m:t>𝑝𝑜𝑖𝑛𝑡</m:t>
                      </m:r>
                      <m:r>
                        <a:rPr lang="en-GB" sz="1400" b="0" i="1" smtClean="0">
                          <a:latin typeface="Cambria Math" panose="02040503050406030204" pitchFamily="18" charset="0"/>
                        </a:rPr>
                        <m:t> </m:t>
                      </m:r>
                      <m:r>
                        <a:rPr lang="en-GB" sz="1400" b="0" i="1" smtClean="0">
                          <a:latin typeface="Cambria Math" panose="02040503050406030204" pitchFamily="18" charset="0"/>
                        </a:rPr>
                        <m:t>𝑟𝑎𝑡𝑖𝑜</m:t>
                      </m:r>
                      <m:r>
                        <a:rPr lang="en-GB" sz="1400" b="0" i="1" smtClean="0">
                          <a:latin typeface="Cambria Math" panose="02040503050406030204" pitchFamily="18" charset="0"/>
                        </a:rPr>
                        <m:t>= </m:t>
                      </m:r>
                      <m:f>
                        <m:fPr>
                          <m:ctrlPr>
                            <a:rPr lang="en-GB" sz="1400" b="0" i="1" smtClean="0">
                              <a:latin typeface="Cambria Math" panose="02040503050406030204" pitchFamily="18" charset="0"/>
                            </a:rPr>
                          </m:ctrlPr>
                        </m:fPr>
                        <m:num>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𝐹𝑖𝑥𝑒𝑑</m:t>
                              </m:r>
                              <m:r>
                                <a:rPr lang="en-GB" sz="1400" b="0" i="1" smtClean="0">
                                  <a:latin typeface="Cambria Math" panose="02040503050406030204" pitchFamily="18" charset="0"/>
                                </a:rPr>
                                <m:t> </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𝑖𝑛𝑐𝑙</m:t>
                                  </m:r>
                                  <m:r>
                                    <a:rPr lang="en-GB" sz="1400" b="0" i="1" smtClean="0">
                                      <a:latin typeface="Cambria Math" panose="02040503050406030204" pitchFamily="18" charset="0"/>
                                    </a:rPr>
                                    <m:t>. </m:t>
                                  </m:r>
                                  <m:r>
                                    <a:rPr lang="en-GB" sz="1400" b="0" i="1" smtClean="0">
                                      <a:latin typeface="Cambria Math" panose="02040503050406030204" pitchFamily="18" charset="0"/>
                                    </a:rPr>
                                    <m:t>𝑓𝑖𝑛𝑎𝑛𝑐𝑖𝑛𝑔</m:t>
                                  </m:r>
                                </m:e>
                              </m:d>
                              <m:r>
                                <a:rPr lang="en-GB" sz="1400" b="0" i="1" smtClean="0">
                                  <a:latin typeface="Cambria Math" panose="02040503050406030204" pitchFamily="18" charset="0"/>
                                </a:rPr>
                                <m:t> </m:t>
                              </m:r>
                              <m:r>
                                <a:rPr lang="en-GB" sz="1400" b="0" i="1" smtClean="0">
                                  <a:latin typeface="Cambria Math" panose="02040503050406030204" pitchFamily="18" charset="0"/>
                                </a:rPr>
                                <m:t>𝑐𝑜𝑠𝑡𝑠</m:t>
                              </m:r>
                            </m:e>
                          </m:d>
                        </m:num>
                        <m:den>
                          <m:r>
                            <a:rPr lang="en-GB" sz="1400" b="0" i="1" smtClean="0">
                              <a:latin typeface="Cambria Math" panose="02040503050406030204" pitchFamily="18" charset="0"/>
                            </a:rPr>
                            <m:t>𝑆𝑎𝑙𝑒𝑠</m:t>
                          </m:r>
                          <m:r>
                            <a:rPr lang="en-GB" sz="1400" b="0" i="1" smtClean="0">
                              <a:latin typeface="Cambria Math" panose="02040503050406030204" pitchFamily="18" charset="0"/>
                            </a:rPr>
                            <m:t> −</m:t>
                          </m:r>
                          <m:r>
                            <a:rPr lang="en-GB" sz="1400" b="0" i="1" smtClean="0">
                              <a:latin typeface="Cambria Math" panose="02040503050406030204" pitchFamily="18" charset="0"/>
                            </a:rPr>
                            <m:t>𝑉𝑎𝑟𝑖𝑎𝑏𝑙𝑒</m:t>
                          </m:r>
                          <m:r>
                            <a:rPr lang="en-GB" sz="1400" b="0" i="1" smtClean="0">
                              <a:latin typeface="Cambria Math" panose="02040503050406030204" pitchFamily="18" charset="0"/>
                            </a:rPr>
                            <m:t> </m:t>
                          </m:r>
                          <m:r>
                            <a:rPr lang="en-GB" sz="1400" b="0" i="1" smtClean="0">
                              <a:latin typeface="Cambria Math" panose="02040503050406030204" pitchFamily="18" charset="0"/>
                            </a:rPr>
                            <m:t>𝐶𝑜𝑠𝑡𝑠</m:t>
                          </m:r>
                          <m:r>
                            <a:rPr lang="en-GB" sz="1400" b="0" i="1" smtClean="0">
                              <a:latin typeface="Cambria Math" panose="02040503050406030204" pitchFamily="18" charset="0"/>
                            </a:rPr>
                            <m:t> </m:t>
                          </m:r>
                          <m:r>
                            <a:rPr lang="en-GB" sz="1400" b="0" i="1" smtClean="0">
                              <a:latin typeface="Cambria Math" panose="02040503050406030204" pitchFamily="18" charset="0"/>
                            </a:rPr>
                            <m:t>𝑎𝑠𝑠𝑜𝑐𝑖𝑎𝑡𝑒𝑑</m:t>
                          </m:r>
                          <m:r>
                            <a:rPr lang="en-GB" sz="1400" b="0" i="1" smtClean="0">
                              <a:latin typeface="Cambria Math" panose="02040503050406030204" pitchFamily="18" charset="0"/>
                            </a:rPr>
                            <m:t> </m:t>
                          </m:r>
                          <m:r>
                            <a:rPr lang="en-GB" sz="1400" b="0" i="1" smtClean="0">
                              <a:latin typeface="Cambria Math" panose="02040503050406030204" pitchFamily="18" charset="0"/>
                            </a:rPr>
                            <m:t>𝑤𝑖𝑡h</m:t>
                          </m:r>
                          <m:r>
                            <a:rPr lang="en-GB" sz="1400" b="0" i="1" smtClean="0">
                              <a:latin typeface="Cambria Math" panose="02040503050406030204" pitchFamily="18" charset="0"/>
                            </a:rPr>
                            <m:t> </m:t>
                          </m:r>
                          <m:r>
                            <a:rPr lang="en-GB" sz="1400" b="0" i="1" smtClean="0">
                              <a:latin typeface="Cambria Math" panose="02040503050406030204" pitchFamily="18" charset="0"/>
                            </a:rPr>
                            <m:t>𝐸𝑙𝑒𝑐𝑡𝑟𝑖𝑐𝑖𝑡𝑦</m:t>
                          </m:r>
                          <m:r>
                            <a:rPr lang="en-GB" sz="1400" b="0" i="1" smtClean="0">
                              <a:latin typeface="Cambria Math" panose="02040503050406030204" pitchFamily="18" charset="0"/>
                            </a:rPr>
                            <m:t> </m:t>
                          </m:r>
                          <m:r>
                            <a:rPr lang="en-GB" sz="1400" b="0" i="1" smtClean="0">
                              <a:latin typeface="Cambria Math" panose="02040503050406030204" pitchFamily="18" charset="0"/>
                            </a:rPr>
                            <m:t>𝑆𝑎𝑙𝑒𝑠</m:t>
                          </m:r>
                        </m:den>
                      </m:f>
                    </m:oMath>
                  </m:oMathPara>
                </a14:m>
                <a:endParaRPr lang="en-US" sz="1400" dirty="0"/>
              </a:p>
            </p:txBody>
          </p:sp>
        </mc:Choice>
        <mc:Fallback xmlns="">
          <p:sp>
            <p:nvSpPr>
              <p:cNvPr id="9" name="TextBox 8">
                <a:extLst>
                  <a:ext uri="{FF2B5EF4-FFF2-40B4-BE49-F238E27FC236}">
                    <a16:creationId xmlns:a16="http://schemas.microsoft.com/office/drawing/2014/main" id="{9F60E25A-8A72-FCDF-48B1-661EE02C4B0C}"/>
                  </a:ext>
                </a:extLst>
              </p:cNvPr>
              <p:cNvSpPr txBox="1">
                <a:spLocks noRot="1" noChangeAspect="1" noMove="1" noResize="1" noEditPoints="1" noAdjustHandles="1" noChangeArrowheads="1" noChangeShapeType="1" noTextEdit="1"/>
              </p:cNvSpPr>
              <p:nvPr/>
            </p:nvSpPr>
            <p:spPr>
              <a:xfrm>
                <a:off x="1043608" y="1789358"/>
                <a:ext cx="6634573" cy="454933"/>
              </a:xfrm>
              <a:prstGeom prst="rect">
                <a:avLst/>
              </a:prstGeom>
              <a:blipFill>
                <a:blip r:embed="rId5"/>
                <a:stretch>
                  <a:fillRect l="-574" t="-8333" r="-382" b="-19444"/>
                </a:stretch>
              </a:blipFill>
            </p:spPr>
            <p:txBody>
              <a:bodyPr/>
              <a:lstStyle/>
              <a:p>
                <a:r>
                  <a:rPr lang="en-US">
                    <a:noFill/>
                  </a:rPr>
                  <a:t> </a:t>
                </a:r>
              </a:p>
            </p:txBody>
          </p:sp>
        </mc:Fallback>
      </mc:AlternateContent>
    </p:spTree>
    <p:extLst>
      <p:ext uri="{BB962C8B-B14F-4D97-AF65-F5344CB8AC3E}">
        <p14:creationId xmlns:p14="http://schemas.microsoft.com/office/powerpoint/2010/main" val="25848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dissolve">
                                      <p:cBhvr>
                                        <p:cTn id="12" dur="500"/>
                                        <p:tgtEl>
                                          <p:spTgt spid="4">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dissolve">
                                      <p:cBhvr>
                                        <p:cTn id="15" dur="500"/>
                                        <p:tgtEl>
                                          <p:spTgt spid="4">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dissolve">
                                      <p:cBhvr>
                                        <p:cTn id="18" dur="5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203597"/>
            <a:ext cx="8712968" cy="1584177"/>
          </a:xfrm>
        </p:spPr>
        <p:txBody>
          <a:bodyPr>
            <a:normAutofit/>
          </a:bodyPr>
          <a:lstStyle/>
          <a:p>
            <a:pPr marL="342900" indent="-342900">
              <a:spcAft>
                <a:spcPts val="200"/>
              </a:spcAft>
              <a:buFont typeface="Arial" panose="020B0604020202020204" pitchFamily="34" charset="0"/>
              <a:buChar char="•"/>
            </a:pPr>
            <a:r>
              <a:rPr lang="en-GB" sz="1800" dirty="0">
                <a:solidFill>
                  <a:schemeClr val="accent1">
                    <a:lumMod val="25000"/>
                  </a:schemeClr>
                </a:solidFill>
                <a:latin typeface="+mj-lt"/>
                <a:ea typeface="SimSun" panose="02010600030101010101" pitchFamily="2" charset="-122"/>
                <a:cs typeface="Vani" panose="020B0502040204020203" pitchFamily="34" charset="0"/>
              </a:rPr>
              <a:t>Time to repay current debt, assuming revenues remain constant</a:t>
            </a:r>
          </a:p>
          <a:p>
            <a:pPr marL="342900" indent="-342900">
              <a:spcAft>
                <a:spcPts val="200"/>
              </a:spcAft>
              <a:buFont typeface="Arial" panose="020B0604020202020204" pitchFamily="34" charset="0"/>
              <a:buChar char="•"/>
            </a:pPr>
            <a:endParaRPr lang="en-GB" sz="1800" dirty="0">
              <a:solidFill>
                <a:schemeClr val="accent1">
                  <a:lumMod val="25000"/>
                </a:schemeClr>
              </a:solidFill>
              <a:latin typeface="+mj-lt"/>
              <a:ea typeface="SimSun" panose="02010600030101010101" pitchFamily="2" charset="-122"/>
              <a:cs typeface="Vani" panose="020B0502040204020203" pitchFamily="34" charset="0"/>
            </a:endParaRPr>
          </a:p>
          <a:p>
            <a:pPr marL="342900" indent="-342900">
              <a:spcAft>
                <a:spcPts val="200"/>
              </a:spcAft>
              <a:buFont typeface="Arial" panose="020B0604020202020204" pitchFamily="34" charset="0"/>
              <a:buChar char="•"/>
            </a:pPr>
            <a:endParaRPr lang="en-GB" sz="1800" dirty="0">
              <a:solidFill>
                <a:schemeClr val="accent1">
                  <a:lumMod val="25000"/>
                </a:schemeClr>
              </a:solidFill>
              <a:latin typeface="+mj-lt"/>
              <a:ea typeface="SimSun" panose="02010600030101010101" pitchFamily="2" charset="-122"/>
              <a:cs typeface="Vani" panose="020B0502040204020203" pitchFamily="34" charset="0"/>
            </a:endParaRPr>
          </a:p>
          <a:p>
            <a:pPr marL="342900" indent="-342900">
              <a:spcAft>
                <a:spcPts val="200"/>
              </a:spcAft>
              <a:buFont typeface="Arial" panose="020B0604020202020204" pitchFamily="34" charset="0"/>
              <a:buChar char="•"/>
            </a:pPr>
            <a:r>
              <a:rPr lang="en-GB" sz="1800" dirty="0">
                <a:solidFill>
                  <a:schemeClr val="accent1">
                    <a:lumMod val="25000"/>
                  </a:schemeClr>
                </a:solidFill>
                <a:latin typeface="+mj-lt"/>
                <a:ea typeface="SimSun" panose="02010600030101010101" pitchFamily="2" charset="-122"/>
                <a:cs typeface="Vani" panose="020B0502040204020203" pitchFamily="34" charset="0"/>
              </a:rPr>
              <a:t>0.2 </a:t>
            </a:r>
            <a:r>
              <a:rPr lang="en-GB" sz="1800" dirty="0"/>
              <a:t>≤ </a:t>
            </a:r>
            <a:r>
              <a:rPr lang="en-GB" sz="1800" dirty="0">
                <a:solidFill>
                  <a:schemeClr val="accent1">
                    <a:lumMod val="25000"/>
                  </a:schemeClr>
                </a:solidFill>
                <a:latin typeface="+mj-lt"/>
                <a:ea typeface="SimSun" panose="02010600030101010101" pitchFamily="2" charset="-122"/>
                <a:cs typeface="Vani" panose="020B0502040204020203" pitchFamily="34" charset="0"/>
              </a:rPr>
              <a:t> debt repayment time </a:t>
            </a:r>
            <a:r>
              <a:rPr lang="en-GB" sz="1800" dirty="0"/>
              <a:t>≤  </a:t>
            </a:r>
            <a:r>
              <a:rPr lang="en-GB" sz="1800" dirty="0">
                <a:solidFill>
                  <a:schemeClr val="accent1">
                    <a:lumMod val="25000"/>
                  </a:schemeClr>
                </a:solidFill>
                <a:latin typeface="+mj-lt"/>
                <a:ea typeface="SimSun" panose="02010600030101010101" pitchFamily="2" charset="-122"/>
                <a:cs typeface="Vani" panose="020B0502040204020203" pitchFamily="34" charset="0"/>
              </a:rPr>
              <a:t>40</a:t>
            </a:r>
          </a:p>
          <a:p>
            <a:endParaRPr lang="en-GB" dirty="0"/>
          </a:p>
        </p:txBody>
      </p:sp>
      <p:sp>
        <p:nvSpPr>
          <p:cNvPr id="3" name="Title 2"/>
          <p:cNvSpPr>
            <a:spLocks noGrp="1"/>
          </p:cNvSpPr>
          <p:nvPr>
            <p:ph type="title"/>
          </p:nvPr>
        </p:nvSpPr>
        <p:spPr>
          <a:xfrm>
            <a:off x="251520" y="87474"/>
            <a:ext cx="8784976" cy="648072"/>
          </a:xfrm>
        </p:spPr>
        <p:txBody>
          <a:bodyPr>
            <a:normAutofit/>
          </a:bodyPr>
          <a:lstStyle/>
          <a:p>
            <a:r>
              <a:rPr lang="en-GB" dirty="0"/>
              <a:t>3. Financial Ratios – Operation Period</a:t>
            </a:r>
          </a:p>
        </p:txBody>
      </p:sp>
      <p:sp>
        <p:nvSpPr>
          <p:cNvPr id="2" name="TextBox 1">
            <a:extLst>
              <a:ext uri="{FF2B5EF4-FFF2-40B4-BE49-F238E27FC236}">
                <a16:creationId xmlns:a16="http://schemas.microsoft.com/office/drawing/2014/main" id="{4E0AA0CA-04AF-7A08-197E-C98E571C09B5}"/>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Debt Repayment Time</a:t>
            </a:r>
          </a:p>
        </p:txBody>
      </p:sp>
      <p:pic>
        <p:nvPicPr>
          <p:cNvPr id="5" name="Picture 4">
            <a:extLst>
              <a:ext uri="{FF2B5EF4-FFF2-40B4-BE49-F238E27FC236}">
                <a16:creationId xmlns:a16="http://schemas.microsoft.com/office/drawing/2014/main" id="{0E0B2842-AF02-BC6B-38C5-CBBA0DF84330}"/>
              </a:ext>
            </a:extLst>
          </p:cNvPr>
          <p:cNvPicPr>
            <a:picLocks noChangeAspect="1"/>
          </p:cNvPicPr>
          <p:nvPr/>
        </p:nvPicPr>
        <p:blipFill>
          <a:blip r:embed="rId3"/>
          <a:stretch>
            <a:fillRect/>
          </a:stretch>
        </p:blipFill>
        <p:spPr>
          <a:xfrm>
            <a:off x="1971289" y="2643758"/>
            <a:ext cx="4605330" cy="2340260"/>
          </a:xfrm>
          <a:prstGeom prst="rect">
            <a:avLst/>
          </a:prstGeom>
        </p:spPr>
      </p:pic>
      <p:sp>
        <p:nvSpPr>
          <p:cNvPr id="6" name="Rounded Rectangle 5">
            <a:extLst>
              <a:ext uri="{FF2B5EF4-FFF2-40B4-BE49-F238E27FC236}">
                <a16:creationId xmlns:a16="http://schemas.microsoft.com/office/drawing/2014/main" id="{114F637E-CCD0-682A-5127-6F833A8DC71C}"/>
              </a:ext>
            </a:extLst>
          </p:cNvPr>
          <p:cNvSpPr/>
          <p:nvPr/>
        </p:nvSpPr>
        <p:spPr>
          <a:xfrm>
            <a:off x="2051720" y="4341680"/>
            <a:ext cx="864096" cy="186614"/>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F3B97327-2C5A-04DD-01E6-FD51ADCE8567}"/>
              </a:ext>
            </a:extLst>
          </p:cNvPr>
          <p:cNvSpPr/>
          <p:nvPr/>
        </p:nvSpPr>
        <p:spPr>
          <a:xfrm>
            <a:off x="5868144" y="4359870"/>
            <a:ext cx="591482" cy="186614"/>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CD061AC-4510-C9BA-035C-C29332D5383D}"/>
                  </a:ext>
                </a:extLst>
              </p:cNvPr>
              <p:cNvSpPr txBox="1"/>
              <p:nvPr/>
            </p:nvSpPr>
            <p:spPr>
              <a:xfrm>
                <a:off x="467544" y="1632885"/>
                <a:ext cx="7726667" cy="4458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𝐷𝑒𝑏𝑡</m:t>
                      </m:r>
                      <m:r>
                        <a:rPr lang="en-GB" sz="1400" b="0" i="1" smtClean="0">
                          <a:latin typeface="Cambria Math" panose="02040503050406030204" pitchFamily="18" charset="0"/>
                        </a:rPr>
                        <m:t> </m:t>
                      </m:r>
                      <m:r>
                        <a:rPr lang="en-GB" sz="1400" b="0" i="1" smtClean="0">
                          <a:latin typeface="Cambria Math" panose="02040503050406030204" pitchFamily="18" charset="0"/>
                        </a:rPr>
                        <m:t>𝑟𝑒𝑝𝑎𝑦𝑚𝑒𝑛𝑡</m:t>
                      </m:r>
                      <m:r>
                        <a:rPr lang="en-GB" sz="1400" b="0" i="1" smtClean="0">
                          <a:latin typeface="Cambria Math" panose="02040503050406030204" pitchFamily="18" charset="0"/>
                        </a:rPr>
                        <m:t> </m:t>
                      </m:r>
                      <m:r>
                        <a:rPr lang="en-GB" sz="1400" b="0" i="1" smtClean="0">
                          <a:latin typeface="Cambria Math" panose="02040503050406030204" pitchFamily="18" charset="0"/>
                        </a:rPr>
                        <m:t>𝑡𝑖𝑚𝑒</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𝐵𝑜𝑛𝑑𝑠</m:t>
                          </m:r>
                          <m:r>
                            <a:rPr lang="en-GB" sz="1400" b="0" i="1" smtClean="0">
                              <a:latin typeface="Cambria Math" panose="02040503050406030204" pitchFamily="18" charset="0"/>
                            </a:rPr>
                            <m:t> </m:t>
                          </m:r>
                          <m:r>
                            <a:rPr lang="en-GB" sz="1400" b="0" i="1" smtClean="0">
                              <a:latin typeface="Cambria Math" panose="02040503050406030204" pitchFamily="18" charset="0"/>
                            </a:rPr>
                            <m:t>𝑎𝑛𝑑</m:t>
                          </m:r>
                          <m:r>
                            <a:rPr lang="en-GB" sz="1400" b="0" i="1" smtClean="0">
                              <a:latin typeface="Cambria Math" panose="02040503050406030204" pitchFamily="18" charset="0"/>
                            </a:rPr>
                            <m:t> </m:t>
                          </m:r>
                          <m:r>
                            <a:rPr lang="en-GB" sz="1400" b="0" i="1" smtClean="0">
                              <a:latin typeface="Cambria Math" panose="02040503050406030204" pitchFamily="18" charset="0"/>
                            </a:rPr>
                            <m:t>𝑛𝑒𝑡</m:t>
                          </m:r>
                          <m:r>
                            <a:rPr lang="en-GB" sz="1400" b="0" i="1" smtClean="0">
                              <a:latin typeface="Cambria Math" panose="02040503050406030204" pitchFamily="18" charset="0"/>
                            </a:rPr>
                            <m:t> </m:t>
                          </m:r>
                          <m:r>
                            <a:rPr lang="en-GB" sz="1400" b="0" i="1" smtClean="0">
                              <a:latin typeface="Cambria Math" panose="02040503050406030204" pitchFamily="18" charset="0"/>
                            </a:rPr>
                            <m:t>𝑙𝑜𝑎𝑛𝑠</m:t>
                          </m:r>
                          <m:r>
                            <a:rPr lang="en-GB" sz="1400" b="0" i="1" smtClean="0">
                              <a:latin typeface="Cambria Math" panose="02040503050406030204" pitchFamily="18" charset="0"/>
                            </a:rPr>
                            <m:t> </m:t>
                          </m:r>
                          <m:r>
                            <a:rPr lang="en-GB" sz="1400" b="0" i="1" smtClean="0">
                              <a:latin typeface="Cambria Math" panose="02040503050406030204" pitchFamily="18" charset="0"/>
                            </a:rPr>
                            <m:t>𝑜𝑢𝑡𝑠𝑡𝑎𝑛𝑑𝑖𝑛𝑔</m:t>
                          </m:r>
                        </m:num>
                        <m:den>
                          <m:r>
                            <a:rPr lang="en-GB" sz="1400" b="0" i="1" smtClean="0">
                              <a:latin typeface="Cambria Math" panose="02040503050406030204" pitchFamily="18" charset="0"/>
                            </a:rPr>
                            <m:t>𝑇𝑜𝑡𝑎𝑙</m:t>
                          </m:r>
                          <m:r>
                            <a:rPr lang="en-GB" sz="1400" b="0" i="1" smtClean="0">
                              <a:latin typeface="Cambria Math" panose="02040503050406030204" pitchFamily="18" charset="0"/>
                            </a:rPr>
                            <m:t> </m:t>
                          </m:r>
                          <m:r>
                            <a:rPr lang="en-GB" sz="1400" b="0" i="1" smtClean="0">
                              <a:latin typeface="Cambria Math" panose="02040503050406030204" pitchFamily="18" charset="0"/>
                            </a:rPr>
                            <m:t>𝑟𝑒𝑣𝑒𝑛𝑢𝑒𝑠</m:t>
                          </m:r>
                          <m:r>
                            <a:rPr lang="en-GB" sz="1400" b="0" i="1" smtClean="0">
                              <a:latin typeface="Cambria Math" panose="02040503050406030204" pitchFamily="18" charset="0"/>
                            </a:rPr>
                            <m:t> −</m:t>
                          </m:r>
                          <m:r>
                            <a:rPr lang="en-GB" sz="1400" b="0" i="1" smtClean="0">
                              <a:latin typeface="Cambria Math" panose="02040503050406030204" pitchFamily="18" charset="0"/>
                            </a:rPr>
                            <m:t>𝑂𝑝𝑒𝑟𝑎𝑡𝑖𝑜𝑛𝑎𝑙</m:t>
                          </m:r>
                          <m:r>
                            <a:rPr lang="en-GB" sz="1400" b="0" i="1" smtClean="0">
                              <a:latin typeface="Cambria Math" panose="02040503050406030204" pitchFamily="18" charset="0"/>
                            </a:rPr>
                            <m:t> </m:t>
                          </m:r>
                          <m:r>
                            <a:rPr lang="en-GB" sz="1400" b="0" i="1" smtClean="0">
                              <a:latin typeface="Cambria Math" panose="02040503050406030204" pitchFamily="18" charset="0"/>
                            </a:rPr>
                            <m:t>𝑐𝑜𝑠𝑡𝑠</m:t>
                          </m:r>
                          <m:r>
                            <a:rPr lang="en-GB" sz="1400" b="0" i="1" smtClean="0">
                              <a:latin typeface="Cambria Math" panose="02040503050406030204" pitchFamily="18" charset="0"/>
                            </a:rPr>
                            <m:t> </m:t>
                          </m:r>
                          <m:r>
                            <a:rPr lang="en-GB" sz="1400" b="0" i="1" smtClean="0">
                              <a:latin typeface="Cambria Math" panose="02040503050406030204" pitchFamily="18" charset="0"/>
                            </a:rPr>
                            <m:t>𝑖𝑛</m:t>
                          </m:r>
                          <m:r>
                            <a:rPr lang="en-GB" sz="1400" b="0" i="1" smtClean="0">
                              <a:latin typeface="Cambria Math" panose="02040503050406030204" pitchFamily="18" charset="0"/>
                            </a:rPr>
                            <m:t> </m:t>
                          </m:r>
                          <m:r>
                            <a:rPr lang="en-GB" sz="1400" b="0" i="1" smtClean="0">
                              <a:latin typeface="Cambria Math" panose="02040503050406030204" pitchFamily="18" charset="0"/>
                            </a:rPr>
                            <m:t>𝑐𝑎𝑠h</m:t>
                          </m:r>
                          <m:r>
                            <a:rPr lang="en-GB" sz="1400" b="0" i="1" smtClean="0">
                              <a:latin typeface="Cambria Math" panose="02040503050406030204" pitchFamily="18" charset="0"/>
                            </a:rPr>
                            <m:t> −</m:t>
                          </m:r>
                          <m:r>
                            <a:rPr lang="en-GB" sz="1400" b="0" i="1" smtClean="0">
                              <a:latin typeface="Cambria Math" panose="02040503050406030204" pitchFamily="18" charset="0"/>
                            </a:rPr>
                            <m:t>𝑅𝑜𝑦𝑎𝑙𝑡𝑖𝑒𝑠</m:t>
                          </m:r>
                          <m:r>
                            <a:rPr lang="en-GB" sz="1400" b="0" i="1" smtClean="0">
                              <a:latin typeface="Cambria Math" panose="02040503050406030204" pitchFamily="18" charset="0"/>
                            </a:rPr>
                            <m:t> −</m:t>
                          </m:r>
                          <m:r>
                            <a:rPr lang="en-GB" sz="1400" b="0" i="1" smtClean="0">
                              <a:latin typeface="Cambria Math" panose="02040503050406030204" pitchFamily="18" charset="0"/>
                            </a:rPr>
                            <m:t>𝐼𝑛𝑐𝑜𝑚𝑒</m:t>
                          </m:r>
                          <m:r>
                            <a:rPr lang="en-GB" sz="1400" b="0" i="1" smtClean="0">
                              <a:latin typeface="Cambria Math" panose="02040503050406030204" pitchFamily="18" charset="0"/>
                            </a:rPr>
                            <m:t> </m:t>
                          </m:r>
                          <m:r>
                            <a:rPr lang="en-GB" sz="1400" b="0" i="1" smtClean="0">
                              <a:latin typeface="Cambria Math" panose="02040503050406030204" pitchFamily="18" charset="0"/>
                            </a:rPr>
                            <m:t>𝑡𝑎𝑥</m:t>
                          </m:r>
                        </m:den>
                      </m:f>
                    </m:oMath>
                  </m:oMathPara>
                </a14:m>
                <a:endParaRPr lang="en-US" sz="1400" dirty="0"/>
              </a:p>
            </p:txBody>
          </p:sp>
        </mc:Choice>
        <mc:Fallback xmlns="">
          <p:sp>
            <p:nvSpPr>
              <p:cNvPr id="8" name="TextBox 7">
                <a:extLst>
                  <a:ext uri="{FF2B5EF4-FFF2-40B4-BE49-F238E27FC236}">
                    <a16:creationId xmlns:a16="http://schemas.microsoft.com/office/drawing/2014/main" id="{DCD061AC-4510-C9BA-035C-C29332D5383D}"/>
                  </a:ext>
                </a:extLst>
              </p:cNvPr>
              <p:cNvSpPr txBox="1">
                <a:spLocks noRot="1" noChangeAspect="1" noMove="1" noResize="1" noEditPoints="1" noAdjustHandles="1" noChangeArrowheads="1" noChangeShapeType="1" noTextEdit="1"/>
              </p:cNvSpPr>
              <p:nvPr/>
            </p:nvSpPr>
            <p:spPr>
              <a:xfrm>
                <a:off x="467544" y="1632885"/>
                <a:ext cx="7726667" cy="445828"/>
              </a:xfrm>
              <a:prstGeom prst="rect">
                <a:avLst/>
              </a:prstGeom>
              <a:blipFill>
                <a:blip r:embed="rId4"/>
                <a:stretch>
                  <a:fillRect t="-8333" b="-19444"/>
                </a:stretch>
              </a:blipFill>
            </p:spPr>
            <p:txBody>
              <a:bodyPr/>
              <a:lstStyle/>
              <a:p>
                <a:r>
                  <a:rPr lang="en-US">
                    <a:noFill/>
                  </a:rPr>
                  <a:t> </a:t>
                </a:r>
              </a:p>
            </p:txBody>
          </p:sp>
        </mc:Fallback>
      </mc:AlternateContent>
    </p:spTree>
    <p:extLst>
      <p:ext uri="{BB962C8B-B14F-4D97-AF65-F5344CB8AC3E}">
        <p14:creationId xmlns:p14="http://schemas.microsoft.com/office/powerpoint/2010/main" val="406822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dissolv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wide_templ_1.pptx" id="{74F94D85-F321-452F-AFBA-435B7F14D923}" vid="{B994BE24-E5A7-494B-84B3-B72DCB3959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IAEA_Logo_wide</Template>
  <TotalTime>239</TotalTime>
  <Words>1705</Words>
  <Application>Microsoft Office PowerPoint</Application>
  <PresentationFormat>On-screen Show (16:9)</PresentationFormat>
  <Paragraphs>107</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Evaluating Results from a FINPLAN Case</vt:lpstr>
      <vt:lpstr>Contents</vt:lpstr>
      <vt:lpstr>1. Shareholder’s Return</vt:lpstr>
      <vt:lpstr>2. Financial Ratios – Construction Period</vt:lpstr>
      <vt:lpstr>3. Financial Ratios – Operation Period</vt:lpstr>
      <vt:lpstr>3. Financial Ratios – Operation Period</vt:lpstr>
      <vt:lpstr>3. Financial Ratios – Operation Period</vt:lpstr>
      <vt:lpstr>3. Financial Ratios – Operation Period</vt:lpstr>
      <vt:lpstr>3. Financial Ratios – Operation Period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Manuel</dc:creator>
  <cp:lastModifiedBy>Tan, Naomi Y C</cp:lastModifiedBy>
  <cp:revision>11</cp:revision>
  <cp:lastPrinted>2015-12-18T15:27:41Z</cp:lastPrinted>
  <dcterms:created xsi:type="dcterms:W3CDTF">2023-02-28T13:16:51Z</dcterms:created>
  <dcterms:modified xsi:type="dcterms:W3CDTF">2025-07-01T17:51:37Z</dcterms:modified>
</cp:coreProperties>
</file>