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3" r:id="rId3"/>
    <p:sldId id="261" r:id="rId4"/>
    <p:sldId id="308" r:id="rId5"/>
    <p:sldId id="300" r:id="rId6"/>
    <p:sldId id="309" r:id="rId7"/>
    <p:sldId id="301" r:id="rId8"/>
    <p:sldId id="294" r:id="rId9"/>
    <p:sldId id="295" r:id="rId10"/>
    <p:sldId id="312" r:id="rId11"/>
    <p:sldId id="299" r:id="rId12"/>
    <p:sldId id="302" r:id="rId13"/>
    <p:sldId id="310" r:id="rId14"/>
    <p:sldId id="313" r:id="rId15"/>
    <p:sldId id="303" r:id="rId16"/>
    <p:sldId id="304" r:id="rId17"/>
    <p:sldId id="305" r:id="rId18"/>
    <p:sldId id="306" r:id="rId19"/>
    <p:sldId id="307" r:id="rId20"/>
    <p:sldId id="311" r:id="rId21"/>
    <p:sldId id="291" r:id="rId22"/>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76027" autoAdjust="0"/>
  </p:normalViewPr>
  <p:slideViewPr>
    <p:cSldViewPr>
      <p:cViewPr varScale="1">
        <p:scale>
          <a:sx n="127" d="100"/>
          <a:sy n="127" d="100"/>
        </p:scale>
        <p:origin x="130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an" userId="8ce5270c-ec91-47e3-b3ed-c9746ddfe401" providerId="ADAL" clId="{426689D4-2B65-7943-B7FD-ED96BCA4F4C6}"/>
    <pc:docChg chg="custSel modSld modMainMaster">
      <pc:chgData name="Naomi Tan" userId="8ce5270c-ec91-47e3-b3ed-c9746ddfe401" providerId="ADAL" clId="{426689D4-2B65-7943-B7FD-ED96BCA4F4C6}" dt="2025-04-16T09:31:25.539" v="85" actId="478"/>
      <pc:docMkLst>
        <pc:docMk/>
      </pc:docMkLst>
      <pc:sldChg chg="addSp delSp modSp mod">
        <pc:chgData name="Naomi Tan" userId="8ce5270c-ec91-47e3-b3ed-c9746ddfe401" providerId="ADAL" clId="{426689D4-2B65-7943-B7FD-ED96BCA4F4C6}" dt="2025-04-16T09:31:25.539" v="85" actId="478"/>
        <pc:sldMkLst>
          <pc:docMk/>
          <pc:sldMk cId="3827987102" sldId="256"/>
        </pc:sldMkLst>
      </pc:sldChg>
      <pc:sldMasterChg chg="addSp delSp modSp mod">
        <pc:chgData name="Naomi Tan" userId="8ce5270c-ec91-47e3-b3ed-c9746ddfe401" providerId="ADAL" clId="{426689D4-2B65-7943-B7FD-ED96BCA4F4C6}" dt="2025-04-16T09:31:25.080" v="69"/>
        <pc:sldMasterMkLst>
          <pc:docMk/>
          <pc:sldMasterMk cId="1243750791" sldId="2147483648"/>
        </pc:sldMasterMkLst>
      </pc:sldMasterChg>
    </pc:docChg>
  </pc:docChgLst>
  <pc:docChgLst>
    <pc:chgData name="Naomi Tan" userId="S::gynt3@lunet.lboro.ac.uk::8ce5270c-ec91-47e3-b3ed-c9746ddfe401" providerId="AD" clId="Web-{0B62B220-0BEC-B42F-F618-BE3A82861D9D}"/>
    <pc:docChg chg="modSld">
      <pc:chgData name="Naomi Tan" userId="S::gynt3@lunet.lboro.ac.uk::8ce5270c-ec91-47e3-b3ed-c9746ddfe401" providerId="AD" clId="Web-{0B62B220-0BEC-B42F-F618-BE3A82861D9D}" dt="2025-07-01T17:50:27.343" v="13"/>
      <pc:docMkLst>
        <pc:docMk/>
      </pc:docMkLst>
      <pc:sldChg chg="modNotes">
        <pc:chgData name="Naomi Tan" userId="S::gynt3@lunet.lboro.ac.uk::8ce5270c-ec91-47e3-b3ed-c9746ddfe401" providerId="AD" clId="Web-{0B62B220-0BEC-B42F-F618-BE3A82861D9D}" dt="2025-07-01T17:50:27.343" v="13"/>
        <pc:sldMkLst>
          <pc:docMk/>
          <pc:sldMk cId="3827987102"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01/07/2025</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1"/>
              <a:t>Licence: </a:t>
            </a:r>
            <a:r>
              <a:rPr lang="en-GB"/>
              <a:t>This work is licensed under the Creative Commons Attribution 4.0 International License (CC BY 4.0). To view a copy of this license, visit </a:t>
            </a:r>
            <a:r>
              <a:rPr lang="en-GB" dirty="0">
                <a:solidFill>
                  <a:srgbClr val="444444"/>
                </a:solidFill>
                <a:hlinkClick r:id="rId3"/>
              </a:rPr>
              <a:t>https://creativecommons.org/licenses/by/4.0/</a:t>
            </a:r>
            <a:r>
              <a:rPr lang="en-GB"/>
              <a:t>.</a:t>
            </a:r>
            <a:endParaRPr lang="en-US">
              <a:solidFill>
                <a:srgbClr val="444444"/>
              </a:solidFill>
            </a:endParaRPr>
          </a:p>
          <a:p>
            <a:r>
              <a:rPr lang="en-GB" b="1"/>
              <a:t>Attribution: </a:t>
            </a:r>
            <a:r>
              <a:rPr lang="en-GB"/>
              <a:t>Please cite as: Tan, N. (2025) Financial Statements in FINPLAN. Version 1. Climate Compatible Growth Teaching Kit Website, Climate Compatible Growth.</a:t>
            </a:r>
            <a:endParaRPr lang="en-US">
              <a:solidFill>
                <a:srgbClr val="444444"/>
              </a:solidFill>
            </a:endParaRPr>
          </a:p>
          <a:p>
            <a:endParaRPr lang="en-GB" dirty="0">
              <a:solidFill>
                <a:srgbClr val="444444"/>
              </a:solidFill>
            </a:endParaRPr>
          </a:p>
          <a:p>
            <a:endParaRPr lang="en-GB" dirty="0">
              <a:ea typeface="Calibri"/>
              <a:cs typeface="Calibri"/>
            </a:endParaRPr>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aseline="0" dirty="0"/>
              <a:t>There is also foreign exchange loss that we need to consider. </a:t>
            </a:r>
            <a:r>
              <a:rPr lang="en-GB" b="0" i="0" dirty="0">
                <a:solidFill>
                  <a:srgbClr val="D1D5DB"/>
                </a:solidFill>
                <a:effectLst/>
                <a:latin typeface="Söhne"/>
              </a:rPr>
              <a:t>A foreign exchange loss occurs when a company experiences a financial loss due to adverse changes in exchange rates between the local currency and foreign currencies. This loss can impact a company's financial statements, affecting both the income statement and the balance sheet. </a:t>
            </a:r>
            <a:endParaRPr lang="en-GB" baseline="0" dirty="0"/>
          </a:p>
          <a:p>
            <a:r>
              <a:rPr lang="en-GB" baseline="0" dirty="0"/>
              <a:t>This needs to be accounted for in the income statement, to consider exchange rate changes. However, not required in cash flow statement as actual repayments are considered.</a:t>
            </a:r>
          </a:p>
        </p:txBody>
      </p:sp>
      <p:sp>
        <p:nvSpPr>
          <p:cNvPr id="4" name="Slide Number Placeholder 3"/>
          <p:cNvSpPr>
            <a:spLocks noGrp="1"/>
          </p:cNvSpPr>
          <p:nvPr>
            <p:ph type="sldNum" sz="quarter" idx="10"/>
          </p:nvPr>
        </p:nvSpPr>
        <p:spPr/>
        <p:txBody>
          <a:bodyPr/>
          <a:lstStyle/>
          <a:p>
            <a:fld id="{E7941054-C2D7-46D0-9776-8E9DE8BA19B0}" type="slidenum">
              <a:rPr lang="en-GB" smtClean="0"/>
              <a:t>11</a:t>
            </a:fld>
            <a:endParaRPr lang="en-GB"/>
          </a:p>
        </p:txBody>
      </p:sp>
    </p:spTree>
    <p:extLst>
      <p:ext uri="{BB962C8B-B14F-4D97-AF65-F5344CB8AC3E}">
        <p14:creationId xmlns:p14="http://schemas.microsoft.com/office/powerpoint/2010/main" val="17017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Shareholders' return refers to the financial gains or losses that shareholders receive from their investment in a company. It is a measure of the profitability and performance of an investment in the company's shares. It assesses equity and dividends only, and not the overall project. It should also be noted that not all yearly costs like investments, </a:t>
            </a:r>
            <a:r>
              <a:rPr lang="en-GB" b="0" i="0" dirty="0" err="1">
                <a:solidFill>
                  <a:srgbClr val="D1D5DB"/>
                </a:solidFill>
                <a:effectLst/>
                <a:latin typeface="Söhne"/>
              </a:rPr>
              <a:t>o&amp;m</a:t>
            </a:r>
            <a:r>
              <a:rPr lang="en-GB" b="0" i="0" dirty="0">
                <a:solidFill>
                  <a:srgbClr val="D1D5DB"/>
                </a:solidFill>
                <a:effectLst/>
                <a:latin typeface="Söhne"/>
              </a:rPr>
              <a:t> and benefits like electricity sales are considered.</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12</a:t>
            </a:fld>
            <a:endParaRPr lang="en-GB"/>
          </a:p>
        </p:txBody>
      </p:sp>
    </p:spTree>
    <p:extLst>
      <p:ext uri="{BB962C8B-B14F-4D97-AF65-F5344CB8AC3E}">
        <p14:creationId xmlns:p14="http://schemas.microsoft.com/office/powerpoint/2010/main" val="114464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Internal Rate of Return (IRR) and Net Present Value (NPV) are financial metrics commonly used in investment analysis, and they are calculated from the perspective of shareholders or investors. These metrics help assess the financial attractiveness of an investment project or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solidFill>
                  <a:srgbClr val="D1D5DB"/>
                </a:solidFill>
                <a:effectLst/>
                <a:latin typeface="Söhne"/>
              </a:rPr>
              <a:t>On the </a:t>
            </a:r>
            <a:r>
              <a:rPr lang="en-GB" b="0" i="0" baseline="0" dirty="0" err="1">
                <a:solidFill>
                  <a:srgbClr val="D1D5DB"/>
                </a:solidFill>
                <a:effectLst/>
                <a:latin typeface="Söhne"/>
              </a:rPr>
              <a:t>FinPlan</a:t>
            </a:r>
            <a:r>
              <a:rPr lang="en-GB" b="0" i="0" baseline="0" dirty="0">
                <a:solidFill>
                  <a:srgbClr val="D1D5DB"/>
                </a:solidFill>
                <a:effectLst/>
                <a:latin typeface="Söhne"/>
              </a:rPr>
              <a:t> shareholder’s return in local currency tab, you will find a term called final disposal. </a:t>
            </a:r>
          </a:p>
          <a:p>
            <a:pPr algn="l"/>
            <a:endParaRPr lang="en-GB" b="1" i="0" baseline="0" dirty="0">
              <a:solidFill>
                <a:srgbClr val="D1D5DB"/>
              </a:solidFill>
              <a:effectLst/>
              <a:latin typeface="Söhne"/>
            </a:endParaRPr>
          </a:p>
          <a:p>
            <a:pPr algn="l"/>
            <a:r>
              <a:rPr lang="en-GB" b="1" i="0" baseline="0" dirty="0">
                <a:solidFill>
                  <a:srgbClr val="D1D5DB"/>
                </a:solidFill>
                <a:effectLst/>
                <a:latin typeface="Söhne"/>
              </a:rPr>
              <a:t>Final disposal: </a:t>
            </a:r>
            <a:r>
              <a:rPr lang="en-GB" b="0" i="0" dirty="0">
                <a:solidFill>
                  <a:srgbClr val="D1D5DB"/>
                </a:solidFill>
                <a:effectLst/>
                <a:latin typeface="Söhne"/>
              </a:rPr>
              <a:t>assumes that the entire project is sold in the disposal year, and the calculation involves subtracting outstanding obligations from all assets. This concept is related to the calculation of the net cash flow or proceeds from the final disposal of a project. Where:</a:t>
            </a:r>
          </a:p>
          <a:p>
            <a:pPr algn="l">
              <a:buFont typeface="Arial" panose="020B0604020202020204" pitchFamily="34" charset="0"/>
              <a:buChar char="•"/>
            </a:pPr>
            <a:r>
              <a:rPr lang="en-GB" b="1" i="0" dirty="0">
                <a:solidFill>
                  <a:srgbClr val="D1D5DB"/>
                </a:solidFill>
                <a:effectLst/>
                <a:latin typeface="Söhne"/>
              </a:rPr>
              <a:t>Total Assets:</a:t>
            </a:r>
            <a:r>
              <a:rPr lang="en-GB" b="0" i="0" dirty="0">
                <a:solidFill>
                  <a:srgbClr val="D1D5DB"/>
                </a:solidFill>
                <a:effectLst/>
                <a:latin typeface="Söhne"/>
              </a:rPr>
              <a:t> The total value of all assets associated with the project, including tangible and intangible assets.</a:t>
            </a:r>
          </a:p>
          <a:p>
            <a:pPr algn="l">
              <a:buFont typeface="Arial" panose="020B0604020202020204" pitchFamily="34" charset="0"/>
              <a:buChar char="•"/>
            </a:pPr>
            <a:r>
              <a:rPr lang="en-GB" b="1" i="0" dirty="0">
                <a:solidFill>
                  <a:srgbClr val="D1D5DB"/>
                </a:solidFill>
                <a:effectLst/>
                <a:latin typeface="Söhne"/>
              </a:rPr>
              <a:t>Outstanding Obligations:</a:t>
            </a:r>
            <a:r>
              <a:rPr lang="en-GB" b="0" i="0" dirty="0">
                <a:solidFill>
                  <a:srgbClr val="D1D5DB"/>
                </a:solidFill>
                <a:effectLst/>
                <a:latin typeface="Söhne"/>
              </a:rPr>
              <a:t> Any remaining liabilities or obligations associated with the project, such as outstanding debt, contractual commitments, or other financial obligations.</a:t>
            </a:r>
          </a:p>
          <a:p>
            <a:pPr algn="l"/>
            <a:r>
              <a:rPr lang="en-GB" b="0" i="0" dirty="0">
                <a:solidFill>
                  <a:srgbClr val="D1D5DB"/>
                </a:solidFill>
                <a:effectLst/>
                <a:latin typeface="Söhne"/>
              </a:rPr>
              <a:t>This calculation represents the net cash flow or proceeds that would be generated from the final disposal of the entire project, assuming the sale of all assets and the settlement of outstanding obligations.</a:t>
            </a:r>
          </a:p>
          <a:p>
            <a:pPr algn="l"/>
            <a:r>
              <a:rPr lang="en-GB" b="0" i="0" dirty="0">
                <a:solidFill>
                  <a:srgbClr val="D1D5DB"/>
                </a:solidFill>
                <a:effectLst/>
                <a:latin typeface="Söhne"/>
              </a:rPr>
              <a:t>In the context of project evaluation, this figure can be used in financial metrics such as Net Present Value (NPV) or Internal Rate of Return (IRR) to assess the financial attractiveness of the project over its entire life cycle, including the final disposal phase.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solidFill>
                <a:srgbClr val="D1D5DB"/>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solidFill>
                  <a:srgbClr val="D1D5DB"/>
                </a:solidFill>
                <a:effectLst/>
                <a:latin typeface="Söhne"/>
              </a:rPr>
              <a:t>This assumes that the entire project </a:t>
            </a:r>
            <a:r>
              <a:rPr lang="en-US" sz="1200" dirty="0">
                <a:solidFill>
                  <a:schemeClr val="accent1">
                    <a:lumMod val="25000"/>
                  </a:schemeClr>
                </a:solidFill>
                <a:latin typeface="+mj-lt"/>
                <a:ea typeface="SimSun" panose="02010600030101010101" pitchFamily="2" charset="-122"/>
                <a:cs typeface="Vani" panose="020B0502040204020203" pitchFamily="34" charset="0"/>
              </a:rPr>
              <a:t>is sold in disposal year. Calculated as all assets minus outstanding obligations.</a:t>
            </a:r>
            <a:r>
              <a:rPr lang="en-GB" sz="1200" b="0" i="0" baseline="0" dirty="0">
                <a:solidFill>
                  <a:srgbClr val="D1D5DB"/>
                </a:solidFill>
                <a:effectLst/>
                <a:latin typeface="Söhne"/>
                <a:ea typeface="SimSun" panose="02010600030101010101" pitchFamily="2" charset="-122"/>
                <a:cs typeface="Vani" panose="020B0502040204020203" pitchFamily="34" charset="0"/>
              </a:rPr>
              <a:t> There is also the return on equity, which is the </a:t>
            </a:r>
            <a:r>
              <a:rPr lang="en-US" sz="1200" dirty="0">
                <a:solidFill>
                  <a:schemeClr val="accent1">
                    <a:lumMod val="25000"/>
                  </a:schemeClr>
                </a:solidFill>
                <a:latin typeface="+mj-lt"/>
                <a:ea typeface="SimSun" panose="02010600030101010101" pitchFamily="2" charset="-122"/>
                <a:cs typeface="Vani" panose="020B0502040204020203" pitchFamily="34" charset="0"/>
              </a:rPr>
              <a:t>Yearly ratio of dividends to equity, as given in the Balance Sheet</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13</a:t>
            </a:fld>
            <a:endParaRPr lang="en-GB"/>
          </a:p>
        </p:txBody>
      </p:sp>
    </p:spTree>
    <p:extLst>
      <p:ext uri="{BB962C8B-B14F-4D97-AF65-F5344CB8AC3E}">
        <p14:creationId xmlns:p14="http://schemas.microsoft.com/office/powerpoint/2010/main" val="3356503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Return on Equity (ROE) is a financial metric that measures the profitability and efficiency of a company in generating returns for its shareholders based on the equity invested. ROE is expressed as a percentage and is calculated by dividing net income by shareholders' equity. It provides insights into how effectively a company is utilizing its equity capital to generate profits. The </a:t>
            </a:r>
            <a:r>
              <a:rPr lang="en-GB" b="0" i="0" dirty="0" err="1">
                <a:solidFill>
                  <a:srgbClr val="D1D5DB"/>
                </a:solidFill>
                <a:effectLst/>
                <a:latin typeface="Söhne"/>
              </a:rPr>
              <a:t>formale</a:t>
            </a:r>
            <a:r>
              <a:rPr lang="en-GB" b="0" i="0" dirty="0">
                <a:solidFill>
                  <a:srgbClr val="D1D5DB"/>
                </a:solidFill>
                <a:effectLst/>
                <a:latin typeface="Söhne"/>
              </a:rPr>
              <a:t> is shown here. Where:</a:t>
            </a:r>
          </a:p>
          <a:p>
            <a:pPr algn="l">
              <a:buFont typeface="Arial" panose="020B0604020202020204" pitchFamily="34" charset="0"/>
              <a:buChar char="•"/>
            </a:pPr>
            <a:r>
              <a:rPr lang="en-GB" b="1" i="0" dirty="0">
                <a:solidFill>
                  <a:srgbClr val="D1D5DB"/>
                </a:solidFill>
                <a:effectLst/>
                <a:latin typeface="Söhne"/>
              </a:rPr>
              <a:t>Net Income:</a:t>
            </a:r>
            <a:r>
              <a:rPr lang="en-GB" b="0" i="0" dirty="0">
                <a:solidFill>
                  <a:srgbClr val="D1D5DB"/>
                </a:solidFill>
                <a:effectLst/>
                <a:latin typeface="Söhne"/>
              </a:rPr>
              <a:t> This is the company's net profit or net earnings after deducting all expenses, taxes, and interest.</a:t>
            </a:r>
          </a:p>
          <a:p>
            <a:pPr algn="l">
              <a:buFont typeface="Arial" panose="020B0604020202020204" pitchFamily="34" charset="0"/>
              <a:buChar char="•"/>
            </a:pPr>
            <a:r>
              <a:rPr lang="en-GB" b="1" i="0" dirty="0">
                <a:solidFill>
                  <a:srgbClr val="D1D5DB"/>
                </a:solidFill>
                <a:effectLst/>
                <a:latin typeface="Söhne"/>
              </a:rPr>
              <a:t>Shareholders' Equity:</a:t>
            </a:r>
            <a:r>
              <a:rPr lang="en-GB" b="0" i="0" dirty="0">
                <a:solidFill>
                  <a:srgbClr val="D1D5DB"/>
                </a:solidFill>
                <a:effectLst/>
                <a:latin typeface="Söhne"/>
              </a:rPr>
              <a:t> This represents the equity attributable to the company's common shareholders and is calculated as the difference between total assets and total liabilities. Shareholders' equity is also known as book value. ROE provides shareholders with a measure of the return they are earning on their investment in the company. A higher ROE is generally considered </a:t>
            </a:r>
            <a:r>
              <a:rPr lang="en-GB" b="0" i="0" dirty="0" err="1">
                <a:solidFill>
                  <a:srgbClr val="D1D5DB"/>
                </a:solidFill>
                <a:effectLst/>
                <a:latin typeface="Söhne"/>
              </a:rPr>
              <a:t>favorable</a:t>
            </a:r>
            <a:r>
              <a:rPr lang="en-GB" b="0" i="0" dirty="0">
                <a:solidFill>
                  <a:srgbClr val="D1D5DB"/>
                </a:solidFill>
                <a:effectLst/>
                <a:latin typeface="Söhne"/>
              </a:rPr>
              <a:t>, indicating that the company is efficiently using its equity to generate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E7941054-C2D7-46D0-9776-8E9DE8BA19B0}" type="slidenum">
              <a:rPr lang="en-GB" smtClean="0"/>
              <a:t>14</a:t>
            </a:fld>
            <a:endParaRPr lang="en-GB"/>
          </a:p>
        </p:txBody>
      </p:sp>
    </p:spTree>
    <p:extLst>
      <p:ext uri="{BB962C8B-B14F-4D97-AF65-F5344CB8AC3E}">
        <p14:creationId xmlns:p14="http://schemas.microsoft.com/office/powerpoint/2010/main" val="1211742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 As a reminder, NPV is a measure of the present value of cash inflows minus the present value of cash outflows over a specified time period. It is the sum of all future discounted cash flows. A positive NPV indicates that the project is expected to generate more cash inflows than outflows, providing value to shareholders. It can suggest that the project can be invested in</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15</a:t>
            </a:fld>
            <a:endParaRPr lang="en-GB"/>
          </a:p>
        </p:txBody>
      </p:sp>
    </p:spTree>
    <p:extLst>
      <p:ext uri="{BB962C8B-B14F-4D97-AF65-F5344CB8AC3E}">
        <p14:creationId xmlns:p14="http://schemas.microsoft.com/office/powerpoint/2010/main" val="364114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IRR is the discount rate that makes the NPV of an investment project equal to zero. In other words, it is the rate of return at which the present value of cash inflows equals the present value of cash outflows. IRR represents the project's expected rate of return. </a:t>
            </a:r>
            <a:r>
              <a:rPr lang="en-US" sz="1200" dirty="0">
                <a:latin typeface="Arial"/>
                <a:ea typeface="SimSun" panose="02010600030101010101" pitchFamily="2" charset="-122"/>
                <a:cs typeface="Vani" panose="020B0502040204020203" pitchFamily="34" charset="0"/>
              </a:rPr>
              <a:t>As investments happen mostly in the beginning and benefits in the future, the higher the IRR the better. (Theoretically) all projects with an IRR higher than the cost of capital should be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a:ea typeface="SimSun" panose="02010600030101010101" pitchFamily="2" charset="-122"/>
              <a:cs typeface="Vani" panose="020B0502040204020203" pitchFamily="34" charset="0"/>
            </a:endParaRP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16</a:t>
            </a:fld>
            <a:endParaRPr lang="en-GB"/>
          </a:p>
        </p:txBody>
      </p:sp>
    </p:spTree>
    <p:extLst>
      <p:ext uri="{BB962C8B-B14F-4D97-AF65-F5344CB8AC3E}">
        <p14:creationId xmlns:p14="http://schemas.microsoft.com/office/powerpoint/2010/main" val="67670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Discounting refers to the process of determining the present value of a future cash flow or series of cash flows. In finance and investment, it's a common practice to discount future cash flows to reflect the time value of money. The basic idea is that a certain amount of money today is worth more than the same amount of money in the future due to the opportunity to invest and earn a return. This process allows comparing cash flows in different years, and takes into account opportunity costs which can be represented by the long-term real interest rate. </a:t>
            </a:r>
            <a:r>
              <a:rPr lang="en-GB" altLang="en-US" dirty="0"/>
              <a:t>A high discount rate gives more weight or importance to present expenditures than to future ones, while a low discount rate reduces these differences and thus favours technologies that have high investment cost but low operation costs </a:t>
            </a:r>
          </a:p>
          <a:p>
            <a:r>
              <a:rPr lang="en-GB" b="0" i="0" dirty="0">
                <a:solidFill>
                  <a:srgbClr val="D1D5DB"/>
                </a:solidFill>
                <a:effectLst/>
                <a:latin typeface="Söhne"/>
              </a:rPr>
              <a:t>Choosing an appropriate discount rate is a crucial aspect of financial analysis, as it significantly influences the present value of future cash flows. The discount rate reflects the time value of money and the risk associated with an investment. Here are some factors to consider when choosing a discount rate:</a:t>
            </a:r>
          </a:p>
          <a:p>
            <a:pPr algn="l"/>
            <a:r>
              <a:rPr lang="en-GB" b="1" i="0" dirty="0">
                <a:solidFill>
                  <a:srgbClr val="D1D5DB"/>
                </a:solidFill>
                <a:effectLst/>
                <a:latin typeface="Söhne"/>
              </a:rPr>
              <a:t>Weighted Average Cost of Capital (WACC):</a:t>
            </a:r>
            <a:endParaRPr lang="en-GB" b="0" i="0" dirty="0">
              <a:solidFill>
                <a:srgbClr val="D1D5DB"/>
              </a:solidFill>
              <a:effectLst/>
              <a:latin typeface="Söhne"/>
            </a:endParaRPr>
          </a:p>
          <a:p>
            <a:pPr algn="l">
              <a:buFont typeface="Arial" panose="020B0604020202020204" pitchFamily="34" charset="0"/>
              <a:buChar char="•"/>
            </a:pPr>
            <a:r>
              <a:rPr lang="en-GB" b="0" i="0" dirty="0">
                <a:solidFill>
                  <a:srgbClr val="D1D5DB"/>
                </a:solidFill>
                <a:effectLst/>
                <a:latin typeface="Söhne"/>
              </a:rPr>
              <a:t>If you're evaluating a company, you may use the WACC, which is a weighted average of the cost of debt and the cost of equity. The weights are based on the proportion of debt and equity in the company's capital structure. The formula for this is below.</a:t>
            </a:r>
          </a:p>
          <a:p>
            <a:pPr algn="l">
              <a:buFont typeface="Arial" panose="020B0604020202020204" pitchFamily="34" charset="0"/>
              <a:buChar char="•"/>
            </a:pPr>
            <a:r>
              <a:rPr lang="en-GB" b="1" i="0" dirty="0">
                <a:solidFill>
                  <a:srgbClr val="D1D5DB"/>
                </a:solidFill>
                <a:effectLst/>
                <a:latin typeface="Söhne"/>
              </a:rPr>
              <a:t>Rate of return of investment alternative</a:t>
            </a:r>
          </a:p>
          <a:p>
            <a:pPr algn="l">
              <a:buFont typeface="Arial" panose="020B0604020202020204" pitchFamily="34" charset="0"/>
              <a:buChar char="•"/>
            </a:pPr>
            <a:r>
              <a:rPr lang="en-GB" b="0" i="0" dirty="0">
                <a:solidFill>
                  <a:srgbClr val="D1D5DB"/>
                </a:solidFill>
                <a:effectLst/>
                <a:latin typeface="Söhne"/>
              </a:rPr>
              <a:t>the rate of return provides insights into expected performance and risk. When determining the discount rate, considering opportunity cost, risk-return relationship, cost of capital, benchmarking, market conditions, investor expectations, and the time horizon contributes to accurate financial evaluations and decision-making.</a:t>
            </a:r>
          </a:p>
          <a:p>
            <a:pPr algn="l">
              <a:buFont typeface="Arial" panose="020B0604020202020204" pitchFamily="34" charset="0"/>
              <a:buChar char="•"/>
            </a:pPr>
            <a:r>
              <a:rPr lang="en-GB" b="1" i="0" dirty="0">
                <a:solidFill>
                  <a:srgbClr val="D1D5DB"/>
                </a:solidFill>
                <a:effectLst/>
                <a:latin typeface="Söhne"/>
              </a:rPr>
              <a:t>In some cases, the discount rate can also be chosen through a political or strategic decision</a:t>
            </a:r>
          </a:p>
          <a:p>
            <a:pPr algn="l">
              <a:buFont typeface="Arial" panose="020B0604020202020204" pitchFamily="34" charset="0"/>
              <a:buChar char="•"/>
            </a:pPr>
            <a:r>
              <a:rPr lang="en-GB" b="0" i="0" dirty="0">
                <a:solidFill>
                  <a:srgbClr val="D1D5DB"/>
                </a:solidFill>
                <a:effectLst/>
                <a:latin typeface="Söhne"/>
              </a:rPr>
              <a:t>Political and strategic decisions can affect the discount rate by influencing the risk profile of an investment. Increased political or regulatory uncertainty may raise the perceived risk and necessitate a higher discount rate, while positive strategic decisions may lead to a lower perceived risk and a potentially lower discount rate. The relationship between these decisions and the discount rate underscores the importance of considering a wide range of factors when evaluating investments and making financial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17</a:t>
            </a:fld>
            <a:endParaRPr lang="en-GB"/>
          </a:p>
        </p:txBody>
      </p:sp>
    </p:spTree>
    <p:extLst>
      <p:ext uri="{BB962C8B-B14F-4D97-AF65-F5344CB8AC3E}">
        <p14:creationId xmlns:p14="http://schemas.microsoft.com/office/powerpoint/2010/main" val="348371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18</a:t>
            </a:fld>
            <a:endParaRPr lang="en-GB"/>
          </a:p>
        </p:txBody>
      </p:sp>
    </p:spTree>
    <p:extLst>
      <p:ext uri="{BB962C8B-B14F-4D97-AF65-F5344CB8AC3E}">
        <p14:creationId xmlns:p14="http://schemas.microsoft.com/office/powerpoint/2010/main" val="1950959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aseline="0" dirty="0"/>
              <a:t>Lastly, we have the project </a:t>
            </a:r>
            <a:r>
              <a:rPr lang="en-GB" baseline="0" dirty="0" err="1"/>
              <a:t>financy</a:t>
            </a:r>
            <a:r>
              <a:rPr lang="en-GB" baseline="0" dirty="0"/>
              <a:t> analysis tab, which is in local currency. And this tab helps </a:t>
            </a:r>
            <a:r>
              <a:rPr lang="en-GB" baseline="0" dirty="0" err="1"/>
              <a:t>analyze</a:t>
            </a:r>
            <a:r>
              <a:rPr lang="en-GB" baseline="0" dirty="0"/>
              <a:t> if there is more than enough cash available to service the debt.</a:t>
            </a:r>
          </a:p>
        </p:txBody>
      </p:sp>
      <p:sp>
        <p:nvSpPr>
          <p:cNvPr id="4" name="Slide Number Placeholder 3"/>
          <p:cNvSpPr>
            <a:spLocks noGrp="1"/>
          </p:cNvSpPr>
          <p:nvPr>
            <p:ph type="sldNum" sz="quarter" idx="10"/>
          </p:nvPr>
        </p:nvSpPr>
        <p:spPr/>
        <p:txBody>
          <a:bodyPr/>
          <a:lstStyle/>
          <a:p>
            <a:fld id="{E7941054-C2D7-46D0-9776-8E9DE8BA19B0}" type="slidenum">
              <a:rPr lang="en-GB" smtClean="0"/>
              <a:t>19</a:t>
            </a:fld>
            <a:endParaRPr lang="en-GB"/>
          </a:p>
        </p:txBody>
      </p:sp>
    </p:spTree>
    <p:extLst>
      <p:ext uri="{BB962C8B-B14F-4D97-AF65-F5344CB8AC3E}">
        <p14:creationId xmlns:p14="http://schemas.microsoft.com/office/powerpoint/2010/main" val="198945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algn="l"/>
            <a:r>
              <a:rPr lang="en-GB" b="0" i="0" dirty="0">
                <a:solidFill>
                  <a:srgbClr val="D1D5DB"/>
                </a:solidFill>
                <a:effectLst/>
                <a:latin typeface="Söhne"/>
              </a:rPr>
              <a:t>This tab looks at the present value of cash, and takes the security ratio into account. The security ratio is a measure that assesses the ability of a project to service its debt obligations by evaluating the security or collateral available to support the debt. The security ratio is a critical aspect of risk assessment in project finance, particularly in industries where projects involve significant capital investments and long-term financing.</a:t>
            </a:r>
          </a:p>
          <a:p>
            <a:pPr algn="l">
              <a:buFont typeface="Arial" panose="020B0604020202020204" pitchFamily="34" charset="0"/>
              <a:buChar char="•"/>
            </a:pPr>
            <a:r>
              <a:rPr lang="en-GB" b="0" i="0" dirty="0">
                <a:solidFill>
                  <a:srgbClr val="D1D5DB"/>
                </a:solidFill>
                <a:effectLst/>
                <a:latin typeface="Söhne"/>
              </a:rPr>
              <a:t>The security ratio is often used to gauge the coverage or protection that the project's assets provide to lenders in case of default. It is calculated by comparing the value of the project's assets to the outstanding debt amount. If the security ratio is high (greater than 1), it suggests that the project's assets have substantial value relative to the outstanding debt, providing a greater level of security for lenders.</a:t>
            </a:r>
          </a:p>
          <a:p>
            <a:pPr algn="l">
              <a:buFont typeface="Arial" panose="020B0604020202020204" pitchFamily="34" charset="0"/>
              <a:buChar char="•"/>
            </a:pPr>
            <a:r>
              <a:rPr lang="en-GB" b="0" i="0" dirty="0">
                <a:solidFill>
                  <a:srgbClr val="D1D5DB"/>
                </a:solidFill>
                <a:effectLst/>
                <a:latin typeface="Söhne"/>
              </a:rPr>
              <a:t>If the security ratio is low (less than 1), it indicates that the value of the project's assets may be insufficient to cover the outstanding debt fully. This could be a concern for lenders as it implies higher risk.</a:t>
            </a:r>
          </a:p>
          <a:p>
            <a:pPr algn="l"/>
            <a:endParaRPr lang="en-GB" b="0" i="0" dirty="0">
              <a:solidFill>
                <a:srgbClr val="D1D5DB"/>
              </a:solidFill>
              <a:effectLst/>
              <a:latin typeface="Söhne"/>
            </a:endParaRPr>
          </a:p>
          <a:p>
            <a:r>
              <a:rPr lang="en-GB" b="0" i="0" dirty="0">
                <a:solidFill>
                  <a:srgbClr val="D1D5DB"/>
                </a:solidFill>
                <a:effectLst/>
                <a:latin typeface="Söhne"/>
              </a:rPr>
              <a:t>. The main output of this tab is maximum project finance during loan term and project life, which can be compared with outstanding loans and bonds.</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20</a:t>
            </a:fld>
            <a:endParaRPr lang="en-GB"/>
          </a:p>
        </p:txBody>
      </p:sp>
    </p:spTree>
    <p:extLst>
      <p:ext uri="{BB962C8B-B14F-4D97-AF65-F5344CB8AC3E}">
        <p14:creationId xmlns:p14="http://schemas.microsoft.com/office/powerpoint/2010/main" val="183055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A balance sheet is one of the fundamental financial statements that provides a snapshot of a company's financial position at a specific point in time. For example, the 31</a:t>
            </a:r>
            <a:r>
              <a:rPr lang="en-GB" b="0" i="0" baseline="30000" dirty="0">
                <a:solidFill>
                  <a:srgbClr val="D1D5DB"/>
                </a:solidFill>
                <a:effectLst/>
                <a:latin typeface="Söhne"/>
              </a:rPr>
              <a:t>st</a:t>
            </a:r>
            <a:r>
              <a:rPr lang="en-GB" b="0" i="0" dirty="0">
                <a:solidFill>
                  <a:srgbClr val="D1D5DB"/>
                </a:solidFill>
                <a:effectLst/>
                <a:latin typeface="Söhne"/>
              </a:rPr>
              <a:t> Dec. It presents a summary of a company's assets, liabilities, and shareholders' equity. Assets are what a company owns or controls, Liabilities represent the company's obligations or debts, and Shareholders' equity represents the residual interest in the company's assets after deducting its liabilities. They are shown in accumulative amounts, and Understanding the balance sheet is crucial for financial analysis and decision-making, as it provides a comprehensive overview of a company's financial structure and resources. It is often presented alongside the income statement and cash flow statement to provide a complete picture of a company's financial performance. They can be of interest if someone would wish to buy the company.</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a:t>
            </a:fld>
            <a:endParaRPr lang="en-GB"/>
          </a:p>
        </p:txBody>
      </p:sp>
    </p:spTree>
    <p:extLst>
      <p:ext uri="{BB962C8B-B14F-4D97-AF65-F5344CB8AC3E}">
        <p14:creationId xmlns:p14="http://schemas.microsoft.com/office/powerpoint/2010/main" val="1731564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21</a:t>
            </a:fld>
            <a:endParaRPr lang="en-GB"/>
          </a:p>
        </p:txBody>
      </p:sp>
    </p:spTree>
    <p:extLst>
      <p:ext uri="{BB962C8B-B14F-4D97-AF65-F5344CB8AC3E}">
        <p14:creationId xmlns:p14="http://schemas.microsoft.com/office/powerpoint/2010/main" val="24491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aseline="0" dirty="0"/>
              <a:t>Assets, liabilities, equity. Accumulative amounts.</a:t>
            </a:r>
          </a:p>
        </p:txBody>
      </p:sp>
      <p:sp>
        <p:nvSpPr>
          <p:cNvPr id="4" name="Slide Number Placeholder 3"/>
          <p:cNvSpPr>
            <a:spLocks noGrp="1"/>
          </p:cNvSpPr>
          <p:nvPr>
            <p:ph type="sldNum" sz="quarter" idx="10"/>
          </p:nvPr>
        </p:nvSpPr>
        <p:spPr/>
        <p:txBody>
          <a:bodyPr/>
          <a:lstStyle/>
          <a:p>
            <a:fld id="{E7941054-C2D7-46D0-9776-8E9DE8BA19B0}" type="slidenum">
              <a:rPr lang="en-GB" smtClean="0"/>
              <a:t>4</a:t>
            </a:fld>
            <a:endParaRPr lang="en-GB"/>
          </a:p>
        </p:txBody>
      </p:sp>
    </p:spTree>
    <p:extLst>
      <p:ext uri="{BB962C8B-B14F-4D97-AF65-F5344CB8AC3E}">
        <p14:creationId xmlns:p14="http://schemas.microsoft.com/office/powerpoint/2010/main" val="2996779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D1D5DB"/>
                </a:solidFill>
                <a:effectLst/>
                <a:latin typeface="Söhne"/>
              </a:rPr>
              <a:t>On </a:t>
            </a:r>
            <a:r>
              <a:rPr lang="en-GB" b="0" i="0" dirty="0" err="1">
                <a:solidFill>
                  <a:srgbClr val="D1D5DB"/>
                </a:solidFill>
                <a:effectLst/>
                <a:latin typeface="Söhne"/>
              </a:rPr>
              <a:t>finplan</a:t>
            </a:r>
            <a:r>
              <a:rPr lang="en-GB" b="0" i="0" dirty="0">
                <a:solidFill>
                  <a:srgbClr val="D1D5DB"/>
                </a:solidFill>
                <a:effectLst/>
                <a:latin typeface="Söhne"/>
              </a:rPr>
              <a:t>, retained earnings can be found in the balance sheet, and also in the income statement, which we will talk next. Retained earnings represent the cumulative net earnings or losses of a company that have been retained and not distributed as dividends to shareholders i.e. it is it earnings which are not paid out. It is a key component of shareholders' equity on the balance sheet and reflects the portion of profits that a company has chosen to reinvest in the business rather than distribute to its shareholders. If the company's retained earnings is negative, it means that a company has accumulated net losses over time or has distributed more in dividends than it has earned in profits. In </a:t>
            </a:r>
            <a:r>
              <a:rPr lang="en-GB" b="0" i="0" dirty="0" err="1">
                <a:solidFill>
                  <a:srgbClr val="D1D5DB"/>
                </a:solidFill>
                <a:effectLst/>
                <a:latin typeface="Söhne"/>
              </a:rPr>
              <a:t>finplan</a:t>
            </a:r>
            <a:r>
              <a:rPr lang="en-GB" b="0" i="0" dirty="0">
                <a:solidFill>
                  <a:srgbClr val="D1D5DB"/>
                </a:solidFill>
                <a:effectLst/>
                <a:latin typeface="Söhne"/>
              </a:rPr>
              <a:t>, the </a:t>
            </a:r>
            <a:r>
              <a:rPr lang="en-US" sz="1200" dirty="0">
                <a:solidFill>
                  <a:schemeClr val="accent1">
                    <a:lumMod val="25000"/>
                  </a:schemeClr>
                </a:solidFill>
                <a:latin typeface="+mj-lt"/>
                <a:ea typeface="SimSun" panose="02010600030101010101" pitchFamily="2" charset="-122"/>
                <a:cs typeface="Vani" panose="020B0502040204020203" pitchFamily="34" charset="0"/>
              </a:rPr>
              <a:t>The income statement shows retained earnings in yearly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and  </a:t>
            </a:r>
            <a:r>
              <a:rPr lang="en-US" sz="1200" dirty="0">
                <a:solidFill>
                  <a:schemeClr val="accent1">
                    <a:lumMod val="25000"/>
                  </a:schemeClr>
                </a:solidFill>
                <a:latin typeface="+mj-lt"/>
                <a:ea typeface="SimSun" panose="02010600030101010101" pitchFamily="2" charset="-122"/>
                <a:cs typeface="Vani" panose="020B0502040204020203" pitchFamily="34" charset="0"/>
              </a:rPr>
              <a:t>The balance sheet shows retained earnings summed up</a:t>
            </a:r>
          </a:p>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5</a:t>
            </a:fld>
            <a:endParaRPr lang="en-GB"/>
          </a:p>
        </p:txBody>
      </p:sp>
    </p:spTree>
    <p:extLst>
      <p:ext uri="{BB962C8B-B14F-4D97-AF65-F5344CB8AC3E}">
        <p14:creationId xmlns:p14="http://schemas.microsoft.com/office/powerpoint/2010/main" val="336924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6</a:t>
            </a:fld>
            <a:endParaRPr lang="en-GB"/>
          </a:p>
        </p:txBody>
      </p:sp>
    </p:spTree>
    <p:extLst>
      <p:ext uri="{BB962C8B-B14F-4D97-AF65-F5344CB8AC3E}">
        <p14:creationId xmlns:p14="http://schemas.microsoft.com/office/powerpoint/2010/main" val="182625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Current maturity on a balance sheet typically refers to the portion of a company's long-term debt that is expected to be repaid within the next accounting year. It represents the principal (or repayment) portion of long-term debt that is due in the short term, usually within the next 12 months. This classification is important for assessing a company's short-term obligations and liquidity.</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7</a:t>
            </a:fld>
            <a:endParaRPr lang="en-GB"/>
          </a:p>
        </p:txBody>
      </p:sp>
    </p:spTree>
    <p:extLst>
      <p:ext uri="{BB962C8B-B14F-4D97-AF65-F5344CB8AC3E}">
        <p14:creationId xmlns:p14="http://schemas.microsoft.com/office/powerpoint/2010/main" val="61440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An income statement, also known as a profit and loss statement or statement of earnings, is one of the fundamental financial statements that summarizes the revenues, expenses, and profits or losses of a company over a specific period of time, typically a year. Revenues, also known as sales or sales revenue, represent the total amount of money generated by the sale of goods or services during the reporting period, Expenses encompass all costs incurred by the company in its normal operating activities. The primary purpose of the income statement is to provide a comprehensive view of a company's financial performance during the reporting period. It helps investors, analysts, and other stakeholders assess a company's ability to generate profit and its overall financial health. Net income from the income statement is often used in financial ratios and metrics for performance analysis. And the income statement is also used for tax calculation and dividend payments.</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8</a:t>
            </a:fld>
            <a:endParaRPr lang="en-GB"/>
          </a:p>
        </p:txBody>
      </p:sp>
    </p:spTree>
    <p:extLst>
      <p:ext uri="{BB962C8B-B14F-4D97-AF65-F5344CB8AC3E}">
        <p14:creationId xmlns:p14="http://schemas.microsoft.com/office/powerpoint/2010/main" val="327021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A cash flow statement is a financial statement that provides a summary of how cash and cash equivalents move in and out of a company over a specific period of time. It is an essential tool for understanding a company's liquidity, solvency, and overall financial health. Understanding the cash flow statement is crucial for assessing a company's ability to meet its short-term and long-term obligations, funding needs, and overall financial performance.</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9</a:t>
            </a:fld>
            <a:endParaRPr lang="en-GB"/>
          </a:p>
        </p:txBody>
      </p:sp>
    </p:spTree>
    <p:extLst>
      <p:ext uri="{BB962C8B-B14F-4D97-AF65-F5344CB8AC3E}">
        <p14:creationId xmlns:p14="http://schemas.microsoft.com/office/powerpoint/2010/main" val="309644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b="0" i="0" dirty="0">
                <a:solidFill>
                  <a:srgbClr val="D1D5DB"/>
                </a:solidFill>
                <a:effectLst/>
                <a:latin typeface="Söhne"/>
              </a:rPr>
              <a:t>The income statement and the cash flow statement are both important financial statements, but they serve different purposes and provide insights into different aspects of a company's financial performance. Here are the key differences between the income statement and the cash flow statement:</a:t>
            </a:r>
          </a:p>
          <a:p>
            <a:endParaRPr lang="en-GB" b="0" i="0" baseline="0" dirty="0">
              <a:solidFill>
                <a:srgbClr val="D1D5DB"/>
              </a:solidFill>
              <a:effectLst/>
              <a:latin typeface="Söhne"/>
            </a:endParaRPr>
          </a:p>
          <a:p>
            <a:pPr algn="l"/>
            <a:r>
              <a:rPr lang="en-GB" b="1" i="0" dirty="0">
                <a:effectLst/>
                <a:latin typeface="Söhne"/>
              </a:rPr>
              <a:t>1. Purpose:</a:t>
            </a:r>
          </a:p>
          <a:p>
            <a:pPr algn="l">
              <a:buFont typeface="Arial" panose="020B0604020202020204" pitchFamily="34" charset="0"/>
              <a:buChar char="•"/>
            </a:pPr>
            <a:r>
              <a:rPr lang="en-GB" b="1" i="0" dirty="0">
                <a:solidFill>
                  <a:srgbClr val="D1D5DB"/>
                </a:solidFill>
                <a:effectLst/>
                <a:latin typeface="Söhne"/>
              </a:rPr>
              <a:t>Income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primary purpose of the income statement is to report the profitability of a company over a specific period, such as a quarter or a year. It details revenues, expenses, and profits or losses.</a:t>
            </a:r>
          </a:p>
          <a:p>
            <a:pPr algn="l">
              <a:buFont typeface="Arial" panose="020B0604020202020204" pitchFamily="34" charset="0"/>
              <a:buChar char="•"/>
            </a:pPr>
            <a:r>
              <a:rPr lang="en-GB" b="1" i="0" dirty="0">
                <a:solidFill>
                  <a:srgbClr val="D1D5DB"/>
                </a:solidFill>
                <a:effectLst/>
                <a:latin typeface="Söhne"/>
              </a:rPr>
              <a:t>Cash Flow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cash flow statement, on the other hand, focuses on the cash movements within a company. It shows how cash is generated and used in operating, investing, and financing activities.</a:t>
            </a:r>
          </a:p>
          <a:p>
            <a:pPr algn="l"/>
            <a:r>
              <a:rPr lang="en-GB" b="1" i="0" dirty="0">
                <a:effectLst/>
                <a:latin typeface="Söhne"/>
              </a:rPr>
              <a:t>2. Timing of Recognition:</a:t>
            </a:r>
          </a:p>
          <a:p>
            <a:pPr algn="l">
              <a:buFont typeface="Arial" panose="020B0604020202020204" pitchFamily="34" charset="0"/>
              <a:buChar char="•"/>
            </a:pPr>
            <a:r>
              <a:rPr lang="en-GB" b="1" i="0" dirty="0">
                <a:solidFill>
                  <a:srgbClr val="D1D5DB"/>
                </a:solidFill>
                <a:effectLst/>
                <a:latin typeface="Söhne"/>
              </a:rPr>
              <a:t>Income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income statement recognizes revenues and expenses when they are incurred, regardless of when the cash is received or paid. It is based on the accrual accounting method.</a:t>
            </a:r>
          </a:p>
          <a:p>
            <a:pPr algn="l">
              <a:buFont typeface="Arial" panose="020B0604020202020204" pitchFamily="34" charset="0"/>
              <a:buChar char="•"/>
            </a:pPr>
            <a:r>
              <a:rPr lang="en-GB" b="1" i="0" dirty="0">
                <a:solidFill>
                  <a:srgbClr val="D1D5DB"/>
                </a:solidFill>
                <a:effectLst/>
                <a:latin typeface="Söhne"/>
              </a:rPr>
              <a:t>Cash Flow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cash flow statement, however, reflects cash transactions when they occur. It provides a detailed account of actual cash inflows and outflows during a specific period.</a:t>
            </a:r>
          </a:p>
          <a:p>
            <a:pPr algn="l"/>
            <a:r>
              <a:rPr lang="en-GB" b="1" i="0" dirty="0">
                <a:effectLst/>
                <a:latin typeface="Söhne"/>
              </a:rPr>
              <a:t>3. Components:</a:t>
            </a:r>
          </a:p>
          <a:p>
            <a:pPr algn="l">
              <a:buFont typeface="Arial" panose="020B0604020202020204" pitchFamily="34" charset="0"/>
              <a:buChar char="•"/>
            </a:pPr>
            <a:r>
              <a:rPr lang="en-GB" b="1" i="0" dirty="0">
                <a:solidFill>
                  <a:srgbClr val="D1D5DB"/>
                </a:solidFill>
                <a:effectLst/>
                <a:latin typeface="Söhne"/>
              </a:rPr>
              <a:t>Income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Components of the income statement include revenues (sales), cost of goods sold (COGS), gross profit, operating expenses, operating income, interest, taxes, and net income.</a:t>
            </a:r>
          </a:p>
          <a:p>
            <a:pPr algn="l">
              <a:buFont typeface="Arial" panose="020B0604020202020204" pitchFamily="34" charset="0"/>
              <a:buChar char="•"/>
            </a:pPr>
            <a:r>
              <a:rPr lang="en-GB" b="1" i="0" dirty="0">
                <a:solidFill>
                  <a:srgbClr val="D1D5DB"/>
                </a:solidFill>
                <a:effectLst/>
                <a:latin typeface="Söhne"/>
              </a:rPr>
              <a:t>Cash Flow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Components of the cash flow statement include cash flows from operating activities, investing activities, and financing activities.</a:t>
            </a:r>
          </a:p>
          <a:p>
            <a:pPr algn="l"/>
            <a:r>
              <a:rPr lang="en-GB" b="1" i="0" dirty="0">
                <a:effectLst/>
                <a:latin typeface="Söhne"/>
              </a:rPr>
              <a:t>4. Non-Cash Items:</a:t>
            </a:r>
          </a:p>
          <a:p>
            <a:pPr algn="l">
              <a:buFont typeface="Arial" panose="020B0604020202020204" pitchFamily="34" charset="0"/>
              <a:buChar char="•"/>
            </a:pPr>
            <a:r>
              <a:rPr lang="en-GB" b="1" i="0" dirty="0">
                <a:solidFill>
                  <a:srgbClr val="D1D5DB"/>
                </a:solidFill>
                <a:effectLst/>
                <a:latin typeface="Söhne"/>
              </a:rPr>
              <a:t>Income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income statement includes non-cash items such as depreciation and amortization, which are accounting measures used to allocate the cost of assets over time.</a:t>
            </a:r>
          </a:p>
          <a:p>
            <a:pPr algn="l">
              <a:buFont typeface="Arial" panose="020B0604020202020204" pitchFamily="34" charset="0"/>
              <a:buChar char="•"/>
            </a:pPr>
            <a:r>
              <a:rPr lang="en-GB" b="1" i="0" dirty="0">
                <a:solidFill>
                  <a:srgbClr val="D1D5DB"/>
                </a:solidFill>
                <a:effectLst/>
                <a:latin typeface="Söhne"/>
              </a:rPr>
              <a:t>Cash Flow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Non-cash items, like depreciation, are added back in the cash flow statement to reconcile net income with cash flow from operating activities.</a:t>
            </a:r>
          </a:p>
          <a:p>
            <a:pPr algn="l"/>
            <a:r>
              <a:rPr lang="en-GB" b="1" i="0" dirty="0">
                <a:effectLst/>
                <a:latin typeface="Söhne"/>
              </a:rPr>
              <a:t>5. Investment and Financing Activities:</a:t>
            </a:r>
          </a:p>
          <a:p>
            <a:pPr algn="l">
              <a:buFont typeface="Arial" panose="020B0604020202020204" pitchFamily="34" charset="0"/>
              <a:buChar char="•"/>
            </a:pPr>
            <a:r>
              <a:rPr lang="en-GB" b="1" i="0" dirty="0">
                <a:solidFill>
                  <a:srgbClr val="D1D5DB"/>
                </a:solidFill>
                <a:effectLst/>
                <a:latin typeface="Söhne"/>
              </a:rPr>
              <a:t>Income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income statement does not directly provide information on cash used for investments or financing activities.</a:t>
            </a:r>
          </a:p>
          <a:p>
            <a:pPr algn="l">
              <a:buFont typeface="Arial" panose="020B0604020202020204" pitchFamily="34" charset="0"/>
              <a:buChar char="•"/>
            </a:pPr>
            <a:r>
              <a:rPr lang="en-GB" b="1" i="0" dirty="0">
                <a:solidFill>
                  <a:srgbClr val="D1D5DB"/>
                </a:solidFill>
                <a:effectLst/>
                <a:latin typeface="Söhne"/>
              </a:rPr>
              <a:t>Cash Flow Statement:</a:t>
            </a:r>
            <a:endParaRPr lang="en-GB" b="0" i="0" dirty="0">
              <a:solidFill>
                <a:srgbClr val="D1D5DB"/>
              </a:solidFill>
              <a:effectLst/>
              <a:latin typeface="Söhne"/>
            </a:endParaRPr>
          </a:p>
          <a:p>
            <a:pPr marL="742950" lvl="1" indent="-285750" algn="l">
              <a:buFont typeface="Arial" panose="020B0604020202020204" pitchFamily="34" charset="0"/>
              <a:buChar char="•"/>
            </a:pPr>
            <a:r>
              <a:rPr lang="en-GB" b="0" i="0" dirty="0">
                <a:solidFill>
                  <a:srgbClr val="D1D5DB"/>
                </a:solidFill>
                <a:effectLst/>
                <a:latin typeface="Söhne"/>
              </a:rPr>
              <a:t>The cash flow statement specifically breaks down cash flows related to investments (e.g., capital expenditures) and financing (e.g., issuing or repurchasing stock, paying dividends, borrowing, or repaying debt).</a:t>
            </a:r>
          </a:p>
          <a:p>
            <a:endParaRPr lang="en-GB" b="0" i="0" baseline="0" dirty="0">
              <a:solidFill>
                <a:srgbClr val="D1D5DB"/>
              </a:solidFill>
              <a:effectLst/>
              <a:latin typeface="Söhne"/>
            </a:endParaRPr>
          </a:p>
          <a:p>
            <a:endParaRPr lang="en-GB" b="0" i="0" baseline="0" dirty="0">
              <a:solidFill>
                <a:srgbClr val="D1D5DB"/>
              </a:solidFill>
              <a:effectLst/>
              <a:latin typeface="Söhne"/>
            </a:endParaRPr>
          </a:p>
          <a:p>
            <a:r>
              <a:rPr lang="en-GB" b="0" i="0" dirty="0">
                <a:solidFill>
                  <a:srgbClr val="D1D5DB"/>
                </a:solidFill>
                <a:effectLst/>
                <a:latin typeface="Söhne"/>
              </a:rPr>
              <a:t>While the income statement and cash flow statement provide valuable insights into a company's financial performance, they should be </a:t>
            </a:r>
            <a:r>
              <a:rPr lang="en-GB" b="0" i="0" dirty="0" err="1">
                <a:solidFill>
                  <a:srgbClr val="D1D5DB"/>
                </a:solidFill>
                <a:effectLst/>
                <a:latin typeface="Söhne"/>
              </a:rPr>
              <a:t>analyzed</a:t>
            </a:r>
            <a:r>
              <a:rPr lang="en-GB" b="0" i="0" dirty="0">
                <a:solidFill>
                  <a:srgbClr val="D1D5DB"/>
                </a:solidFill>
                <a:effectLst/>
                <a:latin typeface="Söhne"/>
              </a:rPr>
              <a:t> together to gain a comprehensive understanding. The income statement helps assess profitability, while the cash flow statement helps evaluate the actual cash movements and the company's ability to meet its short-term and long-term obligations.</a:t>
            </a:r>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10</a:t>
            </a:fld>
            <a:endParaRPr lang="en-GB"/>
          </a:p>
        </p:txBody>
      </p:sp>
    </p:spTree>
    <p:extLst>
      <p:ext uri="{BB962C8B-B14F-4D97-AF65-F5344CB8AC3E}">
        <p14:creationId xmlns:p14="http://schemas.microsoft.com/office/powerpoint/2010/main" val="2628293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532C593-A360-8E36-3AF1-10A9571FB0BD}"/>
              </a:ext>
            </a:extLst>
          </p:cNvPr>
          <p:cNvGraphicFramePr>
            <a:graphicFrameLocks noChangeAspect="1"/>
          </p:cNvGraphicFramePr>
          <p:nvPr userDrawn="1">
            <p:custDataLst>
              <p:tags r:id="rId13"/>
            </p:custDataLst>
            <p:extLst>
              <p:ext uri="{D42A27DB-BD31-4B8C-83A1-F6EECF244321}">
                <p14:modId xmlns:p14="http://schemas.microsoft.com/office/powerpoint/2010/main" val="533429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5" name="think-cell data - do not delete" hidden="1">
                        <a:extLst>
                          <a:ext uri="{FF2B5EF4-FFF2-40B4-BE49-F238E27FC236}">
                            <a16:creationId xmlns:a16="http://schemas.microsoft.com/office/drawing/2014/main" id="{2532C593-A360-8E36-3AF1-10A9571FB0BD}"/>
                          </a:ext>
                        </a:extLst>
                      </p:cNvPr>
                      <p:cNvPicPr/>
                      <p:nvPr/>
                    </p:nvPicPr>
                    <p:blipFill>
                      <a:blip r:embed="rId15"/>
                      <a:stretch>
                        <a:fillRect/>
                      </a:stretch>
                    </p:blipFill>
                    <p:spPr>
                      <a:xfrm>
                        <a:off x="1588" y="1588"/>
                        <a:ext cx="1227" cy="1588"/>
                      </a:xfrm>
                      <a:prstGeom prst="rect">
                        <a:avLst/>
                      </a:prstGeom>
                    </p:spPr>
                  </p:pic>
                </p:oleObj>
              </mc:Fallback>
            </mc:AlternateContent>
          </a:graphicData>
        </a:graphic>
      </p:graphicFrame>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98924D6-E166-B43D-276D-C46C8A780144}"/>
              </a:ext>
            </a:extLst>
          </p:cNvPr>
          <p:cNvGraphicFramePr>
            <a:graphicFrameLocks noChangeAspect="1"/>
          </p:cNvGraphicFramePr>
          <p:nvPr>
            <p:custDataLst>
              <p:tags r:id="rId1"/>
            </p:custDataLst>
            <p:extLst>
              <p:ext uri="{D42A27DB-BD31-4B8C-83A1-F6EECF244321}">
                <p14:modId xmlns:p14="http://schemas.microsoft.com/office/powerpoint/2010/main" val="7872062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think-cell data - do not delete" hidden="1">
                        <a:extLst>
                          <a:ext uri="{FF2B5EF4-FFF2-40B4-BE49-F238E27FC236}">
                            <a16:creationId xmlns:a16="http://schemas.microsoft.com/office/drawing/2014/main" id="{F98924D6-E166-B43D-276D-C46C8A780144}"/>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itle 2"/>
          <p:cNvSpPr>
            <a:spLocks noGrp="1"/>
          </p:cNvSpPr>
          <p:nvPr>
            <p:ph type="ctrTitle"/>
          </p:nvPr>
        </p:nvSpPr>
        <p:spPr>
          <a:xfrm>
            <a:off x="323529" y="1329612"/>
            <a:ext cx="4824536" cy="1962218"/>
          </a:xfrm>
        </p:spPr>
        <p:txBody>
          <a:bodyPr vert="horz"/>
          <a:lstStyle/>
          <a:p>
            <a:r>
              <a:rPr lang="en-GB" dirty="0"/>
              <a:t>Financial Statements in FINPLAN</a:t>
            </a: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87474"/>
            <a:ext cx="9289032" cy="648072"/>
          </a:xfrm>
        </p:spPr>
        <p:txBody>
          <a:bodyPr>
            <a:normAutofit/>
          </a:bodyPr>
          <a:lstStyle/>
          <a:p>
            <a:r>
              <a:rPr lang="en-GB" dirty="0"/>
              <a:t>3. Income vs Cash Flow Statement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7262118" cy="400110"/>
          </a:xfrm>
          <a:prstGeom prst="rect">
            <a:avLst/>
          </a:prstGeom>
          <a:noFill/>
        </p:spPr>
        <p:txBody>
          <a:bodyPr wrap="square" rtlCol="0">
            <a:spAutoFit/>
          </a:bodyPr>
          <a:lstStyle/>
          <a:p>
            <a:r>
              <a:rPr lang="en-US" sz="2000" b="1" dirty="0">
                <a:solidFill>
                  <a:schemeClr val="accent1"/>
                </a:solidFill>
              </a:rPr>
              <a:t>Overview</a:t>
            </a:r>
          </a:p>
        </p:txBody>
      </p:sp>
      <p:graphicFrame>
        <p:nvGraphicFramePr>
          <p:cNvPr id="5" name="Table 5">
            <a:extLst>
              <a:ext uri="{FF2B5EF4-FFF2-40B4-BE49-F238E27FC236}">
                <a16:creationId xmlns:a16="http://schemas.microsoft.com/office/drawing/2014/main" id="{8A476E57-60C9-777F-F3C2-7EBFA2B7C9E5}"/>
              </a:ext>
            </a:extLst>
          </p:cNvPr>
          <p:cNvGraphicFramePr>
            <a:graphicFrameLocks noGrp="1"/>
          </p:cNvGraphicFramePr>
          <p:nvPr>
            <p:extLst>
              <p:ext uri="{D42A27DB-BD31-4B8C-83A1-F6EECF244321}">
                <p14:modId xmlns:p14="http://schemas.microsoft.com/office/powerpoint/2010/main" val="710533238"/>
              </p:ext>
            </p:extLst>
          </p:nvPr>
        </p:nvGraphicFramePr>
        <p:xfrm>
          <a:off x="395536" y="1099863"/>
          <a:ext cx="8352927" cy="3935206"/>
        </p:xfrm>
        <a:graphic>
          <a:graphicData uri="http://schemas.openxmlformats.org/drawingml/2006/table">
            <a:tbl>
              <a:tblPr firstRow="1">
                <a:tableStyleId>{073A0DAA-6AF3-43AB-8588-CEC1D06C72B9}</a:tableStyleId>
              </a:tblPr>
              <a:tblGrid>
                <a:gridCol w="1296144">
                  <a:extLst>
                    <a:ext uri="{9D8B030D-6E8A-4147-A177-3AD203B41FA5}">
                      <a16:colId xmlns:a16="http://schemas.microsoft.com/office/drawing/2014/main" val="3373826845"/>
                    </a:ext>
                  </a:extLst>
                </a:gridCol>
                <a:gridCol w="3456384">
                  <a:extLst>
                    <a:ext uri="{9D8B030D-6E8A-4147-A177-3AD203B41FA5}">
                      <a16:colId xmlns:a16="http://schemas.microsoft.com/office/drawing/2014/main" val="281372432"/>
                    </a:ext>
                  </a:extLst>
                </a:gridCol>
                <a:gridCol w="3600399">
                  <a:extLst>
                    <a:ext uri="{9D8B030D-6E8A-4147-A177-3AD203B41FA5}">
                      <a16:colId xmlns:a16="http://schemas.microsoft.com/office/drawing/2014/main" val="2162703964"/>
                    </a:ext>
                  </a:extLst>
                </a:gridCol>
              </a:tblGrid>
              <a:tr h="289860">
                <a:tc>
                  <a:txBody>
                    <a:bodyPr/>
                    <a:lstStyle/>
                    <a:p>
                      <a:endParaRPr lang="en-US" sz="1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t>Income Statement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t>Cash Flow Statement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657124754"/>
                  </a:ext>
                </a:extLst>
              </a:tr>
              <a:tr h="704326">
                <a:tc>
                  <a:txBody>
                    <a:bodyPr/>
                    <a:lstStyle/>
                    <a:p>
                      <a:r>
                        <a:rPr lang="en-US" sz="1400" b="1" dirty="0">
                          <a:solidFill>
                            <a:schemeClr val="bg1"/>
                          </a:solidFill>
                        </a:rPr>
                        <a:t>Purpose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solidFill>
                            <a:srgbClr val="000000"/>
                          </a:solidFill>
                        </a:rPr>
                        <a:t>To report profitability of company over a specific period. Details revenues, expenses, profits, losses.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rPr>
                        <a:t>Shows how cash is generated and used in operating, investing, and financing activities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8705889"/>
                  </a:ext>
                </a:extLst>
              </a:tr>
              <a:tr h="704326">
                <a:tc>
                  <a:txBody>
                    <a:bodyPr/>
                    <a:lstStyle/>
                    <a:p>
                      <a:r>
                        <a:rPr lang="en-US" sz="1400" b="1" dirty="0">
                          <a:solidFill>
                            <a:schemeClr val="bg1"/>
                          </a:solidFill>
                        </a:rPr>
                        <a:t>Timing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solidFill>
                            <a:srgbClr val="000000"/>
                          </a:solidFill>
                        </a:rPr>
                        <a:t>Recognizes revenues and expenses when they are incurred, regardless of when cash is received or paid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rPr>
                        <a:t>Provides actual cash inflows and outflows during a specific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7348926"/>
                  </a:ext>
                </a:extLst>
              </a:tr>
              <a:tr h="704326">
                <a:tc>
                  <a:txBody>
                    <a:bodyPr/>
                    <a:lstStyle/>
                    <a:p>
                      <a:r>
                        <a:rPr lang="en-US" sz="1400" b="1" dirty="0">
                          <a:solidFill>
                            <a:schemeClr val="bg1"/>
                          </a:solidFill>
                        </a:rPr>
                        <a:t>Components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solidFill>
                            <a:srgbClr val="000000"/>
                          </a:solidFill>
                        </a:rPr>
                        <a:t>Revenues, expenses, income, interest, taxes, net income, etc.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rPr>
                        <a:t>Cash flows from operating activities, investing activities, financing activities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3837104"/>
                  </a:ext>
                </a:extLst>
              </a:tr>
              <a:tr h="704326">
                <a:tc>
                  <a:txBody>
                    <a:bodyPr/>
                    <a:lstStyle/>
                    <a:p>
                      <a:r>
                        <a:rPr lang="en-US" sz="1400" b="1" dirty="0">
                          <a:solidFill>
                            <a:schemeClr val="bg1"/>
                          </a:solidFill>
                        </a:rPr>
                        <a:t>Non-cash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solidFill>
                            <a:srgbClr val="000000"/>
                          </a:solidFill>
                        </a:rPr>
                        <a:t>Includes depreciation and amortization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rPr>
                        <a:t>Depreciation are added back into the cash flow statement to combine net income with cash flow from operating activities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848035"/>
                  </a:ext>
                </a:extLst>
              </a:tr>
              <a:tr h="704326">
                <a:tc>
                  <a:txBody>
                    <a:bodyPr/>
                    <a:lstStyle/>
                    <a:p>
                      <a:r>
                        <a:rPr lang="en-US" sz="1400" b="1" dirty="0">
                          <a:solidFill>
                            <a:schemeClr val="bg1"/>
                          </a:solidFill>
                        </a:rPr>
                        <a:t>Investment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r>
                        <a:rPr lang="en-US" sz="1400" dirty="0">
                          <a:solidFill>
                            <a:srgbClr val="000000"/>
                          </a:solidFill>
                        </a:rPr>
                        <a:t>Does not directly provide information on cash used for investments or financing activities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400" dirty="0">
                          <a:solidFill>
                            <a:srgbClr val="000000"/>
                          </a:solidFill>
                        </a:rPr>
                        <a:t>Breaks down cash flows related to investments and financing</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201853"/>
                  </a:ext>
                </a:extLst>
              </a:tr>
            </a:tbl>
          </a:graphicData>
        </a:graphic>
      </p:graphicFrame>
    </p:spTree>
    <p:extLst>
      <p:ext uri="{BB962C8B-B14F-4D97-AF65-F5344CB8AC3E}">
        <p14:creationId xmlns:p14="http://schemas.microsoft.com/office/powerpoint/2010/main" val="301346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Financial loss due to changes in exchange rates between local and foreign currencies</a:t>
            </a:r>
          </a:p>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Income statement: needs to be accounted for to consider exchange rate changes</a:t>
            </a:r>
          </a:p>
          <a:p>
            <a:pPr marL="342900" indent="-342900">
              <a:spcBef>
                <a:spcPts val="600"/>
              </a:spcBef>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Cash flow statement: not required as actual repayments are considered</a:t>
            </a:r>
          </a:p>
          <a:p>
            <a:pPr lvl="1" indent="-342900">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E.g., you borrow 100 USD for 75 EUR for an investment. After 5 years: 100 USD = 100 EUR. Even if interest = 0, you have to pay back 25 EUR in addition, which do not show up in the depreciation charges.</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Foreign Exchange Loss</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3. Income vs Cash Flow Statement</a:t>
            </a:r>
          </a:p>
        </p:txBody>
      </p:sp>
    </p:spTree>
    <p:extLst>
      <p:ext uri="{BB962C8B-B14F-4D97-AF65-F5344CB8AC3E}">
        <p14:creationId xmlns:p14="http://schemas.microsoft.com/office/powerpoint/2010/main" val="59823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Financial gains or losses that shareholders receive from their investment</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Assesses equity and dividends only, not the overall project</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Not all yearly costs (e.g., investments, O&amp;M) and benefits (e.g., electricity sales) considered</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3" name="Picture 2">
            <a:extLst>
              <a:ext uri="{FF2B5EF4-FFF2-40B4-BE49-F238E27FC236}">
                <a16:creationId xmlns:a16="http://schemas.microsoft.com/office/drawing/2014/main" id="{84F17391-EEAA-7364-20AA-0676695094CB}"/>
              </a:ext>
            </a:extLst>
          </p:cNvPr>
          <p:cNvPicPr>
            <a:picLocks noChangeAspect="1"/>
          </p:cNvPicPr>
          <p:nvPr/>
        </p:nvPicPr>
        <p:blipFill>
          <a:blip r:embed="rId3"/>
          <a:stretch>
            <a:fillRect/>
          </a:stretch>
        </p:blipFill>
        <p:spPr>
          <a:xfrm>
            <a:off x="1626096" y="2715766"/>
            <a:ext cx="5891808" cy="2098020"/>
          </a:xfrm>
          <a:prstGeom prst="rect">
            <a:avLst/>
          </a:prstGeom>
        </p:spPr>
      </p:pic>
      <p:sp>
        <p:nvSpPr>
          <p:cNvPr id="5" name="Rounded Rectangle 4">
            <a:extLst>
              <a:ext uri="{FF2B5EF4-FFF2-40B4-BE49-F238E27FC236}">
                <a16:creationId xmlns:a16="http://schemas.microsoft.com/office/drawing/2014/main" id="{FB191CDD-0A1E-A77C-14A2-0D3BD5A45B17}"/>
              </a:ext>
            </a:extLst>
          </p:cNvPr>
          <p:cNvSpPr/>
          <p:nvPr/>
        </p:nvSpPr>
        <p:spPr>
          <a:xfrm>
            <a:off x="1835696" y="3866756"/>
            <a:ext cx="2088232" cy="21602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5488670-6C53-CD20-9711-E6FA43F20E51}"/>
              </a:ext>
            </a:extLst>
          </p:cNvPr>
          <p:cNvCxnSpPr/>
          <p:nvPr/>
        </p:nvCxnSpPr>
        <p:spPr>
          <a:xfrm flipH="1">
            <a:off x="4002360" y="3254688"/>
            <a:ext cx="1296144" cy="6120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5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a:spcAft>
                <a:spcPts val="600"/>
              </a:spcAft>
            </a:pPr>
            <a:r>
              <a:rPr lang="en-US" sz="1800" dirty="0">
                <a:solidFill>
                  <a:schemeClr val="accent1">
                    <a:lumMod val="25000"/>
                  </a:schemeClr>
                </a:solidFill>
                <a:latin typeface="+mj-lt"/>
                <a:ea typeface="SimSun" panose="02010600030101010101" pitchFamily="2" charset="-122"/>
                <a:cs typeface="Vani" panose="020B0502040204020203" pitchFamily="34" charset="0"/>
              </a:rPr>
              <a:t>IRR and NPV are calculated purely from the shareholder’s perspective</a:t>
            </a:r>
          </a:p>
          <a:p>
            <a:pPr marL="342900" indent="-342900">
              <a:spcAft>
                <a:spcPts val="600"/>
              </a:spcAft>
              <a:buFont typeface="Arial" panose="020B0604020202020204" pitchFamily="34" charset="0"/>
              <a:buChar char="•"/>
            </a:pPr>
            <a:r>
              <a:rPr lang="en-US" sz="1800" b="1" u="sng" dirty="0">
                <a:solidFill>
                  <a:schemeClr val="accent1">
                    <a:lumMod val="25000"/>
                  </a:schemeClr>
                </a:solidFill>
                <a:latin typeface="+mj-lt"/>
                <a:ea typeface="SimSun" panose="02010600030101010101" pitchFamily="2" charset="-122"/>
                <a:cs typeface="Vani" panose="020B0502040204020203" pitchFamily="34" charset="0"/>
              </a:rPr>
              <a:t>Final Disposal</a:t>
            </a:r>
            <a:r>
              <a:rPr lang="en-US" sz="1800" b="1" dirty="0">
                <a:solidFill>
                  <a:schemeClr val="accent1">
                    <a:lumMod val="25000"/>
                  </a:schemeClr>
                </a:solidFill>
                <a:latin typeface="+mj-lt"/>
                <a:ea typeface="SimSun" panose="02010600030101010101" pitchFamily="2" charset="-122"/>
                <a:cs typeface="Vani" panose="020B0502040204020203" pitchFamily="34" charset="0"/>
              </a:rPr>
              <a:t>: </a:t>
            </a:r>
          </a:p>
          <a:p>
            <a:pPr lvl="1" indent="-342900">
              <a:spcAft>
                <a:spcPts val="600"/>
              </a:spcAft>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Assumes the entire project is sold in the disposal year</a:t>
            </a:r>
          </a:p>
          <a:p>
            <a:pPr lvl="1" indent="-342900">
              <a:spcAft>
                <a:spcPts val="600"/>
              </a:spcAft>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Represents net cash flow that would be generated from the final disposal of the project</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7" name="Picture 6">
            <a:extLst>
              <a:ext uri="{FF2B5EF4-FFF2-40B4-BE49-F238E27FC236}">
                <a16:creationId xmlns:a16="http://schemas.microsoft.com/office/drawing/2014/main" id="{244D7888-8F71-86DD-0A26-90F9B83D99CB}"/>
              </a:ext>
            </a:extLst>
          </p:cNvPr>
          <p:cNvPicPr>
            <a:picLocks noChangeAspect="1"/>
          </p:cNvPicPr>
          <p:nvPr/>
        </p:nvPicPr>
        <p:blipFill>
          <a:blip r:embed="rId3"/>
          <a:stretch>
            <a:fillRect/>
          </a:stretch>
        </p:blipFill>
        <p:spPr>
          <a:xfrm>
            <a:off x="2195736" y="2984853"/>
            <a:ext cx="4752528" cy="2077820"/>
          </a:xfrm>
          <a:prstGeom prst="rect">
            <a:avLst/>
          </a:prstGeom>
        </p:spPr>
      </p:pic>
      <p:sp>
        <p:nvSpPr>
          <p:cNvPr id="9" name="Rounded Rectangle 8">
            <a:extLst>
              <a:ext uri="{FF2B5EF4-FFF2-40B4-BE49-F238E27FC236}">
                <a16:creationId xmlns:a16="http://schemas.microsoft.com/office/drawing/2014/main" id="{F50B7E88-F524-3FCF-6AEA-DB1C02AEEF78}"/>
              </a:ext>
            </a:extLst>
          </p:cNvPr>
          <p:cNvSpPr/>
          <p:nvPr/>
        </p:nvSpPr>
        <p:spPr>
          <a:xfrm>
            <a:off x="2123728" y="3318362"/>
            <a:ext cx="1760786" cy="36004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E56454D3-6547-6F2F-B94B-0640CA6F8A1A}"/>
              </a:ext>
            </a:extLst>
          </p:cNvPr>
          <p:cNvSpPr/>
          <p:nvPr/>
        </p:nvSpPr>
        <p:spPr>
          <a:xfrm>
            <a:off x="2195368" y="4513071"/>
            <a:ext cx="648072" cy="10801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935BAB-CBA2-3585-256F-7D8472ACDE8D}"/>
                  </a:ext>
                </a:extLst>
              </p:cNvPr>
              <p:cNvSpPr txBox="1"/>
              <p:nvPr/>
            </p:nvSpPr>
            <p:spPr>
              <a:xfrm>
                <a:off x="456857" y="2709585"/>
                <a:ext cx="8302294"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𝐹𝑖𝑛𝑎𝑙</m:t>
                      </m:r>
                      <m:r>
                        <a:rPr lang="en-GB" sz="1600" b="0" i="1" smtClean="0">
                          <a:latin typeface="Cambria Math" panose="02040503050406030204" pitchFamily="18" charset="0"/>
                        </a:rPr>
                        <m:t> </m:t>
                      </m:r>
                      <m:r>
                        <a:rPr lang="en-GB" sz="1600" b="0" i="1" smtClean="0">
                          <a:latin typeface="Cambria Math" panose="02040503050406030204" pitchFamily="18" charset="0"/>
                        </a:rPr>
                        <m:t>𝑑𝑖𝑠𝑝𝑜𝑠𝑎𝑙</m:t>
                      </m:r>
                      <m:r>
                        <a:rPr lang="en-GB" sz="1600" b="0" i="1" smtClean="0">
                          <a:latin typeface="Cambria Math" panose="02040503050406030204" pitchFamily="18" charset="0"/>
                        </a:rPr>
                        <m:t>=</m:t>
                      </m:r>
                      <m:r>
                        <a:rPr lang="en-GB" sz="1600" b="0" i="1" smtClean="0">
                          <a:latin typeface="Cambria Math" panose="02040503050406030204" pitchFamily="18" charset="0"/>
                        </a:rPr>
                        <m:t>𝑡𝑜𝑡𝑎𝑙</m:t>
                      </m:r>
                      <m:r>
                        <a:rPr lang="en-GB" sz="1600" b="0" i="1" smtClean="0">
                          <a:latin typeface="Cambria Math" panose="02040503050406030204" pitchFamily="18" charset="0"/>
                        </a:rPr>
                        <m:t> </m:t>
                      </m:r>
                      <m:r>
                        <a:rPr lang="en-GB" sz="1600" b="0" i="1" smtClean="0">
                          <a:latin typeface="Cambria Math" panose="02040503050406030204" pitchFamily="18" charset="0"/>
                        </a:rPr>
                        <m:t>𝑎𝑠𝑠𝑒𝑡𝑠</m:t>
                      </m:r>
                      <m:r>
                        <a:rPr lang="en-GB" sz="1600" b="0" i="1" smtClean="0">
                          <a:latin typeface="Cambria Math" panose="02040503050406030204" pitchFamily="18" charset="0"/>
                        </a:rPr>
                        <m:t> −</m:t>
                      </m:r>
                      <m:r>
                        <a:rPr lang="en-GB" sz="1600" b="0" i="1" smtClean="0">
                          <a:latin typeface="Cambria Math" panose="02040503050406030204" pitchFamily="18" charset="0"/>
                        </a:rPr>
                        <m:t>𝑜𝑢𝑡𝑠𝑡𝑎𝑛𝑑𝑖𝑛𝑔</m:t>
                      </m:r>
                      <m:r>
                        <a:rPr lang="en-GB" sz="1600" b="0" i="1" smtClean="0">
                          <a:latin typeface="Cambria Math" panose="02040503050406030204" pitchFamily="18" charset="0"/>
                        </a:rPr>
                        <m:t> </m:t>
                      </m:r>
                      <m:r>
                        <a:rPr lang="en-GB" sz="1600" b="0" i="1" smtClean="0">
                          <a:latin typeface="Cambria Math" panose="02040503050406030204" pitchFamily="18" charset="0"/>
                        </a:rPr>
                        <m:t>𝑜𝑏𝑙𝑖𝑔𝑎𝑡𝑖𝑜𝑛𝑠</m:t>
                      </m:r>
                    </m:oMath>
                  </m:oMathPara>
                </a14:m>
                <a:endParaRPr lang="en-US" sz="1600" dirty="0"/>
              </a:p>
            </p:txBody>
          </p:sp>
        </mc:Choice>
        <mc:Fallback xmlns="">
          <p:sp>
            <p:nvSpPr>
              <p:cNvPr id="3" name="TextBox 2">
                <a:extLst>
                  <a:ext uri="{FF2B5EF4-FFF2-40B4-BE49-F238E27FC236}">
                    <a16:creationId xmlns:a16="http://schemas.microsoft.com/office/drawing/2014/main" id="{2D935BAB-CBA2-3585-256F-7D8472ACDE8D}"/>
                  </a:ext>
                </a:extLst>
              </p:cNvPr>
              <p:cNvSpPr txBox="1">
                <a:spLocks noRot="1" noChangeAspect="1" noMove="1" noResize="1" noEditPoints="1" noAdjustHandles="1" noChangeArrowheads="1" noChangeShapeType="1" noTextEdit="1"/>
              </p:cNvSpPr>
              <p:nvPr/>
            </p:nvSpPr>
            <p:spPr>
              <a:xfrm>
                <a:off x="456857" y="2709585"/>
                <a:ext cx="8302294" cy="246221"/>
              </a:xfrm>
              <a:prstGeom prst="rect">
                <a:avLst/>
              </a:prstGeom>
              <a:blipFill>
                <a:blip r:embed="rId4"/>
                <a:stretch>
                  <a:fillRect t="-5000" b="-40000"/>
                </a:stretch>
              </a:blipFill>
            </p:spPr>
            <p:txBody>
              <a:bodyPr/>
              <a:lstStyle/>
              <a:p>
                <a:r>
                  <a:rPr lang="en-US">
                    <a:noFill/>
                  </a:rPr>
                  <a:t> </a:t>
                </a:r>
              </a:p>
            </p:txBody>
          </p:sp>
        </mc:Fallback>
      </mc:AlternateContent>
    </p:spTree>
    <p:extLst>
      <p:ext uri="{BB962C8B-B14F-4D97-AF65-F5344CB8AC3E}">
        <p14:creationId xmlns:p14="http://schemas.microsoft.com/office/powerpoint/2010/main" val="290441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600"/>
              </a:spcAft>
              <a:buFont typeface="Arial" panose="020B0604020202020204" pitchFamily="34" charset="0"/>
              <a:buChar char="•"/>
            </a:pPr>
            <a:r>
              <a:rPr lang="en-US" sz="1800" b="1" u="sng" dirty="0">
                <a:solidFill>
                  <a:schemeClr val="accent1">
                    <a:lumMod val="25000"/>
                  </a:schemeClr>
                </a:solidFill>
                <a:latin typeface="+mj-lt"/>
                <a:ea typeface="SimSun" panose="02010600030101010101" pitchFamily="2" charset="-122"/>
                <a:cs typeface="Vani" panose="020B0502040204020203" pitchFamily="34" charset="0"/>
              </a:rPr>
              <a:t>Return on Equity</a:t>
            </a:r>
            <a:r>
              <a:rPr lang="en-US" sz="1800" b="1" dirty="0">
                <a:solidFill>
                  <a:schemeClr val="accent1">
                    <a:lumMod val="25000"/>
                  </a:schemeClr>
                </a:solidFill>
                <a:latin typeface="+mj-lt"/>
                <a:ea typeface="SimSun" panose="02010600030101010101" pitchFamily="2" charset="-122"/>
                <a:cs typeface="Vani" panose="020B0502040204020203" pitchFamily="34" charset="0"/>
              </a:rPr>
              <a:t>:</a:t>
            </a:r>
          </a:p>
          <a:p>
            <a:pPr lvl="1" indent="-342900">
              <a:spcAft>
                <a:spcPts val="600"/>
              </a:spcAft>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Measures profitability and efficiency of a company in generating returns based on equity invested</a:t>
            </a:r>
          </a:p>
          <a:p>
            <a:pPr lvl="1" indent="-342900">
              <a:spcAft>
                <a:spcPts val="600"/>
              </a:spcAft>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Expressed as a percentage, higher the better</a:t>
            </a:r>
          </a:p>
          <a:p>
            <a:pPr lvl="1" indent="-342900">
              <a:spcAft>
                <a:spcPts val="600"/>
              </a:spcAft>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Provides insights into how effectively a company is utilizing its equity capital to generate profits</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7" name="Picture 6">
            <a:extLst>
              <a:ext uri="{FF2B5EF4-FFF2-40B4-BE49-F238E27FC236}">
                <a16:creationId xmlns:a16="http://schemas.microsoft.com/office/drawing/2014/main" id="{244D7888-8F71-86DD-0A26-90F9B83D99CB}"/>
              </a:ext>
            </a:extLst>
          </p:cNvPr>
          <p:cNvPicPr>
            <a:picLocks noChangeAspect="1"/>
          </p:cNvPicPr>
          <p:nvPr/>
        </p:nvPicPr>
        <p:blipFill>
          <a:blip r:embed="rId3"/>
          <a:stretch>
            <a:fillRect/>
          </a:stretch>
        </p:blipFill>
        <p:spPr>
          <a:xfrm>
            <a:off x="2135853" y="3099887"/>
            <a:ext cx="4515282" cy="1974095"/>
          </a:xfrm>
          <a:prstGeom prst="rect">
            <a:avLst/>
          </a:prstGeom>
        </p:spPr>
      </p:pic>
      <p:sp>
        <p:nvSpPr>
          <p:cNvPr id="11" name="Rounded Rectangle 10">
            <a:extLst>
              <a:ext uri="{FF2B5EF4-FFF2-40B4-BE49-F238E27FC236}">
                <a16:creationId xmlns:a16="http://schemas.microsoft.com/office/drawing/2014/main" id="{59AD57EA-AD9B-3D3F-E4CF-257E3E22D6B7}"/>
              </a:ext>
            </a:extLst>
          </p:cNvPr>
          <p:cNvSpPr/>
          <p:nvPr/>
        </p:nvSpPr>
        <p:spPr>
          <a:xfrm>
            <a:off x="2135853" y="4839076"/>
            <a:ext cx="820155" cy="122690"/>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DF7FA1-9F94-BD78-1651-020F31041941}"/>
                  </a:ext>
                </a:extLst>
              </p:cNvPr>
              <p:cNvSpPr txBox="1"/>
              <p:nvPr/>
            </p:nvSpPr>
            <p:spPr>
              <a:xfrm>
                <a:off x="2815819" y="2550783"/>
                <a:ext cx="3155351" cy="5013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𝑅𝑂𝐸</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𝑛𝑒𝑡</m:t>
                          </m:r>
                          <m:r>
                            <a:rPr lang="en-GB" sz="1600" b="0" i="1" smtClean="0">
                              <a:latin typeface="Cambria Math" panose="02040503050406030204" pitchFamily="18" charset="0"/>
                            </a:rPr>
                            <m:t> </m:t>
                          </m:r>
                          <m:r>
                            <a:rPr lang="en-GB" sz="1600" b="0" i="1" smtClean="0">
                              <a:latin typeface="Cambria Math" panose="02040503050406030204" pitchFamily="18" charset="0"/>
                            </a:rPr>
                            <m:t>𝑖𝑛𝑐𝑜𝑚𝑒</m:t>
                          </m:r>
                        </m:num>
                        <m:den>
                          <m:r>
                            <a:rPr lang="en-GB" sz="1600" b="0" i="1" smtClean="0">
                              <a:latin typeface="Cambria Math" panose="02040503050406030204" pitchFamily="18" charset="0"/>
                            </a:rPr>
                            <m:t>𝑠h𝑎𝑟𝑒h𝑜𝑙𝑑𝑒𝑟</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𝑠</m:t>
                              </m:r>
                            </m:e>
                            <m:sup>
                              <m:r>
                                <a:rPr lang="en-GB" sz="1600" b="0" i="1" smtClean="0">
                                  <a:latin typeface="Cambria Math" panose="02040503050406030204" pitchFamily="18" charset="0"/>
                                </a:rPr>
                                <m:t>′</m:t>
                              </m:r>
                            </m:sup>
                          </m:sSup>
                          <m:r>
                            <a:rPr lang="en-GB" sz="1600" b="0" i="1" smtClean="0">
                              <a:latin typeface="Cambria Math" panose="02040503050406030204" pitchFamily="18" charset="0"/>
                            </a:rPr>
                            <m:t>𝑒𝑞𝑢𝑖𝑡𝑦</m:t>
                          </m:r>
                        </m:den>
                      </m:f>
                      <m:r>
                        <a:rPr lang="en-GB" sz="1600" b="0" i="1" smtClean="0">
                          <a:latin typeface="Cambria Math" panose="02040503050406030204" pitchFamily="18" charset="0"/>
                        </a:rPr>
                        <m:t>∗100</m:t>
                      </m:r>
                    </m:oMath>
                  </m:oMathPara>
                </a14:m>
                <a:endParaRPr lang="en-US" sz="1600" dirty="0"/>
              </a:p>
            </p:txBody>
          </p:sp>
        </mc:Choice>
        <mc:Fallback xmlns="">
          <p:sp>
            <p:nvSpPr>
              <p:cNvPr id="3" name="TextBox 2">
                <a:extLst>
                  <a:ext uri="{FF2B5EF4-FFF2-40B4-BE49-F238E27FC236}">
                    <a16:creationId xmlns:a16="http://schemas.microsoft.com/office/drawing/2014/main" id="{F1DF7FA1-9F94-BD78-1651-020F31041941}"/>
                  </a:ext>
                </a:extLst>
              </p:cNvPr>
              <p:cNvSpPr txBox="1">
                <a:spLocks noRot="1" noChangeAspect="1" noMove="1" noResize="1" noEditPoints="1" noAdjustHandles="1" noChangeArrowheads="1" noChangeShapeType="1" noTextEdit="1"/>
              </p:cNvSpPr>
              <p:nvPr/>
            </p:nvSpPr>
            <p:spPr>
              <a:xfrm>
                <a:off x="2815819" y="2550783"/>
                <a:ext cx="3155351" cy="501356"/>
              </a:xfrm>
              <a:prstGeom prst="rect">
                <a:avLst/>
              </a:prstGeom>
              <a:blipFill>
                <a:blip r:embed="rId4"/>
                <a:stretch>
                  <a:fillRect l="-800" t="-7317" r="-800" b="-17073"/>
                </a:stretch>
              </a:blipFill>
            </p:spPr>
            <p:txBody>
              <a:bodyPr/>
              <a:lstStyle/>
              <a:p>
                <a:r>
                  <a:rPr lang="en-US">
                    <a:noFill/>
                  </a:rPr>
                  <a:t> </a:t>
                </a:r>
              </a:p>
            </p:txBody>
          </p:sp>
        </mc:Fallback>
      </mc:AlternateContent>
    </p:spTree>
    <p:extLst>
      <p:ext uri="{BB962C8B-B14F-4D97-AF65-F5344CB8AC3E}">
        <p14:creationId xmlns:p14="http://schemas.microsoft.com/office/powerpoint/2010/main" val="2570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lvl="0" indent="-342900">
              <a:spcAft>
                <a:spcPts val="600"/>
              </a:spcAft>
              <a:buFont typeface="Arial" panose="020B0604020202020204" pitchFamily="34" charset="0"/>
              <a:buChar char="•"/>
            </a:pPr>
            <a:r>
              <a:rPr lang="en-US" sz="1800" dirty="0">
                <a:latin typeface="Arial"/>
                <a:ea typeface="SimSun" panose="02010600030101010101" pitchFamily="2" charset="-122"/>
                <a:cs typeface="Vani" panose="020B0502040204020203" pitchFamily="34" charset="0"/>
              </a:rPr>
              <a:t>The sum of all future discounted cash flows</a:t>
            </a:r>
          </a:p>
          <a:p>
            <a:pPr marL="342900" lvl="0" indent="-342900">
              <a:spcAft>
                <a:spcPts val="600"/>
              </a:spcAft>
              <a:buFont typeface="Arial" panose="020B0604020202020204" pitchFamily="34" charset="0"/>
              <a:buChar char="•"/>
            </a:pPr>
            <a:r>
              <a:rPr lang="en-US" sz="1800" dirty="0">
                <a:latin typeface="Arial"/>
                <a:ea typeface="SimSun" panose="02010600030101010101" pitchFamily="2" charset="-122"/>
                <a:cs typeface="Vani" panose="020B0502040204020203" pitchFamily="34" charset="0"/>
              </a:rPr>
              <a:t>Positive NPV: expected to generate more cash inflows than outflows</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Net Present Value (NPV)</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3" name="Picture 2">
            <a:extLst>
              <a:ext uri="{FF2B5EF4-FFF2-40B4-BE49-F238E27FC236}">
                <a16:creationId xmlns:a16="http://schemas.microsoft.com/office/drawing/2014/main" id="{81D68BE8-58AD-87D5-0E74-5642BE03AACB}"/>
              </a:ext>
            </a:extLst>
          </p:cNvPr>
          <p:cNvPicPr>
            <a:picLocks noChangeAspect="1"/>
          </p:cNvPicPr>
          <p:nvPr/>
        </p:nvPicPr>
        <p:blipFill>
          <a:blip r:embed="rId3"/>
          <a:stretch>
            <a:fillRect/>
          </a:stretch>
        </p:blipFill>
        <p:spPr>
          <a:xfrm>
            <a:off x="1259632" y="2067694"/>
            <a:ext cx="6423359" cy="2808312"/>
          </a:xfrm>
          <a:prstGeom prst="rect">
            <a:avLst/>
          </a:prstGeom>
        </p:spPr>
      </p:pic>
      <p:sp>
        <p:nvSpPr>
          <p:cNvPr id="5" name="Rounded Rectangle 4">
            <a:extLst>
              <a:ext uri="{FF2B5EF4-FFF2-40B4-BE49-F238E27FC236}">
                <a16:creationId xmlns:a16="http://schemas.microsoft.com/office/drawing/2014/main" id="{743696CD-53C1-FEC2-DCD5-C6691199B014}"/>
              </a:ext>
            </a:extLst>
          </p:cNvPr>
          <p:cNvSpPr/>
          <p:nvPr/>
        </p:nvSpPr>
        <p:spPr>
          <a:xfrm>
            <a:off x="1259632" y="2486966"/>
            <a:ext cx="2070286" cy="30080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82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lvl="0" indent="-342900">
              <a:spcAft>
                <a:spcPts val="600"/>
              </a:spcAft>
              <a:buFont typeface="Arial" panose="020B0604020202020204" pitchFamily="34" charset="0"/>
              <a:buChar char="•"/>
            </a:pPr>
            <a:r>
              <a:rPr lang="en-US" sz="1800" dirty="0">
                <a:latin typeface="Arial"/>
                <a:ea typeface="SimSun" panose="02010600030101010101" pitchFamily="2" charset="-122"/>
                <a:cs typeface="Vani" panose="020B0502040204020203" pitchFamily="34" charset="0"/>
              </a:rPr>
              <a:t>Rate of return at which NPV is zero, i.e., cash inflows equals cash outflows</a:t>
            </a:r>
          </a:p>
          <a:p>
            <a:pPr marL="342900" lvl="0" indent="-342900">
              <a:spcAft>
                <a:spcPts val="600"/>
              </a:spcAft>
              <a:buFont typeface="Arial" panose="020B0604020202020204" pitchFamily="34" charset="0"/>
              <a:buChar char="•"/>
            </a:pPr>
            <a:r>
              <a:rPr lang="en-US" sz="1800" dirty="0">
                <a:latin typeface="Arial"/>
                <a:ea typeface="SimSun" panose="02010600030101010101" pitchFamily="2" charset="-122"/>
                <a:cs typeface="Vani" panose="020B0502040204020203" pitchFamily="34" charset="0"/>
              </a:rPr>
              <a:t>As investments happen mostly in the beginning and benefits in the future, the higher the IRR the better</a:t>
            </a:r>
          </a:p>
          <a:p>
            <a:pPr marL="342900" lvl="0" indent="-342900">
              <a:spcAft>
                <a:spcPts val="600"/>
              </a:spcAft>
              <a:buFont typeface="Arial" panose="020B0604020202020204" pitchFamily="34" charset="0"/>
              <a:buChar char="•"/>
            </a:pPr>
            <a:r>
              <a:rPr lang="en-US" sz="1800" dirty="0">
                <a:latin typeface="Arial"/>
                <a:ea typeface="SimSun" panose="02010600030101010101" pitchFamily="2" charset="-122"/>
                <a:cs typeface="Vani" panose="020B0502040204020203" pitchFamily="34" charset="0"/>
              </a:rPr>
              <a:t>(Theoretically) all projects with an IRR higher than the cost of capital should be undertaken</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Internal Rate of Return (IRR)</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3" name="Picture 2">
            <a:extLst>
              <a:ext uri="{FF2B5EF4-FFF2-40B4-BE49-F238E27FC236}">
                <a16:creationId xmlns:a16="http://schemas.microsoft.com/office/drawing/2014/main" id="{C3B28D71-FD51-FD3C-1A54-75092C592693}"/>
              </a:ext>
            </a:extLst>
          </p:cNvPr>
          <p:cNvPicPr>
            <a:picLocks noChangeAspect="1"/>
          </p:cNvPicPr>
          <p:nvPr/>
        </p:nvPicPr>
        <p:blipFill rotWithShape="1">
          <a:blip r:embed="rId3"/>
          <a:srcRect b="53694"/>
          <a:stretch/>
        </p:blipFill>
        <p:spPr>
          <a:xfrm>
            <a:off x="1403648" y="3370227"/>
            <a:ext cx="6423359" cy="1300422"/>
          </a:xfrm>
          <a:prstGeom prst="rect">
            <a:avLst/>
          </a:prstGeom>
        </p:spPr>
      </p:pic>
      <p:sp>
        <p:nvSpPr>
          <p:cNvPr id="5" name="Rounded Rectangle 4">
            <a:extLst>
              <a:ext uri="{FF2B5EF4-FFF2-40B4-BE49-F238E27FC236}">
                <a16:creationId xmlns:a16="http://schemas.microsoft.com/office/drawing/2014/main" id="{14CE954E-82C2-EBD3-955A-F9EE85F5F394}"/>
              </a:ext>
            </a:extLst>
          </p:cNvPr>
          <p:cNvSpPr/>
          <p:nvPr/>
        </p:nvSpPr>
        <p:spPr>
          <a:xfrm>
            <a:off x="1475656" y="4028115"/>
            <a:ext cx="2070286" cy="300808"/>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3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99863"/>
            <a:ext cx="8712968" cy="3367186"/>
          </a:xfrm>
        </p:spPr>
        <p:txBody>
          <a:bodyPr>
            <a:normAutofit/>
          </a:bodyPr>
          <a:lstStyle/>
          <a:p>
            <a:pPr marL="342900" indent="-342900">
              <a:spcAft>
                <a:spcPts val="600"/>
              </a:spcAft>
              <a:buFont typeface="Arial" panose="020B0604020202020204" pitchFamily="34" charset="0"/>
              <a:buChar char="•"/>
            </a:pPr>
            <a:r>
              <a:rPr lang="en-US" sz="1600" dirty="0">
                <a:solidFill>
                  <a:schemeClr val="accent1">
                    <a:lumMod val="25000"/>
                  </a:schemeClr>
                </a:solidFill>
                <a:latin typeface="+mj-lt"/>
                <a:ea typeface="SimSun" panose="02010600030101010101" pitchFamily="2" charset="-122"/>
                <a:cs typeface="Vani" panose="020B0502040204020203" pitchFamily="34" charset="0"/>
              </a:rPr>
              <a:t>Process of determining the present value of future cash flow</a:t>
            </a:r>
          </a:p>
          <a:p>
            <a:pPr marL="342900" indent="-342900">
              <a:spcAft>
                <a:spcPts val="600"/>
              </a:spcAft>
              <a:buFont typeface="Arial" panose="020B0604020202020204" pitchFamily="34" charset="0"/>
              <a:buChar char="•"/>
            </a:pPr>
            <a:r>
              <a:rPr lang="en-US" sz="1600" dirty="0">
                <a:solidFill>
                  <a:schemeClr val="accent1">
                    <a:lumMod val="25000"/>
                  </a:schemeClr>
                </a:solidFill>
                <a:latin typeface="+mj-lt"/>
                <a:ea typeface="SimSun" panose="02010600030101010101" pitchFamily="2" charset="-122"/>
                <a:cs typeface="Vani" panose="020B0502040204020203" pitchFamily="34" charset="0"/>
              </a:rPr>
              <a:t>Common practice to discount future cash flows to reflect the time value of money</a:t>
            </a:r>
          </a:p>
          <a:p>
            <a:pPr marL="342900" indent="-342900">
              <a:spcAft>
                <a:spcPts val="600"/>
              </a:spcAft>
              <a:buFont typeface="Arial" panose="020B0604020202020204" pitchFamily="34" charset="0"/>
              <a:buChar char="•"/>
            </a:pPr>
            <a:r>
              <a:rPr lang="en-US" sz="1600" dirty="0">
                <a:solidFill>
                  <a:schemeClr val="accent1">
                    <a:lumMod val="25000"/>
                  </a:schemeClr>
                </a:solidFill>
                <a:latin typeface="+mj-lt"/>
                <a:ea typeface="SimSun" panose="02010600030101010101" pitchFamily="2" charset="-122"/>
                <a:cs typeface="Vani" panose="020B0502040204020203" pitchFamily="34" charset="0"/>
              </a:rPr>
              <a:t>Allows comparing cash flows in different years</a:t>
            </a:r>
          </a:p>
          <a:p>
            <a:pPr marL="342900" indent="-342900">
              <a:spcAft>
                <a:spcPts val="600"/>
              </a:spcAft>
              <a:buFont typeface="Arial" panose="020B0604020202020204" pitchFamily="34" charset="0"/>
              <a:buChar char="•"/>
            </a:pPr>
            <a:r>
              <a:rPr lang="en-US" sz="1600" dirty="0">
                <a:solidFill>
                  <a:schemeClr val="accent1">
                    <a:lumMod val="25000"/>
                  </a:schemeClr>
                </a:solidFill>
                <a:latin typeface="+mj-lt"/>
                <a:ea typeface="SimSun" panose="02010600030101010101" pitchFamily="2" charset="-122"/>
                <a:cs typeface="Vani" panose="020B0502040204020203" pitchFamily="34" charset="0"/>
              </a:rPr>
              <a:t>Takes into account opportunity costs which can be represented by the long-term real interest rate </a:t>
            </a:r>
          </a:p>
          <a:p>
            <a:pPr marL="342900" indent="-342900">
              <a:spcAft>
                <a:spcPts val="600"/>
              </a:spcAft>
              <a:buFont typeface="Arial" panose="020B0604020202020204" pitchFamily="34" charset="0"/>
              <a:buChar char="•"/>
            </a:pPr>
            <a:r>
              <a:rPr lang="en-US" sz="1600" dirty="0">
                <a:solidFill>
                  <a:schemeClr val="accent1">
                    <a:lumMod val="25000"/>
                  </a:schemeClr>
                </a:solidFill>
                <a:latin typeface="+mj-lt"/>
                <a:ea typeface="SimSun" panose="02010600030101010101" pitchFamily="2" charset="-122"/>
                <a:cs typeface="Vani" panose="020B0502040204020203" pitchFamily="34" charset="0"/>
              </a:rPr>
              <a:t>How to choose? </a:t>
            </a:r>
          </a:p>
          <a:p>
            <a:pPr marL="800100" lvl="1" indent="-342900">
              <a:spcBef>
                <a:spcPts val="0"/>
              </a:spcBef>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Weighted average cost of capital (WACC)</a:t>
            </a:r>
          </a:p>
          <a:p>
            <a:pPr marL="800100" lvl="1" indent="-342900">
              <a:spcBef>
                <a:spcPts val="0"/>
              </a:spcBef>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Rate of return of investment alternative</a:t>
            </a:r>
          </a:p>
          <a:p>
            <a:pPr marL="800100" lvl="1" indent="-342900">
              <a:spcBef>
                <a:spcPts val="0"/>
              </a:spcBef>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(In some cases not purely chosen from financial perspective -&gt; Political/Strategic decision?)</a:t>
            </a:r>
          </a:p>
          <a:p>
            <a:endParaRPr lang="en-GB" dirty="0"/>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Discounting</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cxnSp>
        <p:nvCxnSpPr>
          <p:cNvPr id="3" name="Straight Arrow Connector 2">
            <a:extLst>
              <a:ext uri="{FF2B5EF4-FFF2-40B4-BE49-F238E27FC236}">
                <a16:creationId xmlns:a16="http://schemas.microsoft.com/office/drawing/2014/main" id="{743C3A31-7CAD-4EFB-93B8-D85B3093A684}"/>
              </a:ext>
            </a:extLst>
          </p:cNvPr>
          <p:cNvCxnSpPr/>
          <p:nvPr/>
        </p:nvCxnSpPr>
        <p:spPr>
          <a:xfrm>
            <a:off x="1385923" y="4345180"/>
            <a:ext cx="417646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628DB16-CB9E-A551-49EC-51524764AC79}"/>
              </a:ext>
            </a:extLst>
          </p:cNvPr>
          <p:cNvCxnSpPr/>
          <p:nvPr/>
        </p:nvCxnSpPr>
        <p:spPr>
          <a:xfrm>
            <a:off x="1663264" y="42371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312192-12FA-424D-BE74-8380AAC45D8B}"/>
              </a:ext>
            </a:extLst>
          </p:cNvPr>
          <p:cNvCxnSpPr/>
          <p:nvPr/>
        </p:nvCxnSpPr>
        <p:spPr>
          <a:xfrm>
            <a:off x="5119648" y="4237168"/>
            <a:ext cx="0" cy="21602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F711580-8130-F32B-2224-0AC24D2EB73A}"/>
              </a:ext>
            </a:extLst>
          </p:cNvPr>
          <p:cNvSpPr txBox="1"/>
          <p:nvPr/>
        </p:nvSpPr>
        <p:spPr>
          <a:xfrm>
            <a:off x="1526047" y="3931702"/>
            <a:ext cx="27443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0</a:t>
            </a:r>
          </a:p>
        </p:txBody>
      </p:sp>
      <p:sp>
        <p:nvSpPr>
          <p:cNvPr id="20" name="TextBox 19">
            <a:extLst>
              <a:ext uri="{FF2B5EF4-FFF2-40B4-BE49-F238E27FC236}">
                <a16:creationId xmlns:a16="http://schemas.microsoft.com/office/drawing/2014/main" id="{095A6BCB-F02A-0FD6-ED55-7AE319B71559}"/>
              </a:ext>
            </a:extLst>
          </p:cNvPr>
          <p:cNvSpPr txBox="1"/>
          <p:nvPr/>
        </p:nvSpPr>
        <p:spPr>
          <a:xfrm>
            <a:off x="4982431" y="3921569"/>
            <a:ext cx="234360"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t</a:t>
            </a:r>
          </a:p>
        </p:txBody>
      </p:sp>
      <p:cxnSp>
        <p:nvCxnSpPr>
          <p:cNvPr id="21" name="Straight Arrow Connector 20">
            <a:extLst>
              <a:ext uri="{FF2B5EF4-FFF2-40B4-BE49-F238E27FC236}">
                <a16:creationId xmlns:a16="http://schemas.microsoft.com/office/drawing/2014/main" id="{3561AAF2-0FE5-7521-0C21-94792602A846}"/>
              </a:ext>
            </a:extLst>
          </p:cNvPr>
          <p:cNvCxnSpPr>
            <a:cxnSpLocks/>
          </p:cNvCxnSpPr>
          <p:nvPr/>
        </p:nvCxnSpPr>
        <p:spPr>
          <a:xfrm flipH="1">
            <a:off x="1800481" y="4733038"/>
            <a:ext cx="31333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7079CD-C1B9-1639-B714-985DE5DA9706}"/>
              </a:ext>
            </a:extLst>
          </p:cNvPr>
          <p:cNvSpPr txBox="1"/>
          <p:nvPr/>
        </p:nvSpPr>
        <p:spPr>
          <a:xfrm>
            <a:off x="4934041" y="4553017"/>
            <a:ext cx="40267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FV</a:t>
            </a:r>
          </a:p>
        </p:txBody>
      </p:sp>
      <p:sp>
        <p:nvSpPr>
          <p:cNvPr id="23" name="TextBox 22">
            <a:extLst>
              <a:ext uri="{FF2B5EF4-FFF2-40B4-BE49-F238E27FC236}">
                <a16:creationId xmlns:a16="http://schemas.microsoft.com/office/drawing/2014/main" id="{606BE778-5B0A-89A5-AE37-BF56D9C399A7}"/>
              </a:ext>
            </a:extLst>
          </p:cNvPr>
          <p:cNvSpPr txBox="1"/>
          <p:nvPr/>
        </p:nvSpPr>
        <p:spPr>
          <a:xfrm>
            <a:off x="422664" y="4579147"/>
            <a:ext cx="1399614" cy="307777"/>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PV = FV / (1+r)</a:t>
            </a:r>
            <a:r>
              <a:rPr lang="en-US" sz="1400" i="1" baseline="30000" dirty="0">
                <a:latin typeface="Times New Roman" panose="02020603050405020304" pitchFamily="18" charset="0"/>
                <a:cs typeface="Times New Roman" panose="02020603050405020304" pitchFamily="18" charset="0"/>
              </a:rPr>
              <a:t>t</a:t>
            </a:r>
          </a:p>
        </p:txBody>
      </p:sp>
      <p:sp>
        <p:nvSpPr>
          <p:cNvPr id="24" name="TextBox 23">
            <a:extLst>
              <a:ext uri="{FF2B5EF4-FFF2-40B4-BE49-F238E27FC236}">
                <a16:creationId xmlns:a16="http://schemas.microsoft.com/office/drawing/2014/main" id="{60631886-E7A2-0C9A-32CB-EF277CC82E0C}"/>
              </a:ext>
            </a:extLst>
          </p:cNvPr>
          <p:cNvSpPr txBox="1"/>
          <p:nvPr/>
        </p:nvSpPr>
        <p:spPr>
          <a:xfrm>
            <a:off x="6161033" y="4074828"/>
            <a:ext cx="1626195" cy="830997"/>
          </a:xfrm>
          <a:prstGeom prst="rect">
            <a:avLst/>
          </a:prstGeom>
          <a:solidFill>
            <a:schemeClr val="accent1"/>
          </a:solidFill>
          <a:ln>
            <a:solidFill>
              <a:schemeClr val="tx1"/>
            </a:solidFill>
          </a:ln>
        </p:spPr>
        <p:txBody>
          <a:bodyPr wrap="squar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FV</a:t>
            </a:r>
            <a:r>
              <a:rPr lang="en-US" sz="1200" dirty="0">
                <a:solidFill>
                  <a:schemeClr val="bg1"/>
                </a:solidFill>
              </a:rPr>
              <a:t> = future value</a:t>
            </a:r>
          </a:p>
          <a:p>
            <a:r>
              <a:rPr lang="en-US" sz="1200" i="1" dirty="0">
                <a:solidFill>
                  <a:schemeClr val="bg1"/>
                </a:solidFill>
                <a:latin typeface="Times New Roman" panose="02020603050405020304" pitchFamily="18" charset="0"/>
                <a:cs typeface="Times New Roman" panose="02020603050405020304" pitchFamily="18" charset="0"/>
              </a:rPr>
              <a:t>PV</a:t>
            </a:r>
            <a:r>
              <a:rPr lang="en-US" sz="1200" dirty="0">
                <a:solidFill>
                  <a:schemeClr val="bg1"/>
                </a:solidFill>
              </a:rPr>
              <a:t> = present value</a:t>
            </a:r>
          </a:p>
          <a:p>
            <a:r>
              <a:rPr lang="en-US" sz="1200" i="1" dirty="0">
                <a:solidFill>
                  <a:schemeClr val="bg1"/>
                </a:solidFill>
                <a:latin typeface="Times New Roman" panose="02020603050405020304" pitchFamily="18" charset="0"/>
                <a:cs typeface="Times New Roman" panose="02020603050405020304" pitchFamily="18" charset="0"/>
              </a:rPr>
              <a:t>r</a:t>
            </a:r>
            <a:r>
              <a:rPr lang="en-US" sz="1200" dirty="0">
                <a:solidFill>
                  <a:schemeClr val="bg1"/>
                </a:solidFill>
              </a:rPr>
              <a:t> = discount rate</a:t>
            </a:r>
          </a:p>
          <a:p>
            <a:r>
              <a:rPr lang="en-US" sz="1200" i="1" dirty="0">
                <a:solidFill>
                  <a:schemeClr val="bg1"/>
                </a:solidFill>
                <a:latin typeface="Times New Roman" panose="02020603050405020304" pitchFamily="18" charset="0"/>
                <a:cs typeface="Times New Roman" panose="02020603050405020304" pitchFamily="18" charset="0"/>
              </a:rPr>
              <a:t>t</a:t>
            </a:r>
            <a:r>
              <a:rPr lang="en-US" sz="1200" dirty="0">
                <a:solidFill>
                  <a:schemeClr val="bg1"/>
                </a:solidFill>
              </a:rPr>
              <a:t> = time</a:t>
            </a:r>
          </a:p>
        </p:txBody>
      </p:sp>
      <p:sp>
        <p:nvSpPr>
          <p:cNvPr id="25" name="Rounded Rectangle 24">
            <a:extLst>
              <a:ext uri="{FF2B5EF4-FFF2-40B4-BE49-F238E27FC236}">
                <a16:creationId xmlns:a16="http://schemas.microsoft.com/office/drawing/2014/main" id="{1C628F28-054C-9D91-ED45-58C26F8443F4}"/>
              </a:ext>
            </a:extLst>
          </p:cNvPr>
          <p:cNvSpPr/>
          <p:nvPr/>
        </p:nvSpPr>
        <p:spPr>
          <a:xfrm>
            <a:off x="373141" y="4563072"/>
            <a:ext cx="1384616" cy="333906"/>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2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93CE5-B12C-501D-571B-ADCF8FCC7C88}"/>
              </a:ext>
            </a:extLst>
          </p:cNvPr>
          <p:cNvSpPr txBox="1"/>
          <p:nvPr/>
        </p:nvSpPr>
        <p:spPr>
          <a:xfrm>
            <a:off x="262210" y="699753"/>
            <a:ext cx="7190110" cy="400110"/>
          </a:xfrm>
          <a:prstGeom prst="rect">
            <a:avLst/>
          </a:prstGeom>
          <a:noFill/>
        </p:spPr>
        <p:txBody>
          <a:bodyPr wrap="square" rtlCol="0">
            <a:spAutoFit/>
          </a:bodyPr>
          <a:lstStyle/>
          <a:p>
            <a:r>
              <a:rPr lang="en-US" sz="2000" b="1" dirty="0">
                <a:solidFill>
                  <a:schemeClr val="accent1"/>
                </a:solidFill>
              </a:rPr>
              <a:t>Weighted Average Cost of Capital (WACC)</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4. Shareholder’s Return</a:t>
            </a:r>
          </a:p>
        </p:txBody>
      </p:sp>
      <p:pic>
        <p:nvPicPr>
          <p:cNvPr id="7" name="Picture 2">
            <a:extLst>
              <a:ext uri="{FF2B5EF4-FFF2-40B4-BE49-F238E27FC236}">
                <a16:creationId xmlns:a16="http://schemas.microsoft.com/office/drawing/2014/main" id="{BD82620A-D680-CF77-F0CD-A7C118010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93498"/>
            <a:ext cx="223224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CF4AC97B-CA62-3C9A-AE59-EF9D801DE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2939244"/>
            <a:ext cx="2808312" cy="53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9BAAAA8-4E1A-3B6D-EC12-1EC48334EC50}"/>
              </a:ext>
            </a:extLst>
          </p:cNvPr>
          <p:cNvSpPr txBox="1"/>
          <p:nvPr/>
        </p:nvSpPr>
        <p:spPr>
          <a:xfrm>
            <a:off x="4932040" y="2006883"/>
            <a:ext cx="2376264" cy="1200329"/>
          </a:xfrm>
          <a:prstGeom prst="rect">
            <a:avLst/>
          </a:prstGeom>
          <a:solidFill>
            <a:schemeClr val="accent1"/>
          </a:solidFill>
          <a:ln>
            <a:solidFill>
              <a:schemeClr val="tx1"/>
            </a:solidFill>
          </a:ln>
        </p:spPr>
        <p:txBody>
          <a:bodyPr wrap="square" rtlCol="0">
            <a:spAutoFit/>
          </a:bodyPr>
          <a:lstStyle/>
          <a:p>
            <a:pPr algn="l"/>
            <a:r>
              <a:rPr lang="sv-SE" sz="1200" i="1" dirty="0">
                <a:solidFill>
                  <a:schemeClr val="bg1"/>
                </a:solidFill>
                <a:latin typeface="Times New Roman" panose="02020603050405020304" pitchFamily="18" charset="0"/>
                <a:cs typeface="Times New Roman" panose="02020603050405020304" pitchFamily="18" charset="0"/>
              </a:rPr>
              <a:t>N</a:t>
            </a:r>
            <a:r>
              <a:rPr lang="sv-SE" sz="1200" dirty="0">
                <a:solidFill>
                  <a:schemeClr val="bg1"/>
                </a:solidFill>
                <a:latin typeface="+mj-lt"/>
              </a:rPr>
              <a:t> = </a:t>
            </a:r>
            <a:r>
              <a:rPr lang="sv-SE" sz="1200" dirty="0" err="1">
                <a:solidFill>
                  <a:schemeClr val="bg1"/>
                </a:solidFill>
                <a:latin typeface="+mj-lt"/>
              </a:rPr>
              <a:t>number</a:t>
            </a:r>
            <a:r>
              <a:rPr lang="sv-SE" sz="1200" dirty="0">
                <a:solidFill>
                  <a:schemeClr val="bg1"/>
                </a:solidFill>
                <a:latin typeface="+mj-lt"/>
              </a:rPr>
              <a:t> </a:t>
            </a:r>
            <a:r>
              <a:rPr lang="sv-SE" sz="1200" dirty="0" err="1">
                <a:solidFill>
                  <a:schemeClr val="bg1"/>
                </a:solidFill>
                <a:latin typeface="+mj-lt"/>
              </a:rPr>
              <a:t>of</a:t>
            </a:r>
            <a:r>
              <a:rPr lang="sv-SE" sz="1200" dirty="0">
                <a:solidFill>
                  <a:schemeClr val="bg1"/>
                </a:solidFill>
                <a:latin typeface="+mj-lt"/>
              </a:rPr>
              <a:t> </a:t>
            </a:r>
            <a:r>
              <a:rPr lang="sv-SE" sz="1200" dirty="0" err="1">
                <a:solidFill>
                  <a:schemeClr val="bg1"/>
                </a:solidFill>
                <a:latin typeface="+mj-lt"/>
              </a:rPr>
              <a:t>sources</a:t>
            </a:r>
            <a:r>
              <a:rPr lang="sv-SE" sz="1200" dirty="0">
                <a:solidFill>
                  <a:schemeClr val="bg1"/>
                </a:solidFill>
                <a:latin typeface="+mj-lt"/>
              </a:rPr>
              <a:t> </a:t>
            </a:r>
            <a:r>
              <a:rPr lang="sv-SE" sz="1200" dirty="0" err="1">
                <a:solidFill>
                  <a:schemeClr val="bg1"/>
                </a:solidFill>
                <a:latin typeface="+mj-lt"/>
              </a:rPr>
              <a:t>of</a:t>
            </a:r>
            <a:r>
              <a:rPr lang="sv-SE" sz="1200" dirty="0">
                <a:solidFill>
                  <a:schemeClr val="bg1"/>
                </a:solidFill>
                <a:latin typeface="+mj-lt"/>
              </a:rPr>
              <a:t> </a:t>
            </a:r>
            <a:r>
              <a:rPr lang="sv-SE" sz="1200" dirty="0" err="1">
                <a:solidFill>
                  <a:schemeClr val="bg1"/>
                </a:solidFill>
                <a:latin typeface="+mj-lt"/>
              </a:rPr>
              <a:t>capital</a:t>
            </a:r>
            <a:endParaRPr lang="sv-SE" sz="1200" dirty="0">
              <a:solidFill>
                <a:schemeClr val="bg1"/>
              </a:solidFill>
              <a:latin typeface="+mj-lt"/>
            </a:endParaRPr>
          </a:p>
          <a:p>
            <a:pPr algn="l"/>
            <a:r>
              <a:rPr lang="sv-SE" sz="1200" i="1" dirty="0">
                <a:solidFill>
                  <a:schemeClr val="bg1"/>
                </a:solidFill>
                <a:latin typeface="Times New Roman" panose="02020603050405020304" pitchFamily="18" charset="0"/>
                <a:cs typeface="Times New Roman" panose="02020603050405020304" pitchFamily="18" charset="0"/>
              </a:rPr>
              <a:t>r</a:t>
            </a:r>
            <a:r>
              <a:rPr lang="sv-SE" sz="1200" dirty="0">
                <a:solidFill>
                  <a:schemeClr val="bg1"/>
                </a:solidFill>
                <a:latin typeface="+mj-lt"/>
              </a:rPr>
              <a:t> = rate </a:t>
            </a:r>
            <a:r>
              <a:rPr lang="sv-SE" sz="1200" dirty="0" err="1">
                <a:solidFill>
                  <a:schemeClr val="bg1"/>
                </a:solidFill>
                <a:latin typeface="+mj-lt"/>
              </a:rPr>
              <a:t>of</a:t>
            </a:r>
            <a:r>
              <a:rPr lang="sv-SE" sz="1200" dirty="0">
                <a:solidFill>
                  <a:schemeClr val="bg1"/>
                </a:solidFill>
                <a:latin typeface="+mj-lt"/>
              </a:rPr>
              <a:t> </a:t>
            </a:r>
            <a:r>
              <a:rPr lang="sv-SE" sz="1200" dirty="0" err="1">
                <a:solidFill>
                  <a:schemeClr val="bg1"/>
                </a:solidFill>
                <a:latin typeface="+mj-lt"/>
              </a:rPr>
              <a:t>return</a:t>
            </a:r>
            <a:endParaRPr lang="sv-SE" sz="1200" dirty="0">
              <a:solidFill>
                <a:schemeClr val="bg1"/>
              </a:solidFill>
              <a:latin typeface="+mj-lt"/>
            </a:endParaRPr>
          </a:p>
          <a:p>
            <a:pPr algn="l"/>
            <a:r>
              <a:rPr lang="sv-SE" sz="1200" i="1" dirty="0">
                <a:solidFill>
                  <a:schemeClr val="bg1"/>
                </a:solidFill>
                <a:latin typeface="Times New Roman" panose="02020603050405020304" pitchFamily="18" charset="0"/>
                <a:cs typeface="Times New Roman" panose="02020603050405020304" pitchFamily="18" charset="0"/>
              </a:rPr>
              <a:t>MV</a:t>
            </a:r>
            <a:r>
              <a:rPr lang="sv-SE" sz="1200" dirty="0">
                <a:solidFill>
                  <a:schemeClr val="bg1"/>
                </a:solidFill>
                <a:latin typeface="+mj-lt"/>
              </a:rPr>
              <a:t> = market </a:t>
            </a:r>
            <a:r>
              <a:rPr lang="sv-SE" sz="1200" dirty="0" err="1">
                <a:solidFill>
                  <a:schemeClr val="bg1"/>
                </a:solidFill>
                <a:latin typeface="+mj-lt"/>
              </a:rPr>
              <a:t>value</a:t>
            </a:r>
            <a:endParaRPr lang="sv-SE" sz="1200" dirty="0">
              <a:solidFill>
                <a:schemeClr val="bg1"/>
              </a:solidFill>
              <a:latin typeface="+mj-lt"/>
            </a:endParaRPr>
          </a:p>
          <a:p>
            <a:pPr algn="l"/>
            <a:r>
              <a:rPr lang="sv-SE" sz="1200" i="1" dirty="0">
                <a:solidFill>
                  <a:schemeClr val="bg1"/>
                </a:solidFill>
                <a:latin typeface="Times New Roman" panose="02020603050405020304" pitchFamily="18" charset="0"/>
                <a:cs typeface="Times New Roman" panose="02020603050405020304" pitchFamily="18" charset="0"/>
              </a:rPr>
              <a:t>D </a:t>
            </a:r>
            <a:r>
              <a:rPr lang="sv-SE" sz="1200" dirty="0">
                <a:solidFill>
                  <a:schemeClr val="bg1"/>
                </a:solidFill>
                <a:latin typeface="+mj-lt"/>
              </a:rPr>
              <a:t>= </a:t>
            </a:r>
            <a:r>
              <a:rPr lang="sv-SE" sz="1200" dirty="0" err="1">
                <a:solidFill>
                  <a:schemeClr val="bg1"/>
                </a:solidFill>
                <a:latin typeface="+mj-lt"/>
              </a:rPr>
              <a:t>debt</a:t>
            </a:r>
            <a:endParaRPr lang="sv-SE" sz="1200" dirty="0">
              <a:solidFill>
                <a:schemeClr val="bg1"/>
              </a:solidFill>
              <a:latin typeface="+mj-lt"/>
            </a:endParaRPr>
          </a:p>
          <a:p>
            <a:pPr algn="l"/>
            <a:r>
              <a:rPr lang="sv-SE" sz="1200" i="1" dirty="0">
                <a:solidFill>
                  <a:schemeClr val="bg1"/>
                </a:solidFill>
                <a:latin typeface="Times New Roman" panose="02020603050405020304" pitchFamily="18" charset="0"/>
                <a:cs typeface="Times New Roman" panose="02020603050405020304" pitchFamily="18" charset="0"/>
              </a:rPr>
              <a:t>E</a:t>
            </a:r>
            <a:r>
              <a:rPr lang="sv-SE" sz="1200" dirty="0">
                <a:solidFill>
                  <a:schemeClr val="bg1"/>
                </a:solidFill>
                <a:latin typeface="+mj-lt"/>
              </a:rPr>
              <a:t> = </a:t>
            </a:r>
            <a:r>
              <a:rPr lang="sv-SE" sz="1200" dirty="0" err="1">
                <a:solidFill>
                  <a:schemeClr val="bg1"/>
                </a:solidFill>
                <a:latin typeface="+mj-lt"/>
              </a:rPr>
              <a:t>equity</a:t>
            </a:r>
            <a:endParaRPr lang="sv-SE" sz="1200" dirty="0">
              <a:solidFill>
                <a:schemeClr val="bg1"/>
              </a:solidFill>
              <a:latin typeface="+mj-lt"/>
            </a:endParaRPr>
          </a:p>
          <a:p>
            <a:pPr algn="l"/>
            <a:r>
              <a:rPr lang="sv-SE" sz="1200" dirty="0" err="1">
                <a:solidFill>
                  <a:schemeClr val="bg1"/>
                </a:solidFill>
                <a:latin typeface="Times New Roman" panose="02020603050405020304" pitchFamily="18" charset="0"/>
                <a:cs typeface="Times New Roman" panose="02020603050405020304" pitchFamily="18" charset="0"/>
              </a:rPr>
              <a:t>Ke</a:t>
            </a:r>
            <a:r>
              <a:rPr lang="sv-SE" sz="1200" dirty="0">
                <a:solidFill>
                  <a:schemeClr val="bg1"/>
                </a:solidFill>
                <a:latin typeface="Times New Roman" panose="02020603050405020304" pitchFamily="18" charset="0"/>
                <a:cs typeface="Times New Roman" panose="02020603050405020304" pitchFamily="18" charset="0"/>
              </a:rPr>
              <a:t>/d </a:t>
            </a:r>
            <a:r>
              <a:rPr lang="sv-SE" sz="1200" dirty="0">
                <a:solidFill>
                  <a:schemeClr val="bg1"/>
                </a:solidFill>
                <a:latin typeface="+mj-lt"/>
              </a:rPr>
              <a:t>= </a:t>
            </a:r>
            <a:r>
              <a:rPr lang="sv-SE" sz="1200" dirty="0" err="1">
                <a:solidFill>
                  <a:schemeClr val="bg1"/>
                </a:solidFill>
                <a:latin typeface="+mj-lt"/>
              </a:rPr>
              <a:t>cost</a:t>
            </a:r>
            <a:r>
              <a:rPr lang="sv-SE" sz="1200" dirty="0">
                <a:solidFill>
                  <a:schemeClr val="bg1"/>
                </a:solidFill>
                <a:latin typeface="+mj-lt"/>
              </a:rPr>
              <a:t> </a:t>
            </a:r>
            <a:r>
              <a:rPr lang="sv-SE" sz="1200" dirty="0" err="1">
                <a:solidFill>
                  <a:schemeClr val="bg1"/>
                </a:solidFill>
                <a:latin typeface="+mj-lt"/>
              </a:rPr>
              <a:t>of</a:t>
            </a:r>
            <a:r>
              <a:rPr lang="sv-SE" sz="1200" dirty="0">
                <a:solidFill>
                  <a:schemeClr val="bg1"/>
                </a:solidFill>
                <a:latin typeface="+mj-lt"/>
              </a:rPr>
              <a:t> </a:t>
            </a:r>
            <a:r>
              <a:rPr lang="sv-SE" sz="1200" dirty="0" err="1">
                <a:solidFill>
                  <a:schemeClr val="bg1"/>
                </a:solidFill>
                <a:latin typeface="+mj-lt"/>
              </a:rPr>
              <a:t>equity</a:t>
            </a:r>
            <a:r>
              <a:rPr lang="sv-SE" sz="1200" dirty="0">
                <a:solidFill>
                  <a:schemeClr val="bg1"/>
                </a:solidFill>
                <a:latin typeface="+mj-lt"/>
              </a:rPr>
              <a:t>/</a:t>
            </a:r>
            <a:r>
              <a:rPr lang="sv-SE" sz="1200" dirty="0" err="1">
                <a:solidFill>
                  <a:schemeClr val="bg1"/>
                </a:solidFill>
                <a:latin typeface="+mj-lt"/>
              </a:rPr>
              <a:t>debt</a:t>
            </a:r>
            <a:endParaRPr lang="en-GB" sz="1200" dirty="0">
              <a:solidFill>
                <a:schemeClr val="bg1"/>
              </a:solidFill>
              <a:latin typeface="+mj-lt"/>
            </a:endParaRPr>
          </a:p>
        </p:txBody>
      </p:sp>
    </p:spTree>
    <p:extLst>
      <p:ext uri="{BB962C8B-B14F-4D97-AF65-F5344CB8AC3E}">
        <p14:creationId xmlns:p14="http://schemas.microsoft.com/office/powerpoint/2010/main" val="111507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93CE5-B12C-501D-571B-ADCF8FCC7C88}"/>
              </a:ext>
            </a:extLst>
          </p:cNvPr>
          <p:cNvSpPr txBox="1"/>
          <p:nvPr/>
        </p:nvSpPr>
        <p:spPr>
          <a:xfrm>
            <a:off x="262210" y="699753"/>
            <a:ext cx="7190110" cy="400110"/>
          </a:xfrm>
          <a:prstGeom prst="rect">
            <a:avLst/>
          </a:prstGeom>
          <a:noFill/>
        </p:spPr>
        <p:txBody>
          <a:bodyPr wrap="square" rtlCol="0">
            <a:spAutoFit/>
          </a:bodyPr>
          <a:lstStyle/>
          <a:p>
            <a:r>
              <a:rPr lang="en-US" sz="2000" b="1" dirty="0">
                <a:solidFill>
                  <a:schemeClr val="accent1"/>
                </a:solidFill>
              </a:rPr>
              <a:t>Overview</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5. Project Finance Analysis</a:t>
            </a:r>
          </a:p>
        </p:txBody>
      </p:sp>
      <p:sp>
        <p:nvSpPr>
          <p:cNvPr id="3" name="TextBox 2">
            <a:extLst>
              <a:ext uri="{FF2B5EF4-FFF2-40B4-BE49-F238E27FC236}">
                <a16:creationId xmlns:a16="http://schemas.microsoft.com/office/drawing/2014/main" id="{895AA954-9D9D-34AB-4016-901C7A58FB91}"/>
              </a:ext>
            </a:extLst>
          </p:cNvPr>
          <p:cNvSpPr txBox="1"/>
          <p:nvPr/>
        </p:nvSpPr>
        <p:spPr>
          <a:xfrm>
            <a:off x="395535" y="1275605"/>
            <a:ext cx="8064897" cy="100027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800" dirty="0">
                <a:solidFill>
                  <a:srgbClr val="000000"/>
                </a:solidFill>
                <a:latin typeface="+mj-lt"/>
                <a:ea typeface="SimSun" panose="02010600030101010101" pitchFamily="2" charset="-122"/>
                <a:cs typeface="Vani" panose="020B0502040204020203" pitchFamily="34" charset="0"/>
              </a:rPr>
              <a:t>Helps to analyze if there is (more than) enough cash available to service the debt </a:t>
            </a:r>
          </a:p>
          <a:p>
            <a:endParaRPr lang="en-US" dirty="0"/>
          </a:p>
        </p:txBody>
      </p:sp>
      <p:pic>
        <p:nvPicPr>
          <p:cNvPr id="4" name="Picture 3">
            <a:extLst>
              <a:ext uri="{FF2B5EF4-FFF2-40B4-BE49-F238E27FC236}">
                <a16:creationId xmlns:a16="http://schemas.microsoft.com/office/drawing/2014/main" id="{FAF807D1-DA73-C7CB-E9A0-54982923C0B9}"/>
              </a:ext>
            </a:extLst>
          </p:cNvPr>
          <p:cNvPicPr>
            <a:picLocks noChangeAspect="1"/>
          </p:cNvPicPr>
          <p:nvPr/>
        </p:nvPicPr>
        <p:blipFill>
          <a:blip r:embed="rId3"/>
          <a:stretch>
            <a:fillRect/>
          </a:stretch>
        </p:blipFill>
        <p:spPr>
          <a:xfrm>
            <a:off x="1543918" y="2211710"/>
            <a:ext cx="5891808" cy="2098020"/>
          </a:xfrm>
          <a:prstGeom prst="rect">
            <a:avLst/>
          </a:prstGeom>
        </p:spPr>
      </p:pic>
      <p:sp>
        <p:nvSpPr>
          <p:cNvPr id="5" name="Rounded Rectangle 4">
            <a:extLst>
              <a:ext uri="{FF2B5EF4-FFF2-40B4-BE49-F238E27FC236}">
                <a16:creationId xmlns:a16="http://schemas.microsoft.com/office/drawing/2014/main" id="{88AF6C1E-C79A-38E6-FAFD-4C1535D78CF5}"/>
              </a:ext>
            </a:extLst>
          </p:cNvPr>
          <p:cNvSpPr/>
          <p:nvPr/>
        </p:nvSpPr>
        <p:spPr>
          <a:xfrm>
            <a:off x="1831483" y="3867895"/>
            <a:ext cx="2088232" cy="21602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F1430174-88F2-C923-66D8-4BCF6E3F63C4}"/>
              </a:ext>
            </a:extLst>
          </p:cNvPr>
          <p:cNvCxnSpPr/>
          <p:nvPr/>
        </p:nvCxnSpPr>
        <p:spPr>
          <a:xfrm flipH="1">
            <a:off x="3959932" y="3245952"/>
            <a:ext cx="1296144" cy="6120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3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627534"/>
            <a:ext cx="8568953" cy="810090"/>
          </a:xfrm>
        </p:spPr>
        <p:txBody>
          <a:bodyPr/>
          <a:lstStyle/>
          <a:p>
            <a:r>
              <a:rPr lang="en-GB" dirty="0"/>
              <a:t>Contents</a:t>
            </a:r>
          </a:p>
        </p:txBody>
      </p:sp>
      <p:sp>
        <p:nvSpPr>
          <p:cNvPr id="5" name="Subtitle 4"/>
          <p:cNvSpPr>
            <a:spLocks noGrp="1"/>
          </p:cNvSpPr>
          <p:nvPr>
            <p:ph type="subTitle" idx="1"/>
          </p:nvPr>
        </p:nvSpPr>
        <p:spPr>
          <a:xfrm>
            <a:off x="323528" y="1437624"/>
            <a:ext cx="8568953" cy="3222358"/>
          </a:xfrm>
        </p:spPr>
        <p:txBody>
          <a:bodyPr>
            <a:normAutofit/>
          </a:bodyPr>
          <a:lstStyle/>
          <a:p>
            <a:pPr marL="514350" indent="-514350">
              <a:buAutoNum type="arabicPeriod"/>
            </a:pPr>
            <a:r>
              <a:rPr lang="en-GB" dirty="0"/>
              <a:t>Balance Sheet</a:t>
            </a:r>
          </a:p>
          <a:p>
            <a:pPr marL="514350" indent="-514350">
              <a:buAutoNum type="arabicPeriod"/>
            </a:pPr>
            <a:r>
              <a:rPr lang="en-GB" dirty="0"/>
              <a:t>Income Statement </a:t>
            </a:r>
          </a:p>
          <a:p>
            <a:pPr marL="514350" indent="-514350">
              <a:buAutoNum type="arabicPeriod"/>
            </a:pPr>
            <a:r>
              <a:rPr lang="en-GB" dirty="0"/>
              <a:t>Cash Flow Statement</a:t>
            </a:r>
          </a:p>
          <a:p>
            <a:pPr marL="514350" indent="-514350">
              <a:buAutoNum type="arabicPeriod"/>
            </a:pPr>
            <a:r>
              <a:rPr lang="en-GB" dirty="0"/>
              <a:t>Shareholder’s Return</a:t>
            </a:r>
          </a:p>
          <a:p>
            <a:pPr marL="514350" indent="-514350">
              <a:buAutoNum type="arabicPeriod"/>
            </a:pPr>
            <a:r>
              <a:rPr lang="en-GB" dirty="0"/>
              <a:t>Project Finance Analysis</a:t>
            </a:r>
          </a:p>
        </p:txBody>
      </p:sp>
    </p:spTree>
    <p:extLst>
      <p:ext uri="{BB962C8B-B14F-4D97-AF65-F5344CB8AC3E}">
        <p14:creationId xmlns:p14="http://schemas.microsoft.com/office/powerpoint/2010/main" val="2285365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A93CE5-B12C-501D-571B-ADCF8FCC7C88}"/>
              </a:ext>
            </a:extLst>
          </p:cNvPr>
          <p:cNvSpPr txBox="1"/>
          <p:nvPr/>
        </p:nvSpPr>
        <p:spPr>
          <a:xfrm>
            <a:off x="262210" y="699753"/>
            <a:ext cx="7190110" cy="400110"/>
          </a:xfrm>
          <a:prstGeom prst="rect">
            <a:avLst/>
          </a:prstGeom>
          <a:noFill/>
        </p:spPr>
        <p:txBody>
          <a:bodyPr wrap="square" rtlCol="0">
            <a:spAutoFit/>
          </a:bodyPr>
          <a:lstStyle/>
          <a:p>
            <a:r>
              <a:rPr lang="en-US" sz="2000" b="1" dirty="0">
                <a:solidFill>
                  <a:schemeClr val="accent1"/>
                </a:solidFill>
              </a:rPr>
              <a:t>Overview</a:t>
            </a:r>
          </a:p>
        </p:txBody>
      </p:sp>
      <p:sp>
        <p:nvSpPr>
          <p:cNvPr id="8" name="Title 2">
            <a:extLst>
              <a:ext uri="{FF2B5EF4-FFF2-40B4-BE49-F238E27FC236}">
                <a16:creationId xmlns:a16="http://schemas.microsoft.com/office/drawing/2014/main" id="{D6E57F51-FD69-C56C-B9B1-EFC82E08449F}"/>
              </a:ext>
            </a:extLst>
          </p:cNvPr>
          <p:cNvSpPr>
            <a:spLocks noGrp="1"/>
          </p:cNvSpPr>
          <p:nvPr>
            <p:ph type="title"/>
          </p:nvPr>
        </p:nvSpPr>
        <p:spPr>
          <a:xfrm>
            <a:off x="251520" y="87474"/>
            <a:ext cx="8712968" cy="648072"/>
          </a:xfrm>
        </p:spPr>
        <p:txBody>
          <a:bodyPr>
            <a:normAutofit/>
          </a:bodyPr>
          <a:lstStyle/>
          <a:p>
            <a:r>
              <a:rPr lang="en-GB" dirty="0"/>
              <a:t>5. Project Finance Analysis</a:t>
            </a:r>
          </a:p>
        </p:txBody>
      </p:sp>
      <p:sp>
        <p:nvSpPr>
          <p:cNvPr id="3" name="TextBox 2">
            <a:extLst>
              <a:ext uri="{FF2B5EF4-FFF2-40B4-BE49-F238E27FC236}">
                <a16:creationId xmlns:a16="http://schemas.microsoft.com/office/drawing/2014/main" id="{895AA954-9D9D-34AB-4016-901C7A58FB91}"/>
              </a:ext>
            </a:extLst>
          </p:cNvPr>
          <p:cNvSpPr txBox="1"/>
          <p:nvPr/>
        </p:nvSpPr>
        <p:spPr>
          <a:xfrm>
            <a:off x="316360" y="1045763"/>
            <a:ext cx="8064897" cy="267765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600" dirty="0">
                <a:solidFill>
                  <a:srgbClr val="000000"/>
                </a:solidFill>
                <a:latin typeface="+mj-lt"/>
                <a:ea typeface="SimSun" panose="02010600030101010101" pitchFamily="2" charset="-122"/>
                <a:cs typeface="Vani" panose="020B0502040204020203" pitchFamily="34" charset="0"/>
              </a:rPr>
              <a:t>Looks at the present value of future cash</a:t>
            </a:r>
          </a:p>
          <a:p>
            <a:pPr marL="342900" indent="-342900">
              <a:spcAft>
                <a:spcPts val="600"/>
              </a:spcAft>
              <a:buFont typeface="Arial" panose="020B0604020202020204" pitchFamily="34" charset="0"/>
              <a:buChar char="•"/>
            </a:pPr>
            <a:r>
              <a:rPr lang="en-US" sz="1600" dirty="0">
                <a:solidFill>
                  <a:srgbClr val="000000"/>
                </a:solidFill>
                <a:latin typeface="+mj-lt"/>
                <a:ea typeface="SimSun" panose="02010600030101010101" pitchFamily="2" charset="-122"/>
                <a:cs typeface="Vani" panose="020B0502040204020203" pitchFamily="34" charset="0"/>
              </a:rPr>
              <a:t>Takes security ratio into account </a:t>
            </a:r>
          </a:p>
          <a:p>
            <a:pPr marL="800100" lvl="1" indent="-342900">
              <a:spcAft>
                <a:spcPts val="600"/>
              </a:spcAft>
              <a:buFont typeface="Arial" panose="020B0604020202020204" pitchFamily="34" charset="0"/>
              <a:buChar char="•"/>
            </a:pPr>
            <a:r>
              <a:rPr lang="en-US" sz="1400" dirty="0">
                <a:solidFill>
                  <a:srgbClr val="000000"/>
                </a:solidFill>
                <a:latin typeface="+mj-lt"/>
                <a:ea typeface="SimSun" panose="02010600030101010101" pitchFamily="2" charset="-122"/>
                <a:cs typeface="Vani" panose="020B0502040204020203" pitchFamily="34" charset="0"/>
              </a:rPr>
              <a:t>A measure that assesses ability of project to service its debt obligations by assessing security available to support debt</a:t>
            </a:r>
          </a:p>
          <a:p>
            <a:pPr marL="800100" lvl="1" indent="-342900">
              <a:spcAft>
                <a:spcPts val="600"/>
              </a:spcAft>
              <a:buFont typeface="Arial" panose="020B0604020202020204" pitchFamily="34" charset="0"/>
              <a:buChar char="•"/>
            </a:pPr>
            <a:r>
              <a:rPr lang="en-US" sz="1400" dirty="0">
                <a:solidFill>
                  <a:srgbClr val="000000"/>
                </a:solidFill>
                <a:latin typeface="+mj-lt"/>
                <a:ea typeface="SimSun" panose="02010600030101010101" pitchFamily="2" charset="-122"/>
                <a:cs typeface="Vani" panose="020B0502040204020203" pitchFamily="34" charset="0"/>
              </a:rPr>
              <a:t>&lt;1 suggests that assets is insufficient to cover outstanding debt</a:t>
            </a:r>
          </a:p>
          <a:p>
            <a:pPr marL="800100" lvl="1" indent="-342900">
              <a:spcAft>
                <a:spcPts val="600"/>
              </a:spcAft>
              <a:buFont typeface="Arial" panose="020B0604020202020204" pitchFamily="34" charset="0"/>
              <a:buChar char="•"/>
            </a:pPr>
            <a:r>
              <a:rPr lang="en-US" sz="1400" dirty="0">
                <a:solidFill>
                  <a:srgbClr val="000000"/>
                </a:solidFill>
                <a:latin typeface="+mj-lt"/>
                <a:ea typeface="SimSun" panose="02010600030101010101" pitchFamily="2" charset="-122"/>
                <a:cs typeface="Vani" panose="020B0502040204020203" pitchFamily="34" charset="0"/>
              </a:rPr>
              <a:t>&gt;1 suggest assets have value to relative to outstanding debt, </a:t>
            </a:r>
            <a:r>
              <a:rPr lang="en-US" sz="1400" dirty="0" err="1">
                <a:solidFill>
                  <a:srgbClr val="000000"/>
                </a:solidFill>
                <a:latin typeface="+mj-lt"/>
                <a:ea typeface="SimSun" panose="02010600030101010101" pitchFamily="2" charset="-122"/>
                <a:cs typeface="Vani" panose="020B0502040204020203" pitchFamily="34" charset="0"/>
              </a:rPr>
              <a:t>greate</a:t>
            </a:r>
            <a:r>
              <a:rPr lang="en-US" sz="1400" dirty="0">
                <a:solidFill>
                  <a:srgbClr val="000000"/>
                </a:solidFill>
                <a:latin typeface="+mj-lt"/>
                <a:ea typeface="SimSun" panose="02010600030101010101" pitchFamily="2" charset="-122"/>
                <a:cs typeface="Vani" panose="020B0502040204020203" pitchFamily="34" charset="0"/>
              </a:rPr>
              <a:t> security for lenders</a:t>
            </a:r>
          </a:p>
          <a:p>
            <a:pPr marL="342900" indent="-342900">
              <a:spcAft>
                <a:spcPts val="600"/>
              </a:spcAft>
              <a:buFont typeface="Arial" panose="020B0604020202020204" pitchFamily="34" charset="0"/>
              <a:buChar char="•"/>
            </a:pPr>
            <a:r>
              <a:rPr lang="en-US" sz="1600" b="1" dirty="0">
                <a:solidFill>
                  <a:srgbClr val="000000"/>
                </a:solidFill>
                <a:latin typeface="+mj-lt"/>
                <a:ea typeface="SimSun" panose="02010600030101010101" pitchFamily="2" charset="-122"/>
                <a:cs typeface="Vani" panose="020B0502040204020203" pitchFamily="34" charset="0"/>
              </a:rPr>
              <a:t>Main output: </a:t>
            </a:r>
            <a:r>
              <a:rPr lang="en-US" sz="1600" dirty="0">
                <a:solidFill>
                  <a:srgbClr val="000000"/>
                </a:solidFill>
                <a:latin typeface="+mj-lt"/>
                <a:ea typeface="SimSun" panose="02010600030101010101" pitchFamily="2" charset="-122"/>
                <a:cs typeface="Vani" panose="020B0502040204020203" pitchFamily="34" charset="0"/>
              </a:rPr>
              <a:t>maximum project finance, to be compared with outstanding loans &amp; bonds</a:t>
            </a:r>
          </a:p>
          <a:p>
            <a:endParaRPr lang="en-US" dirty="0"/>
          </a:p>
        </p:txBody>
      </p:sp>
      <p:pic>
        <p:nvPicPr>
          <p:cNvPr id="7" name="Picture 6">
            <a:extLst>
              <a:ext uri="{FF2B5EF4-FFF2-40B4-BE49-F238E27FC236}">
                <a16:creationId xmlns:a16="http://schemas.microsoft.com/office/drawing/2014/main" id="{6AEB2ED2-3F31-0FDD-DC7A-EE152B163A7A}"/>
              </a:ext>
            </a:extLst>
          </p:cNvPr>
          <p:cNvPicPr>
            <a:picLocks noChangeAspect="1"/>
          </p:cNvPicPr>
          <p:nvPr/>
        </p:nvPicPr>
        <p:blipFill>
          <a:blip r:embed="rId3"/>
          <a:stretch>
            <a:fillRect/>
          </a:stretch>
        </p:blipFill>
        <p:spPr>
          <a:xfrm>
            <a:off x="1763688" y="3109783"/>
            <a:ext cx="5277891" cy="1896011"/>
          </a:xfrm>
          <a:prstGeom prst="rect">
            <a:avLst/>
          </a:prstGeom>
        </p:spPr>
      </p:pic>
      <p:sp>
        <p:nvSpPr>
          <p:cNvPr id="9" name="Rounded Rectangle 8">
            <a:extLst>
              <a:ext uri="{FF2B5EF4-FFF2-40B4-BE49-F238E27FC236}">
                <a16:creationId xmlns:a16="http://schemas.microsoft.com/office/drawing/2014/main" id="{229B696C-D0AB-4FC7-2B7C-BB797373C1A4}"/>
              </a:ext>
            </a:extLst>
          </p:cNvPr>
          <p:cNvSpPr/>
          <p:nvPr/>
        </p:nvSpPr>
        <p:spPr>
          <a:xfrm>
            <a:off x="1763688" y="3723419"/>
            <a:ext cx="1360879" cy="10047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2A731F42-9266-638F-800B-5A8C68D4E00D}"/>
              </a:ext>
            </a:extLst>
          </p:cNvPr>
          <p:cNvSpPr/>
          <p:nvPr/>
        </p:nvSpPr>
        <p:spPr>
          <a:xfrm>
            <a:off x="1793085" y="4415494"/>
            <a:ext cx="1360879" cy="10047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F0C557C0-6566-674C-8F44-5E5B4D00DB90}"/>
              </a:ext>
            </a:extLst>
          </p:cNvPr>
          <p:cNvSpPr/>
          <p:nvPr/>
        </p:nvSpPr>
        <p:spPr>
          <a:xfrm>
            <a:off x="1793085" y="4731990"/>
            <a:ext cx="1526501" cy="115552"/>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1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200"/>
              </a:spcAft>
              <a:buFont typeface="Arial" panose="020B0604020202020204" pitchFamily="34" charset="0"/>
              <a:buChar char="•"/>
            </a:pPr>
            <a:r>
              <a:rPr lang="en-US" sz="1800" b="1" u="sng" dirty="0">
                <a:solidFill>
                  <a:schemeClr val="accent1">
                    <a:lumMod val="25000"/>
                  </a:schemeClr>
                </a:solidFill>
                <a:latin typeface="+mj-lt"/>
                <a:ea typeface="SimSun" panose="02010600030101010101" pitchFamily="2" charset="-122"/>
                <a:cs typeface="Vani" panose="020B0502040204020203" pitchFamily="34" charset="0"/>
              </a:rPr>
              <a:t>Snapshot</a:t>
            </a:r>
            <a:r>
              <a:rPr lang="en-US" sz="1800" dirty="0">
                <a:solidFill>
                  <a:schemeClr val="accent1">
                    <a:lumMod val="25000"/>
                  </a:schemeClr>
                </a:solidFill>
                <a:latin typeface="+mj-lt"/>
                <a:ea typeface="SimSun" panose="02010600030101010101" pitchFamily="2" charset="-122"/>
                <a:cs typeface="Vani" panose="020B0502040204020203" pitchFamily="34" charset="0"/>
              </a:rPr>
              <a:t> of financial situation </a:t>
            </a:r>
            <a:r>
              <a:rPr lang="en-US" sz="1800" b="1" u="sng" dirty="0">
                <a:solidFill>
                  <a:schemeClr val="accent1">
                    <a:lumMod val="25000"/>
                  </a:schemeClr>
                </a:solidFill>
                <a:latin typeface="+mj-lt"/>
                <a:ea typeface="SimSun" panose="02010600030101010101" pitchFamily="2" charset="-122"/>
                <a:cs typeface="Vani" panose="020B0502040204020203" pitchFamily="34" charset="0"/>
              </a:rPr>
              <a:t>at a specific date</a:t>
            </a:r>
            <a:r>
              <a:rPr lang="en-US" sz="1800" dirty="0">
                <a:solidFill>
                  <a:schemeClr val="accent1">
                    <a:lumMod val="25000"/>
                  </a:schemeClr>
                </a:solidFill>
                <a:latin typeface="+mj-lt"/>
                <a:ea typeface="SimSun" panose="02010600030101010101" pitchFamily="2" charset="-122"/>
                <a:cs typeface="Vani" panose="020B0502040204020203" pitchFamily="34" charset="0"/>
              </a:rPr>
              <a:t>, e.g., 31 Dec</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Summarizes assets, liabilities, and equity</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Accumulative amounts</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Of interest, e.g., if someone would wish to buy the company</a:t>
            </a:r>
          </a:p>
          <a:p>
            <a:endParaRPr lang="en-GB" dirty="0"/>
          </a:p>
        </p:txBody>
      </p:sp>
      <p:sp>
        <p:nvSpPr>
          <p:cNvPr id="3" name="Title 2"/>
          <p:cNvSpPr>
            <a:spLocks noGrp="1"/>
          </p:cNvSpPr>
          <p:nvPr>
            <p:ph type="title"/>
          </p:nvPr>
        </p:nvSpPr>
        <p:spPr/>
        <p:txBody>
          <a:bodyPr/>
          <a:lstStyle/>
          <a:p>
            <a:r>
              <a:rPr lang="en-GB" dirty="0"/>
              <a:t>1. Balance Sheet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pic>
        <p:nvPicPr>
          <p:cNvPr id="5" name="Picture 4">
            <a:extLst>
              <a:ext uri="{FF2B5EF4-FFF2-40B4-BE49-F238E27FC236}">
                <a16:creationId xmlns:a16="http://schemas.microsoft.com/office/drawing/2014/main" id="{54F859CC-2004-80C5-1BFF-3C7B4A198857}"/>
              </a:ext>
            </a:extLst>
          </p:cNvPr>
          <p:cNvPicPr>
            <a:picLocks noChangeAspect="1"/>
          </p:cNvPicPr>
          <p:nvPr/>
        </p:nvPicPr>
        <p:blipFill>
          <a:blip r:embed="rId3"/>
          <a:stretch>
            <a:fillRect/>
          </a:stretch>
        </p:blipFill>
        <p:spPr>
          <a:xfrm>
            <a:off x="755576" y="2787774"/>
            <a:ext cx="5891808" cy="2098020"/>
          </a:xfrm>
          <a:prstGeom prst="rect">
            <a:avLst/>
          </a:prstGeom>
        </p:spPr>
      </p:pic>
      <p:sp>
        <p:nvSpPr>
          <p:cNvPr id="6" name="Rounded Rectangle 5">
            <a:extLst>
              <a:ext uri="{FF2B5EF4-FFF2-40B4-BE49-F238E27FC236}">
                <a16:creationId xmlns:a16="http://schemas.microsoft.com/office/drawing/2014/main" id="{5F8A1411-E22A-4943-000F-DB30CCE885F2}"/>
              </a:ext>
            </a:extLst>
          </p:cNvPr>
          <p:cNvSpPr/>
          <p:nvPr/>
        </p:nvSpPr>
        <p:spPr>
          <a:xfrm>
            <a:off x="971600" y="3651870"/>
            <a:ext cx="1944216" cy="21602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88F344B9-EF70-3781-B3E7-18356740FBEF}"/>
              </a:ext>
            </a:extLst>
          </p:cNvPr>
          <p:cNvCxnSpPr/>
          <p:nvPr/>
        </p:nvCxnSpPr>
        <p:spPr>
          <a:xfrm flipH="1">
            <a:off x="2987824" y="3147814"/>
            <a:ext cx="1296144" cy="6120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63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1. Balance Sheet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pic>
        <p:nvPicPr>
          <p:cNvPr id="7" name="Picture 6">
            <a:extLst>
              <a:ext uri="{FF2B5EF4-FFF2-40B4-BE49-F238E27FC236}">
                <a16:creationId xmlns:a16="http://schemas.microsoft.com/office/drawing/2014/main" id="{D50EDD41-FA76-B0D3-BC4E-D1712322200F}"/>
              </a:ext>
            </a:extLst>
          </p:cNvPr>
          <p:cNvPicPr>
            <a:picLocks noChangeAspect="1"/>
          </p:cNvPicPr>
          <p:nvPr/>
        </p:nvPicPr>
        <p:blipFill>
          <a:blip r:embed="rId3"/>
          <a:stretch>
            <a:fillRect/>
          </a:stretch>
        </p:blipFill>
        <p:spPr>
          <a:xfrm>
            <a:off x="899592" y="1099863"/>
            <a:ext cx="7128792" cy="3697849"/>
          </a:xfrm>
          <a:prstGeom prst="rect">
            <a:avLst/>
          </a:prstGeom>
        </p:spPr>
      </p:pic>
    </p:spTree>
    <p:extLst>
      <p:ext uri="{BB962C8B-B14F-4D97-AF65-F5344CB8AC3E}">
        <p14:creationId xmlns:p14="http://schemas.microsoft.com/office/powerpoint/2010/main" val="321554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Also in Income Statement</a:t>
            </a:r>
          </a:p>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Earnings which are not paid out</a:t>
            </a:r>
          </a:p>
          <a:p>
            <a:pPr marL="342900" indent="-342900">
              <a:spcAft>
                <a:spcPts val="0"/>
              </a:spcAft>
              <a:buFont typeface="Arial" panose="020B0604020202020204" pitchFamily="34" charset="0"/>
              <a:buChar char="•"/>
            </a:pPr>
            <a:endParaRPr lang="en-US" sz="1800" dirty="0">
              <a:solidFill>
                <a:schemeClr val="accent1">
                  <a:lumMod val="25000"/>
                </a:schemeClr>
              </a:solidFill>
              <a:latin typeface="+mj-lt"/>
              <a:ea typeface="SimSun" panose="02010600030101010101" pitchFamily="2" charset="-122"/>
              <a:cs typeface="Vani" panose="020B0502040204020203" pitchFamily="34" charset="0"/>
            </a:endParaRPr>
          </a:p>
          <a:p>
            <a:pPr marL="0" indent="0">
              <a:spcAft>
                <a:spcPts val="0"/>
              </a:spcAft>
              <a:buNone/>
            </a:pPr>
            <a:endParaRPr lang="en-US" sz="1800" dirty="0">
              <a:solidFill>
                <a:schemeClr val="accent1">
                  <a:lumMod val="25000"/>
                </a:schemeClr>
              </a:solidFill>
              <a:latin typeface="+mj-lt"/>
              <a:ea typeface="SimSun" panose="02010600030101010101" pitchFamily="2" charset="-122"/>
              <a:cs typeface="Vani" panose="020B0502040204020203" pitchFamily="34" charset="0"/>
            </a:endParaRPr>
          </a:p>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If negative:</a:t>
            </a:r>
          </a:p>
          <a:p>
            <a:pPr lvl="1" indent="-342900">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Accumulated net losses over time</a:t>
            </a:r>
          </a:p>
          <a:p>
            <a:pPr lvl="1" indent="-342900">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Distributed more in dividends than it has earned in profits</a:t>
            </a:r>
          </a:p>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In </a:t>
            </a:r>
            <a:r>
              <a:rPr lang="en-US" sz="1800" dirty="0" err="1">
                <a:solidFill>
                  <a:schemeClr val="accent1">
                    <a:lumMod val="25000"/>
                  </a:schemeClr>
                </a:solidFill>
                <a:latin typeface="+mj-lt"/>
                <a:ea typeface="SimSun" panose="02010600030101010101" pitchFamily="2" charset="-122"/>
                <a:cs typeface="Vani" panose="020B0502040204020203" pitchFamily="34" charset="0"/>
              </a:rPr>
              <a:t>FinPlan</a:t>
            </a:r>
            <a:r>
              <a:rPr lang="en-US" sz="1800" dirty="0">
                <a:solidFill>
                  <a:schemeClr val="accent1">
                    <a:lumMod val="25000"/>
                  </a:schemeClr>
                </a:solidFill>
                <a:latin typeface="+mj-lt"/>
                <a:ea typeface="SimSun" panose="02010600030101010101" pitchFamily="2" charset="-122"/>
                <a:cs typeface="Vani" panose="020B0502040204020203" pitchFamily="34" charset="0"/>
              </a:rPr>
              <a:t>:</a:t>
            </a:r>
          </a:p>
          <a:p>
            <a:pPr lvl="1" indent="-342900">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The income statement shows retained earnings in yearly values</a:t>
            </a:r>
          </a:p>
          <a:p>
            <a:pPr lvl="1" indent="-342900">
              <a:buFont typeface="Arial" panose="020B0604020202020204" pitchFamily="34" charset="0"/>
              <a:buChar char="•"/>
            </a:pPr>
            <a:r>
              <a:rPr lang="en-US" sz="1400" dirty="0">
                <a:solidFill>
                  <a:schemeClr val="accent1">
                    <a:lumMod val="25000"/>
                  </a:schemeClr>
                </a:solidFill>
                <a:latin typeface="+mj-lt"/>
                <a:ea typeface="SimSun" panose="02010600030101010101" pitchFamily="2" charset="-122"/>
                <a:cs typeface="Vani" panose="020B0502040204020203" pitchFamily="34" charset="0"/>
              </a:rPr>
              <a:t>The balance sheet shows retained earnings summed up</a:t>
            </a:r>
          </a:p>
          <a:p>
            <a:endParaRPr lang="en-GB" dirty="0"/>
          </a:p>
        </p:txBody>
      </p:sp>
      <p:sp>
        <p:nvSpPr>
          <p:cNvPr id="3" name="Title 2"/>
          <p:cNvSpPr>
            <a:spLocks noGrp="1"/>
          </p:cNvSpPr>
          <p:nvPr>
            <p:ph type="title"/>
          </p:nvPr>
        </p:nvSpPr>
        <p:spPr/>
        <p:txBody>
          <a:bodyPr/>
          <a:lstStyle/>
          <a:p>
            <a:r>
              <a:rPr lang="en-GB" dirty="0"/>
              <a:t>1. Balance Sheet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Retained earnings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4B37F8F-C072-D743-8B16-BC50DACB1A40}"/>
                  </a:ext>
                </a:extLst>
              </p:cNvPr>
              <p:cNvSpPr txBox="1"/>
              <p:nvPr/>
            </p:nvSpPr>
            <p:spPr>
              <a:xfrm>
                <a:off x="1043608" y="2067694"/>
                <a:ext cx="687419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𝑅𝑒𝑡𝑎𝑖𝑛𝑒𝑑</m:t>
                      </m:r>
                      <m:r>
                        <a:rPr lang="en-GB" b="0" i="1" smtClean="0">
                          <a:latin typeface="Cambria Math" panose="02040503050406030204" pitchFamily="18" charset="0"/>
                        </a:rPr>
                        <m:t> </m:t>
                      </m:r>
                      <m:r>
                        <a:rPr lang="en-GB" b="0" i="1" smtClean="0">
                          <a:latin typeface="Cambria Math" panose="02040503050406030204" pitchFamily="18" charset="0"/>
                        </a:rPr>
                        <m:t>𝑒𝑎𝑟𝑛𝑖𝑛𝑔𝑠</m:t>
                      </m:r>
                      <m:r>
                        <a:rPr lang="en-GB" b="0" i="1" smtClean="0">
                          <a:latin typeface="Cambria Math" panose="02040503050406030204" pitchFamily="18" charset="0"/>
                        </a:rPr>
                        <m:t>=</m:t>
                      </m:r>
                      <m:r>
                        <a:rPr lang="en-GB" b="0" i="1" smtClean="0">
                          <a:latin typeface="Cambria Math" panose="02040503050406030204" pitchFamily="18" charset="0"/>
                        </a:rPr>
                        <m:t>𝑇𝑎𝑥𝑎𝑏𝑙𝑒</m:t>
                      </m:r>
                      <m:r>
                        <a:rPr lang="en-GB" b="0" i="1" smtClean="0">
                          <a:latin typeface="Cambria Math" panose="02040503050406030204" pitchFamily="18" charset="0"/>
                        </a:rPr>
                        <m:t> </m:t>
                      </m:r>
                      <m:r>
                        <a:rPr lang="en-GB" b="0" i="1" smtClean="0">
                          <a:latin typeface="Cambria Math" panose="02040503050406030204" pitchFamily="18" charset="0"/>
                        </a:rPr>
                        <m:t>𝐼𝑛𝑐𝑜𝑚𝑒</m:t>
                      </m:r>
                      <m:r>
                        <a:rPr lang="en-GB" b="0" i="1" smtClean="0">
                          <a:latin typeface="Cambria Math" panose="02040503050406030204" pitchFamily="18" charset="0"/>
                        </a:rPr>
                        <m:t> −</m:t>
                      </m:r>
                      <m:r>
                        <a:rPr lang="en-GB" b="0" i="1" smtClean="0">
                          <a:latin typeface="Cambria Math" panose="02040503050406030204" pitchFamily="18" charset="0"/>
                        </a:rPr>
                        <m:t>𝐼𝑛𝑐𝑜𝑚𝑒</m:t>
                      </m:r>
                      <m:r>
                        <a:rPr lang="en-GB" b="0" i="1" smtClean="0">
                          <a:latin typeface="Cambria Math" panose="02040503050406030204" pitchFamily="18" charset="0"/>
                        </a:rPr>
                        <m:t> </m:t>
                      </m:r>
                      <m:r>
                        <a:rPr lang="en-GB" b="0" i="1" smtClean="0">
                          <a:latin typeface="Cambria Math" panose="02040503050406030204" pitchFamily="18" charset="0"/>
                        </a:rPr>
                        <m:t>𝑇𝑎𝑥</m:t>
                      </m:r>
                      <m:r>
                        <a:rPr lang="en-GB" b="0" i="1" smtClean="0">
                          <a:latin typeface="Cambria Math" panose="02040503050406030204" pitchFamily="18" charset="0"/>
                        </a:rPr>
                        <m:t> −</m:t>
                      </m:r>
                      <m:r>
                        <a:rPr lang="en-GB" b="0" i="1" smtClean="0">
                          <a:latin typeface="Cambria Math" panose="02040503050406030204" pitchFamily="18" charset="0"/>
                        </a:rPr>
                        <m:t>𝐷𝑖𝑣𝑖𝑑𝑒𝑛𝑑𝑠</m:t>
                      </m:r>
                    </m:oMath>
                  </m:oMathPara>
                </a14:m>
                <a:endParaRPr lang="en-US" dirty="0"/>
              </a:p>
            </p:txBody>
          </p:sp>
        </mc:Choice>
        <mc:Fallback xmlns="">
          <p:sp>
            <p:nvSpPr>
              <p:cNvPr id="5" name="TextBox 4">
                <a:extLst>
                  <a:ext uri="{FF2B5EF4-FFF2-40B4-BE49-F238E27FC236}">
                    <a16:creationId xmlns:a16="http://schemas.microsoft.com/office/drawing/2014/main" id="{94B37F8F-C072-D743-8B16-BC50DACB1A40}"/>
                  </a:ext>
                </a:extLst>
              </p:cNvPr>
              <p:cNvSpPr txBox="1">
                <a:spLocks noRot="1" noChangeAspect="1" noMove="1" noResize="1" noEditPoints="1" noAdjustHandles="1" noChangeArrowheads="1" noChangeShapeType="1" noTextEdit="1"/>
              </p:cNvSpPr>
              <p:nvPr/>
            </p:nvSpPr>
            <p:spPr>
              <a:xfrm>
                <a:off x="1043608" y="2067694"/>
                <a:ext cx="6874190" cy="276999"/>
              </a:xfrm>
              <a:prstGeom prst="rect">
                <a:avLst/>
              </a:prstGeom>
              <a:blipFill>
                <a:blip r:embed="rId3"/>
                <a:stretch>
                  <a:fillRect l="-369" r="-185" b="-39130"/>
                </a:stretch>
              </a:blipFill>
            </p:spPr>
            <p:txBody>
              <a:bodyPr/>
              <a:lstStyle/>
              <a:p>
                <a:r>
                  <a:rPr lang="en-US">
                    <a:noFill/>
                  </a:rPr>
                  <a:t> </a:t>
                </a:r>
              </a:p>
            </p:txBody>
          </p:sp>
        </mc:Fallback>
      </mc:AlternateContent>
    </p:spTree>
    <p:extLst>
      <p:ext uri="{BB962C8B-B14F-4D97-AF65-F5344CB8AC3E}">
        <p14:creationId xmlns:p14="http://schemas.microsoft.com/office/powerpoint/2010/main" val="405987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1. Balance Sheet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Retained earnings</a:t>
            </a:r>
          </a:p>
        </p:txBody>
      </p:sp>
      <p:pic>
        <p:nvPicPr>
          <p:cNvPr id="7" name="Picture 6">
            <a:extLst>
              <a:ext uri="{FF2B5EF4-FFF2-40B4-BE49-F238E27FC236}">
                <a16:creationId xmlns:a16="http://schemas.microsoft.com/office/drawing/2014/main" id="{F05E14F5-0972-D585-0C01-4D3FFDF418BA}"/>
              </a:ext>
            </a:extLst>
          </p:cNvPr>
          <p:cNvPicPr>
            <a:picLocks noChangeAspect="1"/>
          </p:cNvPicPr>
          <p:nvPr/>
        </p:nvPicPr>
        <p:blipFill rotWithShape="1">
          <a:blip r:embed="rId3"/>
          <a:srcRect b="77931"/>
          <a:stretch/>
        </p:blipFill>
        <p:spPr>
          <a:xfrm>
            <a:off x="1122040" y="1154322"/>
            <a:ext cx="6899920" cy="789893"/>
          </a:xfrm>
          <a:prstGeom prst="rect">
            <a:avLst/>
          </a:prstGeom>
        </p:spPr>
      </p:pic>
      <p:pic>
        <p:nvPicPr>
          <p:cNvPr id="8" name="Picture 7">
            <a:extLst>
              <a:ext uri="{FF2B5EF4-FFF2-40B4-BE49-F238E27FC236}">
                <a16:creationId xmlns:a16="http://schemas.microsoft.com/office/drawing/2014/main" id="{AFC57198-3373-EF8B-5B74-16CCA607759D}"/>
              </a:ext>
            </a:extLst>
          </p:cNvPr>
          <p:cNvPicPr>
            <a:picLocks noChangeAspect="1"/>
          </p:cNvPicPr>
          <p:nvPr/>
        </p:nvPicPr>
        <p:blipFill rotWithShape="1">
          <a:blip r:embed="rId3"/>
          <a:srcRect t="89209" b="3318"/>
          <a:stretch/>
        </p:blipFill>
        <p:spPr>
          <a:xfrm>
            <a:off x="1122040" y="1944215"/>
            <a:ext cx="6899920" cy="267495"/>
          </a:xfrm>
          <a:prstGeom prst="rect">
            <a:avLst/>
          </a:prstGeom>
        </p:spPr>
      </p:pic>
      <p:pic>
        <p:nvPicPr>
          <p:cNvPr id="9" name="Picture 8">
            <a:extLst>
              <a:ext uri="{FF2B5EF4-FFF2-40B4-BE49-F238E27FC236}">
                <a16:creationId xmlns:a16="http://schemas.microsoft.com/office/drawing/2014/main" id="{7A198831-8FB8-84AF-1AA0-7759EC946242}"/>
              </a:ext>
            </a:extLst>
          </p:cNvPr>
          <p:cNvPicPr>
            <a:picLocks noChangeAspect="1"/>
          </p:cNvPicPr>
          <p:nvPr/>
        </p:nvPicPr>
        <p:blipFill rotWithShape="1">
          <a:blip r:embed="rId4"/>
          <a:srcRect b="79959"/>
          <a:stretch/>
        </p:blipFill>
        <p:spPr>
          <a:xfrm>
            <a:off x="1107177" y="3003798"/>
            <a:ext cx="6897063" cy="802093"/>
          </a:xfrm>
          <a:prstGeom prst="rect">
            <a:avLst/>
          </a:prstGeom>
        </p:spPr>
      </p:pic>
      <p:pic>
        <p:nvPicPr>
          <p:cNvPr id="10" name="Picture 9">
            <a:extLst>
              <a:ext uri="{FF2B5EF4-FFF2-40B4-BE49-F238E27FC236}">
                <a16:creationId xmlns:a16="http://schemas.microsoft.com/office/drawing/2014/main" id="{DD554BD0-5059-4318-4B19-84FB39EB9650}"/>
              </a:ext>
            </a:extLst>
          </p:cNvPr>
          <p:cNvPicPr>
            <a:picLocks noChangeAspect="1"/>
          </p:cNvPicPr>
          <p:nvPr/>
        </p:nvPicPr>
        <p:blipFill rotWithShape="1">
          <a:blip r:embed="rId5"/>
          <a:srcRect t="50715"/>
          <a:stretch/>
        </p:blipFill>
        <p:spPr>
          <a:xfrm>
            <a:off x="1104320" y="3805891"/>
            <a:ext cx="6897063" cy="395315"/>
          </a:xfrm>
          <a:prstGeom prst="rect">
            <a:avLst/>
          </a:prstGeom>
        </p:spPr>
      </p:pic>
      <p:sp>
        <p:nvSpPr>
          <p:cNvPr id="11" name="TextBox 10">
            <a:extLst>
              <a:ext uri="{FF2B5EF4-FFF2-40B4-BE49-F238E27FC236}">
                <a16:creationId xmlns:a16="http://schemas.microsoft.com/office/drawing/2014/main" id="{FD0A1E7C-DB98-3F4F-ADBC-DA081B1D2DD8}"/>
              </a:ext>
            </a:extLst>
          </p:cNvPr>
          <p:cNvSpPr txBox="1"/>
          <p:nvPr/>
        </p:nvSpPr>
        <p:spPr>
          <a:xfrm>
            <a:off x="7350225" y="2462958"/>
            <a:ext cx="686406" cy="338554"/>
          </a:xfrm>
          <a:prstGeom prst="rect">
            <a:avLst/>
          </a:prstGeom>
          <a:noFill/>
        </p:spPr>
        <p:txBody>
          <a:bodyPr wrap="none" rtlCol="0">
            <a:spAutoFit/>
          </a:bodyPr>
          <a:lstStyle/>
          <a:p>
            <a:r>
              <a:rPr lang="en-US" sz="1600" b="1" dirty="0"/>
              <a:t>Sum</a:t>
            </a:r>
            <a:r>
              <a:rPr lang="en-US" sz="1600" b="1" dirty="0">
                <a:solidFill>
                  <a:srgbClr val="000000"/>
                </a:solidFill>
              </a:rPr>
              <a:t> </a:t>
            </a:r>
          </a:p>
        </p:txBody>
      </p:sp>
      <p:pic>
        <p:nvPicPr>
          <p:cNvPr id="14" name="Graphic 13" descr="Speech outline">
            <a:extLst>
              <a:ext uri="{FF2B5EF4-FFF2-40B4-BE49-F238E27FC236}">
                <a16:creationId xmlns:a16="http://schemas.microsoft.com/office/drawing/2014/main" id="{905E09FC-A39F-5E3E-C67D-C1316B3820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7067128" y="1944215"/>
            <a:ext cx="1177280" cy="1177280"/>
          </a:xfrm>
          <a:prstGeom prst="rect">
            <a:avLst/>
          </a:prstGeom>
        </p:spPr>
      </p:pic>
      <p:sp>
        <p:nvSpPr>
          <p:cNvPr id="12" name="TextBox 11">
            <a:extLst>
              <a:ext uri="{FF2B5EF4-FFF2-40B4-BE49-F238E27FC236}">
                <a16:creationId xmlns:a16="http://schemas.microsoft.com/office/drawing/2014/main" id="{BE3DB3B4-EE34-9489-F91A-2B8164760DCD}"/>
              </a:ext>
            </a:extLst>
          </p:cNvPr>
          <p:cNvSpPr txBox="1"/>
          <p:nvPr/>
        </p:nvSpPr>
        <p:spPr>
          <a:xfrm>
            <a:off x="7215583" y="4332963"/>
            <a:ext cx="880369" cy="584775"/>
          </a:xfrm>
          <a:prstGeom prst="rect">
            <a:avLst/>
          </a:prstGeom>
          <a:noFill/>
        </p:spPr>
        <p:txBody>
          <a:bodyPr wrap="none" rtlCol="0">
            <a:spAutoFit/>
          </a:bodyPr>
          <a:lstStyle/>
          <a:p>
            <a:r>
              <a:rPr lang="en-US" sz="1600" b="1" dirty="0"/>
              <a:t>Yearly </a:t>
            </a:r>
          </a:p>
          <a:p>
            <a:r>
              <a:rPr lang="en-US" sz="1600" b="1" dirty="0"/>
              <a:t>values </a:t>
            </a:r>
          </a:p>
        </p:txBody>
      </p:sp>
      <p:pic>
        <p:nvPicPr>
          <p:cNvPr id="15" name="Graphic 14" descr="Speech outline">
            <a:extLst>
              <a:ext uri="{FF2B5EF4-FFF2-40B4-BE49-F238E27FC236}">
                <a16:creationId xmlns:a16="http://schemas.microsoft.com/office/drawing/2014/main" id="{7387FB1A-9C5A-D99E-2BA2-D2AAFA09E8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6884627" y="3805891"/>
            <a:ext cx="1430155" cy="1430155"/>
          </a:xfrm>
          <a:prstGeom prst="rect">
            <a:avLst/>
          </a:prstGeom>
        </p:spPr>
      </p:pic>
    </p:spTree>
    <p:extLst>
      <p:ext uri="{BB962C8B-B14F-4D97-AF65-F5344CB8AC3E}">
        <p14:creationId xmlns:p14="http://schemas.microsoft.com/office/powerpoint/2010/main" val="108073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648073"/>
          </a:xfrm>
        </p:spPr>
        <p:txBody>
          <a:bodyPr>
            <a:normAutofit/>
          </a:bodyPr>
          <a:lstStyle/>
          <a:p>
            <a:pPr marL="342900" indent="-342900">
              <a:spcAft>
                <a:spcPts val="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Portion of company’s long-term debt that is expected to be repaid within the next accounting year</a:t>
            </a:r>
          </a:p>
          <a:p>
            <a:pPr marL="0" indent="0">
              <a:buNone/>
            </a:pPr>
            <a:endParaRPr lang="en-GB" dirty="0"/>
          </a:p>
        </p:txBody>
      </p:sp>
      <p:sp>
        <p:nvSpPr>
          <p:cNvPr id="3" name="Title 2"/>
          <p:cNvSpPr>
            <a:spLocks noGrp="1"/>
          </p:cNvSpPr>
          <p:nvPr>
            <p:ph type="title"/>
          </p:nvPr>
        </p:nvSpPr>
        <p:spPr/>
        <p:txBody>
          <a:bodyPr/>
          <a:lstStyle/>
          <a:p>
            <a:r>
              <a:rPr lang="en-GB" dirty="0"/>
              <a:t>1. Balance Sheet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Current Maturity</a:t>
            </a:r>
          </a:p>
        </p:txBody>
      </p:sp>
      <p:pic>
        <p:nvPicPr>
          <p:cNvPr id="5" name="Picture 4">
            <a:extLst>
              <a:ext uri="{FF2B5EF4-FFF2-40B4-BE49-F238E27FC236}">
                <a16:creationId xmlns:a16="http://schemas.microsoft.com/office/drawing/2014/main" id="{2F7447A5-9E0E-3943-F564-25EA3E9D8900}"/>
              </a:ext>
            </a:extLst>
          </p:cNvPr>
          <p:cNvPicPr>
            <a:picLocks noChangeAspect="1"/>
          </p:cNvPicPr>
          <p:nvPr/>
        </p:nvPicPr>
        <p:blipFill>
          <a:blip r:embed="rId3"/>
          <a:stretch>
            <a:fillRect/>
          </a:stretch>
        </p:blipFill>
        <p:spPr>
          <a:xfrm>
            <a:off x="870012" y="2734627"/>
            <a:ext cx="7403976" cy="2140292"/>
          </a:xfrm>
          <a:prstGeom prst="rect">
            <a:avLst/>
          </a:prstGeom>
        </p:spPr>
      </p:pic>
      <p:sp>
        <p:nvSpPr>
          <p:cNvPr id="6" name="Rounded Rectangle 5">
            <a:extLst>
              <a:ext uri="{FF2B5EF4-FFF2-40B4-BE49-F238E27FC236}">
                <a16:creationId xmlns:a16="http://schemas.microsoft.com/office/drawing/2014/main" id="{E6B5B5A2-F804-E8E5-502C-80C3CCA6970E}"/>
              </a:ext>
            </a:extLst>
          </p:cNvPr>
          <p:cNvSpPr/>
          <p:nvPr/>
        </p:nvSpPr>
        <p:spPr>
          <a:xfrm>
            <a:off x="870012" y="4220199"/>
            <a:ext cx="929680" cy="28803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D45CEC-AB48-DBC1-6264-F883143283F6}"/>
                  </a:ext>
                </a:extLst>
              </p:cNvPr>
              <p:cNvSpPr txBox="1"/>
              <p:nvPr/>
            </p:nvSpPr>
            <p:spPr>
              <a:xfrm>
                <a:off x="395536" y="1875449"/>
                <a:ext cx="8208912" cy="7273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𝐶𝑢𝑟𝑟𝑒𝑛𝑡</m:t>
                      </m:r>
                      <m:r>
                        <a:rPr lang="en-GB" sz="1600" b="0" i="1" smtClean="0">
                          <a:latin typeface="Cambria Math" panose="02040503050406030204" pitchFamily="18" charset="0"/>
                        </a:rPr>
                        <m:t> </m:t>
                      </m:r>
                      <m:r>
                        <a:rPr lang="en-GB" sz="1600" b="0" i="1" smtClean="0">
                          <a:latin typeface="Cambria Math" panose="02040503050406030204" pitchFamily="18" charset="0"/>
                        </a:rPr>
                        <m:t>𝑚𝑎𝑡𝑢𝑟𝑖𝑡𝑦</m:t>
                      </m:r>
                      <m:r>
                        <a:rPr lang="en-GB" sz="1600" b="0" i="1" smtClean="0">
                          <a:latin typeface="Cambria Math" panose="02040503050406030204" pitchFamily="18" charset="0"/>
                        </a:rPr>
                        <m:t>=</m:t>
                      </m:r>
                      <m:r>
                        <a:rPr lang="en-GB" sz="1600" b="0" i="1" smtClean="0">
                          <a:latin typeface="Cambria Math" panose="02040503050406030204" pitchFamily="18" charset="0"/>
                        </a:rPr>
                        <m:t>𝑅𝑒𝑝𝑎𝑦𝑚𝑒𝑛𝑡𝑠</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m:t>
                      </m:r>
                      <m:r>
                        <a:rPr lang="en-GB" sz="1600" b="0" i="1" smtClean="0">
                          <a:latin typeface="Cambria Math" panose="02040503050406030204" pitchFamily="18" charset="0"/>
                        </a:rPr>
                        <m:t>𝑝𝑟𝑖𝑛𝑐𝑖𝑝𝑎𝑙𝑠</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m:t>
                      </m:r>
                      <m:r>
                        <a:rPr lang="en-GB" sz="1600" b="0" i="1" smtClean="0">
                          <a:latin typeface="Cambria Math" panose="02040503050406030204" pitchFamily="18" charset="0"/>
                        </a:rPr>
                        <m:t>𝑙𝑜𝑎𝑛𝑠</m:t>
                      </m:r>
                      <m:r>
                        <a:rPr lang="en-GB" sz="1600" b="0" i="1" smtClean="0">
                          <a:latin typeface="Cambria Math" panose="02040503050406030204" pitchFamily="18" charset="0"/>
                        </a:rPr>
                        <m:t>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𝑏𝑜𝑛𝑑𝑠</m:t>
                      </m:r>
                      <m:r>
                        <a:rPr lang="en-GB" sz="1600" b="0" i="1" smtClean="0">
                          <a:latin typeface="Cambria Math" panose="02040503050406030204" pitchFamily="18" charset="0"/>
                        </a:rPr>
                        <m:t> </m:t>
                      </m:r>
                      <m:r>
                        <a:rPr lang="en-GB" sz="1600" b="0" i="1" smtClean="0">
                          <a:latin typeface="Cambria Math" panose="02040503050406030204" pitchFamily="18" charset="0"/>
                        </a:rPr>
                        <m:t>𝑑𝑢𝑒</m:t>
                      </m:r>
                      <m:r>
                        <a:rPr lang="en-GB" sz="1600" b="0" i="1" smtClean="0">
                          <a:latin typeface="Cambria Math" panose="02040503050406030204" pitchFamily="18" charset="0"/>
                        </a:rPr>
                        <m:t> </m:t>
                      </m:r>
                      <m:r>
                        <a:rPr lang="en-GB" sz="1600" b="0" i="1" smtClean="0">
                          <a:latin typeface="Cambria Math" panose="02040503050406030204" pitchFamily="18" charset="0"/>
                        </a:rPr>
                        <m:t>𝑛𝑒𝑥𝑡</m:t>
                      </m:r>
                      <m:r>
                        <a:rPr lang="en-GB" sz="1600" b="0" i="1" smtClean="0">
                          <a:latin typeface="Cambria Math" panose="02040503050406030204" pitchFamily="18" charset="0"/>
                        </a:rPr>
                        <m:t> </m:t>
                      </m:r>
                      <m:r>
                        <a:rPr lang="en-GB" sz="1600" b="0" i="1" smtClean="0">
                          <a:latin typeface="Cambria Math" panose="02040503050406030204" pitchFamily="18" charset="0"/>
                        </a:rPr>
                        <m:t>𝑦𝑒𝑎𝑟</m:t>
                      </m:r>
                      <m:r>
                        <a:rPr lang="en-GB" sz="1600" b="0" i="1" smtClean="0">
                          <a:latin typeface="Cambria Math" panose="02040503050406030204" pitchFamily="18" charset="0"/>
                        </a:rPr>
                        <m:t>+</m:t>
                      </m:r>
                      <m:r>
                        <a:rPr lang="en-GB" sz="1600" b="0" i="1" smtClean="0">
                          <a:latin typeface="Cambria Math" panose="02040503050406030204" pitchFamily="18" charset="0"/>
                        </a:rPr>
                        <m:t>𝑒𝑛𝑑𝑖𝑛𝑔</m:t>
                      </m:r>
                      <m:r>
                        <a:rPr lang="en-GB" sz="1600" b="0" i="1" smtClean="0">
                          <a:latin typeface="Cambria Math" panose="02040503050406030204" pitchFamily="18" charset="0"/>
                        </a:rPr>
                        <m:t> </m:t>
                      </m:r>
                      <m:r>
                        <a:rPr lang="en-GB" sz="1600" b="0" i="1" smtClean="0">
                          <a:latin typeface="Cambria Math" panose="02040503050406030204" pitchFamily="18" charset="0"/>
                        </a:rPr>
                        <m:t>𝑏𝑎𝑙𝑎𝑛𝑐𝑒</m:t>
                      </m:r>
                      <m:r>
                        <a:rPr lang="en-GB" sz="1600" b="0" i="1" smtClean="0">
                          <a:latin typeface="Cambria Math" panose="02040503050406030204" pitchFamily="18" charset="0"/>
                        </a:rPr>
                        <m:t> </m:t>
                      </m:r>
                      <m:r>
                        <a:rPr lang="en-GB" sz="1600" b="0" i="1" smtClean="0">
                          <a:latin typeface="Cambria Math" panose="02040503050406030204" pitchFamily="18" charset="0"/>
                        </a:rPr>
                        <m:t>𝑜𝑓</m:t>
                      </m:r>
                      <m:r>
                        <a:rPr lang="en-GB" sz="1600" b="0" i="1" smtClean="0">
                          <a:latin typeface="Cambria Math" panose="02040503050406030204" pitchFamily="18" charset="0"/>
                        </a:rPr>
                        <m:t> </m:t>
                      </m:r>
                      <m:r>
                        <a:rPr lang="en-GB" sz="1600" b="0" i="1" smtClean="0">
                          <a:latin typeface="Cambria Math" panose="02040503050406030204" pitchFamily="18" charset="0"/>
                        </a:rPr>
                        <m:t>𝑠𝑡𝑎𝑛𝑑𝑏𝑦</m:t>
                      </m:r>
                      <m:r>
                        <a:rPr lang="en-GB" sz="1600" b="0" i="1" smtClean="0">
                          <a:latin typeface="Cambria Math" panose="02040503050406030204" pitchFamily="18" charset="0"/>
                        </a:rPr>
                        <m:t> </m:t>
                      </m:r>
                      <m:r>
                        <a:rPr lang="en-GB" sz="1600" b="0" i="1" smtClean="0">
                          <a:latin typeface="Cambria Math" panose="02040503050406030204" pitchFamily="18" charset="0"/>
                        </a:rPr>
                        <m:t>𝑓𝑎𝑐𝑖𝑙𝑖𝑡𝑦</m:t>
                      </m:r>
                    </m:oMath>
                  </m:oMathPara>
                </a14:m>
                <a:endParaRPr lang="en-US" sz="1600" dirty="0"/>
              </a:p>
            </p:txBody>
          </p:sp>
        </mc:Choice>
        <mc:Fallback xmlns="">
          <p:sp>
            <p:nvSpPr>
              <p:cNvPr id="7" name="TextBox 6">
                <a:extLst>
                  <a:ext uri="{FF2B5EF4-FFF2-40B4-BE49-F238E27FC236}">
                    <a16:creationId xmlns:a16="http://schemas.microsoft.com/office/drawing/2014/main" id="{10D45CEC-AB48-DBC1-6264-F883143283F6}"/>
                  </a:ext>
                </a:extLst>
              </p:cNvPr>
              <p:cNvSpPr txBox="1">
                <a:spLocks noRot="1" noChangeAspect="1" noMove="1" noResize="1" noEditPoints="1" noAdjustHandles="1" noChangeArrowheads="1" noChangeShapeType="1" noTextEdit="1"/>
              </p:cNvSpPr>
              <p:nvPr/>
            </p:nvSpPr>
            <p:spPr>
              <a:xfrm>
                <a:off x="395536" y="1875449"/>
                <a:ext cx="8208912" cy="727379"/>
              </a:xfrm>
              <a:prstGeom prst="rect">
                <a:avLst/>
              </a:prstGeom>
              <a:blipFill>
                <a:blip r:embed="rId4"/>
                <a:stretch>
                  <a:fillRect t="-3448" b="-13793"/>
                </a:stretch>
              </a:blipFill>
            </p:spPr>
            <p:txBody>
              <a:bodyPr/>
              <a:lstStyle/>
              <a:p>
                <a:r>
                  <a:rPr lang="en-US">
                    <a:noFill/>
                  </a:rPr>
                  <a:t> </a:t>
                </a:r>
              </a:p>
            </p:txBody>
          </p:sp>
        </mc:Fallback>
      </mc:AlternateContent>
    </p:spTree>
    <p:extLst>
      <p:ext uri="{BB962C8B-B14F-4D97-AF65-F5344CB8AC3E}">
        <p14:creationId xmlns:p14="http://schemas.microsoft.com/office/powerpoint/2010/main" val="327439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03597"/>
            <a:ext cx="8712968" cy="3391025"/>
          </a:xfrm>
        </p:spPr>
        <p:txBody>
          <a:bodyPr>
            <a:normAutofit/>
          </a:bodyPr>
          <a:lstStyle/>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Also called </a:t>
            </a:r>
            <a:r>
              <a:rPr lang="en-US" sz="1800" b="1" u="sng" dirty="0">
                <a:solidFill>
                  <a:schemeClr val="accent1">
                    <a:lumMod val="25000"/>
                  </a:schemeClr>
                </a:solidFill>
                <a:latin typeface="+mj-lt"/>
                <a:ea typeface="SimSun" panose="02010600030101010101" pitchFamily="2" charset="-122"/>
                <a:cs typeface="Vani" panose="020B0502040204020203" pitchFamily="34" charset="0"/>
              </a:rPr>
              <a:t>Profit &amp; Loss Statement</a:t>
            </a:r>
            <a:r>
              <a:rPr lang="en-US" sz="1800" b="1" dirty="0">
                <a:solidFill>
                  <a:schemeClr val="accent1">
                    <a:lumMod val="25000"/>
                  </a:schemeClr>
                </a:solidFill>
                <a:latin typeface="+mj-lt"/>
                <a:ea typeface="SimSun" panose="02010600030101010101" pitchFamily="2" charset="-122"/>
                <a:cs typeface="Vani" panose="020B0502040204020203" pitchFamily="34" charset="0"/>
              </a:rPr>
              <a:t> </a:t>
            </a:r>
            <a:r>
              <a:rPr lang="en-US" sz="1800" dirty="0">
                <a:solidFill>
                  <a:schemeClr val="accent1">
                    <a:lumMod val="25000"/>
                  </a:schemeClr>
                </a:solidFill>
                <a:latin typeface="+mj-lt"/>
                <a:ea typeface="SimSun" panose="02010600030101010101" pitchFamily="2" charset="-122"/>
                <a:cs typeface="Vani" panose="020B0502040204020203" pitchFamily="34" charset="0"/>
              </a:rPr>
              <a:t>or </a:t>
            </a:r>
            <a:r>
              <a:rPr lang="en-US" sz="1800" b="1" u="sng" dirty="0">
                <a:solidFill>
                  <a:schemeClr val="accent1">
                    <a:lumMod val="25000"/>
                  </a:schemeClr>
                </a:solidFill>
                <a:latin typeface="+mj-lt"/>
                <a:ea typeface="SimSun" panose="02010600030101010101" pitchFamily="2" charset="-122"/>
                <a:cs typeface="Vani" panose="020B0502040204020203" pitchFamily="34" charset="0"/>
              </a:rPr>
              <a:t>Operating Account</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Summarizes revenues, expenses, and profits or losses of a company over a specific period (typically a year – as on </a:t>
            </a:r>
            <a:r>
              <a:rPr lang="en-US" sz="1800" dirty="0" err="1">
                <a:solidFill>
                  <a:schemeClr val="accent1">
                    <a:lumMod val="25000"/>
                  </a:schemeClr>
                </a:solidFill>
                <a:latin typeface="+mj-lt"/>
                <a:ea typeface="SimSun" panose="02010600030101010101" pitchFamily="2" charset="-122"/>
                <a:cs typeface="Vani" panose="020B0502040204020203" pitchFamily="34" charset="0"/>
              </a:rPr>
              <a:t>FinPlan</a:t>
            </a:r>
            <a:r>
              <a:rPr lang="en-US" sz="1800" dirty="0">
                <a:solidFill>
                  <a:schemeClr val="accent1">
                    <a:lumMod val="25000"/>
                  </a:schemeClr>
                </a:solidFill>
                <a:latin typeface="+mj-lt"/>
                <a:ea typeface="SimSun" panose="02010600030101010101" pitchFamily="2" charset="-122"/>
                <a:cs typeface="Vani" panose="020B0502040204020203" pitchFamily="34" charset="0"/>
              </a:rPr>
              <a:t>)</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Provides comprehensive view of a company’s financial performance</a:t>
            </a:r>
          </a:p>
          <a:p>
            <a:pPr marL="342900" indent="-342900">
              <a:spcAft>
                <a:spcPts val="2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Income basis for </a:t>
            </a:r>
            <a:r>
              <a:rPr lang="en-US" sz="1800" b="1" u="sng" dirty="0">
                <a:solidFill>
                  <a:schemeClr val="accent1">
                    <a:lumMod val="25000"/>
                  </a:schemeClr>
                </a:solidFill>
                <a:latin typeface="+mj-lt"/>
                <a:ea typeface="SimSun" panose="02010600030101010101" pitchFamily="2" charset="-122"/>
                <a:cs typeface="Vani" panose="020B0502040204020203" pitchFamily="34" charset="0"/>
              </a:rPr>
              <a:t>tax calculation &amp; dividend payments</a:t>
            </a:r>
          </a:p>
          <a:p>
            <a:endParaRPr lang="en-GB" dirty="0"/>
          </a:p>
        </p:txBody>
      </p:sp>
      <p:sp>
        <p:nvSpPr>
          <p:cNvPr id="3" name="Title 2"/>
          <p:cNvSpPr>
            <a:spLocks noGrp="1"/>
          </p:cNvSpPr>
          <p:nvPr>
            <p:ph type="title"/>
          </p:nvPr>
        </p:nvSpPr>
        <p:spPr/>
        <p:txBody>
          <a:bodyPr/>
          <a:lstStyle/>
          <a:p>
            <a:r>
              <a:rPr lang="en-GB" dirty="0"/>
              <a:t>2. Income Statement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pic>
        <p:nvPicPr>
          <p:cNvPr id="10" name="Picture 9">
            <a:extLst>
              <a:ext uri="{FF2B5EF4-FFF2-40B4-BE49-F238E27FC236}">
                <a16:creationId xmlns:a16="http://schemas.microsoft.com/office/drawing/2014/main" id="{ECDD79EC-A617-3740-D6E4-8AF1A18FB789}"/>
              </a:ext>
            </a:extLst>
          </p:cNvPr>
          <p:cNvPicPr>
            <a:picLocks noChangeAspect="1"/>
          </p:cNvPicPr>
          <p:nvPr/>
        </p:nvPicPr>
        <p:blipFill rotWithShape="1">
          <a:blip r:embed="rId3"/>
          <a:srcRect b="48517"/>
          <a:stretch/>
        </p:blipFill>
        <p:spPr>
          <a:xfrm>
            <a:off x="1363564" y="3465867"/>
            <a:ext cx="5891808" cy="1080120"/>
          </a:xfrm>
          <a:prstGeom prst="rect">
            <a:avLst/>
          </a:prstGeom>
        </p:spPr>
      </p:pic>
      <p:sp>
        <p:nvSpPr>
          <p:cNvPr id="11" name="Rounded Rectangle 10">
            <a:extLst>
              <a:ext uri="{FF2B5EF4-FFF2-40B4-BE49-F238E27FC236}">
                <a16:creationId xmlns:a16="http://schemas.microsoft.com/office/drawing/2014/main" id="{DC9CE5D1-BDF9-3BB3-77D4-DB9757DED1A3}"/>
              </a:ext>
            </a:extLst>
          </p:cNvPr>
          <p:cNvSpPr/>
          <p:nvPr/>
        </p:nvSpPr>
        <p:spPr>
          <a:xfrm>
            <a:off x="1638748" y="3788410"/>
            <a:ext cx="1944216" cy="216024"/>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8755665-E18E-3951-6AE2-962BBF37B0D9}"/>
              </a:ext>
            </a:extLst>
          </p:cNvPr>
          <p:cNvCxnSpPr>
            <a:cxnSpLocks/>
          </p:cNvCxnSpPr>
          <p:nvPr/>
        </p:nvCxnSpPr>
        <p:spPr>
          <a:xfrm flipH="1">
            <a:off x="3687785" y="3509958"/>
            <a:ext cx="845020" cy="316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6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099863"/>
            <a:ext cx="8712968" cy="3391025"/>
          </a:xfrm>
        </p:spPr>
        <p:txBody>
          <a:bodyPr>
            <a:normAutofit/>
          </a:bodyPr>
          <a:lstStyle/>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Summarizes how cash moves in (i.e., money received) and out (i.e., money spent) of the company over a period</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In </a:t>
            </a:r>
            <a:r>
              <a:rPr lang="en-US" sz="1800" dirty="0" err="1">
                <a:solidFill>
                  <a:schemeClr val="accent1">
                    <a:lumMod val="25000"/>
                  </a:schemeClr>
                </a:solidFill>
                <a:latin typeface="+mj-lt"/>
                <a:ea typeface="SimSun" panose="02010600030101010101" pitchFamily="2" charset="-122"/>
                <a:cs typeface="Vani" panose="020B0502040204020203" pitchFamily="34" charset="0"/>
              </a:rPr>
              <a:t>FinPlan</a:t>
            </a:r>
            <a:r>
              <a:rPr lang="en-US" sz="1800" dirty="0">
                <a:solidFill>
                  <a:schemeClr val="accent1">
                    <a:lumMod val="25000"/>
                  </a:schemeClr>
                </a:solidFill>
                <a:latin typeface="+mj-lt"/>
                <a:ea typeface="SimSun" panose="02010600030101010101" pitchFamily="2" charset="-122"/>
                <a:cs typeface="Vani" panose="020B0502040204020203" pitchFamily="34" charset="0"/>
              </a:rPr>
              <a:t>, it is called </a:t>
            </a:r>
            <a:r>
              <a:rPr lang="en-US" sz="1800" b="1" u="sng" dirty="0">
                <a:solidFill>
                  <a:schemeClr val="accent1">
                    <a:lumMod val="25000"/>
                  </a:schemeClr>
                </a:solidFill>
                <a:latin typeface="+mj-lt"/>
                <a:ea typeface="SimSun" panose="02010600030101010101" pitchFamily="2" charset="-122"/>
                <a:cs typeface="Vani" panose="020B0502040204020203" pitchFamily="34" charset="0"/>
              </a:rPr>
              <a:t>Cash Inflows &amp; Outflows</a:t>
            </a:r>
          </a:p>
          <a:p>
            <a:pPr marL="342900" indent="-342900">
              <a:spcAft>
                <a:spcPts val="600"/>
              </a:spcAft>
              <a:buFont typeface="Arial" panose="020B0604020202020204" pitchFamily="34" charset="0"/>
              <a:buChar char="•"/>
            </a:pPr>
            <a:r>
              <a:rPr lang="en-US" sz="1800" dirty="0">
                <a:solidFill>
                  <a:schemeClr val="accent1">
                    <a:lumMod val="25000"/>
                  </a:schemeClr>
                </a:solidFill>
                <a:latin typeface="+mj-lt"/>
                <a:ea typeface="SimSun" panose="02010600030101010101" pitchFamily="2" charset="-122"/>
                <a:cs typeface="Vani" panose="020B0502040204020203" pitchFamily="34" charset="0"/>
              </a:rPr>
              <a:t>Used to asses company’s ability to meet short- and long-term obligations, funding needs, and overall financial performance</a:t>
            </a:r>
          </a:p>
          <a:p>
            <a:endParaRPr lang="en-GB" dirty="0"/>
          </a:p>
        </p:txBody>
      </p:sp>
      <p:sp>
        <p:nvSpPr>
          <p:cNvPr id="3" name="Title 2"/>
          <p:cNvSpPr>
            <a:spLocks noGrp="1"/>
          </p:cNvSpPr>
          <p:nvPr>
            <p:ph type="title"/>
          </p:nvPr>
        </p:nvSpPr>
        <p:spPr/>
        <p:txBody>
          <a:bodyPr/>
          <a:lstStyle/>
          <a:p>
            <a:r>
              <a:rPr lang="en-GB" dirty="0"/>
              <a:t>3. Cash Flow Statement</a:t>
            </a:r>
          </a:p>
        </p:txBody>
      </p:sp>
      <p:sp>
        <p:nvSpPr>
          <p:cNvPr id="2" name="TextBox 1">
            <a:extLst>
              <a:ext uri="{FF2B5EF4-FFF2-40B4-BE49-F238E27FC236}">
                <a16:creationId xmlns:a16="http://schemas.microsoft.com/office/drawing/2014/main" id="{DDA93CE5-B12C-501D-571B-ADCF8FCC7C88}"/>
              </a:ext>
            </a:extLst>
          </p:cNvPr>
          <p:cNvSpPr txBox="1"/>
          <p:nvPr/>
        </p:nvSpPr>
        <p:spPr>
          <a:xfrm>
            <a:off x="262210" y="699753"/>
            <a:ext cx="4813845" cy="400110"/>
          </a:xfrm>
          <a:prstGeom prst="rect">
            <a:avLst/>
          </a:prstGeom>
          <a:noFill/>
        </p:spPr>
        <p:txBody>
          <a:bodyPr wrap="square" rtlCol="0">
            <a:spAutoFit/>
          </a:bodyPr>
          <a:lstStyle/>
          <a:p>
            <a:r>
              <a:rPr lang="en-US" sz="2000" b="1" dirty="0">
                <a:solidFill>
                  <a:schemeClr val="accent1"/>
                </a:solidFill>
              </a:rPr>
              <a:t>Overview</a:t>
            </a:r>
          </a:p>
        </p:txBody>
      </p:sp>
      <p:pic>
        <p:nvPicPr>
          <p:cNvPr id="5" name="Picture 4">
            <a:extLst>
              <a:ext uri="{FF2B5EF4-FFF2-40B4-BE49-F238E27FC236}">
                <a16:creationId xmlns:a16="http://schemas.microsoft.com/office/drawing/2014/main" id="{7699BD3D-4279-8EA8-3694-7B9211452711}"/>
              </a:ext>
            </a:extLst>
          </p:cNvPr>
          <p:cNvPicPr>
            <a:picLocks noChangeAspect="1"/>
          </p:cNvPicPr>
          <p:nvPr/>
        </p:nvPicPr>
        <p:blipFill>
          <a:blip r:embed="rId3"/>
          <a:stretch>
            <a:fillRect/>
          </a:stretch>
        </p:blipFill>
        <p:spPr>
          <a:xfrm>
            <a:off x="1626096" y="2859782"/>
            <a:ext cx="5891808" cy="2098020"/>
          </a:xfrm>
          <a:prstGeom prst="rect">
            <a:avLst/>
          </a:prstGeom>
        </p:spPr>
      </p:pic>
      <p:sp>
        <p:nvSpPr>
          <p:cNvPr id="7" name="Rounded Rectangle 6">
            <a:extLst>
              <a:ext uri="{FF2B5EF4-FFF2-40B4-BE49-F238E27FC236}">
                <a16:creationId xmlns:a16="http://schemas.microsoft.com/office/drawing/2014/main" id="{0319B69C-9609-F936-47DE-C7884C75504C}"/>
              </a:ext>
            </a:extLst>
          </p:cNvPr>
          <p:cNvSpPr/>
          <p:nvPr/>
        </p:nvSpPr>
        <p:spPr>
          <a:xfrm>
            <a:off x="1914128" y="3429113"/>
            <a:ext cx="2160240" cy="248705"/>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DBEBFCB-C7CF-9A94-45AA-9C71ABB1F94D}"/>
              </a:ext>
            </a:extLst>
          </p:cNvPr>
          <p:cNvCxnSpPr/>
          <p:nvPr/>
        </p:nvCxnSpPr>
        <p:spPr>
          <a:xfrm flipH="1">
            <a:off x="4188804" y="2941397"/>
            <a:ext cx="1296144" cy="6120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2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213</TotalTime>
  <Words>3630</Words>
  <Application>Microsoft Office PowerPoint</Application>
  <PresentationFormat>On-screen Show (16:9)</PresentationFormat>
  <Paragraphs>230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Financial Statements in FINPLAN</vt:lpstr>
      <vt:lpstr>Contents</vt:lpstr>
      <vt:lpstr>1. Balance Sheet</vt:lpstr>
      <vt:lpstr>1. Balance Sheet</vt:lpstr>
      <vt:lpstr>1. Balance Sheet</vt:lpstr>
      <vt:lpstr>1. Balance Sheet</vt:lpstr>
      <vt:lpstr>1. Balance Sheet</vt:lpstr>
      <vt:lpstr>2. Income Statement</vt:lpstr>
      <vt:lpstr>3. Cash Flow Statement</vt:lpstr>
      <vt:lpstr>3. Income vs Cash Flow Statement</vt:lpstr>
      <vt:lpstr>3. Income vs Cash Flow Statement</vt:lpstr>
      <vt:lpstr>4. Shareholder’s Return</vt:lpstr>
      <vt:lpstr>4. Shareholder’s Return</vt:lpstr>
      <vt:lpstr>4. Shareholder’s Return</vt:lpstr>
      <vt:lpstr>4. Shareholder’s Return</vt:lpstr>
      <vt:lpstr>4. Shareholder’s Return</vt:lpstr>
      <vt:lpstr>4. Shareholder’s Return</vt:lpstr>
      <vt:lpstr>4. Shareholder’s Return</vt:lpstr>
      <vt:lpstr>5. Project Finance Analysis</vt:lpstr>
      <vt:lpstr>5. Project Finance Analysis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WELSCH, Manuel</dc:creator>
  <cp:lastModifiedBy>Tan, Naomi Y C</cp:lastModifiedBy>
  <cp:revision>7</cp:revision>
  <cp:lastPrinted>2015-12-18T15:27:41Z</cp:lastPrinted>
  <dcterms:created xsi:type="dcterms:W3CDTF">2023-02-28T13:16:51Z</dcterms:created>
  <dcterms:modified xsi:type="dcterms:W3CDTF">2025-07-01T17:50:31Z</dcterms:modified>
</cp:coreProperties>
</file>