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93" r:id="rId3"/>
    <p:sldId id="447" r:id="rId4"/>
    <p:sldId id="449" r:id="rId5"/>
    <p:sldId id="448" r:id="rId6"/>
    <p:sldId id="456" r:id="rId7"/>
    <p:sldId id="550" r:id="rId8"/>
    <p:sldId id="579" r:id="rId9"/>
    <p:sldId id="578" r:id="rId10"/>
    <p:sldId id="479" r:id="rId11"/>
    <p:sldId id="552" r:id="rId12"/>
    <p:sldId id="553" r:id="rId13"/>
    <p:sldId id="570" r:id="rId14"/>
    <p:sldId id="554" r:id="rId15"/>
    <p:sldId id="575" r:id="rId16"/>
    <p:sldId id="475" r:id="rId17"/>
    <p:sldId id="555" r:id="rId18"/>
    <p:sldId id="556" r:id="rId19"/>
    <p:sldId id="557" r:id="rId20"/>
    <p:sldId id="558" r:id="rId21"/>
    <p:sldId id="559" r:id="rId22"/>
    <p:sldId id="561" r:id="rId23"/>
    <p:sldId id="560" r:id="rId24"/>
    <p:sldId id="562" r:id="rId25"/>
    <p:sldId id="571" r:id="rId26"/>
    <p:sldId id="564" r:id="rId27"/>
    <p:sldId id="489" r:id="rId28"/>
    <p:sldId id="565" r:id="rId29"/>
    <p:sldId id="576" r:id="rId30"/>
    <p:sldId id="577" r:id="rId31"/>
    <p:sldId id="566" r:id="rId32"/>
    <p:sldId id="567" r:id="rId33"/>
    <p:sldId id="491" r:id="rId34"/>
    <p:sldId id="574" r:id="rId35"/>
    <p:sldId id="572" r:id="rId36"/>
    <p:sldId id="568" r:id="rId37"/>
    <p:sldId id="291" r:id="rId38"/>
  </p:sldIdLst>
  <p:sldSz cx="9144000" cy="5143500" type="screen16x9"/>
  <p:notesSz cx="7099300" cy="10234613"/>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4" autoAdjust="0"/>
    <p:restoredTop sz="75616" autoAdjust="0"/>
  </p:normalViewPr>
  <p:slideViewPr>
    <p:cSldViewPr>
      <p:cViewPr varScale="1">
        <p:scale>
          <a:sx n="126" d="100"/>
          <a:sy n="126" d="100"/>
        </p:scale>
        <p:origin x="1672" y="184"/>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Tan" userId="8ce5270c-ec91-47e3-b3ed-c9746ddfe401" providerId="ADAL" clId="{18DC36C8-3DB4-F64F-B8DA-1416265A1E28}"/>
    <pc:docChg chg="custSel modSld">
      <pc:chgData name="Naomi Tan" userId="8ce5270c-ec91-47e3-b3ed-c9746ddfe401" providerId="ADAL" clId="{18DC36C8-3DB4-F64F-B8DA-1416265A1E28}" dt="2025-04-16T09:30:42.479" v="41"/>
      <pc:docMkLst>
        <pc:docMk/>
      </pc:docMkLst>
      <pc:sldChg chg="addSp delSp modSp mod">
        <pc:chgData name="Naomi Tan" userId="8ce5270c-ec91-47e3-b3ed-c9746ddfe401" providerId="ADAL" clId="{18DC36C8-3DB4-F64F-B8DA-1416265A1E28}" dt="2025-04-16T09:30:42.479" v="41"/>
        <pc:sldMkLst>
          <pc:docMk/>
          <pc:sldMk cId="3827987102" sldId="256"/>
        </pc:sldMkLst>
      </pc:sldChg>
    </pc:docChg>
  </pc:docChgLst>
  <pc:docChgLst>
    <pc:chgData name="Naomi Tan" userId="S::gynt3@lunet.lboro.ac.uk::8ce5270c-ec91-47e3-b3ed-c9746ddfe401" providerId="AD" clId="Web-{0022719A-F05D-3313-36DD-7F690F98FD8B}"/>
    <pc:docChg chg="modSld">
      <pc:chgData name="Naomi Tan" userId="S::gynt3@lunet.lboro.ac.uk::8ce5270c-ec91-47e3-b3ed-c9746ddfe401" providerId="AD" clId="Web-{0022719A-F05D-3313-36DD-7F690F98FD8B}" dt="2025-07-01T17:49:28.796" v="11"/>
      <pc:docMkLst>
        <pc:docMk/>
      </pc:docMkLst>
      <pc:sldChg chg="modNotes">
        <pc:chgData name="Naomi Tan" userId="S::gynt3@lunet.lboro.ac.uk::8ce5270c-ec91-47e3-b3ed-c9746ddfe401" providerId="AD" clId="Web-{0022719A-F05D-3313-36DD-7F690F98FD8B}" dt="2025-07-01T17:49:28.796" v="11"/>
        <pc:sldMkLst>
          <pc:docMk/>
          <pc:sldMk cId="3827987102" sldId="256"/>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469944498953936E-2"/>
          <c:y val="9.4116601863175567E-2"/>
          <c:w val="0.82289009609286889"/>
          <c:h val="0.79477472400098281"/>
        </c:manualLayout>
      </c:layout>
      <c:scatterChart>
        <c:scatterStyle val="lineMarker"/>
        <c:varyColors val="0"/>
        <c:ser>
          <c:idx val="0"/>
          <c:order val="0"/>
          <c:tx>
            <c:strRef>
              <c:f>Sheet1!$B$4</c:f>
              <c:strCache>
                <c:ptCount val="1"/>
                <c:pt idx="0">
                  <c:v>European Union</c:v>
                </c:pt>
              </c:strCache>
            </c:strRef>
          </c:tx>
          <c:xVal>
            <c:numRef>
              <c:f>Sheet1!$C$3:$Q$3</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numCache>
            </c:numRef>
          </c:xVal>
          <c:yVal>
            <c:numRef>
              <c:f>Sheet1!$C$4:$Q$4</c:f>
              <c:numCache>
                <c:formatCode>General</c:formatCode>
                <c:ptCount val="15"/>
                <c:pt idx="5">
                  <c:v>2.1</c:v>
                </c:pt>
                <c:pt idx="6">
                  <c:v>2.2000000000000002</c:v>
                </c:pt>
                <c:pt idx="7">
                  <c:v>1.8</c:v>
                </c:pt>
                <c:pt idx="8">
                  <c:v>2.65</c:v>
                </c:pt>
                <c:pt idx="9">
                  <c:v>3.5</c:v>
                </c:pt>
                <c:pt idx="10">
                  <c:v>0.8</c:v>
                </c:pt>
                <c:pt idx="11">
                  <c:v>1.8</c:v>
                </c:pt>
                <c:pt idx="12">
                  <c:v>3</c:v>
                </c:pt>
                <c:pt idx="13">
                  <c:v>2.6</c:v>
                </c:pt>
                <c:pt idx="14">
                  <c:v>1.5</c:v>
                </c:pt>
              </c:numCache>
            </c:numRef>
          </c:yVal>
          <c:smooth val="0"/>
          <c:extLst>
            <c:ext xmlns:c16="http://schemas.microsoft.com/office/drawing/2014/chart" uri="{C3380CC4-5D6E-409C-BE32-E72D297353CC}">
              <c16:uniqueId val="{00000000-E27F-4FE7-9137-4255E7B04D84}"/>
            </c:ext>
          </c:extLst>
        </c:ser>
        <c:ser>
          <c:idx val="1"/>
          <c:order val="1"/>
          <c:tx>
            <c:strRef>
              <c:f>Sheet1!$B$5</c:f>
              <c:strCache>
                <c:ptCount val="1"/>
                <c:pt idx="0">
                  <c:v>Jordan</c:v>
                </c:pt>
              </c:strCache>
            </c:strRef>
          </c:tx>
          <c:xVal>
            <c:numRef>
              <c:f>Sheet1!$C$3:$Q$3</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numCache>
            </c:numRef>
          </c:xVal>
          <c:yVal>
            <c:numRef>
              <c:f>Sheet1!$C$5:$Q$5</c:f>
              <c:numCache>
                <c:formatCode>General</c:formatCode>
                <c:ptCount val="15"/>
                <c:pt idx="0">
                  <c:v>3</c:v>
                </c:pt>
                <c:pt idx="1">
                  <c:v>0.7</c:v>
                </c:pt>
                <c:pt idx="2">
                  <c:v>2</c:v>
                </c:pt>
                <c:pt idx="3">
                  <c:v>3.3</c:v>
                </c:pt>
                <c:pt idx="4">
                  <c:v>2.4</c:v>
                </c:pt>
                <c:pt idx="5">
                  <c:v>3.2</c:v>
                </c:pt>
                <c:pt idx="6">
                  <c:v>4.5</c:v>
                </c:pt>
                <c:pt idx="7">
                  <c:v>6.3</c:v>
                </c:pt>
                <c:pt idx="8">
                  <c:v>5.4</c:v>
                </c:pt>
                <c:pt idx="9">
                  <c:v>14.9</c:v>
                </c:pt>
                <c:pt idx="10">
                  <c:v>-0.7</c:v>
                </c:pt>
                <c:pt idx="11">
                  <c:v>4.4000000000000004</c:v>
                </c:pt>
                <c:pt idx="12">
                  <c:v>4.4000000000000004</c:v>
                </c:pt>
                <c:pt idx="13">
                  <c:v>4.8</c:v>
                </c:pt>
                <c:pt idx="14">
                  <c:v>5.9</c:v>
                </c:pt>
              </c:numCache>
            </c:numRef>
          </c:yVal>
          <c:smooth val="0"/>
          <c:extLst>
            <c:ext xmlns:c16="http://schemas.microsoft.com/office/drawing/2014/chart" uri="{C3380CC4-5D6E-409C-BE32-E72D297353CC}">
              <c16:uniqueId val="{00000001-E27F-4FE7-9137-4255E7B04D84}"/>
            </c:ext>
          </c:extLst>
        </c:ser>
        <c:ser>
          <c:idx val="2"/>
          <c:order val="2"/>
          <c:tx>
            <c:strRef>
              <c:f>Sheet1!$B$6</c:f>
              <c:strCache>
                <c:ptCount val="1"/>
                <c:pt idx="0">
                  <c:v>Ghana</c:v>
                </c:pt>
              </c:strCache>
            </c:strRef>
          </c:tx>
          <c:xVal>
            <c:numRef>
              <c:f>Sheet1!$C$3:$Q$3</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numCache>
            </c:numRef>
          </c:xVal>
          <c:yVal>
            <c:numRef>
              <c:f>Sheet1!$C$6:$Q$6</c:f>
              <c:numCache>
                <c:formatCode>General</c:formatCode>
                <c:ptCount val="15"/>
                <c:pt idx="0">
                  <c:v>12.8</c:v>
                </c:pt>
                <c:pt idx="1">
                  <c:v>22.8</c:v>
                </c:pt>
                <c:pt idx="2">
                  <c:v>25</c:v>
                </c:pt>
                <c:pt idx="3">
                  <c:v>14.5</c:v>
                </c:pt>
                <c:pt idx="4">
                  <c:v>26.7</c:v>
                </c:pt>
                <c:pt idx="5">
                  <c:v>13</c:v>
                </c:pt>
                <c:pt idx="6">
                  <c:v>15.1</c:v>
                </c:pt>
                <c:pt idx="7">
                  <c:v>10.9</c:v>
                </c:pt>
                <c:pt idx="8">
                  <c:v>10.7</c:v>
                </c:pt>
                <c:pt idx="9">
                  <c:v>16.5</c:v>
                </c:pt>
                <c:pt idx="10">
                  <c:v>19.3</c:v>
                </c:pt>
                <c:pt idx="11">
                  <c:v>10.9</c:v>
                </c:pt>
                <c:pt idx="12">
                  <c:v>8.6999999999999993</c:v>
                </c:pt>
                <c:pt idx="13">
                  <c:v>9.1999999999999993</c:v>
                </c:pt>
                <c:pt idx="14">
                  <c:v>11</c:v>
                </c:pt>
              </c:numCache>
            </c:numRef>
          </c:yVal>
          <c:smooth val="0"/>
          <c:extLst>
            <c:ext xmlns:c16="http://schemas.microsoft.com/office/drawing/2014/chart" uri="{C3380CC4-5D6E-409C-BE32-E72D297353CC}">
              <c16:uniqueId val="{00000002-E27F-4FE7-9137-4255E7B04D84}"/>
            </c:ext>
          </c:extLst>
        </c:ser>
        <c:ser>
          <c:idx val="3"/>
          <c:order val="3"/>
          <c:tx>
            <c:strRef>
              <c:f>Sheet1!$B$7</c:f>
              <c:strCache>
                <c:ptCount val="1"/>
                <c:pt idx="0">
                  <c:v>Philippines</c:v>
                </c:pt>
              </c:strCache>
            </c:strRef>
          </c:tx>
          <c:xVal>
            <c:numRef>
              <c:f>Sheet1!$C$3:$Q$3</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numCache>
            </c:numRef>
          </c:xVal>
          <c:yVal>
            <c:numRef>
              <c:f>Sheet1!$C$7:$Q$7</c:f>
              <c:numCache>
                <c:formatCode>General</c:formatCode>
                <c:ptCount val="15"/>
                <c:pt idx="0">
                  <c:v>6.8</c:v>
                </c:pt>
                <c:pt idx="1">
                  <c:v>5</c:v>
                </c:pt>
                <c:pt idx="2">
                  <c:v>6</c:v>
                </c:pt>
                <c:pt idx="3">
                  <c:v>3.1</c:v>
                </c:pt>
                <c:pt idx="4">
                  <c:v>3.1</c:v>
                </c:pt>
                <c:pt idx="5">
                  <c:v>5.5</c:v>
                </c:pt>
                <c:pt idx="6">
                  <c:v>7.6</c:v>
                </c:pt>
                <c:pt idx="7">
                  <c:v>6.2</c:v>
                </c:pt>
                <c:pt idx="8">
                  <c:v>2.8</c:v>
                </c:pt>
                <c:pt idx="9">
                  <c:v>9.3000000000000007</c:v>
                </c:pt>
                <c:pt idx="10">
                  <c:v>3.2</c:v>
                </c:pt>
                <c:pt idx="11">
                  <c:v>3.8</c:v>
                </c:pt>
                <c:pt idx="12">
                  <c:v>4.8</c:v>
                </c:pt>
                <c:pt idx="13">
                  <c:v>3.1</c:v>
                </c:pt>
                <c:pt idx="14">
                  <c:v>2.8</c:v>
                </c:pt>
              </c:numCache>
            </c:numRef>
          </c:yVal>
          <c:smooth val="0"/>
          <c:extLst>
            <c:ext xmlns:c16="http://schemas.microsoft.com/office/drawing/2014/chart" uri="{C3380CC4-5D6E-409C-BE32-E72D297353CC}">
              <c16:uniqueId val="{00000003-E27F-4FE7-9137-4255E7B04D84}"/>
            </c:ext>
          </c:extLst>
        </c:ser>
        <c:ser>
          <c:idx val="4"/>
          <c:order val="4"/>
          <c:tx>
            <c:strRef>
              <c:f>Sheet1!$B$8</c:f>
              <c:strCache>
                <c:ptCount val="1"/>
                <c:pt idx="0">
                  <c:v>Uruguay</c:v>
                </c:pt>
              </c:strCache>
            </c:strRef>
          </c:tx>
          <c:xVal>
            <c:numRef>
              <c:f>Sheet1!$C$3:$Q$3</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numCache>
            </c:numRef>
          </c:xVal>
          <c:yVal>
            <c:numRef>
              <c:f>Sheet1!$C$8:$Q$8</c:f>
              <c:numCache>
                <c:formatCode>General</c:formatCode>
                <c:ptCount val="15"/>
                <c:pt idx="0">
                  <c:v>4</c:v>
                </c:pt>
                <c:pt idx="1">
                  <c:v>4.8</c:v>
                </c:pt>
                <c:pt idx="2">
                  <c:v>3.6</c:v>
                </c:pt>
                <c:pt idx="3">
                  <c:v>14.1</c:v>
                </c:pt>
                <c:pt idx="4">
                  <c:v>19.399999999999999</c:v>
                </c:pt>
                <c:pt idx="5">
                  <c:v>7.6</c:v>
                </c:pt>
                <c:pt idx="6">
                  <c:v>4.7</c:v>
                </c:pt>
                <c:pt idx="7">
                  <c:v>6.5</c:v>
                </c:pt>
                <c:pt idx="8">
                  <c:v>8.1</c:v>
                </c:pt>
                <c:pt idx="9">
                  <c:v>7.9</c:v>
                </c:pt>
                <c:pt idx="10">
                  <c:v>7.1</c:v>
                </c:pt>
                <c:pt idx="11">
                  <c:v>6.9</c:v>
                </c:pt>
                <c:pt idx="12">
                  <c:v>8.1</c:v>
                </c:pt>
                <c:pt idx="13">
                  <c:v>8.1</c:v>
                </c:pt>
                <c:pt idx="14">
                  <c:v>8.3000000000000007</c:v>
                </c:pt>
              </c:numCache>
            </c:numRef>
          </c:yVal>
          <c:smooth val="0"/>
          <c:extLst>
            <c:ext xmlns:c16="http://schemas.microsoft.com/office/drawing/2014/chart" uri="{C3380CC4-5D6E-409C-BE32-E72D297353CC}">
              <c16:uniqueId val="{00000004-E27F-4FE7-9137-4255E7B04D84}"/>
            </c:ext>
          </c:extLst>
        </c:ser>
        <c:dLbls>
          <c:showLegendKey val="0"/>
          <c:showVal val="0"/>
          <c:showCatName val="0"/>
          <c:showSerName val="0"/>
          <c:showPercent val="0"/>
          <c:showBubbleSize val="0"/>
        </c:dLbls>
        <c:axId val="45183360"/>
        <c:axId val="45184896"/>
      </c:scatterChart>
      <c:valAx>
        <c:axId val="45183360"/>
        <c:scaling>
          <c:orientation val="minMax"/>
          <c:max val="2013"/>
          <c:min val="1999"/>
        </c:scaling>
        <c:delete val="0"/>
        <c:axPos val="b"/>
        <c:numFmt formatCode="General" sourceLinked="1"/>
        <c:majorTickMark val="out"/>
        <c:minorTickMark val="none"/>
        <c:tickLblPos val="low"/>
        <c:txPr>
          <a:bodyPr rot="-3600000"/>
          <a:lstStyle/>
          <a:p>
            <a:pPr>
              <a:defRPr/>
            </a:pPr>
            <a:endParaRPr lang="en-US"/>
          </a:p>
        </c:txPr>
        <c:crossAx val="45184896"/>
        <c:crosses val="autoZero"/>
        <c:crossBetween val="midCat"/>
        <c:majorUnit val="2"/>
      </c:valAx>
      <c:valAx>
        <c:axId val="45184896"/>
        <c:scaling>
          <c:orientation val="minMax"/>
        </c:scaling>
        <c:delete val="0"/>
        <c:axPos val="l"/>
        <c:majorGridlines/>
        <c:numFmt formatCode="General" sourceLinked="1"/>
        <c:majorTickMark val="out"/>
        <c:minorTickMark val="none"/>
        <c:tickLblPos val="nextTo"/>
        <c:crossAx val="45183360"/>
        <c:crossesAt val="1999"/>
        <c:crossBetween val="midCat"/>
      </c:valAx>
      <c:spPr>
        <a:noFill/>
        <a:ln>
          <a:noFill/>
        </a:ln>
      </c:spPr>
    </c:plotArea>
    <c:legend>
      <c:legendPos val="r"/>
      <c:layout>
        <c:manualLayout>
          <c:xMode val="edge"/>
          <c:yMode val="edge"/>
          <c:x val="0.67346699627908291"/>
          <c:y val="8.3212679921652793E-2"/>
          <c:w val="0.20482814716082526"/>
          <c:h val="0.31526701768364884"/>
        </c:manualLayout>
      </c:layout>
      <c:overlay val="0"/>
    </c:legend>
    <c:plotVisOnly val="1"/>
    <c:dispBlanksAs val="gap"/>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dirty="0">
                <a:latin typeface="Arial" panose="020B0604020202020204" pitchFamily="34" charset="0"/>
                <a:cs typeface="Arial" panose="020B0604020202020204" pitchFamily="34" charset="0"/>
              </a:rPr>
              <a:t>"Constant" electricity price </a:t>
            </a:r>
          </a:p>
          <a:p>
            <a:pPr>
              <a:defRPr/>
            </a:pPr>
            <a:r>
              <a:rPr lang="en-US" sz="1400" dirty="0">
                <a:latin typeface="Arial" panose="020B0604020202020204" pitchFamily="34" charset="0"/>
                <a:cs typeface="Arial" panose="020B0604020202020204" pitchFamily="34" charset="0"/>
              </a:rPr>
              <a:t>@</a:t>
            </a:r>
            <a:r>
              <a:rPr lang="en-US" sz="1400" baseline="0" dirty="0">
                <a:latin typeface="Arial" panose="020B0604020202020204" pitchFamily="34" charset="0"/>
                <a:cs typeface="Arial" panose="020B0604020202020204" pitchFamily="34" charset="0"/>
              </a:rPr>
              <a:t> 10% inflation</a:t>
            </a:r>
            <a:endParaRPr lang="en-US" sz="1400" dirty="0">
              <a:latin typeface="Arial" panose="020B0604020202020204" pitchFamily="34" charset="0"/>
              <a:cs typeface="Arial" panose="020B0604020202020204" pitchFamily="34" charset="0"/>
            </a:endParaRPr>
          </a:p>
        </c:rich>
      </c:tx>
      <c:overlay val="0"/>
    </c:title>
    <c:autoTitleDeleted val="0"/>
    <c:plotArea>
      <c:layout/>
      <c:scatterChart>
        <c:scatterStyle val="smoothMarker"/>
        <c:varyColors val="0"/>
        <c:ser>
          <c:idx val="0"/>
          <c:order val="0"/>
          <c:tx>
            <c:strRef>
              <c:f>Sheet1!$L$36</c:f>
              <c:strCache>
                <c:ptCount val="1"/>
                <c:pt idx="0">
                  <c:v>Electricity price</c:v>
                </c:pt>
              </c:strCache>
            </c:strRef>
          </c:tx>
          <c:xVal>
            <c:numRef>
              <c:f>Sheet1!$K$37:$K$52</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xVal>
          <c:yVal>
            <c:numRef>
              <c:f>Sheet1!$L$37:$L$52</c:f>
              <c:numCache>
                <c:formatCode>0</c:formatCode>
                <c:ptCount val="16"/>
                <c:pt idx="0" formatCode="General">
                  <c:v>10</c:v>
                </c:pt>
                <c:pt idx="1">
                  <c:v>11</c:v>
                </c:pt>
                <c:pt idx="2">
                  <c:v>12.100000000000001</c:v>
                </c:pt>
                <c:pt idx="3">
                  <c:v>13.310000000000002</c:v>
                </c:pt>
                <c:pt idx="4">
                  <c:v>14.641000000000004</c:v>
                </c:pt>
                <c:pt idx="5">
                  <c:v>16.105100000000004</c:v>
                </c:pt>
                <c:pt idx="6">
                  <c:v>17.715610000000005</c:v>
                </c:pt>
                <c:pt idx="7">
                  <c:v>19.487171000000007</c:v>
                </c:pt>
                <c:pt idx="8">
                  <c:v>21.43588810000001</c:v>
                </c:pt>
                <c:pt idx="9">
                  <c:v>23.579476910000015</c:v>
                </c:pt>
                <c:pt idx="10">
                  <c:v>25.937424601000018</c:v>
                </c:pt>
                <c:pt idx="11">
                  <c:v>28.531167061100021</c:v>
                </c:pt>
                <c:pt idx="12">
                  <c:v>31.384283767210025</c:v>
                </c:pt>
                <c:pt idx="13">
                  <c:v>34.522712143931031</c:v>
                </c:pt>
                <c:pt idx="14">
                  <c:v>37.974983358324138</c:v>
                </c:pt>
                <c:pt idx="15">
                  <c:v>41.772481694156554</c:v>
                </c:pt>
              </c:numCache>
            </c:numRef>
          </c:yVal>
          <c:smooth val="1"/>
          <c:extLst>
            <c:ext xmlns:c16="http://schemas.microsoft.com/office/drawing/2014/chart" uri="{C3380CC4-5D6E-409C-BE32-E72D297353CC}">
              <c16:uniqueId val="{00000000-9AA1-F149-8BF2-ABAEB0A22CBA}"/>
            </c:ext>
          </c:extLst>
        </c:ser>
        <c:dLbls>
          <c:showLegendKey val="0"/>
          <c:showVal val="0"/>
          <c:showCatName val="0"/>
          <c:showSerName val="0"/>
          <c:showPercent val="0"/>
          <c:showBubbleSize val="0"/>
        </c:dLbls>
        <c:axId val="45644800"/>
        <c:axId val="45781760"/>
      </c:scatterChart>
      <c:valAx>
        <c:axId val="45644800"/>
        <c:scaling>
          <c:orientation val="minMax"/>
          <c:max val="2030"/>
          <c:min val="2015"/>
        </c:scaling>
        <c:delete val="0"/>
        <c:axPos val="b"/>
        <c:numFmt formatCode="General" sourceLinked="1"/>
        <c:majorTickMark val="out"/>
        <c:minorTickMark val="none"/>
        <c:tickLblPos val="nextTo"/>
        <c:crossAx val="45781760"/>
        <c:crosses val="autoZero"/>
        <c:crossBetween val="midCat"/>
      </c:valAx>
      <c:valAx>
        <c:axId val="45781760"/>
        <c:scaling>
          <c:orientation val="minMax"/>
        </c:scaling>
        <c:delete val="0"/>
        <c:axPos val="l"/>
        <c:majorGridlines/>
        <c:numFmt formatCode="General" sourceLinked="1"/>
        <c:majorTickMark val="out"/>
        <c:minorTickMark val="none"/>
        <c:tickLblPos val="nextTo"/>
        <c:crossAx val="45644800"/>
        <c:crosses val="autoZero"/>
        <c:crossBetween val="midCat"/>
      </c:valAx>
      <c:spPr>
        <a:noFill/>
        <a:ln>
          <a:noFill/>
        </a:ln>
      </c:spPr>
    </c:plotArea>
    <c:plotVisOnly val="1"/>
    <c:dispBlanksAs val="gap"/>
    <c:showDLblsOverMax val="0"/>
  </c:chart>
  <c:spPr>
    <a:noFill/>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222"/>
          </a:xfrm>
          <a:prstGeom prst="rect">
            <a:avLst/>
          </a:prstGeom>
        </p:spPr>
        <p:txBody>
          <a:bodyPr vert="horz" lIns="94736" tIns="47368" rIns="94736" bIns="47368" rtlCol="0"/>
          <a:lstStyle>
            <a:lvl1pPr algn="l">
              <a:defRPr sz="1200"/>
            </a:lvl1pPr>
          </a:lstStyle>
          <a:p>
            <a:endParaRPr lang="en-GB"/>
          </a:p>
        </p:txBody>
      </p:sp>
      <p:sp>
        <p:nvSpPr>
          <p:cNvPr id="3" name="Date Placeholder 2"/>
          <p:cNvSpPr>
            <a:spLocks noGrp="1"/>
          </p:cNvSpPr>
          <p:nvPr>
            <p:ph type="dt" idx="1"/>
          </p:nvPr>
        </p:nvSpPr>
        <p:spPr>
          <a:xfrm>
            <a:off x="4020507" y="0"/>
            <a:ext cx="3077137" cy="512222"/>
          </a:xfrm>
          <a:prstGeom prst="rect">
            <a:avLst/>
          </a:prstGeom>
        </p:spPr>
        <p:txBody>
          <a:bodyPr vert="horz" lIns="94736" tIns="47368" rIns="94736" bIns="47368" rtlCol="0"/>
          <a:lstStyle>
            <a:lvl1pPr algn="r">
              <a:defRPr sz="1200"/>
            </a:lvl1pPr>
          </a:lstStyle>
          <a:p>
            <a:fld id="{5E945880-6D3B-45FB-851F-AFC0D1D23A0C}" type="datetimeFigureOut">
              <a:rPr lang="en-GB" smtClean="0"/>
              <a:t>01/07/2025</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36" tIns="47368" rIns="94736" bIns="47368" rtlCol="0" anchor="ctr"/>
          <a:lstStyle/>
          <a:p>
            <a:endParaRPr lang="en-GB"/>
          </a:p>
        </p:txBody>
      </p:sp>
      <p:sp>
        <p:nvSpPr>
          <p:cNvPr id="5" name="Notes Placeholder 4"/>
          <p:cNvSpPr>
            <a:spLocks noGrp="1"/>
          </p:cNvSpPr>
          <p:nvPr>
            <p:ph type="body" sz="quarter" idx="3"/>
          </p:nvPr>
        </p:nvSpPr>
        <p:spPr>
          <a:xfrm>
            <a:off x="709602" y="4862017"/>
            <a:ext cx="5680103" cy="4605085"/>
          </a:xfrm>
          <a:prstGeom prst="rect">
            <a:avLst/>
          </a:prstGeom>
        </p:spPr>
        <p:txBody>
          <a:bodyPr vert="horz" lIns="94736" tIns="47368" rIns="94736" bIns="473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0755"/>
            <a:ext cx="3077137" cy="512222"/>
          </a:xfrm>
          <a:prstGeom prst="rect">
            <a:avLst/>
          </a:prstGeom>
        </p:spPr>
        <p:txBody>
          <a:bodyPr vert="horz" lIns="94736" tIns="47368" rIns="94736" bIns="47368" rtlCol="0" anchor="b"/>
          <a:lstStyle>
            <a:lvl1pPr algn="l">
              <a:defRPr sz="1200"/>
            </a:lvl1pPr>
          </a:lstStyle>
          <a:p>
            <a:endParaRPr lang="en-GB"/>
          </a:p>
        </p:txBody>
      </p:sp>
      <p:sp>
        <p:nvSpPr>
          <p:cNvPr id="7" name="Slide Number Placeholder 6"/>
          <p:cNvSpPr>
            <a:spLocks noGrp="1"/>
          </p:cNvSpPr>
          <p:nvPr>
            <p:ph type="sldNum" sz="quarter" idx="5"/>
          </p:nvPr>
        </p:nvSpPr>
        <p:spPr>
          <a:xfrm>
            <a:off x="4020507" y="9720755"/>
            <a:ext cx="3077137" cy="512222"/>
          </a:xfrm>
          <a:prstGeom prst="rect">
            <a:avLst/>
          </a:prstGeom>
        </p:spPr>
        <p:txBody>
          <a:bodyPr vert="horz" lIns="94736" tIns="47368" rIns="94736" bIns="47368" rtlCol="0" anchor="b"/>
          <a:lstStyle>
            <a:lvl1pPr algn="r">
              <a:defRPr sz="1200"/>
            </a:lvl1pPr>
          </a:lstStyle>
          <a:p>
            <a:fld id="{5750A1E1-C8D9-4447-9192-37BA973CD27A}" type="slidenum">
              <a:rPr lang="en-GB" smtClean="0"/>
              <a:t>‹#›</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investopedia.com/terms/c/contractionary-policy.asp" TargetMode="External"/><Relationship Id="rId13" Type="http://schemas.openxmlformats.org/officeDocument/2006/relationships/hyperlink" Target="http://www.investopedia.com/terms/a/accrue.asp" TargetMode="External"/><Relationship Id="rId3" Type="http://schemas.openxmlformats.org/officeDocument/2006/relationships/hyperlink" Target="http://www.investopedia.com/terms/i/inflation.asp" TargetMode="External"/><Relationship Id="rId7" Type="http://schemas.openxmlformats.org/officeDocument/2006/relationships/hyperlink" Target="http://www.investopedia.com/terms/m/monetarypolicy.asp" TargetMode="External"/><Relationship Id="rId12" Type="http://schemas.openxmlformats.org/officeDocument/2006/relationships/hyperlink" Target="http://www.investopedia.com/terms/i/interestrate.asp"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investopedia.com/terms/p/price-controls.asp" TargetMode="External"/><Relationship Id="rId11" Type="http://schemas.openxmlformats.org/officeDocument/2006/relationships/hyperlink" Target="http://www.investopedia.com/terms/e/economicgrowth.asp" TargetMode="External"/><Relationship Id="rId5" Type="http://schemas.openxmlformats.org/officeDocument/2006/relationships/hyperlink" Target="http://www.investopedia.com/terms/r/recession.asp" TargetMode="External"/><Relationship Id="rId10" Type="http://schemas.openxmlformats.org/officeDocument/2006/relationships/hyperlink" Target="http://www.investopedia.com/terms/a/available-credit.asp" TargetMode="External"/><Relationship Id="rId4" Type="http://schemas.openxmlformats.org/officeDocument/2006/relationships/hyperlink" Target="http://www.investopedia.com/terms/e/exchangerate.asp" TargetMode="External"/><Relationship Id="rId9" Type="http://schemas.openxmlformats.org/officeDocument/2006/relationships/hyperlink" Target="http://www.investopedia.com/terms/m/moneysupply.asp" TargetMode="External"/><Relationship Id="rId14" Type="http://schemas.openxmlformats.org/officeDocument/2006/relationships/hyperlink" Target="http://www.investopedia.com/terms/r/requiredreserves.asp"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investopedia.com/terms/c/contractionary-policy.asp" TargetMode="External"/><Relationship Id="rId13" Type="http://schemas.openxmlformats.org/officeDocument/2006/relationships/hyperlink" Target="http://www.investopedia.com/terms/a/accrue.asp" TargetMode="External"/><Relationship Id="rId3" Type="http://schemas.openxmlformats.org/officeDocument/2006/relationships/hyperlink" Target="http://www.investopedia.com/terms/i/inflation.asp" TargetMode="External"/><Relationship Id="rId7" Type="http://schemas.openxmlformats.org/officeDocument/2006/relationships/hyperlink" Target="http://www.investopedia.com/terms/m/monetarypolicy.asp" TargetMode="External"/><Relationship Id="rId12" Type="http://schemas.openxmlformats.org/officeDocument/2006/relationships/hyperlink" Target="http://www.investopedia.com/terms/i/interestrate.asp"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investopedia.com/terms/p/price-controls.asp" TargetMode="External"/><Relationship Id="rId11" Type="http://schemas.openxmlformats.org/officeDocument/2006/relationships/hyperlink" Target="http://www.investopedia.com/terms/e/economicgrowth.asp" TargetMode="External"/><Relationship Id="rId5" Type="http://schemas.openxmlformats.org/officeDocument/2006/relationships/hyperlink" Target="http://www.investopedia.com/terms/r/recession.asp" TargetMode="External"/><Relationship Id="rId10" Type="http://schemas.openxmlformats.org/officeDocument/2006/relationships/hyperlink" Target="http://www.investopedia.com/terms/a/available-credit.asp" TargetMode="External"/><Relationship Id="rId4" Type="http://schemas.openxmlformats.org/officeDocument/2006/relationships/hyperlink" Target="http://www.investopedia.com/terms/e/exchangerate.asp" TargetMode="External"/><Relationship Id="rId9" Type="http://schemas.openxmlformats.org/officeDocument/2006/relationships/hyperlink" Target="http://www.investopedia.com/terms/m/moneysupply.asp" TargetMode="External"/><Relationship Id="rId14" Type="http://schemas.openxmlformats.org/officeDocument/2006/relationships/hyperlink" Target="http://www.investopedia.com/terms/r/requiredreserves.asp"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nvestopedia.com/terms/d/deflation.asp"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investopedia.com/terms/c/consumer-spending.asp" TargetMode="External"/><Relationship Id="rId4" Type="http://schemas.openxmlformats.org/officeDocument/2006/relationships/hyperlink" Target="https://www.investopedia.com/terms/b/buyingpower.asp"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heguardian.com/business/2022/jul/21/european-central-bank-raises-interest-rates-for-first-time-in-11-year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theguardian.com/business/2022/jul/21/interest-rates-the-three-central-banks-facing-one-tricky-balancing-act" TargetMode="External"/><Relationship Id="rId4" Type="http://schemas.openxmlformats.org/officeDocument/2006/relationships/hyperlink" Target="https://www.theguardian.com/business/european-central-bank"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b="1"/>
              <a:t>Licence: </a:t>
            </a:r>
            <a:r>
              <a:rPr lang="en-GB"/>
              <a:t>This work is licensed under the Creative Commons Attribution 4.0 International License (CC BY 4.0). To view a copy of this license, visit </a:t>
            </a:r>
            <a:r>
              <a:rPr lang="en-GB" dirty="0">
                <a:solidFill>
                  <a:srgbClr val="444444"/>
                </a:solidFill>
                <a:hlinkClick r:id="rId3"/>
              </a:rPr>
              <a:t>https://creativecommons.org/licenses/by/4.0/</a:t>
            </a:r>
            <a:r>
              <a:rPr lang="en-GB"/>
              <a:t>.</a:t>
            </a:r>
            <a:endParaRPr lang="en-US">
              <a:solidFill>
                <a:srgbClr val="444444"/>
              </a:solidFill>
            </a:endParaRPr>
          </a:p>
          <a:p>
            <a:r>
              <a:rPr lang="en-GB" b="1" dirty="0"/>
              <a:t>Attribution: </a:t>
            </a:r>
            <a:r>
              <a:rPr lang="en-GB"/>
              <a:t>Please cite as: Tan, N. (2025) Designing Case Studies in FINPLAN and Addressing Data Needs. Version 1. Climate Compatible Growth Teaching Kit Website, Climate Compatible Growth.</a:t>
            </a:r>
            <a:endParaRPr lang="en-US">
              <a:solidFill>
                <a:srgbClr val="444444"/>
              </a:solidFill>
            </a:endParaRPr>
          </a:p>
          <a:p>
            <a:endParaRPr lang="en-GB" dirty="0">
              <a:ea typeface="Calibri"/>
              <a:cs typeface="Calibri"/>
            </a:endParaRPr>
          </a:p>
        </p:txBody>
      </p:sp>
      <p:sp>
        <p:nvSpPr>
          <p:cNvPr id="4" name="Slide Number Placeholder 3"/>
          <p:cNvSpPr>
            <a:spLocks noGrp="1"/>
          </p:cNvSpPr>
          <p:nvPr>
            <p:ph type="sldNum" sz="quarter" idx="10"/>
          </p:nvPr>
        </p:nvSpPr>
        <p:spPr/>
        <p:txBody>
          <a:bodyPr/>
          <a:lstStyle/>
          <a:p>
            <a:fld id="{5750A1E1-C8D9-4447-9192-37BA973CD27A}" type="slidenum">
              <a:rPr lang="en-GB" smtClean="0"/>
              <a:t>1</a:t>
            </a:fld>
            <a:endParaRPr lang="en-GB"/>
          </a:p>
        </p:txBody>
      </p:sp>
    </p:spTree>
    <p:extLst>
      <p:ext uri="{BB962C8B-B14F-4D97-AF65-F5344CB8AC3E}">
        <p14:creationId xmlns:p14="http://schemas.microsoft.com/office/powerpoint/2010/main" val="872101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15</a:t>
            </a:fld>
            <a:endParaRPr lang="en-GB"/>
          </a:p>
        </p:txBody>
      </p:sp>
    </p:spTree>
    <p:extLst>
      <p:ext uri="{BB962C8B-B14F-4D97-AF65-F5344CB8AC3E}">
        <p14:creationId xmlns:p14="http://schemas.microsoft.com/office/powerpoint/2010/main" val="640266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808991-A83C-46C8-A7E5-1A27472B0039}" type="slidenum">
              <a:rPr lang="en-US" altLang="en-US" smtClean="0"/>
              <a:pPr/>
              <a:t>16</a:t>
            </a:fld>
            <a:endParaRPr lang="en-US" altLang="en-US"/>
          </a:p>
        </p:txBody>
      </p:sp>
    </p:spTree>
    <p:extLst>
      <p:ext uri="{BB962C8B-B14F-4D97-AF65-F5344CB8AC3E}">
        <p14:creationId xmlns:p14="http://schemas.microsoft.com/office/powerpoint/2010/main" val="1038170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a:t>https://</a:t>
            </a:r>
            <a:r>
              <a:rPr lang="en-GB" dirty="0" err="1"/>
              <a:t>en.wikipedia.org</a:t>
            </a:r>
            <a:r>
              <a:rPr lang="en-GB" dirty="0"/>
              <a:t>/wiki/</a:t>
            </a:r>
            <a:r>
              <a:rPr lang="en-GB" dirty="0" err="1"/>
              <a:t>Fixed_exchange-rate_system</a:t>
            </a:r>
            <a:endParaRPr lang="en-GB"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b="0" i="0" dirty="0">
                <a:solidFill>
                  <a:srgbClr val="D1D5DB"/>
                </a:solidFill>
                <a:effectLst/>
                <a:latin typeface="Söhne"/>
              </a:rPr>
              <a:t>There are various exchange rate regimes, including floating, fixed, and pegged exchange rates.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0" i="0" dirty="0">
              <a:solidFill>
                <a:srgbClr val="D1D5DB"/>
              </a:solidFill>
              <a:effectLst/>
              <a:latin typeface="Söhne"/>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b="1" i="0" dirty="0">
                <a:solidFill>
                  <a:srgbClr val="D1D5DB"/>
                </a:solidFill>
                <a:effectLst/>
                <a:latin typeface="Söhne"/>
              </a:rPr>
              <a:t>Floating exchange rates: </a:t>
            </a:r>
            <a:r>
              <a:rPr lang="en-GB" b="0" i="0" dirty="0">
                <a:solidFill>
                  <a:srgbClr val="D1D5DB"/>
                </a:solidFill>
                <a:effectLst/>
                <a:latin typeface="Söhne"/>
              </a:rPr>
              <a:t>currency values are determined by market forces, specifically supply and demand in the foreign exchange market. The exchange rate is allowed to fluctuate freely based on changing economic conditions. Central banks do not actively intervene to control or stabilize the currency's value. Instead, the exchange rate is determined by the foreign exchange market, where buyers and sellers interact. This is the most common exchange rate regime in the world.</a:t>
            </a:r>
          </a:p>
          <a:p>
            <a:pPr algn="l">
              <a:buFont typeface="Arial" panose="020B0604020202020204" pitchFamily="34" charset="0"/>
              <a:buChar char="•"/>
            </a:pPr>
            <a:r>
              <a:rPr lang="en-GB" b="0" i="1" dirty="0">
                <a:solidFill>
                  <a:srgbClr val="D1D5DB"/>
                </a:solidFill>
                <a:effectLst/>
                <a:latin typeface="Söhne"/>
              </a:rPr>
              <a:t>Pros:</a:t>
            </a:r>
            <a:r>
              <a:rPr lang="en-GB" b="0" i="0" dirty="0">
                <a:solidFill>
                  <a:srgbClr val="D1D5DB"/>
                </a:solidFill>
                <a:effectLst/>
                <a:latin typeface="Söhne"/>
              </a:rPr>
              <a:t> Provides stability and predictability for international trade and investment. Reduces currency risk.</a:t>
            </a:r>
          </a:p>
          <a:p>
            <a:pPr algn="l">
              <a:buFont typeface="Arial" panose="020B0604020202020204" pitchFamily="34" charset="0"/>
              <a:buChar char="•"/>
            </a:pPr>
            <a:r>
              <a:rPr lang="en-GB" b="0" i="1" dirty="0">
                <a:solidFill>
                  <a:srgbClr val="D1D5DB"/>
                </a:solidFill>
                <a:effectLst/>
                <a:latin typeface="Söhne"/>
              </a:rPr>
              <a:t>Cons:</a:t>
            </a:r>
            <a:r>
              <a:rPr lang="en-GB" b="0" i="0" dirty="0">
                <a:solidFill>
                  <a:srgbClr val="D1D5DB"/>
                </a:solidFill>
                <a:effectLst/>
                <a:latin typeface="Söhne"/>
              </a:rPr>
              <a:t> Requires significant foreign exchange reserves, limits flexibility in monetary policy, and may face challenges if economic conditions diverge from those of the reference currency.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1" i="0" dirty="0">
              <a:solidFill>
                <a:srgbClr val="D1D5DB"/>
              </a:solidFill>
              <a:effectLst/>
              <a:latin typeface="Söhne"/>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b="1" i="0" dirty="0">
                <a:solidFill>
                  <a:srgbClr val="D1D5DB"/>
                </a:solidFill>
                <a:effectLst/>
                <a:latin typeface="Söhne"/>
              </a:rPr>
              <a:t>Fixed exchange rates: </a:t>
            </a:r>
            <a:r>
              <a:rPr lang="en-GB" b="0" i="0" dirty="0">
                <a:solidFill>
                  <a:srgbClr val="D1D5DB"/>
                </a:solidFill>
                <a:effectLst/>
                <a:latin typeface="Söhne"/>
              </a:rPr>
              <a:t>country's currency value is set, pegged, or fixed relative to another major currency, such as the U.S. dollar or gold. The central bank actively intervenes in the foreign exchange market to maintain this fixed rate. Central banks buy or sell their currency in the foreign exchange market to ensure that the exchange rate remains close to the predetermined fixed rate. This is an uncommon regime, and is mostly used by small countries with significant external trade with strong, reserve currencies. E.g. Hong Kong dollar is pegged to the U.S. dollar within a narrow band, with the Hong Kong Monetary Authority actively intervening to maintain the peg. Denmark  has fixed exchange rate policy relative to the euro through the Exchange Rate Mechanism (ERM II), with a narrow fluctuation band.</a:t>
            </a:r>
          </a:p>
          <a:p>
            <a:pPr algn="l">
              <a:buFont typeface="Arial" panose="020B0604020202020204" pitchFamily="34" charset="0"/>
              <a:buChar char="•"/>
            </a:pPr>
            <a:r>
              <a:rPr lang="en-GB" b="0" i="1" dirty="0">
                <a:solidFill>
                  <a:srgbClr val="D1D5DB"/>
                </a:solidFill>
                <a:effectLst/>
                <a:latin typeface="Söhne"/>
              </a:rPr>
              <a:t>Pros:</a:t>
            </a:r>
            <a:r>
              <a:rPr lang="en-GB" b="0" i="0" dirty="0">
                <a:solidFill>
                  <a:srgbClr val="D1D5DB"/>
                </a:solidFill>
                <a:effectLst/>
                <a:latin typeface="Söhne"/>
              </a:rPr>
              <a:t> Provides stability and predictability for international trade and investment. Reduces currency risk.</a:t>
            </a:r>
          </a:p>
          <a:p>
            <a:pPr algn="l">
              <a:buFont typeface="Arial" panose="020B0604020202020204" pitchFamily="34" charset="0"/>
              <a:buChar char="•"/>
            </a:pPr>
            <a:r>
              <a:rPr lang="en-GB" b="0" i="1" dirty="0">
                <a:solidFill>
                  <a:srgbClr val="D1D5DB"/>
                </a:solidFill>
                <a:effectLst/>
                <a:latin typeface="Söhne"/>
              </a:rPr>
              <a:t>Cons:</a:t>
            </a:r>
            <a:r>
              <a:rPr lang="en-GB" b="0" i="0" dirty="0">
                <a:solidFill>
                  <a:srgbClr val="D1D5DB"/>
                </a:solidFill>
                <a:effectLst/>
                <a:latin typeface="Söhne"/>
              </a:rPr>
              <a:t> Requires significant foreign exchange reserves, limits flexibility in monetary policy, and may face challenges if economic conditions diverge from those of the reference currency.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0" i="0" dirty="0">
              <a:solidFill>
                <a:srgbClr val="D1D5DB"/>
              </a:solidFill>
              <a:effectLst/>
              <a:latin typeface="Söhne"/>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b="1" i="0" dirty="0">
                <a:solidFill>
                  <a:srgbClr val="D1D5DB"/>
                </a:solidFill>
                <a:effectLst/>
                <a:latin typeface="Söhne"/>
              </a:rPr>
              <a:t>Pegged exchange rates: </a:t>
            </a:r>
            <a:r>
              <a:rPr lang="en-GB" b="0" i="0" dirty="0">
                <a:solidFill>
                  <a:srgbClr val="D1D5DB"/>
                </a:solidFill>
                <a:effectLst/>
                <a:latin typeface="Söhne"/>
              </a:rPr>
              <a:t>country's currency value is tied to the value of another major currency or a basket of currencies. The pegged rate is maintained through active intervention by the central bank. Similar to fixed exchange rates, the central bank intervenes in the foreign exchange market to keep the currency value close to the pegged rate. Used by several countries, examples are The Djiboutian Franc - pegged to the U.S. dollar. The Chinese Yuan (Renminbi) has a managed peg against a basket of currencies. The People's Bank of China (PBOC) sets a daily reference rate, and the yuan is allowed to fluctuate within a specified band.</a:t>
            </a:r>
          </a:p>
          <a:p>
            <a:pPr algn="l">
              <a:buFont typeface="Arial" panose="020B0604020202020204" pitchFamily="34" charset="0"/>
              <a:buChar char="•"/>
            </a:pPr>
            <a:r>
              <a:rPr lang="en-GB" b="0" i="1" dirty="0">
                <a:solidFill>
                  <a:srgbClr val="D1D5DB"/>
                </a:solidFill>
                <a:effectLst/>
                <a:latin typeface="Söhne"/>
              </a:rPr>
              <a:t>Pros:</a:t>
            </a:r>
            <a:r>
              <a:rPr lang="en-GB" b="0" i="0" dirty="0">
                <a:solidFill>
                  <a:srgbClr val="D1D5DB"/>
                </a:solidFill>
                <a:effectLst/>
                <a:latin typeface="Söhne"/>
              </a:rPr>
              <a:t> Offers some stability and predictability while allowing for adjustments in the peg if economic conditions change. </a:t>
            </a:r>
          </a:p>
          <a:p>
            <a:pPr algn="l">
              <a:buFont typeface="Arial" panose="020B0604020202020204" pitchFamily="34" charset="0"/>
              <a:buChar char="•"/>
            </a:pPr>
            <a:r>
              <a:rPr lang="en-GB" b="0" i="1" dirty="0">
                <a:solidFill>
                  <a:srgbClr val="D1D5DB"/>
                </a:solidFill>
                <a:effectLst/>
                <a:latin typeface="Söhne"/>
              </a:rPr>
              <a:t>Cons:</a:t>
            </a:r>
            <a:r>
              <a:rPr lang="en-GB" b="0" i="0" dirty="0">
                <a:solidFill>
                  <a:srgbClr val="D1D5DB"/>
                </a:solidFill>
                <a:effectLst/>
                <a:latin typeface="Söhne"/>
              </a:rPr>
              <a:t> Requires ongoing central bank intervention, and the effectiveness of the peg depends on the credibility and strength of the pegged currency.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0" i="0" dirty="0">
              <a:solidFill>
                <a:srgbClr val="D1D5DB"/>
              </a:solidFill>
              <a:effectLst/>
              <a:latin typeface="Söhne"/>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GB" b="0" i="0" dirty="0">
              <a:solidFill>
                <a:srgbClr val="D1D5DB"/>
              </a:solidFill>
              <a:effectLst/>
              <a:latin typeface="Söhne"/>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b="0" i="0" dirty="0">
                <a:solidFill>
                  <a:srgbClr val="D1D5DB"/>
                </a:solidFill>
                <a:effectLst/>
                <a:latin typeface="Söhne"/>
              </a:rPr>
              <a:t>the main difference between fixed and pegged lies in the flexibility of the exchange rate. A fixed exchange rate is rigid and remains constant, while a pegged exchange rate allows for periodic adjustments. Both systems involve a commitment by the authorities to maintain a specific value for the currency, but the degree of flexibility in response to changing economic conditions distinguishes them.</a:t>
            </a:r>
          </a:p>
        </p:txBody>
      </p:sp>
      <p:sp>
        <p:nvSpPr>
          <p:cNvPr id="4" name="Slide Number Placeholder 3"/>
          <p:cNvSpPr>
            <a:spLocks noGrp="1"/>
          </p:cNvSpPr>
          <p:nvPr>
            <p:ph type="sldNum" sz="quarter" idx="5"/>
          </p:nvPr>
        </p:nvSpPr>
        <p:spPr/>
        <p:txBody>
          <a:bodyPr/>
          <a:lstStyle/>
          <a:p>
            <a:fld id="{5750A1E1-C8D9-4447-9192-37BA973CD27A}" type="slidenum">
              <a:rPr lang="en-GB" smtClean="0"/>
              <a:t>17</a:t>
            </a:fld>
            <a:endParaRPr lang="en-GB"/>
          </a:p>
        </p:txBody>
      </p:sp>
    </p:spTree>
    <p:extLst>
      <p:ext uri="{BB962C8B-B14F-4D97-AF65-F5344CB8AC3E}">
        <p14:creationId xmlns:p14="http://schemas.microsoft.com/office/powerpoint/2010/main" val="2429729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18</a:t>
            </a:fld>
            <a:endParaRPr lang="en-GB"/>
          </a:p>
        </p:txBody>
      </p:sp>
    </p:spTree>
    <p:extLst>
      <p:ext uri="{BB962C8B-B14F-4D97-AF65-F5344CB8AC3E}">
        <p14:creationId xmlns:p14="http://schemas.microsoft.com/office/powerpoint/2010/main" val="2568300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Equity: </a:t>
            </a:r>
            <a:r>
              <a:rPr lang="en-GB" b="0" i="0" dirty="0">
                <a:solidFill>
                  <a:srgbClr val="D1D5DB"/>
                </a:solidFill>
                <a:effectLst/>
                <a:latin typeface="Söhne"/>
              </a:rPr>
              <a:t>In the context of financing, particularly in business and corporate finance, "equity" refers to a source of capital that represents ownership in a company. Equity financing involves raising funds by selling ownership shares in the company to investors. These investors become shareholders and have a claim on the company's assets and future profits. Equity financing has both advantages and disadvantages. On the positive side, it does not involve repayment obligations and can provide a company with long-term capital. However, it dilutes existing ownership and may give shareholders a claim on future profits.</a:t>
            </a:r>
          </a:p>
          <a:p>
            <a:endParaRPr lang="en-GB" b="0" i="0" dirty="0">
              <a:solidFill>
                <a:srgbClr val="D1D5DB"/>
              </a:solidFill>
              <a:effectLst/>
              <a:latin typeface="Söhne"/>
            </a:endParaRPr>
          </a:p>
          <a:p>
            <a:pPr algn="l"/>
            <a:r>
              <a:rPr lang="en-GB" b="1" i="0" dirty="0">
                <a:solidFill>
                  <a:srgbClr val="D1D5DB"/>
                </a:solidFill>
                <a:effectLst/>
                <a:latin typeface="Söhne"/>
              </a:rPr>
              <a:t>Export credits: </a:t>
            </a:r>
            <a:r>
              <a:rPr lang="en-GB" b="0" i="0" dirty="0">
                <a:solidFill>
                  <a:srgbClr val="D1D5DB"/>
                </a:solidFill>
                <a:effectLst/>
                <a:latin typeface="Söhne"/>
              </a:rPr>
              <a:t>Export credit, in the context of sources of financing, refers to financial assistance or credit facilities provided to support and facilitate international trade. It is a form of financing designed to mitigate the risks associated with exporting goods and services, helping businesses access working capital and expand their reach in the global market. Export credit is often provided by governments or specialized financial institutions to support domestic companies in their export activities. </a:t>
            </a:r>
            <a:r>
              <a:rPr lang="en-GB" b="0" i="0" dirty="0">
                <a:solidFill>
                  <a:srgbClr val="FFFFFF"/>
                </a:solidFill>
                <a:effectLst/>
                <a:latin typeface="Söhne"/>
              </a:rPr>
              <a:t>Export credit is a crucial element in promoting international trade, especially for small and medium-sized enterprises (SMEs) that may face challenges in accessing traditional financing. By mitigating risks and providing financial support, export credit facilitates the growth of exports and contributes to the economic development of exporting countries. It is important to note that the specific mechanisms and offerings may vary by country and the policies of the relevant ECAs or financial institutions.</a:t>
            </a:r>
          </a:p>
          <a:p>
            <a:pPr algn="l"/>
            <a:br>
              <a:rPr lang="en-GB" b="0" i="0" dirty="0">
                <a:solidFill>
                  <a:srgbClr val="FFFFFF"/>
                </a:solidFill>
                <a:effectLst/>
                <a:latin typeface="Söhne"/>
              </a:rPr>
            </a:br>
            <a:r>
              <a:rPr lang="en-US" b="1" i="0" dirty="0">
                <a:solidFill>
                  <a:srgbClr val="FFFFFF"/>
                </a:solidFill>
                <a:effectLst/>
                <a:latin typeface="Söhne"/>
              </a:rPr>
              <a:t>Commercial loans: </a:t>
            </a:r>
            <a:r>
              <a:rPr lang="en-GB" b="0" i="0" dirty="0">
                <a:solidFill>
                  <a:srgbClr val="D1D5DB"/>
                </a:solidFill>
                <a:effectLst/>
                <a:latin typeface="Söhne"/>
              </a:rPr>
              <a:t>Commercial loans refer to debt-based financing provided by banks and financial institutions to businesses for various purposes related to their operations, expansion, or specific projects. These loans are a common source of financing for businesses and are typically repaid over a specified period with interest.</a:t>
            </a:r>
            <a:r>
              <a:rPr lang="en-US" b="0" i="0" dirty="0">
                <a:solidFill>
                  <a:srgbClr val="FFFFFF"/>
                </a:solidFill>
                <a:effectLst/>
                <a:latin typeface="Söhne"/>
              </a:rPr>
              <a:t> </a:t>
            </a:r>
            <a:r>
              <a:rPr lang="en-GB" b="0" i="0" dirty="0">
                <a:solidFill>
                  <a:srgbClr val="D1D5DB"/>
                </a:solidFill>
                <a:effectLst/>
                <a:latin typeface="Söhne"/>
              </a:rPr>
              <a:t>Commercial loans play a crucial role in helping businesses access the capital needed for growth, expansion, and day-to-day operations. Businesses should carefully evaluate their financing needs, terms offered by lenders, and their ability to meet repayment obligations before taking on a commercial loan.</a:t>
            </a:r>
            <a:r>
              <a:rPr lang="en-US" b="0" i="0" dirty="0">
                <a:solidFill>
                  <a:srgbClr val="FFFFFF"/>
                </a:solidFill>
                <a:effectLst/>
                <a:latin typeface="Söhne"/>
              </a:rPr>
              <a:t> </a:t>
            </a:r>
            <a:r>
              <a:rPr lang="en-GB" b="0" i="0" dirty="0">
                <a:solidFill>
                  <a:srgbClr val="D1D5DB"/>
                </a:solidFill>
                <a:effectLst/>
                <a:latin typeface="Söhne"/>
              </a:rPr>
              <a:t>Equity as a source of financing is distinct from debt financing, where funds are borrowed and must be repaid with interest. In equity financing, there is no obligation to repay the capital, but investors receive ownership stakes in return for their investment.</a:t>
            </a:r>
            <a:endParaRPr lang="en-US" b="0" i="0" dirty="0">
              <a:solidFill>
                <a:srgbClr val="FFFFFF"/>
              </a:solidFill>
              <a:effectLst/>
              <a:latin typeface="Söhne"/>
            </a:endParaRPr>
          </a:p>
          <a:p>
            <a:pPr algn="l"/>
            <a:endParaRPr lang="en-US" b="0" i="0" dirty="0">
              <a:solidFill>
                <a:srgbClr val="FFFFFF"/>
              </a:solidFill>
              <a:effectLst/>
              <a:latin typeface="Söhne"/>
            </a:endParaRPr>
          </a:p>
          <a:p>
            <a:pPr algn="l"/>
            <a:r>
              <a:rPr lang="en-US" b="1" i="0" dirty="0">
                <a:solidFill>
                  <a:srgbClr val="FFFFFF"/>
                </a:solidFill>
                <a:effectLst/>
                <a:latin typeface="Söhne"/>
              </a:rPr>
              <a:t>Bonds: </a:t>
            </a:r>
            <a:r>
              <a:rPr lang="en-GB" b="0" i="0" dirty="0">
                <a:solidFill>
                  <a:srgbClr val="D1D5DB"/>
                </a:solidFill>
                <a:effectLst/>
                <a:latin typeface="Söhne"/>
              </a:rPr>
              <a:t>Bonds are debt securities that represent a form of borrowing for both governments and corporations. When entities issue bonds, they are essentially borrowing money from investors. Bonds are considered a common source of long-term financing and can be an attractive option for investors seeking fixed income.</a:t>
            </a:r>
            <a:r>
              <a:rPr lang="en-US" b="0" i="0" dirty="0">
                <a:solidFill>
                  <a:srgbClr val="FFFFFF"/>
                </a:solidFill>
                <a:effectLst/>
                <a:latin typeface="Söhne"/>
              </a:rPr>
              <a:t> </a:t>
            </a:r>
            <a:r>
              <a:rPr lang="en-GB" b="0" i="0" dirty="0">
                <a:solidFill>
                  <a:srgbClr val="D1D5DB"/>
                </a:solidFill>
                <a:effectLst/>
                <a:latin typeface="Söhne"/>
              </a:rPr>
              <a:t>Investors in bonds can include individual investors, institutional investors, and other entities seeking fixed income and relative safety compared to more volatile investments. Bonds provide a way for issuers to raise capital by accessing funds from a broad base of investors.</a:t>
            </a:r>
          </a:p>
          <a:p>
            <a:pPr algn="l"/>
            <a:endParaRPr lang="en-GB" b="0" i="0" dirty="0">
              <a:solidFill>
                <a:srgbClr val="D1D5DB"/>
              </a:solidFill>
              <a:effectLst/>
              <a:latin typeface="Söhne"/>
            </a:endParaRPr>
          </a:p>
          <a:p>
            <a:pPr algn="l"/>
            <a:r>
              <a:rPr lang="en-GB" b="0" i="0" dirty="0">
                <a:solidFill>
                  <a:srgbClr val="D1D5DB"/>
                </a:solidFill>
                <a:effectLst/>
                <a:latin typeface="Söhne"/>
              </a:rPr>
              <a:t>Stand-by loans: A standby loan is a type of financial arrangement where a lender agrees to provide funds to a borrower if needed, but the borrower is not obligated to draw on the loan immediately. It acts as a financial safety net or contingency plan for the borrower in case of unforeseen circumstances or funding needs. Standby loans are often used by businesses, governments, or individuals to ensure they have access to additional funds when necessary. Standby loans offer financial flexibility and can be an effective risk management tool for borrowers facing uncertain financial conditions. They provide a source of funds that can be quickly accessed when needed, helping borrowers navigate unexpected challenges or capitalize on opportunities.</a:t>
            </a:r>
          </a:p>
          <a:p>
            <a:pPr algn="l"/>
            <a:endParaRPr lang="en-GB" b="0" i="0" dirty="0">
              <a:solidFill>
                <a:srgbClr val="D1D5DB"/>
              </a:solidFill>
              <a:effectLst/>
              <a:latin typeface="Söhne"/>
            </a:endParaRPr>
          </a:p>
          <a:p>
            <a:pPr algn="l"/>
            <a:r>
              <a:rPr lang="en-GB" b="0" i="0" dirty="0">
                <a:solidFill>
                  <a:srgbClr val="FFFFFF"/>
                </a:solidFill>
                <a:effectLst/>
                <a:latin typeface="Söhne"/>
              </a:rPr>
              <a:t>Others: consumers’ contribution, deposits</a:t>
            </a:r>
          </a:p>
        </p:txBody>
      </p:sp>
      <p:sp>
        <p:nvSpPr>
          <p:cNvPr id="4" name="Slide Number Placeholder 3"/>
          <p:cNvSpPr>
            <a:spLocks noGrp="1"/>
          </p:cNvSpPr>
          <p:nvPr>
            <p:ph type="sldNum" sz="quarter" idx="5"/>
          </p:nvPr>
        </p:nvSpPr>
        <p:spPr/>
        <p:txBody>
          <a:bodyPr/>
          <a:lstStyle/>
          <a:p>
            <a:fld id="{5750A1E1-C8D9-4447-9192-37BA973CD27A}" type="slidenum">
              <a:rPr lang="en-GB" smtClean="0"/>
              <a:t>20</a:t>
            </a:fld>
            <a:endParaRPr lang="en-GB"/>
          </a:p>
        </p:txBody>
      </p:sp>
    </p:spTree>
    <p:extLst>
      <p:ext uri="{BB962C8B-B14F-4D97-AF65-F5344CB8AC3E}">
        <p14:creationId xmlns:p14="http://schemas.microsoft.com/office/powerpoint/2010/main" val="4122159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effectLst/>
              </a:rPr>
              <a:t>Government infrastructure bonds: </a:t>
            </a:r>
            <a:r>
              <a:rPr lang="en-GB" b="0" i="0" dirty="0">
                <a:solidFill>
                  <a:srgbClr val="D1D5DB"/>
                </a:solidFill>
                <a:effectLst/>
                <a:latin typeface="Söhne"/>
              </a:rPr>
              <a:t>debt securities issued by a government to raise funds specifically for financing infrastructure projects. These bonds are a form of long-term financing that allows governments to fund the construction, maintenance, and development of public infrastructure, such as roads, bridges, airports, utilities, and other essential facilities.</a:t>
            </a:r>
          </a:p>
          <a:p>
            <a:endParaRPr lang="en-GB" b="0" i="0" dirty="0">
              <a:solidFill>
                <a:srgbClr val="D1D5DB"/>
              </a:solidFill>
              <a:effectLst/>
              <a:latin typeface="Söhne"/>
            </a:endParaRPr>
          </a:p>
          <a:p>
            <a:r>
              <a:rPr lang="en-GB" b="1" i="0" dirty="0">
                <a:solidFill>
                  <a:srgbClr val="D1D5DB"/>
                </a:solidFill>
                <a:effectLst/>
                <a:latin typeface="Söhne"/>
              </a:rPr>
              <a:t>Development finance institutions (DFIs): </a:t>
            </a:r>
            <a:r>
              <a:rPr lang="en-GB" b="0" i="0" dirty="0">
                <a:solidFill>
                  <a:srgbClr val="D1D5DB"/>
                </a:solidFill>
                <a:effectLst/>
                <a:latin typeface="Söhne"/>
              </a:rPr>
              <a:t>specialized financial institutions that provide long-term financing and investment to support economic development in emerging and developing countries. DFIs play a crucial role in promoting sustainable development by investing in projects that contribute to poverty reduction, job creation, infrastructure development, and the overall improvement of living standards. </a:t>
            </a:r>
          </a:p>
          <a:p>
            <a:endParaRPr lang="en-GB" b="0" i="0" dirty="0">
              <a:solidFill>
                <a:srgbClr val="D1D5DB"/>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D1D5DB"/>
                </a:solidFill>
                <a:effectLst/>
                <a:latin typeface="Söhne"/>
              </a:rPr>
              <a:t>International project finance banks: </a:t>
            </a:r>
            <a:r>
              <a:rPr lang="en-GB" b="0" i="0" dirty="0">
                <a:solidFill>
                  <a:srgbClr val="D1D5DB"/>
                </a:solidFill>
                <a:effectLst/>
                <a:latin typeface="Söhne"/>
              </a:rPr>
              <a:t>providing financing for large-scale infrastructure and development projects across borders. These banks specialize in structuring and funding projects that may involve significant capital expenditures and long-term commitments. While the terms "Development Finance Institutions (DFIs)" and "International Project Finance Banks" are sometimes used interchangeably, they can represent slightly different concepts, and their distinctions may vary depending on regional practices. Generally, DFIs are a broader category that includes various institutions supporting economic development, while international project finance banks specifically focus on financing large-scale projects across borders. Examples are ADB, AfDB, etc</a:t>
            </a:r>
          </a:p>
          <a:p>
            <a:endParaRPr lang="en-GB" b="0" i="0" dirty="0">
              <a:solidFill>
                <a:srgbClr val="D1D5DB"/>
              </a:solidFill>
              <a:effectLst/>
              <a:latin typeface="Söhne"/>
            </a:endParaRPr>
          </a:p>
          <a:p>
            <a:r>
              <a:rPr lang="en-GB" b="1" i="0" dirty="0">
                <a:solidFill>
                  <a:srgbClr val="D1D5DB"/>
                </a:solidFill>
                <a:effectLst/>
                <a:latin typeface="Söhne"/>
              </a:rPr>
              <a:t>Commercial banks: </a:t>
            </a:r>
            <a:r>
              <a:rPr lang="en-GB" b="0" i="0" dirty="0">
                <a:solidFill>
                  <a:srgbClr val="D1D5DB"/>
                </a:solidFill>
                <a:effectLst/>
                <a:latin typeface="Söhne"/>
              </a:rPr>
              <a:t>financial institutions that provide a wide range of financial services to individuals, businesses, and governments. They are key components of the financial system and play a crucial role in facilitating economic activities. Commercial banks are profit-driven entities, and their primary source of revenue comes from interest earned on loans and fees for various financial services.</a:t>
            </a:r>
          </a:p>
          <a:p>
            <a:endParaRPr lang="en-GB" b="0" i="0" dirty="0">
              <a:solidFill>
                <a:srgbClr val="D1D5DB"/>
              </a:solidFill>
              <a:effectLst/>
              <a:latin typeface="Söhne"/>
            </a:endParaRPr>
          </a:p>
          <a:p>
            <a:r>
              <a:rPr lang="en-GB" b="1" i="0" dirty="0">
                <a:solidFill>
                  <a:srgbClr val="D1D5DB"/>
                </a:solidFill>
                <a:effectLst/>
                <a:latin typeface="Söhne"/>
              </a:rPr>
              <a:t>Wider capital markets: </a:t>
            </a:r>
            <a:r>
              <a:rPr lang="en-GB" b="0" i="0" dirty="0">
                <a:solidFill>
                  <a:srgbClr val="D1D5DB"/>
                </a:solidFill>
                <a:effectLst/>
                <a:latin typeface="Söhne"/>
              </a:rPr>
              <a:t>refers to the broader financial markets where various financial instruments are bought and sold, providing a platform for raising capital and conducting investment activities. In the context of sources of financing, the wider capital markets include a range of instruments and venues beyond traditional banking channels. These markets allow entities, including governments, corporations, and financial institutions, to access funds from a diverse pool of investors. E.g. crowdfunding</a:t>
            </a:r>
          </a:p>
          <a:p>
            <a:endParaRPr lang="en-GB" b="0" i="0" dirty="0">
              <a:solidFill>
                <a:srgbClr val="D1D5DB"/>
              </a:solidFill>
              <a:effectLst/>
              <a:latin typeface="Söhne"/>
            </a:endParaRPr>
          </a:p>
          <a:p>
            <a:r>
              <a:rPr lang="en-GB" b="1" i="0" dirty="0">
                <a:solidFill>
                  <a:srgbClr val="D1D5DB"/>
                </a:solidFill>
                <a:effectLst/>
                <a:latin typeface="Söhne"/>
              </a:rPr>
              <a:t>Vendor finance: </a:t>
            </a:r>
            <a:r>
              <a:rPr lang="en-GB" b="0" i="0" dirty="0">
                <a:solidFill>
                  <a:srgbClr val="D1D5DB"/>
                </a:solidFill>
                <a:effectLst/>
                <a:latin typeface="Söhne"/>
              </a:rPr>
              <a:t>financial arrangement in which the seller of a property, business, or asset provides financing to the buyer. In other words, the seller takes on the role of the lender, offering credit to the purchaser to facilitate the sale. This type of financing is commonly used in real estate transactions, business sales, and equipment purchases.</a:t>
            </a:r>
          </a:p>
          <a:p>
            <a:endParaRPr lang="en-GB" b="0" i="0" dirty="0">
              <a:solidFill>
                <a:srgbClr val="D1D5DB"/>
              </a:solidFill>
              <a:effectLst/>
              <a:latin typeface="Söhne"/>
            </a:endParaRPr>
          </a:p>
          <a:p>
            <a:r>
              <a:rPr lang="en-GB" b="1" i="0" dirty="0">
                <a:solidFill>
                  <a:srgbClr val="D1D5DB"/>
                </a:solidFill>
                <a:effectLst/>
                <a:latin typeface="Söhne"/>
              </a:rPr>
              <a:t>JVs: </a:t>
            </a:r>
            <a:r>
              <a:rPr lang="en-GB" b="0" i="0" dirty="0">
                <a:solidFill>
                  <a:srgbClr val="D1D5DB"/>
                </a:solidFill>
                <a:effectLst/>
                <a:latin typeface="Söhne"/>
              </a:rPr>
              <a:t>collaborative business arrangements between two or more entities that come together to pursue a specific business opportunity. In terms of sources of financing, JVs can utilize various funding mechanisms to support their operations and achieve their objectives. The choice of financing sources depends on the nature of the joint venture, the industry, and the financial capabilities of the participating entities. </a:t>
            </a:r>
          </a:p>
          <a:p>
            <a:endParaRPr lang="en-GB" b="0" i="0" dirty="0">
              <a:solidFill>
                <a:srgbClr val="D1D5DB"/>
              </a:solidFill>
              <a:effectLst/>
              <a:latin typeface="Söhne"/>
            </a:endParaRPr>
          </a:p>
          <a:p>
            <a:r>
              <a:rPr lang="en-GB" b="1" i="0" dirty="0">
                <a:solidFill>
                  <a:srgbClr val="D1D5DB"/>
                </a:solidFill>
                <a:effectLst/>
                <a:latin typeface="Söhne"/>
              </a:rPr>
              <a:t>Concessions, BOT: </a:t>
            </a:r>
            <a:r>
              <a:rPr lang="en-GB" b="0" i="0" dirty="0">
                <a:solidFill>
                  <a:srgbClr val="D1D5DB"/>
                </a:solidFill>
                <a:effectLst/>
                <a:latin typeface="Söhne"/>
              </a:rPr>
              <a:t>Concessions and Build-Operate-Transfer (BOT) arrangements are specific project finance and delivery models often used in infrastructure projects. These models involve private sector participation in the development, financing, and operation of public infrastructure.</a:t>
            </a:r>
          </a:p>
          <a:p>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21</a:t>
            </a:fld>
            <a:endParaRPr lang="en-GB"/>
          </a:p>
        </p:txBody>
      </p:sp>
    </p:spTree>
    <p:extLst>
      <p:ext uri="{BB962C8B-B14F-4D97-AF65-F5344CB8AC3E}">
        <p14:creationId xmlns:p14="http://schemas.microsoft.com/office/powerpoint/2010/main" val="3500963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different types of loan that one can consider. There is foreign currency loans from foreign banks, and local currency loans from local banks. The choice between foreign or local or both </a:t>
            </a:r>
            <a:r>
              <a:rPr lang="en-GB" dirty="0" err="1"/>
              <a:t>deprends</a:t>
            </a:r>
            <a:r>
              <a:rPr lang="en-GB" dirty="0"/>
              <a:t> on various factors – </a:t>
            </a:r>
            <a:r>
              <a:rPr lang="en-GB" b="0" i="0" dirty="0">
                <a:solidFill>
                  <a:srgbClr val="D1D5DB"/>
                </a:solidFill>
                <a:effectLst/>
                <a:latin typeface="Söhne"/>
              </a:rPr>
              <a:t>borrower's risk tolerance, exposure to exchange rate fluctuations, and the nature of the borrowing transaction. Each type of loan has its advantages and considerations based on the specific circumstances of the borrower.</a:t>
            </a:r>
          </a:p>
          <a:p>
            <a:endParaRPr lang="en-GB" b="0" i="0" dirty="0">
              <a:solidFill>
                <a:srgbClr val="D1D5DB"/>
              </a:solidFill>
              <a:effectLst/>
              <a:latin typeface="Söhne"/>
            </a:endParaRPr>
          </a:p>
          <a:p>
            <a:r>
              <a:rPr lang="en-GB" b="0" i="0" dirty="0">
                <a:solidFill>
                  <a:srgbClr val="D1D5DB"/>
                </a:solidFill>
                <a:effectLst/>
                <a:latin typeface="Söhne"/>
              </a:rPr>
              <a:t>With commercial loans, there is normally an interest floating rate. Interest floating rates, in the context of commercial loans, refer to the interest rates that are not fixed but rather fluctuate or "float" based on changes in a reference interest rate or benchmark. These rates are commonly used in commercial loans to provide flexibility and to align the interest charged on the loan with prevailing market conditions. And there is normally a spread above these rates (in addition to the rates) - and this is based on the credit rating. It's important for borrowers and lenders to clearly define the terms of the floating rate in the loan agreement, specifying the benchmark rate, the spread, adjustment frequency, and any other relevant details. This transparency helps both parties understand how changes in market conditions will impact the cost of borrowing. Additionally, borrowers should carefully assess their risk tolerance and financial strategy when choosing between fixed and floating rate loans.</a:t>
            </a:r>
          </a:p>
          <a:p>
            <a:endParaRPr lang="en-GB" b="0" i="0" dirty="0">
              <a:solidFill>
                <a:srgbClr val="D1D5DB"/>
              </a:solidFill>
              <a:effectLst/>
              <a:latin typeface="Söhne"/>
            </a:endParaRPr>
          </a:p>
          <a:p>
            <a:r>
              <a:rPr lang="en-GB" b="0" i="0" dirty="0">
                <a:solidFill>
                  <a:srgbClr val="D1D5DB"/>
                </a:solidFill>
                <a:effectLst/>
                <a:latin typeface="Söhne"/>
              </a:rPr>
              <a:t>LIBOR (London Interbank Offered Rate), EIBOR (Emirates Interbank Offered Rate), and IBOR (Interbank Offered Rate) are all types of benchmark interest rates used in various financial markets. These rates represent the average interest rates at which banks can borrow unsecured funds from other banks in the interbank market. Each of these rates serves as a reference for a specific geographic region or currency.</a:t>
            </a:r>
            <a:endParaRPr lang="en-GB" dirty="0"/>
          </a:p>
          <a:p>
            <a:endParaRPr lang="en-GB" dirty="0"/>
          </a:p>
          <a:p>
            <a:r>
              <a:rPr lang="en-GB" dirty="0"/>
              <a:t>London Interbank Offered Rate</a:t>
            </a:r>
          </a:p>
          <a:p>
            <a:r>
              <a:rPr lang="en-GB" dirty="0"/>
              <a:t>Emirates Inter Bank Offered Rates</a:t>
            </a:r>
          </a:p>
          <a:p>
            <a:r>
              <a:rPr lang="en-GB" dirty="0"/>
              <a:t>Norway Inter-bank Offered</a:t>
            </a:r>
            <a:r>
              <a:rPr lang="en-GB" baseline="0" dirty="0"/>
              <a:t> Rate</a:t>
            </a:r>
            <a:endParaRPr lang="en-GB"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a:t>Sri Lanka Inter Bank Offered Rates</a:t>
            </a:r>
          </a:p>
          <a:p>
            <a:r>
              <a:rPr lang="en-GB" dirty="0"/>
              <a:t>Etc</a:t>
            </a:r>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22</a:t>
            </a:fld>
            <a:endParaRPr lang="en-GB"/>
          </a:p>
        </p:txBody>
      </p:sp>
    </p:spTree>
    <p:extLst>
      <p:ext uri="{BB962C8B-B14F-4D97-AF65-F5344CB8AC3E}">
        <p14:creationId xmlns:p14="http://schemas.microsoft.com/office/powerpoint/2010/main" val="890594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r>
              <a:rPr lang="en-GB" b="0" i="0" dirty="0">
                <a:solidFill>
                  <a:srgbClr val="D1D5DB"/>
                </a:solidFill>
                <a:effectLst/>
                <a:latin typeface="Söhne"/>
              </a:rPr>
              <a:t>Export credit refers to financing provided to support the export of goods and services. This is often facilitated by specialized entities known as Export Credit Agencies (ECAs) with the goal of promoting exports, stimulating economic growth, and enhancing the competitiveness of domestic industries. It plays a crucial role in facilitating international trade by offering financial assistance to exporters and mitigating the risks associated with cross-border transactions. It normally includes a fixed interest rate, term (repayment period) as well as eligibility and conditions from the financial institution.</a:t>
            </a:r>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23</a:t>
            </a:fld>
            <a:endParaRPr lang="en-GB"/>
          </a:p>
        </p:txBody>
      </p:sp>
    </p:spTree>
    <p:extLst>
      <p:ext uri="{BB962C8B-B14F-4D97-AF65-F5344CB8AC3E}">
        <p14:creationId xmlns:p14="http://schemas.microsoft.com/office/powerpoint/2010/main" val="3992508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8" charset="0"/>
                <a:ea typeface="+mn-ea"/>
                <a:cs typeface="+mn-cs"/>
              </a:rPr>
              <a:t>Now lets go into more details with the terms and conditions for export credits, looking at sector understandings! </a:t>
            </a:r>
            <a:r>
              <a:rPr lang="en-GB" b="0" i="0" dirty="0">
                <a:solidFill>
                  <a:srgbClr val="D1D5DB"/>
                </a:solidFill>
                <a:effectLst/>
                <a:latin typeface="Söhne"/>
              </a:rPr>
              <a:t>The terms "Export Credit" and "Sector Understandings" are closely tied to the financial terms and conditions governing international trade, particularly those established under the Organization for Economic Co-operation and Development (OECD). We know that Export Credit refers to financial assistance provided to support the export of goods and services. This support is often facilitated by specialized entities known as Export Credit Agencies (ECAs). The "Sector Understandings" refer to specific agreements and guidelines established under the OECD Arrangement on Officially Supported Export Credits. These agreements provide a framework for the provision of export credits by member countries, promoting fair competition and transparency.</a:t>
            </a:r>
          </a:p>
          <a:p>
            <a:endParaRPr lang="en-GB" sz="1200" b="0" i="0" u="none" strike="noStrike" kern="1200" baseline="0" dirty="0">
              <a:solidFill>
                <a:srgbClr val="D1D5DB"/>
              </a:solidFill>
              <a:effectLst/>
              <a:latin typeface="Söhn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D1D5DB"/>
                </a:solidFill>
                <a:effectLst/>
                <a:latin typeface="Söhne"/>
              </a:rPr>
              <a:t>The Arrangement is a set of rules and guidelines agreed upon by OECD member countries to govern the terms and conditions of officially supported export credits. Over here we have what an arrangement looks like. There is a minimum 15% down payment, max 85% credit, </a:t>
            </a:r>
            <a:r>
              <a:rPr lang="en-US" sz="1200" b="0" i="0" u="none" strike="noStrike" kern="1200" baseline="0" dirty="0">
                <a:solidFill>
                  <a:schemeClr val="tx1"/>
                </a:solidFill>
                <a:latin typeface="Times New Roman" pitchFamily="18" charset="0"/>
                <a:ea typeface="+mn-ea"/>
                <a:cs typeface="+mn-cs"/>
              </a:rPr>
              <a:t>Official support provided for local costs shall not exceed 30% of the export contract value</a:t>
            </a:r>
            <a:r>
              <a:rPr lang="en-GB" b="0" i="0" dirty="0">
                <a:solidFill>
                  <a:srgbClr val="D1D5DB"/>
                </a:solidFill>
                <a:effectLst/>
                <a:latin typeface="Söhne"/>
              </a:rPr>
              <a:t>, max term 12 years, min interest rate CIRR (commercial interest reference rates), min premium rate for credit risk, and repayment is less than 6 monthly</a:t>
            </a:r>
          </a:p>
          <a:p>
            <a:endParaRPr lang="en-GB" sz="1200" b="0" i="0" u="none" strike="noStrike" kern="1200" baseline="0" dirty="0">
              <a:solidFill>
                <a:srgbClr val="D1D5DB"/>
              </a:solidFill>
              <a:effectLst/>
              <a:latin typeface="Söhne"/>
              <a:ea typeface="+mn-ea"/>
              <a:cs typeface="+mn-cs"/>
            </a:endParaRPr>
          </a:p>
          <a:p>
            <a:r>
              <a:rPr lang="en-GB" b="0" i="0" dirty="0">
                <a:solidFill>
                  <a:srgbClr val="D1D5DB"/>
                </a:solidFill>
                <a:effectLst/>
                <a:latin typeface="Söhne"/>
              </a:rPr>
              <a:t>The goal of the Arrangement and its Sector Understandings is to create a framework that balances the need for financial support to exporters with the aim of preventing unfair competition and avoiding distortions in the international trade arena. Compliance with these rules enhances transparency and contributes to a level playing field for exporters from different countries.</a:t>
            </a:r>
            <a:endParaRPr lang="en-US" sz="1200" b="0" i="0" u="none" strike="noStrike" kern="1200" baseline="0" dirty="0">
              <a:solidFill>
                <a:schemeClr val="tx1"/>
              </a:solidFill>
              <a:latin typeface="Times New Roman" pitchFamily="18" charset="0"/>
              <a:ea typeface="+mn-ea"/>
              <a:cs typeface="+mn-cs"/>
            </a:endParaRPr>
          </a:p>
          <a:p>
            <a:endParaRPr lang="en-US" sz="1200" b="0" i="0" u="none" strike="noStrike" kern="1200" baseline="0" dirty="0">
              <a:solidFill>
                <a:schemeClr val="tx1"/>
              </a:solidFill>
              <a:latin typeface="Times New Roman" pitchFamily="18" charset="0"/>
              <a:ea typeface="+mn-ea"/>
              <a:cs typeface="+mn-cs"/>
            </a:endParaRPr>
          </a:p>
          <a:p>
            <a:endParaRPr lang="en-US" sz="1200" b="0" i="0" u="none" strike="noStrike" kern="1200" baseline="0" dirty="0">
              <a:solidFill>
                <a:schemeClr val="tx1"/>
              </a:solidFill>
              <a:latin typeface="Times New Roman" pitchFamily="18" charset="0"/>
              <a:ea typeface="+mn-ea"/>
              <a:cs typeface="+mn-cs"/>
            </a:endParaRPr>
          </a:p>
          <a:p>
            <a:r>
              <a:rPr lang="en-GB" dirty="0"/>
              <a:t>http://</a:t>
            </a:r>
            <a:r>
              <a:rPr lang="en-GB" dirty="0" err="1"/>
              <a:t>www.oecd.org</a:t>
            </a:r>
            <a:r>
              <a:rPr lang="en-GB" dirty="0"/>
              <a:t>/corruption/anti-</a:t>
            </a:r>
            <a:r>
              <a:rPr lang="en-GB" dirty="0" err="1"/>
              <a:t>briberymeasures.htm</a:t>
            </a:r>
            <a:endParaRPr lang="en-GB" dirty="0"/>
          </a:p>
          <a:p>
            <a:r>
              <a:rPr lang="en-GB" dirty="0"/>
              <a:t>http://</a:t>
            </a:r>
            <a:r>
              <a:rPr lang="en-GB" dirty="0" err="1"/>
              <a:t>www.oecd.org</a:t>
            </a:r>
            <a:r>
              <a:rPr lang="en-GB" dirty="0"/>
              <a:t>/tad/</a:t>
            </a:r>
            <a:r>
              <a:rPr lang="en-GB" dirty="0" err="1"/>
              <a:t>xcred</a:t>
            </a:r>
            <a:r>
              <a:rPr lang="en-GB" dirty="0"/>
              <a:t>/sustainable-</a:t>
            </a:r>
            <a:r>
              <a:rPr lang="en-GB" dirty="0" err="1"/>
              <a:t>lending.htm</a:t>
            </a:r>
            <a:endParaRPr lang="en-GB" dirty="0"/>
          </a:p>
          <a:p>
            <a:r>
              <a:rPr lang="en-GB" dirty="0"/>
              <a:t>http://</a:t>
            </a:r>
            <a:r>
              <a:rPr lang="en-GB" dirty="0" err="1"/>
              <a:t>www.oecd.org</a:t>
            </a:r>
            <a:r>
              <a:rPr lang="en-GB" dirty="0"/>
              <a:t>/tad/</a:t>
            </a:r>
            <a:r>
              <a:rPr lang="en-GB" dirty="0" err="1"/>
              <a:t>xcred</a:t>
            </a:r>
            <a:r>
              <a:rPr lang="en-GB" dirty="0"/>
              <a:t>/</a:t>
            </a:r>
            <a:r>
              <a:rPr lang="en-GB" dirty="0" err="1"/>
              <a:t>environmentalandsocialduediligence.htm</a:t>
            </a:r>
            <a:endParaRPr lang="en-GB" dirty="0"/>
          </a:p>
          <a:p>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24</a:t>
            </a:fld>
            <a:endParaRPr lang="en-GB"/>
          </a:p>
        </p:txBody>
      </p:sp>
    </p:spTree>
    <p:extLst>
      <p:ext uri="{BB962C8B-B14F-4D97-AF65-F5344CB8AC3E}">
        <p14:creationId xmlns:p14="http://schemas.microsoft.com/office/powerpoint/2010/main" val="2580452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25</a:t>
            </a:fld>
            <a:endParaRPr lang="en-GB"/>
          </a:p>
        </p:txBody>
      </p:sp>
    </p:spTree>
    <p:extLst>
      <p:ext uri="{BB962C8B-B14F-4D97-AF65-F5344CB8AC3E}">
        <p14:creationId xmlns:p14="http://schemas.microsoft.com/office/powerpoint/2010/main" val="1687160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3</a:t>
            </a:fld>
            <a:endParaRPr lang="en-GB"/>
          </a:p>
        </p:txBody>
      </p:sp>
    </p:spTree>
    <p:extLst>
      <p:ext uri="{BB962C8B-B14F-4D97-AF65-F5344CB8AC3E}">
        <p14:creationId xmlns:p14="http://schemas.microsoft.com/office/powerpoint/2010/main" val="2478595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D1D5DB"/>
                </a:solidFill>
                <a:effectLst/>
                <a:latin typeface="Söhne"/>
              </a:rPr>
              <a:t>Credit rating is an assessment of the creditworthiness of an individual, government entity, and can be applicable to both </a:t>
            </a:r>
            <a:r>
              <a:rPr lang="en-GB" b="0" i="0" dirty="0" err="1">
                <a:solidFill>
                  <a:srgbClr val="D1D5DB"/>
                </a:solidFill>
                <a:effectLst/>
                <a:latin typeface="Söhne"/>
              </a:rPr>
              <a:t>corporatins</a:t>
            </a:r>
            <a:r>
              <a:rPr lang="en-GB" b="0" i="0" dirty="0">
                <a:solidFill>
                  <a:srgbClr val="D1D5DB"/>
                </a:solidFill>
                <a:effectLst/>
                <a:latin typeface="Söhne"/>
              </a:rPr>
              <a:t> and countries (called sovereign rating). It is an important tool used by investors, lenders, and other financial institutions to evaluate the likelihood that the borrower will meet its financial obligations. Credit ratings are assigned by credit rating agencies, and they provide an indication of the risk associated with lending money to or investing in a particular entity.</a:t>
            </a:r>
            <a:r>
              <a:rPr lang="en-GB" b="0" i="0" dirty="0">
                <a:solidFill>
                  <a:srgbClr val="202124"/>
                </a:solidFill>
                <a:effectLst/>
                <a:latin typeface="arial" panose="020B0604020202020204" pitchFamily="34" charset="0"/>
              </a:rPr>
              <a:t> </a:t>
            </a:r>
            <a:r>
              <a:rPr lang="en-GB" b="0" i="0" dirty="0">
                <a:solidFill>
                  <a:srgbClr val="1B2228"/>
                </a:solidFill>
                <a:effectLst/>
                <a:latin typeface="PT Serif" panose="020A0603040505020204" pitchFamily="18" charset="77"/>
              </a:rPr>
              <a:t>The Big Three credit rating agencies are listed on the table: Moody’s, Standard &amp; Poor’s (S&amp;P), and Fitch Group. </a:t>
            </a:r>
            <a:r>
              <a:rPr lang="en-GB" b="0" i="0" dirty="0">
                <a:solidFill>
                  <a:srgbClr val="D1D5DB"/>
                </a:solidFill>
                <a:effectLst/>
                <a:latin typeface="Söhne"/>
              </a:rPr>
              <a:t>Credit ratings are typically categorized into investment-grade and non-investment-grade (also known as speculative or junk). Investment-grade ratings suggest a lower risk of default, while non-investment-grade ratings indicate a higher risk. Credit ratings are also often denoted by letter symbols. Some factors that are considered in credit ratings are financial health, debt levels, cash flow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D1D5DB"/>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D1D5DB"/>
                </a:solidFill>
                <a:effectLst/>
                <a:latin typeface="Söhne"/>
              </a:rPr>
              <a:t>Financiers often seek partnerships for balance sheet strengthening, which means that they are looking to collaborate with other entities or investors to collectively improve and fortify the financial position of a company. This approach is often taken to address specific financial challenges or capitalize on growth opportunities. Financiers also seek to increase liquidity to help utilities maintain their credit rating - financial entities, such as banks or investors, are interested in boosting the availability of liquid assets for utilities. This is done with the specific goal of assisting utilities in maintaining a </a:t>
            </a:r>
            <a:r>
              <a:rPr lang="en-GB" b="0" i="0" dirty="0" err="1">
                <a:solidFill>
                  <a:srgbClr val="D1D5DB"/>
                </a:solidFill>
                <a:effectLst/>
                <a:latin typeface="Söhne"/>
              </a:rPr>
              <a:t>favorable</a:t>
            </a:r>
            <a:r>
              <a:rPr lang="en-GB" b="0" i="0" dirty="0">
                <a:solidFill>
                  <a:srgbClr val="D1D5DB"/>
                </a:solidFill>
                <a:effectLst/>
                <a:latin typeface="Söhne"/>
              </a:rPr>
              <a:t> credit rating. Liquidity refers to the availability of cash and other easily convertible assets. Increased liquidity provides utilities with a financial cushion and the ability to meet short-term financial obligations.</a:t>
            </a:r>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26</a:t>
            </a:fld>
            <a:endParaRPr lang="en-GB"/>
          </a:p>
        </p:txBody>
      </p:sp>
    </p:spTree>
    <p:extLst>
      <p:ext uri="{BB962C8B-B14F-4D97-AF65-F5344CB8AC3E}">
        <p14:creationId xmlns:p14="http://schemas.microsoft.com/office/powerpoint/2010/main" val="147370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0" i="0" dirty="0">
                <a:solidFill>
                  <a:srgbClr val="202124"/>
                </a:solidFill>
                <a:effectLst/>
                <a:latin typeface="arial" panose="020B0604020202020204" pitchFamily="34" charset="0"/>
              </a:rPr>
              <a:t>A credit </a:t>
            </a:r>
            <a:r>
              <a:rPr lang="en-GB" b="1" i="0" dirty="0">
                <a:solidFill>
                  <a:srgbClr val="202124"/>
                </a:solidFill>
                <a:effectLst/>
                <a:latin typeface="arial" panose="020B0604020202020204" pitchFamily="34" charset="0"/>
              </a:rPr>
              <a:t>rating is a quantified assessment of the creditworthiness of a borrower in general terms or with respect to a financial obligation. </a:t>
            </a:r>
            <a:endParaRPr lang="en-GB" altLang="en-US" b="1" dirty="0">
              <a:cs typeface="Arial" pitchFamily="34" charset="0"/>
            </a:endParaRPr>
          </a:p>
        </p:txBody>
      </p:sp>
      <p:sp>
        <p:nvSpPr>
          <p:cNvPr id="22532" name="Slide Number Placeholder 3"/>
          <p:cNvSpPr txBox="1">
            <a:spLocks noGrp="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943F3E88-087D-4191-BFE3-281E7D370065}" type="slidenum">
              <a:rPr lang="en-US" altLang="en-US" sz="1200"/>
              <a:pPr algn="r" eaLnBrk="1" hangingPunct="1"/>
              <a:t>27</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Vani" panose="020B0502040204020203" pitchFamily="34" charset="0"/>
                <a:cs typeface="Vani" panose="020B0502040204020203" pitchFamily="34" charset="0"/>
              </a:rPr>
              <a:t>Now lets dive deeper into risk. All risk has financial impact! But generally, high risk will lead to high premium , which leads to high cost of financing. One can play around with this US Exim Bank link. Here, we choose fee level (1) for the exposure fee level and after adding in the necessary info, we see that the SOV/CCO credit classification is 2.47. </a:t>
            </a:r>
            <a:r>
              <a:rPr lang="en-GB" b="0" i="0" dirty="0">
                <a:solidFill>
                  <a:srgbClr val="D1D5DB"/>
                </a:solidFill>
                <a:effectLst/>
                <a:latin typeface="Söhne"/>
              </a:rPr>
              <a:t>"SOV/CCO" in credit classification typically refers to a specific credit rating or credit risk assessment for a financial instrument or investment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effectLst/>
                <a:latin typeface="Söhne"/>
              </a:rPr>
              <a:t>Sovereign (SOV):</a:t>
            </a:r>
            <a:r>
              <a:rPr lang="en-GB" b="0" i="0" dirty="0">
                <a:solidFill>
                  <a:srgbClr val="D1D5DB"/>
                </a:solidFill>
                <a:effectLst/>
                <a:latin typeface="Söhne"/>
              </a:rPr>
              <a:t> This part of the classification indicates that the credit risk assessment is related to a sovereign entity. A sovereign refers to a government or a country. In credit analysis, assessing the creditworthiness of a sovereign involves evaluating the country's ability to meet its financial obligations, including government debt.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effectLst/>
                <a:latin typeface="Söhne"/>
              </a:rPr>
              <a:t>Country Ceiling (CCO):</a:t>
            </a:r>
            <a:r>
              <a:rPr lang="en-GB" b="0" i="0" dirty="0">
                <a:solidFill>
                  <a:srgbClr val="D1D5DB"/>
                </a:solidFill>
                <a:effectLst/>
                <a:latin typeface="Söhne"/>
              </a:rPr>
              <a:t> The term "Country Ceiling" refers to the maximum credit rating that can be assigned to entities operating within a specific country. It serves as a cap on the credit rating for entities within that country, regardless of their individual creditworthiness. The country ceiling reflects the highest level of risk for creditors doing business in that country.</a:t>
            </a:r>
            <a:endParaRPr lang="en-US" altLang="en-US" dirty="0"/>
          </a:p>
          <a:p>
            <a:r>
              <a:rPr lang="en-GB" b="0" i="0" dirty="0">
                <a:solidFill>
                  <a:srgbClr val="D1D5DB"/>
                </a:solidFill>
                <a:effectLst/>
                <a:latin typeface="Söhne"/>
              </a:rPr>
              <a:t>When combined, "SOV/CCO" suggests that the credit classification is specifically related to the credit risk associated with a sovereign entity, and it takes into account the country ceiling. This classification is often used by credit rating agencies to provide an overall assessment of the credit risk for debt instruments issued by a sovereign government or entities operating within that country.</a:t>
            </a:r>
          </a:p>
          <a:p>
            <a:r>
              <a:rPr lang="en-GB" b="0" i="0" dirty="0">
                <a:solidFill>
                  <a:srgbClr val="D1D5DB"/>
                </a:solidFill>
                <a:effectLst/>
                <a:latin typeface="Söhne"/>
              </a:rPr>
              <a:t>And we can see that as we increase the fee level, SOV/CCO increases.</a:t>
            </a:r>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28</a:t>
            </a:fld>
            <a:endParaRPr lang="en-GB"/>
          </a:p>
        </p:txBody>
      </p:sp>
    </p:spTree>
    <p:extLst>
      <p:ext uri="{BB962C8B-B14F-4D97-AF65-F5344CB8AC3E}">
        <p14:creationId xmlns:p14="http://schemas.microsoft.com/office/powerpoint/2010/main" val="1857064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Vani" panose="020B0502040204020203" pitchFamily="34" charset="0"/>
                <a:cs typeface="Vani" panose="020B0502040204020203" pitchFamily="34" charset="0"/>
              </a:rPr>
              <a:t>All risk has financial impact</a:t>
            </a:r>
            <a:endParaRPr lang="en-US" altLang="en-US" dirty="0"/>
          </a:p>
          <a:p>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29</a:t>
            </a:fld>
            <a:endParaRPr lang="en-GB"/>
          </a:p>
        </p:txBody>
      </p:sp>
    </p:spTree>
    <p:extLst>
      <p:ext uri="{BB962C8B-B14F-4D97-AF65-F5344CB8AC3E}">
        <p14:creationId xmlns:p14="http://schemas.microsoft.com/office/powerpoint/2010/main" val="1857064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thistimeitisdifferent.com</a:t>
            </a:r>
            <a:r>
              <a:rPr lang="en-US" dirty="0"/>
              <a:t>/interest-rates-around-the-world</a:t>
            </a:r>
          </a:p>
          <a:p>
            <a:r>
              <a:rPr lang="en-US" dirty="0"/>
              <a:t>https://</a:t>
            </a:r>
            <a:r>
              <a:rPr lang="en-US" dirty="0" err="1"/>
              <a:t>www.reddit.com</a:t>
            </a:r>
            <a:r>
              <a:rPr lang="en-US" dirty="0"/>
              <a:t>/r/</a:t>
            </a:r>
            <a:r>
              <a:rPr lang="en-US" dirty="0" err="1"/>
              <a:t>MapPorn</a:t>
            </a:r>
            <a:r>
              <a:rPr lang="en-US" dirty="0"/>
              <a:t>/comments/ejlel7/</a:t>
            </a:r>
            <a:r>
              <a:rPr lang="en-US" dirty="0" err="1"/>
              <a:t>countries_by_credit_rating</a:t>
            </a:r>
            <a:r>
              <a:rPr lang="en-US" dirty="0"/>
              <a:t>/</a:t>
            </a:r>
          </a:p>
        </p:txBody>
      </p:sp>
      <p:sp>
        <p:nvSpPr>
          <p:cNvPr id="4" name="Slide Number Placeholder 3"/>
          <p:cNvSpPr>
            <a:spLocks noGrp="1"/>
          </p:cNvSpPr>
          <p:nvPr>
            <p:ph type="sldNum" sz="quarter" idx="5"/>
          </p:nvPr>
        </p:nvSpPr>
        <p:spPr/>
        <p:txBody>
          <a:bodyPr/>
          <a:lstStyle/>
          <a:p>
            <a:fld id="{5750A1E1-C8D9-4447-9192-37BA973CD27A}" type="slidenum">
              <a:rPr lang="en-GB" smtClean="0"/>
              <a:t>30</a:t>
            </a:fld>
            <a:endParaRPr lang="en-GB"/>
          </a:p>
        </p:txBody>
      </p:sp>
    </p:spTree>
    <p:extLst>
      <p:ext uri="{BB962C8B-B14F-4D97-AF65-F5344CB8AC3E}">
        <p14:creationId xmlns:p14="http://schemas.microsoft.com/office/powerpoint/2010/main" val="3423374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0" i="0" dirty="0">
                <a:solidFill>
                  <a:srgbClr val="D1D5DB"/>
                </a:solidFill>
                <a:effectLst/>
                <a:latin typeface="Söhne"/>
              </a:rPr>
              <a:t>The relationship between bond spreads and credit ratings is a key aspect of the fixed-income market and reflects the perceived credit risk associated with a particular bond or issuer.</a:t>
            </a:r>
            <a:endParaRPr lang="en-GB"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b="1" i="0" dirty="0">
                <a:solidFill>
                  <a:srgbClr val="D1D5DB"/>
                </a:solidFill>
                <a:effectLst/>
                <a:latin typeface="Söhne"/>
              </a:rPr>
              <a:t>A bond spread </a:t>
            </a:r>
            <a:r>
              <a:rPr lang="en-GB" b="0" i="0" dirty="0">
                <a:solidFill>
                  <a:srgbClr val="D1D5DB"/>
                </a:solidFill>
                <a:effectLst/>
                <a:latin typeface="Söhne"/>
              </a:rPr>
              <a:t>refers to the difference in yields between a particular bond and a benchmark, typically a government bond with a similar maturity. It is a measure of the additional compensation investors demand for taking on the credit risk associated with the bond.</a:t>
            </a:r>
            <a:endParaRPr lang="en-GB"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b="1" i="0" dirty="0">
                <a:solidFill>
                  <a:srgbClr val="D1D5DB"/>
                </a:solidFill>
                <a:effectLst/>
                <a:latin typeface="Söhne"/>
              </a:rPr>
              <a:t>Credit ratings </a:t>
            </a:r>
            <a:r>
              <a:rPr lang="en-GB" b="0" i="0" dirty="0">
                <a:solidFill>
                  <a:srgbClr val="D1D5DB"/>
                </a:solidFill>
                <a:effectLst/>
                <a:latin typeface="Söhne"/>
              </a:rPr>
              <a:t>are assigned to bonds and issuers by credit rating agencies (e.g., Moody's, S&amp;P, Fitch). These ratings assess the creditworthiness and likelihood of default for the issuer or the specific bond.</a:t>
            </a:r>
          </a:p>
          <a:p>
            <a:pPr marL="0" marR="0" indent="0" algn="l" defTabSz="914400" rtl="0" eaLnBrk="1" fontAlgn="base" latinLnBrk="0" hangingPunct="1">
              <a:lnSpc>
                <a:spcPct val="100000"/>
              </a:lnSpc>
              <a:spcBef>
                <a:spcPct val="30000"/>
              </a:spcBef>
              <a:spcAft>
                <a:spcPct val="0"/>
              </a:spcAft>
              <a:buClrTx/>
              <a:buSzTx/>
              <a:buFontTx/>
              <a:buNone/>
              <a:tabLst/>
              <a:defRPr/>
            </a:pPr>
            <a:r>
              <a:rPr lang="en-GB" b="0" i="0" dirty="0">
                <a:solidFill>
                  <a:srgbClr val="D1D5DB"/>
                </a:solidFill>
                <a:effectLst/>
                <a:latin typeface="Söhne"/>
              </a:rPr>
              <a:t>Generally, there is an inverse relationship between bond spreads and credit ratings. As the credit rating of a bond or issuer improves, the bond spread tends to narrow, indicating lower perceived credit risk. Bonds with high credit ratings (e.g., AAA, AA) are considered low-risk investments. Investors are more confident in the issuer's ability to meet its financial obligations, and as a result, the bond spread over the benchmark is relatively narrow. Bonds with lower credit ratings (e.g., BB, B, or below) are perceived as higher-risk investments. Investors demand a higher yield (wider spread) as compensation for taking on the increased credit risk associated with these bonds.</a:t>
            </a:r>
            <a:endParaRPr lang="en-GB" dirty="0"/>
          </a:p>
          <a:p>
            <a:r>
              <a:rPr lang="en-US" dirty="0"/>
              <a:t> </a:t>
            </a:r>
            <a:r>
              <a:rPr lang="en-GB" b="0" i="0" dirty="0">
                <a:solidFill>
                  <a:srgbClr val="D1D5DB"/>
                </a:solidFill>
                <a:effectLst/>
                <a:latin typeface="Söhne"/>
              </a:rPr>
              <a:t>In summary, the relationship between bond spreads and credit ratings is fundamental to fixed-income markets. Investors use credit ratings and spreads to gauge the credit risk associated with bonds, make investment decisions, and seek an appropriate balance between risk and return in their portfolios. A narrower spread generally indicates higher credit quality, while a wider spread suggests higher perceived risk.</a:t>
            </a:r>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31</a:t>
            </a:fld>
            <a:endParaRPr lang="en-GB"/>
          </a:p>
        </p:txBody>
      </p:sp>
    </p:spTree>
    <p:extLst>
      <p:ext uri="{BB962C8B-B14F-4D97-AF65-F5344CB8AC3E}">
        <p14:creationId xmlns:p14="http://schemas.microsoft.com/office/powerpoint/2010/main" val="1326228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D1D5DB"/>
                </a:solidFill>
                <a:effectLst/>
                <a:latin typeface="Söhne"/>
              </a:rPr>
              <a:t>The credit ratings of electric utilities have evolved over time, influenced by various factors such as changes in the regulatory environment, market dynamics, technological advancements, and the financial health of individual utilities. In the early years, as you can see in this graph, there is a large proportion for AA- and above. This was due to a monopoly structure. In the early years, many electric utilities operated as regulated monopolies. They were granted exclusive rights to provide electricity in a specific geographic </a:t>
            </a:r>
            <a:r>
              <a:rPr lang="en-GB" b="0" i="0" dirty="0" err="1">
                <a:solidFill>
                  <a:srgbClr val="D1D5DB"/>
                </a:solidFill>
                <a:effectLst/>
                <a:latin typeface="Söhne"/>
              </a:rPr>
              <a:t>area.The</a:t>
            </a:r>
            <a:r>
              <a:rPr lang="en-GB" b="0" i="0" dirty="0">
                <a:solidFill>
                  <a:srgbClr val="D1D5DB"/>
                </a:solidFill>
                <a:effectLst/>
                <a:latin typeface="Söhne"/>
              </a:rPr>
              <a:t> regulated structure provided a stable and predictable revenue stream for utilities, as they could recover their costs and earn a reasonable return on investment through regulated rates. Then, In the 20th century, there was a trend toward deregulation and restructuring of the electric power industry in some regions. This aimed to introduce competition and potentially lower costs for consumers. The transition from a regulated to a competitive market created uncertainties for utilities. Credit ratings reflected the challenges and risks associated with this period of change.</a:t>
            </a:r>
          </a:p>
          <a:p>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32</a:t>
            </a:fld>
            <a:endParaRPr lang="en-GB"/>
          </a:p>
        </p:txBody>
      </p:sp>
    </p:spTree>
    <p:extLst>
      <p:ext uri="{BB962C8B-B14F-4D97-AF65-F5344CB8AC3E}">
        <p14:creationId xmlns:p14="http://schemas.microsoft.com/office/powerpoint/2010/main" val="2582576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34</a:t>
            </a:fld>
            <a:endParaRPr lang="en-GB"/>
          </a:p>
        </p:txBody>
      </p:sp>
    </p:spTree>
    <p:extLst>
      <p:ext uri="{BB962C8B-B14F-4D97-AF65-F5344CB8AC3E}">
        <p14:creationId xmlns:p14="http://schemas.microsoft.com/office/powerpoint/2010/main" val="3386803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35</a:t>
            </a:fld>
            <a:endParaRPr lang="en-GB"/>
          </a:p>
        </p:txBody>
      </p:sp>
    </p:spTree>
    <p:extLst>
      <p:ext uri="{BB962C8B-B14F-4D97-AF65-F5344CB8AC3E}">
        <p14:creationId xmlns:p14="http://schemas.microsoft.com/office/powerpoint/2010/main" val="3778514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www.spglobal.com</a:t>
            </a:r>
            <a:r>
              <a:rPr lang="en-US" dirty="0"/>
              <a:t>/ratings/</a:t>
            </a:r>
            <a:r>
              <a:rPr lang="en-US" dirty="0" err="1"/>
              <a:t>en</a:t>
            </a:r>
            <a:r>
              <a:rPr lang="en-US" dirty="0"/>
              <a:t>/research/articles/200730-global-sovereign-rating-trends-midyear-2020-outlook-bias-turns-negative-as-governments-pile-on-debt-to-face-11594719</a:t>
            </a:r>
          </a:p>
        </p:txBody>
      </p:sp>
      <p:sp>
        <p:nvSpPr>
          <p:cNvPr id="4" name="Slide Number Placeholder 3"/>
          <p:cNvSpPr>
            <a:spLocks noGrp="1"/>
          </p:cNvSpPr>
          <p:nvPr>
            <p:ph type="sldNum" sz="quarter" idx="5"/>
          </p:nvPr>
        </p:nvSpPr>
        <p:spPr/>
        <p:txBody>
          <a:bodyPr/>
          <a:lstStyle/>
          <a:p>
            <a:fld id="{5750A1E1-C8D9-4447-9192-37BA973CD27A}" type="slidenum">
              <a:rPr lang="en-GB" smtClean="0"/>
              <a:t>36</a:t>
            </a:fld>
            <a:endParaRPr lang="en-GB"/>
          </a:p>
        </p:txBody>
      </p:sp>
    </p:spTree>
    <p:extLst>
      <p:ext uri="{BB962C8B-B14F-4D97-AF65-F5344CB8AC3E}">
        <p14:creationId xmlns:p14="http://schemas.microsoft.com/office/powerpoint/2010/main" val="283153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a:t>
            </a:r>
            <a:r>
              <a:rPr lang="en-GB" dirty="0" err="1"/>
              <a:t>www.investopedia.com</a:t>
            </a:r>
            <a:r>
              <a:rPr lang="en-GB" dirty="0"/>
              <a:t>/ask/answers/111314/what-methods-can-government-use-control-</a:t>
            </a:r>
            <a:r>
              <a:rPr lang="en-GB" dirty="0" err="1"/>
              <a:t>inflation.asp</a:t>
            </a:r>
            <a:endParaRPr lang="en-GB" dirty="0"/>
          </a:p>
          <a:p>
            <a:endParaRPr lang="en-GB" dirty="0"/>
          </a:p>
          <a:p>
            <a:r>
              <a:rPr lang="en-GB" sz="1200" u="none" strike="noStrike" kern="1200" dirty="0">
                <a:solidFill>
                  <a:schemeClr val="tx1"/>
                </a:solidFill>
                <a:effectLst/>
                <a:latin typeface="Times New Roman" pitchFamily="18" charset="0"/>
                <a:ea typeface="+mn-ea"/>
                <a:cs typeface="+mn-cs"/>
                <a:hlinkClick r:id="rId3"/>
              </a:rPr>
              <a:t>Inflation</a:t>
            </a:r>
            <a:r>
              <a:rPr lang="en-GB" sz="1200" kern="1200" dirty="0">
                <a:solidFill>
                  <a:schemeClr val="tx1"/>
                </a:solidFill>
                <a:effectLst/>
                <a:latin typeface="Times New Roman" pitchFamily="18" charset="0"/>
                <a:ea typeface="+mn-ea"/>
                <a:cs typeface="+mn-cs"/>
              </a:rPr>
              <a:t> is when the economy grows due to increased spending. When this happens, prices rise and the currency within the economy is worth less than it was before. This basically means that the currency won’t buy as much as it would before. When a currency is worth less, its </a:t>
            </a:r>
            <a:r>
              <a:rPr lang="en-GB" sz="1200" u="none" strike="noStrike" kern="1200" dirty="0">
                <a:solidFill>
                  <a:schemeClr val="tx1"/>
                </a:solidFill>
                <a:effectLst/>
                <a:latin typeface="Times New Roman" pitchFamily="18" charset="0"/>
                <a:ea typeface="+mn-ea"/>
                <a:cs typeface="+mn-cs"/>
                <a:hlinkClick r:id="rId4"/>
              </a:rPr>
              <a:t>exchange rate</a:t>
            </a:r>
            <a:r>
              <a:rPr lang="en-GB" sz="1200" kern="1200" dirty="0">
                <a:solidFill>
                  <a:schemeClr val="tx1"/>
                </a:solidFill>
                <a:effectLst/>
                <a:latin typeface="Times New Roman" pitchFamily="18" charset="0"/>
                <a:ea typeface="+mn-ea"/>
                <a:cs typeface="+mn-cs"/>
              </a:rPr>
              <a:t> decreases when compared to other currencies. There are many methods used to control inflation, including some that work and some that don’t work without damaging consequences such as a </a:t>
            </a:r>
            <a:r>
              <a:rPr lang="en-GB" sz="1200" u="none" strike="noStrike" kern="1200" dirty="0">
                <a:solidFill>
                  <a:schemeClr val="tx1"/>
                </a:solidFill>
                <a:effectLst/>
                <a:latin typeface="Times New Roman" pitchFamily="18" charset="0"/>
                <a:ea typeface="+mn-ea"/>
                <a:cs typeface="+mn-cs"/>
                <a:hlinkClick r:id="rId5"/>
              </a:rPr>
              <a:t>recession</a:t>
            </a:r>
            <a:r>
              <a:rPr lang="en-GB" sz="1200" kern="1200" dirty="0">
                <a:solidFill>
                  <a:schemeClr val="tx1"/>
                </a:solidFill>
                <a:effectLst/>
                <a:latin typeface="Times New Roman" pitchFamily="18" charset="0"/>
                <a:ea typeface="+mn-ea"/>
                <a:cs typeface="+mn-cs"/>
              </a:rPr>
              <a:t>. For example, controlling inflation through </a:t>
            </a:r>
            <a:r>
              <a:rPr lang="en-GB" sz="1200" u="sng" kern="1200" dirty="0">
                <a:solidFill>
                  <a:schemeClr val="tx1"/>
                </a:solidFill>
                <a:effectLst/>
                <a:latin typeface="Times New Roman" pitchFamily="18" charset="0"/>
                <a:ea typeface="+mn-ea"/>
                <a:cs typeface="+mn-cs"/>
              </a:rPr>
              <a:t>wage and </a:t>
            </a:r>
            <a:r>
              <a:rPr lang="en-GB" sz="1200" kern="1200" dirty="0">
                <a:solidFill>
                  <a:schemeClr val="tx1"/>
                </a:solidFill>
                <a:effectLst/>
                <a:latin typeface="Times New Roman" pitchFamily="18" charset="0"/>
                <a:ea typeface="+mn-ea"/>
                <a:cs typeface="+mn-cs"/>
                <a:hlinkClick r:id="rId6"/>
              </a:rPr>
              <a:t>price controls</a:t>
            </a:r>
            <a:r>
              <a:rPr lang="en-GB" sz="1200" kern="1200" dirty="0">
                <a:solidFill>
                  <a:schemeClr val="tx1"/>
                </a:solidFill>
                <a:effectLst/>
                <a:latin typeface="Times New Roman" pitchFamily="18" charset="0"/>
                <a:ea typeface="+mn-ea"/>
                <a:cs typeface="+mn-cs"/>
              </a:rPr>
              <a:t> can cause a recession and hurt the people whose jobs are lost because of it.</a:t>
            </a:r>
            <a:br>
              <a:rPr lang="en-GB" sz="1200" kern="1200" dirty="0">
                <a:solidFill>
                  <a:schemeClr val="tx1"/>
                </a:solidFill>
                <a:effectLst/>
                <a:latin typeface="Times New Roman" pitchFamily="18" charset="0"/>
                <a:ea typeface="+mn-ea"/>
                <a:cs typeface="+mn-cs"/>
              </a:rPr>
            </a:br>
            <a:r>
              <a:rPr lang="en-GB" sz="1200" kern="1200" dirty="0">
                <a:solidFill>
                  <a:schemeClr val="tx1"/>
                </a:solidFill>
                <a:effectLst/>
                <a:latin typeface="Times New Roman" pitchFamily="18" charset="0"/>
                <a:ea typeface="+mn-ea"/>
                <a:cs typeface="+mn-cs"/>
              </a:rPr>
              <a:t>&gt;&gt;&gt;&gt;&gt; extra</a:t>
            </a:r>
          </a:p>
          <a:p>
            <a:r>
              <a:rPr lang="en-GB" sz="1200" kern="1200" dirty="0">
                <a:solidFill>
                  <a:schemeClr val="tx1"/>
                </a:solidFill>
                <a:effectLst/>
                <a:latin typeface="Times New Roman" pitchFamily="18" charset="0"/>
                <a:ea typeface="+mn-ea"/>
                <a:cs typeface="+mn-cs"/>
              </a:rPr>
              <a:t>One popular method of controlling inflation is through contractionary </a:t>
            </a:r>
            <a:r>
              <a:rPr lang="en-GB" sz="1200" u="none" strike="noStrike" kern="1200" dirty="0">
                <a:solidFill>
                  <a:schemeClr val="tx1"/>
                </a:solidFill>
                <a:effectLst/>
                <a:latin typeface="Times New Roman" pitchFamily="18" charset="0"/>
                <a:ea typeface="+mn-ea"/>
                <a:cs typeface="+mn-cs"/>
                <a:hlinkClick r:id="rId7"/>
              </a:rPr>
              <a:t>monetary policy</a:t>
            </a:r>
            <a:r>
              <a:rPr lang="en-GB" sz="1200" kern="1200" dirty="0">
                <a:solidFill>
                  <a:schemeClr val="tx1"/>
                </a:solidFill>
                <a:effectLst/>
                <a:latin typeface="Times New Roman" pitchFamily="18" charset="0"/>
                <a:ea typeface="+mn-ea"/>
                <a:cs typeface="+mn-cs"/>
              </a:rPr>
              <a:t>. The goal of a </a:t>
            </a:r>
            <a:r>
              <a:rPr lang="en-GB" sz="1200" u="none" strike="noStrike" kern="1200" dirty="0">
                <a:solidFill>
                  <a:schemeClr val="tx1"/>
                </a:solidFill>
                <a:effectLst/>
                <a:latin typeface="Times New Roman" pitchFamily="18" charset="0"/>
                <a:ea typeface="+mn-ea"/>
                <a:cs typeface="+mn-cs"/>
                <a:hlinkClick r:id="rId8"/>
              </a:rPr>
              <a:t>contractionary policy</a:t>
            </a:r>
            <a:r>
              <a:rPr lang="en-GB" sz="1200" kern="1200" dirty="0">
                <a:solidFill>
                  <a:schemeClr val="tx1"/>
                </a:solidFill>
                <a:effectLst/>
                <a:latin typeface="Times New Roman" pitchFamily="18" charset="0"/>
                <a:ea typeface="+mn-ea"/>
                <a:cs typeface="+mn-cs"/>
              </a:rPr>
              <a:t> is to reduce the </a:t>
            </a:r>
            <a:r>
              <a:rPr lang="en-GB" sz="1200" u="none" strike="noStrike" kern="1200" dirty="0">
                <a:solidFill>
                  <a:schemeClr val="tx1"/>
                </a:solidFill>
                <a:effectLst/>
                <a:latin typeface="Times New Roman" pitchFamily="18" charset="0"/>
                <a:ea typeface="+mn-ea"/>
                <a:cs typeface="+mn-cs"/>
                <a:hlinkClick r:id="rId9"/>
              </a:rPr>
              <a:t>money supply</a:t>
            </a:r>
            <a:r>
              <a:rPr lang="en-GB" sz="1200" kern="1200" dirty="0">
                <a:solidFill>
                  <a:schemeClr val="tx1"/>
                </a:solidFill>
                <a:effectLst/>
                <a:latin typeface="Times New Roman" pitchFamily="18" charset="0"/>
                <a:ea typeface="+mn-ea"/>
                <a:cs typeface="+mn-cs"/>
              </a:rPr>
              <a:t> within an economy by </a:t>
            </a:r>
            <a:r>
              <a:rPr lang="en-GB" sz="1200" u="sng" kern="1200" dirty="0">
                <a:solidFill>
                  <a:schemeClr val="tx1"/>
                </a:solidFill>
                <a:effectLst/>
                <a:latin typeface="Times New Roman" pitchFamily="18" charset="0"/>
                <a:ea typeface="+mn-ea"/>
                <a:cs typeface="+mn-cs"/>
              </a:rPr>
              <a:t>decreasing bond prices and increasing interest rates</a:t>
            </a:r>
            <a:r>
              <a:rPr lang="en-GB" sz="1200" kern="1200" dirty="0">
                <a:solidFill>
                  <a:schemeClr val="tx1"/>
                </a:solidFill>
                <a:effectLst/>
                <a:latin typeface="Times New Roman" pitchFamily="18" charset="0"/>
                <a:ea typeface="+mn-ea"/>
                <a:cs typeface="+mn-cs"/>
              </a:rPr>
              <a:t>. This helps reduce spending because when there is less money to go around, those who have money want to keep it and save it, instead of spending it. It also means less </a:t>
            </a:r>
            <a:r>
              <a:rPr lang="en-GB" sz="1200" u="none" strike="noStrike" kern="1200" dirty="0">
                <a:solidFill>
                  <a:schemeClr val="tx1"/>
                </a:solidFill>
                <a:effectLst/>
                <a:latin typeface="Times New Roman" pitchFamily="18" charset="0"/>
                <a:ea typeface="+mn-ea"/>
                <a:cs typeface="+mn-cs"/>
                <a:hlinkClick r:id="rId10"/>
              </a:rPr>
              <a:t>available credit</a:t>
            </a:r>
            <a:r>
              <a:rPr lang="en-GB" sz="1200" kern="1200" dirty="0">
                <a:solidFill>
                  <a:schemeClr val="tx1"/>
                </a:solidFill>
                <a:effectLst/>
                <a:latin typeface="Times New Roman" pitchFamily="18" charset="0"/>
                <a:ea typeface="+mn-ea"/>
                <a:cs typeface="+mn-cs"/>
              </a:rPr>
              <a:t>, which also reduces spending. Reducing spending is important during inflation because it helps halt </a:t>
            </a:r>
            <a:r>
              <a:rPr lang="en-GB" sz="1200" u="none" strike="noStrike" kern="1200" dirty="0">
                <a:solidFill>
                  <a:schemeClr val="tx1"/>
                </a:solidFill>
                <a:effectLst/>
                <a:latin typeface="Times New Roman" pitchFamily="18" charset="0"/>
                <a:ea typeface="+mn-ea"/>
                <a:cs typeface="+mn-cs"/>
                <a:hlinkClick r:id="rId11"/>
              </a:rPr>
              <a:t>economic growth</a:t>
            </a:r>
            <a:r>
              <a:rPr lang="en-GB" sz="1200" kern="1200" dirty="0">
                <a:solidFill>
                  <a:schemeClr val="tx1"/>
                </a:solidFill>
                <a:effectLst/>
                <a:latin typeface="Times New Roman" pitchFamily="18" charset="0"/>
                <a:ea typeface="+mn-ea"/>
                <a:cs typeface="+mn-cs"/>
              </a:rPr>
              <a:t> and, in turn, the rate of inflation.</a:t>
            </a:r>
          </a:p>
          <a:p>
            <a:r>
              <a:rPr lang="en-GB" sz="1200" kern="1200" dirty="0">
                <a:solidFill>
                  <a:schemeClr val="tx1"/>
                </a:solidFill>
                <a:effectLst/>
                <a:latin typeface="Times New Roman" pitchFamily="18" charset="0"/>
                <a:ea typeface="+mn-ea"/>
                <a:cs typeface="+mn-cs"/>
              </a:rPr>
              <a:t>There are </a:t>
            </a:r>
            <a:r>
              <a:rPr lang="en-GB" sz="1200" b="1" kern="1200" dirty="0">
                <a:solidFill>
                  <a:schemeClr val="tx1"/>
                </a:solidFill>
                <a:effectLst/>
                <a:latin typeface="Times New Roman" pitchFamily="18" charset="0"/>
                <a:ea typeface="+mn-ea"/>
                <a:cs typeface="+mn-cs"/>
              </a:rPr>
              <a:t>three main ways</a:t>
            </a:r>
            <a:r>
              <a:rPr lang="en-GB" sz="1200" kern="1200" dirty="0">
                <a:solidFill>
                  <a:schemeClr val="tx1"/>
                </a:solidFill>
                <a:effectLst/>
                <a:latin typeface="Times New Roman" pitchFamily="18" charset="0"/>
                <a:ea typeface="+mn-ea"/>
                <a:cs typeface="+mn-cs"/>
              </a:rPr>
              <a:t> to carry out a contractionary policy. The first is to </a:t>
            </a:r>
            <a:r>
              <a:rPr lang="en-GB" sz="1200" u="sng" kern="1200" dirty="0">
                <a:solidFill>
                  <a:schemeClr val="tx1"/>
                </a:solidFill>
                <a:effectLst/>
                <a:latin typeface="Times New Roman" pitchFamily="18" charset="0"/>
                <a:ea typeface="+mn-ea"/>
                <a:cs typeface="+mn-cs"/>
              </a:rPr>
              <a:t>increase </a:t>
            </a:r>
            <a:r>
              <a:rPr lang="en-GB" sz="1200" kern="1200" dirty="0">
                <a:solidFill>
                  <a:schemeClr val="tx1"/>
                </a:solidFill>
                <a:effectLst/>
                <a:latin typeface="Times New Roman" pitchFamily="18" charset="0"/>
                <a:ea typeface="+mn-ea"/>
                <a:cs typeface="+mn-cs"/>
                <a:hlinkClick r:id="rId12"/>
              </a:rPr>
              <a:t>interest rates</a:t>
            </a:r>
            <a:r>
              <a:rPr lang="en-GB" sz="1200" u="sng" kern="1200" dirty="0">
                <a:solidFill>
                  <a:schemeClr val="tx1"/>
                </a:solidFill>
                <a:effectLst/>
                <a:latin typeface="Times New Roman" pitchFamily="18" charset="0"/>
                <a:ea typeface="+mn-ea"/>
                <a:cs typeface="+mn-cs"/>
              </a:rPr>
              <a:t> through the Federal Reserve</a:t>
            </a:r>
            <a:r>
              <a:rPr lang="en-GB" sz="1200" kern="1200" dirty="0">
                <a:solidFill>
                  <a:schemeClr val="tx1"/>
                </a:solidFill>
                <a:effectLst/>
                <a:latin typeface="Times New Roman" pitchFamily="18" charset="0"/>
                <a:ea typeface="+mn-ea"/>
                <a:cs typeface="+mn-cs"/>
              </a:rPr>
              <a:t>. The Federal Reserve rate is the rate at which banks borrow money from the government, but, in order to make money, they must lend it at higher rates. So, when the Federal Reserve increases its interest rate, banks have no choice but to increase their rates as well. When banks increase their rates, less people want to borrow money because it costs more to do so if that money </a:t>
            </a:r>
            <a:r>
              <a:rPr lang="en-GB" sz="1200" u="none" strike="noStrike" kern="1200" dirty="0">
                <a:solidFill>
                  <a:schemeClr val="tx1"/>
                </a:solidFill>
                <a:effectLst/>
                <a:latin typeface="Times New Roman" pitchFamily="18" charset="0"/>
                <a:ea typeface="+mn-ea"/>
                <a:cs typeface="+mn-cs"/>
                <a:hlinkClick r:id="rId13"/>
              </a:rPr>
              <a:t>accrues</a:t>
            </a:r>
            <a:r>
              <a:rPr lang="en-GB" sz="1200" kern="1200" dirty="0">
                <a:solidFill>
                  <a:schemeClr val="tx1"/>
                </a:solidFill>
                <a:effectLst/>
                <a:latin typeface="Times New Roman" pitchFamily="18" charset="0"/>
                <a:ea typeface="+mn-ea"/>
                <a:cs typeface="+mn-cs"/>
              </a:rPr>
              <a:t> interest. So, spending drops, prices drop and inflation slows.</a:t>
            </a:r>
          </a:p>
          <a:p>
            <a:r>
              <a:rPr lang="en-GB" sz="1200" kern="1200" dirty="0">
                <a:solidFill>
                  <a:schemeClr val="tx1"/>
                </a:solidFill>
                <a:effectLst/>
                <a:latin typeface="Times New Roman" pitchFamily="18" charset="0"/>
                <a:ea typeface="+mn-ea"/>
                <a:cs typeface="+mn-cs"/>
              </a:rPr>
              <a:t>The second method is to </a:t>
            </a:r>
            <a:r>
              <a:rPr lang="en-GB" sz="1200" u="sng" kern="1200" dirty="0">
                <a:solidFill>
                  <a:schemeClr val="tx1"/>
                </a:solidFill>
                <a:effectLst/>
                <a:latin typeface="Times New Roman" pitchFamily="18" charset="0"/>
                <a:ea typeface="+mn-ea"/>
                <a:cs typeface="+mn-cs"/>
              </a:rPr>
              <a:t>increase </a:t>
            </a:r>
            <a:r>
              <a:rPr lang="en-GB" sz="1200" kern="1200" dirty="0">
                <a:solidFill>
                  <a:schemeClr val="tx1"/>
                </a:solidFill>
                <a:effectLst/>
                <a:latin typeface="Times New Roman" pitchFamily="18" charset="0"/>
                <a:ea typeface="+mn-ea"/>
                <a:cs typeface="+mn-cs"/>
                <a:hlinkClick r:id="rId14"/>
              </a:rPr>
              <a:t>reserve requirements</a:t>
            </a:r>
            <a:r>
              <a:rPr lang="en-GB" sz="1200" kern="1200" dirty="0">
                <a:solidFill>
                  <a:schemeClr val="tx1"/>
                </a:solidFill>
                <a:effectLst/>
                <a:latin typeface="Times New Roman" pitchFamily="18" charset="0"/>
                <a:ea typeface="+mn-ea"/>
                <a:cs typeface="+mn-cs"/>
              </a:rPr>
              <a:t> on the amount of money banks are legally required to keep on hand to cover withdraws. The more money banks are required to hold back, the less they have to lend to consumers. If they have less to lend, consumers will borrow less, which will decrease spending.</a:t>
            </a:r>
          </a:p>
          <a:p>
            <a:r>
              <a:rPr lang="en-GB" sz="1200" kern="1200" dirty="0">
                <a:solidFill>
                  <a:schemeClr val="tx1"/>
                </a:solidFill>
                <a:effectLst/>
                <a:latin typeface="Times New Roman" pitchFamily="18" charset="0"/>
                <a:ea typeface="+mn-ea"/>
                <a:cs typeface="+mn-cs"/>
              </a:rPr>
              <a:t>The third method is to directly or indirectly reduce the money supply by enacting policies that encourage reduction of the money supply. Two examples of this include </a:t>
            </a:r>
            <a:r>
              <a:rPr lang="en-GB" sz="1200" u="sng" kern="1200" dirty="0">
                <a:solidFill>
                  <a:schemeClr val="tx1"/>
                </a:solidFill>
                <a:effectLst/>
                <a:latin typeface="Times New Roman" pitchFamily="18" charset="0"/>
                <a:ea typeface="+mn-ea"/>
                <a:cs typeface="+mn-cs"/>
              </a:rPr>
              <a:t>calling in debts that are owed to the government </a:t>
            </a:r>
            <a:r>
              <a:rPr lang="en-GB" sz="1200" kern="1200" dirty="0">
                <a:solidFill>
                  <a:schemeClr val="tx1"/>
                </a:solidFill>
                <a:effectLst/>
                <a:latin typeface="Times New Roman" pitchFamily="18" charset="0"/>
                <a:ea typeface="+mn-ea"/>
                <a:cs typeface="+mn-cs"/>
              </a:rPr>
              <a:t>and </a:t>
            </a:r>
            <a:r>
              <a:rPr lang="en-GB" sz="1200" u="sng" kern="1200" dirty="0">
                <a:solidFill>
                  <a:schemeClr val="tx1"/>
                </a:solidFill>
                <a:effectLst/>
                <a:latin typeface="Times New Roman" pitchFamily="18" charset="0"/>
                <a:ea typeface="+mn-ea"/>
                <a:cs typeface="+mn-cs"/>
              </a:rPr>
              <a:t>increasing the interest paid on bonds</a:t>
            </a:r>
            <a:r>
              <a:rPr lang="en-GB" sz="1200" kern="1200" dirty="0">
                <a:solidFill>
                  <a:schemeClr val="tx1"/>
                </a:solidFill>
                <a:effectLst/>
                <a:latin typeface="Times New Roman" pitchFamily="18" charset="0"/>
                <a:ea typeface="+mn-ea"/>
                <a:cs typeface="+mn-cs"/>
              </a:rPr>
              <a:t> so that more investors will buy them. The latter policy </a:t>
            </a:r>
            <a:r>
              <a:rPr lang="en-GB" sz="1200" u="sng" kern="1200" dirty="0">
                <a:solidFill>
                  <a:schemeClr val="tx1"/>
                </a:solidFill>
                <a:effectLst/>
                <a:latin typeface="Times New Roman" pitchFamily="18" charset="0"/>
                <a:ea typeface="+mn-ea"/>
                <a:cs typeface="+mn-cs"/>
              </a:rPr>
              <a:t>raises the exchange rate of the currency due to higher demand and, in turn, increases imports and decreases exports</a:t>
            </a:r>
            <a:r>
              <a:rPr lang="en-GB" sz="1200" kern="1200" dirty="0">
                <a:solidFill>
                  <a:schemeClr val="tx1"/>
                </a:solidFill>
                <a:effectLst/>
                <a:latin typeface="Times New Roman" pitchFamily="18" charset="0"/>
                <a:ea typeface="+mn-ea"/>
                <a:cs typeface="+mn-cs"/>
              </a:rPr>
              <a:t>. Both of these policies will reduce the amount of money in circulation because the money will be going from banks, companies and investors pockets and </a:t>
            </a:r>
            <a:r>
              <a:rPr lang="en-GB" sz="1200" u="sng" kern="1200" dirty="0">
                <a:solidFill>
                  <a:schemeClr val="tx1"/>
                </a:solidFill>
                <a:effectLst/>
                <a:latin typeface="Times New Roman" pitchFamily="18" charset="0"/>
                <a:ea typeface="+mn-ea"/>
                <a:cs typeface="+mn-cs"/>
              </a:rPr>
              <a:t>into the government’s pocket</a:t>
            </a:r>
            <a:r>
              <a:rPr lang="en-GB" sz="1200" kern="1200" dirty="0">
                <a:solidFill>
                  <a:schemeClr val="tx1"/>
                </a:solidFill>
                <a:effectLst/>
                <a:latin typeface="Times New Roman" pitchFamily="18" charset="0"/>
                <a:ea typeface="+mn-ea"/>
                <a:cs typeface="+mn-cs"/>
              </a:rPr>
              <a:t> where they can control what happens to it.</a:t>
            </a:r>
          </a:p>
          <a:p>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5</a:t>
            </a:fld>
            <a:endParaRPr lang="en-GB"/>
          </a:p>
        </p:txBody>
      </p:sp>
    </p:spTree>
    <p:extLst>
      <p:ext uri="{BB962C8B-B14F-4D97-AF65-F5344CB8AC3E}">
        <p14:creationId xmlns:p14="http://schemas.microsoft.com/office/powerpoint/2010/main" val="23172177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dirty="0"/>
              <a:t>Thank you!</a:t>
            </a:r>
          </a:p>
        </p:txBody>
      </p:sp>
      <p:sp>
        <p:nvSpPr>
          <p:cNvPr id="4" name="Slide Number Placeholder 3"/>
          <p:cNvSpPr>
            <a:spLocks noGrp="1"/>
          </p:cNvSpPr>
          <p:nvPr>
            <p:ph type="sldNum" sz="quarter" idx="10"/>
          </p:nvPr>
        </p:nvSpPr>
        <p:spPr/>
        <p:txBody>
          <a:bodyPr/>
          <a:lstStyle/>
          <a:p>
            <a:fld id="{5750A1E1-C8D9-4447-9192-37BA973CD27A}" type="slidenum">
              <a:rPr lang="en-GB" smtClean="0"/>
              <a:t>37</a:t>
            </a:fld>
            <a:endParaRPr lang="en-GB"/>
          </a:p>
        </p:txBody>
      </p:sp>
    </p:spTree>
    <p:extLst>
      <p:ext uri="{BB962C8B-B14F-4D97-AF65-F5344CB8AC3E}">
        <p14:creationId xmlns:p14="http://schemas.microsoft.com/office/powerpoint/2010/main" val="244916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http://www.investopedia.com/ask/answers/111314/what-methods-can-government-use-control-inflation.asp</a:t>
            </a:r>
          </a:p>
          <a:p>
            <a:endParaRPr lang="en-GB" dirty="0"/>
          </a:p>
          <a:p>
            <a:r>
              <a:rPr lang="en-GB" sz="1200" u="none" strike="noStrike" kern="1200" dirty="0">
                <a:solidFill>
                  <a:schemeClr val="tx1"/>
                </a:solidFill>
                <a:effectLst/>
                <a:latin typeface="Times New Roman" pitchFamily="18" charset="0"/>
                <a:ea typeface="+mn-ea"/>
                <a:cs typeface="+mn-cs"/>
                <a:hlinkClick r:id="rId3"/>
              </a:rPr>
              <a:t>Inflation</a:t>
            </a:r>
            <a:r>
              <a:rPr lang="en-GB" sz="1200" kern="1200" dirty="0">
                <a:solidFill>
                  <a:schemeClr val="tx1"/>
                </a:solidFill>
                <a:effectLst/>
                <a:latin typeface="Times New Roman" pitchFamily="18" charset="0"/>
                <a:ea typeface="+mn-ea"/>
                <a:cs typeface="+mn-cs"/>
              </a:rPr>
              <a:t> is when the economy grows due to increased spending. When this happens, prices rise and the currency within the economy is worth less than it was before. This basically means that the currency won’t buy as much as it would before. When a currency is worth less, its </a:t>
            </a:r>
            <a:r>
              <a:rPr lang="en-GB" sz="1200" u="none" strike="noStrike" kern="1200" dirty="0">
                <a:solidFill>
                  <a:schemeClr val="tx1"/>
                </a:solidFill>
                <a:effectLst/>
                <a:latin typeface="Times New Roman" pitchFamily="18" charset="0"/>
                <a:ea typeface="+mn-ea"/>
                <a:cs typeface="+mn-cs"/>
                <a:hlinkClick r:id="rId4"/>
              </a:rPr>
              <a:t>exchange rate</a:t>
            </a:r>
            <a:r>
              <a:rPr lang="en-GB" sz="1200" kern="1200" dirty="0">
                <a:solidFill>
                  <a:schemeClr val="tx1"/>
                </a:solidFill>
                <a:effectLst/>
                <a:latin typeface="Times New Roman" pitchFamily="18" charset="0"/>
                <a:ea typeface="+mn-ea"/>
                <a:cs typeface="+mn-cs"/>
              </a:rPr>
              <a:t> decreases when compared to other currencies. There are many methods used to control inflation, including some that work and some that don’t work without damaging consequences such as a </a:t>
            </a:r>
            <a:r>
              <a:rPr lang="en-GB" sz="1200" u="none" strike="noStrike" kern="1200" dirty="0">
                <a:solidFill>
                  <a:schemeClr val="tx1"/>
                </a:solidFill>
                <a:effectLst/>
                <a:latin typeface="Times New Roman" pitchFamily="18" charset="0"/>
                <a:ea typeface="+mn-ea"/>
                <a:cs typeface="+mn-cs"/>
                <a:hlinkClick r:id="rId5"/>
              </a:rPr>
              <a:t>recession</a:t>
            </a:r>
            <a:r>
              <a:rPr lang="en-GB" sz="1200" kern="1200" dirty="0">
                <a:solidFill>
                  <a:schemeClr val="tx1"/>
                </a:solidFill>
                <a:effectLst/>
                <a:latin typeface="Times New Roman" pitchFamily="18" charset="0"/>
                <a:ea typeface="+mn-ea"/>
                <a:cs typeface="+mn-cs"/>
              </a:rPr>
              <a:t>. For example, controlling inflation through </a:t>
            </a:r>
            <a:r>
              <a:rPr lang="en-GB" sz="1200" u="sng" kern="1200" dirty="0">
                <a:solidFill>
                  <a:schemeClr val="tx1"/>
                </a:solidFill>
                <a:effectLst/>
                <a:latin typeface="Times New Roman" pitchFamily="18" charset="0"/>
                <a:ea typeface="+mn-ea"/>
                <a:cs typeface="+mn-cs"/>
              </a:rPr>
              <a:t>wage and </a:t>
            </a:r>
            <a:r>
              <a:rPr lang="en-GB" sz="1200" kern="1200" dirty="0">
                <a:solidFill>
                  <a:schemeClr val="tx1"/>
                </a:solidFill>
                <a:effectLst/>
                <a:latin typeface="Times New Roman" pitchFamily="18" charset="0"/>
                <a:ea typeface="+mn-ea"/>
                <a:cs typeface="+mn-cs"/>
                <a:hlinkClick r:id="rId6"/>
              </a:rPr>
              <a:t>price controls</a:t>
            </a:r>
            <a:r>
              <a:rPr lang="en-GB" sz="1200" kern="1200" dirty="0">
                <a:solidFill>
                  <a:schemeClr val="tx1"/>
                </a:solidFill>
                <a:effectLst/>
                <a:latin typeface="Times New Roman" pitchFamily="18" charset="0"/>
                <a:ea typeface="+mn-ea"/>
                <a:cs typeface="+mn-cs"/>
              </a:rPr>
              <a:t> can cause a recession and hurt the people whose jobs are lost because of it.</a:t>
            </a:r>
          </a:p>
          <a:p>
            <a:r>
              <a:rPr lang="en-GB" sz="1200" kern="1200" dirty="0">
                <a:solidFill>
                  <a:schemeClr val="tx1"/>
                </a:solidFill>
                <a:effectLst/>
                <a:latin typeface="Times New Roman" pitchFamily="18" charset="0"/>
                <a:ea typeface="+mn-ea"/>
                <a:cs typeface="+mn-cs"/>
              </a:rPr>
              <a:t>One popular method of controlling inflation is through contractionary </a:t>
            </a:r>
            <a:r>
              <a:rPr lang="en-GB" sz="1200" u="none" strike="noStrike" kern="1200" dirty="0">
                <a:solidFill>
                  <a:schemeClr val="tx1"/>
                </a:solidFill>
                <a:effectLst/>
                <a:latin typeface="Times New Roman" pitchFamily="18" charset="0"/>
                <a:ea typeface="+mn-ea"/>
                <a:cs typeface="+mn-cs"/>
                <a:hlinkClick r:id="rId7"/>
              </a:rPr>
              <a:t>monetary policy</a:t>
            </a:r>
            <a:r>
              <a:rPr lang="en-GB" sz="1200" kern="1200" dirty="0">
                <a:solidFill>
                  <a:schemeClr val="tx1"/>
                </a:solidFill>
                <a:effectLst/>
                <a:latin typeface="Times New Roman" pitchFamily="18" charset="0"/>
                <a:ea typeface="+mn-ea"/>
                <a:cs typeface="+mn-cs"/>
              </a:rPr>
              <a:t>. The goal of a </a:t>
            </a:r>
            <a:r>
              <a:rPr lang="en-GB" sz="1200" u="none" strike="noStrike" kern="1200" dirty="0">
                <a:solidFill>
                  <a:schemeClr val="tx1"/>
                </a:solidFill>
                <a:effectLst/>
                <a:latin typeface="Times New Roman" pitchFamily="18" charset="0"/>
                <a:ea typeface="+mn-ea"/>
                <a:cs typeface="+mn-cs"/>
                <a:hlinkClick r:id="rId8"/>
              </a:rPr>
              <a:t>contractionary policy</a:t>
            </a:r>
            <a:r>
              <a:rPr lang="en-GB" sz="1200" kern="1200" dirty="0">
                <a:solidFill>
                  <a:schemeClr val="tx1"/>
                </a:solidFill>
                <a:effectLst/>
                <a:latin typeface="Times New Roman" pitchFamily="18" charset="0"/>
                <a:ea typeface="+mn-ea"/>
                <a:cs typeface="+mn-cs"/>
              </a:rPr>
              <a:t> is to reduce the </a:t>
            </a:r>
            <a:r>
              <a:rPr lang="en-GB" sz="1200" u="none" strike="noStrike" kern="1200" dirty="0">
                <a:solidFill>
                  <a:schemeClr val="tx1"/>
                </a:solidFill>
                <a:effectLst/>
                <a:latin typeface="Times New Roman" pitchFamily="18" charset="0"/>
                <a:ea typeface="+mn-ea"/>
                <a:cs typeface="+mn-cs"/>
                <a:hlinkClick r:id="rId9"/>
              </a:rPr>
              <a:t>money supply</a:t>
            </a:r>
            <a:r>
              <a:rPr lang="en-GB" sz="1200" kern="1200" dirty="0">
                <a:solidFill>
                  <a:schemeClr val="tx1"/>
                </a:solidFill>
                <a:effectLst/>
                <a:latin typeface="Times New Roman" pitchFamily="18" charset="0"/>
                <a:ea typeface="+mn-ea"/>
                <a:cs typeface="+mn-cs"/>
              </a:rPr>
              <a:t> within an economy by </a:t>
            </a:r>
            <a:r>
              <a:rPr lang="en-GB" sz="1200" u="sng" kern="1200" dirty="0">
                <a:solidFill>
                  <a:schemeClr val="tx1"/>
                </a:solidFill>
                <a:effectLst/>
                <a:latin typeface="Times New Roman" pitchFamily="18" charset="0"/>
                <a:ea typeface="+mn-ea"/>
                <a:cs typeface="+mn-cs"/>
              </a:rPr>
              <a:t>decreasing bond prices and increasing interest rates</a:t>
            </a:r>
            <a:r>
              <a:rPr lang="en-GB" sz="1200" kern="1200" dirty="0">
                <a:solidFill>
                  <a:schemeClr val="tx1"/>
                </a:solidFill>
                <a:effectLst/>
                <a:latin typeface="Times New Roman" pitchFamily="18" charset="0"/>
                <a:ea typeface="+mn-ea"/>
                <a:cs typeface="+mn-cs"/>
              </a:rPr>
              <a:t>. This helps reduce spending because when there is less money to go around, those who have money want to keep it and save it, instead of spending it. It also means less </a:t>
            </a:r>
            <a:r>
              <a:rPr lang="en-GB" sz="1200" u="none" strike="noStrike" kern="1200" dirty="0">
                <a:solidFill>
                  <a:schemeClr val="tx1"/>
                </a:solidFill>
                <a:effectLst/>
                <a:latin typeface="Times New Roman" pitchFamily="18" charset="0"/>
                <a:ea typeface="+mn-ea"/>
                <a:cs typeface="+mn-cs"/>
                <a:hlinkClick r:id="rId10"/>
              </a:rPr>
              <a:t>available credit</a:t>
            </a:r>
            <a:r>
              <a:rPr lang="en-GB" sz="1200" kern="1200" dirty="0">
                <a:solidFill>
                  <a:schemeClr val="tx1"/>
                </a:solidFill>
                <a:effectLst/>
                <a:latin typeface="Times New Roman" pitchFamily="18" charset="0"/>
                <a:ea typeface="+mn-ea"/>
                <a:cs typeface="+mn-cs"/>
              </a:rPr>
              <a:t>, which also reduces spending. Reducing spending is important during inflation because it helps halt </a:t>
            </a:r>
            <a:r>
              <a:rPr lang="en-GB" sz="1200" u="none" strike="noStrike" kern="1200" dirty="0">
                <a:solidFill>
                  <a:schemeClr val="tx1"/>
                </a:solidFill>
                <a:effectLst/>
                <a:latin typeface="Times New Roman" pitchFamily="18" charset="0"/>
                <a:ea typeface="+mn-ea"/>
                <a:cs typeface="+mn-cs"/>
                <a:hlinkClick r:id="rId11"/>
              </a:rPr>
              <a:t>economic growth</a:t>
            </a:r>
            <a:r>
              <a:rPr lang="en-GB" sz="1200" kern="1200" dirty="0">
                <a:solidFill>
                  <a:schemeClr val="tx1"/>
                </a:solidFill>
                <a:effectLst/>
                <a:latin typeface="Times New Roman" pitchFamily="18" charset="0"/>
                <a:ea typeface="+mn-ea"/>
                <a:cs typeface="+mn-cs"/>
              </a:rPr>
              <a:t> and, in turn, the rate of inflation.</a:t>
            </a:r>
          </a:p>
          <a:p>
            <a:r>
              <a:rPr lang="en-GB" sz="1200" kern="1200" dirty="0">
                <a:solidFill>
                  <a:schemeClr val="tx1"/>
                </a:solidFill>
                <a:effectLst/>
                <a:latin typeface="Times New Roman" pitchFamily="18" charset="0"/>
                <a:ea typeface="+mn-ea"/>
                <a:cs typeface="+mn-cs"/>
              </a:rPr>
              <a:t>There are </a:t>
            </a:r>
            <a:r>
              <a:rPr lang="en-GB" sz="1200" b="1" kern="1200" dirty="0">
                <a:solidFill>
                  <a:schemeClr val="tx1"/>
                </a:solidFill>
                <a:effectLst/>
                <a:latin typeface="Times New Roman" pitchFamily="18" charset="0"/>
                <a:ea typeface="+mn-ea"/>
                <a:cs typeface="+mn-cs"/>
              </a:rPr>
              <a:t>three main ways</a:t>
            </a:r>
            <a:r>
              <a:rPr lang="en-GB" sz="1200" kern="1200" dirty="0">
                <a:solidFill>
                  <a:schemeClr val="tx1"/>
                </a:solidFill>
                <a:effectLst/>
                <a:latin typeface="Times New Roman" pitchFamily="18" charset="0"/>
                <a:ea typeface="+mn-ea"/>
                <a:cs typeface="+mn-cs"/>
              </a:rPr>
              <a:t> to carry out a contractionary policy. The first is to </a:t>
            </a:r>
            <a:r>
              <a:rPr lang="en-GB" sz="1200" u="sng" kern="1200" dirty="0">
                <a:solidFill>
                  <a:schemeClr val="tx1"/>
                </a:solidFill>
                <a:effectLst/>
                <a:latin typeface="Times New Roman" pitchFamily="18" charset="0"/>
                <a:ea typeface="+mn-ea"/>
                <a:cs typeface="+mn-cs"/>
              </a:rPr>
              <a:t>increase </a:t>
            </a:r>
            <a:r>
              <a:rPr lang="en-GB" sz="1200" kern="1200" dirty="0">
                <a:solidFill>
                  <a:schemeClr val="tx1"/>
                </a:solidFill>
                <a:effectLst/>
                <a:latin typeface="Times New Roman" pitchFamily="18" charset="0"/>
                <a:ea typeface="+mn-ea"/>
                <a:cs typeface="+mn-cs"/>
                <a:hlinkClick r:id="rId12"/>
              </a:rPr>
              <a:t>interest rates</a:t>
            </a:r>
            <a:r>
              <a:rPr lang="en-GB" sz="1200" u="sng" kern="1200" dirty="0">
                <a:solidFill>
                  <a:schemeClr val="tx1"/>
                </a:solidFill>
                <a:effectLst/>
                <a:latin typeface="Times New Roman" pitchFamily="18" charset="0"/>
                <a:ea typeface="+mn-ea"/>
                <a:cs typeface="+mn-cs"/>
              </a:rPr>
              <a:t> through the Federal Reserve</a:t>
            </a:r>
            <a:r>
              <a:rPr lang="en-GB" sz="1200" kern="1200" dirty="0">
                <a:solidFill>
                  <a:schemeClr val="tx1"/>
                </a:solidFill>
                <a:effectLst/>
                <a:latin typeface="Times New Roman" pitchFamily="18" charset="0"/>
                <a:ea typeface="+mn-ea"/>
                <a:cs typeface="+mn-cs"/>
              </a:rPr>
              <a:t>. The Federal Reserve rate is the rate at which banks borrow money from the government, but, in order to make money, they must lend it at higher rates. So, when the Federal Reserve increases its interest rate, banks have no choice but to increase their rates as well. When banks increase their rates, less people want to borrow money because it costs more to do so if that money </a:t>
            </a:r>
            <a:r>
              <a:rPr lang="en-GB" sz="1200" u="none" strike="noStrike" kern="1200" dirty="0">
                <a:solidFill>
                  <a:schemeClr val="tx1"/>
                </a:solidFill>
                <a:effectLst/>
                <a:latin typeface="Times New Roman" pitchFamily="18" charset="0"/>
                <a:ea typeface="+mn-ea"/>
                <a:cs typeface="+mn-cs"/>
                <a:hlinkClick r:id="rId13"/>
              </a:rPr>
              <a:t>accrues</a:t>
            </a:r>
            <a:r>
              <a:rPr lang="en-GB" sz="1200" kern="1200" dirty="0">
                <a:solidFill>
                  <a:schemeClr val="tx1"/>
                </a:solidFill>
                <a:effectLst/>
                <a:latin typeface="Times New Roman" pitchFamily="18" charset="0"/>
                <a:ea typeface="+mn-ea"/>
                <a:cs typeface="+mn-cs"/>
              </a:rPr>
              <a:t> interest. So, spending drops, prices drop and inflation slows.</a:t>
            </a:r>
          </a:p>
          <a:p>
            <a:r>
              <a:rPr lang="en-GB" sz="1200" kern="1200" dirty="0">
                <a:solidFill>
                  <a:schemeClr val="tx1"/>
                </a:solidFill>
                <a:effectLst/>
                <a:latin typeface="Times New Roman" pitchFamily="18" charset="0"/>
                <a:ea typeface="+mn-ea"/>
                <a:cs typeface="+mn-cs"/>
              </a:rPr>
              <a:t>The second method is to </a:t>
            </a:r>
            <a:r>
              <a:rPr lang="en-GB" sz="1200" u="sng" kern="1200" dirty="0">
                <a:solidFill>
                  <a:schemeClr val="tx1"/>
                </a:solidFill>
                <a:effectLst/>
                <a:latin typeface="Times New Roman" pitchFamily="18" charset="0"/>
                <a:ea typeface="+mn-ea"/>
                <a:cs typeface="+mn-cs"/>
              </a:rPr>
              <a:t>increase </a:t>
            </a:r>
            <a:r>
              <a:rPr lang="en-GB" sz="1200" kern="1200" dirty="0">
                <a:solidFill>
                  <a:schemeClr val="tx1"/>
                </a:solidFill>
                <a:effectLst/>
                <a:latin typeface="Times New Roman" pitchFamily="18" charset="0"/>
                <a:ea typeface="+mn-ea"/>
                <a:cs typeface="+mn-cs"/>
                <a:hlinkClick r:id="rId14"/>
              </a:rPr>
              <a:t>reserve requirements</a:t>
            </a:r>
            <a:r>
              <a:rPr lang="en-GB" sz="1200" kern="1200" dirty="0">
                <a:solidFill>
                  <a:schemeClr val="tx1"/>
                </a:solidFill>
                <a:effectLst/>
                <a:latin typeface="Times New Roman" pitchFamily="18" charset="0"/>
                <a:ea typeface="+mn-ea"/>
                <a:cs typeface="+mn-cs"/>
              </a:rPr>
              <a:t> on the amount of money banks are legally required to keep on hand to cover withdraws. The more money banks are required to hold back, the less they have to lend to consumers. If they have less to lend, consumers will borrow less, which will decrease spending.</a:t>
            </a:r>
          </a:p>
          <a:p>
            <a:r>
              <a:rPr lang="en-GB" sz="1200" kern="1200" dirty="0">
                <a:solidFill>
                  <a:schemeClr val="tx1"/>
                </a:solidFill>
                <a:effectLst/>
                <a:latin typeface="Times New Roman" pitchFamily="18" charset="0"/>
                <a:ea typeface="+mn-ea"/>
                <a:cs typeface="+mn-cs"/>
              </a:rPr>
              <a:t>The third method is to directly or indirectly reduce the money supply by enacting policies that encourage reduction of the money supply. Two examples of this include </a:t>
            </a:r>
            <a:r>
              <a:rPr lang="en-GB" sz="1200" u="sng" kern="1200" dirty="0">
                <a:solidFill>
                  <a:schemeClr val="tx1"/>
                </a:solidFill>
                <a:effectLst/>
                <a:latin typeface="Times New Roman" pitchFamily="18" charset="0"/>
                <a:ea typeface="+mn-ea"/>
                <a:cs typeface="+mn-cs"/>
              </a:rPr>
              <a:t>calling in debts that are owed to the government </a:t>
            </a:r>
            <a:r>
              <a:rPr lang="en-GB" sz="1200" kern="1200" dirty="0">
                <a:solidFill>
                  <a:schemeClr val="tx1"/>
                </a:solidFill>
                <a:effectLst/>
                <a:latin typeface="Times New Roman" pitchFamily="18" charset="0"/>
                <a:ea typeface="+mn-ea"/>
                <a:cs typeface="+mn-cs"/>
              </a:rPr>
              <a:t>and </a:t>
            </a:r>
            <a:r>
              <a:rPr lang="en-GB" sz="1200" u="sng" kern="1200" dirty="0">
                <a:solidFill>
                  <a:schemeClr val="tx1"/>
                </a:solidFill>
                <a:effectLst/>
                <a:latin typeface="Times New Roman" pitchFamily="18" charset="0"/>
                <a:ea typeface="+mn-ea"/>
                <a:cs typeface="+mn-cs"/>
              </a:rPr>
              <a:t>increasing the interest paid on bonds</a:t>
            </a:r>
            <a:r>
              <a:rPr lang="en-GB" sz="1200" kern="1200" dirty="0">
                <a:solidFill>
                  <a:schemeClr val="tx1"/>
                </a:solidFill>
                <a:effectLst/>
                <a:latin typeface="Times New Roman" pitchFamily="18" charset="0"/>
                <a:ea typeface="+mn-ea"/>
                <a:cs typeface="+mn-cs"/>
              </a:rPr>
              <a:t> so that more investors will buy them. The latter policy </a:t>
            </a:r>
            <a:r>
              <a:rPr lang="en-GB" sz="1200" u="sng" kern="1200" dirty="0">
                <a:solidFill>
                  <a:schemeClr val="tx1"/>
                </a:solidFill>
                <a:effectLst/>
                <a:latin typeface="Times New Roman" pitchFamily="18" charset="0"/>
                <a:ea typeface="+mn-ea"/>
                <a:cs typeface="+mn-cs"/>
              </a:rPr>
              <a:t>raises the exchange rate of the currency due to higher demand and, in turn, increases imports and decreases exports</a:t>
            </a:r>
            <a:r>
              <a:rPr lang="en-GB" sz="1200" kern="1200" dirty="0">
                <a:solidFill>
                  <a:schemeClr val="tx1"/>
                </a:solidFill>
                <a:effectLst/>
                <a:latin typeface="Times New Roman" pitchFamily="18" charset="0"/>
                <a:ea typeface="+mn-ea"/>
                <a:cs typeface="+mn-cs"/>
              </a:rPr>
              <a:t>. Both of these policies will reduce the amount of money in circulation because the money will be going from banks, companies and investors pockets and </a:t>
            </a:r>
            <a:r>
              <a:rPr lang="en-GB" sz="1200" u="sng" kern="1200" dirty="0">
                <a:solidFill>
                  <a:schemeClr val="tx1"/>
                </a:solidFill>
                <a:effectLst/>
                <a:latin typeface="Times New Roman" pitchFamily="18" charset="0"/>
                <a:ea typeface="+mn-ea"/>
                <a:cs typeface="+mn-cs"/>
              </a:rPr>
              <a:t>into the government’s pocket</a:t>
            </a:r>
            <a:r>
              <a:rPr lang="en-GB" sz="1200" kern="1200" dirty="0">
                <a:solidFill>
                  <a:schemeClr val="tx1"/>
                </a:solidFill>
                <a:effectLst/>
                <a:latin typeface="Times New Roman" pitchFamily="18" charset="0"/>
                <a:ea typeface="+mn-ea"/>
                <a:cs typeface="+mn-cs"/>
              </a:rPr>
              <a:t> where they can control what happens to it.</a:t>
            </a:r>
          </a:p>
        </p:txBody>
      </p:sp>
      <p:sp>
        <p:nvSpPr>
          <p:cNvPr id="4" name="Slide Number Placeholder 3"/>
          <p:cNvSpPr>
            <a:spLocks noGrp="1"/>
          </p:cNvSpPr>
          <p:nvPr>
            <p:ph type="sldNum" sz="quarter" idx="10"/>
          </p:nvPr>
        </p:nvSpPr>
        <p:spPr/>
        <p:txBody>
          <a:bodyPr/>
          <a:lstStyle/>
          <a:p>
            <a:fld id="{C7808991-A83C-46C8-A7E5-1A27472B0039}" type="slidenum">
              <a:rPr lang="en-US" altLang="en-US" smtClean="0"/>
              <a:pPr/>
              <a:t>6</a:t>
            </a:fld>
            <a:endParaRPr lang="en-US" altLang="en-US"/>
          </a:p>
        </p:txBody>
      </p:sp>
    </p:spTree>
    <p:extLst>
      <p:ext uri="{BB962C8B-B14F-4D97-AF65-F5344CB8AC3E}">
        <p14:creationId xmlns:p14="http://schemas.microsoft.com/office/powerpoint/2010/main" val="1038170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www.investopedia.com</a:t>
            </a:r>
            <a:r>
              <a:rPr lang="en-US" dirty="0"/>
              <a:t>/ask/answers/111414/what-causes-negative-inflation-or-</a:t>
            </a:r>
            <a:r>
              <a:rPr lang="en-US" dirty="0" err="1"/>
              <a:t>deflation.asp</a:t>
            </a:r>
            <a:endParaRPr lang="en-US" dirty="0"/>
          </a:p>
          <a:p>
            <a:endParaRPr lang="en-US" dirty="0"/>
          </a:p>
          <a:p>
            <a:r>
              <a:rPr lang="en-GB" b="0" i="0" u="sng" dirty="0">
                <a:solidFill>
                  <a:srgbClr val="2C40D0"/>
                </a:solidFill>
                <a:effectLst/>
                <a:latin typeface="SourceSansPro"/>
                <a:hlinkClick r:id="rId3"/>
              </a:rPr>
              <a:t>Deflation</a:t>
            </a:r>
            <a:r>
              <a:rPr lang="en-GB" b="0" i="0" dirty="0">
                <a:solidFill>
                  <a:srgbClr val="111111"/>
                </a:solidFill>
                <a:effectLst/>
                <a:latin typeface="SourceSansPro"/>
              </a:rPr>
              <a:t>, or negative inflation, happens when prices generally fall in an economy. This can be because the supply of goods is higher than the demand for those goods, but can also have to do with the </a:t>
            </a:r>
            <a:r>
              <a:rPr lang="en-GB" b="0" i="0" u="sng" dirty="0">
                <a:solidFill>
                  <a:srgbClr val="2C40D0"/>
                </a:solidFill>
                <a:effectLst/>
                <a:latin typeface="SourceSansPro"/>
                <a:hlinkClick r:id="rId4"/>
              </a:rPr>
              <a:t>buying power</a:t>
            </a:r>
            <a:r>
              <a:rPr lang="en-GB" b="0" i="0" dirty="0">
                <a:solidFill>
                  <a:srgbClr val="111111"/>
                </a:solidFill>
                <a:effectLst/>
                <a:latin typeface="SourceSansPro"/>
              </a:rPr>
              <a:t> of money becoming greater. Buying power can grow due to a reduction in the money supply, as well as a decrease in the supply of credit, which has a negative effect on </a:t>
            </a:r>
            <a:r>
              <a:rPr lang="en-GB" b="0" i="0" u="sng" dirty="0">
                <a:solidFill>
                  <a:srgbClr val="2C40D0"/>
                </a:solidFill>
                <a:effectLst/>
                <a:latin typeface="SourceSansPro"/>
                <a:hlinkClick r:id="rId5"/>
              </a:rPr>
              <a:t>consumer spending</a:t>
            </a:r>
            <a:r>
              <a:rPr lang="en-GB" b="0" i="0" dirty="0">
                <a:solidFill>
                  <a:srgbClr val="111111"/>
                </a:solidFill>
                <a:effectLst/>
                <a:latin typeface="SourceSansPro"/>
              </a:rPr>
              <a:t>.</a:t>
            </a:r>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7</a:t>
            </a:fld>
            <a:endParaRPr lang="en-GB"/>
          </a:p>
        </p:txBody>
      </p:sp>
    </p:spTree>
    <p:extLst>
      <p:ext uri="{BB962C8B-B14F-4D97-AF65-F5344CB8AC3E}">
        <p14:creationId xmlns:p14="http://schemas.microsoft.com/office/powerpoint/2010/main" val="729864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3302E"/>
                </a:solidFill>
                <a:effectLst/>
                <a:latin typeface="Georgia" panose="02040502050405020303" pitchFamily="18" charset="0"/>
              </a:rPr>
              <a:t>2021:</a:t>
            </a:r>
          </a:p>
          <a:p>
            <a:pPr algn="l"/>
            <a:r>
              <a:rPr lang="en-GB" b="0" i="0" u="none" strike="noStrike" dirty="0">
                <a:solidFill>
                  <a:srgbClr val="33302E"/>
                </a:solidFill>
                <a:effectLst/>
                <a:latin typeface="Georgia" panose="02040502050405020303" pitchFamily="18" charset="0"/>
              </a:rPr>
              <a:t>The eurozone slid into deflation for the first time in four years, heaping pressure on the European Central Bank to increase its support for the bloc’s faltering economic recovery from the coronavirus pandemic.</a:t>
            </a:r>
          </a:p>
          <a:p>
            <a:pPr algn="l"/>
            <a:r>
              <a:rPr lang="en-GB" b="0" i="0" u="none" strike="noStrike" dirty="0">
                <a:solidFill>
                  <a:srgbClr val="33302E"/>
                </a:solidFill>
                <a:effectLst/>
                <a:latin typeface="Georgia" panose="02040502050405020303" pitchFamily="18" charset="0"/>
              </a:rPr>
              <a:t>Headline consumer price inflation was minus 0.2 per cent in August, down from an increase of 0.4 per cent the previous month, according to data released by Eurostat on Tuesday, ahead of the ECB’s policy meeting next week.</a:t>
            </a:r>
          </a:p>
          <a:p>
            <a:pPr algn="l"/>
            <a:r>
              <a:rPr lang="en-GB" b="0" i="0" u="none" strike="noStrike" dirty="0">
                <a:solidFill>
                  <a:srgbClr val="33302E"/>
                </a:solidFill>
                <a:effectLst/>
                <a:latin typeface="Georgia" panose="02040502050405020303" pitchFamily="18" charset="0"/>
              </a:rPr>
              <a:t>Analysts blamed the fall on lower oil prices, the recent cut in Germany’s value added tax rate and the delayed summer sales in France, Italy and Belgium. Retailers in those countries usually cut clothing prices heavily between June and July to clear out summer ranges before the autumn season, but this year the sales were delayed until August.</a:t>
            </a:r>
          </a:p>
          <a:p>
            <a:pPr algn="l"/>
            <a:r>
              <a:rPr lang="en-GB" b="0" i="0" u="none" strike="noStrike" dirty="0">
                <a:solidFill>
                  <a:srgbClr val="33302E"/>
                </a:solidFill>
                <a:effectLst/>
                <a:latin typeface="Georgia" panose="02040502050405020303" pitchFamily="18" charset="0"/>
              </a:rPr>
              <a:t>https://</a:t>
            </a:r>
            <a:r>
              <a:rPr lang="en-GB" b="0" i="0" u="none" strike="noStrike" dirty="0" err="1">
                <a:solidFill>
                  <a:srgbClr val="33302E"/>
                </a:solidFill>
                <a:effectLst/>
                <a:latin typeface="Georgia" panose="02040502050405020303" pitchFamily="18" charset="0"/>
              </a:rPr>
              <a:t>www.ft.com</a:t>
            </a:r>
            <a:r>
              <a:rPr lang="en-GB" b="0" i="0" u="none" strike="noStrike" dirty="0">
                <a:solidFill>
                  <a:srgbClr val="33302E"/>
                </a:solidFill>
                <a:effectLst/>
                <a:latin typeface="Georgia" panose="02040502050405020303" pitchFamily="18" charset="0"/>
              </a:rPr>
              <a:t>/content/e1cfcc75-9349-43eb-b827-ad099a61a44c</a:t>
            </a:r>
          </a:p>
          <a:p>
            <a:pPr algn="l"/>
            <a:endParaRPr lang="en-GB" b="0" i="0" u="none" strike="noStrike" dirty="0">
              <a:solidFill>
                <a:srgbClr val="33302E"/>
              </a:solidFill>
              <a:effectLst/>
              <a:latin typeface="Georgia" panose="02040502050405020303" pitchFamily="18" charset="0"/>
            </a:endParaRPr>
          </a:p>
          <a:p>
            <a:pPr algn="l" fontAlgn="base"/>
            <a:r>
              <a:rPr lang="en-GB" b="1" i="0" dirty="0">
                <a:solidFill>
                  <a:srgbClr val="003299"/>
                </a:solidFill>
                <a:effectLst/>
                <a:latin typeface="Open Sans" panose="020B0606030504020204" pitchFamily="34" charset="0"/>
              </a:rPr>
              <a:t>Pandemic emergency purchase programme (PEPP)</a:t>
            </a:r>
          </a:p>
          <a:p>
            <a:pPr algn="l" fontAlgn="base"/>
            <a:r>
              <a:rPr lang="en-GB" b="0" i="0" dirty="0">
                <a:solidFill>
                  <a:srgbClr val="555555"/>
                </a:solidFill>
                <a:effectLst/>
                <a:latin typeface="Open Sans" panose="020B0606030504020204" pitchFamily="34" charset="0"/>
              </a:rPr>
              <a:t>In the first quarter of 2022, the Governing Council expects to conduct net asset purchases under the PEPP at a lower pace than in the previous quarter.</a:t>
            </a:r>
            <a:r>
              <a:rPr lang="en-GB" b="1" i="0" dirty="0">
                <a:solidFill>
                  <a:srgbClr val="555555"/>
                </a:solidFill>
                <a:effectLst/>
                <a:latin typeface="inherit"/>
              </a:rPr>
              <a:t> </a:t>
            </a:r>
            <a:r>
              <a:rPr lang="en-GB" b="0" i="0" dirty="0">
                <a:solidFill>
                  <a:srgbClr val="555555"/>
                </a:solidFill>
                <a:effectLst/>
                <a:latin typeface="Open Sans" panose="020B0606030504020204" pitchFamily="34" charset="0"/>
              </a:rPr>
              <a:t>It will discontinue net asset purchases under the PEPP at the end of March 2022.</a:t>
            </a:r>
          </a:p>
          <a:p>
            <a:pPr algn="l" fontAlgn="base"/>
            <a:r>
              <a:rPr lang="en-GB" b="0" i="0" dirty="0">
                <a:solidFill>
                  <a:srgbClr val="555555"/>
                </a:solidFill>
                <a:effectLst/>
                <a:latin typeface="Open Sans" panose="020B0606030504020204" pitchFamily="34" charset="0"/>
              </a:rPr>
              <a:t>The Governing Council decided to extend the reinvestment horizon for the PEPP. It now intends to reinvest the principal payments from maturing securities purchased under the PEPP until at least the end of 2024. In any case, the future roll-off of the PEPP portfolio will be managed to avoid interference with the appropriate monetary policy stance.</a:t>
            </a:r>
          </a:p>
          <a:p>
            <a:pPr algn="l" fontAlgn="base"/>
            <a:r>
              <a:rPr lang="en-GB" b="0" i="0" dirty="0">
                <a:solidFill>
                  <a:srgbClr val="555555"/>
                </a:solidFill>
                <a:effectLst/>
                <a:latin typeface="Open Sans" panose="020B0606030504020204" pitchFamily="34" charset="0"/>
              </a:rPr>
              <a:t>The pandemic has shown that, under stressed conditions, flexibility in the design and conduct of asset purchases has helped to counter the impaired transmission of monetary policy and made efforts to achieve the Governing Council’s goal more effective. Within our mandate, under stressed conditions, flexibility will remain an element of monetary policy whenever threats to monetary policy transmission jeopardise the attainment of price stability. In particular, in the event of renewed market fragmentation related to the pandemic, PEPP reinvestments can be adjusted flexibly across time, asset classes and jurisdictions at any time. This could include purchasing bonds issued by the Hellenic Republic over and above rollovers of redemptions in order to avoid an interruption of purchases in that jurisdiction, which could impair the transmission of monetary policy to the Greek economy while it is still recovering from the fallout of the pandemic. Net purchases under the PEPP could also be resumed, if necessary, to counter negative shocks related to the pandemic.</a:t>
            </a:r>
          </a:p>
          <a:p>
            <a:pPr algn="l"/>
            <a:endParaRPr lang="en-GB" b="0" i="0" u="none" strike="noStrike" dirty="0">
              <a:solidFill>
                <a:srgbClr val="33302E"/>
              </a:solidFill>
              <a:effectLst/>
              <a:latin typeface="Georgia" panose="02040502050405020303" pitchFamily="18" charset="0"/>
            </a:endParaRPr>
          </a:p>
          <a:p>
            <a:pPr algn="l" fontAlgn="base"/>
            <a:r>
              <a:rPr lang="en-GB" b="1" i="0" dirty="0">
                <a:solidFill>
                  <a:srgbClr val="003299"/>
                </a:solidFill>
                <a:effectLst/>
                <a:latin typeface="Open Sans" panose="020B0606030504020204" pitchFamily="34" charset="0"/>
              </a:rPr>
              <a:t>Asset purchase programme (APP)</a:t>
            </a:r>
          </a:p>
          <a:p>
            <a:pPr algn="l" fontAlgn="base"/>
            <a:r>
              <a:rPr lang="en-GB" b="0" i="0" dirty="0">
                <a:solidFill>
                  <a:srgbClr val="555555"/>
                </a:solidFill>
                <a:effectLst/>
                <a:latin typeface="Open Sans" panose="020B0606030504020204" pitchFamily="34" charset="0"/>
              </a:rPr>
              <a:t>In line with a step-by-step reduction in asset purchases and to ensure that the monetary policy stance remains consistent with inflation stabilising at its target over the medium term, the Governing Council decided on a monthly net purchase pace of €40 billion in the second quarter and €30 billion in the third quarter under the APP. From October 2022 onwards, the Governing Council will maintain net asset purchases under the APP at a monthly pace of €20 billion for as long as necessary to reinforce the accommodative impact of its policy rates. The Governing Council expects net purchases to end shortly before it starts raising the key ECB interest rates.</a:t>
            </a:r>
          </a:p>
          <a:p>
            <a:pPr algn="l" fontAlgn="base"/>
            <a:r>
              <a:rPr lang="en-GB" b="0" i="0" dirty="0">
                <a:solidFill>
                  <a:srgbClr val="555555"/>
                </a:solidFill>
                <a:effectLst/>
                <a:latin typeface="Open Sans" panose="020B0606030504020204" pitchFamily="34" charset="0"/>
              </a:rPr>
              <a:t>The Governing Council also intends to continue reinvesting, in full, the principal payments from maturing securities purchased under the APP for an extended period of time past the date when it starts raising the key ECB interest rates and, in any case, for as long as necessary to maintain favourable liquidity conditions and an ample degree of monetary accommodation.</a:t>
            </a:r>
          </a:p>
          <a:p>
            <a:pPr algn="l"/>
            <a:endParaRPr lang="en-GB" b="0" i="0" u="none" strike="noStrike" dirty="0">
              <a:solidFill>
                <a:srgbClr val="33302E"/>
              </a:solidFill>
              <a:effectLst/>
              <a:latin typeface="Georgia" panose="02040502050405020303" pitchFamily="18" charset="0"/>
            </a:endParaRPr>
          </a:p>
          <a:p>
            <a:r>
              <a:rPr lang="en-US" dirty="0"/>
              <a:t>https://</a:t>
            </a:r>
            <a:r>
              <a:rPr lang="en-US" dirty="0" err="1"/>
              <a:t>www.ecb.europa.eu</a:t>
            </a:r>
            <a:r>
              <a:rPr lang="en-US" dirty="0"/>
              <a:t>/press/pr/date/2021/html/ecb.mp211216~1b6d3a1fd8.en.html</a:t>
            </a:r>
          </a:p>
        </p:txBody>
      </p:sp>
      <p:sp>
        <p:nvSpPr>
          <p:cNvPr id="4" name="Slide Number Placeholder 3"/>
          <p:cNvSpPr>
            <a:spLocks noGrp="1"/>
          </p:cNvSpPr>
          <p:nvPr>
            <p:ph type="sldNum" sz="quarter" idx="5"/>
          </p:nvPr>
        </p:nvSpPr>
        <p:spPr/>
        <p:txBody>
          <a:bodyPr/>
          <a:lstStyle/>
          <a:p>
            <a:fld id="{5750A1E1-C8D9-4447-9192-37BA973CD27A}" type="slidenum">
              <a:rPr lang="en-GB" smtClean="0"/>
              <a:t>8</a:t>
            </a:fld>
            <a:endParaRPr lang="en-GB"/>
          </a:p>
        </p:txBody>
      </p:sp>
    </p:spTree>
    <p:extLst>
      <p:ext uri="{BB962C8B-B14F-4D97-AF65-F5344CB8AC3E}">
        <p14:creationId xmlns:p14="http://schemas.microsoft.com/office/powerpoint/2010/main" val="3779512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1" i="0" u="none" strike="noStrike" dirty="0">
                <a:solidFill>
                  <a:srgbClr val="C70000"/>
                </a:solidFill>
                <a:effectLst/>
                <a:latin typeface="inherit"/>
                <a:hlinkClick r:id="rId3"/>
              </a:rPr>
              <a:t>2022:</a:t>
            </a:r>
          </a:p>
          <a:p>
            <a:pPr algn="l" fontAlgn="base"/>
            <a:r>
              <a:rPr lang="en-GB" b="1" i="0" u="none" strike="noStrike" dirty="0">
                <a:solidFill>
                  <a:srgbClr val="C70000"/>
                </a:solidFill>
                <a:effectLst/>
                <a:latin typeface="inherit"/>
                <a:hlinkClick r:id="rId3"/>
              </a:rPr>
              <a:t>The European Central Bank has raised interest rates</a:t>
            </a:r>
            <a:r>
              <a:rPr lang="en-GB" b="1" i="0" dirty="0">
                <a:solidFill>
                  <a:srgbClr val="121212"/>
                </a:solidFill>
                <a:effectLst/>
                <a:latin typeface="inherit"/>
              </a:rPr>
              <a:t> by a bigger-than-</a:t>
            </a:r>
            <a:r>
              <a:rPr lang="en-GB" b="1" i="0" dirty="0" err="1">
                <a:solidFill>
                  <a:srgbClr val="121212"/>
                </a:solidFill>
                <a:effectLst/>
                <a:latin typeface="inherit"/>
              </a:rPr>
              <a:t>expeced</a:t>
            </a:r>
            <a:r>
              <a:rPr lang="en-GB" b="1" i="0" dirty="0">
                <a:solidFill>
                  <a:srgbClr val="121212"/>
                </a:solidFill>
                <a:effectLst/>
                <a:latin typeface="inherit"/>
              </a:rPr>
              <a:t> half point</a:t>
            </a:r>
            <a:r>
              <a:rPr lang="en-GB" b="0" i="0" dirty="0">
                <a:solidFill>
                  <a:srgbClr val="121212"/>
                </a:solidFill>
                <a:effectLst/>
                <a:latin typeface="GuardianTextEgyptian"/>
              </a:rPr>
              <a:t>, taking its key deposit rate (which was negative) to 0% and hinted at further rate hikes in the coming months. It was its first rate hike in 11 years and was triggered by soaring inflation, which reached 8.6% last month, far above its 2% target.</a:t>
            </a:r>
          </a:p>
          <a:p>
            <a:pPr algn="l" fontAlgn="base"/>
            <a:r>
              <a:rPr lang="en-GB" b="1" i="0" dirty="0">
                <a:solidFill>
                  <a:srgbClr val="121212"/>
                </a:solidFill>
                <a:effectLst/>
                <a:latin typeface="inherit"/>
              </a:rPr>
              <a:t>The central bank also unveiled a new new bond purchase scheme called Transmission Protection Instrument</a:t>
            </a:r>
            <a:r>
              <a:rPr lang="en-GB" b="0" i="0" dirty="0">
                <a:solidFill>
                  <a:srgbClr val="121212"/>
                </a:solidFill>
                <a:effectLst/>
                <a:latin typeface="GuardianTextEgyptian"/>
              </a:rPr>
              <a:t>, which is intended to cap the rise in countries’ borrowing costs (particularly those of highly-indebted nations like Spain and Italy) and limit financial fragmentation.</a:t>
            </a:r>
          </a:p>
          <a:p>
            <a:pPr algn="l" fontAlgn="base"/>
            <a:r>
              <a:rPr lang="en-GB" b="0" i="0" dirty="0">
                <a:solidFill>
                  <a:srgbClr val="121212"/>
                </a:solidFill>
                <a:effectLst/>
                <a:latin typeface="GuardianTextEgyptian"/>
              </a:rPr>
              <a:t>The euro, bond yields and European bank shares all rose on the announcement, but the shares soon gave up their gains.</a:t>
            </a:r>
          </a:p>
          <a:p>
            <a:pPr algn="l" fontAlgn="base"/>
            <a:r>
              <a:rPr lang="en-GB" b="0" i="0" dirty="0">
                <a:solidFill>
                  <a:srgbClr val="121212"/>
                </a:solidFill>
                <a:effectLst/>
                <a:latin typeface="GuardianTextEgyptian"/>
              </a:rPr>
              <a:t>https://</a:t>
            </a:r>
            <a:r>
              <a:rPr lang="en-GB" b="0" i="0" dirty="0" err="1">
                <a:solidFill>
                  <a:srgbClr val="121212"/>
                </a:solidFill>
                <a:effectLst/>
                <a:latin typeface="GuardianTextEgyptian"/>
              </a:rPr>
              <a:t>www.theguardian.com</a:t>
            </a:r>
            <a:r>
              <a:rPr lang="en-GB" b="0" i="0" dirty="0">
                <a:solidFill>
                  <a:srgbClr val="121212"/>
                </a:solidFill>
                <a:effectLst/>
                <a:latin typeface="GuardianTextEgyptian"/>
              </a:rPr>
              <a:t>/business/live/2022/</a:t>
            </a:r>
            <a:r>
              <a:rPr lang="en-GB" b="0" i="0" dirty="0" err="1">
                <a:solidFill>
                  <a:srgbClr val="121212"/>
                </a:solidFill>
                <a:effectLst/>
                <a:latin typeface="GuardianTextEgyptian"/>
              </a:rPr>
              <a:t>jul</a:t>
            </a:r>
            <a:r>
              <a:rPr lang="en-GB" b="0" i="0" dirty="0">
                <a:solidFill>
                  <a:srgbClr val="121212"/>
                </a:solidFill>
                <a:effectLst/>
                <a:latin typeface="GuardianTextEgyptian"/>
              </a:rPr>
              <a:t>/21/russia-gas-supplies-europe-ecb-hike-interest-rates-economy-inflation-business-live</a:t>
            </a:r>
          </a:p>
          <a:p>
            <a:pPr algn="l" fontAlgn="base"/>
            <a:endParaRPr lang="en-GB" b="0" i="0" dirty="0">
              <a:solidFill>
                <a:srgbClr val="121212"/>
              </a:solidFill>
              <a:effectLst/>
              <a:latin typeface="GuardianTextEgyptian"/>
            </a:endParaRPr>
          </a:p>
          <a:p>
            <a:pPr algn="l" fontAlgn="base"/>
            <a:r>
              <a:rPr lang="en-GB" b="0" i="0" dirty="0">
                <a:solidFill>
                  <a:srgbClr val="121212"/>
                </a:solidFill>
                <a:effectLst/>
                <a:latin typeface="GuardianTextEgyptian"/>
              </a:rPr>
              <a:t>2016:</a:t>
            </a:r>
          </a:p>
          <a:p>
            <a:pPr fontAlgn="base"/>
            <a:r>
              <a:rPr lang="en-GB" b="0" i="0" dirty="0">
                <a:solidFill>
                  <a:srgbClr val="121212"/>
                </a:solidFill>
                <a:effectLst/>
                <a:latin typeface="GuardianTextEgyptian"/>
              </a:rPr>
              <a:t>The </a:t>
            </a:r>
            <a:r>
              <a:rPr lang="en-GB" b="0" i="0" u="none" strike="noStrike" dirty="0">
                <a:solidFill>
                  <a:srgbClr val="C70000"/>
                </a:solidFill>
                <a:effectLst/>
                <a:latin typeface="GuardianTextEgyptian"/>
                <a:hlinkClick r:id="rId4"/>
              </a:rPr>
              <a:t>European Central Bank</a:t>
            </a:r>
            <a:r>
              <a:rPr lang="en-GB" b="0" i="0" dirty="0">
                <a:solidFill>
                  <a:srgbClr val="121212"/>
                </a:solidFill>
                <a:effectLst/>
                <a:latin typeface="GuardianTextEgyptian"/>
              </a:rPr>
              <a:t> has surprised financial markets by cutting interest rates in the eurozone to zero, expanding its money printing programme and reducing a key deposit rate further into negative territory as it seeks to revive the economy and fend off deflation.</a:t>
            </a:r>
          </a:p>
          <a:p>
            <a:pPr fontAlgn="base"/>
            <a:r>
              <a:rPr lang="en-GB" u="none" strike="noStrike" dirty="0">
                <a:solidFill>
                  <a:srgbClr val="C70000"/>
                </a:solidFill>
                <a:effectLst/>
                <a:hlinkClick r:id="rId5"/>
              </a:rPr>
              <a:t>https://www.theguardian.com/business/2016/mar/10/ecb-cuts-eurozone-interest-rate-to-zero</a:t>
            </a:r>
            <a:br>
              <a:rPr lang="en-GB" u="none" strike="noStrike" dirty="0">
                <a:solidFill>
                  <a:srgbClr val="C70000"/>
                </a:solidFill>
                <a:effectLst/>
                <a:hlinkClick r:id="rId5"/>
              </a:rPr>
            </a:br>
            <a:endParaRPr lang="en-GB" dirty="0">
              <a:effectLst/>
            </a:endParaRPr>
          </a:p>
        </p:txBody>
      </p:sp>
      <p:sp>
        <p:nvSpPr>
          <p:cNvPr id="4" name="Slide Number Placeholder 3"/>
          <p:cNvSpPr>
            <a:spLocks noGrp="1"/>
          </p:cNvSpPr>
          <p:nvPr>
            <p:ph type="sldNum" sz="quarter" idx="5"/>
          </p:nvPr>
        </p:nvSpPr>
        <p:spPr/>
        <p:txBody>
          <a:bodyPr/>
          <a:lstStyle/>
          <a:p>
            <a:fld id="{5750A1E1-C8D9-4447-9192-37BA973CD27A}" type="slidenum">
              <a:rPr lang="en-GB" smtClean="0"/>
              <a:t>9</a:t>
            </a:fld>
            <a:endParaRPr lang="en-GB"/>
          </a:p>
        </p:txBody>
      </p:sp>
    </p:spTree>
    <p:extLst>
      <p:ext uri="{BB962C8B-B14F-4D97-AF65-F5344CB8AC3E}">
        <p14:creationId xmlns:p14="http://schemas.microsoft.com/office/powerpoint/2010/main" val="3186783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ht</a:t>
            </a:r>
            <a:endParaRPr lang="en-GB" dirty="0"/>
          </a:p>
        </p:txBody>
      </p:sp>
      <p:sp>
        <p:nvSpPr>
          <p:cNvPr id="4" name="Slide Number Placeholder 3"/>
          <p:cNvSpPr>
            <a:spLocks noGrp="1"/>
          </p:cNvSpPr>
          <p:nvPr>
            <p:ph type="sldNum" sz="quarter" idx="10"/>
          </p:nvPr>
        </p:nvSpPr>
        <p:spPr/>
        <p:txBody>
          <a:bodyPr/>
          <a:lstStyle/>
          <a:p>
            <a:fld id="{C7808991-A83C-46C8-A7E5-1A27472B0039}" type="slidenum">
              <a:rPr lang="en-US" altLang="en-US" smtClean="0"/>
              <a:pPr/>
              <a:t>10</a:t>
            </a:fld>
            <a:endParaRPr lang="en-US" altLang="en-US"/>
          </a:p>
        </p:txBody>
      </p:sp>
    </p:spTree>
    <p:extLst>
      <p:ext uri="{BB962C8B-B14F-4D97-AF65-F5344CB8AC3E}">
        <p14:creationId xmlns:p14="http://schemas.microsoft.com/office/powerpoint/2010/main" val="1038170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D1D5DB"/>
                </a:solidFill>
                <a:effectLst/>
                <a:latin typeface="Söhne"/>
              </a:rPr>
              <a:t>An exchange rate is the rate at which one currency can be exchanged for another. In other words, it represents the value of one currency in terms of another. Exchange rates are a crucial aspect of international trade and finance, influencing the costs of imported goods and services, the competitiveness of exports, and overall economic conditions.</a:t>
            </a:r>
            <a:endParaRPr lang="en-US" dirty="0"/>
          </a:p>
        </p:txBody>
      </p:sp>
      <p:sp>
        <p:nvSpPr>
          <p:cNvPr id="4" name="Slide Number Placeholder 3"/>
          <p:cNvSpPr>
            <a:spLocks noGrp="1"/>
          </p:cNvSpPr>
          <p:nvPr>
            <p:ph type="sldNum" sz="quarter" idx="5"/>
          </p:nvPr>
        </p:nvSpPr>
        <p:spPr/>
        <p:txBody>
          <a:bodyPr/>
          <a:lstStyle/>
          <a:p>
            <a:fld id="{5750A1E1-C8D9-4447-9192-37BA973CD27A}" type="slidenum">
              <a:rPr lang="en-GB" smtClean="0"/>
              <a:t>14</a:t>
            </a:fld>
            <a:endParaRPr lang="en-GB"/>
          </a:p>
        </p:txBody>
      </p:sp>
    </p:spTree>
    <p:extLst>
      <p:ext uri="{BB962C8B-B14F-4D97-AF65-F5344CB8AC3E}">
        <p14:creationId xmlns:p14="http://schemas.microsoft.com/office/powerpoint/2010/main" val="3713986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323528" y="1329612"/>
            <a:ext cx="8568953" cy="810090"/>
          </a:xfrm>
        </p:spPr>
        <p:txBody>
          <a:bodyPr/>
          <a:lstStyle>
            <a:lvl1pPr algn="l">
              <a:defRPr>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23528" y="2679762"/>
            <a:ext cx="8568953" cy="1206438"/>
          </a:xfrm>
        </p:spPr>
        <p:txBody>
          <a:bodyPr>
            <a:normAutofit/>
          </a:bodyPr>
          <a:lstStyle>
            <a:lvl1pPr marL="0" indent="0" algn="l">
              <a:buNone/>
              <a:defRPr sz="28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2050" name="Picture 2" descr="\\iaea.org\Secretariat\MTCD\PublishingCurrent\2017\IAEA\17-42841_LOGO_IAEA_update\Design\Presentation_IAEA\IAEA_Logo_E_horizontal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370" y="195486"/>
            <a:ext cx="1845515" cy="40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9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solidFill>
                  <a:schemeClr val="tx2"/>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1792288" y="843558"/>
            <a:ext cx="5486400" cy="27021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367719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3485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98920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p:spPr>
      </p:pic>
      <p:sp>
        <p:nvSpPr>
          <p:cNvPr id="4" name="Title 1"/>
          <p:cNvSpPr>
            <a:spLocks noGrp="1"/>
          </p:cNvSpPr>
          <p:nvPr>
            <p:ph type="ctrTitle"/>
          </p:nvPr>
        </p:nvSpPr>
        <p:spPr>
          <a:xfrm>
            <a:off x="323528" y="1329612"/>
            <a:ext cx="8568953" cy="810090"/>
          </a:xfrm>
        </p:spPr>
        <p:txBody>
          <a:bodyPr/>
          <a:lstStyle>
            <a:lvl1pPr algn="l">
              <a:defRPr>
                <a:solidFill>
                  <a:schemeClr val="tx2"/>
                </a:solidFill>
              </a:defRPr>
            </a:lvl1pPr>
          </a:lstStyle>
          <a:p>
            <a:r>
              <a:rPr lang="en-US"/>
              <a:t>Click to edit Master title style</a:t>
            </a:r>
            <a:endParaRPr lang="en-GB" dirty="0"/>
          </a:p>
        </p:txBody>
      </p:sp>
      <p:sp>
        <p:nvSpPr>
          <p:cNvPr id="5" name="Subtitle 2"/>
          <p:cNvSpPr>
            <a:spLocks noGrp="1"/>
          </p:cNvSpPr>
          <p:nvPr>
            <p:ph type="subTitle" idx="1"/>
          </p:nvPr>
        </p:nvSpPr>
        <p:spPr>
          <a:xfrm>
            <a:off x="323528" y="2679762"/>
            <a:ext cx="8568953" cy="1206438"/>
          </a:xfrm>
        </p:spPr>
        <p:txBody>
          <a:bodyPr>
            <a:normAutofit/>
          </a:bodyPr>
          <a:lstStyle>
            <a:lvl1pPr marL="0" indent="0" algn="l">
              <a:buNone/>
              <a:defRPr sz="2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3074" name="Picture 2" descr="\\iaea.org\Secretariat\MTCD\PublishingCurrent\2017\IAEA\17-42841_LOGO_IAEA_update\Design\Presentation_IAEA\IAEA_Logo_E_horizontal_Blu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369" y="185587"/>
            <a:ext cx="1892276" cy="41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8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7291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268225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15"/>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endParaRPr lang="en-US" dirty="0"/>
          </a:p>
        </p:txBody>
      </p:sp>
      <p:sp>
        <p:nvSpPr>
          <p:cNvPr id="18" name="Slide Number Placeholder 17"/>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83371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19218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07150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7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16B2857-AA32-5798-FCEE-3FC10A002663}"/>
              </a:ext>
            </a:extLst>
          </p:cNvPr>
          <p:cNvGraphicFramePr>
            <a:graphicFrameLocks noChangeAspect="1"/>
          </p:cNvGraphicFramePr>
          <p:nvPr userDrawn="1">
            <p:custDataLst>
              <p:tags r:id="rId13"/>
            </p:custDataLst>
            <p:extLst>
              <p:ext uri="{D42A27DB-BD31-4B8C-83A1-F6EECF244321}">
                <p14:modId xmlns:p14="http://schemas.microsoft.com/office/powerpoint/2010/main" val="101186256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5" name="think-cell data - do not delete" hidden="1">
                        <a:extLst>
                          <a:ext uri="{FF2B5EF4-FFF2-40B4-BE49-F238E27FC236}">
                            <a16:creationId xmlns:a16="http://schemas.microsoft.com/office/drawing/2014/main" id="{716B2857-AA32-5798-FCEE-3FC10A002663}"/>
                          </a:ext>
                        </a:extLst>
                      </p:cNvPr>
                      <p:cNvPicPr/>
                      <p:nvPr/>
                    </p:nvPicPr>
                    <p:blipFill>
                      <a:blip r:embed="rId15"/>
                      <a:stretch>
                        <a:fillRect/>
                      </a:stretch>
                    </p:blipFill>
                    <p:spPr>
                      <a:xfrm>
                        <a:off x="1588" y="1588"/>
                        <a:ext cx="1227" cy="1588"/>
                      </a:xfrm>
                      <a:prstGeom prst="rect">
                        <a:avLst/>
                      </a:prstGeom>
                    </p:spPr>
                  </p:pic>
                </p:oleObj>
              </mc:Fallback>
            </mc:AlternateContent>
          </a:graphicData>
        </a:graphic>
      </p:graphicFrame>
      <p:sp>
        <p:nvSpPr>
          <p:cNvPr id="17" name="Rectangle 16"/>
          <p:cNvSpPr/>
          <p:nvPr userDrawn="1"/>
        </p:nvSpPr>
        <p:spPr>
          <a:xfrm flipH="1" flipV="1">
            <a:off x="0" y="3975906"/>
            <a:ext cx="6372200" cy="1167594"/>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1" y="0"/>
            <a:ext cx="9143999" cy="1599642"/>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5"/>
          <p:cNvSpPr>
            <a:spLocks noGrp="1" noChangeArrowheads="1"/>
          </p:cNvSpPr>
          <p:nvPr>
            <p:ph type="dt" sz="half" idx="2"/>
          </p:nvPr>
        </p:nvSpPr>
        <p:spPr bwMode="white">
          <a:xfrm>
            <a:off x="7524328" y="4862044"/>
            <a:ext cx="935460"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5" y="4862044"/>
            <a:ext cx="1616025"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9" y="4862044"/>
            <a:ext cx="509587"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dirty="0"/>
          </a:p>
        </p:txBody>
      </p:sp>
      <p:sp>
        <p:nvSpPr>
          <p:cNvPr id="2" name="Title Placeholder 1"/>
          <p:cNvSpPr>
            <a:spLocks noGrp="1"/>
          </p:cNvSpPr>
          <p:nvPr>
            <p:ph type="title"/>
          </p:nvPr>
        </p:nvSpPr>
        <p:spPr>
          <a:xfrm>
            <a:off x="251520" y="87474"/>
            <a:ext cx="6120680" cy="648072"/>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51520" y="951571"/>
            <a:ext cx="8712968" cy="36430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26" name="Picture 2" descr="\\iaea.org\Secretariat\MTCD\PublishingCurrent\2017\IAEA\17-42841_LOGO_IAEA_update\Design\Presentation_IAEA\IAEA_Logo_SHORT_vertical_white.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388424" y="135041"/>
            <a:ext cx="445792" cy="54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www.imf.org/"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www.imf.org/en/Publications/SPROLLs/world-economic-outlook-databases#sort=%40imfdate%20descendin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www.xe.com/currencychar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xe.com/currencychart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macrotrends.net/1433/historical-libor-rates-chart"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oecd.org/tad/xcre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hyperlink" Target="http://www.exim.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hyperlink" Target="https://furtherafrica.com/2018/03/23/understanding-credit-rating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ft.com/content/088d3368-bb8b-4ff3-9df7-a7680d4d81b2" TargetMode="External"/><Relationship Id="rId7" Type="http://schemas.openxmlformats.org/officeDocument/2006/relationships/hyperlink" Target="http://data.worldbank.org/data-catalog/global-financial-develop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data.worldbank.org/indicator" TargetMode="External"/><Relationship Id="rId5" Type="http://schemas.openxmlformats.org/officeDocument/2006/relationships/hyperlink" Target="https://www.indexmundi.com/g/g.aspx?c=hr&amp;v=71" TargetMode="External"/><Relationship Id="rId4" Type="http://schemas.openxmlformats.org/officeDocument/2006/relationships/hyperlink" Target="http://www.indexmundi.com/"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hyperlink" Target="http://data.worldbank.org/data-catalog/global-financial-developme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data.worldbank.org/indicator" TargetMode="External"/><Relationship Id="rId5" Type="http://schemas.openxmlformats.org/officeDocument/2006/relationships/hyperlink" Target="https://www.indexmundi.com/g/g.aspx?c=hr&amp;v=71" TargetMode="External"/><Relationship Id="rId4" Type="http://schemas.openxmlformats.org/officeDocument/2006/relationships/hyperlink" Target="http://www.indexmundi.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ft.com/content/088d3368-bb8b-4ff3-9df7-a7680d4d81b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ft.com/content/088d3368-bb8b-4ff3-9df7-a7680d4d81b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ft.com/content/088d3368-bb8b-4ff3-9df7-a7680d4d81b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F5223C1-9227-1D38-E78A-815A5C3926FB}"/>
              </a:ext>
            </a:extLst>
          </p:cNvPr>
          <p:cNvGraphicFramePr>
            <a:graphicFrameLocks noChangeAspect="1"/>
          </p:cNvGraphicFramePr>
          <p:nvPr>
            <p:custDataLst>
              <p:tags r:id="rId1"/>
            </p:custDataLst>
            <p:extLst>
              <p:ext uri="{D42A27DB-BD31-4B8C-83A1-F6EECF244321}">
                <p14:modId xmlns:p14="http://schemas.microsoft.com/office/powerpoint/2010/main" val="360037848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think-cell data - do not delete" hidden="1">
                        <a:extLst>
                          <a:ext uri="{FF2B5EF4-FFF2-40B4-BE49-F238E27FC236}">
                            <a16:creationId xmlns:a16="http://schemas.microsoft.com/office/drawing/2014/main" id="{CF5223C1-9227-1D38-E78A-815A5C3926F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Title 2"/>
          <p:cNvSpPr>
            <a:spLocks noGrp="1"/>
          </p:cNvSpPr>
          <p:nvPr>
            <p:ph type="ctrTitle"/>
          </p:nvPr>
        </p:nvSpPr>
        <p:spPr>
          <a:xfrm>
            <a:off x="323528" y="1707654"/>
            <a:ext cx="4320480" cy="2088232"/>
          </a:xfrm>
        </p:spPr>
        <p:txBody>
          <a:bodyPr vert="horz">
            <a:normAutofit fontScale="90000"/>
          </a:bodyPr>
          <a:lstStyle/>
          <a:p>
            <a:r>
              <a:rPr lang="en-GB" dirty="0"/>
              <a:t>Designing Case Studies </a:t>
            </a:r>
            <a:r>
              <a:rPr lang="en-GB"/>
              <a:t>in FINPLAN </a:t>
            </a:r>
            <a:r>
              <a:rPr lang="en-GB" dirty="0"/>
              <a:t>and Addressing Data Needs</a:t>
            </a:r>
          </a:p>
        </p:txBody>
      </p:sp>
    </p:spTree>
    <p:extLst>
      <p:ext uri="{BB962C8B-B14F-4D97-AF65-F5344CB8AC3E}">
        <p14:creationId xmlns:p14="http://schemas.microsoft.com/office/powerpoint/2010/main" val="382798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4BAAAF8-73F3-49E1-B9DD-74D07DB0BDCF}" type="slidenum">
              <a:rPr lang="en-GB" altLang="en-US"/>
              <a:pPr/>
              <a:t>10</a:t>
            </a:fld>
            <a:endParaRPr lang="en-GB" altLang="en-US"/>
          </a:p>
        </p:txBody>
      </p:sp>
      <p:sp>
        <p:nvSpPr>
          <p:cNvPr id="389123" name="Rectangle 3"/>
          <p:cNvSpPr>
            <a:spLocks noGrp="1" noChangeArrowheads="1"/>
          </p:cNvSpPr>
          <p:nvPr>
            <p:ph type="body" idx="4294967295"/>
          </p:nvPr>
        </p:nvSpPr>
        <p:spPr>
          <a:xfrm>
            <a:off x="1439652" y="1329929"/>
            <a:ext cx="6067425" cy="2731294"/>
          </a:xfrm>
        </p:spPr>
        <p:txBody>
          <a:bodyPr/>
          <a:lstStyle/>
          <a:p>
            <a:pPr marL="0" indent="0">
              <a:buNone/>
            </a:pPr>
            <a:r>
              <a:rPr lang="en-GB" altLang="en-US" sz="1500" dirty="0">
                <a:solidFill>
                  <a:schemeClr val="tx2">
                    <a:lumMod val="75000"/>
                  </a:schemeClr>
                </a:solidFill>
              </a:rPr>
              <a:t>March 2016: ECB </a:t>
            </a:r>
            <a:r>
              <a:rPr lang="en-GB" sz="1500" dirty="0"/>
              <a:t>cut interest rates in the </a:t>
            </a:r>
            <a:r>
              <a:rPr lang="en-GB" sz="1500" dirty="0" err="1"/>
              <a:t>eurozone</a:t>
            </a:r>
            <a:r>
              <a:rPr lang="en-GB" sz="1500" dirty="0"/>
              <a:t> to zero, expanded its money printing &amp; reducing key deposit rate further into negative territory</a:t>
            </a:r>
            <a:endParaRPr lang="en-GB" altLang="en-US" sz="1500" dirty="0">
              <a:solidFill>
                <a:schemeClr val="tx2">
                  <a:lumMod val="75000"/>
                </a:schemeClr>
              </a:solidFill>
            </a:endParaRPr>
          </a:p>
        </p:txBody>
      </p:sp>
      <p:sp>
        <p:nvSpPr>
          <p:cNvPr id="7" name="Rectangle 2"/>
          <p:cNvSpPr txBox="1">
            <a:spLocks noChangeArrowheads="1"/>
          </p:cNvSpPr>
          <p:nvPr/>
        </p:nvSpPr>
        <p:spPr bwMode="black">
          <a:xfrm>
            <a:off x="1440414" y="164046"/>
            <a:ext cx="6858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l" rtl="0" fontAlgn="base">
              <a:spcBef>
                <a:spcPct val="20000"/>
              </a:spcBef>
              <a:spcAft>
                <a:spcPct val="0"/>
              </a:spcAft>
              <a:defRPr sz="3600" b="1">
                <a:solidFill>
                  <a:schemeClr val="tx2"/>
                </a:solidFill>
                <a:latin typeface="+mj-lt"/>
                <a:ea typeface="+mj-ea"/>
                <a:cs typeface="+mj-cs"/>
              </a:defRPr>
            </a:lvl1pPr>
            <a:lvl2pPr algn="l" rtl="0" fontAlgn="base">
              <a:spcBef>
                <a:spcPct val="20000"/>
              </a:spcBef>
              <a:spcAft>
                <a:spcPct val="0"/>
              </a:spcAft>
              <a:defRPr sz="3600" b="1">
                <a:solidFill>
                  <a:schemeClr val="tx2"/>
                </a:solidFill>
                <a:latin typeface="Arial" charset="0"/>
              </a:defRPr>
            </a:lvl2pPr>
            <a:lvl3pPr algn="l" rtl="0" fontAlgn="base">
              <a:spcBef>
                <a:spcPct val="20000"/>
              </a:spcBef>
              <a:spcAft>
                <a:spcPct val="0"/>
              </a:spcAft>
              <a:defRPr sz="3600" b="1">
                <a:solidFill>
                  <a:schemeClr val="tx2"/>
                </a:solidFill>
                <a:latin typeface="Arial" charset="0"/>
              </a:defRPr>
            </a:lvl3pPr>
            <a:lvl4pPr algn="l" rtl="0" fontAlgn="base">
              <a:spcBef>
                <a:spcPct val="20000"/>
              </a:spcBef>
              <a:spcAft>
                <a:spcPct val="0"/>
              </a:spcAft>
              <a:defRPr sz="3600" b="1">
                <a:solidFill>
                  <a:schemeClr val="tx2"/>
                </a:solidFill>
                <a:latin typeface="Arial" charset="0"/>
              </a:defRPr>
            </a:lvl4pPr>
            <a:lvl5pPr algn="l" rtl="0" fontAlgn="base">
              <a:spcBef>
                <a:spcPct val="20000"/>
              </a:spcBef>
              <a:spcAft>
                <a:spcPct val="0"/>
              </a:spcAft>
              <a:defRPr sz="3600" b="1">
                <a:solidFill>
                  <a:schemeClr val="tx2"/>
                </a:solidFill>
                <a:latin typeface="Arial" charset="0"/>
              </a:defRPr>
            </a:lvl5pPr>
            <a:lvl6pPr marL="457200" algn="l" rtl="0" fontAlgn="base">
              <a:spcBef>
                <a:spcPct val="20000"/>
              </a:spcBef>
              <a:spcAft>
                <a:spcPct val="0"/>
              </a:spcAft>
              <a:defRPr sz="3600" b="1">
                <a:solidFill>
                  <a:schemeClr val="tx2"/>
                </a:solidFill>
                <a:latin typeface="Arial" charset="0"/>
              </a:defRPr>
            </a:lvl6pPr>
            <a:lvl7pPr marL="914400" algn="l" rtl="0" fontAlgn="base">
              <a:spcBef>
                <a:spcPct val="20000"/>
              </a:spcBef>
              <a:spcAft>
                <a:spcPct val="0"/>
              </a:spcAft>
              <a:defRPr sz="3600" b="1">
                <a:solidFill>
                  <a:schemeClr val="tx2"/>
                </a:solidFill>
                <a:latin typeface="Arial" charset="0"/>
              </a:defRPr>
            </a:lvl7pPr>
            <a:lvl8pPr marL="1371600" algn="l" rtl="0" fontAlgn="base">
              <a:spcBef>
                <a:spcPct val="20000"/>
              </a:spcBef>
              <a:spcAft>
                <a:spcPct val="0"/>
              </a:spcAft>
              <a:defRPr sz="3600" b="1">
                <a:solidFill>
                  <a:schemeClr val="tx2"/>
                </a:solidFill>
                <a:latin typeface="Arial" charset="0"/>
              </a:defRPr>
            </a:lvl8pPr>
            <a:lvl9pPr marL="1828800" algn="l" rtl="0" fontAlgn="base">
              <a:spcBef>
                <a:spcPct val="20000"/>
              </a:spcBef>
              <a:spcAft>
                <a:spcPct val="0"/>
              </a:spcAft>
              <a:defRPr sz="3600" b="1">
                <a:solidFill>
                  <a:schemeClr val="tx2"/>
                </a:solidFill>
                <a:latin typeface="Arial" charset="0"/>
              </a:defRPr>
            </a:lvl9pPr>
          </a:lstStyle>
          <a:p>
            <a:r>
              <a:rPr lang="en-GB" altLang="en-US" sz="2400" kern="0" dirty="0">
                <a:solidFill>
                  <a:schemeClr val="tx2">
                    <a:lumMod val="75000"/>
                  </a:schemeClr>
                </a:solidFill>
              </a:rPr>
              <a:t>1) General Economic Parameters</a:t>
            </a:r>
          </a:p>
        </p:txBody>
      </p:sp>
      <p:sp>
        <p:nvSpPr>
          <p:cNvPr id="9" name="Rectangle 8"/>
          <p:cNvSpPr/>
          <p:nvPr/>
        </p:nvSpPr>
        <p:spPr>
          <a:xfrm>
            <a:off x="1414686" y="1059582"/>
            <a:ext cx="6235657" cy="300082"/>
          </a:xfrm>
          <a:prstGeom prst="rect">
            <a:avLst/>
          </a:prstGeom>
        </p:spPr>
        <p:txBody>
          <a:bodyPr wrap="square">
            <a:spAutoFit/>
          </a:bodyPr>
          <a:lstStyle/>
          <a:p>
            <a:r>
              <a:rPr lang="en-US" sz="1350" b="1" dirty="0">
                <a:solidFill>
                  <a:schemeClr val="accent1">
                    <a:lumMod val="25000"/>
                  </a:schemeClr>
                </a:solidFill>
                <a:latin typeface="+mj-lt"/>
                <a:ea typeface="SimSun" panose="02010600030101010101" pitchFamily="2" charset="-122"/>
                <a:cs typeface="Vani" panose="020B0502040204020203" pitchFamily="34" charset="0"/>
              </a:rPr>
              <a:t>Inflation</a:t>
            </a:r>
            <a:endParaRPr lang="en-US" sz="1350" b="1" dirty="0">
              <a:solidFill>
                <a:schemeClr val="accent1">
                  <a:lumMod val="25000"/>
                </a:schemeClr>
              </a:solidFill>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495" y="1923678"/>
            <a:ext cx="4650581" cy="2750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9742" y="1977684"/>
            <a:ext cx="5400600" cy="2696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1238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57CE-BE95-AA84-CED3-F65BE28DF491}"/>
              </a:ext>
            </a:extLst>
          </p:cNvPr>
          <p:cNvSpPr>
            <a:spLocks noGrp="1"/>
          </p:cNvSpPr>
          <p:nvPr>
            <p:ph type="title"/>
          </p:nvPr>
        </p:nvSpPr>
        <p:spPr>
          <a:xfrm>
            <a:off x="251520" y="87474"/>
            <a:ext cx="8424936" cy="648072"/>
          </a:xfrm>
        </p:spPr>
        <p:txBody>
          <a:bodyPr>
            <a:normAutofit/>
          </a:bodyPr>
          <a:lstStyle/>
          <a:p>
            <a:r>
              <a:rPr lang="en-US" dirty="0" err="1"/>
              <a:t>i</a:t>
            </a:r>
            <a:r>
              <a:rPr lang="en-US" dirty="0"/>
              <a:t>. General Economic Parameters</a:t>
            </a:r>
          </a:p>
        </p:txBody>
      </p:sp>
      <p:sp>
        <p:nvSpPr>
          <p:cNvPr id="3" name="Content Placeholder 2">
            <a:extLst>
              <a:ext uri="{FF2B5EF4-FFF2-40B4-BE49-F238E27FC236}">
                <a16:creationId xmlns:a16="http://schemas.microsoft.com/office/drawing/2014/main" id="{D3E35DCB-561B-52E1-CA3E-D0F825F07269}"/>
              </a:ext>
            </a:extLst>
          </p:cNvPr>
          <p:cNvSpPr>
            <a:spLocks noGrp="1"/>
          </p:cNvSpPr>
          <p:nvPr>
            <p:ph idx="1"/>
          </p:nvPr>
        </p:nvSpPr>
        <p:spPr>
          <a:xfrm>
            <a:off x="251520" y="1347613"/>
            <a:ext cx="8712968" cy="3247009"/>
          </a:xfrm>
        </p:spPr>
        <p:txBody>
          <a:bodyPr/>
          <a:lstStyle/>
          <a:p>
            <a:pPr marL="0" indent="0">
              <a:buNone/>
            </a:pPr>
            <a:endParaRPr lang="en-US" dirty="0"/>
          </a:p>
        </p:txBody>
      </p:sp>
      <p:sp>
        <p:nvSpPr>
          <p:cNvPr id="4" name="TextBox 3">
            <a:extLst>
              <a:ext uri="{FF2B5EF4-FFF2-40B4-BE49-F238E27FC236}">
                <a16:creationId xmlns:a16="http://schemas.microsoft.com/office/drawing/2014/main" id="{DF7D5E31-FC7F-7826-7297-4F41C6E5C073}"/>
              </a:ext>
            </a:extLst>
          </p:cNvPr>
          <p:cNvSpPr txBox="1"/>
          <p:nvPr/>
        </p:nvSpPr>
        <p:spPr>
          <a:xfrm>
            <a:off x="262211" y="699753"/>
            <a:ext cx="2736304" cy="400110"/>
          </a:xfrm>
          <a:prstGeom prst="rect">
            <a:avLst/>
          </a:prstGeom>
          <a:noFill/>
        </p:spPr>
        <p:txBody>
          <a:bodyPr wrap="square" rtlCol="0">
            <a:spAutoFit/>
          </a:bodyPr>
          <a:lstStyle/>
          <a:p>
            <a:r>
              <a:rPr lang="en-US" sz="2000" b="1" dirty="0">
                <a:solidFill>
                  <a:schemeClr val="accent1"/>
                </a:solidFill>
              </a:rPr>
              <a:t>Inflation</a:t>
            </a:r>
          </a:p>
        </p:txBody>
      </p:sp>
      <p:pic>
        <p:nvPicPr>
          <p:cNvPr id="6" name="Picture 5">
            <a:extLst>
              <a:ext uri="{FF2B5EF4-FFF2-40B4-BE49-F238E27FC236}">
                <a16:creationId xmlns:a16="http://schemas.microsoft.com/office/drawing/2014/main" id="{CA2151DA-E8A6-3C30-6530-7CCAB691335C}"/>
              </a:ext>
            </a:extLst>
          </p:cNvPr>
          <p:cNvPicPr>
            <a:picLocks noChangeAspect="1"/>
          </p:cNvPicPr>
          <p:nvPr/>
        </p:nvPicPr>
        <p:blipFill>
          <a:blip r:embed="rId2"/>
          <a:stretch>
            <a:fillRect/>
          </a:stretch>
        </p:blipFill>
        <p:spPr>
          <a:xfrm>
            <a:off x="1390725" y="1426042"/>
            <a:ext cx="6362549" cy="3572602"/>
          </a:xfrm>
          <a:prstGeom prst="rect">
            <a:avLst/>
          </a:prstGeom>
          <a:ln>
            <a:solidFill>
              <a:schemeClr val="tx1"/>
            </a:solidFill>
          </a:ln>
        </p:spPr>
      </p:pic>
      <p:sp>
        <p:nvSpPr>
          <p:cNvPr id="7" name="Rectangle 6">
            <a:extLst>
              <a:ext uri="{FF2B5EF4-FFF2-40B4-BE49-F238E27FC236}">
                <a16:creationId xmlns:a16="http://schemas.microsoft.com/office/drawing/2014/main" id="{22C7C282-5E53-DCFD-52F9-1E5A80C9817D}"/>
              </a:ext>
            </a:extLst>
          </p:cNvPr>
          <p:cNvSpPr/>
          <p:nvPr/>
        </p:nvSpPr>
        <p:spPr>
          <a:xfrm>
            <a:off x="1868546" y="939632"/>
            <a:ext cx="5190884" cy="461665"/>
          </a:xfrm>
          <a:prstGeom prst="rect">
            <a:avLst/>
          </a:prstGeom>
        </p:spPr>
        <p:txBody>
          <a:bodyPr wrap="square">
            <a:spAutoFit/>
          </a:bodyPr>
          <a:lstStyle/>
          <a:p>
            <a:pPr algn="ctr"/>
            <a:r>
              <a:rPr lang="en-GB" sz="1200" dirty="0">
                <a:solidFill>
                  <a:schemeClr val="bg2">
                    <a:lumMod val="10000"/>
                  </a:schemeClr>
                </a:solidFill>
                <a:latin typeface="+mj-lt"/>
                <a:hlinkClick r:id="rId3"/>
              </a:rPr>
              <a:t>www.imf.org</a:t>
            </a:r>
            <a:r>
              <a:rPr lang="en-GB" sz="1200" dirty="0">
                <a:solidFill>
                  <a:schemeClr val="bg2">
                    <a:lumMod val="10000"/>
                  </a:schemeClr>
                </a:solidFill>
                <a:latin typeface="+mj-lt"/>
              </a:rPr>
              <a:t> </a:t>
            </a:r>
            <a:r>
              <a:rPr lang="en-GB" sz="1200" b="0" i="0" dirty="0">
                <a:effectLst/>
                <a:latin typeface="Inter"/>
              </a:rPr>
              <a:t>→</a:t>
            </a:r>
            <a:r>
              <a:rPr lang="en-GB" sz="1200" dirty="0">
                <a:solidFill>
                  <a:schemeClr val="bg2">
                    <a:lumMod val="10000"/>
                  </a:schemeClr>
                </a:solidFill>
                <a:latin typeface="+mj-lt"/>
              </a:rPr>
              <a:t> Data </a:t>
            </a:r>
            <a:r>
              <a:rPr lang="en-GB" sz="1200" b="0" i="0" dirty="0">
                <a:effectLst/>
                <a:latin typeface="Inter"/>
              </a:rPr>
              <a:t>→</a:t>
            </a:r>
            <a:r>
              <a:rPr lang="en-GB" sz="1200" dirty="0">
                <a:solidFill>
                  <a:schemeClr val="bg2">
                    <a:lumMod val="10000"/>
                  </a:schemeClr>
                </a:solidFill>
                <a:latin typeface="+mj-lt"/>
              </a:rPr>
              <a:t> World Economic Outlook Databases</a:t>
            </a:r>
          </a:p>
          <a:p>
            <a:pPr algn="ctr"/>
            <a:r>
              <a:rPr lang="en-GB" sz="1200" dirty="0">
                <a:hlinkClick r:id="rId4"/>
              </a:rPr>
              <a:t>World Economic Outlook Databases (imf.org)</a:t>
            </a:r>
            <a:endParaRPr lang="en-GB" sz="1200" dirty="0">
              <a:solidFill>
                <a:schemeClr val="bg2">
                  <a:lumMod val="10000"/>
                </a:schemeClr>
              </a:solidFill>
              <a:latin typeface="+mj-lt"/>
            </a:endParaRPr>
          </a:p>
        </p:txBody>
      </p:sp>
    </p:spTree>
    <p:extLst>
      <p:ext uri="{BB962C8B-B14F-4D97-AF65-F5344CB8AC3E}">
        <p14:creationId xmlns:p14="http://schemas.microsoft.com/office/powerpoint/2010/main" val="1504602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57CE-BE95-AA84-CED3-F65BE28DF491}"/>
              </a:ext>
            </a:extLst>
          </p:cNvPr>
          <p:cNvSpPr>
            <a:spLocks noGrp="1"/>
          </p:cNvSpPr>
          <p:nvPr>
            <p:ph type="title"/>
          </p:nvPr>
        </p:nvSpPr>
        <p:spPr>
          <a:xfrm>
            <a:off x="251520" y="87474"/>
            <a:ext cx="8424936" cy="648072"/>
          </a:xfrm>
        </p:spPr>
        <p:txBody>
          <a:bodyPr>
            <a:normAutofit/>
          </a:bodyPr>
          <a:lstStyle/>
          <a:p>
            <a:r>
              <a:rPr lang="en-US" dirty="0" err="1"/>
              <a:t>i</a:t>
            </a:r>
            <a:r>
              <a:rPr lang="en-US" dirty="0"/>
              <a:t>. General Economic Parameters</a:t>
            </a:r>
          </a:p>
        </p:txBody>
      </p:sp>
      <p:sp>
        <p:nvSpPr>
          <p:cNvPr id="4" name="TextBox 3">
            <a:extLst>
              <a:ext uri="{FF2B5EF4-FFF2-40B4-BE49-F238E27FC236}">
                <a16:creationId xmlns:a16="http://schemas.microsoft.com/office/drawing/2014/main" id="{253192CF-805B-5C62-5646-1918E05950B1}"/>
              </a:ext>
            </a:extLst>
          </p:cNvPr>
          <p:cNvSpPr txBox="1"/>
          <p:nvPr/>
        </p:nvSpPr>
        <p:spPr>
          <a:xfrm>
            <a:off x="262211" y="699753"/>
            <a:ext cx="2736304" cy="400110"/>
          </a:xfrm>
          <a:prstGeom prst="rect">
            <a:avLst/>
          </a:prstGeom>
          <a:noFill/>
        </p:spPr>
        <p:txBody>
          <a:bodyPr wrap="square" rtlCol="0">
            <a:spAutoFit/>
          </a:bodyPr>
          <a:lstStyle/>
          <a:p>
            <a:r>
              <a:rPr lang="en-US" sz="2000" b="1" dirty="0">
                <a:solidFill>
                  <a:schemeClr val="accent1"/>
                </a:solidFill>
              </a:rPr>
              <a:t>Inflation</a:t>
            </a:r>
          </a:p>
        </p:txBody>
      </p:sp>
      <p:sp>
        <p:nvSpPr>
          <p:cNvPr id="8" name="Content Placeholder 7">
            <a:extLst>
              <a:ext uri="{FF2B5EF4-FFF2-40B4-BE49-F238E27FC236}">
                <a16:creationId xmlns:a16="http://schemas.microsoft.com/office/drawing/2014/main" id="{94A85988-FA2B-41BA-D20C-C5D0615D1474}"/>
              </a:ext>
            </a:extLst>
          </p:cNvPr>
          <p:cNvSpPr>
            <a:spLocks noGrp="1"/>
          </p:cNvSpPr>
          <p:nvPr>
            <p:ph idx="1"/>
          </p:nvPr>
        </p:nvSpPr>
        <p:spPr/>
        <p:txBody>
          <a:bodyPr/>
          <a:lstStyle/>
          <a:p>
            <a:endParaRPr lang="en-US"/>
          </a:p>
        </p:txBody>
      </p:sp>
      <p:pic>
        <p:nvPicPr>
          <p:cNvPr id="10" name="Picture 9">
            <a:extLst>
              <a:ext uri="{FF2B5EF4-FFF2-40B4-BE49-F238E27FC236}">
                <a16:creationId xmlns:a16="http://schemas.microsoft.com/office/drawing/2014/main" id="{721F1431-3730-FB0E-15C9-16D4200F7C87}"/>
              </a:ext>
            </a:extLst>
          </p:cNvPr>
          <p:cNvPicPr>
            <a:picLocks noChangeAspect="1"/>
          </p:cNvPicPr>
          <p:nvPr/>
        </p:nvPicPr>
        <p:blipFill>
          <a:blip r:embed="rId2"/>
          <a:stretch>
            <a:fillRect/>
          </a:stretch>
        </p:blipFill>
        <p:spPr>
          <a:xfrm>
            <a:off x="1332756" y="1111586"/>
            <a:ext cx="6478488" cy="3666896"/>
          </a:xfrm>
          <a:prstGeom prst="rect">
            <a:avLst/>
          </a:prstGeom>
          <a:ln>
            <a:solidFill>
              <a:schemeClr val="tx1"/>
            </a:solidFill>
          </a:ln>
        </p:spPr>
      </p:pic>
    </p:spTree>
    <p:extLst>
      <p:ext uri="{BB962C8B-B14F-4D97-AF65-F5344CB8AC3E}">
        <p14:creationId xmlns:p14="http://schemas.microsoft.com/office/powerpoint/2010/main" val="794488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57CE-BE95-AA84-CED3-F65BE28DF491}"/>
              </a:ext>
            </a:extLst>
          </p:cNvPr>
          <p:cNvSpPr>
            <a:spLocks noGrp="1"/>
          </p:cNvSpPr>
          <p:nvPr>
            <p:ph type="title"/>
          </p:nvPr>
        </p:nvSpPr>
        <p:spPr>
          <a:xfrm>
            <a:off x="251520" y="87474"/>
            <a:ext cx="8424936" cy="648072"/>
          </a:xfrm>
        </p:spPr>
        <p:txBody>
          <a:bodyPr>
            <a:normAutofit/>
          </a:bodyPr>
          <a:lstStyle/>
          <a:p>
            <a:r>
              <a:rPr lang="en-US" dirty="0" err="1"/>
              <a:t>i</a:t>
            </a:r>
            <a:r>
              <a:rPr lang="en-US" dirty="0"/>
              <a:t>. General Economic Parameters</a:t>
            </a:r>
          </a:p>
        </p:txBody>
      </p:sp>
      <p:sp>
        <p:nvSpPr>
          <p:cNvPr id="4" name="TextBox 3">
            <a:extLst>
              <a:ext uri="{FF2B5EF4-FFF2-40B4-BE49-F238E27FC236}">
                <a16:creationId xmlns:a16="http://schemas.microsoft.com/office/drawing/2014/main" id="{253192CF-805B-5C62-5646-1918E05950B1}"/>
              </a:ext>
            </a:extLst>
          </p:cNvPr>
          <p:cNvSpPr txBox="1"/>
          <p:nvPr/>
        </p:nvSpPr>
        <p:spPr>
          <a:xfrm>
            <a:off x="262211" y="699753"/>
            <a:ext cx="2736304" cy="400110"/>
          </a:xfrm>
          <a:prstGeom prst="rect">
            <a:avLst/>
          </a:prstGeom>
          <a:noFill/>
        </p:spPr>
        <p:txBody>
          <a:bodyPr wrap="square" rtlCol="0">
            <a:spAutoFit/>
          </a:bodyPr>
          <a:lstStyle/>
          <a:p>
            <a:r>
              <a:rPr lang="en-US" sz="2000" b="1" dirty="0">
                <a:solidFill>
                  <a:schemeClr val="accent1"/>
                </a:solidFill>
              </a:rPr>
              <a:t>Inflation</a:t>
            </a:r>
          </a:p>
        </p:txBody>
      </p:sp>
      <p:sp>
        <p:nvSpPr>
          <p:cNvPr id="8" name="Content Placeholder 7">
            <a:extLst>
              <a:ext uri="{FF2B5EF4-FFF2-40B4-BE49-F238E27FC236}">
                <a16:creationId xmlns:a16="http://schemas.microsoft.com/office/drawing/2014/main" id="{94A85988-FA2B-41BA-D20C-C5D0615D1474}"/>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92EB1DCC-CB61-BEC0-F073-6795F3BFB3D6}"/>
              </a:ext>
            </a:extLst>
          </p:cNvPr>
          <p:cNvPicPr>
            <a:picLocks noChangeAspect="1"/>
          </p:cNvPicPr>
          <p:nvPr/>
        </p:nvPicPr>
        <p:blipFill>
          <a:blip r:embed="rId2"/>
          <a:stretch>
            <a:fillRect/>
          </a:stretch>
        </p:blipFill>
        <p:spPr>
          <a:xfrm>
            <a:off x="1350200" y="1099863"/>
            <a:ext cx="6443600" cy="3754255"/>
          </a:xfrm>
          <a:prstGeom prst="rect">
            <a:avLst/>
          </a:prstGeom>
          <a:ln>
            <a:solidFill>
              <a:schemeClr val="tx1"/>
            </a:solidFill>
          </a:ln>
        </p:spPr>
      </p:pic>
    </p:spTree>
    <p:extLst>
      <p:ext uri="{BB962C8B-B14F-4D97-AF65-F5344CB8AC3E}">
        <p14:creationId xmlns:p14="http://schemas.microsoft.com/office/powerpoint/2010/main" val="4114948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ED7628-1006-2F71-D8D5-513C1C5219D3}"/>
              </a:ext>
            </a:extLst>
          </p:cNvPr>
          <p:cNvPicPr>
            <a:picLocks noChangeAspect="1"/>
          </p:cNvPicPr>
          <p:nvPr/>
        </p:nvPicPr>
        <p:blipFill>
          <a:blip r:embed="rId3"/>
          <a:stretch>
            <a:fillRect/>
          </a:stretch>
        </p:blipFill>
        <p:spPr>
          <a:xfrm>
            <a:off x="4571999" y="3440690"/>
            <a:ext cx="4392489" cy="1116595"/>
          </a:xfrm>
          <a:prstGeom prst="rect">
            <a:avLst/>
          </a:prstGeom>
        </p:spPr>
      </p:pic>
      <p:sp>
        <p:nvSpPr>
          <p:cNvPr id="2" name="Title 1">
            <a:extLst>
              <a:ext uri="{FF2B5EF4-FFF2-40B4-BE49-F238E27FC236}">
                <a16:creationId xmlns:a16="http://schemas.microsoft.com/office/drawing/2014/main" id="{B8C457CE-BE95-AA84-CED3-F65BE28DF491}"/>
              </a:ext>
            </a:extLst>
          </p:cNvPr>
          <p:cNvSpPr>
            <a:spLocks noGrp="1"/>
          </p:cNvSpPr>
          <p:nvPr>
            <p:ph type="title"/>
          </p:nvPr>
        </p:nvSpPr>
        <p:spPr>
          <a:xfrm>
            <a:off x="251520" y="87474"/>
            <a:ext cx="8424936" cy="648072"/>
          </a:xfrm>
        </p:spPr>
        <p:txBody>
          <a:bodyPr>
            <a:normAutofit/>
          </a:bodyPr>
          <a:lstStyle/>
          <a:p>
            <a:r>
              <a:rPr lang="en-US" dirty="0" err="1"/>
              <a:t>i</a:t>
            </a:r>
            <a:r>
              <a:rPr lang="en-US" dirty="0"/>
              <a:t>. General Economic Parameters</a:t>
            </a:r>
          </a:p>
        </p:txBody>
      </p:sp>
      <p:sp>
        <p:nvSpPr>
          <p:cNvPr id="3" name="Content Placeholder 2">
            <a:extLst>
              <a:ext uri="{FF2B5EF4-FFF2-40B4-BE49-F238E27FC236}">
                <a16:creationId xmlns:a16="http://schemas.microsoft.com/office/drawing/2014/main" id="{D3E35DCB-561B-52E1-CA3E-D0F825F07269}"/>
              </a:ext>
            </a:extLst>
          </p:cNvPr>
          <p:cNvSpPr>
            <a:spLocks noGrp="1"/>
          </p:cNvSpPr>
          <p:nvPr>
            <p:ph idx="1"/>
          </p:nvPr>
        </p:nvSpPr>
        <p:spPr>
          <a:xfrm>
            <a:off x="251520" y="1203598"/>
            <a:ext cx="8712968" cy="541434"/>
          </a:xfrm>
        </p:spPr>
        <p:txBody>
          <a:bodyPr>
            <a:normAutofit/>
          </a:bodyPr>
          <a:lstStyle/>
          <a:p>
            <a:pPr marL="0" indent="0">
              <a:buNone/>
            </a:pPr>
            <a:r>
              <a:rPr lang="en-US" sz="1800" dirty="0"/>
              <a:t>Current &amp; future exchange rate between local &amp; foreign currency </a:t>
            </a:r>
          </a:p>
        </p:txBody>
      </p:sp>
      <p:sp>
        <p:nvSpPr>
          <p:cNvPr id="4" name="TextBox 3">
            <a:extLst>
              <a:ext uri="{FF2B5EF4-FFF2-40B4-BE49-F238E27FC236}">
                <a16:creationId xmlns:a16="http://schemas.microsoft.com/office/drawing/2014/main" id="{F3A093AD-42BB-2A75-156A-3841B8962C9D}"/>
              </a:ext>
            </a:extLst>
          </p:cNvPr>
          <p:cNvSpPr txBox="1"/>
          <p:nvPr/>
        </p:nvSpPr>
        <p:spPr>
          <a:xfrm>
            <a:off x="262211" y="699753"/>
            <a:ext cx="2736304" cy="400110"/>
          </a:xfrm>
          <a:prstGeom prst="rect">
            <a:avLst/>
          </a:prstGeom>
          <a:noFill/>
        </p:spPr>
        <p:txBody>
          <a:bodyPr wrap="square" rtlCol="0">
            <a:spAutoFit/>
          </a:bodyPr>
          <a:lstStyle/>
          <a:p>
            <a:r>
              <a:rPr lang="en-US" sz="2000" b="1" dirty="0">
                <a:solidFill>
                  <a:schemeClr val="accent1"/>
                </a:solidFill>
              </a:rPr>
              <a:t>Exchange Rates</a:t>
            </a:r>
          </a:p>
        </p:txBody>
      </p:sp>
      <p:pic>
        <p:nvPicPr>
          <p:cNvPr id="17" name="Picture 16">
            <a:extLst>
              <a:ext uri="{FF2B5EF4-FFF2-40B4-BE49-F238E27FC236}">
                <a16:creationId xmlns:a16="http://schemas.microsoft.com/office/drawing/2014/main" id="{964ECBE5-70E1-0956-BFE2-694CA44F69B7}"/>
              </a:ext>
            </a:extLst>
          </p:cNvPr>
          <p:cNvPicPr>
            <a:picLocks noChangeAspect="1"/>
          </p:cNvPicPr>
          <p:nvPr/>
        </p:nvPicPr>
        <p:blipFill>
          <a:blip r:embed="rId4"/>
          <a:stretch>
            <a:fillRect/>
          </a:stretch>
        </p:blipFill>
        <p:spPr>
          <a:xfrm>
            <a:off x="229735" y="3510404"/>
            <a:ext cx="4207310" cy="1089043"/>
          </a:xfrm>
          <a:prstGeom prst="rect">
            <a:avLst/>
          </a:prstGeom>
        </p:spPr>
      </p:pic>
      <p:sp>
        <p:nvSpPr>
          <p:cNvPr id="18" name="TextBox 17">
            <a:extLst>
              <a:ext uri="{FF2B5EF4-FFF2-40B4-BE49-F238E27FC236}">
                <a16:creationId xmlns:a16="http://schemas.microsoft.com/office/drawing/2014/main" id="{3D4C0DCE-4E8C-48E0-85F2-36E9C05CFBCA}"/>
              </a:ext>
            </a:extLst>
          </p:cNvPr>
          <p:cNvSpPr txBox="1"/>
          <p:nvPr/>
        </p:nvSpPr>
        <p:spPr>
          <a:xfrm>
            <a:off x="1067882" y="3356515"/>
            <a:ext cx="2223686" cy="307777"/>
          </a:xfrm>
          <a:prstGeom prst="rect">
            <a:avLst/>
          </a:prstGeom>
          <a:noFill/>
        </p:spPr>
        <p:txBody>
          <a:bodyPr wrap="none" rtlCol="0">
            <a:spAutoFit/>
          </a:bodyPr>
          <a:lstStyle/>
          <a:p>
            <a:r>
              <a:rPr lang="en-US" sz="1400" b="1" dirty="0">
                <a:solidFill>
                  <a:srgbClr val="000000"/>
                </a:solidFill>
              </a:rPr>
              <a:t>1 Ghanaian Cedi in EUR</a:t>
            </a:r>
          </a:p>
        </p:txBody>
      </p:sp>
      <p:sp>
        <p:nvSpPr>
          <p:cNvPr id="16" name="TextBox 15">
            <a:extLst>
              <a:ext uri="{FF2B5EF4-FFF2-40B4-BE49-F238E27FC236}">
                <a16:creationId xmlns:a16="http://schemas.microsoft.com/office/drawing/2014/main" id="{207AC29F-CA5B-30D2-CCFA-F3F52CE2F16E}"/>
              </a:ext>
            </a:extLst>
          </p:cNvPr>
          <p:cNvSpPr txBox="1"/>
          <p:nvPr/>
        </p:nvSpPr>
        <p:spPr>
          <a:xfrm>
            <a:off x="1067882" y="1848767"/>
            <a:ext cx="2186817" cy="307777"/>
          </a:xfrm>
          <a:prstGeom prst="rect">
            <a:avLst/>
          </a:prstGeom>
          <a:noFill/>
        </p:spPr>
        <p:txBody>
          <a:bodyPr wrap="none" rtlCol="0">
            <a:spAutoFit/>
          </a:bodyPr>
          <a:lstStyle/>
          <a:p>
            <a:r>
              <a:rPr lang="en-US" sz="1400" b="1" dirty="0">
                <a:solidFill>
                  <a:srgbClr val="000000"/>
                </a:solidFill>
              </a:rPr>
              <a:t>1 Nigerian Naira in EUR</a:t>
            </a:r>
          </a:p>
        </p:txBody>
      </p:sp>
      <p:sp>
        <p:nvSpPr>
          <p:cNvPr id="12" name="TextBox 11">
            <a:extLst>
              <a:ext uri="{FF2B5EF4-FFF2-40B4-BE49-F238E27FC236}">
                <a16:creationId xmlns:a16="http://schemas.microsoft.com/office/drawing/2014/main" id="{7314DA9D-E9D5-5101-CDE1-C663ED7BBF2B}"/>
              </a:ext>
            </a:extLst>
          </p:cNvPr>
          <p:cNvSpPr txBox="1"/>
          <p:nvPr/>
        </p:nvSpPr>
        <p:spPr>
          <a:xfrm>
            <a:off x="5621498" y="3379776"/>
            <a:ext cx="2016899" cy="307777"/>
          </a:xfrm>
          <a:prstGeom prst="rect">
            <a:avLst/>
          </a:prstGeom>
          <a:noFill/>
        </p:spPr>
        <p:txBody>
          <a:bodyPr wrap="none" rtlCol="0">
            <a:spAutoFit/>
          </a:bodyPr>
          <a:lstStyle/>
          <a:p>
            <a:r>
              <a:rPr lang="en-US" sz="1400" b="1" dirty="0">
                <a:solidFill>
                  <a:srgbClr val="000000"/>
                </a:solidFill>
              </a:rPr>
              <a:t>1 Swiss Franc in EUR</a:t>
            </a:r>
          </a:p>
        </p:txBody>
      </p:sp>
      <p:pic>
        <p:nvPicPr>
          <p:cNvPr id="22" name="Picture 21">
            <a:extLst>
              <a:ext uri="{FF2B5EF4-FFF2-40B4-BE49-F238E27FC236}">
                <a16:creationId xmlns:a16="http://schemas.microsoft.com/office/drawing/2014/main" id="{4D8B0674-AA79-EBB5-AB82-A012031E49F8}"/>
              </a:ext>
            </a:extLst>
          </p:cNvPr>
          <p:cNvPicPr>
            <a:picLocks noChangeAspect="1"/>
          </p:cNvPicPr>
          <p:nvPr/>
        </p:nvPicPr>
        <p:blipFill>
          <a:blip r:embed="rId5"/>
          <a:stretch>
            <a:fillRect/>
          </a:stretch>
        </p:blipFill>
        <p:spPr>
          <a:xfrm>
            <a:off x="4571999" y="2059970"/>
            <a:ext cx="4419831" cy="1158757"/>
          </a:xfrm>
          <a:prstGeom prst="rect">
            <a:avLst/>
          </a:prstGeom>
        </p:spPr>
      </p:pic>
      <p:sp>
        <p:nvSpPr>
          <p:cNvPr id="14" name="TextBox 13">
            <a:extLst>
              <a:ext uri="{FF2B5EF4-FFF2-40B4-BE49-F238E27FC236}">
                <a16:creationId xmlns:a16="http://schemas.microsoft.com/office/drawing/2014/main" id="{2CA50282-5306-9CE1-4AED-1355434FE485}"/>
              </a:ext>
            </a:extLst>
          </p:cNvPr>
          <p:cNvSpPr txBox="1"/>
          <p:nvPr/>
        </p:nvSpPr>
        <p:spPr>
          <a:xfrm>
            <a:off x="5507157" y="1824097"/>
            <a:ext cx="2613216" cy="307777"/>
          </a:xfrm>
          <a:prstGeom prst="rect">
            <a:avLst/>
          </a:prstGeom>
          <a:noFill/>
        </p:spPr>
        <p:txBody>
          <a:bodyPr wrap="none" rtlCol="0">
            <a:spAutoFit/>
          </a:bodyPr>
          <a:lstStyle/>
          <a:p>
            <a:r>
              <a:rPr lang="en-US" sz="1400" b="1" dirty="0">
                <a:solidFill>
                  <a:srgbClr val="000000"/>
                </a:solidFill>
              </a:rPr>
              <a:t>1 Singaporean Dollar in EUR</a:t>
            </a:r>
          </a:p>
        </p:txBody>
      </p:sp>
      <p:pic>
        <p:nvPicPr>
          <p:cNvPr id="24" name="Picture 23">
            <a:extLst>
              <a:ext uri="{FF2B5EF4-FFF2-40B4-BE49-F238E27FC236}">
                <a16:creationId xmlns:a16="http://schemas.microsoft.com/office/drawing/2014/main" id="{EAC83F5B-3D56-8189-2E43-EE8FC31E30BB}"/>
              </a:ext>
            </a:extLst>
          </p:cNvPr>
          <p:cNvPicPr>
            <a:picLocks noChangeAspect="1"/>
          </p:cNvPicPr>
          <p:nvPr/>
        </p:nvPicPr>
        <p:blipFill>
          <a:blip r:embed="rId6"/>
          <a:stretch>
            <a:fillRect/>
          </a:stretch>
        </p:blipFill>
        <p:spPr>
          <a:xfrm>
            <a:off x="176263" y="2129214"/>
            <a:ext cx="4260782" cy="1089043"/>
          </a:xfrm>
          <a:prstGeom prst="rect">
            <a:avLst/>
          </a:prstGeom>
        </p:spPr>
      </p:pic>
      <p:sp>
        <p:nvSpPr>
          <p:cNvPr id="25" name="TextBox 24">
            <a:extLst>
              <a:ext uri="{FF2B5EF4-FFF2-40B4-BE49-F238E27FC236}">
                <a16:creationId xmlns:a16="http://schemas.microsoft.com/office/drawing/2014/main" id="{E33C0A47-C662-D53A-15BB-7E18FD9BCF87}"/>
              </a:ext>
            </a:extLst>
          </p:cNvPr>
          <p:cNvSpPr txBox="1"/>
          <p:nvPr/>
        </p:nvSpPr>
        <p:spPr>
          <a:xfrm>
            <a:off x="3119934" y="4705216"/>
            <a:ext cx="2688108" cy="276999"/>
          </a:xfrm>
          <a:prstGeom prst="rect">
            <a:avLst/>
          </a:prstGeom>
          <a:noFill/>
        </p:spPr>
        <p:txBody>
          <a:bodyPr wrap="none" rtlCol="0">
            <a:spAutoFit/>
          </a:bodyPr>
          <a:lstStyle/>
          <a:p>
            <a:r>
              <a:rPr lang="en-US" sz="1200" dirty="0">
                <a:hlinkClick r:id="rId7"/>
              </a:rPr>
              <a:t>https://www.xe.com/currencycharts/</a:t>
            </a:r>
            <a:r>
              <a:rPr lang="en-US" sz="1200" dirty="0"/>
              <a:t> </a:t>
            </a:r>
          </a:p>
        </p:txBody>
      </p:sp>
      <p:sp>
        <p:nvSpPr>
          <p:cNvPr id="28" name="Rectangle 27">
            <a:extLst>
              <a:ext uri="{FF2B5EF4-FFF2-40B4-BE49-F238E27FC236}">
                <a16:creationId xmlns:a16="http://schemas.microsoft.com/office/drawing/2014/main" id="{3AFDB76F-E90C-4974-D67E-083E0277E2EE}"/>
              </a:ext>
            </a:extLst>
          </p:cNvPr>
          <p:cNvSpPr/>
          <p:nvPr/>
        </p:nvSpPr>
        <p:spPr>
          <a:xfrm>
            <a:off x="211563" y="3128407"/>
            <a:ext cx="4330899" cy="138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3307C2A-5D70-E3D9-B9FF-4E00FDED589F}"/>
              </a:ext>
            </a:extLst>
          </p:cNvPr>
          <p:cNvSpPr txBox="1"/>
          <p:nvPr/>
        </p:nvSpPr>
        <p:spPr>
          <a:xfrm>
            <a:off x="814229" y="3118109"/>
            <a:ext cx="507305" cy="246221"/>
          </a:xfrm>
          <a:prstGeom prst="rect">
            <a:avLst/>
          </a:prstGeom>
          <a:solidFill>
            <a:schemeClr val="bg1"/>
          </a:solidFill>
        </p:spPr>
        <p:txBody>
          <a:bodyPr wrap="square" rtlCol="0">
            <a:spAutoFit/>
          </a:bodyPr>
          <a:lstStyle/>
          <a:p>
            <a:r>
              <a:rPr lang="en-US" sz="1000" dirty="0">
                <a:solidFill>
                  <a:srgbClr val="000000"/>
                </a:solidFill>
              </a:rPr>
              <a:t>2015</a:t>
            </a:r>
          </a:p>
        </p:txBody>
      </p:sp>
      <p:sp>
        <p:nvSpPr>
          <p:cNvPr id="7" name="TextBox 6">
            <a:extLst>
              <a:ext uri="{FF2B5EF4-FFF2-40B4-BE49-F238E27FC236}">
                <a16:creationId xmlns:a16="http://schemas.microsoft.com/office/drawing/2014/main" id="{F18C6796-E8AC-9481-EB79-06DDBF4A662F}"/>
              </a:ext>
            </a:extLst>
          </p:cNvPr>
          <p:cNvSpPr txBox="1"/>
          <p:nvPr/>
        </p:nvSpPr>
        <p:spPr>
          <a:xfrm>
            <a:off x="2851740" y="3110294"/>
            <a:ext cx="507305" cy="246221"/>
          </a:xfrm>
          <a:prstGeom prst="rect">
            <a:avLst/>
          </a:prstGeom>
          <a:solidFill>
            <a:schemeClr val="bg1"/>
          </a:solidFill>
        </p:spPr>
        <p:txBody>
          <a:bodyPr wrap="square" rtlCol="0">
            <a:spAutoFit/>
          </a:bodyPr>
          <a:lstStyle/>
          <a:p>
            <a:r>
              <a:rPr lang="en-US" sz="1000" dirty="0">
                <a:solidFill>
                  <a:srgbClr val="000000"/>
                </a:solidFill>
              </a:rPr>
              <a:t>2020</a:t>
            </a:r>
          </a:p>
        </p:txBody>
      </p:sp>
      <p:sp>
        <p:nvSpPr>
          <p:cNvPr id="20" name="TextBox 19">
            <a:extLst>
              <a:ext uri="{FF2B5EF4-FFF2-40B4-BE49-F238E27FC236}">
                <a16:creationId xmlns:a16="http://schemas.microsoft.com/office/drawing/2014/main" id="{7ACDCA74-FB57-BC15-E4AD-31FD4BDFEC23}"/>
              </a:ext>
            </a:extLst>
          </p:cNvPr>
          <p:cNvSpPr txBox="1"/>
          <p:nvPr/>
        </p:nvSpPr>
        <p:spPr>
          <a:xfrm>
            <a:off x="3907639" y="3120741"/>
            <a:ext cx="507305" cy="246221"/>
          </a:xfrm>
          <a:prstGeom prst="rect">
            <a:avLst/>
          </a:prstGeom>
          <a:solidFill>
            <a:schemeClr val="bg1"/>
          </a:solidFill>
        </p:spPr>
        <p:txBody>
          <a:bodyPr wrap="square" rtlCol="0">
            <a:spAutoFit/>
          </a:bodyPr>
          <a:lstStyle/>
          <a:p>
            <a:r>
              <a:rPr lang="en-US" sz="1000" dirty="0">
                <a:solidFill>
                  <a:srgbClr val="000000"/>
                </a:solidFill>
              </a:rPr>
              <a:t>2023</a:t>
            </a:r>
          </a:p>
        </p:txBody>
      </p:sp>
      <p:sp>
        <p:nvSpPr>
          <p:cNvPr id="29" name="Rectangle 28">
            <a:extLst>
              <a:ext uri="{FF2B5EF4-FFF2-40B4-BE49-F238E27FC236}">
                <a16:creationId xmlns:a16="http://schemas.microsoft.com/office/drawing/2014/main" id="{74642761-A785-99A0-17C4-06795E96373D}"/>
              </a:ext>
            </a:extLst>
          </p:cNvPr>
          <p:cNvSpPr/>
          <p:nvPr/>
        </p:nvSpPr>
        <p:spPr>
          <a:xfrm>
            <a:off x="211563" y="4506853"/>
            <a:ext cx="4330899" cy="138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B4725B2-3BF8-8E45-843E-72E6A5B65B72}"/>
              </a:ext>
            </a:extLst>
          </p:cNvPr>
          <p:cNvSpPr/>
          <p:nvPr/>
        </p:nvSpPr>
        <p:spPr>
          <a:xfrm>
            <a:off x="4596853" y="4461425"/>
            <a:ext cx="4330899" cy="138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C079087-862C-1A76-1652-592195274EBB}"/>
              </a:ext>
            </a:extLst>
          </p:cNvPr>
          <p:cNvSpPr/>
          <p:nvPr/>
        </p:nvSpPr>
        <p:spPr>
          <a:xfrm>
            <a:off x="4595541" y="3105829"/>
            <a:ext cx="4330899" cy="138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26629CF-3ECE-B9DB-B7C3-4F8D524AA027}"/>
              </a:ext>
            </a:extLst>
          </p:cNvPr>
          <p:cNvSpPr txBox="1"/>
          <p:nvPr/>
        </p:nvSpPr>
        <p:spPr>
          <a:xfrm>
            <a:off x="5189166" y="3094102"/>
            <a:ext cx="507305" cy="246221"/>
          </a:xfrm>
          <a:prstGeom prst="rect">
            <a:avLst/>
          </a:prstGeom>
          <a:solidFill>
            <a:schemeClr val="bg1"/>
          </a:solidFill>
        </p:spPr>
        <p:txBody>
          <a:bodyPr wrap="square" rtlCol="0">
            <a:spAutoFit/>
          </a:bodyPr>
          <a:lstStyle/>
          <a:p>
            <a:r>
              <a:rPr lang="en-US" sz="1000" dirty="0">
                <a:solidFill>
                  <a:srgbClr val="000000"/>
                </a:solidFill>
              </a:rPr>
              <a:t>2015</a:t>
            </a:r>
          </a:p>
        </p:txBody>
      </p:sp>
      <p:sp>
        <p:nvSpPr>
          <p:cNvPr id="9" name="TextBox 8">
            <a:extLst>
              <a:ext uri="{FF2B5EF4-FFF2-40B4-BE49-F238E27FC236}">
                <a16:creationId xmlns:a16="http://schemas.microsoft.com/office/drawing/2014/main" id="{F0BC0E25-68B1-5DDB-8829-7B4E7F905A11}"/>
              </a:ext>
            </a:extLst>
          </p:cNvPr>
          <p:cNvSpPr txBox="1"/>
          <p:nvPr/>
        </p:nvSpPr>
        <p:spPr>
          <a:xfrm>
            <a:off x="7405357" y="3094102"/>
            <a:ext cx="507305" cy="246221"/>
          </a:xfrm>
          <a:prstGeom prst="rect">
            <a:avLst/>
          </a:prstGeom>
          <a:solidFill>
            <a:schemeClr val="bg1"/>
          </a:solidFill>
        </p:spPr>
        <p:txBody>
          <a:bodyPr wrap="square" rtlCol="0">
            <a:spAutoFit/>
          </a:bodyPr>
          <a:lstStyle/>
          <a:p>
            <a:r>
              <a:rPr lang="en-US" sz="1000" dirty="0">
                <a:solidFill>
                  <a:srgbClr val="000000"/>
                </a:solidFill>
              </a:rPr>
              <a:t>2020</a:t>
            </a:r>
          </a:p>
        </p:txBody>
      </p:sp>
      <p:sp>
        <p:nvSpPr>
          <p:cNvPr id="26" name="TextBox 25">
            <a:extLst>
              <a:ext uri="{FF2B5EF4-FFF2-40B4-BE49-F238E27FC236}">
                <a16:creationId xmlns:a16="http://schemas.microsoft.com/office/drawing/2014/main" id="{66D55CB3-37EE-EB41-A639-EEDEDF9BD5BD}"/>
              </a:ext>
            </a:extLst>
          </p:cNvPr>
          <p:cNvSpPr txBox="1"/>
          <p:nvPr/>
        </p:nvSpPr>
        <p:spPr>
          <a:xfrm>
            <a:off x="8495393" y="3094616"/>
            <a:ext cx="507305" cy="246221"/>
          </a:xfrm>
          <a:prstGeom prst="rect">
            <a:avLst/>
          </a:prstGeom>
          <a:solidFill>
            <a:schemeClr val="bg1"/>
          </a:solidFill>
        </p:spPr>
        <p:txBody>
          <a:bodyPr wrap="square" rtlCol="0">
            <a:spAutoFit/>
          </a:bodyPr>
          <a:lstStyle/>
          <a:p>
            <a:r>
              <a:rPr lang="en-US" sz="1000" dirty="0">
                <a:solidFill>
                  <a:srgbClr val="000000"/>
                </a:solidFill>
              </a:rPr>
              <a:t>2023</a:t>
            </a:r>
          </a:p>
        </p:txBody>
      </p:sp>
      <p:sp>
        <p:nvSpPr>
          <p:cNvPr id="10" name="TextBox 9">
            <a:extLst>
              <a:ext uri="{FF2B5EF4-FFF2-40B4-BE49-F238E27FC236}">
                <a16:creationId xmlns:a16="http://schemas.microsoft.com/office/drawing/2014/main" id="{193664FA-C562-F9A9-1DE8-220C2020722C}"/>
              </a:ext>
            </a:extLst>
          </p:cNvPr>
          <p:cNvSpPr txBox="1"/>
          <p:nvPr/>
        </p:nvSpPr>
        <p:spPr>
          <a:xfrm>
            <a:off x="7405356" y="4464485"/>
            <a:ext cx="507305" cy="246221"/>
          </a:xfrm>
          <a:prstGeom prst="rect">
            <a:avLst/>
          </a:prstGeom>
          <a:solidFill>
            <a:schemeClr val="bg1"/>
          </a:solidFill>
        </p:spPr>
        <p:txBody>
          <a:bodyPr wrap="square" rtlCol="0">
            <a:spAutoFit/>
          </a:bodyPr>
          <a:lstStyle/>
          <a:p>
            <a:r>
              <a:rPr lang="en-US" sz="1000" dirty="0">
                <a:solidFill>
                  <a:srgbClr val="000000"/>
                </a:solidFill>
              </a:rPr>
              <a:t>2020</a:t>
            </a:r>
          </a:p>
        </p:txBody>
      </p:sp>
      <p:sp>
        <p:nvSpPr>
          <p:cNvPr id="27" name="TextBox 26">
            <a:extLst>
              <a:ext uri="{FF2B5EF4-FFF2-40B4-BE49-F238E27FC236}">
                <a16:creationId xmlns:a16="http://schemas.microsoft.com/office/drawing/2014/main" id="{DAF54DF8-924B-08BB-D356-5F61DCA2EA77}"/>
              </a:ext>
            </a:extLst>
          </p:cNvPr>
          <p:cNvSpPr txBox="1"/>
          <p:nvPr/>
        </p:nvSpPr>
        <p:spPr>
          <a:xfrm>
            <a:off x="8517568" y="4459509"/>
            <a:ext cx="507305" cy="246221"/>
          </a:xfrm>
          <a:prstGeom prst="rect">
            <a:avLst/>
          </a:prstGeom>
          <a:solidFill>
            <a:schemeClr val="bg1"/>
          </a:solidFill>
        </p:spPr>
        <p:txBody>
          <a:bodyPr wrap="square" rtlCol="0">
            <a:spAutoFit/>
          </a:bodyPr>
          <a:lstStyle/>
          <a:p>
            <a:r>
              <a:rPr lang="en-US" sz="1000" dirty="0">
                <a:solidFill>
                  <a:srgbClr val="000000"/>
                </a:solidFill>
              </a:rPr>
              <a:t>2023</a:t>
            </a:r>
          </a:p>
        </p:txBody>
      </p:sp>
      <p:sp>
        <p:nvSpPr>
          <p:cNvPr id="19" name="TextBox 18">
            <a:extLst>
              <a:ext uri="{FF2B5EF4-FFF2-40B4-BE49-F238E27FC236}">
                <a16:creationId xmlns:a16="http://schemas.microsoft.com/office/drawing/2014/main" id="{97F6F6CA-AC34-9102-CAE6-FF51885BEA0D}"/>
              </a:ext>
            </a:extLst>
          </p:cNvPr>
          <p:cNvSpPr txBox="1"/>
          <p:nvPr/>
        </p:nvSpPr>
        <p:spPr>
          <a:xfrm>
            <a:off x="5179966" y="4458995"/>
            <a:ext cx="507305" cy="246221"/>
          </a:xfrm>
          <a:prstGeom prst="rect">
            <a:avLst/>
          </a:prstGeom>
          <a:solidFill>
            <a:schemeClr val="bg1"/>
          </a:solidFill>
        </p:spPr>
        <p:txBody>
          <a:bodyPr wrap="square" rtlCol="0">
            <a:spAutoFit/>
          </a:bodyPr>
          <a:lstStyle/>
          <a:p>
            <a:r>
              <a:rPr lang="en-US" sz="1000" dirty="0">
                <a:solidFill>
                  <a:srgbClr val="000000"/>
                </a:solidFill>
              </a:rPr>
              <a:t>2015</a:t>
            </a:r>
          </a:p>
        </p:txBody>
      </p:sp>
      <p:sp>
        <p:nvSpPr>
          <p:cNvPr id="23" name="TextBox 22">
            <a:extLst>
              <a:ext uri="{FF2B5EF4-FFF2-40B4-BE49-F238E27FC236}">
                <a16:creationId xmlns:a16="http://schemas.microsoft.com/office/drawing/2014/main" id="{9F839752-4636-2803-2AD3-D02D7BD0F7FD}"/>
              </a:ext>
            </a:extLst>
          </p:cNvPr>
          <p:cNvSpPr txBox="1"/>
          <p:nvPr/>
        </p:nvSpPr>
        <p:spPr>
          <a:xfrm>
            <a:off x="3941303" y="4507115"/>
            <a:ext cx="507305" cy="246221"/>
          </a:xfrm>
          <a:prstGeom prst="rect">
            <a:avLst/>
          </a:prstGeom>
          <a:solidFill>
            <a:schemeClr val="bg1"/>
          </a:solidFill>
        </p:spPr>
        <p:txBody>
          <a:bodyPr wrap="square" rtlCol="0">
            <a:spAutoFit/>
          </a:bodyPr>
          <a:lstStyle/>
          <a:p>
            <a:r>
              <a:rPr lang="en-US" sz="1000" dirty="0">
                <a:solidFill>
                  <a:srgbClr val="000000"/>
                </a:solidFill>
              </a:rPr>
              <a:t>2023</a:t>
            </a:r>
          </a:p>
        </p:txBody>
      </p:sp>
      <p:sp>
        <p:nvSpPr>
          <p:cNvPr id="8" name="TextBox 7">
            <a:extLst>
              <a:ext uri="{FF2B5EF4-FFF2-40B4-BE49-F238E27FC236}">
                <a16:creationId xmlns:a16="http://schemas.microsoft.com/office/drawing/2014/main" id="{471F528B-2741-AA4A-7CCB-7BE5660FFD72}"/>
              </a:ext>
            </a:extLst>
          </p:cNvPr>
          <p:cNvSpPr txBox="1"/>
          <p:nvPr/>
        </p:nvSpPr>
        <p:spPr>
          <a:xfrm>
            <a:off x="2866281" y="4507115"/>
            <a:ext cx="507305" cy="246221"/>
          </a:xfrm>
          <a:prstGeom prst="rect">
            <a:avLst/>
          </a:prstGeom>
          <a:solidFill>
            <a:schemeClr val="bg1"/>
          </a:solidFill>
        </p:spPr>
        <p:txBody>
          <a:bodyPr wrap="square" rtlCol="0">
            <a:spAutoFit/>
          </a:bodyPr>
          <a:lstStyle/>
          <a:p>
            <a:r>
              <a:rPr lang="en-US" sz="1000" dirty="0">
                <a:solidFill>
                  <a:srgbClr val="000000"/>
                </a:solidFill>
              </a:rPr>
              <a:t>2020</a:t>
            </a:r>
          </a:p>
        </p:txBody>
      </p:sp>
      <p:sp>
        <p:nvSpPr>
          <p:cNvPr id="13" name="TextBox 12">
            <a:extLst>
              <a:ext uri="{FF2B5EF4-FFF2-40B4-BE49-F238E27FC236}">
                <a16:creationId xmlns:a16="http://schemas.microsoft.com/office/drawing/2014/main" id="{6FE5F3F5-0230-9EF8-DE71-163F035863A9}"/>
              </a:ext>
            </a:extLst>
          </p:cNvPr>
          <p:cNvSpPr txBox="1"/>
          <p:nvPr/>
        </p:nvSpPr>
        <p:spPr>
          <a:xfrm>
            <a:off x="850397" y="4509687"/>
            <a:ext cx="507305" cy="246221"/>
          </a:xfrm>
          <a:prstGeom prst="rect">
            <a:avLst/>
          </a:prstGeom>
          <a:solidFill>
            <a:schemeClr val="bg1"/>
          </a:solidFill>
        </p:spPr>
        <p:txBody>
          <a:bodyPr wrap="square" rtlCol="0">
            <a:spAutoFit/>
          </a:bodyPr>
          <a:lstStyle/>
          <a:p>
            <a:r>
              <a:rPr lang="en-US" sz="1000" dirty="0">
                <a:solidFill>
                  <a:srgbClr val="000000"/>
                </a:solidFill>
              </a:rPr>
              <a:t>2015</a:t>
            </a:r>
          </a:p>
        </p:txBody>
      </p:sp>
    </p:spTree>
    <p:extLst>
      <p:ext uri="{BB962C8B-B14F-4D97-AF65-F5344CB8AC3E}">
        <p14:creationId xmlns:p14="http://schemas.microsoft.com/office/powerpoint/2010/main" val="3794913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5CD1DF42-5735-E551-02AE-619F44AF7923}"/>
              </a:ext>
            </a:extLst>
          </p:cNvPr>
          <p:cNvPicPr>
            <a:picLocks noChangeAspect="1"/>
          </p:cNvPicPr>
          <p:nvPr/>
        </p:nvPicPr>
        <p:blipFill>
          <a:blip r:embed="rId3"/>
          <a:stretch>
            <a:fillRect/>
          </a:stretch>
        </p:blipFill>
        <p:spPr>
          <a:xfrm>
            <a:off x="214760" y="2076279"/>
            <a:ext cx="4273976" cy="1076527"/>
          </a:xfrm>
          <a:prstGeom prst="rect">
            <a:avLst/>
          </a:prstGeom>
        </p:spPr>
      </p:pic>
      <p:sp>
        <p:nvSpPr>
          <p:cNvPr id="2" name="Title 1">
            <a:extLst>
              <a:ext uri="{FF2B5EF4-FFF2-40B4-BE49-F238E27FC236}">
                <a16:creationId xmlns:a16="http://schemas.microsoft.com/office/drawing/2014/main" id="{B8C457CE-BE95-AA84-CED3-F65BE28DF491}"/>
              </a:ext>
            </a:extLst>
          </p:cNvPr>
          <p:cNvSpPr>
            <a:spLocks noGrp="1"/>
          </p:cNvSpPr>
          <p:nvPr>
            <p:ph type="title"/>
          </p:nvPr>
        </p:nvSpPr>
        <p:spPr>
          <a:xfrm>
            <a:off x="251520" y="87474"/>
            <a:ext cx="8424936" cy="648072"/>
          </a:xfrm>
        </p:spPr>
        <p:txBody>
          <a:bodyPr>
            <a:normAutofit/>
          </a:bodyPr>
          <a:lstStyle/>
          <a:p>
            <a:r>
              <a:rPr lang="en-US" dirty="0" err="1"/>
              <a:t>i</a:t>
            </a:r>
            <a:r>
              <a:rPr lang="en-US" dirty="0"/>
              <a:t>. General Economic Parameters</a:t>
            </a:r>
          </a:p>
        </p:txBody>
      </p:sp>
      <p:sp>
        <p:nvSpPr>
          <p:cNvPr id="3" name="Content Placeholder 2">
            <a:extLst>
              <a:ext uri="{FF2B5EF4-FFF2-40B4-BE49-F238E27FC236}">
                <a16:creationId xmlns:a16="http://schemas.microsoft.com/office/drawing/2014/main" id="{D3E35DCB-561B-52E1-CA3E-D0F825F07269}"/>
              </a:ext>
            </a:extLst>
          </p:cNvPr>
          <p:cNvSpPr>
            <a:spLocks noGrp="1"/>
          </p:cNvSpPr>
          <p:nvPr>
            <p:ph idx="1"/>
          </p:nvPr>
        </p:nvSpPr>
        <p:spPr>
          <a:xfrm>
            <a:off x="251520" y="1203598"/>
            <a:ext cx="8712968" cy="541434"/>
          </a:xfrm>
        </p:spPr>
        <p:txBody>
          <a:bodyPr>
            <a:normAutofit/>
          </a:bodyPr>
          <a:lstStyle/>
          <a:p>
            <a:pPr marL="0" indent="0">
              <a:buNone/>
            </a:pPr>
            <a:r>
              <a:rPr lang="en-US" sz="1800" dirty="0"/>
              <a:t>Current &amp; future exchange rate between local &amp; foreign currency </a:t>
            </a:r>
          </a:p>
        </p:txBody>
      </p:sp>
      <p:sp>
        <p:nvSpPr>
          <p:cNvPr id="4" name="TextBox 3">
            <a:extLst>
              <a:ext uri="{FF2B5EF4-FFF2-40B4-BE49-F238E27FC236}">
                <a16:creationId xmlns:a16="http://schemas.microsoft.com/office/drawing/2014/main" id="{F3A093AD-42BB-2A75-156A-3841B8962C9D}"/>
              </a:ext>
            </a:extLst>
          </p:cNvPr>
          <p:cNvSpPr txBox="1"/>
          <p:nvPr/>
        </p:nvSpPr>
        <p:spPr>
          <a:xfrm>
            <a:off x="262211" y="699753"/>
            <a:ext cx="2736304" cy="400110"/>
          </a:xfrm>
          <a:prstGeom prst="rect">
            <a:avLst/>
          </a:prstGeom>
          <a:noFill/>
        </p:spPr>
        <p:txBody>
          <a:bodyPr wrap="square" rtlCol="0">
            <a:spAutoFit/>
          </a:bodyPr>
          <a:lstStyle/>
          <a:p>
            <a:r>
              <a:rPr lang="en-US" sz="2000" b="1" dirty="0">
                <a:solidFill>
                  <a:schemeClr val="accent1"/>
                </a:solidFill>
              </a:rPr>
              <a:t>Exchange Rates</a:t>
            </a:r>
          </a:p>
        </p:txBody>
      </p:sp>
      <p:sp>
        <p:nvSpPr>
          <p:cNvPr id="25" name="TextBox 24">
            <a:extLst>
              <a:ext uri="{FF2B5EF4-FFF2-40B4-BE49-F238E27FC236}">
                <a16:creationId xmlns:a16="http://schemas.microsoft.com/office/drawing/2014/main" id="{E33C0A47-C662-D53A-15BB-7E18FD9BCF87}"/>
              </a:ext>
            </a:extLst>
          </p:cNvPr>
          <p:cNvSpPr txBox="1"/>
          <p:nvPr/>
        </p:nvSpPr>
        <p:spPr>
          <a:xfrm>
            <a:off x="3119933" y="4741435"/>
            <a:ext cx="2688108" cy="276999"/>
          </a:xfrm>
          <a:prstGeom prst="rect">
            <a:avLst/>
          </a:prstGeom>
          <a:noFill/>
        </p:spPr>
        <p:txBody>
          <a:bodyPr wrap="none" rtlCol="0">
            <a:spAutoFit/>
          </a:bodyPr>
          <a:lstStyle/>
          <a:p>
            <a:r>
              <a:rPr lang="en-US" sz="1200" dirty="0">
                <a:hlinkClick r:id="rId4"/>
              </a:rPr>
              <a:t>https://www.xe.com/currencycharts/</a:t>
            </a:r>
            <a:r>
              <a:rPr lang="en-US" sz="1200" dirty="0"/>
              <a:t> </a:t>
            </a:r>
          </a:p>
        </p:txBody>
      </p:sp>
      <p:sp>
        <p:nvSpPr>
          <p:cNvPr id="28" name="Rectangle 27">
            <a:extLst>
              <a:ext uri="{FF2B5EF4-FFF2-40B4-BE49-F238E27FC236}">
                <a16:creationId xmlns:a16="http://schemas.microsoft.com/office/drawing/2014/main" id="{3AFDB76F-E90C-4974-D67E-083E0277E2EE}"/>
              </a:ext>
            </a:extLst>
          </p:cNvPr>
          <p:cNvSpPr/>
          <p:nvPr/>
        </p:nvSpPr>
        <p:spPr>
          <a:xfrm>
            <a:off x="211563" y="3085765"/>
            <a:ext cx="4330899" cy="138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07AC29F-CA5B-30D2-CCFA-F3F52CE2F16E}"/>
              </a:ext>
            </a:extLst>
          </p:cNvPr>
          <p:cNvSpPr txBox="1"/>
          <p:nvPr/>
        </p:nvSpPr>
        <p:spPr>
          <a:xfrm>
            <a:off x="1067882" y="1848767"/>
            <a:ext cx="2603341" cy="307777"/>
          </a:xfrm>
          <a:prstGeom prst="rect">
            <a:avLst/>
          </a:prstGeom>
          <a:noFill/>
        </p:spPr>
        <p:txBody>
          <a:bodyPr wrap="none" rtlCol="0">
            <a:spAutoFit/>
          </a:bodyPr>
          <a:lstStyle/>
          <a:p>
            <a:r>
              <a:rPr lang="en-US" sz="1400" b="1" dirty="0">
                <a:solidFill>
                  <a:srgbClr val="000000"/>
                </a:solidFill>
              </a:rPr>
              <a:t>1 Venezuelan Bolívar in EUR</a:t>
            </a:r>
          </a:p>
        </p:txBody>
      </p:sp>
      <p:pic>
        <p:nvPicPr>
          <p:cNvPr id="21" name="Picture 20">
            <a:extLst>
              <a:ext uri="{FF2B5EF4-FFF2-40B4-BE49-F238E27FC236}">
                <a16:creationId xmlns:a16="http://schemas.microsoft.com/office/drawing/2014/main" id="{AD2E132C-F98F-1233-53E1-8C11544356F6}"/>
              </a:ext>
            </a:extLst>
          </p:cNvPr>
          <p:cNvPicPr>
            <a:picLocks noChangeAspect="1"/>
          </p:cNvPicPr>
          <p:nvPr/>
        </p:nvPicPr>
        <p:blipFill>
          <a:blip r:embed="rId5"/>
          <a:stretch>
            <a:fillRect/>
          </a:stretch>
        </p:blipFill>
        <p:spPr>
          <a:xfrm>
            <a:off x="4594409" y="2037671"/>
            <a:ext cx="4434785" cy="1117064"/>
          </a:xfrm>
          <a:prstGeom prst="rect">
            <a:avLst/>
          </a:prstGeom>
        </p:spPr>
      </p:pic>
      <p:sp>
        <p:nvSpPr>
          <p:cNvPr id="14" name="TextBox 13">
            <a:extLst>
              <a:ext uri="{FF2B5EF4-FFF2-40B4-BE49-F238E27FC236}">
                <a16:creationId xmlns:a16="http://schemas.microsoft.com/office/drawing/2014/main" id="{2CA50282-5306-9CE1-4AED-1355434FE485}"/>
              </a:ext>
            </a:extLst>
          </p:cNvPr>
          <p:cNvSpPr txBox="1"/>
          <p:nvPr/>
        </p:nvSpPr>
        <p:spPr>
          <a:xfrm>
            <a:off x="5507157" y="1824097"/>
            <a:ext cx="2470485" cy="307777"/>
          </a:xfrm>
          <a:prstGeom prst="rect">
            <a:avLst/>
          </a:prstGeom>
          <a:noFill/>
        </p:spPr>
        <p:txBody>
          <a:bodyPr wrap="none" rtlCol="0">
            <a:spAutoFit/>
          </a:bodyPr>
          <a:lstStyle/>
          <a:p>
            <a:r>
              <a:rPr lang="en-US" sz="1400" b="1" dirty="0">
                <a:solidFill>
                  <a:srgbClr val="000000"/>
                </a:solidFill>
              </a:rPr>
              <a:t>1 Vietnamese Dong in EUR</a:t>
            </a:r>
          </a:p>
        </p:txBody>
      </p:sp>
      <p:pic>
        <p:nvPicPr>
          <p:cNvPr id="32" name="Picture 31">
            <a:extLst>
              <a:ext uri="{FF2B5EF4-FFF2-40B4-BE49-F238E27FC236}">
                <a16:creationId xmlns:a16="http://schemas.microsoft.com/office/drawing/2014/main" id="{A0BCC781-B7EB-E669-43F4-B9ADD80B974B}"/>
              </a:ext>
            </a:extLst>
          </p:cNvPr>
          <p:cNvPicPr>
            <a:picLocks noChangeAspect="1"/>
          </p:cNvPicPr>
          <p:nvPr/>
        </p:nvPicPr>
        <p:blipFill>
          <a:blip r:embed="rId6"/>
          <a:stretch>
            <a:fillRect/>
          </a:stretch>
        </p:blipFill>
        <p:spPr>
          <a:xfrm>
            <a:off x="140969" y="3554713"/>
            <a:ext cx="4273976" cy="1067491"/>
          </a:xfrm>
          <a:prstGeom prst="rect">
            <a:avLst/>
          </a:prstGeom>
        </p:spPr>
      </p:pic>
      <p:sp>
        <p:nvSpPr>
          <p:cNvPr id="18" name="TextBox 17">
            <a:extLst>
              <a:ext uri="{FF2B5EF4-FFF2-40B4-BE49-F238E27FC236}">
                <a16:creationId xmlns:a16="http://schemas.microsoft.com/office/drawing/2014/main" id="{3D4C0DCE-4E8C-48E0-85F2-36E9C05CFBCA}"/>
              </a:ext>
            </a:extLst>
          </p:cNvPr>
          <p:cNvSpPr txBox="1"/>
          <p:nvPr/>
        </p:nvSpPr>
        <p:spPr>
          <a:xfrm>
            <a:off x="1067882" y="3356515"/>
            <a:ext cx="2561920" cy="307777"/>
          </a:xfrm>
          <a:prstGeom prst="rect">
            <a:avLst/>
          </a:prstGeom>
          <a:noFill/>
        </p:spPr>
        <p:txBody>
          <a:bodyPr wrap="none" rtlCol="0">
            <a:spAutoFit/>
          </a:bodyPr>
          <a:lstStyle/>
          <a:p>
            <a:r>
              <a:rPr lang="en-US" sz="1400" b="1" dirty="0">
                <a:solidFill>
                  <a:srgbClr val="000000"/>
                </a:solidFill>
              </a:rPr>
              <a:t>1 Costa Rican Colon in EUR</a:t>
            </a:r>
          </a:p>
        </p:txBody>
      </p:sp>
      <p:pic>
        <p:nvPicPr>
          <p:cNvPr id="33" name="Picture 32">
            <a:extLst>
              <a:ext uri="{FF2B5EF4-FFF2-40B4-BE49-F238E27FC236}">
                <a16:creationId xmlns:a16="http://schemas.microsoft.com/office/drawing/2014/main" id="{2C2D16DE-B1CF-8F7D-E1D6-1297183C6C7F}"/>
              </a:ext>
            </a:extLst>
          </p:cNvPr>
          <p:cNvPicPr>
            <a:picLocks noChangeAspect="1"/>
          </p:cNvPicPr>
          <p:nvPr/>
        </p:nvPicPr>
        <p:blipFill>
          <a:blip r:embed="rId7"/>
          <a:stretch>
            <a:fillRect/>
          </a:stretch>
        </p:blipFill>
        <p:spPr>
          <a:xfrm>
            <a:off x="4572000" y="3510757"/>
            <a:ext cx="4451454" cy="1117063"/>
          </a:xfrm>
          <a:prstGeom prst="rect">
            <a:avLst/>
          </a:prstGeom>
        </p:spPr>
      </p:pic>
      <p:sp>
        <p:nvSpPr>
          <p:cNvPr id="12" name="TextBox 11">
            <a:extLst>
              <a:ext uri="{FF2B5EF4-FFF2-40B4-BE49-F238E27FC236}">
                <a16:creationId xmlns:a16="http://schemas.microsoft.com/office/drawing/2014/main" id="{7314DA9D-E9D5-5101-CDE1-C663ED7BBF2B}"/>
              </a:ext>
            </a:extLst>
          </p:cNvPr>
          <p:cNvSpPr txBox="1"/>
          <p:nvPr/>
        </p:nvSpPr>
        <p:spPr>
          <a:xfrm>
            <a:off x="5621498" y="3379776"/>
            <a:ext cx="2145139" cy="307777"/>
          </a:xfrm>
          <a:prstGeom prst="rect">
            <a:avLst/>
          </a:prstGeom>
          <a:noFill/>
        </p:spPr>
        <p:txBody>
          <a:bodyPr wrap="none" rtlCol="0">
            <a:spAutoFit/>
          </a:bodyPr>
          <a:lstStyle/>
          <a:p>
            <a:r>
              <a:rPr lang="en-US" sz="1400" b="1" dirty="0">
                <a:solidFill>
                  <a:srgbClr val="000000"/>
                </a:solidFill>
              </a:rPr>
              <a:t>1 British Pound in EUR</a:t>
            </a:r>
          </a:p>
        </p:txBody>
      </p:sp>
      <p:sp>
        <p:nvSpPr>
          <p:cNvPr id="11" name="TextBox 10">
            <a:extLst>
              <a:ext uri="{FF2B5EF4-FFF2-40B4-BE49-F238E27FC236}">
                <a16:creationId xmlns:a16="http://schemas.microsoft.com/office/drawing/2014/main" id="{B3307C2A-5D70-E3D9-B9FF-4E00FDED589F}"/>
              </a:ext>
            </a:extLst>
          </p:cNvPr>
          <p:cNvSpPr txBox="1"/>
          <p:nvPr/>
        </p:nvSpPr>
        <p:spPr>
          <a:xfrm>
            <a:off x="827552" y="3074005"/>
            <a:ext cx="507305" cy="246221"/>
          </a:xfrm>
          <a:prstGeom prst="rect">
            <a:avLst/>
          </a:prstGeom>
          <a:solidFill>
            <a:schemeClr val="bg1"/>
          </a:solidFill>
        </p:spPr>
        <p:txBody>
          <a:bodyPr wrap="square" rtlCol="0">
            <a:spAutoFit/>
          </a:bodyPr>
          <a:lstStyle/>
          <a:p>
            <a:r>
              <a:rPr lang="en-US" sz="1000" dirty="0">
                <a:solidFill>
                  <a:srgbClr val="000000"/>
                </a:solidFill>
              </a:rPr>
              <a:t>2015</a:t>
            </a:r>
          </a:p>
        </p:txBody>
      </p:sp>
      <p:sp>
        <p:nvSpPr>
          <p:cNvPr id="7" name="TextBox 6">
            <a:extLst>
              <a:ext uri="{FF2B5EF4-FFF2-40B4-BE49-F238E27FC236}">
                <a16:creationId xmlns:a16="http://schemas.microsoft.com/office/drawing/2014/main" id="{F18C6796-E8AC-9481-EB79-06DDBF4A662F}"/>
              </a:ext>
            </a:extLst>
          </p:cNvPr>
          <p:cNvSpPr txBox="1"/>
          <p:nvPr/>
        </p:nvSpPr>
        <p:spPr>
          <a:xfrm>
            <a:off x="2790090" y="3067795"/>
            <a:ext cx="507305" cy="246221"/>
          </a:xfrm>
          <a:prstGeom prst="rect">
            <a:avLst/>
          </a:prstGeom>
          <a:solidFill>
            <a:schemeClr val="bg1"/>
          </a:solidFill>
        </p:spPr>
        <p:txBody>
          <a:bodyPr wrap="square" rtlCol="0">
            <a:spAutoFit/>
          </a:bodyPr>
          <a:lstStyle/>
          <a:p>
            <a:r>
              <a:rPr lang="en-US" sz="1000" dirty="0">
                <a:solidFill>
                  <a:srgbClr val="000000"/>
                </a:solidFill>
              </a:rPr>
              <a:t>2020</a:t>
            </a:r>
          </a:p>
        </p:txBody>
      </p:sp>
      <p:sp>
        <p:nvSpPr>
          <p:cNvPr id="20" name="TextBox 19">
            <a:extLst>
              <a:ext uri="{FF2B5EF4-FFF2-40B4-BE49-F238E27FC236}">
                <a16:creationId xmlns:a16="http://schemas.microsoft.com/office/drawing/2014/main" id="{7ACDCA74-FB57-BC15-E4AD-31FD4BDFEC23}"/>
              </a:ext>
            </a:extLst>
          </p:cNvPr>
          <p:cNvSpPr txBox="1"/>
          <p:nvPr/>
        </p:nvSpPr>
        <p:spPr>
          <a:xfrm>
            <a:off x="3910187" y="3067794"/>
            <a:ext cx="507305" cy="246221"/>
          </a:xfrm>
          <a:prstGeom prst="rect">
            <a:avLst/>
          </a:prstGeom>
          <a:solidFill>
            <a:schemeClr val="bg1"/>
          </a:solidFill>
        </p:spPr>
        <p:txBody>
          <a:bodyPr wrap="square" rtlCol="0">
            <a:spAutoFit/>
          </a:bodyPr>
          <a:lstStyle/>
          <a:p>
            <a:r>
              <a:rPr lang="en-US" sz="1000" dirty="0">
                <a:solidFill>
                  <a:srgbClr val="000000"/>
                </a:solidFill>
              </a:rPr>
              <a:t>2023</a:t>
            </a:r>
          </a:p>
        </p:txBody>
      </p:sp>
      <p:sp>
        <p:nvSpPr>
          <p:cNvPr id="29" name="Rectangle 28">
            <a:extLst>
              <a:ext uri="{FF2B5EF4-FFF2-40B4-BE49-F238E27FC236}">
                <a16:creationId xmlns:a16="http://schemas.microsoft.com/office/drawing/2014/main" id="{74642761-A785-99A0-17C4-06795E96373D}"/>
              </a:ext>
            </a:extLst>
          </p:cNvPr>
          <p:cNvSpPr/>
          <p:nvPr/>
        </p:nvSpPr>
        <p:spPr>
          <a:xfrm>
            <a:off x="137827" y="4547683"/>
            <a:ext cx="4330899" cy="25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FE5F3F5-0230-9EF8-DE71-163F035863A9}"/>
              </a:ext>
            </a:extLst>
          </p:cNvPr>
          <p:cNvSpPr txBox="1"/>
          <p:nvPr/>
        </p:nvSpPr>
        <p:spPr>
          <a:xfrm>
            <a:off x="850580" y="4556710"/>
            <a:ext cx="507305" cy="246221"/>
          </a:xfrm>
          <a:prstGeom prst="rect">
            <a:avLst/>
          </a:prstGeom>
          <a:solidFill>
            <a:schemeClr val="bg1"/>
          </a:solidFill>
        </p:spPr>
        <p:txBody>
          <a:bodyPr wrap="square" rtlCol="0">
            <a:spAutoFit/>
          </a:bodyPr>
          <a:lstStyle/>
          <a:p>
            <a:r>
              <a:rPr lang="en-US" sz="1000" dirty="0">
                <a:solidFill>
                  <a:srgbClr val="000000"/>
                </a:solidFill>
              </a:rPr>
              <a:t>2015</a:t>
            </a:r>
          </a:p>
        </p:txBody>
      </p:sp>
      <p:sp>
        <p:nvSpPr>
          <p:cNvPr id="8" name="TextBox 7">
            <a:extLst>
              <a:ext uri="{FF2B5EF4-FFF2-40B4-BE49-F238E27FC236}">
                <a16:creationId xmlns:a16="http://schemas.microsoft.com/office/drawing/2014/main" id="{471F528B-2741-AA4A-7CCB-7BE5660FFD72}"/>
              </a:ext>
            </a:extLst>
          </p:cNvPr>
          <p:cNvSpPr txBox="1"/>
          <p:nvPr/>
        </p:nvSpPr>
        <p:spPr>
          <a:xfrm>
            <a:off x="2866281" y="4543984"/>
            <a:ext cx="507305" cy="246221"/>
          </a:xfrm>
          <a:prstGeom prst="rect">
            <a:avLst/>
          </a:prstGeom>
          <a:solidFill>
            <a:schemeClr val="bg1"/>
          </a:solidFill>
        </p:spPr>
        <p:txBody>
          <a:bodyPr wrap="square" rtlCol="0">
            <a:spAutoFit/>
          </a:bodyPr>
          <a:lstStyle/>
          <a:p>
            <a:r>
              <a:rPr lang="en-US" sz="1000" dirty="0">
                <a:solidFill>
                  <a:srgbClr val="000000"/>
                </a:solidFill>
              </a:rPr>
              <a:t>2020</a:t>
            </a:r>
          </a:p>
        </p:txBody>
      </p:sp>
      <p:sp>
        <p:nvSpPr>
          <p:cNvPr id="23" name="TextBox 22">
            <a:extLst>
              <a:ext uri="{FF2B5EF4-FFF2-40B4-BE49-F238E27FC236}">
                <a16:creationId xmlns:a16="http://schemas.microsoft.com/office/drawing/2014/main" id="{9F839752-4636-2803-2AD3-D02D7BD0F7FD}"/>
              </a:ext>
            </a:extLst>
          </p:cNvPr>
          <p:cNvSpPr txBox="1"/>
          <p:nvPr/>
        </p:nvSpPr>
        <p:spPr>
          <a:xfrm>
            <a:off x="3934530" y="4543984"/>
            <a:ext cx="507305" cy="246221"/>
          </a:xfrm>
          <a:prstGeom prst="rect">
            <a:avLst/>
          </a:prstGeom>
          <a:solidFill>
            <a:schemeClr val="bg1"/>
          </a:solidFill>
        </p:spPr>
        <p:txBody>
          <a:bodyPr wrap="square" rtlCol="0">
            <a:spAutoFit/>
          </a:bodyPr>
          <a:lstStyle/>
          <a:p>
            <a:r>
              <a:rPr lang="en-US" sz="1000" dirty="0">
                <a:solidFill>
                  <a:srgbClr val="000000"/>
                </a:solidFill>
              </a:rPr>
              <a:t>2023</a:t>
            </a:r>
          </a:p>
        </p:txBody>
      </p:sp>
      <p:sp>
        <p:nvSpPr>
          <p:cNvPr id="31" name="Rectangle 30">
            <a:extLst>
              <a:ext uri="{FF2B5EF4-FFF2-40B4-BE49-F238E27FC236}">
                <a16:creationId xmlns:a16="http://schemas.microsoft.com/office/drawing/2014/main" id="{6C079087-862C-1A76-1652-592195274EBB}"/>
              </a:ext>
            </a:extLst>
          </p:cNvPr>
          <p:cNvSpPr/>
          <p:nvPr/>
        </p:nvSpPr>
        <p:spPr>
          <a:xfrm>
            <a:off x="4587158" y="3075930"/>
            <a:ext cx="4330899" cy="138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26629CF-3ECE-B9DB-B7C3-4F8D524AA027}"/>
              </a:ext>
            </a:extLst>
          </p:cNvPr>
          <p:cNvSpPr txBox="1"/>
          <p:nvPr/>
        </p:nvSpPr>
        <p:spPr>
          <a:xfrm>
            <a:off x="5189165" y="3080363"/>
            <a:ext cx="507305" cy="246221"/>
          </a:xfrm>
          <a:prstGeom prst="rect">
            <a:avLst/>
          </a:prstGeom>
          <a:solidFill>
            <a:schemeClr val="bg1"/>
          </a:solidFill>
        </p:spPr>
        <p:txBody>
          <a:bodyPr wrap="square" rtlCol="0">
            <a:spAutoFit/>
          </a:bodyPr>
          <a:lstStyle/>
          <a:p>
            <a:r>
              <a:rPr lang="en-US" sz="1000" dirty="0">
                <a:solidFill>
                  <a:srgbClr val="000000"/>
                </a:solidFill>
              </a:rPr>
              <a:t>2015</a:t>
            </a:r>
          </a:p>
        </p:txBody>
      </p:sp>
      <p:sp>
        <p:nvSpPr>
          <p:cNvPr id="9" name="TextBox 8">
            <a:extLst>
              <a:ext uri="{FF2B5EF4-FFF2-40B4-BE49-F238E27FC236}">
                <a16:creationId xmlns:a16="http://schemas.microsoft.com/office/drawing/2014/main" id="{F0BC0E25-68B1-5DDB-8829-7B4E7F905A11}"/>
              </a:ext>
            </a:extLst>
          </p:cNvPr>
          <p:cNvSpPr txBox="1"/>
          <p:nvPr/>
        </p:nvSpPr>
        <p:spPr>
          <a:xfrm>
            <a:off x="7405356" y="3080364"/>
            <a:ext cx="507305" cy="246221"/>
          </a:xfrm>
          <a:prstGeom prst="rect">
            <a:avLst/>
          </a:prstGeom>
          <a:solidFill>
            <a:schemeClr val="bg1"/>
          </a:solidFill>
        </p:spPr>
        <p:txBody>
          <a:bodyPr wrap="square" rtlCol="0">
            <a:spAutoFit/>
          </a:bodyPr>
          <a:lstStyle/>
          <a:p>
            <a:r>
              <a:rPr lang="en-US" sz="1000" dirty="0">
                <a:solidFill>
                  <a:srgbClr val="000000"/>
                </a:solidFill>
              </a:rPr>
              <a:t>2020</a:t>
            </a:r>
          </a:p>
        </p:txBody>
      </p:sp>
      <p:sp>
        <p:nvSpPr>
          <p:cNvPr id="26" name="TextBox 25">
            <a:extLst>
              <a:ext uri="{FF2B5EF4-FFF2-40B4-BE49-F238E27FC236}">
                <a16:creationId xmlns:a16="http://schemas.microsoft.com/office/drawing/2014/main" id="{66D55CB3-37EE-EB41-A639-EEDEDF9BD5BD}"/>
              </a:ext>
            </a:extLst>
          </p:cNvPr>
          <p:cNvSpPr txBox="1"/>
          <p:nvPr/>
        </p:nvSpPr>
        <p:spPr>
          <a:xfrm>
            <a:off x="8502556" y="3087806"/>
            <a:ext cx="507305" cy="246221"/>
          </a:xfrm>
          <a:prstGeom prst="rect">
            <a:avLst/>
          </a:prstGeom>
          <a:solidFill>
            <a:schemeClr val="bg1"/>
          </a:solidFill>
        </p:spPr>
        <p:txBody>
          <a:bodyPr wrap="square" rtlCol="0">
            <a:spAutoFit/>
          </a:bodyPr>
          <a:lstStyle/>
          <a:p>
            <a:r>
              <a:rPr lang="en-US" sz="1000" dirty="0">
                <a:solidFill>
                  <a:srgbClr val="000000"/>
                </a:solidFill>
              </a:rPr>
              <a:t>2023</a:t>
            </a:r>
          </a:p>
        </p:txBody>
      </p:sp>
      <p:sp>
        <p:nvSpPr>
          <p:cNvPr id="30" name="Rectangle 29">
            <a:extLst>
              <a:ext uri="{FF2B5EF4-FFF2-40B4-BE49-F238E27FC236}">
                <a16:creationId xmlns:a16="http://schemas.microsoft.com/office/drawing/2014/main" id="{0B4725B2-3BF8-8E45-843E-72E6A5B65B72}"/>
              </a:ext>
            </a:extLst>
          </p:cNvPr>
          <p:cNvSpPr/>
          <p:nvPr/>
        </p:nvSpPr>
        <p:spPr>
          <a:xfrm>
            <a:off x="4622857" y="4557645"/>
            <a:ext cx="4400597" cy="114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7F6F6CA-AC34-9102-CAE6-FF51885BEA0D}"/>
              </a:ext>
            </a:extLst>
          </p:cNvPr>
          <p:cNvSpPr txBox="1"/>
          <p:nvPr/>
        </p:nvSpPr>
        <p:spPr>
          <a:xfrm>
            <a:off x="5157271" y="4543984"/>
            <a:ext cx="507305" cy="246221"/>
          </a:xfrm>
          <a:prstGeom prst="rect">
            <a:avLst/>
          </a:prstGeom>
          <a:solidFill>
            <a:schemeClr val="bg1"/>
          </a:solidFill>
        </p:spPr>
        <p:txBody>
          <a:bodyPr wrap="square" rtlCol="0">
            <a:spAutoFit/>
          </a:bodyPr>
          <a:lstStyle/>
          <a:p>
            <a:r>
              <a:rPr lang="en-US" sz="1000" dirty="0">
                <a:solidFill>
                  <a:srgbClr val="000000"/>
                </a:solidFill>
              </a:rPr>
              <a:t>2015</a:t>
            </a:r>
          </a:p>
        </p:txBody>
      </p:sp>
      <p:sp>
        <p:nvSpPr>
          <p:cNvPr id="10" name="TextBox 9">
            <a:extLst>
              <a:ext uri="{FF2B5EF4-FFF2-40B4-BE49-F238E27FC236}">
                <a16:creationId xmlns:a16="http://schemas.microsoft.com/office/drawing/2014/main" id="{193664FA-C562-F9A9-1DE8-220C2020722C}"/>
              </a:ext>
            </a:extLst>
          </p:cNvPr>
          <p:cNvSpPr txBox="1"/>
          <p:nvPr/>
        </p:nvSpPr>
        <p:spPr>
          <a:xfrm>
            <a:off x="7397051" y="4543984"/>
            <a:ext cx="507305" cy="246221"/>
          </a:xfrm>
          <a:prstGeom prst="rect">
            <a:avLst/>
          </a:prstGeom>
          <a:solidFill>
            <a:schemeClr val="bg1"/>
          </a:solidFill>
        </p:spPr>
        <p:txBody>
          <a:bodyPr wrap="square" rtlCol="0">
            <a:spAutoFit/>
          </a:bodyPr>
          <a:lstStyle/>
          <a:p>
            <a:r>
              <a:rPr lang="en-US" sz="1000" dirty="0">
                <a:solidFill>
                  <a:srgbClr val="000000"/>
                </a:solidFill>
              </a:rPr>
              <a:t>2020</a:t>
            </a:r>
          </a:p>
        </p:txBody>
      </p:sp>
      <p:sp>
        <p:nvSpPr>
          <p:cNvPr id="27" name="TextBox 26">
            <a:extLst>
              <a:ext uri="{FF2B5EF4-FFF2-40B4-BE49-F238E27FC236}">
                <a16:creationId xmlns:a16="http://schemas.microsoft.com/office/drawing/2014/main" id="{DAF54DF8-924B-08BB-D356-5F61DCA2EA77}"/>
              </a:ext>
            </a:extLst>
          </p:cNvPr>
          <p:cNvSpPr txBox="1"/>
          <p:nvPr/>
        </p:nvSpPr>
        <p:spPr>
          <a:xfrm>
            <a:off x="8516149" y="4551557"/>
            <a:ext cx="507305" cy="246221"/>
          </a:xfrm>
          <a:prstGeom prst="rect">
            <a:avLst/>
          </a:prstGeom>
          <a:solidFill>
            <a:schemeClr val="bg1"/>
          </a:solidFill>
        </p:spPr>
        <p:txBody>
          <a:bodyPr wrap="square" rtlCol="0">
            <a:spAutoFit/>
          </a:bodyPr>
          <a:lstStyle/>
          <a:p>
            <a:r>
              <a:rPr lang="en-US" sz="1000" dirty="0">
                <a:solidFill>
                  <a:srgbClr val="000000"/>
                </a:solidFill>
              </a:rPr>
              <a:t>2023</a:t>
            </a:r>
          </a:p>
        </p:txBody>
      </p:sp>
    </p:spTree>
    <p:extLst>
      <p:ext uri="{BB962C8B-B14F-4D97-AF65-F5344CB8AC3E}">
        <p14:creationId xmlns:p14="http://schemas.microsoft.com/office/powerpoint/2010/main" val="3397732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4BAAAF8-73F3-49E1-B9DD-74D07DB0BDCF}" type="slidenum">
              <a:rPr lang="en-GB" altLang="en-US"/>
              <a:pPr/>
              <a:t>16</a:t>
            </a:fld>
            <a:endParaRPr lang="en-GB" altLang="en-US"/>
          </a:p>
        </p:txBody>
      </p:sp>
      <p:sp>
        <p:nvSpPr>
          <p:cNvPr id="389123" name="Rectangle 3"/>
          <p:cNvSpPr>
            <a:spLocks noGrp="1" noChangeArrowheads="1"/>
          </p:cNvSpPr>
          <p:nvPr>
            <p:ph type="body" idx="4294967295"/>
          </p:nvPr>
        </p:nvSpPr>
        <p:spPr>
          <a:xfrm>
            <a:off x="1474905" y="1437085"/>
            <a:ext cx="6067425" cy="302419"/>
          </a:xfrm>
        </p:spPr>
        <p:txBody>
          <a:bodyPr>
            <a:normAutofit lnSpcReduction="10000"/>
          </a:bodyPr>
          <a:lstStyle/>
          <a:p>
            <a:pPr marL="0" indent="0">
              <a:buNone/>
            </a:pPr>
            <a:r>
              <a:rPr lang="en-GB" altLang="en-US" sz="1500" dirty="0">
                <a:solidFill>
                  <a:schemeClr val="bg2">
                    <a:lumMod val="10000"/>
                  </a:schemeClr>
                </a:solidFill>
              </a:rPr>
              <a:t>Current &amp; future exchange rate between local &amp; foreign currency</a:t>
            </a:r>
          </a:p>
        </p:txBody>
      </p:sp>
      <p:sp>
        <p:nvSpPr>
          <p:cNvPr id="7" name="Rectangle 2"/>
          <p:cNvSpPr txBox="1">
            <a:spLocks noChangeArrowheads="1"/>
          </p:cNvSpPr>
          <p:nvPr/>
        </p:nvSpPr>
        <p:spPr bwMode="black">
          <a:xfrm>
            <a:off x="1440414" y="164046"/>
            <a:ext cx="6858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l" rtl="0" fontAlgn="base">
              <a:spcBef>
                <a:spcPct val="20000"/>
              </a:spcBef>
              <a:spcAft>
                <a:spcPct val="0"/>
              </a:spcAft>
              <a:defRPr sz="3600" b="1">
                <a:solidFill>
                  <a:schemeClr val="tx2"/>
                </a:solidFill>
                <a:latin typeface="+mj-lt"/>
                <a:ea typeface="+mj-ea"/>
                <a:cs typeface="+mj-cs"/>
              </a:defRPr>
            </a:lvl1pPr>
            <a:lvl2pPr algn="l" rtl="0" fontAlgn="base">
              <a:spcBef>
                <a:spcPct val="20000"/>
              </a:spcBef>
              <a:spcAft>
                <a:spcPct val="0"/>
              </a:spcAft>
              <a:defRPr sz="3600" b="1">
                <a:solidFill>
                  <a:schemeClr val="tx2"/>
                </a:solidFill>
                <a:latin typeface="Arial" charset="0"/>
              </a:defRPr>
            </a:lvl2pPr>
            <a:lvl3pPr algn="l" rtl="0" fontAlgn="base">
              <a:spcBef>
                <a:spcPct val="20000"/>
              </a:spcBef>
              <a:spcAft>
                <a:spcPct val="0"/>
              </a:spcAft>
              <a:defRPr sz="3600" b="1">
                <a:solidFill>
                  <a:schemeClr val="tx2"/>
                </a:solidFill>
                <a:latin typeface="Arial" charset="0"/>
              </a:defRPr>
            </a:lvl3pPr>
            <a:lvl4pPr algn="l" rtl="0" fontAlgn="base">
              <a:spcBef>
                <a:spcPct val="20000"/>
              </a:spcBef>
              <a:spcAft>
                <a:spcPct val="0"/>
              </a:spcAft>
              <a:defRPr sz="3600" b="1">
                <a:solidFill>
                  <a:schemeClr val="tx2"/>
                </a:solidFill>
                <a:latin typeface="Arial" charset="0"/>
              </a:defRPr>
            </a:lvl4pPr>
            <a:lvl5pPr algn="l" rtl="0" fontAlgn="base">
              <a:spcBef>
                <a:spcPct val="20000"/>
              </a:spcBef>
              <a:spcAft>
                <a:spcPct val="0"/>
              </a:spcAft>
              <a:defRPr sz="3600" b="1">
                <a:solidFill>
                  <a:schemeClr val="tx2"/>
                </a:solidFill>
                <a:latin typeface="Arial" charset="0"/>
              </a:defRPr>
            </a:lvl5pPr>
            <a:lvl6pPr marL="457200" algn="l" rtl="0" fontAlgn="base">
              <a:spcBef>
                <a:spcPct val="20000"/>
              </a:spcBef>
              <a:spcAft>
                <a:spcPct val="0"/>
              </a:spcAft>
              <a:defRPr sz="3600" b="1">
                <a:solidFill>
                  <a:schemeClr val="tx2"/>
                </a:solidFill>
                <a:latin typeface="Arial" charset="0"/>
              </a:defRPr>
            </a:lvl6pPr>
            <a:lvl7pPr marL="914400" algn="l" rtl="0" fontAlgn="base">
              <a:spcBef>
                <a:spcPct val="20000"/>
              </a:spcBef>
              <a:spcAft>
                <a:spcPct val="0"/>
              </a:spcAft>
              <a:defRPr sz="3600" b="1">
                <a:solidFill>
                  <a:schemeClr val="tx2"/>
                </a:solidFill>
                <a:latin typeface="Arial" charset="0"/>
              </a:defRPr>
            </a:lvl7pPr>
            <a:lvl8pPr marL="1371600" algn="l" rtl="0" fontAlgn="base">
              <a:spcBef>
                <a:spcPct val="20000"/>
              </a:spcBef>
              <a:spcAft>
                <a:spcPct val="0"/>
              </a:spcAft>
              <a:defRPr sz="3600" b="1">
                <a:solidFill>
                  <a:schemeClr val="tx2"/>
                </a:solidFill>
                <a:latin typeface="Arial" charset="0"/>
              </a:defRPr>
            </a:lvl8pPr>
            <a:lvl9pPr marL="1828800" algn="l" rtl="0" fontAlgn="base">
              <a:spcBef>
                <a:spcPct val="20000"/>
              </a:spcBef>
              <a:spcAft>
                <a:spcPct val="0"/>
              </a:spcAft>
              <a:defRPr sz="3600" b="1">
                <a:solidFill>
                  <a:schemeClr val="tx2"/>
                </a:solidFill>
                <a:latin typeface="Arial" charset="0"/>
              </a:defRPr>
            </a:lvl9pPr>
          </a:lstStyle>
          <a:p>
            <a:r>
              <a:rPr lang="en-GB" altLang="en-US" sz="2400" kern="0" dirty="0">
                <a:solidFill>
                  <a:schemeClr val="tx2">
                    <a:lumMod val="75000"/>
                  </a:schemeClr>
                </a:solidFill>
              </a:rPr>
              <a:t>1) General Economic Parameters</a:t>
            </a:r>
          </a:p>
        </p:txBody>
      </p:sp>
      <p:sp>
        <p:nvSpPr>
          <p:cNvPr id="9" name="Rectangle 8"/>
          <p:cNvSpPr/>
          <p:nvPr/>
        </p:nvSpPr>
        <p:spPr>
          <a:xfrm>
            <a:off x="1414686" y="1059582"/>
            <a:ext cx="6235657" cy="300082"/>
          </a:xfrm>
          <a:prstGeom prst="rect">
            <a:avLst/>
          </a:prstGeom>
        </p:spPr>
        <p:txBody>
          <a:bodyPr wrap="square">
            <a:spAutoFit/>
          </a:bodyPr>
          <a:lstStyle/>
          <a:p>
            <a:r>
              <a:rPr lang="en-US" sz="1350" b="1" dirty="0">
                <a:solidFill>
                  <a:schemeClr val="accent1">
                    <a:lumMod val="25000"/>
                  </a:schemeClr>
                </a:solidFill>
                <a:latin typeface="+mj-lt"/>
                <a:ea typeface="SimSun" panose="02010600030101010101" pitchFamily="2" charset="-122"/>
                <a:cs typeface="Vani" panose="020B0502040204020203" pitchFamily="34" charset="0"/>
              </a:rPr>
              <a:t>Exchange rates</a:t>
            </a:r>
            <a:endParaRPr lang="en-US" sz="1350" b="1" dirty="0">
              <a:solidFill>
                <a:schemeClr val="accent1">
                  <a:lumMod val="25000"/>
                </a:schemeClr>
              </a:solidFill>
              <a:latin typeface="+mj-lt"/>
            </a:endParaRPr>
          </a:p>
        </p:txBody>
      </p:sp>
      <p:pic>
        <p:nvPicPr>
          <p:cNvPr id="411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446" y="2122188"/>
            <a:ext cx="2364581" cy="1018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7596" y="2122189"/>
            <a:ext cx="2233404" cy="1018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454446" y="1993821"/>
            <a:ext cx="2364581" cy="230832"/>
          </a:xfrm>
          <a:prstGeom prst="rect">
            <a:avLst/>
          </a:prstGeom>
        </p:spPr>
        <p:txBody>
          <a:bodyPr wrap="square">
            <a:spAutoFit/>
          </a:bodyPr>
          <a:lstStyle/>
          <a:p>
            <a:pPr algn="ctr"/>
            <a:r>
              <a:rPr lang="en-GB" sz="900" b="1" dirty="0">
                <a:solidFill>
                  <a:schemeClr val="tx2">
                    <a:lumMod val="75000"/>
                  </a:schemeClr>
                </a:solidFill>
                <a:latin typeface="+mj-lt"/>
              </a:rPr>
              <a:t>1 Jordanian Dinar in EUR</a:t>
            </a:r>
          </a:p>
        </p:txBody>
      </p:sp>
      <p:sp>
        <p:nvSpPr>
          <p:cNvPr id="12" name="Rectangle 11"/>
          <p:cNvSpPr/>
          <p:nvPr/>
        </p:nvSpPr>
        <p:spPr>
          <a:xfrm>
            <a:off x="5767597" y="2005823"/>
            <a:ext cx="2314575" cy="230832"/>
          </a:xfrm>
          <a:prstGeom prst="rect">
            <a:avLst/>
          </a:prstGeom>
        </p:spPr>
        <p:txBody>
          <a:bodyPr wrap="square">
            <a:spAutoFit/>
          </a:bodyPr>
          <a:lstStyle/>
          <a:p>
            <a:pPr algn="ctr"/>
            <a:r>
              <a:rPr lang="en-GB" sz="900" b="1" dirty="0">
                <a:solidFill>
                  <a:schemeClr val="tx2">
                    <a:lumMod val="75000"/>
                  </a:schemeClr>
                </a:solidFill>
                <a:latin typeface="+mj-lt"/>
              </a:rPr>
              <a:t>1 Ghanaian Cedi in EUR </a:t>
            </a:r>
          </a:p>
        </p:txBody>
      </p:sp>
      <p:pic>
        <p:nvPicPr>
          <p:cNvPr id="4116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0093" y="3435846"/>
            <a:ext cx="2343150" cy="95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1829377" y="3327834"/>
            <a:ext cx="2364581" cy="230832"/>
          </a:xfrm>
          <a:prstGeom prst="rect">
            <a:avLst/>
          </a:prstGeom>
        </p:spPr>
        <p:txBody>
          <a:bodyPr wrap="square">
            <a:spAutoFit/>
          </a:bodyPr>
          <a:lstStyle/>
          <a:p>
            <a:pPr algn="ctr"/>
            <a:r>
              <a:rPr lang="en-GB" sz="900" b="1" dirty="0">
                <a:solidFill>
                  <a:schemeClr val="tx2">
                    <a:lumMod val="75000"/>
                  </a:schemeClr>
                </a:solidFill>
                <a:latin typeface="+mj-lt"/>
              </a:rPr>
              <a:t>1 Philippine Peso in EUR</a:t>
            </a:r>
          </a:p>
        </p:txBody>
      </p:sp>
      <p:pic>
        <p:nvPicPr>
          <p:cNvPr id="4116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8730" y="2122189"/>
            <a:ext cx="2343150" cy="1018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1188988" y="1968624"/>
            <a:ext cx="2364581" cy="230832"/>
          </a:xfrm>
          <a:prstGeom prst="rect">
            <a:avLst/>
          </a:prstGeom>
        </p:spPr>
        <p:txBody>
          <a:bodyPr wrap="square">
            <a:spAutoFit/>
          </a:bodyPr>
          <a:lstStyle/>
          <a:p>
            <a:pPr algn="ctr"/>
            <a:r>
              <a:rPr lang="en-GB" sz="900" b="1" dirty="0">
                <a:solidFill>
                  <a:schemeClr val="tx2">
                    <a:lumMod val="75000"/>
                  </a:schemeClr>
                </a:solidFill>
                <a:latin typeface="+mj-lt"/>
              </a:rPr>
              <a:t>1 Uruguayan Peso in EUR</a:t>
            </a:r>
          </a:p>
        </p:txBody>
      </p:sp>
      <p:pic>
        <p:nvPicPr>
          <p:cNvPr id="4116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0542" y="3435846"/>
            <a:ext cx="2134343" cy="95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4769244" y="3336109"/>
            <a:ext cx="2364581" cy="230832"/>
          </a:xfrm>
          <a:prstGeom prst="rect">
            <a:avLst/>
          </a:prstGeom>
        </p:spPr>
        <p:txBody>
          <a:bodyPr wrap="square">
            <a:spAutoFit/>
          </a:bodyPr>
          <a:lstStyle/>
          <a:p>
            <a:pPr algn="ctr"/>
            <a:r>
              <a:rPr lang="en-GB" sz="900" b="1" dirty="0">
                <a:solidFill>
                  <a:schemeClr val="tx2">
                    <a:lumMod val="75000"/>
                  </a:schemeClr>
                </a:solidFill>
                <a:latin typeface="+mj-lt"/>
              </a:rPr>
              <a:t>1 Swiss Franc in EUR</a:t>
            </a:r>
          </a:p>
        </p:txBody>
      </p:sp>
    </p:spTree>
    <p:extLst>
      <p:ext uri="{BB962C8B-B14F-4D97-AF65-F5344CB8AC3E}">
        <p14:creationId xmlns:p14="http://schemas.microsoft.com/office/powerpoint/2010/main" val="288510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16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16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16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16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57CE-BE95-AA84-CED3-F65BE28DF491}"/>
              </a:ext>
            </a:extLst>
          </p:cNvPr>
          <p:cNvSpPr>
            <a:spLocks noGrp="1"/>
          </p:cNvSpPr>
          <p:nvPr>
            <p:ph type="title"/>
          </p:nvPr>
        </p:nvSpPr>
        <p:spPr>
          <a:xfrm>
            <a:off x="251520" y="87474"/>
            <a:ext cx="8424936" cy="648072"/>
          </a:xfrm>
        </p:spPr>
        <p:txBody>
          <a:bodyPr>
            <a:normAutofit/>
          </a:bodyPr>
          <a:lstStyle/>
          <a:p>
            <a:r>
              <a:rPr lang="en-US" dirty="0" err="1"/>
              <a:t>i</a:t>
            </a:r>
            <a:r>
              <a:rPr lang="en-US" dirty="0"/>
              <a:t>. General Economic Parameters</a:t>
            </a:r>
          </a:p>
        </p:txBody>
      </p:sp>
      <p:sp>
        <p:nvSpPr>
          <p:cNvPr id="3" name="Content Placeholder 2">
            <a:extLst>
              <a:ext uri="{FF2B5EF4-FFF2-40B4-BE49-F238E27FC236}">
                <a16:creationId xmlns:a16="http://schemas.microsoft.com/office/drawing/2014/main" id="{D3E35DCB-561B-52E1-CA3E-D0F825F07269}"/>
              </a:ext>
            </a:extLst>
          </p:cNvPr>
          <p:cNvSpPr>
            <a:spLocks noGrp="1"/>
          </p:cNvSpPr>
          <p:nvPr>
            <p:ph idx="1"/>
          </p:nvPr>
        </p:nvSpPr>
        <p:spPr>
          <a:xfrm>
            <a:off x="251520" y="1099862"/>
            <a:ext cx="8712968" cy="4043638"/>
          </a:xfrm>
        </p:spPr>
        <p:txBody>
          <a:bodyPr>
            <a:normAutofit fontScale="92500" lnSpcReduction="10000"/>
          </a:bodyPr>
          <a:lstStyle/>
          <a:p>
            <a:pPr marL="0" indent="0">
              <a:buNone/>
            </a:pPr>
            <a:r>
              <a:rPr lang="en-US" sz="1800" b="1" dirty="0"/>
              <a:t>Exchange rate regime</a:t>
            </a:r>
          </a:p>
          <a:p>
            <a:r>
              <a:rPr lang="en-US" sz="1800" b="1" dirty="0"/>
              <a:t>Floating</a:t>
            </a:r>
          </a:p>
          <a:p>
            <a:pPr lvl="1"/>
            <a:r>
              <a:rPr lang="en-US" sz="1600" dirty="0"/>
              <a:t>Determined by market forces, allowed to fluctuate based on changing economic conditions</a:t>
            </a:r>
          </a:p>
          <a:p>
            <a:pPr lvl="1"/>
            <a:r>
              <a:rPr lang="en-US" sz="1600" dirty="0"/>
              <a:t>Central banks do not intervene to control or stabilize the currency’s value</a:t>
            </a:r>
          </a:p>
          <a:p>
            <a:pPr lvl="1"/>
            <a:r>
              <a:rPr lang="en-US" sz="1600" dirty="0"/>
              <a:t>Most common globally (USD, Brazilian Real)</a:t>
            </a:r>
          </a:p>
          <a:p>
            <a:r>
              <a:rPr lang="en-US" sz="1800" b="1" dirty="0"/>
              <a:t>Fixed</a:t>
            </a:r>
          </a:p>
          <a:p>
            <a:pPr lvl="1"/>
            <a:r>
              <a:rPr lang="en-US" sz="1600" dirty="0"/>
              <a:t>Set relative to another major currency (USD or gold)</a:t>
            </a:r>
          </a:p>
          <a:p>
            <a:pPr lvl="1"/>
            <a:r>
              <a:rPr lang="en-US" sz="1600" dirty="0"/>
              <a:t>The central bank intervenes in the foreign exchange market to maintain fixed rate</a:t>
            </a:r>
          </a:p>
          <a:p>
            <a:pPr lvl="1"/>
            <a:r>
              <a:rPr lang="en-US" sz="1600" dirty="0"/>
              <a:t>Uncommon. Mostly small countries with significant external trade with strong, reserve currencies (e.g., Hong Kong dollar -&gt; USD, Danish Krone -&gt; EUR)</a:t>
            </a:r>
          </a:p>
          <a:p>
            <a:r>
              <a:rPr lang="en-US" sz="1800" b="1" dirty="0"/>
              <a:t>Pegged</a:t>
            </a:r>
          </a:p>
          <a:p>
            <a:pPr lvl="1"/>
            <a:r>
              <a:rPr lang="en-US" sz="1600" dirty="0"/>
              <a:t>Ties to value of another major currency</a:t>
            </a:r>
          </a:p>
          <a:p>
            <a:pPr lvl="1"/>
            <a:r>
              <a:rPr lang="en-US" sz="1600" dirty="0"/>
              <a:t>Rate maintained through intervention by the central bank</a:t>
            </a:r>
          </a:p>
          <a:p>
            <a:pPr lvl="1"/>
            <a:r>
              <a:rPr lang="en-US" sz="1600" dirty="0"/>
              <a:t>Used by several countries (e.g., Djibouti Franc -&gt; USD, Chinese Yuan -&gt; basket of currencies)</a:t>
            </a:r>
          </a:p>
          <a:p>
            <a:pPr marL="0" indent="0">
              <a:buNone/>
            </a:pPr>
            <a:endParaRPr lang="en-US" dirty="0"/>
          </a:p>
        </p:txBody>
      </p:sp>
      <p:sp>
        <p:nvSpPr>
          <p:cNvPr id="4" name="TextBox 3">
            <a:extLst>
              <a:ext uri="{FF2B5EF4-FFF2-40B4-BE49-F238E27FC236}">
                <a16:creationId xmlns:a16="http://schemas.microsoft.com/office/drawing/2014/main" id="{0DBEC817-4A94-E8F0-C007-0C434AB2288C}"/>
              </a:ext>
            </a:extLst>
          </p:cNvPr>
          <p:cNvSpPr txBox="1"/>
          <p:nvPr/>
        </p:nvSpPr>
        <p:spPr>
          <a:xfrm>
            <a:off x="262211" y="699753"/>
            <a:ext cx="2736304" cy="400110"/>
          </a:xfrm>
          <a:prstGeom prst="rect">
            <a:avLst/>
          </a:prstGeom>
          <a:noFill/>
        </p:spPr>
        <p:txBody>
          <a:bodyPr wrap="square" rtlCol="0">
            <a:spAutoFit/>
          </a:bodyPr>
          <a:lstStyle/>
          <a:p>
            <a:r>
              <a:rPr lang="en-US" sz="2000" b="1" dirty="0">
                <a:solidFill>
                  <a:schemeClr val="accent1"/>
                </a:solidFill>
              </a:rPr>
              <a:t>Exchange rates</a:t>
            </a:r>
          </a:p>
        </p:txBody>
      </p:sp>
    </p:spTree>
    <p:extLst>
      <p:ext uri="{BB962C8B-B14F-4D97-AF65-F5344CB8AC3E}">
        <p14:creationId xmlns:p14="http://schemas.microsoft.com/office/powerpoint/2010/main" val="4227384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57CE-BE95-AA84-CED3-F65BE28DF491}"/>
              </a:ext>
            </a:extLst>
          </p:cNvPr>
          <p:cNvSpPr>
            <a:spLocks noGrp="1"/>
          </p:cNvSpPr>
          <p:nvPr>
            <p:ph type="title"/>
          </p:nvPr>
        </p:nvSpPr>
        <p:spPr>
          <a:xfrm>
            <a:off x="251520" y="87474"/>
            <a:ext cx="8424936" cy="648072"/>
          </a:xfrm>
        </p:spPr>
        <p:txBody>
          <a:bodyPr>
            <a:normAutofit/>
          </a:bodyPr>
          <a:lstStyle/>
          <a:p>
            <a:r>
              <a:rPr lang="en-US" dirty="0"/>
              <a:t>ii. Power Plant Related Parameters</a:t>
            </a:r>
          </a:p>
        </p:txBody>
      </p:sp>
      <p:sp>
        <p:nvSpPr>
          <p:cNvPr id="3" name="Content Placeholder 2">
            <a:extLst>
              <a:ext uri="{FF2B5EF4-FFF2-40B4-BE49-F238E27FC236}">
                <a16:creationId xmlns:a16="http://schemas.microsoft.com/office/drawing/2014/main" id="{D3E35DCB-561B-52E1-CA3E-D0F825F07269}"/>
              </a:ext>
            </a:extLst>
          </p:cNvPr>
          <p:cNvSpPr>
            <a:spLocks noGrp="1"/>
          </p:cNvSpPr>
          <p:nvPr>
            <p:ph idx="1"/>
          </p:nvPr>
        </p:nvSpPr>
        <p:spPr>
          <a:xfrm>
            <a:off x="296710" y="3651870"/>
            <a:ext cx="7992888" cy="900129"/>
          </a:xfrm>
          <a:solidFill>
            <a:schemeClr val="accent1"/>
          </a:solidFill>
          <a:ln w="19050">
            <a:solidFill>
              <a:schemeClr val="tx1"/>
            </a:solidFill>
          </a:ln>
        </p:spPr>
        <p:txBody>
          <a:bodyPr>
            <a:normAutofit/>
          </a:bodyPr>
          <a:lstStyle/>
          <a:p>
            <a:pPr marL="0" indent="0">
              <a:buNone/>
            </a:pPr>
            <a:r>
              <a:rPr lang="en-GB" altLang="en-US" sz="1600" b="1" dirty="0">
                <a:solidFill>
                  <a:schemeClr val="bg1"/>
                </a:solidFill>
              </a:rPr>
              <a:t>Data sources: </a:t>
            </a:r>
            <a:r>
              <a:rPr lang="en-GB" altLang="en-US" sz="1600" dirty="0">
                <a:solidFill>
                  <a:schemeClr val="bg1"/>
                </a:solidFill>
              </a:rPr>
              <a:t>project/country studies, comparisons with international projects (e.g., </a:t>
            </a:r>
            <a:r>
              <a:rPr lang="en-GB" altLang="en-US" sz="1600" i="1" dirty="0">
                <a:solidFill>
                  <a:schemeClr val="bg1"/>
                </a:solidFill>
              </a:rPr>
              <a:t>IEA Costs of Generating Electricity </a:t>
            </a:r>
            <a:r>
              <a:rPr lang="en-GB" altLang="en-US" sz="1600" dirty="0">
                <a:solidFill>
                  <a:schemeClr val="bg1"/>
                </a:solidFill>
              </a:rPr>
              <a:t>– older issues are available for free online), World Energy Outlook for fuel price developments, etc.</a:t>
            </a:r>
            <a:endParaRPr lang="en-GB" altLang="en-US" sz="2200" dirty="0">
              <a:solidFill>
                <a:schemeClr val="bg1"/>
              </a:solidFill>
            </a:endParaRPr>
          </a:p>
          <a:p>
            <a:pPr marL="0" indent="0">
              <a:buNone/>
            </a:pPr>
            <a:endParaRPr lang="en-US" dirty="0">
              <a:solidFill>
                <a:schemeClr val="bg1"/>
              </a:solidFill>
            </a:endParaRPr>
          </a:p>
        </p:txBody>
      </p:sp>
      <p:sp>
        <p:nvSpPr>
          <p:cNvPr id="5" name="TextBox 4">
            <a:extLst>
              <a:ext uri="{FF2B5EF4-FFF2-40B4-BE49-F238E27FC236}">
                <a16:creationId xmlns:a16="http://schemas.microsoft.com/office/drawing/2014/main" id="{8736702C-C9E4-389D-9280-C2F143978F94}"/>
              </a:ext>
            </a:extLst>
          </p:cNvPr>
          <p:cNvSpPr txBox="1"/>
          <p:nvPr/>
        </p:nvSpPr>
        <p:spPr>
          <a:xfrm>
            <a:off x="262211" y="699753"/>
            <a:ext cx="2736304" cy="400110"/>
          </a:xfrm>
          <a:prstGeom prst="rect">
            <a:avLst/>
          </a:prstGeom>
          <a:noFill/>
        </p:spPr>
        <p:txBody>
          <a:bodyPr wrap="square" rtlCol="0">
            <a:spAutoFit/>
          </a:bodyPr>
          <a:lstStyle/>
          <a:p>
            <a:r>
              <a:rPr lang="en-US" sz="2000" b="1" dirty="0">
                <a:solidFill>
                  <a:schemeClr val="accent1"/>
                </a:solidFill>
              </a:rPr>
              <a:t>Overview</a:t>
            </a:r>
          </a:p>
        </p:txBody>
      </p:sp>
      <p:sp>
        <p:nvSpPr>
          <p:cNvPr id="6" name="Content Placeholder 2">
            <a:extLst>
              <a:ext uri="{FF2B5EF4-FFF2-40B4-BE49-F238E27FC236}">
                <a16:creationId xmlns:a16="http://schemas.microsoft.com/office/drawing/2014/main" id="{4CFFEEEB-6EFA-7F4A-06DE-BB1C489D4E1D}"/>
              </a:ext>
            </a:extLst>
          </p:cNvPr>
          <p:cNvSpPr txBox="1">
            <a:spLocks/>
          </p:cNvSpPr>
          <p:nvPr/>
        </p:nvSpPr>
        <p:spPr>
          <a:xfrm>
            <a:off x="262211" y="1157493"/>
            <a:ext cx="8712968" cy="24943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t>Investment profile</a:t>
            </a:r>
          </a:p>
          <a:p>
            <a:pPr lvl="1"/>
            <a:r>
              <a:rPr lang="en-US" sz="1600" dirty="0"/>
              <a:t>Overnight costs</a:t>
            </a:r>
          </a:p>
          <a:p>
            <a:pPr lvl="1"/>
            <a:r>
              <a:rPr lang="en-US" sz="1600" dirty="0"/>
              <a:t>Distribution over the construction period</a:t>
            </a:r>
          </a:p>
          <a:p>
            <a:r>
              <a:rPr lang="en-US" sz="1800" b="1" dirty="0"/>
              <a:t>Fixed yearly costs (e.g., maintenance)</a:t>
            </a:r>
          </a:p>
          <a:p>
            <a:r>
              <a:rPr lang="en-US" sz="1800" b="1" dirty="0"/>
              <a:t>Variable yearly costs</a:t>
            </a:r>
          </a:p>
          <a:p>
            <a:r>
              <a:rPr lang="en-US" sz="1800" b="1" dirty="0"/>
              <a:t>Fuel costs </a:t>
            </a:r>
            <a:r>
              <a:rPr lang="en-GB" sz="1800" b="0" i="0" dirty="0">
                <a:effectLst/>
                <a:latin typeface="Inter"/>
              </a:rPr>
              <a:t>→</a:t>
            </a:r>
            <a:r>
              <a:rPr lang="en-US" sz="1800" b="1" dirty="0"/>
              <a:t> sensitivity analysis</a:t>
            </a:r>
          </a:p>
          <a:p>
            <a:r>
              <a:rPr lang="en-US" sz="1800" b="1" dirty="0"/>
              <a:t>Generation (e.g., hydropower)</a:t>
            </a:r>
          </a:p>
        </p:txBody>
      </p:sp>
    </p:spTree>
    <p:extLst>
      <p:ext uri="{BB962C8B-B14F-4D97-AF65-F5344CB8AC3E}">
        <p14:creationId xmlns:p14="http://schemas.microsoft.com/office/powerpoint/2010/main" val="1193836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57CE-BE95-AA84-CED3-F65BE28DF491}"/>
              </a:ext>
            </a:extLst>
          </p:cNvPr>
          <p:cNvSpPr>
            <a:spLocks noGrp="1"/>
          </p:cNvSpPr>
          <p:nvPr>
            <p:ph type="title"/>
          </p:nvPr>
        </p:nvSpPr>
        <p:spPr>
          <a:xfrm>
            <a:off x="251520" y="87474"/>
            <a:ext cx="8424936" cy="648072"/>
          </a:xfrm>
        </p:spPr>
        <p:txBody>
          <a:bodyPr>
            <a:normAutofit/>
          </a:bodyPr>
          <a:lstStyle/>
          <a:p>
            <a:r>
              <a:rPr lang="en-US" dirty="0"/>
              <a:t>iii. Electricity Prices</a:t>
            </a:r>
          </a:p>
        </p:txBody>
      </p:sp>
      <p:graphicFrame>
        <p:nvGraphicFramePr>
          <p:cNvPr id="4" name="Chart 3">
            <a:extLst>
              <a:ext uri="{FF2B5EF4-FFF2-40B4-BE49-F238E27FC236}">
                <a16:creationId xmlns:a16="http://schemas.microsoft.com/office/drawing/2014/main" id="{05B8072F-AF29-3FCA-2462-7AA30FBD7998}"/>
              </a:ext>
            </a:extLst>
          </p:cNvPr>
          <p:cNvGraphicFramePr>
            <a:graphicFrameLocks/>
          </p:cNvGraphicFramePr>
          <p:nvPr>
            <p:extLst>
              <p:ext uri="{D42A27DB-BD31-4B8C-83A1-F6EECF244321}">
                <p14:modId xmlns:p14="http://schemas.microsoft.com/office/powerpoint/2010/main" val="1887083341"/>
              </p:ext>
            </p:extLst>
          </p:nvPr>
        </p:nvGraphicFramePr>
        <p:xfrm>
          <a:off x="4644008" y="831232"/>
          <a:ext cx="3888432" cy="3481035"/>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2">
            <a:extLst>
              <a:ext uri="{FF2B5EF4-FFF2-40B4-BE49-F238E27FC236}">
                <a16:creationId xmlns:a16="http://schemas.microsoft.com/office/drawing/2014/main" id="{DF12A0F6-A799-4EC7-2974-084DAFCDA030}"/>
              </a:ext>
            </a:extLst>
          </p:cNvPr>
          <p:cNvSpPr txBox="1">
            <a:spLocks/>
          </p:cNvSpPr>
          <p:nvPr/>
        </p:nvSpPr>
        <p:spPr>
          <a:xfrm>
            <a:off x="395536" y="1563638"/>
            <a:ext cx="3888432" cy="22639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t>FINPLAN can be used to:</a:t>
            </a:r>
          </a:p>
          <a:p>
            <a:pPr lvl="1"/>
            <a:r>
              <a:rPr lang="en-US" sz="1600" dirty="0"/>
              <a:t>Calculate profitable electricity price; or</a:t>
            </a:r>
          </a:p>
          <a:p>
            <a:pPr lvl="1"/>
            <a:r>
              <a:rPr lang="en-US" sz="1600" dirty="0"/>
              <a:t>Show how much the state needs to subsidize a project at a given electricity price</a:t>
            </a:r>
          </a:p>
        </p:txBody>
      </p:sp>
      <p:sp>
        <p:nvSpPr>
          <p:cNvPr id="8" name="TextBox 7">
            <a:extLst>
              <a:ext uri="{FF2B5EF4-FFF2-40B4-BE49-F238E27FC236}">
                <a16:creationId xmlns:a16="http://schemas.microsoft.com/office/drawing/2014/main" id="{40C9FAE8-D1B5-726B-FD0A-80EC58AC331B}"/>
              </a:ext>
            </a:extLst>
          </p:cNvPr>
          <p:cNvSpPr txBox="1"/>
          <p:nvPr/>
        </p:nvSpPr>
        <p:spPr>
          <a:xfrm>
            <a:off x="262211" y="699753"/>
            <a:ext cx="2736304" cy="400110"/>
          </a:xfrm>
          <a:prstGeom prst="rect">
            <a:avLst/>
          </a:prstGeom>
          <a:noFill/>
        </p:spPr>
        <p:txBody>
          <a:bodyPr wrap="square" rtlCol="0">
            <a:spAutoFit/>
          </a:bodyPr>
          <a:lstStyle/>
          <a:p>
            <a:r>
              <a:rPr lang="en-US" sz="2000" b="1" dirty="0">
                <a:solidFill>
                  <a:schemeClr val="accent1"/>
                </a:solidFill>
              </a:rPr>
              <a:t>Overview</a:t>
            </a:r>
          </a:p>
        </p:txBody>
      </p:sp>
      <p:pic>
        <p:nvPicPr>
          <p:cNvPr id="10" name="Graphic 9" descr="Coins with solid fill">
            <a:extLst>
              <a:ext uri="{FF2B5EF4-FFF2-40B4-BE49-F238E27FC236}">
                <a16:creationId xmlns:a16="http://schemas.microsoft.com/office/drawing/2014/main" id="{B797DE76-95EB-F505-411A-EAC99BEC1E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6427" y="3219822"/>
            <a:ext cx="914400" cy="914400"/>
          </a:xfrm>
          <a:prstGeom prst="rect">
            <a:avLst/>
          </a:prstGeom>
        </p:spPr>
      </p:pic>
    </p:spTree>
    <p:extLst>
      <p:ext uri="{BB962C8B-B14F-4D97-AF65-F5344CB8AC3E}">
        <p14:creationId xmlns:p14="http://schemas.microsoft.com/office/powerpoint/2010/main" val="704682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3527" y="987574"/>
            <a:ext cx="8568953" cy="810090"/>
          </a:xfrm>
        </p:spPr>
        <p:txBody>
          <a:bodyPr/>
          <a:lstStyle/>
          <a:p>
            <a:r>
              <a:rPr lang="en-GB" dirty="0"/>
              <a:t>Contents</a:t>
            </a:r>
          </a:p>
        </p:txBody>
      </p:sp>
      <p:sp>
        <p:nvSpPr>
          <p:cNvPr id="5" name="Subtitle 4"/>
          <p:cNvSpPr>
            <a:spLocks noGrp="1"/>
          </p:cNvSpPr>
          <p:nvPr>
            <p:ph type="subTitle" idx="1"/>
          </p:nvPr>
        </p:nvSpPr>
        <p:spPr>
          <a:xfrm>
            <a:off x="323527" y="1851670"/>
            <a:ext cx="8568953" cy="2223855"/>
          </a:xfrm>
        </p:spPr>
        <p:txBody>
          <a:bodyPr>
            <a:normAutofit fontScale="70000" lnSpcReduction="20000"/>
          </a:bodyPr>
          <a:lstStyle/>
          <a:p>
            <a:pPr marL="514350" indent="-514350">
              <a:buAutoNum type="arabicPeriod"/>
            </a:pPr>
            <a:r>
              <a:rPr lang="en-GB" dirty="0"/>
              <a:t>Review of Power System Expansion Plan</a:t>
            </a:r>
          </a:p>
          <a:p>
            <a:pPr marL="514350" indent="-514350">
              <a:buAutoNum type="arabicPeriod"/>
            </a:pPr>
            <a:r>
              <a:rPr lang="en-GB" dirty="0"/>
              <a:t>Data Collection</a:t>
            </a:r>
          </a:p>
          <a:p>
            <a:pPr marL="514350" indent="-514350">
              <a:buAutoNum type="arabicPeriod"/>
            </a:pPr>
            <a:r>
              <a:rPr lang="en-GB" dirty="0"/>
              <a:t>Assumptions regarding Future Developments</a:t>
            </a:r>
          </a:p>
          <a:p>
            <a:pPr marL="1028700" lvl="1" indent="-571500" algn="l">
              <a:buFont typeface="+mj-lt"/>
              <a:buAutoNum type="romanLcPeriod"/>
            </a:pPr>
            <a:r>
              <a:rPr lang="en-GB" dirty="0">
                <a:solidFill>
                  <a:srgbClr val="000000"/>
                </a:solidFill>
              </a:rPr>
              <a:t>General Economic Parameters</a:t>
            </a:r>
          </a:p>
          <a:p>
            <a:pPr marL="1028700" lvl="1" indent="-571500" algn="l">
              <a:buFont typeface="+mj-lt"/>
              <a:buAutoNum type="romanLcPeriod"/>
            </a:pPr>
            <a:r>
              <a:rPr lang="en-GB" dirty="0">
                <a:solidFill>
                  <a:srgbClr val="000000"/>
                </a:solidFill>
              </a:rPr>
              <a:t>Power Plant Related Parameters</a:t>
            </a:r>
          </a:p>
          <a:p>
            <a:pPr marL="1028700" lvl="1" indent="-571500" algn="l">
              <a:buFont typeface="+mj-lt"/>
              <a:buAutoNum type="romanLcPeriod"/>
            </a:pPr>
            <a:r>
              <a:rPr lang="en-GB" dirty="0">
                <a:solidFill>
                  <a:srgbClr val="000000"/>
                </a:solidFill>
              </a:rPr>
              <a:t>Electricity Prices</a:t>
            </a:r>
          </a:p>
          <a:p>
            <a:pPr marL="1028700" lvl="1" indent="-571500" algn="l">
              <a:buFont typeface="+mj-lt"/>
              <a:buAutoNum type="romanLcPeriod"/>
            </a:pPr>
            <a:r>
              <a:rPr lang="en-GB" dirty="0">
                <a:solidFill>
                  <a:srgbClr val="000000"/>
                </a:solidFill>
              </a:rPr>
              <a:t>Sources of Financing</a:t>
            </a:r>
          </a:p>
          <a:p>
            <a:pPr marL="514350" indent="-514350">
              <a:buAutoNum type="arabicPeriod"/>
            </a:pPr>
            <a:endParaRPr lang="en-GB" dirty="0"/>
          </a:p>
        </p:txBody>
      </p:sp>
    </p:spTree>
    <p:extLst>
      <p:ext uri="{BB962C8B-B14F-4D97-AF65-F5344CB8AC3E}">
        <p14:creationId xmlns:p14="http://schemas.microsoft.com/office/powerpoint/2010/main" val="2285365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57CE-BE95-AA84-CED3-F65BE28DF491}"/>
              </a:ext>
            </a:extLst>
          </p:cNvPr>
          <p:cNvSpPr>
            <a:spLocks noGrp="1"/>
          </p:cNvSpPr>
          <p:nvPr>
            <p:ph type="title"/>
          </p:nvPr>
        </p:nvSpPr>
        <p:spPr>
          <a:xfrm>
            <a:off x="251520" y="87474"/>
            <a:ext cx="8424936" cy="648072"/>
          </a:xfrm>
        </p:spPr>
        <p:txBody>
          <a:bodyPr>
            <a:normAutofit/>
          </a:bodyPr>
          <a:lstStyle/>
          <a:p>
            <a:r>
              <a:rPr lang="en-US" dirty="0"/>
              <a:t>iv. Sources of Financing</a:t>
            </a:r>
          </a:p>
        </p:txBody>
      </p:sp>
      <p:sp>
        <p:nvSpPr>
          <p:cNvPr id="3" name="Content Placeholder 2">
            <a:extLst>
              <a:ext uri="{FF2B5EF4-FFF2-40B4-BE49-F238E27FC236}">
                <a16:creationId xmlns:a16="http://schemas.microsoft.com/office/drawing/2014/main" id="{D3E35DCB-561B-52E1-CA3E-D0F825F07269}"/>
              </a:ext>
            </a:extLst>
          </p:cNvPr>
          <p:cNvSpPr>
            <a:spLocks noGrp="1"/>
          </p:cNvSpPr>
          <p:nvPr>
            <p:ph idx="1"/>
          </p:nvPr>
        </p:nvSpPr>
        <p:spPr>
          <a:xfrm>
            <a:off x="755576" y="1131589"/>
            <a:ext cx="7200799" cy="3744417"/>
          </a:xfrm>
        </p:spPr>
        <p:txBody>
          <a:bodyPr>
            <a:normAutofit fontScale="92500" lnSpcReduction="10000"/>
          </a:bodyPr>
          <a:lstStyle/>
          <a:p>
            <a:pPr>
              <a:lnSpc>
                <a:spcPct val="110000"/>
              </a:lnSpc>
            </a:pPr>
            <a:r>
              <a:rPr lang="en-GB" altLang="en-US" sz="1900" b="1" dirty="0">
                <a:solidFill>
                  <a:schemeClr val="accent5">
                    <a:lumMod val="25000"/>
                  </a:schemeClr>
                </a:solidFill>
              </a:rPr>
              <a:t>Equity</a:t>
            </a:r>
          </a:p>
          <a:p>
            <a:pPr>
              <a:lnSpc>
                <a:spcPct val="110000"/>
              </a:lnSpc>
            </a:pPr>
            <a:r>
              <a:rPr lang="en-GB" altLang="en-US" sz="1900" b="1" dirty="0">
                <a:solidFill>
                  <a:schemeClr val="accent5">
                    <a:lumMod val="25000"/>
                  </a:schemeClr>
                </a:solidFill>
              </a:rPr>
              <a:t>Export Credits</a:t>
            </a:r>
          </a:p>
          <a:p>
            <a:pPr>
              <a:lnSpc>
                <a:spcPct val="110000"/>
              </a:lnSpc>
            </a:pPr>
            <a:r>
              <a:rPr lang="en-GB" altLang="en-US" sz="1900" b="1" dirty="0">
                <a:solidFill>
                  <a:schemeClr val="accent5">
                    <a:lumMod val="25000"/>
                  </a:schemeClr>
                </a:solidFill>
              </a:rPr>
              <a:t>Commercial Loans</a:t>
            </a:r>
          </a:p>
          <a:p>
            <a:pPr lvl="1">
              <a:lnSpc>
                <a:spcPct val="110000"/>
              </a:lnSpc>
              <a:spcBef>
                <a:spcPts val="0"/>
              </a:spcBef>
            </a:pPr>
            <a:r>
              <a:rPr lang="en-GB" altLang="en-US" sz="1700" dirty="0">
                <a:solidFill>
                  <a:schemeClr val="accent5">
                    <a:lumMod val="25000"/>
                  </a:schemeClr>
                </a:solidFill>
              </a:rPr>
              <a:t>foreign</a:t>
            </a:r>
          </a:p>
          <a:p>
            <a:pPr lvl="1">
              <a:lnSpc>
                <a:spcPct val="110000"/>
              </a:lnSpc>
              <a:spcBef>
                <a:spcPts val="0"/>
              </a:spcBef>
            </a:pPr>
            <a:r>
              <a:rPr lang="en-GB" altLang="en-US" sz="1700" dirty="0">
                <a:solidFill>
                  <a:schemeClr val="accent5">
                    <a:lumMod val="25000"/>
                  </a:schemeClr>
                </a:solidFill>
              </a:rPr>
              <a:t>local</a:t>
            </a:r>
          </a:p>
          <a:p>
            <a:pPr>
              <a:lnSpc>
                <a:spcPct val="110000"/>
              </a:lnSpc>
            </a:pPr>
            <a:r>
              <a:rPr lang="en-GB" altLang="en-US" sz="1900" b="1" dirty="0">
                <a:solidFill>
                  <a:schemeClr val="accent5">
                    <a:lumMod val="25000"/>
                  </a:schemeClr>
                </a:solidFill>
              </a:rPr>
              <a:t>Bonds </a:t>
            </a:r>
          </a:p>
          <a:p>
            <a:pPr lvl="1">
              <a:lnSpc>
                <a:spcPct val="110000"/>
              </a:lnSpc>
              <a:spcBef>
                <a:spcPts val="0"/>
              </a:spcBef>
            </a:pPr>
            <a:r>
              <a:rPr lang="en-GB" altLang="en-US" sz="1700" dirty="0">
                <a:solidFill>
                  <a:schemeClr val="accent5">
                    <a:lumMod val="25000"/>
                  </a:schemeClr>
                </a:solidFill>
              </a:rPr>
              <a:t>foreign</a:t>
            </a:r>
          </a:p>
          <a:p>
            <a:pPr lvl="1">
              <a:lnSpc>
                <a:spcPct val="110000"/>
              </a:lnSpc>
              <a:spcBef>
                <a:spcPts val="0"/>
              </a:spcBef>
            </a:pPr>
            <a:r>
              <a:rPr lang="en-GB" altLang="en-US" sz="1700" dirty="0">
                <a:solidFill>
                  <a:schemeClr val="accent5">
                    <a:lumMod val="25000"/>
                  </a:schemeClr>
                </a:solidFill>
              </a:rPr>
              <a:t>local</a:t>
            </a:r>
          </a:p>
          <a:p>
            <a:pPr>
              <a:lnSpc>
                <a:spcPct val="110000"/>
              </a:lnSpc>
            </a:pPr>
            <a:r>
              <a:rPr lang="en-GB" altLang="en-US" sz="1900" b="1" dirty="0">
                <a:solidFill>
                  <a:schemeClr val="accent5">
                    <a:lumMod val="25000"/>
                  </a:schemeClr>
                </a:solidFill>
              </a:rPr>
              <a:t>Stand-by Loans</a:t>
            </a:r>
          </a:p>
          <a:p>
            <a:pPr>
              <a:lnSpc>
                <a:spcPct val="110000"/>
              </a:lnSpc>
            </a:pPr>
            <a:r>
              <a:rPr lang="en-GB" altLang="en-US" sz="1900" b="1" dirty="0">
                <a:solidFill>
                  <a:schemeClr val="accent5">
                    <a:lumMod val="25000"/>
                  </a:schemeClr>
                </a:solidFill>
              </a:rPr>
              <a:t>Others</a:t>
            </a:r>
          </a:p>
          <a:p>
            <a:pPr lvl="1">
              <a:lnSpc>
                <a:spcPct val="110000"/>
              </a:lnSpc>
            </a:pPr>
            <a:r>
              <a:rPr lang="en-GB" altLang="en-US" sz="1700" dirty="0">
                <a:solidFill>
                  <a:schemeClr val="accent5">
                    <a:lumMod val="25000"/>
                  </a:schemeClr>
                </a:solidFill>
              </a:rPr>
              <a:t>Consumers’ Contribution</a:t>
            </a:r>
          </a:p>
          <a:p>
            <a:pPr lvl="1">
              <a:lnSpc>
                <a:spcPct val="110000"/>
              </a:lnSpc>
            </a:pPr>
            <a:r>
              <a:rPr lang="en-GB" altLang="en-US" sz="1700" dirty="0">
                <a:solidFill>
                  <a:schemeClr val="accent5">
                    <a:lumMod val="25000"/>
                  </a:schemeClr>
                </a:solidFill>
              </a:rPr>
              <a:t>Deposits</a:t>
            </a:r>
          </a:p>
          <a:p>
            <a:pPr>
              <a:spcAft>
                <a:spcPts val="1200"/>
              </a:spcAft>
            </a:pPr>
            <a:endParaRPr lang="en-GB" altLang="en-US" sz="2200" dirty="0">
              <a:solidFill>
                <a:schemeClr val="bg2">
                  <a:lumMod val="10000"/>
                </a:schemeClr>
              </a:solidFill>
            </a:endParaRPr>
          </a:p>
          <a:p>
            <a:pPr marL="0" indent="0">
              <a:buNone/>
            </a:pPr>
            <a:endParaRPr lang="en-US" dirty="0"/>
          </a:p>
        </p:txBody>
      </p:sp>
      <p:sp>
        <p:nvSpPr>
          <p:cNvPr id="5" name="TextBox 4">
            <a:extLst>
              <a:ext uri="{FF2B5EF4-FFF2-40B4-BE49-F238E27FC236}">
                <a16:creationId xmlns:a16="http://schemas.microsoft.com/office/drawing/2014/main" id="{89E901F6-E71E-1739-67DC-AB4C760B859A}"/>
              </a:ext>
            </a:extLst>
          </p:cNvPr>
          <p:cNvSpPr txBox="1"/>
          <p:nvPr/>
        </p:nvSpPr>
        <p:spPr>
          <a:xfrm>
            <a:off x="262211" y="699753"/>
            <a:ext cx="2736304" cy="400110"/>
          </a:xfrm>
          <a:prstGeom prst="rect">
            <a:avLst/>
          </a:prstGeom>
          <a:noFill/>
        </p:spPr>
        <p:txBody>
          <a:bodyPr wrap="square" rtlCol="0">
            <a:spAutoFit/>
          </a:bodyPr>
          <a:lstStyle/>
          <a:p>
            <a:r>
              <a:rPr lang="en-US" sz="2000" b="1" dirty="0">
                <a:solidFill>
                  <a:schemeClr val="accent1"/>
                </a:solidFill>
              </a:rPr>
              <a:t>Overview</a:t>
            </a:r>
          </a:p>
        </p:txBody>
      </p:sp>
    </p:spTree>
    <p:extLst>
      <p:ext uri="{BB962C8B-B14F-4D97-AF65-F5344CB8AC3E}">
        <p14:creationId xmlns:p14="http://schemas.microsoft.com/office/powerpoint/2010/main" val="1087815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57CE-BE95-AA84-CED3-F65BE28DF491}"/>
              </a:ext>
            </a:extLst>
          </p:cNvPr>
          <p:cNvSpPr>
            <a:spLocks noGrp="1"/>
          </p:cNvSpPr>
          <p:nvPr>
            <p:ph type="title"/>
          </p:nvPr>
        </p:nvSpPr>
        <p:spPr>
          <a:xfrm>
            <a:off x="251520" y="87474"/>
            <a:ext cx="8424936" cy="648072"/>
          </a:xfrm>
        </p:spPr>
        <p:txBody>
          <a:bodyPr>
            <a:normAutofit/>
          </a:bodyPr>
          <a:lstStyle/>
          <a:p>
            <a:r>
              <a:rPr lang="en-US" dirty="0"/>
              <a:t>iv. Sources of Financing</a:t>
            </a:r>
          </a:p>
        </p:txBody>
      </p:sp>
      <p:sp>
        <p:nvSpPr>
          <p:cNvPr id="4" name="TextBox 3">
            <a:extLst>
              <a:ext uri="{FF2B5EF4-FFF2-40B4-BE49-F238E27FC236}">
                <a16:creationId xmlns:a16="http://schemas.microsoft.com/office/drawing/2014/main" id="{55F6A172-3F97-E65B-D8B0-D30306F902D8}"/>
              </a:ext>
            </a:extLst>
          </p:cNvPr>
          <p:cNvSpPr txBox="1"/>
          <p:nvPr/>
        </p:nvSpPr>
        <p:spPr>
          <a:xfrm>
            <a:off x="262210" y="699753"/>
            <a:ext cx="4309789" cy="400110"/>
          </a:xfrm>
          <a:prstGeom prst="rect">
            <a:avLst/>
          </a:prstGeom>
          <a:noFill/>
        </p:spPr>
        <p:txBody>
          <a:bodyPr wrap="square" rtlCol="0">
            <a:spAutoFit/>
          </a:bodyPr>
          <a:lstStyle/>
          <a:p>
            <a:r>
              <a:rPr lang="en-US" sz="2000" b="1" dirty="0">
                <a:solidFill>
                  <a:schemeClr val="accent1"/>
                </a:solidFill>
              </a:rPr>
              <a:t>Financing for the Energy Sector</a:t>
            </a:r>
          </a:p>
        </p:txBody>
      </p:sp>
      <p:sp>
        <p:nvSpPr>
          <p:cNvPr id="5" name="Content Placeholder 2">
            <a:extLst>
              <a:ext uri="{FF2B5EF4-FFF2-40B4-BE49-F238E27FC236}">
                <a16:creationId xmlns:a16="http://schemas.microsoft.com/office/drawing/2014/main" id="{238188C5-A4A4-BF9D-35A6-4642F36B0761}"/>
              </a:ext>
            </a:extLst>
          </p:cNvPr>
          <p:cNvSpPr txBox="1">
            <a:spLocks/>
          </p:cNvSpPr>
          <p:nvPr/>
        </p:nvSpPr>
        <p:spPr>
          <a:xfrm>
            <a:off x="262211" y="1157493"/>
            <a:ext cx="8712968" cy="35985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t>Government Infrastructure Bonds</a:t>
            </a:r>
          </a:p>
          <a:p>
            <a:r>
              <a:rPr lang="en-US" sz="1800" b="1" dirty="0"/>
              <a:t>Development Finance Institutions (DFIs)</a:t>
            </a:r>
          </a:p>
          <a:p>
            <a:pPr lvl="1"/>
            <a:r>
              <a:rPr lang="en-US" sz="1600" dirty="0"/>
              <a:t>Such as: World Bank, African Development Bank (AfDB), Asian Development Bank (ADB), etc.</a:t>
            </a:r>
          </a:p>
          <a:p>
            <a:r>
              <a:rPr lang="en-US" sz="1800" b="1" dirty="0"/>
              <a:t>International project finance banks</a:t>
            </a:r>
          </a:p>
          <a:p>
            <a:r>
              <a:rPr lang="en-US" sz="1800" b="1" dirty="0"/>
              <a:t>Commercial banks</a:t>
            </a:r>
          </a:p>
          <a:p>
            <a:r>
              <a:rPr lang="en-US" sz="1800" b="1" dirty="0"/>
              <a:t>Wider capital markets</a:t>
            </a:r>
          </a:p>
          <a:p>
            <a:r>
              <a:rPr lang="en-US" sz="1800" b="1" dirty="0"/>
              <a:t>Vendor finance</a:t>
            </a:r>
          </a:p>
          <a:p>
            <a:pPr lvl="1"/>
            <a:r>
              <a:rPr lang="en-US" sz="1600" dirty="0"/>
              <a:t>E.g., as shares in company, or export credits</a:t>
            </a:r>
          </a:p>
          <a:p>
            <a:r>
              <a:rPr lang="en-US" sz="1800" b="1" dirty="0"/>
              <a:t>Joint ventures</a:t>
            </a:r>
          </a:p>
          <a:p>
            <a:r>
              <a:rPr lang="en-US" sz="1800" b="1" dirty="0"/>
              <a:t>Concessions, Build-Operate-Transfer (BOT)</a:t>
            </a:r>
          </a:p>
        </p:txBody>
      </p:sp>
    </p:spTree>
    <p:extLst>
      <p:ext uri="{BB962C8B-B14F-4D97-AF65-F5344CB8AC3E}">
        <p14:creationId xmlns:p14="http://schemas.microsoft.com/office/powerpoint/2010/main" val="171418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57CE-BE95-AA84-CED3-F65BE28DF491}"/>
              </a:ext>
            </a:extLst>
          </p:cNvPr>
          <p:cNvSpPr>
            <a:spLocks noGrp="1"/>
          </p:cNvSpPr>
          <p:nvPr>
            <p:ph type="title"/>
          </p:nvPr>
        </p:nvSpPr>
        <p:spPr>
          <a:xfrm>
            <a:off x="251520" y="87474"/>
            <a:ext cx="8424936" cy="648072"/>
          </a:xfrm>
        </p:spPr>
        <p:txBody>
          <a:bodyPr>
            <a:normAutofit/>
          </a:bodyPr>
          <a:lstStyle/>
          <a:p>
            <a:r>
              <a:rPr lang="en-US" dirty="0"/>
              <a:t>iv. Sources of Financing</a:t>
            </a:r>
          </a:p>
        </p:txBody>
      </p:sp>
      <p:sp>
        <p:nvSpPr>
          <p:cNvPr id="4" name="TextBox 3">
            <a:extLst>
              <a:ext uri="{FF2B5EF4-FFF2-40B4-BE49-F238E27FC236}">
                <a16:creationId xmlns:a16="http://schemas.microsoft.com/office/drawing/2014/main" id="{55F6A172-3F97-E65B-D8B0-D30306F902D8}"/>
              </a:ext>
            </a:extLst>
          </p:cNvPr>
          <p:cNvSpPr txBox="1"/>
          <p:nvPr/>
        </p:nvSpPr>
        <p:spPr>
          <a:xfrm>
            <a:off x="262210" y="699753"/>
            <a:ext cx="4309789" cy="400110"/>
          </a:xfrm>
          <a:prstGeom prst="rect">
            <a:avLst/>
          </a:prstGeom>
          <a:noFill/>
        </p:spPr>
        <p:txBody>
          <a:bodyPr wrap="square" rtlCol="0">
            <a:spAutoFit/>
          </a:bodyPr>
          <a:lstStyle/>
          <a:p>
            <a:r>
              <a:rPr lang="en-US" sz="2000" b="1" dirty="0">
                <a:solidFill>
                  <a:schemeClr val="accent1"/>
                </a:solidFill>
              </a:rPr>
              <a:t>Commercial Loans</a:t>
            </a:r>
          </a:p>
        </p:txBody>
      </p:sp>
      <p:sp>
        <p:nvSpPr>
          <p:cNvPr id="5" name="Content Placeholder 2">
            <a:extLst>
              <a:ext uri="{FF2B5EF4-FFF2-40B4-BE49-F238E27FC236}">
                <a16:creationId xmlns:a16="http://schemas.microsoft.com/office/drawing/2014/main" id="{238188C5-A4A4-BF9D-35A6-4642F36B0761}"/>
              </a:ext>
            </a:extLst>
          </p:cNvPr>
          <p:cNvSpPr txBox="1">
            <a:spLocks/>
          </p:cNvSpPr>
          <p:nvPr/>
        </p:nvSpPr>
        <p:spPr>
          <a:xfrm>
            <a:off x="262211" y="1157493"/>
            <a:ext cx="3589709" cy="3598519"/>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t>Foreign currency loans</a:t>
            </a:r>
          </a:p>
          <a:p>
            <a:pPr lvl="1"/>
            <a:r>
              <a:rPr lang="en-US" sz="1600" dirty="0"/>
              <a:t>Foreign banks</a:t>
            </a:r>
          </a:p>
          <a:p>
            <a:r>
              <a:rPr lang="en-US" sz="1800" b="1" dirty="0"/>
              <a:t>Local currency loans</a:t>
            </a:r>
          </a:p>
          <a:p>
            <a:pPr lvl="1"/>
            <a:r>
              <a:rPr lang="en-US" sz="1600" dirty="0"/>
              <a:t>Local banks</a:t>
            </a:r>
          </a:p>
          <a:p>
            <a:r>
              <a:rPr lang="en-US" sz="1800" b="1" dirty="0"/>
              <a:t>Interest floating rates</a:t>
            </a:r>
          </a:p>
          <a:p>
            <a:pPr lvl="1"/>
            <a:r>
              <a:rPr lang="en-US" sz="1600" dirty="0"/>
              <a:t>Commonly used to provide flexibility</a:t>
            </a:r>
          </a:p>
          <a:p>
            <a:pPr lvl="1"/>
            <a:r>
              <a:rPr lang="en-US" sz="1600" dirty="0"/>
              <a:t>Spread above these rates (i.e., in addition to these rates) </a:t>
            </a:r>
            <a:r>
              <a:rPr lang="en-GB" sz="1600" b="0" i="0" dirty="0">
                <a:effectLst/>
                <a:latin typeface="Inter"/>
              </a:rPr>
              <a:t>→</a:t>
            </a:r>
            <a:r>
              <a:rPr lang="en-US" sz="1600" dirty="0"/>
              <a:t> based on credit rating</a:t>
            </a:r>
          </a:p>
          <a:p>
            <a:pPr lvl="1"/>
            <a:r>
              <a:rPr lang="en-US" sz="1600" dirty="0"/>
              <a:t>Benchmark interest rates used include LIBOR, EIBOR, IBOR</a:t>
            </a:r>
            <a:endParaRPr lang="en-US" sz="1400" b="1" dirty="0"/>
          </a:p>
        </p:txBody>
      </p:sp>
      <p:pic>
        <p:nvPicPr>
          <p:cNvPr id="6" name="Picture 5">
            <a:extLst>
              <a:ext uri="{FF2B5EF4-FFF2-40B4-BE49-F238E27FC236}">
                <a16:creationId xmlns:a16="http://schemas.microsoft.com/office/drawing/2014/main" id="{0F1DF734-2820-F3B1-46F7-50DB7753F00B}"/>
              </a:ext>
            </a:extLst>
          </p:cNvPr>
          <p:cNvPicPr>
            <a:picLocks noChangeAspect="1"/>
          </p:cNvPicPr>
          <p:nvPr/>
        </p:nvPicPr>
        <p:blipFill>
          <a:blip r:embed="rId3"/>
          <a:stretch>
            <a:fillRect/>
          </a:stretch>
        </p:blipFill>
        <p:spPr>
          <a:xfrm>
            <a:off x="4139952" y="1099863"/>
            <a:ext cx="4392488" cy="2770962"/>
          </a:xfrm>
          <a:prstGeom prst="rect">
            <a:avLst/>
          </a:prstGeom>
          <a:ln>
            <a:noFill/>
          </a:ln>
        </p:spPr>
      </p:pic>
      <p:sp>
        <p:nvSpPr>
          <p:cNvPr id="7" name="TextBox 6">
            <a:extLst>
              <a:ext uri="{FF2B5EF4-FFF2-40B4-BE49-F238E27FC236}">
                <a16:creationId xmlns:a16="http://schemas.microsoft.com/office/drawing/2014/main" id="{AAD71525-4723-393A-2960-EB20AC2442DC}"/>
              </a:ext>
            </a:extLst>
          </p:cNvPr>
          <p:cNvSpPr txBox="1"/>
          <p:nvPr/>
        </p:nvSpPr>
        <p:spPr>
          <a:xfrm>
            <a:off x="4571999" y="3988921"/>
            <a:ext cx="3634328" cy="246221"/>
          </a:xfrm>
          <a:prstGeom prst="rect">
            <a:avLst/>
          </a:prstGeom>
          <a:noFill/>
        </p:spPr>
        <p:txBody>
          <a:bodyPr wrap="none" rtlCol="0">
            <a:spAutoFit/>
          </a:bodyPr>
          <a:lstStyle/>
          <a:p>
            <a:r>
              <a:rPr lang="en-US" sz="1000" dirty="0">
                <a:hlinkClick r:id="rId4"/>
              </a:rPr>
              <a:t>https://www.macrotrends.net/1433/historical-libor-rates-chart</a:t>
            </a:r>
            <a:r>
              <a:rPr lang="en-US" sz="1000" dirty="0"/>
              <a:t> </a:t>
            </a:r>
          </a:p>
        </p:txBody>
      </p:sp>
    </p:spTree>
    <p:extLst>
      <p:ext uri="{BB962C8B-B14F-4D97-AF65-F5344CB8AC3E}">
        <p14:creationId xmlns:p14="http://schemas.microsoft.com/office/powerpoint/2010/main" val="2886226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57CE-BE95-AA84-CED3-F65BE28DF491}"/>
              </a:ext>
            </a:extLst>
          </p:cNvPr>
          <p:cNvSpPr>
            <a:spLocks noGrp="1"/>
          </p:cNvSpPr>
          <p:nvPr>
            <p:ph type="title"/>
          </p:nvPr>
        </p:nvSpPr>
        <p:spPr>
          <a:xfrm>
            <a:off x="251520" y="87474"/>
            <a:ext cx="8424936" cy="648072"/>
          </a:xfrm>
        </p:spPr>
        <p:txBody>
          <a:bodyPr>
            <a:normAutofit/>
          </a:bodyPr>
          <a:lstStyle/>
          <a:p>
            <a:r>
              <a:rPr lang="en-US" dirty="0"/>
              <a:t>iv. Sources of Financing</a:t>
            </a:r>
          </a:p>
        </p:txBody>
      </p:sp>
      <p:sp>
        <p:nvSpPr>
          <p:cNvPr id="3" name="Content Placeholder 2">
            <a:extLst>
              <a:ext uri="{FF2B5EF4-FFF2-40B4-BE49-F238E27FC236}">
                <a16:creationId xmlns:a16="http://schemas.microsoft.com/office/drawing/2014/main" id="{D3E35DCB-561B-52E1-CA3E-D0F825F07269}"/>
              </a:ext>
            </a:extLst>
          </p:cNvPr>
          <p:cNvSpPr>
            <a:spLocks noGrp="1"/>
          </p:cNvSpPr>
          <p:nvPr>
            <p:ph idx="1"/>
          </p:nvPr>
        </p:nvSpPr>
        <p:spPr>
          <a:xfrm>
            <a:off x="467544" y="1387938"/>
            <a:ext cx="7056784" cy="3094463"/>
          </a:xfrm>
        </p:spPr>
        <p:txBody>
          <a:bodyPr>
            <a:normAutofit/>
          </a:bodyPr>
          <a:lstStyle/>
          <a:p>
            <a:pPr>
              <a:defRPr/>
            </a:pPr>
            <a:r>
              <a:rPr lang="en-GB" sz="1800" dirty="0">
                <a:solidFill>
                  <a:schemeClr val="bg2">
                    <a:lumMod val="10000"/>
                  </a:schemeClr>
                </a:solidFill>
              </a:rPr>
              <a:t>Supports the export of goods and services</a:t>
            </a:r>
          </a:p>
          <a:p>
            <a:pPr>
              <a:defRPr/>
            </a:pPr>
            <a:r>
              <a:rPr lang="en-GB" sz="1800" dirty="0">
                <a:solidFill>
                  <a:schemeClr val="bg2">
                    <a:lumMod val="10000"/>
                  </a:schemeClr>
                </a:solidFill>
              </a:rPr>
              <a:t>Often facilitated by specialized entities known as Export Credit Agencies (ECA)</a:t>
            </a:r>
          </a:p>
          <a:p>
            <a:pPr>
              <a:defRPr/>
            </a:pPr>
            <a:r>
              <a:rPr lang="en-GB" sz="1800" dirty="0">
                <a:solidFill>
                  <a:schemeClr val="bg2">
                    <a:lumMod val="10000"/>
                  </a:schemeClr>
                </a:solidFill>
              </a:rPr>
              <a:t>Important in facilitating international trade</a:t>
            </a:r>
          </a:p>
          <a:p>
            <a:pPr lvl="1">
              <a:defRPr/>
            </a:pPr>
            <a:r>
              <a:rPr lang="en-GB" sz="1400" dirty="0">
                <a:solidFill>
                  <a:schemeClr val="bg2">
                    <a:lumMod val="10000"/>
                  </a:schemeClr>
                </a:solidFill>
              </a:rPr>
              <a:t>Offers financial assistance to exporters</a:t>
            </a:r>
          </a:p>
          <a:p>
            <a:pPr lvl="1">
              <a:defRPr/>
            </a:pPr>
            <a:r>
              <a:rPr lang="en-GB" sz="1400" dirty="0">
                <a:solidFill>
                  <a:schemeClr val="bg2">
                    <a:lumMod val="10000"/>
                  </a:schemeClr>
                </a:solidFill>
              </a:rPr>
              <a:t>Mitigates risk associated with cross-border transactions</a:t>
            </a:r>
          </a:p>
          <a:p>
            <a:pPr>
              <a:defRPr/>
            </a:pPr>
            <a:r>
              <a:rPr lang="en-GB" sz="1800" dirty="0">
                <a:solidFill>
                  <a:schemeClr val="bg2">
                    <a:lumMod val="10000"/>
                  </a:schemeClr>
                </a:solidFill>
              </a:rPr>
              <a:t>Includes</a:t>
            </a:r>
          </a:p>
          <a:p>
            <a:pPr lvl="1">
              <a:defRPr/>
            </a:pPr>
            <a:r>
              <a:rPr lang="en-GB" sz="1400" dirty="0">
                <a:solidFill>
                  <a:schemeClr val="bg2">
                    <a:lumMod val="10000"/>
                  </a:schemeClr>
                </a:solidFill>
              </a:rPr>
              <a:t>Fixed interest rate</a:t>
            </a:r>
          </a:p>
          <a:p>
            <a:pPr lvl="1">
              <a:defRPr/>
            </a:pPr>
            <a:r>
              <a:rPr lang="en-GB" sz="1400" dirty="0">
                <a:solidFill>
                  <a:schemeClr val="bg2">
                    <a:lumMod val="10000"/>
                  </a:schemeClr>
                </a:solidFill>
              </a:rPr>
              <a:t>Term (repayment period)</a:t>
            </a:r>
          </a:p>
          <a:p>
            <a:pPr lvl="1">
              <a:defRPr/>
            </a:pPr>
            <a:r>
              <a:rPr lang="en-GB" sz="1400" dirty="0">
                <a:solidFill>
                  <a:schemeClr val="bg2">
                    <a:lumMod val="10000"/>
                  </a:schemeClr>
                </a:solidFill>
              </a:rPr>
              <a:t>Eligibility/Conditions!</a:t>
            </a:r>
          </a:p>
          <a:p>
            <a:pPr marL="0" indent="0">
              <a:buNone/>
            </a:pPr>
            <a:endParaRPr lang="en-US" dirty="0"/>
          </a:p>
        </p:txBody>
      </p:sp>
      <p:sp>
        <p:nvSpPr>
          <p:cNvPr id="4" name="TextBox 3">
            <a:extLst>
              <a:ext uri="{FF2B5EF4-FFF2-40B4-BE49-F238E27FC236}">
                <a16:creationId xmlns:a16="http://schemas.microsoft.com/office/drawing/2014/main" id="{2BF88FE2-ADF2-D939-03E0-D01A90596844}"/>
              </a:ext>
            </a:extLst>
          </p:cNvPr>
          <p:cNvSpPr txBox="1"/>
          <p:nvPr/>
        </p:nvSpPr>
        <p:spPr>
          <a:xfrm>
            <a:off x="262210" y="699753"/>
            <a:ext cx="4309789" cy="400110"/>
          </a:xfrm>
          <a:prstGeom prst="rect">
            <a:avLst/>
          </a:prstGeom>
          <a:noFill/>
        </p:spPr>
        <p:txBody>
          <a:bodyPr wrap="square" rtlCol="0">
            <a:spAutoFit/>
          </a:bodyPr>
          <a:lstStyle/>
          <a:p>
            <a:r>
              <a:rPr lang="en-US" sz="2000" b="1" dirty="0">
                <a:solidFill>
                  <a:schemeClr val="accent1"/>
                </a:solidFill>
              </a:rPr>
              <a:t>Export Credit</a:t>
            </a:r>
          </a:p>
        </p:txBody>
      </p:sp>
    </p:spTree>
    <p:extLst>
      <p:ext uri="{BB962C8B-B14F-4D97-AF65-F5344CB8AC3E}">
        <p14:creationId xmlns:p14="http://schemas.microsoft.com/office/powerpoint/2010/main" val="3593316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57CE-BE95-AA84-CED3-F65BE28DF491}"/>
              </a:ext>
            </a:extLst>
          </p:cNvPr>
          <p:cNvSpPr>
            <a:spLocks noGrp="1"/>
          </p:cNvSpPr>
          <p:nvPr>
            <p:ph type="title"/>
          </p:nvPr>
        </p:nvSpPr>
        <p:spPr>
          <a:xfrm>
            <a:off x="251520" y="87474"/>
            <a:ext cx="8424936" cy="648072"/>
          </a:xfrm>
        </p:spPr>
        <p:txBody>
          <a:bodyPr>
            <a:normAutofit/>
          </a:bodyPr>
          <a:lstStyle/>
          <a:p>
            <a:r>
              <a:rPr lang="en-US" dirty="0"/>
              <a:t>iv. Sources of Financing</a:t>
            </a:r>
          </a:p>
        </p:txBody>
      </p:sp>
      <p:sp>
        <p:nvSpPr>
          <p:cNvPr id="3" name="Content Placeholder 2">
            <a:extLst>
              <a:ext uri="{FF2B5EF4-FFF2-40B4-BE49-F238E27FC236}">
                <a16:creationId xmlns:a16="http://schemas.microsoft.com/office/drawing/2014/main" id="{D3E35DCB-561B-52E1-CA3E-D0F825F07269}"/>
              </a:ext>
            </a:extLst>
          </p:cNvPr>
          <p:cNvSpPr>
            <a:spLocks noGrp="1"/>
          </p:cNvSpPr>
          <p:nvPr>
            <p:ph idx="1"/>
          </p:nvPr>
        </p:nvSpPr>
        <p:spPr>
          <a:xfrm>
            <a:off x="201216" y="1291655"/>
            <a:ext cx="6192688" cy="3094463"/>
          </a:xfrm>
        </p:spPr>
        <p:txBody>
          <a:bodyPr>
            <a:normAutofit/>
          </a:bodyPr>
          <a:lstStyle/>
          <a:p>
            <a:pPr marL="0" indent="0">
              <a:buNone/>
            </a:pPr>
            <a:r>
              <a:rPr lang="en-US" sz="1800" dirty="0"/>
              <a:t>“The Arrangement” sets the Financial Terms &amp; Conditions</a:t>
            </a:r>
          </a:p>
          <a:p>
            <a:pPr marL="552450" lvl="3" indent="-285750">
              <a:buFont typeface="Arial" panose="020B0604020202020204" pitchFamily="34" charset="0"/>
              <a:buChar char="•"/>
              <a:defRPr/>
            </a:pPr>
            <a:r>
              <a:rPr lang="en-GB" sz="1800" dirty="0">
                <a:solidFill>
                  <a:schemeClr val="bg2">
                    <a:lumMod val="10000"/>
                  </a:schemeClr>
                </a:solidFill>
                <a:latin typeface="+mj-lt"/>
              </a:rPr>
              <a:t>min 15% down payment</a:t>
            </a:r>
          </a:p>
          <a:p>
            <a:pPr marL="552450" lvl="3" indent="-285750">
              <a:buFont typeface="Arial" panose="020B0604020202020204" pitchFamily="34" charset="0"/>
              <a:buChar char="•"/>
              <a:defRPr/>
            </a:pPr>
            <a:r>
              <a:rPr lang="en-GB" sz="1800" dirty="0">
                <a:solidFill>
                  <a:schemeClr val="bg2">
                    <a:lumMod val="10000"/>
                  </a:schemeClr>
                </a:solidFill>
                <a:latin typeface="+mj-lt"/>
              </a:rPr>
              <a:t>max 85% credit</a:t>
            </a:r>
          </a:p>
          <a:p>
            <a:pPr marL="552450" lvl="3" indent="-285750">
              <a:buFont typeface="Arial" panose="020B0604020202020204" pitchFamily="34" charset="0"/>
              <a:buChar char="•"/>
              <a:defRPr/>
            </a:pPr>
            <a:r>
              <a:rPr lang="en-GB" sz="1800" dirty="0">
                <a:solidFill>
                  <a:schemeClr val="bg2">
                    <a:lumMod val="10000"/>
                  </a:schemeClr>
                </a:solidFill>
                <a:latin typeface="+mj-lt"/>
              </a:rPr>
              <a:t>max 30% local cost</a:t>
            </a:r>
          </a:p>
          <a:p>
            <a:pPr marL="552450" lvl="3" indent="-285750">
              <a:buFont typeface="Arial" panose="020B0604020202020204" pitchFamily="34" charset="0"/>
              <a:buChar char="•"/>
              <a:defRPr/>
            </a:pPr>
            <a:r>
              <a:rPr lang="en-GB" sz="1800" dirty="0">
                <a:solidFill>
                  <a:schemeClr val="bg2">
                    <a:lumMod val="10000"/>
                  </a:schemeClr>
                </a:solidFill>
                <a:latin typeface="+mj-lt"/>
              </a:rPr>
              <a:t>max term 12 years (for NPP 18 years)</a:t>
            </a:r>
          </a:p>
          <a:p>
            <a:pPr marL="552450" lvl="3" indent="-285750">
              <a:buFont typeface="Arial" panose="020B0604020202020204" pitchFamily="34" charset="0"/>
              <a:buChar char="•"/>
              <a:defRPr/>
            </a:pPr>
            <a:r>
              <a:rPr lang="en-GB" sz="1800" dirty="0">
                <a:solidFill>
                  <a:schemeClr val="bg2">
                    <a:lumMod val="10000"/>
                  </a:schemeClr>
                </a:solidFill>
                <a:latin typeface="+mj-lt"/>
              </a:rPr>
              <a:t>min interest rate CIRR (see OECD page)</a:t>
            </a:r>
          </a:p>
          <a:p>
            <a:pPr marL="552450" lvl="3" indent="-285750">
              <a:buFont typeface="Arial" panose="020B0604020202020204" pitchFamily="34" charset="0"/>
              <a:buChar char="•"/>
              <a:defRPr/>
            </a:pPr>
            <a:r>
              <a:rPr lang="en-GB" sz="1800" dirty="0">
                <a:solidFill>
                  <a:schemeClr val="bg2">
                    <a:lumMod val="10000"/>
                  </a:schemeClr>
                </a:solidFill>
                <a:latin typeface="+mj-lt"/>
              </a:rPr>
              <a:t>min premium rate for credit risk</a:t>
            </a:r>
          </a:p>
          <a:p>
            <a:pPr marL="552450" lvl="3" indent="-285750">
              <a:buFont typeface="Arial" panose="020B0604020202020204" pitchFamily="34" charset="0"/>
              <a:buChar char="•"/>
              <a:defRPr/>
            </a:pPr>
            <a:r>
              <a:rPr lang="en-GB" sz="1800" dirty="0">
                <a:solidFill>
                  <a:schemeClr val="bg2">
                    <a:lumMod val="10000"/>
                  </a:schemeClr>
                </a:solidFill>
                <a:latin typeface="+mj-lt"/>
              </a:rPr>
              <a:t>repayment </a:t>
            </a:r>
            <a:r>
              <a:rPr lang="en-GB" sz="1800" b="0" i="0" dirty="0">
                <a:effectLst/>
                <a:latin typeface="Inter"/>
              </a:rPr>
              <a:t>≤</a:t>
            </a:r>
            <a:r>
              <a:rPr lang="en-GB" sz="1800" dirty="0">
                <a:solidFill>
                  <a:schemeClr val="bg2">
                    <a:lumMod val="10000"/>
                  </a:schemeClr>
                </a:solidFill>
                <a:latin typeface="+mj-lt"/>
              </a:rPr>
              <a:t> 6 monthly</a:t>
            </a:r>
          </a:p>
          <a:p>
            <a:pPr marL="0" indent="0">
              <a:buNone/>
            </a:pPr>
            <a:endParaRPr lang="en-US" sz="1800" dirty="0"/>
          </a:p>
        </p:txBody>
      </p:sp>
      <p:sp>
        <p:nvSpPr>
          <p:cNvPr id="4" name="TextBox 3">
            <a:extLst>
              <a:ext uri="{FF2B5EF4-FFF2-40B4-BE49-F238E27FC236}">
                <a16:creationId xmlns:a16="http://schemas.microsoft.com/office/drawing/2014/main" id="{2BF88FE2-ADF2-D939-03E0-D01A90596844}"/>
              </a:ext>
            </a:extLst>
          </p:cNvPr>
          <p:cNvSpPr txBox="1"/>
          <p:nvPr/>
        </p:nvSpPr>
        <p:spPr>
          <a:xfrm>
            <a:off x="262210" y="699753"/>
            <a:ext cx="5677942" cy="400110"/>
          </a:xfrm>
          <a:prstGeom prst="rect">
            <a:avLst/>
          </a:prstGeom>
          <a:noFill/>
        </p:spPr>
        <p:txBody>
          <a:bodyPr wrap="square" rtlCol="0">
            <a:spAutoFit/>
          </a:bodyPr>
          <a:lstStyle/>
          <a:p>
            <a:r>
              <a:rPr lang="en-US" sz="2000" b="1" dirty="0">
                <a:solidFill>
                  <a:schemeClr val="accent1"/>
                </a:solidFill>
              </a:rPr>
              <a:t>Export Credit &amp; “Sector Understandings”</a:t>
            </a:r>
          </a:p>
        </p:txBody>
      </p:sp>
      <p:sp>
        <p:nvSpPr>
          <p:cNvPr id="7" name="TextBox 6">
            <a:extLst>
              <a:ext uri="{FF2B5EF4-FFF2-40B4-BE49-F238E27FC236}">
                <a16:creationId xmlns:a16="http://schemas.microsoft.com/office/drawing/2014/main" id="{963C08D3-42C3-6313-E262-632E81326C97}"/>
              </a:ext>
            </a:extLst>
          </p:cNvPr>
          <p:cNvSpPr txBox="1"/>
          <p:nvPr/>
        </p:nvSpPr>
        <p:spPr>
          <a:xfrm>
            <a:off x="418343" y="4182137"/>
            <a:ext cx="6036717" cy="523220"/>
          </a:xfrm>
          <a:prstGeom prst="rect">
            <a:avLst/>
          </a:prstGeom>
          <a:noFill/>
        </p:spPr>
        <p:txBody>
          <a:bodyPr wrap="none" rtlCol="0">
            <a:spAutoFit/>
          </a:bodyPr>
          <a:lstStyle/>
          <a:p>
            <a:pPr marL="0" lvl="3" indent="0">
              <a:spcBef>
                <a:spcPts val="900"/>
              </a:spcBef>
              <a:buNone/>
              <a:defRPr/>
            </a:pPr>
            <a:r>
              <a:rPr lang="en-GB" sz="1400" dirty="0">
                <a:solidFill>
                  <a:schemeClr val="bg2">
                    <a:lumMod val="10000"/>
                  </a:schemeClr>
                </a:solidFill>
                <a:latin typeface="+mj-lt"/>
                <a:hlinkClick r:id="rId3"/>
              </a:rPr>
              <a:t>http://www.oecd.org/tad/xcred/</a:t>
            </a:r>
            <a:r>
              <a:rPr lang="en-GB" sz="1400" dirty="0">
                <a:solidFill>
                  <a:schemeClr val="bg2">
                    <a:lumMod val="10000"/>
                  </a:schemeClr>
                </a:solidFill>
                <a:latin typeface="+mj-lt"/>
              </a:rPr>
              <a:t> </a:t>
            </a:r>
            <a:r>
              <a:rPr lang="en-GB" sz="1400" b="0" i="0" dirty="0">
                <a:effectLst/>
                <a:latin typeface="Inter"/>
              </a:rPr>
              <a:t>→</a:t>
            </a:r>
            <a:r>
              <a:rPr lang="en-GB" sz="1400" dirty="0">
                <a:solidFill>
                  <a:schemeClr val="bg2">
                    <a:lumMod val="10000"/>
                  </a:schemeClr>
                </a:solidFill>
                <a:latin typeface="+mj-lt"/>
              </a:rPr>
              <a:t> Minimum interest rates (CIRR)</a:t>
            </a:r>
          </a:p>
          <a:p>
            <a:pPr marL="0" lvl="3" indent="0">
              <a:spcBef>
                <a:spcPts val="0"/>
              </a:spcBef>
              <a:buNone/>
              <a:defRPr/>
            </a:pPr>
            <a:r>
              <a:rPr lang="en-GB" sz="1400" dirty="0">
                <a:solidFill>
                  <a:schemeClr val="bg2">
                    <a:lumMod val="10000"/>
                  </a:schemeClr>
                </a:solidFill>
                <a:hlinkClick r:id="rId3"/>
              </a:rPr>
              <a:t>http://www.oecd.org/tad/xcred/</a:t>
            </a:r>
            <a:r>
              <a:rPr lang="en-GB" sz="1400" dirty="0">
                <a:solidFill>
                  <a:schemeClr val="bg2">
                    <a:lumMod val="10000"/>
                  </a:schemeClr>
                </a:solidFill>
              </a:rPr>
              <a:t> </a:t>
            </a:r>
            <a:r>
              <a:rPr lang="en-GB" sz="1400" b="0" i="0" dirty="0">
                <a:effectLst/>
                <a:latin typeface="Inter"/>
              </a:rPr>
              <a:t>→</a:t>
            </a:r>
            <a:r>
              <a:rPr lang="en-GB" sz="1400" dirty="0">
                <a:solidFill>
                  <a:schemeClr val="bg2">
                    <a:lumMod val="10000"/>
                  </a:schemeClr>
                </a:solidFill>
              </a:rPr>
              <a:t> Arrangement and sector understandings</a:t>
            </a:r>
          </a:p>
        </p:txBody>
      </p:sp>
      <p:pic>
        <p:nvPicPr>
          <p:cNvPr id="9" name="Picture 8">
            <a:extLst>
              <a:ext uri="{FF2B5EF4-FFF2-40B4-BE49-F238E27FC236}">
                <a16:creationId xmlns:a16="http://schemas.microsoft.com/office/drawing/2014/main" id="{DCEEAC7F-7641-AAFE-6193-84B149377C42}"/>
              </a:ext>
            </a:extLst>
          </p:cNvPr>
          <p:cNvPicPr>
            <a:picLocks noChangeAspect="1"/>
          </p:cNvPicPr>
          <p:nvPr/>
        </p:nvPicPr>
        <p:blipFill>
          <a:blip r:embed="rId4"/>
          <a:stretch>
            <a:fillRect/>
          </a:stretch>
        </p:blipFill>
        <p:spPr>
          <a:xfrm>
            <a:off x="6611031" y="1291655"/>
            <a:ext cx="1828800" cy="3340100"/>
          </a:xfrm>
          <a:prstGeom prst="rect">
            <a:avLst/>
          </a:prstGeom>
          <a:ln>
            <a:solidFill>
              <a:schemeClr val="tx1"/>
            </a:solidFill>
          </a:ln>
        </p:spPr>
      </p:pic>
    </p:spTree>
    <p:extLst>
      <p:ext uri="{BB962C8B-B14F-4D97-AF65-F5344CB8AC3E}">
        <p14:creationId xmlns:p14="http://schemas.microsoft.com/office/powerpoint/2010/main" val="2215515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57CE-BE95-AA84-CED3-F65BE28DF491}"/>
              </a:ext>
            </a:extLst>
          </p:cNvPr>
          <p:cNvSpPr>
            <a:spLocks noGrp="1"/>
          </p:cNvSpPr>
          <p:nvPr>
            <p:ph type="title"/>
          </p:nvPr>
        </p:nvSpPr>
        <p:spPr>
          <a:xfrm>
            <a:off x="251520" y="87474"/>
            <a:ext cx="8424936" cy="648072"/>
          </a:xfrm>
        </p:spPr>
        <p:txBody>
          <a:bodyPr>
            <a:normAutofit/>
          </a:bodyPr>
          <a:lstStyle/>
          <a:p>
            <a:r>
              <a:rPr lang="en-US" dirty="0"/>
              <a:t>iv. Sources of Financing</a:t>
            </a:r>
          </a:p>
        </p:txBody>
      </p:sp>
      <p:sp>
        <p:nvSpPr>
          <p:cNvPr id="3" name="Content Placeholder 2">
            <a:extLst>
              <a:ext uri="{FF2B5EF4-FFF2-40B4-BE49-F238E27FC236}">
                <a16:creationId xmlns:a16="http://schemas.microsoft.com/office/drawing/2014/main" id="{D3E35DCB-561B-52E1-CA3E-D0F825F07269}"/>
              </a:ext>
            </a:extLst>
          </p:cNvPr>
          <p:cNvSpPr>
            <a:spLocks noGrp="1"/>
          </p:cNvSpPr>
          <p:nvPr>
            <p:ph idx="1"/>
          </p:nvPr>
        </p:nvSpPr>
        <p:spPr>
          <a:xfrm>
            <a:off x="201216" y="1291655"/>
            <a:ext cx="6192688" cy="3094463"/>
          </a:xfrm>
        </p:spPr>
        <p:txBody>
          <a:bodyPr>
            <a:normAutofit/>
          </a:bodyPr>
          <a:lstStyle/>
          <a:p>
            <a:pPr marL="0" indent="0">
              <a:buNone/>
            </a:pPr>
            <a:r>
              <a:rPr lang="en-US" sz="1800" dirty="0"/>
              <a:t>“The Arrangement” sets the Financial Terms &amp; Conditions</a:t>
            </a:r>
          </a:p>
          <a:p>
            <a:pPr marL="552450" lvl="3" indent="-285750">
              <a:buFont typeface="Arial" panose="020B0604020202020204" pitchFamily="34" charset="0"/>
              <a:buChar char="•"/>
              <a:defRPr/>
            </a:pPr>
            <a:r>
              <a:rPr lang="en-GB" sz="1800" dirty="0">
                <a:solidFill>
                  <a:schemeClr val="bg2">
                    <a:lumMod val="10000"/>
                  </a:schemeClr>
                </a:solidFill>
                <a:latin typeface="+mj-lt"/>
              </a:rPr>
              <a:t>min 15% down payment</a:t>
            </a:r>
          </a:p>
          <a:p>
            <a:pPr marL="552450" lvl="3" indent="-285750">
              <a:buFont typeface="Arial" panose="020B0604020202020204" pitchFamily="34" charset="0"/>
              <a:buChar char="•"/>
              <a:defRPr/>
            </a:pPr>
            <a:r>
              <a:rPr lang="en-GB" sz="1800" dirty="0">
                <a:solidFill>
                  <a:schemeClr val="bg2">
                    <a:lumMod val="10000"/>
                  </a:schemeClr>
                </a:solidFill>
                <a:latin typeface="+mj-lt"/>
              </a:rPr>
              <a:t>max 85% credit</a:t>
            </a:r>
          </a:p>
          <a:p>
            <a:pPr marL="552450" lvl="3" indent="-285750">
              <a:buFont typeface="Arial" panose="020B0604020202020204" pitchFamily="34" charset="0"/>
              <a:buChar char="•"/>
              <a:defRPr/>
            </a:pPr>
            <a:r>
              <a:rPr lang="en-GB" sz="1800" dirty="0">
                <a:solidFill>
                  <a:schemeClr val="bg2">
                    <a:lumMod val="10000"/>
                  </a:schemeClr>
                </a:solidFill>
                <a:latin typeface="+mj-lt"/>
              </a:rPr>
              <a:t>max 30% local cost</a:t>
            </a:r>
          </a:p>
          <a:p>
            <a:pPr marL="552450" lvl="3" indent="-285750">
              <a:buFont typeface="Arial" panose="020B0604020202020204" pitchFamily="34" charset="0"/>
              <a:buChar char="•"/>
              <a:defRPr/>
            </a:pPr>
            <a:r>
              <a:rPr lang="en-GB" sz="1800" dirty="0">
                <a:solidFill>
                  <a:schemeClr val="bg2">
                    <a:lumMod val="10000"/>
                  </a:schemeClr>
                </a:solidFill>
                <a:latin typeface="+mj-lt"/>
              </a:rPr>
              <a:t>max term 12 years (for NPP 18 </a:t>
            </a:r>
            <a:r>
              <a:rPr lang="en-GB" sz="1800" dirty="0" err="1">
                <a:solidFill>
                  <a:schemeClr val="bg2">
                    <a:lumMod val="10000"/>
                  </a:schemeClr>
                </a:solidFill>
                <a:latin typeface="+mj-lt"/>
              </a:rPr>
              <a:t>yr</a:t>
            </a:r>
            <a:r>
              <a:rPr lang="en-GB" sz="1800" dirty="0">
                <a:solidFill>
                  <a:schemeClr val="bg2">
                    <a:lumMod val="10000"/>
                  </a:schemeClr>
                </a:solidFill>
                <a:latin typeface="+mj-lt"/>
              </a:rPr>
              <a:t>)</a:t>
            </a:r>
          </a:p>
          <a:p>
            <a:pPr marL="552450" lvl="3" indent="-285750">
              <a:buFont typeface="Arial" panose="020B0604020202020204" pitchFamily="34" charset="0"/>
              <a:buChar char="•"/>
              <a:defRPr/>
            </a:pPr>
            <a:r>
              <a:rPr lang="en-GB" sz="1800" dirty="0">
                <a:solidFill>
                  <a:schemeClr val="bg2">
                    <a:lumMod val="10000"/>
                  </a:schemeClr>
                </a:solidFill>
                <a:latin typeface="+mj-lt"/>
              </a:rPr>
              <a:t>min interest rate CIRR (see OECD page)</a:t>
            </a:r>
          </a:p>
          <a:p>
            <a:pPr marL="552450" lvl="3" indent="-285750">
              <a:buFont typeface="Arial" panose="020B0604020202020204" pitchFamily="34" charset="0"/>
              <a:buChar char="•"/>
              <a:defRPr/>
            </a:pPr>
            <a:r>
              <a:rPr lang="en-GB" sz="1800" dirty="0">
                <a:solidFill>
                  <a:schemeClr val="bg2">
                    <a:lumMod val="10000"/>
                  </a:schemeClr>
                </a:solidFill>
                <a:latin typeface="+mj-lt"/>
              </a:rPr>
              <a:t>min premium rate for credit risk</a:t>
            </a:r>
          </a:p>
          <a:p>
            <a:pPr marL="552450" lvl="3" indent="-285750">
              <a:buFont typeface="Arial" panose="020B0604020202020204" pitchFamily="34" charset="0"/>
              <a:buChar char="•"/>
              <a:defRPr/>
            </a:pPr>
            <a:r>
              <a:rPr lang="en-GB" sz="1800" dirty="0">
                <a:solidFill>
                  <a:schemeClr val="bg2">
                    <a:lumMod val="10000"/>
                  </a:schemeClr>
                </a:solidFill>
                <a:latin typeface="+mj-lt"/>
              </a:rPr>
              <a:t>repayment </a:t>
            </a:r>
            <a:r>
              <a:rPr lang="en-GB" sz="1800" b="0" i="0" dirty="0">
                <a:effectLst/>
                <a:latin typeface="Inter"/>
              </a:rPr>
              <a:t>≤</a:t>
            </a:r>
            <a:r>
              <a:rPr lang="en-GB" dirty="0">
                <a:latin typeface="+mj-lt"/>
              </a:rPr>
              <a:t> </a:t>
            </a:r>
            <a:r>
              <a:rPr lang="en-GB" sz="1800" dirty="0">
                <a:solidFill>
                  <a:schemeClr val="bg2">
                    <a:lumMod val="10000"/>
                  </a:schemeClr>
                </a:solidFill>
                <a:latin typeface="+mj-lt"/>
              </a:rPr>
              <a:t>6 monthly</a:t>
            </a:r>
          </a:p>
          <a:p>
            <a:pPr marL="0" indent="0">
              <a:buNone/>
            </a:pPr>
            <a:endParaRPr lang="en-US" sz="1800" dirty="0"/>
          </a:p>
        </p:txBody>
      </p:sp>
      <p:sp>
        <p:nvSpPr>
          <p:cNvPr id="4" name="TextBox 3">
            <a:extLst>
              <a:ext uri="{FF2B5EF4-FFF2-40B4-BE49-F238E27FC236}">
                <a16:creationId xmlns:a16="http://schemas.microsoft.com/office/drawing/2014/main" id="{2BF88FE2-ADF2-D939-03E0-D01A90596844}"/>
              </a:ext>
            </a:extLst>
          </p:cNvPr>
          <p:cNvSpPr txBox="1"/>
          <p:nvPr/>
        </p:nvSpPr>
        <p:spPr>
          <a:xfrm>
            <a:off x="262210" y="699753"/>
            <a:ext cx="5677942" cy="400110"/>
          </a:xfrm>
          <a:prstGeom prst="rect">
            <a:avLst/>
          </a:prstGeom>
          <a:noFill/>
        </p:spPr>
        <p:txBody>
          <a:bodyPr wrap="square" rtlCol="0">
            <a:spAutoFit/>
          </a:bodyPr>
          <a:lstStyle/>
          <a:p>
            <a:r>
              <a:rPr lang="en-US" sz="2000" b="1" dirty="0">
                <a:solidFill>
                  <a:schemeClr val="accent1"/>
                </a:solidFill>
              </a:rPr>
              <a:t>Export Credit &amp; “Sector Understandings”</a:t>
            </a:r>
          </a:p>
        </p:txBody>
      </p:sp>
      <p:sp>
        <p:nvSpPr>
          <p:cNvPr id="7" name="TextBox 6">
            <a:extLst>
              <a:ext uri="{FF2B5EF4-FFF2-40B4-BE49-F238E27FC236}">
                <a16:creationId xmlns:a16="http://schemas.microsoft.com/office/drawing/2014/main" id="{963C08D3-42C3-6313-E262-632E81326C97}"/>
              </a:ext>
            </a:extLst>
          </p:cNvPr>
          <p:cNvSpPr txBox="1"/>
          <p:nvPr/>
        </p:nvSpPr>
        <p:spPr>
          <a:xfrm>
            <a:off x="428643" y="4074415"/>
            <a:ext cx="8247813" cy="830997"/>
          </a:xfrm>
          <a:prstGeom prst="rect">
            <a:avLst/>
          </a:prstGeom>
          <a:noFill/>
        </p:spPr>
        <p:txBody>
          <a:bodyPr wrap="square" rtlCol="0">
            <a:spAutoFit/>
          </a:bodyPr>
          <a:lstStyle/>
          <a:p>
            <a:pPr marL="0" lvl="3" indent="0">
              <a:spcBef>
                <a:spcPts val="900"/>
              </a:spcBef>
              <a:buNone/>
              <a:defRPr/>
            </a:pPr>
            <a:r>
              <a:rPr lang="en-GB" sz="1600" dirty="0">
                <a:solidFill>
                  <a:schemeClr val="bg2">
                    <a:lumMod val="10000"/>
                  </a:schemeClr>
                </a:solidFill>
                <a:latin typeface="+mj-lt"/>
              </a:rPr>
              <a:t>The OECD also provides country risk classifications </a:t>
            </a:r>
            <a:r>
              <a:rPr lang="en-GB" sz="1600" b="0" i="0" dirty="0">
                <a:effectLst/>
                <a:latin typeface="Inter"/>
              </a:rPr>
              <a:t>→</a:t>
            </a:r>
            <a:r>
              <a:rPr lang="en-GB" sz="1600" dirty="0">
                <a:solidFill>
                  <a:schemeClr val="bg2">
                    <a:lumMod val="10000"/>
                  </a:schemeClr>
                </a:solidFill>
                <a:latin typeface="+mj-lt"/>
              </a:rPr>
              <a:t> sets EXIM bank fees to cover risk during construction, e.g., </a:t>
            </a:r>
            <a:r>
              <a:rPr lang="en-GB" sz="1600" dirty="0">
                <a:solidFill>
                  <a:schemeClr val="bg2">
                    <a:lumMod val="10000"/>
                  </a:schemeClr>
                </a:solidFill>
                <a:hlinkClick r:id="rId3"/>
              </a:rPr>
              <a:t>www.exim.gov</a:t>
            </a:r>
            <a:r>
              <a:rPr lang="en-GB" sz="1600" dirty="0">
                <a:solidFill>
                  <a:schemeClr val="bg2">
                    <a:lumMod val="10000"/>
                  </a:schemeClr>
                </a:solidFill>
              </a:rPr>
              <a:t> </a:t>
            </a:r>
            <a:r>
              <a:rPr lang="en-GB" sz="1600" b="0" i="0" dirty="0">
                <a:effectLst/>
                <a:latin typeface="Inter"/>
              </a:rPr>
              <a:t>→</a:t>
            </a:r>
            <a:r>
              <a:rPr lang="en-GB" sz="1600" dirty="0">
                <a:solidFill>
                  <a:schemeClr val="bg2">
                    <a:lumMod val="10000"/>
                  </a:schemeClr>
                </a:solidFill>
              </a:rPr>
              <a:t> Resources for Learning &amp; Doing </a:t>
            </a:r>
            <a:r>
              <a:rPr lang="en-GB" sz="1600" b="0" i="0" dirty="0">
                <a:effectLst/>
                <a:latin typeface="Inter"/>
              </a:rPr>
              <a:t>→</a:t>
            </a:r>
            <a:r>
              <a:rPr lang="en-GB" sz="1600" dirty="0">
                <a:solidFill>
                  <a:schemeClr val="bg2">
                    <a:lumMod val="10000"/>
                  </a:schemeClr>
                </a:solidFill>
              </a:rPr>
              <a:t> Exposure Fees </a:t>
            </a:r>
            <a:r>
              <a:rPr lang="en-GB" sz="1600" b="0" i="0" dirty="0">
                <a:effectLst/>
                <a:latin typeface="Inter"/>
              </a:rPr>
              <a:t>→</a:t>
            </a:r>
            <a:r>
              <a:rPr lang="en-GB" sz="1600" dirty="0">
                <a:solidFill>
                  <a:schemeClr val="bg2">
                    <a:lumMod val="10000"/>
                  </a:schemeClr>
                </a:solidFill>
              </a:rPr>
              <a:t> Fee Calculator</a:t>
            </a:r>
          </a:p>
        </p:txBody>
      </p:sp>
      <p:pic>
        <p:nvPicPr>
          <p:cNvPr id="5" name="Picture 4" descr="US-ExportImportBank-Seal_svg">
            <a:extLst>
              <a:ext uri="{FF2B5EF4-FFF2-40B4-BE49-F238E27FC236}">
                <a16:creationId xmlns:a16="http://schemas.microsoft.com/office/drawing/2014/main" id="{DB4A3BE2-AD80-7A2E-0B3F-0E410997EE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4732" y="2007143"/>
            <a:ext cx="1730022" cy="172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614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57CE-BE95-AA84-CED3-F65BE28DF491}"/>
              </a:ext>
            </a:extLst>
          </p:cNvPr>
          <p:cNvSpPr>
            <a:spLocks noGrp="1"/>
          </p:cNvSpPr>
          <p:nvPr>
            <p:ph type="title"/>
          </p:nvPr>
        </p:nvSpPr>
        <p:spPr>
          <a:xfrm>
            <a:off x="251520" y="87474"/>
            <a:ext cx="8424936" cy="648072"/>
          </a:xfrm>
        </p:spPr>
        <p:txBody>
          <a:bodyPr>
            <a:normAutofit/>
          </a:bodyPr>
          <a:lstStyle/>
          <a:p>
            <a:r>
              <a:rPr lang="en-US" dirty="0"/>
              <a:t>iv. Sources of Financing</a:t>
            </a:r>
          </a:p>
        </p:txBody>
      </p:sp>
      <p:sp>
        <p:nvSpPr>
          <p:cNvPr id="3" name="Content Placeholder 2">
            <a:extLst>
              <a:ext uri="{FF2B5EF4-FFF2-40B4-BE49-F238E27FC236}">
                <a16:creationId xmlns:a16="http://schemas.microsoft.com/office/drawing/2014/main" id="{D3E35DCB-561B-52E1-CA3E-D0F825F07269}"/>
              </a:ext>
            </a:extLst>
          </p:cNvPr>
          <p:cNvSpPr>
            <a:spLocks noGrp="1"/>
          </p:cNvSpPr>
          <p:nvPr>
            <p:ph idx="1"/>
          </p:nvPr>
        </p:nvSpPr>
        <p:spPr>
          <a:xfrm>
            <a:off x="4309528" y="793281"/>
            <a:ext cx="4426216" cy="2877139"/>
          </a:xfrm>
        </p:spPr>
        <p:txBody>
          <a:bodyPr>
            <a:noAutofit/>
          </a:bodyPr>
          <a:lstStyle/>
          <a:p>
            <a:r>
              <a:rPr lang="en-US" sz="1600" dirty="0"/>
              <a:t>Credit rating is applicable to both corporations &amp; countries (called sovereign rating)</a:t>
            </a:r>
          </a:p>
          <a:p>
            <a:r>
              <a:rPr lang="en-US" sz="1600" dirty="0"/>
              <a:t>Used by investors, lenders, etc. to evaluate the likelihood that the borrower will meet its financial obligations</a:t>
            </a:r>
          </a:p>
          <a:p>
            <a:r>
              <a:rPr lang="en-GB" sz="1600" b="0" i="0" dirty="0">
                <a:effectLst/>
                <a:latin typeface="Arial" panose="020B0604020202020204" pitchFamily="34" charset="0"/>
                <a:cs typeface="Arial" panose="020B0604020202020204" pitchFamily="34" charset="0"/>
              </a:rPr>
              <a:t>Investment-grade ratings suggest a lower risk of default, while non-investment-grade ratings indicate a higher risk</a:t>
            </a:r>
            <a:endParaRPr lang="en-US" sz="1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BF88FE2-ADF2-D939-03E0-D01A90596844}"/>
              </a:ext>
            </a:extLst>
          </p:cNvPr>
          <p:cNvSpPr txBox="1"/>
          <p:nvPr/>
        </p:nvSpPr>
        <p:spPr>
          <a:xfrm>
            <a:off x="262210" y="699753"/>
            <a:ext cx="5677942" cy="400110"/>
          </a:xfrm>
          <a:prstGeom prst="rect">
            <a:avLst/>
          </a:prstGeom>
          <a:noFill/>
        </p:spPr>
        <p:txBody>
          <a:bodyPr wrap="square" rtlCol="0">
            <a:spAutoFit/>
          </a:bodyPr>
          <a:lstStyle/>
          <a:p>
            <a:r>
              <a:rPr lang="en-US" sz="2000" b="1" dirty="0">
                <a:solidFill>
                  <a:schemeClr val="accent1"/>
                </a:solidFill>
              </a:rPr>
              <a:t> Credit Ratings</a:t>
            </a:r>
          </a:p>
        </p:txBody>
      </p:sp>
      <p:sp>
        <p:nvSpPr>
          <p:cNvPr id="6" name="Content Placeholder 2">
            <a:extLst>
              <a:ext uri="{FF2B5EF4-FFF2-40B4-BE49-F238E27FC236}">
                <a16:creationId xmlns:a16="http://schemas.microsoft.com/office/drawing/2014/main" id="{5204718E-7C86-682A-59F3-55742FE34D81}"/>
              </a:ext>
            </a:extLst>
          </p:cNvPr>
          <p:cNvSpPr txBox="1">
            <a:spLocks/>
          </p:cNvSpPr>
          <p:nvPr/>
        </p:nvSpPr>
        <p:spPr>
          <a:xfrm>
            <a:off x="4543643" y="3363838"/>
            <a:ext cx="4174847" cy="1440160"/>
          </a:xfrm>
          <a:prstGeom prst="rect">
            <a:avLst/>
          </a:prstGeom>
          <a:solidFill>
            <a:schemeClr val="accent1"/>
          </a:solidFill>
          <a:ln w="19050">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solidFill>
                  <a:schemeClr val="bg1"/>
                </a:solidFill>
              </a:rPr>
              <a:t>Financiers seek:</a:t>
            </a:r>
          </a:p>
          <a:p>
            <a:r>
              <a:rPr lang="en-US" sz="1600" dirty="0">
                <a:solidFill>
                  <a:schemeClr val="bg1"/>
                </a:solidFill>
              </a:rPr>
              <a:t>Partnerships – balance sheet strengthening</a:t>
            </a:r>
          </a:p>
          <a:p>
            <a:r>
              <a:rPr lang="en-US" sz="1600" dirty="0">
                <a:solidFill>
                  <a:schemeClr val="bg1"/>
                </a:solidFill>
              </a:rPr>
              <a:t>Increasing liquidity to help utilities maintain their credit rating</a:t>
            </a:r>
          </a:p>
        </p:txBody>
      </p:sp>
      <p:sp>
        <p:nvSpPr>
          <p:cNvPr id="7" name="TextBox 6">
            <a:extLst>
              <a:ext uri="{FF2B5EF4-FFF2-40B4-BE49-F238E27FC236}">
                <a16:creationId xmlns:a16="http://schemas.microsoft.com/office/drawing/2014/main" id="{2C2F8701-ABAC-5BD6-31FC-94E8A106F3BF}"/>
              </a:ext>
            </a:extLst>
          </p:cNvPr>
          <p:cNvSpPr txBox="1"/>
          <p:nvPr/>
        </p:nvSpPr>
        <p:spPr>
          <a:xfrm>
            <a:off x="260969" y="4228303"/>
            <a:ext cx="3381025" cy="430887"/>
          </a:xfrm>
          <a:prstGeom prst="rect">
            <a:avLst/>
          </a:prstGeom>
          <a:noFill/>
        </p:spPr>
        <p:txBody>
          <a:bodyPr wrap="square" rtlCol="0">
            <a:spAutoFit/>
          </a:bodyPr>
          <a:lstStyle/>
          <a:p>
            <a:r>
              <a:rPr lang="en-US" sz="1100" dirty="0">
                <a:hlinkClick r:id="rId3"/>
              </a:rPr>
              <a:t>https://furtherafrica.com/2018/03/23/understanding-credit-ratings/</a:t>
            </a:r>
            <a:r>
              <a:rPr lang="en-US" sz="1100" dirty="0"/>
              <a:t> </a:t>
            </a:r>
          </a:p>
        </p:txBody>
      </p:sp>
      <p:pic>
        <p:nvPicPr>
          <p:cNvPr id="8" name="Picture 7">
            <a:extLst>
              <a:ext uri="{FF2B5EF4-FFF2-40B4-BE49-F238E27FC236}">
                <a16:creationId xmlns:a16="http://schemas.microsoft.com/office/drawing/2014/main" id="{0C371F1D-AF19-3224-DBDD-1EEB64385FA1}"/>
              </a:ext>
            </a:extLst>
          </p:cNvPr>
          <p:cNvPicPr>
            <a:picLocks noChangeAspect="1"/>
          </p:cNvPicPr>
          <p:nvPr/>
        </p:nvPicPr>
        <p:blipFill>
          <a:blip r:embed="rId4"/>
          <a:stretch>
            <a:fillRect/>
          </a:stretch>
        </p:blipFill>
        <p:spPr>
          <a:xfrm>
            <a:off x="268592" y="1312735"/>
            <a:ext cx="3856856" cy="2877140"/>
          </a:xfrm>
          <a:prstGeom prst="rect">
            <a:avLst/>
          </a:prstGeom>
        </p:spPr>
      </p:pic>
    </p:spTree>
    <p:extLst>
      <p:ext uri="{BB962C8B-B14F-4D97-AF65-F5344CB8AC3E}">
        <p14:creationId xmlns:p14="http://schemas.microsoft.com/office/powerpoint/2010/main" val="394807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3357563" y="3706416"/>
            <a:ext cx="3674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Aft>
                <a:spcPct val="40000"/>
              </a:spcAft>
              <a:buClr>
                <a:srgbClr val="FF0000"/>
              </a:buClr>
              <a:buFont typeface="Wingdings" pitchFamily="2" charset="2"/>
              <a:buChar char="Ø"/>
            </a:pPr>
            <a:endParaRPr lang="en-GB" altLang="en-US" sz="1800"/>
          </a:p>
        </p:txBody>
      </p:sp>
      <p:sp>
        <p:nvSpPr>
          <p:cNvPr id="15364" name="Text Box 2"/>
          <p:cNvSpPr txBox="1">
            <a:spLocks noChangeArrowheads="1"/>
          </p:cNvSpPr>
          <p:nvPr/>
        </p:nvSpPr>
        <p:spPr bwMode="auto">
          <a:xfrm>
            <a:off x="3275856" y="1383618"/>
            <a:ext cx="448225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28650" indent="-62865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Aft>
                <a:spcPct val="40000"/>
              </a:spcAft>
              <a:buClr>
                <a:srgbClr val="FF0000"/>
              </a:buClr>
              <a:buFont typeface="Wingdings" pitchFamily="2" charset="2"/>
              <a:buChar char="Ø"/>
            </a:pPr>
            <a:r>
              <a:rPr lang="en-GB" altLang="en-US" sz="1500" dirty="0">
                <a:solidFill>
                  <a:schemeClr val="bg2">
                    <a:lumMod val="10000"/>
                  </a:schemeClr>
                </a:solidFill>
                <a:latin typeface="Arial" pitchFamily="34" charset="0"/>
              </a:rPr>
              <a:t>Credit rating is applicable to both corporations &amp; countries (called sovereign rating)</a:t>
            </a:r>
          </a:p>
          <a:p>
            <a:pPr eaLnBrk="1" hangingPunct="1">
              <a:spcAft>
                <a:spcPct val="40000"/>
              </a:spcAft>
              <a:buClr>
                <a:srgbClr val="FF0000"/>
              </a:buClr>
              <a:buFont typeface="Wingdings" pitchFamily="2" charset="2"/>
              <a:buChar char="Ø"/>
            </a:pPr>
            <a:r>
              <a:rPr lang="en-GB" altLang="en-US" sz="1500" dirty="0">
                <a:solidFill>
                  <a:schemeClr val="bg2">
                    <a:lumMod val="10000"/>
                  </a:schemeClr>
                </a:solidFill>
                <a:latin typeface="Arial" pitchFamily="34" charset="0"/>
              </a:rPr>
              <a:t>Below investment grade rating (BBB+) increases the cost of finance and makes financing very difficult </a:t>
            </a:r>
          </a:p>
        </p:txBody>
      </p:sp>
      <p:pic>
        <p:nvPicPr>
          <p:cNvPr id="153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1701" y="1405254"/>
            <a:ext cx="834116" cy="29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a:cxnSpLocks noChangeShapeType="1"/>
          </p:cNvCxnSpPr>
          <p:nvPr/>
        </p:nvCxnSpPr>
        <p:spPr bwMode="auto">
          <a:xfrm>
            <a:off x="2843808" y="2323783"/>
            <a:ext cx="0" cy="2033588"/>
          </a:xfrm>
          <a:prstGeom prst="straightConnector1">
            <a:avLst/>
          </a:prstGeom>
          <a:noFill/>
          <a:ln w="28575" algn="ctr">
            <a:solidFill>
              <a:schemeClr val="tx2"/>
            </a:solidFill>
            <a:prstDash val="lgDash"/>
            <a:round/>
            <a:headEnd/>
            <a:tailEnd type="arrow" w="med" len="med"/>
          </a:ln>
          <a:extLst>
            <a:ext uri="{909E8E84-426E-40DD-AFC4-6F175D3DCCD1}">
              <a14:hiddenFill xmlns:a14="http://schemas.microsoft.com/office/drawing/2010/main">
                <a:noFill/>
              </a14:hiddenFill>
            </a:ext>
          </a:extLst>
        </p:spPr>
      </p:cxnSp>
      <p:sp>
        <p:nvSpPr>
          <p:cNvPr id="9" name="Text Box 56"/>
          <p:cNvSpPr txBox="1">
            <a:spLocks noChangeArrowheads="1"/>
          </p:cNvSpPr>
          <p:nvPr/>
        </p:nvSpPr>
        <p:spPr bwMode="auto">
          <a:xfrm>
            <a:off x="3734786" y="2902646"/>
            <a:ext cx="3564396" cy="1695073"/>
          </a:xfrm>
          <a:prstGeom prst="rect">
            <a:avLst/>
          </a:prstGeom>
          <a:ln/>
        </p:spPr>
        <p:style>
          <a:lnRef idx="1">
            <a:schemeClr val="accent6"/>
          </a:lnRef>
          <a:fillRef idx="2">
            <a:schemeClr val="accent6"/>
          </a:fillRef>
          <a:effectRef idx="1">
            <a:schemeClr val="accent6"/>
          </a:effectRef>
          <a:fontRef idx="minor">
            <a:schemeClr val="dk1"/>
          </a:fontRef>
        </p:style>
        <p:txBody>
          <a:bodyPr wrap="square" tIns="62100" bIns="62100">
            <a:spAutoFit/>
          </a:bodyPr>
          <a:lstStyle>
            <a:lvl1pPr marL="190500" indent="-190500">
              <a:defRPr>
                <a:solidFill>
                  <a:schemeClr val="bg1"/>
                </a:solidFill>
                <a:latin typeface="Arial" pitchFamily="34" charset="0"/>
              </a:defRPr>
            </a:lvl1pPr>
            <a:lvl2pPr marL="742950" indent="-285750">
              <a:defRPr>
                <a:solidFill>
                  <a:schemeClr val="bg1"/>
                </a:solidFill>
                <a:latin typeface="Arial" pitchFamily="34" charset="0"/>
              </a:defRPr>
            </a:lvl2pPr>
            <a:lvl3pPr marL="1143000" indent="-228600">
              <a:defRPr>
                <a:solidFill>
                  <a:schemeClr val="bg1"/>
                </a:solidFill>
                <a:latin typeface="Arial" pitchFamily="34" charset="0"/>
              </a:defRPr>
            </a:lvl3pPr>
            <a:lvl4pPr marL="1600200" indent="-228600">
              <a:defRPr>
                <a:solidFill>
                  <a:schemeClr val="bg1"/>
                </a:solidFill>
                <a:latin typeface="Arial" pitchFamily="34" charset="0"/>
              </a:defRPr>
            </a:lvl4pPr>
            <a:lvl5pPr marL="2057400" indent="-228600">
              <a:defRPr>
                <a:solidFill>
                  <a:schemeClr val="bg1"/>
                </a:solidFill>
                <a:latin typeface="Arial" pitchFamily="34" charset="0"/>
              </a:defRPr>
            </a:lvl5pPr>
            <a:lvl6pPr marL="2514600" indent="-228600" algn="ctr" eaLnBrk="0" fontAlgn="base" hangingPunct="0">
              <a:spcBef>
                <a:spcPct val="0"/>
              </a:spcBef>
              <a:spcAft>
                <a:spcPct val="0"/>
              </a:spcAft>
              <a:defRPr>
                <a:solidFill>
                  <a:schemeClr val="bg1"/>
                </a:solidFill>
                <a:latin typeface="Arial" pitchFamily="34" charset="0"/>
              </a:defRPr>
            </a:lvl6pPr>
            <a:lvl7pPr marL="2971800" indent="-228600" algn="ctr" eaLnBrk="0" fontAlgn="base" hangingPunct="0">
              <a:spcBef>
                <a:spcPct val="0"/>
              </a:spcBef>
              <a:spcAft>
                <a:spcPct val="0"/>
              </a:spcAft>
              <a:defRPr>
                <a:solidFill>
                  <a:schemeClr val="bg1"/>
                </a:solidFill>
                <a:latin typeface="Arial" pitchFamily="34" charset="0"/>
              </a:defRPr>
            </a:lvl7pPr>
            <a:lvl8pPr marL="3429000" indent="-228600" algn="ctr" eaLnBrk="0" fontAlgn="base" hangingPunct="0">
              <a:spcBef>
                <a:spcPct val="0"/>
              </a:spcBef>
              <a:spcAft>
                <a:spcPct val="0"/>
              </a:spcAft>
              <a:defRPr>
                <a:solidFill>
                  <a:schemeClr val="bg1"/>
                </a:solidFill>
                <a:latin typeface="Arial" pitchFamily="34" charset="0"/>
              </a:defRPr>
            </a:lvl8pPr>
            <a:lvl9pPr marL="3886200" indent="-228600" algn="ctr" eaLnBrk="0" fontAlgn="base" hangingPunct="0">
              <a:spcBef>
                <a:spcPct val="0"/>
              </a:spcBef>
              <a:spcAft>
                <a:spcPct val="0"/>
              </a:spcAft>
              <a:defRPr>
                <a:solidFill>
                  <a:schemeClr val="bg1"/>
                </a:solidFill>
                <a:latin typeface="Arial" pitchFamily="34" charset="0"/>
              </a:defRPr>
            </a:lvl9pPr>
          </a:lstStyle>
          <a:p>
            <a:pPr>
              <a:spcBef>
                <a:spcPct val="40000"/>
              </a:spcBef>
              <a:buClr>
                <a:schemeClr val="tx1"/>
              </a:buClr>
              <a:buSzPct val="100000"/>
              <a:buFont typeface="Wingdings" pitchFamily="2" charset="2"/>
              <a:buChar char="Ø"/>
              <a:defRPr/>
            </a:pPr>
            <a:r>
              <a:rPr lang="en-GB" sz="1500" dirty="0">
                <a:solidFill>
                  <a:schemeClr val="bg2">
                    <a:lumMod val="10000"/>
                  </a:schemeClr>
                </a:solidFill>
              </a:rPr>
              <a:t>Financiers seek:</a:t>
            </a:r>
          </a:p>
          <a:p>
            <a:pPr lvl="1">
              <a:spcBef>
                <a:spcPct val="40000"/>
              </a:spcBef>
              <a:buClr>
                <a:schemeClr val="tx1"/>
              </a:buClr>
              <a:buSzPct val="100000"/>
              <a:buFont typeface="Wingdings" pitchFamily="2" charset="2"/>
              <a:buChar char="Ø"/>
              <a:defRPr/>
            </a:pPr>
            <a:r>
              <a:rPr lang="en-GB" sz="1500" dirty="0">
                <a:solidFill>
                  <a:schemeClr val="bg2">
                    <a:lumMod val="10000"/>
                  </a:schemeClr>
                </a:solidFill>
              </a:rPr>
              <a:t>Partnerships - balance sheet strengthening </a:t>
            </a:r>
          </a:p>
          <a:p>
            <a:pPr lvl="1">
              <a:spcBef>
                <a:spcPct val="40000"/>
              </a:spcBef>
              <a:buClr>
                <a:schemeClr val="tx1"/>
              </a:buClr>
              <a:buSzPct val="100000"/>
              <a:buFont typeface="Wingdings" pitchFamily="2" charset="2"/>
              <a:buChar char="Ø"/>
              <a:defRPr/>
            </a:pPr>
            <a:r>
              <a:rPr lang="en-GB" sz="1500" dirty="0">
                <a:solidFill>
                  <a:schemeClr val="bg2">
                    <a:lumMod val="10000"/>
                  </a:schemeClr>
                </a:solidFill>
              </a:rPr>
              <a:t>Increasing liquidity to help utilities maintain their credit rating</a:t>
            </a:r>
            <a:endParaRPr lang="en-US" sz="1500" dirty="0">
              <a:solidFill>
                <a:schemeClr val="bg2">
                  <a:lumMod val="10000"/>
                </a:schemeClr>
              </a:solidFill>
            </a:endParaRPr>
          </a:p>
        </p:txBody>
      </p:sp>
      <p:sp>
        <p:nvSpPr>
          <p:cNvPr id="10" name="Rectangle 9"/>
          <p:cNvSpPr/>
          <p:nvPr/>
        </p:nvSpPr>
        <p:spPr>
          <a:xfrm>
            <a:off x="1439652" y="951570"/>
            <a:ext cx="4237435" cy="300082"/>
          </a:xfrm>
          <a:prstGeom prst="rect">
            <a:avLst/>
          </a:prstGeom>
        </p:spPr>
        <p:txBody>
          <a:bodyPr wrap="square">
            <a:spAutoFit/>
          </a:bodyPr>
          <a:lstStyle/>
          <a:p>
            <a:r>
              <a:rPr lang="en-US" sz="1350" b="1" dirty="0">
                <a:solidFill>
                  <a:schemeClr val="accent1">
                    <a:lumMod val="25000"/>
                  </a:schemeClr>
                </a:solidFill>
                <a:latin typeface="+mj-lt"/>
                <a:ea typeface="SimSun" panose="02010600030101010101" pitchFamily="2" charset="-122"/>
                <a:cs typeface="Vani" panose="020B0502040204020203" pitchFamily="34" charset="0"/>
              </a:rPr>
              <a:t>Credit ratings</a:t>
            </a:r>
            <a:endParaRPr lang="en-US" sz="1350" b="1" dirty="0">
              <a:solidFill>
                <a:schemeClr val="accent1">
                  <a:lumMod val="25000"/>
                </a:schemeClr>
              </a:solidFill>
              <a:latin typeface="+mj-lt"/>
            </a:endParaRPr>
          </a:p>
        </p:txBody>
      </p:sp>
      <p:sp>
        <p:nvSpPr>
          <p:cNvPr id="12" name="Rectangle 2"/>
          <p:cNvSpPr txBox="1">
            <a:spLocks noChangeArrowheads="1"/>
          </p:cNvSpPr>
          <p:nvPr/>
        </p:nvSpPr>
        <p:spPr bwMode="black">
          <a:xfrm>
            <a:off x="1440414" y="164046"/>
            <a:ext cx="6858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l" rtl="0" fontAlgn="base">
              <a:spcBef>
                <a:spcPct val="20000"/>
              </a:spcBef>
              <a:spcAft>
                <a:spcPct val="0"/>
              </a:spcAft>
              <a:defRPr sz="3600" b="1">
                <a:solidFill>
                  <a:schemeClr val="tx2"/>
                </a:solidFill>
                <a:latin typeface="+mj-lt"/>
                <a:ea typeface="+mj-ea"/>
                <a:cs typeface="+mj-cs"/>
              </a:defRPr>
            </a:lvl1pPr>
            <a:lvl2pPr algn="l" rtl="0" fontAlgn="base">
              <a:spcBef>
                <a:spcPct val="20000"/>
              </a:spcBef>
              <a:spcAft>
                <a:spcPct val="0"/>
              </a:spcAft>
              <a:defRPr sz="3600" b="1">
                <a:solidFill>
                  <a:schemeClr val="tx2"/>
                </a:solidFill>
                <a:latin typeface="Arial" charset="0"/>
              </a:defRPr>
            </a:lvl2pPr>
            <a:lvl3pPr algn="l" rtl="0" fontAlgn="base">
              <a:spcBef>
                <a:spcPct val="20000"/>
              </a:spcBef>
              <a:spcAft>
                <a:spcPct val="0"/>
              </a:spcAft>
              <a:defRPr sz="3600" b="1">
                <a:solidFill>
                  <a:schemeClr val="tx2"/>
                </a:solidFill>
                <a:latin typeface="Arial" charset="0"/>
              </a:defRPr>
            </a:lvl3pPr>
            <a:lvl4pPr algn="l" rtl="0" fontAlgn="base">
              <a:spcBef>
                <a:spcPct val="20000"/>
              </a:spcBef>
              <a:spcAft>
                <a:spcPct val="0"/>
              </a:spcAft>
              <a:defRPr sz="3600" b="1">
                <a:solidFill>
                  <a:schemeClr val="tx2"/>
                </a:solidFill>
                <a:latin typeface="Arial" charset="0"/>
              </a:defRPr>
            </a:lvl4pPr>
            <a:lvl5pPr algn="l" rtl="0" fontAlgn="base">
              <a:spcBef>
                <a:spcPct val="20000"/>
              </a:spcBef>
              <a:spcAft>
                <a:spcPct val="0"/>
              </a:spcAft>
              <a:defRPr sz="3600" b="1">
                <a:solidFill>
                  <a:schemeClr val="tx2"/>
                </a:solidFill>
                <a:latin typeface="Arial" charset="0"/>
              </a:defRPr>
            </a:lvl5pPr>
            <a:lvl6pPr marL="457200" algn="l" rtl="0" fontAlgn="base">
              <a:spcBef>
                <a:spcPct val="20000"/>
              </a:spcBef>
              <a:spcAft>
                <a:spcPct val="0"/>
              </a:spcAft>
              <a:defRPr sz="3600" b="1">
                <a:solidFill>
                  <a:schemeClr val="tx2"/>
                </a:solidFill>
                <a:latin typeface="Arial" charset="0"/>
              </a:defRPr>
            </a:lvl6pPr>
            <a:lvl7pPr marL="914400" algn="l" rtl="0" fontAlgn="base">
              <a:spcBef>
                <a:spcPct val="20000"/>
              </a:spcBef>
              <a:spcAft>
                <a:spcPct val="0"/>
              </a:spcAft>
              <a:defRPr sz="3600" b="1">
                <a:solidFill>
                  <a:schemeClr val="tx2"/>
                </a:solidFill>
                <a:latin typeface="Arial" charset="0"/>
              </a:defRPr>
            </a:lvl7pPr>
            <a:lvl8pPr marL="1371600" algn="l" rtl="0" fontAlgn="base">
              <a:spcBef>
                <a:spcPct val="20000"/>
              </a:spcBef>
              <a:spcAft>
                <a:spcPct val="0"/>
              </a:spcAft>
              <a:defRPr sz="3600" b="1">
                <a:solidFill>
                  <a:schemeClr val="tx2"/>
                </a:solidFill>
                <a:latin typeface="Arial" charset="0"/>
              </a:defRPr>
            </a:lvl8pPr>
            <a:lvl9pPr marL="1828800" algn="l" rtl="0" fontAlgn="base">
              <a:spcBef>
                <a:spcPct val="20000"/>
              </a:spcBef>
              <a:spcAft>
                <a:spcPct val="0"/>
              </a:spcAft>
              <a:defRPr sz="3600" b="1">
                <a:solidFill>
                  <a:schemeClr val="tx2"/>
                </a:solidFill>
                <a:latin typeface="Arial" charset="0"/>
              </a:defRPr>
            </a:lvl9pPr>
          </a:lstStyle>
          <a:p>
            <a:r>
              <a:rPr lang="en-GB" altLang="en-US" sz="2400" kern="0" dirty="0">
                <a:solidFill>
                  <a:schemeClr val="tx2">
                    <a:lumMod val="75000"/>
                  </a:schemeClr>
                </a:solidFill>
              </a:rPr>
              <a:t>4) Sources of Financing</a:t>
            </a:r>
          </a:p>
        </p:txBody>
      </p:sp>
    </p:spTree>
    <p:extLst>
      <p:ext uri="{BB962C8B-B14F-4D97-AF65-F5344CB8AC3E}">
        <p14:creationId xmlns:p14="http://schemas.microsoft.com/office/powerpoint/2010/main" val="2502252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DE5FF6-72C1-EEB7-BD80-A5A2638C2073}"/>
              </a:ext>
            </a:extLst>
          </p:cNvPr>
          <p:cNvPicPr>
            <a:picLocks noChangeAspect="1"/>
          </p:cNvPicPr>
          <p:nvPr/>
        </p:nvPicPr>
        <p:blipFill>
          <a:blip r:embed="rId3"/>
          <a:stretch>
            <a:fillRect/>
          </a:stretch>
        </p:blipFill>
        <p:spPr>
          <a:xfrm>
            <a:off x="828063" y="1732462"/>
            <a:ext cx="4044552" cy="2723549"/>
          </a:xfrm>
          <a:prstGeom prst="rect">
            <a:avLst/>
          </a:prstGeom>
        </p:spPr>
      </p:pic>
      <p:sp>
        <p:nvSpPr>
          <p:cNvPr id="2" name="Title 1">
            <a:extLst>
              <a:ext uri="{FF2B5EF4-FFF2-40B4-BE49-F238E27FC236}">
                <a16:creationId xmlns:a16="http://schemas.microsoft.com/office/drawing/2014/main" id="{B8C457CE-BE95-AA84-CED3-F65BE28DF491}"/>
              </a:ext>
            </a:extLst>
          </p:cNvPr>
          <p:cNvSpPr>
            <a:spLocks noGrp="1"/>
          </p:cNvSpPr>
          <p:nvPr>
            <p:ph type="title"/>
          </p:nvPr>
        </p:nvSpPr>
        <p:spPr>
          <a:xfrm>
            <a:off x="251520" y="87474"/>
            <a:ext cx="8424936" cy="648072"/>
          </a:xfrm>
        </p:spPr>
        <p:txBody>
          <a:bodyPr>
            <a:normAutofit/>
          </a:bodyPr>
          <a:lstStyle/>
          <a:p>
            <a:r>
              <a:rPr lang="en-US" dirty="0"/>
              <a:t>iv. Sources of Financing</a:t>
            </a:r>
          </a:p>
        </p:txBody>
      </p:sp>
      <p:sp>
        <p:nvSpPr>
          <p:cNvPr id="3" name="Content Placeholder 2">
            <a:extLst>
              <a:ext uri="{FF2B5EF4-FFF2-40B4-BE49-F238E27FC236}">
                <a16:creationId xmlns:a16="http://schemas.microsoft.com/office/drawing/2014/main" id="{D3E35DCB-561B-52E1-CA3E-D0F825F07269}"/>
              </a:ext>
            </a:extLst>
          </p:cNvPr>
          <p:cNvSpPr>
            <a:spLocks noGrp="1"/>
          </p:cNvSpPr>
          <p:nvPr>
            <p:ph idx="1"/>
          </p:nvPr>
        </p:nvSpPr>
        <p:spPr>
          <a:xfrm>
            <a:off x="285895" y="1036024"/>
            <a:ext cx="7632848" cy="400111"/>
          </a:xfrm>
        </p:spPr>
        <p:txBody>
          <a:bodyPr>
            <a:normAutofit/>
          </a:bodyPr>
          <a:lstStyle/>
          <a:p>
            <a:pPr marL="0" indent="0">
              <a:buNone/>
            </a:pPr>
            <a:r>
              <a:rPr lang="en-US" sz="1800" dirty="0"/>
              <a:t>High risk </a:t>
            </a:r>
            <a:r>
              <a:rPr lang="en-GB" sz="1800" b="0" i="0" dirty="0">
                <a:effectLst/>
                <a:latin typeface="Inter"/>
              </a:rPr>
              <a:t>→</a:t>
            </a:r>
            <a:r>
              <a:rPr lang="en-US" sz="1800" dirty="0"/>
              <a:t> High premium </a:t>
            </a:r>
            <a:r>
              <a:rPr lang="en-GB" sz="1800" b="0" i="0" dirty="0">
                <a:effectLst/>
                <a:latin typeface="Inter"/>
              </a:rPr>
              <a:t>→ </a:t>
            </a:r>
            <a:r>
              <a:rPr lang="en-GB" sz="1800" dirty="0"/>
              <a:t>High cost of financing</a:t>
            </a:r>
            <a:endParaRPr lang="en-US" sz="1800" dirty="0"/>
          </a:p>
        </p:txBody>
      </p:sp>
      <p:sp>
        <p:nvSpPr>
          <p:cNvPr id="4" name="TextBox 3">
            <a:extLst>
              <a:ext uri="{FF2B5EF4-FFF2-40B4-BE49-F238E27FC236}">
                <a16:creationId xmlns:a16="http://schemas.microsoft.com/office/drawing/2014/main" id="{2BF88FE2-ADF2-D939-03E0-D01A90596844}"/>
              </a:ext>
            </a:extLst>
          </p:cNvPr>
          <p:cNvSpPr txBox="1"/>
          <p:nvPr/>
        </p:nvSpPr>
        <p:spPr>
          <a:xfrm>
            <a:off x="262210" y="699753"/>
            <a:ext cx="5677942" cy="400110"/>
          </a:xfrm>
          <a:prstGeom prst="rect">
            <a:avLst/>
          </a:prstGeom>
          <a:noFill/>
        </p:spPr>
        <p:txBody>
          <a:bodyPr wrap="square" rtlCol="0">
            <a:spAutoFit/>
          </a:bodyPr>
          <a:lstStyle/>
          <a:p>
            <a:r>
              <a:rPr lang="en-US" sz="2000" b="1" dirty="0">
                <a:solidFill>
                  <a:schemeClr val="accent1"/>
                </a:solidFill>
              </a:rPr>
              <a:t>Risk</a:t>
            </a:r>
          </a:p>
        </p:txBody>
      </p:sp>
      <p:sp>
        <p:nvSpPr>
          <p:cNvPr id="6" name="Content Placeholder 2">
            <a:extLst>
              <a:ext uri="{FF2B5EF4-FFF2-40B4-BE49-F238E27FC236}">
                <a16:creationId xmlns:a16="http://schemas.microsoft.com/office/drawing/2014/main" id="{A882760C-E51F-CC84-322A-7E1AD444361B}"/>
              </a:ext>
            </a:extLst>
          </p:cNvPr>
          <p:cNvSpPr txBox="1">
            <a:spLocks/>
          </p:cNvSpPr>
          <p:nvPr/>
        </p:nvSpPr>
        <p:spPr>
          <a:xfrm>
            <a:off x="285895" y="1398537"/>
            <a:ext cx="8678594" cy="270086"/>
          </a:xfrm>
          <a:prstGeom prst="rect">
            <a:avLst/>
          </a:prstGeom>
          <a:solidFill>
            <a:schemeClr val="accent1"/>
          </a:solidFill>
          <a:ln w="19050">
            <a:solidFill>
              <a:schemeClr val="tx1"/>
            </a:solid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chemeClr val="bg1"/>
                </a:solidFill>
              </a:rPr>
              <a:t>Example: US Exim Bank (https://</a:t>
            </a:r>
            <a:r>
              <a:rPr lang="en-GB" sz="1800" dirty="0" err="1">
                <a:solidFill>
                  <a:schemeClr val="bg1"/>
                </a:solidFill>
              </a:rPr>
              <a:t>www.exim.gov</a:t>
            </a:r>
            <a:r>
              <a:rPr lang="en-GB" sz="1800" dirty="0">
                <a:solidFill>
                  <a:schemeClr val="bg1"/>
                </a:solidFill>
              </a:rPr>
              <a:t>/resources/exposure-fees/long-term-exposure-fee-calculator)</a:t>
            </a:r>
            <a:endParaRPr lang="en-US" sz="1800" dirty="0">
              <a:solidFill>
                <a:schemeClr val="bg1"/>
              </a:solidFill>
            </a:endParaRPr>
          </a:p>
        </p:txBody>
      </p:sp>
      <p:sp>
        <p:nvSpPr>
          <p:cNvPr id="10" name="Rounded Rectangle 9">
            <a:extLst>
              <a:ext uri="{FF2B5EF4-FFF2-40B4-BE49-F238E27FC236}">
                <a16:creationId xmlns:a16="http://schemas.microsoft.com/office/drawing/2014/main" id="{1084C77A-1A2F-AF6A-1582-995AF2276C7F}"/>
              </a:ext>
            </a:extLst>
          </p:cNvPr>
          <p:cNvSpPr/>
          <p:nvPr/>
        </p:nvSpPr>
        <p:spPr>
          <a:xfrm>
            <a:off x="1406747" y="3652190"/>
            <a:ext cx="648072" cy="455286"/>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DE1EB70-25C9-9B1E-75BA-7F771C7790DD}"/>
              </a:ext>
            </a:extLst>
          </p:cNvPr>
          <p:cNvPicPr>
            <a:picLocks noChangeAspect="1"/>
          </p:cNvPicPr>
          <p:nvPr/>
        </p:nvPicPr>
        <p:blipFill>
          <a:blip r:embed="rId4"/>
          <a:stretch>
            <a:fillRect/>
          </a:stretch>
        </p:blipFill>
        <p:spPr>
          <a:xfrm>
            <a:off x="2645634" y="2038779"/>
            <a:ext cx="3797254" cy="2557177"/>
          </a:xfrm>
          <a:prstGeom prst="rect">
            <a:avLst/>
          </a:prstGeom>
        </p:spPr>
      </p:pic>
      <p:sp>
        <p:nvSpPr>
          <p:cNvPr id="11" name="Rounded Rectangle 10">
            <a:extLst>
              <a:ext uri="{FF2B5EF4-FFF2-40B4-BE49-F238E27FC236}">
                <a16:creationId xmlns:a16="http://schemas.microsoft.com/office/drawing/2014/main" id="{D294FB9B-6E83-B4CD-CA83-5170178D5C3E}"/>
              </a:ext>
            </a:extLst>
          </p:cNvPr>
          <p:cNvSpPr/>
          <p:nvPr/>
        </p:nvSpPr>
        <p:spPr>
          <a:xfrm>
            <a:off x="3178389" y="3853840"/>
            <a:ext cx="648072" cy="455286"/>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87902D3-553D-F003-0D62-0426D73EC5AC}"/>
              </a:ext>
            </a:extLst>
          </p:cNvPr>
          <p:cNvPicPr>
            <a:picLocks noChangeAspect="1"/>
          </p:cNvPicPr>
          <p:nvPr/>
        </p:nvPicPr>
        <p:blipFill>
          <a:blip r:embed="rId5"/>
          <a:stretch>
            <a:fillRect/>
          </a:stretch>
        </p:blipFill>
        <p:spPr>
          <a:xfrm>
            <a:off x="4385240" y="2331614"/>
            <a:ext cx="3847859" cy="2575646"/>
          </a:xfrm>
          <a:prstGeom prst="rect">
            <a:avLst/>
          </a:prstGeom>
        </p:spPr>
      </p:pic>
      <p:sp>
        <p:nvSpPr>
          <p:cNvPr id="13" name="Rounded Rectangle 12">
            <a:extLst>
              <a:ext uri="{FF2B5EF4-FFF2-40B4-BE49-F238E27FC236}">
                <a16:creationId xmlns:a16="http://schemas.microsoft.com/office/drawing/2014/main" id="{74F850C2-7C70-B4C7-14FF-28F88885CC89}"/>
              </a:ext>
            </a:extLst>
          </p:cNvPr>
          <p:cNvSpPr/>
          <p:nvPr/>
        </p:nvSpPr>
        <p:spPr>
          <a:xfrm>
            <a:off x="4872615" y="4174504"/>
            <a:ext cx="648072" cy="455286"/>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FDF81CBA-4307-261B-488A-5787E2689F77}"/>
              </a:ext>
            </a:extLst>
          </p:cNvPr>
          <p:cNvSpPr/>
          <p:nvPr/>
        </p:nvSpPr>
        <p:spPr>
          <a:xfrm>
            <a:off x="2849153" y="1779662"/>
            <a:ext cx="1074775" cy="18763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CD090B42-91EC-EF60-A5A6-CA274C26D5DF}"/>
              </a:ext>
            </a:extLst>
          </p:cNvPr>
          <p:cNvSpPr/>
          <p:nvPr/>
        </p:nvSpPr>
        <p:spPr>
          <a:xfrm>
            <a:off x="4499286" y="2087558"/>
            <a:ext cx="1074775" cy="18763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256E5185-72F2-0211-ED8C-D9A658E77C87}"/>
              </a:ext>
            </a:extLst>
          </p:cNvPr>
          <p:cNvSpPr/>
          <p:nvPr/>
        </p:nvSpPr>
        <p:spPr>
          <a:xfrm>
            <a:off x="6275508" y="2384115"/>
            <a:ext cx="1074775" cy="18763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95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57CE-BE95-AA84-CED3-F65BE28DF491}"/>
              </a:ext>
            </a:extLst>
          </p:cNvPr>
          <p:cNvSpPr>
            <a:spLocks noGrp="1"/>
          </p:cNvSpPr>
          <p:nvPr>
            <p:ph type="title"/>
          </p:nvPr>
        </p:nvSpPr>
        <p:spPr>
          <a:xfrm>
            <a:off x="251520" y="87474"/>
            <a:ext cx="8424936" cy="648072"/>
          </a:xfrm>
        </p:spPr>
        <p:txBody>
          <a:bodyPr>
            <a:normAutofit/>
          </a:bodyPr>
          <a:lstStyle/>
          <a:p>
            <a:r>
              <a:rPr lang="en-US" dirty="0"/>
              <a:t>iv. Sources of Financing</a:t>
            </a:r>
          </a:p>
        </p:txBody>
      </p:sp>
      <p:sp>
        <p:nvSpPr>
          <p:cNvPr id="3" name="Content Placeholder 2">
            <a:extLst>
              <a:ext uri="{FF2B5EF4-FFF2-40B4-BE49-F238E27FC236}">
                <a16:creationId xmlns:a16="http://schemas.microsoft.com/office/drawing/2014/main" id="{D3E35DCB-561B-52E1-CA3E-D0F825F07269}"/>
              </a:ext>
            </a:extLst>
          </p:cNvPr>
          <p:cNvSpPr>
            <a:spLocks noGrp="1"/>
          </p:cNvSpPr>
          <p:nvPr>
            <p:ph idx="1"/>
          </p:nvPr>
        </p:nvSpPr>
        <p:spPr>
          <a:xfrm>
            <a:off x="285895" y="1036024"/>
            <a:ext cx="7632848" cy="400111"/>
          </a:xfrm>
        </p:spPr>
        <p:txBody>
          <a:bodyPr>
            <a:normAutofit/>
          </a:bodyPr>
          <a:lstStyle/>
          <a:p>
            <a:pPr marL="0" indent="0">
              <a:buNone/>
            </a:pPr>
            <a:r>
              <a:rPr lang="en-US" sz="1800" dirty="0"/>
              <a:t>High risk </a:t>
            </a:r>
            <a:r>
              <a:rPr lang="en-GB" sz="1800" b="0" i="0" dirty="0">
                <a:effectLst/>
                <a:latin typeface="Inter"/>
              </a:rPr>
              <a:t>→</a:t>
            </a:r>
            <a:r>
              <a:rPr lang="en-US" sz="1800" dirty="0"/>
              <a:t> High premium </a:t>
            </a:r>
            <a:r>
              <a:rPr lang="en-GB" sz="1800" b="0" i="0" dirty="0">
                <a:effectLst/>
                <a:latin typeface="Inter"/>
              </a:rPr>
              <a:t>→ </a:t>
            </a:r>
            <a:r>
              <a:rPr lang="en-GB" sz="1800" dirty="0"/>
              <a:t>High cost of financing</a:t>
            </a:r>
            <a:endParaRPr lang="en-US" sz="1800" dirty="0"/>
          </a:p>
        </p:txBody>
      </p:sp>
      <p:sp>
        <p:nvSpPr>
          <p:cNvPr id="4" name="TextBox 3">
            <a:extLst>
              <a:ext uri="{FF2B5EF4-FFF2-40B4-BE49-F238E27FC236}">
                <a16:creationId xmlns:a16="http://schemas.microsoft.com/office/drawing/2014/main" id="{2BF88FE2-ADF2-D939-03E0-D01A90596844}"/>
              </a:ext>
            </a:extLst>
          </p:cNvPr>
          <p:cNvSpPr txBox="1"/>
          <p:nvPr/>
        </p:nvSpPr>
        <p:spPr>
          <a:xfrm>
            <a:off x="262210" y="699753"/>
            <a:ext cx="5677942" cy="400110"/>
          </a:xfrm>
          <a:prstGeom prst="rect">
            <a:avLst/>
          </a:prstGeom>
          <a:noFill/>
        </p:spPr>
        <p:txBody>
          <a:bodyPr wrap="square" rtlCol="0">
            <a:spAutoFit/>
          </a:bodyPr>
          <a:lstStyle/>
          <a:p>
            <a:r>
              <a:rPr lang="en-US" sz="2000" b="1" dirty="0">
                <a:solidFill>
                  <a:schemeClr val="accent1"/>
                </a:solidFill>
              </a:rPr>
              <a:t>Risk</a:t>
            </a:r>
          </a:p>
        </p:txBody>
      </p:sp>
      <p:sp>
        <p:nvSpPr>
          <p:cNvPr id="6" name="Content Placeholder 2">
            <a:extLst>
              <a:ext uri="{FF2B5EF4-FFF2-40B4-BE49-F238E27FC236}">
                <a16:creationId xmlns:a16="http://schemas.microsoft.com/office/drawing/2014/main" id="{A882760C-E51F-CC84-322A-7E1AD444361B}"/>
              </a:ext>
            </a:extLst>
          </p:cNvPr>
          <p:cNvSpPr txBox="1">
            <a:spLocks/>
          </p:cNvSpPr>
          <p:nvPr/>
        </p:nvSpPr>
        <p:spPr>
          <a:xfrm>
            <a:off x="285895" y="1398537"/>
            <a:ext cx="8678594" cy="270086"/>
          </a:xfrm>
          <a:prstGeom prst="rect">
            <a:avLst/>
          </a:prstGeom>
          <a:solidFill>
            <a:schemeClr val="accent1"/>
          </a:solidFill>
          <a:ln w="19050">
            <a:solidFill>
              <a:schemeClr val="tx1"/>
            </a:solid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chemeClr val="bg1"/>
                </a:solidFill>
              </a:rPr>
              <a:t>Example: US Exim Bank (https://</a:t>
            </a:r>
            <a:r>
              <a:rPr lang="en-GB" sz="1800" dirty="0" err="1">
                <a:solidFill>
                  <a:schemeClr val="bg1"/>
                </a:solidFill>
              </a:rPr>
              <a:t>www.exim.gov</a:t>
            </a:r>
            <a:r>
              <a:rPr lang="en-GB" sz="1800" dirty="0">
                <a:solidFill>
                  <a:schemeClr val="bg1"/>
                </a:solidFill>
              </a:rPr>
              <a:t>/resources/exposure-fees/long-term-exposure-fee-calculator)</a:t>
            </a:r>
            <a:endParaRPr lang="en-US" sz="1800" dirty="0">
              <a:solidFill>
                <a:schemeClr val="bg1"/>
              </a:solidFill>
            </a:endParaRPr>
          </a:p>
        </p:txBody>
      </p:sp>
      <p:pic>
        <p:nvPicPr>
          <p:cNvPr id="7" name="Picture 6">
            <a:extLst>
              <a:ext uri="{FF2B5EF4-FFF2-40B4-BE49-F238E27FC236}">
                <a16:creationId xmlns:a16="http://schemas.microsoft.com/office/drawing/2014/main" id="{1A7456D0-B9D4-0CC0-BF26-5690F3F73A5E}"/>
              </a:ext>
            </a:extLst>
          </p:cNvPr>
          <p:cNvPicPr>
            <a:picLocks noChangeAspect="1"/>
          </p:cNvPicPr>
          <p:nvPr/>
        </p:nvPicPr>
        <p:blipFill>
          <a:blip r:embed="rId3"/>
          <a:stretch>
            <a:fillRect/>
          </a:stretch>
        </p:blipFill>
        <p:spPr>
          <a:xfrm>
            <a:off x="827584" y="1712142"/>
            <a:ext cx="4045031" cy="2731605"/>
          </a:xfrm>
          <a:prstGeom prst="rect">
            <a:avLst/>
          </a:prstGeom>
        </p:spPr>
      </p:pic>
      <p:pic>
        <p:nvPicPr>
          <p:cNvPr id="8" name="Picture 7">
            <a:extLst>
              <a:ext uri="{FF2B5EF4-FFF2-40B4-BE49-F238E27FC236}">
                <a16:creationId xmlns:a16="http://schemas.microsoft.com/office/drawing/2014/main" id="{936B4FF6-8B47-F000-69F0-8FC7DEBF4238}"/>
              </a:ext>
            </a:extLst>
          </p:cNvPr>
          <p:cNvPicPr>
            <a:picLocks noChangeAspect="1"/>
          </p:cNvPicPr>
          <p:nvPr/>
        </p:nvPicPr>
        <p:blipFill>
          <a:blip r:embed="rId4"/>
          <a:stretch>
            <a:fillRect/>
          </a:stretch>
        </p:blipFill>
        <p:spPr>
          <a:xfrm>
            <a:off x="2633982" y="2031136"/>
            <a:ext cx="3847859" cy="2598654"/>
          </a:xfrm>
          <a:prstGeom prst="rect">
            <a:avLst/>
          </a:prstGeom>
        </p:spPr>
      </p:pic>
      <p:sp>
        <p:nvSpPr>
          <p:cNvPr id="10" name="Rounded Rectangle 9">
            <a:extLst>
              <a:ext uri="{FF2B5EF4-FFF2-40B4-BE49-F238E27FC236}">
                <a16:creationId xmlns:a16="http://schemas.microsoft.com/office/drawing/2014/main" id="{1084C77A-1A2F-AF6A-1582-995AF2276C7F}"/>
              </a:ext>
            </a:extLst>
          </p:cNvPr>
          <p:cNvSpPr/>
          <p:nvPr/>
        </p:nvSpPr>
        <p:spPr>
          <a:xfrm>
            <a:off x="1406747" y="3652190"/>
            <a:ext cx="648072" cy="455286"/>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D294FB9B-6E83-B4CD-CA83-5170178D5C3E}"/>
              </a:ext>
            </a:extLst>
          </p:cNvPr>
          <p:cNvSpPr/>
          <p:nvPr/>
        </p:nvSpPr>
        <p:spPr>
          <a:xfrm>
            <a:off x="3178389" y="3853840"/>
            <a:ext cx="648072" cy="455286"/>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E4180A2-BA6C-0E8F-CF89-01E8E3687A20}"/>
              </a:ext>
            </a:extLst>
          </p:cNvPr>
          <p:cNvPicPr>
            <a:picLocks noChangeAspect="1"/>
          </p:cNvPicPr>
          <p:nvPr/>
        </p:nvPicPr>
        <p:blipFill>
          <a:blip r:embed="rId5"/>
          <a:stretch>
            <a:fillRect/>
          </a:stretch>
        </p:blipFill>
        <p:spPr>
          <a:xfrm>
            <a:off x="4370867" y="2331614"/>
            <a:ext cx="3847859" cy="2578066"/>
          </a:xfrm>
          <a:prstGeom prst="rect">
            <a:avLst/>
          </a:prstGeom>
        </p:spPr>
      </p:pic>
      <p:sp>
        <p:nvSpPr>
          <p:cNvPr id="13" name="Rounded Rectangle 12">
            <a:extLst>
              <a:ext uri="{FF2B5EF4-FFF2-40B4-BE49-F238E27FC236}">
                <a16:creationId xmlns:a16="http://schemas.microsoft.com/office/drawing/2014/main" id="{74F850C2-7C70-B4C7-14FF-28F88885CC89}"/>
              </a:ext>
            </a:extLst>
          </p:cNvPr>
          <p:cNvSpPr/>
          <p:nvPr/>
        </p:nvSpPr>
        <p:spPr>
          <a:xfrm>
            <a:off x="4872615" y="4174504"/>
            <a:ext cx="648072" cy="455286"/>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FDF81CBA-4307-261B-488A-5787E2689F77}"/>
              </a:ext>
            </a:extLst>
          </p:cNvPr>
          <p:cNvSpPr/>
          <p:nvPr/>
        </p:nvSpPr>
        <p:spPr>
          <a:xfrm>
            <a:off x="2849153" y="1779662"/>
            <a:ext cx="1074775" cy="18763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CD090B42-91EC-EF60-A5A6-CA274C26D5DF}"/>
              </a:ext>
            </a:extLst>
          </p:cNvPr>
          <p:cNvSpPr/>
          <p:nvPr/>
        </p:nvSpPr>
        <p:spPr>
          <a:xfrm>
            <a:off x="4499286" y="2087558"/>
            <a:ext cx="1074775" cy="18763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256E5185-72F2-0211-ED8C-D9A658E77C87}"/>
              </a:ext>
            </a:extLst>
          </p:cNvPr>
          <p:cNvSpPr/>
          <p:nvPr/>
        </p:nvSpPr>
        <p:spPr>
          <a:xfrm>
            <a:off x="6275508" y="2384115"/>
            <a:ext cx="1074775" cy="18763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E4A96071-4949-B4D8-64B9-9F2D428E64DF}"/>
              </a:ext>
            </a:extLst>
          </p:cNvPr>
          <p:cNvSpPr/>
          <p:nvPr/>
        </p:nvSpPr>
        <p:spPr>
          <a:xfrm>
            <a:off x="6275509" y="3077944"/>
            <a:ext cx="456732" cy="187635"/>
          </a:xfrm>
          <a:prstGeom prst="round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FEE4FD81-2545-0ABC-132C-A2E58A2351FE}"/>
              </a:ext>
            </a:extLst>
          </p:cNvPr>
          <p:cNvSpPr/>
          <p:nvPr/>
        </p:nvSpPr>
        <p:spPr>
          <a:xfrm>
            <a:off x="6275508" y="2610419"/>
            <a:ext cx="528740" cy="187635"/>
          </a:xfrm>
          <a:prstGeom prst="round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F0DE6234-F582-ACFF-ED3E-A381CB7B016B}"/>
              </a:ext>
            </a:extLst>
          </p:cNvPr>
          <p:cNvSpPr/>
          <p:nvPr/>
        </p:nvSpPr>
        <p:spPr>
          <a:xfrm>
            <a:off x="6258765" y="3319078"/>
            <a:ext cx="473476" cy="187635"/>
          </a:xfrm>
          <a:prstGeom prst="round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7654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49F43-0EB5-0499-F7FA-BF15F46ACDC9}"/>
              </a:ext>
            </a:extLst>
          </p:cNvPr>
          <p:cNvSpPr>
            <a:spLocks noGrp="1"/>
          </p:cNvSpPr>
          <p:nvPr>
            <p:ph type="title"/>
          </p:nvPr>
        </p:nvSpPr>
        <p:spPr>
          <a:xfrm>
            <a:off x="251520" y="87474"/>
            <a:ext cx="8424936" cy="648072"/>
          </a:xfrm>
        </p:spPr>
        <p:txBody>
          <a:bodyPr>
            <a:normAutofit/>
          </a:bodyPr>
          <a:lstStyle/>
          <a:p>
            <a:r>
              <a:rPr lang="en-GB" dirty="0"/>
              <a:t>Designing Case Studies in FINPLAN</a:t>
            </a:r>
            <a:endParaRPr lang="en-US" dirty="0"/>
          </a:p>
        </p:txBody>
      </p:sp>
      <p:sp>
        <p:nvSpPr>
          <p:cNvPr id="3" name="Content Placeholder 2">
            <a:extLst>
              <a:ext uri="{FF2B5EF4-FFF2-40B4-BE49-F238E27FC236}">
                <a16:creationId xmlns:a16="http://schemas.microsoft.com/office/drawing/2014/main" id="{20C1CF6A-B404-B171-644C-56E34FCC755D}"/>
              </a:ext>
            </a:extLst>
          </p:cNvPr>
          <p:cNvSpPr>
            <a:spLocks noGrp="1"/>
          </p:cNvSpPr>
          <p:nvPr>
            <p:ph idx="1"/>
          </p:nvPr>
        </p:nvSpPr>
        <p:spPr>
          <a:xfrm>
            <a:off x="251520" y="1099863"/>
            <a:ext cx="8712968" cy="3643052"/>
          </a:xfrm>
        </p:spPr>
        <p:txBody>
          <a:bodyPr>
            <a:normAutofit/>
          </a:bodyPr>
          <a:lstStyle/>
          <a:p>
            <a:pPr>
              <a:buFont typeface="+mj-lt"/>
              <a:buAutoNum type="arabicPeriod"/>
            </a:pPr>
            <a:r>
              <a:rPr lang="en-US" sz="1800" b="1" dirty="0"/>
              <a:t>Review the Power System Expansion Plan</a:t>
            </a:r>
          </a:p>
          <a:p>
            <a:pPr lvl="1">
              <a:buFont typeface="Arial" panose="020B0604020202020204" pitchFamily="34" charset="0"/>
              <a:buChar char="•"/>
            </a:pPr>
            <a:r>
              <a:rPr lang="en-US" sz="1800" dirty="0"/>
              <a:t>To identify a project in terms of size of the project, type of technology, possible suppliers, etc.</a:t>
            </a:r>
          </a:p>
          <a:p>
            <a:pPr lvl="1">
              <a:buFont typeface="Arial" panose="020B0604020202020204" pitchFamily="34" charset="0"/>
              <a:buChar char="•"/>
            </a:pPr>
            <a:r>
              <a:rPr lang="en-US" sz="1800" dirty="0"/>
              <a:t>To set the year when the project will be starting</a:t>
            </a:r>
          </a:p>
          <a:p>
            <a:endParaRPr lang="en-US" sz="1800" dirty="0"/>
          </a:p>
          <a:p>
            <a:pPr marL="0" indent="0">
              <a:buNone/>
            </a:pPr>
            <a:r>
              <a:rPr lang="en-US" sz="1800" b="1" dirty="0"/>
              <a:t>2.   Data collection</a:t>
            </a:r>
          </a:p>
          <a:p>
            <a:pPr lvl="1">
              <a:buFont typeface="Arial" panose="020B0604020202020204" pitchFamily="34" charset="0"/>
              <a:buChar char="•"/>
            </a:pPr>
            <a:r>
              <a:rPr lang="en-US" sz="1800" dirty="0"/>
              <a:t>Adjusted to scope of study</a:t>
            </a:r>
          </a:p>
          <a:p>
            <a:pPr lvl="1">
              <a:buFont typeface="Arial" panose="020B0604020202020204" pitchFamily="34" charset="0"/>
              <a:buChar char="•"/>
            </a:pPr>
            <a:r>
              <a:rPr lang="en-US" sz="1800" dirty="0"/>
              <a:t>Financial state of utility in base year (if corporate finance)</a:t>
            </a:r>
          </a:p>
          <a:p>
            <a:pPr lvl="1">
              <a:buFont typeface="Arial" panose="020B0604020202020204" pitchFamily="34" charset="0"/>
              <a:buChar char="•"/>
            </a:pPr>
            <a:r>
              <a:rPr lang="en-US" sz="1800" dirty="0"/>
              <a:t>Review financial environment at national, regional &amp; international level</a:t>
            </a:r>
          </a:p>
          <a:p>
            <a:pPr lvl="1">
              <a:buFont typeface="Arial" panose="020B0604020202020204" pitchFamily="34" charset="0"/>
              <a:buChar char="•"/>
            </a:pPr>
            <a:r>
              <a:rPr lang="en-US" sz="1800" dirty="0"/>
              <a:t>Identify sources of financing</a:t>
            </a:r>
          </a:p>
        </p:txBody>
      </p:sp>
      <p:sp>
        <p:nvSpPr>
          <p:cNvPr id="4" name="TextBox 3">
            <a:extLst>
              <a:ext uri="{FF2B5EF4-FFF2-40B4-BE49-F238E27FC236}">
                <a16:creationId xmlns:a16="http://schemas.microsoft.com/office/drawing/2014/main" id="{882ED0B2-36BE-D1AA-4728-E1AFF171BBBB}"/>
              </a:ext>
            </a:extLst>
          </p:cNvPr>
          <p:cNvSpPr txBox="1"/>
          <p:nvPr/>
        </p:nvSpPr>
        <p:spPr>
          <a:xfrm>
            <a:off x="262211" y="699753"/>
            <a:ext cx="2736304" cy="400110"/>
          </a:xfrm>
          <a:prstGeom prst="rect">
            <a:avLst/>
          </a:prstGeom>
          <a:noFill/>
        </p:spPr>
        <p:txBody>
          <a:bodyPr wrap="square" rtlCol="0">
            <a:spAutoFit/>
          </a:bodyPr>
          <a:lstStyle/>
          <a:p>
            <a:r>
              <a:rPr lang="en-US" sz="2000" b="1" dirty="0">
                <a:solidFill>
                  <a:schemeClr val="accent1"/>
                </a:solidFill>
              </a:rPr>
              <a:t>Overview</a:t>
            </a:r>
          </a:p>
        </p:txBody>
      </p:sp>
    </p:spTree>
    <p:extLst>
      <p:ext uri="{BB962C8B-B14F-4D97-AF65-F5344CB8AC3E}">
        <p14:creationId xmlns:p14="http://schemas.microsoft.com/office/powerpoint/2010/main" val="3968296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57CE-BE95-AA84-CED3-F65BE28DF491}"/>
              </a:ext>
            </a:extLst>
          </p:cNvPr>
          <p:cNvSpPr>
            <a:spLocks noGrp="1"/>
          </p:cNvSpPr>
          <p:nvPr>
            <p:ph type="title"/>
          </p:nvPr>
        </p:nvSpPr>
        <p:spPr>
          <a:xfrm>
            <a:off x="251520" y="87474"/>
            <a:ext cx="8424936" cy="648072"/>
          </a:xfrm>
        </p:spPr>
        <p:txBody>
          <a:bodyPr>
            <a:normAutofit/>
          </a:bodyPr>
          <a:lstStyle/>
          <a:p>
            <a:r>
              <a:rPr lang="en-US" dirty="0"/>
              <a:t>iv. Sources of Financing</a:t>
            </a:r>
          </a:p>
        </p:txBody>
      </p:sp>
      <p:sp>
        <p:nvSpPr>
          <p:cNvPr id="3" name="Content Placeholder 2">
            <a:extLst>
              <a:ext uri="{FF2B5EF4-FFF2-40B4-BE49-F238E27FC236}">
                <a16:creationId xmlns:a16="http://schemas.microsoft.com/office/drawing/2014/main" id="{D3E35DCB-561B-52E1-CA3E-D0F825F07269}"/>
              </a:ext>
            </a:extLst>
          </p:cNvPr>
          <p:cNvSpPr>
            <a:spLocks noGrp="1"/>
          </p:cNvSpPr>
          <p:nvPr>
            <p:ph idx="1"/>
          </p:nvPr>
        </p:nvSpPr>
        <p:spPr>
          <a:xfrm>
            <a:off x="755576" y="1563638"/>
            <a:ext cx="7632848" cy="3094463"/>
          </a:xfrm>
        </p:spPr>
        <p:txBody>
          <a:bodyPr>
            <a:normAutofit/>
          </a:bodyPr>
          <a:lstStyle/>
          <a:p>
            <a:pPr marL="0" indent="0">
              <a:buNone/>
            </a:pPr>
            <a:endParaRPr lang="en-US" dirty="0"/>
          </a:p>
        </p:txBody>
      </p:sp>
      <p:sp>
        <p:nvSpPr>
          <p:cNvPr id="4" name="TextBox 3">
            <a:extLst>
              <a:ext uri="{FF2B5EF4-FFF2-40B4-BE49-F238E27FC236}">
                <a16:creationId xmlns:a16="http://schemas.microsoft.com/office/drawing/2014/main" id="{2BF88FE2-ADF2-D939-03E0-D01A90596844}"/>
              </a:ext>
            </a:extLst>
          </p:cNvPr>
          <p:cNvSpPr txBox="1"/>
          <p:nvPr/>
        </p:nvSpPr>
        <p:spPr>
          <a:xfrm>
            <a:off x="262210" y="699753"/>
            <a:ext cx="5677942" cy="400110"/>
          </a:xfrm>
          <a:prstGeom prst="rect">
            <a:avLst/>
          </a:prstGeom>
          <a:noFill/>
        </p:spPr>
        <p:txBody>
          <a:bodyPr wrap="square" rtlCol="0">
            <a:spAutoFit/>
          </a:bodyPr>
          <a:lstStyle/>
          <a:p>
            <a:r>
              <a:rPr lang="en-US" sz="2000" b="1" dirty="0">
                <a:solidFill>
                  <a:schemeClr val="accent1"/>
                </a:solidFill>
              </a:rPr>
              <a:t>Credit Ratings</a:t>
            </a:r>
          </a:p>
        </p:txBody>
      </p:sp>
      <p:pic>
        <p:nvPicPr>
          <p:cNvPr id="1026" name="Picture 2" descr="Interest Rate (%) Globally">
            <a:extLst>
              <a:ext uri="{FF2B5EF4-FFF2-40B4-BE49-F238E27FC236}">
                <a16:creationId xmlns:a16="http://schemas.microsoft.com/office/drawing/2014/main" id="{3F5CC5A3-BC90-F41F-4403-7575506B06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27" r="1933"/>
          <a:stretch/>
        </p:blipFill>
        <p:spPr bwMode="auto">
          <a:xfrm>
            <a:off x="179512" y="1230186"/>
            <a:ext cx="4104456" cy="28940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untries by Credit Rating : MapPorn">
            <a:extLst>
              <a:ext uri="{FF2B5EF4-FFF2-40B4-BE49-F238E27FC236}">
                <a16:creationId xmlns:a16="http://schemas.microsoft.com/office/drawing/2014/main" id="{835A6F41-22F6-F86D-698A-CCB1C356C8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887" r="7176" b="8319"/>
          <a:stretch/>
        </p:blipFill>
        <p:spPr bwMode="auto">
          <a:xfrm>
            <a:off x="4283968" y="1230186"/>
            <a:ext cx="4780701" cy="28735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untries by Credit Rating : MapPorn">
            <a:extLst>
              <a:ext uri="{FF2B5EF4-FFF2-40B4-BE49-F238E27FC236}">
                <a16:creationId xmlns:a16="http://schemas.microsoft.com/office/drawing/2014/main" id="{FA1C413C-AEFA-371E-4ED3-8681E34863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61581" r="85835"/>
          <a:stretch/>
        </p:blipFill>
        <p:spPr bwMode="auto">
          <a:xfrm>
            <a:off x="4283968" y="3048280"/>
            <a:ext cx="754147" cy="105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877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57CE-BE95-AA84-CED3-F65BE28DF491}"/>
              </a:ext>
            </a:extLst>
          </p:cNvPr>
          <p:cNvSpPr>
            <a:spLocks noGrp="1"/>
          </p:cNvSpPr>
          <p:nvPr>
            <p:ph type="title"/>
          </p:nvPr>
        </p:nvSpPr>
        <p:spPr>
          <a:xfrm>
            <a:off x="251520" y="87474"/>
            <a:ext cx="8424936" cy="648072"/>
          </a:xfrm>
        </p:spPr>
        <p:txBody>
          <a:bodyPr>
            <a:normAutofit/>
          </a:bodyPr>
          <a:lstStyle/>
          <a:p>
            <a:r>
              <a:rPr lang="en-US" dirty="0"/>
              <a:t>iv. Sources of Financing</a:t>
            </a:r>
          </a:p>
        </p:txBody>
      </p:sp>
      <p:sp>
        <p:nvSpPr>
          <p:cNvPr id="3" name="Content Placeholder 2">
            <a:extLst>
              <a:ext uri="{FF2B5EF4-FFF2-40B4-BE49-F238E27FC236}">
                <a16:creationId xmlns:a16="http://schemas.microsoft.com/office/drawing/2014/main" id="{D3E35DCB-561B-52E1-CA3E-D0F825F07269}"/>
              </a:ext>
            </a:extLst>
          </p:cNvPr>
          <p:cNvSpPr>
            <a:spLocks noGrp="1"/>
          </p:cNvSpPr>
          <p:nvPr>
            <p:ph idx="1"/>
          </p:nvPr>
        </p:nvSpPr>
        <p:spPr>
          <a:xfrm>
            <a:off x="755576" y="1563638"/>
            <a:ext cx="7632848" cy="3094463"/>
          </a:xfrm>
        </p:spPr>
        <p:txBody>
          <a:bodyPr>
            <a:normAutofit/>
          </a:bodyPr>
          <a:lstStyle/>
          <a:p>
            <a:pPr marL="0" indent="0">
              <a:buNone/>
            </a:pPr>
            <a:endParaRPr lang="en-US" dirty="0"/>
          </a:p>
        </p:txBody>
      </p:sp>
      <p:sp>
        <p:nvSpPr>
          <p:cNvPr id="4" name="TextBox 3">
            <a:extLst>
              <a:ext uri="{FF2B5EF4-FFF2-40B4-BE49-F238E27FC236}">
                <a16:creationId xmlns:a16="http://schemas.microsoft.com/office/drawing/2014/main" id="{2BF88FE2-ADF2-D939-03E0-D01A90596844}"/>
              </a:ext>
            </a:extLst>
          </p:cNvPr>
          <p:cNvSpPr txBox="1"/>
          <p:nvPr/>
        </p:nvSpPr>
        <p:spPr>
          <a:xfrm>
            <a:off x="262210" y="699753"/>
            <a:ext cx="5677942" cy="400110"/>
          </a:xfrm>
          <a:prstGeom prst="rect">
            <a:avLst/>
          </a:prstGeom>
          <a:noFill/>
        </p:spPr>
        <p:txBody>
          <a:bodyPr wrap="square" rtlCol="0">
            <a:spAutoFit/>
          </a:bodyPr>
          <a:lstStyle/>
          <a:p>
            <a:r>
              <a:rPr lang="en-US" sz="2000" b="1" dirty="0">
                <a:solidFill>
                  <a:schemeClr val="accent1"/>
                </a:solidFill>
              </a:rPr>
              <a:t>Credit Ratings</a:t>
            </a:r>
          </a:p>
        </p:txBody>
      </p:sp>
      <p:pic>
        <p:nvPicPr>
          <p:cNvPr id="5" name="Picture 2">
            <a:extLst>
              <a:ext uri="{FF2B5EF4-FFF2-40B4-BE49-F238E27FC236}">
                <a16:creationId xmlns:a16="http://schemas.microsoft.com/office/drawing/2014/main" id="{63BB69C3-038C-AB45-EE04-FFCA8B4D1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481" y="1347825"/>
            <a:ext cx="5325014" cy="3228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2629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57CE-BE95-AA84-CED3-F65BE28DF491}"/>
              </a:ext>
            </a:extLst>
          </p:cNvPr>
          <p:cNvSpPr>
            <a:spLocks noGrp="1"/>
          </p:cNvSpPr>
          <p:nvPr>
            <p:ph type="title"/>
          </p:nvPr>
        </p:nvSpPr>
        <p:spPr>
          <a:xfrm>
            <a:off x="251520" y="87474"/>
            <a:ext cx="8424936" cy="648072"/>
          </a:xfrm>
        </p:spPr>
        <p:txBody>
          <a:bodyPr>
            <a:normAutofit/>
          </a:bodyPr>
          <a:lstStyle/>
          <a:p>
            <a:r>
              <a:rPr lang="en-US" dirty="0"/>
              <a:t>iv. Sources of Financing</a:t>
            </a:r>
          </a:p>
        </p:txBody>
      </p:sp>
      <p:sp>
        <p:nvSpPr>
          <p:cNvPr id="3" name="Content Placeholder 2">
            <a:extLst>
              <a:ext uri="{FF2B5EF4-FFF2-40B4-BE49-F238E27FC236}">
                <a16:creationId xmlns:a16="http://schemas.microsoft.com/office/drawing/2014/main" id="{D3E35DCB-561B-52E1-CA3E-D0F825F07269}"/>
              </a:ext>
            </a:extLst>
          </p:cNvPr>
          <p:cNvSpPr>
            <a:spLocks noGrp="1"/>
          </p:cNvSpPr>
          <p:nvPr>
            <p:ph idx="1"/>
          </p:nvPr>
        </p:nvSpPr>
        <p:spPr>
          <a:xfrm>
            <a:off x="755576" y="1563638"/>
            <a:ext cx="7632848" cy="3094463"/>
          </a:xfrm>
        </p:spPr>
        <p:txBody>
          <a:bodyPr>
            <a:normAutofit/>
          </a:bodyPr>
          <a:lstStyle/>
          <a:p>
            <a:pPr marL="0" indent="0">
              <a:buNone/>
            </a:pPr>
            <a:endParaRPr lang="en-US" dirty="0"/>
          </a:p>
        </p:txBody>
      </p:sp>
      <p:sp>
        <p:nvSpPr>
          <p:cNvPr id="4" name="TextBox 3">
            <a:extLst>
              <a:ext uri="{FF2B5EF4-FFF2-40B4-BE49-F238E27FC236}">
                <a16:creationId xmlns:a16="http://schemas.microsoft.com/office/drawing/2014/main" id="{2BF88FE2-ADF2-D939-03E0-D01A90596844}"/>
              </a:ext>
            </a:extLst>
          </p:cNvPr>
          <p:cNvSpPr txBox="1"/>
          <p:nvPr/>
        </p:nvSpPr>
        <p:spPr>
          <a:xfrm>
            <a:off x="262210" y="699753"/>
            <a:ext cx="5677942" cy="400110"/>
          </a:xfrm>
          <a:prstGeom prst="rect">
            <a:avLst/>
          </a:prstGeom>
          <a:noFill/>
        </p:spPr>
        <p:txBody>
          <a:bodyPr wrap="square" rtlCol="0">
            <a:spAutoFit/>
          </a:bodyPr>
          <a:lstStyle/>
          <a:p>
            <a:r>
              <a:rPr lang="en-US" sz="2000" b="1" dirty="0">
                <a:solidFill>
                  <a:schemeClr val="accent1"/>
                </a:solidFill>
              </a:rPr>
              <a:t>Credit Ratings</a:t>
            </a:r>
          </a:p>
        </p:txBody>
      </p:sp>
      <p:pic>
        <p:nvPicPr>
          <p:cNvPr id="3074" name="Picture 2" descr="Beyond Utility 2.0: Part 2 “The Present” | CleanTechnica">
            <a:extLst>
              <a:ext uri="{FF2B5EF4-FFF2-40B4-BE49-F238E27FC236}">
                <a16:creationId xmlns:a16="http://schemas.microsoft.com/office/drawing/2014/main" id="{D5156D31-E18F-7B08-9DFF-D41241E53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416" y="1257931"/>
            <a:ext cx="4941168" cy="370587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a:extLst>
              <a:ext uri="{FF2B5EF4-FFF2-40B4-BE49-F238E27FC236}">
                <a16:creationId xmlns:a16="http://schemas.microsoft.com/office/drawing/2014/main" id="{FA0D56CE-B07B-A06D-FA55-13F90B1CA834}"/>
              </a:ext>
            </a:extLst>
          </p:cNvPr>
          <p:cNvSpPr/>
          <p:nvPr/>
        </p:nvSpPr>
        <p:spPr>
          <a:xfrm>
            <a:off x="5984513" y="3381143"/>
            <a:ext cx="792088" cy="5091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8D60B3C7-D747-951B-50CB-7FD5FAED15FF}"/>
              </a:ext>
            </a:extLst>
          </p:cNvPr>
          <p:cNvSpPr/>
          <p:nvPr/>
        </p:nvSpPr>
        <p:spPr>
          <a:xfrm>
            <a:off x="5148064" y="3583644"/>
            <a:ext cx="720080" cy="3562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8820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0B67283-2ACE-41F9-96EA-63781A95DFE1}" type="slidenum">
              <a:rPr lang="en-GB" altLang="en-US"/>
              <a:pPr/>
              <a:t>33</a:t>
            </a:fld>
            <a:endParaRPr lang="en-GB" altLang="en-US"/>
          </a:p>
        </p:txBody>
      </p:sp>
      <p:sp>
        <p:nvSpPr>
          <p:cNvPr id="2" name="Rectangle 1"/>
          <p:cNvSpPr/>
          <p:nvPr/>
        </p:nvSpPr>
        <p:spPr>
          <a:xfrm>
            <a:off x="3329862" y="4623978"/>
            <a:ext cx="3429000" cy="207749"/>
          </a:xfrm>
          <a:prstGeom prst="rect">
            <a:avLst/>
          </a:prstGeom>
        </p:spPr>
        <p:txBody>
          <a:bodyPr>
            <a:spAutoFit/>
          </a:bodyPr>
          <a:lstStyle/>
          <a:p>
            <a:r>
              <a:rPr lang="en-GB" sz="750" dirty="0"/>
              <a:t>http://www.eei.org/ourissues/finance/documents/disruptivechallenges.pdf</a:t>
            </a:r>
          </a:p>
        </p:txBody>
      </p:sp>
      <p:grpSp>
        <p:nvGrpSpPr>
          <p:cNvPr id="3" name="Group 2"/>
          <p:cNvGrpSpPr/>
          <p:nvPr/>
        </p:nvGrpSpPr>
        <p:grpSpPr>
          <a:xfrm>
            <a:off x="3059832" y="1283186"/>
            <a:ext cx="3471863" cy="3336131"/>
            <a:chOff x="2339752" y="1268760"/>
            <a:chExt cx="4629150" cy="4448175"/>
          </a:xfrm>
        </p:grpSpPr>
        <p:pic>
          <p:nvPicPr>
            <p:cNvPr id="407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268760"/>
              <a:ext cx="462915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6156176" y="3789040"/>
              <a:ext cx="648072" cy="792088"/>
            </a:xfrm>
            <a:prstGeom prst="rect">
              <a:avLst/>
            </a:prstGeom>
            <a:noFill/>
            <a:ln w="50800" cap="flat" cmpd="sng" algn="ctr">
              <a:solidFill>
                <a:schemeClr val="accent5">
                  <a:lumMod val="50000"/>
                </a:schemeClr>
              </a:solid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bodyPr>
            <a:lstStyle/>
            <a:p>
              <a:pPr defTabSz="685800" fontAlgn="base">
                <a:spcBef>
                  <a:spcPct val="0"/>
                </a:spcBef>
                <a:spcAft>
                  <a:spcPct val="0"/>
                </a:spcAft>
              </a:pPr>
              <a:endParaRPr lang="en-GB">
                <a:latin typeface="Times New Roman" pitchFamily="18" charset="0"/>
              </a:endParaRPr>
            </a:p>
          </p:txBody>
        </p:sp>
        <p:sp>
          <p:nvSpPr>
            <p:cNvPr id="9" name="Rectangle 8"/>
            <p:cNvSpPr/>
            <p:nvPr/>
          </p:nvSpPr>
          <p:spPr bwMode="auto">
            <a:xfrm>
              <a:off x="5364088" y="4077071"/>
              <a:ext cx="576064" cy="514585"/>
            </a:xfrm>
            <a:prstGeom prst="rect">
              <a:avLst/>
            </a:prstGeom>
            <a:noFill/>
            <a:ln w="50800" cap="flat" cmpd="sng" algn="ctr">
              <a:solidFill>
                <a:schemeClr val="accent5">
                  <a:lumMod val="50000"/>
                </a:schemeClr>
              </a:solid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bodyPr>
            <a:lstStyle/>
            <a:p>
              <a:pPr defTabSz="685800" fontAlgn="base">
                <a:spcBef>
                  <a:spcPct val="0"/>
                </a:spcBef>
                <a:spcAft>
                  <a:spcPct val="0"/>
                </a:spcAft>
              </a:pPr>
              <a:endParaRPr lang="en-GB">
                <a:latin typeface="Times New Roman" pitchFamily="18" charset="0"/>
              </a:endParaRPr>
            </a:p>
          </p:txBody>
        </p:sp>
      </p:grpSp>
      <p:sp>
        <p:nvSpPr>
          <p:cNvPr id="10" name="Rectangle 9"/>
          <p:cNvSpPr/>
          <p:nvPr/>
        </p:nvSpPr>
        <p:spPr>
          <a:xfrm>
            <a:off x="1439652" y="951570"/>
            <a:ext cx="4237435" cy="300082"/>
          </a:xfrm>
          <a:prstGeom prst="rect">
            <a:avLst/>
          </a:prstGeom>
        </p:spPr>
        <p:txBody>
          <a:bodyPr wrap="square">
            <a:spAutoFit/>
          </a:bodyPr>
          <a:lstStyle/>
          <a:p>
            <a:r>
              <a:rPr lang="en-US" sz="1350" b="1" dirty="0">
                <a:solidFill>
                  <a:schemeClr val="accent1">
                    <a:lumMod val="25000"/>
                  </a:schemeClr>
                </a:solidFill>
                <a:latin typeface="+mj-lt"/>
                <a:ea typeface="SimSun" panose="02010600030101010101" pitchFamily="2" charset="-122"/>
                <a:cs typeface="Vani" panose="020B0502040204020203" pitchFamily="34" charset="0"/>
              </a:rPr>
              <a:t>Credit ratings</a:t>
            </a:r>
            <a:endParaRPr lang="en-US" sz="1350" b="1" dirty="0">
              <a:solidFill>
                <a:schemeClr val="accent1">
                  <a:lumMod val="25000"/>
                </a:schemeClr>
              </a:solidFill>
              <a:latin typeface="+mj-lt"/>
            </a:endParaRPr>
          </a:p>
        </p:txBody>
      </p:sp>
      <p:sp>
        <p:nvSpPr>
          <p:cNvPr id="12" name="Rectangle 2"/>
          <p:cNvSpPr txBox="1">
            <a:spLocks noChangeArrowheads="1"/>
          </p:cNvSpPr>
          <p:nvPr/>
        </p:nvSpPr>
        <p:spPr bwMode="black">
          <a:xfrm>
            <a:off x="1440414" y="164046"/>
            <a:ext cx="6858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l" rtl="0" fontAlgn="base">
              <a:spcBef>
                <a:spcPct val="20000"/>
              </a:spcBef>
              <a:spcAft>
                <a:spcPct val="0"/>
              </a:spcAft>
              <a:defRPr sz="3600" b="1">
                <a:solidFill>
                  <a:schemeClr val="tx2"/>
                </a:solidFill>
                <a:latin typeface="+mj-lt"/>
                <a:ea typeface="+mj-ea"/>
                <a:cs typeface="+mj-cs"/>
              </a:defRPr>
            </a:lvl1pPr>
            <a:lvl2pPr algn="l" rtl="0" fontAlgn="base">
              <a:spcBef>
                <a:spcPct val="20000"/>
              </a:spcBef>
              <a:spcAft>
                <a:spcPct val="0"/>
              </a:spcAft>
              <a:defRPr sz="3600" b="1">
                <a:solidFill>
                  <a:schemeClr val="tx2"/>
                </a:solidFill>
                <a:latin typeface="Arial" charset="0"/>
              </a:defRPr>
            </a:lvl2pPr>
            <a:lvl3pPr algn="l" rtl="0" fontAlgn="base">
              <a:spcBef>
                <a:spcPct val="20000"/>
              </a:spcBef>
              <a:spcAft>
                <a:spcPct val="0"/>
              </a:spcAft>
              <a:defRPr sz="3600" b="1">
                <a:solidFill>
                  <a:schemeClr val="tx2"/>
                </a:solidFill>
                <a:latin typeface="Arial" charset="0"/>
              </a:defRPr>
            </a:lvl3pPr>
            <a:lvl4pPr algn="l" rtl="0" fontAlgn="base">
              <a:spcBef>
                <a:spcPct val="20000"/>
              </a:spcBef>
              <a:spcAft>
                <a:spcPct val="0"/>
              </a:spcAft>
              <a:defRPr sz="3600" b="1">
                <a:solidFill>
                  <a:schemeClr val="tx2"/>
                </a:solidFill>
                <a:latin typeface="Arial" charset="0"/>
              </a:defRPr>
            </a:lvl4pPr>
            <a:lvl5pPr algn="l" rtl="0" fontAlgn="base">
              <a:spcBef>
                <a:spcPct val="20000"/>
              </a:spcBef>
              <a:spcAft>
                <a:spcPct val="0"/>
              </a:spcAft>
              <a:defRPr sz="3600" b="1">
                <a:solidFill>
                  <a:schemeClr val="tx2"/>
                </a:solidFill>
                <a:latin typeface="Arial" charset="0"/>
              </a:defRPr>
            </a:lvl5pPr>
            <a:lvl6pPr marL="457200" algn="l" rtl="0" fontAlgn="base">
              <a:spcBef>
                <a:spcPct val="20000"/>
              </a:spcBef>
              <a:spcAft>
                <a:spcPct val="0"/>
              </a:spcAft>
              <a:defRPr sz="3600" b="1">
                <a:solidFill>
                  <a:schemeClr val="tx2"/>
                </a:solidFill>
                <a:latin typeface="Arial" charset="0"/>
              </a:defRPr>
            </a:lvl6pPr>
            <a:lvl7pPr marL="914400" algn="l" rtl="0" fontAlgn="base">
              <a:spcBef>
                <a:spcPct val="20000"/>
              </a:spcBef>
              <a:spcAft>
                <a:spcPct val="0"/>
              </a:spcAft>
              <a:defRPr sz="3600" b="1">
                <a:solidFill>
                  <a:schemeClr val="tx2"/>
                </a:solidFill>
                <a:latin typeface="Arial" charset="0"/>
              </a:defRPr>
            </a:lvl7pPr>
            <a:lvl8pPr marL="1371600" algn="l" rtl="0" fontAlgn="base">
              <a:spcBef>
                <a:spcPct val="20000"/>
              </a:spcBef>
              <a:spcAft>
                <a:spcPct val="0"/>
              </a:spcAft>
              <a:defRPr sz="3600" b="1">
                <a:solidFill>
                  <a:schemeClr val="tx2"/>
                </a:solidFill>
                <a:latin typeface="Arial" charset="0"/>
              </a:defRPr>
            </a:lvl8pPr>
            <a:lvl9pPr marL="1828800" algn="l" rtl="0" fontAlgn="base">
              <a:spcBef>
                <a:spcPct val="20000"/>
              </a:spcBef>
              <a:spcAft>
                <a:spcPct val="0"/>
              </a:spcAft>
              <a:defRPr sz="3600" b="1">
                <a:solidFill>
                  <a:schemeClr val="tx2"/>
                </a:solidFill>
                <a:latin typeface="Arial" charset="0"/>
              </a:defRPr>
            </a:lvl9pPr>
          </a:lstStyle>
          <a:p>
            <a:r>
              <a:rPr lang="en-GB" altLang="en-US" sz="2400" kern="0" dirty="0">
                <a:solidFill>
                  <a:schemeClr val="tx2">
                    <a:lumMod val="75000"/>
                  </a:schemeClr>
                </a:solidFill>
              </a:rPr>
              <a:t>4) Sources of Financing</a:t>
            </a:r>
          </a:p>
        </p:txBody>
      </p:sp>
    </p:spTree>
    <p:extLst>
      <p:ext uri="{BB962C8B-B14F-4D97-AF65-F5344CB8AC3E}">
        <p14:creationId xmlns:p14="http://schemas.microsoft.com/office/powerpoint/2010/main" val="284407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57CE-BE95-AA84-CED3-F65BE28DF491}"/>
              </a:ext>
            </a:extLst>
          </p:cNvPr>
          <p:cNvSpPr>
            <a:spLocks noGrp="1"/>
          </p:cNvSpPr>
          <p:nvPr>
            <p:ph type="title"/>
          </p:nvPr>
        </p:nvSpPr>
        <p:spPr>
          <a:xfrm>
            <a:off x="251520" y="87474"/>
            <a:ext cx="8424936" cy="648072"/>
          </a:xfrm>
        </p:spPr>
        <p:txBody>
          <a:bodyPr>
            <a:normAutofit/>
          </a:bodyPr>
          <a:lstStyle/>
          <a:p>
            <a:r>
              <a:rPr lang="en-US" dirty="0"/>
              <a:t>iv. Sources of Financing</a:t>
            </a:r>
          </a:p>
        </p:txBody>
      </p:sp>
      <p:sp>
        <p:nvSpPr>
          <p:cNvPr id="3" name="Content Placeholder 2">
            <a:extLst>
              <a:ext uri="{FF2B5EF4-FFF2-40B4-BE49-F238E27FC236}">
                <a16:creationId xmlns:a16="http://schemas.microsoft.com/office/drawing/2014/main" id="{D3E35DCB-561B-52E1-CA3E-D0F825F07269}"/>
              </a:ext>
            </a:extLst>
          </p:cNvPr>
          <p:cNvSpPr>
            <a:spLocks noGrp="1"/>
          </p:cNvSpPr>
          <p:nvPr>
            <p:ph idx="1"/>
          </p:nvPr>
        </p:nvSpPr>
        <p:spPr>
          <a:xfrm>
            <a:off x="755576" y="1563638"/>
            <a:ext cx="7632848" cy="3094463"/>
          </a:xfrm>
        </p:spPr>
        <p:txBody>
          <a:bodyPr>
            <a:normAutofit/>
          </a:bodyPr>
          <a:lstStyle/>
          <a:p>
            <a:pPr marL="0" indent="0">
              <a:buNone/>
            </a:pPr>
            <a:endParaRPr lang="en-US" dirty="0"/>
          </a:p>
        </p:txBody>
      </p:sp>
      <p:sp>
        <p:nvSpPr>
          <p:cNvPr id="4" name="TextBox 3">
            <a:extLst>
              <a:ext uri="{FF2B5EF4-FFF2-40B4-BE49-F238E27FC236}">
                <a16:creationId xmlns:a16="http://schemas.microsoft.com/office/drawing/2014/main" id="{2BF88FE2-ADF2-D939-03E0-D01A90596844}"/>
              </a:ext>
            </a:extLst>
          </p:cNvPr>
          <p:cNvSpPr txBox="1"/>
          <p:nvPr/>
        </p:nvSpPr>
        <p:spPr>
          <a:xfrm>
            <a:off x="262210" y="699753"/>
            <a:ext cx="5677942" cy="400110"/>
          </a:xfrm>
          <a:prstGeom prst="rect">
            <a:avLst/>
          </a:prstGeom>
          <a:noFill/>
        </p:spPr>
        <p:txBody>
          <a:bodyPr wrap="square" rtlCol="0">
            <a:spAutoFit/>
          </a:bodyPr>
          <a:lstStyle/>
          <a:p>
            <a:r>
              <a:rPr lang="en-US" sz="2000" b="1" dirty="0">
                <a:solidFill>
                  <a:schemeClr val="accent1"/>
                </a:solidFill>
              </a:rPr>
              <a:t>Credit Ratings</a:t>
            </a:r>
          </a:p>
        </p:txBody>
      </p:sp>
      <p:grpSp>
        <p:nvGrpSpPr>
          <p:cNvPr id="5" name="Group 4">
            <a:extLst>
              <a:ext uri="{FF2B5EF4-FFF2-40B4-BE49-F238E27FC236}">
                <a16:creationId xmlns:a16="http://schemas.microsoft.com/office/drawing/2014/main" id="{51B2E2F8-EBB0-65E0-0978-3258A9BA03A9}"/>
              </a:ext>
            </a:extLst>
          </p:cNvPr>
          <p:cNvGrpSpPr>
            <a:grpSpLocks/>
          </p:cNvGrpSpPr>
          <p:nvPr/>
        </p:nvGrpSpPr>
        <p:grpSpPr>
          <a:xfrm>
            <a:off x="1567737" y="1099863"/>
            <a:ext cx="6008526" cy="3868073"/>
            <a:chOff x="0" y="1084659"/>
            <a:chExt cx="9144000" cy="5800725"/>
          </a:xfrm>
        </p:grpSpPr>
        <p:pic>
          <p:nvPicPr>
            <p:cNvPr id="6" name="Picture 3">
              <a:extLst>
                <a:ext uri="{FF2B5EF4-FFF2-40B4-BE49-F238E27FC236}">
                  <a16:creationId xmlns:a16="http://schemas.microsoft.com/office/drawing/2014/main" id="{A5A7D71B-AA05-A312-4ED3-2CD87731D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4659"/>
              <a:ext cx="9144000"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6B86B739-DBF5-5666-A018-F47C1A47AE14}"/>
                </a:ext>
              </a:extLst>
            </p:cNvPr>
            <p:cNvSpPr/>
            <p:nvPr/>
          </p:nvSpPr>
          <p:spPr bwMode="auto">
            <a:xfrm>
              <a:off x="7236296" y="2636912"/>
              <a:ext cx="1368152" cy="3456384"/>
            </a:xfrm>
            <a:prstGeom prst="rect">
              <a:avLst/>
            </a:prstGeom>
            <a:noFill/>
            <a:ln w="50800" cap="flat" cmpd="sng" algn="ctr">
              <a:solidFill>
                <a:srgbClr val="C00000"/>
              </a:solid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bodyPr>
            <a:lstStyle/>
            <a:p>
              <a:pPr defTabSz="685800" fontAlgn="base">
                <a:spcBef>
                  <a:spcPct val="0"/>
                </a:spcBef>
                <a:spcAft>
                  <a:spcPct val="0"/>
                </a:spcAft>
              </a:pPr>
              <a:endParaRPr lang="en-GB">
                <a:latin typeface="Times New Roman" pitchFamily="18" charset="0"/>
              </a:endParaRPr>
            </a:p>
          </p:txBody>
        </p:sp>
        <p:sp>
          <p:nvSpPr>
            <p:cNvPr id="9" name="Rectangle 8">
              <a:extLst>
                <a:ext uri="{FF2B5EF4-FFF2-40B4-BE49-F238E27FC236}">
                  <a16:creationId xmlns:a16="http://schemas.microsoft.com/office/drawing/2014/main" id="{2870B9F5-6FEE-D596-D065-7535A69277B3}"/>
                </a:ext>
              </a:extLst>
            </p:cNvPr>
            <p:cNvSpPr/>
            <p:nvPr/>
          </p:nvSpPr>
          <p:spPr bwMode="auto">
            <a:xfrm>
              <a:off x="2619357" y="4149080"/>
              <a:ext cx="576064" cy="1927547"/>
            </a:xfrm>
            <a:prstGeom prst="rect">
              <a:avLst/>
            </a:prstGeom>
            <a:noFill/>
            <a:ln w="50800" cap="flat" cmpd="sng" algn="ctr">
              <a:solidFill>
                <a:srgbClr val="C00000"/>
              </a:solid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bodyPr>
            <a:lstStyle/>
            <a:p>
              <a:pPr defTabSz="685800" fontAlgn="base">
                <a:spcBef>
                  <a:spcPct val="0"/>
                </a:spcBef>
                <a:spcAft>
                  <a:spcPct val="0"/>
                </a:spcAft>
              </a:pPr>
              <a:endParaRPr lang="en-GB">
                <a:latin typeface="Times New Roman" pitchFamily="18" charset="0"/>
              </a:endParaRPr>
            </a:p>
          </p:txBody>
        </p:sp>
      </p:grpSp>
    </p:spTree>
    <p:extLst>
      <p:ext uri="{BB962C8B-B14F-4D97-AF65-F5344CB8AC3E}">
        <p14:creationId xmlns:p14="http://schemas.microsoft.com/office/powerpoint/2010/main" val="2563457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57CE-BE95-AA84-CED3-F65BE28DF491}"/>
              </a:ext>
            </a:extLst>
          </p:cNvPr>
          <p:cNvSpPr>
            <a:spLocks noGrp="1"/>
          </p:cNvSpPr>
          <p:nvPr>
            <p:ph type="title"/>
          </p:nvPr>
        </p:nvSpPr>
        <p:spPr>
          <a:xfrm>
            <a:off x="251520" y="87474"/>
            <a:ext cx="8424936" cy="648072"/>
          </a:xfrm>
        </p:spPr>
        <p:txBody>
          <a:bodyPr>
            <a:normAutofit/>
          </a:bodyPr>
          <a:lstStyle/>
          <a:p>
            <a:r>
              <a:rPr lang="en-US" dirty="0"/>
              <a:t>iv. Sources of Financing</a:t>
            </a:r>
          </a:p>
        </p:txBody>
      </p:sp>
      <p:sp>
        <p:nvSpPr>
          <p:cNvPr id="3" name="Content Placeholder 2">
            <a:extLst>
              <a:ext uri="{FF2B5EF4-FFF2-40B4-BE49-F238E27FC236}">
                <a16:creationId xmlns:a16="http://schemas.microsoft.com/office/drawing/2014/main" id="{D3E35DCB-561B-52E1-CA3E-D0F825F07269}"/>
              </a:ext>
            </a:extLst>
          </p:cNvPr>
          <p:cNvSpPr>
            <a:spLocks noGrp="1"/>
          </p:cNvSpPr>
          <p:nvPr>
            <p:ph idx="1"/>
          </p:nvPr>
        </p:nvSpPr>
        <p:spPr>
          <a:xfrm>
            <a:off x="755576" y="1563638"/>
            <a:ext cx="7632848" cy="3094463"/>
          </a:xfrm>
        </p:spPr>
        <p:txBody>
          <a:bodyPr>
            <a:normAutofit/>
          </a:bodyPr>
          <a:lstStyle/>
          <a:p>
            <a:pPr marL="0" indent="0">
              <a:buNone/>
            </a:pPr>
            <a:endParaRPr lang="en-US" dirty="0"/>
          </a:p>
        </p:txBody>
      </p:sp>
      <p:sp>
        <p:nvSpPr>
          <p:cNvPr id="4" name="TextBox 3">
            <a:extLst>
              <a:ext uri="{FF2B5EF4-FFF2-40B4-BE49-F238E27FC236}">
                <a16:creationId xmlns:a16="http://schemas.microsoft.com/office/drawing/2014/main" id="{2BF88FE2-ADF2-D939-03E0-D01A90596844}"/>
              </a:ext>
            </a:extLst>
          </p:cNvPr>
          <p:cNvSpPr txBox="1"/>
          <p:nvPr/>
        </p:nvSpPr>
        <p:spPr>
          <a:xfrm>
            <a:off x="262210" y="699753"/>
            <a:ext cx="5677942" cy="400110"/>
          </a:xfrm>
          <a:prstGeom prst="rect">
            <a:avLst/>
          </a:prstGeom>
          <a:noFill/>
        </p:spPr>
        <p:txBody>
          <a:bodyPr wrap="square" rtlCol="0">
            <a:spAutoFit/>
          </a:bodyPr>
          <a:lstStyle/>
          <a:p>
            <a:r>
              <a:rPr lang="en-US" sz="2000" b="1" dirty="0">
                <a:solidFill>
                  <a:schemeClr val="accent1"/>
                </a:solidFill>
              </a:rPr>
              <a:t>Credit Ratings</a:t>
            </a:r>
          </a:p>
        </p:txBody>
      </p:sp>
      <p:pic>
        <p:nvPicPr>
          <p:cNvPr id="4098" name="Picture 2">
            <a:extLst>
              <a:ext uri="{FF2B5EF4-FFF2-40B4-BE49-F238E27FC236}">
                <a16:creationId xmlns:a16="http://schemas.microsoft.com/office/drawing/2014/main" id="{EF78746E-977B-598B-FF86-A3BBE5656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398" y="1013088"/>
            <a:ext cx="4749204" cy="40429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355F0C3E-977A-473C-5D4B-2FB6322EDC67}"/>
              </a:ext>
            </a:extLst>
          </p:cNvPr>
          <p:cNvSpPr/>
          <p:nvPr/>
        </p:nvSpPr>
        <p:spPr>
          <a:xfrm>
            <a:off x="5148064" y="4146771"/>
            <a:ext cx="288032" cy="296976"/>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A30D618-C041-3E45-6DD3-282E0B6FBA4C}"/>
              </a:ext>
            </a:extLst>
          </p:cNvPr>
          <p:cNvSpPr/>
          <p:nvPr/>
        </p:nvSpPr>
        <p:spPr>
          <a:xfrm>
            <a:off x="2843066" y="4146771"/>
            <a:ext cx="288032" cy="29697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083FF33-B02C-8684-D96B-B2ACFE8E1C99}"/>
              </a:ext>
            </a:extLst>
          </p:cNvPr>
          <p:cNvSpPr/>
          <p:nvPr/>
        </p:nvSpPr>
        <p:spPr>
          <a:xfrm>
            <a:off x="5196997" y="2330819"/>
            <a:ext cx="288032" cy="29697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E868D47-D1A0-7F70-6C59-7BC4B9FF5971}"/>
              </a:ext>
            </a:extLst>
          </p:cNvPr>
          <p:cNvSpPr/>
          <p:nvPr/>
        </p:nvSpPr>
        <p:spPr>
          <a:xfrm>
            <a:off x="2843066" y="2364976"/>
            <a:ext cx="288032" cy="29697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7B4995B-1FEA-4535-2C57-62F2BA589557}"/>
              </a:ext>
            </a:extLst>
          </p:cNvPr>
          <p:cNvSpPr/>
          <p:nvPr/>
        </p:nvSpPr>
        <p:spPr>
          <a:xfrm>
            <a:off x="4938882" y="3748846"/>
            <a:ext cx="288032" cy="296976"/>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E46E2A3-4114-B623-91B4-3B21B5897FF5}"/>
              </a:ext>
            </a:extLst>
          </p:cNvPr>
          <p:cNvSpPr/>
          <p:nvPr/>
        </p:nvSpPr>
        <p:spPr>
          <a:xfrm>
            <a:off x="2633884" y="3711024"/>
            <a:ext cx="288032" cy="29697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F12EBC4-8D86-A2F6-2FBA-4914107EB968}"/>
              </a:ext>
            </a:extLst>
          </p:cNvPr>
          <p:cNvSpPr/>
          <p:nvPr/>
        </p:nvSpPr>
        <p:spPr>
          <a:xfrm>
            <a:off x="2563686" y="1901201"/>
            <a:ext cx="288032" cy="29697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006DADF-1A30-FFC9-1B0E-9CC1BC54194A}"/>
              </a:ext>
            </a:extLst>
          </p:cNvPr>
          <p:cNvSpPr/>
          <p:nvPr/>
        </p:nvSpPr>
        <p:spPr>
          <a:xfrm>
            <a:off x="4987815" y="1895072"/>
            <a:ext cx="288032" cy="29697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7625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57CE-BE95-AA84-CED3-F65BE28DF491}"/>
              </a:ext>
            </a:extLst>
          </p:cNvPr>
          <p:cNvSpPr>
            <a:spLocks noGrp="1"/>
          </p:cNvSpPr>
          <p:nvPr>
            <p:ph type="title"/>
          </p:nvPr>
        </p:nvSpPr>
        <p:spPr>
          <a:xfrm>
            <a:off x="251520" y="87474"/>
            <a:ext cx="8424936" cy="648072"/>
          </a:xfrm>
        </p:spPr>
        <p:txBody>
          <a:bodyPr>
            <a:normAutofit/>
          </a:bodyPr>
          <a:lstStyle/>
          <a:p>
            <a:r>
              <a:rPr lang="en-US" dirty="0"/>
              <a:t>iv. Sources of Financing</a:t>
            </a:r>
          </a:p>
        </p:txBody>
      </p:sp>
      <p:sp>
        <p:nvSpPr>
          <p:cNvPr id="3" name="Content Placeholder 2">
            <a:extLst>
              <a:ext uri="{FF2B5EF4-FFF2-40B4-BE49-F238E27FC236}">
                <a16:creationId xmlns:a16="http://schemas.microsoft.com/office/drawing/2014/main" id="{D3E35DCB-561B-52E1-CA3E-D0F825F07269}"/>
              </a:ext>
            </a:extLst>
          </p:cNvPr>
          <p:cNvSpPr>
            <a:spLocks noGrp="1"/>
          </p:cNvSpPr>
          <p:nvPr>
            <p:ph idx="1"/>
          </p:nvPr>
        </p:nvSpPr>
        <p:spPr>
          <a:xfrm>
            <a:off x="755576" y="1563638"/>
            <a:ext cx="7632848" cy="3094463"/>
          </a:xfrm>
        </p:spPr>
        <p:txBody>
          <a:bodyPr>
            <a:normAutofit/>
          </a:bodyPr>
          <a:lstStyle/>
          <a:p>
            <a:pPr marL="0" indent="0">
              <a:buNone/>
            </a:pPr>
            <a:endParaRPr lang="en-US" dirty="0"/>
          </a:p>
        </p:txBody>
      </p:sp>
      <p:sp>
        <p:nvSpPr>
          <p:cNvPr id="4" name="TextBox 3">
            <a:extLst>
              <a:ext uri="{FF2B5EF4-FFF2-40B4-BE49-F238E27FC236}">
                <a16:creationId xmlns:a16="http://schemas.microsoft.com/office/drawing/2014/main" id="{2BF88FE2-ADF2-D939-03E0-D01A90596844}"/>
              </a:ext>
            </a:extLst>
          </p:cNvPr>
          <p:cNvSpPr txBox="1"/>
          <p:nvPr/>
        </p:nvSpPr>
        <p:spPr>
          <a:xfrm>
            <a:off x="262210" y="699753"/>
            <a:ext cx="5677942" cy="400110"/>
          </a:xfrm>
          <a:prstGeom prst="rect">
            <a:avLst/>
          </a:prstGeom>
          <a:noFill/>
        </p:spPr>
        <p:txBody>
          <a:bodyPr wrap="square" rtlCol="0">
            <a:spAutoFit/>
          </a:bodyPr>
          <a:lstStyle/>
          <a:p>
            <a:r>
              <a:rPr lang="en-US" sz="2000" b="1" dirty="0">
                <a:solidFill>
                  <a:schemeClr val="accent1"/>
                </a:solidFill>
              </a:rPr>
              <a:t>Credit Ratings</a:t>
            </a:r>
          </a:p>
        </p:txBody>
      </p:sp>
      <p:pic>
        <p:nvPicPr>
          <p:cNvPr id="8" name="Picture 7">
            <a:extLst>
              <a:ext uri="{FF2B5EF4-FFF2-40B4-BE49-F238E27FC236}">
                <a16:creationId xmlns:a16="http://schemas.microsoft.com/office/drawing/2014/main" id="{5B814A4A-B482-59B5-FFD1-EA1086C3D1FE}"/>
              </a:ext>
            </a:extLst>
          </p:cNvPr>
          <p:cNvPicPr>
            <a:picLocks noChangeAspect="1"/>
          </p:cNvPicPr>
          <p:nvPr/>
        </p:nvPicPr>
        <p:blipFill>
          <a:blip r:embed="rId3"/>
          <a:stretch>
            <a:fillRect/>
          </a:stretch>
        </p:blipFill>
        <p:spPr>
          <a:xfrm>
            <a:off x="1115616" y="1419622"/>
            <a:ext cx="6515819" cy="3321434"/>
          </a:xfrm>
          <a:prstGeom prst="rect">
            <a:avLst/>
          </a:prstGeom>
        </p:spPr>
      </p:pic>
    </p:spTree>
    <p:extLst>
      <p:ext uri="{BB962C8B-B14F-4D97-AF65-F5344CB8AC3E}">
        <p14:creationId xmlns:p14="http://schemas.microsoft.com/office/powerpoint/2010/main" val="2785925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323528" y="3273828"/>
            <a:ext cx="8568953" cy="810090"/>
          </a:xfrm>
        </p:spPr>
        <p:txBody>
          <a:bodyPr>
            <a:normAutofit/>
          </a:bodyPr>
          <a:lstStyle/>
          <a:p>
            <a:r>
              <a:rPr lang="en-GB" sz="4400" b="0" i="1" dirty="0">
                <a:latin typeface="Times" panose="02020603050405020304" pitchFamily="18" charset="0"/>
              </a:rPr>
              <a:t>Thank you!</a:t>
            </a:r>
          </a:p>
        </p:txBody>
      </p:sp>
    </p:spTree>
    <p:extLst>
      <p:ext uri="{BB962C8B-B14F-4D97-AF65-F5344CB8AC3E}">
        <p14:creationId xmlns:p14="http://schemas.microsoft.com/office/powerpoint/2010/main" val="1151185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49F43-0EB5-0499-F7FA-BF15F46ACDC9}"/>
              </a:ext>
            </a:extLst>
          </p:cNvPr>
          <p:cNvSpPr>
            <a:spLocks noGrp="1"/>
          </p:cNvSpPr>
          <p:nvPr>
            <p:ph type="title"/>
          </p:nvPr>
        </p:nvSpPr>
        <p:spPr>
          <a:xfrm>
            <a:off x="251520" y="87474"/>
            <a:ext cx="8424936" cy="648072"/>
          </a:xfrm>
        </p:spPr>
        <p:txBody>
          <a:bodyPr>
            <a:normAutofit/>
          </a:bodyPr>
          <a:lstStyle/>
          <a:p>
            <a:r>
              <a:rPr lang="en-GB" dirty="0"/>
              <a:t>Designing Case Studies in FINPLAN</a:t>
            </a:r>
            <a:endParaRPr lang="en-US" dirty="0"/>
          </a:p>
        </p:txBody>
      </p:sp>
      <p:sp>
        <p:nvSpPr>
          <p:cNvPr id="3" name="Content Placeholder 2">
            <a:extLst>
              <a:ext uri="{FF2B5EF4-FFF2-40B4-BE49-F238E27FC236}">
                <a16:creationId xmlns:a16="http://schemas.microsoft.com/office/drawing/2014/main" id="{20C1CF6A-B404-B171-644C-56E34FCC755D}"/>
              </a:ext>
            </a:extLst>
          </p:cNvPr>
          <p:cNvSpPr>
            <a:spLocks noGrp="1"/>
          </p:cNvSpPr>
          <p:nvPr>
            <p:ph idx="1"/>
          </p:nvPr>
        </p:nvSpPr>
        <p:spPr>
          <a:xfrm>
            <a:off x="251520" y="1099863"/>
            <a:ext cx="8712968" cy="3643052"/>
          </a:xfrm>
        </p:spPr>
        <p:txBody>
          <a:bodyPr>
            <a:normAutofit/>
          </a:bodyPr>
          <a:lstStyle/>
          <a:p>
            <a:pPr marL="0" indent="0">
              <a:buNone/>
            </a:pPr>
            <a:r>
              <a:rPr lang="en-US" sz="1800" b="1" dirty="0"/>
              <a:t>3.   Required Assumptions regarding Future Developments</a:t>
            </a:r>
          </a:p>
          <a:p>
            <a:pPr marL="857250" lvl="1" indent="-400050">
              <a:buFont typeface="+mj-lt"/>
              <a:buAutoNum type="romanLcPeriod"/>
            </a:pPr>
            <a:r>
              <a:rPr lang="en-US" sz="1800" dirty="0"/>
              <a:t>General economic parameters</a:t>
            </a:r>
          </a:p>
          <a:p>
            <a:pPr marL="857250" lvl="1" indent="-400050">
              <a:buFont typeface="+mj-lt"/>
              <a:buAutoNum type="romanLcPeriod"/>
            </a:pPr>
            <a:r>
              <a:rPr lang="en-US" sz="1800" dirty="0"/>
              <a:t>Power plant related parameters</a:t>
            </a:r>
          </a:p>
          <a:p>
            <a:pPr marL="857250" lvl="1" indent="-400050">
              <a:buFont typeface="+mj-lt"/>
              <a:buAutoNum type="romanLcPeriod"/>
            </a:pPr>
            <a:r>
              <a:rPr lang="en-US" sz="1800" dirty="0"/>
              <a:t>Electricity price</a:t>
            </a:r>
          </a:p>
          <a:p>
            <a:pPr marL="857250" lvl="1" indent="-400050">
              <a:buFont typeface="+mj-lt"/>
              <a:buAutoNum type="romanLcPeriod"/>
            </a:pPr>
            <a:r>
              <a:rPr lang="en-US" sz="1800" dirty="0"/>
              <a:t>Sources of financing</a:t>
            </a:r>
          </a:p>
          <a:p>
            <a:pPr marL="0" indent="0">
              <a:buNone/>
            </a:pPr>
            <a:endParaRPr lang="en-US" sz="1800" b="1" dirty="0"/>
          </a:p>
          <a:p>
            <a:pPr marL="0" indent="0">
              <a:buNone/>
            </a:pPr>
            <a:endParaRPr lang="en-US" sz="1800" dirty="0"/>
          </a:p>
        </p:txBody>
      </p:sp>
      <p:sp>
        <p:nvSpPr>
          <p:cNvPr id="4" name="TextBox 3">
            <a:extLst>
              <a:ext uri="{FF2B5EF4-FFF2-40B4-BE49-F238E27FC236}">
                <a16:creationId xmlns:a16="http://schemas.microsoft.com/office/drawing/2014/main" id="{CCF0B1E4-5DDE-7FE8-D15A-A89A52FC4917}"/>
              </a:ext>
            </a:extLst>
          </p:cNvPr>
          <p:cNvSpPr txBox="1"/>
          <p:nvPr/>
        </p:nvSpPr>
        <p:spPr>
          <a:xfrm>
            <a:off x="262211" y="699753"/>
            <a:ext cx="2736304" cy="400110"/>
          </a:xfrm>
          <a:prstGeom prst="rect">
            <a:avLst/>
          </a:prstGeom>
          <a:noFill/>
        </p:spPr>
        <p:txBody>
          <a:bodyPr wrap="square" rtlCol="0">
            <a:spAutoFit/>
          </a:bodyPr>
          <a:lstStyle/>
          <a:p>
            <a:r>
              <a:rPr lang="en-US" sz="2000" b="1" dirty="0">
                <a:solidFill>
                  <a:schemeClr val="accent1"/>
                </a:solidFill>
              </a:rPr>
              <a:t>Overview</a:t>
            </a:r>
          </a:p>
        </p:txBody>
      </p:sp>
    </p:spTree>
    <p:extLst>
      <p:ext uri="{BB962C8B-B14F-4D97-AF65-F5344CB8AC3E}">
        <p14:creationId xmlns:p14="http://schemas.microsoft.com/office/powerpoint/2010/main" val="1562768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A0810-D946-3782-AED7-0E2DEE4F3631}"/>
              </a:ext>
            </a:extLst>
          </p:cNvPr>
          <p:cNvSpPr>
            <a:spLocks noGrp="1"/>
          </p:cNvSpPr>
          <p:nvPr>
            <p:ph type="title"/>
          </p:nvPr>
        </p:nvSpPr>
        <p:spPr>
          <a:xfrm>
            <a:off x="251520" y="87474"/>
            <a:ext cx="8568952" cy="648072"/>
          </a:xfrm>
        </p:spPr>
        <p:txBody>
          <a:bodyPr>
            <a:normAutofit/>
          </a:bodyPr>
          <a:lstStyle/>
          <a:p>
            <a:r>
              <a:rPr lang="en-US" dirty="0" err="1"/>
              <a:t>i</a:t>
            </a:r>
            <a:r>
              <a:rPr lang="en-US" dirty="0"/>
              <a:t>. General Economic Parameters</a:t>
            </a:r>
          </a:p>
        </p:txBody>
      </p:sp>
      <p:sp>
        <p:nvSpPr>
          <p:cNvPr id="3" name="Content Placeholder 2">
            <a:extLst>
              <a:ext uri="{FF2B5EF4-FFF2-40B4-BE49-F238E27FC236}">
                <a16:creationId xmlns:a16="http://schemas.microsoft.com/office/drawing/2014/main" id="{9AAC4A58-71EE-63C9-F585-610A1DCF046A}"/>
              </a:ext>
            </a:extLst>
          </p:cNvPr>
          <p:cNvSpPr>
            <a:spLocks noGrp="1"/>
          </p:cNvSpPr>
          <p:nvPr>
            <p:ph idx="1"/>
          </p:nvPr>
        </p:nvSpPr>
        <p:spPr>
          <a:xfrm>
            <a:off x="251520" y="1099863"/>
            <a:ext cx="8712968" cy="3494760"/>
          </a:xfrm>
        </p:spPr>
        <p:txBody>
          <a:bodyPr>
            <a:normAutofit/>
          </a:bodyPr>
          <a:lstStyle/>
          <a:p>
            <a:pPr marL="0" indent="0">
              <a:buNone/>
            </a:pPr>
            <a:r>
              <a:rPr lang="en-US" sz="1800" dirty="0"/>
              <a:t>Current and future inflation rates for local &amp; foreign currency [%]</a:t>
            </a:r>
          </a:p>
        </p:txBody>
      </p:sp>
      <p:sp>
        <p:nvSpPr>
          <p:cNvPr id="4" name="TextBox 3">
            <a:extLst>
              <a:ext uri="{FF2B5EF4-FFF2-40B4-BE49-F238E27FC236}">
                <a16:creationId xmlns:a16="http://schemas.microsoft.com/office/drawing/2014/main" id="{0C784075-2F83-E938-6F41-66071209DEBC}"/>
              </a:ext>
            </a:extLst>
          </p:cNvPr>
          <p:cNvSpPr txBox="1"/>
          <p:nvPr/>
        </p:nvSpPr>
        <p:spPr>
          <a:xfrm>
            <a:off x="262211" y="699753"/>
            <a:ext cx="2736304" cy="400110"/>
          </a:xfrm>
          <a:prstGeom prst="rect">
            <a:avLst/>
          </a:prstGeom>
          <a:noFill/>
        </p:spPr>
        <p:txBody>
          <a:bodyPr wrap="square" rtlCol="0">
            <a:spAutoFit/>
          </a:bodyPr>
          <a:lstStyle/>
          <a:p>
            <a:r>
              <a:rPr lang="en-US" sz="2000" b="1" dirty="0">
                <a:solidFill>
                  <a:schemeClr val="accent1"/>
                </a:solidFill>
              </a:rPr>
              <a:t>Inflation</a:t>
            </a:r>
          </a:p>
        </p:txBody>
      </p:sp>
      <p:sp>
        <p:nvSpPr>
          <p:cNvPr id="7" name="TextBox 6">
            <a:extLst>
              <a:ext uri="{FF2B5EF4-FFF2-40B4-BE49-F238E27FC236}">
                <a16:creationId xmlns:a16="http://schemas.microsoft.com/office/drawing/2014/main" id="{0EA6A1B6-9B70-9191-6E30-B7FB46D27C04}"/>
              </a:ext>
            </a:extLst>
          </p:cNvPr>
          <p:cNvSpPr txBox="1"/>
          <p:nvPr/>
        </p:nvSpPr>
        <p:spPr>
          <a:xfrm>
            <a:off x="330481" y="4229075"/>
            <a:ext cx="4039888" cy="246221"/>
          </a:xfrm>
          <a:prstGeom prst="rect">
            <a:avLst/>
          </a:prstGeom>
          <a:noFill/>
        </p:spPr>
        <p:txBody>
          <a:bodyPr wrap="none" rtlCol="0">
            <a:spAutoFit/>
          </a:bodyPr>
          <a:lstStyle/>
          <a:p>
            <a:r>
              <a:rPr lang="en-US" sz="1000" dirty="0">
                <a:hlinkClick r:id="rId3"/>
              </a:rPr>
              <a:t>https://www.ft.com/content/088d3368-bb8b-4ff3-9df7-a7680d4d81b2</a:t>
            </a:r>
            <a:r>
              <a:rPr lang="en-US" sz="1000" dirty="0"/>
              <a:t> </a:t>
            </a:r>
          </a:p>
        </p:txBody>
      </p:sp>
      <p:sp>
        <p:nvSpPr>
          <p:cNvPr id="9" name="Rectangle 8">
            <a:extLst>
              <a:ext uri="{FF2B5EF4-FFF2-40B4-BE49-F238E27FC236}">
                <a16:creationId xmlns:a16="http://schemas.microsoft.com/office/drawing/2014/main" id="{0BA04F61-2006-848B-2B60-303537D0CD75}"/>
              </a:ext>
            </a:extLst>
          </p:cNvPr>
          <p:cNvSpPr/>
          <p:nvPr/>
        </p:nvSpPr>
        <p:spPr>
          <a:xfrm>
            <a:off x="5242576" y="1508415"/>
            <a:ext cx="3626368" cy="2677656"/>
          </a:xfrm>
          <a:prstGeom prst="rect">
            <a:avLst/>
          </a:prstGeom>
          <a:solidFill>
            <a:schemeClr val="accent1"/>
          </a:solidFill>
          <a:ln w="19050">
            <a:solidFill>
              <a:schemeClr val="tx1"/>
            </a:solidFill>
          </a:ln>
        </p:spPr>
        <p:txBody>
          <a:bodyPr wrap="square">
            <a:spAutoFit/>
          </a:bodyPr>
          <a:lstStyle/>
          <a:p>
            <a:r>
              <a:rPr lang="en-GB" sz="1200" b="1" dirty="0">
                <a:solidFill>
                  <a:schemeClr val="bg1"/>
                </a:solidFill>
              </a:rPr>
              <a:t>Country comparison &amp; historical data:</a:t>
            </a:r>
          </a:p>
          <a:p>
            <a:endParaRPr lang="en-GB" sz="1200" dirty="0">
              <a:solidFill>
                <a:schemeClr val="bg1"/>
              </a:solidFill>
              <a:hlinkClick r:id="rId4">
                <a:extLst>
                  <a:ext uri="{A12FA001-AC4F-418D-AE19-62706E023703}">
                    <ahyp:hlinkClr xmlns:ahyp="http://schemas.microsoft.com/office/drawing/2018/hyperlinkcolor" val="tx"/>
                  </a:ext>
                </a:extLst>
              </a:hlinkClick>
            </a:endParaRPr>
          </a:p>
          <a:p>
            <a:r>
              <a:rPr lang="en-GB" sz="1200" dirty="0">
                <a:solidFill>
                  <a:schemeClr val="accent6"/>
                </a:solidFill>
                <a:hlinkClick r:id="rId5">
                  <a:extLst>
                    <a:ext uri="{A12FA001-AC4F-418D-AE19-62706E023703}">
                      <ahyp:hlinkClr xmlns:ahyp="http://schemas.microsoft.com/office/drawing/2018/hyperlinkcolor" val="tx"/>
                    </a:ext>
                  </a:extLst>
                </a:hlinkClick>
              </a:rPr>
              <a:t>Croatia - Inflation rate (consumer prices) - Historical Data Graphs per Year (indexmundi.com)</a:t>
            </a:r>
            <a:endParaRPr lang="en-GB" sz="1200" dirty="0">
              <a:solidFill>
                <a:schemeClr val="accent6"/>
              </a:solidFill>
            </a:endParaRPr>
          </a:p>
          <a:p>
            <a:endParaRPr lang="en-GB" sz="1200" b="1" dirty="0">
              <a:solidFill>
                <a:srgbClr val="8681B8"/>
              </a:solidFill>
              <a:hlinkClick r:id="rId6">
                <a:extLst>
                  <a:ext uri="{A12FA001-AC4F-418D-AE19-62706E023703}">
                    <ahyp:hlinkClr xmlns:ahyp="http://schemas.microsoft.com/office/drawing/2018/hyperlinkcolor" val="tx"/>
                  </a:ext>
                </a:extLst>
              </a:hlinkClick>
            </a:endParaRPr>
          </a:p>
          <a:p>
            <a:r>
              <a:rPr lang="en-GB" sz="1200" dirty="0">
                <a:solidFill>
                  <a:schemeClr val="accent6"/>
                </a:solidFill>
                <a:hlinkClick r:id="rId6">
                  <a:extLst>
                    <a:ext uri="{A12FA001-AC4F-418D-AE19-62706E023703}">
                      <ahyp:hlinkClr xmlns:ahyp="http://schemas.microsoft.com/office/drawing/2018/hyperlinkcolor" val="tx"/>
                    </a:ext>
                  </a:extLst>
                </a:hlinkClick>
              </a:rPr>
              <a:t>http://data.worldbank.org/data-catalog/world-development-indicators</a:t>
            </a:r>
          </a:p>
          <a:p>
            <a:r>
              <a:rPr lang="en-GB" sz="1200" dirty="0">
                <a:solidFill>
                  <a:schemeClr val="accent6"/>
                </a:solidFill>
                <a:hlinkClick r:id="rId6">
                  <a:extLst>
                    <a:ext uri="{A12FA001-AC4F-418D-AE19-62706E023703}">
                      <ahyp:hlinkClr xmlns:ahyp="http://schemas.microsoft.com/office/drawing/2018/hyperlinkcolor" val="tx"/>
                    </a:ext>
                  </a:extLst>
                </a:hlinkClick>
              </a:rPr>
              <a:t>http://data.worldbank.org/indicator</a:t>
            </a:r>
            <a:r>
              <a:rPr lang="en-GB" sz="1200" dirty="0">
                <a:solidFill>
                  <a:schemeClr val="accent6"/>
                </a:solidFill>
              </a:rPr>
              <a:t> </a:t>
            </a:r>
          </a:p>
          <a:p>
            <a:r>
              <a:rPr lang="en-GB" sz="1200" b="0" i="0" dirty="0">
                <a:solidFill>
                  <a:schemeClr val="bg1"/>
                </a:solidFill>
                <a:effectLst/>
                <a:latin typeface="Inter"/>
              </a:rPr>
              <a:t>→</a:t>
            </a:r>
            <a:r>
              <a:rPr lang="en-GB" sz="1200" dirty="0">
                <a:solidFill>
                  <a:schemeClr val="bg1"/>
                </a:solidFill>
              </a:rPr>
              <a:t> many indicators, such as GDP, trade volumes, etc.</a:t>
            </a:r>
          </a:p>
          <a:p>
            <a:endParaRPr lang="en-GB" sz="1200" dirty="0">
              <a:solidFill>
                <a:srgbClr val="8681B8"/>
              </a:solidFill>
              <a:hlinkClick r:id="rId7">
                <a:extLst>
                  <a:ext uri="{A12FA001-AC4F-418D-AE19-62706E023703}">
                    <ahyp:hlinkClr xmlns:ahyp="http://schemas.microsoft.com/office/drawing/2018/hyperlinkcolor" val="tx"/>
                  </a:ext>
                </a:extLst>
              </a:hlinkClick>
            </a:endParaRPr>
          </a:p>
          <a:p>
            <a:r>
              <a:rPr lang="en-GB" sz="1200" dirty="0">
                <a:solidFill>
                  <a:schemeClr val="accent6"/>
                </a:solidFill>
                <a:hlinkClick r:id="rId7">
                  <a:extLst>
                    <a:ext uri="{A12FA001-AC4F-418D-AE19-62706E023703}">
                      <ahyp:hlinkClr xmlns:ahyp="http://schemas.microsoft.com/office/drawing/2018/hyperlinkcolor" val="tx"/>
                    </a:ext>
                  </a:extLst>
                </a:hlinkClick>
              </a:rPr>
              <a:t>http://data.worldbank.org/data-catalog/global-financial-development</a:t>
            </a:r>
            <a:r>
              <a:rPr lang="en-GB" sz="1200" dirty="0">
                <a:solidFill>
                  <a:schemeClr val="accent6"/>
                </a:solidFill>
              </a:rPr>
              <a:t> </a:t>
            </a:r>
          </a:p>
          <a:p>
            <a:r>
              <a:rPr lang="en-GB" sz="1200" b="0" i="0" dirty="0">
                <a:solidFill>
                  <a:schemeClr val="bg1"/>
                </a:solidFill>
                <a:effectLst/>
                <a:latin typeface="Inter"/>
              </a:rPr>
              <a:t>→</a:t>
            </a:r>
            <a:r>
              <a:rPr lang="en-GB" sz="1200" dirty="0">
                <a:solidFill>
                  <a:schemeClr val="bg1"/>
                </a:solidFill>
              </a:rPr>
              <a:t> Global Financial Development Database</a:t>
            </a:r>
          </a:p>
        </p:txBody>
      </p:sp>
      <p:pic>
        <p:nvPicPr>
          <p:cNvPr id="10" name="Picture 9">
            <a:extLst>
              <a:ext uri="{FF2B5EF4-FFF2-40B4-BE49-F238E27FC236}">
                <a16:creationId xmlns:a16="http://schemas.microsoft.com/office/drawing/2014/main" id="{43EA82C0-0874-3670-FA21-70C4530DABA6}"/>
              </a:ext>
            </a:extLst>
          </p:cNvPr>
          <p:cNvPicPr>
            <a:picLocks noChangeAspect="1"/>
          </p:cNvPicPr>
          <p:nvPr/>
        </p:nvPicPr>
        <p:blipFill>
          <a:blip r:embed="rId8"/>
          <a:stretch>
            <a:fillRect/>
          </a:stretch>
        </p:blipFill>
        <p:spPr>
          <a:xfrm>
            <a:off x="351232" y="1508414"/>
            <a:ext cx="4795800" cy="2677655"/>
          </a:xfrm>
          <a:prstGeom prst="rect">
            <a:avLst/>
          </a:prstGeom>
          <a:ln>
            <a:solidFill>
              <a:schemeClr val="tx1"/>
            </a:solidFill>
          </a:ln>
        </p:spPr>
      </p:pic>
    </p:spTree>
    <p:extLst>
      <p:ext uri="{BB962C8B-B14F-4D97-AF65-F5344CB8AC3E}">
        <p14:creationId xmlns:p14="http://schemas.microsoft.com/office/powerpoint/2010/main" val="390850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4BAAAF8-73F3-49E1-B9DD-74D07DB0BDCF}" type="slidenum">
              <a:rPr lang="en-GB" altLang="en-US"/>
              <a:pPr/>
              <a:t>6</a:t>
            </a:fld>
            <a:endParaRPr lang="en-GB" altLang="en-US"/>
          </a:p>
        </p:txBody>
      </p:sp>
      <p:sp>
        <p:nvSpPr>
          <p:cNvPr id="389123" name="Rectangle 3"/>
          <p:cNvSpPr>
            <a:spLocks noGrp="1" noChangeArrowheads="1"/>
          </p:cNvSpPr>
          <p:nvPr>
            <p:ph type="body" idx="4294967295"/>
          </p:nvPr>
        </p:nvSpPr>
        <p:spPr>
          <a:xfrm>
            <a:off x="1420899" y="1329929"/>
            <a:ext cx="6067425" cy="2731294"/>
          </a:xfrm>
        </p:spPr>
        <p:txBody>
          <a:bodyPr/>
          <a:lstStyle/>
          <a:p>
            <a:pPr marL="0" indent="0">
              <a:buNone/>
            </a:pPr>
            <a:r>
              <a:rPr lang="en-GB" altLang="en-US" sz="1500" dirty="0">
                <a:solidFill>
                  <a:schemeClr val="bg2">
                    <a:lumMod val="10000"/>
                  </a:schemeClr>
                </a:solidFill>
              </a:rPr>
              <a:t>Current and future inflation rates for local &amp; foreign currency [%]</a:t>
            </a:r>
          </a:p>
        </p:txBody>
      </p:sp>
      <p:sp>
        <p:nvSpPr>
          <p:cNvPr id="7" name="Rectangle 2"/>
          <p:cNvSpPr txBox="1">
            <a:spLocks noChangeArrowheads="1"/>
          </p:cNvSpPr>
          <p:nvPr/>
        </p:nvSpPr>
        <p:spPr bwMode="black">
          <a:xfrm>
            <a:off x="1439652" y="164046"/>
            <a:ext cx="6858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l" rtl="0" fontAlgn="base">
              <a:spcBef>
                <a:spcPct val="20000"/>
              </a:spcBef>
              <a:spcAft>
                <a:spcPct val="0"/>
              </a:spcAft>
              <a:defRPr sz="3600" b="1">
                <a:solidFill>
                  <a:schemeClr val="tx2"/>
                </a:solidFill>
                <a:latin typeface="+mj-lt"/>
                <a:ea typeface="+mj-ea"/>
                <a:cs typeface="+mj-cs"/>
              </a:defRPr>
            </a:lvl1pPr>
            <a:lvl2pPr algn="l" rtl="0" fontAlgn="base">
              <a:spcBef>
                <a:spcPct val="20000"/>
              </a:spcBef>
              <a:spcAft>
                <a:spcPct val="0"/>
              </a:spcAft>
              <a:defRPr sz="3600" b="1">
                <a:solidFill>
                  <a:schemeClr val="tx2"/>
                </a:solidFill>
                <a:latin typeface="Arial" charset="0"/>
              </a:defRPr>
            </a:lvl2pPr>
            <a:lvl3pPr algn="l" rtl="0" fontAlgn="base">
              <a:spcBef>
                <a:spcPct val="20000"/>
              </a:spcBef>
              <a:spcAft>
                <a:spcPct val="0"/>
              </a:spcAft>
              <a:defRPr sz="3600" b="1">
                <a:solidFill>
                  <a:schemeClr val="tx2"/>
                </a:solidFill>
                <a:latin typeface="Arial" charset="0"/>
              </a:defRPr>
            </a:lvl3pPr>
            <a:lvl4pPr algn="l" rtl="0" fontAlgn="base">
              <a:spcBef>
                <a:spcPct val="20000"/>
              </a:spcBef>
              <a:spcAft>
                <a:spcPct val="0"/>
              </a:spcAft>
              <a:defRPr sz="3600" b="1">
                <a:solidFill>
                  <a:schemeClr val="tx2"/>
                </a:solidFill>
                <a:latin typeface="Arial" charset="0"/>
              </a:defRPr>
            </a:lvl4pPr>
            <a:lvl5pPr algn="l" rtl="0" fontAlgn="base">
              <a:spcBef>
                <a:spcPct val="20000"/>
              </a:spcBef>
              <a:spcAft>
                <a:spcPct val="0"/>
              </a:spcAft>
              <a:defRPr sz="3600" b="1">
                <a:solidFill>
                  <a:schemeClr val="tx2"/>
                </a:solidFill>
                <a:latin typeface="Arial" charset="0"/>
              </a:defRPr>
            </a:lvl5pPr>
            <a:lvl6pPr marL="457200" algn="l" rtl="0" fontAlgn="base">
              <a:spcBef>
                <a:spcPct val="20000"/>
              </a:spcBef>
              <a:spcAft>
                <a:spcPct val="0"/>
              </a:spcAft>
              <a:defRPr sz="3600" b="1">
                <a:solidFill>
                  <a:schemeClr val="tx2"/>
                </a:solidFill>
                <a:latin typeface="Arial" charset="0"/>
              </a:defRPr>
            </a:lvl6pPr>
            <a:lvl7pPr marL="914400" algn="l" rtl="0" fontAlgn="base">
              <a:spcBef>
                <a:spcPct val="20000"/>
              </a:spcBef>
              <a:spcAft>
                <a:spcPct val="0"/>
              </a:spcAft>
              <a:defRPr sz="3600" b="1">
                <a:solidFill>
                  <a:schemeClr val="tx2"/>
                </a:solidFill>
                <a:latin typeface="Arial" charset="0"/>
              </a:defRPr>
            </a:lvl7pPr>
            <a:lvl8pPr marL="1371600" algn="l" rtl="0" fontAlgn="base">
              <a:spcBef>
                <a:spcPct val="20000"/>
              </a:spcBef>
              <a:spcAft>
                <a:spcPct val="0"/>
              </a:spcAft>
              <a:defRPr sz="3600" b="1">
                <a:solidFill>
                  <a:schemeClr val="tx2"/>
                </a:solidFill>
                <a:latin typeface="Arial" charset="0"/>
              </a:defRPr>
            </a:lvl8pPr>
            <a:lvl9pPr marL="1828800" algn="l" rtl="0" fontAlgn="base">
              <a:spcBef>
                <a:spcPct val="20000"/>
              </a:spcBef>
              <a:spcAft>
                <a:spcPct val="0"/>
              </a:spcAft>
              <a:defRPr sz="3600" b="1">
                <a:solidFill>
                  <a:schemeClr val="tx2"/>
                </a:solidFill>
                <a:latin typeface="Arial" charset="0"/>
              </a:defRPr>
            </a:lvl9pPr>
          </a:lstStyle>
          <a:p>
            <a:r>
              <a:rPr lang="en-GB" altLang="en-US" sz="2400" kern="0" dirty="0">
                <a:solidFill>
                  <a:schemeClr val="tx2">
                    <a:lumMod val="75000"/>
                  </a:schemeClr>
                </a:solidFill>
              </a:rPr>
              <a:t>1) General Economic Parameters</a:t>
            </a:r>
          </a:p>
        </p:txBody>
      </p:sp>
      <p:sp>
        <p:nvSpPr>
          <p:cNvPr id="9" name="Rectangle 8"/>
          <p:cNvSpPr/>
          <p:nvPr/>
        </p:nvSpPr>
        <p:spPr>
          <a:xfrm>
            <a:off x="1414686" y="1059582"/>
            <a:ext cx="6235657" cy="300082"/>
          </a:xfrm>
          <a:prstGeom prst="rect">
            <a:avLst/>
          </a:prstGeom>
        </p:spPr>
        <p:txBody>
          <a:bodyPr wrap="square">
            <a:spAutoFit/>
          </a:bodyPr>
          <a:lstStyle/>
          <a:p>
            <a:r>
              <a:rPr lang="en-US" sz="1350" b="1" dirty="0">
                <a:solidFill>
                  <a:schemeClr val="accent1">
                    <a:lumMod val="25000"/>
                  </a:schemeClr>
                </a:solidFill>
                <a:latin typeface="+mj-lt"/>
                <a:ea typeface="SimSun" panose="02010600030101010101" pitchFamily="2" charset="-122"/>
                <a:cs typeface="Vani" panose="020B0502040204020203" pitchFamily="34" charset="0"/>
              </a:rPr>
              <a:t>Inflation</a:t>
            </a:r>
            <a:endParaRPr lang="en-US" sz="1350" b="1" dirty="0">
              <a:solidFill>
                <a:schemeClr val="accent1">
                  <a:lumMod val="25000"/>
                </a:schemeClr>
              </a:solidFill>
              <a:latin typeface="+mj-lt"/>
            </a:endParaRPr>
          </a:p>
        </p:txBody>
      </p:sp>
      <p:graphicFrame>
        <p:nvGraphicFramePr>
          <p:cNvPr id="11" name="Chart 10"/>
          <p:cNvGraphicFramePr>
            <a:graphicFrameLocks/>
          </p:cNvGraphicFramePr>
          <p:nvPr/>
        </p:nvGraphicFramePr>
        <p:xfrm>
          <a:off x="1419626" y="1581219"/>
          <a:ext cx="4460997" cy="270143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5706126" y="2031690"/>
            <a:ext cx="2214247" cy="2395079"/>
          </a:xfrm>
          <a:prstGeom prst="rect">
            <a:avLst/>
          </a:prstGeom>
        </p:spPr>
        <p:txBody>
          <a:bodyPr wrap="square">
            <a:spAutoFit/>
          </a:bodyPr>
          <a:lstStyle/>
          <a:p>
            <a:r>
              <a:rPr lang="en-GB" sz="900" b="1" u="sng" dirty="0">
                <a:solidFill>
                  <a:schemeClr val="bg2">
                    <a:lumMod val="10000"/>
                  </a:schemeClr>
                </a:solidFill>
                <a:latin typeface="+mj-lt"/>
              </a:rPr>
              <a:t>Country comparison &amp; historical data</a:t>
            </a:r>
          </a:p>
          <a:p>
            <a:endParaRPr lang="en-GB" sz="900" dirty="0">
              <a:solidFill>
                <a:schemeClr val="bg2">
                  <a:lumMod val="10000"/>
                </a:schemeClr>
              </a:solidFill>
              <a:latin typeface="+mj-lt"/>
              <a:hlinkClick r:id="rId4"/>
            </a:endParaRPr>
          </a:p>
          <a:p>
            <a:r>
              <a:rPr lang="en-GB" sz="788" dirty="0">
                <a:hlinkClick r:id="rId5"/>
              </a:rPr>
              <a:t>Croatia - Inflation rate (consumer prices) - Historical Data Graphs per Year (indexmundi.com)</a:t>
            </a:r>
            <a:endParaRPr lang="en-GB" sz="788" dirty="0"/>
          </a:p>
          <a:p>
            <a:endParaRPr lang="en-GB" sz="900" b="1" dirty="0">
              <a:solidFill>
                <a:schemeClr val="bg2">
                  <a:lumMod val="10000"/>
                </a:schemeClr>
              </a:solidFill>
              <a:latin typeface="+mj-lt"/>
              <a:hlinkClick r:id="rId6"/>
            </a:endParaRPr>
          </a:p>
          <a:p>
            <a:r>
              <a:rPr lang="en-GB" sz="900" dirty="0">
                <a:solidFill>
                  <a:schemeClr val="bg2">
                    <a:lumMod val="10000"/>
                  </a:schemeClr>
                </a:solidFill>
                <a:latin typeface="+mj-lt"/>
                <a:hlinkClick r:id="rId6"/>
              </a:rPr>
              <a:t>http://data.worldbank.org/data-catalog/world-development-indicators</a:t>
            </a:r>
          </a:p>
          <a:p>
            <a:r>
              <a:rPr lang="en-GB" sz="900" dirty="0">
                <a:solidFill>
                  <a:schemeClr val="bg2">
                    <a:lumMod val="10000"/>
                  </a:schemeClr>
                </a:solidFill>
                <a:latin typeface="+mj-lt"/>
                <a:hlinkClick r:id="rId6"/>
              </a:rPr>
              <a:t>http://data.worldbank.org/indicator</a:t>
            </a:r>
            <a:r>
              <a:rPr lang="en-GB" sz="900" dirty="0">
                <a:solidFill>
                  <a:schemeClr val="bg2">
                    <a:lumMod val="10000"/>
                  </a:schemeClr>
                </a:solidFill>
                <a:latin typeface="+mj-lt"/>
              </a:rPr>
              <a:t> </a:t>
            </a:r>
          </a:p>
          <a:p>
            <a:r>
              <a:rPr lang="en-GB" sz="900" dirty="0">
                <a:solidFill>
                  <a:schemeClr val="bg2">
                    <a:lumMod val="10000"/>
                  </a:schemeClr>
                </a:solidFill>
                <a:latin typeface="+mj-lt"/>
              </a:rPr>
              <a:t>-&gt; many indicators, such as GDP, trade volumes, etc.</a:t>
            </a:r>
          </a:p>
          <a:p>
            <a:endParaRPr lang="en-GB" sz="900" dirty="0">
              <a:solidFill>
                <a:schemeClr val="bg2">
                  <a:lumMod val="10000"/>
                </a:schemeClr>
              </a:solidFill>
              <a:latin typeface="+mj-lt"/>
              <a:hlinkClick r:id="rId7"/>
            </a:endParaRPr>
          </a:p>
          <a:p>
            <a:r>
              <a:rPr lang="en-GB" sz="900" dirty="0">
                <a:solidFill>
                  <a:schemeClr val="bg2">
                    <a:lumMod val="10000"/>
                  </a:schemeClr>
                </a:solidFill>
                <a:latin typeface="+mj-lt"/>
                <a:hlinkClick r:id="rId7"/>
              </a:rPr>
              <a:t>http://data.worldbank.org/data-catalog/global-financial-development</a:t>
            </a:r>
            <a:r>
              <a:rPr lang="en-GB" sz="900" dirty="0">
                <a:solidFill>
                  <a:schemeClr val="bg2">
                    <a:lumMod val="10000"/>
                  </a:schemeClr>
                </a:solidFill>
                <a:latin typeface="+mj-lt"/>
              </a:rPr>
              <a:t> </a:t>
            </a:r>
          </a:p>
          <a:p>
            <a:r>
              <a:rPr lang="en-GB" sz="900" dirty="0">
                <a:solidFill>
                  <a:schemeClr val="bg2">
                    <a:lumMod val="10000"/>
                  </a:schemeClr>
                </a:solidFill>
                <a:latin typeface="+mj-lt"/>
              </a:rPr>
              <a:t>-&gt; Global Financial Development Database</a:t>
            </a:r>
          </a:p>
        </p:txBody>
      </p:sp>
    </p:spTree>
    <p:extLst>
      <p:ext uri="{BB962C8B-B14F-4D97-AF65-F5344CB8AC3E}">
        <p14:creationId xmlns:p14="http://schemas.microsoft.com/office/powerpoint/2010/main" val="298112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57CE-BE95-AA84-CED3-F65BE28DF491}"/>
              </a:ext>
            </a:extLst>
          </p:cNvPr>
          <p:cNvSpPr>
            <a:spLocks noGrp="1"/>
          </p:cNvSpPr>
          <p:nvPr>
            <p:ph type="title"/>
          </p:nvPr>
        </p:nvSpPr>
        <p:spPr>
          <a:xfrm>
            <a:off x="251520" y="87474"/>
            <a:ext cx="8424936" cy="648072"/>
          </a:xfrm>
        </p:spPr>
        <p:txBody>
          <a:bodyPr>
            <a:normAutofit/>
          </a:bodyPr>
          <a:lstStyle/>
          <a:p>
            <a:r>
              <a:rPr lang="en-US" dirty="0" err="1"/>
              <a:t>i</a:t>
            </a:r>
            <a:r>
              <a:rPr lang="en-US" dirty="0"/>
              <a:t>. General Economic Parameters</a:t>
            </a:r>
          </a:p>
        </p:txBody>
      </p:sp>
      <p:sp>
        <p:nvSpPr>
          <p:cNvPr id="3" name="Content Placeholder 2">
            <a:extLst>
              <a:ext uri="{FF2B5EF4-FFF2-40B4-BE49-F238E27FC236}">
                <a16:creationId xmlns:a16="http://schemas.microsoft.com/office/drawing/2014/main" id="{D3E35DCB-561B-52E1-CA3E-D0F825F07269}"/>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DBD9904C-EF8F-2E9C-8DB3-9686BF5DA242}"/>
              </a:ext>
            </a:extLst>
          </p:cNvPr>
          <p:cNvSpPr txBox="1"/>
          <p:nvPr/>
        </p:nvSpPr>
        <p:spPr>
          <a:xfrm>
            <a:off x="262211" y="699753"/>
            <a:ext cx="2736304" cy="400110"/>
          </a:xfrm>
          <a:prstGeom prst="rect">
            <a:avLst/>
          </a:prstGeom>
          <a:noFill/>
        </p:spPr>
        <p:txBody>
          <a:bodyPr wrap="square" rtlCol="0">
            <a:spAutoFit/>
          </a:bodyPr>
          <a:lstStyle/>
          <a:p>
            <a:r>
              <a:rPr lang="en-US" sz="2000" b="1" dirty="0">
                <a:solidFill>
                  <a:schemeClr val="accent1"/>
                </a:solidFill>
              </a:rPr>
              <a:t>Inflation</a:t>
            </a:r>
          </a:p>
        </p:txBody>
      </p:sp>
      <p:pic>
        <p:nvPicPr>
          <p:cNvPr id="6" name="Picture 5">
            <a:extLst>
              <a:ext uri="{FF2B5EF4-FFF2-40B4-BE49-F238E27FC236}">
                <a16:creationId xmlns:a16="http://schemas.microsoft.com/office/drawing/2014/main" id="{6A6A6359-80A1-9E54-E71C-3E079EA23273}"/>
              </a:ext>
            </a:extLst>
          </p:cNvPr>
          <p:cNvPicPr>
            <a:picLocks noChangeAspect="1"/>
          </p:cNvPicPr>
          <p:nvPr/>
        </p:nvPicPr>
        <p:blipFill>
          <a:blip r:embed="rId3"/>
          <a:stretch>
            <a:fillRect/>
          </a:stretch>
        </p:blipFill>
        <p:spPr>
          <a:xfrm>
            <a:off x="1475656" y="1220058"/>
            <a:ext cx="5986851" cy="3223689"/>
          </a:xfrm>
          <a:prstGeom prst="rect">
            <a:avLst/>
          </a:prstGeom>
          <a:ln>
            <a:solidFill>
              <a:schemeClr val="tx1"/>
            </a:solidFill>
          </a:ln>
        </p:spPr>
      </p:pic>
      <p:sp>
        <p:nvSpPr>
          <p:cNvPr id="7" name="TextBox 6">
            <a:extLst>
              <a:ext uri="{FF2B5EF4-FFF2-40B4-BE49-F238E27FC236}">
                <a16:creationId xmlns:a16="http://schemas.microsoft.com/office/drawing/2014/main" id="{EB979951-F1E4-6744-30EC-D65449FF454E}"/>
              </a:ext>
            </a:extLst>
          </p:cNvPr>
          <p:cNvSpPr txBox="1"/>
          <p:nvPr/>
        </p:nvSpPr>
        <p:spPr>
          <a:xfrm>
            <a:off x="1403648" y="4471512"/>
            <a:ext cx="4039888" cy="246221"/>
          </a:xfrm>
          <a:prstGeom prst="rect">
            <a:avLst/>
          </a:prstGeom>
          <a:noFill/>
        </p:spPr>
        <p:txBody>
          <a:bodyPr wrap="none" rtlCol="0">
            <a:spAutoFit/>
          </a:bodyPr>
          <a:lstStyle/>
          <a:p>
            <a:r>
              <a:rPr lang="en-US" sz="1000" dirty="0">
                <a:hlinkClick r:id="rId4"/>
              </a:rPr>
              <a:t>https://www.ft.com/content/088d3368-bb8b-4ff3-9df7-a7680d4d81b2</a:t>
            </a:r>
            <a:r>
              <a:rPr lang="en-US" sz="1000" dirty="0"/>
              <a:t> </a:t>
            </a:r>
          </a:p>
        </p:txBody>
      </p:sp>
    </p:spTree>
    <p:extLst>
      <p:ext uri="{BB962C8B-B14F-4D97-AF65-F5344CB8AC3E}">
        <p14:creationId xmlns:p14="http://schemas.microsoft.com/office/powerpoint/2010/main" val="2447372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57CE-BE95-AA84-CED3-F65BE28DF491}"/>
              </a:ext>
            </a:extLst>
          </p:cNvPr>
          <p:cNvSpPr>
            <a:spLocks noGrp="1"/>
          </p:cNvSpPr>
          <p:nvPr>
            <p:ph type="title"/>
          </p:nvPr>
        </p:nvSpPr>
        <p:spPr>
          <a:xfrm>
            <a:off x="251520" y="87474"/>
            <a:ext cx="8424936" cy="648072"/>
          </a:xfrm>
        </p:spPr>
        <p:txBody>
          <a:bodyPr>
            <a:normAutofit/>
          </a:bodyPr>
          <a:lstStyle/>
          <a:p>
            <a:r>
              <a:rPr lang="en-US" dirty="0" err="1"/>
              <a:t>i</a:t>
            </a:r>
            <a:r>
              <a:rPr lang="en-US" dirty="0"/>
              <a:t>. General Economic Parameters</a:t>
            </a:r>
          </a:p>
        </p:txBody>
      </p:sp>
      <p:sp>
        <p:nvSpPr>
          <p:cNvPr id="4" name="TextBox 3">
            <a:extLst>
              <a:ext uri="{FF2B5EF4-FFF2-40B4-BE49-F238E27FC236}">
                <a16:creationId xmlns:a16="http://schemas.microsoft.com/office/drawing/2014/main" id="{DBD9904C-EF8F-2E9C-8DB3-9686BF5DA242}"/>
              </a:ext>
            </a:extLst>
          </p:cNvPr>
          <p:cNvSpPr txBox="1"/>
          <p:nvPr/>
        </p:nvSpPr>
        <p:spPr>
          <a:xfrm>
            <a:off x="262211" y="699753"/>
            <a:ext cx="2736304" cy="400110"/>
          </a:xfrm>
          <a:prstGeom prst="rect">
            <a:avLst/>
          </a:prstGeom>
          <a:noFill/>
        </p:spPr>
        <p:txBody>
          <a:bodyPr wrap="square" rtlCol="0">
            <a:spAutoFit/>
          </a:bodyPr>
          <a:lstStyle/>
          <a:p>
            <a:r>
              <a:rPr lang="en-US" sz="2000" b="1" dirty="0">
                <a:solidFill>
                  <a:schemeClr val="accent1"/>
                </a:solidFill>
              </a:rPr>
              <a:t>Inflation</a:t>
            </a:r>
          </a:p>
        </p:txBody>
      </p:sp>
      <p:pic>
        <p:nvPicPr>
          <p:cNvPr id="7" name="Picture 6">
            <a:extLst>
              <a:ext uri="{FF2B5EF4-FFF2-40B4-BE49-F238E27FC236}">
                <a16:creationId xmlns:a16="http://schemas.microsoft.com/office/drawing/2014/main" id="{04C01FD8-3454-FFDD-2E19-91F2C13F840D}"/>
              </a:ext>
            </a:extLst>
          </p:cNvPr>
          <p:cNvPicPr>
            <a:picLocks noChangeAspect="1"/>
          </p:cNvPicPr>
          <p:nvPr/>
        </p:nvPicPr>
        <p:blipFill>
          <a:blip r:embed="rId3"/>
          <a:stretch>
            <a:fillRect/>
          </a:stretch>
        </p:blipFill>
        <p:spPr>
          <a:xfrm>
            <a:off x="385172" y="1099863"/>
            <a:ext cx="5452313" cy="3181803"/>
          </a:xfrm>
          <a:prstGeom prst="rect">
            <a:avLst/>
          </a:prstGeom>
          <a:ln>
            <a:solidFill>
              <a:schemeClr val="tx1"/>
            </a:solidFill>
          </a:ln>
        </p:spPr>
      </p:pic>
      <p:sp>
        <p:nvSpPr>
          <p:cNvPr id="8" name="TextBox 7">
            <a:extLst>
              <a:ext uri="{FF2B5EF4-FFF2-40B4-BE49-F238E27FC236}">
                <a16:creationId xmlns:a16="http://schemas.microsoft.com/office/drawing/2014/main" id="{E02A9A4C-48EF-C053-5BFB-1C8CD9DD8976}"/>
              </a:ext>
            </a:extLst>
          </p:cNvPr>
          <p:cNvSpPr txBox="1"/>
          <p:nvPr/>
        </p:nvSpPr>
        <p:spPr>
          <a:xfrm>
            <a:off x="368477" y="4320636"/>
            <a:ext cx="4039888" cy="246221"/>
          </a:xfrm>
          <a:prstGeom prst="rect">
            <a:avLst/>
          </a:prstGeom>
          <a:noFill/>
        </p:spPr>
        <p:txBody>
          <a:bodyPr wrap="none" rtlCol="0">
            <a:spAutoFit/>
          </a:bodyPr>
          <a:lstStyle/>
          <a:p>
            <a:r>
              <a:rPr lang="en-US" sz="1000" dirty="0">
                <a:hlinkClick r:id="rId4"/>
              </a:rPr>
              <a:t>https://www.ft.com/content/088d3368-bb8b-4ff3-9df7-a7680d4d81b2</a:t>
            </a:r>
            <a:r>
              <a:rPr lang="en-US" sz="1000" dirty="0"/>
              <a:t> </a:t>
            </a:r>
          </a:p>
        </p:txBody>
      </p:sp>
      <p:sp>
        <p:nvSpPr>
          <p:cNvPr id="9" name="TextBox 8">
            <a:extLst>
              <a:ext uri="{FF2B5EF4-FFF2-40B4-BE49-F238E27FC236}">
                <a16:creationId xmlns:a16="http://schemas.microsoft.com/office/drawing/2014/main" id="{59E089D1-7443-C697-0BCF-B6D0D141EBA6}"/>
              </a:ext>
            </a:extLst>
          </p:cNvPr>
          <p:cNvSpPr txBox="1"/>
          <p:nvPr/>
        </p:nvSpPr>
        <p:spPr>
          <a:xfrm>
            <a:off x="5967727" y="1340643"/>
            <a:ext cx="3061977" cy="3016210"/>
          </a:xfrm>
          <a:prstGeom prst="rect">
            <a:avLst/>
          </a:prstGeom>
          <a:noFill/>
        </p:spPr>
        <p:txBody>
          <a:bodyPr wrap="square" rtlCol="0">
            <a:spAutoFit/>
          </a:bodyPr>
          <a:lstStyle/>
          <a:p>
            <a:r>
              <a:rPr lang="en-US" sz="1400" b="1" dirty="0">
                <a:solidFill>
                  <a:srgbClr val="000000"/>
                </a:solidFill>
              </a:rPr>
              <a:t>2021 Coronavirus pandemic:</a:t>
            </a:r>
          </a:p>
          <a:p>
            <a:pPr marL="285750" indent="-285750">
              <a:buFont typeface="Arial" panose="020B0604020202020204" pitchFamily="34" charset="0"/>
              <a:buChar char="•"/>
            </a:pPr>
            <a:r>
              <a:rPr lang="en-US" sz="1400" dirty="0">
                <a:solidFill>
                  <a:srgbClr val="000000"/>
                </a:solidFill>
              </a:rPr>
              <a:t>Lower oil prices</a:t>
            </a:r>
          </a:p>
          <a:p>
            <a:pPr marL="285750" indent="-285750">
              <a:buFont typeface="Arial" panose="020B0604020202020204" pitchFamily="34" charset="0"/>
              <a:buChar char="•"/>
            </a:pPr>
            <a:r>
              <a:rPr lang="en-US" sz="1400" dirty="0">
                <a:solidFill>
                  <a:srgbClr val="000000"/>
                </a:solidFill>
              </a:rPr>
              <a:t>Recent cut in Germany’s VAT</a:t>
            </a:r>
          </a:p>
          <a:p>
            <a:pPr marL="285750" indent="-285750">
              <a:buFont typeface="Arial" panose="020B0604020202020204" pitchFamily="34" charset="0"/>
              <a:buChar char="•"/>
            </a:pPr>
            <a:r>
              <a:rPr lang="en-US" sz="1400" dirty="0">
                <a:solidFill>
                  <a:srgbClr val="000000"/>
                </a:solidFill>
              </a:rPr>
              <a:t>Delayed summer sales in France, Italy, and Belgium.</a:t>
            </a:r>
          </a:p>
          <a:p>
            <a:pPr marL="285750" indent="-285750">
              <a:buFont typeface="Arial" panose="020B0604020202020204" pitchFamily="34" charset="0"/>
              <a:buChar char="•"/>
            </a:pPr>
            <a:endParaRPr lang="en-US" sz="1400" dirty="0">
              <a:solidFill>
                <a:srgbClr val="000000"/>
              </a:solidFill>
            </a:endParaRPr>
          </a:p>
          <a:p>
            <a:r>
              <a:rPr lang="en-US" sz="1400" b="1" dirty="0">
                <a:solidFill>
                  <a:srgbClr val="000000"/>
                </a:solidFill>
              </a:rPr>
              <a:t>ECB took the following decisions:</a:t>
            </a:r>
          </a:p>
          <a:p>
            <a:pPr marL="285750" indent="-285750">
              <a:buFont typeface="Arial" panose="020B0604020202020204" pitchFamily="34" charset="0"/>
              <a:buChar char="•"/>
            </a:pPr>
            <a:r>
              <a:rPr lang="en-US" sz="1400" dirty="0">
                <a:solidFill>
                  <a:srgbClr val="000000"/>
                </a:solidFill>
              </a:rPr>
              <a:t>Pandemic emergency purchase </a:t>
            </a:r>
            <a:r>
              <a:rPr lang="en-US" sz="1400" dirty="0" err="1">
                <a:solidFill>
                  <a:srgbClr val="000000"/>
                </a:solidFill>
              </a:rPr>
              <a:t>programme</a:t>
            </a:r>
            <a:r>
              <a:rPr lang="en-US" sz="1400" dirty="0">
                <a:solidFill>
                  <a:srgbClr val="000000"/>
                </a:solidFill>
              </a:rPr>
              <a:t> (PEPP)</a:t>
            </a:r>
          </a:p>
          <a:p>
            <a:pPr marL="742950" lvl="1" indent="-285750">
              <a:buFont typeface="Arial" panose="020B0604020202020204" pitchFamily="34" charset="0"/>
              <a:buChar char="•"/>
            </a:pPr>
            <a:r>
              <a:rPr lang="en-US" sz="1200" dirty="0">
                <a:solidFill>
                  <a:srgbClr val="000000"/>
                </a:solidFill>
              </a:rPr>
              <a:t>Temporary asset purchase </a:t>
            </a:r>
            <a:r>
              <a:rPr lang="en-US" sz="1200" dirty="0" err="1">
                <a:solidFill>
                  <a:srgbClr val="000000"/>
                </a:solidFill>
              </a:rPr>
              <a:t>programme</a:t>
            </a:r>
            <a:r>
              <a:rPr lang="en-US" sz="1200" dirty="0">
                <a:solidFill>
                  <a:srgbClr val="000000"/>
                </a:solidFill>
              </a:rPr>
              <a:t> of private and public sector securities</a:t>
            </a:r>
          </a:p>
          <a:p>
            <a:pPr marL="285750" indent="-285750">
              <a:buFont typeface="Arial" panose="020B0604020202020204" pitchFamily="34" charset="0"/>
              <a:buChar char="•"/>
            </a:pPr>
            <a:r>
              <a:rPr lang="en-US" sz="1400" dirty="0">
                <a:solidFill>
                  <a:srgbClr val="000000"/>
                </a:solidFill>
              </a:rPr>
              <a:t>Asset purchase </a:t>
            </a:r>
            <a:r>
              <a:rPr lang="en-US" sz="1400" dirty="0" err="1">
                <a:solidFill>
                  <a:srgbClr val="000000"/>
                </a:solidFill>
              </a:rPr>
              <a:t>programme</a:t>
            </a:r>
            <a:r>
              <a:rPr lang="en-US" sz="1400" dirty="0">
                <a:solidFill>
                  <a:srgbClr val="000000"/>
                </a:solidFill>
              </a:rPr>
              <a:t> (APP), etc.</a:t>
            </a:r>
          </a:p>
        </p:txBody>
      </p:sp>
    </p:spTree>
    <p:extLst>
      <p:ext uri="{BB962C8B-B14F-4D97-AF65-F5344CB8AC3E}">
        <p14:creationId xmlns:p14="http://schemas.microsoft.com/office/powerpoint/2010/main" val="3240102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57CE-BE95-AA84-CED3-F65BE28DF491}"/>
              </a:ext>
            </a:extLst>
          </p:cNvPr>
          <p:cNvSpPr>
            <a:spLocks noGrp="1"/>
          </p:cNvSpPr>
          <p:nvPr>
            <p:ph type="title"/>
          </p:nvPr>
        </p:nvSpPr>
        <p:spPr>
          <a:xfrm>
            <a:off x="251520" y="87474"/>
            <a:ext cx="8424936" cy="648072"/>
          </a:xfrm>
        </p:spPr>
        <p:txBody>
          <a:bodyPr>
            <a:normAutofit/>
          </a:bodyPr>
          <a:lstStyle/>
          <a:p>
            <a:r>
              <a:rPr lang="en-US" dirty="0" err="1"/>
              <a:t>i</a:t>
            </a:r>
            <a:r>
              <a:rPr lang="en-US" dirty="0"/>
              <a:t>. General Economic Parameters</a:t>
            </a:r>
          </a:p>
        </p:txBody>
      </p:sp>
      <p:sp>
        <p:nvSpPr>
          <p:cNvPr id="4" name="TextBox 3">
            <a:extLst>
              <a:ext uri="{FF2B5EF4-FFF2-40B4-BE49-F238E27FC236}">
                <a16:creationId xmlns:a16="http://schemas.microsoft.com/office/drawing/2014/main" id="{DBD9904C-EF8F-2E9C-8DB3-9686BF5DA242}"/>
              </a:ext>
            </a:extLst>
          </p:cNvPr>
          <p:cNvSpPr txBox="1"/>
          <p:nvPr/>
        </p:nvSpPr>
        <p:spPr>
          <a:xfrm>
            <a:off x="262211" y="699753"/>
            <a:ext cx="2736304" cy="400110"/>
          </a:xfrm>
          <a:prstGeom prst="rect">
            <a:avLst/>
          </a:prstGeom>
          <a:noFill/>
        </p:spPr>
        <p:txBody>
          <a:bodyPr wrap="square" rtlCol="0">
            <a:spAutoFit/>
          </a:bodyPr>
          <a:lstStyle/>
          <a:p>
            <a:r>
              <a:rPr lang="en-US" sz="2000" b="1" dirty="0">
                <a:solidFill>
                  <a:schemeClr val="accent1"/>
                </a:solidFill>
              </a:rPr>
              <a:t>Inflation</a:t>
            </a:r>
          </a:p>
        </p:txBody>
      </p:sp>
      <p:pic>
        <p:nvPicPr>
          <p:cNvPr id="7" name="Picture 6">
            <a:extLst>
              <a:ext uri="{FF2B5EF4-FFF2-40B4-BE49-F238E27FC236}">
                <a16:creationId xmlns:a16="http://schemas.microsoft.com/office/drawing/2014/main" id="{04C01FD8-3454-FFDD-2E19-91F2C13F840D}"/>
              </a:ext>
            </a:extLst>
          </p:cNvPr>
          <p:cNvPicPr>
            <a:picLocks noChangeAspect="1"/>
          </p:cNvPicPr>
          <p:nvPr/>
        </p:nvPicPr>
        <p:blipFill>
          <a:blip r:embed="rId3"/>
          <a:stretch>
            <a:fillRect/>
          </a:stretch>
        </p:blipFill>
        <p:spPr>
          <a:xfrm>
            <a:off x="385172" y="1099863"/>
            <a:ext cx="5452313" cy="3181803"/>
          </a:xfrm>
          <a:prstGeom prst="rect">
            <a:avLst/>
          </a:prstGeom>
          <a:ln>
            <a:solidFill>
              <a:schemeClr val="tx1"/>
            </a:solidFill>
          </a:ln>
        </p:spPr>
      </p:pic>
      <p:sp>
        <p:nvSpPr>
          <p:cNvPr id="8" name="TextBox 7">
            <a:extLst>
              <a:ext uri="{FF2B5EF4-FFF2-40B4-BE49-F238E27FC236}">
                <a16:creationId xmlns:a16="http://schemas.microsoft.com/office/drawing/2014/main" id="{E02A9A4C-48EF-C053-5BFB-1C8CD9DD8976}"/>
              </a:ext>
            </a:extLst>
          </p:cNvPr>
          <p:cNvSpPr txBox="1"/>
          <p:nvPr/>
        </p:nvSpPr>
        <p:spPr>
          <a:xfrm>
            <a:off x="368477" y="4320636"/>
            <a:ext cx="4039888" cy="246221"/>
          </a:xfrm>
          <a:prstGeom prst="rect">
            <a:avLst/>
          </a:prstGeom>
          <a:noFill/>
        </p:spPr>
        <p:txBody>
          <a:bodyPr wrap="none" rtlCol="0">
            <a:spAutoFit/>
          </a:bodyPr>
          <a:lstStyle/>
          <a:p>
            <a:r>
              <a:rPr lang="en-US" sz="1000" dirty="0">
                <a:hlinkClick r:id="rId4"/>
              </a:rPr>
              <a:t>https://www.ft.com/content/088d3368-bb8b-4ff3-9df7-a7680d4d81b2</a:t>
            </a:r>
            <a:r>
              <a:rPr lang="en-US" sz="1000" dirty="0"/>
              <a:t> </a:t>
            </a:r>
          </a:p>
        </p:txBody>
      </p:sp>
      <p:sp>
        <p:nvSpPr>
          <p:cNvPr id="9" name="TextBox 8">
            <a:extLst>
              <a:ext uri="{FF2B5EF4-FFF2-40B4-BE49-F238E27FC236}">
                <a16:creationId xmlns:a16="http://schemas.microsoft.com/office/drawing/2014/main" id="{59E089D1-7443-C697-0BCF-B6D0D141EBA6}"/>
              </a:ext>
            </a:extLst>
          </p:cNvPr>
          <p:cNvSpPr txBox="1"/>
          <p:nvPr/>
        </p:nvSpPr>
        <p:spPr>
          <a:xfrm>
            <a:off x="5960446" y="1099863"/>
            <a:ext cx="3061977" cy="3108543"/>
          </a:xfrm>
          <a:prstGeom prst="rect">
            <a:avLst/>
          </a:prstGeom>
          <a:noFill/>
        </p:spPr>
        <p:txBody>
          <a:bodyPr wrap="square" rtlCol="0">
            <a:spAutoFit/>
          </a:bodyPr>
          <a:lstStyle/>
          <a:p>
            <a:r>
              <a:rPr lang="en-US" sz="1400" b="1" dirty="0">
                <a:solidFill>
                  <a:srgbClr val="000000"/>
                </a:solidFill>
              </a:rPr>
              <a:t>In 2022, ECB:</a:t>
            </a:r>
          </a:p>
          <a:p>
            <a:pPr marL="285750" indent="-285750">
              <a:buFont typeface="Arial" panose="020B0604020202020204" pitchFamily="34" charset="0"/>
              <a:buChar char="•"/>
            </a:pPr>
            <a:r>
              <a:rPr lang="en-US" sz="1400" dirty="0">
                <a:solidFill>
                  <a:srgbClr val="000000"/>
                </a:solidFill>
              </a:rPr>
              <a:t>Raised interest rates by bigger-than-expected half point</a:t>
            </a:r>
          </a:p>
          <a:p>
            <a:pPr marL="285750" indent="-285750">
              <a:buFont typeface="Arial" panose="020B0604020202020204" pitchFamily="34" charset="0"/>
              <a:buChar char="•"/>
            </a:pPr>
            <a:r>
              <a:rPr lang="en-US" sz="1400" dirty="0">
                <a:solidFill>
                  <a:srgbClr val="000000"/>
                </a:solidFill>
              </a:rPr>
              <a:t>Unveiled a new bond purchase scheme called Transmission Protection Instrument</a:t>
            </a:r>
          </a:p>
          <a:p>
            <a:endParaRPr lang="en-US" sz="1400" b="1" dirty="0">
              <a:solidFill>
                <a:srgbClr val="000000"/>
              </a:solidFill>
            </a:endParaRPr>
          </a:p>
          <a:p>
            <a:r>
              <a:rPr lang="en-US" sz="1400" b="1" dirty="0">
                <a:solidFill>
                  <a:srgbClr val="000000"/>
                </a:solidFill>
              </a:rPr>
              <a:t>In 2016, ECB:</a:t>
            </a:r>
          </a:p>
          <a:p>
            <a:pPr marL="285750" indent="-285750">
              <a:buFont typeface="Arial" panose="020B0604020202020204" pitchFamily="34" charset="0"/>
              <a:buChar char="•"/>
            </a:pPr>
            <a:r>
              <a:rPr lang="en-US" sz="1400" dirty="0">
                <a:solidFill>
                  <a:srgbClr val="000000"/>
                </a:solidFill>
              </a:rPr>
              <a:t>Cut interest rates in the eurozone to zero</a:t>
            </a:r>
          </a:p>
          <a:p>
            <a:pPr marL="285750" indent="-285750">
              <a:buFont typeface="Arial" panose="020B0604020202020204" pitchFamily="34" charset="0"/>
              <a:buChar char="•"/>
            </a:pPr>
            <a:r>
              <a:rPr lang="en-US" sz="1400" dirty="0">
                <a:solidFill>
                  <a:srgbClr val="000000"/>
                </a:solidFill>
              </a:rPr>
              <a:t>Expanded money printing </a:t>
            </a:r>
            <a:r>
              <a:rPr lang="en-US" sz="1400" dirty="0" err="1">
                <a:solidFill>
                  <a:srgbClr val="000000"/>
                </a:solidFill>
              </a:rPr>
              <a:t>programme</a:t>
            </a:r>
            <a:endParaRPr lang="en-US" sz="1400" dirty="0">
              <a:solidFill>
                <a:srgbClr val="000000"/>
              </a:solidFill>
            </a:endParaRPr>
          </a:p>
          <a:p>
            <a:pPr marL="285750" indent="-285750">
              <a:buFont typeface="Arial" panose="020B0604020202020204" pitchFamily="34" charset="0"/>
              <a:buChar char="•"/>
            </a:pPr>
            <a:r>
              <a:rPr lang="en-US" sz="1400" dirty="0">
                <a:solidFill>
                  <a:srgbClr val="000000"/>
                </a:solidFill>
              </a:rPr>
              <a:t>Reduced a key deposit rate further into negative territory</a:t>
            </a:r>
          </a:p>
        </p:txBody>
      </p:sp>
    </p:spTree>
    <p:extLst>
      <p:ext uri="{BB962C8B-B14F-4D97-AF65-F5344CB8AC3E}">
        <p14:creationId xmlns:p14="http://schemas.microsoft.com/office/powerpoint/2010/main" val="38180062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EA_Presentation_wide_templ_1.pptx" id="{74F94D85-F321-452F-AFBA-435B7F14D923}" vid="{B994BE24-E5A7-494B-84B3-B72DCB3959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IAEA_Logo_wide</Template>
  <TotalTime>1731</TotalTime>
  <Words>7573</Words>
  <Application>Microsoft Office PowerPoint</Application>
  <PresentationFormat>On-screen Show (16:9)</PresentationFormat>
  <Paragraphs>446</Paragraphs>
  <Slides>37</Slides>
  <Notes>30</Notes>
  <HiddenSlides>8</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Designing Case Studies in FINPLAN and Addressing Data Needs</vt:lpstr>
      <vt:lpstr>Contents</vt:lpstr>
      <vt:lpstr>Designing Case Studies in FINPLAN</vt:lpstr>
      <vt:lpstr>Designing Case Studies in FINPLAN</vt:lpstr>
      <vt:lpstr>i. General Economic Parameters</vt:lpstr>
      <vt:lpstr>PowerPoint Presentation</vt:lpstr>
      <vt:lpstr>i. General Economic Parameters</vt:lpstr>
      <vt:lpstr>i. General Economic Parameters</vt:lpstr>
      <vt:lpstr>i. General Economic Parameters</vt:lpstr>
      <vt:lpstr>PowerPoint Presentation</vt:lpstr>
      <vt:lpstr>i. General Economic Parameters</vt:lpstr>
      <vt:lpstr>i. General Economic Parameters</vt:lpstr>
      <vt:lpstr>i. General Economic Parameters</vt:lpstr>
      <vt:lpstr>i. General Economic Parameters</vt:lpstr>
      <vt:lpstr>i. General Economic Parameters</vt:lpstr>
      <vt:lpstr>PowerPoint Presentation</vt:lpstr>
      <vt:lpstr>i. General Economic Parameters</vt:lpstr>
      <vt:lpstr>ii. Power Plant Related Parameters</vt:lpstr>
      <vt:lpstr>iii. Electricity Prices</vt:lpstr>
      <vt:lpstr>iv. Sources of Financing</vt:lpstr>
      <vt:lpstr>iv. Sources of Financing</vt:lpstr>
      <vt:lpstr>iv. Sources of Financing</vt:lpstr>
      <vt:lpstr>iv. Sources of Financing</vt:lpstr>
      <vt:lpstr>iv. Sources of Financing</vt:lpstr>
      <vt:lpstr>iv. Sources of Financing</vt:lpstr>
      <vt:lpstr>iv. Sources of Financing</vt:lpstr>
      <vt:lpstr>PowerPoint Presentation</vt:lpstr>
      <vt:lpstr>iv. Sources of Financing</vt:lpstr>
      <vt:lpstr>iv. Sources of Financing</vt:lpstr>
      <vt:lpstr>iv. Sources of Financing</vt:lpstr>
      <vt:lpstr>iv. Sources of Financing</vt:lpstr>
      <vt:lpstr>iv. Sources of Financing</vt:lpstr>
      <vt:lpstr>PowerPoint Presentation</vt:lpstr>
      <vt:lpstr>iv. Sources of Financing</vt:lpstr>
      <vt:lpstr>iv. Sources of Financing</vt:lpstr>
      <vt:lpstr>iv. Sources of Financing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WELSCH, Manuel</dc:creator>
  <cp:lastModifiedBy>Tan, Naomi Y C</cp:lastModifiedBy>
  <cp:revision>15</cp:revision>
  <cp:lastPrinted>2015-12-18T15:27:41Z</cp:lastPrinted>
  <dcterms:created xsi:type="dcterms:W3CDTF">2023-02-28T13:16:51Z</dcterms:created>
  <dcterms:modified xsi:type="dcterms:W3CDTF">2025-07-01T17:49:31Z</dcterms:modified>
</cp:coreProperties>
</file>