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3" r:id="rId3"/>
    <p:sldId id="261" r:id="rId4"/>
    <p:sldId id="616" r:id="rId5"/>
    <p:sldId id="294" r:id="rId6"/>
    <p:sldId id="296" r:id="rId7"/>
    <p:sldId id="617" r:id="rId8"/>
    <p:sldId id="618" r:id="rId9"/>
    <p:sldId id="619" r:id="rId10"/>
    <p:sldId id="620" r:id="rId11"/>
    <p:sldId id="299" r:id="rId12"/>
    <p:sldId id="303" r:id="rId13"/>
    <p:sldId id="304" r:id="rId14"/>
    <p:sldId id="313" r:id="rId15"/>
    <p:sldId id="305" r:id="rId16"/>
    <p:sldId id="314" r:id="rId17"/>
    <p:sldId id="315" r:id="rId18"/>
    <p:sldId id="316" r:id="rId19"/>
    <p:sldId id="317" r:id="rId20"/>
    <p:sldId id="306" r:id="rId21"/>
    <p:sldId id="570" r:id="rId22"/>
    <p:sldId id="307" r:id="rId23"/>
    <p:sldId id="571" r:id="rId24"/>
    <p:sldId id="308" r:id="rId25"/>
    <p:sldId id="613" r:id="rId26"/>
    <p:sldId id="612" r:id="rId27"/>
    <p:sldId id="309" r:id="rId28"/>
    <p:sldId id="310" r:id="rId29"/>
    <p:sldId id="319" r:id="rId30"/>
    <p:sldId id="318" r:id="rId31"/>
    <p:sldId id="311" r:id="rId32"/>
    <p:sldId id="312" r:id="rId33"/>
    <p:sldId id="583" r:id="rId34"/>
    <p:sldId id="291" r:id="rId35"/>
    <p:sldId id="615" r:id="rId36"/>
    <p:sldId id="614" r:id="rId37"/>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autoAdjust="0"/>
    <p:restoredTop sz="79041" autoAdjust="0"/>
  </p:normalViewPr>
  <p:slideViewPr>
    <p:cSldViewPr>
      <p:cViewPr varScale="1">
        <p:scale>
          <a:sx n="132" d="100"/>
          <a:sy n="132" d="100"/>
        </p:scale>
        <p:origin x="1552"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an" userId="8ce5270c-ec91-47e3-b3ed-c9746ddfe401" providerId="ADAL" clId="{A828E044-5B1B-4A47-AF33-E2B936ABA305}"/>
    <pc:docChg chg="custSel modSld">
      <pc:chgData name="Naomi Tan" userId="8ce5270c-ec91-47e3-b3ed-c9746ddfe401" providerId="ADAL" clId="{A828E044-5B1B-4A47-AF33-E2B936ABA305}" dt="2025-04-16T09:30:09.392" v="0" actId="478"/>
      <pc:docMkLst>
        <pc:docMk/>
      </pc:docMkLst>
      <pc:sldChg chg="delSp mod">
        <pc:chgData name="Naomi Tan" userId="8ce5270c-ec91-47e3-b3ed-c9746ddfe401" providerId="ADAL" clId="{A828E044-5B1B-4A47-AF33-E2B936ABA305}" dt="2025-04-16T09:30:09.392" v="0" actId="478"/>
        <pc:sldMkLst>
          <pc:docMk/>
          <pc:sldMk cId="3827987102" sldId="256"/>
        </pc:sldMkLst>
      </pc:sldChg>
    </pc:docChg>
  </pc:docChgLst>
  <pc:docChgLst>
    <pc:chgData name="Naomi Tan" userId="S::gynt3@lunet.lboro.ac.uk::8ce5270c-ec91-47e3-b3ed-c9746ddfe401" providerId="AD" clId="Web-{0DF3139F-9C41-34BB-A59F-3BAE856E36C2}"/>
    <pc:docChg chg="modSld">
      <pc:chgData name="Naomi Tan" userId="S::gynt3@lunet.lboro.ac.uk::8ce5270c-ec91-47e3-b3ed-c9746ddfe401" providerId="AD" clId="Web-{0DF3139F-9C41-34BB-A59F-3BAE856E36C2}" dt="2025-07-01T17:48:41.674" v="11"/>
      <pc:docMkLst>
        <pc:docMk/>
      </pc:docMkLst>
      <pc:sldChg chg="modNotes">
        <pc:chgData name="Naomi Tan" userId="S::gynt3@lunet.lboro.ac.uk::8ce5270c-ec91-47e3-b3ed-c9746ddfe401" providerId="AD" clId="Web-{0DF3139F-9C41-34BB-A59F-3BAE856E36C2}" dt="2025-07-01T17:48:41.674" v="11"/>
        <pc:sldMkLst>
          <pc:docMk/>
          <pc:sldMk cId="3827987102"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Project A</c:v>
                </c:pt>
              </c:strCache>
            </c:strRef>
          </c:tx>
          <c:spPr>
            <a:solidFill>
              <a:schemeClr val="accent1"/>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-10000</c:v>
                </c:pt>
                <c:pt idx="1">
                  <c:v>5000</c:v>
                </c:pt>
                <c:pt idx="2">
                  <c:v>4000</c:v>
                </c:pt>
                <c:pt idx="3">
                  <c:v>3000</c:v>
                </c:pt>
                <c:pt idx="4">
                  <c:v>2000</c:v>
                </c:pt>
                <c:pt idx="5">
                  <c:v>1000</c:v>
                </c:pt>
              </c:numCache>
            </c:numRef>
          </c:val>
          <c:extLst>
            <c:ext xmlns:c16="http://schemas.microsoft.com/office/drawing/2014/chart" uri="{C3380CC4-5D6E-409C-BE32-E72D297353CC}">
              <c16:uniqueId val="{00000000-505E-9A46-AAF1-EF645AE6876E}"/>
            </c:ext>
          </c:extLst>
        </c:ser>
        <c:ser>
          <c:idx val="1"/>
          <c:order val="1"/>
          <c:tx>
            <c:strRef>
              <c:f>Sheet1!$C$1</c:f>
              <c:strCache>
                <c:ptCount val="1"/>
                <c:pt idx="0">
                  <c:v>Project B</c:v>
                </c:pt>
              </c:strCache>
            </c:strRef>
          </c:tx>
          <c:spPr>
            <a:solidFill>
              <a:schemeClr val="accent2"/>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-10000</c:v>
                </c:pt>
                <c:pt idx="1">
                  <c:v>-5000</c:v>
                </c:pt>
                <c:pt idx="2">
                  <c:v>5500</c:v>
                </c:pt>
                <c:pt idx="3">
                  <c:v>5500</c:v>
                </c:pt>
                <c:pt idx="4">
                  <c:v>5500</c:v>
                </c:pt>
                <c:pt idx="5">
                  <c:v>5500</c:v>
                </c:pt>
              </c:numCache>
            </c:numRef>
          </c:val>
          <c:extLst>
            <c:ext xmlns:c16="http://schemas.microsoft.com/office/drawing/2014/chart" uri="{C3380CC4-5D6E-409C-BE32-E72D297353CC}">
              <c16:uniqueId val="{00000001-505E-9A46-AAF1-EF645AE6876E}"/>
            </c:ext>
          </c:extLst>
        </c:ser>
        <c:dLbls>
          <c:showLegendKey val="0"/>
          <c:showVal val="0"/>
          <c:showCatName val="0"/>
          <c:showSerName val="0"/>
          <c:showPercent val="0"/>
          <c:showBubbleSize val="0"/>
        </c:dLbls>
        <c:gapWidth val="219"/>
        <c:overlap val="-27"/>
        <c:axId val="511664688"/>
        <c:axId val="511360816"/>
      </c:barChart>
      <c:catAx>
        <c:axId val="511664688"/>
        <c:scaling>
          <c:orientation val="minMax"/>
        </c:scaling>
        <c:delete val="0"/>
        <c:axPos val="b"/>
        <c:title>
          <c:tx>
            <c:rich>
              <a:bodyPr rot="0" spcFirstLastPara="1" vertOverflow="ellipsis" vert="horz" wrap="square" anchor="ctr" anchorCtr="1"/>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r>
                  <a:rPr lang="en-US" b="1">
                    <a:solidFill>
                      <a:srgbClr val="000000"/>
                    </a:solidFill>
                  </a:rPr>
                  <a:t>Year</a:t>
                </a:r>
              </a:p>
            </c:rich>
          </c:tx>
          <c:layout>
            <c:manualLayout>
              <c:xMode val="edge"/>
              <c:yMode val="edge"/>
              <c:x val="0.52710118742239376"/>
              <c:y val="0.37458283231837397"/>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11360816"/>
        <c:crosses val="autoZero"/>
        <c:auto val="1"/>
        <c:lblAlgn val="ctr"/>
        <c:lblOffset val="100"/>
        <c:noMultiLvlLbl val="0"/>
      </c:catAx>
      <c:valAx>
        <c:axId val="511360816"/>
        <c:scaling>
          <c:orientation val="minMax"/>
        </c:scaling>
        <c:delete val="0"/>
        <c:axPos val="l"/>
        <c:majorGridlines>
          <c:spPr>
            <a:ln w="9525"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r>
                  <a:rPr lang="en-US" b="1">
                    <a:solidFill>
                      <a:srgbClr val="000000"/>
                    </a:solidFill>
                  </a:rPr>
                  <a:t>Cash Flows</a:t>
                </a:r>
              </a:p>
            </c:rich>
          </c:tx>
          <c:overlay val="0"/>
          <c:spPr>
            <a:noFill/>
            <a:ln>
              <a:noFill/>
            </a:ln>
            <a:effectLst/>
          </c:spPr>
          <c:txPr>
            <a:bodyPr rot="-5400000" spcFirstLastPara="1" vertOverflow="ellipsis" vert="horz" wrap="square" anchor="ctr" anchorCtr="1"/>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116646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38618277531172623"/>
          <c:y val="0.86880286515909644"/>
          <c:w val="0.27484880253990912"/>
          <c:h val="0.1049245568441876"/>
        </c:manualLayout>
      </c:layout>
      <c:overlay val="0"/>
      <c:spPr>
        <a:noFill/>
        <a:ln>
          <a:noFill/>
        </a:ln>
        <a:effectLst/>
      </c:spPr>
      <c:txPr>
        <a:bodyPr rot="0" spcFirstLastPara="1" vertOverflow="ellipsis" vert="horz" wrap="square" anchor="ctr" anchorCtr="1"/>
        <a:lstStyle/>
        <a:p>
          <a:pPr>
            <a:defRPr sz="9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60792351296854"/>
          <c:y val="5.3536973214825562E-2"/>
          <c:w val="0.77339053622492049"/>
          <c:h val="0.84279690379604932"/>
        </c:manualLayout>
      </c:layout>
      <c:scatterChart>
        <c:scatterStyle val="smoothMarker"/>
        <c:varyColors val="0"/>
        <c:ser>
          <c:idx val="0"/>
          <c:order val="0"/>
          <c:tx>
            <c:strRef>
              <c:f>Sheet1!$AB$55</c:f>
              <c:strCache>
                <c:ptCount val="1"/>
                <c:pt idx="0">
                  <c:v>Project C</c:v>
                </c:pt>
              </c:strCache>
            </c:strRef>
          </c:tx>
          <c:spPr>
            <a:ln w="44450"/>
          </c:spPr>
          <c:marker>
            <c:symbol val="none"/>
          </c:marker>
          <c:xVal>
            <c:numRef>
              <c:f>Sheet1!$AC$54:$AN$54</c:f>
              <c:numCache>
                <c:formatCode>0%</c:formatCode>
                <c:ptCount val="12"/>
                <c:pt idx="0">
                  <c:v>0</c:v>
                </c:pt>
                <c:pt idx="1">
                  <c:v>0.02</c:v>
                </c:pt>
                <c:pt idx="2">
                  <c:v>0.04</c:v>
                </c:pt>
                <c:pt idx="3">
                  <c:v>0.06</c:v>
                </c:pt>
                <c:pt idx="4">
                  <c:v>0.08</c:v>
                </c:pt>
                <c:pt idx="5">
                  <c:v>0.1</c:v>
                </c:pt>
                <c:pt idx="6">
                  <c:v>0.12</c:v>
                </c:pt>
                <c:pt idx="7">
                  <c:v>0.14000000000000001</c:v>
                </c:pt>
                <c:pt idx="8">
                  <c:v>0.16</c:v>
                </c:pt>
                <c:pt idx="9">
                  <c:v>0.18</c:v>
                </c:pt>
                <c:pt idx="10">
                  <c:v>0.2</c:v>
                </c:pt>
                <c:pt idx="11">
                  <c:v>0.22</c:v>
                </c:pt>
              </c:numCache>
            </c:numRef>
          </c:xVal>
          <c:yVal>
            <c:numRef>
              <c:f>Sheet1!$AC$55:$AN$55</c:f>
              <c:numCache>
                <c:formatCode>#,##0</c:formatCode>
                <c:ptCount val="12"/>
                <c:pt idx="0">
                  <c:v>43000</c:v>
                </c:pt>
                <c:pt idx="1">
                  <c:v>28688.769324048975</c:v>
                </c:pt>
                <c:pt idx="2">
                  <c:v>18967.429265382103</c:v>
                </c:pt>
                <c:pt idx="3">
                  <c:v>12181.442041157563</c:v>
                </c:pt>
                <c:pt idx="4">
                  <c:v>7316.8120211553505</c:v>
                </c:pt>
                <c:pt idx="5">
                  <c:v>3739.211827374289</c:v>
                </c:pt>
                <c:pt idx="6">
                  <c:v>1043.6120875748747</c:v>
                </c:pt>
                <c:pt idx="7">
                  <c:v>-1033.9258241213829</c:v>
                </c:pt>
                <c:pt idx="8">
                  <c:v>-2668.8994850325689</c:v>
                </c:pt>
                <c:pt idx="9">
                  <c:v>-3980.337955824496</c:v>
                </c:pt>
                <c:pt idx="10">
                  <c:v>-5050.552642797049</c:v>
                </c:pt>
                <c:pt idx="11">
                  <c:v>-5937.5468024925412</c:v>
                </c:pt>
              </c:numCache>
            </c:numRef>
          </c:yVal>
          <c:smooth val="1"/>
          <c:extLst>
            <c:ext xmlns:c16="http://schemas.microsoft.com/office/drawing/2014/chart" uri="{C3380CC4-5D6E-409C-BE32-E72D297353CC}">
              <c16:uniqueId val="{00000000-D77E-F04D-A4AE-4BAA5EE8D246}"/>
            </c:ext>
          </c:extLst>
        </c:ser>
        <c:ser>
          <c:idx val="2"/>
          <c:order val="1"/>
          <c:tx>
            <c:strRef>
              <c:f>Sheet1!$W$43</c:f>
              <c:strCache>
                <c:ptCount val="1"/>
                <c:pt idx="0">
                  <c:v>Project D</c:v>
                </c:pt>
              </c:strCache>
            </c:strRef>
          </c:tx>
          <c:spPr>
            <a:ln w="44450"/>
          </c:spPr>
          <c:marker>
            <c:symbol val="none"/>
          </c:marker>
          <c:xVal>
            <c:numRef>
              <c:f>Sheet1!$AC$54:$AN$54</c:f>
              <c:numCache>
                <c:formatCode>0%</c:formatCode>
                <c:ptCount val="12"/>
                <c:pt idx="0">
                  <c:v>0</c:v>
                </c:pt>
                <c:pt idx="1">
                  <c:v>0.02</c:v>
                </c:pt>
                <c:pt idx="2">
                  <c:v>0.04</c:v>
                </c:pt>
                <c:pt idx="3">
                  <c:v>0.06</c:v>
                </c:pt>
                <c:pt idx="4">
                  <c:v>0.08</c:v>
                </c:pt>
                <c:pt idx="5">
                  <c:v>0.1</c:v>
                </c:pt>
                <c:pt idx="6">
                  <c:v>0.12</c:v>
                </c:pt>
                <c:pt idx="7">
                  <c:v>0.14000000000000001</c:v>
                </c:pt>
                <c:pt idx="8">
                  <c:v>0.16</c:v>
                </c:pt>
                <c:pt idx="9">
                  <c:v>0.18</c:v>
                </c:pt>
                <c:pt idx="10">
                  <c:v>0.2</c:v>
                </c:pt>
                <c:pt idx="11">
                  <c:v>0.22</c:v>
                </c:pt>
              </c:numCache>
            </c:numRef>
          </c:xVal>
          <c:yVal>
            <c:numRef>
              <c:f>Sheet1!$AC$56:$AN$56</c:f>
              <c:numCache>
                <c:formatCode>#,##0</c:formatCode>
                <c:ptCount val="12"/>
                <c:pt idx="0">
                  <c:v>85000</c:v>
                </c:pt>
                <c:pt idx="1">
                  <c:v>54667.384718736408</c:v>
                </c:pt>
                <c:pt idx="2">
                  <c:v>35088.917695015291</c:v>
                </c:pt>
                <c:pt idx="3">
                  <c:v>22242.60531864666</c:v>
                </c:pt>
                <c:pt idx="4">
                  <c:v>13687.258632319446</c:v>
                </c:pt>
                <c:pt idx="5">
                  <c:v>7914.3747626472559</c:v>
                </c:pt>
                <c:pt idx="6">
                  <c:v>3975.4065721061106</c:v>
                </c:pt>
                <c:pt idx="7">
                  <c:v>1263.7685006611346</c:v>
                </c:pt>
                <c:pt idx="8">
                  <c:v>-614.78390015077457</c:v>
                </c:pt>
                <c:pt idx="9">
                  <c:v>-1920.4867716314875</c:v>
                </c:pt>
                <c:pt idx="10">
                  <c:v>-2827.6638742886389</c:v>
                </c:pt>
                <c:pt idx="11">
                  <c:v>-3454.7187640183465</c:v>
                </c:pt>
              </c:numCache>
            </c:numRef>
          </c:yVal>
          <c:smooth val="1"/>
          <c:extLst>
            <c:ext xmlns:c16="http://schemas.microsoft.com/office/drawing/2014/chart" uri="{C3380CC4-5D6E-409C-BE32-E72D297353CC}">
              <c16:uniqueId val="{00000001-D77E-F04D-A4AE-4BAA5EE8D246}"/>
            </c:ext>
          </c:extLst>
        </c:ser>
        <c:dLbls>
          <c:showLegendKey val="0"/>
          <c:showVal val="0"/>
          <c:showCatName val="0"/>
          <c:showSerName val="0"/>
          <c:showPercent val="0"/>
          <c:showBubbleSize val="0"/>
        </c:dLbls>
        <c:axId val="168131200"/>
        <c:axId val="168137472"/>
      </c:scatterChart>
      <c:valAx>
        <c:axId val="168131200"/>
        <c:scaling>
          <c:orientation val="minMax"/>
        </c:scaling>
        <c:delete val="0"/>
        <c:axPos val="b"/>
        <c:title>
          <c:tx>
            <c:rich>
              <a:bodyPr/>
              <a:lstStyle/>
              <a:p>
                <a:pPr>
                  <a:defRPr/>
                </a:pPr>
                <a:r>
                  <a:rPr lang="en-US" sz="1600"/>
                  <a:t>Discount Rate</a:t>
                </a:r>
              </a:p>
            </c:rich>
          </c:tx>
          <c:layout>
            <c:manualLayout>
              <c:xMode val="edge"/>
              <c:yMode val="edge"/>
              <c:x val="0.45713320209973751"/>
              <c:y val="0.93186038151279826"/>
            </c:manualLayout>
          </c:layout>
          <c:overlay val="0"/>
        </c:title>
        <c:numFmt formatCode="0%" sourceLinked="1"/>
        <c:majorTickMark val="out"/>
        <c:minorTickMark val="none"/>
        <c:tickLblPos val="nextTo"/>
        <c:txPr>
          <a:bodyPr/>
          <a:lstStyle/>
          <a:p>
            <a:pPr>
              <a:defRPr sz="1400"/>
            </a:pPr>
            <a:endParaRPr lang="en-US"/>
          </a:p>
        </c:txPr>
        <c:crossAx val="168137472"/>
        <c:crosses val="autoZero"/>
        <c:crossBetween val="midCat"/>
      </c:valAx>
      <c:valAx>
        <c:axId val="168137472"/>
        <c:scaling>
          <c:orientation val="minMax"/>
        </c:scaling>
        <c:delete val="0"/>
        <c:axPos val="l"/>
        <c:majorGridlines/>
        <c:title>
          <c:tx>
            <c:rich>
              <a:bodyPr rot="-5400000" vert="horz"/>
              <a:lstStyle/>
              <a:p>
                <a:pPr>
                  <a:defRPr/>
                </a:pPr>
                <a:r>
                  <a:rPr lang="en-US" sz="1600"/>
                  <a:t>Net Present Value [USD]</a:t>
                </a:r>
              </a:p>
            </c:rich>
          </c:tx>
          <c:layout>
            <c:manualLayout>
              <c:xMode val="edge"/>
              <c:yMode val="edge"/>
              <c:x val="1.1378664019410029E-2"/>
              <c:y val="0.20826145172879876"/>
            </c:manualLayout>
          </c:layout>
          <c:overlay val="0"/>
        </c:title>
        <c:numFmt formatCode="#,##0" sourceLinked="1"/>
        <c:majorTickMark val="out"/>
        <c:minorTickMark val="none"/>
        <c:tickLblPos val="nextTo"/>
        <c:txPr>
          <a:bodyPr/>
          <a:lstStyle/>
          <a:p>
            <a:pPr>
              <a:defRPr sz="1400"/>
            </a:pPr>
            <a:endParaRPr lang="en-US"/>
          </a:p>
        </c:txPr>
        <c:crossAx val="168131200"/>
        <c:crosses val="autoZero"/>
        <c:crossBetween val="midCat"/>
      </c:valAx>
      <c:spPr>
        <a:noFill/>
      </c:spPr>
    </c:plotArea>
    <c:legend>
      <c:legendPos val="r"/>
      <c:layout>
        <c:manualLayout>
          <c:xMode val="edge"/>
          <c:yMode val="edge"/>
          <c:x val="0.52522151063262978"/>
          <c:y val="0.12272863550588747"/>
          <c:w val="0.20763937174964384"/>
          <c:h val="0.1538377413497235"/>
        </c:manualLayout>
      </c:layout>
      <c:overlay val="0"/>
      <c:txPr>
        <a:bodyPr/>
        <a:lstStyle/>
        <a:p>
          <a:pPr>
            <a:defRPr sz="1600"/>
          </a:pPr>
          <a:endParaRPr lang="en-US"/>
        </a:p>
      </c:txPr>
    </c:legend>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432264707674914E-2"/>
          <c:y val="3.6017906520808989E-2"/>
          <c:w val="0.5381996671903615"/>
          <c:h val="0.86080874387621453"/>
        </c:manualLayout>
      </c:layout>
      <c:scatterChart>
        <c:scatterStyle val="smoothMarker"/>
        <c:varyColors val="0"/>
        <c:ser>
          <c:idx val="0"/>
          <c:order val="0"/>
          <c:tx>
            <c:strRef>
              <c:f>'Dep_data '!$S$130</c:f>
              <c:strCache>
                <c:ptCount val="1"/>
                <c:pt idx="0">
                  <c:v>Linear depreciation over 10 years (equals declining switching to linear with 10% over 10 years)</c:v>
                </c:pt>
              </c:strCache>
            </c:strRef>
          </c:tx>
          <c:xVal>
            <c:numRef>
              <c:f>'Dep_data '!$T$129:$AD$129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'Dep_data '!$T$130:$AD$130</c:f>
              <c:numCache>
                <c:formatCode>General</c:formatCode>
                <c:ptCount val="11"/>
                <c:pt idx="0">
                  <c:v>1000</c:v>
                </c:pt>
                <c:pt idx="1">
                  <c:v>900</c:v>
                </c:pt>
                <c:pt idx="2">
                  <c:v>800</c:v>
                </c:pt>
                <c:pt idx="3">
                  <c:v>700</c:v>
                </c:pt>
                <c:pt idx="4">
                  <c:v>600</c:v>
                </c:pt>
                <c:pt idx="5">
                  <c:v>500</c:v>
                </c:pt>
                <c:pt idx="6">
                  <c:v>400</c:v>
                </c:pt>
                <c:pt idx="7">
                  <c:v>300</c:v>
                </c:pt>
                <c:pt idx="8">
                  <c:v>200</c:v>
                </c:pt>
                <c:pt idx="9">
                  <c:v>100</c:v>
                </c:pt>
                <c:pt idx="10">
                  <c:v>0</c:v>
                </c:pt>
              </c:numCache>
            </c:numRef>
          </c:yVal>
          <c:smooth val="1"/>
          <c:extLst>
            <c:ext xmlns:c16="http://schemas.microsoft.com/office/drawing/2014/chart" uri="{C3380CC4-5D6E-409C-BE32-E72D297353CC}">
              <c16:uniqueId val="{00000000-361D-AD4A-BCAB-C82D2265F7AA}"/>
            </c:ext>
          </c:extLst>
        </c:ser>
        <c:ser>
          <c:idx val="1"/>
          <c:order val="1"/>
          <c:tx>
            <c:strRef>
              <c:f>'Dep_data '!$S$131</c:f>
              <c:strCache>
                <c:ptCount val="1"/>
                <c:pt idx="0">
                  <c:v>Declining balance with 20%</c:v>
                </c:pt>
              </c:strCache>
            </c:strRef>
          </c:tx>
          <c:xVal>
            <c:numRef>
              <c:f>'Dep_data '!$T$129:$AD$129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'Dep_data '!$T$131:$AD$131</c:f>
              <c:numCache>
                <c:formatCode>0</c:formatCode>
                <c:ptCount val="11"/>
                <c:pt idx="0">
                  <c:v>1000</c:v>
                </c:pt>
                <c:pt idx="1">
                  <c:v>800</c:v>
                </c:pt>
                <c:pt idx="2">
                  <c:v>640</c:v>
                </c:pt>
                <c:pt idx="3">
                  <c:v>512</c:v>
                </c:pt>
                <c:pt idx="4">
                  <c:v>409.6</c:v>
                </c:pt>
                <c:pt idx="5">
                  <c:v>327.68000000000006</c:v>
                </c:pt>
                <c:pt idx="6">
                  <c:v>262.14400000000001</c:v>
                </c:pt>
                <c:pt idx="7">
                  <c:v>209.71519999999998</c:v>
                </c:pt>
                <c:pt idx="8">
                  <c:v>167.77215999999999</c:v>
                </c:pt>
                <c:pt idx="9">
                  <c:v>134.21772799999997</c:v>
                </c:pt>
                <c:pt idx="10">
                  <c:v>107.3741824</c:v>
                </c:pt>
              </c:numCache>
            </c:numRef>
          </c:yVal>
          <c:smooth val="1"/>
          <c:extLst>
            <c:ext xmlns:c16="http://schemas.microsoft.com/office/drawing/2014/chart" uri="{C3380CC4-5D6E-409C-BE32-E72D297353CC}">
              <c16:uniqueId val="{00000001-361D-AD4A-BCAB-C82D2265F7AA}"/>
            </c:ext>
          </c:extLst>
        </c:ser>
        <c:ser>
          <c:idx val="2"/>
          <c:order val="2"/>
          <c:tx>
            <c:strRef>
              <c:f>'Dep_data '!$S$132</c:f>
              <c:strCache>
                <c:ptCount val="1"/>
                <c:pt idx="0">
                  <c:v>Sum-of-the-years-digits over 10 years</c:v>
                </c:pt>
              </c:strCache>
            </c:strRef>
          </c:tx>
          <c:xVal>
            <c:numRef>
              <c:f>'Dep_data '!$T$129:$AD$129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'Dep_data '!$T$132:$AD$132</c:f>
              <c:numCache>
                <c:formatCode>0</c:formatCode>
                <c:ptCount val="11"/>
                <c:pt idx="0">
                  <c:v>1000</c:v>
                </c:pt>
                <c:pt idx="1">
                  <c:v>818.18181818181824</c:v>
                </c:pt>
                <c:pt idx="2">
                  <c:v>654.5454545454545</c:v>
                </c:pt>
                <c:pt idx="3">
                  <c:v>509.09090909090912</c:v>
                </c:pt>
                <c:pt idx="4">
                  <c:v>381.81818181818187</c:v>
                </c:pt>
                <c:pt idx="5">
                  <c:v>272.72727272727275</c:v>
                </c:pt>
                <c:pt idx="6">
                  <c:v>181.81818181818187</c:v>
                </c:pt>
                <c:pt idx="7">
                  <c:v>109.09090909090912</c:v>
                </c:pt>
                <c:pt idx="8">
                  <c:v>54.545454545454618</c:v>
                </c:pt>
                <c:pt idx="9">
                  <c:v>18.181818181818244</c:v>
                </c:pt>
                <c:pt idx="10">
                  <c:v>1.1368683772161603E-13</c:v>
                </c:pt>
              </c:numCache>
            </c:numRef>
          </c:yVal>
          <c:smooth val="1"/>
          <c:extLst>
            <c:ext xmlns:c16="http://schemas.microsoft.com/office/drawing/2014/chart" uri="{C3380CC4-5D6E-409C-BE32-E72D297353CC}">
              <c16:uniqueId val="{00000002-361D-AD4A-BCAB-C82D2265F7AA}"/>
            </c:ext>
          </c:extLst>
        </c:ser>
        <c:ser>
          <c:idx val="4"/>
          <c:order val="3"/>
          <c:tx>
            <c:strRef>
              <c:f>'Dep_data '!$S$134</c:f>
              <c:strCache>
                <c:ptCount val="1"/>
                <c:pt idx="0">
                  <c:v>Declining switching to linear with 20% over 10 years</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'Dep_data '!$T$129:$Y$129</c:f>
              <c:numCache>
                <c:formatCode>General</c:formatCode>
                <c:ptCount val="6"/>
                <c:pt idx="0">
                  <c:v>0</c:v>
                </c:pt>
                <c:pt idx="1">
                  <c:v>1</c:v>
                </c:pt>
                <c:pt idx="2">
                  <c:v>2</c:v>
                </c:pt>
                <c:pt idx="3">
                  <c:v>3</c:v>
                </c:pt>
                <c:pt idx="4">
                  <c:v>4</c:v>
                </c:pt>
                <c:pt idx="5">
                  <c:v>5</c:v>
                </c:pt>
              </c:numCache>
            </c:numRef>
          </c:xVal>
          <c:yVal>
            <c:numRef>
              <c:f>'Dep_data '!$T$134:$Y$134</c:f>
              <c:numCache>
                <c:formatCode>General</c:formatCode>
                <c:ptCount val="6"/>
                <c:pt idx="0">
                  <c:v>1000</c:v>
                </c:pt>
                <c:pt idx="1">
                  <c:v>800</c:v>
                </c:pt>
                <c:pt idx="2">
                  <c:v>640</c:v>
                </c:pt>
                <c:pt idx="3">
                  <c:v>512</c:v>
                </c:pt>
                <c:pt idx="4" formatCode="0">
                  <c:v>409.6</c:v>
                </c:pt>
                <c:pt idx="5" formatCode="0">
                  <c:v>327.68000000000006</c:v>
                </c:pt>
              </c:numCache>
            </c:numRef>
          </c:yVal>
          <c:smooth val="1"/>
          <c:extLst>
            <c:ext xmlns:c16="http://schemas.microsoft.com/office/drawing/2014/chart" uri="{C3380CC4-5D6E-409C-BE32-E72D297353CC}">
              <c16:uniqueId val="{00000003-361D-AD4A-BCAB-C82D2265F7AA}"/>
            </c:ext>
          </c:extLst>
        </c:ser>
        <c:ser>
          <c:idx val="5"/>
          <c:order val="4"/>
          <c:tx>
            <c:v>sdasdf</c:v>
          </c:tx>
          <c:spPr>
            <a:ln>
              <a:prstDash val="dash"/>
            </a:ln>
          </c:spPr>
          <c:xVal>
            <c:numRef>
              <c:f>'Dep_data '!$Y$129:$AD$129</c:f>
              <c:numCache>
                <c:formatCode>General</c:formatCode>
                <c:ptCount val="6"/>
                <c:pt idx="0">
                  <c:v>5</c:v>
                </c:pt>
                <c:pt idx="1">
                  <c:v>6</c:v>
                </c:pt>
                <c:pt idx="2">
                  <c:v>7</c:v>
                </c:pt>
                <c:pt idx="3">
                  <c:v>8</c:v>
                </c:pt>
                <c:pt idx="4">
                  <c:v>9</c:v>
                </c:pt>
                <c:pt idx="5">
                  <c:v>10</c:v>
                </c:pt>
              </c:numCache>
            </c:numRef>
          </c:xVal>
          <c:yVal>
            <c:numRef>
              <c:f>'Dep_data '!$Y$134:$AD$134</c:f>
              <c:numCache>
                <c:formatCode>0</c:formatCode>
                <c:ptCount val="6"/>
                <c:pt idx="0">
                  <c:v>327.68000000000006</c:v>
                </c:pt>
                <c:pt idx="1">
                  <c:v>262.14400000000001</c:v>
                </c:pt>
                <c:pt idx="2">
                  <c:v>196.60799999999995</c:v>
                </c:pt>
                <c:pt idx="3">
                  <c:v>131.072</c:v>
                </c:pt>
                <c:pt idx="4">
                  <c:v>65.536000000000058</c:v>
                </c:pt>
                <c:pt idx="5" formatCode="General">
                  <c:v>0</c:v>
                </c:pt>
              </c:numCache>
            </c:numRef>
          </c:yVal>
          <c:smooth val="1"/>
          <c:extLst>
            <c:ext xmlns:c16="http://schemas.microsoft.com/office/drawing/2014/chart" uri="{C3380CC4-5D6E-409C-BE32-E72D297353CC}">
              <c16:uniqueId val="{00000004-361D-AD4A-BCAB-C82D2265F7AA}"/>
            </c:ext>
          </c:extLst>
        </c:ser>
        <c:dLbls>
          <c:showLegendKey val="0"/>
          <c:showVal val="0"/>
          <c:showCatName val="0"/>
          <c:showSerName val="0"/>
          <c:showPercent val="0"/>
          <c:showBubbleSize val="0"/>
        </c:dLbls>
        <c:axId val="184542336"/>
        <c:axId val="184544256"/>
      </c:scatterChart>
      <c:valAx>
        <c:axId val="184542336"/>
        <c:scaling>
          <c:orientation val="minMax"/>
          <c:max val="10"/>
        </c:scaling>
        <c:delete val="0"/>
        <c:axPos val="b"/>
        <c:title>
          <c:tx>
            <c:rich>
              <a:bodyPr/>
              <a:lstStyle/>
              <a:p>
                <a:pPr>
                  <a:defRPr/>
                </a:pPr>
                <a:r>
                  <a:rPr lang="en-US" sz="1200"/>
                  <a:t>Years</a:t>
                </a:r>
              </a:p>
            </c:rich>
          </c:tx>
          <c:overlay val="0"/>
        </c:title>
        <c:numFmt formatCode="General" sourceLinked="1"/>
        <c:majorTickMark val="out"/>
        <c:minorTickMark val="none"/>
        <c:tickLblPos val="nextTo"/>
        <c:crossAx val="184544256"/>
        <c:crosses val="autoZero"/>
        <c:crossBetween val="midCat"/>
        <c:majorUnit val="1"/>
      </c:valAx>
      <c:valAx>
        <c:axId val="184544256"/>
        <c:scaling>
          <c:orientation val="minMax"/>
          <c:max val="1000"/>
        </c:scaling>
        <c:delete val="0"/>
        <c:axPos val="l"/>
        <c:majorGridlines/>
        <c:title>
          <c:tx>
            <c:rich>
              <a:bodyPr rot="-5400000" vert="horz"/>
              <a:lstStyle/>
              <a:p>
                <a:pPr>
                  <a:defRPr sz="1200"/>
                </a:pPr>
                <a:r>
                  <a:rPr lang="en-US" sz="1200"/>
                  <a:t>Value of Asset</a:t>
                </a:r>
              </a:p>
            </c:rich>
          </c:tx>
          <c:overlay val="0"/>
        </c:title>
        <c:numFmt formatCode="General" sourceLinked="1"/>
        <c:majorTickMark val="out"/>
        <c:minorTickMark val="none"/>
        <c:tickLblPos val="nextTo"/>
        <c:crossAx val="184542336"/>
        <c:crosses val="autoZero"/>
        <c:crossBetween val="midCat"/>
      </c:valAx>
      <c:spPr>
        <a:noFill/>
      </c:spPr>
    </c:plotArea>
    <c:legend>
      <c:legendPos val="r"/>
      <c:legendEntry>
        <c:idx val="4"/>
        <c:delete val="1"/>
      </c:legendEntry>
      <c:layout>
        <c:manualLayout>
          <c:xMode val="edge"/>
          <c:yMode val="edge"/>
          <c:x val="0.6576783798859297"/>
          <c:y val="4.545845527009329E-2"/>
          <c:w val="0.33366361027557151"/>
          <c:h val="0.93919923253946436"/>
        </c:manualLayout>
      </c:layout>
      <c:overlay val="0"/>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58106378984712"/>
          <c:y val="8.9063480346304319E-2"/>
          <c:w val="0.80484492563429577"/>
          <c:h val="0.84279690379604932"/>
        </c:manualLayout>
      </c:layout>
      <c:scatterChart>
        <c:scatterStyle val="smoothMarker"/>
        <c:varyColors val="0"/>
        <c:ser>
          <c:idx val="0"/>
          <c:order val="0"/>
          <c:tx>
            <c:strRef>
              <c:f>'Sheet1 (2)'!$B$27</c:f>
              <c:strCache>
                <c:ptCount val="1"/>
                <c:pt idx="0">
                  <c:v>Project A</c:v>
                </c:pt>
              </c:strCache>
            </c:strRef>
          </c:tx>
          <c:marker>
            <c:symbol val="none"/>
          </c:marker>
          <c:xVal>
            <c:numRef>
              <c:f>'Sheet1 (2)'!$C$26:$N$26</c:f>
              <c:numCache>
                <c:formatCode>0%</c:formatCode>
                <c:ptCount val="12"/>
                <c:pt idx="0">
                  <c:v>0</c:v>
                </c:pt>
                <c:pt idx="1">
                  <c:v>0.02</c:v>
                </c:pt>
                <c:pt idx="2">
                  <c:v>0.04</c:v>
                </c:pt>
                <c:pt idx="3">
                  <c:v>0.06</c:v>
                </c:pt>
                <c:pt idx="4">
                  <c:v>0.08</c:v>
                </c:pt>
                <c:pt idx="5">
                  <c:v>0.1</c:v>
                </c:pt>
                <c:pt idx="6">
                  <c:v>0.12</c:v>
                </c:pt>
                <c:pt idx="7">
                  <c:v>0.14000000000000001</c:v>
                </c:pt>
                <c:pt idx="8">
                  <c:v>0.16</c:v>
                </c:pt>
                <c:pt idx="9">
                  <c:v>0.18</c:v>
                </c:pt>
                <c:pt idx="10">
                  <c:v>0.2</c:v>
                </c:pt>
                <c:pt idx="11">
                  <c:v>0.22</c:v>
                </c:pt>
              </c:numCache>
            </c:numRef>
          </c:xVal>
          <c:yVal>
            <c:numRef>
              <c:f>'Sheet1 (2)'!$C$27:$N$27</c:f>
              <c:numCache>
                <c:formatCode>#,##0</c:formatCode>
                <c:ptCount val="12"/>
                <c:pt idx="0">
                  <c:v>-1000</c:v>
                </c:pt>
                <c:pt idx="1">
                  <c:v>-692.04152249135223</c:v>
                </c:pt>
                <c:pt idx="2">
                  <c:v>-443.78698224852269</c:v>
                </c:pt>
                <c:pt idx="3">
                  <c:v>-249.19900320398301</c:v>
                </c:pt>
                <c:pt idx="4">
                  <c:v>-102.88065843621735</c:v>
                </c:pt>
                <c:pt idx="5">
                  <c:v>0</c:v>
                </c:pt>
                <c:pt idx="6">
                  <c:v>63.775510204082821</c:v>
                </c:pt>
                <c:pt idx="7">
                  <c:v>92.336103416433616</c:v>
                </c:pt>
                <c:pt idx="8">
                  <c:v>89.179548156957026</c:v>
                </c:pt>
                <c:pt idx="9">
                  <c:v>57.454754380923987</c:v>
                </c:pt>
                <c:pt idx="10">
                  <c:v>0</c:v>
                </c:pt>
                <c:pt idx="11">
                  <c:v>-80.623488309596723</c:v>
                </c:pt>
              </c:numCache>
            </c:numRef>
          </c:yVal>
          <c:smooth val="1"/>
          <c:extLst>
            <c:ext xmlns:c16="http://schemas.microsoft.com/office/drawing/2014/chart" uri="{C3380CC4-5D6E-409C-BE32-E72D297353CC}">
              <c16:uniqueId val="{00000000-9CFC-E54D-8EC0-D302391B2AFC}"/>
            </c:ext>
          </c:extLst>
        </c:ser>
        <c:dLbls>
          <c:showLegendKey val="0"/>
          <c:showVal val="0"/>
          <c:showCatName val="0"/>
          <c:showSerName val="0"/>
          <c:showPercent val="0"/>
          <c:showBubbleSize val="0"/>
        </c:dLbls>
        <c:axId val="235587456"/>
        <c:axId val="235589632"/>
      </c:scatterChart>
      <c:valAx>
        <c:axId val="235587456"/>
        <c:scaling>
          <c:orientation val="minMax"/>
        </c:scaling>
        <c:delete val="0"/>
        <c:axPos val="b"/>
        <c:title>
          <c:tx>
            <c:rich>
              <a:bodyPr/>
              <a:lstStyle/>
              <a:p>
                <a:pPr>
                  <a:defRPr/>
                </a:pPr>
                <a:r>
                  <a:rPr lang="en-US" sz="1200"/>
                  <a:t>Discount Rate</a:t>
                </a:r>
              </a:p>
            </c:rich>
          </c:tx>
          <c:layout>
            <c:manualLayout>
              <c:xMode val="edge"/>
              <c:yMode val="edge"/>
              <c:x val="0.45713320209973751"/>
              <c:y val="0.93186038151279826"/>
            </c:manualLayout>
          </c:layout>
          <c:overlay val="0"/>
        </c:title>
        <c:numFmt formatCode="0%" sourceLinked="1"/>
        <c:majorTickMark val="out"/>
        <c:minorTickMark val="none"/>
        <c:tickLblPos val="nextTo"/>
        <c:crossAx val="235589632"/>
        <c:crosses val="autoZero"/>
        <c:crossBetween val="midCat"/>
      </c:valAx>
      <c:valAx>
        <c:axId val="235589632"/>
        <c:scaling>
          <c:orientation val="minMax"/>
        </c:scaling>
        <c:delete val="0"/>
        <c:axPos val="l"/>
        <c:majorGridlines/>
        <c:title>
          <c:tx>
            <c:rich>
              <a:bodyPr rot="-5400000" vert="horz"/>
              <a:lstStyle/>
              <a:p>
                <a:pPr>
                  <a:defRPr/>
                </a:pPr>
                <a:r>
                  <a:rPr lang="en-US" sz="1200"/>
                  <a:t>Net Present Value [USD]</a:t>
                </a:r>
              </a:p>
            </c:rich>
          </c:tx>
          <c:overlay val="0"/>
        </c:title>
        <c:numFmt formatCode="#,##0" sourceLinked="1"/>
        <c:majorTickMark val="out"/>
        <c:minorTickMark val="none"/>
        <c:tickLblPos val="nextTo"/>
        <c:crossAx val="235587456"/>
        <c:crosses val="autoZero"/>
        <c:crossBetween val="midCat"/>
      </c:valAx>
      <c:spPr>
        <a:noFill/>
      </c:spPr>
    </c:plotArea>
    <c:plotVisOnly val="1"/>
    <c:dispBlanksAs val="gap"/>
    <c:showDLblsOverMax val="0"/>
  </c:chart>
  <c:spPr>
    <a:no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01/07/2025</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ccountingtools.com/straight-line-depreciat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1"/>
              <a:t>Licence: </a:t>
            </a:r>
            <a:r>
              <a:rPr lang="en-GB"/>
              <a:t>This work is licensed under the Creative Commons Attribution 4.0 International License (CC BY 4.0). To view a copy of this license, visit </a:t>
            </a:r>
            <a:r>
              <a:rPr lang="en-GB" dirty="0">
                <a:solidFill>
                  <a:srgbClr val="444444"/>
                </a:solidFill>
                <a:hlinkClick r:id="rId3"/>
              </a:rPr>
              <a:t>https://creativecommons.org/licenses/by/4.0/</a:t>
            </a:r>
            <a:r>
              <a:rPr lang="en-GB"/>
              <a:t>.</a:t>
            </a:r>
            <a:endParaRPr lang="en-US">
              <a:solidFill>
                <a:srgbClr val="444444"/>
              </a:solidFill>
            </a:endParaRPr>
          </a:p>
          <a:p>
            <a:r>
              <a:rPr lang="en-GB" b="1" dirty="0"/>
              <a:t>Attribution: </a:t>
            </a:r>
            <a:r>
              <a:rPr lang="en-GB"/>
              <a:t>Please cite as: Tan, N. (2025) Basic Financial Concepts. Version 1. Climate Compatible Growth Teaching Kit Website, Climate Compatible Growth.</a:t>
            </a:r>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The Internal Rate of Return (IRR) is another important financial metric used in capital budgeting and investment analysis. Like Net Present Value (NPV), IRR is used to evaluate the profitability of an investment or project. However, while NPV provides a dollar amount representing the net value of an investment, IRR expresses the rate of return as a percentage.</a:t>
            </a:r>
          </a:p>
          <a:p>
            <a:pPr algn="l"/>
            <a:r>
              <a:rPr lang="en-GB" b="0" i="0" dirty="0">
                <a:solidFill>
                  <a:srgbClr val="D1D5DB"/>
                </a:solidFill>
                <a:effectLst/>
                <a:latin typeface="Söhne"/>
              </a:rPr>
              <a:t>The IRR is the discount rate that makes the present value of a project's cash inflows equal to the present value of its cash outflows. In other words, it is the rate at which the Net Present Value (NPV) of a project becomes zero. The IRR is often calculated using iterative methods or financial calculators.</a:t>
            </a:r>
          </a:p>
          <a:p>
            <a:pPr algn="l"/>
            <a:r>
              <a:rPr lang="en-GB" b="0" i="0" dirty="0">
                <a:solidFill>
                  <a:srgbClr val="D1D5DB"/>
                </a:solidFill>
                <a:effectLst/>
                <a:latin typeface="Söhne"/>
              </a:rPr>
              <a:t>The formula for IRR is shown here. It is similar to NPV.</a:t>
            </a:r>
          </a:p>
          <a:p>
            <a:pPr algn="l"/>
            <a:r>
              <a:rPr lang="en-GB" b="0" i="0" dirty="0">
                <a:solidFill>
                  <a:srgbClr val="D1D5DB"/>
                </a:solidFill>
                <a:effectLst/>
                <a:latin typeface="Söhne"/>
              </a:rPr>
              <a:t>Both IRR and NPV are widely used in financial decision-making, and their interpretation should often be considered together. While NPV provides a more direct measure of the net value of an investment, IRR offers a percentage rate of return, which can be intuitively appealing for decision-makers. It's important to recognize the strengths and limitations of each metric and use them in conjunction with other financial and qualitative considerations when making investment decisions.</a:t>
            </a:r>
          </a:p>
        </p:txBody>
      </p:sp>
      <p:sp>
        <p:nvSpPr>
          <p:cNvPr id="4" name="Slide Number Placeholder 3"/>
          <p:cNvSpPr>
            <a:spLocks noGrp="1"/>
          </p:cNvSpPr>
          <p:nvPr>
            <p:ph type="sldNum" sz="quarter" idx="5"/>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12581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Financial comparison of projects involves assessing and comparing the financial viability and attractiveness of multiple investment projects. This is a critical process for businesses, organizations, and investors to make informed decisions about where to allocate resources. Two common tools used for comparing projects are Net Present Value (NPV) and Internal Rate of Return (IRR). Lets look at 2 different projects: A and B.</a:t>
            </a:r>
          </a:p>
          <a:p>
            <a:r>
              <a:rPr lang="en-GB" b="0" i="0" dirty="0">
                <a:solidFill>
                  <a:srgbClr val="D1D5DB"/>
                </a:solidFill>
                <a:effectLst/>
                <a:latin typeface="Söhne"/>
              </a:rPr>
              <a:t>Project A has an investment of 10,000 in the first year, whilst project B has 10,000 and 5,000 covering the first and second year. Both have a project lifetime of 6 years. And the net benefits for project A is 5000 to 1000 in the 6 years, while project B has 5,500 each year. Now, using what we learnt about NPV and IRR, lets look at which is profitable and the better project.</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71992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12</a:t>
            </a:fld>
            <a:endParaRPr lang="en-GB"/>
          </a:p>
        </p:txBody>
      </p:sp>
    </p:spTree>
    <p:extLst>
      <p:ext uri="{BB962C8B-B14F-4D97-AF65-F5344CB8AC3E}">
        <p14:creationId xmlns:p14="http://schemas.microsoft.com/office/powerpoint/2010/main" val="261869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NPV first – and lets assume the discount rate is 5%. Taking this into account, we can calculate the discounted cost for all the years for project A. The equation to do this is in the top right. Then, when we sum the discounted costs, we get the NPV. Now we look at project B. After </a:t>
            </a:r>
            <a:r>
              <a:rPr lang="en-US" dirty="0" err="1"/>
              <a:t>discountin</a:t>
            </a:r>
            <a:r>
              <a:rPr lang="en-US" dirty="0"/>
              <a:t> and summing, our NPV is 3,812. so, we can see how the discount rate plays a major role. With this, project B is more profitable.</a:t>
            </a:r>
          </a:p>
        </p:txBody>
      </p:sp>
      <p:sp>
        <p:nvSpPr>
          <p:cNvPr id="4" name="Slide Number Placeholder 3"/>
          <p:cNvSpPr>
            <a:spLocks noGrp="1"/>
          </p:cNvSpPr>
          <p:nvPr>
            <p:ph type="sldNum" sz="quarter" idx="5"/>
          </p:nvPr>
        </p:nvSpPr>
        <p:spPr/>
        <p:txBody>
          <a:bodyPr/>
          <a:lstStyle/>
          <a:p>
            <a:fld id="{5750A1E1-C8D9-4447-9192-37BA973CD27A}" type="slidenum">
              <a:rPr lang="en-GB" smtClean="0"/>
              <a:t>13</a:t>
            </a:fld>
            <a:endParaRPr lang="en-GB"/>
          </a:p>
        </p:txBody>
      </p:sp>
    </p:spTree>
    <p:extLst>
      <p:ext uri="{BB962C8B-B14F-4D97-AF65-F5344CB8AC3E}">
        <p14:creationId xmlns:p14="http://schemas.microsoft.com/office/powerpoint/2010/main" val="407324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 happened if we changed the discount rate? Doubled it to 10%?</a:t>
            </a:r>
          </a:p>
          <a:p>
            <a:r>
              <a:rPr lang="en-US" dirty="0"/>
              <a:t>We see that project A is actually the profitable one to go for! So, we can see how discount rate is a major factor and we now know how to calculate NPV to assess profitability</a:t>
            </a:r>
          </a:p>
        </p:txBody>
      </p:sp>
      <p:sp>
        <p:nvSpPr>
          <p:cNvPr id="4" name="Slide Number Placeholder 3"/>
          <p:cNvSpPr>
            <a:spLocks noGrp="1"/>
          </p:cNvSpPr>
          <p:nvPr>
            <p:ph type="sldNum" sz="quarter" idx="5"/>
          </p:nvPr>
        </p:nvSpPr>
        <p:spPr/>
        <p:txBody>
          <a:bodyPr/>
          <a:lstStyle/>
          <a:p>
            <a:fld id="{5750A1E1-C8D9-4447-9192-37BA973CD27A}" type="slidenum">
              <a:rPr lang="en-GB" smtClean="0"/>
              <a:t>14</a:t>
            </a:fld>
            <a:endParaRPr lang="en-GB"/>
          </a:p>
        </p:txBody>
      </p:sp>
    </p:spTree>
    <p:extLst>
      <p:ext uri="{BB962C8B-B14F-4D97-AF65-F5344CB8AC3E}">
        <p14:creationId xmlns:p14="http://schemas.microsoft.com/office/powerpoint/2010/main" val="412366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plotted our NPV on a graph. And we want to take into account IRR. What is the </a:t>
            </a:r>
            <a:r>
              <a:rPr lang="en-US" dirty="0" err="1"/>
              <a:t>irr</a:t>
            </a:r>
            <a:r>
              <a:rPr lang="en-US" dirty="0"/>
              <a:t> of project B? can anyone tell me how we find this?</a:t>
            </a:r>
          </a:p>
        </p:txBody>
      </p:sp>
      <p:sp>
        <p:nvSpPr>
          <p:cNvPr id="4" name="Slide Number Placeholder 3"/>
          <p:cNvSpPr>
            <a:spLocks noGrp="1"/>
          </p:cNvSpPr>
          <p:nvPr>
            <p:ph type="sldNum" sz="quarter" idx="5"/>
          </p:nvPr>
        </p:nvSpPr>
        <p:spPr/>
        <p:txBody>
          <a:bodyPr/>
          <a:lstStyle/>
          <a:p>
            <a:fld id="{5750A1E1-C8D9-4447-9192-37BA973CD27A}" type="slidenum">
              <a:rPr lang="en-GB" smtClean="0"/>
              <a:t>15</a:t>
            </a:fld>
            <a:endParaRPr lang="en-GB"/>
          </a:p>
        </p:txBody>
      </p:sp>
    </p:spTree>
    <p:extLst>
      <p:ext uri="{BB962C8B-B14F-4D97-AF65-F5344CB8AC3E}">
        <p14:creationId xmlns:p14="http://schemas.microsoft.com/office/powerpoint/2010/main" val="3980260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IRR is when NPV = 0. </a:t>
            </a:r>
            <a:r>
              <a:rPr lang="en-GB" b="0" i="0" dirty="0">
                <a:solidFill>
                  <a:srgbClr val="D1D5DB"/>
                </a:solidFill>
                <a:effectLst/>
                <a:latin typeface="Söhne"/>
              </a:rPr>
              <a:t>it is the rate at which the Net Present Value (NPV) of a project becomes zero. So, we see that IRR for project A is around 20.5% and project B around 13.5%. So, project A is more profitable!</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16</a:t>
            </a:fld>
            <a:endParaRPr lang="en-GB"/>
          </a:p>
        </p:txBody>
      </p:sp>
    </p:spTree>
    <p:extLst>
      <p:ext uri="{BB962C8B-B14F-4D97-AF65-F5344CB8AC3E}">
        <p14:creationId xmlns:p14="http://schemas.microsoft.com/office/powerpoint/2010/main" val="2846827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Mention risk, e.g., that it takes 50% longer to build it.</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19</a:t>
            </a:fld>
            <a:endParaRPr lang="en-GB"/>
          </a:p>
        </p:txBody>
      </p:sp>
    </p:spTree>
    <p:extLst>
      <p:ext uri="{BB962C8B-B14F-4D97-AF65-F5344CB8AC3E}">
        <p14:creationId xmlns:p14="http://schemas.microsoft.com/office/powerpoint/2010/main" val="188842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Inflation is the rate at which the general level of prices for goods and services rises over time, leading to a decrease in purchasing power. Inflation erodes the real value of money, meaning that a unit of currency buys fewer goods and services than it did in the past. It is commonly expressed as an annual percentage, indicating the percentage increase in prices over a specific period.</a:t>
            </a:r>
          </a:p>
          <a:p>
            <a:r>
              <a:rPr lang="en-GB" b="0" i="0" dirty="0">
                <a:solidFill>
                  <a:srgbClr val="D1D5DB"/>
                </a:solidFill>
                <a:effectLst/>
                <a:latin typeface="Söhne"/>
              </a:rPr>
              <a:t>Inflation is commonly measured using price indices, with the Consumer Price Index (CPI) being commonly used. The Consumer Price Index (CPI) is a widely used economic indicator that measures the average change over time in the prices paid by urban consumers for a market basket of consumer goods and services. In simple terms, it provides a way to track the inflation or deflation of prices for a standard set of goods and services commonly purchased by households.</a:t>
            </a:r>
          </a:p>
          <a:p>
            <a:r>
              <a:rPr lang="en-GB" b="0" i="0" dirty="0">
                <a:solidFill>
                  <a:srgbClr val="D1D5DB"/>
                </a:solidFill>
                <a:effectLst/>
                <a:latin typeface="Söhne"/>
              </a:rPr>
              <a:t>Inflation is a complex economic phenomenon that impacts individuals, businesses, and governments. Central banks and policymakers carefully monitor inflation rates and take measures to achieve price stability while promoting sustainable economic growth. Understanding inflation is crucial for making informed financial decisions and managing the impact of changing prices on personal and economic well-being.</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20</a:t>
            </a:fld>
            <a:endParaRPr lang="en-GB"/>
          </a:p>
        </p:txBody>
      </p:sp>
    </p:spTree>
    <p:extLst>
      <p:ext uri="{BB962C8B-B14F-4D97-AF65-F5344CB8AC3E}">
        <p14:creationId xmlns:p14="http://schemas.microsoft.com/office/powerpoint/2010/main" val="3180064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Price escalation involves the upward movement of prices for goods or services over time. This can be influenced by factors such as resource depletion, new regulation, increasing demand, supply shortages, inflation, changes in production costs, etc. Businesses may use price escalation strategies to adjust their pricing models to account for increasing costs and maintain profit margins.</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22</a:t>
            </a:fld>
            <a:endParaRPr lang="en-GB"/>
          </a:p>
        </p:txBody>
      </p:sp>
    </p:spTree>
    <p:extLst>
      <p:ext uri="{BB962C8B-B14F-4D97-AF65-F5344CB8AC3E}">
        <p14:creationId xmlns:p14="http://schemas.microsoft.com/office/powerpoint/2010/main" val="292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177635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this is can be seen with the price of oil. Certain factors can contribute to inflation and escalation</a:t>
            </a:r>
          </a:p>
        </p:txBody>
      </p:sp>
      <p:sp>
        <p:nvSpPr>
          <p:cNvPr id="4" name="Slide Number Placeholder 3"/>
          <p:cNvSpPr>
            <a:spLocks noGrp="1"/>
          </p:cNvSpPr>
          <p:nvPr>
            <p:ph type="sldNum" sz="quarter" idx="5"/>
          </p:nvPr>
        </p:nvSpPr>
        <p:spPr/>
        <p:txBody>
          <a:bodyPr/>
          <a:lstStyle/>
          <a:p>
            <a:fld id="{5750A1E1-C8D9-4447-9192-37BA973CD27A}" type="slidenum">
              <a:rPr lang="en-GB" smtClean="0"/>
              <a:t>24</a:t>
            </a:fld>
            <a:endParaRPr lang="en-GB"/>
          </a:p>
        </p:txBody>
      </p:sp>
    </p:spTree>
    <p:extLst>
      <p:ext uri="{BB962C8B-B14F-4D97-AF65-F5344CB8AC3E}">
        <p14:creationId xmlns:p14="http://schemas.microsoft.com/office/powerpoint/2010/main" val="383674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Depreciation is the accounting process used to allocate the cost of a tangible asset over its useful life. This allocation reflects the wear and tear, obsolescence, or reduction in value of the asset over time. Various methods exist for calculating depreciation, each with its own assumptions and considerations. Here are some common depreciation methods:</a:t>
            </a:r>
          </a:p>
          <a:p>
            <a:pPr marL="228600" indent="-228600">
              <a:buAutoNum type="arabicPeriod"/>
            </a:pPr>
            <a:r>
              <a:rPr lang="en-GB" b="0" i="0" dirty="0">
                <a:solidFill>
                  <a:srgbClr val="D1D5DB"/>
                </a:solidFill>
                <a:effectLst/>
                <a:latin typeface="Söhne"/>
              </a:rPr>
              <a:t>Linear depreciation – this is where asset value depreciates over a straight line over the depreciation period. Each year, the same amount is deducted from the asset's book value until it reaches the residual value. Straight-line depreciation is the simplest and most widely used method. </a:t>
            </a:r>
          </a:p>
          <a:p>
            <a:pPr marL="228600" indent="-228600">
              <a:buAutoNum type="arabicPeriod"/>
            </a:pPr>
            <a:r>
              <a:rPr lang="en-GB" b="0" i="0" dirty="0">
                <a:solidFill>
                  <a:srgbClr val="D1D5DB"/>
                </a:solidFill>
                <a:effectLst/>
                <a:latin typeface="Söhne"/>
              </a:rPr>
              <a:t>Declining balance – this is where current asset value depreciates with a constant percentage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solidFill>
                  <a:srgbClr val="D1D5DB"/>
                </a:solidFill>
                <a:effectLst/>
                <a:latin typeface="Söhne"/>
              </a:rPr>
              <a:t>Declining switching to linear - </a:t>
            </a:r>
            <a:r>
              <a:rPr lang="en-GB" altLang="en-US" sz="1200" dirty="0">
                <a:solidFill>
                  <a:schemeClr val="accent5">
                    <a:lumMod val="25000"/>
                  </a:schemeClr>
                </a:solidFill>
              </a:rPr>
              <a:t>Mix of declining balance and linear depreciation. Switch to linear occurs when linear depreciation in a year is larger than what is calculated with declining balance depreciation</a:t>
            </a:r>
            <a:endParaRPr lang="en-GB" b="0" i="0" dirty="0">
              <a:solidFill>
                <a:srgbClr val="D1D5DB"/>
              </a:solidFill>
              <a:effectLst/>
              <a:latin typeface="Söhne"/>
            </a:endParaRPr>
          </a:p>
          <a:p>
            <a:pPr marL="228600" indent="-228600">
              <a:buAutoNum type="arabicPeriod"/>
            </a:pPr>
            <a:r>
              <a:rPr lang="en-GB" b="0" i="0" dirty="0">
                <a:solidFill>
                  <a:srgbClr val="D1D5DB"/>
                </a:solidFill>
                <a:effectLst/>
                <a:latin typeface="Söhne"/>
              </a:rPr>
              <a:t>Sum of the years’ digits – this is an accelerated de[recitation method, where asset value depreciates by (remaining life time) / (sum of each year of life time) e.g. over 3 years: 3/6 depreciation factor in first year, 2/6 in second and 1/6 in third</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27</a:t>
            </a:fld>
            <a:endParaRPr lang="en-GB"/>
          </a:p>
        </p:txBody>
      </p:sp>
    </p:spTree>
    <p:extLst>
      <p:ext uri="{BB962C8B-B14F-4D97-AF65-F5344CB8AC3E}">
        <p14:creationId xmlns:p14="http://schemas.microsoft.com/office/powerpoint/2010/main" val="862891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Sum-of-the-years</a:t>
            </a:r>
            <a:r>
              <a:rPr lang="en-GB" altLang="en-US" baseline="0" dirty="0"/>
              <a:t> digit: </a:t>
            </a:r>
            <a:r>
              <a:rPr lang="en-US" dirty="0">
                <a:effectLst/>
              </a:rPr>
              <a:t>The method is more appropriate than the more commonly-used </a:t>
            </a:r>
            <a:r>
              <a:rPr lang="en-US" dirty="0">
                <a:effectLst/>
                <a:hlinkClick r:id="rId3"/>
              </a:rPr>
              <a:t>straight-line depreciation</a:t>
            </a:r>
            <a:r>
              <a:rPr lang="en-US" dirty="0">
                <a:effectLst/>
              </a:rPr>
              <a:t> if an asset depreciates more quickly or has greater production ca­pacity in the earlier years than it does as it ages. A problem with using this or any other accelerated depreciation method is that it artificially reduces the reported profit of a business over the near term. The result is excessively low profits in the near term, followed by excessively high profits in later reporting periods. Use of the method can have an indirect impact on cash flows, since accelerated depreciation can reduce the amount of taxable income, thereby deferring income tax payments into later periods.</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28</a:t>
            </a:fld>
            <a:endParaRPr lang="en-GB"/>
          </a:p>
        </p:txBody>
      </p:sp>
    </p:spTree>
    <p:extLst>
      <p:ext uri="{BB962C8B-B14F-4D97-AF65-F5344CB8AC3E}">
        <p14:creationId xmlns:p14="http://schemas.microsoft.com/office/powerpoint/2010/main" val="1920207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effectLst/>
            </a:endParaRPr>
          </a:p>
        </p:txBody>
      </p:sp>
      <p:sp>
        <p:nvSpPr>
          <p:cNvPr id="4" name="Slide Number Placeholder 3"/>
          <p:cNvSpPr>
            <a:spLocks noGrp="1"/>
          </p:cNvSpPr>
          <p:nvPr>
            <p:ph type="sldNum" sz="quarter" idx="5"/>
          </p:nvPr>
        </p:nvSpPr>
        <p:spPr/>
        <p:txBody>
          <a:bodyPr/>
          <a:lstStyle/>
          <a:p>
            <a:fld id="{5750A1E1-C8D9-4447-9192-37BA973CD27A}" type="slidenum">
              <a:rPr lang="en-GB" smtClean="0"/>
              <a:t>29</a:t>
            </a:fld>
            <a:endParaRPr lang="en-GB"/>
          </a:p>
        </p:txBody>
      </p:sp>
    </p:spTree>
    <p:extLst>
      <p:ext uri="{BB962C8B-B14F-4D97-AF65-F5344CB8AC3E}">
        <p14:creationId xmlns:p14="http://schemas.microsoft.com/office/powerpoint/2010/main" val="636042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effectLst/>
              </a:rPr>
              <a:t>Straight linear</a:t>
            </a:r>
          </a:p>
          <a:p>
            <a:pPr eaLnBrk="1" hangingPunct="1"/>
            <a:r>
              <a:rPr lang="en-US" dirty="0">
                <a:effectLst/>
              </a:rPr>
              <a:t>Declining balance</a:t>
            </a:r>
          </a:p>
          <a:p>
            <a:pPr eaLnBrk="1" hangingPunct="1"/>
            <a:r>
              <a:rPr lang="en-US" dirty="0">
                <a:effectLst/>
              </a:rPr>
              <a:t>Some of the years digit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Depreciation methods can have significant implications for taxes, affecting taxable income, cash flow, and the timing of tax payments. Different depreciation methods can result in varying amounts of depreciation expense over an asset's useful life, influencing the taxable income reported by a business. </a:t>
            </a:r>
            <a:endParaRPr lang="en-US" dirty="0">
              <a:effectLst/>
            </a:endParaRPr>
          </a:p>
        </p:txBody>
      </p:sp>
      <p:sp>
        <p:nvSpPr>
          <p:cNvPr id="4" name="Slide Number Placeholder 3"/>
          <p:cNvSpPr>
            <a:spLocks noGrp="1"/>
          </p:cNvSpPr>
          <p:nvPr>
            <p:ph type="sldNum" sz="quarter" idx="5"/>
          </p:nvPr>
        </p:nvSpPr>
        <p:spPr/>
        <p:txBody>
          <a:bodyPr/>
          <a:lstStyle/>
          <a:p>
            <a:fld id="{5750A1E1-C8D9-4447-9192-37BA973CD27A}" type="slidenum">
              <a:rPr lang="en-GB" smtClean="0"/>
              <a:t>30</a:t>
            </a:fld>
            <a:endParaRPr lang="en-GB"/>
          </a:p>
        </p:txBody>
      </p:sp>
    </p:spTree>
    <p:extLst>
      <p:ext uri="{BB962C8B-B14F-4D97-AF65-F5344CB8AC3E}">
        <p14:creationId xmlns:p14="http://schemas.microsoft.com/office/powerpoint/2010/main" val="3652594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34</a:t>
            </a:fld>
            <a:endParaRPr lang="en-GB"/>
          </a:p>
        </p:txBody>
      </p:sp>
    </p:spTree>
    <p:extLst>
      <p:ext uri="{BB962C8B-B14F-4D97-AF65-F5344CB8AC3E}">
        <p14:creationId xmlns:p14="http://schemas.microsoft.com/office/powerpoint/2010/main" val="244916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Discounting refers to the process of determining the present value of a future cash flow or series of cash flows. In finance and investment, it's a common practice to discount future cash flows to reflect the time value of money. The basic idea is that a certain amount of money today is worth more than the same amount of money in the future due to the opportunity to invest and earn a return. This process allows comparing cash flows in different years, and takes into account opportunity costs which can be represented by the long-term real interest rate.</a:t>
            </a:r>
          </a:p>
          <a:p>
            <a:pPr algn="l"/>
            <a:r>
              <a:rPr lang="en-GB" b="0" i="0" dirty="0">
                <a:solidFill>
                  <a:srgbClr val="D1D5DB"/>
                </a:solidFill>
                <a:effectLst/>
                <a:latin typeface="Söhne"/>
              </a:rPr>
              <a:t>The formula for discounting future cash flows is often expressed as: PV = FV / (1+r)^n. Where:</a:t>
            </a:r>
          </a:p>
          <a:p>
            <a:pPr algn="l">
              <a:buFont typeface="Arial" panose="020B0604020202020204" pitchFamily="34" charset="0"/>
              <a:buChar char="•"/>
            </a:pPr>
            <a:r>
              <a:rPr lang="en-GB" b="0" i="1" dirty="0">
                <a:solidFill>
                  <a:srgbClr val="D1D5DB"/>
                </a:solidFill>
                <a:effectLst/>
                <a:latin typeface="KaTeX_Math"/>
              </a:rPr>
              <a:t>PV</a:t>
            </a:r>
            <a:r>
              <a:rPr lang="en-GB" b="0" i="0" dirty="0">
                <a:solidFill>
                  <a:srgbClr val="D1D5DB"/>
                </a:solidFill>
                <a:effectLst/>
                <a:latin typeface="Söhne"/>
              </a:rPr>
              <a:t> is the present value,</a:t>
            </a:r>
          </a:p>
          <a:p>
            <a:pPr algn="l">
              <a:buFont typeface="Arial" panose="020B0604020202020204" pitchFamily="34" charset="0"/>
              <a:buChar char="•"/>
            </a:pPr>
            <a:r>
              <a:rPr lang="en-GB" b="0" i="1" dirty="0">
                <a:solidFill>
                  <a:srgbClr val="D1D5DB"/>
                </a:solidFill>
                <a:effectLst/>
                <a:latin typeface="KaTeX_Math"/>
              </a:rPr>
              <a:t>FV</a:t>
            </a:r>
            <a:r>
              <a:rPr lang="en-GB" b="0" i="0" dirty="0">
                <a:solidFill>
                  <a:srgbClr val="D1D5DB"/>
                </a:solidFill>
                <a:effectLst/>
                <a:latin typeface="Söhne"/>
              </a:rPr>
              <a:t> is the future value (cash flow),</a:t>
            </a:r>
          </a:p>
          <a:p>
            <a:pPr algn="l">
              <a:buFont typeface="Arial" panose="020B0604020202020204" pitchFamily="34" charset="0"/>
              <a:buChar char="•"/>
            </a:pPr>
            <a:r>
              <a:rPr lang="en-GB" b="0" i="1" dirty="0">
                <a:solidFill>
                  <a:srgbClr val="D1D5DB"/>
                </a:solidFill>
                <a:effectLst/>
                <a:latin typeface="KaTeX_Math"/>
              </a:rPr>
              <a:t>r</a:t>
            </a:r>
            <a:r>
              <a:rPr lang="en-GB" b="0" i="0" dirty="0">
                <a:solidFill>
                  <a:srgbClr val="D1D5DB"/>
                </a:solidFill>
                <a:effectLst/>
                <a:latin typeface="Söhne"/>
              </a:rPr>
              <a:t> is the discount rate (interest rate), and</a:t>
            </a:r>
          </a:p>
          <a:p>
            <a:pPr algn="l">
              <a:buFont typeface="Arial" panose="020B0604020202020204" pitchFamily="34" charset="0"/>
              <a:buChar char="•"/>
            </a:pPr>
            <a:r>
              <a:rPr lang="en-GB" b="0" i="1" dirty="0">
                <a:solidFill>
                  <a:srgbClr val="D1D5DB"/>
                </a:solidFill>
                <a:effectLst/>
                <a:latin typeface="KaTeX_Math"/>
              </a:rPr>
              <a:t>n</a:t>
            </a:r>
            <a:r>
              <a:rPr lang="en-GB" b="0" i="0" dirty="0">
                <a:solidFill>
                  <a:srgbClr val="D1D5DB"/>
                </a:solidFill>
                <a:effectLst/>
                <a:latin typeface="Söhne"/>
              </a:rPr>
              <a:t> is the number of time periods.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1" dirty="0"/>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3</a:t>
            </a:fld>
            <a:endParaRPr lang="en-GB"/>
          </a:p>
        </p:txBody>
      </p:sp>
    </p:spTree>
    <p:extLst>
      <p:ext uri="{BB962C8B-B14F-4D97-AF65-F5344CB8AC3E}">
        <p14:creationId xmlns:p14="http://schemas.microsoft.com/office/powerpoint/2010/main" val="173156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Discounting is widely used in various financial calculations, such as:</a:t>
            </a:r>
          </a:p>
          <a:p>
            <a:pPr algn="l">
              <a:buFont typeface="+mj-lt"/>
              <a:buAutoNum type="arabicPeriod"/>
            </a:pPr>
            <a:r>
              <a:rPr lang="en-GB" b="1" i="0" dirty="0">
                <a:solidFill>
                  <a:srgbClr val="D1D5DB"/>
                </a:solidFill>
                <a:effectLst/>
                <a:latin typeface="Söhne"/>
              </a:rPr>
              <a:t>Net Present Value (NPV):</a:t>
            </a:r>
            <a:r>
              <a:rPr lang="en-GB" b="0" i="0" dirty="0">
                <a:solidFill>
                  <a:srgbClr val="D1D5DB"/>
                </a:solidFill>
                <a:effectLst/>
                <a:latin typeface="Söhne"/>
              </a:rPr>
              <a:t> Used in capital budgeting to assess the profitability of an investment by comparing the present value of expected cash inflows and outflows.</a:t>
            </a:r>
          </a:p>
          <a:p>
            <a:pPr algn="l">
              <a:buFont typeface="+mj-lt"/>
              <a:buAutoNum type="arabicPeriod"/>
            </a:pPr>
            <a:r>
              <a:rPr lang="en-GB" b="1" i="0" dirty="0">
                <a:solidFill>
                  <a:srgbClr val="D1D5DB"/>
                </a:solidFill>
                <a:effectLst/>
                <a:latin typeface="Söhne"/>
              </a:rPr>
              <a:t>Discounted Cash Flow (DCF) Analysis:</a:t>
            </a:r>
            <a:r>
              <a:rPr lang="en-GB" b="0" i="0" dirty="0">
                <a:solidFill>
                  <a:srgbClr val="D1D5DB"/>
                </a:solidFill>
                <a:effectLst/>
                <a:latin typeface="Söhne"/>
              </a:rPr>
              <a:t> A valuation method used to estimate the value of an investment based on its expected future cash flows.</a:t>
            </a:r>
          </a:p>
          <a:p>
            <a:pPr algn="l">
              <a:buFont typeface="+mj-lt"/>
              <a:buAutoNum type="arabicPeriod"/>
            </a:pPr>
            <a:r>
              <a:rPr lang="en-GB" b="1" i="0" dirty="0">
                <a:solidFill>
                  <a:srgbClr val="D1D5DB"/>
                </a:solidFill>
                <a:effectLst/>
                <a:latin typeface="Söhne"/>
              </a:rPr>
              <a:t>Bond Valuation:</a:t>
            </a:r>
            <a:r>
              <a:rPr lang="en-GB" b="0" i="0" dirty="0">
                <a:solidFill>
                  <a:srgbClr val="D1D5DB"/>
                </a:solidFill>
                <a:effectLst/>
                <a:latin typeface="Söhne"/>
              </a:rPr>
              <a:t> In fixed-income securities, the present value of future coupon and principal payments is calculated to determine the bond's fair value.</a:t>
            </a:r>
          </a:p>
          <a:p>
            <a:pPr algn="l">
              <a:buFont typeface="+mj-lt"/>
              <a:buAutoNum type="arabicPeriod"/>
            </a:pPr>
            <a:r>
              <a:rPr lang="en-GB" b="1" i="0" dirty="0">
                <a:solidFill>
                  <a:srgbClr val="D1D5DB"/>
                </a:solidFill>
                <a:effectLst/>
                <a:latin typeface="Söhne"/>
              </a:rPr>
              <a:t>Investment Appraisal:</a:t>
            </a:r>
            <a:r>
              <a:rPr lang="en-GB" b="0" i="0" dirty="0">
                <a:solidFill>
                  <a:srgbClr val="D1D5DB"/>
                </a:solidFill>
                <a:effectLst/>
                <a:latin typeface="Söhne"/>
              </a:rPr>
              <a:t> Businesses use discounting to evaluate the financial viability of potential projects or investments.</a:t>
            </a:r>
          </a:p>
          <a:p>
            <a:pPr algn="l">
              <a:buFont typeface="+mj-lt"/>
              <a:buAutoNum type="arabicPeriod"/>
            </a:pPr>
            <a:r>
              <a:rPr lang="en-GB" b="1" i="0" dirty="0">
                <a:solidFill>
                  <a:srgbClr val="D1D5DB"/>
                </a:solidFill>
                <a:effectLst/>
                <a:latin typeface="Söhne"/>
              </a:rPr>
              <a:t>Time Value of Money (TVM):</a:t>
            </a:r>
            <a:r>
              <a:rPr lang="en-GB" b="0" i="0" dirty="0">
                <a:solidFill>
                  <a:srgbClr val="D1D5DB"/>
                </a:solidFill>
                <a:effectLst/>
                <a:latin typeface="Söhne"/>
              </a:rPr>
              <a:t> A fundamental concept in finance that recognizes the idea that a certain amount of money has different values at different points in time.</a:t>
            </a:r>
          </a:p>
          <a:p>
            <a:pPr algn="l"/>
            <a:r>
              <a:rPr lang="en-GB" b="0" i="0" dirty="0">
                <a:solidFill>
                  <a:srgbClr val="D1D5DB"/>
                </a:solidFill>
                <a:effectLst/>
                <a:latin typeface="Söhne"/>
              </a:rPr>
              <a:t>The discount rate used in these calculations is crucial, as it reflects the opportunity cost of investing the money elsewhere. Different situations may call for different discount rates, such as the risk-free rate for low-risk investments or a higher rate for riskier ventures.</a:t>
            </a:r>
          </a:p>
          <a:p>
            <a:pPr algn="l"/>
            <a:r>
              <a:rPr lang="en-GB" b="0" i="0" dirty="0">
                <a:solidFill>
                  <a:srgbClr val="D1D5DB"/>
                </a:solidFill>
                <a:effectLst/>
                <a:latin typeface="Söhne"/>
              </a:rPr>
              <a:t>Understanding discounting is essential for making informed financial decisions and evaluating the profitability and feasibility of various investments and projects over time.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1" dirty="0"/>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4</a:t>
            </a:fld>
            <a:endParaRPr lang="en-GB"/>
          </a:p>
        </p:txBody>
      </p:sp>
    </p:spTree>
    <p:extLst>
      <p:ext uri="{BB962C8B-B14F-4D97-AF65-F5344CB8AC3E}">
        <p14:creationId xmlns:p14="http://schemas.microsoft.com/office/powerpoint/2010/main" val="397170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Choosing an appropriate discount rate is a crucial aspect of financial analysis, as it significantly influences the present value of future cash flows. The discount rate reflects the time value of money and the risk associated with an investment. Here are some factors to consider when choosing a discount rate:</a:t>
            </a:r>
          </a:p>
          <a:p>
            <a:pPr algn="l"/>
            <a:r>
              <a:rPr lang="en-GB" b="1" i="0" dirty="0">
                <a:solidFill>
                  <a:srgbClr val="D1D5DB"/>
                </a:solidFill>
                <a:effectLst/>
                <a:latin typeface="Söhne"/>
              </a:rPr>
              <a:t>Weighted Average Cost of Capital (WACC):</a:t>
            </a:r>
            <a:endParaRPr lang="en-GB" b="0" i="0" dirty="0">
              <a:solidFill>
                <a:srgbClr val="D1D5DB"/>
              </a:solidFill>
              <a:effectLst/>
              <a:latin typeface="Söhne"/>
            </a:endParaRPr>
          </a:p>
          <a:p>
            <a:pPr algn="l">
              <a:buFont typeface="Arial" panose="020B0604020202020204" pitchFamily="34" charset="0"/>
              <a:buChar char="•"/>
            </a:pPr>
            <a:r>
              <a:rPr lang="en-GB" b="0" i="0" dirty="0">
                <a:solidFill>
                  <a:srgbClr val="D1D5DB"/>
                </a:solidFill>
                <a:effectLst/>
                <a:latin typeface="Söhne"/>
              </a:rPr>
              <a:t>If you're evaluating a company, you may use the WACC, which is a weighted average of the cost of debt and the cost of equity. The weights are based on the proportion of debt and equity in the company's capital structure. The formula for this is below.</a:t>
            </a:r>
          </a:p>
          <a:p>
            <a:pPr algn="l">
              <a:buFont typeface="Arial" panose="020B0604020202020204" pitchFamily="34" charset="0"/>
              <a:buChar char="•"/>
            </a:pPr>
            <a:r>
              <a:rPr lang="en-GB" b="1" i="0" dirty="0">
                <a:solidFill>
                  <a:srgbClr val="D1D5DB"/>
                </a:solidFill>
                <a:effectLst/>
                <a:latin typeface="Söhne"/>
              </a:rPr>
              <a:t>Rate of return of investment alternative</a:t>
            </a:r>
          </a:p>
          <a:p>
            <a:pPr algn="l">
              <a:buFont typeface="Arial" panose="020B0604020202020204" pitchFamily="34" charset="0"/>
              <a:buChar char="•"/>
            </a:pPr>
            <a:r>
              <a:rPr lang="en-GB" b="0" i="0" dirty="0">
                <a:solidFill>
                  <a:srgbClr val="D1D5DB"/>
                </a:solidFill>
                <a:effectLst/>
                <a:latin typeface="Söhne"/>
              </a:rPr>
              <a:t>the rate of return provides insights into expected performance and risk. When determining the discount rate, considering opportunity cost, risk-return relationship, cost of capital, benchmarking, market conditions, investor expectations, and the time horizon contributes to accurate financial evaluations and decision-making.</a:t>
            </a:r>
          </a:p>
          <a:p>
            <a:pPr algn="l">
              <a:buFont typeface="Arial" panose="020B0604020202020204" pitchFamily="34" charset="0"/>
              <a:buChar char="•"/>
            </a:pPr>
            <a:r>
              <a:rPr lang="en-GB" b="1" i="0" dirty="0">
                <a:solidFill>
                  <a:srgbClr val="D1D5DB"/>
                </a:solidFill>
                <a:effectLst/>
                <a:latin typeface="Söhne"/>
              </a:rPr>
              <a:t>In some cases, the discount rate can also be chosen through a political or strategic decision</a:t>
            </a:r>
          </a:p>
          <a:p>
            <a:pPr algn="l">
              <a:buFont typeface="Arial" panose="020B0604020202020204" pitchFamily="34" charset="0"/>
              <a:buChar char="•"/>
            </a:pPr>
            <a:r>
              <a:rPr lang="en-GB" b="0" i="0" dirty="0">
                <a:solidFill>
                  <a:srgbClr val="D1D5DB"/>
                </a:solidFill>
                <a:effectLst/>
                <a:latin typeface="Söhne"/>
              </a:rPr>
              <a:t>Political and strategic decisions can affect the discount rate by influencing the risk profile of an investment. Increased political or regulatory uncertainty may raise the perceived risk and necessitate a higher discount rate, while positive strategic decisions may lead to a lower perceived risk and a potentially lower discount rate. The relationship between these decisions and the discount rate underscores the importance of considering a wide range of factors when evaluating investments and making financial decisions.</a:t>
            </a: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5</a:t>
            </a:fld>
            <a:endParaRPr lang="en-GB"/>
          </a:p>
        </p:txBody>
      </p:sp>
    </p:spTree>
    <p:extLst>
      <p:ext uri="{BB962C8B-B14F-4D97-AF65-F5344CB8AC3E}">
        <p14:creationId xmlns:p14="http://schemas.microsoft.com/office/powerpoint/2010/main" val="213913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Discounted Cash Flow (DCF) analysis is a method used to evaluate the value of an investment based on its expected future cash flows. The basic principle behind DCF analysis is that the value of money decreases over time due to factors like inflation and the opportunity to earn a return on investment. Therefore, future cash flows are discounted back to their present value to reflect their time value.</a:t>
            </a:r>
          </a:p>
          <a:p>
            <a:pPr algn="l"/>
            <a:r>
              <a:rPr lang="en-GB" b="0" i="0" dirty="0">
                <a:solidFill>
                  <a:srgbClr val="D1D5DB"/>
                </a:solidFill>
                <a:effectLst/>
                <a:latin typeface="Söhne"/>
              </a:rPr>
              <a:t>While DCF analysis is a powerful tool for valuation, it is important to note that it relies heavily on the accuracy of cash flow projections and the chosen discount rate. Small changes in these inputs can significantly impact the calculated value. Therefore, DCF analysis requires careful consideration and often involves sensitivity analysis to assess the impact of variations in key assumptions.</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6</a:t>
            </a:fld>
            <a:endParaRPr lang="en-GB"/>
          </a:p>
        </p:txBody>
      </p:sp>
    </p:spTree>
    <p:extLst>
      <p:ext uri="{BB962C8B-B14F-4D97-AF65-F5344CB8AC3E}">
        <p14:creationId xmlns:p14="http://schemas.microsoft.com/office/powerpoint/2010/main" val="91529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Here are the key steps involved in Discounted Cash Flow analysis:</a:t>
            </a:r>
          </a:p>
          <a:p>
            <a:pPr algn="l">
              <a:buFont typeface="+mj-lt"/>
              <a:buAutoNum type="arabicPeriod"/>
            </a:pPr>
            <a:r>
              <a:rPr lang="en-GB" b="1" i="0" dirty="0">
                <a:solidFill>
                  <a:srgbClr val="D1D5DB"/>
                </a:solidFill>
                <a:effectLst/>
                <a:latin typeface="Söhne"/>
              </a:rPr>
              <a:t>Estimation of Future Cash Flows:</a:t>
            </a:r>
            <a:endParaRPr lang="en-GB" b="0" i="0" dirty="0">
              <a:solidFill>
                <a:srgbClr val="D1D5DB"/>
              </a:solidFill>
              <a:effectLst/>
              <a:latin typeface="Söhne"/>
            </a:endParaRPr>
          </a:p>
          <a:p>
            <a:pPr marL="742950" lvl="1" indent="-285750" algn="l">
              <a:buFont typeface="+mj-lt"/>
              <a:buAutoNum type="arabicPeriod"/>
            </a:pPr>
            <a:r>
              <a:rPr lang="en-GB" b="0" i="0" dirty="0">
                <a:solidFill>
                  <a:srgbClr val="D1D5DB"/>
                </a:solidFill>
                <a:effectLst/>
                <a:latin typeface="Söhne"/>
              </a:rPr>
              <a:t>Identify and estimate the future cash flows that an investment is expected to generate. This could include revenues, operating expenses, taxes, and capital expenditures.</a:t>
            </a:r>
          </a:p>
          <a:p>
            <a:pPr algn="l">
              <a:buFont typeface="+mj-lt"/>
              <a:buAutoNum type="arabicPeriod"/>
            </a:pPr>
            <a:r>
              <a:rPr lang="en-GB" b="1" i="0" dirty="0">
                <a:solidFill>
                  <a:srgbClr val="D1D5DB"/>
                </a:solidFill>
                <a:effectLst/>
                <a:latin typeface="Söhne"/>
              </a:rPr>
              <a:t>Determining the Discount Rate:</a:t>
            </a:r>
            <a:endParaRPr lang="en-GB" b="0" i="0" dirty="0">
              <a:solidFill>
                <a:srgbClr val="D1D5DB"/>
              </a:solidFill>
              <a:effectLst/>
              <a:latin typeface="Söhne"/>
            </a:endParaRPr>
          </a:p>
          <a:p>
            <a:pPr marL="742950" lvl="1" indent="-285750" algn="l">
              <a:buFont typeface="+mj-lt"/>
              <a:buAutoNum type="arabicPeriod"/>
            </a:pPr>
            <a:r>
              <a:rPr lang="en-GB" b="0" i="0" dirty="0">
                <a:solidFill>
                  <a:srgbClr val="D1D5DB"/>
                </a:solidFill>
                <a:effectLst/>
                <a:latin typeface="Söhne"/>
              </a:rPr>
              <a:t>Choose an appropriate discount rate, also known as the discount factor or required rate of return. This rate reflects the opportunity cost of investing in the project or investment under consideration. It incorporates factors such as the risk associated with the investment, prevailing interest rates, and the cost of capital.</a:t>
            </a:r>
          </a:p>
          <a:p>
            <a:pPr algn="l">
              <a:buFont typeface="+mj-lt"/>
              <a:buAutoNum type="arabicPeriod"/>
            </a:pPr>
            <a:r>
              <a:rPr lang="en-GB" b="1" i="0" dirty="0">
                <a:solidFill>
                  <a:srgbClr val="D1D5DB"/>
                </a:solidFill>
                <a:effectLst/>
                <a:latin typeface="Söhne"/>
              </a:rPr>
              <a:t>Discounting Future Cash Flows:</a:t>
            </a:r>
            <a:endParaRPr lang="en-GB" b="0" i="0" dirty="0">
              <a:solidFill>
                <a:srgbClr val="D1D5DB"/>
              </a:solidFill>
              <a:effectLst/>
              <a:latin typeface="Söhne"/>
            </a:endParaRPr>
          </a:p>
          <a:p>
            <a:pPr marL="742950" lvl="1" indent="-285750" algn="l">
              <a:buFont typeface="+mj-lt"/>
              <a:buAutoNum type="arabicPeriod"/>
            </a:pPr>
            <a:r>
              <a:rPr lang="en-GB" b="0" i="0" dirty="0">
                <a:solidFill>
                  <a:srgbClr val="D1D5DB"/>
                </a:solidFill>
                <a:effectLst/>
                <a:latin typeface="Söhne"/>
              </a:rPr>
              <a:t>Apply the discount rate to each future cash flow to calculate its present value. The formula for discounting future cash flows is often expressed as: </a:t>
            </a:r>
            <a:r>
              <a:rPr lang="en-GB" b="0" i="0" dirty="0">
                <a:solidFill>
                  <a:srgbClr val="D1D5DB"/>
                </a:solidFill>
                <a:effectLst/>
                <a:latin typeface="KaTeX_Main"/>
              </a:rPr>
              <a:t>��=��(1+�)�</a:t>
            </a:r>
            <a:r>
              <a:rPr lang="en-GB" b="0" i="1" dirty="0">
                <a:solidFill>
                  <a:srgbClr val="D1D5DB"/>
                </a:solidFill>
                <a:effectLst/>
                <a:latin typeface="KaTeX_Math"/>
              </a:rPr>
              <a:t>PV</a:t>
            </a:r>
            <a:r>
              <a:rPr lang="en-GB" b="0" i="0" dirty="0">
                <a:solidFill>
                  <a:srgbClr val="D1D5DB"/>
                </a:solidFill>
                <a:effectLst/>
                <a:latin typeface="KaTeX_Main"/>
              </a:rPr>
              <a:t>=(1+</a:t>
            </a:r>
            <a:r>
              <a:rPr lang="en-GB" b="0" i="1" dirty="0">
                <a:solidFill>
                  <a:srgbClr val="D1D5DB"/>
                </a:solidFill>
                <a:effectLst/>
                <a:latin typeface="KaTeX_Math"/>
              </a:rPr>
              <a:t>r</a:t>
            </a:r>
            <a:r>
              <a:rPr lang="en-GB" b="0" i="0" dirty="0">
                <a:solidFill>
                  <a:srgbClr val="D1D5DB"/>
                </a:solidFill>
                <a:effectLst/>
                <a:latin typeface="KaTeX_Main"/>
              </a:rPr>
              <a:t>)</a:t>
            </a:r>
            <a:r>
              <a:rPr lang="en-GB" b="0" i="1" dirty="0" err="1">
                <a:solidFill>
                  <a:srgbClr val="D1D5DB"/>
                </a:solidFill>
                <a:effectLst/>
                <a:latin typeface="KaTeX_Math"/>
              </a:rPr>
              <a:t>nFV</a:t>
            </a:r>
            <a:r>
              <a:rPr lang="en-GB" b="0" i="0" dirty="0">
                <a:solidFill>
                  <a:srgbClr val="D1D5DB"/>
                </a:solidFill>
                <a:effectLst/>
                <a:latin typeface="KaTeX_Main"/>
              </a:rPr>
              <a:t>​</a:t>
            </a:r>
            <a:r>
              <a:rPr lang="en-GB" b="0" i="0" dirty="0">
                <a:solidFill>
                  <a:srgbClr val="D1D5DB"/>
                </a:solidFill>
                <a:effectLst/>
                <a:latin typeface="Söhne"/>
              </a:rPr>
              <a:t> where </a:t>
            </a:r>
            <a:r>
              <a:rPr lang="en-GB" b="0" i="0" dirty="0">
                <a:solidFill>
                  <a:srgbClr val="D1D5DB"/>
                </a:solidFill>
                <a:effectLst/>
                <a:latin typeface="KaTeX_Main"/>
              </a:rPr>
              <a:t>��</a:t>
            </a:r>
            <a:r>
              <a:rPr lang="en-GB" b="0" i="1" dirty="0">
                <a:solidFill>
                  <a:srgbClr val="D1D5DB"/>
                </a:solidFill>
                <a:effectLst/>
                <a:latin typeface="KaTeX_Math"/>
              </a:rPr>
              <a:t>PV</a:t>
            </a:r>
            <a:r>
              <a:rPr lang="en-GB" b="0" i="0" dirty="0">
                <a:solidFill>
                  <a:srgbClr val="D1D5DB"/>
                </a:solidFill>
                <a:effectLst/>
                <a:latin typeface="Söhne"/>
              </a:rPr>
              <a:t> is the present value, </a:t>
            </a:r>
            <a:r>
              <a:rPr lang="en-GB" b="0" i="0" dirty="0">
                <a:solidFill>
                  <a:srgbClr val="D1D5DB"/>
                </a:solidFill>
                <a:effectLst/>
                <a:latin typeface="KaTeX_Main"/>
              </a:rPr>
              <a:t>��</a:t>
            </a:r>
            <a:r>
              <a:rPr lang="en-GB" b="0" i="1" dirty="0">
                <a:solidFill>
                  <a:srgbClr val="D1D5DB"/>
                </a:solidFill>
                <a:effectLst/>
                <a:latin typeface="KaTeX_Math"/>
              </a:rPr>
              <a:t>FV</a:t>
            </a:r>
            <a:r>
              <a:rPr lang="en-GB" b="0" i="0" dirty="0">
                <a:solidFill>
                  <a:srgbClr val="D1D5DB"/>
                </a:solidFill>
                <a:effectLst/>
                <a:latin typeface="Söhne"/>
              </a:rPr>
              <a:t> is the future value (cash flow), </a:t>
            </a:r>
            <a:r>
              <a:rPr lang="en-GB" b="0" i="0" dirty="0">
                <a:solidFill>
                  <a:srgbClr val="D1D5DB"/>
                </a:solidFill>
                <a:effectLst/>
                <a:latin typeface="KaTeX_Main"/>
              </a:rPr>
              <a:t>�</a:t>
            </a:r>
            <a:r>
              <a:rPr lang="en-GB" b="0" i="1" dirty="0">
                <a:solidFill>
                  <a:srgbClr val="D1D5DB"/>
                </a:solidFill>
                <a:effectLst/>
                <a:latin typeface="KaTeX_Math"/>
              </a:rPr>
              <a:t>r</a:t>
            </a:r>
            <a:r>
              <a:rPr lang="en-GB" b="0" i="0" dirty="0">
                <a:solidFill>
                  <a:srgbClr val="D1D5DB"/>
                </a:solidFill>
                <a:effectLst/>
                <a:latin typeface="Söhne"/>
              </a:rPr>
              <a:t> is the discount rate, and </a:t>
            </a:r>
            <a:r>
              <a:rPr lang="en-GB" b="0" i="0" dirty="0">
                <a:solidFill>
                  <a:srgbClr val="D1D5DB"/>
                </a:solidFill>
                <a:effectLst/>
                <a:latin typeface="KaTeX_Main"/>
              </a:rPr>
              <a:t>�</a:t>
            </a:r>
            <a:r>
              <a:rPr lang="en-GB" b="0" i="1" dirty="0">
                <a:solidFill>
                  <a:srgbClr val="D1D5DB"/>
                </a:solidFill>
                <a:effectLst/>
                <a:latin typeface="KaTeX_Math"/>
              </a:rPr>
              <a:t>n</a:t>
            </a:r>
            <a:r>
              <a:rPr lang="en-GB" b="0" i="0" dirty="0">
                <a:solidFill>
                  <a:srgbClr val="D1D5DB"/>
                </a:solidFill>
                <a:effectLst/>
                <a:latin typeface="Söhne"/>
              </a:rPr>
              <a:t> is the number of time periods.</a:t>
            </a:r>
          </a:p>
          <a:p>
            <a:pPr algn="l">
              <a:buFont typeface="+mj-lt"/>
              <a:buAutoNum type="arabicPeriod"/>
            </a:pPr>
            <a:r>
              <a:rPr lang="en-GB" b="1" i="0" dirty="0">
                <a:solidFill>
                  <a:srgbClr val="D1D5DB"/>
                </a:solidFill>
                <a:effectLst/>
                <a:latin typeface="Söhne"/>
              </a:rPr>
              <a:t>Summing Present Values:</a:t>
            </a:r>
            <a:endParaRPr lang="en-GB" b="0" i="0" dirty="0">
              <a:solidFill>
                <a:srgbClr val="D1D5DB"/>
              </a:solidFill>
              <a:effectLst/>
              <a:latin typeface="Söhne"/>
            </a:endParaRPr>
          </a:p>
          <a:p>
            <a:pPr marL="742950" lvl="1" indent="-285750" algn="l">
              <a:buFont typeface="+mj-lt"/>
              <a:buAutoNum type="arabicPeriod"/>
            </a:pPr>
            <a:r>
              <a:rPr lang="en-GB" b="0" i="0" dirty="0">
                <a:solidFill>
                  <a:srgbClr val="D1D5DB"/>
                </a:solidFill>
                <a:effectLst/>
                <a:latin typeface="Söhne"/>
              </a:rPr>
              <a:t>Sum up the present values of all future cash flows. This provides the total present value of the investment or project.</a:t>
            </a:r>
          </a:p>
          <a:p>
            <a:pPr algn="l">
              <a:buFont typeface="+mj-lt"/>
              <a:buAutoNum type="arabicPeriod"/>
            </a:pPr>
            <a:r>
              <a:rPr lang="en-GB" b="1" i="0" dirty="0">
                <a:solidFill>
                  <a:srgbClr val="D1D5DB"/>
                </a:solidFill>
                <a:effectLst/>
                <a:latin typeface="Söhne"/>
              </a:rPr>
              <a:t>Comparison with Initial Investment:</a:t>
            </a:r>
            <a:endParaRPr lang="en-GB" b="0" i="0" dirty="0">
              <a:solidFill>
                <a:srgbClr val="D1D5DB"/>
              </a:solidFill>
              <a:effectLst/>
              <a:latin typeface="Söhne"/>
            </a:endParaRPr>
          </a:p>
          <a:p>
            <a:pPr marL="742950" lvl="1" indent="-285750" algn="l">
              <a:buFont typeface="+mj-lt"/>
              <a:buAutoNum type="arabicPeriod"/>
            </a:pPr>
            <a:r>
              <a:rPr lang="en-GB" b="0" i="0" dirty="0">
                <a:solidFill>
                  <a:srgbClr val="D1D5DB"/>
                </a:solidFill>
                <a:effectLst/>
                <a:latin typeface="Söhne"/>
              </a:rPr>
              <a:t>Compare the total present value of future cash flows with the initial investment required for the project or investment. If the present value is higher than the initial investment, the project may be considered financially viable.</a:t>
            </a:r>
          </a:p>
          <a:p>
            <a:pPr algn="l">
              <a:buFont typeface="+mj-lt"/>
              <a:buAutoNum type="arabicPeriod"/>
            </a:pPr>
            <a:r>
              <a:rPr lang="en-GB" b="1" i="0" dirty="0">
                <a:solidFill>
                  <a:srgbClr val="D1D5DB"/>
                </a:solidFill>
                <a:effectLst/>
                <a:latin typeface="Söhne"/>
              </a:rPr>
              <a:t>Interpretation and Decision Making:</a:t>
            </a:r>
            <a:endParaRPr lang="en-GB" b="0" i="0" dirty="0">
              <a:solidFill>
                <a:srgbClr val="D1D5DB"/>
              </a:solidFill>
              <a:effectLst/>
              <a:latin typeface="Söhne"/>
            </a:endParaRPr>
          </a:p>
          <a:p>
            <a:pPr marL="742950" lvl="1" indent="-285750" algn="l">
              <a:buFont typeface="+mj-lt"/>
              <a:buAutoNum type="arabicPeriod"/>
            </a:pPr>
            <a:r>
              <a:rPr lang="en-GB" b="0" i="0" dirty="0">
                <a:solidFill>
                  <a:srgbClr val="D1D5DB"/>
                </a:solidFill>
                <a:effectLst/>
                <a:latin typeface="Söhne"/>
              </a:rPr>
              <a:t>Interpret the results and make decisions based on the comparison. If the present value is significantly higher than the initial investment, the project may be considered a good investment. If it's lower, the project may not be financially attractive.</a:t>
            </a:r>
          </a:p>
          <a:p>
            <a:pPr marL="742950" lvl="1" indent="-285750" algn="l">
              <a:buFont typeface="+mj-lt"/>
              <a:buAutoNum type="arabicPeriod"/>
            </a:pPr>
            <a:endParaRPr lang="en-GB" b="0" i="0" dirty="0">
              <a:solidFill>
                <a:srgbClr val="D1D5DB"/>
              </a:solidFill>
              <a:effectLst/>
              <a:latin typeface="Söhne"/>
            </a:endParaRPr>
          </a:p>
          <a:p>
            <a:pPr marL="0" lvl="0" indent="0" algn="l">
              <a:buFont typeface="+mj-lt"/>
              <a:buNone/>
            </a:pPr>
            <a:r>
              <a:rPr lang="en-GB" b="0" i="0" dirty="0">
                <a:solidFill>
                  <a:srgbClr val="D1D5DB"/>
                </a:solidFill>
                <a:effectLst/>
                <a:latin typeface="Söhne"/>
              </a:rPr>
              <a:t>Extra&gt;&gt;&gt;&gt;</a:t>
            </a:r>
          </a:p>
          <a:p>
            <a:pPr algn="l"/>
            <a:r>
              <a:rPr lang="en-GB" b="0" i="0" dirty="0">
                <a:solidFill>
                  <a:srgbClr val="D1D5DB"/>
                </a:solidFill>
                <a:effectLst/>
                <a:latin typeface="Söhne"/>
              </a:rPr>
              <a:t>Discounted Cash Flow analysis is commonly used in various financial applications, including:</a:t>
            </a:r>
          </a:p>
          <a:p>
            <a:pPr algn="l">
              <a:buFont typeface="Arial" panose="020B0604020202020204" pitchFamily="34" charset="0"/>
              <a:buChar char="•"/>
            </a:pPr>
            <a:r>
              <a:rPr lang="en-GB" b="1" i="0" dirty="0">
                <a:solidFill>
                  <a:srgbClr val="D1D5DB"/>
                </a:solidFill>
                <a:effectLst/>
                <a:latin typeface="Söhne"/>
              </a:rPr>
              <a:t>Capital Budgeting:</a:t>
            </a:r>
            <a:r>
              <a:rPr lang="en-GB" b="0" i="0" dirty="0">
                <a:solidFill>
                  <a:srgbClr val="D1D5DB"/>
                </a:solidFill>
                <a:effectLst/>
                <a:latin typeface="Söhne"/>
              </a:rPr>
              <a:t> Evaluating the profitability of long-term investment projects.</a:t>
            </a:r>
          </a:p>
          <a:p>
            <a:pPr algn="l">
              <a:buFont typeface="Arial" panose="020B0604020202020204" pitchFamily="34" charset="0"/>
              <a:buChar char="•"/>
            </a:pPr>
            <a:r>
              <a:rPr lang="en-GB" b="1" i="0" dirty="0">
                <a:solidFill>
                  <a:srgbClr val="D1D5DB"/>
                </a:solidFill>
                <a:effectLst/>
                <a:latin typeface="Söhne"/>
              </a:rPr>
              <a:t>Valuation of Businesses:</a:t>
            </a:r>
            <a:r>
              <a:rPr lang="en-GB" b="0" i="0" dirty="0">
                <a:solidFill>
                  <a:srgbClr val="D1D5DB"/>
                </a:solidFill>
                <a:effectLst/>
                <a:latin typeface="Söhne"/>
              </a:rPr>
              <a:t> Determining the intrinsic value of a company based on its future cash flows.</a:t>
            </a:r>
          </a:p>
          <a:p>
            <a:pPr algn="l">
              <a:buFont typeface="Arial" panose="020B0604020202020204" pitchFamily="34" charset="0"/>
              <a:buChar char="•"/>
            </a:pPr>
            <a:r>
              <a:rPr lang="en-GB" b="1" i="0" dirty="0">
                <a:solidFill>
                  <a:srgbClr val="D1D5DB"/>
                </a:solidFill>
                <a:effectLst/>
                <a:latin typeface="Söhne"/>
              </a:rPr>
              <a:t>Stock Valuation:</a:t>
            </a:r>
            <a:r>
              <a:rPr lang="en-GB" b="0" i="0" dirty="0">
                <a:solidFill>
                  <a:srgbClr val="D1D5DB"/>
                </a:solidFill>
                <a:effectLst/>
                <a:latin typeface="Söhne"/>
              </a:rPr>
              <a:t> Assessing the fair value of a company's stock by estimating future cash flows to equity investors.</a:t>
            </a:r>
          </a:p>
          <a:p>
            <a:pPr algn="l">
              <a:buFont typeface="Arial" panose="020B0604020202020204" pitchFamily="34" charset="0"/>
              <a:buChar char="•"/>
            </a:pPr>
            <a:r>
              <a:rPr lang="en-GB" b="1" i="0" dirty="0">
                <a:solidFill>
                  <a:srgbClr val="D1D5DB"/>
                </a:solidFill>
                <a:effectLst/>
                <a:latin typeface="Söhne"/>
              </a:rPr>
              <a:t>Real Estate Investment:</a:t>
            </a:r>
            <a:r>
              <a:rPr lang="en-GB" b="0" i="0" dirty="0">
                <a:solidFill>
                  <a:srgbClr val="D1D5DB"/>
                </a:solidFill>
                <a:effectLst/>
                <a:latin typeface="Söhne"/>
              </a:rPr>
              <a:t> Evaluating the value of real estate properties based on expected rental income and property appreciation.</a:t>
            </a:r>
          </a:p>
          <a:p>
            <a:pPr marL="0" lvl="0" indent="0" algn="l">
              <a:buFont typeface="+mj-lt"/>
              <a:buNone/>
            </a:pPr>
            <a:endParaRPr lang="en-GB" b="0" i="0" dirty="0">
              <a:solidFill>
                <a:srgbClr val="D1D5DB"/>
              </a:solidFill>
              <a:effectLst/>
              <a:latin typeface="Söhne"/>
            </a:endParaRP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7</a:t>
            </a:fld>
            <a:endParaRPr lang="en-GB"/>
          </a:p>
        </p:txBody>
      </p:sp>
    </p:spTree>
    <p:extLst>
      <p:ext uri="{BB962C8B-B14F-4D97-AF65-F5344CB8AC3E}">
        <p14:creationId xmlns:p14="http://schemas.microsoft.com/office/powerpoint/2010/main" val="70079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Net Present Value (NPV) is a financial metric used in capital budgeting and investment analysis to evaluate the profitability of an investment or project. It measures the difference between the present value of cash inflows and the present value of cash outflows over a specific period. The fundamental concept underlying NPV is the time value of money, which recognizes that the value of money today is different from its value in the future.</a:t>
            </a:r>
          </a:p>
          <a:p>
            <a:pPr algn="l"/>
            <a:r>
              <a:rPr lang="en-GB" b="0" i="0" dirty="0">
                <a:solidFill>
                  <a:srgbClr val="D1D5DB"/>
                </a:solidFill>
                <a:effectLst/>
                <a:latin typeface="Söhne"/>
              </a:rPr>
              <a:t>The NPV formula is shown here. Where:</a:t>
            </a:r>
          </a:p>
          <a:p>
            <a:pPr algn="l">
              <a:buFont typeface="Arial" panose="020B0604020202020204" pitchFamily="34" charset="0"/>
              <a:buChar char="•"/>
            </a:pPr>
            <a:r>
              <a:rPr lang="en-GB" b="0" i="1" dirty="0">
                <a:solidFill>
                  <a:srgbClr val="D1D5DB"/>
                </a:solidFill>
                <a:effectLst/>
                <a:latin typeface="KaTeX_Math"/>
              </a:rPr>
              <a:t>NPV</a:t>
            </a:r>
            <a:r>
              <a:rPr lang="en-GB" b="0" i="0" dirty="0">
                <a:solidFill>
                  <a:srgbClr val="D1D5DB"/>
                </a:solidFill>
                <a:effectLst/>
                <a:latin typeface="Söhne"/>
              </a:rPr>
              <a:t> is the net present value,</a:t>
            </a:r>
          </a:p>
          <a:p>
            <a:pPr algn="l">
              <a:buFont typeface="Arial" panose="020B0604020202020204" pitchFamily="34" charset="0"/>
              <a:buChar char="•"/>
            </a:pPr>
            <a:r>
              <a:rPr lang="en-GB" b="0" i="1" dirty="0">
                <a:solidFill>
                  <a:srgbClr val="D1D5DB"/>
                </a:solidFill>
                <a:effectLst/>
                <a:latin typeface="KaTeX_Math"/>
              </a:rPr>
              <a:t>r</a:t>
            </a:r>
            <a:r>
              <a:rPr lang="en-GB" b="0" i="0" dirty="0">
                <a:solidFill>
                  <a:srgbClr val="D1D5DB"/>
                </a:solidFill>
                <a:effectLst/>
                <a:latin typeface="Söhne"/>
              </a:rPr>
              <a:t> is the discount rate (the rate of return required on the investment),</a:t>
            </a:r>
          </a:p>
          <a:p>
            <a:pPr algn="l">
              <a:buFont typeface="Arial" panose="020B0604020202020204" pitchFamily="34" charset="0"/>
              <a:buChar char="•"/>
            </a:pPr>
            <a:r>
              <a:rPr lang="en-GB" b="0" i="1" dirty="0">
                <a:solidFill>
                  <a:srgbClr val="D1D5DB"/>
                </a:solidFill>
                <a:effectLst/>
                <a:latin typeface="KaTeX_Math"/>
              </a:rPr>
              <a:t>t</a:t>
            </a:r>
            <a:r>
              <a:rPr lang="en-GB" b="0" i="0" dirty="0">
                <a:solidFill>
                  <a:srgbClr val="D1D5DB"/>
                </a:solidFill>
                <a:effectLst/>
                <a:latin typeface="Söhne"/>
              </a:rPr>
              <a:t> is the time at which cash flow is occurring </a:t>
            </a:r>
          </a:p>
          <a:p>
            <a:pPr algn="l">
              <a:buFont typeface="Arial" panose="020B0604020202020204" pitchFamily="34" charset="0"/>
              <a:buChar char="•"/>
            </a:pPr>
            <a:r>
              <a:rPr lang="en-GB" b="0" i="1" dirty="0">
                <a:solidFill>
                  <a:srgbClr val="D1D5DB"/>
                </a:solidFill>
                <a:effectLst/>
                <a:latin typeface="KaTeX_Math"/>
              </a:rPr>
              <a:t>Rt is the revenues (cash inflow)</a:t>
            </a:r>
          </a:p>
          <a:p>
            <a:pPr algn="l">
              <a:buFont typeface="Arial" panose="020B0604020202020204" pitchFamily="34" charset="0"/>
              <a:buChar char="•"/>
            </a:pPr>
            <a:r>
              <a:rPr lang="en-GB" b="0" i="1" dirty="0">
                <a:solidFill>
                  <a:srgbClr val="D1D5DB"/>
                </a:solidFill>
                <a:effectLst/>
                <a:latin typeface="KaTeX_Math"/>
              </a:rPr>
              <a:t>Ct is the costs (cash outflow)</a:t>
            </a:r>
            <a:r>
              <a:rPr lang="en-GB" b="0" i="0" dirty="0">
                <a:solidFill>
                  <a:srgbClr val="D1D5DB"/>
                </a:solidFill>
                <a:effectLst/>
                <a:latin typeface="Söhne"/>
              </a:rPr>
              <a:t> </a:t>
            </a:r>
          </a:p>
          <a:p>
            <a:pPr algn="l">
              <a:buFont typeface="Arial" panose="020B0604020202020204" pitchFamily="34" charset="0"/>
              <a:buNone/>
            </a:pPr>
            <a:r>
              <a:rPr lang="en-GB" b="0" i="0" dirty="0">
                <a:solidFill>
                  <a:srgbClr val="D1D5DB"/>
                </a:solidFill>
                <a:effectLst/>
                <a:latin typeface="Söhne"/>
              </a:rPr>
              <a:t>If the NPV is positive, the project or investment is generally considered financially viable, as it indicates that the expected returns exceed the cost of capital. A negative NPV suggests that the investment may not meet the required rate of return.</a:t>
            </a:r>
          </a:p>
          <a:p>
            <a:pPr algn="l">
              <a:buFont typeface="Arial" panose="020B0604020202020204" pitchFamily="34" charset="0"/>
              <a:buChar char="•"/>
            </a:pPr>
            <a:endParaRPr lang="en-GB" b="0" i="0" dirty="0">
              <a:solidFill>
                <a:srgbClr val="D1D5DB"/>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419331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NPV is widely used in corporate finance, investment analysis, and strategic decision-making. It provides a quantitative measure of the economic value of an investment and helps organizations allocate resources efficiently. It's important to note that while NPV is a powerful tool, it should be used in conjunction with other financial metrics and qualitative factors to make well-informed investment decisions.</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3270458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y.ons.gov.uk/economy/inflationandpriceindices/bulletins/consumerpriceinflation/january2023/previous/v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indexmundi.com/commodities/?commodity=crude-oil&amp;months=36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ilsandsmagazine.com/market-insights/oil-prices-explained-how-to-value-a-barrel-of-cru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8" y="1563638"/>
            <a:ext cx="5073159" cy="1827932"/>
          </a:xfrm>
        </p:spPr>
        <p:txBody>
          <a:bodyPr/>
          <a:lstStyle/>
          <a:p>
            <a:r>
              <a:rPr lang="en-GB" dirty="0"/>
              <a:t>Basic Financial Concepts</a:t>
            </a:r>
          </a:p>
        </p:txBody>
      </p:sp>
    </p:spTree>
    <p:extLst>
      <p:ext uri="{BB962C8B-B14F-4D97-AF65-F5344CB8AC3E}">
        <p14:creationId xmlns:p14="http://schemas.microsoft.com/office/powerpoint/2010/main" val="382798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3. Internal Rate of Return (IRR)</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a:xfrm>
            <a:off x="251520" y="1099862"/>
            <a:ext cx="8712968" cy="3704135"/>
          </a:xfrm>
        </p:spPr>
        <p:txBody>
          <a:bodyPr>
            <a:normAutofit/>
          </a:bodyPr>
          <a:lstStyle/>
          <a:p>
            <a:r>
              <a:rPr lang="en-US" sz="1800" dirty="0"/>
              <a:t>Used to evaluate profitability of an investment or project (like NPV)</a:t>
            </a:r>
          </a:p>
          <a:p>
            <a:r>
              <a:rPr lang="en-US" sz="1800" dirty="0"/>
              <a:t>IRR expresses the rate of return as a percentage</a:t>
            </a:r>
          </a:p>
          <a:p>
            <a:pPr lvl="1"/>
            <a:r>
              <a:rPr lang="en-US" sz="1400" dirty="0"/>
              <a:t>NPV provides a dollar amount representing the net value of an investment</a:t>
            </a:r>
          </a:p>
          <a:p>
            <a:r>
              <a:rPr lang="en-US" sz="1800" dirty="0"/>
              <a:t>IRR is the discount rate that makes the present value of a project’s cash inflows equal to the present value of its cash outflows</a:t>
            </a:r>
          </a:p>
          <a:p>
            <a:pPr lvl="1"/>
            <a:r>
              <a:rPr lang="en-US" sz="1400" dirty="0"/>
              <a:t>Rate at which NPV = 0</a:t>
            </a:r>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Overview</a:t>
            </a:r>
          </a:p>
        </p:txBody>
      </p:sp>
      <p:sp>
        <p:nvSpPr>
          <p:cNvPr id="5" name="TextBox 4">
            <a:extLst>
              <a:ext uri="{FF2B5EF4-FFF2-40B4-BE49-F238E27FC236}">
                <a16:creationId xmlns:a16="http://schemas.microsoft.com/office/drawing/2014/main" id="{9438D92D-A42E-C4C6-B91A-747A760BC6C7}"/>
              </a:ext>
            </a:extLst>
          </p:cNvPr>
          <p:cNvSpPr txBox="1"/>
          <p:nvPr/>
        </p:nvSpPr>
        <p:spPr>
          <a:xfrm>
            <a:off x="377788" y="3243418"/>
            <a:ext cx="8388424" cy="1200329"/>
          </a:xfrm>
          <a:prstGeom prst="rect">
            <a:avLst/>
          </a:prstGeom>
          <a:solidFill>
            <a:schemeClr val="accent1"/>
          </a:solidFill>
          <a:ln>
            <a:solidFill>
              <a:schemeClr val="tx1"/>
            </a:solidFill>
          </a:ln>
        </p:spPr>
        <p:txBody>
          <a:bodyPr wrap="square" rtlCol="0">
            <a:spAutoFit/>
          </a:bodyPr>
          <a:lstStyle/>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F1DEC4-F989-F661-7354-CBA49677EBD4}"/>
                  </a:ext>
                </a:extLst>
              </p:cNvPr>
              <p:cNvSpPr txBox="1"/>
              <p:nvPr/>
            </p:nvSpPr>
            <p:spPr>
              <a:xfrm>
                <a:off x="607994" y="3406509"/>
                <a:ext cx="4738346" cy="778675"/>
              </a:xfrm>
              <a:prstGeom prst="rect">
                <a:avLst/>
              </a:prstGeom>
              <a:solidFill>
                <a:schemeClr val="bg1"/>
              </a:solidFill>
            </p:spPr>
            <p:txBody>
              <a:bodyPr wrap="square" rtlCol="0">
                <a:spAutoFit/>
              </a:bodyPr>
              <a:lstStyle/>
              <a:p>
                <a:r>
                  <a:rPr lang="en-US" sz="2800" dirty="0">
                    <a:solidFill>
                      <a:schemeClr val="bg2">
                        <a:lumMod val="10000"/>
                      </a:schemeClr>
                    </a:solidFill>
                    <a:latin typeface="Cambria Math" panose="02040503050406030204" pitchFamily="18" charset="0"/>
                    <a:ea typeface="Cambria Math" panose="02040503050406030204" pitchFamily="18" charset="0"/>
                  </a:rPr>
                  <a:t>NPV =</a:t>
                </a:r>
                <a:r>
                  <a:rPr lang="en-US" sz="2800" dirty="0">
                    <a:solidFill>
                      <a:schemeClr val="bg2">
                        <a:lumMod val="10000"/>
                      </a:schemeClr>
                    </a:solidFill>
                  </a:rPr>
                  <a:t> </a:t>
                </a:r>
                <a14:m>
                  <m:oMath xmlns:m="http://schemas.openxmlformats.org/officeDocument/2006/math">
                    <m:nary>
                      <m:naryPr>
                        <m:chr m:val="∑"/>
                        <m:ctrlPr>
                          <a:rPr lang="en-US" sz="2800" i="1" smtClean="0">
                            <a:solidFill>
                              <a:schemeClr val="bg2">
                                <a:lumMod val="10000"/>
                              </a:schemeClr>
                            </a:solidFill>
                            <a:latin typeface="Cambria Math" panose="02040503050406030204" pitchFamily="18" charset="0"/>
                          </a:rPr>
                        </m:ctrlPr>
                      </m:naryPr>
                      <m:sub>
                        <m:r>
                          <m:rPr>
                            <m:brk m:alnAt="23"/>
                          </m:rPr>
                          <a:rPr lang="en-US" sz="2800" b="0" i="1" smtClean="0">
                            <a:solidFill>
                              <a:schemeClr val="bg2">
                                <a:lumMod val="10000"/>
                              </a:schemeClr>
                            </a:solidFill>
                            <a:latin typeface="Cambria Math"/>
                          </a:rPr>
                          <m:t>𝑡</m:t>
                        </m:r>
                        <m:r>
                          <a:rPr lang="en-US" sz="2800" b="0" i="1" smtClean="0">
                            <a:solidFill>
                              <a:schemeClr val="bg2">
                                <a:lumMod val="10000"/>
                              </a:schemeClr>
                            </a:solidFill>
                            <a:latin typeface="Cambria Math"/>
                          </a:rPr>
                          <m:t>=1</m:t>
                        </m:r>
                      </m:sub>
                      <m:sup>
                        <m:r>
                          <a:rPr lang="en-US" sz="2800" b="0" i="1" smtClean="0">
                            <a:solidFill>
                              <a:schemeClr val="bg2">
                                <a:lumMod val="10000"/>
                              </a:schemeClr>
                            </a:solidFill>
                            <a:latin typeface="Cambria Math"/>
                          </a:rPr>
                          <m:t>𝑛</m:t>
                        </m:r>
                      </m:sup>
                      <m:e>
                        <m:f>
                          <m:fPr>
                            <m:ctrlPr>
                              <a:rPr lang="en-US" sz="2800" i="1" smtClean="0">
                                <a:solidFill>
                                  <a:schemeClr val="bg2">
                                    <a:lumMod val="10000"/>
                                  </a:schemeClr>
                                </a:solidFill>
                                <a:latin typeface="Cambria Math" panose="02040503050406030204" pitchFamily="18" charset="0"/>
                              </a:rPr>
                            </m:ctrlPr>
                          </m:fPr>
                          <m:num>
                            <m:r>
                              <a:rPr lang="en-US" sz="2800" b="0" i="1" smtClean="0">
                                <a:solidFill>
                                  <a:schemeClr val="bg2">
                                    <a:lumMod val="10000"/>
                                  </a:schemeClr>
                                </a:solidFill>
                                <a:latin typeface="Cambria Math"/>
                              </a:rPr>
                              <m:t>(</m:t>
                            </m:r>
                            <m:sSub>
                              <m:sSubPr>
                                <m:ctrlPr>
                                  <a:rPr lang="en-US" sz="280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a:rPr>
                                  <m:t>𝑅</m:t>
                                </m:r>
                              </m:e>
                              <m:sub>
                                <m:r>
                                  <a:rPr lang="en-US" sz="2800" b="0" i="1" smtClean="0">
                                    <a:solidFill>
                                      <a:schemeClr val="bg2">
                                        <a:lumMod val="10000"/>
                                      </a:schemeClr>
                                    </a:solidFill>
                                    <a:latin typeface="Cambria Math"/>
                                  </a:rPr>
                                  <m:t>𝑡</m:t>
                                </m:r>
                              </m:sub>
                            </m:sSub>
                            <m:r>
                              <a:rPr lang="en-US" sz="2800" b="0" i="1" smtClean="0">
                                <a:solidFill>
                                  <a:schemeClr val="bg2">
                                    <a:lumMod val="10000"/>
                                  </a:schemeClr>
                                </a:solidFill>
                                <a:latin typeface="Cambria Math"/>
                              </a:rPr>
                              <m:t>−</m:t>
                            </m:r>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a:rPr>
                                  <m:t>𝐶</m:t>
                                </m:r>
                              </m:e>
                              <m:sub>
                                <m:r>
                                  <a:rPr lang="en-US" sz="2800" b="0" i="1" smtClean="0">
                                    <a:solidFill>
                                      <a:schemeClr val="bg2">
                                        <a:lumMod val="10000"/>
                                      </a:schemeClr>
                                    </a:solidFill>
                                    <a:latin typeface="Cambria Math"/>
                                  </a:rPr>
                                  <m:t>𝑡</m:t>
                                </m:r>
                              </m:sub>
                            </m:sSub>
                            <m:r>
                              <a:rPr lang="en-US" sz="2800" b="0" i="1" smtClean="0">
                                <a:solidFill>
                                  <a:schemeClr val="bg2">
                                    <a:lumMod val="10000"/>
                                  </a:schemeClr>
                                </a:solidFill>
                                <a:latin typeface="Cambria Math"/>
                              </a:rPr>
                              <m:t>)</m:t>
                            </m:r>
                          </m:num>
                          <m:den>
                            <m:sSup>
                              <m:sSupPr>
                                <m:ctrlPr>
                                  <a:rPr lang="en-US" sz="2800" i="1" smtClean="0">
                                    <a:solidFill>
                                      <a:schemeClr val="bg2">
                                        <a:lumMod val="10000"/>
                                      </a:schemeClr>
                                    </a:solidFill>
                                    <a:latin typeface="Cambria Math" panose="02040503050406030204" pitchFamily="18" charset="0"/>
                                  </a:rPr>
                                </m:ctrlPr>
                              </m:sSupPr>
                              <m:e>
                                <m:r>
                                  <a:rPr lang="en-US" sz="2800" b="0" i="1" smtClean="0">
                                    <a:solidFill>
                                      <a:schemeClr val="bg2">
                                        <a:lumMod val="10000"/>
                                      </a:schemeClr>
                                    </a:solidFill>
                                    <a:latin typeface="Cambria Math"/>
                                  </a:rPr>
                                  <m:t>(1+</m:t>
                                </m:r>
                                <m:r>
                                  <a:rPr lang="en-GB" sz="2800" b="0" i="1" smtClean="0">
                                    <a:solidFill>
                                      <a:schemeClr val="bg2">
                                        <a:lumMod val="10000"/>
                                      </a:schemeClr>
                                    </a:solidFill>
                                    <a:latin typeface="Cambria Math" panose="02040503050406030204" pitchFamily="18" charset="0"/>
                                  </a:rPr>
                                  <m:t>𝐼𝑅𝑅</m:t>
                                </m:r>
                                <m:r>
                                  <a:rPr lang="en-US" sz="2800" b="0" i="1" smtClean="0">
                                    <a:solidFill>
                                      <a:schemeClr val="bg2">
                                        <a:lumMod val="10000"/>
                                      </a:schemeClr>
                                    </a:solidFill>
                                    <a:latin typeface="Cambria Math"/>
                                  </a:rPr>
                                  <m:t>)</m:t>
                                </m:r>
                              </m:e>
                              <m:sup>
                                <m:r>
                                  <a:rPr lang="en-GB" sz="2800" b="0" i="1" smtClean="0">
                                    <a:solidFill>
                                      <a:schemeClr val="bg2">
                                        <a:lumMod val="10000"/>
                                      </a:schemeClr>
                                    </a:solidFill>
                                    <a:latin typeface="Cambria Math"/>
                                  </a:rPr>
                                  <m:t>𝑡</m:t>
                                </m:r>
                              </m:sup>
                            </m:sSup>
                          </m:den>
                        </m:f>
                        <m:r>
                          <a:rPr lang="en-GB" sz="2800" b="0" i="1" smtClean="0">
                            <a:solidFill>
                              <a:schemeClr val="bg2">
                                <a:lumMod val="10000"/>
                              </a:schemeClr>
                            </a:solidFill>
                            <a:latin typeface="Cambria Math" panose="02040503050406030204" pitchFamily="18" charset="0"/>
                          </a:rPr>
                          <m:t> −</m:t>
                        </m:r>
                        <m:r>
                          <a:rPr lang="en-GB" sz="2800" b="0" i="1" smtClean="0">
                            <a:solidFill>
                              <a:schemeClr val="bg2">
                                <a:lumMod val="10000"/>
                              </a:schemeClr>
                            </a:solidFill>
                            <a:latin typeface="Cambria Math" panose="02040503050406030204" pitchFamily="18" charset="0"/>
                          </a:rPr>
                          <m:t>𝐼</m:t>
                        </m:r>
                        <m:r>
                          <a:rPr lang="en-GB" sz="2800" b="0" i="1" smtClean="0">
                            <a:solidFill>
                              <a:schemeClr val="bg2">
                                <a:lumMod val="10000"/>
                              </a:schemeClr>
                            </a:solidFill>
                            <a:latin typeface="Cambria Math" panose="02040503050406030204" pitchFamily="18" charset="0"/>
                          </a:rPr>
                          <m:t>=0</m:t>
                        </m:r>
                      </m:e>
                    </m:nary>
                  </m:oMath>
                </a14:m>
                <a:endParaRPr lang="en-US" sz="2800" dirty="0">
                  <a:solidFill>
                    <a:schemeClr val="bg2">
                      <a:lumMod val="10000"/>
                    </a:schemeClr>
                  </a:solidFill>
                </a:endParaRPr>
              </a:p>
            </p:txBody>
          </p:sp>
        </mc:Choice>
        <mc:Fallback xmlns="">
          <p:sp>
            <p:nvSpPr>
              <p:cNvPr id="6" name="TextBox 5">
                <a:extLst>
                  <a:ext uri="{FF2B5EF4-FFF2-40B4-BE49-F238E27FC236}">
                    <a16:creationId xmlns:a16="http://schemas.microsoft.com/office/drawing/2014/main" id="{E5F1DEC4-F989-F661-7354-CBA49677EBD4}"/>
                  </a:ext>
                </a:extLst>
              </p:cNvPr>
              <p:cNvSpPr txBox="1">
                <a:spLocks noRot="1" noChangeAspect="1" noMove="1" noResize="1" noEditPoints="1" noAdjustHandles="1" noChangeArrowheads="1" noChangeShapeType="1" noTextEdit="1"/>
              </p:cNvSpPr>
              <p:nvPr/>
            </p:nvSpPr>
            <p:spPr>
              <a:xfrm>
                <a:off x="607994" y="3406509"/>
                <a:ext cx="4738346" cy="778675"/>
              </a:xfrm>
              <a:prstGeom prst="rect">
                <a:avLst/>
              </a:prstGeom>
              <a:blipFill>
                <a:blip r:embed="rId3"/>
                <a:stretch>
                  <a:fillRect l="-2949" t="-72581" b="-11129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90FD3BE-7F90-4074-BE13-110EF2AE3D50}"/>
              </a:ext>
            </a:extLst>
          </p:cNvPr>
          <p:cNvSpPr txBox="1"/>
          <p:nvPr/>
        </p:nvSpPr>
        <p:spPr>
          <a:xfrm>
            <a:off x="5552992" y="3280503"/>
            <a:ext cx="3006568" cy="1015663"/>
          </a:xfrm>
          <a:prstGeom prst="rect">
            <a:avLst/>
          </a:prstGeom>
          <a:noFill/>
          <a:ln>
            <a:noFill/>
          </a:ln>
        </p:spPr>
        <p:txBody>
          <a:bodyPr wrap="square" rtlCol="0">
            <a:spAutoFit/>
          </a:bodyPr>
          <a:lstStyle/>
          <a:p>
            <a:r>
              <a:rPr lang="en-US" sz="1200" i="1" dirty="0">
                <a:solidFill>
                  <a:schemeClr val="bg1"/>
                </a:solidFill>
              </a:rPr>
              <a:t>t</a:t>
            </a:r>
            <a:r>
              <a:rPr lang="en-US" sz="1200" dirty="0">
                <a:solidFill>
                  <a:schemeClr val="bg1"/>
                </a:solidFill>
              </a:rPr>
              <a:t> = time at which cash flow is occurring</a:t>
            </a:r>
          </a:p>
          <a:p>
            <a:r>
              <a:rPr lang="en-US" sz="1200" i="1" dirty="0">
                <a:solidFill>
                  <a:schemeClr val="bg1"/>
                </a:solidFill>
              </a:rPr>
              <a:t>n</a:t>
            </a:r>
            <a:r>
              <a:rPr lang="en-US" sz="1200" dirty="0">
                <a:solidFill>
                  <a:schemeClr val="bg1"/>
                </a:solidFill>
              </a:rPr>
              <a:t> = total number of years considered</a:t>
            </a:r>
          </a:p>
          <a:p>
            <a:r>
              <a:rPr lang="en-US" sz="1200" i="1" dirty="0">
                <a:solidFill>
                  <a:schemeClr val="bg1"/>
                </a:solidFill>
              </a:rPr>
              <a:t>Rt</a:t>
            </a:r>
            <a:r>
              <a:rPr lang="en-US" sz="1200" dirty="0">
                <a:solidFill>
                  <a:schemeClr val="bg1"/>
                </a:solidFill>
              </a:rPr>
              <a:t> = revenues (cash inflow)</a:t>
            </a:r>
          </a:p>
          <a:p>
            <a:r>
              <a:rPr lang="en-US" sz="1200" i="1" dirty="0">
                <a:solidFill>
                  <a:schemeClr val="bg1"/>
                </a:solidFill>
              </a:rPr>
              <a:t>Ct </a:t>
            </a:r>
            <a:r>
              <a:rPr lang="en-US" sz="1200" dirty="0">
                <a:solidFill>
                  <a:schemeClr val="bg1"/>
                </a:solidFill>
              </a:rPr>
              <a:t>= costs (cash outflow)</a:t>
            </a:r>
          </a:p>
          <a:p>
            <a:r>
              <a:rPr lang="en-US" sz="1200" dirty="0">
                <a:solidFill>
                  <a:schemeClr val="bg1"/>
                </a:solidFill>
              </a:rPr>
              <a:t>I = total initial investment costs</a:t>
            </a:r>
          </a:p>
        </p:txBody>
      </p:sp>
    </p:spTree>
    <p:extLst>
      <p:ext uri="{BB962C8B-B14F-4D97-AF65-F5344CB8AC3E}">
        <p14:creationId xmlns:p14="http://schemas.microsoft.com/office/powerpoint/2010/main" val="319327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Overview</a:t>
            </a:r>
          </a:p>
        </p:txBody>
      </p:sp>
      <p:graphicFrame>
        <p:nvGraphicFramePr>
          <p:cNvPr id="5" name="Table 5">
            <a:extLst>
              <a:ext uri="{FF2B5EF4-FFF2-40B4-BE49-F238E27FC236}">
                <a16:creationId xmlns:a16="http://schemas.microsoft.com/office/drawing/2014/main" id="{86233DF6-1176-55CF-244B-D823A67F0B00}"/>
              </a:ext>
            </a:extLst>
          </p:cNvPr>
          <p:cNvGraphicFramePr>
            <a:graphicFrameLocks noGrp="1"/>
          </p:cNvGraphicFramePr>
          <p:nvPr>
            <p:extLst>
              <p:ext uri="{D42A27DB-BD31-4B8C-83A1-F6EECF244321}">
                <p14:modId xmlns:p14="http://schemas.microsoft.com/office/powerpoint/2010/main" val="2528664592"/>
              </p:ext>
            </p:extLst>
          </p:nvPr>
        </p:nvGraphicFramePr>
        <p:xfrm>
          <a:off x="755576" y="1712142"/>
          <a:ext cx="7488832" cy="2158010"/>
        </p:xfrm>
        <a:graphic>
          <a:graphicData uri="http://schemas.openxmlformats.org/drawingml/2006/table">
            <a:tbl>
              <a:tblPr firstRow="1">
                <a:tableStyleId>{5C22544A-7EE6-4342-B048-85BDC9FD1C3A}</a:tableStyleId>
              </a:tblPr>
              <a:tblGrid>
                <a:gridCol w="1440160">
                  <a:extLst>
                    <a:ext uri="{9D8B030D-6E8A-4147-A177-3AD203B41FA5}">
                      <a16:colId xmlns:a16="http://schemas.microsoft.com/office/drawing/2014/main" val="380674405"/>
                    </a:ext>
                  </a:extLst>
                </a:gridCol>
                <a:gridCol w="2275185">
                  <a:extLst>
                    <a:ext uri="{9D8B030D-6E8A-4147-A177-3AD203B41FA5}">
                      <a16:colId xmlns:a16="http://schemas.microsoft.com/office/drawing/2014/main" val="1655284506"/>
                    </a:ext>
                  </a:extLst>
                </a:gridCol>
                <a:gridCol w="1541239">
                  <a:extLst>
                    <a:ext uri="{9D8B030D-6E8A-4147-A177-3AD203B41FA5}">
                      <a16:colId xmlns:a16="http://schemas.microsoft.com/office/drawing/2014/main" val="4119454892"/>
                    </a:ext>
                  </a:extLst>
                </a:gridCol>
                <a:gridCol w="2232248">
                  <a:extLst>
                    <a:ext uri="{9D8B030D-6E8A-4147-A177-3AD203B41FA5}">
                      <a16:colId xmlns:a16="http://schemas.microsoft.com/office/drawing/2014/main" val="3877972434"/>
                    </a:ext>
                  </a:extLst>
                </a:gridCol>
              </a:tblGrid>
              <a:tr h="395407">
                <a:tc gridSpan="2">
                  <a:txBody>
                    <a:bodyPr/>
                    <a:lstStyle/>
                    <a:p>
                      <a:r>
                        <a:rPr lang="en-US" sz="1800" dirty="0"/>
                        <a:t>Project A</a:t>
                      </a:r>
                    </a:p>
                  </a:txBody>
                  <a:tcPr/>
                </a:tc>
                <a:tc hMerge="1">
                  <a:txBody>
                    <a:bodyPr/>
                    <a:lstStyle/>
                    <a:p>
                      <a:endParaRPr lang="en-US" dirty="0"/>
                    </a:p>
                  </a:txBody>
                  <a:tcPr/>
                </a:tc>
                <a:tc gridSpan="2">
                  <a:txBody>
                    <a:bodyPr/>
                    <a:lstStyle/>
                    <a:p>
                      <a:r>
                        <a:rPr lang="en-US" sz="1800" dirty="0"/>
                        <a:t>Project B</a:t>
                      </a:r>
                    </a:p>
                  </a:txBody>
                  <a:tcPr/>
                </a:tc>
                <a:tc hMerge="1">
                  <a:txBody>
                    <a:bodyPr/>
                    <a:lstStyle/>
                    <a:p>
                      <a:endParaRPr lang="en-US" dirty="0"/>
                    </a:p>
                  </a:txBody>
                  <a:tcPr/>
                </a:tc>
                <a:extLst>
                  <a:ext uri="{0D108BD9-81ED-4DB2-BD59-A6C34878D82A}">
                    <a16:rowId xmlns:a16="http://schemas.microsoft.com/office/drawing/2014/main" val="2982473215"/>
                  </a:ext>
                </a:extLst>
              </a:tr>
              <a:tr h="684713">
                <a:tc>
                  <a:txBody>
                    <a:bodyPr/>
                    <a:lstStyle/>
                    <a:p>
                      <a:r>
                        <a:rPr lang="en-US" sz="1800" dirty="0">
                          <a:solidFill>
                            <a:srgbClr val="000000"/>
                          </a:solidFill>
                        </a:rPr>
                        <a:t>Investment</a:t>
                      </a:r>
                    </a:p>
                  </a:txBody>
                  <a:tcPr/>
                </a:tc>
                <a:tc>
                  <a:txBody>
                    <a:bodyPr/>
                    <a:lstStyle/>
                    <a:p>
                      <a:r>
                        <a:rPr lang="en-US" sz="1800" dirty="0">
                          <a:solidFill>
                            <a:srgbClr val="000000"/>
                          </a:solidFill>
                        </a:rPr>
                        <a:t>$10,000</a:t>
                      </a:r>
                    </a:p>
                  </a:txBody>
                  <a:tcPr/>
                </a:tc>
                <a:tc>
                  <a:txBody>
                    <a:bodyPr/>
                    <a:lstStyle/>
                    <a:p>
                      <a:r>
                        <a:rPr lang="en-US" sz="1800" dirty="0">
                          <a:solidFill>
                            <a:srgbClr val="000000"/>
                          </a:solidFill>
                        </a:rPr>
                        <a:t>Investment</a:t>
                      </a:r>
                    </a:p>
                  </a:txBody>
                  <a:tcPr/>
                </a:tc>
                <a:tc>
                  <a:txBody>
                    <a:bodyPr/>
                    <a:lstStyle/>
                    <a:p>
                      <a:r>
                        <a:rPr lang="en-US" sz="1800" dirty="0">
                          <a:solidFill>
                            <a:srgbClr val="000000"/>
                          </a:solidFill>
                        </a:rPr>
                        <a:t>$10,000 and $5,000 during first 2 years</a:t>
                      </a:r>
                    </a:p>
                  </a:txBody>
                  <a:tcPr/>
                </a:tc>
                <a:extLst>
                  <a:ext uri="{0D108BD9-81ED-4DB2-BD59-A6C34878D82A}">
                    <a16:rowId xmlns:a16="http://schemas.microsoft.com/office/drawing/2014/main" val="2471605757"/>
                  </a:ext>
                </a:extLst>
              </a:tr>
              <a:tr h="395407">
                <a:tc>
                  <a:txBody>
                    <a:bodyPr/>
                    <a:lstStyle/>
                    <a:p>
                      <a:r>
                        <a:rPr lang="en-US" sz="1800" dirty="0">
                          <a:solidFill>
                            <a:srgbClr val="000000"/>
                          </a:solidFill>
                        </a:rPr>
                        <a:t>Project life</a:t>
                      </a:r>
                    </a:p>
                  </a:txBody>
                  <a:tcPr/>
                </a:tc>
                <a:tc>
                  <a:txBody>
                    <a:bodyPr/>
                    <a:lstStyle/>
                    <a:p>
                      <a:r>
                        <a:rPr lang="en-US" sz="1800" dirty="0">
                          <a:solidFill>
                            <a:srgbClr val="000000"/>
                          </a:solidFill>
                        </a:rPr>
                        <a:t>6 years</a:t>
                      </a:r>
                    </a:p>
                  </a:txBody>
                  <a:tcPr/>
                </a:tc>
                <a:tc>
                  <a:txBody>
                    <a:bodyPr/>
                    <a:lstStyle/>
                    <a:p>
                      <a:r>
                        <a:rPr lang="en-US" sz="1800" dirty="0">
                          <a:solidFill>
                            <a:srgbClr val="000000"/>
                          </a:solidFill>
                        </a:rPr>
                        <a:t>Project life</a:t>
                      </a:r>
                    </a:p>
                  </a:txBody>
                  <a:tcPr/>
                </a:tc>
                <a:tc>
                  <a:txBody>
                    <a:bodyPr/>
                    <a:lstStyle/>
                    <a:p>
                      <a:r>
                        <a:rPr lang="en-US" sz="1800" dirty="0">
                          <a:solidFill>
                            <a:srgbClr val="000000"/>
                          </a:solidFill>
                        </a:rPr>
                        <a:t>6 years</a:t>
                      </a:r>
                    </a:p>
                  </a:txBody>
                  <a:tcPr/>
                </a:tc>
                <a:extLst>
                  <a:ext uri="{0D108BD9-81ED-4DB2-BD59-A6C34878D82A}">
                    <a16:rowId xmlns:a16="http://schemas.microsoft.com/office/drawing/2014/main" val="1875655346"/>
                  </a:ext>
                </a:extLst>
              </a:tr>
              <a:tr h="682483">
                <a:tc>
                  <a:txBody>
                    <a:bodyPr/>
                    <a:lstStyle/>
                    <a:p>
                      <a:r>
                        <a:rPr lang="en-US" sz="1800" dirty="0">
                          <a:solidFill>
                            <a:srgbClr val="000000"/>
                          </a:solidFill>
                        </a:rPr>
                        <a:t>Net benefits</a:t>
                      </a:r>
                    </a:p>
                  </a:txBody>
                  <a:tcPr/>
                </a:tc>
                <a:tc>
                  <a:txBody>
                    <a:bodyPr/>
                    <a:lstStyle/>
                    <a:p>
                      <a:r>
                        <a:rPr lang="en-US" sz="1800" dirty="0">
                          <a:solidFill>
                            <a:srgbClr val="000000"/>
                          </a:solidFill>
                        </a:rPr>
                        <a:t>From $5,000 down to $1,000</a:t>
                      </a:r>
                    </a:p>
                  </a:txBody>
                  <a:tcPr/>
                </a:tc>
                <a:tc>
                  <a:txBody>
                    <a:bodyPr/>
                    <a:lstStyle/>
                    <a:p>
                      <a:r>
                        <a:rPr lang="en-US" sz="1800" dirty="0">
                          <a:solidFill>
                            <a:srgbClr val="000000"/>
                          </a:solidFill>
                        </a:rPr>
                        <a:t>Net benefits</a:t>
                      </a:r>
                    </a:p>
                  </a:txBody>
                  <a:tcPr/>
                </a:tc>
                <a:tc>
                  <a:txBody>
                    <a:bodyPr/>
                    <a:lstStyle/>
                    <a:p>
                      <a:r>
                        <a:rPr lang="en-US" sz="1800" dirty="0">
                          <a:solidFill>
                            <a:srgbClr val="000000"/>
                          </a:solidFill>
                        </a:rPr>
                        <a:t>$5,500 each year</a:t>
                      </a:r>
                    </a:p>
                  </a:txBody>
                  <a:tcPr/>
                </a:tc>
                <a:extLst>
                  <a:ext uri="{0D108BD9-81ED-4DB2-BD59-A6C34878D82A}">
                    <a16:rowId xmlns:a16="http://schemas.microsoft.com/office/drawing/2014/main" val="3591553961"/>
                  </a:ext>
                </a:extLst>
              </a:tr>
            </a:tbl>
          </a:graphicData>
        </a:graphic>
      </p:graphicFrame>
    </p:spTree>
    <p:extLst>
      <p:ext uri="{BB962C8B-B14F-4D97-AF65-F5344CB8AC3E}">
        <p14:creationId xmlns:p14="http://schemas.microsoft.com/office/powerpoint/2010/main" val="408967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Cash Flows</a:t>
            </a:r>
          </a:p>
        </p:txBody>
      </p:sp>
      <p:graphicFrame>
        <p:nvGraphicFramePr>
          <p:cNvPr id="3" name="Chart 2">
            <a:extLst>
              <a:ext uri="{FF2B5EF4-FFF2-40B4-BE49-F238E27FC236}">
                <a16:creationId xmlns:a16="http://schemas.microsoft.com/office/drawing/2014/main" id="{1B883D25-1473-7C01-DD8A-9A3A478C400F}"/>
              </a:ext>
            </a:extLst>
          </p:cNvPr>
          <p:cNvGraphicFramePr>
            <a:graphicFrameLocks/>
          </p:cNvGraphicFramePr>
          <p:nvPr>
            <p:extLst>
              <p:ext uri="{D42A27DB-BD31-4B8C-83A1-F6EECF244321}">
                <p14:modId xmlns:p14="http://schemas.microsoft.com/office/powerpoint/2010/main" val="116787465"/>
              </p:ext>
            </p:extLst>
          </p:nvPr>
        </p:nvGraphicFramePr>
        <p:xfrm>
          <a:off x="1115616" y="1203598"/>
          <a:ext cx="6436618" cy="280831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75A018D6-B924-54D9-F8EB-648094CB05EC}"/>
              </a:ext>
            </a:extLst>
          </p:cNvPr>
          <p:cNvPicPr>
            <a:picLocks noChangeAspect="1"/>
          </p:cNvPicPr>
          <p:nvPr/>
        </p:nvPicPr>
        <p:blipFill>
          <a:blip r:embed="rId4"/>
          <a:stretch>
            <a:fillRect/>
          </a:stretch>
        </p:blipFill>
        <p:spPr>
          <a:xfrm>
            <a:off x="3022352" y="4089596"/>
            <a:ext cx="3099296" cy="915701"/>
          </a:xfrm>
          <a:prstGeom prst="rect">
            <a:avLst/>
          </a:prstGeom>
        </p:spPr>
      </p:pic>
    </p:spTree>
    <p:extLst>
      <p:ext uri="{BB962C8B-B14F-4D97-AF65-F5344CB8AC3E}">
        <p14:creationId xmlns:p14="http://schemas.microsoft.com/office/powerpoint/2010/main" val="11229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graphicFrame>
        <p:nvGraphicFramePr>
          <p:cNvPr id="5" name="Table 5">
            <a:extLst>
              <a:ext uri="{FF2B5EF4-FFF2-40B4-BE49-F238E27FC236}">
                <a16:creationId xmlns:a16="http://schemas.microsoft.com/office/drawing/2014/main" id="{4A84CB28-7CE7-3DBB-82C2-E432748A2B49}"/>
              </a:ext>
            </a:extLst>
          </p:cNvPr>
          <p:cNvGraphicFramePr>
            <a:graphicFrameLocks noGrp="1"/>
          </p:cNvGraphicFramePr>
          <p:nvPr>
            <p:ph idx="1"/>
            <p:extLst>
              <p:ext uri="{D42A27DB-BD31-4B8C-83A1-F6EECF244321}">
                <p14:modId xmlns:p14="http://schemas.microsoft.com/office/powerpoint/2010/main" val="1242070484"/>
              </p:ext>
            </p:extLst>
          </p:nvPr>
        </p:nvGraphicFramePr>
        <p:xfrm>
          <a:off x="1601464" y="1670739"/>
          <a:ext cx="5797055" cy="2897951"/>
        </p:xfrm>
        <a:graphic>
          <a:graphicData uri="http://schemas.openxmlformats.org/drawingml/2006/table">
            <a:tbl>
              <a:tblPr firstRow="1">
                <a:tableStyleId>{5C22544A-7EE6-4342-B048-85BDC9FD1C3A}</a:tableStyleId>
              </a:tblPr>
              <a:tblGrid>
                <a:gridCol w="1159411">
                  <a:extLst>
                    <a:ext uri="{9D8B030D-6E8A-4147-A177-3AD203B41FA5}">
                      <a16:colId xmlns:a16="http://schemas.microsoft.com/office/drawing/2014/main" val="1333031196"/>
                    </a:ext>
                  </a:extLst>
                </a:gridCol>
                <a:gridCol w="1159411">
                  <a:extLst>
                    <a:ext uri="{9D8B030D-6E8A-4147-A177-3AD203B41FA5}">
                      <a16:colId xmlns:a16="http://schemas.microsoft.com/office/drawing/2014/main" val="549597580"/>
                    </a:ext>
                  </a:extLst>
                </a:gridCol>
                <a:gridCol w="1159411">
                  <a:extLst>
                    <a:ext uri="{9D8B030D-6E8A-4147-A177-3AD203B41FA5}">
                      <a16:colId xmlns:a16="http://schemas.microsoft.com/office/drawing/2014/main" val="4254586412"/>
                    </a:ext>
                  </a:extLst>
                </a:gridCol>
                <a:gridCol w="1159411">
                  <a:extLst>
                    <a:ext uri="{9D8B030D-6E8A-4147-A177-3AD203B41FA5}">
                      <a16:colId xmlns:a16="http://schemas.microsoft.com/office/drawing/2014/main" val="1583211442"/>
                    </a:ext>
                  </a:extLst>
                </a:gridCol>
                <a:gridCol w="1159411">
                  <a:extLst>
                    <a:ext uri="{9D8B030D-6E8A-4147-A177-3AD203B41FA5}">
                      <a16:colId xmlns:a16="http://schemas.microsoft.com/office/drawing/2014/main" val="1512322919"/>
                    </a:ext>
                  </a:extLst>
                </a:gridCol>
              </a:tblGrid>
              <a:tr h="284594">
                <a:tc rowSpan="2">
                  <a:txBody>
                    <a:bodyPr/>
                    <a:lstStyle/>
                    <a:p>
                      <a:r>
                        <a:rPr lang="en-US" sz="1400" dirty="0"/>
                        <a:t>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r>
                        <a:rPr lang="en-US" sz="1400" dirty="0"/>
                        <a:t>Project 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r>
                        <a:rPr lang="en-US" sz="1400" dirty="0"/>
                        <a:t>Project 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510038604"/>
                  </a:ext>
                </a:extLst>
              </a:tr>
              <a:tr h="459551">
                <a:tc vMerge="1">
                  <a:txBody>
                    <a:bodyPr/>
                    <a:lstStyle/>
                    <a:p>
                      <a:endParaRPr lang="en-US" dirty="0">
                        <a:solidFill>
                          <a:srgbClr val="000000"/>
                        </a:solidFill>
                      </a:endParaRPr>
                    </a:p>
                  </a:txBody>
                  <a:tcPr/>
                </a:tc>
                <a:tc>
                  <a:txBody>
                    <a:bodyPr/>
                    <a:lstStyle/>
                    <a:p>
                      <a:r>
                        <a:rPr lang="en-US" sz="1400" b="1" dirty="0">
                          <a:solidFill>
                            <a:schemeClr val="bg1"/>
                          </a:solidFill>
                        </a:rPr>
                        <a:t>Nominal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1" dirty="0">
                          <a:solidFill>
                            <a:schemeClr val="bg1"/>
                          </a:solidFill>
                        </a:rPr>
                        <a:t>Discounted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1" dirty="0">
                          <a:solidFill>
                            <a:schemeClr val="bg1"/>
                          </a:solidFill>
                        </a:rPr>
                        <a:t>Nominal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1" dirty="0">
                          <a:solidFill>
                            <a:schemeClr val="bg1"/>
                          </a:solidFill>
                        </a:rPr>
                        <a:t>Discounted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19114742"/>
                  </a:ext>
                </a:extLst>
              </a:tr>
              <a:tr h="284594">
                <a:tc>
                  <a:txBody>
                    <a:bodyPr/>
                    <a:lstStyle/>
                    <a:p>
                      <a:r>
                        <a:rPr lang="en-US" sz="1400" dirty="0">
                          <a:solidFill>
                            <a:srgbClr val="000000"/>
                          </a:solidFill>
                        </a:rPr>
                        <a:t>1</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94481409"/>
                  </a:ext>
                </a:extLst>
              </a:tr>
              <a:tr h="284594">
                <a:tc>
                  <a:txBody>
                    <a:bodyPr/>
                    <a:lstStyle/>
                    <a:p>
                      <a:r>
                        <a:rPr lang="en-US" sz="1400" dirty="0">
                          <a:solidFill>
                            <a:srgbClr val="000000"/>
                          </a:solidFill>
                        </a:rPr>
                        <a:t>2</a:t>
                      </a:r>
                    </a:p>
                  </a:txBody>
                  <a:tcPr/>
                </a:tc>
                <a:tc>
                  <a:txBody>
                    <a:bodyPr/>
                    <a:lstStyle/>
                    <a:p>
                      <a:r>
                        <a:rPr lang="en-US" sz="1400" dirty="0">
                          <a:solidFill>
                            <a:srgbClr val="000000"/>
                          </a:solidFill>
                        </a:rPr>
                        <a:t>5,000</a:t>
                      </a:r>
                    </a:p>
                  </a:txBody>
                  <a:tcPr/>
                </a:tc>
                <a:tc>
                  <a:txBody>
                    <a:bodyPr/>
                    <a:lstStyle/>
                    <a:p>
                      <a:r>
                        <a:rPr lang="en-US" sz="1400" dirty="0">
                          <a:solidFill>
                            <a:srgbClr val="000000"/>
                          </a:solidFill>
                        </a:rPr>
                        <a:t>4,762</a:t>
                      </a:r>
                    </a:p>
                  </a:txBody>
                  <a:tcPr/>
                </a:tc>
                <a:tc>
                  <a:txBody>
                    <a:bodyPr/>
                    <a:lstStyle/>
                    <a:p>
                      <a:r>
                        <a:rPr lang="en-US" sz="1400" dirty="0">
                          <a:solidFill>
                            <a:srgbClr val="000000"/>
                          </a:solidFill>
                        </a:rPr>
                        <a:t>-5,000</a:t>
                      </a:r>
                    </a:p>
                  </a:txBody>
                  <a:tcPr/>
                </a:tc>
                <a:tc>
                  <a:txBody>
                    <a:bodyPr/>
                    <a:lstStyle/>
                    <a:p>
                      <a:r>
                        <a:rPr lang="en-US" sz="1400" dirty="0">
                          <a:solidFill>
                            <a:srgbClr val="000000"/>
                          </a:solidFill>
                        </a:rPr>
                        <a:t>4,762</a:t>
                      </a:r>
                    </a:p>
                  </a:txBody>
                  <a:tcPr/>
                </a:tc>
                <a:extLst>
                  <a:ext uri="{0D108BD9-81ED-4DB2-BD59-A6C34878D82A}">
                    <a16:rowId xmlns:a16="http://schemas.microsoft.com/office/drawing/2014/main" val="3444371931"/>
                  </a:ext>
                </a:extLst>
              </a:tr>
              <a:tr h="284594">
                <a:tc>
                  <a:txBody>
                    <a:bodyPr/>
                    <a:lstStyle/>
                    <a:p>
                      <a:r>
                        <a:rPr lang="en-US" sz="1400" dirty="0">
                          <a:solidFill>
                            <a:srgbClr val="000000"/>
                          </a:solidFill>
                        </a:rPr>
                        <a:t>3</a:t>
                      </a:r>
                    </a:p>
                  </a:txBody>
                  <a:tcPr/>
                </a:tc>
                <a:tc>
                  <a:txBody>
                    <a:bodyPr/>
                    <a:lstStyle/>
                    <a:p>
                      <a:r>
                        <a:rPr lang="en-US" sz="1400" dirty="0">
                          <a:solidFill>
                            <a:srgbClr val="000000"/>
                          </a:solidFill>
                        </a:rPr>
                        <a:t>4,000</a:t>
                      </a:r>
                    </a:p>
                  </a:txBody>
                  <a:tcPr/>
                </a:tc>
                <a:tc>
                  <a:txBody>
                    <a:bodyPr/>
                    <a:lstStyle/>
                    <a:p>
                      <a:r>
                        <a:rPr lang="en-US" sz="1400" dirty="0">
                          <a:solidFill>
                            <a:srgbClr val="000000"/>
                          </a:solidFill>
                        </a:rPr>
                        <a:t>3,628</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4,989</a:t>
                      </a:r>
                    </a:p>
                  </a:txBody>
                  <a:tcPr/>
                </a:tc>
                <a:extLst>
                  <a:ext uri="{0D108BD9-81ED-4DB2-BD59-A6C34878D82A}">
                    <a16:rowId xmlns:a16="http://schemas.microsoft.com/office/drawing/2014/main" val="851493812"/>
                  </a:ext>
                </a:extLst>
              </a:tr>
              <a:tr h="284594">
                <a:tc>
                  <a:txBody>
                    <a:bodyPr/>
                    <a:lstStyle/>
                    <a:p>
                      <a:r>
                        <a:rPr lang="en-US" sz="1400" dirty="0">
                          <a:solidFill>
                            <a:srgbClr val="000000"/>
                          </a:solidFill>
                        </a:rPr>
                        <a:t>4</a:t>
                      </a:r>
                    </a:p>
                  </a:txBody>
                  <a:tcPr/>
                </a:tc>
                <a:tc>
                  <a:txBody>
                    <a:bodyPr/>
                    <a:lstStyle/>
                    <a:p>
                      <a:r>
                        <a:rPr lang="en-US" sz="1400" dirty="0">
                          <a:solidFill>
                            <a:srgbClr val="000000"/>
                          </a:solidFill>
                        </a:rPr>
                        <a:t>3,000</a:t>
                      </a:r>
                    </a:p>
                  </a:txBody>
                  <a:tcPr/>
                </a:tc>
                <a:tc>
                  <a:txBody>
                    <a:bodyPr/>
                    <a:lstStyle/>
                    <a:p>
                      <a:r>
                        <a:rPr lang="en-US" sz="1400" dirty="0">
                          <a:solidFill>
                            <a:srgbClr val="000000"/>
                          </a:solidFill>
                        </a:rPr>
                        <a:t>2,592</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4,751</a:t>
                      </a:r>
                    </a:p>
                  </a:txBody>
                  <a:tcPr/>
                </a:tc>
                <a:extLst>
                  <a:ext uri="{0D108BD9-81ED-4DB2-BD59-A6C34878D82A}">
                    <a16:rowId xmlns:a16="http://schemas.microsoft.com/office/drawing/2014/main" val="3902078900"/>
                  </a:ext>
                </a:extLst>
              </a:tr>
              <a:tr h="284594">
                <a:tc>
                  <a:txBody>
                    <a:bodyPr/>
                    <a:lstStyle/>
                    <a:p>
                      <a:r>
                        <a:rPr lang="en-US" sz="1400" dirty="0">
                          <a:solidFill>
                            <a:srgbClr val="000000"/>
                          </a:solidFill>
                        </a:rPr>
                        <a:t>5</a:t>
                      </a:r>
                    </a:p>
                  </a:txBody>
                  <a:tcPr/>
                </a:tc>
                <a:tc>
                  <a:txBody>
                    <a:bodyPr/>
                    <a:lstStyle/>
                    <a:p>
                      <a:r>
                        <a:rPr lang="en-US" sz="1400" dirty="0">
                          <a:solidFill>
                            <a:srgbClr val="000000"/>
                          </a:solidFill>
                        </a:rPr>
                        <a:t>2,000</a:t>
                      </a:r>
                    </a:p>
                  </a:txBody>
                  <a:tcPr/>
                </a:tc>
                <a:tc>
                  <a:txBody>
                    <a:bodyPr/>
                    <a:lstStyle/>
                    <a:p>
                      <a:r>
                        <a:rPr lang="en-US" sz="1400" dirty="0">
                          <a:solidFill>
                            <a:srgbClr val="000000"/>
                          </a:solidFill>
                        </a:rPr>
                        <a:t>1,645</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4,525</a:t>
                      </a:r>
                    </a:p>
                  </a:txBody>
                  <a:tcPr/>
                </a:tc>
                <a:extLst>
                  <a:ext uri="{0D108BD9-81ED-4DB2-BD59-A6C34878D82A}">
                    <a16:rowId xmlns:a16="http://schemas.microsoft.com/office/drawing/2014/main" val="1671592373"/>
                  </a:ext>
                </a:extLst>
              </a:tr>
              <a:tr h="284594">
                <a:tc>
                  <a:txBody>
                    <a:bodyPr/>
                    <a:lstStyle/>
                    <a:p>
                      <a:r>
                        <a:rPr lang="en-US" sz="1400" dirty="0">
                          <a:solidFill>
                            <a:srgbClr val="000000"/>
                          </a:solidFill>
                        </a:rPr>
                        <a:t>6</a:t>
                      </a:r>
                    </a:p>
                  </a:txBody>
                  <a:tcPr/>
                </a:tc>
                <a:tc>
                  <a:txBody>
                    <a:bodyPr/>
                    <a:lstStyle/>
                    <a:p>
                      <a:r>
                        <a:rPr lang="en-US" sz="1400" dirty="0">
                          <a:solidFill>
                            <a:srgbClr val="000000"/>
                          </a:solidFill>
                        </a:rPr>
                        <a:t>1,000</a:t>
                      </a:r>
                    </a:p>
                  </a:txBody>
                  <a:tcPr/>
                </a:tc>
                <a:tc>
                  <a:txBody>
                    <a:bodyPr/>
                    <a:lstStyle/>
                    <a:p>
                      <a:r>
                        <a:rPr lang="en-US" sz="1400" dirty="0">
                          <a:solidFill>
                            <a:srgbClr val="000000"/>
                          </a:solidFill>
                        </a:rPr>
                        <a:t>784</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4,309</a:t>
                      </a:r>
                    </a:p>
                  </a:txBody>
                  <a:tcPr/>
                </a:tc>
                <a:extLst>
                  <a:ext uri="{0D108BD9-81ED-4DB2-BD59-A6C34878D82A}">
                    <a16:rowId xmlns:a16="http://schemas.microsoft.com/office/drawing/2014/main" val="2463082599"/>
                  </a:ext>
                </a:extLst>
              </a:tr>
              <a:tr h="284594">
                <a:tc>
                  <a:txBody>
                    <a:bodyPr/>
                    <a:lstStyle/>
                    <a:p>
                      <a:r>
                        <a:rPr lang="en-US" sz="1400" b="1" dirty="0">
                          <a:solidFill>
                            <a:srgbClr val="000000"/>
                          </a:solidFill>
                        </a:rPr>
                        <a:t>Total</a:t>
                      </a:r>
                    </a:p>
                  </a:txBody>
                  <a:tcPr/>
                </a:tc>
                <a:tc>
                  <a:txBody>
                    <a:bodyPr/>
                    <a:lstStyle/>
                    <a:p>
                      <a:r>
                        <a:rPr lang="en-US" sz="1400" b="1" dirty="0">
                          <a:solidFill>
                            <a:srgbClr val="000000"/>
                          </a:solidFill>
                        </a:rPr>
                        <a:t>5,000</a:t>
                      </a:r>
                    </a:p>
                  </a:txBody>
                  <a:tcPr/>
                </a:tc>
                <a:tc>
                  <a:txBody>
                    <a:bodyPr/>
                    <a:lstStyle/>
                    <a:p>
                      <a:r>
                        <a:rPr lang="en-US" sz="1400" b="1" dirty="0">
                          <a:solidFill>
                            <a:srgbClr val="000000"/>
                          </a:solidFill>
                        </a:rPr>
                        <a:t>3,410</a:t>
                      </a:r>
                    </a:p>
                  </a:txBody>
                  <a:tcPr/>
                </a:tc>
                <a:tc>
                  <a:txBody>
                    <a:bodyPr/>
                    <a:lstStyle/>
                    <a:p>
                      <a:r>
                        <a:rPr lang="en-US" sz="1400" b="1" dirty="0">
                          <a:solidFill>
                            <a:srgbClr val="000000"/>
                          </a:solidFill>
                        </a:rPr>
                        <a:t>7,000</a:t>
                      </a:r>
                    </a:p>
                  </a:txBody>
                  <a:tcPr/>
                </a:tc>
                <a:tc>
                  <a:txBody>
                    <a:bodyPr/>
                    <a:lstStyle/>
                    <a:p>
                      <a:r>
                        <a:rPr lang="en-US" sz="1400" b="1" dirty="0">
                          <a:solidFill>
                            <a:srgbClr val="000000"/>
                          </a:solidFill>
                        </a:rPr>
                        <a:t>3,812</a:t>
                      </a:r>
                    </a:p>
                  </a:txBody>
                  <a:tcPr/>
                </a:tc>
                <a:extLst>
                  <a:ext uri="{0D108BD9-81ED-4DB2-BD59-A6C34878D82A}">
                    <a16:rowId xmlns:a16="http://schemas.microsoft.com/office/drawing/2014/main" val="1397802255"/>
                  </a:ext>
                </a:extLst>
              </a:tr>
            </a:tbl>
          </a:graphicData>
        </a:graphic>
      </p:graphicFrame>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Net Present Value (NPV)</a:t>
            </a:r>
          </a:p>
        </p:txBody>
      </p:sp>
      <p:sp>
        <p:nvSpPr>
          <p:cNvPr id="6" name="TextBox 5">
            <a:extLst>
              <a:ext uri="{FF2B5EF4-FFF2-40B4-BE49-F238E27FC236}">
                <a16:creationId xmlns:a16="http://schemas.microsoft.com/office/drawing/2014/main" id="{2BA34D52-BAFC-1AF9-2CE9-147ACB539FA4}"/>
              </a:ext>
            </a:extLst>
          </p:cNvPr>
          <p:cNvSpPr txBox="1"/>
          <p:nvPr/>
        </p:nvSpPr>
        <p:spPr>
          <a:xfrm>
            <a:off x="1475656" y="1216024"/>
            <a:ext cx="2004075" cy="338554"/>
          </a:xfrm>
          <a:prstGeom prst="rect">
            <a:avLst/>
          </a:prstGeom>
          <a:noFill/>
        </p:spPr>
        <p:txBody>
          <a:bodyPr wrap="none" rtlCol="0">
            <a:spAutoFit/>
          </a:bodyPr>
          <a:lstStyle/>
          <a:p>
            <a:r>
              <a:rPr lang="en-US" sz="1600" dirty="0">
                <a:solidFill>
                  <a:srgbClr val="000000"/>
                </a:solidFill>
              </a:rPr>
              <a:t>Discount Rate = 5%</a:t>
            </a:r>
          </a:p>
        </p:txBody>
      </p:sp>
      <p:graphicFrame>
        <p:nvGraphicFramePr>
          <p:cNvPr id="7" name="Object 6">
            <a:extLst>
              <a:ext uri="{FF2B5EF4-FFF2-40B4-BE49-F238E27FC236}">
                <a16:creationId xmlns:a16="http://schemas.microsoft.com/office/drawing/2014/main" id="{7DC74B12-FEE1-A205-5E4E-AD756C8F8151}"/>
              </a:ext>
            </a:extLst>
          </p:cNvPr>
          <p:cNvGraphicFramePr>
            <a:graphicFrameLocks noChangeAspect="1"/>
          </p:cNvGraphicFramePr>
          <p:nvPr>
            <p:extLst>
              <p:ext uri="{D42A27DB-BD31-4B8C-83A1-F6EECF244321}">
                <p14:modId xmlns:p14="http://schemas.microsoft.com/office/powerpoint/2010/main" val="412206287"/>
              </p:ext>
            </p:extLst>
          </p:nvPr>
        </p:nvGraphicFramePr>
        <p:xfrm>
          <a:off x="6012160" y="943545"/>
          <a:ext cx="1242343" cy="611033"/>
        </p:xfrm>
        <a:graphic>
          <a:graphicData uri="http://schemas.openxmlformats.org/presentationml/2006/ole">
            <mc:AlternateContent xmlns:mc="http://schemas.openxmlformats.org/markup-compatibility/2006">
              <mc:Choice xmlns:v="urn:schemas-microsoft-com:vml" Requires="v">
                <p:oleObj name="Equation" r:id="rId3" imgW="876240" imgH="431640" progId="Equation.3">
                  <p:embed/>
                </p:oleObj>
              </mc:Choice>
              <mc:Fallback>
                <p:oleObj name="Equation" r:id="rId3" imgW="876240" imgH="431640" progId="Equation.3">
                  <p:embed/>
                  <p:pic>
                    <p:nvPicPr>
                      <p:cNvPr id="7" name="Object 6">
                        <a:extLst>
                          <a:ext uri="{FF2B5EF4-FFF2-40B4-BE49-F238E27FC236}">
                            <a16:creationId xmlns:a16="http://schemas.microsoft.com/office/drawing/2014/main" id="{7DC74B12-FEE1-A205-5E4E-AD756C8F8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943545"/>
                        <a:ext cx="1242343" cy="611033"/>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9C1C820A-D792-A9FC-8A2B-25728EFF4A27}"/>
              </a:ext>
            </a:extLst>
          </p:cNvPr>
          <p:cNvSpPr txBox="1"/>
          <p:nvPr/>
        </p:nvSpPr>
        <p:spPr>
          <a:xfrm>
            <a:off x="4572000" y="4717472"/>
            <a:ext cx="604653" cy="338554"/>
          </a:xfrm>
          <a:prstGeom prst="rect">
            <a:avLst/>
          </a:prstGeom>
          <a:noFill/>
        </p:spPr>
        <p:txBody>
          <a:bodyPr wrap="none" rtlCol="0">
            <a:spAutoFit/>
          </a:bodyPr>
          <a:lstStyle/>
          <a:p>
            <a:r>
              <a:rPr lang="en-US" sz="1600" dirty="0"/>
              <a:t>NPV</a:t>
            </a:r>
          </a:p>
        </p:txBody>
      </p:sp>
      <p:sp>
        <p:nvSpPr>
          <p:cNvPr id="13" name="Rounded Rectangle 12">
            <a:extLst>
              <a:ext uri="{FF2B5EF4-FFF2-40B4-BE49-F238E27FC236}">
                <a16:creationId xmlns:a16="http://schemas.microsoft.com/office/drawing/2014/main" id="{C540F82A-C111-1652-055F-A6828B0989FC}"/>
              </a:ext>
            </a:extLst>
          </p:cNvPr>
          <p:cNvSpPr/>
          <p:nvPr/>
        </p:nvSpPr>
        <p:spPr>
          <a:xfrm>
            <a:off x="2624896" y="4234784"/>
            <a:ext cx="2307144" cy="3339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8D9C9C2-EE3F-E116-303A-461D38D5F7C0}"/>
              </a:ext>
            </a:extLst>
          </p:cNvPr>
          <p:cNvCxnSpPr>
            <a:cxnSpLocks/>
          </p:cNvCxnSpPr>
          <p:nvPr/>
        </p:nvCxnSpPr>
        <p:spPr>
          <a:xfrm flipH="1" flipV="1">
            <a:off x="4355976" y="4530273"/>
            <a:ext cx="288032" cy="2737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5329B0B-2FCC-8183-BB0D-3FD1FBBADB63}"/>
              </a:ext>
            </a:extLst>
          </p:cNvPr>
          <p:cNvSpPr/>
          <p:nvPr/>
        </p:nvSpPr>
        <p:spPr>
          <a:xfrm>
            <a:off x="5059165" y="1620402"/>
            <a:ext cx="2448272" cy="3046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B1B2CBB-2B0A-736A-F291-545AE1CB402C}"/>
              </a:ext>
            </a:extLst>
          </p:cNvPr>
          <p:cNvSpPr/>
          <p:nvPr/>
        </p:nvSpPr>
        <p:spPr>
          <a:xfrm>
            <a:off x="5059165" y="4236900"/>
            <a:ext cx="2307144" cy="3339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DB746F90-A123-44D3-34DD-CEDE94FAC0C6}"/>
              </a:ext>
            </a:extLst>
          </p:cNvPr>
          <p:cNvSpPr/>
          <p:nvPr/>
        </p:nvSpPr>
        <p:spPr>
          <a:xfrm>
            <a:off x="2869509" y="1228399"/>
            <a:ext cx="610222" cy="33855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8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graphicFrame>
        <p:nvGraphicFramePr>
          <p:cNvPr id="5" name="Table 5">
            <a:extLst>
              <a:ext uri="{FF2B5EF4-FFF2-40B4-BE49-F238E27FC236}">
                <a16:creationId xmlns:a16="http://schemas.microsoft.com/office/drawing/2014/main" id="{4A84CB28-7CE7-3DBB-82C2-E432748A2B49}"/>
              </a:ext>
            </a:extLst>
          </p:cNvPr>
          <p:cNvGraphicFramePr>
            <a:graphicFrameLocks noGrp="1"/>
          </p:cNvGraphicFramePr>
          <p:nvPr>
            <p:ph idx="1"/>
            <p:extLst>
              <p:ext uri="{D42A27DB-BD31-4B8C-83A1-F6EECF244321}">
                <p14:modId xmlns:p14="http://schemas.microsoft.com/office/powerpoint/2010/main" val="3060106470"/>
              </p:ext>
            </p:extLst>
          </p:nvPr>
        </p:nvGraphicFramePr>
        <p:xfrm>
          <a:off x="1601464" y="1670739"/>
          <a:ext cx="5797055" cy="2897951"/>
        </p:xfrm>
        <a:graphic>
          <a:graphicData uri="http://schemas.openxmlformats.org/drawingml/2006/table">
            <a:tbl>
              <a:tblPr firstRow="1">
                <a:tableStyleId>{5C22544A-7EE6-4342-B048-85BDC9FD1C3A}</a:tableStyleId>
              </a:tblPr>
              <a:tblGrid>
                <a:gridCol w="1159411">
                  <a:extLst>
                    <a:ext uri="{9D8B030D-6E8A-4147-A177-3AD203B41FA5}">
                      <a16:colId xmlns:a16="http://schemas.microsoft.com/office/drawing/2014/main" val="1333031196"/>
                    </a:ext>
                  </a:extLst>
                </a:gridCol>
                <a:gridCol w="1159411">
                  <a:extLst>
                    <a:ext uri="{9D8B030D-6E8A-4147-A177-3AD203B41FA5}">
                      <a16:colId xmlns:a16="http://schemas.microsoft.com/office/drawing/2014/main" val="549597580"/>
                    </a:ext>
                  </a:extLst>
                </a:gridCol>
                <a:gridCol w="1159411">
                  <a:extLst>
                    <a:ext uri="{9D8B030D-6E8A-4147-A177-3AD203B41FA5}">
                      <a16:colId xmlns:a16="http://schemas.microsoft.com/office/drawing/2014/main" val="4254586412"/>
                    </a:ext>
                  </a:extLst>
                </a:gridCol>
                <a:gridCol w="1159411">
                  <a:extLst>
                    <a:ext uri="{9D8B030D-6E8A-4147-A177-3AD203B41FA5}">
                      <a16:colId xmlns:a16="http://schemas.microsoft.com/office/drawing/2014/main" val="1583211442"/>
                    </a:ext>
                  </a:extLst>
                </a:gridCol>
                <a:gridCol w="1159411">
                  <a:extLst>
                    <a:ext uri="{9D8B030D-6E8A-4147-A177-3AD203B41FA5}">
                      <a16:colId xmlns:a16="http://schemas.microsoft.com/office/drawing/2014/main" val="1512322919"/>
                    </a:ext>
                  </a:extLst>
                </a:gridCol>
              </a:tblGrid>
              <a:tr h="284594">
                <a:tc rowSpan="2">
                  <a:txBody>
                    <a:bodyPr/>
                    <a:lstStyle/>
                    <a:p>
                      <a:r>
                        <a:rPr lang="en-US" sz="1400" dirty="0"/>
                        <a:t>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r>
                        <a:rPr lang="en-US" sz="1400" dirty="0"/>
                        <a:t>Project 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r>
                        <a:rPr lang="en-US" sz="1400" dirty="0"/>
                        <a:t>Project 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510038604"/>
                  </a:ext>
                </a:extLst>
              </a:tr>
              <a:tr h="459551">
                <a:tc vMerge="1">
                  <a:txBody>
                    <a:bodyPr/>
                    <a:lstStyle/>
                    <a:p>
                      <a:endParaRPr lang="en-US" dirty="0">
                        <a:solidFill>
                          <a:srgbClr val="000000"/>
                        </a:solidFill>
                      </a:endParaRPr>
                    </a:p>
                  </a:txBody>
                  <a:tcPr/>
                </a:tc>
                <a:tc>
                  <a:txBody>
                    <a:bodyPr/>
                    <a:lstStyle/>
                    <a:p>
                      <a:r>
                        <a:rPr lang="en-US" sz="1400" b="1" dirty="0">
                          <a:solidFill>
                            <a:schemeClr val="bg1"/>
                          </a:solidFill>
                        </a:rPr>
                        <a:t>Nominal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1" dirty="0">
                          <a:solidFill>
                            <a:schemeClr val="bg1"/>
                          </a:solidFill>
                        </a:rPr>
                        <a:t>Discounted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1" dirty="0">
                          <a:solidFill>
                            <a:schemeClr val="bg1"/>
                          </a:solidFill>
                        </a:rPr>
                        <a:t>Nominal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1" dirty="0">
                          <a:solidFill>
                            <a:schemeClr val="bg1"/>
                          </a:solidFill>
                        </a:rPr>
                        <a:t>Discounted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19114742"/>
                  </a:ext>
                </a:extLst>
              </a:tr>
              <a:tr h="284594">
                <a:tc>
                  <a:txBody>
                    <a:bodyPr/>
                    <a:lstStyle/>
                    <a:p>
                      <a:r>
                        <a:rPr lang="en-US" sz="1400" dirty="0">
                          <a:solidFill>
                            <a:srgbClr val="000000"/>
                          </a:solidFill>
                        </a:rPr>
                        <a:t>1</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tc>
                  <a:txBody>
                    <a:bodyPr/>
                    <a:lstStyle/>
                    <a:p>
                      <a:r>
                        <a:rPr lang="en-US" sz="1400" dirty="0">
                          <a:solidFill>
                            <a:srgbClr val="000000"/>
                          </a:solidFill>
                        </a:rPr>
                        <a:t>-10,000</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94481409"/>
                  </a:ext>
                </a:extLst>
              </a:tr>
              <a:tr h="284594">
                <a:tc>
                  <a:txBody>
                    <a:bodyPr/>
                    <a:lstStyle/>
                    <a:p>
                      <a:r>
                        <a:rPr lang="en-US" sz="1400" dirty="0">
                          <a:solidFill>
                            <a:srgbClr val="000000"/>
                          </a:solidFill>
                        </a:rPr>
                        <a:t>2</a:t>
                      </a:r>
                    </a:p>
                  </a:txBody>
                  <a:tcPr/>
                </a:tc>
                <a:tc>
                  <a:txBody>
                    <a:bodyPr/>
                    <a:lstStyle/>
                    <a:p>
                      <a:r>
                        <a:rPr lang="en-US" sz="1400" dirty="0">
                          <a:solidFill>
                            <a:srgbClr val="000000"/>
                          </a:solidFill>
                        </a:rPr>
                        <a:t>5,000</a:t>
                      </a:r>
                    </a:p>
                  </a:txBody>
                  <a:tcPr/>
                </a:tc>
                <a:tc>
                  <a:txBody>
                    <a:bodyPr/>
                    <a:lstStyle/>
                    <a:p>
                      <a:r>
                        <a:rPr lang="en-US" sz="1400" dirty="0">
                          <a:solidFill>
                            <a:srgbClr val="000000"/>
                          </a:solidFill>
                        </a:rPr>
                        <a:t>4,545</a:t>
                      </a:r>
                    </a:p>
                  </a:txBody>
                  <a:tcPr/>
                </a:tc>
                <a:tc>
                  <a:txBody>
                    <a:bodyPr/>
                    <a:lstStyle/>
                    <a:p>
                      <a:r>
                        <a:rPr lang="en-US" sz="1400" dirty="0">
                          <a:solidFill>
                            <a:srgbClr val="000000"/>
                          </a:solidFill>
                        </a:rPr>
                        <a:t>-5,000</a:t>
                      </a:r>
                    </a:p>
                  </a:txBody>
                  <a:tcPr/>
                </a:tc>
                <a:tc>
                  <a:txBody>
                    <a:bodyPr/>
                    <a:lstStyle/>
                    <a:p>
                      <a:r>
                        <a:rPr lang="en-US" sz="1400" dirty="0">
                          <a:solidFill>
                            <a:srgbClr val="000000"/>
                          </a:solidFill>
                        </a:rPr>
                        <a:t>-4,545</a:t>
                      </a:r>
                    </a:p>
                  </a:txBody>
                  <a:tcPr/>
                </a:tc>
                <a:extLst>
                  <a:ext uri="{0D108BD9-81ED-4DB2-BD59-A6C34878D82A}">
                    <a16:rowId xmlns:a16="http://schemas.microsoft.com/office/drawing/2014/main" val="3444371931"/>
                  </a:ext>
                </a:extLst>
              </a:tr>
              <a:tr h="284594">
                <a:tc>
                  <a:txBody>
                    <a:bodyPr/>
                    <a:lstStyle/>
                    <a:p>
                      <a:r>
                        <a:rPr lang="en-US" sz="1400" dirty="0">
                          <a:solidFill>
                            <a:srgbClr val="000000"/>
                          </a:solidFill>
                        </a:rPr>
                        <a:t>3</a:t>
                      </a:r>
                    </a:p>
                  </a:txBody>
                  <a:tcPr/>
                </a:tc>
                <a:tc>
                  <a:txBody>
                    <a:bodyPr/>
                    <a:lstStyle/>
                    <a:p>
                      <a:r>
                        <a:rPr lang="en-US" sz="1400" dirty="0">
                          <a:solidFill>
                            <a:srgbClr val="000000"/>
                          </a:solidFill>
                        </a:rPr>
                        <a:t>4,000</a:t>
                      </a:r>
                    </a:p>
                  </a:txBody>
                  <a:tcPr/>
                </a:tc>
                <a:tc>
                  <a:txBody>
                    <a:bodyPr/>
                    <a:lstStyle/>
                    <a:p>
                      <a:r>
                        <a:rPr lang="en-US" sz="1400" dirty="0">
                          <a:solidFill>
                            <a:srgbClr val="000000"/>
                          </a:solidFill>
                        </a:rPr>
                        <a:t>3,306</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4,545</a:t>
                      </a:r>
                    </a:p>
                  </a:txBody>
                  <a:tcPr/>
                </a:tc>
                <a:extLst>
                  <a:ext uri="{0D108BD9-81ED-4DB2-BD59-A6C34878D82A}">
                    <a16:rowId xmlns:a16="http://schemas.microsoft.com/office/drawing/2014/main" val="851493812"/>
                  </a:ext>
                </a:extLst>
              </a:tr>
              <a:tr h="284594">
                <a:tc>
                  <a:txBody>
                    <a:bodyPr/>
                    <a:lstStyle/>
                    <a:p>
                      <a:r>
                        <a:rPr lang="en-US" sz="1400" dirty="0">
                          <a:solidFill>
                            <a:srgbClr val="000000"/>
                          </a:solidFill>
                        </a:rPr>
                        <a:t>4</a:t>
                      </a:r>
                    </a:p>
                  </a:txBody>
                  <a:tcPr/>
                </a:tc>
                <a:tc>
                  <a:txBody>
                    <a:bodyPr/>
                    <a:lstStyle/>
                    <a:p>
                      <a:r>
                        <a:rPr lang="en-US" sz="1400" dirty="0">
                          <a:solidFill>
                            <a:srgbClr val="000000"/>
                          </a:solidFill>
                        </a:rPr>
                        <a:t>3,000</a:t>
                      </a:r>
                    </a:p>
                  </a:txBody>
                  <a:tcPr/>
                </a:tc>
                <a:tc>
                  <a:txBody>
                    <a:bodyPr/>
                    <a:lstStyle/>
                    <a:p>
                      <a:r>
                        <a:rPr lang="en-US" sz="1400" dirty="0">
                          <a:solidFill>
                            <a:srgbClr val="000000"/>
                          </a:solidFill>
                        </a:rPr>
                        <a:t>2,254</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4,132</a:t>
                      </a:r>
                    </a:p>
                  </a:txBody>
                  <a:tcPr/>
                </a:tc>
                <a:extLst>
                  <a:ext uri="{0D108BD9-81ED-4DB2-BD59-A6C34878D82A}">
                    <a16:rowId xmlns:a16="http://schemas.microsoft.com/office/drawing/2014/main" val="3902078900"/>
                  </a:ext>
                </a:extLst>
              </a:tr>
              <a:tr h="284594">
                <a:tc>
                  <a:txBody>
                    <a:bodyPr/>
                    <a:lstStyle/>
                    <a:p>
                      <a:r>
                        <a:rPr lang="en-US" sz="1400" dirty="0">
                          <a:solidFill>
                            <a:srgbClr val="000000"/>
                          </a:solidFill>
                        </a:rPr>
                        <a:t>5</a:t>
                      </a:r>
                    </a:p>
                  </a:txBody>
                  <a:tcPr/>
                </a:tc>
                <a:tc>
                  <a:txBody>
                    <a:bodyPr/>
                    <a:lstStyle/>
                    <a:p>
                      <a:r>
                        <a:rPr lang="en-US" sz="1400" dirty="0">
                          <a:solidFill>
                            <a:srgbClr val="000000"/>
                          </a:solidFill>
                        </a:rPr>
                        <a:t>2,000</a:t>
                      </a:r>
                    </a:p>
                  </a:txBody>
                  <a:tcPr/>
                </a:tc>
                <a:tc>
                  <a:txBody>
                    <a:bodyPr/>
                    <a:lstStyle/>
                    <a:p>
                      <a:r>
                        <a:rPr lang="en-US" sz="1400" dirty="0">
                          <a:solidFill>
                            <a:srgbClr val="000000"/>
                          </a:solidFill>
                        </a:rPr>
                        <a:t>1,366</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3,757</a:t>
                      </a:r>
                    </a:p>
                  </a:txBody>
                  <a:tcPr/>
                </a:tc>
                <a:extLst>
                  <a:ext uri="{0D108BD9-81ED-4DB2-BD59-A6C34878D82A}">
                    <a16:rowId xmlns:a16="http://schemas.microsoft.com/office/drawing/2014/main" val="1671592373"/>
                  </a:ext>
                </a:extLst>
              </a:tr>
              <a:tr h="284594">
                <a:tc>
                  <a:txBody>
                    <a:bodyPr/>
                    <a:lstStyle/>
                    <a:p>
                      <a:r>
                        <a:rPr lang="en-US" sz="1400" dirty="0">
                          <a:solidFill>
                            <a:srgbClr val="000000"/>
                          </a:solidFill>
                        </a:rPr>
                        <a:t>6</a:t>
                      </a:r>
                    </a:p>
                  </a:txBody>
                  <a:tcPr/>
                </a:tc>
                <a:tc>
                  <a:txBody>
                    <a:bodyPr/>
                    <a:lstStyle/>
                    <a:p>
                      <a:r>
                        <a:rPr lang="en-US" sz="1400" dirty="0">
                          <a:solidFill>
                            <a:srgbClr val="000000"/>
                          </a:solidFill>
                        </a:rPr>
                        <a:t>1,000</a:t>
                      </a:r>
                    </a:p>
                  </a:txBody>
                  <a:tcPr/>
                </a:tc>
                <a:tc>
                  <a:txBody>
                    <a:bodyPr/>
                    <a:lstStyle/>
                    <a:p>
                      <a:r>
                        <a:rPr lang="en-US" sz="1400" dirty="0">
                          <a:solidFill>
                            <a:srgbClr val="000000"/>
                          </a:solidFill>
                        </a:rPr>
                        <a:t>621</a:t>
                      </a:r>
                    </a:p>
                  </a:txBody>
                  <a:tcPr/>
                </a:tc>
                <a:tc>
                  <a:txBody>
                    <a:bodyPr/>
                    <a:lstStyle/>
                    <a:p>
                      <a:r>
                        <a:rPr lang="en-US" sz="1400" dirty="0">
                          <a:solidFill>
                            <a:srgbClr val="000000"/>
                          </a:solidFill>
                        </a:rPr>
                        <a:t>5,500</a:t>
                      </a:r>
                    </a:p>
                  </a:txBody>
                  <a:tcPr/>
                </a:tc>
                <a:tc>
                  <a:txBody>
                    <a:bodyPr/>
                    <a:lstStyle/>
                    <a:p>
                      <a:r>
                        <a:rPr lang="en-US" sz="1400" dirty="0">
                          <a:solidFill>
                            <a:srgbClr val="000000"/>
                          </a:solidFill>
                        </a:rPr>
                        <a:t>3,415</a:t>
                      </a:r>
                    </a:p>
                  </a:txBody>
                  <a:tcPr/>
                </a:tc>
                <a:extLst>
                  <a:ext uri="{0D108BD9-81ED-4DB2-BD59-A6C34878D82A}">
                    <a16:rowId xmlns:a16="http://schemas.microsoft.com/office/drawing/2014/main" val="2463082599"/>
                  </a:ext>
                </a:extLst>
              </a:tr>
              <a:tr h="284594">
                <a:tc>
                  <a:txBody>
                    <a:bodyPr/>
                    <a:lstStyle/>
                    <a:p>
                      <a:r>
                        <a:rPr lang="en-US" sz="1400" b="1" dirty="0">
                          <a:solidFill>
                            <a:srgbClr val="000000"/>
                          </a:solidFill>
                        </a:rPr>
                        <a:t>Total</a:t>
                      </a:r>
                    </a:p>
                  </a:txBody>
                  <a:tcPr/>
                </a:tc>
                <a:tc>
                  <a:txBody>
                    <a:bodyPr/>
                    <a:lstStyle/>
                    <a:p>
                      <a:r>
                        <a:rPr lang="en-US" sz="1400" b="1" dirty="0">
                          <a:solidFill>
                            <a:srgbClr val="000000"/>
                          </a:solidFill>
                        </a:rPr>
                        <a:t>5,000</a:t>
                      </a:r>
                    </a:p>
                  </a:txBody>
                  <a:tcPr/>
                </a:tc>
                <a:tc>
                  <a:txBody>
                    <a:bodyPr/>
                    <a:lstStyle/>
                    <a:p>
                      <a:r>
                        <a:rPr lang="en-US" sz="1400" b="1" dirty="0">
                          <a:solidFill>
                            <a:srgbClr val="000000"/>
                          </a:solidFill>
                        </a:rPr>
                        <a:t>2,092</a:t>
                      </a:r>
                    </a:p>
                  </a:txBody>
                  <a:tcPr/>
                </a:tc>
                <a:tc>
                  <a:txBody>
                    <a:bodyPr/>
                    <a:lstStyle/>
                    <a:p>
                      <a:r>
                        <a:rPr lang="en-US" sz="1400" b="1" dirty="0">
                          <a:solidFill>
                            <a:srgbClr val="000000"/>
                          </a:solidFill>
                        </a:rPr>
                        <a:t>7,000</a:t>
                      </a:r>
                    </a:p>
                  </a:txBody>
                  <a:tcPr/>
                </a:tc>
                <a:tc>
                  <a:txBody>
                    <a:bodyPr/>
                    <a:lstStyle/>
                    <a:p>
                      <a:r>
                        <a:rPr lang="en-US" sz="1400" b="1" dirty="0">
                          <a:solidFill>
                            <a:srgbClr val="000000"/>
                          </a:solidFill>
                        </a:rPr>
                        <a:t>1,304</a:t>
                      </a:r>
                    </a:p>
                  </a:txBody>
                  <a:tcPr/>
                </a:tc>
                <a:extLst>
                  <a:ext uri="{0D108BD9-81ED-4DB2-BD59-A6C34878D82A}">
                    <a16:rowId xmlns:a16="http://schemas.microsoft.com/office/drawing/2014/main" val="1397802255"/>
                  </a:ext>
                </a:extLst>
              </a:tr>
            </a:tbl>
          </a:graphicData>
        </a:graphic>
      </p:graphicFrame>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Net Present Value (NPV)</a:t>
            </a:r>
          </a:p>
        </p:txBody>
      </p:sp>
      <p:sp>
        <p:nvSpPr>
          <p:cNvPr id="6" name="TextBox 5">
            <a:extLst>
              <a:ext uri="{FF2B5EF4-FFF2-40B4-BE49-F238E27FC236}">
                <a16:creationId xmlns:a16="http://schemas.microsoft.com/office/drawing/2014/main" id="{2BA34D52-BAFC-1AF9-2CE9-147ACB539FA4}"/>
              </a:ext>
            </a:extLst>
          </p:cNvPr>
          <p:cNvSpPr txBox="1"/>
          <p:nvPr/>
        </p:nvSpPr>
        <p:spPr>
          <a:xfrm>
            <a:off x="1475656" y="1216024"/>
            <a:ext cx="2117887" cy="338554"/>
          </a:xfrm>
          <a:prstGeom prst="rect">
            <a:avLst/>
          </a:prstGeom>
          <a:noFill/>
        </p:spPr>
        <p:txBody>
          <a:bodyPr wrap="none" rtlCol="0">
            <a:spAutoFit/>
          </a:bodyPr>
          <a:lstStyle/>
          <a:p>
            <a:r>
              <a:rPr lang="en-US" sz="1600" dirty="0">
                <a:solidFill>
                  <a:srgbClr val="000000"/>
                </a:solidFill>
              </a:rPr>
              <a:t>Discount Rate = 10%</a:t>
            </a:r>
          </a:p>
        </p:txBody>
      </p:sp>
      <p:graphicFrame>
        <p:nvGraphicFramePr>
          <p:cNvPr id="7" name="Object 6">
            <a:extLst>
              <a:ext uri="{FF2B5EF4-FFF2-40B4-BE49-F238E27FC236}">
                <a16:creationId xmlns:a16="http://schemas.microsoft.com/office/drawing/2014/main" id="{7DC74B12-FEE1-A205-5E4E-AD756C8F8151}"/>
              </a:ext>
            </a:extLst>
          </p:cNvPr>
          <p:cNvGraphicFramePr>
            <a:graphicFrameLocks noChangeAspect="1"/>
          </p:cNvGraphicFramePr>
          <p:nvPr/>
        </p:nvGraphicFramePr>
        <p:xfrm>
          <a:off x="6012160" y="943545"/>
          <a:ext cx="1242343" cy="611033"/>
        </p:xfrm>
        <a:graphic>
          <a:graphicData uri="http://schemas.openxmlformats.org/presentationml/2006/ole">
            <mc:AlternateContent xmlns:mc="http://schemas.openxmlformats.org/markup-compatibility/2006">
              <mc:Choice xmlns:v="urn:schemas-microsoft-com:vml" Requires="v">
                <p:oleObj name="Equation" r:id="rId3" imgW="876240" imgH="431640" progId="Equation.3">
                  <p:embed/>
                </p:oleObj>
              </mc:Choice>
              <mc:Fallback>
                <p:oleObj name="Equation" r:id="rId3" imgW="876240" imgH="431640" progId="Equation.3">
                  <p:embed/>
                  <p:pic>
                    <p:nvPicPr>
                      <p:cNvPr id="7" name="Object 6">
                        <a:extLst>
                          <a:ext uri="{FF2B5EF4-FFF2-40B4-BE49-F238E27FC236}">
                            <a16:creationId xmlns:a16="http://schemas.microsoft.com/office/drawing/2014/main" id="{7DC74B12-FEE1-A205-5E4E-AD756C8F8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943545"/>
                        <a:ext cx="1242343" cy="611033"/>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9C1C820A-D792-A9FC-8A2B-25728EFF4A27}"/>
              </a:ext>
            </a:extLst>
          </p:cNvPr>
          <p:cNvSpPr txBox="1"/>
          <p:nvPr/>
        </p:nvSpPr>
        <p:spPr>
          <a:xfrm>
            <a:off x="4572000" y="4717472"/>
            <a:ext cx="604653" cy="338554"/>
          </a:xfrm>
          <a:prstGeom prst="rect">
            <a:avLst/>
          </a:prstGeom>
          <a:noFill/>
        </p:spPr>
        <p:txBody>
          <a:bodyPr wrap="none" rtlCol="0">
            <a:spAutoFit/>
          </a:bodyPr>
          <a:lstStyle/>
          <a:p>
            <a:r>
              <a:rPr lang="en-US" sz="1600" dirty="0"/>
              <a:t>NPV</a:t>
            </a:r>
          </a:p>
        </p:txBody>
      </p:sp>
      <p:sp>
        <p:nvSpPr>
          <p:cNvPr id="9" name="Rounded Rectangle 8">
            <a:extLst>
              <a:ext uri="{FF2B5EF4-FFF2-40B4-BE49-F238E27FC236}">
                <a16:creationId xmlns:a16="http://schemas.microsoft.com/office/drawing/2014/main" id="{D751793A-B7AC-B177-0C81-6C6694A26DF5}"/>
              </a:ext>
            </a:extLst>
          </p:cNvPr>
          <p:cNvSpPr/>
          <p:nvPr/>
        </p:nvSpPr>
        <p:spPr>
          <a:xfrm>
            <a:off x="2624896" y="4234784"/>
            <a:ext cx="2307144" cy="3339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E6A5B40-7F3E-969B-6028-9974D34CF46B}"/>
              </a:ext>
            </a:extLst>
          </p:cNvPr>
          <p:cNvSpPr/>
          <p:nvPr/>
        </p:nvSpPr>
        <p:spPr>
          <a:xfrm>
            <a:off x="5059165" y="4236900"/>
            <a:ext cx="2307144" cy="3339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E5CAF2C-0A1E-83B1-C5E5-BF3BFFBC530B}"/>
              </a:ext>
            </a:extLst>
          </p:cNvPr>
          <p:cNvSpPr/>
          <p:nvPr/>
        </p:nvSpPr>
        <p:spPr>
          <a:xfrm>
            <a:off x="2869509" y="1228399"/>
            <a:ext cx="724034" cy="33855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8D9C9C2-EE3F-E116-303A-461D38D5F7C0}"/>
              </a:ext>
            </a:extLst>
          </p:cNvPr>
          <p:cNvCxnSpPr>
            <a:cxnSpLocks/>
          </p:cNvCxnSpPr>
          <p:nvPr/>
        </p:nvCxnSpPr>
        <p:spPr>
          <a:xfrm flipH="1" flipV="1">
            <a:off x="4355976" y="4530273"/>
            <a:ext cx="288032" cy="2737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2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sp>
        <p:nvSpPr>
          <p:cNvPr id="4" name="TextBox 3">
            <a:extLst>
              <a:ext uri="{FF2B5EF4-FFF2-40B4-BE49-F238E27FC236}">
                <a16:creationId xmlns:a16="http://schemas.microsoft.com/office/drawing/2014/main" id="{7A1CD3FE-B5DF-F7C3-8CE6-ECC0C5F9DAD1}"/>
              </a:ext>
            </a:extLst>
          </p:cNvPr>
          <p:cNvSpPr txBox="1"/>
          <p:nvPr/>
        </p:nvSpPr>
        <p:spPr>
          <a:xfrm>
            <a:off x="251520" y="643504"/>
            <a:ext cx="6109989" cy="400110"/>
          </a:xfrm>
          <a:prstGeom prst="rect">
            <a:avLst/>
          </a:prstGeom>
          <a:noFill/>
        </p:spPr>
        <p:txBody>
          <a:bodyPr wrap="square" rtlCol="0">
            <a:spAutoFit/>
          </a:bodyPr>
          <a:lstStyle/>
          <a:p>
            <a:r>
              <a:rPr lang="en-US" sz="2000" b="1" dirty="0">
                <a:solidFill>
                  <a:schemeClr val="accent1"/>
                </a:solidFill>
              </a:rPr>
              <a:t>Internal Rate of Return (IRR)</a:t>
            </a:r>
          </a:p>
        </p:txBody>
      </p:sp>
      <p:pic>
        <p:nvPicPr>
          <p:cNvPr id="5" name="Picture 7">
            <a:extLst>
              <a:ext uri="{FF2B5EF4-FFF2-40B4-BE49-F238E27FC236}">
                <a16:creationId xmlns:a16="http://schemas.microsoft.com/office/drawing/2014/main" id="{DD6070F9-EE25-99BF-5244-20A497BA9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890" y="1043614"/>
            <a:ext cx="5746204" cy="383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a:extLst>
              <a:ext uri="{FF2B5EF4-FFF2-40B4-BE49-F238E27FC236}">
                <a16:creationId xmlns:a16="http://schemas.microsoft.com/office/drawing/2014/main" id="{3D3AF414-08BA-7FE1-5BF5-ACD2140D26FE}"/>
              </a:ext>
            </a:extLst>
          </p:cNvPr>
          <p:cNvCxnSpPr>
            <a:cxnSpLocks/>
            <a:endCxn id="17" idx="0"/>
          </p:cNvCxnSpPr>
          <p:nvPr/>
        </p:nvCxnSpPr>
        <p:spPr>
          <a:xfrm flipV="1">
            <a:off x="3419872" y="2571750"/>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E85CA7-4D3A-083D-86FB-A977CB3ECB4C}"/>
              </a:ext>
            </a:extLst>
          </p:cNvPr>
          <p:cNvCxnSpPr>
            <a:cxnSpLocks/>
            <a:endCxn id="16" idx="0"/>
          </p:cNvCxnSpPr>
          <p:nvPr/>
        </p:nvCxnSpPr>
        <p:spPr>
          <a:xfrm flipV="1">
            <a:off x="4355976" y="3147814"/>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802AFA2-6E02-BA38-9EF4-73D15AF8C2CE}"/>
              </a:ext>
            </a:extLst>
          </p:cNvPr>
          <p:cNvSpPr/>
          <p:nvPr/>
        </p:nvSpPr>
        <p:spPr bwMode="auto">
          <a:xfrm>
            <a:off x="3365866" y="2715766"/>
            <a:ext cx="108012" cy="108012"/>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5FF37CE1-1AA7-3BDA-C35E-9D5799DF302E}"/>
              </a:ext>
            </a:extLst>
          </p:cNvPr>
          <p:cNvSpPr/>
          <p:nvPr/>
        </p:nvSpPr>
        <p:spPr bwMode="auto">
          <a:xfrm>
            <a:off x="4301970" y="3147814"/>
            <a:ext cx="108012" cy="108012"/>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4BDDDDE-F98D-6C26-4804-FF92269AEBA5}"/>
              </a:ext>
            </a:extLst>
          </p:cNvPr>
          <p:cNvSpPr/>
          <p:nvPr/>
        </p:nvSpPr>
        <p:spPr bwMode="auto">
          <a:xfrm>
            <a:off x="3365866" y="2571750"/>
            <a:ext cx="108012" cy="108012"/>
          </a:xfrm>
          <a:prstGeom prst="ellipse">
            <a:avLst/>
          </a:prstGeom>
          <a:solidFill>
            <a:srgbClr val="C0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18" name="Oval 17">
            <a:extLst>
              <a:ext uri="{FF2B5EF4-FFF2-40B4-BE49-F238E27FC236}">
                <a16:creationId xmlns:a16="http://schemas.microsoft.com/office/drawing/2014/main" id="{59A0B060-5EBF-E311-54AC-01DBFE937875}"/>
              </a:ext>
            </a:extLst>
          </p:cNvPr>
          <p:cNvSpPr/>
          <p:nvPr/>
        </p:nvSpPr>
        <p:spPr bwMode="auto">
          <a:xfrm>
            <a:off x="4301970" y="3417844"/>
            <a:ext cx="108012" cy="108012"/>
          </a:xfrm>
          <a:prstGeom prst="ellipse">
            <a:avLst/>
          </a:prstGeom>
          <a:solidFill>
            <a:srgbClr val="C0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21" name="TextBox 20">
            <a:extLst>
              <a:ext uri="{FF2B5EF4-FFF2-40B4-BE49-F238E27FC236}">
                <a16:creationId xmlns:a16="http://schemas.microsoft.com/office/drawing/2014/main" id="{90B760BF-F9C5-03F4-17FE-425190EBF2FC}"/>
              </a:ext>
            </a:extLst>
          </p:cNvPr>
          <p:cNvSpPr txBox="1"/>
          <p:nvPr/>
        </p:nvSpPr>
        <p:spPr>
          <a:xfrm>
            <a:off x="4734020" y="2917272"/>
            <a:ext cx="3026791" cy="338554"/>
          </a:xfrm>
          <a:prstGeom prst="rect">
            <a:avLst/>
          </a:prstGeom>
          <a:noFill/>
        </p:spPr>
        <p:txBody>
          <a:bodyPr wrap="none" rtlCol="0">
            <a:spAutoFit/>
          </a:bodyPr>
          <a:lstStyle/>
          <a:p>
            <a:r>
              <a:rPr lang="en-US" sz="1600" b="1" dirty="0"/>
              <a:t>What is the IRR of Project B?</a:t>
            </a:r>
          </a:p>
        </p:txBody>
      </p:sp>
    </p:spTree>
    <p:extLst>
      <p:ext uri="{BB962C8B-B14F-4D97-AF65-F5344CB8AC3E}">
        <p14:creationId xmlns:p14="http://schemas.microsoft.com/office/powerpoint/2010/main" val="39788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sp>
        <p:nvSpPr>
          <p:cNvPr id="4" name="TextBox 3">
            <a:extLst>
              <a:ext uri="{FF2B5EF4-FFF2-40B4-BE49-F238E27FC236}">
                <a16:creationId xmlns:a16="http://schemas.microsoft.com/office/drawing/2014/main" id="{7A1CD3FE-B5DF-F7C3-8CE6-ECC0C5F9DAD1}"/>
              </a:ext>
            </a:extLst>
          </p:cNvPr>
          <p:cNvSpPr txBox="1"/>
          <p:nvPr/>
        </p:nvSpPr>
        <p:spPr>
          <a:xfrm>
            <a:off x="251520" y="643504"/>
            <a:ext cx="6109989" cy="400110"/>
          </a:xfrm>
          <a:prstGeom prst="rect">
            <a:avLst/>
          </a:prstGeom>
          <a:noFill/>
        </p:spPr>
        <p:txBody>
          <a:bodyPr wrap="square" rtlCol="0">
            <a:spAutoFit/>
          </a:bodyPr>
          <a:lstStyle/>
          <a:p>
            <a:r>
              <a:rPr lang="en-US" sz="2000" b="1" dirty="0">
                <a:solidFill>
                  <a:schemeClr val="accent1"/>
                </a:solidFill>
              </a:rPr>
              <a:t>Internal Rate of Return (IRR)</a:t>
            </a:r>
          </a:p>
        </p:txBody>
      </p:sp>
      <p:pic>
        <p:nvPicPr>
          <p:cNvPr id="5" name="Picture 7">
            <a:extLst>
              <a:ext uri="{FF2B5EF4-FFF2-40B4-BE49-F238E27FC236}">
                <a16:creationId xmlns:a16="http://schemas.microsoft.com/office/drawing/2014/main" id="{DD6070F9-EE25-99BF-5244-20A497BA9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890" y="1043614"/>
            <a:ext cx="5746204" cy="383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a:extLst>
              <a:ext uri="{FF2B5EF4-FFF2-40B4-BE49-F238E27FC236}">
                <a16:creationId xmlns:a16="http://schemas.microsoft.com/office/drawing/2014/main" id="{5FF37CE1-1AA7-3BDA-C35E-9D5799DF302E}"/>
              </a:ext>
            </a:extLst>
          </p:cNvPr>
          <p:cNvSpPr/>
          <p:nvPr/>
        </p:nvSpPr>
        <p:spPr bwMode="auto">
          <a:xfrm>
            <a:off x="6193409" y="3795886"/>
            <a:ext cx="108012" cy="108012"/>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4BDDDDE-F98D-6C26-4804-FF92269AEBA5}"/>
              </a:ext>
            </a:extLst>
          </p:cNvPr>
          <p:cNvSpPr/>
          <p:nvPr/>
        </p:nvSpPr>
        <p:spPr bwMode="auto">
          <a:xfrm>
            <a:off x="4860032" y="3852083"/>
            <a:ext cx="108012" cy="108012"/>
          </a:xfrm>
          <a:prstGeom prst="ellipse">
            <a:avLst/>
          </a:prstGeom>
          <a:solidFill>
            <a:srgbClr val="C0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21" name="TextBox 20">
            <a:extLst>
              <a:ext uri="{FF2B5EF4-FFF2-40B4-BE49-F238E27FC236}">
                <a16:creationId xmlns:a16="http://schemas.microsoft.com/office/drawing/2014/main" id="{90B760BF-F9C5-03F4-17FE-425190EBF2FC}"/>
              </a:ext>
            </a:extLst>
          </p:cNvPr>
          <p:cNvSpPr txBox="1"/>
          <p:nvPr/>
        </p:nvSpPr>
        <p:spPr>
          <a:xfrm>
            <a:off x="5162302" y="2931790"/>
            <a:ext cx="2398413" cy="338554"/>
          </a:xfrm>
          <a:prstGeom prst="rect">
            <a:avLst/>
          </a:prstGeom>
          <a:noFill/>
        </p:spPr>
        <p:txBody>
          <a:bodyPr wrap="none" rtlCol="0">
            <a:spAutoFit/>
          </a:bodyPr>
          <a:lstStyle/>
          <a:p>
            <a:r>
              <a:rPr lang="en-US" sz="1600" b="1" dirty="0"/>
              <a:t>Internal Rate of Return</a:t>
            </a:r>
          </a:p>
        </p:txBody>
      </p:sp>
      <p:cxnSp>
        <p:nvCxnSpPr>
          <p:cNvPr id="6" name="Straight Connector 5">
            <a:extLst>
              <a:ext uri="{FF2B5EF4-FFF2-40B4-BE49-F238E27FC236}">
                <a16:creationId xmlns:a16="http://schemas.microsoft.com/office/drawing/2014/main" id="{7A829C61-94EF-0E66-B5DD-EF779F71759F}"/>
              </a:ext>
            </a:extLst>
          </p:cNvPr>
          <p:cNvCxnSpPr/>
          <p:nvPr/>
        </p:nvCxnSpPr>
        <p:spPr>
          <a:xfrm flipH="1">
            <a:off x="4968044" y="3291830"/>
            <a:ext cx="756084" cy="55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7C8F50-F5A7-6F49-0011-AB2E4E73B531}"/>
              </a:ext>
            </a:extLst>
          </p:cNvPr>
          <p:cNvCxnSpPr>
            <a:cxnSpLocks/>
          </p:cNvCxnSpPr>
          <p:nvPr/>
        </p:nvCxnSpPr>
        <p:spPr>
          <a:xfrm flipH="1">
            <a:off x="6277458" y="3309055"/>
            <a:ext cx="168099" cy="4320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48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sp>
        <p:nvSpPr>
          <p:cNvPr id="4" name="TextBox 3">
            <a:extLst>
              <a:ext uri="{FF2B5EF4-FFF2-40B4-BE49-F238E27FC236}">
                <a16:creationId xmlns:a16="http://schemas.microsoft.com/office/drawing/2014/main" id="{7A1CD3FE-B5DF-F7C3-8CE6-ECC0C5F9DAD1}"/>
              </a:ext>
            </a:extLst>
          </p:cNvPr>
          <p:cNvSpPr txBox="1"/>
          <p:nvPr/>
        </p:nvSpPr>
        <p:spPr>
          <a:xfrm>
            <a:off x="251520" y="643504"/>
            <a:ext cx="6109989" cy="400110"/>
          </a:xfrm>
          <a:prstGeom prst="rect">
            <a:avLst/>
          </a:prstGeom>
          <a:noFill/>
        </p:spPr>
        <p:txBody>
          <a:bodyPr wrap="square" rtlCol="0">
            <a:spAutoFit/>
          </a:bodyPr>
          <a:lstStyle/>
          <a:p>
            <a:r>
              <a:rPr lang="en-US" sz="2000" b="1" dirty="0">
                <a:solidFill>
                  <a:schemeClr val="accent1"/>
                </a:solidFill>
              </a:rPr>
              <a:t>Other</a:t>
            </a:r>
          </a:p>
        </p:txBody>
      </p:sp>
      <p:graphicFrame>
        <p:nvGraphicFramePr>
          <p:cNvPr id="3" name="Chart 2">
            <a:extLst>
              <a:ext uri="{FF2B5EF4-FFF2-40B4-BE49-F238E27FC236}">
                <a16:creationId xmlns:a16="http://schemas.microsoft.com/office/drawing/2014/main" id="{F94D6488-89E6-0C85-5EF5-91ABFC3AA545}"/>
              </a:ext>
            </a:extLst>
          </p:cNvPr>
          <p:cNvGraphicFramePr>
            <a:graphicFrameLocks/>
          </p:cNvGraphicFramePr>
          <p:nvPr>
            <p:extLst>
              <p:ext uri="{D42A27DB-BD31-4B8C-83A1-F6EECF244321}">
                <p14:modId xmlns:p14="http://schemas.microsoft.com/office/powerpoint/2010/main" val="3445962028"/>
              </p:ext>
            </p:extLst>
          </p:nvPr>
        </p:nvGraphicFramePr>
        <p:xfrm>
          <a:off x="1444997" y="1026913"/>
          <a:ext cx="6109989" cy="3832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84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sp>
        <p:nvSpPr>
          <p:cNvPr id="4" name="TextBox 3">
            <a:extLst>
              <a:ext uri="{FF2B5EF4-FFF2-40B4-BE49-F238E27FC236}">
                <a16:creationId xmlns:a16="http://schemas.microsoft.com/office/drawing/2014/main" id="{7A1CD3FE-B5DF-F7C3-8CE6-ECC0C5F9DAD1}"/>
              </a:ext>
            </a:extLst>
          </p:cNvPr>
          <p:cNvSpPr txBox="1"/>
          <p:nvPr/>
        </p:nvSpPr>
        <p:spPr>
          <a:xfrm>
            <a:off x="251520" y="643504"/>
            <a:ext cx="6109989" cy="400110"/>
          </a:xfrm>
          <a:prstGeom prst="rect">
            <a:avLst/>
          </a:prstGeom>
          <a:noFill/>
        </p:spPr>
        <p:txBody>
          <a:bodyPr wrap="square" rtlCol="0">
            <a:spAutoFit/>
          </a:bodyPr>
          <a:lstStyle/>
          <a:p>
            <a:r>
              <a:rPr lang="en-US" sz="2000" b="1" dirty="0">
                <a:solidFill>
                  <a:schemeClr val="accent1"/>
                </a:solidFill>
              </a:rPr>
              <a:t>Other</a:t>
            </a:r>
          </a:p>
        </p:txBody>
      </p:sp>
      <p:graphicFrame>
        <p:nvGraphicFramePr>
          <p:cNvPr id="5" name="Table 4">
            <a:extLst>
              <a:ext uri="{FF2B5EF4-FFF2-40B4-BE49-F238E27FC236}">
                <a16:creationId xmlns:a16="http://schemas.microsoft.com/office/drawing/2014/main" id="{8F92B67F-AB3C-E998-C44D-766E170F6F86}"/>
              </a:ext>
            </a:extLst>
          </p:cNvPr>
          <p:cNvGraphicFramePr>
            <a:graphicFrameLocks noGrp="1"/>
          </p:cNvGraphicFramePr>
          <p:nvPr>
            <p:extLst>
              <p:ext uri="{D42A27DB-BD31-4B8C-83A1-F6EECF244321}">
                <p14:modId xmlns:p14="http://schemas.microsoft.com/office/powerpoint/2010/main" val="2633014248"/>
              </p:ext>
            </p:extLst>
          </p:nvPr>
        </p:nvGraphicFramePr>
        <p:xfrm>
          <a:off x="2483768" y="751245"/>
          <a:ext cx="3744416" cy="4326590"/>
        </p:xfrm>
        <a:graphic>
          <a:graphicData uri="http://schemas.openxmlformats.org/drawingml/2006/table">
            <a:tbl>
              <a:tblPr/>
              <a:tblGrid>
                <a:gridCol w="424899">
                  <a:extLst>
                    <a:ext uri="{9D8B030D-6E8A-4147-A177-3AD203B41FA5}">
                      <a16:colId xmlns:a16="http://schemas.microsoft.com/office/drawing/2014/main" val="20000"/>
                    </a:ext>
                  </a:extLst>
                </a:gridCol>
                <a:gridCol w="531123">
                  <a:extLst>
                    <a:ext uri="{9D8B030D-6E8A-4147-A177-3AD203B41FA5}">
                      <a16:colId xmlns:a16="http://schemas.microsoft.com/office/drawing/2014/main" val="20001"/>
                    </a:ext>
                  </a:extLst>
                </a:gridCol>
                <a:gridCol w="531123">
                  <a:extLst>
                    <a:ext uri="{9D8B030D-6E8A-4147-A177-3AD203B41FA5}">
                      <a16:colId xmlns:a16="http://schemas.microsoft.com/office/drawing/2014/main" val="20002"/>
                    </a:ext>
                  </a:extLst>
                </a:gridCol>
                <a:gridCol w="619642">
                  <a:extLst>
                    <a:ext uri="{9D8B030D-6E8A-4147-A177-3AD203B41FA5}">
                      <a16:colId xmlns:a16="http://schemas.microsoft.com/office/drawing/2014/main" val="20003"/>
                    </a:ext>
                  </a:extLst>
                </a:gridCol>
                <a:gridCol w="531123">
                  <a:extLst>
                    <a:ext uri="{9D8B030D-6E8A-4147-A177-3AD203B41FA5}">
                      <a16:colId xmlns:a16="http://schemas.microsoft.com/office/drawing/2014/main" val="20004"/>
                    </a:ext>
                  </a:extLst>
                </a:gridCol>
                <a:gridCol w="531123">
                  <a:extLst>
                    <a:ext uri="{9D8B030D-6E8A-4147-A177-3AD203B41FA5}">
                      <a16:colId xmlns:a16="http://schemas.microsoft.com/office/drawing/2014/main" val="20005"/>
                    </a:ext>
                  </a:extLst>
                </a:gridCol>
                <a:gridCol w="575383">
                  <a:extLst>
                    <a:ext uri="{9D8B030D-6E8A-4147-A177-3AD203B41FA5}">
                      <a16:colId xmlns:a16="http://schemas.microsoft.com/office/drawing/2014/main" val="20006"/>
                    </a:ext>
                  </a:extLst>
                </a:gridCol>
              </a:tblGrid>
              <a:tr h="207198">
                <a:tc>
                  <a:txBody>
                    <a:bodyPr/>
                    <a:lstStyle/>
                    <a:p>
                      <a:pPr algn="l" fontAlgn="ctr"/>
                      <a:endParaRPr lang="en-GB" sz="700" b="0" i="0" u="none" strike="noStrike" dirty="0">
                        <a:solidFill>
                          <a:srgbClr val="000000"/>
                        </a:solidFill>
                        <a:effectLst/>
                        <a:latin typeface="Calibri"/>
                      </a:endParaRPr>
                    </a:p>
                  </a:txBody>
                  <a:tcPr marL="6017" marR="6017" marT="6017" marB="0" anchor="ctr">
                    <a:lnL>
                      <a:noFill/>
                    </a:lnL>
                    <a:lnR>
                      <a:noFill/>
                    </a:lnR>
                    <a:lnT>
                      <a:noFill/>
                    </a:lnT>
                    <a:lnB>
                      <a:noFill/>
                    </a:lnB>
                  </a:tcPr>
                </a:tc>
                <a:tc>
                  <a:txBody>
                    <a:bodyPr/>
                    <a:lstStyle/>
                    <a:p>
                      <a:pPr algn="r" fontAlgn="ctr"/>
                      <a:r>
                        <a:rPr lang="en-GB" sz="700" b="1" i="0" u="none" strike="noStrike">
                          <a:solidFill>
                            <a:srgbClr val="000000"/>
                          </a:solidFill>
                          <a:effectLst/>
                          <a:latin typeface="Calibri"/>
                        </a:rPr>
                        <a:t>Discount Rate</a:t>
                      </a:r>
                    </a:p>
                  </a:txBody>
                  <a:tcPr marL="6017" marR="6017" marT="6017" marB="0" anchor="ctr">
                    <a:lnL>
                      <a:noFill/>
                    </a:lnL>
                    <a:lnR>
                      <a:noFill/>
                    </a:lnR>
                    <a:lnT>
                      <a:noFill/>
                    </a:lnT>
                    <a:lnB>
                      <a:noFill/>
                    </a:lnB>
                  </a:tcPr>
                </a:tc>
                <a:tc>
                  <a:txBody>
                    <a:bodyPr/>
                    <a:lstStyle/>
                    <a:p>
                      <a:pPr algn="r" fontAlgn="ctr"/>
                      <a:r>
                        <a:rPr lang="en-GB" sz="700" b="1" i="0" u="none" strike="noStrike">
                          <a:solidFill>
                            <a:srgbClr val="000000"/>
                          </a:solidFill>
                          <a:effectLst/>
                          <a:latin typeface="Calibri"/>
                        </a:rPr>
                        <a:t>5</a:t>
                      </a:r>
                    </a:p>
                  </a:txBody>
                  <a:tcPr marL="6017" marR="6017" marT="6017" marB="0" anchor="ctr">
                    <a:lnL>
                      <a:noFill/>
                    </a:lnL>
                    <a:lnR>
                      <a:noFill/>
                    </a:lnR>
                    <a:lnT>
                      <a:noFill/>
                    </a:lnT>
                    <a:lnB>
                      <a:noFill/>
                    </a:lnB>
                  </a:tcPr>
                </a:tc>
                <a:tc>
                  <a:txBody>
                    <a:bodyPr/>
                    <a:lstStyle/>
                    <a:p>
                      <a:pPr algn="l" fontAlgn="ctr"/>
                      <a:endParaRPr lang="en-GB" sz="700" b="1" i="0" u="none" strike="noStrike">
                        <a:solidFill>
                          <a:srgbClr val="000000"/>
                        </a:solidFill>
                        <a:effectLst/>
                        <a:latin typeface="Calibri"/>
                      </a:endParaRPr>
                    </a:p>
                  </a:txBody>
                  <a:tcPr marL="6017" marR="6017" marT="6017" marB="0" anchor="ctr">
                    <a:lnL>
                      <a:noFill/>
                    </a:lnL>
                    <a:lnR>
                      <a:noFill/>
                    </a:lnR>
                    <a:lnT>
                      <a:noFill/>
                    </a:lnT>
                    <a:lnB>
                      <a:noFill/>
                    </a:lnB>
                  </a:tcPr>
                </a:tc>
                <a:tc>
                  <a:txBody>
                    <a:bodyPr/>
                    <a:lstStyle/>
                    <a:p>
                      <a:pPr algn="l" fontAlgn="ctr"/>
                      <a:r>
                        <a:rPr lang="en-GB" sz="700" b="1" i="0" u="none" strike="noStrike">
                          <a:solidFill>
                            <a:srgbClr val="000000"/>
                          </a:solidFill>
                          <a:effectLst/>
                          <a:latin typeface="Calibri"/>
                        </a:rPr>
                        <a:t>%</a:t>
                      </a:r>
                    </a:p>
                  </a:txBody>
                  <a:tcPr marL="6017" marR="6017" marT="6017"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a:endParaRPr>
                    </a:p>
                  </a:txBody>
                  <a:tcPr marL="6017" marR="6017" marT="6017" marB="0" anchor="ctr">
                    <a:lnL>
                      <a:noFill/>
                    </a:lnL>
                    <a:lnR>
                      <a:noFill/>
                    </a:lnR>
                    <a:lnT>
                      <a:noFill/>
                    </a:lnT>
                    <a:lnB>
                      <a:noFill/>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a:noFill/>
                    </a:lnT>
                    <a:lnB>
                      <a:noFill/>
                    </a:lnB>
                  </a:tcPr>
                </a:tc>
                <a:extLst>
                  <a:ext uri="{0D108BD9-81ED-4DB2-BD59-A6C34878D82A}">
                    <a16:rowId xmlns:a16="http://schemas.microsoft.com/office/drawing/2014/main" val="10000"/>
                  </a:ext>
                </a:extLst>
              </a:tr>
              <a:tr h="119349">
                <a:tc>
                  <a:txBody>
                    <a:bodyPr/>
                    <a:lstStyle/>
                    <a:p>
                      <a:pPr algn="l" fontAlgn="ctr"/>
                      <a:endParaRPr lang="en-GB" sz="700" b="0" i="0" u="none" strike="noStrike">
                        <a:solidFill>
                          <a:srgbClr val="000000"/>
                        </a:solidFill>
                        <a:effectLst/>
                        <a:latin typeface="Calibri"/>
                      </a:endParaRPr>
                    </a:p>
                  </a:txBody>
                  <a:tcPr marL="6017" marR="6017" marT="60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a:endParaRPr>
                    </a:p>
                  </a:txBody>
                  <a:tcPr marL="6017" marR="6017" marT="60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a:endParaRPr>
                    </a:p>
                  </a:txBody>
                  <a:tcPr marL="6017" marR="6017" marT="60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a:endParaRPr>
                    </a:p>
                  </a:txBody>
                  <a:tcPr marL="6017" marR="6017" marT="60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a:endParaRPr>
                    </a:p>
                  </a:txBody>
                  <a:tcPr marL="6017" marR="6017" marT="60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a:endParaRPr>
                    </a:p>
                  </a:txBody>
                  <a:tcPr marL="6017" marR="6017" marT="60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665">
                <a:tc rowSpan="2">
                  <a:txBody>
                    <a:bodyPr/>
                    <a:lstStyle/>
                    <a:p>
                      <a:pPr algn="ctr" fontAlgn="ctr"/>
                      <a:r>
                        <a:rPr lang="en-GB" sz="700" b="1" i="0" u="none" strike="noStrike">
                          <a:solidFill>
                            <a:srgbClr val="000000"/>
                          </a:solidFill>
                          <a:effectLst/>
                          <a:latin typeface="Calibri"/>
                        </a:rPr>
                        <a:t>Year</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gridSpan="3">
                  <a:txBody>
                    <a:bodyPr/>
                    <a:lstStyle/>
                    <a:p>
                      <a:pPr algn="ctr" fontAlgn="ctr"/>
                      <a:r>
                        <a:rPr lang="en-GB" sz="700" b="1" i="0" u="none" strike="noStrike">
                          <a:solidFill>
                            <a:srgbClr val="000000"/>
                          </a:solidFill>
                          <a:effectLst/>
                          <a:latin typeface="Calibri"/>
                        </a:rPr>
                        <a:t>Project C</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GB"/>
                    </a:p>
                  </a:txBody>
                  <a:tcPr/>
                </a:tc>
                <a:tc hMerge="1">
                  <a:txBody>
                    <a:bodyPr/>
                    <a:lstStyle/>
                    <a:p>
                      <a:endParaRPr lang="en-GB"/>
                    </a:p>
                  </a:txBody>
                  <a:tcPr/>
                </a:tc>
                <a:tc gridSpan="3">
                  <a:txBody>
                    <a:bodyPr/>
                    <a:lstStyle/>
                    <a:p>
                      <a:pPr algn="ctr" fontAlgn="ctr"/>
                      <a:r>
                        <a:rPr lang="en-GB" sz="700" b="1" i="0" u="none" strike="noStrike">
                          <a:solidFill>
                            <a:srgbClr val="000000"/>
                          </a:solidFill>
                          <a:effectLst/>
                          <a:latin typeface="Calibri"/>
                        </a:rPr>
                        <a:t>Project D</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19349">
                <a:tc vMerge="1">
                  <a:txBody>
                    <a:bodyPr/>
                    <a:lstStyle/>
                    <a:p>
                      <a:endParaRPr lang="en-GB"/>
                    </a:p>
                  </a:txBody>
                  <a:tcPr/>
                </a:tc>
                <a:tc>
                  <a:txBody>
                    <a:bodyPr/>
                    <a:lstStyle/>
                    <a:p>
                      <a:pPr algn="ctr" fontAlgn="ctr"/>
                      <a:r>
                        <a:rPr lang="en-GB" sz="700" b="1" i="0" u="none" strike="noStrike">
                          <a:solidFill>
                            <a:srgbClr val="000000"/>
                          </a:solidFill>
                          <a:effectLst/>
                          <a:latin typeface="Calibri"/>
                        </a:rPr>
                        <a:t>Nominal</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700" b="1" i="0" u="none" strike="noStrike">
                          <a:solidFill>
                            <a:srgbClr val="000000"/>
                          </a:solidFill>
                          <a:effectLst/>
                          <a:latin typeface="Calibri"/>
                        </a:rPr>
                        <a:t>Discounted</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700" b="1" i="0" u="none" strike="noStrike">
                          <a:solidFill>
                            <a:srgbClr val="000000"/>
                          </a:solidFill>
                          <a:effectLst/>
                          <a:latin typeface="Symbol"/>
                        </a:rPr>
                        <a:t>S</a:t>
                      </a:r>
                      <a:r>
                        <a:rPr lang="en-GB" sz="700" b="1" i="0" u="none" strike="noStrike">
                          <a:solidFill>
                            <a:srgbClr val="000000"/>
                          </a:solidFill>
                          <a:effectLst/>
                          <a:latin typeface="Calibri"/>
                        </a:rPr>
                        <a:t> Discounted</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700" b="1" i="0" u="none" strike="noStrike">
                          <a:solidFill>
                            <a:srgbClr val="000000"/>
                          </a:solidFill>
                          <a:effectLst/>
                          <a:latin typeface="Calibri"/>
                        </a:rPr>
                        <a:t>Nominal</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700" b="1" i="0" u="none" strike="noStrike">
                          <a:solidFill>
                            <a:srgbClr val="000000"/>
                          </a:solidFill>
                          <a:effectLst/>
                          <a:latin typeface="Calibri"/>
                        </a:rPr>
                        <a:t>Discounted</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700" b="1" i="0" u="none" strike="noStrike">
                          <a:solidFill>
                            <a:srgbClr val="000000"/>
                          </a:solidFill>
                          <a:effectLst/>
                          <a:latin typeface="Symbol"/>
                        </a:rPr>
                        <a:t>S</a:t>
                      </a:r>
                      <a:r>
                        <a:rPr lang="en-GB" sz="700" b="1" i="0" u="none" strike="noStrike">
                          <a:solidFill>
                            <a:srgbClr val="000000"/>
                          </a:solidFill>
                          <a:effectLst/>
                          <a:latin typeface="Calibri"/>
                        </a:rPr>
                        <a:t> Discounted</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3"/>
                  </a:ext>
                </a:extLst>
              </a:tr>
              <a:tr h="113665">
                <a:tc>
                  <a:txBody>
                    <a:bodyPr/>
                    <a:lstStyle/>
                    <a:p>
                      <a:pPr algn="ctr" fontAlgn="ctr"/>
                      <a:r>
                        <a:rPr lang="en-GB" sz="700" b="0" i="0" u="none" strike="noStrike">
                          <a:solidFill>
                            <a:srgbClr val="000000"/>
                          </a:solidFill>
                          <a:effectLst/>
                          <a:latin typeface="Calibri"/>
                        </a:rPr>
                        <a:t>1</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-15,000</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-15,000</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3665">
                <a:tc>
                  <a:txBody>
                    <a:bodyPr/>
                    <a:lstStyle/>
                    <a:p>
                      <a:pPr algn="ctr" fontAlgn="ctr"/>
                      <a:r>
                        <a:rPr lang="en-GB" sz="700" b="0" i="0" u="none" strike="noStrike">
                          <a:solidFill>
                            <a:srgbClr val="000000"/>
                          </a:solidFill>
                          <a:effectLst/>
                          <a:latin typeface="Calibri"/>
                        </a:rPr>
                        <a:t>2</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1,905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-13,095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-1,429</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-2,929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3665">
                <a:tc>
                  <a:txBody>
                    <a:bodyPr/>
                    <a:lstStyle/>
                    <a:p>
                      <a:pPr algn="ctr" fontAlgn="ctr"/>
                      <a:r>
                        <a:rPr lang="en-GB" sz="700" b="0" i="0" u="none" strike="noStrike">
                          <a:solidFill>
                            <a:srgbClr val="000000"/>
                          </a:solidFill>
                          <a:effectLst/>
                          <a:latin typeface="Calibri"/>
                        </a:rPr>
                        <a:t>3</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1,814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-11,281</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-1,361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-4,289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3665">
                <a:tc>
                  <a:txBody>
                    <a:bodyPr/>
                    <a:lstStyle/>
                    <a:p>
                      <a:pPr algn="ctr" fontAlgn="ctr"/>
                      <a:r>
                        <a:rPr lang="en-GB" sz="700" b="0" i="0" u="none" strike="noStrike">
                          <a:solidFill>
                            <a:srgbClr val="000000"/>
                          </a:solidFill>
                          <a:effectLst/>
                          <a:latin typeface="Calibri"/>
                        </a:rPr>
                        <a:t>4</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1,728</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-9,554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-1,296</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-5,585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3665">
                <a:tc>
                  <a:txBody>
                    <a:bodyPr/>
                    <a:lstStyle/>
                    <a:p>
                      <a:pPr algn="ctr" fontAlgn="ctr"/>
                      <a:r>
                        <a:rPr lang="en-GB" sz="700" b="0" i="0" u="none" strike="noStrike">
                          <a:solidFill>
                            <a:srgbClr val="000000"/>
                          </a:solidFill>
                          <a:effectLst/>
                          <a:latin typeface="Calibri"/>
                        </a:rPr>
                        <a:t>5</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1,645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-7,908</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-1,234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-6,819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13665">
                <a:tc>
                  <a:txBody>
                    <a:bodyPr/>
                    <a:lstStyle/>
                    <a:p>
                      <a:pPr algn="ctr" fontAlgn="ctr"/>
                      <a:r>
                        <a:rPr lang="en-GB" sz="700" b="0" i="0" u="none" strike="noStrike">
                          <a:solidFill>
                            <a:srgbClr val="000000"/>
                          </a:solidFill>
                          <a:effectLst/>
                          <a:latin typeface="Calibri"/>
                        </a:rPr>
                        <a:t>6</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1,567</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-6,341</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-1,175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-7,994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13665">
                <a:tc>
                  <a:txBody>
                    <a:bodyPr/>
                    <a:lstStyle/>
                    <a:p>
                      <a:pPr algn="ctr" fontAlgn="ctr"/>
                      <a:r>
                        <a:rPr lang="en-GB" sz="700" b="0" i="0" u="none" strike="noStrike">
                          <a:solidFill>
                            <a:srgbClr val="000000"/>
                          </a:solidFill>
                          <a:effectLst/>
                          <a:latin typeface="Calibri"/>
                        </a:rPr>
                        <a:t>7</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1,492</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-4,849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-1,119</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-9,114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13665">
                <a:tc>
                  <a:txBody>
                    <a:bodyPr/>
                    <a:lstStyle/>
                    <a:p>
                      <a:pPr algn="ctr" fontAlgn="ctr"/>
                      <a:r>
                        <a:rPr lang="en-GB" sz="700" b="0" i="0" u="none" strike="noStrike">
                          <a:solidFill>
                            <a:srgbClr val="000000"/>
                          </a:solidFill>
                          <a:effectLst/>
                          <a:latin typeface="Calibri"/>
                        </a:rPr>
                        <a:t>8</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1,421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-3,427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-1,066</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-10,180</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13665">
                <a:tc>
                  <a:txBody>
                    <a:bodyPr/>
                    <a:lstStyle/>
                    <a:p>
                      <a:pPr algn="ctr" fontAlgn="ctr"/>
                      <a:r>
                        <a:rPr lang="en-GB" sz="700" b="0" i="0" u="none" strike="noStrike">
                          <a:solidFill>
                            <a:srgbClr val="000000"/>
                          </a:solidFill>
                          <a:effectLst/>
                          <a:latin typeface="Calibri"/>
                        </a:rPr>
                        <a:t>9</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1,354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-2,074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-1,015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-11,195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13665">
                <a:tc>
                  <a:txBody>
                    <a:bodyPr/>
                    <a:lstStyle/>
                    <a:p>
                      <a:pPr algn="ctr" fontAlgn="ctr"/>
                      <a:r>
                        <a:rPr lang="en-GB" sz="700" b="0" i="0" u="none" strike="noStrike">
                          <a:solidFill>
                            <a:srgbClr val="000000"/>
                          </a:solidFill>
                          <a:effectLst/>
                          <a:latin typeface="Calibri"/>
                        </a:rPr>
                        <a:t>10</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1,289</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-784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-967</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-12,162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3665">
                <a:tc>
                  <a:txBody>
                    <a:bodyPr/>
                    <a:lstStyle/>
                    <a:p>
                      <a:pPr algn="ctr" fontAlgn="ctr"/>
                      <a:r>
                        <a:rPr lang="en-GB" sz="700" b="1" i="0" u="none" strike="noStrike">
                          <a:solidFill>
                            <a:srgbClr val="000000"/>
                          </a:solidFill>
                          <a:effectLst/>
                          <a:latin typeface="Calibri"/>
                        </a:rPr>
                        <a:t>11</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1,228</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0000"/>
                          </a:solidFill>
                          <a:effectLst/>
                          <a:latin typeface="Calibri"/>
                        </a:rPr>
                        <a:t>443</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3,070</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-9,092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3665">
                <a:tc>
                  <a:txBody>
                    <a:bodyPr/>
                    <a:lstStyle/>
                    <a:p>
                      <a:pPr algn="ctr" fontAlgn="ctr"/>
                      <a:r>
                        <a:rPr lang="en-GB" sz="700" b="0" i="0" u="none" strike="noStrike">
                          <a:solidFill>
                            <a:srgbClr val="000000"/>
                          </a:solidFill>
                          <a:effectLst/>
                          <a:latin typeface="Calibri"/>
                        </a:rPr>
                        <a:t>12</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1,169</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1,613</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2,923</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-6,169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3665">
                <a:tc>
                  <a:txBody>
                    <a:bodyPr/>
                    <a:lstStyle/>
                    <a:p>
                      <a:pPr algn="ctr" fontAlgn="ctr"/>
                      <a:r>
                        <a:rPr lang="en-GB" sz="700" b="0" i="0" u="none" strike="noStrike">
                          <a:solidFill>
                            <a:srgbClr val="000000"/>
                          </a:solidFill>
                          <a:effectLst/>
                          <a:latin typeface="Calibri"/>
                        </a:rPr>
                        <a:t>13</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1,114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2,727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2,784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-3,385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3665">
                <a:tc>
                  <a:txBody>
                    <a:bodyPr/>
                    <a:lstStyle/>
                    <a:p>
                      <a:pPr algn="ctr" fontAlgn="ctr"/>
                      <a:r>
                        <a:rPr lang="en-GB" sz="700" b="0" i="0" u="none" strike="noStrike">
                          <a:solidFill>
                            <a:srgbClr val="000000"/>
                          </a:solidFill>
                          <a:effectLst/>
                          <a:latin typeface="Calibri"/>
                        </a:rPr>
                        <a:t>14</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1,061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3,787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2,652</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-733</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13665">
                <a:tc>
                  <a:txBody>
                    <a:bodyPr/>
                    <a:lstStyle/>
                    <a:p>
                      <a:pPr algn="ctr" fontAlgn="ctr"/>
                      <a:r>
                        <a:rPr lang="en-GB" sz="700" b="1" i="0" u="none" strike="noStrike">
                          <a:solidFill>
                            <a:srgbClr val="000000"/>
                          </a:solidFill>
                          <a:effectLst/>
                          <a:latin typeface="Calibri"/>
                        </a:rPr>
                        <a:t>15</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1,010</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4,797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2,525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0000"/>
                          </a:solidFill>
                          <a:effectLst/>
                          <a:latin typeface="Calibri"/>
                        </a:rPr>
                        <a:t>1,792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3665">
                <a:tc>
                  <a:txBody>
                    <a:bodyPr/>
                    <a:lstStyle/>
                    <a:p>
                      <a:pPr algn="ctr" fontAlgn="ctr"/>
                      <a:r>
                        <a:rPr lang="en-GB" sz="700" b="0" i="0" u="none" strike="noStrike">
                          <a:solidFill>
                            <a:srgbClr val="000000"/>
                          </a:solidFill>
                          <a:effectLst/>
                          <a:latin typeface="Calibri"/>
                        </a:rPr>
                        <a:t>16</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962</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5,759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2,405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4,197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3665">
                <a:tc>
                  <a:txBody>
                    <a:bodyPr/>
                    <a:lstStyle/>
                    <a:p>
                      <a:pPr algn="ctr" fontAlgn="ctr"/>
                      <a:r>
                        <a:rPr lang="en-GB" sz="700" b="0" i="0" u="none" strike="noStrike">
                          <a:solidFill>
                            <a:srgbClr val="000000"/>
                          </a:solidFill>
                          <a:effectLst/>
                          <a:latin typeface="Calibri"/>
                        </a:rPr>
                        <a:t>17</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916</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6,676</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2,291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6,488</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13665">
                <a:tc>
                  <a:txBody>
                    <a:bodyPr/>
                    <a:lstStyle/>
                    <a:p>
                      <a:pPr algn="ctr" fontAlgn="ctr"/>
                      <a:r>
                        <a:rPr lang="en-GB" sz="700" b="0" i="0" u="none" strike="noStrike">
                          <a:solidFill>
                            <a:srgbClr val="000000"/>
                          </a:solidFill>
                          <a:effectLst/>
                          <a:latin typeface="Calibri"/>
                        </a:rPr>
                        <a:t>18</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873</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7,548</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2,181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8,669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13665">
                <a:tc>
                  <a:txBody>
                    <a:bodyPr/>
                    <a:lstStyle/>
                    <a:p>
                      <a:pPr algn="ctr" fontAlgn="ctr"/>
                      <a:r>
                        <a:rPr lang="en-GB" sz="700" b="0" i="0" u="none" strike="noStrike">
                          <a:solidFill>
                            <a:srgbClr val="000000"/>
                          </a:solidFill>
                          <a:effectLst/>
                          <a:latin typeface="Calibri"/>
                        </a:rPr>
                        <a:t>19</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831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8,379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a:rPr>
                        <a:t>2,078</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10,747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13665">
                <a:tc>
                  <a:txBody>
                    <a:bodyPr/>
                    <a:lstStyle/>
                    <a:p>
                      <a:pPr algn="ctr" fontAlgn="ctr"/>
                      <a:r>
                        <a:rPr lang="en-GB" sz="700" b="0" i="0" u="none" strike="noStrike">
                          <a:solidFill>
                            <a:srgbClr val="000000"/>
                          </a:solidFill>
                          <a:effectLst/>
                          <a:latin typeface="Calibri"/>
                        </a:rPr>
                        <a:t>20</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791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9,171</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1,979</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12,726</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13665">
                <a:tc>
                  <a:txBody>
                    <a:bodyPr/>
                    <a:lstStyle/>
                    <a:p>
                      <a:pPr algn="ctr" fontAlgn="ctr"/>
                      <a:r>
                        <a:rPr lang="en-GB" sz="700" b="0" i="0" u="none" strike="noStrike">
                          <a:solidFill>
                            <a:srgbClr val="000000"/>
                          </a:solidFill>
                          <a:effectLst/>
                          <a:latin typeface="Calibri"/>
                        </a:rPr>
                        <a:t>21</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754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9,924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1,884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14,610</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13665">
                <a:tc>
                  <a:txBody>
                    <a:bodyPr/>
                    <a:lstStyle/>
                    <a:p>
                      <a:pPr algn="ctr" fontAlgn="ctr"/>
                      <a:r>
                        <a:rPr lang="en-GB" sz="700" b="0" i="0" u="none" strike="noStrike">
                          <a:solidFill>
                            <a:srgbClr val="000000"/>
                          </a:solidFill>
                          <a:effectLst/>
                          <a:latin typeface="Calibri"/>
                        </a:rPr>
                        <a:t>22</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718</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10,642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1,795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16,405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13665">
                <a:tc>
                  <a:txBody>
                    <a:bodyPr/>
                    <a:lstStyle/>
                    <a:p>
                      <a:pPr algn="ctr" fontAlgn="ctr"/>
                      <a:r>
                        <a:rPr lang="en-GB" sz="700" b="0" i="0" u="none" strike="noStrike">
                          <a:solidFill>
                            <a:srgbClr val="000000"/>
                          </a:solidFill>
                          <a:effectLst/>
                          <a:latin typeface="Calibri"/>
                        </a:rPr>
                        <a:t>23</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684</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11,326</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1,709</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18,114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13665">
                <a:tc>
                  <a:txBody>
                    <a:bodyPr/>
                    <a:lstStyle/>
                    <a:p>
                      <a:pPr algn="ctr" fontAlgn="ctr"/>
                      <a:r>
                        <a:rPr lang="en-GB" sz="700" b="0" i="0" u="none" strike="noStrike">
                          <a:solidFill>
                            <a:srgbClr val="000000"/>
                          </a:solidFill>
                          <a:effectLst/>
                          <a:latin typeface="Calibri"/>
                        </a:rPr>
                        <a:t>24</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651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11,977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1,628</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19,742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13665">
                <a:tc>
                  <a:txBody>
                    <a:bodyPr/>
                    <a:lstStyle/>
                    <a:p>
                      <a:pPr algn="ctr" fontAlgn="ctr"/>
                      <a:r>
                        <a:rPr lang="en-GB" sz="700" b="0" i="0" u="none" strike="noStrike">
                          <a:solidFill>
                            <a:srgbClr val="000000"/>
                          </a:solidFill>
                          <a:effectLst/>
                          <a:latin typeface="Calibri"/>
                        </a:rPr>
                        <a:t>25</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620</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12,597</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1,550</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21,292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13665">
                <a:tc>
                  <a:txBody>
                    <a:bodyPr/>
                    <a:lstStyle/>
                    <a:p>
                      <a:pPr algn="ctr" fontAlgn="ctr"/>
                      <a:r>
                        <a:rPr lang="en-GB" sz="700" b="0" i="0" u="none" strike="noStrike">
                          <a:solidFill>
                            <a:srgbClr val="000000"/>
                          </a:solidFill>
                          <a:effectLst/>
                          <a:latin typeface="Calibri"/>
                        </a:rPr>
                        <a:t>26</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591</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13,188</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1,477</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22,769</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13665">
                <a:tc>
                  <a:txBody>
                    <a:bodyPr/>
                    <a:lstStyle/>
                    <a:p>
                      <a:pPr algn="ctr" fontAlgn="ctr"/>
                      <a:r>
                        <a:rPr lang="en-GB" sz="700" b="0" i="0" u="none" strike="noStrike">
                          <a:solidFill>
                            <a:srgbClr val="000000"/>
                          </a:solidFill>
                          <a:effectLst/>
                          <a:latin typeface="Calibri"/>
                        </a:rPr>
                        <a:t>27</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562</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13,750</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1,406</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24,175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13665">
                <a:tc>
                  <a:txBody>
                    <a:bodyPr/>
                    <a:lstStyle/>
                    <a:p>
                      <a:pPr algn="ctr" fontAlgn="ctr"/>
                      <a:r>
                        <a:rPr lang="en-GB" sz="700" b="0" i="0" u="none" strike="noStrike">
                          <a:solidFill>
                            <a:srgbClr val="000000"/>
                          </a:solidFill>
                          <a:effectLst/>
                          <a:latin typeface="Calibri"/>
                        </a:rPr>
                        <a:t>28</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536</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14,286</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1,339</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25,514</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13665">
                <a:tc>
                  <a:txBody>
                    <a:bodyPr/>
                    <a:lstStyle/>
                    <a:p>
                      <a:pPr algn="ctr" fontAlgn="ctr"/>
                      <a:r>
                        <a:rPr lang="en-GB" sz="700" b="0" i="0" u="none" strike="noStrike">
                          <a:solidFill>
                            <a:srgbClr val="000000"/>
                          </a:solidFill>
                          <a:effectLst/>
                          <a:latin typeface="Calibri"/>
                        </a:rPr>
                        <a:t>29</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510</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14,796</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1,275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26,790</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19349">
                <a:tc>
                  <a:txBody>
                    <a:bodyPr/>
                    <a:lstStyle/>
                    <a:p>
                      <a:pPr algn="ctr" fontAlgn="ctr"/>
                      <a:r>
                        <a:rPr lang="en-GB" sz="700" b="0" i="0" u="none" strike="noStrike">
                          <a:solidFill>
                            <a:srgbClr val="000000"/>
                          </a:solidFill>
                          <a:effectLst/>
                          <a:latin typeface="Calibri"/>
                        </a:rPr>
                        <a:t>30</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486</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15,282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1,215</a:t>
                      </a:r>
                    </a:p>
                  </a:txBody>
                  <a:tcPr marL="6017" marR="6017" marT="60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a:rPr>
                        <a:t>28,005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19349">
                <a:tc>
                  <a:txBody>
                    <a:bodyPr/>
                    <a:lstStyle/>
                    <a:p>
                      <a:pPr algn="ctr" fontAlgn="ctr"/>
                      <a:r>
                        <a:rPr lang="en-GB" sz="700" b="1" i="0" u="none" strike="noStrike">
                          <a:solidFill>
                            <a:srgbClr val="000000"/>
                          </a:solidFill>
                          <a:effectLst/>
                          <a:latin typeface="Calibri"/>
                        </a:rPr>
                        <a:t>Total</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Calibri"/>
                        </a:rPr>
                        <a:t>43,000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Calibri"/>
                        </a:rPr>
                        <a:t>15,282</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Calibri"/>
                        </a:rPr>
                        <a:t> </a:t>
                      </a:r>
                    </a:p>
                  </a:txBody>
                  <a:tcPr marL="6017" marR="6017" marT="60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700" b="1" i="0" u="none" strike="noStrike">
                          <a:solidFill>
                            <a:srgbClr val="000000"/>
                          </a:solidFill>
                          <a:effectLst/>
                          <a:latin typeface="Calibri"/>
                        </a:rPr>
                        <a:t>85,000</a:t>
                      </a:r>
                    </a:p>
                  </a:txBody>
                  <a:tcPr marL="6017" marR="6017" marT="60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Calibri"/>
                        </a:rPr>
                        <a:t>28,005</a:t>
                      </a:r>
                    </a:p>
                  </a:txBody>
                  <a:tcPr marL="6017" marR="6017" marT="60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a:endParaRPr>
                    </a:p>
                  </a:txBody>
                  <a:tcPr marL="6017" marR="6017" marT="60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4"/>
                  </a:ext>
                </a:extLst>
              </a:tr>
              <a:tr h="110348">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a:noFill/>
                    </a:lnT>
                    <a:lnB>
                      <a:noFill/>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a:solidFill>
                          <a:srgbClr val="000000"/>
                        </a:solidFill>
                        <a:effectLst/>
                        <a:latin typeface="Calibri"/>
                      </a:endParaRPr>
                    </a:p>
                  </a:txBody>
                  <a:tcPr marL="6017" marR="6017" marT="6017" marB="0" anchor="b">
                    <a:lnL>
                      <a:noFill/>
                    </a:lnL>
                    <a:lnR>
                      <a:noFill/>
                    </a:lnR>
                    <a:lnT>
                      <a:noFill/>
                    </a:lnT>
                    <a:lnB>
                      <a:noFill/>
                    </a:lnB>
                  </a:tcPr>
                </a:tc>
                <a:extLst>
                  <a:ext uri="{0D108BD9-81ED-4DB2-BD59-A6C34878D82A}">
                    <a16:rowId xmlns:a16="http://schemas.microsoft.com/office/drawing/2014/main" val="10035"/>
                  </a:ext>
                </a:extLst>
              </a:tr>
              <a:tr h="119349">
                <a:tc>
                  <a:txBody>
                    <a:bodyPr/>
                    <a:lstStyle/>
                    <a:p>
                      <a:pPr algn="ctr" fontAlgn="b"/>
                      <a:r>
                        <a:rPr lang="en-GB" sz="700" b="1" i="0" u="none" strike="noStrike">
                          <a:solidFill>
                            <a:srgbClr val="000000"/>
                          </a:solidFill>
                          <a:effectLst/>
                          <a:latin typeface="Calibri"/>
                        </a:rPr>
                        <a:t>IRR</a:t>
                      </a:r>
                    </a:p>
                  </a:txBody>
                  <a:tcPr marL="6017" marR="6017" marT="60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700" b="1" i="0" u="none" strike="noStrike">
                          <a:solidFill>
                            <a:srgbClr val="000000"/>
                          </a:solidFill>
                          <a:effectLst/>
                          <a:latin typeface="Calibri"/>
                        </a:rPr>
                        <a:t>13%</a:t>
                      </a:r>
                    </a:p>
                  </a:txBody>
                  <a:tcPr marL="6017" marR="6017" marT="60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700" b="1" i="0" u="none" strike="noStrike">
                        <a:solidFill>
                          <a:srgbClr val="000000"/>
                        </a:solidFill>
                        <a:effectLst/>
                        <a:latin typeface="Calibri"/>
                      </a:endParaRPr>
                    </a:p>
                  </a:txBody>
                  <a:tcPr marL="6017" marR="6017" marT="60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GB" sz="700" b="1" i="0" u="none" strike="noStrike">
                        <a:solidFill>
                          <a:srgbClr val="000000"/>
                        </a:solidFill>
                        <a:effectLst/>
                        <a:latin typeface="Calibri"/>
                      </a:endParaRPr>
                    </a:p>
                  </a:txBody>
                  <a:tcPr marL="6017" marR="6017" marT="601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700" b="1" i="0" u="none" strike="noStrike">
                          <a:solidFill>
                            <a:srgbClr val="000000"/>
                          </a:solidFill>
                          <a:effectLst/>
                          <a:latin typeface="Calibri"/>
                        </a:rPr>
                        <a:t>15%</a:t>
                      </a:r>
                    </a:p>
                  </a:txBody>
                  <a:tcPr marL="6017" marR="6017" marT="60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a:endParaRPr>
                    </a:p>
                  </a:txBody>
                  <a:tcPr marL="6017" marR="6017" marT="60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700" b="0" i="0" u="none" strike="noStrike" dirty="0">
                        <a:solidFill>
                          <a:srgbClr val="000000"/>
                        </a:solidFill>
                        <a:effectLst/>
                        <a:latin typeface="Calibri"/>
                      </a:endParaRPr>
                    </a:p>
                  </a:txBody>
                  <a:tcPr marL="6017" marR="6017" marT="6017" marB="0" anchor="b">
                    <a:lnL>
                      <a:noFill/>
                    </a:lnL>
                    <a:lnR>
                      <a:noFill/>
                    </a:lnR>
                    <a:lnT>
                      <a:noFill/>
                    </a:lnT>
                    <a:lnB>
                      <a:noFill/>
                    </a:lnB>
                  </a:tcPr>
                </a:tc>
                <a:extLst>
                  <a:ext uri="{0D108BD9-81ED-4DB2-BD59-A6C34878D82A}">
                    <a16:rowId xmlns:a16="http://schemas.microsoft.com/office/drawing/2014/main" val="10036"/>
                  </a:ext>
                </a:extLst>
              </a:tr>
            </a:tbl>
          </a:graphicData>
        </a:graphic>
      </p:graphicFrame>
    </p:spTree>
    <p:extLst>
      <p:ext uri="{BB962C8B-B14F-4D97-AF65-F5344CB8AC3E}">
        <p14:creationId xmlns:p14="http://schemas.microsoft.com/office/powerpoint/2010/main" val="410069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4. Financial Comparison of Projects</a:t>
            </a:r>
          </a:p>
        </p:txBody>
      </p:sp>
      <p:sp>
        <p:nvSpPr>
          <p:cNvPr id="4" name="TextBox 3">
            <a:extLst>
              <a:ext uri="{FF2B5EF4-FFF2-40B4-BE49-F238E27FC236}">
                <a16:creationId xmlns:a16="http://schemas.microsoft.com/office/drawing/2014/main" id="{7A1CD3FE-B5DF-F7C3-8CE6-ECC0C5F9DAD1}"/>
              </a:ext>
            </a:extLst>
          </p:cNvPr>
          <p:cNvSpPr txBox="1"/>
          <p:nvPr/>
        </p:nvSpPr>
        <p:spPr>
          <a:xfrm>
            <a:off x="251520" y="643504"/>
            <a:ext cx="6109989" cy="400110"/>
          </a:xfrm>
          <a:prstGeom prst="rect">
            <a:avLst/>
          </a:prstGeom>
          <a:noFill/>
        </p:spPr>
        <p:txBody>
          <a:bodyPr wrap="square" rtlCol="0">
            <a:spAutoFit/>
          </a:bodyPr>
          <a:lstStyle/>
          <a:p>
            <a:r>
              <a:rPr lang="en-US" sz="2000" b="1" dirty="0">
                <a:solidFill>
                  <a:schemeClr val="accent1"/>
                </a:solidFill>
              </a:rPr>
              <a:t>Other</a:t>
            </a:r>
          </a:p>
        </p:txBody>
      </p:sp>
      <p:graphicFrame>
        <p:nvGraphicFramePr>
          <p:cNvPr id="5" name="Table 4">
            <a:extLst>
              <a:ext uri="{FF2B5EF4-FFF2-40B4-BE49-F238E27FC236}">
                <a16:creationId xmlns:a16="http://schemas.microsoft.com/office/drawing/2014/main" id="{5865EACF-CC57-0C39-83EA-E6102911463B}"/>
              </a:ext>
            </a:extLst>
          </p:cNvPr>
          <p:cNvGraphicFramePr>
            <a:graphicFrameLocks noGrp="1"/>
          </p:cNvGraphicFramePr>
          <p:nvPr>
            <p:extLst>
              <p:ext uri="{D42A27DB-BD31-4B8C-83A1-F6EECF244321}">
                <p14:modId xmlns:p14="http://schemas.microsoft.com/office/powerpoint/2010/main" val="1367311553"/>
              </p:ext>
            </p:extLst>
          </p:nvPr>
        </p:nvGraphicFramePr>
        <p:xfrm>
          <a:off x="1619672" y="843559"/>
          <a:ext cx="5436601" cy="3976987"/>
        </p:xfrm>
        <a:graphic>
          <a:graphicData uri="http://schemas.openxmlformats.org/drawingml/2006/table">
            <a:tbl>
              <a:tblPr/>
              <a:tblGrid>
                <a:gridCol w="616920">
                  <a:extLst>
                    <a:ext uri="{9D8B030D-6E8A-4147-A177-3AD203B41FA5}">
                      <a16:colId xmlns:a16="http://schemas.microsoft.com/office/drawing/2014/main" val="20000"/>
                    </a:ext>
                  </a:extLst>
                </a:gridCol>
                <a:gridCol w="771149">
                  <a:extLst>
                    <a:ext uri="{9D8B030D-6E8A-4147-A177-3AD203B41FA5}">
                      <a16:colId xmlns:a16="http://schemas.microsoft.com/office/drawing/2014/main" val="20001"/>
                    </a:ext>
                  </a:extLst>
                </a:gridCol>
                <a:gridCol w="771149">
                  <a:extLst>
                    <a:ext uri="{9D8B030D-6E8A-4147-A177-3AD203B41FA5}">
                      <a16:colId xmlns:a16="http://schemas.microsoft.com/office/drawing/2014/main" val="20002"/>
                    </a:ext>
                  </a:extLst>
                </a:gridCol>
                <a:gridCol w="899674">
                  <a:extLst>
                    <a:ext uri="{9D8B030D-6E8A-4147-A177-3AD203B41FA5}">
                      <a16:colId xmlns:a16="http://schemas.microsoft.com/office/drawing/2014/main" val="20003"/>
                    </a:ext>
                  </a:extLst>
                </a:gridCol>
                <a:gridCol w="771149">
                  <a:extLst>
                    <a:ext uri="{9D8B030D-6E8A-4147-A177-3AD203B41FA5}">
                      <a16:colId xmlns:a16="http://schemas.microsoft.com/office/drawing/2014/main" val="20004"/>
                    </a:ext>
                  </a:extLst>
                </a:gridCol>
                <a:gridCol w="771149">
                  <a:extLst>
                    <a:ext uri="{9D8B030D-6E8A-4147-A177-3AD203B41FA5}">
                      <a16:colId xmlns:a16="http://schemas.microsoft.com/office/drawing/2014/main" val="20005"/>
                    </a:ext>
                  </a:extLst>
                </a:gridCol>
                <a:gridCol w="835411">
                  <a:extLst>
                    <a:ext uri="{9D8B030D-6E8A-4147-A177-3AD203B41FA5}">
                      <a16:colId xmlns:a16="http://schemas.microsoft.com/office/drawing/2014/main" val="20006"/>
                    </a:ext>
                  </a:extLst>
                </a:gridCol>
              </a:tblGrid>
              <a:tr h="213397">
                <a:tc>
                  <a:txBody>
                    <a:bodyPr/>
                    <a:lstStyle/>
                    <a:p>
                      <a:pPr algn="l" fontAlgn="ctr"/>
                      <a:endParaRPr lang="en-GB"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ctr"/>
                      <a:r>
                        <a:rPr lang="en-GB" sz="1100" b="1" i="0" u="none" strike="noStrike" dirty="0">
                          <a:solidFill>
                            <a:srgbClr val="000000"/>
                          </a:solidFill>
                          <a:effectLst/>
                          <a:latin typeface="Calibri"/>
                        </a:rPr>
                        <a:t>Discount Rate</a:t>
                      </a:r>
                    </a:p>
                  </a:txBody>
                  <a:tcPr marL="9525" marR="9525" marT="9525" marB="0" anchor="ctr">
                    <a:lnL>
                      <a:noFill/>
                    </a:lnL>
                    <a:lnR>
                      <a:noFill/>
                    </a:lnR>
                    <a:lnT>
                      <a:noFill/>
                    </a:lnT>
                    <a:lnB>
                      <a:noFill/>
                    </a:lnB>
                  </a:tcPr>
                </a:tc>
                <a:tc>
                  <a:txBody>
                    <a:bodyPr/>
                    <a:lstStyle/>
                    <a:p>
                      <a:pPr algn="r" fontAlgn="ctr"/>
                      <a:r>
                        <a:rPr lang="en-GB" sz="1100" b="1" i="0" u="none" strike="noStrike">
                          <a:solidFill>
                            <a:srgbClr val="000000"/>
                          </a:solidFill>
                          <a:effectLst/>
                          <a:latin typeface="Calibri"/>
                        </a:rPr>
                        <a:t>5</a:t>
                      </a:r>
                    </a:p>
                  </a:txBody>
                  <a:tcPr marL="9525" marR="9525" marT="9525" marB="0" anchor="ctr">
                    <a:lnL>
                      <a:noFill/>
                    </a:lnL>
                    <a:lnR>
                      <a:noFill/>
                    </a:lnR>
                    <a:lnT>
                      <a:noFill/>
                    </a:lnT>
                    <a:lnB>
                      <a:noFill/>
                    </a:lnB>
                  </a:tcPr>
                </a:tc>
                <a:tc>
                  <a:txBody>
                    <a:bodyPr/>
                    <a:lstStyle/>
                    <a:p>
                      <a:pPr algn="l" fontAlgn="ctr"/>
                      <a:endParaRPr lang="en-GB" sz="1100" b="1"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ctr"/>
                      <a:r>
                        <a:rPr lang="en-GB" sz="1100" b="1"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l" fontAlgn="ctr"/>
                      <a:endParaRPr lang="en-GB"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10707">
                <a:tc>
                  <a:txBody>
                    <a:bodyPr/>
                    <a:lstStyle/>
                    <a:p>
                      <a:pPr algn="l" fontAlgn="ctr"/>
                      <a:endParaRPr lang="en-GB" sz="1100" b="0" i="0" u="none" strike="noStrike">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673">
                <a:tc rowSpan="2">
                  <a:txBody>
                    <a:bodyPr/>
                    <a:lstStyle/>
                    <a:p>
                      <a:pPr algn="ctr" fontAlgn="ctr"/>
                      <a:r>
                        <a:rPr lang="en-GB" sz="1100" b="1" i="0" u="none" strike="noStrike">
                          <a:solidFill>
                            <a:srgbClr val="000000"/>
                          </a:solidFill>
                          <a:effectLst/>
                          <a:latin typeface="Calibri"/>
                        </a:rPr>
                        <a:t>Year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gridSpan="3">
                  <a:txBody>
                    <a:bodyPr/>
                    <a:lstStyle/>
                    <a:p>
                      <a:pPr algn="ctr" fontAlgn="ctr"/>
                      <a:r>
                        <a:rPr lang="en-GB" sz="1100" b="1" i="0" u="none" strike="noStrike">
                          <a:solidFill>
                            <a:srgbClr val="000000"/>
                          </a:solidFill>
                          <a:effectLst/>
                          <a:latin typeface="Calibri"/>
                        </a:rPr>
                        <a:t>Project 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GB"/>
                    </a:p>
                  </a:txBody>
                  <a:tcPr/>
                </a:tc>
                <a:tc hMerge="1">
                  <a:txBody>
                    <a:bodyPr/>
                    <a:lstStyle/>
                    <a:p>
                      <a:endParaRPr lang="en-GB"/>
                    </a:p>
                  </a:txBody>
                  <a:tcPr/>
                </a:tc>
                <a:tc gridSpan="3">
                  <a:txBody>
                    <a:bodyPr/>
                    <a:lstStyle/>
                    <a:p>
                      <a:pPr algn="ctr" fontAlgn="ctr"/>
                      <a:r>
                        <a:rPr lang="en-GB" sz="1100" b="1" i="0" u="none" strike="noStrike">
                          <a:solidFill>
                            <a:srgbClr val="000000"/>
                          </a:solidFill>
                          <a:effectLst/>
                          <a:latin typeface="Calibri"/>
                        </a:rPr>
                        <a:t>Project 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10707">
                <a:tc vMerge="1">
                  <a:txBody>
                    <a:bodyPr/>
                    <a:lstStyle/>
                    <a:p>
                      <a:endParaRPr lang="en-GB"/>
                    </a:p>
                  </a:txBody>
                  <a:tcPr/>
                </a:tc>
                <a:tc>
                  <a:txBody>
                    <a:bodyPr/>
                    <a:lstStyle/>
                    <a:p>
                      <a:pPr algn="ctr" fontAlgn="ctr"/>
                      <a:r>
                        <a:rPr lang="en-GB" sz="1100" b="1" i="0" u="none" strike="noStrike">
                          <a:solidFill>
                            <a:srgbClr val="000000"/>
                          </a:solidFill>
                          <a:effectLst/>
                          <a:latin typeface="Calibri"/>
                        </a:rPr>
                        <a:t>Nominal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100" b="1" i="0" u="none" strike="noStrike">
                          <a:solidFill>
                            <a:srgbClr val="000000"/>
                          </a:solidFill>
                          <a:effectLst/>
                          <a:latin typeface="Calibri"/>
                        </a:rPr>
                        <a:t>Discounted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100" b="1" i="0" u="none" strike="noStrike">
                          <a:solidFill>
                            <a:srgbClr val="000000"/>
                          </a:solidFill>
                          <a:effectLst/>
                          <a:latin typeface="Symbol"/>
                        </a:rPr>
                        <a:t>S</a:t>
                      </a:r>
                      <a:r>
                        <a:rPr lang="en-GB" sz="1100" b="1" i="0" u="none" strike="noStrike">
                          <a:solidFill>
                            <a:srgbClr val="000000"/>
                          </a:solidFill>
                          <a:effectLst/>
                          <a:latin typeface="Calibri"/>
                        </a:rPr>
                        <a:t> Discounted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100" b="1" i="0" u="none" strike="noStrike">
                          <a:solidFill>
                            <a:srgbClr val="000000"/>
                          </a:solidFill>
                          <a:effectLst/>
                          <a:latin typeface="Calibri"/>
                        </a:rPr>
                        <a:t>Nominal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100" b="1" i="0" u="none" strike="noStrike">
                          <a:solidFill>
                            <a:srgbClr val="000000"/>
                          </a:solidFill>
                          <a:effectLst/>
                          <a:latin typeface="Calibri"/>
                        </a:rPr>
                        <a:t>Discounted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100" b="1" i="0" u="none" strike="noStrike">
                          <a:solidFill>
                            <a:srgbClr val="000000"/>
                          </a:solidFill>
                          <a:effectLst/>
                          <a:latin typeface="Symbol"/>
                        </a:rPr>
                        <a:t>S</a:t>
                      </a:r>
                      <a:r>
                        <a:rPr lang="en-GB" sz="1100" b="1" i="0" u="none" strike="noStrike">
                          <a:solidFill>
                            <a:srgbClr val="000000"/>
                          </a:solidFill>
                          <a:effectLst/>
                          <a:latin typeface="Calibri"/>
                        </a:rPr>
                        <a:t> Discounted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3"/>
                  </a:ext>
                </a:extLst>
              </a:tr>
              <a:tr h="200673">
                <a:tc>
                  <a:txBody>
                    <a:bodyPr/>
                    <a:lstStyle/>
                    <a:p>
                      <a:pPr algn="ctr" fontAlgn="ctr"/>
                      <a:r>
                        <a:rPr lang="en-GB" sz="1100" b="0" i="0" u="none" strike="noStrike">
                          <a:solidFill>
                            <a:srgbClr val="00000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673">
                <a:tc>
                  <a:txBody>
                    <a:bodyPr/>
                    <a:lstStyle/>
                    <a:p>
                      <a:pPr algn="ctr" fontAlgn="ctr"/>
                      <a:r>
                        <a:rPr lang="en-GB" sz="1100" b="0" i="0" u="none" strike="noStrike">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-13,095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-2,929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673">
                <a:tc>
                  <a:txBody>
                    <a:bodyPr/>
                    <a:lstStyle/>
                    <a:p>
                      <a:pPr algn="ctr" fontAlgn="ctr"/>
                      <a:r>
                        <a:rPr lang="en-GB" sz="1100" b="0" i="0" u="none" strike="noStrike">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-11,281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-4,289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673">
                <a:tc>
                  <a:txBody>
                    <a:bodyPr/>
                    <a:lstStyle/>
                    <a:p>
                      <a:pPr algn="ctr" fontAlgn="ctr"/>
                      <a:r>
                        <a:rPr lang="en-GB" sz="1100" b="0" i="0" u="none" strike="noStrike">
                          <a:solidFill>
                            <a:srgbClr val="000000"/>
                          </a:solidFill>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-9,554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-5,585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673">
                <a:tc>
                  <a:txBody>
                    <a:bodyPr/>
                    <a:lstStyle/>
                    <a:p>
                      <a:pPr algn="ctr" fontAlgn="ctr"/>
                      <a:r>
                        <a:rPr lang="en-GB" sz="11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-7,908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-6,819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0673">
                <a:tc>
                  <a:txBody>
                    <a:bodyPr/>
                    <a:lstStyle/>
                    <a:p>
                      <a:pPr algn="ctr" fontAlgn="ctr"/>
                      <a:r>
                        <a:rPr lang="en-GB" sz="1100" b="0" i="0" u="none" strike="noStrike">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-6,341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-7,994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673">
                <a:tc>
                  <a:txBody>
                    <a:bodyPr/>
                    <a:lstStyle/>
                    <a:p>
                      <a:pPr algn="ctr" fontAlgn="ctr"/>
                      <a:r>
                        <a:rPr lang="en-GB" sz="1100" b="0" i="0" u="none" strike="noStrike">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-4,849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-9,114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0673">
                <a:tc>
                  <a:txBody>
                    <a:bodyPr/>
                    <a:lstStyle/>
                    <a:p>
                      <a:pPr algn="ctr" fontAlgn="ctr"/>
                      <a:r>
                        <a:rPr lang="en-GB" sz="1100" b="0" i="0" u="none" strike="noStrike">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-3,427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-10,180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0673">
                <a:tc>
                  <a:txBody>
                    <a:bodyPr/>
                    <a:lstStyle/>
                    <a:p>
                      <a:pPr algn="ctr" fontAlgn="ctr"/>
                      <a:r>
                        <a:rPr lang="en-GB" sz="1100" b="0" i="0" u="none" strike="noStrike">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a:rPr>
                        <a:t>-2,074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-11,195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673">
                <a:tc>
                  <a:txBody>
                    <a:bodyPr/>
                    <a:lstStyle/>
                    <a:p>
                      <a:pPr algn="ctr" fontAlgn="ctr"/>
                      <a:r>
                        <a:rPr lang="en-GB" sz="11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-784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-12,162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0673">
                <a:tc>
                  <a:txBody>
                    <a:bodyPr/>
                    <a:lstStyle/>
                    <a:p>
                      <a:pPr algn="ctr" fontAlgn="ctr"/>
                      <a:r>
                        <a:rPr lang="en-GB" sz="1100" b="1" i="0" u="none" strike="noStrike">
                          <a:solidFill>
                            <a:srgbClr val="000000"/>
                          </a:solidFill>
                          <a:effectLst/>
                          <a:latin typeface="Calibri"/>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FF0000"/>
                          </a:solidFill>
                          <a:effectLst/>
                          <a:latin typeface="Calibri"/>
                        </a:rPr>
                        <a:t>443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5,000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-9,092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0673">
                <a:tc>
                  <a:txBody>
                    <a:bodyPr/>
                    <a:lstStyle/>
                    <a:p>
                      <a:pPr algn="ctr" fontAlgn="ctr"/>
                      <a:r>
                        <a:rPr lang="en-GB" sz="1100" b="0" i="0" u="none" strike="noStrike">
                          <a:solidFill>
                            <a:srgbClr val="000000"/>
                          </a:solidFill>
                          <a:effectLst/>
                          <a:latin typeface="Calibri"/>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1,613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5,000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2,923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-6,169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0673">
                <a:tc>
                  <a:txBody>
                    <a:bodyPr/>
                    <a:lstStyle/>
                    <a:p>
                      <a:pPr algn="ctr" fontAlgn="ctr"/>
                      <a:r>
                        <a:rPr lang="en-GB" sz="1100" b="0" i="0" u="none" strike="noStrike">
                          <a:solidFill>
                            <a:srgbClr val="000000"/>
                          </a:solidFill>
                          <a:effectLst/>
                          <a:latin typeface="Calibri"/>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2,727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5,000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-3,385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0673">
                <a:tc>
                  <a:txBody>
                    <a:bodyPr/>
                    <a:lstStyle/>
                    <a:p>
                      <a:pPr algn="ctr" fontAlgn="ctr"/>
                      <a:r>
                        <a:rPr lang="en-GB" sz="1100" b="0" i="0" u="none" strike="noStrike">
                          <a:solidFill>
                            <a:srgbClr val="000000"/>
                          </a:solidFill>
                          <a:effectLst/>
                          <a:latin typeface="Calibri"/>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3,787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5,000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-733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0673">
                <a:tc>
                  <a:txBody>
                    <a:bodyPr/>
                    <a:lstStyle/>
                    <a:p>
                      <a:pPr algn="ctr" fontAlgn="ctr"/>
                      <a:r>
                        <a:rPr lang="en-GB" sz="1100" b="1" i="0" u="none" strike="noStrike">
                          <a:solidFill>
                            <a:srgbClr val="000000"/>
                          </a:solidFill>
                          <a:effectLst/>
                          <a:latin typeface="Calibri"/>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4,797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5,000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a:rPr>
                        <a:t>2,525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FF0000"/>
                          </a:solidFill>
                          <a:effectLst/>
                          <a:latin typeface="Calibri"/>
                        </a:rPr>
                        <a:t>1,792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6" name="Rounded Rectangle 5">
            <a:extLst>
              <a:ext uri="{FF2B5EF4-FFF2-40B4-BE49-F238E27FC236}">
                <a16:creationId xmlns:a16="http://schemas.microsoft.com/office/drawing/2014/main" id="{2D3EA432-020A-C933-81CB-D64CB2078F9A}"/>
              </a:ext>
            </a:extLst>
          </p:cNvPr>
          <p:cNvSpPr/>
          <p:nvPr/>
        </p:nvSpPr>
        <p:spPr bwMode="auto">
          <a:xfrm>
            <a:off x="4588124" y="1335005"/>
            <a:ext cx="2576164" cy="3593554"/>
          </a:xfrm>
          <a:prstGeom prst="roundRect">
            <a:avLst>
              <a:gd name="adj" fmla="val 4197"/>
            </a:avLst>
          </a:prstGeom>
          <a:noFill/>
          <a:ln w="317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44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163" y="699542"/>
            <a:ext cx="8568953" cy="810090"/>
          </a:xfrm>
        </p:spPr>
        <p:txBody>
          <a:bodyPr/>
          <a:lstStyle/>
          <a:p>
            <a:r>
              <a:rPr lang="en-GB" dirty="0"/>
              <a:t>Contents</a:t>
            </a:r>
          </a:p>
        </p:txBody>
      </p:sp>
      <p:sp>
        <p:nvSpPr>
          <p:cNvPr id="5" name="Subtitle 4"/>
          <p:cNvSpPr>
            <a:spLocks noGrp="1"/>
          </p:cNvSpPr>
          <p:nvPr>
            <p:ph type="subTitle" idx="1"/>
          </p:nvPr>
        </p:nvSpPr>
        <p:spPr>
          <a:xfrm>
            <a:off x="323163" y="1365616"/>
            <a:ext cx="9001365" cy="3543858"/>
          </a:xfrm>
        </p:spPr>
        <p:txBody>
          <a:bodyPr>
            <a:normAutofit/>
          </a:bodyPr>
          <a:lstStyle/>
          <a:p>
            <a:pPr marL="514350" indent="-514350">
              <a:buFont typeface="+mj-lt"/>
              <a:buAutoNum type="arabicPeriod"/>
            </a:pPr>
            <a:r>
              <a:rPr lang="en-GB" sz="2700" dirty="0"/>
              <a:t>Discounting &amp; Discounted Cash Flow Analysis</a:t>
            </a:r>
          </a:p>
          <a:p>
            <a:pPr marL="514350" indent="-514350">
              <a:buFont typeface="+mj-lt"/>
              <a:buAutoNum type="arabicPeriod"/>
            </a:pPr>
            <a:r>
              <a:rPr lang="en-GB" sz="2700" dirty="0"/>
              <a:t>Net Present Value</a:t>
            </a:r>
          </a:p>
          <a:p>
            <a:pPr marL="514350" indent="-514350">
              <a:buFont typeface="+mj-lt"/>
              <a:buAutoNum type="arabicPeriod"/>
            </a:pPr>
            <a:r>
              <a:rPr lang="en-GB" sz="2700" dirty="0"/>
              <a:t>Internal Rate of Return</a:t>
            </a:r>
          </a:p>
          <a:p>
            <a:pPr marL="514350" indent="-514350">
              <a:buFont typeface="+mj-lt"/>
              <a:buAutoNum type="arabicPeriod"/>
            </a:pPr>
            <a:r>
              <a:rPr lang="en-GB" sz="2700" dirty="0"/>
              <a:t>Financial Comparison of Projects</a:t>
            </a:r>
          </a:p>
          <a:p>
            <a:pPr marL="514350" indent="-514350">
              <a:buFont typeface="+mj-lt"/>
              <a:buAutoNum type="arabicPeriod"/>
            </a:pPr>
            <a:r>
              <a:rPr lang="en-GB" sz="2700" dirty="0"/>
              <a:t>Inflation &amp; Escalation</a:t>
            </a:r>
          </a:p>
          <a:p>
            <a:pPr marL="514350" indent="-514350">
              <a:buFont typeface="+mj-lt"/>
              <a:buAutoNum type="arabicPeriod"/>
            </a:pPr>
            <a:r>
              <a:rPr lang="en-GB" sz="2700" dirty="0"/>
              <a:t>Depreciation Methods</a:t>
            </a:r>
          </a:p>
          <a:p>
            <a:pPr marL="514350" indent="-514350">
              <a:buFont typeface="+mj-lt"/>
              <a:buAutoNum type="arabicPeriod"/>
            </a:pPr>
            <a:endParaRPr lang="en-GB" dirty="0"/>
          </a:p>
        </p:txBody>
      </p:sp>
    </p:spTree>
    <p:extLst>
      <p:ext uri="{BB962C8B-B14F-4D97-AF65-F5344CB8AC3E}">
        <p14:creationId xmlns:p14="http://schemas.microsoft.com/office/powerpoint/2010/main" val="228536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5. Inflation and Escalation</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a:xfrm>
            <a:off x="262210" y="1065300"/>
            <a:ext cx="8712968" cy="3494760"/>
          </a:xfrm>
        </p:spPr>
        <p:txBody>
          <a:bodyPr/>
          <a:lstStyle/>
          <a:p>
            <a:r>
              <a:rPr lang="en-GB" altLang="en-US" sz="1800" b="1" u="sng" dirty="0">
                <a:solidFill>
                  <a:schemeClr val="bg2">
                    <a:lumMod val="10000"/>
                  </a:schemeClr>
                </a:solidFill>
              </a:rPr>
              <a:t>Inflation</a:t>
            </a:r>
            <a:r>
              <a:rPr lang="en-GB" altLang="en-US" sz="1800" dirty="0">
                <a:solidFill>
                  <a:schemeClr val="bg2">
                    <a:lumMod val="10000"/>
                  </a:schemeClr>
                </a:solidFill>
              </a:rPr>
              <a:t> refers to rise in general price levels in an economy</a:t>
            </a:r>
          </a:p>
          <a:p>
            <a:pPr lvl="1"/>
            <a:r>
              <a:rPr lang="en-GB" altLang="en-US" sz="1600" dirty="0">
                <a:solidFill>
                  <a:schemeClr val="bg2">
                    <a:lumMod val="10000"/>
                  </a:schemeClr>
                </a:solidFill>
              </a:rPr>
              <a:t>e.g., consumer price index (CPI)</a:t>
            </a:r>
          </a:p>
          <a:p>
            <a:endParaRPr lang="en-US" dirty="0"/>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Inflation</a:t>
            </a:r>
          </a:p>
        </p:txBody>
      </p:sp>
      <p:pic>
        <p:nvPicPr>
          <p:cNvPr id="2050" name="Picture 2" descr="Consumer price inflation, UK - Office for National Statistics">
            <a:extLst>
              <a:ext uri="{FF2B5EF4-FFF2-40B4-BE49-F238E27FC236}">
                <a16:creationId xmlns:a16="http://schemas.microsoft.com/office/drawing/2014/main" id="{AA09E9E5-7C4A-77A4-CB07-47EEAAD98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020"/>
          <a:stretch/>
        </p:blipFill>
        <p:spPr bwMode="auto">
          <a:xfrm>
            <a:off x="1907704" y="2123019"/>
            <a:ext cx="5064267" cy="2686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7E52B5-C546-16B4-0936-043EB562EC9A}"/>
              </a:ext>
            </a:extLst>
          </p:cNvPr>
          <p:cNvSpPr txBox="1"/>
          <p:nvPr/>
        </p:nvSpPr>
        <p:spPr>
          <a:xfrm>
            <a:off x="1358556" y="4809805"/>
            <a:ext cx="6498895" cy="246221"/>
          </a:xfrm>
          <a:prstGeom prst="rect">
            <a:avLst/>
          </a:prstGeom>
          <a:noFill/>
        </p:spPr>
        <p:txBody>
          <a:bodyPr wrap="none" rtlCol="0">
            <a:spAutoFit/>
          </a:bodyPr>
          <a:lstStyle/>
          <a:p>
            <a:r>
              <a:rPr lang="en-US" sz="1000" dirty="0">
                <a:hlinkClick r:id="rId4"/>
              </a:rPr>
              <a:t>https://cy.ons.gov.uk/economy/inflationandpriceindices/bulletins/consumerpriceinflation/january2023/previous/v1</a:t>
            </a:r>
            <a:r>
              <a:rPr lang="en-US" sz="1000" dirty="0"/>
              <a:t> </a:t>
            </a:r>
          </a:p>
        </p:txBody>
      </p:sp>
      <p:sp>
        <p:nvSpPr>
          <p:cNvPr id="5" name="TextBox 4">
            <a:extLst>
              <a:ext uri="{FF2B5EF4-FFF2-40B4-BE49-F238E27FC236}">
                <a16:creationId xmlns:a16="http://schemas.microsoft.com/office/drawing/2014/main" id="{275E3B28-25FE-1B80-8D74-33D7C5D56CA9}"/>
              </a:ext>
            </a:extLst>
          </p:cNvPr>
          <p:cNvSpPr txBox="1"/>
          <p:nvPr/>
        </p:nvSpPr>
        <p:spPr>
          <a:xfrm>
            <a:off x="1520651" y="1846020"/>
            <a:ext cx="5958682" cy="276999"/>
          </a:xfrm>
          <a:prstGeom prst="rect">
            <a:avLst/>
          </a:prstGeom>
          <a:noFill/>
        </p:spPr>
        <p:txBody>
          <a:bodyPr wrap="none" rtlCol="0">
            <a:spAutoFit/>
          </a:bodyPr>
          <a:lstStyle/>
          <a:p>
            <a:r>
              <a:rPr lang="en-US" sz="1200" dirty="0">
                <a:solidFill>
                  <a:srgbClr val="000000"/>
                </a:solidFill>
              </a:rPr>
              <a:t>CPI compared with selected G7 annual inflation rates, January 2013 to January 2023</a:t>
            </a:r>
          </a:p>
        </p:txBody>
      </p:sp>
      <p:sp>
        <p:nvSpPr>
          <p:cNvPr id="8" name="TextBox 7">
            <a:extLst>
              <a:ext uri="{FF2B5EF4-FFF2-40B4-BE49-F238E27FC236}">
                <a16:creationId xmlns:a16="http://schemas.microsoft.com/office/drawing/2014/main" id="{C5F2A282-120F-1C38-394E-F8C9A54DAB1A}"/>
              </a:ext>
            </a:extLst>
          </p:cNvPr>
          <p:cNvSpPr txBox="1"/>
          <p:nvPr/>
        </p:nvSpPr>
        <p:spPr>
          <a:xfrm>
            <a:off x="7078548" y="2806760"/>
            <a:ext cx="1860057" cy="1200329"/>
          </a:xfrm>
          <a:prstGeom prst="rect">
            <a:avLst/>
          </a:prstGeom>
          <a:noFill/>
        </p:spPr>
        <p:txBody>
          <a:bodyPr wrap="square" rtlCol="0">
            <a:spAutoFit/>
          </a:bodyPr>
          <a:lstStyle/>
          <a:p>
            <a:r>
              <a:rPr lang="en-US" sz="1200" dirty="0">
                <a:solidFill>
                  <a:srgbClr val="000000"/>
                </a:solidFill>
              </a:rPr>
              <a:t>Largest upward contributions came from housing and household services (electricity, gas, other fuels), and non-alcoholic beverages </a:t>
            </a:r>
          </a:p>
        </p:txBody>
      </p:sp>
      <p:cxnSp>
        <p:nvCxnSpPr>
          <p:cNvPr id="10" name="Curved Connector 9">
            <a:extLst>
              <a:ext uri="{FF2B5EF4-FFF2-40B4-BE49-F238E27FC236}">
                <a16:creationId xmlns:a16="http://schemas.microsoft.com/office/drawing/2014/main" id="{58CC155E-FC4D-5324-7DCD-A627AEBF4F89}"/>
              </a:ext>
            </a:extLst>
          </p:cNvPr>
          <p:cNvCxnSpPr>
            <a:cxnSpLocks/>
          </p:cNvCxnSpPr>
          <p:nvPr/>
        </p:nvCxnSpPr>
        <p:spPr>
          <a:xfrm>
            <a:off x="6372199" y="3066312"/>
            <a:ext cx="599772" cy="225518"/>
          </a:xfrm>
          <a:prstGeom prst="curvedConnector3">
            <a:avLst>
              <a:gd name="adj1" fmla="val 3366"/>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ABDE5BF-AA39-4E70-85B7-547D9FA8276C}" type="slidenum">
              <a:rPr lang="en-GB" altLang="en-US"/>
              <a:pPr/>
              <a:t>21</a:t>
            </a:fld>
            <a:endParaRPr lang="en-GB" altLang="en-US"/>
          </a:p>
        </p:txBody>
      </p:sp>
      <p:sp>
        <p:nvSpPr>
          <p:cNvPr id="717827" name="Rectangle 3"/>
          <p:cNvSpPr>
            <a:spLocks noGrp="1" noChangeArrowheads="1"/>
          </p:cNvSpPr>
          <p:nvPr>
            <p:ph type="body" idx="4294967295"/>
          </p:nvPr>
        </p:nvSpPr>
        <p:spPr>
          <a:xfrm>
            <a:off x="1411998" y="1059656"/>
            <a:ext cx="5779294" cy="782241"/>
          </a:xfrm>
        </p:spPr>
        <p:txBody>
          <a:bodyPr/>
          <a:lstStyle/>
          <a:p>
            <a:pPr marL="0" indent="0">
              <a:lnSpc>
                <a:spcPct val="90000"/>
              </a:lnSpc>
              <a:buNone/>
            </a:pPr>
            <a:r>
              <a:rPr lang="en-GB" altLang="en-US" sz="1500" b="1" u="sng" dirty="0">
                <a:solidFill>
                  <a:schemeClr val="bg2">
                    <a:lumMod val="10000"/>
                  </a:schemeClr>
                </a:solidFill>
              </a:rPr>
              <a:t>Inflation</a:t>
            </a:r>
            <a:r>
              <a:rPr lang="en-GB" altLang="en-US" sz="1500" dirty="0">
                <a:solidFill>
                  <a:schemeClr val="bg2">
                    <a:lumMod val="10000"/>
                  </a:schemeClr>
                </a:solidFill>
              </a:rPr>
              <a:t> refers to rise in general price levels in an economy, e.g., consumer price index (CPI)</a:t>
            </a:r>
          </a:p>
          <a:p>
            <a:pPr>
              <a:lnSpc>
                <a:spcPct val="90000"/>
              </a:lnSpc>
              <a:buFontTx/>
              <a:buNone/>
            </a:pPr>
            <a:endParaRPr lang="en-GB" altLang="en-US" dirty="0"/>
          </a:p>
        </p:txBody>
      </p:sp>
      <p:pic>
        <p:nvPicPr>
          <p:cNvPr id="717828" name="Picture 4" descr="750px-US_Consumer_Price_Index_Graph_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094" y="2065735"/>
            <a:ext cx="3969544" cy="24824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black">
          <a:xfrm>
            <a:off x="1143000" y="8691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pPr algn="ctr"/>
            <a:r>
              <a:rPr lang="en-GB" altLang="en-US" sz="2400" kern="0" dirty="0">
                <a:solidFill>
                  <a:schemeClr val="tx2">
                    <a:lumMod val="75000"/>
                  </a:schemeClr>
                </a:solidFill>
              </a:rPr>
              <a:t>Inflation &amp; Escalation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5. Inflation and Escalation</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a:xfrm>
            <a:off x="251520" y="1099863"/>
            <a:ext cx="8712968" cy="3494760"/>
          </a:xfrm>
        </p:spPr>
        <p:txBody>
          <a:bodyPr/>
          <a:lstStyle/>
          <a:p>
            <a:r>
              <a:rPr lang="en-GB" altLang="en-US" sz="1800" b="1" u="sng" dirty="0">
                <a:solidFill>
                  <a:schemeClr val="bg2">
                    <a:lumMod val="10000"/>
                  </a:schemeClr>
                </a:solidFill>
              </a:rPr>
              <a:t>Escalation</a:t>
            </a:r>
            <a:r>
              <a:rPr lang="en-GB" altLang="en-US" sz="1800" dirty="0">
                <a:solidFill>
                  <a:schemeClr val="bg2">
                    <a:lumMod val="10000"/>
                  </a:schemeClr>
                </a:solidFill>
              </a:rPr>
              <a:t> refers to a rise in price of a </a:t>
            </a:r>
            <a:r>
              <a:rPr lang="en-GB" altLang="en-US" sz="1800" u="sng" dirty="0">
                <a:solidFill>
                  <a:schemeClr val="bg2">
                    <a:lumMod val="10000"/>
                  </a:schemeClr>
                </a:solidFill>
              </a:rPr>
              <a:t>certain commodity</a:t>
            </a:r>
          </a:p>
          <a:p>
            <a:pPr lvl="1"/>
            <a:r>
              <a:rPr lang="en-GB" altLang="en-US" sz="1500" dirty="0">
                <a:solidFill>
                  <a:schemeClr val="bg2">
                    <a:lumMod val="10000"/>
                  </a:schemeClr>
                </a:solidFill>
              </a:rPr>
              <a:t>e.g., due to resource depletion, new regulation, increasing demand, supply shortages, etc. </a:t>
            </a:r>
          </a:p>
          <a:p>
            <a:endParaRPr lang="en-US" dirty="0"/>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Escalation</a:t>
            </a:r>
          </a:p>
        </p:txBody>
      </p:sp>
      <p:pic>
        <p:nvPicPr>
          <p:cNvPr id="6" name="Picture 5">
            <a:extLst>
              <a:ext uri="{FF2B5EF4-FFF2-40B4-BE49-F238E27FC236}">
                <a16:creationId xmlns:a16="http://schemas.microsoft.com/office/drawing/2014/main" id="{852EF1D8-5C3A-C49A-796F-B03C6EEF0219}"/>
              </a:ext>
            </a:extLst>
          </p:cNvPr>
          <p:cNvPicPr>
            <a:picLocks noChangeAspect="1"/>
          </p:cNvPicPr>
          <p:nvPr/>
        </p:nvPicPr>
        <p:blipFill>
          <a:blip r:embed="rId3"/>
          <a:stretch>
            <a:fillRect/>
          </a:stretch>
        </p:blipFill>
        <p:spPr>
          <a:xfrm>
            <a:off x="1075216" y="1712142"/>
            <a:ext cx="6993568" cy="3026885"/>
          </a:xfrm>
          <a:prstGeom prst="rect">
            <a:avLst/>
          </a:prstGeom>
        </p:spPr>
      </p:pic>
      <p:sp>
        <p:nvSpPr>
          <p:cNvPr id="7" name="TextBox 6">
            <a:extLst>
              <a:ext uri="{FF2B5EF4-FFF2-40B4-BE49-F238E27FC236}">
                <a16:creationId xmlns:a16="http://schemas.microsoft.com/office/drawing/2014/main" id="{45F4E059-ED0B-E15A-3C5A-3BE15346E0D7}"/>
              </a:ext>
            </a:extLst>
          </p:cNvPr>
          <p:cNvSpPr txBox="1"/>
          <p:nvPr/>
        </p:nvSpPr>
        <p:spPr>
          <a:xfrm>
            <a:off x="2285894" y="4761525"/>
            <a:ext cx="4644220" cy="246221"/>
          </a:xfrm>
          <a:prstGeom prst="rect">
            <a:avLst/>
          </a:prstGeom>
          <a:noFill/>
        </p:spPr>
        <p:txBody>
          <a:bodyPr wrap="none" rtlCol="0">
            <a:spAutoFit/>
          </a:bodyPr>
          <a:lstStyle/>
          <a:p>
            <a:r>
              <a:rPr lang="en-US" sz="1000" dirty="0">
                <a:hlinkClick r:id="rId4"/>
              </a:rPr>
              <a:t>https://www.indexmundi.com/commodities/?commodity=crude-oil&amp;months=360</a:t>
            </a:r>
            <a:r>
              <a:rPr lang="en-US" sz="1000" dirty="0"/>
              <a:t> </a:t>
            </a:r>
          </a:p>
        </p:txBody>
      </p:sp>
      <p:sp>
        <p:nvSpPr>
          <p:cNvPr id="5" name="TextBox 4">
            <a:extLst>
              <a:ext uri="{FF2B5EF4-FFF2-40B4-BE49-F238E27FC236}">
                <a16:creationId xmlns:a16="http://schemas.microsoft.com/office/drawing/2014/main" id="{12A27122-72A1-01C9-9EAA-972A67649BDC}"/>
              </a:ext>
            </a:extLst>
          </p:cNvPr>
          <p:cNvSpPr txBox="1"/>
          <p:nvPr/>
        </p:nvSpPr>
        <p:spPr>
          <a:xfrm rot="16200000">
            <a:off x="1482461" y="4332372"/>
            <a:ext cx="468963" cy="338554"/>
          </a:xfrm>
          <a:prstGeom prst="rect">
            <a:avLst/>
          </a:prstGeom>
          <a:solidFill>
            <a:schemeClr val="bg1"/>
          </a:solidFill>
        </p:spPr>
        <p:txBody>
          <a:bodyPr wrap="square" rtlCol="0">
            <a:spAutoFit/>
          </a:bodyPr>
          <a:lstStyle/>
          <a:p>
            <a:pPr algn="r"/>
            <a:r>
              <a:rPr lang="en-US" sz="800" dirty="0">
                <a:solidFill>
                  <a:srgbClr val="000000"/>
                </a:solidFill>
              </a:rPr>
              <a:t>Mar</a:t>
            </a:r>
          </a:p>
          <a:p>
            <a:pPr algn="r"/>
            <a:r>
              <a:rPr lang="en-US" sz="800" dirty="0">
                <a:solidFill>
                  <a:srgbClr val="000000"/>
                </a:solidFill>
              </a:rPr>
              <a:t>1993</a:t>
            </a:r>
          </a:p>
        </p:txBody>
      </p:sp>
      <p:sp>
        <p:nvSpPr>
          <p:cNvPr id="9" name="TextBox 8">
            <a:extLst>
              <a:ext uri="{FF2B5EF4-FFF2-40B4-BE49-F238E27FC236}">
                <a16:creationId xmlns:a16="http://schemas.microsoft.com/office/drawing/2014/main" id="{5C343B80-9A0E-36D3-3CC3-8340E234C013}"/>
              </a:ext>
            </a:extLst>
          </p:cNvPr>
          <p:cNvSpPr txBox="1"/>
          <p:nvPr/>
        </p:nvSpPr>
        <p:spPr>
          <a:xfrm rot="16200000">
            <a:off x="2444445" y="4320031"/>
            <a:ext cx="468963" cy="338554"/>
          </a:xfrm>
          <a:prstGeom prst="rect">
            <a:avLst/>
          </a:prstGeom>
          <a:solidFill>
            <a:schemeClr val="bg1"/>
          </a:solidFill>
        </p:spPr>
        <p:txBody>
          <a:bodyPr wrap="square" rtlCol="0">
            <a:spAutoFit/>
          </a:bodyPr>
          <a:lstStyle/>
          <a:p>
            <a:pPr algn="r"/>
            <a:r>
              <a:rPr lang="en-US" sz="800" dirty="0">
                <a:solidFill>
                  <a:srgbClr val="000000"/>
                </a:solidFill>
              </a:rPr>
              <a:t>Mar</a:t>
            </a:r>
          </a:p>
          <a:p>
            <a:pPr algn="r"/>
            <a:r>
              <a:rPr lang="en-US" sz="800" dirty="0">
                <a:solidFill>
                  <a:srgbClr val="000000"/>
                </a:solidFill>
              </a:rPr>
              <a:t>1998</a:t>
            </a:r>
          </a:p>
        </p:txBody>
      </p:sp>
      <p:sp>
        <p:nvSpPr>
          <p:cNvPr id="10" name="TextBox 9">
            <a:extLst>
              <a:ext uri="{FF2B5EF4-FFF2-40B4-BE49-F238E27FC236}">
                <a16:creationId xmlns:a16="http://schemas.microsoft.com/office/drawing/2014/main" id="{97DB0A50-2251-6591-DA09-83892E30CE8D}"/>
              </a:ext>
            </a:extLst>
          </p:cNvPr>
          <p:cNvSpPr txBox="1"/>
          <p:nvPr/>
        </p:nvSpPr>
        <p:spPr>
          <a:xfrm rot="16200000">
            <a:off x="3411538" y="4322185"/>
            <a:ext cx="468963" cy="338554"/>
          </a:xfrm>
          <a:prstGeom prst="rect">
            <a:avLst/>
          </a:prstGeom>
          <a:solidFill>
            <a:schemeClr val="bg1"/>
          </a:solidFill>
        </p:spPr>
        <p:txBody>
          <a:bodyPr wrap="square" rtlCol="0">
            <a:spAutoFit/>
          </a:bodyPr>
          <a:lstStyle/>
          <a:p>
            <a:pPr algn="r"/>
            <a:r>
              <a:rPr lang="en-US" sz="800" dirty="0">
                <a:solidFill>
                  <a:srgbClr val="000000"/>
                </a:solidFill>
              </a:rPr>
              <a:t>Mar</a:t>
            </a:r>
          </a:p>
          <a:p>
            <a:pPr algn="r"/>
            <a:r>
              <a:rPr lang="en-US" sz="800" dirty="0">
                <a:solidFill>
                  <a:srgbClr val="000000"/>
                </a:solidFill>
              </a:rPr>
              <a:t>2003</a:t>
            </a:r>
          </a:p>
        </p:txBody>
      </p:sp>
      <p:sp>
        <p:nvSpPr>
          <p:cNvPr id="11" name="TextBox 10">
            <a:extLst>
              <a:ext uri="{FF2B5EF4-FFF2-40B4-BE49-F238E27FC236}">
                <a16:creationId xmlns:a16="http://schemas.microsoft.com/office/drawing/2014/main" id="{1CFAC057-480A-2EBB-69CA-B6DB345867EF}"/>
              </a:ext>
            </a:extLst>
          </p:cNvPr>
          <p:cNvSpPr txBox="1"/>
          <p:nvPr/>
        </p:nvSpPr>
        <p:spPr>
          <a:xfrm rot="16200000">
            <a:off x="4542800" y="4322186"/>
            <a:ext cx="468963" cy="338554"/>
          </a:xfrm>
          <a:prstGeom prst="rect">
            <a:avLst/>
          </a:prstGeom>
          <a:solidFill>
            <a:schemeClr val="bg1"/>
          </a:solidFill>
        </p:spPr>
        <p:txBody>
          <a:bodyPr wrap="square" rtlCol="0">
            <a:spAutoFit/>
          </a:bodyPr>
          <a:lstStyle/>
          <a:p>
            <a:pPr algn="r"/>
            <a:r>
              <a:rPr lang="en-US" sz="800" dirty="0">
                <a:solidFill>
                  <a:srgbClr val="000000"/>
                </a:solidFill>
              </a:rPr>
              <a:t>Mar</a:t>
            </a:r>
          </a:p>
          <a:p>
            <a:pPr algn="r"/>
            <a:r>
              <a:rPr lang="en-US" sz="800" dirty="0">
                <a:solidFill>
                  <a:srgbClr val="000000"/>
                </a:solidFill>
              </a:rPr>
              <a:t>2008</a:t>
            </a:r>
          </a:p>
        </p:txBody>
      </p:sp>
      <p:sp>
        <p:nvSpPr>
          <p:cNvPr id="12" name="TextBox 11">
            <a:extLst>
              <a:ext uri="{FF2B5EF4-FFF2-40B4-BE49-F238E27FC236}">
                <a16:creationId xmlns:a16="http://schemas.microsoft.com/office/drawing/2014/main" id="{441F0B22-892B-FC93-199C-F1F674FB5F0A}"/>
              </a:ext>
            </a:extLst>
          </p:cNvPr>
          <p:cNvSpPr txBox="1"/>
          <p:nvPr/>
        </p:nvSpPr>
        <p:spPr>
          <a:xfrm rot="16200000">
            <a:off x="5586916" y="4320030"/>
            <a:ext cx="468963" cy="338554"/>
          </a:xfrm>
          <a:prstGeom prst="rect">
            <a:avLst/>
          </a:prstGeom>
          <a:solidFill>
            <a:schemeClr val="bg1"/>
          </a:solidFill>
        </p:spPr>
        <p:txBody>
          <a:bodyPr wrap="square" rtlCol="0">
            <a:spAutoFit/>
          </a:bodyPr>
          <a:lstStyle/>
          <a:p>
            <a:pPr algn="r"/>
            <a:r>
              <a:rPr lang="en-US" sz="800" dirty="0">
                <a:solidFill>
                  <a:srgbClr val="000000"/>
                </a:solidFill>
              </a:rPr>
              <a:t>Mar</a:t>
            </a:r>
          </a:p>
          <a:p>
            <a:pPr algn="r"/>
            <a:r>
              <a:rPr lang="en-US" sz="800" dirty="0">
                <a:solidFill>
                  <a:srgbClr val="000000"/>
                </a:solidFill>
              </a:rPr>
              <a:t>2013</a:t>
            </a:r>
          </a:p>
        </p:txBody>
      </p:sp>
      <p:sp>
        <p:nvSpPr>
          <p:cNvPr id="13" name="TextBox 12">
            <a:extLst>
              <a:ext uri="{FF2B5EF4-FFF2-40B4-BE49-F238E27FC236}">
                <a16:creationId xmlns:a16="http://schemas.microsoft.com/office/drawing/2014/main" id="{F9CBEAFA-75AA-9D0F-1E33-26AC96781FD4}"/>
              </a:ext>
            </a:extLst>
          </p:cNvPr>
          <p:cNvSpPr txBox="1"/>
          <p:nvPr/>
        </p:nvSpPr>
        <p:spPr>
          <a:xfrm rot="16200000">
            <a:off x="6724621" y="4332372"/>
            <a:ext cx="468963" cy="338554"/>
          </a:xfrm>
          <a:prstGeom prst="rect">
            <a:avLst/>
          </a:prstGeom>
          <a:solidFill>
            <a:schemeClr val="bg1"/>
          </a:solidFill>
        </p:spPr>
        <p:txBody>
          <a:bodyPr wrap="square" rtlCol="0">
            <a:spAutoFit/>
          </a:bodyPr>
          <a:lstStyle/>
          <a:p>
            <a:pPr algn="r"/>
            <a:r>
              <a:rPr lang="en-US" sz="800" dirty="0">
                <a:solidFill>
                  <a:srgbClr val="000000"/>
                </a:solidFill>
              </a:rPr>
              <a:t>Mar</a:t>
            </a:r>
          </a:p>
          <a:p>
            <a:pPr algn="r"/>
            <a:r>
              <a:rPr lang="en-US" sz="800" dirty="0">
                <a:solidFill>
                  <a:srgbClr val="000000"/>
                </a:solidFill>
              </a:rPr>
              <a:t>2018</a:t>
            </a:r>
          </a:p>
        </p:txBody>
      </p:sp>
    </p:spTree>
    <p:extLst>
      <p:ext uri="{BB962C8B-B14F-4D97-AF65-F5344CB8AC3E}">
        <p14:creationId xmlns:p14="http://schemas.microsoft.com/office/powerpoint/2010/main" val="409707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1F91707-F4F2-4987-AC0B-9BE98B36B50E}" type="slidenum">
              <a:rPr lang="en-GB" altLang="en-US"/>
              <a:pPr/>
              <a:t>23</a:t>
            </a:fld>
            <a:endParaRPr lang="en-GB" altLang="en-US"/>
          </a:p>
        </p:txBody>
      </p:sp>
      <p:sp>
        <p:nvSpPr>
          <p:cNvPr id="718851" name="Rectangle 3"/>
          <p:cNvSpPr>
            <a:spLocks noGrp="1" noChangeArrowheads="1"/>
          </p:cNvSpPr>
          <p:nvPr>
            <p:ph type="body" idx="4294967295"/>
          </p:nvPr>
        </p:nvSpPr>
        <p:spPr>
          <a:xfrm>
            <a:off x="1952709" y="897731"/>
            <a:ext cx="5779294" cy="1539479"/>
          </a:xfrm>
        </p:spPr>
        <p:txBody>
          <a:bodyPr>
            <a:normAutofit/>
          </a:bodyPr>
          <a:lstStyle/>
          <a:p>
            <a:pPr marL="0" indent="0">
              <a:buNone/>
            </a:pPr>
            <a:r>
              <a:rPr lang="en-GB" altLang="en-US" sz="1500" b="1" u="sng" dirty="0">
                <a:solidFill>
                  <a:schemeClr val="bg2">
                    <a:lumMod val="10000"/>
                  </a:schemeClr>
                </a:solidFill>
              </a:rPr>
              <a:t>Escalation</a:t>
            </a:r>
            <a:r>
              <a:rPr lang="en-GB" altLang="en-US" sz="1500" dirty="0">
                <a:solidFill>
                  <a:schemeClr val="bg2">
                    <a:lumMod val="10000"/>
                  </a:schemeClr>
                </a:solidFill>
              </a:rPr>
              <a:t> refers to a rise in price of a </a:t>
            </a:r>
            <a:r>
              <a:rPr lang="en-GB" altLang="en-US" sz="1500" u="sng" dirty="0">
                <a:solidFill>
                  <a:schemeClr val="bg2">
                    <a:lumMod val="10000"/>
                  </a:schemeClr>
                </a:solidFill>
              </a:rPr>
              <a:t>certain commodity</a:t>
            </a:r>
            <a:r>
              <a:rPr lang="en-GB" altLang="en-US" sz="1500" dirty="0">
                <a:solidFill>
                  <a:schemeClr val="bg2">
                    <a:lumMod val="10000"/>
                  </a:schemeClr>
                </a:solidFill>
              </a:rPr>
              <a:t> (e.g., due to resource depletion, new regulation, increasing demand, supply shortages, etc.) </a:t>
            </a:r>
          </a:p>
        </p:txBody>
      </p:sp>
      <p:sp>
        <p:nvSpPr>
          <p:cNvPr id="10" name="Rectangle 2"/>
          <p:cNvSpPr txBox="1">
            <a:spLocks noChangeArrowheads="1"/>
          </p:cNvSpPr>
          <p:nvPr/>
        </p:nvSpPr>
        <p:spPr bwMode="black">
          <a:xfrm>
            <a:off x="1143000" y="8691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pPr algn="ctr"/>
            <a:r>
              <a:rPr lang="en-GB" altLang="en-US" sz="2400" kern="0" dirty="0">
                <a:solidFill>
                  <a:schemeClr val="tx2">
                    <a:lumMod val="75000"/>
                  </a:schemeClr>
                </a:solidFill>
              </a:rPr>
              <a:t>Inflation &amp; Escalation</a:t>
            </a:r>
          </a:p>
        </p:txBody>
      </p:sp>
      <p:pic>
        <p:nvPicPr>
          <p:cNvPr id="747523" name="Picture 3"/>
          <p:cNvPicPr>
            <a:picLocks noChangeArrowheads="1"/>
          </p:cNvPicPr>
          <p:nvPr/>
        </p:nvPicPr>
        <p:blipFill rotWithShape="1">
          <a:blip r:embed="rId2">
            <a:extLst>
              <a:ext uri="{28A0092B-C50C-407E-A947-70E740481C1C}">
                <a14:useLocalDpi xmlns:a14="http://schemas.microsoft.com/office/drawing/2010/main" val="0"/>
              </a:ext>
            </a:extLst>
          </a:blip>
          <a:srcRect b="4403"/>
          <a:stretch/>
        </p:blipFill>
        <p:spPr bwMode="auto">
          <a:xfrm>
            <a:off x="1142619" y="2168769"/>
            <a:ext cx="3089529" cy="198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77634" y="4254087"/>
            <a:ext cx="3429000" cy="184666"/>
          </a:xfrm>
          <a:prstGeom prst="rect">
            <a:avLst/>
          </a:prstGeom>
        </p:spPr>
        <p:txBody>
          <a:bodyPr>
            <a:spAutoFit/>
          </a:bodyPr>
          <a:lstStyle/>
          <a:p>
            <a:r>
              <a:rPr lang="en-GB" sz="600" dirty="0">
                <a:latin typeface="+mj-lt"/>
              </a:rPr>
              <a:t>https://www.ihs.com/Info/cera/ihsindexes/index.html</a:t>
            </a:r>
          </a:p>
        </p:txBody>
      </p:sp>
      <p:pic>
        <p:nvPicPr>
          <p:cNvPr id="7475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43" r="-643"/>
          <a:stretch/>
        </p:blipFill>
        <p:spPr bwMode="auto">
          <a:xfrm>
            <a:off x="4221000" y="2168769"/>
            <a:ext cx="3805840" cy="198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09420" y="4245936"/>
            <a:ext cx="3429000" cy="184666"/>
          </a:xfrm>
          <a:prstGeom prst="rect">
            <a:avLst/>
          </a:prstGeom>
        </p:spPr>
        <p:txBody>
          <a:bodyPr>
            <a:spAutoFit/>
          </a:bodyPr>
          <a:lstStyle/>
          <a:p>
            <a:r>
              <a:rPr lang="en-GB" sz="600" dirty="0"/>
              <a:t>http://www.indexmundi.com/commodities/?commodity=crude-oil&amp;months=360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5. Inflation and Escalation</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History of Oil Prices</a:t>
            </a:r>
          </a:p>
        </p:txBody>
      </p:sp>
      <p:pic>
        <p:nvPicPr>
          <p:cNvPr id="3074" name="Picture 2" descr="Oil prices explained: Putting a dollar value on a barrel of crude | Oil ...">
            <a:extLst>
              <a:ext uri="{FF2B5EF4-FFF2-40B4-BE49-F238E27FC236}">
                <a16:creationId xmlns:a16="http://schemas.microsoft.com/office/drawing/2014/main" id="{DDC09C55-3727-B204-69AD-F60E262E3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82" y="1051951"/>
            <a:ext cx="7019619" cy="36328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EB2279-AFA3-DD92-DAEB-14BC8FF0BBEB}"/>
              </a:ext>
            </a:extLst>
          </p:cNvPr>
          <p:cNvSpPr txBox="1"/>
          <p:nvPr/>
        </p:nvSpPr>
        <p:spPr>
          <a:xfrm>
            <a:off x="1614235" y="4687537"/>
            <a:ext cx="5987537" cy="246221"/>
          </a:xfrm>
          <a:prstGeom prst="rect">
            <a:avLst/>
          </a:prstGeom>
          <a:noFill/>
        </p:spPr>
        <p:txBody>
          <a:bodyPr wrap="none" rtlCol="0">
            <a:spAutoFit/>
          </a:bodyPr>
          <a:lstStyle/>
          <a:p>
            <a:r>
              <a:rPr lang="en-US" sz="1000" dirty="0">
                <a:hlinkClick r:id="rId4"/>
              </a:rPr>
              <a:t>https://www.oilsandsmagazine.com/market-insights/oil-prices-explained-how-to-value-a-barrel-of-crude</a:t>
            </a:r>
            <a:endParaRPr lang="en-US" sz="1000" dirty="0"/>
          </a:p>
        </p:txBody>
      </p:sp>
    </p:spTree>
    <p:extLst>
      <p:ext uri="{BB962C8B-B14F-4D97-AF65-F5344CB8AC3E}">
        <p14:creationId xmlns:p14="http://schemas.microsoft.com/office/powerpoint/2010/main" val="9129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0" name="Picture 4" descr="COVID-19 Shocks Mean No Respite For Oil And Gas In Future | Maplecroft">
            <a:extLst>
              <a:ext uri="{FF2B5EF4-FFF2-40B4-BE49-F238E27FC236}">
                <a16:creationId xmlns:a16="http://schemas.microsoft.com/office/drawing/2014/main" id="{73995D17-1BF6-D57F-601E-37FFAE6F8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15566"/>
            <a:ext cx="5454216" cy="2258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5. Inflation and Escalation</a:t>
            </a:r>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History of Oil Prices</a:t>
            </a:r>
          </a:p>
        </p:txBody>
      </p:sp>
      <p:pic>
        <p:nvPicPr>
          <p:cNvPr id="6" name="Picture 5">
            <a:extLst>
              <a:ext uri="{FF2B5EF4-FFF2-40B4-BE49-F238E27FC236}">
                <a16:creationId xmlns:a16="http://schemas.microsoft.com/office/drawing/2014/main" id="{AD00B40D-28C2-79E5-580E-9B34302A86AE}"/>
              </a:ext>
            </a:extLst>
          </p:cNvPr>
          <p:cNvPicPr>
            <a:picLocks noChangeAspect="1"/>
          </p:cNvPicPr>
          <p:nvPr/>
        </p:nvPicPr>
        <p:blipFill>
          <a:blip r:embed="rId3"/>
          <a:stretch>
            <a:fillRect/>
          </a:stretch>
        </p:blipFill>
        <p:spPr>
          <a:xfrm>
            <a:off x="2181199" y="3268857"/>
            <a:ext cx="4191000" cy="1790700"/>
          </a:xfrm>
          <a:prstGeom prst="rect">
            <a:avLst/>
          </a:prstGeom>
        </p:spPr>
      </p:pic>
      <p:sp>
        <p:nvSpPr>
          <p:cNvPr id="3" name="TextBox 2">
            <a:extLst>
              <a:ext uri="{FF2B5EF4-FFF2-40B4-BE49-F238E27FC236}">
                <a16:creationId xmlns:a16="http://schemas.microsoft.com/office/drawing/2014/main" id="{EC6AA69E-3E75-0807-935B-7E9FC8973F42}"/>
              </a:ext>
            </a:extLst>
          </p:cNvPr>
          <p:cNvSpPr txBox="1"/>
          <p:nvPr/>
        </p:nvSpPr>
        <p:spPr>
          <a:xfrm>
            <a:off x="1907704" y="2925346"/>
            <a:ext cx="707245" cy="246221"/>
          </a:xfrm>
          <a:prstGeom prst="rect">
            <a:avLst/>
          </a:prstGeom>
          <a:solidFill>
            <a:schemeClr val="bg1"/>
          </a:solidFill>
        </p:spPr>
        <p:txBody>
          <a:bodyPr wrap="none" rtlCol="0">
            <a:spAutoFit/>
          </a:bodyPr>
          <a:lstStyle/>
          <a:p>
            <a:r>
              <a:rPr lang="en-US" sz="1000" dirty="0">
                <a:solidFill>
                  <a:srgbClr val="000000"/>
                </a:solidFill>
              </a:rPr>
              <a:t>Jan 2020</a:t>
            </a:r>
          </a:p>
        </p:txBody>
      </p:sp>
      <p:sp>
        <p:nvSpPr>
          <p:cNvPr id="5" name="TextBox 4">
            <a:extLst>
              <a:ext uri="{FF2B5EF4-FFF2-40B4-BE49-F238E27FC236}">
                <a16:creationId xmlns:a16="http://schemas.microsoft.com/office/drawing/2014/main" id="{7E2E7E27-00F0-9ECD-83E6-9742851FB187}"/>
              </a:ext>
            </a:extLst>
          </p:cNvPr>
          <p:cNvSpPr txBox="1"/>
          <p:nvPr/>
        </p:nvSpPr>
        <p:spPr>
          <a:xfrm>
            <a:off x="5076056" y="2905478"/>
            <a:ext cx="723275" cy="246221"/>
          </a:xfrm>
          <a:prstGeom prst="rect">
            <a:avLst/>
          </a:prstGeom>
          <a:solidFill>
            <a:schemeClr val="bg1"/>
          </a:solidFill>
        </p:spPr>
        <p:txBody>
          <a:bodyPr wrap="none" rtlCol="0">
            <a:spAutoFit/>
          </a:bodyPr>
          <a:lstStyle/>
          <a:p>
            <a:r>
              <a:rPr lang="en-US" sz="1000" dirty="0">
                <a:solidFill>
                  <a:srgbClr val="000000"/>
                </a:solidFill>
              </a:rPr>
              <a:t>Mar 2020</a:t>
            </a:r>
          </a:p>
        </p:txBody>
      </p:sp>
      <p:sp>
        <p:nvSpPr>
          <p:cNvPr id="7" name="TextBox 6">
            <a:extLst>
              <a:ext uri="{FF2B5EF4-FFF2-40B4-BE49-F238E27FC236}">
                <a16:creationId xmlns:a16="http://schemas.microsoft.com/office/drawing/2014/main" id="{231FB901-ADE9-7CA8-5E0C-6FF4C9AA3345}"/>
              </a:ext>
            </a:extLst>
          </p:cNvPr>
          <p:cNvSpPr txBox="1"/>
          <p:nvPr/>
        </p:nvSpPr>
        <p:spPr>
          <a:xfrm>
            <a:off x="2605170" y="2905478"/>
            <a:ext cx="2470886" cy="246221"/>
          </a:xfrm>
          <a:prstGeom prst="rect">
            <a:avLst/>
          </a:prstGeom>
          <a:solidFill>
            <a:schemeClr val="bg1"/>
          </a:solidFill>
        </p:spPr>
        <p:txBody>
          <a:bodyPr wrap="square" rtlCol="0">
            <a:spAutoFit/>
          </a:bodyPr>
          <a:lstStyle/>
          <a:p>
            <a:endParaRPr lang="en-US" sz="1000" dirty="0">
              <a:solidFill>
                <a:srgbClr val="000000"/>
              </a:solidFill>
            </a:endParaRPr>
          </a:p>
        </p:txBody>
      </p:sp>
      <p:sp>
        <p:nvSpPr>
          <p:cNvPr id="8" name="TextBox 7">
            <a:extLst>
              <a:ext uri="{FF2B5EF4-FFF2-40B4-BE49-F238E27FC236}">
                <a16:creationId xmlns:a16="http://schemas.microsoft.com/office/drawing/2014/main" id="{5B8DCD77-9355-D190-14B9-D9E7E57C6720}"/>
              </a:ext>
            </a:extLst>
          </p:cNvPr>
          <p:cNvSpPr txBox="1"/>
          <p:nvPr/>
        </p:nvSpPr>
        <p:spPr>
          <a:xfrm>
            <a:off x="5799331" y="2883225"/>
            <a:ext cx="562179" cy="169277"/>
          </a:xfrm>
          <a:prstGeom prst="rect">
            <a:avLst/>
          </a:prstGeom>
          <a:solidFill>
            <a:schemeClr val="bg1"/>
          </a:solidFill>
        </p:spPr>
        <p:txBody>
          <a:bodyPr wrap="square" rtlCol="0">
            <a:spAutoFit/>
          </a:bodyPr>
          <a:lstStyle/>
          <a:p>
            <a:endParaRPr lang="en-US" sz="500" dirty="0">
              <a:solidFill>
                <a:srgbClr val="000000"/>
              </a:solidFill>
            </a:endParaRPr>
          </a:p>
        </p:txBody>
      </p:sp>
    </p:spTree>
    <p:extLst>
      <p:ext uri="{BB962C8B-B14F-4D97-AF65-F5344CB8AC3E}">
        <p14:creationId xmlns:p14="http://schemas.microsoft.com/office/powerpoint/2010/main" val="216166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1F91707-F4F2-4987-AC0B-9BE98B36B50E}" type="slidenum">
              <a:rPr lang="en-GB" altLang="en-US"/>
              <a:pPr/>
              <a:t>26</a:t>
            </a:fld>
            <a:endParaRPr lang="en-GB" altLang="en-US"/>
          </a:p>
        </p:txBody>
      </p:sp>
      <p:sp>
        <p:nvSpPr>
          <p:cNvPr id="10" name="Rectangle 2"/>
          <p:cNvSpPr txBox="1">
            <a:spLocks noChangeArrowheads="1"/>
          </p:cNvSpPr>
          <p:nvPr/>
        </p:nvSpPr>
        <p:spPr bwMode="black">
          <a:xfrm>
            <a:off x="1143000" y="8691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pPr algn="ctr"/>
            <a:r>
              <a:rPr lang="en-GB" altLang="en-US" sz="2400" kern="0" dirty="0">
                <a:solidFill>
                  <a:schemeClr val="tx2">
                    <a:lumMod val="75000"/>
                  </a:schemeClr>
                </a:solidFill>
              </a:rPr>
              <a:t>Inflation &amp; Escalation</a:t>
            </a:r>
          </a:p>
        </p:txBody>
      </p:sp>
      <p:sp>
        <p:nvSpPr>
          <p:cNvPr id="2" name="Rectangle 1"/>
          <p:cNvSpPr/>
          <p:nvPr/>
        </p:nvSpPr>
        <p:spPr>
          <a:xfrm>
            <a:off x="2857500" y="4569972"/>
            <a:ext cx="3429000" cy="184666"/>
          </a:xfrm>
          <a:prstGeom prst="rect">
            <a:avLst/>
          </a:prstGeom>
        </p:spPr>
        <p:txBody>
          <a:bodyPr>
            <a:spAutoFit/>
          </a:bodyPr>
          <a:lstStyle/>
          <a:p>
            <a:r>
              <a:rPr lang="en-GB" sz="600" dirty="0">
                <a:latin typeface="+mj-lt"/>
              </a:rPr>
              <a:t>http://www.businessinsider.com/annotated-history-crude-oil-prices-since-1861-2014-12?IR=T</a:t>
            </a:r>
          </a:p>
        </p:txBody>
      </p:sp>
      <p:pic>
        <p:nvPicPr>
          <p:cNvPr id="74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474" y="986790"/>
            <a:ext cx="4819052" cy="359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62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6. Depreciation Methods</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a:xfrm>
            <a:off x="251520" y="1099863"/>
            <a:ext cx="8712968" cy="3494760"/>
          </a:xfrm>
        </p:spPr>
        <p:txBody>
          <a:bodyPr>
            <a:normAutofit fontScale="92500" lnSpcReduction="20000"/>
          </a:bodyPr>
          <a:lstStyle/>
          <a:p>
            <a:pPr eaLnBrk="1" hangingPunct="1"/>
            <a:r>
              <a:rPr lang="en-GB" altLang="en-US" sz="1900" b="1" dirty="0">
                <a:solidFill>
                  <a:schemeClr val="accent5">
                    <a:lumMod val="25000"/>
                  </a:schemeClr>
                </a:solidFill>
              </a:rPr>
              <a:t>Linear Depreciation</a:t>
            </a:r>
          </a:p>
          <a:p>
            <a:pPr lvl="1" indent="-384175" eaLnBrk="1" hangingPunct="1">
              <a:spcBef>
                <a:spcPts val="0"/>
              </a:spcBef>
              <a:buNone/>
            </a:pPr>
            <a:r>
              <a:rPr lang="en-GB" altLang="en-US" sz="1900" dirty="0">
                <a:solidFill>
                  <a:schemeClr val="accent5">
                    <a:lumMod val="25000"/>
                  </a:schemeClr>
                </a:solidFill>
              </a:rPr>
              <a:t>Asset value depreciated as a straight line over depreciation period</a:t>
            </a:r>
          </a:p>
          <a:p>
            <a:pPr marL="342900" lvl="1" indent="-342900" eaLnBrk="1" hangingPunct="1">
              <a:spcBef>
                <a:spcPts val="1200"/>
              </a:spcBef>
              <a:buFont typeface="Arial" panose="020B0604020202020204" pitchFamily="34" charset="0"/>
              <a:buChar char="•"/>
            </a:pPr>
            <a:r>
              <a:rPr lang="en-GB" altLang="en-US" sz="1900" b="1" dirty="0">
                <a:solidFill>
                  <a:schemeClr val="accent5">
                    <a:lumMod val="25000"/>
                  </a:schemeClr>
                </a:solidFill>
                <a:ea typeface="+mn-ea"/>
                <a:cs typeface="+mn-cs"/>
              </a:rPr>
              <a:t>Declining balance</a:t>
            </a:r>
          </a:p>
          <a:p>
            <a:pPr lvl="1" indent="-384175" eaLnBrk="1" hangingPunct="1">
              <a:spcBef>
                <a:spcPts val="0"/>
              </a:spcBef>
              <a:buFontTx/>
              <a:buNone/>
            </a:pPr>
            <a:r>
              <a:rPr lang="en-GB" altLang="en-US" sz="1900" dirty="0">
                <a:solidFill>
                  <a:schemeClr val="accent5">
                    <a:lumMod val="25000"/>
                  </a:schemeClr>
                </a:solidFill>
              </a:rPr>
              <a:t>Current asset value depreciated with a constant percentage</a:t>
            </a:r>
          </a:p>
          <a:p>
            <a:pPr marL="342900" lvl="1" indent="-342900">
              <a:spcBef>
                <a:spcPts val="1200"/>
              </a:spcBef>
              <a:buFont typeface="Arial" panose="020B0604020202020204" pitchFamily="34" charset="0"/>
              <a:buChar char="•"/>
            </a:pPr>
            <a:r>
              <a:rPr lang="en-GB" altLang="en-US" sz="1900" b="1" dirty="0">
                <a:solidFill>
                  <a:schemeClr val="accent5">
                    <a:lumMod val="25000"/>
                  </a:schemeClr>
                </a:solidFill>
              </a:rPr>
              <a:t>Declining switching to linear</a:t>
            </a:r>
          </a:p>
          <a:p>
            <a:pPr marL="358775" lvl="1" indent="0" eaLnBrk="1" hangingPunct="1">
              <a:spcBef>
                <a:spcPts val="0"/>
              </a:spcBef>
              <a:buNone/>
            </a:pPr>
            <a:r>
              <a:rPr lang="en-GB" altLang="en-US" sz="1900" dirty="0">
                <a:solidFill>
                  <a:schemeClr val="accent5">
                    <a:lumMod val="25000"/>
                  </a:schemeClr>
                </a:solidFill>
              </a:rPr>
              <a:t>Mix of declining balance and linear depreciation. Switch to linear occurs when linear depreciation in a year is larger than what is calculated with declining balance depreciation</a:t>
            </a:r>
          </a:p>
          <a:p>
            <a:pPr marL="342900" lvl="1" indent="-342900" eaLnBrk="1" hangingPunct="1">
              <a:spcBef>
                <a:spcPts val="1200"/>
              </a:spcBef>
              <a:buFontTx/>
              <a:buChar char="•"/>
            </a:pPr>
            <a:r>
              <a:rPr lang="en-GB" altLang="en-US" sz="1900" b="1" dirty="0">
                <a:solidFill>
                  <a:schemeClr val="accent5">
                    <a:lumMod val="25000"/>
                  </a:schemeClr>
                </a:solidFill>
                <a:ea typeface="+mn-ea"/>
                <a:cs typeface="+mn-cs"/>
              </a:rPr>
              <a:t>Sum-of-the-years’ digits</a:t>
            </a:r>
          </a:p>
          <a:p>
            <a:pPr marL="358775" lvl="1" indent="0" eaLnBrk="1" hangingPunct="1">
              <a:spcBef>
                <a:spcPts val="0"/>
              </a:spcBef>
              <a:buNone/>
            </a:pPr>
            <a:r>
              <a:rPr lang="en-GB" altLang="en-US" sz="1900" dirty="0">
                <a:solidFill>
                  <a:schemeClr val="accent5">
                    <a:lumMod val="25000"/>
                  </a:schemeClr>
                </a:solidFill>
              </a:rPr>
              <a:t>Asset value depreciated by (remaining life time) / (Sum of each year of life time). E.g., over 3 years: 3/6 depreciation factor in first year, 2/6 in second &amp; 1/6 in third.</a:t>
            </a:r>
          </a:p>
          <a:p>
            <a:endParaRPr lang="en-US" dirty="0"/>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Overview</a:t>
            </a:r>
          </a:p>
        </p:txBody>
      </p:sp>
    </p:spTree>
    <p:extLst>
      <p:ext uri="{BB962C8B-B14F-4D97-AF65-F5344CB8AC3E}">
        <p14:creationId xmlns:p14="http://schemas.microsoft.com/office/powerpoint/2010/main" val="216999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6. Depreciation Methods</a:t>
            </a:r>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Overview</a:t>
            </a:r>
          </a:p>
        </p:txBody>
      </p:sp>
      <p:graphicFrame>
        <p:nvGraphicFramePr>
          <p:cNvPr id="5" name="Chart 4">
            <a:extLst>
              <a:ext uri="{FF2B5EF4-FFF2-40B4-BE49-F238E27FC236}">
                <a16:creationId xmlns:a16="http://schemas.microsoft.com/office/drawing/2014/main" id="{866F3E85-A5A7-29CA-2DFE-F6796BEB3AF0}"/>
              </a:ext>
            </a:extLst>
          </p:cNvPr>
          <p:cNvGraphicFramePr>
            <a:graphicFrameLocks/>
          </p:cNvGraphicFramePr>
          <p:nvPr>
            <p:extLst>
              <p:ext uri="{D42A27DB-BD31-4B8C-83A1-F6EECF244321}">
                <p14:modId xmlns:p14="http://schemas.microsoft.com/office/powerpoint/2010/main" val="1678897048"/>
              </p:ext>
            </p:extLst>
          </p:nvPr>
        </p:nvGraphicFramePr>
        <p:xfrm>
          <a:off x="899592" y="1080334"/>
          <a:ext cx="7200800" cy="3975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539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6. Depreciation Methods</a:t>
            </a:r>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Impacts on Tax Calculation in Income Statement</a:t>
            </a:r>
          </a:p>
        </p:txBody>
      </p:sp>
      <p:pic>
        <p:nvPicPr>
          <p:cNvPr id="3" name="Picture 2">
            <a:extLst>
              <a:ext uri="{FF2B5EF4-FFF2-40B4-BE49-F238E27FC236}">
                <a16:creationId xmlns:a16="http://schemas.microsoft.com/office/drawing/2014/main" id="{F0B5B9B4-C81E-BD12-4893-C14CE97FC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12140"/>
            <a:ext cx="6534423" cy="242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DA9A938B-0055-BCBE-1F5D-36E3CADF686C}"/>
              </a:ext>
            </a:extLst>
          </p:cNvPr>
          <p:cNvSpPr/>
          <p:nvPr/>
        </p:nvSpPr>
        <p:spPr>
          <a:xfrm>
            <a:off x="3726209" y="1617210"/>
            <a:ext cx="1728192" cy="257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CA78B36-6526-8CA1-DFA5-DED78CE31900}"/>
              </a:ext>
            </a:extLst>
          </p:cNvPr>
          <p:cNvSpPr/>
          <p:nvPr/>
        </p:nvSpPr>
        <p:spPr>
          <a:xfrm>
            <a:off x="5417792" y="1637887"/>
            <a:ext cx="2304255" cy="257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1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099863"/>
            <a:ext cx="8712968" cy="2047952"/>
          </a:xfrm>
        </p:spPr>
        <p:txBody>
          <a:bodyPr>
            <a:normAutofit fontScale="92500" lnSpcReduction="20000"/>
          </a:bodyPr>
          <a:lstStyle/>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Process of determining the present value of future cash flow</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Common practice to discount future cash flows to reflect the time value of money</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Allows comparing cash flows in different years</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Takes into account opportunity costs which can be represented by the long-term real interest rate</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(Opposite of compounding: calculating future value)</a:t>
            </a:r>
          </a:p>
          <a:p>
            <a:endParaRPr lang="en-GB" dirty="0"/>
          </a:p>
        </p:txBody>
      </p:sp>
      <p:sp>
        <p:nvSpPr>
          <p:cNvPr id="3" name="Title 2"/>
          <p:cNvSpPr>
            <a:spLocks noGrp="1"/>
          </p:cNvSpPr>
          <p:nvPr>
            <p:ph type="title"/>
          </p:nvPr>
        </p:nvSpPr>
        <p:spPr>
          <a:xfrm>
            <a:off x="251520" y="87474"/>
            <a:ext cx="9289032" cy="648072"/>
          </a:xfrm>
        </p:spPr>
        <p:txBody>
          <a:bodyPr>
            <a:normAutofit/>
          </a:bodyPr>
          <a:lstStyle/>
          <a:p>
            <a:r>
              <a:rPr lang="en-GB" sz="2800" dirty="0"/>
              <a:t>1. Discounting &amp; Discounted Cash Flow Analysis</a:t>
            </a:r>
          </a:p>
        </p:txBody>
      </p:sp>
      <p:sp>
        <p:nvSpPr>
          <p:cNvPr id="5" name="TextBox 4">
            <a:extLst>
              <a:ext uri="{FF2B5EF4-FFF2-40B4-BE49-F238E27FC236}">
                <a16:creationId xmlns:a16="http://schemas.microsoft.com/office/drawing/2014/main" id="{B86761CC-CD6D-CC10-3245-088F16C49836}"/>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Discounting</a:t>
            </a:r>
          </a:p>
        </p:txBody>
      </p:sp>
      <p:cxnSp>
        <p:nvCxnSpPr>
          <p:cNvPr id="20" name="Straight Arrow Connector 19">
            <a:extLst>
              <a:ext uri="{FF2B5EF4-FFF2-40B4-BE49-F238E27FC236}">
                <a16:creationId xmlns:a16="http://schemas.microsoft.com/office/drawing/2014/main" id="{E49410CC-F82E-2886-C9EE-245D8A3DF5D8}"/>
              </a:ext>
            </a:extLst>
          </p:cNvPr>
          <p:cNvCxnSpPr/>
          <p:nvPr/>
        </p:nvCxnSpPr>
        <p:spPr>
          <a:xfrm>
            <a:off x="1311914" y="3647594"/>
            <a:ext cx="41764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3BE8D2-50B9-2CB8-4C59-5E3303D206FF}"/>
              </a:ext>
            </a:extLst>
          </p:cNvPr>
          <p:cNvCxnSpPr>
            <a:cxnSpLocks/>
            <a:endCxn id="28" idx="1"/>
          </p:cNvCxnSpPr>
          <p:nvPr/>
        </p:nvCxnSpPr>
        <p:spPr>
          <a:xfrm>
            <a:off x="1733271" y="3935626"/>
            <a:ext cx="313338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31D936-71B8-7C6A-C9F1-7ABE5D573977}"/>
              </a:ext>
            </a:extLst>
          </p:cNvPr>
          <p:cNvCxnSpPr/>
          <p:nvPr/>
        </p:nvCxnSpPr>
        <p:spPr>
          <a:xfrm>
            <a:off x="1589255" y="353958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D5DCC6-40F9-363C-71EA-B20EBCA33A81}"/>
              </a:ext>
            </a:extLst>
          </p:cNvPr>
          <p:cNvCxnSpPr/>
          <p:nvPr/>
        </p:nvCxnSpPr>
        <p:spPr>
          <a:xfrm>
            <a:off x="5045639" y="353958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5B5DD42-F749-4CE4-4481-961782093FD2}"/>
              </a:ext>
            </a:extLst>
          </p:cNvPr>
          <p:cNvSpPr txBox="1"/>
          <p:nvPr/>
        </p:nvSpPr>
        <p:spPr>
          <a:xfrm>
            <a:off x="1361625" y="3781737"/>
            <a:ext cx="40267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PV</a:t>
            </a:r>
          </a:p>
        </p:txBody>
      </p:sp>
      <p:sp>
        <p:nvSpPr>
          <p:cNvPr id="28" name="TextBox 27">
            <a:extLst>
              <a:ext uri="{FF2B5EF4-FFF2-40B4-BE49-F238E27FC236}">
                <a16:creationId xmlns:a16="http://schemas.microsoft.com/office/drawing/2014/main" id="{06A183A9-8AFB-1290-E5B5-AD8F26F37367}"/>
              </a:ext>
            </a:extLst>
          </p:cNvPr>
          <p:cNvSpPr txBox="1"/>
          <p:nvPr/>
        </p:nvSpPr>
        <p:spPr>
          <a:xfrm>
            <a:off x="4866656" y="3781737"/>
            <a:ext cx="1439689"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FV = PV * (1+r)</a:t>
            </a:r>
            <a:r>
              <a:rPr lang="en-US" sz="1400" i="1" baseline="30000" dirty="0">
                <a:latin typeface="Times New Roman" panose="02020603050405020304" pitchFamily="18" charset="0"/>
                <a:cs typeface="Times New Roman" panose="02020603050405020304" pitchFamily="18" charset="0"/>
              </a:rPr>
              <a:t>t</a:t>
            </a:r>
          </a:p>
        </p:txBody>
      </p:sp>
      <p:sp>
        <p:nvSpPr>
          <p:cNvPr id="30" name="TextBox 29">
            <a:extLst>
              <a:ext uri="{FF2B5EF4-FFF2-40B4-BE49-F238E27FC236}">
                <a16:creationId xmlns:a16="http://schemas.microsoft.com/office/drawing/2014/main" id="{B12AC8D4-6701-8114-B911-4217D0085446}"/>
              </a:ext>
            </a:extLst>
          </p:cNvPr>
          <p:cNvSpPr txBox="1"/>
          <p:nvPr/>
        </p:nvSpPr>
        <p:spPr>
          <a:xfrm>
            <a:off x="1452038" y="3234116"/>
            <a:ext cx="27443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0</a:t>
            </a:r>
          </a:p>
        </p:txBody>
      </p:sp>
      <p:sp>
        <p:nvSpPr>
          <p:cNvPr id="31" name="TextBox 30">
            <a:extLst>
              <a:ext uri="{FF2B5EF4-FFF2-40B4-BE49-F238E27FC236}">
                <a16:creationId xmlns:a16="http://schemas.microsoft.com/office/drawing/2014/main" id="{FAC7B915-6BEC-3A1E-42DC-BD503D7D1EB0}"/>
              </a:ext>
            </a:extLst>
          </p:cNvPr>
          <p:cNvSpPr txBox="1"/>
          <p:nvPr/>
        </p:nvSpPr>
        <p:spPr>
          <a:xfrm>
            <a:off x="4908422" y="3223983"/>
            <a:ext cx="234360"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t</a:t>
            </a:r>
          </a:p>
        </p:txBody>
      </p:sp>
      <p:cxnSp>
        <p:nvCxnSpPr>
          <p:cNvPr id="32" name="Straight Arrow Connector 31">
            <a:extLst>
              <a:ext uri="{FF2B5EF4-FFF2-40B4-BE49-F238E27FC236}">
                <a16:creationId xmlns:a16="http://schemas.microsoft.com/office/drawing/2014/main" id="{716D44A9-8455-4EB1-449E-5CEF3EDE9D9F}"/>
              </a:ext>
            </a:extLst>
          </p:cNvPr>
          <p:cNvCxnSpPr>
            <a:cxnSpLocks/>
          </p:cNvCxnSpPr>
          <p:nvPr/>
        </p:nvCxnSpPr>
        <p:spPr>
          <a:xfrm flipH="1">
            <a:off x="1726472" y="4223658"/>
            <a:ext cx="313338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D99E81B-B5EF-9734-8ECE-4F849A96B54A}"/>
              </a:ext>
            </a:extLst>
          </p:cNvPr>
          <p:cNvSpPr txBox="1"/>
          <p:nvPr/>
        </p:nvSpPr>
        <p:spPr>
          <a:xfrm>
            <a:off x="4860032" y="4043637"/>
            <a:ext cx="40267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FV</a:t>
            </a:r>
          </a:p>
        </p:txBody>
      </p:sp>
      <p:sp>
        <p:nvSpPr>
          <p:cNvPr id="36" name="TextBox 35">
            <a:extLst>
              <a:ext uri="{FF2B5EF4-FFF2-40B4-BE49-F238E27FC236}">
                <a16:creationId xmlns:a16="http://schemas.microsoft.com/office/drawing/2014/main" id="{6ED2BD80-6C0C-681D-2820-C87E05F9368D}"/>
              </a:ext>
            </a:extLst>
          </p:cNvPr>
          <p:cNvSpPr txBox="1"/>
          <p:nvPr/>
        </p:nvSpPr>
        <p:spPr>
          <a:xfrm>
            <a:off x="348655" y="4069767"/>
            <a:ext cx="139961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PV = FV / (1+r)</a:t>
            </a:r>
            <a:r>
              <a:rPr lang="en-US" sz="1400" i="1" baseline="30000" dirty="0">
                <a:latin typeface="Times New Roman" panose="02020603050405020304" pitchFamily="18" charset="0"/>
                <a:cs typeface="Times New Roman" panose="02020603050405020304" pitchFamily="18" charset="0"/>
              </a:rPr>
              <a:t>t</a:t>
            </a:r>
          </a:p>
        </p:txBody>
      </p:sp>
      <p:sp>
        <p:nvSpPr>
          <p:cNvPr id="37" name="TextBox 36">
            <a:extLst>
              <a:ext uri="{FF2B5EF4-FFF2-40B4-BE49-F238E27FC236}">
                <a16:creationId xmlns:a16="http://schemas.microsoft.com/office/drawing/2014/main" id="{9F451D1E-C89E-509A-57B4-027DC89E32EE}"/>
              </a:ext>
            </a:extLst>
          </p:cNvPr>
          <p:cNvSpPr txBox="1"/>
          <p:nvPr/>
        </p:nvSpPr>
        <p:spPr>
          <a:xfrm>
            <a:off x="6730239" y="3512132"/>
            <a:ext cx="1626195" cy="830997"/>
          </a:xfrm>
          <a:prstGeom prst="rect">
            <a:avLst/>
          </a:prstGeom>
          <a:solidFill>
            <a:schemeClr val="accent1"/>
          </a:solidFill>
          <a:ln>
            <a:solidFill>
              <a:schemeClr val="tx1"/>
            </a:solidFill>
          </a:ln>
        </p:spPr>
        <p:txBody>
          <a:bodyPr wrap="square" rtlCol="0">
            <a:spAutoFit/>
          </a:bodyPr>
          <a:lstStyle/>
          <a:p>
            <a:r>
              <a:rPr lang="en-US" sz="1200" i="1" dirty="0">
                <a:solidFill>
                  <a:schemeClr val="bg1"/>
                </a:solidFill>
                <a:latin typeface="Times New Roman" panose="02020603050405020304" pitchFamily="18" charset="0"/>
                <a:cs typeface="Times New Roman" panose="02020603050405020304" pitchFamily="18" charset="0"/>
              </a:rPr>
              <a:t>FV</a:t>
            </a:r>
            <a:r>
              <a:rPr lang="en-US" sz="1200" dirty="0">
                <a:solidFill>
                  <a:schemeClr val="bg1"/>
                </a:solidFill>
              </a:rPr>
              <a:t> = future value</a:t>
            </a:r>
          </a:p>
          <a:p>
            <a:r>
              <a:rPr lang="en-US" sz="1200" i="1" dirty="0">
                <a:solidFill>
                  <a:schemeClr val="bg1"/>
                </a:solidFill>
                <a:latin typeface="Times New Roman" panose="02020603050405020304" pitchFamily="18" charset="0"/>
                <a:cs typeface="Times New Roman" panose="02020603050405020304" pitchFamily="18" charset="0"/>
              </a:rPr>
              <a:t>PV</a:t>
            </a:r>
            <a:r>
              <a:rPr lang="en-US" sz="1200" dirty="0">
                <a:solidFill>
                  <a:schemeClr val="bg1"/>
                </a:solidFill>
              </a:rPr>
              <a:t> = present value</a:t>
            </a:r>
          </a:p>
          <a:p>
            <a:r>
              <a:rPr lang="en-US" sz="1200" i="1" dirty="0">
                <a:solidFill>
                  <a:schemeClr val="bg1"/>
                </a:solidFill>
                <a:latin typeface="Times New Roman" panose="02020603050405020304" pitchFamily="18" charset="0"/>
                <a:cs typeface="Times New Roman" panose="02020603050405020304" pitchFamily="18" charset="0"/>
              </a:rPr>
              <a:t>r</a:t>
            </a:r>
            <a:r>
              <a:rPr lang="en-US" sz="1200" dirty="0">
                <a:solidFill>
                  <a:schemeClr val="bg1"/>
                </a:solidFill>
              </a:rPr>
              <a:t> = discount rate</a:t>
            </a:r>
          </a:p>
          <a:p>
            <a:r>
              <a:rPr lang="en-US" sz="1200" i="1" dirty="0">
                <a:solidFill>
                  <a:schemeClr val="bg1"/>
                </a:solidFill>
                <a:latin typeface="Times New Roman" panose="02020603050405020304" pitchFamily="18" charset="0"/>
                <a:cs typeface="Times New Roman" panose="02020603050405020304" pitchFamily="18" charset="0"/>
              </a:rPr>
              <a:t>t</a:t>
            </a:r>
            <a:r>
              <a:rPr lang="en-US" sz="1200" dirty="0">
                <a:solidFill>
                  <a:schemeClr val="bg1"/>
                </a:solidFill>
              </a:rPr>
              <a:t> = time</a:t>
            </a:r>
          </a:p>
        </p:txBody>
      </p:sp>
      <p:sp>
        <p:nvSpPr>
          <p:cNvPr id="38" name="Rounded Rectangle 37">
            <a:extLst>
              <a:ext uri="{FF2B5EF4-FFF2-40B4-BE49-F238E27FC236}">
                <a16:creationId xmlns:a16="http://schemas.microsoft.com/office/drawing/2014/main" id="{625A2A66-72D3-D8A3-A3F8-E95885B4D925}"/>
              </a:ext>
            </a:extLst>
          </p:cNvPr>
          <p:cNvSpPr/>
          <p:nvPr/>
        </p:nvSpPr>
        <p:spPr>
          <a:xfrm>
            <a:off x="299132" y="4053692"/>
            <a:ext cx="1384616" cy="3339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6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35" grpId="0"/>
      <p:bldP spid="36" grpId="0"/>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6. Depreciation Methods</a:t>
            </a:r>
          </a:p>
        </p:txBody>
      </p:sp>
      <p:sp>
        <p:nvSpPr>
          <p:cNvPr id="4" name="TextBox 3">
            <a:extLst>
              <a:ext uri="{FF2B5EF4-FFF2-40B4-BE49-F238E27FC236}">
                <a16:creationId xmlns:a16="http://schemas.microsoft.com/office/drawing/2014/main" id="{7A1CD3FE-B5DF-F7C3-8CE6-ECC0C5F9DAD1}"/>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Impacts on Tax Calculation in Income Statement</a:t>
            </a:r>
          </a:p>
        </p:txBody>
      </p:sp>
      <p:pic>
        <p:nvPicPr>
          <p:cNvPr id="3" name="Picture 3">
            <a:extLst>
              <a:ext uri="{FF2B5EF4-FFF2-40B4-BE49-F238E27FC236}">
                <a16:creationId xmlns:a16="http://schemas.microsoft.com/office/drawing/2014/main" id="{0DA94DD4-CF67-BF10-A930-B65EBDDE6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33450"/>
            <a:ext cx="6408712" cy="29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CCF3AEAA-40FC-928C-F595-6609CB96FD96}"/>
              </a:ext>
            </a:extLst>
          </p:cNvPr>
          <p:cNvSpPr/>
          <p:nvPr/>
        </p:nvSpPr>
        <p:spPr>
          <a:xfrm>
            <a:off x="3688841" y="1859336"/>
            <a:ext cx="1260140" cy="257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B33461-9998-55FD-594F-CDA3AA230EF6}"/>
              </a:ext>
            </a:extLst>
          </p:cNvPr>
          <p:cNvSpPr/>
          <p:nvPr/>
        </p:nvSpPr>
        <p:spPr>
          <a:xfrm>
            <a:off x="4915748" y="1871346"/>
            <a:ext cx="1335473" cy="257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B988AF-C9C0-51B0-BB91-6A251FDEAEA2}"/>
              </a:ext>
            </a:extLst>
          </p:cNvPr>
          <p:cNvSpPr/>
          <p:nvPr/>
        </p:nvSpPr>
        <p:spPr>
          <a:xfrm>
            <a:off x="6228183" y="1818923"/>
            <a:ext cx="1260140" cy="257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52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a:xfrm>
            <a:off x="251520" y="87474"/>
            <a:ext cx="8496944" cy="648072"/>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p:txBody>
          <a:bodyPr>
            <a:normAutofit/>
          </a:bodyPr>
          <a:lstStyle/>
          <a:p>
            <a:pPr marL="514350" indent="-514350">
              <a:spcAft>
                <a:spcPts val="600"/>
              </a:spcAft>
              <a:buFont typeface="+mj-lt"/>
              <a:buAutoNum type="arabicPeriod"/>
            </a:pPr>
            <a:r>
              <a:rPr lang="en-US" sz="1800" dirty="0">
                <a:solidFill>
                  <a:schemeClr val="accent1">
                    <a:lumMod val="25000"/>
                  </a:schemeClr>
                </a:solidFill>
                <a:latin typeface="+mj-lt"/>
                <a:ea typeface="SimSun" panose="02010600030101010101" pitchFamily="2" charset="-122"/>
                <a:cs typeface="Vani" panose="020B0502040204020203" pitchFamily="34" charset="0"/>
              </a:rPr>
              <a:t>How does the value of future cash flows change if discount rate is increased?</a:t>
            </a:r>
          </a:p>
          <a:p>
            <a:pPr marL="514350" indent="-514350">
              <a:spcAft>
                <a:spcPts val="600"/>
              </a:spcAft>
              <a:buFont typeface="+mj-lt"/>
              <a:buAutoNum type="arabicPeriod"/>
            </a:pPr>
            <a:r>
              <a:rPr lang="en-US" sz="1800" dirty="0">
                <a:solidFill>
                  <a:schemeClr val="accent1">
                    <a:lumMod val="25000"/>
                  </a:schemeClr>
                </a:solidFill>
                <a:latin typeface="+mj-lt"/>
                <a:ea typeface="SimSun" panose="02010600030101010101" pitchFamily="2" charset="-122"/>
                <a:cs typeface="Vani" panose="020B0502040204020203" pitchFamily="34" charset="0"/>
              </a:rPr>
              <a:t>Which power plant type has high investment costs and low operating costs?</a:t>
            </a:r>
          </a:p>
          <a:p>
            <a:pPr marL="514350" indent="-514350">
              <a:spcAft>
                <a:spcPts val="600"/>
              </a:spcAft>
              <a:buFont typeface="+mj-lt"/>
              <a:buAutoNum type="arabicPeriod"/>
            </a:pPr>
            <a:r>
              <a:rPr lang="en-US" sz="1800" dirty="0">
                <a:solidFill>
                  <a:schemeClr val="accent1">
                    <a:lumMod val="25000"/>
                  </a:schemeClr>
                </a:solidFill>
                <a:latin typeface="+mj-lt"/>
                <a:ea typeface="SimSun" panose="02010600030101010101" pitchFamily="2" charset="-122"/>
                <a:cs typeface="Vani" panose="020B0502040204020203" pitchFamily="34" charset="0"/>
              </a:rPr>
              <a:t>Which power plant type has low investment costs and high operating costs?</a:t>
            </a:r>
          </a:p>
          <a:p>
            <a:pPr marL="514350" indent="-514350">
              <a:spcAft>
                <a:spcPts val="600"/>
              </a:spcAft>
              <a:buFont typeface="+mj-lt"/>
              <a:buAutoNum type="arabicPeriod"/>
            </a:pPr>
            <a:r>
              <a:rPr lang="en-US" sz="1800" dirty="0">
                <a:solidFill>
                  <a:schemeClr val="accent1">
                    <a:lumMod val="25000"/>
                  </a:schemeClr>
                </a:solidFill>
                <a:latin typeface="+mj-lt"/>
                <a:ea typeface="SimSun" panose="02010600030101010101" pitchFamily="2" charset="-122"/>
                <a:cs typeface="Vani" panose="020B0502040204020203" pitchFamily="34" charset="0"/>
              </a:rPr>
              <a:t>For which power plant type is a low discount rate preferable?</a:t>
            </a:r>
          </a:p>
          <a:p>
            <a:pPr marL="514350" indent="-514350">
              <a:spcAft>
                <a:spcPts val="600"/>
              </a:spcAft>
              <a:buFont typeface="+mj-lt"/>
              <a:buAutoNum type="arabicPeriod"/>
            </a:pPr>
            <a:r>
              <a:rPr lang="en-US" sz="1800" dirty="0">
                <a:solidFill>
                  <a:schemeClr val="accent1">
                    <a:lumMod val="25000"/>
                  </a:schemeClr>
                </a:solidFill>
                <a:latin typeface="+mj-lt"/>
                <a:ea typeface="SimSun" panose="02010600030101010101" pitchFamily="2" charset="-122"/>
                <a:cs typeface="Vani" panose="020B0502040204020203" pitchFamily="34" charset="0"/>
              </a:rPr>
              <a:t>For which power plant type is a high discount rate preferable?</a:t>
            </a:r>
          </a:p>
          <a:p>
            <a:pPr marL="514350" indent="-514350">
              <a:spcAft>
                <a:spcPts val="600"/>
              </a:spcAft>
              <a:buFont typeface="+mj-lt"/>
              <a:buAutoNum type="arabicPeriod"/>
            </a:pPr>
            <a:r>
              <a:rPr lang="en-US" sz="1800" dirty="0">
                <a:solidFill>
                  <a:schemeClr val="accent1">
                    <a:lumMod val="25000"/>
                  </a:schemeClr>
                </a:solidFill>
                <a:latin typeface="+mj-lt"/>
                <a:ea typeface="SimSun" panose="02010600030101010101" pitchFamily="2" charset="-122"/>
                <a:cs typeface="Vani" panose="020B0502040204020203" pitchFamily="34" charset="0"/>
              </a:rPr>
              <a:t>What phenomenon is shown on the next slide?</a:t>
            </a:r>
          </a:p>
          <a:p>
            <a:endParaRPr lang="en-US" dirty="0"/>
          </a:p>
        </p:txBody>
      </p:sp>
    </p:spTree>
    <p:extLst>
      <p:ext uri="{BB962C8B-B14F-4D97-AF65-F5344CB8AC3E}">
        <p14:creationId xmlns:p14="http://schemas.microsoft.com/office/powerpoint/2010/main" val="21050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C82D-F529-5005-E987-D1B5FFC4F39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EDABD5F-6190-D997-6C15-86E8DFDA0A41}"/>
              </a:ext>
            </a:extLst>
          </p:cNvPr>
          <p:cNvSpPr>
            <a:spLocks noGrp="1"/>
          </p:cNvSpPr>
          <p:nvPr>
            <p:ph idx="1"/>
          </p:nvPr>
        </p:nvSpPr>
        <p:spPr/>
        <p:txBody>
          <a:bodyPr/>
          <a:lstStyle/>
          <a:p>
            <a:endParaRPr lang="en-US"/>
          </a:p>
        </p:txBody>
      </p:sp>
      <p:pic>
        <p:nvPicPr>
          <p:cNvPr id="1026" name="Picture 2" descr="Infographic: Visualizing the Money Going into Gold Exploration">
            <a:extLst>
              <a:ext uri="{FF2B5EF4-FFF2-40B4-BE49-F238E27FC236}">
                <a16:creationId xmlns:a16="http://schemas.microsoft.com/office/drawing/2014/main" id="{2F916098-226A-C091-72DC-80D5F1C56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43558"/>
            <a:ext cx="6734522" cy="4040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45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2A89713-38D9-41F8-BAC8-860AC9D3B5EB}" type="slidenum">
              <a:rPr lang="en-GB" altLang="en-US"/>
              <a:pPr/>
              <a:t>33</a:t>
            </a:fld>
            <a:endParaRPr lang="en-GB" altLang="en-US"/>
          </a:p>
        </p:txBody>
      </p:sp>
      <p:pic>
        <p:nvPicPr>
          <p:cNvPr id="7362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466"/>
            <a:ext cx="6858000" cy="440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8" y="3273828"/>
            <a:ext cx="8568953" cy="81009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115118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A938-B9B0-7194-0CD3-222D0CB17643}"/>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8E3683B9-941D-3E7C-DFAF-992DAFC26C0A}"/>
              </a:ext>
            </a:extLst>
          </p:cNvPr>
          <p:cNvSpPr>
            <a:spLocks noGrp="1"/>
          </p:cNvSpPr>
          <p:nvPr>
            <p:ph idx="1"/>
          </p:nvPr>
        </p:nvSpPr>
        <p:spPr>
          <a:xfrm>
            <a:off x="251520" y="735546"/>
            <a:ext cx="8712968" cy="468051"/>
          </a:xfrm>
        </p:spPr>
        <p:txBody>
          <a:bodyPr/>
          <a:lstStyle/>
          <a:p>
            <a:pPr marL="0" indent="0">
              <a:buNone/>
            </a:pPr>
            <a:r>
              <a:rPr lang="en-GB" altLang="en-US" sz="1800" b="1" kern="0" dirty="0">
                <a:solidFill>
                  <a:schemeClr val="bg2">
                    <a:lumMod val="10000"/>
                  </a:schemeClr>
                </a:solidFill>
              </a:rPr>
              <a:t>New Project Cash Flow: -50,000 / 115,000 / -66,000 </a:t>
            </a:r>
            <a:endParaRPr lang="en-GB" altLang="en-US" sz="1800" kern="0" dirty="0">
              <a:solidFill>
                <a:schemeClr val="bg2">
                  <a:lumMod val="10000"/>
                </a:schemeClr>
              </a:solidFill>
            </a:endParaRPr>
          </a:p>
          <a:p>
            <a:pPr marL="0" indent="0">
              <a:buNone/>
            </a:pPr>
            <a:endParaRPr lang="en-US" dirty="0"/>
          </a:p>
        </p:txBody>
      </p:sp>
      <p:pic>
        <p:nvPicPr>
          <p:cNvPr id="4" name="Picture 3">
            <a:extLst>
              <a:ext uri="{FF2B5EF4-FFF2-40B4-BE49-F238E27FC236}">
                <a16:creationId xmlns:a16="http://schemas.microsoft.com/office/drawing/2014/main" id="{46902ABE-36AC-52E1-8624-A24700D21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13559"/>
            <a:ext cx="3456384" cy="170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612CF45A-45DC-8369-9939-A445A86864A6}"/>
              </a:ext>
            </a:extLst>
          </p:cNvPr>
          <p:cNvGrpSpPr/>
          <p:nvPr/>
        </p:nvGrpSpPr>
        <p:grpSpPr>
          <a:xfrm>
            <a:off x="189555" y="3219822"/>
            <a:ext cx="3662365" cy="1570825"/>
            <a:chOff x="755576" y="4539573"/>
            <a:chExt cx="3662365" cy="1570825"/>
          </a:xfrm>
        </p:grpSpPr>
        <p:pic>
          <p:nvPicPr>
            <p:cNvPr id="6" name="Picture 2" descr="http://i.investopedia.com/inv/articles/site/irrnpv.gif">
              <a:extLst>
                <a:ext uri="{FF2B5EF4-FFF2-40B4-BE49-F238E27FC236}">
                  <a16:creationId xmlns:a16="http://schemas.microsoft.com/office/drawing/2014/main" id="{31CAAB74-AAE4-CB72-EB71-F7DD1D66D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330" y="4539573"/>
              <a:ext cx="2564611" cy="1570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4">
              <a:extLst>
                <a:ext uri="{FF2B5EF4-FFF2-40B4-BE49-F238E27FC236}">
                  <a16:creationId xmlns:a16="http://schemas.microsoft.com/office/drawing/2014/main" id="{ABCE97D4-35CE-BECF-8894-31F139D2843E}"/>
                </a:ext>
              </a:extLst>
            </p:cNvPr>
            <p:cNvGraphicFramePr>
              <a:graphicFrameLocks noChangeAspect="1"/>
            </p:cNvGraphicFramePr>
            <p:nvPr>
              <p:extLst>
                <p:ext uri="{D42A27DB-BD31-4B8C-83A1-F6EECF244321}">
                  <p14:modId xmlns:p14="http://schemas.microsoft.com/office/powerpoint/2010/main" val="1071447255"/>
                </p:ext>
              </p:extLst>
            </p:nvPr>
          </p:nvGraphicFramePr>
          <p:xfrm>
            <a:off x="755576" y="5036442"/>
            <a:ext cx="947236" cy="618642"/>
          </p:xfrm>
          <a:graphic>
            <a:graphicData uri="http://schemas.openxmlformats.org/presentationml/2006/ole">
              <mc:AlternateContent xmlns:mc="http://schemas.openxmlformats.org/markup-compatibility/2006">
                <mc:Choice xmlns:v="urn:schemas-microsoft-com:vml" Requires="v">
                  <p:oleObj name="Equation" r:id="rId4" imgW="761760" imgH="444240" progId="Equation.3">
                    <p:embed/>
                  </p:oleObj>
                </mc:Choice>
                <mc:Fallback>
                  <p:oleObj name="Equation" r:id="rId4" imgW="761760" imgH="444240" progId="Equation.3">
                    <p:embed/>
                    <p:pic>
                      <p:nvPicPr>
                        <p:cNvPr id="7" name="Object 4">
                          <a:extLst>
                            <a:ext uri="{FF2B5EF4-FFF2-40B4-BE49-F238E27FC236}">
                              <a16:creationId xmlns:a16="http://schemas.microsoft.com/office/drawing/2014/main" id="{ABCE97D4-35CE-BECF-8894-31F139D2843E}"/>
                            </a:ext>
                          </a:extLst>
                        </p:cNvPr>
                        <p:cNvPicPr>
                          <a:picLocks noChangeAspect="1" noChangeArrowheads="1"/>
                        </p:cNvPicPr>
                        <p:nvPr/>
                      </p:nvPicPr>
                      <p:blipFill>
                        <a:blip r:embed="rId5"/>
                        <a:srcRect/>
                        <a:stretch>
                          <a:fillRect/>
                        </a:stretch>
                      </p:blipFill>
                      <p:spPr bwMode="auto">
                        <a:xfrm>
                          <a:off x="755576" y="5036442"/>
                          <a:ext cx="947236" cy="618642"/>
                        </a:xfrm>
                        <a:prstGeom prst="rect">
                          <a:avLst/>
                        </a:prstGeom>
                        <a:noFill/>
                        <a:ln>
                          <a:noFill/>
                        </a:ln>
                        <a:effectLst/>
                      </p:spPr>
                    </p:pic>
                  </p:oleObj>
                </mc:Fallback>
              </mc:AlternateContent>
            </a:graphicData>
          </a:graphic>
        </p:graphicFrame>
      </p:grpSp>
      <p:graphicFrame>
        <p:nvGraphicFramePr>
          <p:cNvPr id="8" name="Chart 7">
            <a:extLst>
              <a:ext uri="{FF2B5EF4-FFF2-40B4-BE49-F238E27FC236}">
                <a16:creationId xmlns:a16="http://schemas.microsoft.com/office/drawing/2014/main" id="{08CF15CD-B46B-6D8F-2D16-C17F9B9494ED}"/>
              </a:ext>
            </a:extLst>
          </p:cNvPr>
          <p:cNvGraphicFramePr>
            <a:graphicFrameLocks/>
          </p:cNvGraphicFramePr>
          <p:nvPr>
            <p:extLst>
              <p:ext uri="{D42A27DB-BD31-4B8C-83A1-F6EECF244321}">
                <p14:modId xmlns:p14="http://schemas.microsoft.com/office/powerpoint/2010/main" val="3436456300"/>
              </p:ext>
            </p:extLst>
          </p:nvPr>
        </p:nvGraphicFramePr>
        <p:xfrm>
          <a:off x="4216248" y="945392"/>
          <a:ext cx="4311904" cy="2446454"/>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3">
            <a:extLst>
              <a:ext uri="{FF2B5EF4-FFF2-40B4-BE49-F238E27FC236}">
                <a16:creationId xmlns:a16="http://schemas.microsoft.com/office/drawing/2014/main" id="{24E64032-F770-8294-5E5D-35C4B5D94AD3}"/>
              </a:ext>
            </a:extLst>
          </p:cNvPr>
          <p:cNvSpPr txBox="1">
            <a:spLocks noChangeArrowheads="1"/>
          </p:cNvSpPr>
          <p:nvPr/>
        </p:nvSpPr>
        <p:spPr bwMode="gray">
          <a:xfrm>
            <a:off x="5318151" y="3723265"/>
            <a:ext cx="2564612" cy="10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fontAlgn="base">
              <a:spcBef>
                <a:spcPct val="20000"/>
              </a:spcBef>
              <a:spcAft>
                <a:spcPct val="0"/>
              </a:spcAft>
              <a:buClr>
                <a:schemeClr val="folHlink"/>
              </a:buClr>
              <a:buSzPct val="110000"/>
              <a:buChar char="•"/>
              <a:defRPr sz="2800">
                <a:solidFill>
                  <a:schemeClr val="tx2"/>
                </a:solidFill>
                <a:latin typeface="+mn-lt"/>
              </a:defRPr>
            </a:lvl2pPr>
            <a:lvl3pPr marL="1143000" indent="-228600" algn="l" rtl="0" fontAlgn="base">
              <a:spcBef>
                <a:spcPct val="20000"/>
              </a:spcBef>
              <a:spcAft>
                <a:spcPct val="0"/>
              </a:spcAft>
              <a:buClr>
                <a:schemeClr val="folHlink"/>
              </a:buClr>
              <a:buSzPct val="110000"/>
              <a:buChar char="•"/>
              <a:defRPr sz="2400">
                <a:solidFill>
                  <a:schemeClr val="tx2"/>
                </a:solidFill>
                <a:latin typeface="+mn-lt"/>
              </a:defRPr>
            </a:lvl3pPr>
            <a:lvl4pPr marL="1600200" indent="-228600" algn="l" rtl="0" fontAlgn="base">
              <a:spcBef>
                <a:spcPct val="20000"/>
              </a:spcBef>
              <a:spcAft>
                <a:spcPct val="0"/>
              </a:spcAft>
              <a:buClr>
                <a:schemeClr val="folHlink"/>
              </a:buClr>
              <a:buSzPct val="110000"/>
              <a:buChar char="•"/>
              <a:defRPr sz="2400">
                <a:solidFill>
                  <a:schemeClr val="tx2"/>
                </a:solidFill>
                <a:latin typeface="+mn-lt"/>
              </a:defRPr>
            </a:lvl4pPr>
            <a:lvl5pPr marL="2057400" indent="-228600" algn="l" rtl="0" fontAlgn="base">
              <a:spcBef>
                <a:spcPct val="20000"/>
              </a:spcBef>
              <a:spcAft>
                <a:spcPct val="0"/>
              </a:spcAft>
              <a:buClr>
                <a:schemeClr val="folHlink"/>
              </a:buClr>
              <a:buSzPct val="110000"/>
              <a:buChar char="•"/>
              <a:defRPr sz="2400">
                <a:solidFill>
                  <a:schemeClr val="tx2"/>
                </a:solidFill>
                <a:latin typeface="+mn-lt"/>
              </a:defRPr>
            </a:lvl5pPr>
            <a:lvl6pPr marL="2514600" indent="-228600" algn="l" rtl="0" fontAlgn="base">
              <a:spcBef>
                <a:spcPct val="20000"/>
              </a:spcBef>
              <a:spcAft>
                <a:spcPct val="0"/>
              </a:spcAft>
              <a:buClr>
                <a:schemeClr val="folHlink"/>
              </a:buClr>
              <a:buSzPct val="110000"/>
              <a:buChar char="•"/>
              <a:defRPr sz="2400">
                <a:solidFill>
                  <a:schemeClr val="tx2"/>
                </a:solidFill>
                <a:latin typeface="+mn-lt"/>
              </a:defRPr>
            </a:lvl6pPr>
            <a:lvl7pPr marL="2971800" indent="-228600" algn="l" rtl="0" fontAlgn="base">
              <a:spcBef>
                <a:spcPct val="20000"/>
              </a:spcBef>
              <a:spcAft>
                <a:spcPct val="0"/>
              </a:spcAft>
              <a:buClr>
                <a:schemeClr val="folHlink"/>
              </a:buClr>
              <a:buSzPct val="110000"/>
              <a:buChar char="•"/>
              <a:defRPr sz="2400">
                <a:solidFill>
                  <a:schemeClr val="tx2"/>
                </a:solidFill>
                <a:latin typeface="+mn-lt"/>
              </a:defRPr>
            </a:lvl7pPr>
            <a:lvl8pPr marL="3429000" indent="-228600" algn="l" rtl="0" fontAlgn="base">
              <a:spcBef>
                <a:spcPct val="20000"/>
              </a:spcBef>
              <a:spcAft>
                <a:spcPct val="0"/>
              </a:spcAft>
              <a:buClr>
                <a:schemeClr val="folHlink"/>
              </a:buClr>
              <a:buSzPct val="110000"/>
              <a:buChar char="•"/>
              <a:defRPr sz="2400">
                <a:solidFill>
                  <a:schemeClr val="tx2"/>
                </a:solidFill>
                <a:latin typeface="+mn-lt"/>
              </a:defRPr>
            </a:lvl8pPr>
            <a:lvl9pPr marL="3886200" indent="-228600" algn="l" rtl="0" fontAlgn="base">
              <a:spcBef>
                <a:spcPct val="20000"/>
              </a:spcBef>
              <a:spcAft>
                <a:spcPct val="0"/>
              </a:spcAft>
              <a:buClr>
                <a:schemeClr val="folHlink"/>
              </a:buClr>
              <a:buSzPct val="110000"/>
              <a:buChar char="•"/>
              <a:defRPr sz="2400">
                <a:solidFill>
                  <a:schemeClr val="tx2"/>
                </a:solidFill>
                <a:latin typeface="+mn-lt"/>
              </a:defRPr>
            </a:lvl9pPr>
          </a:lstStyle>
          <a:p>
            <a:pPr marL="0" indent="0">
              <a:spcBef>
                <a:spcPct val="35000"/>
              </a:spcBef>
              <a:buFontTx/>
              <a:buNone/>
              <a:tabLst>
                <a:tab pos="2781300" algn="l"/>
              </a:tabLst>
            </a:pPr>
            <a:r>
              <a:rPr lang="en-GB" altLang="en-US" sz="1800" b="1" kern="0" dirty="0">
                <a:solidFill>
                  <a:schemeClr val="bg2">
                    <a:lumMod val="10000"/>
                  </a:schemeClr>
                </a:solidFill>
              </a:rPr>
              <a:t>In reality, it is hard to create such a case for a power project</a:t>
            </a:r>
            <a:endParaRPr lang="en-GB" altLang="en-US" sz="1800" kern="0" dirty="0">
              <a:solidFill>
                <a:schemeClr val="bg2">
                  <a:lumMod val="10000"/>
                </a:schemeClr>
              </a:solidFill>
            </a:endParaRPr>
          </a:p>
        </p:txBody>
      </p:sp>
    </p:spTree>
    <p:extLst>
      <p:ext uri="{BB962C8B-B14F-4D97-AF65-F5344CB8AC3E}">
        <p14:creationId xmlns:p14="http://schemas.microsoft.com/office/powerpoint/2010/main" val="5968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D63F-65DF-E146-73D0-2EF9FA8ECBFD}"/>
              </a:ext>
            </a:extLst>
          </p:cNvPr>
          <p:cNvSpPr>
            <a:spLocks noGrp="1"/>
          </p:cNvSpPr>
          <p:nvPr>
            <p:ph type="title"/>
          </p:nvPr>
        </p:nvSpPr>
        <p:spPr>
          <a:xfrm>
            <a:off x="251520" y="87474"/>
            <a:ext cx="7344816" cy="648072"/>
          </a:xfrm>
        </p:spPr>
        <p:txBody>
          <a:bodyPr>
            <a:normAutofit fontScale="90000"/>
          </a:bodyPr>
          <a:lstStyle/>
          <a:p>
            <a:r>
              <a:rPr lang="en-US" dirty="0"/>
              <a:t>Financial Comparison of Projects</a:t>
            </a:r>
          </a:p>
        </p:txBody>
      </p:sp>
      <p:sp>
        <p:nvSpPr>
          <p:cNvPr id="3" name="Content Placeholder 2">
            <a:extLst>
              <a:ext uri="{FF2B5EF4-FFF2-40B4-BE49-F238E27FC236}">
                <a16:creationId xmlns:a16="http://schemas.microsoft.com/office/drawing/2014/main" id="{554BB8A6-7D83-C6DB-C546-24C0241A2AE3}"/>
              </a:ext>
            </a:extLst>
          </p:cNvPr>
          <p:cNvSpPr>
            <a:spLocks noGrp="1"/>
          </p:cNvSpPr>
          <p:nvPr>
            <p:ph idx="1"/>
          </p:nvPr>
        </p:nvSpPr>
        <p:spPr/>
        <p:txBody>
          <a:bodyPr>
            <a:normAutofit/>
          </a:bodyPr>
          <a:lstStyle/>
          <a:p>
            <a:pPr marL="0" indent="0">
              <a:spcAft>
                <a:spcPts val="1200"/>
              </a:spcAft>
              <a:buNone/>
            </a:pPr>
            <a:r>
              <a:rPr lang="en-GB" altLang="en-US" sz="1800" b="1" dirty="0">
                <a:solidFill>
                  <a:schemeClr val="bg2">
                    <a:lumMod val="10000"/>
                  </a:schemeClr>
                </a:solidFill>
              </a:rPr>
              <a:t>Criteria for Evaluation of Project</a:t>
            </a:r>
          </a:p>
          <a:p>
            <a:r>
              <a:rPr lang="en-GB" altLang="en-US" sz="1800" dirty="0">
                <a:solidFill>
                  <a:schemeClr val="bg2">
                    <a:lumMod val="10000"/>
                  </a:schemeClr>
                </a:solidFill>
              </a:rPr>
              <a:t>Criteria based on present value</a:t>
            </a:r>
          </a:p>
          <a:p>
            <a:pPr lvl="1"/>
            <a:r>
              <a:rPr lang="en-GB" altLang="en-US" sz="1600" dirty="0">
                <a:solidFill>
                  <a:schemeClr val="bg2">
                    <a:lumMod val="10000"/>
                  </a:schemeClr>
                </a:solidFill>
              </a:rPr>
              <a:t>Maximum net present value</a:t>
            </a:r>
          </a:p>
          <a:p>
            <a:pPr lvl="1"/>
            <a:r>
              <a:rPr lang="en-GB" altLang="en-US" sz="1600" dirty="0">
                <a:solidFill>
                  <a:schemeClr val="bg2">
                    <a:lumMod val="10000"/>
                  </a:schemeClr>
                </a:solidFill>
              </a:rPr>
              <a:t>Minimum  present value of  costs</a:t>
            </a:r>
          </a:p>
          <a:p>
            <a:pPr lvl="1"/>
            <a:r>
              <a:rPr lang="en-GB" altLang="en-US" sz="1600" dirty="0">
                <a:solidFill>
                  <a:schemeClr val="bg2">
                    <a:lumMod val="10000"/>
                  </a:schemeClr>
                </a:solidFill>
              </a:rPr>
              <a:t>Minimum  </a:t>
            </a:r>
            <a:r>
              <a:rPr lang="en-GB" altLang="en-US" sz="1600" dirty="0" err="1">
                <a:solidFill>
                  <a:schemeClr val="bg2">
                    <a:lumMod val="10000"/>
                  </a:schemeClr>
                </a:solidFill>
              </a:rPr>
              <a:t>levelised</a:t>
            </a:r>
            <a:r>
              <a:rPr lang="en-GB" altLang="en-US" sz="1600" dirty="0">
                <a:solidFill>
                  <a:schemeClr val="bg2">
                    <a:lumMod val="10000"/>
                  </a:schemeClr>
                </a:solidFill>
              </a:rPr>
              <a:t> cost of  generation</a:t>
            </a:r>
          </a:p>
          <a:p>
            <a:pPr lvl="1"/>
            <a:r>
              <a:rPr lang="en-GB" altLang="en-US" sz="1600" dirty="0">
                <a:solidFill>
                  <a:schemeClr val="bg2">
                    <a:lumMod val="10000"/>
                  </a:schemeClr>
                </a:solidFill>
              </a:rPr>
              <a:t>Maximum benefit-to-cost ratio</a:t>
            </a:r>
          </a:p>
          <a:p>
            <a:r>
              <a:rPr lang="en-GB" altLang="en-US" sz="1800" dirty="0">
                <a:solidFill>
                  <a:schemeClr val="bg2">
                    <a:lumMod val="10000"/>
                  </a:schemeClr>
                </a:solidFill>
              </a:rPr>
              <a:t>Criteria based on yield</a:t>
            </a:r>
          </a:p>
          <a:p>
            <a:pPr lvl="1"/>
            <a:r>
              <a:rPr lang="en-GB" altLang="en-US" sz="1600" dirty="0">
                <a:solidFill>
                  <a:schemeClr val="bg2">
                    <a:lumMod val="10000"/>
                  </a:schemeClr>
                </a:solidFill>
              </a:rPr>
              <a:t>Internal rate of return</a:t>
            </a:r>
          </a:p>
          <a:p>
            <a:endParaRPr lang="en-US" dirty="0"/>
          </a:p>
        </p:txBody>
      </p:sp>
    </p:spTree>
    <p:extLst>
      <p:ext uri="{BB962C8B-B14F-4D97-AF65-F5344CB8AC3E}">
        <p14:creationId xmlns:p14="http://schemas.microsoft.com/office/powerpoint/2010/main" val="162071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099862"/>
            <a:ext cx="8712968" cy="4043637"/>
          </a:xfrm>
        </p:spPr>
        <p:txBody>
          <a:bodyPr>
            <a:normAutofit/>
          </a:bodyPr>
          <a:lstStyle/>
          <a:p>
            <a:pPr marL="0" indent="0">
              <a:buNone/>
            </a:pPr>
            <a:r>
              <a:rPr lang="en-GB" sz="1700" dirty="0">
                <a:latin typeface="+mn-lt"/>
              </a:rPr>
              <a:t>Widely used in various financial calculations, such as:</a:t>
            </a:r>
          </a:p>
          <a:p>
            <a:pPr marL="514350" indent="-514350">
              <a:buAutoNum type="arabicPeriod"/>
            </a:pPr>
            <a:r>
              <a:rPr lang="en-GB" sz="1700" b="1" dirty="0">
                <a:latin typeface="+mn-lt"/>
              </a:rPr>
              <a:t>Net Present Value (NPV): </a:t>
            </a:r>
            <a:r>
              <a:rPr lang="en-GB" sz="1700" b="0" i="0" dirty="0">
                <a:effectLst/>
                <a:latin typeface="+mn-lt"/>
              </a:rPr>
              <a:t>Used in capital budgeting to assess the profitability of an investment by comparing the present value of expected cash inflows and outflows.</a:t>
            </a:r>
            <a:endParaRPr lang="en-GB" sz="1700" dirty="0">
              <a:latin typeface="+mn-lt"/>
            </a:endParaRPr>
          </a:p>
          <a:p>
            <a:pPr marL="514350" indent="-514350">
              <a:buAutoNum type="arabicPeriod"/>
            </a:pPr>
            <a:r>
              <a:rPr lang="en-GB" sz="1700" b="1" dirty="0">
                <a:latin typeface="+mn-lt"/>
              </a:rPr>
              <a:t>Discounted Cash Flow (DCF) Analysis: </a:t>
            </a:r>
            <a:r>
              <a:rPr lang="en-GB" sz="1700" b="0" i="0" dirty="0">
                <a:effectLst/>
                <a:latin typeface="+mn-lt"/>
              </a:rPr>
              <a:t>A valuation method used to estimate the value of an investment based on its expected future cash flows.</a:t>
            </a:r>
            <a:endParaRPr lang="en-GB" sz="1700" dirty="0">
              <a:latin typeface="+mn-lt"/>
            </a:endParaRPr>
          </a:p>
          <a:p>
            <a:pPr marL="514350" indent="-514350">
              <a:buAutoNum type="arabicPeriod"/>
            </a:pPr>
            <a:r>
              <a:rPr lang="en-GB" sz="1700" b="1" dirty="0">
                <a:latin typeface="+mn-lt"/>
              </a:rPr>
              <a:t>Bond Valuation: </a:t>
            </a:r>
            <a:r>
              <a:rPr lang="en-GB" sz="1700" b="0" i="0" dirty="0">
                <a:effectLst/>
                <a:latin typeface="+mn-lt"/>
              </a:rPr>
              <a:t>In fixed-income securities, the present value of future coupon and principal payments is calculated to determine the bond's fair value.</a:t>
            </a:r>
            <a:endParaRPr lang="en-GB" sz="1700" dirty="0">
              <a:latin typeface="+mn-lt"/>
            </a:endParaRPr>
          </a:p>
          <a:p>
            <a:pPr marL="514350" indent="-514350">
              <a:buAutoNum type="arabicPeriod"/>
            </a:pPr>
            <a:r>
              <a:rPr lang="en-GB" sz="1700" b="1" dirty="0">
                <a:latin typeface="+mn-lt"/>
              </a:rPr>
              <a:t>Investment Appraisal: </a:t>
            </a:r>
            <a:r>
              <a:rPr lang="en-GB" sz="1700" b="0" i="0" dirty="0">
                <a:effectLst/>
                <a:latin typeface="+mn-lt"/>
              </a:rPr>
              <a:t>Businesses use discounting to evaluate the financial viability of potential projects or investments.</a:t>
            </a:r>
            <a:endParaRPr lang="en-GB" sz="1700" dirty="0">
              <a:latin typeface="+mn-lt"/>
            </a:endParaRPr>
          </a:p>
          <a:p>
            <a:pPr marL="514350" indent="-514350">
              <a:buAutoNum type="arabicPeriod"/>
            </a:pPr>
            <a:r>
              <a:rPr lang="en-GB" sz="1700" b="1" dirty="0">
                <a:latin typeface="+mn-lt"/>
              </a:rPr>
              <a:t>Time Value of Money (TVM): </a:t>
            </a:r>
            <a:r>
              <a:rPr lang="en-GB" sz="1700" b="0" i="0" dirty="0">
                <a:effectLst/>
                <a:latin typeface="+mn-lt"/>
              </a:rPr>
              <a:t>A fundamental concept in finance that recognizes the idea that a certain amount of money has different values at different points in time.</a:t>
            </a:r>
            <a:endParaRPr lang="en-GB" sz="1700" dirty="0">
              <a:latin typeface="+mn-lt"/>
            </a:endParaRPr>
          </a:p>
        </p:txBody>
      </p:sp>
      <p:sp>
        <p:nvSpPr>
          <p:cNvPr id="3" name="Title 2"/>
          <p:cNvSpPr>
            <a:spLocks noGrp="1"/>
          </p:cNvSpPr>
          <p:nvPr>
            <p:ph type="title"/>
          </p:nvPr>
        </p:nvSpPr>
        <p:spPr>
          <a:xfrm>
            <a:off x="251520" y="87474"/>
            <a:ext cx="9289032" cy="648072"/>
          </a:xfrm>
        </p:spPr>
        <p:txBody>
          <a:bodyPr>
            <a:normAutofit/>
          </a:bodyPr>
          <a:lstStyle/>
          <a:p>
            <a:r>
              <a:rPr lang="en-GB" sz="2800" dirty="0"/>
              <a:t>1. Discounting &amp; Discounted Cash Flow Analysis</a:t>
            </a:r>
          </a:p>
        </p:txBody>
      </p:sp>
      <p:sp>
        <p:nvSpPr>
          <p:cNvPr id="5" name="TextBox 4">
            <a:extLst>
              <a:ext uri="{FF2B5EF4-FFF2-40B4-BE49-F238E27FC236}">
                <a16:creationId xmlns:a16="http://schemas.microsoft.com/office/drawing/2014/main" id="{B86761CC-CD6D-CC10-3245-088F16C49836}"/>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Discounting</a:t>
            </a:r>
          </a:p>
        </p:txBody>
      </p:sp>
    </p:spTree>
    <p:extLst>
      <p:ext uri="{BB962C8B-B14F-4D97-AF65-F5344CB8AC3E}">
        <p14:creationId xmlns:p14="http://schemas.microsoft.com/office/powerpoint/2010/main" val="22015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099863"/>
            <a:ext cx="8712968" cy="1903935"/>
          </a:xfrm>
        </p:spPr>
        <p:txBody>
          <a:bodyPr>
            <a:normAutofit lnSpcReduction="10000"/>
          </a:bodyPr>
          <a:lstStyle/>
          <a:p>
            <a:pPr marL="0" indent="0">
              <a:spcAft>
                <a:spcPts val="600"/>
              </a:spcAft>
              <a:buNone/>
            </a:pPr>
            <a:r>
              <a:rPr lang="en-US" sz="1800" dirty="0">
                <a:solidFill>
                  <a:schemeClr val="accent1">
                    <a:lumMod val="25000"/>
                  </a:schemeClr>
                </a:solidFill>
                <a:latin typeface="+mj-lt"/>
                <a:ea typeface="SimSun" panose="02010600030101010101" pitchFamily="2" charset="-122"/>
                <a:cs typeface="Vani" panose="020B0502040204020203" pitchFamily="34" charset="0"/>
              </a:rPr>
              <a:t>How to choose discount rate? </a:t>
            </a:r>
          </a:p>
          <a:p>
            <a:pPr marL="400050">
              <a:spcAft>
                <a:spcPts val="600"/>
              </a:spcAft>
            </a:pPr>
            <a:r>
              <a:rPr lang="en-US" sz="1800" dirty="0">
                <a:solidFill>
                  <a:schemeClr val="accent1">
                    <a:lumMod val="25000"/>
                  </a:schemeClr>
                </a:solidFill>
                <a:latin typeface="+mj-lt"/>
                <a:ea typeface="SimSun" panose="02010600030101010101" pitchFamily="2" charset="-122"/>
                <a:cs typeface="Vani" panose="020B0502040204020203" pitchFamily="34" charset="0"/>
              </a:rPr>
              <a:t>Weighted Average Cost of Capital (WACC)</a:t>
            </a:r>
          </a:p>
          <a:p>
            <a:pPr marL="400050">
              <a:spcAft>
                <a:spcPts val="600"/>
              </a:spcAft>
            </a:pPr>
            <a:r>
              <a:rPr lang="en-US" sz="1800" dirty="0">
                <a:solidFill>
                  <a:schemeClr val="accent1">
                    <a:lumMod val="25000"/>
                  </a:schemeClr>
                </a:solidFill>
                <a:latin typeface="+mj-lt"/>
                <a:ea typeface="SimSun" panose="02010600030101010101" pitchFamily="2" charset="-122"/>
                <a:cs typeface="Vani" panose="020B0502040204020203" pitchFamily="34" charset="0"/>
              </a:rPr>
              <a:t>Rate of return of investment alternative</a:t>
            </a:r>
          </a:p>
          <a:p>
            <a:pPr marL="400050">
              <a:spcAft>
                <a:spcPts val="600"/>
              </a:spcAft>
            </a:pPr>
            <a:r>
              <a:rPr lang="en-US" sz="1800" dirty="0">
                <a:solidFill>
                  <a:schemeClr val="accent1">
                    <a:lumMod val="25000"/>
                  </a:schemeClr>
                </a:solidFill>
                <a:latin typeface="+mj-lt"/>
                <a:ea typeface="SimSun" panose="02010600030101010101" pitchFamily="2" charset="-122"/>
                <a:cs typeface="Vani" panose="020B0502040204020203" pitchFamily="34" charset="0"/>
              </a:rPr>
              <a:t>(In some cases not purely chosen from financial perspective </a:t>
            </a:r>
            <a:r>
              <a:rPr lang="en-GB" sz="1800" b="0" i="0" dirty="0">
                <a:effectLst/>
                <a:latin typeface="Inter"/>
              </a:rPr>
              <a:t>→</a:t>
            </a:r>
            <a:r>
              <a:rPr lang="en-US" sz="1800" dirty="0">
                <a:solidFill>
                  <a:schemeClr val="accent1">
                    <a:lumMod val="25000"/>
                  </a:schemeClr>
                </a:solidFill>
                <a:latin typeface="+mj-lt"/>
                <a:ea typeface="SimSun" panose="02010600030101010101" pitchFamily="2" charset="-122"/>
                <a:cs typeface="Vani" panose="020B0502040204020203" pitchFamily="34" charset="0"/>
              </a:rPr>
              <a:t> Political/Strategic decision?)</a:t>
            </a:r>
          </a:p>
          <a:p>
            <a:endParaRPr lang="en-GB" dirty="0"/>
          </a:p>
        </p:txBody>
      </p:sp>
      <p:sp>
        <p:nvSpPr>
          <p:cNvPr id="3" name="Title 2"/>
          <p:cNvSpPr>
            <a:spLocks noGrp="1"/>
          </p:cNvSpPr>
          <p:nvPr>
            <p:ph type="title"/>
          </p:nvPr>
        </p:nvSpPr>
        <p:spPr>
          <a:xfrm>
            <a:off x="251520" y="87474"/>
            <a:ext cx="9289032" cy="648072"/>
          </a:xfrm>
        </p:spPr>
        <p:txBody>
          <a:bodyPr>
            <a:normAutofit/>
          </a:bodyPr>
          <a:lstStyle/>
          <a:p>
            <a:r>
              <a:rPr lang="en-GB" sz="2800" dirty="0"/>
              <a:t>1. Discounting &amp; Discounted Cash Flow Analysis</a:t>
            </a:r>
          </a:p>
        </p:txBody>
      </p:sp>
      <p:sp>
        <p:nvSpPr>
          <p:cNvPr id="5" name="TextBox 4">
            <a:extLst>
              <a:ext uri="{FF2B5EF4-FFF2-40B4-BE49-F238E27FC236}">
                <a16:creationId xmlns:a16="http://schemas.microsoft.com/office/drawing/2014/main" id="{B86761CC-CD6D-CC10-3245-088F16C49836}"/>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Discounting</a:t>
            </a:r>
          </a:p>
        </p:txBody>
      </p:sp>
      <p:sp>
        <p:nvSpPr>
          <p:cNvPr id="2" name="Rectangle 3">
            <a:extLst>
              <a:ext uri="{FF2B5EF4-FFF2-40B4-BE49-F238E27FC236}">
                <a16:creationId xmlns:a16="http://schemas.microsoft.com/office/drawing/2014/main" id="{700D15B1-82C8-7020-EEE9-C946A16F62EB}"/>
              </a:ext>
            </a:extLst>
          </p:cNvPr>
          <p:cNvSpPr txBox="1">
            <a:spLocks noChangeArrowheads="1"/>
          </p:cNvSpPr>
          <p:nvPr/>
        </p:nvSpPr>
        <p:spPr>
          <a:xfrm>
            <a:off x="622300" y="3162481"/>
            <a:ext cx="8521700" cy="1296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en-US" sz="2000">
              <a:solidFill>
                <a:schemeClr val="tx2">
                  <a:lumMod val="75000"/>
                </a:schemeClr>
              </a:solidFill>
            </a:endParaRPr>
          </a:p>
          <a:p>
            <a:endParaRPr lang="en-GB" altLang="en-US" sz="2000" dirty="0">
              <a:solidFill>
                <a:schemeClr val="tx2">
                  <a:lumMod val="75000"/>
                </a:schemeClr>
              </a:solidFill>
            </a:endParaRPr>
          </a:p>
        </p:txBody>
      </p:sp>
      <p:sp>
        <p:nvSpPr>
          <p:cNvPr id="11" name="TextBox 10">
            <a:extLst>
              <a:ext uri="{FF2B5EF4-FFF2-40B4-BE49-F238E27FC236}">
                <a16:creationId xmlns:a16="http://schemas.microsoft.com/office/drawing/2014/main" id="{22FC2117-03E9-2103-8E20-2C8750919177}"/>
              </a:ext>
            </a:extLst>
          </p:cNvPr>
          <p:cNvSpPr txBox="1"/>
          <p:nvPr/>
        </p:nvSpPr>
        <p:spPr>
          <a:xfrm>
            <a:off x="971600" y="3003798"/>
            <a:ext cx="5904656" cy="1754326"/>
          </a:xfrm>
          <a:prstGeom prst="rect">
            <a:avLst/>
          </a:prstGeom>
          <a:solidFill>
            <a:schemeClr val="accent1"/>
          </a:solidFill>
          <a:ln>
            <a:solidFill>
              <a:schemeClr val="tx1"/>
            </a:solidFill>
          </a:ln>
        </p:spPr>
        <p:txBody>
          <a:bodyPr wrap="square" rtlCol="0">
            <a:spAutoFit/>
          </a:bodyPr>
          <a:lstStyle/>
          <a:p>
            <a:r>
              <a:rPr lang="en-US" sz="1200" dirty="0">
                <a:solidFill>
                  <a:schemeClr val="bg1"/>
                </a:solidFill>
                <a:cs typeface="Times New Roman" panose="02020603050405020304" pitchFamily="18" charset="0"/>
              </a:rPr>
              <a:t>Weighted Average Cost of Capital (WACC)</a:t>
            </a: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endParaRPr>
          </a:p>
        </p:txBody>
      </p:sp>
      <p:pic>
        <p:nvPicPr>
          <p:cNvPr id="12" name="Picture 3">
            <a:extLst>
              <a:ext uri="{FF2B5EF4-FFF2-40B4-BE49-F238E27FC236}">
                <a16:creationId xmlns:a16="http://schemas.microsoft.com/office/drawing/2014/main" id="{A95232CC-03F1-066A-7401-3C859BD083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2" r="-1"/>
          <a:stretch/>
        </p:blipFill>
        <p:spPr bwMode="auto">
          <a:xfrm>
            <a:off x="1331640" y="4071910"/>
            <a:ext cx="2578588" cy="4968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a:extLst>
              <a:ext uri="{FF2B5EF4-FFF2-40B4-BE49-F238E27FC236}">
                <a16:creationId xmlns:a16="http://schemas.microsoft.com/office/drawing/2014/main" id="{4F732D49-A874-F1CE-4556-7EFDE6C18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376503"/>
            <a:ext cx="1859072" cy="599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a:extLst>
              <a:ext uri="{FF2B5EF4-FFF2-40B4-BE49-F238E27FC236}">
                <a16:creationId xmlns:a16="http://schemas.microsoft.com/office/drawing/2014/main" id="{5CF3DFA0-E1FB-8A9C-0BFE-75A8F8BCB1CE}"/>
              </a:ext>
            </a:extLst>
          </p:cNvPr>
          <p:cNvSpPr txBox="1"/>
          <p:nvPr/>
        </p:nvSpPr>
        <p:spPr>
          <a:xfrm>
            <a:off x="4286509" y="3328464"/>
            <a:ext cx="3006568" cy="1200329"/>
          </a:xfrm>
          <a:prstGeom prst="rect">
            <a:avLst/>
          </a:prstGeom>
          <a:noFill/>
          <a:ln>
            <a:noFill/>
          </a:ln>
        </p:spPr>
        <p:txBody>
          <a:bodyPr wrap="square" rtlCol="0">
            <a:spAutoFit/>
          </a:bodyPr>
          <a:lstStyle/>
          <a:p>
            <a:r>
              <a:rPr lang="en-US" sz="1200" i="1" dirty="0">
                <a:solidFill>
                  <a:schemeClr val="bg1"/>
                </a:solidFill>
                <a:latin typeface="Times New Roman" panose="02020603050405020304" pitchFamily="18" charset="0"/>
                <a:cs typeface="Times New Roman" panose="02020603050405020304" pitchFamily="18" charset="0"/>
              </a:rPr>
              <a:t>N</a:t>
            </a:r>
            <a:r>
              <a:rPr lang="en-US" sz="1200" dirty="0">
                <a:solidFill>
                  <a:schemeClr val="bg1"/>
                </a:solidFill>
              </a:rPr>
              <a:t> = number of sources of capital</a:t>
            </a:r>
          </a:p>
          <a:p>
            <a:r>
              <a:rPr lang="en-US" sz="1200" i="1" dirty="0">
                <a:solidFill>
                  <a:schemeClr val="bg1"/>
                </a:solidFill>
                <a:latin typeface="Times New Roman" panose="02020603050405020304" pitchFamily="18" charset="0"/>
                <a:cs typeface="Times New Roman" panose="02020603050405020304" pitchFamily="18" charset="0"/>
              </a:rPr>
              <a:t>r </a:t>
            </a:r>
            <a:r>
              <a:rPr lang="en-US" sz="1200" dirty="0">
                <a:solidFill>
                  <a:schemeClr val="bg1"/>
                </a:solidFill>
              </a:rPr>
              <a:t>= rate of return</a:t>
            </a:r>
          </a:p>
          <a:p>
            <a:r>
              <a:rPr lang="en-US" sz="1200" i="1" dirty="0">
                <a:solidFill>
                  <a:schemeClr val="bg1"/>
                </a:solidFill>
                <a:latin typeface="Times New Roman" panose="02020603050405020304" pitchFamily="18" charset="0"/>
                <a:cs typeface="Times New Roman" panose="02020603050405020304" pitchFamily="18" charset="0"/>
              </a:rPr>
              <a:t>MV</a:t>
            </a:r>
            <a:r>
              <a:rPr lang="en-US" sz="1200" dirty="0">
                <a:solidFill>
                  <a:schemeClr val="bg1"/>
                </a:solidFill>
              </a:rPr>
              <a:t> = market value</a:t>
            </a:r>
          </a:p>
          <a:p>
            <a:r>
              <a:rPr lang="en-US" sz="1200" i="1" dirty="0">
                <a:solidFill>
                  <a:schemeClr val="bg1"/>
                </a:solidFill>
                <a:latin typeface="Times New Roman" panose="02020603050405020304" pitchFamily="18" charset="0"/>
                <a:cs typeface="Times New Roman" panose="02020603050405020304" pitchFamily="18" charset="0"/>
              </a:rPr>
              <a:t>D</a:t>
            </a:r>
            <a:r>
              <a:rPr lang="en-US" sz="1200" dirty="0">
                <a:solidFill>
                  <a:schemeClr val="bg1"/>
                </a:solidFill>
              </a:rPr>
              <a:t> = debt</a:t>
            </a:r>
          </a:p>
          <a:p>
            <a:r>
              <a:rPr lang="en-US" sz="1200" dirty="0">
                <a:solidFill>
                  <a:schemeClr val="bg1"/>
                </a:solidFill>
                <a:latin typeface="Times New Roman" panose="02020603050405020304" pitchFamily="18" charset="0"/>
                <a:cs typeface="Times New Roman" panose="02020603050405020304" pitchFamily="18" charset="0"/>
              </a:rPr>
              <a:t>E </a:t>
            </a:r>
            <a:r>
              <a:rPr lang="en-US" sz="1200" dirty="0">
                <a:solidFill>
                  <a:schemeClr val="bg1"/>
                </a:solidFill>
                <a:cs typeface="Times New Roman" panose="02020603050405020304" pitchFamily="18" charset="0"/>
              </a:rPr>
              <a:t>= equity</a:t>
            </a:r>
          </a:p>
          <a:p>
            <a:r>
              <a:rPr lang="en-US" sz="1200" dirty="0" err="1">
                <a:solidFill>
                  <a:schemeClr val="bg1"/>
                </a:solidFill>
                <a:latin typeface="Times New Roman" panose="02020603050405020304" pitchFamily="18" charset="0"/>
                <a:cs typeface="Times New Roman" panose="02020603050405020304" pitchFamily="18" charset="0"/>
              </a:rPr>
              <a:t>K</a:t>
            </a:r>
            <a:r>
              <a:rPr lang="en-US" sz="1200" baseline="-25000" dirty="0" err="1">
                <a:solidFill>
                  <a:schemeClr val="bg1"/>
                </a:solidFill>
                <a:latin typeface="Times New Roman" panose="02020603050405020304" pitchFamily="18" charset="0"/>
                <a:cs typeface="Times New Roman" panose="02020603050405020304" pitchFamily="18" charset="0"/>
              </a:rPr>
              <a:t>e</a:t>
            </a:r>
            <a:r>
              <a:rPr lang="en-US" sz="1200" baseline="-25000" dirty="0">
                <a:solidFill>
                  <a:schemeClr val="bg1"/>
                </a:solidFill>
                <a:latin typeface="Times New Roman" panose="02020603050405020304" pitchFamily="18" charset="0"/>
                <a:cs typeface="Times New Roman" panose="02020603050405020304" pitchFamily="18" charset="0"/>
              </a:rPr>
              <a:t>/d </a:t>
            </a:r>
            <a:r>
              <a:rPr lang="en-US" sz="1200" dirty="0">
                <a:solidFill>
                  <a:schemeClr val="bg1"/>
                </a:solidFill>
                <a:cs typeface="Times New Roman" panose="02020603050405020304" pitchFamily="18" charset="0"/>
              </a:rPr>
              <a:t>= cost of debt/equity</a:t>
            </a:r>
          </a:p>
        </p:txBody>
      </p:sp>
    </p:spTree>
    <p:extLst>
      <p:ext uri="{BB962C8B-B14F-4D97-AF65-F5344CB8AC3E}">
        <p14:creationId xmlns:p14="http://schemas.microsoft.com/office/powerpoint/2010/main" val="3671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347825"/>
            <a:ext cx="8496944" cy="3102780"/>
          </a:xfrm>
        </p:spPr>
        <p:txBody>
          <a:bodyPr>
            <a:normAutofit/>
          </a:bodyPr>
          <a:lstStyle/>
          <a:p>
            <a:r>
              <a:rPr lang="en-GB" altLang="ja-JP" sz="1800" dirty="0">
                <a:solidFill>
                  <a:schemeClr val="bg2">
                    <a:lumMod val="10000"/>
                  </a:schemeClr>
                </a:solidFill>
                <a:latin typeface="+mj-lt"/>
                <a:ea typeface="MS PGothic" pitchFamily="34" charset="-128"/>
              </a:rPr>
              <a:t>DCF analysis is a method used to evaluate the value of an investment based on its expected future cash flows</a:t>
            </a:r>
          </a:p>
          <a:p>
            <a:r>
              <a:rPr lang="en-GB" altLang="ja-JP" sz="1800" dirty="0">
                <a:solidFill>
                  <a:schemeClr val="bg2">
                    <a:lumMod val="10000"/>
                  </a:schemeClr>
                </a:solidFill>
                <a:latin typeface="+mj-lt"/>
                <a:ea typeface="MS PGothic" pitchFamily="34" charset="-128"/>
              </a:rPr>
              <a:t>The basic principle is that the value of money decreases over time due to factors like inflation and the opportunity to earn a return on investment</a:t>
            </a:r>
          </a:p>
          <a:p>
            <a:r>
              <a:rPr lang="en-GB" altLang="ja-JP" sz="1800" dirty="0">
                <a:solidFill>
                  <a:schemeClr val="bg2">
                    <a:lumMod val="10000"/>
                  </a:schemeClr>
                </a:solidFill>
                <a:latin typeface="+mj-lt"/>
                <a:ea typeface="MS PGothic" pitchFamily="34" charset="-128"/>
              </a:rPr>
              <a:t>Future cash flows are discounted back to their present value to reflect their time value</a:t>
            </a:r>
          </a:p>
          <a:p>
            <a:r>
              <a:rPr lang="en-GB" altLang="ja-JP" sz="1800" dirty="0">
                <a:solidFill>
                  <a:schemeClr val="bg2">
                    <a:lumMod val="10000"/>
                  </a:schemeClr>
                </a:solidFill>
                <a:latin typeface="+mj-lt"/>
                <a:ea typeface="MS PGothic" pitchFamily="34" charset="-128"/>
              </a:rPr>
              <a:t>Relies heavily on the accuracy of cash flow projections and the chosen discount rate</a:t>
            </a:r>
          </a:p>
          <a:p>
            <a:endParaRPr lang="en-GB" dirty="0"/>
          </a:p>
        </p:txBody>
      </p:sp>
      <p:sp>
        <p:nvSpPr>
          <p:cNvPr id="3" name="Title 2"/>
          <p:cNvSpPr>
            <a:spLocks noGrp="1"/>
          </p:cNvSpPr>
          <p:nvPr>
            <p:ph type="title"/>
          </p:nvPr>
        </p:nvSpPr>
        <p:spPr>
          <a:xfrm>
            <a:off x="251520" y="87474"/>
            <a:ext cx="9289032" cy="648072"/>
          </a:xfrm>
        </p:spPr>
        <p:txBody>
          <a:bodyPr>
            <a:normAutofit/>
          </a:bodyPr>
          <a:lstStyle/>
          <a:p>
            <a:r>
              <a:rPr lang="en-GB" sz="2800" dirty="0"/>
              <a:t>1. Discounting &amp; Discounted Cash Flow Analysis</a:t>
            </a:r>
          </a:p>
        </p:txBody>
      </p:sp>
      <p:sp>
        <p:nvSpPr>
          <p:cNvPr id="5" name="TextBox 4">
            <a:extLst>
              <a:ext uri="{FF2B5EF4-FFF2-40B4-BE49-F238E27FC236}">
                <a16:creationId xmlns:a16="http://schemas.microsoft.com/office/drawing/2014/main" id="{B86761CC-CD6D-CC10-3245-088F16C49836}"/>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Discounted cash flow analysis</a:t>
            </a:r>
          </a:p>
        </p:txBody>
      </p:sp>
    </p:spTree>
    <p:extLst>
      <p:ext uri="{BB962C8B-B14F-4D97-AF65-F5344CB8AC3E}">
        <p14:creationId xmlns:p14="http://schemas.microsoft.com/office/powerpoint/2010/main" val="324090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347824"/>
            <a:ext cx="8496944" cy="3384165"/>
          </a:xfrm>
        </p:spPr>
        <p:txBody>
          <a:bodyPr>
            <a:normAutofit lnSpcReduction="10000"/>
          </a:bodyPr>
          <a:lstStyle/>
          <a:p>
            <a:pPr marL="0" indent="0">
              <a:buNone/>
            </a:pPr>
            <a:r>
              <a:rPr lang="en-GB" altLang="ja-JP" sz="1800" dirty="0">
                <a:solidFill>
                  <a:schemeClr val="bg2">
                    <a:lumMod val="10000"/>
                  </a:schemeClr>
                </a:solidFill>
                <a:latin typeface="+mj-lt"/>
                <a:ea typeface="MS PGothic" pitchFamily="34" charset="-128"/>
              </a:rPr>
              <a:t>Key steps involved in DCF analysis:</a:t>
            </a:r>
          </a:p>
          <a:p>
            <a:pPr>
              <a:buFont typeface="+mj-lt"/>
              <a:buAutoNum type="arabicPeriod"/>
            </a:pPr>
            <a:r>
              <a:rPr lang="en-GB" altLang="ja-JP" sz="1800" dirty="0">
                <a:solidFill>
                  <a:schemeClr val="bg2">
                    <a:lumMod val="10000"/>
                  </a:schemeClr>
                </a:solidFill>
                <a:latin typeface="+mj-lt"/>
                <a:ea typeface="MS PGothic" pitchFamily="34" charset="-128"/>
              </a:rPr>
              <a:t>Estimation of future cash flows</a:t>
            </a:r>
          </a:p>
          <a:p>
            <a:pPr lvl="1"/>
            <a:r>
              <a:rPr lang="en-GB" altLang="ja-JP" sz="1400" dirty="0">
                <a:solidFill>
                  <a:schemeClr val="bg2">
                    <a:lumMod val="10000"/>
                  </a:schemeClr>
                </a:solidFill>
                <a:latin typeface="+mj-lt"/>
                <a:ea typeface="MS PGothic" pitchFamily="34" charset="-128"/>
              </a:rPr>
              <a:t>Revenues, operating expenses, taxes, etc.</a:t>
            </a:r>
          </a:p>
          <a:p>
            <a:pPr>
              <a:buFont typeface="+mj-lt"/>
              <a:buAutoNum type="arabicPeriod"/>
            </a:pPr>
            <a:r>
              <a:rPr lang="en-GB" altLang="ja-JP" sz="1800" dirty="0">
                <a:solidFill>
                  <a:schemeClr val="bg2">
                    <a:lumMod val="10000"/>
                  </a:schemeClr>
                </a:solidFill>
                <a:latin typeface="+mj-lt"/>
                <a:ea typeface="MS PGothic" pitchFamily="34" charset="-128"/>
              </a:rPr>
              <a:t>Determining the discount rate </a:t>
            </a:r>
          </a:p>
          <a:p>
            <a:pPr>
              <a:buFont typeface="+mj-lt"/>
              <a:buAutoNum type="arabicPeriod"/>
            </a:pPr>
            <a:r>
              <a:rPr lang="en-GB" altLang="ja-JP" sz="1800" dirty="0">
                <a:solidFill>
                  <a:schemeClr val="bg2">
                    <a:lumMod val="10000"/>
                  </a:schemeClr>
                </a:solidFill>
                <a:latin typeface="+mj-lt"/>
                <a:ea typeface="MS PGothic" pitchFamily="34" charset="-128"/>
              </a:rPr>
              <a:t>Discounting the future cash flows</a:t>
            </a:r>
          </a:p>
          <a:p>
            <a:pPr lvl="1"/>
            <a:r>
              <a:rPr lang="en-GB" altLang="ja-JP" sz="1400" dirty="0">
                <a:solidFill>
                  <a:schemeClr val="bg2">
                    <a:lumMod val="10000"/>
                  </a:schemeClr>
                </a:solidFill>
                <a:latin typeface="+mj-lt"/>
                <a:ea typeface="MS PGothic" pitchFamily="34" charset="-128"/>
              </a:rPr>
              <a:t>PV = FV/(1+r)n </a:t>
            </a:r>
          </a:p>
          <a:p>
            <a:pPr>
              <a:buFont typeface="+mj-lt"/>
              <a:buAutoNum type="arabicPeriod"/>
            </a:pPr>
            <a:r>
              <a:rPr lang="en-GB" altLang="ja-JP" sz="1800" dirty="0">
                <a:solidFill>
                  <a:schemeClr val="bg2">
                    <a:lumMod val="10000"/>
                  </a:schemeClr>
                </a:solidFill>
                <a:latin typeface="+mj-lt"/>
                <a:ea typeface="MS PGothic" pitchFamily="34" charset="-128"/>
              </a:rPr>
              <a:t>Summing present values </a:t>
            </a:r>
          </a:p>
          <a:p>
            <a:pPr>
              <a:buFont typeface="+mj-lt"/>
              <a:buAutoNum type="arabicPeriod"/>
            </a:pPr>
            <a:r>
              <a:rPr lang="en-GB" altLang="ja-JP" sz="1800" dirty="0">
                <a:solidFill>
                  <a:schemeClr val="bg2">
                    <a:lumMod val="10000"/>
                  </a:schemeClr>
                </a:solidFill>
                <a:latin typeface="+mj-lt"/>
                <a:ea typeface="MS PGothic" pitchFamily="34" charset="-128"/>
              </a:rPr>
              <a:t>Comparison with initial investment</a:t>
            </a:r>
          </a:p>
          <a:p>
            <a:pPr lvl="1"/>
            <a:r>
              <a:rPr lang="en-GB" altLang="ja-JP" sz="1400" dirty="0">
                <a:solidFill>
                  <a:schemeClr val="bg2">
                    <a:lumMod val="10000"/>
                  </a:schemeClr>
                </a:solidFill>
                <a:latin typeface="+mj-lt"/>
                <a:ea typeface="MS PGothic" pitchFamily="34" charset="-128"/>
              </a:rPr>
              <a:t>If present value is higher than initial investment, the project may be considered financially viable</a:t>
            </a:r>
          </a:p>
          <a:p>
            <a:pPr>
              <a:buFont typeface="+mj-lt"/>
              <a:buAutoNum type="arabicPeriod"/>
            </a:pPr>
            <a:r>
              <a:rPr lang="en-GB" altLang="ja-JP" sz="1800" dirty="0">
                <a:solidFill>
                  <a:schemeClr val="bg2">
                    <a:lumMod val="10000"/>
                  </a:schemeClr>
                </a:solidFill>
                <a:latin typeface="+mj-lt"/>
                <a:ea typeface="MS PGothic" pitchFamily="34" charset="-128"/>
              </a:rPr>
              <a:t>Interpretation and decision making</a:t>
            </a:r>
          </a:p>
          <a:p>
            <a:pPr lvl="1"/>
            <a:r>
              <a:rPr lang="sv-SE" altLang="ja-JP" sz="1400" dirty="0">
                <a:solidFill>
                  <a:schemeClr val="bg2">
                    <a:lumMod val="10000"/>
                  </a:schemeClr>
                </a:solidFill>
                <a:latin typeface="+mj-lt"/>
                <a:ea typeface="MS PGothic" pitchFamily="34" charset="-128"/>
              </a:rPr>
              <a:t>If the present </a:t>
            </a:r>
            <a:r>
              <a:rPr lang="sv-SE" altLang="ja-JP" sz="1400" dirty="0" err="1">
                <a:solidFill>
                  <a:schemeClr val="bg2">
                    <a:lumMod val="10000"/>
                  </a:schemeClr>
                </a:solidFill>
                <a:latin typeface="+mj-lt"/>
                <a:ea typeface="MS PGothic" pitchFamily="34" charset="-128"/>
              </a:rPr>
              <a:t>value</a:t>
            </a:r>
            <a:r>
              <a:rPr lang="sv-SE" altLang="ja-JP" sz="1400" dirty="0">
                <a:solidFill>
                  <a:schemeClr val="bg2">
                    <a:lumMod val="10000"/>
                  </a:schemeClr>
                </a:solidFill>
                <a:latin typeface="+mj-lt"/>
                <a:ea typeface="MS PGothic" pitchFamily="34" charset="-128"/>
              </a:rPr>
              <a:t> is </a:t>
            </a:r>
            <a:r>
              <a:rPr lang="sv-SE" altLang="ja-JP" sz="1400" dirty="0" err="1">
                <a:solidFill>
                  <a:schemeClr val="bg2">
                    <a:lumMod val="10000"/>
                  </a:schemeClr>
                </a:solidFill>
                <a:latin typeface="+mj-lt"/>
                <a:ea typeface="MS PGothic" pitchFamily="34" charset="-128"/>
              </a:rPr>
              <a:t>significantly</a:t>
            </a:r>
            <a:r>
              <a:rPr lang="sv-SE" altLang="ja-JP" sz="1400" dirty="0">
                <a:solidFill>
                  <a:schemeClr val="bg2">
                    <a:lumMod val="10000"/>
                  </a:schemeClr>
                </a:solidFill>
                <a:latin typeface="+mj-lt"/>
                <a:ea typeface="MS PGothic" pitchFamily="34" charset="-128"/>
              </a:rPr>
              <a:t> </a:t>
            </a:r>
            <a:r>
              <a:rPr lang="sv-SE" altLang="ja-JP" sz="1400" dirty="0" err="1">
                <a:solidFill>
                  <a:schemeClr val="bg2">
                    <a:lumMod val="10000"/>
                  </a:schemeClr>
                </a:solidFill>
                <a:latin typeface="+mj-lt"/>
                <a:ea typeface="MS PGothic" pitchFamily="34" charset="-128"/>
              </a:rPr>
              <a:t>higher</a:t>
            </a:r>
            <a:r>
              <a:rPr lang="sv-SE" altLang="ja-JP" sz="1400" dirty="0">
                <a:solidFill>
                  <a:schemeClr val="bg2">
                    <a:lumMod val="10000"/>
                  </a:schemeClr>
                </a:solidFill>
                <a:latin typeface="+mj-lt"/>
                <a:ea typeface="MS PGothic" pitchFamily="34" charset="-128"/>
              </a:rPr>
              <a:t> </a:t>
            </a:r>
            <a:r>
              <a:rPr lang="sv-SE" altLang="ja-JP" sz="1400" dirty="0" err="1">
                <a:solidFill>
                  <a:schemeClr val="bg2">
                    <a:lumMod val="10000"/>
                  </a:schemeClr>
                </a:solidFill>
                <a:latin typeface="+mj-lt"/>
                <a:ea typeface="MS PGothic" pitchFamily="34" charset="-128"/>
              </a:rPr>
              <a:t>than</a:t>
            </a:r>
            <a:r>
              <a:rPr lang="sv-SE" altLang="ja-JP" sz="1400" dirty="0">
                <a:solidFill>
                  <a:schemeClr val="bg2">
                    <a:lumMod val="10000"/>
                  </a:schemeClr>
                </a:solidFill>
                <a:latin typeface="+mj-lt"/>
                <a:ea typeface="MS PGothic" pitchFamily="34" charset="-128"/>
              </a:rPr>
              <a:t> the initial investment, the </a:t>
            </a:r>
            <a:r>
              <a:rPr lang="sv-SE" altLang="ja-JP" sz="1400" dirty="0" err="1">
                <a:solidFill>
                  <a:schemeClr val="bg2">
                    <a:lumMod val="10000"/>
                  </a:schemeClr>
                </a:solidFill>
                <a:latin typeface="+mj-lt"/>
                <a:ea typeface="MS PGothic" pitchFamily="34" charset="-128"/>
              </a:rPr>
              <a:t>project</a:t>
            </a:r>
            <a:r>
              <a:rPr lang="sv-SE" altLang="ja-JP" sz="1400" dirty="0">
                <a:solidFill>
                  <a:schemeClr val="bg2">
                    <a:lumMod val="10000"/>
                  </a:schemeClr>
                </a:solidFill>
                <a:latin typeface="+mj-lt"/>
                <a:ea typeface="MS PGothic" pitchFamily="34" charset="-128"/>
              </a:rPr>
              <a:t> </a:t>
            </a:r>
            <a:r>
              <a:rPr lang="sv-SE" altLang="ja-JP" sz="1400" dirty="0" err="1">
                <a:solidFill>
                  <a:schemeClr val="bg2">
                    <a:lumMod val="10000"/>
                  </a:schemeClr>
                </a:solidFill>
                <a:latin typeface="+mj-lt"/>
                <a:ea typeface="MS PGothic" pitchFamily="34" charset="-128"/>
              </a:rPr>
              <a:t>may</a:t>
            </a:r>
            <a:r>
              <a:rPr lang="sv-SE" altLang="ja-JP" sz="1400" dirty="0">
                <a:solidFill>
                  <a:schemeClr val="bg2">
                    <a:lumMod val="10000"/>
                  </a:schemeClr>
                </a:solidFill>
                <a:latin typeface="+mj-lt"/>
                <a:ea typeface="MS PGothic" pitchFamily="34" charset="-128"/>
              </a:rPr>
              <a:t> be </a:t>
            </a:r>
            <a:r>
              <a:rPr lang="sv-SE" altLang="ja-JP" sz="1400" dirty="0" err="1">
                <a:solidFill>
                  <a:schemeClr val="bg2">
                    <a:lumMod val="10000"/>
                  </a:schemeClr>
                </a:solidFill>
                <a:latin typeface="+mj-lt"/>
                <a:ea typeface="MS PGothic" pitchFamily="34" charset="-128"/>
              </a:rPr>
              <a:t>considered</a:t>
            </a:r>
            <a:r>
              <a:rPr lang="sv-SE" altLang="ja-JP" sz="1400" dirty="0">
                <a:solidFill>
                  <a:schemeClr val="bg2">
                    <a:lumMod val="10000"/>
                  </a:schemeClr>
                </a:solidFill>
                <a:latin typeface="+mj-lt"/>
                <a:ea typeface="MS PGothic" pitchFamily="34" charset="-128"/>
              </a:rPr>
              <a:t> a </a:t>
            </a:r>
            <a:r>
              <a:rPr lang="sv-SE" altLang="ja-JP" sz="1400" dirty="0" err="1">
                <a:solidFill>
                  <a:schemeClr val="bg2">
                    <a:lumMod val="10000"/>
                  </a:schemeClr>
                </a:solidFill>
                <a:latin typeface="+mj-lt"/>
                <a:ea typeface="MS PGothic" pitchFamily="34" charset="-128"/>
              </a:rPr>
              <a:t>good</a:t>
            </a:r>
            <a:r>
              <a:rPr lang="sv-SE" altLang="ja-JP" sz="1400" dirty="0">
                <a:solidFill>
                  <a:schemeClr val="bg2">
                    <a:lumMod val="10000"/>
                  </a:schemeClr>
                </a:solidFill>
                <a:latin typeface="+mj-lt"/>
                <a:ea typeface="MS PGothic" pitchFamily="34" charset="-128"/>
              </a:rPr>
              <a:t> investment. If </a:t>
            </a:r>
            <a:r>
              <a:rPr lang="sv-SE" altLang="ja-JP" sz="1400" dirty="0" err="1">
                <a:solidFill>
                  <a:schemeClr val="bg2">
                    <a:lumMod val="10000"/>
                  </a:schemeClr>
                </a:solidFill>
                <a:latin typeface="+mj-lt"/>
                <a:ea typeface="MS PGothic" pitchFamily="34" charset="-128"/>
              </a:rPr>
              <a:t>lower</a:t>
            </a:r>
            <a:r>
              <a:rPr lang="sv-SE" altLang="ja-JP" sz="1400" dirty="0">
                <a:solidFill>
                  <a:schemeClr val="bg2">
                    <a:lumMod val="10000"/>
                  </a:schemeClr>
                </a:solidFill>
                <a:latin typeface="+mj-lt"/>
                <a:ea typeface="MS PGothic" pitchFamily="34" charset="-128"/>
              </a:rPr>
              <a:t>, </a:t>
            </a:r>
            <a:r>
              <a:rPr lang="sv-SE" altLang="ja-JP" sz="1400" dirty="0" err="1">
                <a:solidFill>
                  <a:schemeClr val="bg2">
                    <a:lumMod val="10000"/>
                  </a:schemeClr>
                </a:solidFill>
                <a:latin typeface="+mj-lt"/>
                <a:ea typeface="MS PGothic" pitchFamily="34" charset="-128"/>
              </a:rPr>
              <a:t>may</a:t>
            </a:r>
            <a:r>
              <a:rPr lang="sv-SE" altLang="ja-JP" sz="1400" dirty="0">
                <a:solidFill>
                  <a:schemeClr val="bg2">
                    <a:lumMod val="10000"/>
                  </a:schemeClr>
                </a:solidFill>
                <a:latin typeface="+mj-lt"/>
                <a:ea typeface="MS PGothic" pitchFamily="34" charset="-128"/>
              </a:rPr>
              <a:t> not be </a:t>
            </a:r>
            <a:r>
              <a:rPr lang="sv-SE" altLang="ja-JP" sz="1400" dirty="0" err="1">
                <a:solidFill>
                  <a:schemeClr val="bg2">
                    <a:lumMod val="10000"/>
                  </a:schemeClr>
                </a:solidFill>
                <a:latin typeface="+mj-lt"/>
                <a:ea typeface="MS PGothic" pitchFamily="34" charset="-128"/>
              </a:rPr>
              <a:t>financially</a:t>
            </a:r>
            <a:r>
              <a:rPr lang="sv-SE" altLang="ja-JP" sz="1400" dirty="0">
                <a:solidFill>
                  <a:schemeClr val="bg2">
                    <a:lumMod val="10000"/>
                  </a:schemeClr>
                </a:solidFill>
                <a:latin typeface="+mj-lt"/>
                <a:ea typeface="MS PGothic" pitchFamily="34" charset="-128"/>
              </a:rPr>
              <a:t> </a:t>
            </a:r>
            <a:r>
              <a:rPr lang="sv-SE" altLang="ja-JP" sz="1400" dirty="0" err="1">
                <a:solidFill>
                  <a:schemeClr val="bg2">
                    <a:lumMod val="10000"/>
                  </a:schemeClr>
                </a:solidFill>
                <a:latin typeface="+mj-lt"/>
                <a:ea typeface="MS PGothic" pitchFamily="34" charset="-128"/>
              </a:rPr>
              <a:t>attractive</a:t>
            </a:r>
            <a:endParaRPr lang="sv-SE" altLang="ja-JP" sz="1400" dirty="0">
              <a:solidFill>
                <a:schemeClr val="bg2">
                  <a:lumMod val="10000"/>
                </a:schemeClr>
              </a:solidFill>
              <a:latin typeface="+mj-lt"/>
              <a:ea typeface="MS PGothic" pitchFamily="34" charset="-128"/>
            </a:endParaRPr>
          </a:p>
          <a:p>
            <a:endParaRPr lang="en-GB" dirty="0"/>
          </a:p>
        </p:txBody>
      </p:sp>
      <p:sp>
        <p:nvSpPr>
          <p:cNvPr id="3" name="Title 2"/>
          <p:cNvSpPr>
            <a:spLocks noGrp="1"/>
          </p:cNvSpPr>
          <p:nvPr>
            <p:ph type="title"/>
          </p:nvPr>
        </p:nvSpPr>
        <p:spPr>
          <a:xfrm>
            <a:off x="251520" y="87474"/>
            <a:ext cx="9289032" cy="648072"/>
          </a:xfrm>
        </p:spPr>
        <p:txBody>
          <a:bodyPr>
            <a:normAutofit/>
          </a:bodyPr>
          <a:lstStyle/>
          <a:p>
            <a:r>
              <a:rPr lang="en-GB" sz="2800" dirty="0"/>
              <a:t>1. Discounting &amp; Discounted Cash Flow Analysis</a:t>
            </a:r>
          </a:p>
        </p:txBody>
      </p:sp>
      <p:sp>
        <p:nvSpPr>
          <p:cNvPr id="5" name="TextBox 4">
            <a:extLst>
              <a:ext uri="{FF2B5EF4-FFF2-40B4-BE49-F238E27FC236}">
                <a16:creationId xmlns:a16="http://schemas.microsoft.com/office/drawing/2014/main" id="{B86761CC-CD6D-CC10-3245-088F16C49836}"/>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Discounted cash flow analysis</a:t>
            </a:r>
          </a:p>
        </p:txBody>
      </p:sp>
    </p:spTree>
    <p:extLst>
      <p:ext uri="{BB962C8B-B14F-4D97-AF65-F5344CB8AC3E}">
        <p14:creationId xmlns:p14="http://schemas.microsoft.com/office/powerpoint/2010/main" val="9890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p:txBody>
          <a:bodyPr/>
          <a:lstStyle/>
          <a:p>
            <a:r>
              <a:rPr lang="en-US" dirty="0"/>
              <a:t>2. Net Present Value (NPV)</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a:xfrm>
            <a:off x="251520" y="1203598"/>
            <a:ext cx="8712968" cy="1368152"/>
          </a:xfrm>
        </p:spPr>
        <p:txBody>
          <a:bodyPr>
            <a:normAutofit fontScale="77500" lnSpcReduction="20000"/>
          </a:bodyPr>
          <a:lstStyle/>
          <a:p>
            <a:pPr indent="-342900" algn="just"/>
            <a:r>
              <a:rPr lang="en-GB" sz="2400" dirty="0">
                <a:solidFill>
                  <a:schemeClr val="bg2">
                    <a:lumMod val="10000"/>
                  </a:schemeClr>
                </a:solidFill>
              </a:rPr>
              <a:t>Used to evaluate the profitability of an investment of project</a:t>
            </a:r>
          </a:p>
          <a:p>
            <a:pPr indent="-342900" algn="just"/>
            <a:r>
              <a:rPr lang="en-GB" sz="2400" dirty="0">
                <a:solidFill>
                  <a:schemeClr val="bg2">
                    <a:lumMod val="10000"/>
                  </a:schemeClr>
                </a:solidFill>
              </a:rPr>
              <a:t>Measures the difference between the present value of cash inflows and the present value of cash outflows over a specific period</a:t>
            </a:r>
          </a:p>
          <a:p>
            <a:pPr indent="-342900" algn="just"/>
            <a:r>
              <a:rPr lang="en-GB" altLang="ja-JP" sz="2400" dirty="0">
                <a:solidFill>
                  <a:schemeClr val="bg2">
                    <a:lumMod val="10000"/>
                  </a:schemeClr>
                </a:solidFill>
                <a:latin typeface="+mj-lt"/>
                <a:ea typeface="MS PGothic" pitchFamily="34" charset="-128"/>
              </a:rPr>
              <a:t>Fundamental concept is the time value of money, which recognizes that the value of money today is different from its value in the future</a:t>
            </a:r>
          </a:p>
          <a:p>
            <a:endParaRPr lang="en-US" dirty="0"/>
          </a:p>
        </p:txBody>
      </p:sp>
      <p:sp>
        <p:nvSpPr>
          <p:cNvPr id="4" name="TextBox 3">
            <a:extLst>
              <a:ext uri="{FF2B5EF4-FFF2-40B4-BE49-F238E27FC236}">
                <a16:creationId xmlns:a16="http://schemas.microsoft.com/office/drawing/2014/main" id="{78DE3902-E9A9-CA5E-4B2C-23D0D50D434D}"/>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Overview</a:t>
            </a:r>
          </a:p>
        </p:txBody>
      </p:sp>
      <p:sp>
        <p:nvSpPr>
          <p:cNvPr id="6" name="TextBox 5">
            <a:extLst>
              <a:ext uri="{FF2B5EF4-FFF2-40B4-BE49-F238E27FC236}">
                <a16:creationId xmlns:a16="http://schemas.microsoft.com/office/drawing/2014/main" id="{76F72C11-5BD6-A0B9-C018-A314ABEC5DB6}"/>
              </a:ext>
            </a:extLst>
          </p:cNvPr>
          <p:cNvSpPr txBox="1"/>
          <p:nvPr/>
        </p:nvSpPr>
        <p:spPr>
          <a:xfrm>
            <a:off x="450092" y="2707161"/>
            <a:ext cx="6602916" cy="1200329"/>
          </a:xfrm>
          <a:prstGeom prst="rect">
            <a:avLst/>
          </a:prstGeom>
          <a:solidFill>
            <a:schemeClr val="accent1"/>
          </a:solidFill>
          <a:ln>
            <a:solidFill>
              <a:schemeClr val="tx1"/>
            </a:solidFill>
          </a:ln>
        </p:spPr>
        <p:txBody>
          <a:bodyPr wrap="square" rtlCol="0">
            <a:spAutoFit/>
          </a:bodyPr>
          <a:lstStyle/>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A296F66-C783-CB94-C80A-8731D77355A9}"/>
                  </a:ext>
                </a:extLst>
              </p:cNvPr>
              <p:cNvSpPr txBox="1"/>
              <p:nvPr/>
            </p:nvSpPr>
            <p:spPr>
              <a:xfrm>
                <a:off x="680299" y="2870252"/>
                <a:ext cx="3096344" cy="778675"/>
              </a:xfrm>
              <a:prstGeom prst="rect">
                <a:avLst/>
              </a:prstGeom>
              <a:solidFill>
                <a:schemeClr val="bg1"/>
              </a:solidFill>
            </p:spPr>
            <p:txBody>
              <a:bodyPr wrap="square" rtlCol="0">
                <a:spAutoFit/>
              </a:bodyPr>
              <a:lstStyle/>
              <a:p>
                <a:r>
                  <a:rPr lang="en-US" sz="2800" dirty="0">
                    <a:solidFill>
                      <a:schemeClr val="bg2">
                        <a:lumMod val="10000"/>
                      </a:schemeClr>
                    </a:solidFill>
                    <a:latin typeface="Cambria Math" panose="02040503050406030204" pitchFamily="18" charset="0"/>
                    <a:ea typeface="Cambria Math" panose="02040503050406030204" pitchFamily="18" charset="0"/>
                  </a:rPr>
                  <a:t>NPV =</a:t>
                </a:r>
                <a:r>
                  <a:rPr lang="en-US" sz="2800" dirty="0">
                    <a:solidFill>
                      <a:schemeClr val="bg2">
                        <a:lumMod val="10000"/>
                      </a:schemeClr>
                    </a:solidFill>
                  </a:rPr>
                  <a:t> </a:t>
                </a:r>
                <a14:m>
                  <m:oMath xmlns:m="http://schemas.openxmlformats.org/officeDocument/2006/math">
                    <m:nary>
                      <m:naryPr>
                        <m:chr m:val="∑"/>
                        <m:ctrlPr>
                          <a:rPr lang="en-US" sz="2800" i="1" smtClean="0">
                            <a:solidFill>
                              <a:schemeClr val="bg2">
                                <a:lumMod val="10000"/>
                              </a:schemeClr>
                            </a:solidFill>
                            <a:latin typeface="Cambria Math" panose="02040503050406030204" pitchFamily="18" charset="0"/>
                          </a:rPr>
                        </m:ctrlPr>
                      </m:naryPr>
                      <m:sub>
                        <m:r>
                          <m:rPr>
                            <m:brk m:alnAt="23"/>
                          </m:rPr>
                          <a:rPr lang="en-US" sz="2800" b="0" i="1" smtClean="0">
                            <a:solidFill>
                              <a:schemeClr val="bg2">
                                <a:lumMod val="10000"/>
                              </a:schemeClr>
                            </a:solidFill>
                            <a:latin typeface="Cambria Math"/>
                          </a:rPr>
                          <m:t>𝑡</m:t>
                        </m:r>
                        <m:r>
                          <a:rPr lang="en-US" sz="2800" b="0" i="1" smtClean="0">
                            <a:solidFill>
                              <a:schemeClr val="bg2">
                                <a:lumMod val="10000"/>
                              </a:schemeClr>
                            </a:solidFill>
                            <a:latin typeface="Cambria Math"/>
                          </a:rPr>
                          <m:t>=1</m:t>
                        </m:r>
                      </m:sub>
                      <m:sup>
                        <m:r>
                          <a:rPr lang="en-US" sz="2800" b="0" i="1" smtClean="0">
                            <a:solidFill>
                              <a:schemeClr val="bg2">
                                <a:lumMod val="10000"/>
                              </a:schemeClr>
                            </a:solidFill>
                            <a:latin typeface="Cambria Math"/>
                          </a:rPr>
                          <m:t>𝑛</m:t>
                        </m:r>
                      </m:sup>
                      <m:e>
                        <m:f>
                          <m:fPr>
                            <m:ctrlPr>
                              <a:rPr lang="en-US" sz="2800" i="1" smtClean="0">
                                <a:solidFill>
                                  <a:schemeClr val="bg2">
                                    <a:lumMod val="10000"/>
                                  </a:schemeClr>
                                </a:solidFill>
                                <a:latin typeface="Cambria Math" panose="02040503050406030204" pitchFamily="18" charset="0"/>
                              </a:rPr>
                            </m:ctrlPr>
                          </m:fPr>
                          <m:num>
                            <m:r>
                              <a:rPr lang="en-US" sz="2800" b="0" i="1" smtClean="0">
                                <a:solidFill>
                                  <a:schemeClr val="bg2">
                                    <a:lumMod val="10000"/>
                                  </a:schemeClr>
                                </a:solidFill>
                                <a:latin typeface="Cambria Math"/>
                              </a:rPr>
                              <m:t>(</m:t>
                            </m:r>
                            <m:sSub>
                              <m:sSubPr>
                                <m:ctrlPr>
                                  <a:rPr lang="en-US" sz="280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a:rPr>
                                  <m:t>𝑅</m:t>
                                </m:r>
                              </m:e>
                              <m:sub>
                                <m:r>
                                  <a:rPr lang="en-US" sz="2800" b="0" i="1" smtClean="0">
                                    <a:solidFill>
                                      <a:schemeClr val="bg2">
                                        <a:lumMod val="10000"/>
                                      </a:schemeClr>
                                    </a:solidFill>
                                    <a:latin typeface="Cambria Math"/>
                                  </a:rPr>
                                  <m:t>𝑡</m:t>
                                </m:r>
                              </m:sub>
                            </m:sSub>
                            <m:r>
                              <a:rPr lang="en-US" sz="2800" b="0" i="1" smtClean="0">
                                <a:solidFill>
                                  <a:schemeClr val="bg2">
                                    <a:lumMod val="10000"/>
                                  </a:schemeClr>
                                </a:solidFill>
                                <a:latin typeface="Cambria Math"/>
                              </a:rPr>
                              <m:t>−</m:t>
                            </m:r>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a:rPr>
                                  <m:t>𝐶</m:t>
                                </m:r>
                              </m:e>
                              <m:sub>
                                <m:r>
                                  <a:rPr lang="en-US" sz="2800" b="0" i="1" smtClean="0">
                                    <a:solidFill>
                                      <a:schemeClr val="bg2">
                                        <a:lumMod val="10000"/>
                                      </a:schemeClr>
                                    </a:solidFill>
                                    <a:latin typeface="Cambria Math"/>
                                  </a:rPr>
                                  <m:t>𝑡</m:t>
                                </m:r>
                              </m:sub>
                            </m:sSub>
                            <m:r>
                              <a:rPr lang="en-US" sz="2800" b="0" i="1" smtClean="0">
                                <a:solidFill>
                                  <a:schemeClr val="bg2">
                                    <a:lumMod val="10000"/>
                                  </a:schemeClr>
                                </a:solidFill>
                                <a:latin typeface="Cambria Math"/>
                              </a:rPr>
                              <m:t>)</m:t>
                            </m:r>
                          </m:num>
                          <m:den>
                            <m:sSup>
                              <m:sSupPr>
                                <m:ctrlPr>
                                  <a:rPr lang="en-US" sz="2800" i="1" smtClean="0">
                                    <a:solidFill>
                                      <a:schemeClr val="bg2">
                                        <a:lumMod val="10000"/>
                                      </a:schemeClr>
                                    </a:solidFill>
                                    <a:latin typeface="Cambria Math" panose="02040503050406030204" pitchFamily="18" charset="0"/>
                                  </a:rPr>
                                </m:ctrlPr>
                              </m:sSupPr>
                              <m:e>
                                <m:r>
                                  <a:rPr lang="en-US" sz="2800" b="0" i="1" smtClean="0">
                                    <a:solidFill>
                                      <a:schemeClr val="bg2">
                                        <a:lumMod val="10000"/>
                                      </a:schemeClr>
                                    </a:solidFill>
                                    <a:latin typeface="Cambria Math"/>
                                  </a:rPr>
                                  <m:t>(1+</m:t>
                                </m:r>
                                <m:r>
                                  <a:rPr lang="en-US" sz="2800" b="0" i="1" smtClean="0">
                                    <a:solidFill>
                                      <a:schemeClr val="bg2">
                                        <a:lumMod val="10000"/>
                                      </a:schemeClr>
                                    </a:solidFill>
                                    <a:latin typeface="Cambria Math"/>
                                  </a:rPr>
                                  <m:t>𝑟</m:t>
                                </m:r>
                                <m:r>
                                  <a:rPr lang="en-US" sz="2800" b="0" i="1" smtClean="0">
                                    <a:solidFill>
                                      <a:schemeClr val="bg2">
                                        <a:lumMod val="10000"/>
                                      </a:schemeClr>
                                    </a:solidFill>
                                    <a:latin typeface="Cambria Math"/>
                                  </a:rPr>
                                  <m:t>)</m:t>
                                </m:r>
                              </m:e>
                              <m:sup>
                                <m:r>
                                  <a:rPr lang="en-GB" sz="2800" b="0" i="1" smtClean="0">
                                    <a:solidFill>
                                      <a:schemeClr val="bg2">
                                        <a:lumMod val="10000"/>
                                      </a:schemeClr>
                                    </a:solidFill>
                                    <a:latin typeface="Cambria Math"/>
                                  </a:rPr>
                                  <m:t>𝑡</m:t>
                                </m:r>
                              </m:sup>
                            </m:sSup>
                          </m:den>
                        </m:f>
                      </m:e>
                    </m:nary>
                  </m:oMath>
                </a14:m>
                <a:endParaRPr lang="en-US" sz="2800" dirty="0">
                  <a:solidFill>
                    <a:schemeClr val="bg2">
                      <a:lumMod val="10000"/>
                    </a:schemeClr>
                  </a:solidFill>
                </a:endParaRPr>
              </a:p>
            </p:txBody>
          </p:sp>
        </mc:Choice>
        <mc:Fallback xmlns="">
          <p:sp>
            <p:nvSpPr>
              <p:cNvPr id="5" name="TextBox 4">
                <a:extLst>
                  <a:ext uri="{FF2B5EF4-FFF2-40B4-BE49-F238E27FC236}">
                    <a16:creationId xmlns:a16="http://schemas.microsoft.com/office/drawing/2014/main" id="{FA296F66-C783-CB94-C80A-8731D77355A9}"/>
                  </a:ext>
                </a:extLst>
              </p:cNvPr>
              <p:cNvSpPr txBox="1">
                <a:spLocks noRot="1" noChangeAspect="1" noMove="1" noResize="1" noEditPoints="1" noAdjustHandles="1" noChangeArrowheads="1" noChangeShapeType="1" noTextEdit="1"/>
              </p:cNvSpPr>
              <p:nvPr/>
            </p:nvSpPr>
            <p:spPr>
              <a:xfrm>
                <a:off x="680299" y="2870252"/>
                <a:ext cx="3096344" cy="778675"/>
              </a:xfrm>
              <a:prstGeom prst="rect">
                <a:avLst/>
              </a:prstGeom>
              <a:blipFill>
                <a:blip r:embed="rId3"/>
                <a:stretch>
                  <a:fillRect l="-4082" t="-72581" b="-11129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42EF97E-F975-8E68-7B33-1EC613008741}"/>
              </a:ext>
            </a:extLst>
          </p:cNvPr>
          <p:cNvSpPr txBox="1"/>
          <p:nvPr/>
        </p:nvSpPr>
        <p:spPr>
          <a:xfrm>
            <a:off x="4144230" y="2791141"/>
            <a:ext cx="3006568" cy="1015663"/>
          </a:xfrm>
          <a:prstGeom prst="rect">
            <a:avLst/>
          </a:prstGeom>
          <a:noFill/>
          <a:ln>
            <a:noFill/>
          </a:ln>
        </p:spPr>
        <p:txBody>
          <a:bodyPr wrap="square" rtlCol="0">
            <a:spAutoFit/>
          </a:bodyPr>
          <a:lstStyle/>
          <a:p>
            <a:r>
              <a:rPr lang="en-US" sz="1200" i="1" dirty="0">
                <a:solidFill>
                  <a:schemeClr val="bg1"/>
                </a:solidFill>
                <a:latin typeface="Times New Roman" panose="02020603050405020304" pitchFamily="18" charset="0"/>
                <a:cs typeface="Times New Roman" panose="02020603050405020304" pitchFamily="18" charset="0"/>
              </a:rPr>
              <a:t>r </a:t>
            </a:r>
            <a:r>
              <a:rPr lang="en-US" sz="1200" dirty="0">
                <a:solidFill>
                  <a:schemeClr val="bg1"/>
                </a:solidFill>
              </a:rPr>
              <a:t>= discount rate</a:t>
            </a:r>
          </a:p>
          <a:p>
            <a:r>
              <a:rPr lang="en-US" sz="1200" i="1" dirty="0">
                <a:solidFill>
                  <a:schemeClr val="bg1"/>
                </a:solidFill>
              </a:rPr>
              <a:t>t</a:t>
            </a:r>
            <a:r>
              <a:rPr lang="en-US" sz="1200" dirty="0">
                <a:solidFill>
                  <a:schemeClr val="bg1"/>
                </a:solidFill>
              </a:rPr>
              <a:t> = time at which cash flow is occurring</a:t>
            </a:r>
          </a:p>
          <a:p>
            <a:r>
              <a:rPr lang="en-US" sz="1200" i="1" dirty="0">
                <a:solidFill>
                  <a:schemeClr val="bg1"/>
                </a:solidFill>
              </a:rPr>
              <a:t>n</a:t>
            </a:r>
            <a:r>
              <a:rPr lang="en-US" sz="1200" dirty="0">
                <a:solidFill>
                  <a:schemeClr val="bg1"/>
                </a:solidFill>
              </a:rPr>
              <a:t> = total number of years considered</a:t>
            </a:r>
          </a:p>
          <a:p>
            <a:r>
              <a:rPr lang="en-US" sz="1200" i="1" dirty="0">
                <a:solidFill>
                  <a:schemeClr val="bg1"/>
                </a:solidFill>
              </a:rPr>
              <a:t>Rt</a:t>
            </a:r>
            <a:r>
              <a:rPr lang="en-US" sz="1200" dirty="0">
                <a:solidFill>
                  <a:schemeClr val="bg1"/>
                </a:solidFill>
              </a:rPr>
              <a:t> = revenues (cash inflow)</a:t>
            </a:r>
          </a:p>
          <a:p>
            <a:r>
              <a:rPr lang="en-US" sz="1200" i="1" dirty="0">
                <a:solidFill>
                  <a:schemeClr val="bg1"/>
                </a:solidFill>
              </a:rPr>
              <a:t>Ct </a:t>
            </a:r>
            <a:r>
              <a:rPr lang="en-US" sz="1200" dirty="0">
                <a:solidFill>
                  <a:schemeClr val="bg1"/>
                </a:solidFill>
              </a:rPr>
              <a:t>= costs (cash outflow)</a:t>
            </a:r>
          </a:p>
        </p:txBody>
      </p:sp>
      <p:graphicFrame>
        <p:nvGraphicFramePr>
          <p:cNvPr id="9" name="Table 9">
            <a:extLst>
              <a:ext uri="{FF2B5EF4-FFF2-40B4-BE49-F238E27FC236}">
                <a16:creationId xmlns:a16="http://schemas.microsoft.com/office/drawing/2014/main" id="{B2AEB2F7-2150-A494-9FFC-B796A9132C68}"/>
              </a:ext>
            </a:extLst>
          </p:cNvPr>
          <p:cNvGraphicFramePr>
            <a:graphicFrameLocks noGrp="1"/>
          </p:cNvGraphicFramePr>
          <p:nvPr>
            <p:extLst>
              <p:ext uri="{D42A27DB-BD31-4B8C-83A1-F6EECF244321}">
                <p14:modId xmlns:p14="http://schemas.microsoft.com/office/powerpoint/2010/main" val="3732496957"/>
              </p:ext>
            </p:extLst>
          </p:nvPr>
        </p:nvGraphicFramePr>
        <p:xfrm>
          <a:off x="6107375" y="3648927"/>
          <a:ext cx="2726811" cy="1200328"/>
        </p:xfrm>
        <a:graphic>
          <a:graphicData uri="http://schemas.openxmlformats.org/drawingml/2006/table">
            <a:tbl>
              <a:tblPr firstCol="1">
                <a:tableStyleId>{5C22544A-7EE6-4342-B048-85BDC9FD1C3A}</a:tableStyleId>
              </a:tblPr>
              <a:tblGrid>
                <a:gridCol w="775706">
                  <a:extLst>
                    <a:ext uri="{9D8B030D-6E8A-4147-A177-3AD203B41FA5}">
                      <a16:colId xmlns:a16="http://schemas.microsoft.com/office/drawing/2014/main" val="4194107510"/>
                    </a:ext>
                  </a:extLst>
                </a:gridCol>
                <a:gridCol w="1951105">
                  <a:extLst>
                    <a:ext uri="{9D8B030D-6E8A-4147-A177-3AD203B41FA5}">
                      <a16:colId xmlns:a16="http://schemas.microsoft.com/office/drawing/2014/main" val="196045158"/>
                    </a:ext>
                  </a:extLst>
                </a:gridCol>
              </a:tblGrid>
              <a:tr h="300082">
                <a:tc gridSpan="2">
                  <a:txBody>
                    <a:bodyPr/>
                    <a:lstStyle/>
                    <a:p>
                      <a:r>
                        <a:rPr lang="en-US" sz="1200" dirty="0"/>
                        <a:t>Interpretation</a:t>
                      </a:r>
                    </a:p>
                  </a:txBody>
                  <a:tcPr/>
                </a:tc>
                <a:tc hMerge="1">
                  <a:txBody>
                    <a:bodyPr/>
                    <a:lstStyle/>
                    <a:p>
                      <a:endParaRPr lang="en-US" dirty="0"/>
                    </a:p>
                  </a:txBody>
                  <a:tcPr/>
                </a:tc>
                <a:extLst>
                  <a:ext uri="{0D108BD9-81ED-4DB2-BD59-A6C34878D82A}">
                    <a16:rowId xmlns:a16="http://schemas.microsoft.com/office/drawing/2014/main" val="1476348281"/>
                  </a:ext>
                </a:extLst>
              </a:tr>
              <a:tr h="300082">
                <a:tc>
                  <a:txBody>
                    <a:bodyPr/>
                    <a:lstStyle/>
                    <a:p>
                      <a:r>
                        <a:rPr lang="en-US" sz="1200" dirty="0"/>
                        <a:t>NPV &lt; 0</a:t>
                      </a:r>
                    </a:p>
                  </a:txBody>
                  <a:tcPr/>
                </a:tc>
                <a:tc>
                  <a:txBody>
                    <a:bodyPr/>
                    <a:lstStyle/>
                    <a:p>
                      <a:r>
                        <a:rPr lang="en-US" sz="1200" dirty="0">
                          <a:solidFill>
                            <a:srgbClr val="000000"/>
                          </a:solidFill>
                        </a:rPr>
                        <a:t>Project causes a loss</a:t>
                      </a:r>
                    </a:p>
                  </a:txBody>
                  <a:tcPr/>
                </a:tc>
                <a:extLst>
                  <a:ext uri="{0D108BD9-81ED-4DB2-BD59-A6C34878D82A}">
                    <a16:rowId xmlns:a16="http://schemas.microsoft.com/office/drawing/2014/main" val="4248315704"/>
                  </a:ext>
                </a:extLst>
              </a:tr>
              <a:tr h="300082">
                <a:tc>
                  <a:txBody>
                    <a:bodyPr/>
                    <a:lstStyle/>
                    <a:p>
                      <a:r>
                        <a:rPr lang="en-US" sz="1200" dirty="0"/>
                        <a:t>NPV &gt; 0</a:t>
                      </a:r>
                    </a:p>
                  </a:txBody>
                  <a:tcPr/>
                </a:tc>
                <a:tc>
                  <a:txBody>
                    <a:bodyPr/>
                    <a:lstStyle/>
                    <a:p>
                      <a:r>
                        <a:rPr lang="en-US" sz="1200" dirty="0">
                          <a:solidFill>
                            <a:srgbClr val="000000"/>
                          </a:solidFill>
                        </a:rPr>
                        <a:t>Project creates a profit</a:t>
                      </a:r>
                    </a:p>
                  </a:txBody>
                  <a:tcPr/>
                </a:tc>
                <a:extLst>
                  <a:ext uri="{0D108BD9-81ED-4DB2-BD59-A6C34878D82A}">
                    <a16:rowId xmlns:a16="http://schemas.microsoft.com/office/drawing/2014/main" val="789990866"/>
                  </a:ext>
                </a:extLst>
              </a:tr>
              <a:tr h="300082">
                <a:tc>
                  <a:txBody>
                    <a:bodyPr/>
                    <a:lstStyle/>
                    <a:p>
                      <a:r>
                        <a:rPr lang="en-US" sz="1200" dirty="0"/>
                        <a:t>NPV = 0</a:t>
                      </a:r>
                    </a:p>
                  </a:txBody>
                  <a:tcPr/>
                </a:tc>
                <a:tc>
                  <a:txBody>
                    <a:bodyPr/>
                    <a:lstStyle/>
                    <a:p>
                      <a:r>
                        <a:rPr lang="en-US" sz="1200" dirty="0">
                          <a:solidFill>
                            <a:srgbClr val="000000"/>
                          </a:solidFill>
                        </a:rPr>
                        <a:t>Neither loss nor profit</a:t>
                      </a:r>
                    </a:p>
                  </a:txBody>
                  <a:tcPr/>
                </a:tc>
                <a:extLst>
                  <a:ext uri="{0D108BD9-81ED-4DB2-BD59-A6C34878D82A}">
                    <a16:rowId xmlns:a16="http://schemas.microsoft.com/office/drawing/2014/main" val="3776230377"/>
                  </a:ext>
                </a:extLst>
              </a:tr>
            </a:tbl>
          </a:graphicData>
        </a:graphic>
      </p:graphicFrame>
    </p:spTree>
    <p:extLst>
      <p:ext uri="{BB962C8B-B14F-4D97-AF65-F5344CB8AC3E}">
        <p14:creationId xmlns:p14="http://schemas.microsoft.com/office/powerpoint/2010/main" val="17444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863A-AF82-1758-5588-25364B6E1E57}"/>
              </a:ext>
            </a:extLst>
          </p:cNvPr>
          <p:cNvSpPr>
            <a:spLocks noGrp="1"/>
          </p:cNvSpPr>
          <p:nvPr>
            <p:ph type="title"/>
          </p:nvPr>
        </p:nvSpPr>
        <p:spPr/>
        <p:txBody>
          <a:bodyPr/>
          <a:lstStyle/>
          <a:p>
            <a:r>
              <a:rPr lang="en-US" dirty="0"/>
              <a:t>2. Net Present Value (NPV)</a:t>
            </a:r>
          </a:p>
        </p:txBody>
      </p:sp>
      <p:sp>
        <p:nvSpPr>
          <p:cNvPr id="3" name="Content Placeholder 2">
            <a:extLst>
              <a:ext uri="{FF2B5EF4-FFF2-40B4-BE49-F238E27FC236}">
                <a16:creationId xmlns:a16="http://schemas.microsoft.com/office/drawing/2014/main" id="{8A1C1193-9186-4187-8CC6-AE60B1A40D50}"/>
              </a:ext>
            </a:extLst>
          </p:cNvPr>
          <p:cNvSpPr>
            <a:spLocks noGrp="1"/>
          </p:cNvSpPr>
          <p:nvPr>
            <p:ph idx="1"/>
          </p:nvPr>
        </p:nvSpPr>
        <p:spPr>
          <a:xfrm>
            <a:off x="251520" y="1203598"/>
            <a:ext cx="8712968" cy="1368152"/>
          </a:xfrm>
        </p:spPr>
        <p:txBody>
          <a:bodyPr>
            <a:normAutofit lnSpcReduction="10000"/>
          </a:bodyPr>
          <a:lstStyle/>
          <a:p>
            <a:pPr indent="-342900" algn="just"/>
            <a:r>
              <a:rPr lang="en-GB" sz="2000" dirty="0">
                <a:solidFill>
                  <a:schemeClr val="bg2">
                    <a:lumMod val="10000"/>
                  </a:schemeClr>
                </a:solidFill>
              </a:rPr>
              <a:t>Widely used in corporate finance, investment analysis, and strategic decision-making</a:t>
            </a:r>
          </a:p>
          <a:p>
            <a:pPr indent="-342900" algn="just"/>
            <a:r>
              <a:rPr lang="en-GB" altLang="ja-JP" sz="2000" dirty="0">
                <a:solidFill>
                  <a:schemeClr val="bg2">
                    <a:lumMod val="10000"/>
                  </a:schemeClr>
                </a:solidFill>
                <a:latin typeface="+mj-lt"/>
                <a:ea typeface="MS PGothic" pitchFamily="34" charset="-128"/>
              </a:rPr>
              <a:t>Provides quantitative measure of the economic value of an investment</a:t>
            </a:r>
          </a:p>
          <a:p>
            <a:pPr indent="-342900" algn="just"/>
            <a:r>
              <a:rPr lang="en-GB" altLang="ja-JP" sz="2000" dirty="0">
                <a:solidFill>
                  <a:schemeClr val="bg2">
                    <a:lumMod val="10000"/>
                  </a:schemeClr>
                </a:solidFill>
                <a:latin typeface="+mj-lt"/>
                <a:ea typeface="MS PGothic" pitchFamily="34" charset="-128"/>
              </a:rPr>
              <a:t>Should be used in conjunction with other financial metrics</a:t>
            </a:r>
          </a:p>
          <a:p>
            <a:endParaRPr lang="en-US" dirty="0"/>
          </a:p>
        </p:txBody>
      </p:sp>
      <p:sp>
        <p:nvSpPr>
          <p:cNvPr id="4" name="TextBox 3">
            <a:extLst>
              <a:ext uri="{FF2B5EF4-FFF2-40B4-BE49-F238E27FC236}">
                <a16:creationId xmlns:a16="http://schemas.microsoft.com/office/drawing/2014/main" id="{78DE3902-E9A9-CA5E-4B2C-23D0D50D434D}"/>
              </a:ext>
            </a:extLst>
          </p:cNvPr>
          <p:cNvSpPr txBox="1"/>
          <p:nvPr/>
        </p:nvSpPr>
        <p:spPr>
          <a:xfrm>
            <a:off x="262210" y="699753"/>
            <a:ext cx="6109989" cy="400110"/>
          </a:xfrm>
          <a:prstGeom prst="rect">
            <a:avLst/>
          </a:prstGeom>
          <a:noFill/>
        </p:spPr>
        <p:txBody>
          <a:bodyPr wrap="square" rtlCol="0">
            <a:spAutoFit/>
          </a:bodyPr>
          <a:lstStyle/>
          <a:p>
            <a:r>
              <a:rPr lang="en-US" sz="2000" b="1" dirty="0">
                <a:solidFill>
                  <a:schemeClr val="accent1"/>
                </a:solidFill>
              </a:rPr>
              <a:t>Overview</a:t>
            </a:r>
          </a:p>
        </p:txBody>
      </p:sp>
      <p:sp>
        <p:nvSpPr>
          <p:cNvPr id="6" name="TextBox 5">
            <a:extLst>
              <a:ext uri="{FF2B5EF4-FFF2-40B4-BE49-F238E27FC236}">
                <a16:creationId xmlns:a16="http://schemas.microsoft.com/office/drawing/2014/main" id="{76F72C11-5BD6-A0B9-C018-A314ABEC5DB6}"/>
              </a:ext>
            </a:extLst>
          </p:cNvPr>
          <p:cNvSpPr txBox="1"/>
          <p:nvPr/>
        </p:nvSpPr>
        <p:spPr>
          <a:xfrm>
            <a:off x="450092" y="2707161"/>
            <a:ext cx="6602916" cy="1200329"/>
          </a:xfrm>
          <a:prstGeom prst="rect">
            <a:avLst/>
          </a:prstGeom>
          <a:solidFill>
            <a:schemeClr val="accent1"/>
          </a:solidFill>
          <a:ln>
            <a:solidFill>
              <a:schemeClr val="tx1"/>
            </a:solidFill>
          </a:ln>
        </p:spPr>
        <p:txBody>
          <a:bodyPr wrap="square" rtlCol="0">
            <a:spAutoFit/>
          </a:bodyPr>
          <a:lstStyle/>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a:p>
            <a:endParaRPr lang="en-US" sz="1200" dirty="0">
              <a:solidFill>
                <a:schemeClr val="bg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A296F66-C783-CB94-C80A-8731D77355A9}"/>
                  </a:ext>
                </a:extLst>
              </p:cNvPr>
              <p:cNvSpPr txBox="1"/>
              <p:nvPr/>
            </p:nvSpPr>
            <p:spPr>
              <a:xfrm>
                <a:off x="680299" y="2870252"/>
                <a:ext cx="3096344" cy="778675"/>
              </a:xfrm>
              <a:prstGeom prst="rect">
                <a:avLst/>
              </a:prstGeom>
              <a:solidFill>
                <a:schemeClr val="bg1"/>
              </a:solidFill>
            </p:spPr>
            <p:txBody>
              <a:bodyPr wrap="square" rtlCol="0">
                <a:spAutoFit/>
              </a:bodyPr>
              <a:lstStyle/>
              <a:p>
                <a:r>
                  <a:rPr lang="en-US" sz="2800" dirty="0">
                    <a:solidFill>
                      <a:schemeClr val="bg2">
                        <a:lumMod val="10000"/>
                      </a:schemeClr>
                    </a:solidFill>
                    <a:latin typeface="Cambria Math" panose="02040503050406030204" pitchFamily="18" charset="0"/>
                    <a:ea typeface="Cambria Math" panose="02040503050406030204" pitchFamily="18" charset="0"/>
                  </a:rPr>
                  <a:t>NPV =</a:t>
                </a:r>
                <a:r>
                  <a:rPr lang="en-US" sz="2800" dirty="0">
                    <a:solidFill>
                      <a:schemeClr val="bg2">
                        <a:lumMod val="10000"/>
                      </a:schemeClr>
                    </a:solidFill>
                  </a:rPr>
                  <a:t> </a:t>
                </a:r>
                <a14:m>
                  <m:oMath xmlns:m="http://schemas.openxmlformats.org/officeDocument/2006/math">
                    <m:nary>
                      <m:naryPr>
                        <m:chr m:val="∑"/>
                        <m:ctrlPr>
                          <a:rPr lang="en-US" sz="2800" i="1" smtClean="0">
                            <a:solidFill>
                              <a:schemeClr val="bg2">
                                <a:lumMod val="10000"/>
                              </a:schemeClr>
                            </a:solidFill>
                            <a:latin typeface="Cambria Math" panose="02040503050406030204" pitchFamily="18" charset="0"/>
                          </a:rPr>
                        </m:ctrlPr>
                      </m:naryPr>
                      <m:sub>
                        <m:r>
                          <m:rPr>
                            <m:brk m:alnAt="23"/>
                          </m:rPr>
                          <a:rPr lang="en-US" sz="2800" b="0" i="1" smtClean="0">
                            <a:solidFill>
                              <a:schemeClr val="bg2">
                                <a:lumMod val="10000"/>
                              </a:schemeClr>
                            </a:solidFill>
                            <a:latin typeface="Cambria Math"/>
                          </a:rPr>
                          <m:t>𝑡</m:t>
                        </m:r>
                        <m:r>
                          <a:rPr lang="en-US" sz="2800" b="0" i="1" smtClean="0">
                            <a:solidFill>
                              <a:schemeClr val="bg2">
                                <a:lumMod val="10000"/>
                              </a:schemeClr>
                            </a:solidFill>
                            <a:latin typeface="Cambria Math"/>
                          </a:rPr>
                          <m:t>=1</m:t>
                        </m:r>
                      </m:sub>
                      <m:sup>
                        <m:r>
                          <a:rPr lang="en-US" sz="2800" b="0" i="1" smtClean="0">
                            <a:solidFill>
                              <a:schemeClr val="bg2">
                                <a:lumMod val="10000"/>
                              </a:schemeClr>
                            </a:solidFill>
                            <a:latin typeface="Cambria Math"/>
                          </a:rPr>
                          <m:t>𝑛</m:t>
                        </m:r>
                      </m:sup>
                      <m:e>
                        <m:f>
                          <m:fPr>
                            <m:ctrlPr>
                              <a:rPr lang="en-US" sz="2800" i="1" smtClean="0">
                                <a:solidFill>
                                  <a:schemeClr val="bg2">
                                    <a:lumMod val="10000"/>
                                  </a:schemeClr>
                                </a:solidFill>
                                <a:latin typeface="Cambria Math" panose="02040503050406030204" pitchFamily="18" charset="0"/>
                              </a:rPr>
                            </m:ctrlPr>
                          </m:fPr>
                          <m:num>
                            <m:r>
                              <a:rPr lang="en-US" sz="2800" b="0" i="1" smtClean="0">
                                <a:solidFill>
                                  <a:schemeClr val="bg2">
                                    <a:lumMod val="10000"/>
                                  </a:schemeClr>
                                </a:solidFill>
                                <a:latin typeface="Cambria Math"/>
                              </a:rPr>
                              <m:t>(</m:t>
                            </m:r>
                            <m:sSub>
                              <m:sSubPr>
                                <m:ctrlPr>
                                  <a:rPr lang="en-US" sz="280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a:rPr>
                                  <m:t>𝑅</m:t>
                                </m:r>
                              </m:e>
                              <m:sub>
                                <m:r>
                                  <a:rPr lang="en-US" sz="2800" b="0" i="1" smtClean="0">
                                    <a:solidFill>
                                      <a:schemeClr val="bg2">
                                        <a:lumMod val="10000"/>
                                      </a:schemeClr>
                                    </a:solidFill>
                                    <a:latin typeface="Cambria Math"/>
                                  </a:rPr>
                                  <m:t>𝑡</m:t>
                                </m:r>
                              </m:sub>
                            </m:sSub>
                            <m:r>
                              <a:rPr lang="en-US" sz="2800" b="0" i="1" smtClean="0">
                                <a:solidFill>
                                  <a:schemeClr val="bg2">
                                    <a:lumMod val="10000"/>
                                  </a:schemeClr>
                                </a:solidFill>
                                <a:latin typeface="Cambria Math"/>
                              </a:rPr>
                              <m:t>−</m:t>
                            </m:r>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a:rPr>
                                  <m:t>𝐶</m:t>
                                </m:r>
                              </m:e>
                              <m:sub>
                                <m:r>
                                  <a:rPr lang="en-US" sz="2800" b="0" i="1" smtClean="0">
                                    <a:solidFill>
                                      <a:schemeClr val="bg2">
                                        <a:lumMod val="10000"/>
                                      </a:schemeClr>
                                    </a:solidFill>
                                    <a:latin typeface="Cambria Math"/>
                                  </a:rPr>
                                  <m:t>𝑡</m:t>
                                </m:r>
                              </m:sub>
                            </m:sSub>
                            <m:r>
                              <a:rPr lang="en-US" sz="2800" b="0" i="1" smtClean="0">
                                <a:solidFill>
                                  <a:schemeClr val="bg2">
                                    <a:lumMod val="10000"/>
                                  </a:schemeClr>
                                </a:solidFill>
                                <a:latin typeface="Cambria Math"/>
                              </a:rPr>
                              <m:t>)</m:t>
                            </m:r>
                          </m:num>
                          <m:den>
                            <m:sSup>
                              <m:sSupPr>
                                <m:ctrlPr>
                                  <a:rPr lang="en-US" sz="2800" i="1" smtClean="0">
                                    <a:solidFill>
                                      <a:schemeClr val="bg2">
                                        <a:lumMod val="10000"/>
                                      </a:schemeClr>
                                    </a:solidFill>
                                    <a:latin typeface="Cambria Math" panose="02040503050406030204" pitchFamily="18" charset="0"/>
                                  </a:rPr>
                                </m:ctrlPr>
                              </m:sSupPr>
                              <m:e>
                                <m:r>
                                  <a:rPr lang="en-US" sz="2800" b="0" i="1" smtClean="0">
                                    <a:solidFill>
                                      <a:schemeClr val="bg2">
                                        <a:lumMod val="10000"/>
                                      </a:schemeClr>
                                    </a:solidFill>
                                    <a:latin typeface="Cambria Math"/>
                                  </a:rPr>
                                  <m:t>(1+</m:t>
                                </m:r>
                                <m:r>
                                  <a:rPr lang="en-US" sz="2800" b="0" i="1" smtClean="0">
                                    <a:solidFill>
                                      <a:schemeClr val="bg2">
                                        <a:lumMod val="10000"/>
                                      </a:schemeClr>
                                    </a:solidFill>
                                    <a:latin typeface="Cambria Math"/>
                                  </a:rPr>
                                  <m:t>𝑟</m:t>
                                </m:r>
                                <m:r>
                                  <a:rPr lang="en-US" sz="2800" b="0" i="1" smtClean="0">
                                    <a:solidFill>
                                      <a:schemeClr val="bg2">
                                        <a:lumMod val="10000"/>
                                      </a:schemeClr>
                                    </a:solidFill>
                                    <a:latin typeface="Cambria Math"/>
                                  </a:rPr>
                                  <m:t>)</m:t>
                                </m:r>
                              </m:e>
                              <m:sup>
                                <m:r>
                                  <a:rPr lang="en-GB" sz="2800" b="0" i="1" smtClean="0">
                                    <a:solidFill>
                                      <a:schemeClr val="bg2">
                                        <a:lumMod val="10000"/>
                                      </a:schemeClr>
                                    </a:solidFill>
                                    <a:latin typeface="Cambria Math"/>
                                  </a:rPr>
                                  <m:t>𝑡</m:t>
                                </m:r>
                              </m:sup>
                            </m:sSup>
                          </m:den>
                        </m:f>
                      </m:e>
                    </m:nary>
                  </m:oMath>
                </a14:m>
                <a:endParaRPr lang="en-US" sz="2800" dirty="0">
                  <a:solidFill>
                    <a:schemeClr val="bg2">
                      <a:lumMod val="10000"/>
                    </a:schemeClr>
                  </a:solidFill>
                </a:endParaRPr>
              </a:p>
            </p:txBody>
          </p:sp>
        </mc:Choice>
        <mc:Fallback xmlns="">
          <p:sp>
            <p:nvSpPr>
              <p:cNvPr id="5" name="TextBox 4">
                <a:extLst>
                  <a:ext uri="{FF2B5EF4-FFF2-40B4-BE49-F238E27FC236}">
                    <a16:creationId xmlns:a16="http://schemas.microsoft.com/office/drawing/2014/main" id="{FA296F66-C783-CB94-C80A-8731D77355A9}"/>
                  </a:ext>
                </a:extLst>
              </p:cNvPr>
              <p:cNvSpPr txBox="1">
                <a:spLocks noRot="1" noChangeAspect="1" noMove="1" noResize="1" noEditPoints="1" noAdjustHandles="1" noChangeArrowheads="1" noChangeShapeType="1" noTextEdit="1"/>
              </p:cNvSpPr>
              <p:nvPr/>
            </p:nvSpPr>
            <p:spPr>
              <a:xfrm>
                <a:off x="680299" y="2870252"/>
                <a:ext cx="3096344" cy="778675"/>
              </a:xfrm>
              <a:prstGeom prst="rect">
                <a:avLst/>
              </a:prstGeom>
              <a:blipFill>
                <a:blip r:embed="rId3"/>
                <a:stretch>
                  <a:fillRect l="-4082" t="-72581" b="-11129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42EF97E-F975-8E68-7B33-1EC613008741}"/>
              </a:ext>
            </a:extLst>
          </p:cNvPr>
          <p:cNvSpPr txBox="1"/>
          <p:nvPr/>
        </p:nvSpPr>
        <p:spPr>
          <a:xfrm>
            <a:off x="4144230" y="2791141"/>
            <a:ext cx="3006568" cy="1015663"/>
          </a:xfrm>
          <a:prstGeom prst="rect">
            <a:avLst/>
          </a:prstGeom>
          <a:noFill/>
          <a:ln>
            <a:noFill/>
          </a:ln>
        </p:spPr>
        <p:txBody>
          <a:bodyPr wrap="square" rtlCol="0">
            <a:spAutoFit/>
          </a:bodyPr>
          <a:lstStyle/>
          <a:p>
            <a:r>
              <a:rPr lang="en-US" sz="1200" i="1" dirty="0">
                <a:solidFill>
                  <a:schemeClr val="bg1"/>
                </a:solidFill>
                <a:latin typeface="Times New Roman" panose="02020603050405020304" pitchFamily="18" charset="0"/>
                <a:cs typeface="Times New Roman" panose="02020603050405020304" pitchFamily="18" charset="0"/>
              </a:rPr>
              <a:t>r </a:t>
            </a:r>
            <a:r>
              <a:rPr lang="en-US" sz="1200" dirty="0">
                <a:solidFill>
                  <a:schemeClr val="bg1"/>
                </a:solidFill>
              </a:rPr>
              <a:t>= discount rate</a:t>
            </a:r>
          </a:p>
          <a:p>
            <a:r>
              <a:rPr lang="en-US" sz="1200" i="1" dirty="0">
                <a:solidFill>
                  <a:schemeClr val="bg1"/>
                </a:solidFill>
              </a:rPr>
              <a:t>t</a:t>
            </a:r>
            <a:r>
              <a:rPr lang="en-US" sz="1200" dirty="0">
                <a:solidFill>
                  <a:schemeClr val="bg1"/>
                </a:solidFill>
              </a:rPr>
              <a:t> = time at which cash flow is occurring</a:t>
            </a:r>
          </a:p>
          <a:p>
            <a:r>
              <a:rPr lang="en-US" sz="1200" i="1" dirty="0">
                <a:solidFill>
                  <a:schemeClr val="bg1"/>
                </a:solidFill>
              </a:rPr>
              <a:t>n</a:t>
            </a:r>
            <a:r>
              <a:rPr lang="en-US" sz="1200" dirty="0">
                <a:solidFill>
                  <a:schemeClr val="bg1"/>
                </a:solidFill>
              </a:rPr>
              <a:t> = total number of years considered</a:t>
            </a:r>
          </a:p>
          <a:p>
            <a:r>
              <a:rPr lang="en-US" sz="1200" i="1" dirty="0">
                <a:solidFill>
                  <a:schemeClr val="bg1"/>
                </a:solidFill>
              </a:rPr>
              <a:t>Rt</a:t>
            </a:r>
            <a:r>
              <a:rPr lang="en-US" sz="1200" dirty="0">
                <a:solidFill>
                  <a:schemeClr val="bg1"/>
                </a:solidFill>
              </a:rPr>
              <a:t> = revenues (cash inflow)</a:t>
            </a:r>
          </a:p>
          <a:p>
            <a:r>
              <a:rPr lang="en-US" sz="1200" i="1" dirty="0">
                <a:solidFill>
                  <a:schemeClr val="bg1"/>
                </a:solidFill>
              </a:rPr>
              <a:t>Ct </a:t>
            </a:r>
            <a:r>
              <a:rPr lang="en-US" sz="1200" dirty="0">
                <a:solidFill>
                  <a:schemeClr val="bg1"/>
                </a:solidFill>
              </a:rPr>
              <a:t>= costs (cash outflow)</a:t>
            </a:r>
          </a:p>
        </p:txBody>
      </p:sp>
      <p:graphicFrame>
        <p:nvGraphicFramePr>
          <p:cNvPr id="9" name="Table 9">
            <a:extLst>
              <a:ext uri="{FF2B5EF4-FFF2-40B4-BE49-F238E27FC236}">
                <a16:creationId xmlns:a16="http://schemas.microsoft.com/office/drawing/2014/main" id="{B2AEB2F7-2150-A494-9FFC-B796A9132C68}"/>
              </a:ext>
            </a:extLst>
          </p:cNvPr>
          <p:cNvGraphicFramePr>
            <a:graphicFrameLocks noGrp="1"/>
          </p:cNvGraphicFramePr>
          <p:nvPr/>
        </p:nvGraphicFramePr>
        <p:xfrm>
          <a:off x="6107375" y="3648927"/>
          <a:ext cx="2726811" cy="1200328"/>
        </p:xfrm>
        <a:graphic>
          <a:graphicData uri="http://schemas.openxmlformats.org/drawingml/2006/table">
            <a:tbl>
              <a:tblPr firstCol="1">
                <a:tableStyleId>{5C22544A-7EE6-4342-B048-85BDC9FD1C3A}</a:tableStyleId>
              </a:tblPr>
              <a:tblGrid>
                <a:gridCol w="775706">
                  <a:extLst>
                    <a:ext uri="{9D8B030D-6E8A-4147-A177-3AD203B41FA5}">
                      <a16:colId xmlns:a16="http://schemas.microsoft.com/office/drawing/2014/main" val="4194107510"/>
                    </a:ext>
                  </a:extLst>
                </a:gridCol>
                <a:gridCol w="1951105">
                  <a:extLst>
                    <a:ext uri="{9D8B030D-6E8A-4147-A177-3AD203B41FA5}">
                      <a16:colId xmlns:a16="http://schemas.microsoft.com/office/drawing/2014/main" val="196045158"/>
                    </a:ext>
                  </a:extLst>
                </a:gridCol>
              </a:tblGrid>
              <a:tr h="300082">
                <a:tc gridSpan="2">
                  <a:txBody>
                    <a:bodyPr/>
                    <a:lstStyle/>
                    <a:p>
                      <a:r>
                        <a:rPr lang="en-US" sz="1200" dirty="0"/>
                        <a:t>Interpretation</a:t>
                      </a:r>
                    </a:p>
                  </a:txBody>
                  <a:tcPr/>
                </a:tc>
                <a:tc hMerge="1">
                  <a:txBody>
                    <a:bodyPr/>
                    <a:lstStyle/>
                    <a:p>
                      <a:endParaRPr lang="en-US" dirty="0"/>
                    </a:p>
                  </a:txBody>
                  <a:tcPr/>
                </a:tc>
                <a:extLst>
                  <a:ext uri="{0D108BD9-81ED-4DB2-BD59-A6C34878D82A}">
                    <a16:rowId xmlns:a16="http://schemas.microsoft.com/office/drawing/2014/main" val="1476348281"/>
                  </a:ext>
                </a:extLst>
              </a:tr>
              <a:tr h="300082">
                <a:tc>
                  <a:txBody>
                    <a:bodyPr/>
                    <a:lstStyle/>
                    <a:p>
                      <a:r>
                        <a:rPr lang="en-US" sz="1200" dirty="0"/>
                        <a:t>NPV &lt; 0</a:t>
                      </a:r>
                    </a:p>
                  </a:txBody>
                  <a:tcPr/>
                </a:tc>
                <a:tc>
                  <a:txBody>
                    <a:bodyPr/>
                    <a:lstStyle/>
                    <a:p>
                      <a:r>
                        <a:rPr lang="en-US" sz="1200" dirty="0">
                          <a:solidFill>
                            <a:srgbClr val="000000"/>
                          </a:solidFill>
                        </a:rPr>
                        <a:t>Project causes a loss</a:t>
                      </a:r>
                    </a:p>
                  </a:txBody>
                  <a:tcPr/>
                </a:tc>
                <a:extLst>
                  <a:ext uri="{0D108BD9-81ED-4DB2-BD59-A6C34878D82A}">
                    <a16:rowId xmlns:a16="http://schemas.microsoft.com/office/drawing/2014/main" val="4248315704"/>
                  </a:ext>
                </a:extLst>
              </a:tr>
              <a:tr h="300082">
                <a:tc>
                  <a:txBody>
                    <a:bodyPr/>
                    <a:lstStyle/>
                    <a:p>
                      <a:r>
                        <a:rPr lang="en-US" sz="1200" dirty="0"/>
                        <a:t>NPV &gt; 0</a:t>
                      </a:r>
                    </a:p>
                  </a:txBody>
                  <a:tcPr/>
                </a:tc>
                <a:tc>
                  <a:txBody>
                    <a:bodyPr/>
                    <a:lstStyle/>
                    <a:p>
                      <a:r>
                        <a:rPr lang="en-US" sz="1200" dirty="0">
                          <a:solidFill>
                            <a:srgbClr val="000000"/>
                          </a:solidFill>
                        </a:rPr>
                        <a:t>Project creates a profit</a:t>
                      </a:r>
                    </a:p>
                  </a:txBody>
                  <a:tcPr/>
                </a:tc>
                <a:extLst>
                  <a:ext uri="{0D108BD9-81ED-4DB2-BD59-A6C34878D82A}">
                    <a16:rowId xmlns:a16="http://schemas.microsoft.com/office/drawing/2014/main" val="789990866"/>
                  </a:ext>
                </a:extLst>
              </a:tr>
              <a:tr h="300082">
                <a:tc>
                  <a:txBody>
                    <a:bodyPr/>
                    <a:lstStyle/>
                    <a:p>
                      <a:r>
                        <a:rPr lang="en-US" sz="1200" dirty="0"/>
                        <a:t>NPV = 0</a:t>
                      </a:r>
                    </a:p>
                  </a:txBody>
                  <a:tcPr/>
                </a:tc>
                <a:tc>
                  <a:txBody>
                    <a:bodyPr/>
                    <a:lstStyle/>
                    <a:p>
                      <a:r>
                        <a:rPr lang="en-US" sz="1200" dirty="0">
                          <a:solidFill>
                            <a:srgbClr val="000000"/>
                          </a:solidFill>
                        </a:rPr>
                        <a:t>Neither loss nor profit</a:t>
                      </a:r>
                    </a:p>
                  </a:txBody>
                  <a:tcPr/>
                </a:tc>
                <a:extLst>
                  <a:ext uri="{0D108BD9-81ED-4DB2-BD59-A6C34878D82A}">
                    <a16:rowId xmlns:a16="http://schemas.microsoft.com/office/drawing/2014/main" val="3776230377"/>
                  </a:ext>
                </a:extLst>
              </a:tr>
            </a:tbl>
          </a:graphicData>
        </a:graphic>
      </p:graphicFrame>
    </p:spTree>
    <p:extLst>
      <p:ext uri="{BB962C8B-B14F-4D97-AF65-F5344CB8AC3E}">
        <p14:creationId xmlns:p14="http://schemas.microsoft.com/office/powerpoint/2010/main" val="3737969377"/>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IAEA_Logo_wide</Template>
  <TotalTime>668</TotalTime>
  <Words>4965</Words>
  <Application>Microsoft Office PowerPoint</Application>
  <PresentationFormat>On-screen Show (16:9)</PresentationFormat>
  <Paragraphs>795</Paragraphs>
  <Slides>36</Slides>
  <Notes>25</Notes>
  <HiddenSlides>7</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Basic Financial Concepts</vt:lpstr>
      <vt:lpstr>Contents</vt:lpstr>
      <vt:lpstr>1. Discounting &amp; Discounted Cash Flow Analysis</vt:lpstr>
      <vt:lpstr>1. Discounting &amp; Discounted Cash Flow Analysis</vt:lpstr>
      <vt:lpstr>1. Discounting &amp; Discounted Cash Flow Analysis</vt:lpstr>
      <vt:lpstr>1. Discounting &amp; Discounted Cash Flow Analysis</vt:lpstr>
      <vt:lpstr>1. Discounting &amp; Discounted Cash Flow Analysis</vt:lpstr>
      <vt:lpstr>2. Net Present Value (NPV)</vt:lpstr>
      <vt:lpstr>2. Net Present Value (NPV)</vt:lpstr>
      <vt:lpstr>3. Internal Rate of Return (IRR)</vt:lpstr>
      <vt:lpstr>4. Financial Comparison of Projects</vt:lpstr>
      <vt:lpstr>4. Financial Comparison of Projects</vt:lpstr>
      <vt:lpstr>4. Financial Comparison of Projects</vt:lpstr>
      <vt:lpstr>4. Financial Comparison of Projects</vt:lpstr>
      <vt:lpstr>4. Financial Comparison of Projects</vt:lpstr>
      <vt:lpstr>4. Financial Comparison of Projects</vt:lpstr>
      <vt:lpstr>4. Financial Comparison of Projects</vt:lpstr>
      <vt:lpstr>4. Financial Comparison of Projects</vt:lpstr>
      <vt:lpstr>4. Financial Comparison of Projects</vt:lpstr>
      <vt:lpstr>5. Inflation and Escalation</vt:lpstr>
      <vt:lpstr>PowerPoint Presentation</vt:lpstr>
      <vt:lpstr>5. Inflation and Escalation</vt:lpstr>
      <vt:lpstr>PowerPoint Presentation</vt:lpstr>
      <vt:lpstr>5. Inflation and Escalation</vt:lpstr>
      <vt:lpstr>5. Inflation and Escalation</vt:lpstr>
      <vt:lpstr>PowerPoint Presentation</vt:lpstr>
      <vt:lpstr>6. Depreciation Methods</vt:lpstr>
      <vt:lpstr>6. Depreciation Methods</vt:lpstr>
      <vt:lpstr>6. Depreciation Methods</vt:lpstr>
      <vt:lpstr>6. Depreciation Methods</vt:lpstr>
      <vt:lpstr>Questions</vt:lpstr>
      <vt:lpstr>Questions</vt:lpstr>
      <vt:lpstr>PowerPoint Presentation</vt:lpstr>
      <vt:lpstr>Thank you!</vt:lpstr>
      <vt:lpstr>Limitations</vt:lpstr>
      <vt:lpstr>Financial Comparison of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Manuel</dc:creator>
  <cp:lastModifiedBy>Tan, Naomi Y C</cp:lastModifiedBy>
  <cp:revision>10</cp:revision>
  <cp:lastPrinted>2015-12-18T15:27:41Z</cp:lastPrinted>
  <dcterms:created xsi:type="dcterms:W3CDTF">2023-02-28T13:16:51Z</dcterms:created>
  <dcterms:modified xsi:type="dcterms:W3CDTF">2025-07-01T17:48:42Z</dcterms:modified>
</cp:coreProperties>
</file>