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96" r:id="rId3"/>
    <p:sldId id="297" r:id="rId4"/>
    <p:sldId id="298" r:id="rId5"/>
    <p:sldId id="300" r:id="rId6"/>
    <p:sldId id="299" r:id="rId7"/>
    <p:sldId id="302" r:id="rId8"/>
    <p:sldId id="301" r:id="rId9"/>
    <p:sldId id="295" r:id="rId10"/>
    <p:sldId id="291" r:id="rId11"/>
  </p:sldIdLst>
  <p:sldSz cx="9144000" cy="5143500" type="screen16x9"/>
  <p:notesSz cx="7099300" cy="102346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1B5CD-D55B-C429-C6B3-0F88E0246754}" v="1" dt="2025-07-01T17:47:22.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6" autoAdjust="0"/>
    <p:restoredTop sz="83425" autoAdjust="0"/>
  </p:normalViewPr>
  <p:slideViewPr>
    <p:cSldViewPr>
      <p:cViewPr varScale="1">
        <p:scale>
          <a:sx n="140" d="100"/>
          <a:sy n="140" d="100"/>
        </p:scale>
        <p:origin x="976"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an" userId="8ce5270c-ec91-47e3-b3ed-c9746ddfe401" providerId="ADAL" clId="{DDAECF68-A810-BE4B-A4C2-8C3FE25213D5}"/>
    <pc:docChg chg="custSel modSld">
      <pc:chgData name="Naomi Tan" userId="8ce5270c-ec91-47e3-b3ed-c9746ddfe401" providerId="ADAL" clId="{DDAECF68-A810-BE4B-A4C2-8C3FE25213D5}" dt="2025-04-16T09:29:32.298" v="42"/>
      <pc:docMkLst>
        <pc:docMk/>
      </pc:docMkLst>
      <pc:sldChg chg="addSp delSp modSp mod">
        <pc:chgData name="Naomi Tan" userId="8ce5270c-ec91-47e3-b3ed-c9746ddfe401" providerId="ADAL" clId="{DDAECF68-A810-BE4B-A4C2-8C3FE25213D5}" dt="2025-04-16T09:29:32.298" v="42"/>
        <pc:sldMkLst>
          <pc:docMk/>
          <pc:sldMk cId="3827987102" sldId="256"/>
        </pc:sldMkLst>
      </pc:sldChg>
    </pc:docChg>
  </pc:docChgLst>
  <pc:docChgLst>
    <pc:chgData name="Naomi Tan" userId="S::gynt3@lunet.lboro.ac.uk::8ce5270c-ec91-47e3-b3ed-c9746ddfe401" providerId="AD" clId="Web-{57A1B5CD-D55B-C429-C6B3-0F88E0246754}"/>
    <pc:docChg chg="modSld">
      <pc:chgData name="Naomi Tan" userId="S::gynt3@lunet.lboro.ac.uk::8ce5270c-ec91-47e3-b3ed-c9746ddfe401" providerId="AD" clId="Web-{57A1B5CD-D55B-C429-C6B3-0F88E0246754}" dt="2025-07-01T17:47:54.932" v="6"/>
      <pc:docMkLst>
        <pc:docMk/>
      </pc:docMkLst>
      <pc:sldChg chg="modNotes">
        <pc:chgData name="Naomi Tan" userId="S::gynt3@lunet.lboro.ac.uk::8ce5270c-ec91-47e3-b3ed-c9746ddfe401" providerId="AD" clId="Web-{57A1B5CD-D55B-C429-C6B3-0F88E0246754}" dt="2025-07-01T17:47:54.932" v="6"/>
        <pc:sldMkLst>
          <pc:docMk/>
          <pc:sldMk cId="3827987102"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01/07/2025</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1">
                <a:solidFill>
                  <a:srgbClr val="000000"/>
                </a:solidFill>
              </a:rPr>
              <a:t>Licence: </a:t>
            </a:r>
            <a:r>
              <a:rPr lang="en-GB">
                <a:solidFill>
                  <a:srgbClr val="000000"/>
                </a:solidFill>
              </a:rPr>
              <a:t>This work is licensed under the Creative Commons Attribution 4.0 International License (CC BY 4.0). To view a copy of this license, visit </a:t>
            </a:r>
            <a:r>
              <a:rPr lang="en-GB">
                <a:solidFill>
                  <a:srgbClr val="000000"/>
                </a:solidFill>
                <a:hlinkClick r:id="rId3">
                  <a:extLst>
                    <a:ext uri="{A12FA001-AC4F-418D-AE19-62706E023703}">
                      <ahyp:hlinkClr xmlns:ahyp="http://schemas.microsoft.com/office/drawing/2018/hyperlinkcolor" val="tx"/>
                    </a:ext>
                  </a:extLst>
                </a:hlinkClick>
              </a:rPr>
              <a:t>https://creativecommons.org/licenses/by/4.0/</a:t>
            </a:r>
            <a:r>
              <a:rPr lang="en-GB">
                <a:solidFill>
                  <a:srgbClr val="000000"/>
                </a:solidFill>
              </a:rPr>
              <a:t>.</a:t>
            </a:r>
            <a:endParaRPr lang="en-US" dirty="0">
              <a:solidFill>
                <a:srgbClr val="000000"/>
              </a:solidFill>
              <a:ea typeface="Calibri"/>
              <a:cs typeface="Calibri"/>
            </a:endParaRPr>
          </a:p>
          <a:p>
            <a:r>
              <a:rPr lang="en-GB" b="1" dirty="0">
                <a:solidFill>
                  <a:srgbClr val="000000"/>
                </a:solidFill>
              </a:rPr>
              <a:t>Attribution: </a:t>
            </a:r>
            <a:r>
              <a:rPr lang="en-GB">
                <a:solidFill>
                  <a:srgbClr val="000000"/>
                </a:solidFill>
              </a:rPr>
              <a:t>Please cite as: Tan, N. (2025) FINPLAN Recap. Version 1. Climate Compatible Growth Teaching Kit Website, Climate Compatible Growth.</a:t>
            </a:r>
            <a:endParaRPr lang="en-US">
              <a:solidFill>
                <a:srgbClr val="000000"/>
              </a:solidFill>
              <a:ea typeface="Calibri"/>
              <a:cs typeface="Calibri"/>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24491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latin typeface="Times New Roman" pitchFamily="18" charset="0"/>
                <a:ea typeface="+mn-ea"/>
                <a:cs typeface="+mn-cs"/>
              </a:rPr>
              <a:t>Finplan</a:t>
            </a:r>
            <a:r>
              <a:rPr lang="en-GB" sz="1200" kern="1200" dirty="0">
                <a:solidFill>
                  <a:schemeClr val="tx1"/>
                </a:solidFill>
                <a:latin typeface="Times New Roman" pitchFamily="18" charset="0"/>
                <a:ea typeface="+mn-ea"/>
                <a:cs typeface="+mn-cs"/>
              </a:rPr>
              <a:t> is an analytical tool for facilitating financial analysis of the power projects. It can be used, to design a financing package, of a power project, or to evaluate alternative financing options, or to analyse various financial uncertainties, associated to a project.</a:t>
            </a:r>
          </a:p>
          <a:p>
            <a:r>
              <a:rPr lang="en-GB" sz="1200" kern="1200" dirty="0">
                <a:solidFill>
                  <a:schemeClr val="tx1"/>
                </a:solidFill>
                <a:latin typeface="Times New Roman" pitchFamily="18" charset="0"/>
                <a:ea typeface="+mn-ea"/>
                <a:cs typeface="+mn-cs"/>
              </a:rPr>
              <a:t>It has other uses too. Fin plan also can be used, to analyse the impacts on projects, of various fiscal incentives, or disincentives, adopted by the governments time to time, such as tax holidays,  carbon benefits, or penalties etc.</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2413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kern="1200" dirty="0">
                <a:solidFill>
                  <a:schemeClr val="tx1"/>
                </a:solidFill>
                <a:latin typeface="Times New Roman" pitchFamily="18" charset="0"/>
                <a:ea typeface="+mn-ea"/>
                <a:cs typeface="+mn-cs"/>
              </a:rPr>
              <a:t>Fin plan is an accounting model, follows standard business accounting principle, for recognizing, recording, measuring and reporting an entity's financial transactions. </a:t>
            </a:r>
          </a:p>
          <a:p>
            <a:pPr rtl="0"/>
            <a:r>
              <a:rPr lang="en-GB" sz="1200" kern="1200" dirty="0">
                <a:solidFill>
                  <a:schemeClr val="tx1"/>
                </a:solidFill>
                <a:latin typeface="Times New Roman" pitchFamily="18" charset="0"/>
                <a:ea typeface="+mn-ea"/>
                <a:cs typeface="+mn-cs"/>
              </a:rPr>
              <a:t>User manually optimizes the different sources of financing, capital structure, etc, leading towards a best financing plan, out of given options.  </a:t>
            </a:r>
          </a:p>
          <a:p>
            <a:pPr rtl="0"/>
            <a:endParaRPr lang="en-US" sz="1200" kern="1200" dirty="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113137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kern="1200" dirty="0">
                <a:solidFill>
                  <a:schemeClr val="tx1"/>
                </a:solidFill>
                <a:latin typeface="Times New Roman" pitchFamily="18" charset="0"/>
                <a:ea typeface="+mn-ea"/>
                <a:cs typeface="+mn-cs"/>
              </a:rPr>
              <a:t>Being an accounting model, it computes pro-forma financial statements, Balance sheet, cash flows, and income statement, which is also known as, profit and loss account. They are computed  annually, encompassing the project life, starting from the time of initiation, to the time of disposal of the project.</a:t>
            </a:r>
          </a:p>
          <a:p>
            <a:pPr rtl="0"/>
            <a:r>
              <a:rPr lang="en-GB" sz="1200" kern="1200" dirty="0">
                <a:solidFill>
                  <a:schemeClr val="tx1"/>
                </a:solidFill>
                <a:latin typeface="Times New Roman" pitchFamily="18" charset="0"/>
                <a:ea typeface="+mn-ea"/>
                <a:cs typeface="+mn-cs"/>
              </a:rPr>
              <a:t>A set of indicators, or financial ratios, are derived from these statements. It also computes NPV, and return on shareholder's equity.</a:t>
            </a:r>
          </a:p>
          <a:p>
            <a:pPr rtl="0"/>
            <a:r>
              <a:rPr lang="en-GB" sz="1200" kern="1200" dirty="0">
                <a:solidFill>
                  <a:schemeClr val="tx1"/>
                </a:solidFill>
                <a:latin typeface="Times New Roman" pitchFamily="18" charset="0"/>
                <a:ea typeface="+mn-ea"/>
                <a:cs typeface="+mn-cs"/>
              </a:rPr>
              <a:t>All computations are done and results are presented at current prices, and </a:t>
            </a:r>
            <a:r>
              <a:rPr lang="en-GB" sz="1200" b="1" kern="1200" dirty="0">
                <a:solidFill>
                  <a:schemeClr val="tx1"/>
                </a:solidFill>
                <a:latin typeface="Times New Roman" pitchFamily="18" charset="0"/>
                <a:ea typeface="+mn-ea"/>
                <a:cs typeface="+mn-cs"/>
              </a:rPr>
              <a:t>local currencies.</a:t>
            </a:r>
          </a:p>
          <a:p>
            <a:pPr rtl="0"/>
            <a:r>
              <a:rPr lang="en-GB" sz="1200" b="0" kern="1200" dirty="0">
                <a:solidFill>
                  <a:schemeClr val="tx1"/>
                </a:solidFill>
                <a:latin typeface="Times New Roman" pitchFamily="18" charset="0"/>
                <a:ea typeface="+mn-ea"/>
                <a:cs typeface="+mn-cs"/>
              </a:rPr>
              <a:t>Uncertainties are addressed, by performing sensitivity and scenario analyses, on appropriately selected parameters</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4</a:t>
            </a:fld>
            <a:endParaRPr lang="en-GB"/>
          </a:p>
        </p:txBody>
      </p:sp>
    </p:spTree>
    <p:extLst>
      <p:ext uri="{BB962C8B-B14F-4D97-AF65-F5344CB8AC3E}">
        <p14:creationId xmlns:p14="http://schemas.microsoft.com/office/powerpoint/2010/main" val="256915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Times New Roman" pitchFamily="18" charset="0"/>
                <a:ea typeface="+mn-ea"/>
                <a:cs typeface="+mn-cs"/>
              </a:rPr>
              <a:t>Fin plan can handle both types of financing, namely, corporate or balance sheet financing, and project financing. These two types of financing are discussed in the module 1, from slides 24 to 27. While doing balance sheet, or corporate financing, </a:t>
            </a:r>
            <a:r>
              <a:rPr lang="en-GB" sz="1200" kern="1200" dirty="0" err="1">
                <a:solidFill>
                  <a:schemeClr val="tx1"/>
                </a:solidFill>
                <a:latin typeface="Times New Roman" pitchFamily="18" charset="0"/>
                <a:ea typeface="+mn-ea"/>
                <a:cs typeface="+mn-cs"/>
              </a:rPr>
              <a:t>Finplan</a:t>
            </a:r>
            <a:r>
              <a:rPr lang="en-GB" sz="1200" kern="1200" dirty="0">
                <a:solidFill>
                  <a:schemeClr val="tx1"/>
                </a:solidFill>
                <a:latin typeface="Times New Roman" pitchFamily="18" charset="0"/>
                <a:ea typeface="+mn-ea"/>
                <a:cs typeface="+mn-cs"/>
              </a:rPr>
              <a:t> model new projects, as investment on new assets, of the existing company. For project financing, a new project is modelled as a new company. All IPP projects come under this type of financing mechanism.</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321328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Times New Roman" pitchFamily="18" charset="0"/>
                <a:ea typeface="+mn-ea"/>
                <a:cs typeface="+mn-cs"/>
              </a:rPr>
              <a:t>This slide presents the operational scheme of FIN </a:t>
            </a:r>
            <a:r>
              <a:rPr lang="en-GB" sz="1200" kern="1200" dirty="0" err="1">
                <a:solidFill>
                  <a:schemeClr val="tx1"/>
                </a:solidFill>
                <a:latin typeface="Times New Roman" pitchFamily="18" charset="0"/>
                <a:ea typeface="+mn-ea"/>
                <a:cs typeface="+mn-cs"/>
              </a:rPr>
              <a:t>PLan</a:t>
            </a:r>
            <a:r>
              <a:rPr lang="en-GB" sz="1200" kern="1200" dirty="0">
                <a:solidFill>
                  <a:schemeClr val="tx1"/>
                </a:solidFill>
                <a:latin typeface="Times New Roman" pitchFamily="18" charset="0"/>
                <a:ea typeface="+mn-ea"/>
                <a:cs typeface="+mn-cs"/>
              </a:rPr>
              <a:t>.</a:t>
            </a:r>
          </a:p>
          <a:p>
            <a:r>
              <a:rPr lang="en-GB" sz="1200" kern="1200" dirty="0">
                <a:solidFill>
                  <a:schemeClr val="tx1"/>
                </a:solidFill>
                <a:latin typeface="Times New Roman" pitchFamily="18" charset="0"/>
                <a:ea typeface="+mn-ea"/>
                <a:cs typeface="+mn-cs"/>
              </a:rPr>
              <a:t>Fin plan inputs are divided into four headings, cost related data, that include investment and operating expenses.</a:t>
            </a:r>
          </a:p>
          <a:p>
            <a:r>
              <a:rPr lang="en-GB" sz="1200" kern="1200" dirty="0">
                <a:solidFill>
                  <a:schemeClr val="tx1"/>
                </a:solidFill>
                <a:latin typeface="Times New Roman" pitchFamily="18" charset="0"/>
                <a:ea typeface="+mn-ea"/>
                <a:cs typeface="+mn-cs"/>
              </a:rPr>
              <a:t> technical data, such as plant life, output etc., economic and fiscal parameters, such as inflation, exchange rates, taxes etc., financial data, such as various financing sources, loans, bonds, equity etc.</a:t>
            </a:r>
          </a:p>
          <a:p>
            <a:r>
              <a:rPr lang="en-GB" sz="1200" kern="1200" dirty="0">
                <a:solidFill>
                  <a:schemeClr val="tx1"/>
                </a:solidFill>
                <a:latin typeface="Times New Roman" pitchFamily="18" charset="0"/>
                <a:ea typeface="+mn-ea"/>
                <a:cs typeface="+mn-cs"/>
              </a:rPr>
              <a:t>As outputs, Fin plan provides the cash flows, compute net present values, IRR. It computes financial statements, such as </a:t>
            </a:r>
            <a:r>
              <a:rPr lang="en-GB" sz="1200" kern="1200" dirty="0" err="1">
                <a:solidFill>
                  <a:schemeClr val="tx1"/>
                </a:solidFill>
                <a:latin typeface="Times New Roman" pitchFamily="18" charset="0"/>
                <a:ea typeface="+mn-ea"/>
                <a:cs typeface="+mn-cs"/>
              </a:rPr>
              <a:t>balane</a:t>
            </a:r>
            <a:r>
              <a:rPr lang="en-GB" sz="1200" kern="1200" dirty="0">
                <a:solidFill>
                  <a:schemeClr val="tx1"/>
                </a:solidFill>
                <a:latin typeface="Times New Roman" pitchFamily="18" charset="0"/>
                <a:ea typeface="+mn-ea"/>
                <a:cs typeface="+mn-cs"/>
              </a:rPr>
              <a:t> sheet etc., and various financial ratios.</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6</a:t>
            </a:fld>
            <a:endParaRPr lang="en-GB"/>
          </a:p>
        </p:txBody>
      </p:sp>
    </p:spTree>
    <p:extLst>
      <p:ext uri="{BB962C8B-B14F-4D97-AF65-F5344CB8AC3E}">
        <p14:creationId xmlns:p14="http://schemas.microsoft.com/office/powerpoint/2010/main" val="355169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Times New Roman" pitchFamily="18" charset="0"/>
                <a:ea typeface="+mn-ea"/>
                <a:cs typeface="+mn-cs"/>
              </a:rPr>
              <a:t>Since a power project has multiple stakeholders like sponsor,  investors, lenders, government and regulator, each with different interests, which sometime conflicting, an acceptable financial plan should comply with multiple goals. It should maximize shareholder’s NPV and IRR, comply with minimum requirement of certain ratios, at an electricity price acceptable by the government, or regulator or buyer.</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7</a:t>
            </a:fld>
            <a:endParaRPr lang="en-GB"/>
          </a:p>
        </p:txBody>
      </p:sp>
    </p:spTree>
    <p:extLst>
      <p:ext uri="{BB962C8B-B14F-4D97-AF65-F5344CB8AC3E}">
        <p14:creationId xmlns:p14="http://schemas.microsoft.com/office/powerpoint/2010/main" val="245089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Times New Roman" pitchFamily="18" charset="0"/>
                <a:ea typeface="+mn-ea"/>
                <a:cs typeface="+mn-cs"/>
              </a:rPr>
              <a:t>FIN PLAN does not optimize the plan its own, modeller has to do it manually, with several iterations. Sometime,  one action improves  one indicator, but deteriorates another indicator. For example, with higher equity, debt equity ratio improves, but shareholders NPV and IRR decline.</a:t>
            </a:r>
          </a:p>
          <a:p>
            <a:r>
              <a:rPr lang="en-GB" sz="1200" kern="1200" dirty="0">
                <a:solidFill>
                  <a:schemeClr val="tx1"/>
                </a:solidFill>
                <a:latin typeface="Times New Roman" pitchFamily="18" charset="0"/>
                <a:ea typeface="+mn-ea"/>
                <a:cs typeface="+mn-cs"/>
              </a:rPr>
              <a:t>Development of a financial plan acceptable by all stakeholders, needs several iterations, with appropriate choice of debt-equity injection profiles, selections of debt type, etc.</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162207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latin typeface="Times New Roman" pitchFamily="18" charset="0"/>
                <a:ea typeface="+mn-ea"/>
                <a:cs typeface="+mn-cs"/>
              </a:rPr>
              <a:t>Finplan</a:t>
            </a:r>
            <a:r>
              <a:rPr lang="en-GB" sz="1200" kern="1200" dirty="0">
                <a:solidFill>
                  <a:schemeClr val="tx1"/>
                </a:solidFill>
                <a:latin typeface="Times New Roman" pitchFamily="18" charset="0"/>
                <a:ea typeface="+mn-ea"/>
                <a:cs typeface="+mn-cs"/>
              </a:rPr>
              <a:t> may help to design a financial package, for example, how much equity has to be injected and when to be injected, to arrive at an appropriate leverage.</a:t>
            </a:r>
          </a:p>
          <a:p>
            <a:r>
              <a:rPr lang="en-GB" sz="1200" kern="1200" dirty="0">
                <a:solidFill>
                  <a:schemeClr val="tx1"/>
                </a:solidFill>
                <a:latin typeface="Times New Roman" pitchFamily="18" charset="0"/>
                <a:ea typeface="+mn-ea"/>
                <a:cs typeface="+mn-cs"/>
              </a:rPr>
              <a:t>It may answer how much return shareholder may expect. It will quantify the price of power needed, to generate, a minimum return to shareholders.</a:t>
            </a:r>
          </a:p>
          <a:p>
            <a:r>
              <a:rPr lang="en-GB" sz="1200" kern="1200" dirty="0">
                <a:solidFill>
                  <a:schemeClr val="tx1"/>
                </a:solidFill>
                <a:latin typeface="Times New Roman" pitchFamily="18" charset="0"/>
                <a:ea typeface="+mn-ea"/>
                <a:cs typeface="+mn-cs"/>
              </a:rPr>
              <a:t>It may help to answer, how sensitive the project is to exchange rate changes.</a:t>
            </a:r>
          </a:p>
          <a:p>
            <a:endParaRPr lang="en-GB" sz="1200" kern="1200" dirty="0">
              <a:solidFill>
                <a:schemeClr val="tx1"/>
              </a:solidFill>
              <a:latin typeface="Times New Roman" pitchFamily="18" charset="0"/>
              <a:ea typeface="+mn-ea"/>
              <a:cs typeface="+mn-cs"/>
            </a:endParaRPr>
          </a:p>
          <a:p>
            <a:r>
              <a:rPr lang="en-GB" sz="1200" kern="1200" dirty="0" err="1">
                <a:solidFill>
                  <a:schemeClr val="tx1"/>
                </a:solidFill>
                <a:latin typeface="Times New Roman" pitchFamily="18" charset="0"/>
                <a:ea typeface="+mn-ea"/>
                <a:cs typeface="+mn-cs"/>
              </a:rPr>
              <a:t>Finplan</a:t>
            </a:r>
            <a:r>
              <a:rPr lang="en-GB" sz="1200" kern="1200" dirty="0">
                <a:solidFill>
                  <a:schemeClr val="tx1"/>
                </a:solidFill>
                <a:latin typeface="Times New Roman" pitchFamily="18" charset="0"/>
                <a:ea typeface="+mn-ea"/>
                <a:cs typeface="+mn-cs"/>
              </a:rPr>
              <a:t> as long term tool, cannot take into account seasonal, or monthly factors, therefore, cannot be used for day to day, operation planning, of the company.</a:t>
            </a:r>
          </a:p>
          <a:p>
            <a:r>
              <a:rPr lang="en-GB" sz="1200" kern="1200" dirty="0">
                <a:solidFill>
                  <a:schemeClr val="tx1"/>
                </a:solidFill>
                <a:latin typeface="Times New Roman" pitchFamily="18" charset="0"/>
                <a:ea typeface="+mn-ea"/>
                <a:cs typeface="+mn-cs"/>
              </a:rPr>
              <a:t>It cannot change a poor economic project into a successful one.</a:t>
            </a:r>
          </a:p>
          <a:p>
            <a:r>
              <a:rPr lang="en-GB" sz="1200" kern="1200" dirty="0">
                <a:solidFill>
                  <a:schemeClr val="tx1"/>
                </a:solidFill>
                <a:latin typeface="Times New Roman" pitchFamily="18" charset="0"/>
                <a:ea typeface="+mn-ea"/>
                <a:cs typeface="+mn-cs"/>
              </a:rPr>
              <a:t>It does not predict price of power,  or, rates of interest, they are input to the model.</a:t>
            </a:r>
          </a:p>
          <a:p>
            <a:endParaRPr lang="en-GB" sz="1200" kern="1200" dirty="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1070259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70" y="195486"/>
            <a:ext cx="1845515" cy="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185587"/>
            <a:ext cx="1892276" cy="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337D5F1-D75E-A6FD-6045-4FC0620BA243}"/>
              </a:ext>
            </a:extLst>
          </p:cNvPr>
          <p:cNvGraphicFramePr>
            <a:graphicFrameLocks noChangeAspect="1"/>
          </p:cNvGraphicFramePr>
          <p:nvPr userDrawn="1">
            <p:custDataLst>
              <p:tags r:id="rId13"/>
            </p:custDataLst>
            <p:extLst>
              <p:ext uri="{D42A27DB-BD31-4B8C-83A1-F6EECF244321}">
                <p14:modId xmlns:p14="http://schemas.microsoft.com/office/powerpoint/2010/main" val="39025322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5" name="think-cell data - do not delete" hidden="1">
                        <a:extLst>
                          <a:ext uri="{FF2B5EF4-FFF2-40B4-BE49-F238E27FC236}">
                            <a16:creationId xmlns:a16="http://schemas.microsoft.com/office/drawing/2014/main" id="{A337D5F1-D75E-A6FD-6045-4FC0620BA243}"/>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388424"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937C24-1A2B-B5A7-00A2-4A0B89B2767D}"/>
              </a:ext>
            </a:extLst>
          </p:cNvPr>
          <p:cNvGraphicFramePr>
            <a:graphicFrameLocks noChangeAspect="1"/>
          </p:cNvGraphicFramePr>
          <p:nvPr>
            <p:custDataLst>
              <p:tags r:id="rId1"/>
            </p:custDataLst>
            <p:extLst>
              <p:ext uri="{D42A27DB-BD31-4B8C-83A1-F6EECF244321}">
                <p14:modId xmlns:p14="http://schemas.microsoft.com/office/powerpoint/2010/main" val="22041433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86937C24-1A2B-B5A7-00A2-4A0B89B276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itle 2"/>
          <p:cNvSpPr>
            <a:spLocks noGrp="1"/>
          </p:cNvSpPr>
          <p:nvPr>
            <p:ph type="ctrTitle"/>
          </p:nvPr>
        </p:nvSpPr>
        <p:spPr>
          <a:xfrm>
            <a:off x="323529" y="1232845"/>
            <a:ext cx="5328591" cy="1746498"/>
          </a:xfrm>
        </p:spPr>
        <p:txBody>
          <a:bodyPr vert="horz">
            <a:normAutofit fontScale="90000"/>
          </a:bodyPr>
          <a:lstStyle/>
          <a:p>
            <a:r>
              <a:rPr lang="en-GB" dirty="0"/>
              <a:t>Track on </a:t>
            </a:r>
            <a:br>
              <a:rPr lang="en-GB" dirty="0"/>
            </a:br>
            <a:r>
              <a:rPr lang="en-GB" dirty="0"/>
              <a:t>Financial Analysis of Power Sector Projects using the FINPLAN Model</a:t>
            </a:r>
          </a:p>
        </p:txBody>
      </p:sp>
      <p:sp>
        <p:nvSpPr>
          <p:cNvPr id="4" name="Subtitle 3"/>
          <p:cNvSpPr>
            <a:spLocks noGrp="1"/>
          </p:cNvSpPr>
          <p:nvPr>
            <p:ph type="subTitle" idx="1"/>
          </p:nvPr>
        </p:nvSpPr>
        <p:spPr>
          <a:xfrm>
            <a:off x="323528" y="3087355"/>
            <a:ext cx="8568953" cy="685800"/>
          </a:xfrm>
        </p:spPr>
        <p:txBody>
          <a:bodyPr/>
          <a:lstStyle/>
          <a:p>
            <a:r>
              <a:rPr lang="en-GB" dirty="0"/>
              <a:t>FINPLAN Recap</a:t>
            </a:r>
          </a:p>
        </p:txBody>
      </p:sp>
    </p:spTree>
    <p:extLst>
      <p:ext uri="{BB962C8B-B14F-4D97-AF65-F5344CB8AC3E}">
        <p14:creationId xmlns:p14="http://schemas.microsoft.com/office/powerpoint/2010/main" val="382798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8" y="3273828"/>
            <a:ext cx="8568953" cy="810090"/>
          </a:xfrm>
        </p:spPr>
        <p:txBody>
          <a:bodyPr>
            <a:normAutofit/>
          </a:bodyPr>
          <a:lstStyle/>
          <a:p>
            <a:r>
              <a:rPr lang="en-GB" sz="4400" b="0" i="1" dirty="0">
                <a:latin typeface="Times" panose="02020603050405020304" pitchFamily="18" charset="0"/>
              </a:rPr>
              <a:t>Thank you!</a:t>
            </a:r>
          </a:p>
        </p:txBody>
      </p:sp>
    </p:spTree>
    <p:extLst>
      <p:ext uri="{BB962C8B-B14F-4D97-AF65-F5344CB8AC3E}">
        <p14:creationId xmlns:p14="http://schemas.microsoft.com/office/powerpoint/2010/main" val="115118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1358EAA-43B0-B318-3CFE-9942E6D51C2F}"/>
              </a:ext>
            </a:extLst>
          </p:cNvPr>
          <p:cNvGraphicFramePr>
            <a:graphicFrameLocks noChangeAspect="1"/>
          </p:cNvGraphicFramePr>
          <p:nvPr>
            <p:custDataLst>
              <p:tags r:id="rId1"/>
            </p:custDataLst>
            <p:extLst>
              <p:ext uri="{D42A27DB-BD31-4B8C-83A1-F6EECF244321}">
                <p14:modId xmlns:p14="http://schemas.microsoft.com/office/powerpoint/2010/main" val="24577182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21358EAA-43B0-B318-3CFE-9942E6D51C2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8DA065A-9D0B-8003-07A0-5EBDDDDD88DD}"/>
              </a:ext>
            </a:extLst>
          </p:cNvPr>
          <p:cNvSpPr>
            <a:spLocks noGrp="1"/>
          </p:cNvSpPr>
          <p:nvPr>
            <p:ph type="title"/>
          </p:nvPr>
        </p:nvSpPr>
        <p:spPr/>
        <p:txBody>
          <a:bodyPr vert="horz"/>
          <a:lstStyle/>
          <a:p>
            <a:r>
              <a:rPr lang="en-US" dirty="0"/>
              <a:t>Overview</a:t>
            </a:r>
          </a:p>
        </p:txBody>
      </p:sp>
      <p:sp>
        <p:nvSpPr>
          <p:cNvPr id="3" name="Content Placeholder 2">
            <a:extLst>
              <a:ext uri="{FF2B5EF4-FFF2-40B4-BE49-F238E27FC236}">
                <a16:creationId xmlns:a16="http://schemas.microsoft.com/office/drawing/2014/main" id="{70BD6C43-DE06-8A11-647C-B8157009112D}"/>
              </a:ext>
            </a:extLst>
          </p:cNvPr>
          <p:cNvSpPr>
            <a:spLocks noGrp="1"/>
          </p:cNvSpPr>
          <p:nvPr>
            <p:ph idx="1"/>
          </p:nvPr>
        </p:nvSpPr>
        <p:spPr>
          <a:xfrm>
            <a:off x="251520" y="951571"/>
            <a:ext cx="5256584" cy="3643052"/>
          </a:xfrm>
        </p:spPr>
        <p:txBody>
          <a:bodyPr>
            <a:normAutofit fontScale="70000" lnSpcReduction="20000"/>
          </a:bodyPr>
          <a:lstStyle/>
          <a:p>
            <a:pPr marL="0" indent="0">
              <a:buNone/>
            </a:pPr>
            <a:r>
              <a:rPr lang="en-US" dirty="0"/>
              <a:t>FINPLAN is an analytical tool for facilitating financial analysis of power projects</a:t>
            </a:r>
          </a:p>
          <a:p>
            <a:pPr marL="0" indent="0">
              <a:buNone/>
            </a:pPr>
            <a:endParaRPr lang="en-US" dirty="0"/>
          </a:p>
          <a:p>
            <a:pPr marL="0" indent="0">
              <a:buNone/>
            </a:pPr>
            <a:r>
              <a:rPr lang="en-US" dirty="0"/>
              <a:t>It can be used to:</a:t>
            </a:r>
          </a:p>
          <a:p>
            <a:pPr>
              <a:buFont typeface="Wingdings" pitchFamily="2" charset="2"/>
              <a:buChar char="ü"/>
            </a:pPr>
            <a:r>
              <a:rPr lang="en-US" dirty="0"/>
              <a:t>Design a financing package for a power project</a:t>
            </a:r>
          </a:p>
          <a:p>
            <a:pPr>
              <a:buFont typeface="Wingdings" pitchFamily="2" charset="2"/>
              <a:buChar char="ü"/>
            </a:pPr>
            <a:r>
              <a:rPr lang="en-US" dirty="0"/>
              <a:t>Evaluate alternative financing options</a:t>
            </a:r>
          </a:p>
          <a:p>
            <a:pPr>
              <a:buFont typeface="Wingdings" pitchFamily="2" charset="2"/>
              <a:buChar char="ü"/>
            </a:pPr>
            <a:r>
              <a:rPr lang="en-US" dirty="0"/>
              <a:t>Analyze various financial uncertainties associate to a project</a:t>
            </a:r>
          </a:p>
        </p:txBody>
      </p:sp>
      <p:pic>
        <p:nvPicPr>
          <p:cNvPr id="1032" name="Picture 8" descr="Businessman scratching head, confused businessman, hard decision making ...">
            <a:extLst>
              <a:ext uri="{FF2B5EF4-FFF2-40B4-BE49-F238E27FC236}">
                <a16:creationId xmlns:a16="http://schemas.microsoft.com/office/drawing/2014/main" id="{16DBE1F1-9C85-463E-045D-DCA84DFDA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1127182"/>
            <a:ext cx="3291830" cy="329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917D059-7F00-741C-D6A2-25D832996B82}"/>
              </a:ext>
            </a:extLst>
          </p:cNvPr>
          <p:cNvGraphicFramePr>
            <a:graphicFrameLocks noChangeAspect="1"/>
          </p:cNvGraphicFramePr>
          <p:nvPr>
            <p:custDataLst>
              <p:tags r:id="rId1"/>
            </p:custDataLst>
            <p:extLst>
              <p:ext uri="{D42A27DB-BD31-4B8C-83A1-F6EECF244321}">
                <p14:modId xmlns:p14="http://schemas.microsoft.com/office/powerpoint/2010/main" val="30786692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E917D059-7F00-741C-D6A2-25D832996B8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82C9DD-A825-0104-5CB9-A07CE6F9B777}"/>
              </a:ext>
            </a:extLst>
          </p:cNvPr>
          <p:cNvSpPr>
            <a:spLocks noGrp="1"/>
          </p:cNvSpPr>
          <p:nvPr>
            <p:ph type="title"/>
          </p:nvPr>
        </p:nvSpPr>
        <p:spPr/>
        <p:txBody>
          <a:bodyPr vert="horz"/>
          <a:lstStyle/>
          <a:p>
            <a:r>
              <a:rPr lang="en-US" dirty="0"/>
              <a:t>Overview</a:t>
            </a:r>
          </a:p>
        </p:txBody>
      </p:sp>
      <p:sp>
        <p:nvSpPr>
          <p:cNvPr id="3" name="Content Placeholder 2">
            <a:extLst>
              <a:ext uri="{FF2B5EF4-FFF2-40B4-BE49-F238E27FC236}">
                <a16:creationId xmlns:a16="http://schemas.microsoft.com/office/drawing/2014/main" id="{09CB2249-ECE8-B31E-344C-AA8B62A20574}"/>
              </a:ext>
            </a:extLst>
          </p:cNvPr>
          <p:cNvSpPr>
            <a:spLocks noGrp="1"/>
          </p:cNvSpPr>
          <p:nvPr>
            <p:ph idx="1"/>
          </p:nvPr>
        </p:nvSpPr>
        <p:spPr>
          <a:xfrm>
            <a:off x="251520" y="951571"/>
            <a:ext cx="4320480" cy="3643052"/>
          </a:xfrm>
        </p:spPr>
        <p:txBody>
          <a:bodyPr>
            <a:normAutofit/>
          </a:bodyPr>
          <a:lstStyle/>
          <a:p>
            <a:pPr marL="0" indent="0">
              <a:buNone/>
            </a:pPr>
            <a:r>
              <a:rPr lang="en-US" sz="2200" dirty="0"/>
              <a:t>FINPLAN is an accounting model</a:t>
            </a:r>
          </a:p>
          <a:p>
            <a:r>
              <a:rPr lang="en-US" sz="2200" dirty="0"/>
              <a:t>Follows standard business accounting principle</a:t>
            </a:r>
          </a:p>
          <a:p>
            <a:r>
              <a:rPr lang="en-US" sz="2200" dirty="0"/>
              <a:t>Users manually optimize the different sources of financing, capital structure, etc. towards the best financing plan</a:t>
            </a:r>
          </a:p>
        </p:txBody>
      </p:sp>
      <p:pic>
        <p:nvPicPr>
          <p:cNvPr id="2050" name="Picture 2" descr="Accounting Cartoon # 5524 - ANDERTOONS">
            <a:extLst>
              <a:ext uri="{FF2B5EF4-FFF2-40B4-BE49-F238E27FC236}">
                <a16:creationId xmlns:a16="http://schemas.microsoft.com/office/drawing/2014/main" id="{DB5797F2-E705-35FA-3CC8-070C7A3A9D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923678"/>
            <a:ext cx="3604244" cy="242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5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9202A57-B5EF-D572-088E-9CE6558D5C29}"/>
              </a:ext>
            </a:extLst>
          </p:cNvPr>
          <p:cNvGraphicFramePr>
            <a:graphicFrameLocks noChangeAspect="1"/>
          </p:cNvGraphicFramePr>
          <p:nvPr>
            <p:custDataLst>
              <p:tags r:id="rId1"/>
            </p:custDataLst>
            <p:extLst>
              <p:ext uri="{D42A27DB-BD31-4B8C-83A1-F6EECF244321}">
                <p14:modId xmlns:p14="http://schemas.microsoft.com/office/powerpoint/2010/main" val="20586707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89202A57-B5EF-D572-088E-9CE6558D5C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8BF615-CCE1-99DB-069E-0AAEE892C202}"/>
              </a:ext>
            </a:extLst>
          </p:cNvPr>
          <p:cNvSpPr>
            <a:spLocks noGrp="1"/>
          </p:cNvSpPr>
          <p:nvPr>
            <p:ph type="title"/>
          </p:nvPr>
        </p:nvSpPr>
        <p:spPr/>
        <p:txBody>
          <a:bodyPr vert="horz"/>
          <a:lstStyle/>
          <a:p>
            <a:r>
              <a:rPr lang="en-US" dirty="0"/>
              <a:t>Overview</a:t>
            </a:r>
          </a:p>
        </p:txBody>
      </p:sp>
      <p:sp>
        <p:nvSpPr>
          <p:cNvPr id="3" name="Content Placeholder 2">
            <a:extLst>
              <a:ext uri="{FF2B5EF4-FFF2-40B4-BE49-F238E27FC236}">
                <a16:creationId xmlns:a16="http://schemas.microsoft.com/office/drawing/2014/main" id="{A04B9769-B14C-06FA-D6B4-511E1A917C18}"/>
              </a:ext>
            </a:extLst>
          </p:cNvPr>
          <p:cNvSpPr>
            <a:spLocks noGrp="1"/>
          </p:cNvSpPr>
          <p:nvPr>
            <p:ph idx="1"/>
          </p:nvPr>
        </p:nvSpPr>
        <p:spPr/>
        <p:txBody>
          <a:bodyPr>
            <a:normAutofit/>
          </a:bodyPr>
          <a:lstStyle/>
          <a:p>
            <a:pPr marL="0" indent="0">
              <a:buNone/>
            </a:pPr>
            <a:r>
              <a:rPr lang="en-US" sz="2200" dirty="0"/>
              <a:t>FINPLAN is an accounting model</a:t>
            </a:r>
          </a:p>
          <a:p>
            <a:r>
              <a:rPr lang="en-US" sz="2200" dirty="0"/>
              <a:t>Computes pro-forma financial statements</a:t>
            </a:r>
          </a:p>
          <a:p>
            <a:r>
              <a:rPr lang="en-US" sz="2200" dirty="0"/>
              <a:t>Derives indicators, and financial ratios from these statements</a:t>
            </a:r>
          </a:p>
          <a:p>
            <a:r>
              <a:rPr lang="en-US" sz="2200" dirty="0"/>
              <a:t>Computes NPV and return on shareholder’s equity</a:t>
            </a:r>
          </a:p>
          <a:p>
            <a:r>
              <a:rPr lang="en-US" sz="2200" dirty="0"/>
              <a:t>Computations are done and results are presented at current prices and local currencies</a:t>
            </a:r>
          </a:p>
          <a:p>
            <a:r>
              <a:rPr lang="en-US" sz="2200" dirty="0"/>
              <a:t>Uncertainties are addressed with sensitivity and scenario analyses</a:t>
            </a:r>
          </a:p>
        </p:txBody>
      </p:sp>
    </p:spTree>
    <p:extLst>
      <p:ext uri="{BB962C8B-B14F-4D97-AF65-F5344CB8AC3E}">
        <p14:creationId xmlns:p14="http://schemas.microsoft.com/office/powerpoint/2010/main" val="350295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17F7BBF-3D69-D50D-966A-0ED424B86737}"/>
              </a:ext>
            </a:extLst>
          </p:cNvPr>
          <p:cNvGraphicFramePr>
            <a:graphicFrameLocks noChangeAspect="1"/>
          </p:cNvGraphicFramePr>
          <p:nvPr>
            <p:custDataLst>
              <p:tags r:id="rId1"/>
            </p:custDataLst>
            <p:extLst>
              <p:ext uri="{D42A27DB-BD31-4B8C-83A1-F6EECF244321}">
                <p14:modId xmlns:p14="http://schemas.microsoft.com/office/powerpoint/2010/main" val="291310221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217F7BBF-3D69-D50D-966A-0ED424B8673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36158ED-4C06-A930-B261-7C23DE04DE6F}"/>
              </a:ext>
            </a:extLst>
          </p:cNvPr>
          <p:cNvSpPr>
            <a:spLocks noGrp="1"/>
          </p:cNvSpPr>
          <p:nvPr>
            <p:ph type="title"/>
          </p:nvPr>
        </p:nvSpPr>
        <p:spPr/>
        <p:txBody>
          <a:bodyPr vert="horz"/>
          <a:lstStyle/>
          <a:p>
            <a:r>
              <a:rPr lang="en-US" dirty="0"/>
              <a:t>Methodology</a:t>
            </a:r>
          </a:p>
        </p:txBody>
      </p:sp>
      <p:sp>
        <p:nvSpPr>
          <p:cNvPr id="3" name="Content Placeholder 2">
            <a:extLst>
              <a:ext uri="{FF2B5EF4-FFF2-40B4-BE49-F238E27FC236}">
                <a16:creationId xmlns:a16="http://schemas.microsoft.com/office/drawing/2014/main" id="{2392E00E-3C40-B50A-C66D-7E79D94DE099}"/>
              </a:ext>
            </a:extLst>
          </p:cNvPr>
          <p:cNvSpPr>
            <a:spLocks noGrp="1"/>
          </p:cNvSpPr>
          <p:nvPr>
            <p:ph idx="1"/>
          </p:nvPr>
        </p:nvSpPr>
        <p:spPr>
          <a:xfrm>
            <a:off x="251520" y="951571"/>
            <a:ext cx="4536504" cy="3643052"/>
          </a:xfrm>
        </p:spPr>
        <p:txBody>
          <a:bodyPr>
            <a:normAutofit/>
          </a:bodyPr>
          <a:lstStyle/>
          <a:p>
            <a:pPr marL="0" indent="0">
              <a:buNone/>
            </a:pPr>
            <a:r>
              <a:rPr lang="en-US" sz="2200" dirty="0"/>
              <a:t>FINPLAN can handle both types of financing</a:t>
            </a:r>
          </a:p>
          <a:p>
            <a:pPr marL="457200" indent="-457200">
              <a:buFont typeface="+mj-lt"/>
              <a:buAutoNum type="arabicPeriod"/>
            </a:pPr>
            <a:r>
              <a:rPr lang="en-US" sz="2200" b="1" dirty="0"/>
              <a:t>Corporate (balance sheet) financing: </a:t>
            </a:r>
            <a:r>
              <a:rPr lang="en-US" sz="2200" dirty="0"/>
              <a:t>models new projects of the existing company</a:t>
            </a:r>
          </a:p>
          <a:p>
            <a:pPr marL="457200" indent="-457200">
              <a:buFont typeface="+mj-lt"/>
              <a:buAutoNum type="arabicPeriod"/>
            </a:pPr>
            <a:r>
              <a:rPr lang="en-US" sz="2200" b="1" dirty="0"/>
              <a:t>Project financing: </a:t>
            </a:r>
            <a:r>
              <a:rPr lang="en-US" sz="2200" dirty="0"/>
              <a:t>a new project is modelled as a new company</a:t>
            </a:r>
          </a:p>
        </p:txBody>
      </p:sp>
      <p:pic>
        <p:nvPicPr>
          <p:cNvPr id="3074" name="Picture 2" descr="Financial investments concept. Business assistant. vector illustration ...">
            <a:extLst>
              <a:ext uri="{FF2B5EF4-FFF2-40B4-BE49-F238E27FC236}">
                <a16:creationId xmlns:a16="http://schemas.microsoft.com/office/drawing/2014/main" id="{8AF316D9-59B5-B936-CC82-245B4A3B58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280" y="1635646"/>
            <a:ext cx="36322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4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54993F8-AA7E-5630-14A1-01674C419F2E}"/>
              </a:ext>
            </a:extLst>
          </p:cNvPr>
          <p:cNvGraphicFramePr>
            <a:graphicFrameLocks noChangeAspect="1"/>
          </p:cNvGraphicFramePr>
          <p:nvPr>
            <p:custDataLst>
              <p:tags r:id="rId1"/>
            </p:custDataLst>
            <p:extLst>
              <p:ext uri="{D42A27DB-BD31-4B8C-83A1-F6EECF244321}">
                <p14:modId xmlns:p14="http://schemas.microsoft.com/office/powerpoint/2010/main" val="7331909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E54993F8-AA7E-5630-14A1-01674C419F2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5FC782-2253-9867-9CAD-0376544B5B6C}"/>
              </a:ext>
            </a:extLst>
          </p:cNvPr>
          <p:cNvSpPr>
            <a:spLocks noGrp="1"/>
          </p:cNvSpPr>
          <p:nvPr>
            <p:ph type="title"/>
          </p:nvPr>
        </p:nvSpPr>
        <p:spPr/>
        <p:txBody>
          <a:bodyPr vert="horz"/>
          <a:lstStyle/>
          <a:p>
            <a:r>
              <a:rPr lang="en-US" dirty="0"/>
              <a:t>Methodology</a:t>
            </a:r>
          </a:p>
        </p:txBody>
      </p:sp>
      <p:sp>
        <p:nvSpPr>
          <p:cNvPr id="6" name="TextBox 5">
            <a:extLst>
              <a:ext uri="{FF2B5EF4-FFF2-40B4-BE49-F238E27FC236}">
                <a16:creationId xmlns:a16="http://schemas.microsoft.com/office/drawing/2014/main" id="{1CDC0CD9-DA6A-1F21-2A6B-664BA9412353}"/>
              </a:ext>
            </a:extLst>
          </p:cNvPr>
          <p:cNvSpPr txBox="1"/>
          <p:nvPr/>
        </p:nvSpPr>
        <p:spPr>
          <a:xfrm>
            <a:off x="490790" y="987574"/>
            <a:ext cx="3289122" cy="369332"/>
          </a:xfrm>
          <a:prstGeom prst="rect">
            <a:avLst/>
          </a:prstGeom>
          <a:solidFill>
            <a:schemeClr val="accent1"/>
          </a:solidFill>
          <a:ln w="28575">
            <a:solidFill>
              <a:schemeClr val="tx1"/>
            </a:solidFill>
          </a:ln>
        </p:spPr>
        <p:txBody>
          <a:bodyPr wrap="square" rtlCol="0">
            <a:spAutoFit/>
          </a:bodyPr>
          <a:lstStyle/>
          <a:p>
            <a:pPr algn="ctr"/>
            <a:r>
              <a:rPr lang="en-US" dirty="0">
                <a:solidFill>
                  <a:schemeClr val="bg1"/>
                </a:solidFill>
              </a:rPr>
              <a:t>Inputs</a:t>
            </a:r>
          </a:p>
        </p:txBody>
      </p:sp>
      <p:sp>
        <p:nvSpPr>
          <p:cNvPr id="7" name="TextBox 6">
            <a:extLst>
              <a:ext uri="{FF2B5EF4-FFF2-40B4-BE49-F238E27FC236}">
                <a16:creationId xmlns:a16="http://schemas.microsoft.com/office/drawing/2014/main" id="{DA94C818-DA50-DF58-F090-4E171939F9E3}"/>
              </a:ext>
            </a:extLst>
          </p:cNvPr>
          <p:cNvSpPr txBox="1"/>
          <p:nvPr/>
        </p:nvSpPr>
        <p:spPr>
          <a:xfrm>
            <a:off x="5292080" y="987574"/>
            <a:ext cx="3289122" cy="369332"/>
          </a:xfrm>
          <a:prstGeom prst="rect">
            <a:avLst/>
          </a:prstGeom>
          <a:solidFill>
            <a:schemeClr val="accent1"/>
          </a:solidFill>
          <a:ln w="28575">
            <a:solidFill>
              <a:schemeClr val="tx1"/>
            </a:solidFill>
          </a:ln>
        </p:spPr>
        <p:txBody>
          <a:bodyPr wrap="square" rtlCol="0">
            <a:spAutoFit/>
          </a:bodyPr>
          <a:lstStyle/>
          <a:p>
            <a:pPr algn="ctr"/>
            <a:r>
              <a:rPr lang="en-US" dirty="0">
                <a:solidFill>
                  <a:schemeClr val="bg1"/>
                </a:solidFill>
              </a:rPr>
              <a:t>Outputs</a:t>
            </a:r>
          </a:p>
        </p:txBody>
      </p:sp>
      <p:sp>
        <p:nvSpPr>
          <p:cNvPr id="8" name="TextBox 7">
            <a:extLst>
              <a:ext uri="{FF2B5EF4-FFF2-40B4-BE49-F238E27FC236}">
                <a16:creationId xmlns:a16="http://schemas.microsoft.com/office/drawing/2014/main" id="{2791E753-029E-59AB-A905-022927634EA3}"/>
              </a:ext>
            </a:extLst>
          </p:cNvPr>
          <p:cNvSpPr txBox="1"/>
          <p:nvPr/>
        </p:nvSpPr>
        <p:spPr>
          <a:xfrm>
            <a:off x="490790" y="1451087"/>
            <a:ext cx="3289122" cy="3139321"/>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dirty="0">
                <a:solidFill>
                  <a:srgbClr val="000000"/>
                </a:solidFill>
              </a:rPr>
              <a:t>Life, construction time, output</a:t>
            </a:r>
          </a:p>
          <a:p>
            <a:pPr marL="285750" indent="-285750">
              <a:buFont typeface="Arial" panose="020B0604020202020204" pitchFamily="34" charset="0"/>
              <a:buChar char="•"/>
            </a:pPr>
            <a:r>
              <a:rPr lang="en-US" dirty="0">
                <a:solidFill>
                  <a:srgbClr val="000000"/>
                </a:solidFill>
              </a:rPr>
              <a:t>Investment &amp; operating expenses</a:t>
            </a:r>
          </a:p>
          <a:p>
            <a:pPr marL="285750" indent="-285750">
              <a:buFont typeface="Arial" panose="020B0604020202020204" pitchFamily="34" charset="0"/>
              <a:buChar char="•"/>
            </a:pPr>
            <a:r>
              <a:rPr lang="en-US" dirty="0">
                <a:solidFill>
                  <a:srgbClr val="000000"/>
                </a:solidFill>
              </a:rPr>
              <a:t>Economic and fiscal parameters (inflation, escalation, exchange rates, taxes)</a:t>
            </a:r>
          </a:p>
          <a:p>
            <a:pPr marL="285750" indent="-285750">
              <a:buFont typeface="Arial" panose="020B0604020202020204" pitchFamily="34" charset="0"/>
              <a:buChar char="•"/>
            </a:pPr>
            <a:r>
              <a:rPr lang="en-US" dirty="0">
                <a:solidFill>
                  <a:srgbClr val="000000"/>
                </a:solidFill>
              </a:rPr>
              <a:t>Financial parameters (credits, bonds, loans, equity, etc.)</a:t>
            </a:r>
          </a:p>
        </p:txBody>
      </p:sp>
      <p:sp>
        <p:nvSpPr>
          <p:cNvPr id="9" name="TextBox 8">
            <a:extLst>
              <a:ext uri="{FF2B5EF4-FFF2-40B4-BE49-F238E27FC236}">
                <a16:creationId xmlns:a16="http://schemas.microsoft.com/office/drawing/2014/main" id="{FE8A8107-2F92-F515-A93C-3297FB8FBEDB}"/>
              </a:ext>
            </a:extLst>
          </p:cNvPr>
          <p:cNvSpPr txBox="1"/>
          <p:nvPr/>
        </p:nvSpPr>
        <p:spPr>
          <a:xfrm>
            <a:off x="5292080" y="1446118"/>
            <a:ext cx="3289122" cy="3139321"/>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dirty="0">
                <a:solidFill>
                  <a:srgbClr val="000000"/>
                </a:solidFill>
              </a:rPr>
              <a:t>Cash flows</a:t>
            </a:r>
          </a:p>
          <a:p>
            <a:pPr marL="285750" indent="-285750">
              <a:buFont typeface="Arial" panose="020B0604020202020204" pitchFamily="34" charset="0"/>
              <a:buChar char="•"/>
            </a:pPr>
            <a:r>
              <a:rPr lang="en-US" dirty="0">
                <a:solidFill>
                  <a:srgbClr val="000000"/>
                </a:solidFill>
              </a:rPr>
              <a:t>Balance sheet, statement of sources, application of funds</a:t>
            </a:r>
          </a:p>
          <a:p>
            <a:pPr marL="285750" indent="-285750">
              <a:buFont typeface="Arial" panose="020B0604020202020204" pitchFamily="34" charset="0"/>
              <a:buChar char="•"/>
            </a:pPr>
            <a:r>
              <a:rPr lang="en-US" dirty="0">
                <a:solidFill>
                  <a:srgbClr val="000000"/>
                </a:solidFill>
              </a:rPr>
              <a:t>Financial ratios:</a:t>
            </a:r>
          </a:p>
          <a:p>
            <a:pPr marL="742950" lvl="1" indent="-285750">
              <a:buFont typeface="Arial" panose="020B0604020202020204" pitchFamily="34" charset="0"/>
              <a:buChar char="•"/>
            </a:pPr>
            <a:r>
              <a:rPr lang="en-US" dirty="0">
                <a:solidFill>
                  <a:srgbClr val="000000"/>
                </a:solidFill>
              </a:rPr>
              <a:t>Working capital ratio</a:t>
            </a:r>
          </a:p>
          <a:p>
            <a:pPr marL="742950" lvl="1" indent="-285750">
              <a:buFont typeface="Arial" panose="020B0604020202020204" pitchFamily="34" charset="0"/>
              <a:buChar char="•"/>
            </a:pPr>
            <a:r>
              <a:rPr lang="en-US" dirty="0">
                <a:solidFill>
                  <a:srgbClr val="000000"/>
                </a:solidFill>
              </a:rPr>
              <a:t>Leverage ratio</a:t>
            </a:r>
          </a:p>
          <a:p>
            <a:pPr marL="742950" lvl="1" indent="-285750">
              <a:buFont typeface="Arial" panose="020B0604020202020204" pitchFamily="34" charset="0"/>
              <a:buChar char="•"/>
            </a:pPr>
            <a:r>
              <a:rPr lang="en-US" dirty="0">
                <a:solidFill>
                  <a:srgbClr val="000000"/>
                </a:solidFill>
              </a:rPr>
              <a:t>Debt repayment ratio</a:t>
            </a:r>
          </a:p>
          <a:p>
            <a:pPr marL="742950" lvl="1" indent="-285750">
              <a:buFont typeface="Arial" panose="020B0604020202020204" pitchFamily="34" charset="0"/>
              <a:buChar char="•"/>
            </a:pPr>
            <a:r>
              <a:rPr lang="en-US" dirty="0">
                <a:solidFill>
                  <a:srgbClr val="000000"/>
                </a:solidFill>
              </a:rPr>
              <a:t>Global ratio</a:t>
            </a:r>
          </a:p>
          <a:p>
            <a:pPr marL="742950" lvl="1" indent="-285750">
              <a:buFont typeface="Arial" panose="020B0604020202020204" pitchFamily="34" charset="0"/>
              <a:buChar char="•"/>
            </a:pPr>
            <a:r>
              <a:rPr lang="en-US" dirty="0">
                <a:solidFill>
                  <a:srgbClr val="000000"/>
                </a:solidFill>
              </a:rPr>
              <a:t>Debt-equity ratio</a:t>
            </a:r>
          </a:p>
          <a:p>
            <a:pPr marL="742950" lvl="1" indent="-285750">
              <a:buFont typeface="Arial" panose="020B0604020202020204" pitchFamily="34" charset="0"/>
              <a:buChar char="•"/>
            </a:pPr>
            <a:r>
              <a:rPr lang="en-US" dirty="0">
                <a:solidFill>
                  <a:srgbClr val="000000"/>
                </a:solidFill>
              </a:rPr>
              <a:t>Etc.</a:t>
            </a:r>
          </a:p>
        </p:txBody>
      </p:sp>
      <p:sp>
        <p:nvSpPr>
          <p:cNvPr id="10" name="Right Arrow 9">
            <a:extLst>
              <a:ext uri="{FF2B5EF4-FFF2-40B4-BE49-F238E27FC236}">
                <a16:creationId xmlns:a16="http://schemas.microsoft.com/office/drawing/2014/main" id="{FC3C496A-A17F-6A94-1EED-74F87BDF7E38}"/>
              </a:ext>
            </a:extLst>
          </p:cNvPr>
          <p:cNvSpPr/>
          <p:nvPr/>
        </p:nvSpPr>
        <p:spPr>
          <a:xfrm>
            <a:off x="4008988" y="2540949"/>
            <a:ext cx="1080120" cy="556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EDD0E91-2B6C-E274-2F4B-F5666967307F}"/>
              </a:ext>
            </a:extLst>
          </p:cNvPr>
          <p:cNvSpPr txBox="1"/>
          <p:nvPr/>
        </p:nvSpPr>
        <p:spPr>
          <a:xfrm>
            <a:off x="3977137" y="2202395"/>
            <a:ext cx="1071127" cy="338554"/>
          </a:xfrm>
          <a:prstGeom prst="rect">
            <a:avLst/>
          </a:prstGeom>
          <a:noFill/>
        </p:spPr>
        <p:txBody>
          <a:bodyPr wrap="none" rtlCol="0">
            <a:spAutoFit/>
          </a:bodyPr>
          <a:lstStyle/>
          <a:p>
            <a:pPr algn="ctr"/>
            <a:r>
              <a:rPr lang="en-US" sz="1600" b="1" dirty="0">
                <a:solidFill>
                  <a:srgbClr val="000000"/>
                </a:solidFill>
              </a:rPr>
              <a:t>FINPLAN</a:t>
            </a:r>
          </a:p>
        </p:txBody>
      </p:sp>
    </p:spTree>
    <p:extLst>
      <p:ext uri="{BB962C8B-B14F-4D97-AF65-F5344CB8AC3E}">
        <p14:creationId xmlns:p14="http://schemas.microsoft.com/office/powerpoint/2010/main" val="261162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D4C025F-41B0-6E92-4772-F8D9E987F562}"/>
              </a:ext>
            </a:extLst>
          </p:cNvPr>
          <p:cNvGraphicFramePr>
            <a:graphicFrameLocks noChangeAspect="1"/>
          </p:cNvGraphicFramePr>
          <p:nvPr>
            <p:custDataLst>
              <p:tags r:id="rId1"/>
            </p:custDataLst>
            <p:extLst>
              <p:ext uri="{D42A27DB-BD31-4B8C-83A1-F6EECF244321}">
                <p14:modId xmlns:p14="http://schemas.microsoft.com/office/powerpoint/2010/main" val="154483348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2D4C025F-41B0-6E92-4772-F8D9E987F56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18478E0-D4D3-DAF0-B8BB-F25316ED3770}"/>
              </a:ext>
            </a:extLst>
          </p:cNvPr>
          <p:cNvSpPr>
            <a:spLocks noGrp="1"/>
          </p:cNvSpPr>
          <p:nvPr>
            <p:ph type="title"/>
          </p:nvPr>
        </p:nvSpPr>
        <p:spPr/>
        <p:txBody>
          <a:bodyPr vert="horz"/>
          <a:lstStyle/>
          <a:p>
            <a:r>
              <a:rPr lang="en-US" dirty="0"/>
              <a:t>Approach</a:t>
            </a:r>
          </a:p>
        </p:txBody>
      </p:sp>
      <p:sp>
        <p:nvSpPr>
          <p:cNvPr id="3" name="Content Placeholder 2">
            <a:extLst>
              <a:ext uri="{FF2B5EF4-FFF2-40B4-BE49-F238E27FC236}">
                <a16:creationId xmlns:a16="http://schemas.microsoft.com/office/drawing/2014/main" id="{10122740-4FE5-413C-778D-8F0A97749CA4}"/>
              </a:ext>
            </a:extLst>
          </p:cNvPr>
          <p:cNvSpPr>
            <a:spLocks noGrp="1"/>
          </p:cNvSpPr>
          <p:nvPr>
            <p:ph idx="1"/>
          </p:nvPr>
        </p:nvSpPr>
        <p:spPr/>
        <p:txBody>
          <a:bodyPr>
            <a:normAutofit fontScale="92500" lnSpcReduction="10000"/>
          </a:bodyPr>
          <a:lstStyle/>
          <a:p>
            <a:r>
              <a:rPr lang="en-US" sz="2600" dirty="0"/>
              <a:t>A power project will have multiple stakeholders (sponsor, investors, lenders, government, regulator)</a:t>
            </a:r>
          </a:p>
          <a:p>
            <a:r>
              <a:rPr lang="en-US" sz="2600" dirty="0"/>
              <a:t>An acceptable financial plan should comply with multiple goals</a:t>
            </a:r>
          </a:p>
          <a:p>
            <a:pPr lvl="1"/>
            <a:r>
              <a:rPr lang="en-US" sz="2200" dirty="0"/>
              <a:t>Maximize shareholder’s NPV and IRR</a:t>
            </a:r>
          </a:p>
          <a:p>
            <a:pPr lvl="1"/>
            <a:r>
              <a:rPr lang="en-US" sz="2200" dirty="0"/>
              <a:t>Comply with minimum requirement of</a:t>
            </a:r>
          </a:p>
          <a:p>
            <a:pPr lvl="2"/>
            <a:r>
              <a:rPr lang="en-US" sz="1900" dirty="0"/>
              <a:t>Debt-equity ratio</a:t>
            </a:r>
          </a:p>
          <a:p>
            <a:pPr lvl="2"/>
            <a:r>
              <a:rPr lang="en-US" sz="1900" dirty="0"/>
              <a:t>Foreign exchange risk cover</a:t>
            </a:r>
          </a:p>
          <a:p>
            <a:pPr lvl="2"/>
            <a:r>
              <a:rPr lang="en-US" sz="1900" dirty="0"/>
              <a:t>Debt service coverage ratio</a:t>
            </a:r>
          </a:p>
          <a:p>
            <a:pPr lvl="1"/>
            <a:r>
              <a:rPr lang="en-US" sz="2200" dirty="0"/>
              <a:t>Acceptable electricity price</a:t>
            </a:r>
          </a:p>
        </p:txBody>
      </p:sp>
    </p:spTree>
    <p:extLst>
      <p:ext uri="{BB962C8B-B14F-4D97-AF65-F5344CB8AC3E}">
        <p14:creationId xmlns:p14="http://schemas.microsoft.com/office/powerpoint/2010/main" val="264819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E57D998-F9FA-84B8-1F69-103148E8434D}"/>
              </a:ext>
            </a:extLst>
          </p:cNvPr>
          <p:cNvGraphicFramePr>
            <a:graphicFrameLocks noChangeAspect="1"/>
          </p:cNvGraphicFramePr>
          <p:nvPr>
            <p:custDataLst>
              <p:tags r:id="rId1"/>
            </p:custDataLst>
            <p:extLst>
              <p:ext uri="{D42A27DB-BD31-4B8C-83A1-F6EECF244321}">
                <p14:modId xmlns:p14="http://schemas.microsoft.com/office/powerpoint/2010/main" val="7056300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9E57D998-F9FA-84B8-1F69-103148E8434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57ED467-8168-5EEE-D5AC-9A70726594EB}"/>
              </a:ext>
            </a:extLst>
          </p:cNvPr>
          <p:cNvSpPr>
            <a:spLocks noGrp="1"/>
          </p:cNvSpPr>
          <p:nvPr>
            <p:ph type="title"/>
          </p:nvPr>
        </p:nvSpPr>
        <p:spPr/>
        <p:txBody>
          <a:bodyPr vert="horz"/>
          <a:lstStyle/>
          <a:p>
            <a:r>
              <a:rPr lang="en-US" dirty="0"/>
              <a:t>Approach</a:t>
            </a:r>
          </a:p>
        </p:txBody>
      </p:sp>
      <p:sp>
        <p:nvSpPr>
          <p:cNvPr id="3" name="Content Placeholder 2">
            <a:extLst>
              <a:ext uri="{FF2B5EF4-FFF2-40B4-BE49-F238E27FC236}">
                <a16:creationId xmlns:a16="http://schemas.microsoft.com/office/drawing/2014/main" id="{448B55A1-BCEB-57BF-6438-C61B4244D5AC}"/>
              </a:ext>
            </a:extLst>
          </p:cNvPr>
          <p:cNvSpPr>
            <a:spLocks noGrp="1"/>
          </p:cNvSpPr>
          <p:nvPr>
            <p:ph idx="1"/>
          </p:nvPr>
        </p:nvSpPr>
        <p:spPr/>
        <p:txBody>
          <a:bodyPr>
            <a:normAutofit fontScale="62500" lnSpcReduction="20000"/>
          </a:bodyPr>
          <a:lstStyle/>
          <a:p>
            <a:r>
              <a:rPr lang="en-US" sz="3500" dirty="0"/>
              <a:t>FINPLAN is not an optimizer, but the </a:t>
            </a:r>
            <a:r>
              <a:rPr lang="en-US" sz="3500" dirty="0" err="1"/>
              <a:t>modeller</a:t>
            </a:r>
            <a:r>
              <a:rPr lang="en-US" sz="3500" dirty="0"/>
              <a:t> can optimize the plan manually</a:t>
            </a:r>
          </a:p>
          <a:p>
            <a:r>
              <a:rPr lang="en-US" sz="3500" dirty="0"/>
              <a:t>One action improves one indicator, but deteriorates another indicator</a:t>
            </a:r>
          </a:p>
          <a:p>
            <a:r>
              <a:rPr lang="en-US" sz="3500" dirty="0"/>
              <a:t>A financial plan acceptable by all stakeholders will require several iterations, with appropriate choices of:</a:t>
            </a:r>
          </a:p>
          <a:p>
            <a:pPr lvl="1"/>
            <a:r>
              <a:rPr lang="en-US" dirty="0"/>
              <a:t>Debt-equity injection profiles</a:t>
            </a:r>
          </a:p>
          <a:p>
            <a:pPr lvl="1"/>
            <a:r>
              <a:rPr lang="en-US" dirty="0"/>
              <a:t>Selection of debt type</a:t>
            </a:r>
          </a:p>
          <a:p>
            <a:pPr lvl="1"/>
            <a:r>
              <a:rPr lang="en-US" dirty="0"/>
              <a:t>Debt repayment period within the specified limit</a:t>
            </a:r>
          </a:p>
          <a:p>
            <a:pPr lvl="1"/>
            <a:r>
              <a:rPr lang="en-US" dirty="0"/>
              <a:t>Dividend pay-out ratio</a:t>
            </a:r>
          </a:p>
          <a:p>
            <a:pPr lvl="1"/>
            <a:r>
              <a:rPr lang="en-US" dirty="0"/>
              <a:t>Choice of electricity price and growth</a:t>
            </a:r>
          </a:p>
          <a:p>
            <a:pPr lvl="1"/>
            <a:r>
              <a:rPr lang="en-US" dirty="0"/>
              <a:t>Equity return profile</a:t>
            </a:r>
          </a:p>
        </p:txBody>
      </p:sp>
    </p:spTree>
    <p:extLst>
      <p:ext uri="{BB962C8B-B14F-4D97-AF65-F5344CB8AC3E}">
        <p14:creationId xmlns:p14="http://schemas.microsoft.com/office/powerpoint/2010/main" val="44270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0EF32E-8573-9B1F-71B1-02388C3E0FD0}"/>
              </a:ext>
            </a:extLst>
          </p:cNvPr>
          <p:cNvGraphicFramePr>
            <a:graphicFrameLocks noChangeAspect="1"/>
          </p:cNvGraphicFramePr>
          <p:nvPr>
            <p:custDataLst>
              <p:tags r:id="rId1"/>
            </p:custDataLst>
            <p:extLst>
              <p:ext uri="{D42A27DB-BD31-4B8C-83A1-F6EECF244321}">
                <p14:modId xmlns:p14="http://schemas.microsoft.com/office/powerpoint/2010/main" val="4345250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930EF32E-8573-9B1F-71B1-02388C3E0FD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BE306D-7854-72C4-9C02-2A0C7F3CDB17}"/>
              </a:ext>
            </a:extLst>
          </p:cNvPr>
          <p:cNvSpPr>
            <a:spLocks noGrp="1"/>
          </p:cNvSpPr>
          <p:nvPr>
            <p:ph type="title"/>
          </p:nvPr>
        </p:nvSpPr>
        <p:spPr/>
        <p:txBody>
          <a:bodyPr vert="horz"/>
          <a:lstStyle/>
          <a:p>
            <a:r>
              <a:rPr lang="en-US" dirty="0"/>
              <a:t>Overview</a:t>
            </a:r>
          </a:p>
        </p:txBody>
      </p:sp>
      <p:graphicFrame>
        <p:nvGraphicFramePr>
          <p:cNvPr id="5" name="Table 4">
            <a:extLst>
              <a:ext uri="{FF2B5EF4-FFF2-40B4-BE49-F238E27FC236}">
                <a16:creationId xmlns:a16="http://schemas.microsoft.com/office/drawing/2014/main" id="{2FFE3110-EE0D-108F-476C-CAA1597A94E2}"/>
              </a:ext>
            </a:extLst>
          </p:cNvPr>
          <p:cNvGraphicFramePr>
            <a:graphicFrameLocks noGrp="1"/>
          </p:cNvGraphicFramePr>
          <p:nvPr>
            <p:extLst>
              <p:ext uri="{D42A27DB-BD31-4B8C-83A1-F6EECF244321}">
                <p14:modId xmlns:p14="http://schemas.microsoft.com/office/powerpoint/2010/main" val="2460854129"/>
              </p:ext>
            </p:extLst>
          </p:nvPr>
        </p:nvGraphicFramePr>
        <p:xfrm>
          <a:off x="323528" y="843558"/>
          <a:ext cx="8496944" cy="3697914"/>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1595862733"/>
                    </a:ext>
                  </a:extLst>
                </a:gridCol>
                <a:gridCol w="4248472">
                  <a:extLst>
                    <a:ext uri="{9D8B030D-6E8A-4147-A177-3AD203B41FA5}">
                      <a16:colId xmlns:a16="http://schemas.microsoft.com/office/drawing/2014/main" val="3170798264"/>
                    </a:ext>
                  </a:extLst>
                </a:gridCol>
              </a:tblGrid>
              <a:tr h="360040">
                <a:tc>
                  <a:txBody>
                    <a:bodyPr/>
                    <a:lstStyle/>
                    <a:p>
                      <a:r>
                        <a:rPr lang="en-US" dirty="0"/>
                        <a:t>FINPLAN can</a:t>
                      </a:r>
                    </a:p>
                  </a:txBody>
                  <a:tcPr>
                    <a:solidFill>
                      <a:schemeClr val="tx1"/>
                    </a:solidFill>
                  </a:tcPr>
                </a:tc>
                <a:tc>
                  <a:txBody>
                    <a:bodyPr/>
                    <a:lstStyle/>
                    <a:p>
                      <a:r>
                        <a:rPr lang="en-US" dirty="0"/>
                        <a:t>FINPLAN cannot</a:t>
                      </a:r>
                    </a:p>
                  </a:txBody>
                  <a:tcPr>
                    <a:solidFill>
                      <a:schemeClr val="tx1"/>
                    </a:solidFill>
                  </a:tcPr>
                </a:tc>
                <a:extLst>
                  <a:ext uri="{0D108BD9-81ED-4DB2-BD59-A6C34878D82A}">
                    <a16:rowId xmlns:a16="http://schemas.microsoft.com/office/drawing/2014/main" val="322486042"/>
                  </a:ext>
                </a:extLst>
              </a:tr>
              <a:tr h="805918">
                <a:tc>
                  <a:txBody>
                    <a:bodyPr/>
                    <a:lstStyle/>
                    <a:p>
                      <a:r>
                        <a:rPr lang="en-US" dirty="0"/>
                        <a:t>Investigate how much and when equity has to be injected to have an appropriate leverage </a:t>
                      </a:r>
                    </a:p>
                  </a:txBody>
                  <a:tcPr/>
                </a:tc>
                <a:tc>
                  <a:txBody>
                    <a:bodyPr/>
                    <a:lstStyle/>
                    <a:p>
                      <a:r>
                        <a:rPr lang="en-US" dirty="0"/>
                        <a:t>Take into account seasonal factors</a:t>
                      </a:r>
                    </a:p>
                  </a:txBody>
                  <a:tcPr/>
                </a:tc>
                <a:extLst>
                  <a:ext uri="{0D108BD9-81ED-4DB2-BD59-A6C34878D82A}">
                    <a16:rowId xmlns:a16="http://schemas.microsoft.com/office/drawing/2014/main" val="864252177"/>
                  </a:ext>
                </a:extLst>
              </a:tr>
              <a:tr h="805918">
                <a:tc>
                  <a:txBody>
                    <a:bodyPr/>
                    <a:lstStyle/>
                    <a:p>
                      <a:r>
                        <a:rPr lang="en-US" dirty="0"/>
                        <a:t>Predict how much return shareholders may expect</a:t>
                      </a:r>
                    </a:p>
                  </a:txBody>
                  <a:tcPr/>
                </a:tc>
                <a:tc>
                  <a:txBody>
                    <a:bodyPr/>
                    <a:lstStyle/>
                    <a:p>
                      <a:r>
                        <a:rPr lang="en-US" dirty="0"/>
                        <a:t>Change a poor economic project into a successful company</a:t>
                      </a:r>
                    </a:p>
                  </a:txBody>
                  <a:tcPr/>
                </a:tc>
                <a:extLst>
                  <a:ext uri="{0D108BD9-81ED-4DB2-BD59-A6C34878D82A}">
                    <a16:rowId xmlns:a16="http://schemas.microsoft.com/office/drawing/2014/main" val="2361895882"/>
                  </a:ext>
                </a:extLst>
              </a:tr>
              <a:tr h="805918">
                <a:tc>
                  <a:txBody>
                    <a:bodyPr/>
                    <a:lstStyle/>
                    <a:p>
                      <a:r>
                        <a:rPr lang="en-US" dirty="0"/>
                        <a:t>Quantify the price of power to provide a minimum return to shareholders </a:t>
                      </a:r>
                    </a:p>
                  </a:txBody>
                  <a:tcPr/>
                </a:tc>
                <a:tc>
                  <a:txBody>
                    <a:bodyPr/>
                    <a:lstStyle/>
                    <a:p>
                      <a:r>
                        <a:rPr lang="en-US" dirty="0"/>
                        <a:t>Predict price of power or rate of interest</a:t>
                      </a:r>
                    </a:p>
                  </a:txBody>
                  <a:tcPr/>
                </a:tc>
                <a:extLst>
                  <a:ext uri="{0D108BD9-81ED-4DB2-BD59-A6C34878D82A}">
                    <a16:rowId xmlns:a16="http://schemas.microsoft.com/office/drawing/2014/main" val="3032561264"/>
                  </a:ext>
                </a:extLst>
              </a:tr>
              <a:tr h="805918">
                <a:tc>
                  <a:txBody>
                    <a:bodyPr/>
                    <a:lstStyle/>
                    <a:p>
                      <a:r>
                        <a:rPr lang="en-US" dirty="0"/>
                        <a:t>Analyze the sensitivity of the project to exchange rate changes</a:t>
                      </a:r>
                    </a:p>
                  </a:txBody>
                  <a:tcPr/>
                </a:tc>
                <a:tc>
                  <a:txBody>
                    <a:bodyPr/>
                    <a:lstStyle/>
                    <a:p>
                      <a:endParaRPr lang="en-US" dirty="0"/>
                    </a:p>
                  </a:txBody>
                  <a:tcPr/>
                </a:tc>
                <a:extLst>
                  <a:ext uri="{0D108BD9-81ED-4DB2-BD59-A6C34878D82A}">
                    <a16:rowId xmlns:a16="http://schemas.microsoft.com/office/drawing/2014/main" val="1467851249"/>
                  </a:ext>
                </a:extLst>
              </a:tr>
            </a:tbl>
          </a:graphicData>
        </a:graphic>
      </p:graphicFrame>
    </p:spTree>
    <p:extLst>
      <p:ext uri="{BB962C8B-B14F-4D97-AF65-F5344CB8AC3E}">
        <p14:creationId xmlns:p14="http://schemas.microsoft.com/office/powerpoint/2010/main" val="3528686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756</TotalTime>
  <Words>1191</Words>
  <Application>Microsoft Office PowerPoint</Application>
  <PresentationFormat>On-screen Show (16:9)</PresentationFormat>
  <Paragraphs>105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Track on  Financial Analysis of Power Sector Projects using the FINPLAN Model</vt:lpstr>
      <vt:lpstr>Overview</vt:lpstr>
      <vt:lpstr>Overview</vt:lpstr>
      <vt:lpstr>Overview</vt:lpstr>
      <vt:lpstr>Methodology</vt:lpstr>
      <vt:lpstr>Methodology</vt:lpstr>
      <vt:lpstr>Approach</vt:lpstr>
      <vt:lpstr>Approach</vt:lpstr>
      <vt:lpstr>Overview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Manuel</dc:creator>
  <cp:lastModifiedBy>Tan, Naomi Y C</cp:lastModifiedBy>
  <cp:revision>11</cp:revision>
  <cp:lastPrinted>2015-12-18T15:27:41Z</cp:lastPrinted>
  <dcterms:created xsi:type="dcterms:W3CDTF">2023-02-28T13:16:51Z</dcterms:created>
  <dcterms:modified xsi:type="dcterms:W3CDTF">2025-07-01T17:47:59Z</dcterms:modified>
</cp:coreProperties>
</file>