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6" r:id="rId5"/>
    <p:sldId id="278" r:id="rId6"/>
    <p:sldId id="299" r:id="rId7"/>
    <p:sldId id="307" r:id="rId8"/>
    <p:sldId id="304" r:id="rId9"/>
    <p:sldId id="305" r:id="rId10"/>
    <p:sldId id="308" r:id="rId11"/>
    <p:sldId id="306" r:id="rId12"/>
    <p:sldId id="296" r:id="rId13"/>
    <p:sldId id="297" r:id="rId14"/>
    <p:sldId id="2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8FF"/>
    <a:srgbClr val="8FD7FF"/>
    <a:srgbClr val="CEF5FF"/>
    <a:srgbClr val="B02635"/>
    <a:srgbClr val="CC4C58"/>
    <a:srgbClr val="D97D86"/>
    <a:srgbClr val="C6F5FE"/>
    <a:srgbClr val="B43441"/>
    <a:srgbClr val="B53240"/>
    <a:srgbClr val="63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2"/>
    <p:restoredTop sz="68837" autoAdjust="0"/>
  </p:normalViewPr>
  <p:slideViewPr>
    <p:cSldViewPr snapToGrid="0">
      <p:cViewPr varScale="1">
        <p:scale>
          <a:sx n="44" d="100"/>
          <a:sy n="44" d="100"/>
        </p:scale>
        <p:origin x="1556" y="36"/>
      </p:cViewPr>
      <p:guideLst>
        <p:guide orient="horz" pos="2160"/>
        <p:guide pos="3840"/>
      </p:guideLst>
    </p:cSldViewPr>
  </p:slideViewPr>
  <p:notesTextViewPr>
    <p:cViewPr>
      <p:scale>
        <a:sx n="98" d="100"/>
        <a:sy n="98"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6/9/2025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2981239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final step in the OnStove modelling process, is to generate results, interpret them and use them to guide decision-making. After this presentation you will be able </a:t>
            </a:r>
            <a:r>
              <a:rPr lang="en-US" baseline="0" dirty="0" err="1" smtClean="0"/>
              <a:t>toä</a:t>
            </a:r>
            <a:r>
              <a:rPr lang="en-US" baseline="0" dirty="0" smtClean="0"/>
              <a:t>:</a:t>
            </a:r>
          </a:p>
          <a:p>
            <a:pPr marL="228600" indent="-228600">
              <a:buAutoNum type="arabicPeriod"/>
            </a:pPr>
            <a:r>
              <a:rPr lang="en-US" baseline="0" dirty="0" smtClean="0"/>
              <a:t>Understand the results presented by the </a:t>
            </a:r>
            <a:r>
              <a:rPr lang="en-US" baseline="0" dirty="0" err="1" smtClean="0"/>
              <a:t>OnStove</a:t>
            </a:r>
            <a:r>
              <a:rPr lang="en-US" baseline="0" dirty="0" smtClean="0"/>
              <a:t> cost-benefit model</a:t>
            </a:r>
          </a:p>
          <a:p>
            <a:pPr marL="228600" indent="-228600">
              <a:buAutoNum type="arabicPeriod"/>
            </a:pPr>
            <a:r>
              <a:rPr lang="en-US" baseline="0" dirty="0" smtClean="0"/>
              <a:t>Use the outputs of the </a:t>
            </a:r>
            <a:r>
              <a:rPr lang="en-US" baseline="0" dirty="0" err="1" smtClean="0"/>
              <a:t>OnStove</a:t>
            </a:r>
            <a:r>
              <a:rPr lang="en-US" baseline="0" dirty="0" smtClean="0"/>
              <a:t> model to formulate policy-relevant questions and support clean cooking strategies</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aseline="0" dirty="0" smtClean="0"/>
              <a:t>The main result of the </a:t>
            </a:r>
            <a:r>
              <a:rPr lang="en-GB" baseline="0" dirty="0" err="1" smtClean="0"/>
              <a:t>OnStove</a:t>
            </a:r>
            <a:r>
              <a:rPr lang="en-GB" baseline="0" dirty="0" smtClean="0"/>
              <a:t> model is in the form of a map showing the spatial distribution of stoves. This map has a resolution of 1 square kilometre and tells you which technologies ranked highest in every cell (i.e. every square kilometre) in terms of net-benefits. Reading this alone, however, can be misleading as the spatial distribution is basically showing area shares, but it does not consider the population density over each cell. It is important then to always read this map in combination with the bar-plot showing the aggregated population share of each stove.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baseline="0" dirty="0" smtClean="0"/>
              <a:t>Moreover, in the box the total benefits attained across the region are presented. </a:t>
            </a:r>
            <a:r>
              <a:rPr lang="en-US" sz="1200" dirty="0" smtClean="0">
                <a:latin typeface="Open Sans" panose="020B0606030504020204"/>
              </a:rPr>
              <a:t>These benefits are presented in terms of deaths avoided, health costs avoided, emissions avoided and time saved.</a:t>
            </a:r>
            <a:r>
              <a:rPr lang="en-US" sz="1200" baseline="0" dirty="0" smtClean="0">
                <a:latin typeface="Open Sans" panose="020B0606030504020204"/>
              </a:rPr>
              <a:t> All the calculations in OnStove are relative</a:t>
            </a:r>
            <a:r>
              <a:rPr lang="en-US" sz="1200" dirty="0" smtClean="0">
                <a:latin typeface="Open Sans" panose="020B0606030504020204"/>
              </a:rPr>
              <a:t> to the effects of the current cooking practices in the region. This means that these numbers can also be seen as the cost of inaction. </a:t>
            </a:r>
            <a:endParaRPr lang="en-GB" baseline="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baseline="0" dirty="0" smtClean="0"/>
              <a:t>Due to this relative nature of the model, note how the optimal stove mix is very different from the current practices (no traditional stoves selected), meaning that no traditional stove achieved a net-benefit high enough to surpass a clean or transitional option, even if the costs are marginal.</a:t>
            </a:r>
            <a:endParaRPr lang="en-GB"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16247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15441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259547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881813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867202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noProof="0" dirty="0" smtClean="0"/>
              <a:t>Finally, OnStove can produce other spatially explicit results, such as the spatial distribution of net-benefits achieved by the transition or the total annualized costs. This datasets can be used in order to prioritize areas of action. For example, a policy centered in maximizing the benefits of a transition, would prioritize the areas with highest net-benefits achieved, whereas a policy prioritizing lower costs would star with the areas where less investment in´s needed.</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431947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4147477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2"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13"/>
          <a:stretch>
            <a:fillRect/>
          </a:stretch>
        </p:blipFill>
        <p:spPr>
          <a:xfrm>
            <a:off x="-3565" y="-1605"/>
            <a:ext cx="12192000" cy="6858000"/>
          </a:xfrm>
          <a:prstGeom prst="rect">
            <a:avLst/>
          </a:prstGeom>
        </p:spPr>
      </p:pic>
      <p:sp>
        <p:nvSpPr>
          <p:cNvPr id="10"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38/s41893-022-01039-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iea.org/reports/a-vision-for-clean-cooking-access-for-a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lendar&#10;&#10;Description automatically generated">
            <a:extLst>
              <a:ext uri="{FF2B5EF4-FFF2-40B4-BE49-F238E27FC236}">
                <a16:creationId xmlns:a16="http://schemas.microsoft.com/office/drawing/2014/main" id="{79DE5A30-9999-8E49-B40D-6D281B91847C}"/>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174526"/>
            <a:ext cx="3320805"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effectLst/>
              <a:latin typeface="Open Sans ExtraBold" panose="020B0606030504020204"/>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28631" y="4892994"/>
            <a:ext cx="7146742" cy="1446550"/>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6</a:t>
            </a:r>
            <a:r>
              <a:rPr lang="en-ZA" sz="4400" b="1" dirty="0" smtClean="0">
                <a:solidFill>
                  <a:schemeClr val="bg1"/>
                </a:solidFill>
                <a:latin typeface="Open Sans ExtraBold"/>
                <a:ea typeface="Open Sans ExtraBold" panose="020B0606030504020204" pitchFamily="34" charset="0"/>
                <a:cs typeface="Open Sans ExtraBold" panose="020B0606030504020204" pitchFamily="34" charset="0"/>
              </a:rPr>
              <a:t> </a:t>
            </a:r>
            <a:endParaRPr lang="en-ZA"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smtClean="0">
                <a:latin typeface="Open Sans ExtraBold"/>
                <a:ea typeface="Open Sans ExtraBold" panose="020B0606030504020204" pitchFamily="34" charset="0"/>
                <a:cs typeface="Open Sans ExtraBold" panose="020B0606030504020204" pitchFamily="34" charset="0"/>
              </a:rPr>
              <a:t>RESULTS INTERPRETATION</a:t>
            </a:r>
            <a:endParaRPr lang="en-ZA" sz="4400" b="1" dirty="0">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6E17454E-BAE4-4AC9-9FEB-3679B2D0B1F0}"/>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023530777"/>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0C6A9906-271D-D043-B647-6349ADD6D918}"/>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7" name="TextBox 6">
            <a:extLst>
              <a:ext uri="{FF2B5EF4-FFF2-40B4-BE49-F238E27FC236}">
                <a16:creationId xmlns:a16="http://schemas.microsoft.com/office/drawing/2014/main" id="{3A1D2415-5EEE-438B-8991-4FC1E92DD2E5}"/>
              </a:ext>
            </a:extLst>
          </p:cNvPr>
          <p:cNvSpPr txBox="1"/>
          <p:nvPr/>
        </p:nvSpPr>
        <p:spPr>
          <a:xfrm>
            <a:off x="9108490" y="4846074"/>
            <a:ext cx="24279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smtClean="0">
                <a:solidFill>
                  <a:schemeClr val="bg1"/>
                </a:solidFill>
                <a:latin typeface="Open Sans"/>
                <a:ea typeface="+mn-lt"/>
                <a:cs typeface="+mn-lt"/>
              </a:rPr>
              <a:t>Khavari B., Ramirez C. 2023.</a:t>
            </a:r>
            <a:br>
              <a:rPr lang="en-ZA" sz="800" dirty="0" smtClean="0">
                <a:solidFill>
                  <a:schemeClr val="bg1"/>
                </a:solidFill>
                <a:latin typeface="Open Sans"/>
                <a:ea typeface="+mn-lt"/>
                <a:cs typeface="+mn-lt"/>
              </a:rPr>
            </a:br>
            <a:r>
              <a:rPr lang="en-ZA" sz="800" dirty="0" smtClean="0">
                <a:solidFill>
                  <a:schemeClr val="bg1"/>
                </a:solidFill>
                <a:latin typeface="Open Sans"/>
                <a:ea typeface="+mn-lt"/>
                <a:cs typeface="+mn-lt"/>
              </a:rPr>
              <a:t>Lecture 6: </a:t>
            </a:r>
            <a:r>
              <a:rPr lang="en-US" sz="800" dirty="0">
                <a:solidFill>
                  <a:schemeClr val="bg1"/>
                </a:solidFill>
                <a:latin typeface="Open Sans"/>
                <a:ea typeface="+mn-lt"/>
                <a:cs typeface="+mn-lt"/>
              </a:rPr>
              <a:t>Geospatial Clean Cooking </a:t>
            </a:r>
            <a:r>
              <a:rPr lang="en-US" sz="800" dirty="0" smtClean="0">
                <a:solidFill>
                  <a:schemeClr val="bg1"/>
                </a:solidFill>
                <a:latin typeface="Open Sans"/>
                <a:ea typeface="+mn-lt"/>
                <a:cs typeface="+mn-lt"/>
              </a:rPr>
              <a:t>access modelling </a:t>
            </a:r>
            <a:r>
              <a:rPr lang="en-US" sz="800" dirty="0">
                <a:solidFill>
                  <a:schemeClr val="bg1"/>
                </a:solidFill>
                <a:latin typeface="Open Sans"/>
                <a:ea typeface="+mn-lt"/>
                <a:cs typeface="+mn-lt"/>
              </a:rPr>
              <a:t>using </a:t>
            </a:r>
            <a:r>
              <a:rPr lang="en-US" sz="800" dirty="0" err="1" smtClean="0">
                <a:solidFill>
                  <a:schemeClr val="bg1"/>
                </a:solidFill>
                <a:latin typeface="Open Sans"/>
                <a:ea typeface="+mn-lt"/>
                <a:cs typeface="+mn-lt"/>
              </a:rPr>
              <a:t>OnStove</a:t>
            </a:r>
            <a:r>
              <a:rPr lang="en-ZA" sz="800" dirty="0" smtClean="0">
                <a:solidFill>
                  <a:schemeClr val="bg1"/>
                </a:solidFill>
                <a:latin typeface="Open Sans"/>
                <a:ea typeface="+mn-lt"/>
                <a:cs typeface="+mn-lt"/>
              </a:rPr>
              <a:t>. Release Version 1.0.[online presentation]. Climate Compatible Growth</a:t>
            </a:r>
            <a:r>
              <a:rPr lang="en-ZA" sz="800" dirty="0">
                <a:solidFill>
                  <a:schemeClr val="bg1"/>
                </a:solidFill>
                <a:latin typeface="Open Sans"/>
                <a:ea typeface="+mn-lt"/>
                <a:cs typeface="+mn-lt"/>
              </a:rPr>
              <a:t> </a:t>
            </a:r>
            <a:r>
              <a:rPr lang="en-ZA" sz="800" dirty="0" smtClean="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spTree>
    <p:extLst>
      <p:ext uri="{BB962C8B-B14F-4D97-AF65-F5344CB8AC3E}">
        <p14:creationId xmlns:p14="http://schemas.microsoft.com/office/powerpoint/2010/main" val="3844424903"/>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8979568" cy="2950906"/>
          </a:xfrm>
        </p:spPr>
        <p:txBody>
          <a:bodyPr vert="horz" lIns="91440" tIns="45720" rIns="91440" bIns="45720" rtlCol="0" anchor="t">
            <a:normAutofit/>
          </a:bodyPr>
          <a:lstStyle/>
          <a:p>
            <a:pPr marL="457200" indent="-457200">
              <a:lnSpc>
                <a:spcPct val="100000"/>
              </a:lnSpc>
              <a:buFont typeface="+mj-lt"/>
              <a:buAutoNum type="arabicPeriod"/>
            </a:pPr>
            <a:r>
              <a:rPr lang="en-US" sz="2000" dirty="0">
                <a:latin typeface="Open Sans"/>
                <a:ea typeface="+mn-lt"/>
                <a:cs typeface="+mn-lt"/>
              </a:rPr>
              <a:t>ILO1: </a:t>
            </a:r>
            <a:r>
              <a:rPr lang="en-US" sz="2000" dirty="0" smtClean="0">
                <a:latin typeface="Open Sans"/>
                <a:ea typeface="+mn-lt"/>
                <a:cs typeface="+mn-lt"/>
              </a:rPr>
              <a:t>Understand the results presented by the </a:t>
            </a:r>
            <a:r>
              <a:rPr lang="en-US" sz="2000" dirty="0" err="1" smtClean="0">
                <a:latin typeface="Open Sans"/>
                <a:ea typeface="+mn-lt"/>
                <a:cs typeface="+mn-lt"/>
              </a:rPr>
              <a:t>OnStove</a:t>
            </a:r>
            <a:r>
              <a:rPr lang="en-US" sz="2000" dirty="0" smtClean="0">
                <a:latin typeface="Open Sans"/>
                <a:ea typeface="+mn-lt"/>
                <a:cs typeface="+mn-lt"/>
              </a:rPr>
              <a:t> cost-benefit model</a:t>
            </a:r>
          </a:p>
          <a:p>
            <a:pPr marL="457200" indent="-457200">
              <a:lnSpc>
                <a:spcPct val="100000"/>
              </a:lnSpc>
              <a:buFont typeface="+mj-lt"/>
              <a:buAutoNum type="arabicPeriod"/>
            </a:pPr>
            <a:r>
              <a:rPr lang="en-US" sz="2000" dirty="0" smtClean="0">
                <a:latin typeface="Open Sans"/>
                <a:ea typeface="+mn-lt"/>
                <a:cs typeface="+mn-lt"/>
              </a:rPr>
              <a:t>ILO2: Use the outputs of the </a:t>
            </a:r>
            <a:r>
              <a:rPr lang="en-US" sz="2000" dirty="0" err="1" smtClean="0">
                <a:latin typeface="Open Sans"/>
                <a:ea typeface="+mn-lt"/>
                <a:cs typeface="+mn-lt"/>
              </a:rPr>
              <a:t>OnStove</a:t>
            </a:r>
            <a:r>
              <a:rPr lang="en-US" sz="2000" dirty="0" smtClean="0">
                <a:latin typeface="Open Sans"/>
                <a:ea typeface="+mn-lt"/>
                <a:cs typeface="+mn-lt"/>
              </a:rPr>
              <a:t> model to formulate policy-relevant questions and support clean cooking strategies</a:t>
            </a:r>
            <a:endParaRPr lang="en-US" sz="2000" dirty="0">
              <a:latin typeface="Open Sans"/>
              <a:ea typeface="+mn-lt"/>
              <a:cs typeface="+mn-lt"/>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8" name="Rectangle 7"/>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a:t>
            </a:r>
            <a:endParaRPr lang="en-US" sz="2000" b="1" dirty="0">
              <a:solidFill>
                <a:schemeClr val="accent5">
                  <a:lumMod val="60000"/>
                  <a:lumOff val="40000"/>
                </a:schemeClr>
              </a:solidFill>
              <a:latin typeface="Open Sans"/>
              <a:cs typeface="Calibri" panose="020F0502020204030204"/>
            </a:endParaRPr>
          </a:p>
        </p:txBody>
      </p:sp>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6.1 Spatial technology mix</a:t>
            </a:r>
            <a:endParaRPr lang="en-GB" sz="4400" dirty="0">
              <a:latin typeface="Open Sans"/>
            </a:endParaRPr>
          </a:p>
        </p:txBody>
      </p:sp>
      <p:sp>
        <p:nvSpPr>
          <p:cNvPr id="12" name="Rectangle 11"/>
          <p:cNvSpPr/>
          <p:nvPr/>
        </p:nvSpPr>
        <p:spPr>
          <a:xfrm>
            <a:off x="6014552" y="6085070"/>
            <a:ext cx="5799662" cy="276999"/>
          </a:xfrm>
          <a:prstGeom prst="rect">
            <a:avLst/>
          </a:prstGeom>
        </p:spPr>
        <p:txBody>
          <a:bodyPr wrap="square">
            <a:spAutoFit/>
          </a:bodyPr>
          <a:lstStyle/>
          <a:p>
            <a:pPr algn="ctr"/>
            <a:r>
              <a:rPr lang="en-US" sz="1200" dirty="0" smtClean="0"/>
              <a:t>Optimal clean cooking technology and distribution derived from </a:t>
            </a:r>
            <a:r>
              <a:rPr lang="en-US" sz="1200" dirty="0" err="1" smtClean="0"/>
              <a:t>OnStove</a:t>
            </a:r>
            <a:r>
              <a:rPr lang="en-US" sz="1200" dirty="0" smtClean="0"/>
              <a:t> (IEA, 2023)</a:t>
            </a:r>
            <a:endParaRPr lang="en-US" sz="1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980" y="1363319"/>
            <a:ext cx="5460643" cy="4783092"/>
          </a:xfrm>
          <a:prstGeom prst="rect">
            <a:avLst/>
          </a:prstGeom>
        </p:spPr>
      </p:pic>
      <p:sp>
        <p:nvSpPr>
          <p:cNvPr id="11" name="Content Placeholder 1"/>
          <p:cNvSpPr>
            <a:spLocks noGrp="1"/>
          </p:cNvSpPr>
          <p:nvPr>
            <p:ph idx="1"/>
          </p:nvPr>
        </p:nvSpPr>
        <p:spPr>
          <a:xfrm>
            <a:off x="1003177" y="2846230"/>
            <a:ext cx="5165803" cy="3445099"/>
          </a:xfrm>
        </p:spPr>
        <p:txBody>
          <a:bodyPr vert="horz" lIns="91440" tIns="45720" rIns="91440" bIns="45720" rtlCol="0" anchor="t">
            <a:normAutofit/>
          </a:bodyPr>
          <a:lstStyle/>
          <a:p>
            <a:r>
              <a:rPr lang="en-US" sz="1800" dirty="0" smtClean="0">
                <a:latin typeface="Open Sans" panose="020B0606030504020204"/>
              </a:rPr>
              <a:t>The spatial technology mix needs to be read in combination with the stove share bar plot. </a:t>
            </a:r>
            <a:r>
              <a:rPr lang="en-US" sz="1800" dirty="0">
                <a:latin typeface="Open Sans" panose="020B0606030504020204"/>
              </a:rPr>
              <a:t>T</a:t>
            </a:r>
            <a:r>
              <a:rPr lang="en-US" sz="1800" dirty="0" smtClean="0">
                <a:latin typeface="Open Sans" panose="020B0606030504020204"/>
              </a:rPr>
              <a:t>he spatial distribution does not account for population density, showing a misleading view if seen alone.</a:t>
            </a:r>
          </a:p>
          <a:p>
            <a:r>
              <a:rPr lang="en-US" sz="1800" dirty="0">
                <a:latin typeface="Open Sans" panose="020B0606030504020204"/>
              </a:rPr>
              <a:t>T</a:t>
            </a:r>
            <a:r>
              <a:rPr lang="en-US" sz="1800" dirty="0" smtClean="0">
                <a:latin typeface="Open Sans" panose="020B0606030504020204"/>
              </a:rPr>
              <a:t>he benefits presented in terms of deaths avoided, health costs avoided, emissions avoided and time saved, are relative to the effects of the current cooking practices in the region. This means that these numbers can also be seen as the cost of inaction. </a:t>
            </a:r>
          </a:p>
          <a:p>
            <a:endParaRPr lang="en-US" sz="1800" dirty="0">
              <a:latin typeface="Open Sans" panose="020B0606030504020204"/>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000" y="4947214"/>
            <a:ext cx="2109110" cy="992937"/>
          </a:xfrm>
          <a:prstGeom prst="rect">
            <a:avLst/>
          </a:prstGeom>
          <a:solidFill>
            <a:schemeClr val="bg1"/>
          </a:solidFill>
        </p:spPr>
      </p:pic>
      <p:sp>
        <p:nvSpPr>
          <p:cNvPr id="4" name="Rectangle 3"/>
          <p:cNvSpPr/>
          <p:nvPr/>
        </p:nvSpPr>
        <p:spPr>
          <a:xfrm>
            <a:off x="1003177" y="1565481"/>
            <a:ext cx="5165803" cy="1200329"/>
          </a:xfrm>
          <a:prstGeom prst="rect">
            <a:avLst/>
          </a:prstGeom>
        </p:spPr>
        <p:txBody>
          <a:bodyPr wrap="square">
            <a:spAutoFit/>
          </a:bodyPr>
          <a:lstStyle/>
          <a:p>
            <a:pPr>
              <a:spcBef>
                <a:spcPts val="1000"/>
              </a:spcBef>
            </a:pPr>
            <a:r>
              <a:rPr lang="en-US" b="1" dirty="0" smtClean="0">
                <a:solidFill>
                  <a:schemeClr val="accent5">
                    <a:lumMod val="60000"/>
                    <a:lumOff val="40000"/>
                  </a:schemeClr>
                </a:solidFill>
                <a:latin typeface="Open Sans"/>
                <a:ea typeface="+mn-lt"/>
                <a:cs typeface="+mn-lt"/>
              </a:rPr>
              <a:t>Main result map of the </a:t>
            </a:r>
            <a:r>
              <a:rPr lang="en-US" b="1" dirty="0" err="1" smtClean="0">
                <a:solidFill>
                  <a:schemeClr val="accent5">
                    <a:lumMod val="60000"/>
                    <a:lumOff val="40000"/>
                  </a:schemeClr>
                </a:solidFill>
                <a:latin typeface="Open Sans"/>
                <a:ea typeface="+mn-lt"/>
                <a:cs typeface="+mn-lt"/>
              </a:rPr>
              <a:t>OnStove</a:t>
            </a:r>
            <a:r>
              <a:rPr lang="en-US" b="1" dirty="0" smtClean="0">
                <a:solidFill>
                  <a:schemeClr val="accent5">
                    <a:lumMod val="60000"/>
                    <a:lumOff val="40000"/>
                  </a:schemeClr>
                </a:solidFill>
                <a:latin typeface="Open Sans"/>
                <a:ea typeface="+mn-lt"/>
                <a:cs typeface="+mn-lt"/>
              </a:rPr>
              <a:t> analysis, showing the spatial distribution of the maximized net-benefit technology mix and the annual benefits achieved by the transition</a:t>
            </a:r>
            <a:endParaRPr lang="en-US" b="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3993941391"/>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6.1 Spatial technology mix</a:t>
            </a:r>
            <a:endParaRPr lang="en-GB" sz="4400" dirty="0">
              <a:latin typeface="Open Sans"/>
            </a:endParaRPr>
          </a:p>
        </p:txBody>
      </p:sp>
      <p:sp>
        <p:nvSpPr>
          <p:cNvPr id="12" name="Rectangle 11"/>
          <p:cNvSpPr/>
          <p:nvPr/>
        </p:nvSpPr>
        <p:spPr>
          <a:xfrm>
            <a:off x="5751443" y="6085070"/>
            <a:ext cx="6076023" cy="276999"/>
          </a:xfrm>
          <a:prstGeom prst="rect">
            <a:avLst/>
          </a:prstGeom>
        </p:spPr>
        <p:txBody>
          <a:bodyPr wrap="square">
            <a:spAutoFit/>
          </a:bodyPr>
          <a:lstStyle/>
          <a:p>
            <a:pPr algn="ctr"/>
            <a:r>
              <a:rPr lang="en-US" sz="1200" dirty="0" smtClean="0"/>
              <a:t>Optimal clean cooking technology and distribution derived from </a:t>
            </a:r>
            <a:r>
              <a:rPr lang="en-US" sz="1200" dirty="0" err="1" smtClean="0"/>
              <a:t>OnStove</a:t>
            </a:r>
            <a:r>
              <a:rPr lang="en-US" sz="1200" dirty="0" smtClean="0"/>
              <a:t> (Khavari et.al., 2023)</a:t>
            </a:r>
            <a:endParaRPr lang="en-US" sz="1200" dirty="0"/>
          </a:p>
        </p:txBody>
      </p:sp>
      <p:sp>
        <p:nvSpPr>
          <p:cNvPr id="11" name="Content Placeholder 1"/>
          <p:cNvSpPr>
            <a:spLocks noGrp="1"/>
          </p:cNvSpPr>
          <p:nvPr>
            <p:ph idx="1"/>
          </p:nvPr>
        </p:nvSpPr>
        <p:spPr>
          <a:xfrm>
            <a:off x="1003177" y="2846230"/>
            <a:ext cx="5165803" cy="3445099"/>
          </a:xfrm>
        </p:spPr>
        <p:txBody>
          <a:bodyPr vert="horz" lIns="91440" tIns="45720" rIns="91440" bIns="45720" rtlCol="0" anchor="t">
            <a:normAutofit/>
          </a:bodyPr>
          <a:lstStyle/>
          <a:p>
            <a:r>
              <a:rPr lang="en-US" sz="1800" dirty="0" smtClean="0">
                <a:latin typeface="Open Sans" panose="020B0606030504020204"/>
              </a:rPr>
              <a:t>When two technologies are presented in combination in the same cell, it does not indicates fuel stacking. Instead, it indicates that in such area it is not possible to supply clean cooking to all households with the highest net-benefit </a:t>
            </a:r>
            <a:r>
              <a:rPr lang="en-US" sz="1800" dirty="0">
                <a:latin typeface="Open Sans" panose="020B0606030504020204"/>
              </a:rPr>
              <a:t>technology</a:t>
            </a:r>
            <a:r>
              <a:rPr lang="en-US" sz="1800" dirty="0" smtClean="0">
                <a:latin typeface="Open Sans" panose="020B0606030504020204"/>
              </a:rPr>
              <a:t>. This is due to supply constraints such as electricity access rates or biogas potential. Then, the second best technology is chosen to supply the remaining households.</a:t>
            </a:r>
          </a:p>
          <a:p>
            <a:endParaRPr lang="en-US" sz="1800" dirty="0">
              <a:latin typeface="Open Sans" panose="020B0606030504020204"/>
            </a:endParaRPr>
          </a:p>
        </p:txBody>
      </p:sp>
      <p:sp>
        <p:nvSpPr>
          <p:cNvPr id="4" name="Rectangle 3"/>
          <p:cNvSpPr/>
          <p:nvPr/>
        </p:nvSpPr>
        <p:spPr>
          <a:xfrm>
            <a:off x="1003177" y="1565481"/>
            <a:ext cx="5165803" cy="1200329"/>
          </a:xfrm>
          <a:prstGeom prst="rect">
            <a:avLst/>
          </a:prstGeom>
        </p:spPr>
        <p:txBody>
          <a:bodyPr wrap="square">
            <a:spAutoFit/>
          </a:bodyPr>
          <a:lstStyle/>
          <a:p>
            <a:pPr>
              <a:spcBef>
                <a:spcPts val="1000"/>
              </a:spcBef>
            </a:pPr>
            <a:r>
              <a:rPr lang="en-US" b="1" dirty="0" smtClean="0">
                <a:solidFill>
                  <a:schemeClr val="accent5">
                    <a:lumMod val="60000"/>
                    <a:lumOff val="40000"/>
                  </a:schemeClr>
                </a:solidFill>
                <a:latin typeface="Open Sans"/>
                <a:ea typeface="+mn-lt"/>
                <a:cs typeface="+mn-lt"/>
              </a:rPr>
              <a:t>Main result map of the </a:t>
            </a:r>
            <a:r>
              <a:rPr lang="en-US" b="1" dirty="0" err="1" smtClean="0">
                <a:solidFill>
                  <a:schemeClr val="accent5">
                    <a:lumMod val="60000"/>
                    <a:lumOff val="40000"/>
                  </a:schemeClr>
                </a:solidFill>
                <a:latin typeface="Open Sans"/>
                <a:ea typeface="+mn-lt"/>
                <a:cs typeface="+mn-lt"/>
              </a:rPr>
              <a:t>OnStove</a:t>
            </a:r>
            <a:r>
              <a:rPr lang="en-US" b="1" dirty="0" smtClean="0">
                <a:solidFill>
                  <a:schemeClr val="accent5">
                    <a:lumMod val="60000"/>
                    <a:lumOff val="40000"/>
                  </a:schemeClr>
                </a:solidFill>
                <a:latin typeface="Open Sans"/>
                <a:ea typeface="+mn-lt"/>
                <a:cs typeface="+mn-lt"/>
              </a:rPr>
              <a:t> analysis, showing the spatial distribution of the maximized net-benefit technology mix and the annual benefits achieved by the transition</a:t>
            </a:r>
            <a:endParaRPr lang="en-US" b="1" dirty="0">
              <a:solidFill>
                <a:schemeClr val="accent5">
                  <a:lumMod val="60000"/>
                  <a:lumOff val="40000"/>
                </a:schemeClr>
              </a:solidFill>
              <a:latin typeface="Open Sans"/>
              <a:ea typeface="+mn-lt"/>
              <a:cs typeface="+mn-lt"/>
            </a:endParaRPr>
          </a:p>
        </p:txBody>
      </p:sp>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94782" y="1345905"/>
            <a:ext cx="5229156" cy="4699118"/>
          </a:xfrm>
          <a:prstGeom prst="rect">
            <a:avLst/>
          </a:prstGeom>
        </p:spPr>
      </p:pic>
    </p:spTree>
    <p:extLst>
      <p:ext uri="{BB962C8B-B14F-4D97-AF65-F5344CB8AC3E}">
        <p14:creationId xmlns:p14="http://schemas.microsoft.com/office/powerpoint/2010/main" val="124722112"/>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6.2 Costs and benefits</a:t>
            </a:r>
            <a:endParaRPr lang="en-GB" sz="4400" dirty="0">
              <a:latin typeface="Open Sans"/>
            </a:endParaRPr>
          </a:p>
        </p:txBody>
      </p:sp>
      <p:sp>
        <p:nvSpPr>
          <p:cNvPr id="12" name="Rectangle 11"/>
          <p:cNvSpPr/>
          <p:nvPr/>
        </p:nvSpPr>
        <p:spPr>
          <a:xfrm>
            <a:off x="6014552" y="5932672"/>
            <a:ext cx="5799662" cy="276999"/>
          </a:xfrm>
          <a:prstGeom prst="rect">
            <a:avLst/>
          </a:prstGeom>
        </p:spPr>
        <p:txBody>
          <a:bodyPr wrap="square">
            <a:spAutoFit/>
          </a:bodyPr>
          <a:lstStyle/>
          <a:p>
            <a:pPr algn="ctr"/>
            <a:r>
              <a:rPr lang="en-US" sz="1200" dirty="0" smtClean="0"/>
              <a:t>Total costs and benefits of the optimal clean cooking technology mix (IEA, 2023)</a:t>
            </a:r>
            <a:endParaRPr lang="en-US" sz="1200" dirty="0"/>
          </a:p>
        </p:txBody>
      </p:sp>
      <p:sp>
        <p:nvSpPr>
          <p:cNvPr id="11" name="Content Placeholder 1"/>
          <p:cNvSpPr>
            <a:spLocks noGrp="1"/>
          </p:cNvSpPr>
          <p:nvPr>
            <p:ph idx="1"/>
          </p:nvPr>
        </p:nvSpPr>
        <p:spPr>
          <a:xfrm>
            <a:off x="1003177" y="2935817"/>
            <a:ext cx="5165803" cy="3355513"/>
          </a:xfrm>
        </p:spPr>
        <p:txBody>
          <a:bodyPr vert="horz" lIns="91440" tIns="45720" rIns="91440" bIns="45720" rtlCol="0" anchor="t">
            <a:normAutofit/>
          </a:bodyPr>
          <a:lstStyle/>
          <a:p>
            <a:r>
              <a:rPr lang="en-GB" sz="1800" dirty="0" smtClean="0">
                <a:latin typeface="Open Sans" panose="020B0606030504020204"/>
              </a:rPr>
              <a:t>The </a:t>
            </a:r>
            <a:r>
              <a:rPr lang="en-GB" sz="1800" dirty="0">
                <a:latin typeface="Open Sans" panose="020B0606030504020204"/>
              </a:rPr>
              <a:t>total costs and benefits per </a:t>
            </a:r>
            <a:r>
              <a:rPr lang="en-GB" sz="1800" dirty="0" smtClean="0">
                <a:latin typeface="Open Sans" panose="020B0606030504020204"/>
              </a:rPr>
              <a:t>stove</a:t>
            </a:r>
            <a:r>
              <a:rPr lang="en-GB" sz="1800" dirty="0">
                <a:latin typeface="Open Sans" panose="020B0606030504020204"/>
              </a:rPr>
              <a:t> </a:t>
            </a:r>
            <a:r>
              <a:rPr lang="en-GB" sz="1800" dirty="0" smtClean="0">
                <a:latin typeface="Open Sans" panose="020B0606030504020204"/>
              </a:rPr>
              <a:t>are presented in the form of a bar plot where negative values are seen as costs (relative to the baseline) and positive values as monetary gains or benefits (relative to the baseline).</a:t>
            </a:r>
          </a:p>
          <a:p>
            <a:r>
              <a:rPr lang="en-GB" sz="1800" dirty="0" smtClean="0">
                <a:latin typeface="Open Sans" panose="020B0606030504020204"/>
              </a:rPr>
              <a:t>A cost e.g. fuel cost, can also be positive, meaning that the transition is less expensive regarding fuel expenses than the baseline. The same could happen to a benefit.</a:t>
            </a:r>
            <a:endParaRPr lang="en-US" sz="1800" dirty="0">
              <a:latin typeface="Open Sans" panose="020B0606030504020204"/>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002" y="3867024"/>
            <a:ext cx="4516762" cy="210294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063" y="1793626"/>
            <a:ext cx="3651202" cy="1718930"/>
          </a:xfrm>
          <a:prstGeom prst="rect">
            <a:avLst/>
          </a:prstGeom>
        </p:spPr>
      </p:pic>
      <p:sp>
        <p:nvSpPr>
          <p:cNvPr id="13" name="Rectangle 12"/>
          <p:cNvSpPr/>
          <p:nvPr/>
        </p:nvSpPr>
        <p:spPr>
          <a:xfrm>
            <a:off x="6021178" y="3546628"/>
            <a:ext cx="5799662" cy="276999"/>
          </a:xfrm>
          <a:prstGeom prst="rect">
            <a:avLst/>
          </a:prstGeom>
        </p:spPr>
        <p:txBody>
          <a:bodyPr wrap="square">
            <a:spAutoFit/>
          </a:bodyPr>
          <a:lstStyle/>
          <a:p>
            <a:pPr algn="ctr"/>
            <a:r>
              <a:rPr lang="en-US" sz="1200" dirty="0" smtClean="0"/>
              <a:t>Optimal clean cooking technology shares derived from </a:t>
            </a:r>
            <a:r>
              <a:rPr lang="en-US" sz="1200" dirty="0" err="1" smtClean="0"/>
              <a:t>OnStove</a:t>
            </a:r>
            <a:r>
              <a:rPr lang="en-US" sz="1200" dirty="0" smtClean="0"/>
              <a:t> (IEA, 2023)</a:t>
            </a:r>
            <a:endParaRPr lang="en-US" sz="1200" dirty="0"/>
          </a:p>
        </p:txBody>
      </p:sp>
      <p:sp>
        <p:nvSpPr>
          <p:cNvPr id="14" name="Rectangle 13"/>
          <p:cNvSpPr/>
          <p:nvPr/>
        </p:nvSpPr>
        <p:spPr>
          <a:xfrm>
            <a:off x="1003177" y="1565481"/>
            <a:ext cx="5165803" cy="1200329"/>
          </a:xfrm>
          <a:prstGeom prst="rect">
            <a:avLst/>
          </a:prstGeom>
        </p:spPr>
        <p:txBody>
          <a:bodyPr wrap="square">
            <a:spAutoFit/>
          </a:bodyPr>
          <a:lstStyle/>
          <a:p>
            <a:pPr>
              <a:spcBef>
                <a:spcPts val="1000"/>
              </a:spcBef>
            </a:pPr>
            <a:r>
              <a:rPr lang="en-US" b="1" dirty="0" err="1" smtClean="0">
                <a:solidFill>
                  <a:schemeClr val="accent5">
                    <a:lumMod val="60000"/>
                    <a:lumOff val="40000"/>
                  </a:schemeClr>
                </a:solidFill>
                <a:latin typeface="Open Sans"/>
                <a:ea typeface="+mn-lt"/>
                <a:cs typeface="+mn-lt"/>
              </a:rPr>
              <a:t>OnStove</a:t>
            </a:r>
            <a:r>
              <a:rPr lang="en-US" b="1" dirty="0" smtClean="0">
                <a:solidFill>
                  <a:schemeClr val="accent5">
                    <a:lumMod val="60000"/>
                    <a:lumOff val="40000"/>
                  </a:schemeClr>
                </a:solidFill>
                <a:latin typeface="Open Sans"/>
                <a:ea typeface="+mn-lt"/>
                <a:cs typeface="+mn-lt"/>
              </a:rPr>
              <a:t> calculates the costs and benefits of transitioning to clean cooking alternatives relative to a baseline, i.e. the current cooking technologies used </a:t>
            </a:r>
            <a:r>
              <a:rPr lang="en-US" b="1" dirty="0">
                <a:solidFill>
                  <a:schemeClr val="accent5">
                    <a:lumMod val="60000"/>
                    <a:lumOff val="40000"/>
                  </a:schemeClr>
                </a:solidFill>
                <a:latin typeface="Open Sans"/>
                <a:ea typeface="+mn-lt"/>
                <a:cs typeface="+mn-lt"/>
              </a:rPr>
              <a:t>o</a:t>
            </a:r>
            <a:r>
              <a:rPr lang="en-US" b="1" dirty="0" smtClean="0">
                <a:solidFill>
                  <a:schemeClr val="accent5">
                    <a:lumMod val="60000"/>
                    <a:lumOff val="40000"/>
                  </a:schemeClr>
                </a:solidFill>
                <a:latin typeface="Open Sans"/>
                <a:ea typeface="+mn-lt"/>
                <a:cs typeface="+mn-lt"/>
              </a:rPr>
              <a:t>ver the study area.</a:t>
            </a:r>
            <a:endParaRPr lang="en-US" b="1" i="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1547111190"/>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6.3 Wealth distribution</a:t>
            </a:r>
            <a:endParaRPr lang="en-GB" sz="4400" dirty="0">
              <a:latin typeface="Open Sans"/>
            </a:endParaRPr>
          </a:p>
        </p:txBody>
      </p:sp>
      <p:sp>
        <p:nvSpPr>
          <p:cNvPr id="12" name="Rectangle 11"/>
          <p:cNvSpPr/>
          <p:nvPr/>
        </p:nvSpPr>
        <p:spPr>
          <a:xfrm>
            <a:off x="6021178" y="3546628"/>
            <a:ext cx="5799662" cy="276999"/>
          </a:xfrm>
          <a:prstGeom prst="rect">
            <a:avLst/>
          </a:prstGeom>
        </p:spPr>
        <p:txBody>
          <a:bodyPr wrap="square">
            <a:spAutoFit/>
          </a:bodyPr>
          <a:lstStyle/>
          <a:p>
            <a:pPr algn="ctr"/>
            <a:r>
              <a:rPr lang="en-US" sz="1200" dirty="0" smtClean="0"/>
              <a:t>Optimal clean cooking technology shares derived from </a:t>
            </a:r>
            <a:r>
              <a:rPr lang="en-US" sz="1200" dirty="0" err="1" smtClean="0"/>
              <a:t>OnStove</a:t>
            </a:r>
            <a:r>
              <a:rPr lang="en-US" sz="1200" dirty="0" smtClean="0"/>
              <a:t> (IEA, 2023)</a:t>
            </a:r>
            <a:endParaRPr lang="en-US" sz="1200" dirty="0"/>
          </a:p>
        </p:txBody>
      </p:sp>
      <p:sp>
        <p:nvSpPr>
          <p:cNvPr id="11" name="Content Placeholder 1"/>
          <p:cNvSpPr>
            <a:spLocks noGrp="1"/>
          </p:cNvSpPr>
          <p:nvPr>
            <p:ph idx="1"/>
          </p:nvPr>
        </p:nvSpPr>
        <p:spPr>
          <a:xfrm>
            <a:off x="1003177" y="3133164"/>
            <a:ext cx="5165803" cy="3158165"/>
          </a:xfrm>
        </p:spPr>
        <p:txBody>
          <a:bodyPr vert="horz" lIns="91440" tIns="45720" rIns="91440" bIns="45720" rtlCol="0" anchor="t">
            <a:normAutofit/>
          </a:bodyPr>
          <a:lstStyle/>
          <a:p>
            <a:r>
              <a:rPr lang="en-US" sz="1800" dirty="0">
                <a:latin typeface="Open Sans" panose="020B0606030504020204"/>
              </a:rPr>
              <a:t>A wealth index is a composite measure used to assess the economic well-being or wealth of individuals, households, or populations. It typically takes into account various indicators related to income, assets, and living conditions to provide a more comprehensive picture of economic status than income alone</a:t>
            </a:r>
            <a:r>
              <a:rPr lang="en-US" sz="1800" dirty="0" smtClean="0">
                <a:latin typeface="Open Sans" panose="020B0606030504020204"/>
              </a:rPr>
              <a:t>.</a:t>
            </a:r>
          </a:p>
          <a:p>
            <a:r>
              <a:rPr lang="en-US" sz="1800" dirty="0" smtClean="0">
                <a:latin typeface="Open Sans" panose="020B0606030504020204"/>
              </a:rPr>
              <a:t>The </a:t>
            </a:r>
            <a:r>
              <a:rPr lang="en-US" sz="1800" dirty="0">
                <a:latin typeface="Open Sans" panose="020B0606030504020204"/>
              </a:rPr>
              <a:t>Relative Wealth Index predicts the </a:t>
            </a:r>
            <a:r>
              <a:rPr lang="en-US" sz="1800" dirty="0" smtClean="0">
                <a:latin typeface="Open Sans" panose="020B0606030504020204"/>
              </a:rPr>
              <a:t>spatial relative living standards </a:t>
            </a:r>
            <a:r>
              <a:rPr lang="en-US" sz="1800" dirty="0">
                <a:latin typeface="Open Sans" panose="020B0606030504020204"/>
              </a:rPr>
              <a:t>using </a:t>
            </a:r>
            <a:r>
              <a:rPr lang="en-US" sz="1800" dirty="0" smtClean="0">
                <a:latin typeface="Open Sans" panose="020B0606030504020204"/>
              </a:rPr>
              <a:t>anonymized connectivity </a:t>
            </a:r>
            <a:r>
              <a:rPr lang="en-US" sz="1800" dirty="0">
                <a:latin typeface="Open Sans" panose="020B0606030504020204"/>
              </a:rPr>
              <a:t>data, satellite imagery and other nontraditional data </a:t>
            </a:r>
            <a:r>
              <a:rPr lang="en-US" sz="1800" dirty="0" smtClean="0">
                <a:latin typeface="Open Sans" panose="020B0606030504020204"/>
              </a:rPr>
              <a:t>sources.</a:t>
            </a:r>
            <a:endParaRPr lang="en-US" sz="1800" dirty="0">
              <a:latin typeface="Open Sans" panose="020B060603050402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063" y="1793626"/>
            <a:ext cx="3651202" cy="17189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063" y="4003472"/>
            <a:ext cx="3422911" cy="1865380"/>
          </a:xfrm>
          <a:prstGeom prst="rect">
            <a:avLst/>
          </a:prstGeom>
        </p:spPr>
      </p:pic>
      <p:sp>
        <p:nvSpPr>
          <p:cNvPr id="10" name="Rectangle 9"/>
          <p:cNvSpPr/>
          <p:nvPr/>
        </p:nvSpPr>
        <p:spPr>
          <a:xfrm>
            <a:off x="5941665" y="5910197"/>
            <a:ext cx="5799662" cy="276999"/>
          </a:xfrm>
          <a:prstGeom prst="rect">
            <a:avLst/>
          </a:prstGeom>
        </p:spPr>
        <p:txBody>
          <a:bodyPr wrap="square">
            <a:spAutoFit/>
          </a:bodyPr>
          <a:lstStyle/>
          <a:p>
            <a:pPr algn="ctr"/>
            <a:r>
              <a:rPr lang="en-US" sz="1200" dirty="0" smtClean="0"/>
              <a:t>Optimal clean cooking technology shares distributed over the wealth index (IEA, 2023)</a:t>
            </a:r>
            <a:endParaRPr lang="en-US" sz="1200" dirty="0"/>
          </a:p>
        </p:txBody>
      </p:sp>
      <p:sp>
        <p:nvSpPr>
          <p:cNvPr id="13" name="Rectangle 12"/>
          <p:cNvSpPr/>
          <p:nvPr/>
        </p:nvSpPr>
        <p:spPr>
          <a:xfrm>
            <a:off x="1003177" y="1565481"/>
            <a:ext cx="5165803" cy="1477328"/>
          </a:xfrm>
          <a:prstGeom prst="rect">
            <a:avLst/>
          </a:prstGeom>
        </p:spPr>
        <p:txBody>
          <a:bodyPr wrap="square">
            <a:spAutoFit/>
          </a:bodyPr>
          <a:lstStyle/>
          <a:p>
            <a:pPr>
              <a:spcBef>
                <a:spcPts val="1000"/>
              </a:spcBef>
            </a:pPr>
            <a:r>
              <a:rPr lang="en-US" b="1" dirty="0">
                <a:solidFill>
                  <a:schemeClr val="accent5">
                    <a:lumMod val="60000"/>
                    <a:lumOff val="40000"/>
                  </a:schemeClr>
                </a:solidFill>
                <a:latin typeface="Open Sans"/>
                <a:ea typeface="+mn-lt"/>
                <a:cs typeface="+mn-lt"/>
              </a:rPr>
              <a:t>T</a:t>
            </a:r>
            <a:r>
              <a:rPr lang="en-US" b="1" dirty="0" smtClean="0">
                <a:solidFill>
                  <a:schemeClr val="accent5">
                    <a:lumMod val="60000"/>
                    <a:lumOff val="40000"/>
                  </a:schemeClr>
                </a:solidFill>
                <a:latin typeface="Open Sans"/>
                <a:ea typeface="+mn-lt"/>
                <a:cs typeface="+mn-lt"/>
              </a:rPr>
              <a:t>he distribution of cooking technologies over the relative wealth index, shows a visual and fast indication if the recommended transition may be affordable to the majority of the population.</a:t>
            </a:r>
            <a:endParaRPr lang="en-US" b="1" i="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3415705196"/>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6.3 Wealth distribution</a:t>
            </a:r>
            <a:endParaRPr lang="en-GB" sz="4400" dirty="0">
              <a:latin typeface="Open Sans"/>
            </a:endParaRPr>
          </a:p>
        </p:txBody>
      </p:sp>
      <p:sp>
        <p:nvSpPr>
          <p:cNvPr id="12" name="Rectangle 11"/>
          <p:cNvSpPr/>
          <p:nvPr/>
        </p:nvSpPr>
        <p:spPr>
          <a:xfrm>
            <a:off x="6021178" y="3546628"/>
            <a:ext cx="5799662" cy="276999"/>
          </a:xfrm>
          <a:prstGeom prst="rect">
            <a:avLst/>
          </a:prstGeom>
        </p:spPr>
        <p:txBody>
          <a:bodyPr wrap="square">
            <a:spAutoFit/>
          </a:bodyPr>
          <a:lstStyle/>
          <a:p>
            <a:pPr algn="ctr"/>
            <a:r>
              <a:rPr lang="en-US" sz="1200" dirty="0" smtClean="0"/>
              <a:t>Optimal clean cooking technology shares derived from </a:t>
            </a:r>
            <a:r>
              <a:rPr lang="en-US" sz="1200" dirty="0" err="1" smtClean="0"/>
              <a:t>OnStove</a:t>
            </a:r>
            <a:r>
              <a:rPr lang="en-US" sz="1200" dirty="0" smtClean="0"/>
              <a:t> (IEA, 2023)</a:t>
            </a:r>
            <a:endParaRPr lang="en-US" sz="1200" dirty="0"/>
          </a:p>
        </p:txBody>
      </p:sp>
      <p:sp>
        <p:nvSpPr>
          <p:cNvPr id="11" name="Content Placeholder 1"/>
          <p:cNvSpPr>
            <a:spLocks noGrp="1"/>
          </p:cNvSpPr>
          <p:nvPr>
            <p:ph idx="1"/>
          </p:nvPr>
        </p:nvSpPr>
        <p:spPr>
          <a:xfrm>
            <a:off x="1003177" y="3133164"/>
            <a:ext cx="5165803" cy="3158165"/>
          </a:xfrm>
        </p:spPr>
        <p:txBody>
          <a:bodyPr vert="horz" lIns="91440" tIns="45720" rIns="91440" bIns="45720" rtlCol="0" anchor="t">
            <a:noAutofit/>
          </a:bodyPr>
          <a:lstStyle/>
          <a:p>
            <a:r>
              <a:rPr lang="en-US" sz="1700" dirty="0" smtClean="0">
                <a:latin typeface="Open Sans" panose="020B0606030504020204"/>
              </a:rPr>
              <a:t>By looking at the distribution of households over the relative wealth, it can be seen how the different technologies fall within the distribution. For example, ICS technologies are mostly adopted in households below the first quantile of wealth, which present a realistic view as ICS technologies can be a more affordable solution to poorer households. </a:t>
            </a:r>
          </a:p>
          <a:p>
            <a:r>
              <a:rPr lang="en-US" sz="1700" dirty="0" smtClean="0">
                <a:latin typeface="Open Sans" panose="020B0606030504020204"/>
              </a:rPr>
              <a:t>Moreover, electric stoves are adopted in the higher wealth quantiles, which indicates that this households could have a better economic capacity to pay for sustained use of electric cooking.</a:t>
            </a:r>
            <a:endParaRPr lang="en-US" sz="1700" dirty="0">
              <a:latin typeface="Open Sans" panose="020B060603050402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063" y="1793626"/>
            <a:ext cx="3651202" cy="17189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063" y="4003472"/>
            <a:ext cx="3422911" cy="1865380"/>
          </a:xfrm>
          <a:prstGeom prst="rect">
            <a:avLst/>
          </a:prstGeom>
        </p:spPr>
      </p:pic>
      <p:sp>
        <p:nvSpPr>
          <p:cNvPr id="10" name="Rectangle 9"/>
          <p:cNvSpPr/>
          <p:nvPr/>
        </p:nvSpPr>
        <p:spPr>
          <a:xfrm>
            <a:off x="5941665" y="5910197"/>
            <a:ext cx="5799662" cy="276999"/>
          </a:xfrm>
          <a:prstGeom prst="rect">
            <a:avLst/>
          </a:prstGeom>
        </p:spPr>
        <p:txBody>
          <a:bodyPr wrap="square">
            <a:spAutoFit/>
          </a:bodyPr>
          <a:lstStyle/>
          <a:p>
            <a:pPr algn="ctr"/>
            <a:r>
              <a:rPr lang="en-US" sz="1200" dirty="0" smtClean="0"/>
              <a:t>Optimal clean cooking technology shares distributed over the wealth index (IEA, 2023)</a:t>
            </a:r>
            <a:endParaRPr lang="en-US" sz="1200" dirty="0"/>
          </a:p>
        </p:txBody>
      </p:sp>
      <p:sp>
        <p:nvSpPr>
          <p:cNvPr id="13" name="Rectangle 12"/>
          <p:cNvSpPr/>
          <p:nvPr/>
        </p:nvSpPr>
        <p:spPr>
          <a:xfrm>
            <a:off x="1003177" y="1565481"/>
            <a:ext cx="5165803" cy="1477328"/>
          </a:xfrm>
          <a:prstGeom prst="rect">
            <a:avLst/>
          </a:prstGeom>
        </p:spPr>
        <p:txBody>
          <a:bodyPr wrap="square">
            <a:spAutoFit/>
          </a:bodyPr>
          <a:lstStyle/>
          <a:p>
            <a:pPr>
              <a:spcBef>
                <a:spcPts val="1000"/>
              </a:spcBef>
            </a:pPr>
            <a:r>
              <a:rPr lang="en-US" b="1" dirty="0">
                <a:solidFill>
                  <a:schemeClr val="accent5">
                    <a:lumMod val="60000"/>
                    <a:lumOff val="40000"/>
                  </a:schemeClr>
                </a:solidFill>
                <a:latin typeface="Open Sans"/>
                <a:ea typeface="+mn-lt"/>
                <a:cs typeface="+mn-lt"/>
              </a:rPr>
              <a:t>T</a:t>
            </a:r>
            <a:r>
              <a:rPr lang="en-US" b="1" dirty="0" smtClean="0">
                <a:solidFill>
                  <a:schemeClr val="accent5">
                    <a:lumMod val="60000"/>
                    <a:lumOff val="40000"/>
                  </a:schemeClr>
                </a:solidFill>
                <a:latin typeface="Open Sans"/>
                <a:ea typeface="+mn-lt"/>
                <a:cs typeface="+mn-lt"/>
              </a:rPr>
              <a:t>he distribution of cooking technologies over the relative wealth index, shows a visual and fast indication if the recommended transition may be affordable to the majority of the population.</a:t>
            </a:r>
            <a:endParaRPr lang="en-US" b="1" i="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1382614995"/>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6.4 Other results</a:t>
            </a:r>
            <a:endParaRPr lang="en-GB" sz="4400" dirty="0">
              <a:latin typeface="Open Sans"/>
            </a:endParaRPr>
          </a:p>
        </p:txBody>
      </p:sp>
      <p:sp>
        <p:nvSpPr>
          <p:cNvPr id="12" name="Rectangle 11"/>
          <p:cNvSpPr/>
          <p:nvPr/>
        </p:nvSpPr>
        <p:spPr>
          <a:xfrm>
            <a:off x="1200375" y="5941503"/>
            <a:ext cx="4513219" cy="461665"/>
          </a:xfrm>
          <a:prstGeom prst="rect">
            <a:avLst/>
          </a:prstGeom>
        </p:spPr>
        <p:txBody>
          <a:bodyPr wrap="square">
            <a:spAutoFit/>
          </a:bodyPr>
          <a:lstStyle/>
          <a:p>
            <a:pPr algn="ctr"/>
            <a:r>
              <a:rPr lang="en-US" sz="1200" dirty="0" smtClean="0"/>
              <a:t>Net-benefits of the optimal clean cooking technology mix derived from </a:t>
            </a:r>
            <a:r>
              <a:rPr lang="en-US" sz="1200" dirty="0" err="1" smtClean="0"/>
              <a:t>OnStove</a:t>
            </a:r>
            <a:r>
              <a:rPr lang="en-US" sz="1200" dirty="0" smtClean="0"/>
              <a:t> (IEA, 2023)</a:t>
            </a:r>
            <a:endParaRPr lang="en-US" sz="12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594" y="1398487"/>
            <a:ext cx="4860000" cy="460387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139" y="1398487"/>
            <a:ext cx="4860000" cy="4603871"/>
          </a:xfrm>
          <a:prstGeom prst="rect">
            <a:avLst/>
          </a:prstGeom>
        </p:spPr>
      </p:pic>
      <p:sp>
        <p:nvSpPr>
          <p:cNvPr id="14" name="Rectangle 13"/>
          <p:cNvSpPr/>
          <p:nvPr/>
        </p:nvSpPr>
        <p:spPr>
          <a:xfrm>
            <a:off x="6142139" y="5941503"/>
            <a:ext cx="5036973" cy="646331"/>
          </a:xfrm>
          <a:prstGeom prst="rect">
            <a:avLst/>
          </a:prstGeom>
        </p:spPr>
        <p:txBody>
          <a:bodyPr wrap="square">
            <a:spAutoFit/>
          </a:bodyPr>
          <a:lstStyle/>
          <a:p>
            <a:pPr algn="ctr"/>
            <a:r>
              <a:rPr lang="en-US" sz="1200" dirty="0" smtClean="0"/>
              <a:t>Total annualized costs </a:t>
            </a:r>
            <a:r>
              <a:rPr lang="en-US" sz="1200" dirty="0"/>
              <a:t>of the optimal clean cooking technology mix derived from </a:t>
            </a:r>
            <a:r>
              <a:rPr lang="en-US" sz="1200" dirty="0" err="1"/>
              <a:t>OnStove</a:t>
            </a:r>
            <a:r>
              <a:rPr lang="en-US" sz="1200" dirty="0"/>
              <a:t> (IEA, 2023)</a:t>
            </a:r>
          </a:p>
          <a:p>
            <a:pPr algn="ctr"/>
            <a:endParaRPr lang="en-US" sz="1200" dirty="0"/>
          </a:p>
        </p:txBody>
      </p:sp>
    </p:spTree>
    <p:extLst>
      <p:ext uri="{BB962C8B-B14F-4D97-AF65-F5344CB8AC3E}">
        <p14:creationId xmlns:p14="http://schemas.microsoft.com/office/powerpoint/2010/main" val="3636975453"/>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References</a:t>
            </a:r>
            <a:endParaRPr lang="en-GB" sz="4400" dirty="0">
              <a:latin typeface="Open Sans"/>
            </a:endParaRPr>
          </a:p>
        </p:txBody>
      </p:sp>
      <p:sp>
        <p:nvSpPr>
          <p:cNvPr id="12" name="Content Placeholder 1"/>
          <p:cNvSpPr>
            <a:spLocks noGrp="1"/>
          </p:cNvSpPr>
          <p:nvPr>
            <p:ph idx="1"/>
          </p:nvPr>
        </p:nvSpPr>
        <p:spPr>
          <a:xfrm>
            <a:off x="838200" y="1825624"/>
            <a:ext cx="10606238" cy="4170915"/>
          </a:xfrm>
        </p:spPr>
        <p:txBody>
          <a:bodyPr vert="horz" lIns="91440" tIns="45720" rIns="91440" bIns="45720" rtlCol="0" anchor="t">
            <a:normAutofit/>
          </a:bodyPr>
          <a:lstStyle/>
          <a:p>
            <a:r>
              <a:rPr lang="sv-SE" sz="1800" dirty="0"/>
              <a:t>Khavari, B., Ramirez, C., Jeuland, M., &amp; </a:t>
            </a:r>
            <a:r>
              <a:rPr lang="sv-SE" sz="1800" dirty="0" err="1"/>
              <a:t>Fuso</a:t>
            </a:r>
            <a:r>
              <a:rPr lang="sv-SE" sz="1800" dirty="0"/>
              <a:t> </a:t>
            </a:r>
            <a:r>
              <a:rPr lang="sv-SE" sz="1800" dirty="0" err="1"/>
              <a:t>Nerini</a:t>
            </a:r>
            <a:r>
              <a:rPr lang="sv-SE" sz="1800" dirty="0"/>
              <a:t>, F. (2023). A geospatial approach to </a:t>
            </a:r>
            <a:r>
              <a:rPr lang="sv-SE" sz="1800" dirty="0" err="1"/>
              <a:t>understanding</a:t>
            </a:r>
            <a:r>
              <a:rPr lang="sv-SE" sz="1800" dirty="0"/>
              <a:t> </a:t>
            </a:r>
            <a:r>
              <a:rPr lang="sv-SE" sz="1800" dirty="0" err="1"/>
              <a:t>clean</a:t>
            </a:r>
            <a:r>
              <a:rPr lang="sv-SE" sz="1800" dirty="0"/>
              <a:t> </a:t>
            </a:r>
            <a:r>
              <a:rPr lang="sv-SE" sz="1800" dirty="0" err="1"/>
              <a:t>cooking</a:t>
            </a:r>
            <a:r>
              <a:rPr lang="sv-SE" sz="1800" dirty="0"/>
              <a:t> </a:t>
            </a:r>
            <a:r>
              <a:rPr lang="sv-SE" sz="1800" dirty="0" err="1"/>
              <a:t>challenges</a:t>
            </a:r>
            <a:r>
              <a:rPr lang="sv-SE" sz="1800" dirty="0"/>
              <a:t> in </a:t>
            </a:r>
            <a:r>
              <a:rPr lang="sv-SE" sz="1800" dirty="0" err="1"/>
              <a:t>sub-Saharan</a:t>
            </a:r>
            <a:r>
              <a:rPr lang="sv-SE" sz="1800" dirty="0"/>
              <a:t> </a:t>
            </a:r>
            <a:r>
              <a:rPr lang="sv-SE" sz="1800" dirty="0" err="1"/>
              <a:t>Africa</a:t>
            </a:r>
            <a:r>
              <a:rPr lang="sv-SE" sz="1800" dirty="0"/>
              <a:t>. </a:t>
            </a:r>
            <a:r>
              <a:rPr lang="sv-SE" sz="1800" i="1" dirty="0"/>
              <a:t>Nature Sustainability</a:t>
            </a:r>
            <a:r>
              <a:rPr lang="sv-SE" sz="1800" dirty="0"/>
              <a:t>. </a:t>
            </a:r>
            <a:r>
              <a:rPr lang="sv-SE" sz="1800" dirty="0">
                <a:hlinkClick r:id="rId3"/>
              </a:rPr>
              <a:t>https://doi.org/10.1038/s41893-022-01039-8</a:t>
            </a:r>
            <a:endParaRPr lang="sv-SE" sz="1800" dirty="0"/>
          </a:p>
          <a:p>
            <a:r>
              <a:rPr lang="en-US" sz="1800" dirty="0" smtClean="0"/>
              <a:t>IEA</a:t>
            </a:r>
            <a:r>
              <a:rPr lang="en-US" sz="1800" dirty="0"/>
              <a:t>. (2023). </a:t>
            </a:r>
            <a:r>
              <a:rPr lang="en-US" sz="1800" i="1" dirty="0"/>
              <a:t>A Vision for Clean Cooking Access for All</a:t>
            </a:r>
            <a:r>
              <a:rPr lang="en-US" sz="1800" dirty="0"/>
              <a:t>. IEA. </a:t>
            </a:r>
            <a:r>
              <a:rPr lang="en-US" sz="1800" dirty="0">
                <a:hlinkClick r:id="rId4"/>
              </a:rPr>
              <a:t>https://</a:t>
            </a:r>
            <a:r>
              <a:rPr lang="en-US" sz="1800" dirty="0" smtClean="0">
                <a:hlinkClick r:id="rId4"/>
              </a:rPr>
              <a:t>www.iea.org/reports/a-vision-for-clean-cooking-access-for-all</a:t>
            </a:r>
            <a:endParaRPr lang="en-US" sz="1800" dirty="0"/>
          </a:p>
        </p:txBody>
      </p:sp>
    </p:spTree>
    <p:extLst>
      <p:ext uri="{BB962C8B-B14F-4D97-AF65-F5344CB8AC3E}">
        <p14:creationId xmlns:p14="http://schemas.microsoft.com/office/powerpoint/2010/main" val="223741734"/>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a4c2698-1ad2-4419-a691-7293414a120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82B7371D8E4D845AB2141135A9D5464" ma:contentTypeVersion="18" ma:contentTypeDescription="Skapa ett nytt dokument." ma:contentTypeScope="" ma:versionID="08a0a9bb09a00a9a8eab774ace62c715">
  <xsd:schema xmlns:xsd="http://www.w3.org/2001/XMLSchema" xmlns:xs="http://www.w3.org/2001/XMLSchema" xmlns:p="http://schemas.microsoft.com/office/2006/metadata/properties" xmlns:ns3="2a4c2698-1ad2-4419-a691-7293414a1206" xmlns:ns4="68d613f7-1f7a-40bc-b91e-f6165451e0c5" targetNamespace="http://schemas.microsoft.com/office/2006/metadata/properties" ma:root="true" ma:fieldsID="9f27899215fc793d1bcc7f96a4c8fcba" ns3:_="" ns4:_="">
    <xsd:import namespace="2a4c2698-1ad2-4419-a691-7293414a1206"/>
    <xsd:import namespace="68d613f7-1f7a-40bc-b91e-f6165451e0c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DateTaken" minOccurs="0"/>
                <xsd:element ref="ns3:MediaServiceSearchProperties" minOccurs="0"/>
                <xsd:element ref="ns3:_activity" minOccurs="0"/>
                <xsd:element ref="ns3:MediaServiceObjectDetectorVersions" minOccurs="0"/>
                <xsd:element ref="ns3:MediaServiceLocation"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c2698-1ad2-4419-a691-7293414a1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d613f7-1f7a-40bc-b91e-f6165451e0c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SharingHintHash" ma:index="19"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2a4c2698-1ad2-4419-a691-7293414a120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8d613f7-1f7a-40bc-b91e-f6165451e0c5"/>
    <ds:schemaRef ds:uri="http://www.w3.org/XML/1998/namespace"/>
    <ds:schemaRef ds:uri="http://purl.org/dc/dcmitype/"/>
  </ds:schemaRefs>
</ds:datastoreItem>
</file>

<file path=customXml/itemProps3.xml><?xml version="1.0" encoding="utf-8"?>
<ds:datastoreItem xmlns:ds="http://schemas.openxmlformats.org/officeDocument/2006/customXml" ds:itemID="{F31C8391-FB5E-4719-B239-DC8E724DDB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4c2698-1ad2-4419-a691-7293414a1206"/>
    <ds:schemaRef ds:uri="68d613f7-1f7a-40bc-b91e-f6165451e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1292</TotalTime>
  <Words>1273</Words>
  <Application>Microsoft Office PowerPoint</Application>
  <PresentationFormat>Widescreen</PresentationFormat>
  <Paragraphs>64</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Bodoni SvtyTwo ITC TT-Book</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Camilo Ramirez Gomez</cp:lastModifiedBy>
  <cp:revision>312</cp:revision>
  <dcterms:created xsi:type="dcterms:W3CDTF">2021-02-10T16:48:02Z</dcterms:created>
  <dcterms:modified xsi:type="dcterms:W3CDTF">2025-06-09T18:05:29Z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0x010100A82B7371D8E4D845AB2141135A9D5464</vt:lpwstr>
  </property>
</Properties>
</file>