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4.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5.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6.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autoCompressPictures="0">
  <p:sldMasterIdLst>
    <p:sldMasterId id="2147483668" r:id="rId4"/>
    <p:sldMasterId id="2147483683" r:id="rId5"/>
    <p:sldMasterId id="2147483700" r:id="rId6"/>
    <p:sldMasterId id="2147483717" r:id="rId7"/>
    <p:sldMasterId id="2147483731" r:id="rId8"/>
    <p:sldMasterId id="2147483748" r:id="rId9"/>
    <p:sldMasterId id="2147483763" r:id="rId10"/>
  </p:sldMasterIdLst>
  <p:notesMasterIdLst>
    <p:notesMasterId r:id="rId50"/>
  </p:notesMasterIdLst>
  <p:sldIdLst>
    <p:sldId id="256" r:id="rId11"/>
    <p:sldId id="264" r:id="rId12"/>
    <p:sldId id="279" r:id="rId13"/>
    <p:sldId id="272" r:id="rId14"/>
    <p:sldId id="310" r:id="rId15"/>
    <p:sldId id="273" r:id="rId16"/>
    <p:sldId id="274" r:id="rId17"/>
    <p:sldId id="275" r:id="rId18"/>
    <p:sldId id="276" r:id="rId19"/>
    <p:sldId id="307" r:id="rId20"/>
    <p:sldId id="277" r:id="rId21"/>
    <p:sldId id="278" r:id="rId22"/>
    <p:sldId id="282" r:id="rId23"/>
    <p:sldId id="312" r:id="rId24"/>
    <p:sldId id="311" r:id="rId25"/>
    <p:sldId id="305" r:id="rId26"/>
    <p:sldId id="283" r:id="rId27"/>
    <p:sldId id="284" r:id="rId28"/>
    <p:sldId id="306" r:id="rId29"/>
    <p:sldId id="308" r:id="rId30"/>
    <p:sldId id="288" r:id="rId31"/>
    <p:sldId id="289" r:id="rId32"/>
    <p:sldId id="290" r:id="rId33"/>
    <p:sldId id="291" r:id="rId34"/>
    <p:sldId id="292" r:id="rId35"/>
    <p:sldId id="293" r:id="rId36"/>
    <p:sldId id="309" r:id="rId37"/>
    <p:sldId id="294" r:id="rId38"/>
    <p:sldId id="295" r:id="rId39"/>
    <p:sldId id="296" r:id="rId40"/>
    <p:sldId id="297" r:id="rId41"/>
    <p:sldId id="298" r:id="rId42"/>
    <p:sldId id="299" r:id="rId43"/>
    <p:sldId id="300" r:id="rId44"/>
    <p:sldId id="301" r:id="rId45"/>
    <p:sldId id="302" r:id="rId46"/>
    <p:sldId id="303" r:id="rId47"/>
    <p:sldId id="304" r:id="rId48"/>
    <p:sldId id="262"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1" roundtripDataSignature="AMtx7miC4h9XZJhYFypOKz07yp6KiatCo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ilvia Colombo" initials="SC" lastIdx="5" clrIdx="0">
    <p:extLst>
      <p:ext uri="{19B8F6BF-5375-455C-9EA6-DF929625EA0E}">
        <p15:presenceInfo xmlns:p15="http://schemas.microsoft.com/office/powerpoint/2012/main" userId="S::cenv1075@ox.ac.uk::cdf5343d-9518-4b48-8032-805a754f910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8B9B"/>
    <a:srgbClr val="A76B76"/>
    <a:srgbClr val="60ED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2CB7EDF-0F9F-5EA5-1A70-F0B0147D542D}" v="22" dt="2026-01-19T13:18:59.890"/>
  </p1510:revLst>
</p1510:revInfo>
</file>

<file path=ppt/tableStyles.xml><?xml version="1.0" encoding="utf-8"?>
<a:tblStyleLst xmlns:a="http://schemas.openxmlformats.org/drawingml/2006/main" def="{B8DA472E-C0B5-4FAA-A71B-45BBE6C39A2A}">
  <a:tblStyle styleId="{B8DA472E-C0B5-4FAA-A71B-45BBE6C39A2A}"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4939" autoAdjust="0"/>
  </p:normalViewPr>
  <p:slideViewPr>
    <p:cSldViewPr snapToGrid="0">
      <p:cViewPr varScale="1">
        <p:scale>
          <a:sx n="52" d="100"/>
          <a:sy n="52" d="100"/>
        </p:scale>
        <p:origin x="1120" y="52"/>
      </p:cViewPr>
      <p:guideLst/>
    </p:cSldViewPr>
  </p:slideViewPr>
  <p:notesTextViewPr>
    <p:cViewPr>
      <p:scale>
        <a:sx n="1" d="1"/>
        <a:sy n="1" d="1"/>
      </p:scale>
      <p:origin x="0" y="0"/>
    </p:cViewPr>
  </p:notesTextViewPr>
  <p:sorterViewPr>
    <p:cViewPr>
      <p:scale>
        <a:sx n="100" d="100"/>
        <a:sy n="100" d="100"/>
      </p:scale>
      <p:origin x="0" y="-365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Master" Target="slideMasters/slideMaster2.xml"/><Relationship Id="rId19" Type="http://schemas.openxmlformats.org/officeDocument/2006/relationships/slide" Target="slides/slide9.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tableStyles" Target="tableStyles.xml"/><Relationship Id="rId8" Type="http://schemas.openxmlformats.org/officeDocument/2006/relationships/slideMaster" Target="slideMasters/slideMaster5.xml"/><Relationship Id="rId51" Type="http://customschemas.google.com/relationships/presentationmetadata" Target="metadata"/><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microsoft.com/office/2016/11/relationships/changesInfo" Target="changesInfos/changesInfo1.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lvia Colombo" userId="cdf5343d-9518-4b48-8032-805a754f9105" providerId="ADAL" clId="{FBE887D3-E3A0-4E19-8CC2-970FD0003B17}"/>
    <pc:docChg chg="undo custSel addSld delSld modSld sldOrd">
      <pc:chgData name="Silvia Colombo" userId="cdf5343d-9518-4b48-8032-805a754f9105" providerId="ADAL" clId="{FBE887D3-E3A0-4E19-8CC2-970FD0003B17}" dt="2026-01-13T16:32:38.283" v="688" actId="179"/>
      <pc:docMkLst>
        <pc:docMk/>
      </pc:docMkLst>
      <pc:sldChg chg="modSp mod">
        <pc:chgData name="Silvia Colombo" userId="cdf5343d-9518-4b48-8032-805a754f9105" providerId="ADAL" clId="{FBE887D3-E3A0-4E19-8CC2-970FD0003B17}" dt="2026-01-13T16:32:38.283" v="688" actId="179"/>
        <pc:sldMkLst>
          <pc:docMk/>
          <pc:sldMk cId="1768720765" sldId="272"/>
        </pc:sldMkLst>
        <pc:spChg chg="mod">
          <ac:chgData name="Silvia Colombo" userId="cdf5343d-9518-4b48-8032-805a754f9105" providerId="ADAL" clId="{FBE887D3-E3A0-4E19-8CC2-970FD0003B17}" dt="2026-01-13T16:32:38.283" v="688" actId="179"/>
          <ac:spMkLst>
            <pc:docMk/>
            <pc:sldMk cId="1768720765" sldId="272"/>
            <ac:spMk id="168" creationId="{00000000-0000-0000-0000-000000000000}"/>
          </ac:spMkLst>
        </pc:spChg>
      </pc:sldChg>
      <pc:sldChg chg="modSp mod modAnim modNotesTx">
        <pc:chgData name="Silvia Colombo" userId="cdf5343d-9518-4b48-8032-805a754f9105" providerId="ADAL" clId="{FBE887D3-E3A0-4E19-8CC2-970FD0003B17}" dt="2026-01-08T09:12:36.435" v="476"/>
        <pc:sldMkLst>
          <pc:docMk/>
          <pc:sldMk cId="191549666" sldId="284"/>
        </pc:sldMkLst>
        <pc:spChg chg="mod">
          <ac:chgData name="Silvia Colombo" userId="cdf5343d-9518-4b48-8032-805a754f9105" providerId="ADAL" clId="{FBE887D3-E3A0-4E19-8CC2-970FD0003B17}" dt="2026-01-08T09:12:05.350" v="473" actId="21"/>
          <ac:spMkLst>
            <pc:docMk/>
            <pc:sldMk cId="191549666" sldId="284"/>
            <ac:spMk id="168" creationId="{00000000-0000-0000-0000-000000000000}"/>
          </ac:spMkLst>
        </pc:spChg>
        <pc:picChg chg="mod">
          <ac:chgData name="Silvia Colombo" userId="cdf5343d-9518-4b48-8032-805a754f9105" providerId="ADAL" clId="{FBE887D3-E3A0-4E19-8CC2-970FD0003B17}" dt="2026-01-08T09:12:20.636" v="475" actId="1076"/>
          <ac:picMkLst>
            <pc:docMk/>
            <pc:sldMk cId="191549666" sldId="284"/>
            <ac:picMk id="3" creationId="{33E21A40-B712-252C-1BBF-7FB9696E5586}"/>
          </ac:picMkLst>
        </pc:picChg>
      </pc:sldChg>
      <pc:sldChg chg="delSp modSp mod modAnim modNotesTx">
        <pc:chgData name="Silvia Colombo" userId="cdf5343d-9518-4b48-8032-805a754f9105" providerId="ADAL" clId="{FBE887D3-E3A0-4E19-8CC2-970FD0003B17}" dt="2026-01-08T09:51:02.322" v="525" actId="1582"/>
        <pc:sldMkLst>
          <pc:docMk/>
          <pc:sldMk cId="4276348475" sldId="291"/>
        </pc:sldMkLst>
        <pc:spChg chg="mod">
          <ac:chgData name="Silvia Colombo" userId="cdf5343d-9518-4b48-8032-805a754f9105" providerId="ADAL" clId="{FBE887D3-E3A0-4E19-8CC2-970FD0003B17}" dt="2026-01-08T09:49:44.311" v="516" actId="1035"/>
          <ac:spMkLst>
            <pc:docMk/>
            <pc:sldMk cId="4276348475" sldId="291"/>
            <ac:spMk id="6" creationId="{50C43920-95C9-4935-9507-5EEE1C17F008}"/>
          </ac:spMkLst>
        </pc:spChg>
        <pc:spChg chg="mod">
          <ac:chgData name="Silvia Colombo" userId="cdf5343d-9518-4b48-8032-805a754f9105" providerId="ADAL" clId="{FBE887D3-E3A0-4E19-8CC2-970FD0003B17}" dt="2026-01-08T09:49:02.238" v="494" actId="1076"/>
          <ac:spMkLst>
            <pc:docMk/>
            <pc:sldMk cId="4276348475" sldId="291"/>
            <ac:spMk id="12" creationId="{801D4546-8969-4B00-A9ED-BDA0E99FEA7F}"/>
          </ac:spMkLst>
        </pc:spChg>
        <pc:picChg chg="mod modCrop">
          <ac:chgData name="Silvia Colombo" userId="cdf5343d-9518-4b48-8032-805a754f9105" providerId="ADAL" clId="{FBE887D3-E3A0-4E19-8CC2-970FD0003B17}" dt="2026-01-08T09:51:02.322" v="525" actId="1582"/>
          <ac:picMkLst>
            <pc:docMk/>
            <pc:sldMk cId="4276348475" sldId="291"/>
            <ac:picMk id="5" creationId="{7D5092C7-80A9-4297-B8C0-2DBBA2D861CD}"/>
          </ac:picMkLst>
        </pc:picChg>
      </pc:sldChg>
      <pc:sldChg chg="delSp modSp mod delAnim modAnim">
        <pc:chgData name="Silvia Colombo" userId="cdf5343d-9518-4b48-8032-805a754f9105" providerId="ADAL" clId="{FBE887D3-E3A0-4E19-8CC2-970FD0003B17}" dt="2026-01-08T09:54:46.642" v="539"/>
        <pc:sldMkLst>
          <pc:docMk/>
          <pc:sldMk cId="2761367291" sldId="293"/>
        </pc:sldMkLst>
      </pc:sldChg>
      <pc:sldChg chg="addSp modSp mod">
        <pc:chgData name="Silvia Colombo" userId="cdf5343d-9518-4b48-8032-805a754f9105" providerId="ADAL" clId="{FBE887D3-E3A0-4E19-8CC2-970FD0003B17}" dt="2026-01-08T14:15:55.707" v="686" actId="20577"/>
        <pc:sldMkLst>
          <pc:docMk/>
          <pc:sldMk cId="3001247373" sldId="305"/>
        </pc:sldMkLst>
        <pc:spChg chg="add mod">
          <ac:chgData name="Silvia Colombo" userId="cdf5343d-9518-4b48-8032-805a754f9105" providerId="ADAL" clId="{FBE887D3-E3A0-4E19-8CC2-970FD0003B17}" dt="2026-01-08T09:11:04.032" v="471" actId="1076"/>
          <ac:spMkLst>
            <pc:docMk/>
            <pc:sldMk cId="3001247373" sldId="305"/>
            <ac:spMk id="2" creationId="{54AE3BAD-FC0F-0046-E44F-3DE2893F1394}"/>
          </ac:spMkLst>
        </pc:spChg>
        <pc:spChg chg="mod">
          <ac:chgData name="Silvia Colombo" userId="cdf5343d-9518-4b48-8032-805a754f9105" providerId="ADAL" clId="{FBE887D3-E3A0-4E19-8CC2-970FD0003B17}" dt="2026-01-08T14:15:55.707" v="686" actId="20577"/>
          <ac:spMkLst>
            <pc:docMk/>
            <pc:sldMk cId="3001247373" sldId="305"/>
            <ac:spMk id="168" creationId="{00000000-0000-0000-0000-000000000000}"/>
          </ac:spMkLst>
        </pc:spChg>
      </pc:sldChg>
      <pc:sldChg chg="delSp modSp add mod delAnim modAnim">
        <pc:chgData name="Silvia Colombo" userId="cdf5343d-9518-4b48-8032-805a754f9105" providerId="ADAL" clId="{FBE887D3-E3A0-4E19-8CC2-970FD0003B17}" dt="2026-01-08T09:55:11.589" v="541" actId="1076"/>
        <pc:sldMkLst>
          <pc:docMk/>
          <pc:sldMk cId="945440637" sldId="309"/>
        </pc:sldMkLst>
        <pc:spChg chg="mod">
          <ac:chgData name="Silvia Colombo" userId="cdf5343d-9518-4b48-8032-805a754f9105" providerId="ADAL" clId="{FBE887D3-E3A0-4E19-8CC2-970FD0003B17}" dt="2026-01-08T09:53:30.573" v="533" actId="20577"/>
          <ac:spMkLst>
            <pc:docMk/>
            <pc:sldMk cId="945440637" sldId="309"/>
            <ac:spMk id="168" creationId="{4CA6CD1A-7711-5BD2-BCA2-747BAFAFF897}"/>
          </ac:spMkLst>
        </pc:spChg>
        <pc:picChg chg="mod">
          <ac:chgData name="Silvia Colombo" userId="cdf5343d-9518-4b48-8032-805a754f9105" providerId="ADAL" clId="{FBE887D3-E3A0-4E19-8CC2-970FD0003B17}" dt="2026-01-08T09:55:11.589" v="541" actId="1076"/>
          <ac:picMkLst>
            <pc:docMk/>
            <pc:sldMk cId="945440637" sldId="309"/>
            <ac:picMk id="6" creationId="{CE8ACB62-B400-6109-C6E1-EB4820CCC92A}"/>
          </ac:picMkLst>
        </pc:picChg>
      </pc:sldChg>
      <pc:sldChg chg="addSp delSp modSp new mod">
        <pc:chgData name="Silvia Colombo" userId="cdf5343d-9518-4b48-8032-805a754f9105" providerId="ADAL" clId="{FBE887D3-E3A0-4E19-8CC2-970FD0003B17}" dt="2026-01-08T13:44:33.173" v="598" actId="403"/>
        <pc:sldMkLst>
          <pc:docMk/>
          <pc:sldMk cId="1962581195" sldId="310"/>
        </pc:sldMkLst>
        <pc:spChg chg="add mod">
          <ac:chgData name="Silvia Colombo" userId="cdf5343d-9518-4b48-8032-805a754f9105" providerId="ADAL" clId="{FBE887D3-E3A0-4E19-8CC2-970FD0003B17}" dt="2026-01-08T13:42:57.131" v="570" actId="1037"/>
          <ac:spMkLst>
            <pc:docMk/>
            <pc:sldMk cId="1962581195" sldId="310"/>
            <ac:spMk id="11" creationId="{A75825BA-275F-973B-5B9F-D857A05283B4}"/>
          </ac:spMkLst>
        </pc:spChg>
        <pc:spChg chg="add mod">
          <ac:chgData name="Silvia Colombo" userId="cdf5343d-9518-4b48-8032-805a754f9105" providerId="ADAL" clId="{FBE887D3-E3A0-4E19-8CC2-970FD0003B17}" dt="2026-01-08T13:44:05.645" v="597" actId="1036"/>
          <ac:spMkLst>
            <pc:docMk/>
            <pc:sldMk cId="1962581195" sldId="310"/>
            <ac:spMk id="12" creationId="{6EE9595F-82E9-F9BA-B7B3-E9E8E364988D}"/>
          </ac:spMkLst>
        </pc:spChg>
        <pc:spChg chg="add mod">
          <ac:chgData name="Silvia Colombo" userId="cdf5343d-9518-4b48-8032-805a754f9105" providerId="ADAL" clId="{FBE887D3-E3A0-4E19-8CC2-970FD0003B17}" dt="2026-01-08T13:43:39.548" v="573"/>
          <ac:spMkLst>
            <pc:docMk/>
            <pc:sldMk cId="1962581195" sldId="310"/>
            <ac:spMk id="16" creationId="{DCC762A3-A353-9077-39D6-0CAA0ABDE4E0}"/>
          </ac:spMkLst>
        </pc:spChg>
        <pc:spChg chg="add mod">
          <ac:chgData name="Silvia Colombo" userId="cdf5343d-9518-4b48-8032-805a754f9105" providerId="ADAL" clId="{FBE887D3-E3A0-4E19-8CC2-970FD0003B17}" dt="2026-01-08T13:44:33.173" v="598" actId="403"/>
          <ac:spMkLst>
            <pc:docMk/>
            <pc:sldMk cId="1962581195" sldId="310"/>
            <ac:spMk id="18" creationId="{8B45C692-969F-C024-C1B7-1956EC190D3C}"/>
          </ac:spMkLst>
        </pc:spChg>
        <pc:picChg chg="add mod">
          <ac:chgData name="Silvia Colombo" userId="cdf5343d-9518-4b48-8032-805a754f9105" providerId="ADAL" clId="{FBE887D3-E3A0-4E19-8CC2-970FD0003B17}" dt="2026-01-08T13:44:05.645" v="597" actId="1036"/>
          <ac:picMkLst>
            <pc:docMk/>
            <pc:sldMk cId="1962581195" sldId="310"/>
            <ac:picMk id="13" creationId="{C7E936EF-57A8-FDEE-B46F-FEBBDDCEF4AF}"/>
          </ac:picMkLst>
        </pc:picChg>
      </pc:sldChg>
      <pc:sldChg chg="addSp delSp modSp new mod ord">
        <pc:chgData name="Silvia Colombo" userId="cdf5343d-9518-4b48-8032-805a754f9105" providerId="ADAL" clId="{FBE887D3-E3A0-4E19-8CC2-970FD0003B17}" dt="2026-01-08T14:15:19.060" v="664"/>
        <pc:sldMkLst>
          <pc:docMk/>
          <pc:sldMk cId="693088708" sldId="311"/>
        </pc:sldMkLst>
        <pc:spChg chg="add mod">
          <ac:chgData name="Silvia Colombo" userId="cdf5343d-9518-4b48-8032-805a754f9105" providerId="ADAL" clId="{FBE887D3-E3A0-4E19-8CC2-970FD0003B17}" dt="2026-01-08T13:45:36.869" v="601"/>
          <ac:spMkLst>
            <pc:docMk/>
            <pc:sldMk cId="693088708" sldId="311"/>
            <ac:spMk id="5" creationId="{60BC66AF-187E-E19B-88A4-AE2C23364D37}"/>
          </ac:spMkLst>
        </pc:spChg>
        <pc:spChg chg="add mod">
          <ac:chgData name="Silvia Colombo" userId="cdf5343d-9518-4b48-8032-805a754f9105" providerId="ADAL" clId="{FBE887D3-E3A0-4E19-8CC2-970FD0003B17}" dt="2026-01-08T13:45:36.869" v="601"/>
          <ac:spMkLst>
            <pc:docMk/>
            <pc:sldMk cId="693088708" sldId="311"/>
            <ac:spMk id="6" creationId="{3D98E154-C5D0-C491-FCCA-2A5F784DED23}"/>
          </ac:spMkLst>
        </pc:spChg>
        <pc:spChg chg="add mod">
          <ac:chgData name="Silvia Colombo" userId="cdf5343d-9518-4b48-8032-805a754f9105" providerId="ADAL" clId="{FBE887D3-E3A0-4E19-8CC2-970FD0003B17}" dt="2026-01-08T13:46:42.950" v="635" actId="1076"/>
          <ac:spMkLst>
            <pc:docMk/>
            <pc:sldMk cId="693088708" sldId="311"/>
            <ac:spMk id="7" creationId="{60BE53CF-417E-459C-3649-9B41F8252D93}"/>
          </ac:spMkLst>
        </pc:spChg>
        <pc:spChg chg="add mod">
          <ac:chgData name="Silvia Colombo" userId="cdf5343d-9518-4b48-8032-805a754f9105" providerId="ADAL" clId="{FBE887D3-E3A0-4E19-8CC2-970FD0003B17}" dt="2026-01-08T13:46:49.271" v="637" actId="404"/>
          <ac:spMkLst>
            <pc:docMk/>
            <pc:sldMk cId="693088708" sldId="311"/>
            <ac:spMk id="9" creationId="{F0407316-6582-648D-6EC8-1A8986F1E2AA}"/>
          </ac:spMkLst>
        </pc:spChg>
        <pc:spChg chg="add mod">
          <ac:chgData name="Silvia Colombo" userId="cdf5343d-9518-4b48-8032-805a754f9105" providerId="ADAL" clId="{FBE887D3-E3A0-4E19-8CC2-970FD0003B17}" dt="2026-01-08T13:46:34.752" v="633"/>
          <ac:spMkLst>
            <pc:docMk/>
            <pc:sldMk cId="693088708" sldId="311"/>
            <ac:spMk id="11" creationId="{C6ECF09A-D130-0426-E42B-B962837EDD6E}"/>
          </ac:spMkLst>
        </pc:spChg>
        <pc:spChg chg="add mod">
          <ac:chgData name="Silvia Colombo" userId="cdf5343d-9518-4b48-8032-805a754f9105" providerId="ADAL" clId="{FBE887D3-E3A0-4E19-8CC2-970FD0003B17}" dt="2026-01-08T13:47:32.569" v="652" actId="20577"/>
          <ac:spMkLst>
            <pc:docMk/>
            <pc:sldMk cId="693088708" sldId="311"/>
            <ac:spMk id="13" creationId="{C92E94FC-E90C-5F9F-2A3E-8D6FB6F70E1D}"/>
          </ac:spMkLst>
        </pc:spChg>
        <pc:picChg chg="add mod">
          <ac:chgData name="Silvia Colombo" userId="cdf5343d-9518-4b48-8032-805a754f9105" providerId="ADAL" clId="{FBE887D3-E3A0-4E19-8CC2-970FD0003B17}" dt="2026-01-08T13:46:52.754" v="638" actId="1076"/>
          <ac:picMkLst>
            <pc:docMk/>
            <pc:sldMk cId="693088708" sldId="311"/>
            <ac:picMk id="8" creationId="{53B560F9-5534-1E1B-3C09-797906D40C62}"/>
          </ac:picMkLst>
        </pc:picChg>
        <pc:picChg chg="add mod">
          <ac:chgData name="Silvia Colombo" userId="cdf5343d-9518-4b48-8032-805a754f9105" providerId="ADAL" clId="{FBE887D3-E3A0-4E19-8CC2-970FD0003B17}" dt="2026-01-08T13:46:57.923" v="639" actId="1076"/>
          <ac:picMkLst>
            <pc:docMk/>
            <pc:sldMk cId="693088708" sldId="311"/>
            <ac:picMk id="10" creationId="{89055F3F-F317-4145-FAFB-B4826757EB61}"/>
          </ac:picMkLst>
        </pc:picChg>
      </pc:sldChg>
      <pc:sldChg chg="addSp delSp modSp new mod ord">
        <pc:chgData name="Silvia Colombo" userId="cdf5343d-9518-4b48-8032-805a754f9105" providerId="ADAL" clId="{FBE887D3-E3A0-4E19-8CC2-970FD0003B17}" dt="2026-01-08T14:15:06.443" v="662"/>
        <pc:sldMkLst>
          <pc:docMk/>
          <pc:sldMk cId="1521113498" sldId="312"/>
        </pc:sldMkLst>
        <pc:spChg chg="add mod">
          <ac:chgData name="Silvia Colombo" userId="cdf5343d-9518-4b48-8032-805a754f9105" providerId="ADAL" clId="{FBE887D3-E3A0-4E19-8CC2-970FD0003B17}" dt="2026-01-08T14:14:52.031" v="660" actId="6549"/>
          <ac:spMkLst>
            <pc:docMk/>
            <pc:sldMk cId="1521113498" sldId="312"/>
            <ac:spMk id="4" creationId="{A8B6F916-389C-FCBA-9B6B-99D4BE8AF90C}"/>
          </ac:spMkLst>
        </pc:spChg>
        <pc:spChg chg="add mod">
          <ac:chgData name="Silvia Colombo" userId="cdf5343d-9518-4b48-8032-805a754f9105" providerId="ADAL" clId="{FBE887D3-E3A0-4E19-8CC2-970FD0003B17}" dt="2026-01-08T14:14:35.767" v="656"/>
          <ac:spMkLst>
            <pc:docMk/>
            <pc:sldMk cId="1521113498" sldId="312"/>
            <ac:spMk id="5" creationId="{5033B663-14B6-7EA5-B09C-A8C2ED58BBA7}"/>
          </ac:spMkLst>
        </pc:spChg>
      </pc:sldChg>
    </pc:docChg>
  </pc:docChgLst>
  <pc:docChgLst>
    <pc:chgData name="Tom Russell" userId="S::mert2014@ox.ac.uk::4b1064f2-bf33-4aaa-bf8f-f5954c99aa26" providerId="AD" clId="Web-{D2CB7EDF-0F9F-5EA5-1A70-F0B0147D542D}"/>
    <pc:docChg chg="modSld">
      <pc:chgData name="Tom Russell" userId="S::mert2014@ox.ac.uk::4b1064f2-bf33-4aaa-bf8f-f5954c99aa26" providerId="AD" clId="Web-{D2CB7EDF-0F9F-5EA5-1A70-F0B0147D542D}" dt="2026-01-19T13:18:59.343" v="10" actId="20577"/>
      <pc:docMkLst>
        <pc:docMk/>
      </pc:docMkLst>
      <pc:sldChg chg="modSp">
        <pc:chgData name="Tom Russell" userId="S::mert2014@ox.ac.uk::4b1064f2-bf33-4aaa-bf8f-f5954c99aa26" providerId="AD" clId="Web-{D2CB7EDF-0F9F-5EA5-1A70-F0B0147D542D}" dt="2026-01-19T13:18:39.467" v="2" actId="20577"/>
        <pc:sldMkLst>
          <pc:docMk/>
          <pc:sldMk cId="3574041065" sldId="297"/>
        </pc:sldMkLst>
        <pc:spChg chg="mod">
          <ac:chgData name="Tom Russell" userId="S::mert2014@ox.ac.uk::4b1064f2-bf33-4aaa-bf8f-f5954c99aa26" providerId="AD" clId="Web-{D2CB7EDF-0F9F-5EA5-1A70-F0B0147D542D}" dt="2026-01-19T13:18:39.467" v="2" actId="20577"/>
          <ac:spMkLst>
            <pc:docMk/>
            <pc:sldMk cId="3574041065" sldId="297"/>
            <ac:spMk id="167" creationId="{00000000-0000-0000-0000-000000000000}"/>
          </ac:spMkLst>
        </pc:spChg>
      </pc:sldChg>
      <pc:sldChg chg="modSp">
        <pc:chgData name="Tom Russell" userId="S::mert2014@ox.ac.uk::4b1064f2-bf33-4aaa-bf8f-f5954c99aa26" providerId="AD" clId="Web-{D2CB7EDF-0F9F-5EA5-1A70-F0B0147D542D}" dt="2026-01-19T13:18:42.436" v="3" actId="20577"/>
        <pc:sldMkLst>
          <pc:docMk/>
          <pc:sldMk cId="2230816992" sldId="298"/>
        </pc:sldMkLst>
        <pc:spChg chg="mod">
          <ac:chgData name="Tom Russell" userId="S::mert2014@ox.ac.uk::4b1064f2-bf33-4aaa-bf8f-f5954c99aa26" providerId="AD" clId="Web-{D2CB7EDF-0F9F-5EA5-1A70-F0B0147D542D}" dt="2026-01-19T13:18:42.436" v="3" actId="20577"/>
          <ac:spMkLst>
            <pc:docMk/>
            <pc:sldMk cId="2230816992" sldId="298"/>
            <ac:spMk id="167" creationId="{00000000-0000-0000-0000-000000000000}"/>
          </ac:spMkLst>
        </pc:spChg>
      </pc:sldChg>
      <pc:sldChg chg="modSp">
        <pc:chgData name="Tom Russell" userId="S::mert2014@ox.ac.uk::4b1064f2-bf33-4aaa-bf8f-f5954c99aa26" providerId="AD" clId="Web-{D2CB7EDF-0F9F-5EA5-1A70-F0B0147D542D}" dt="2026-01-19T13:18:45.139" v="4" actId="20577"/>
        <pc:sldMkLst>
          <pc:docMk/>
          <pc:sldMk cId="2669320641" sldId="299"/>
        </pc:sldMkLst>
        <pc:spChg chg="mod">
          <ac:chgData name="Tom Russell" userId="S::mert2014@ox.ac.uk::4b1064f2-bf33-4aaa-bf8f-f5954c99aa26" providerId="AD" clId="Web-{D2CB7EDF-0F9F-5EA5-1A70-F0B0147D542D}" dt="2026-01-19T13:18:45.139" v="4" actId="20577"/>
          <ac:spMkLst>
            <pc:docMk/>
            <pc:sldMk cId="2669320641" sldId="299"/>
            <ac:spMk id="167" creationId="{00000000-0000-0000-0000-000000000000}"/>
          </ac:spMkLst>
        </pc:spChg>
      </pc:sldChg>
      <pc:sldChg chg="modSp">
        <pc:chgData name="Tom Russell" userId="S::mert2014@ox.ac.uk::4b1064f2-bf33-4aaa-bf8f-f5954c99aa26" providerId="AD" clId="Web-{D2CB7EDF-0F9F-5EA5-1A70-F0B0147D542D}" dt="2026-01-19T13:18:48.077" v="6" actId="20577"/>
        <pc:sldMkLst>
          <pc:docMk/>
          <pc:sldMk cId="3550741812" sldId="300"/>
        </pc:sldMkLst>
        <pc:spChg chg="mod">
          <ac:chgData name="Tom Russell" userId="S::mert2014@ox.ac.uk::4b1064f2-bf33-4aaa-bf8f-f5954c99aa26" providerId="AD" clId="Web-{D2CB7EDF-0F9F-5EA5-1A70-F0B0147D542D}" dt="2026-01-19T13:18:48.077" v="6" actId="20577"/>
          <ac:spMkLst>
            <pc:docMk/>
            <pc:sldMk cId="3550741812" sldId="300"/>
            <ac:spMk id="167" creationId="{00000000-0000-0000-0000-000000000000}"/>
          </ac:spMkLst>
        </pc:spChg>
      </pc:sldChg>
      <pc:sldChg chg="modSp">
        <pc:chgData name="Tom Russell" userId="S::mert2014@ox.ac.uk::4b1064f2-bf33-4aaa-bf8f-f5954c99aa26" providerId="AD" clId="Web-{D2CB7EDF-0F9F-5EA5-1A70-F0B0147D542D}" dt="2026-01-19T13:18:50.374" v="7" actId="20577"/>
        <pc:sldMkLst>
          <pc:docMk/>
          <pc:sldMk cId="2610105728" sldId="301"/>
        </pc:sldMkLst>
        <pc:spChg chg="mod">
          <ac:chgData name="Tom Russell" userId="S::mert2014@ox.ac.uk::4b1064f2-bf33-4aaa-bf8f-f5954c99aa26" providerId="AD" clId="Web-{D2CB7EDF-0F9F-5EA5-1A70-F0B0147D542D}" dt="2026-01-19T13:18:50.374" v="7" actId="20577"/>
          <ac:spMkLst>
            <pc:docMk/>
            <pc:sldMk cId="2610105728" sldId="301"/>
            <ac:spMk id="167" creationId="{00000000-0000-0000-0000-000000000000}"/>
          </ac:spMkLst>
        </pc:spChg>
      </pc:sldChg>
      <pc:sldChg chg="modSp">
        <pc:chgData name="Tom Russell" userId="S::mert2014@ox.ac.uk::4b1064f2-bf33-4aaa-bf8f-f5954c99aa26" providerId="AD" clId="Web-{D2CB7EDF-0F9F-5EA5-1A70-F0B0147D542D}" dt="2026-01-19T13:18:52.874" v="8" actId="20577"/>
        <pc:sldMkLst>
          <pc:docMk/>
          <pc:sldMk cId="1039741806" sldId="302"/>
        </pc:sldMkLst>
        <pc:spChg chg="mod">
          <ac:chgData name="Tom Russell" userId="S::mert2014@ox.ac.uk::4b1064f2-bf33-4aaa-bf8f-f5954c99aa26" providerId="AD" clId="Web-{D2CB7EDF-0F9F-5EA5-1A70-F0B0147D542D}" dt="2026-01-19T13:18:52.874" v="8" actId="20577"/>
          <ac:spMkLst>
            <pc:docMk/>
            <pc:sldMk cId="1039741806" sldId="302"/>
            <ac:spMk id="167" creationId="{00000000-0000-0000-0000-000000000000}"/>
          </ac:spMkLst>
        </pc:spChg>
      </pc:sldChg>
      <pc:sldChg chg="modSp">
        <pc:chgData name="Tom Russell" userId="S::mert2014@ox.ac.uk::4b1064f2-bf33-4aaa-bf8f-f5954c99aa26" providerId="AD" clId="Web-{D2CB7EDF-0F9F-5EA5-1A70-F0B0147D542D}" dt="2026-01-19T13:18:56.546" v="9" actId="20577"/>
        <pc:sldMkLst>
          <pc:docMk/>
          <pc:sldMk cId="3169569971" sldId="303"/>
        </pc:sldMkLst>
        <pc:spChg chg="mod">
          <ac:chgData name="Tom Russell" userId="S::mert2014@ox.ac.uk::4b1064f2-bf33-4aaa-bf8f-f5954c99aa26" providerId="AD" clId="Web-{D2CB7EDF-0F9F-5EA5-1A70-F0B0147D542D}" dt="2026-01-19T13:18:56.546" v="9" actId="20577"/>
          <ac:spMkLst>
            <pc:docMk/>
            <pc:sldMk cId="3169569971" sldId="303"/>
            <ac:spMk id="167" creationId="{00000000-0000-0000-0000-000000000000}"/>
          </ac:spMkLst>
        </pc:spChg>
      </pc:sldChg>
      <pc:sldChg chg="modSp">
        <pc:chgData name="Tom Russell" userId="S::mert2014@ox.ac.uk::4b1064f2-bf33-4aaa-bf8f-f5954c99aa26" providerId="AD" clId="Web-{D2CB7EDF-0F9F-5EA5-1A70-F0B0147D542D}" dt="2026-01-19T13:18:59.343" v="10" actId="20577"/>
        <pc:sldMkLst>
          <pc:docMk/>
          <pc:sldMk cId="2074846304" sldId="304"/>
        </pc:sldMkLst>
        <pc:spChg chg="mod">
          <ac:chgData name="Tom Russell" userId="S::mert2014@ox.ac.uk::4b1064f2-bf33-4aaa-bf8f-f5954c99aa26" providerId="AD" clId="Web-{D2CB7EDF-0F9F-5EA5-1A70-F0B0147D542D}" dt="2026-01-19T13:18:59.343" v="10" actId="20577"/>
          <ac:spMkLst>
            <pc:docMk/>
            <pc:sldMk cId="2074846304" sldId="304"/>
            <ac:spMk id="167" creationId="{00000000-0000-0000-0000-000000000000}"/>
          </ac:spMkLst>
        </pc:spChg>
      </pc:sldChg>
      <pc:sldChg chg="modSp">
        <pc:chgData name="Tom Russell" userId="S::mert2014@ox.ac.uk::4b1064f2-bf33-4aaa-bf8f-f5954c99aa26" providerId="AD" clId="Web-{D2CB7EDF-0F9F-5EA5-1A70-F0B0147D542D}" dt="2026-01-19T13:17:54.497" v="1" actId="20577"/>
        <pc:sldMkLst>
          <pc:docMk/>
          <pc:sldMk cId="1962581195" sldId="310"/>
        </pc:sldMkLst>
        <pc:spChg chg="mod">
          <ac:chgData name="Tom Russell" userId="S::mert2014@ox.ac.uk::4b1064f2-bf33-4aaa-bf8f-f5954c99aa26" providerId="AD" clId="Web-{D2CB7EDF-0F9F-5EA5-1A70-F0B0147D542D}" dt="2026-01-19T13:17:54.497" v="1" actId="20577"/>
          <ac:spMkLst>
            <pc:docMk/>
            <pc:sldMk cId="1962581195" sldId="310"/>
            <ac:spMk id="11" creationId="{A75825BA-275F-973B-5B9F-D857A05283B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a:t>
            </a:fld>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12</a:t>
            </a:fld>
            <a:endParaRPr/>
          </a:p>
        </p:txBody>
      </p:sp>
    </p:spTree>
    <p:extLst>
      <p:ext uri="{BB962C8B-B14F-4D97-AF65-F5344CB8AC3E}">
        <p14:creationId xmlns:p14="http://schemas.microsoft.com/office/powerpoint/2010/main" val="4091274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13</a:t>
            </a:fld>
            <a:endParaRPr/>
          </a:p>
        </p:txBody>
      </p:sp>
    </p:spTree>
    <p:extLst>
      <p:ext uri="{BB962C8B-B14F-4D97-AF65-F5344CB8AC3E}">
        <p14:creationId xmlns:p14="http://schemas.microsoft.com/office/powerpoint/2010/main" val="3463111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solidFill>
                  <a:srgbClr val="C00000"/>
                </a:solidFill>
                <a:latin typeface="Arial"/>
                <a:cs typeface="Arial"/>
                <a:sym typeface="Helvetica Neue"/>
              </a:rPr>
              <a:t>Cost-Benefit Analysis – Net Present Value and maintenance costs</a:t>
            </a:r>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smtClean="0">
                <a:solidFill>
                  <a:schemeClr val="dk1"/>
                </a:solidFill>
                <a:latin typeface="Calibri"/>
                <a:ea typeface="Calibri"/>
                <a:cs typeface="Calibri"/>
                <a:sym typeface="Calibri"/>
              </a:rPr>
              <a:t>15</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162239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85750" lvl="0" indent="-285750">
              <a:spcBef>
                <a:spcPts val="0"/>
              </a:spcBef>
              <a:buClr>
                <a:schemeClr val="dk1"/>
              </a:buClr>
              <a:buSzPct val="120000"/>
              <a:buFont typeface="Arial" panose="020B0604020202020204" pitchFamily="34" charset="0"/>
              <a:buChar char="•"/>
            </a:pPr>
            <a:r>
              <a:rPr lang="en-GB" sz="1200" b="1" i="0" u="none" strike="noStrike" cap="none" dirty="0">
                <a:solidFill>
                  <a:schemeClr val="tx1"/>
                </a:solidFill>
                <a:latin typeface="Calibri"/>
                <a:ea typeface="Calibri"/>
                <a:cs typeface="Calibri"/>
                <a:sym typeface="Calibri"/>
              </a:rPr>
              <a:t>Several critiques </a:t>
            </a:r>
            <a:r>
              <a:rPr lang="en-GB" sz="1200" b="0" i="0" u="none" strike="noStrike" cap="none" dirty="0">
                <a:solidFill>
                  <a:schemeClr val="tx1"/>
                </a:solidFill>
                <a:latin typeface="Calibri"/>
                <a:ea typeface="Calibri"/>
                <a:cs typeface="Calibri"/>
                <a:sym typeface="Calibri"/>
              </a:rPr>
              <a:t>of Cost-Benefit Analysis (CBA) have emerged in recent literature</a:t>
            </a:r>
          </a:p>
          <a:p>
            <a:pPr marL="285750" lvl="0" indent="-285750">
              <a:spcBef>
                <a:spcPts val="0"/>
              </a:spcBef>
              <a:buClr>
                <a:schemeClr val="dk1"/>
              </a:buClr>
              <a:buSzPct val="120000"/>
              <a:buFont typeface="Arial" panose="020B0604020202020204" pitchFamily="34" charset="0"/>
              <a:buChar char="•"/>
            </a:pPr>
            <a:r>
              <a:rPr lang="en-GB" sz="1200" b="0" i="0" u="none" strike="noStrike" cap="none" dirty="0">
                <a:solidFill>
                  <a:schemeClr val="tx1"/>
                </a:solidFill>
                <a:latin typeface="Calibri"/>
                <a:ea typeface="Calibri"/>
                <a:cs typeface="Calibri"/>
                <a:sym typeface="Calibri"/>
              </a:rPr>
              <a:t>Example: Evaluating a hydroelectric dam project over an ecologically diverse forest</a:t>
            </a:r>
          </a:p>
          <a:p>
            <a:pPr marL="285750" lvl="0" indent="-285750">
              <a:spcBef>
                <a:spcPts val="0"/>
              </a:spcBef>
              <a:buClr>
                <a:schemeClr val="dk1"/>
              </a:buClr>
              <a:buSzPct val="120000"/>
              <a:buFont typeface="Arial" panose="020B0604020202020204" pitchFamily="34" charset="0"/>
              <a:buChar char="•"/>
            </a:pPr>
            <a:r>
              <a:rPr lang="en-GB" sz="1200" b="0" i="0" u="none" strike="noStrike" cap="none" dirty="0">
                <a:solidFill>
                  <a:schemeClr val="tx1"/>
                </a:solidFill>
                <a:latin typeface="Calibri"/>
                <a:ea typeface="Calibri"/>
                <a:cs typeface="Calibri"/>
                <a:sym typeface="Calibri"/>
              </a:rPr>
              <a:t>Easy to cost in terms of materials and </a:t>
            </a:r>
            <a:r>
              <a:rPr lang="en-GB" sz="1200" b="0" i="0" u="none" strike="noStrike" cap="none" dirty="0" err="1">
                <a:solidFill>
                  <a:schemeClr val="tx1"/>
                </a:solidFill>
                <a:latin typeface="Calibri"/>
                <a:ea typeface="Calibri"/>
                <a:cs typeface="Calibri"/>
                <a:sym typeface="Calibri"/>
              </a:rPr>
              <a:t>labor</a:t>
            </a:r>
            <a:r>
              <a:rPr lang="en-GB" sz="1200" b="0" i="0" u="none" strike="noStrike" cap="none" dirty="0">
                <a:solidFill>
                  <a:schemeClr val="tx1"/>
                </a:solidFill>
                <a:latin typeface="Calibri"/>
                <a:ea typeface="Calibri"/>
                <a:cs typeface="Calibri"/>
                <a:sym typeface="Calibri"/>
              </a:rPr>
              <a:t>, but challenging to assess externalities and benefits</a:t>
            </a:r>
          </a:p>
          <a:p>
            <a:pPr marL="285750" lvl="0" indent="-285750">
              <a:spcBef>
                <a:spcPts val="0"/>
              </a:spcBef>
              <a:buClr>
                <a:schemeClr val="dk1"/>
              </a:buClr>
              <a:buSzPct val="120000"/>
              <a:buFont typeface="Arial" panose="020B0604020202020204" pitchFamily="34" charset="0"/>
              <a:buChar char="•"/>
            </a:pPr>
            <a:r>
              <a:rPr lang="en-GB" sz="1200" b="0" i="0" u="none" strike="noStrike" cap="none" dirty="0">
                <a:solidFill>
                  <a:schemeClr val="tx1"/>
                </a:solidFill>
                <a:latin typeface="Calibri"/>
                <a:ea typeface="Calibri"/>
                <a:cs typeface="Calibri"/>
                <a:sym typeface="Calibri"/>
              </a:rPr>
              <a:t>Questions include the </a:t>
            </a:r>
            <a:r>
              <a:rPr lang="en-GB" sz="1200" b="1" i="0" u="none" strike="noStrike" cap="none" dirty="0">
                <a:solidFill>
                  <a:schemeClr val="tx1"/>
                </a:solidFill>
                <a:latin typeface="Calibri"/>
                <a:ea typeface="Calibri"/>
                <a:cs typeface="Calibri"/>
                <a:sym typeface="Calibri"/>
              </a:rPr>
              <a:t>value of the displaced ecosystem, customer willingness to pay, and resident preferences</a:t>
            </a:r>
          </a:p>
          <a:p>
            <a:pPr marL="285750" lvl="0" indent="-285750">
              <a:spcBef>
                <a:spcPts val="0"/>
              </a:spcBef>
              <a:buClr>
                <a:schemeClr val="dk1"/>
              </a:buClr>
              <a:buSzPct val="120000"/>
              <a:buFont typeface="Arial" panose="020B0604020202020204" pitchFamily="34" charset="0"/>
              <a:buChar char="•"/>
            </a:pPr>
            <a:r>
              <a:rPr lang="en-GB" sz="1200" b="0" i="0" u="none" strike="noStrike" cap="none" dirty="0">
                <a:solidFill>
                  <a:schemeClr val="tx1"/>
                </a:solidFill>
                <a:latin typeface="Calibri"/>
                <a:ea typeface="Calibri"/>
                <a:cs typeface="Calibri"/>
                <a:sym typeface="Calibri"/>
              </a:rPr>
              <a:t>CBA requires absolute </a:t>
            </a:r>
            <a:r>
              <a:rPr lang="en-GB" sz="1200" b="1" i="0" u="none" strike="noStrike" cap="none" dirty="0">
                <a:solidFill>
                  <a:schemeClr val="tx1"/>
                </a:solidFill>
                <a:latin typeface="Calibri"/>
                <a:ea typeface="Calibri"/>
                <a:cs typeface="Calibri"/>
                <a:sym typeface="Calibri"/>
              </a:rPr>
              <a:t>monetary values for complex variables</a:t>
            </a:r>
            <a:r>
              <a:rPr lang="en-GB" sz="1200" b="0" i="0" u="none" strike="noStrike" cap="none" dirty="0">
                <a:solidFill>
                  <a:schemeClr val="tx1"/>
                </a:solidFill>
                <a:latin typeface="Calibri"/>
                <a:ea typeface="Calibri"/>
                <a:cs typeface="Calibri"/>
                <a:sym typeface="Calibri"/>
              </a:rPr>
              <a:t>, which it may not adequately address</a:t>
            </a:r>
          </a:p>
          <a:p>
            <a:pPr marL="285750" lvl="0" indent="-285750">
              <a:spcBef>
                <a:spcPts val="0"/>
              </a:spcBef>
              <a:buClr>
                <a:schemeClr val="dk1"/>
              </a:buClr>
              <a:buSzPct val="120000"/>
              <a:buFont typeface="Arial" panose="020B0604020202020204" pitchFamily="34" charset="0"/>
              <a:buChar char="•"/>
            </a:pPr>
            <a:r>
              <a:rPr lang="en-GB" sz="1200" b="0" i="0" u="none" strike="noStrike" cap="none" dirty="0">
                <a:solidFill>
                  <a:schemeClr val="tx1"/>
                </a:solidFill>
                <a:latin typeface="Calibri"/>
                <a:ea typeface="Calibri"/>
                <a:cs typeface="Calibri"/>
                <a:sym typeface="Calibri"/>
              </a:rPr>
              <a:t>Despite its limitations, CBA remains </a:t>
            </a:r>
            <a:r>
              <a:rPr lang="en-GB" sz="1200" b="1" i="0" u="none" strike="noStrike" cap="none" dirty="0">
                <a:solidFill>
                  <a:schemeClr val="tx1"/>
                </a:solidFill>
                <a:latin typeface="Calibri"/>
                <a:ea typeface="Calibri"/>
                <a:cs typeface="Calibri"/>
                <a:sym typeface="Calibri"/>
              </a:rPr>
              <a:t>widely used </a:t>
            </a:r>
            <a:r>
              <a:rPr lang="en-GB" sz="1200" b="0" i="0" u="none" strike="noStrike" cap="none" dirty="0">
                <a:solidFill>
                  <a:schemeClr val="tx1"/>
                </a:solidFill>
                <a:latin typeface="Calibri"/>
                <a:ea typeface="Calibri"/>
                <a:cs typeface="Calibri"/>
                <a:sym typeface="Calibri"/>
              </a:rPr>
              <a:t>in financial analysis of infrastructure projects</a:t>
            </a:r>
          </a:p>
          <a:p>
            <a:pPr marL="285750" lvl="0" indent="-285750">
              <a:spcBef>
                <a:spcPts val="0"/>
              </a:spcBef>
              <a:buClr>
                <a:schemeClr val="dk1"/>
              </a:buClr>
              <a:buSzPct val="120000"/>
              <a:buFont typeface="Arial" panose="020B0604020202020204" pitchFamily="34" charset="0"/>
              <a:buChar char="•"/>
            </a:pPr>
            <a:r>
              <a:rPr lang="en-GB" sz="1200" b="0" i="0" u="none" strike="noStrike" cap="none" dirty="0">
                <a:solidFill>
                  <a:schemeClr val="tx1"/>
                </a:solidFill>
                <a:latin typeface="Calibri"/>
                <a:ea typeface="Calibri"/>
                <a:cs typeface="Calibri"/>
                <a:sym typeface="Calibri"/>
              </a:rPr>
              <a:t>The ongoing political debate focuses on whether CBA should continue being the standard, with some advocating for improved frameworks</a:t>
            </a:r>
          </a:p>
          <a:p>
            <a:pPr marL="285750" lvl="0" indent="-285750">
              <a:spcBef>
                <a:spcPts val="0"/>
              </a:spcBef>
              <a:buClr>
                <a:schemeClr val="dk1"/>
              </a:buClr>
              <a:buSzPct val="120000"/>
              <a:buFont typeface="Arial" panose="020B0604020202020204" pitchFamily="34" charset="0"/>
              <a:buChar char="•"/>
            </a:pPr>
            <a:r>
              <a:rPr lang="en-GB" sz="1200" b="0" i="0" u="none" strike="noStrike" cap="none" dirty="0">
                <a:solidFill>
                  <a:schemeClr val="tx1"/>
                </a:solidFill>
                <a:latin typeface="Calibri"/>
                <a:ea typeface="Calibri"/>
                <a:cs typeface="Calibri"/>
                <a:sym typeface="Calibri"/>
              </a:rPr>
              <a:t>Four alternative approaches to cost-benefit analyses include:</a:t>
            </a:r>
          </a:p>
          <a:p>
            <a:pPr marL="592138" lvl="0" indent="-342900">
              <a:spcBef>
                <a:spcPts val="0"/>
              </a:spcBef>
              <a:buClr>
                <a:schemeClr val="dk1"/>
              </a:buClr>
              <a:buSzPct val="100000"/>
              <a:buFont typeface="+mj-lt"/>
              <a:buAutoNum type="arabicPeriod"/>
            </a:pPr>
            <a:r>
              <a:rPr lang="en-GB" sz="1200" b="1" i="0" u="none" strike="noStrike" cap="none" dirty="0">
                <a:solidFill>
                  <a:schemeClr val="tx1"/>
                </a:solidFill>
                <a:latin typeface="Calibri"/>
                <a:ea typeface="Calibri"/>
                <a:cs typeface="Calibri"/>
                <a:sym typeface="Calibri"/>
              </a:rPr>
              <a:t>Multi-objective analysis</a:t>
            </a:r>
          </a:p>
          <a:p>
            <a:pPr marL="592138" lvl="0" indent="-342900">
              <a:spcBef>
                <a:spcPts val="0"/>
              </a:spcBef>
              <a:buClr>
                <a:schemeClr val="dk1"/>
              </a:buClr>
              <a:buSzPct val="100000"/>
              <a:buFont typeface="+mj-lt"/>
              <a:buAutoNum type="arabicPeriod"/>
            </a:pPr>
            <a:r>
              <a:rPr lang="en-GB" sz="1200" b="1" i="0" u="none" strike="noStrike" cap="none" dirty="0">
                <a:solidFill>
                  <a:schemeClr val="tx1"/>
                </a:solidFill>
                <a:latin typeface="Calibri"/>
                <a:ea typeface="Calibri"/>
                <a:cs typeface="Calibri"/>
                <a:sym typeface="Calibri"/>
              </a:rPr>
              <a:t>Decision-making under uncertainty</a:t>
            </a:r>
          </a:p>
          <a:p>
            <a:pPr marL="592138" lvl="0" indent="-342900">
              <a:spcBef>
                <a:spcPts val="0"/>
              </a:spcBef>
              <a:buClr>
                <a:schemeClr val="dk1"/>
              </a:buClr>
              <a:buSzPct val="100000"/>
              <a:buFont typeface="+mj-lt"/>
              <a:buAutoNum type="arabicPeriod"/>
            </a:pPr>
            <a:r>
              <a:rPr lang="en-GB" sz="1200" b="1" i="0" u="none" strike="noStrike" cap="none" dirty="0">
                <a:solidFill>
                  <a:schemeClr val="tx1"/>
                </a:solidFill>
                <a:latin typeface="Calibri"/>
                <a:ea typeface="Calibri"/>
                <a:cs typeface="Calibri"/>
                <a:sym typeface="Calibri"/>
              </a:rPr>
              <a:t>Cost-effectiveness analysis</a:t>
            </a:r>
          </a:p>
          <a:p>
            <a:pPr marL="592138" lvl="0" indent="-342900">
              <a:spcBef>
                <a:spcPts val="0"/>
              </a:spcBef>
              <a:buClr>
                <a:schemeClr val="dk1"/>
              </a:buClr>
              <a:buSzPct val="100000"/>
              <a:buFont typeface="+mj-lt"/>
              <a:buAutoNum type="arabicPeriod"/>
            </a:pPr>
            <a:r>
              <a:rPr lang="en-GB" sz="1200" b="1" i="0" u="none" strike="noStrike" cap="none" dirty="0">
                <a:solidFill>
                  <a:schemeClr val="tx1"/>
                </a:solidFill>
                <a:latin typeface="Calibri"/>
                <a:ea typeface="Calibri"/>
                <a:cs typeface="Calibri"/>
                <a:sym typeface="Calibri"/>
              </a:rPr>
              <a:t>Holistic comparison of costs and benefits</a:t>
            </a:r>
          </a:p>
          <a:p>
            <a:pPr marL="285750" lvl="0" indent="-285750">
              <a:spcBef>
                <a:spcPts val="0"/>
              </a:spcBef>
              <a:buClr>
                <a:schemeClr val="dk1"/>
              </a:buClr>
              <a:buSzPct val="120000"/>
              <a:buFont typeface="Arial" panose="020B0604020202020204" pitchFamily="34" charset="0"/>
              <a:buChar char="•"/>
            </a:pPr>
            <a:r>
              <a:rPr lang="en-GB" sz="1200" b="0" i="0" u="none" strike="noStrike" cap="none" dirty="0">
                <a:solidFill>
                  <a:schemeClr val="tx1"/>
                </a:solidFill>
                <a:latin typeface="Calibri"/>
                <a:ea typeface="Calibri"/>
                <a:cs typeface="Calibri"/>
                <a:sym typeface="Calibri"/>
              </a:rPr>
              <a:t>Focus on multi-objective analysis, as it is commonly used in infrastructure research</a:t>
            </a:r>
            <a:endParaRPr lang="en-GB" sz="1200" b="1" i="0" u="none" strike="noStrike" cap="none" dirty="0">
              <a:solidFill>
                <a:schemeClr val="tx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16</a:t>
            </a:fld>
            <a:endParaRPr/>
          </a:p>
        </p:txBody>
      </p:sp>
    </p:spTree>
    <p:extLst>
      <p:ext uri="{BB962C8B-B14F-4D97-AF65-F5344CB8AC3E}">
        <p14:creationId xmlns:p14="http://schemas.microsoft.com/office/powerpoint/2010/main" val="2380753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sz="1200" b="0" i="1" u="none" strike="noStrike" cap="none" dirty="0">
                <a:solidFill>
                  <a:srgbClr val="444444"/>
                </a:solidFill>
                <a:latin typeface="Calibri"/>
                <a:ea typeface="Calibri"/>
                <a:cs typeface="Calibri"/>
                <a:sym typeface="Calibri"/>
              </a:rPr>
              <a:t>Figure: The doughnut economics model </a:t>
            </a: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17</a:t>
            </a:fld>
            <a:endParaRPr dirty="0"/>
          </a:p>
        </p:txBody>
      </p:sp>
    </p:spTree>
    <p:extLst>
      <p:ext uri="{BB962C8B-B14F-4D97-AF65-F5344CB8AC3E}">
        <p14:creationId xmlns:p14="http://schemas.microsoft.com/office/powerpoint/2010/main" val="7631990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lnSpc>
                <a:spcPct val="90000"/>
              </a:lnSpc>
              <a:spcBef>
                <a:spcPts val="0"/>
              </a:spcBef>
              <a:spcAft>
                <a:spcPts val="0"/>
              </a:spcAft>
              <a:buClr>
                <a:schemeClr val="dk1"/>
              </a:buClr>
              <a:buSzPct val="120000"/>
              <a:buFont typeface="Arial" panose="020B0604020202020204" pitchFamily="34" charset="0"/>
              <a:buChar char="•"/>
            </a:pPr>
            <a:r>
              <a:rPr lang="en-GB" sz="1200" b="1" i="0" u="none" strike="noStrike" cap="none" dirty="0">
                <a:solidFill>
                  <a:srgbClr val="1C1C1C"/>
                </a:solidFill>
                <a:effectLst/>
                <a:latin typeface="Calibri"/>
                <a:ea typeface="Calibri"/>
                <a:cs typeface="Calibri"/>
                <a:sym typeface="Calibri"/>
              </a:rPr>
              <a:t>Objective</a:t>
            </a:r>
            <a:r>
              <a:rPr lang="en-GB" sz="1200" b="0" i="0" u="none" strike="noStrike" cap="none" dirty="0">
                <a:solidFill>
                  <a:srgbClr val="1C1C1C"/>
                </a:solidFill>
                <a:effectLst/>
                <a:latin typeface="Calibri"/>
                <a:ea typeface="Calibri"/>
                <a:cs typeface="Calibri"/>
                <a:sym typeface="Calibri"/>
              </a:rPr>
              <a:t>: Plan water resources for London over the next 30 years to ensure adequate drinking water supplies</a:t>
            </a:r>
          </a:p>
          <a:p>
            <a:pPr marL="171450" lvl="0" indent="-171450" algn="l" rtl="0">
              <a:lnSpc>
                <a:spcPct val="90000"/>
              </a:lnSpc>
              <a:spcBef>
                <a:spcPts val="0"/>
              </a:spcBef>
              <a:spcAft>
                <a:spcPts val="0"/>
              </a:spcAft>
              <a:buClr>
                <a:schemeClr val="dk1"/>
              </a:buClr>
              <a:buSzPct val="120000"/>
              <a:buFont typeface="Arial" panose="020B0604020202020204" pitchFamily="34" charset="0"/>
              <a:buChar char="•"/>
            </a:pPr>
            <a:r>
              <a:rPr lang="en-GB" sz="1200" b="0" i="0" u="none" strike="noStrike" cap="none" dirty="0">
                <a:solidFill>
                  <a:srgbClr val="1C1C1C"/>
                </a:solidFill>
                <a:effectLst/>
                <a:latin typeface="Calibri"/>
                <a:ea typeface="Calibri"/>
                <a:cs typeface="Calibri"/>
                <a:sym typeface="Calibri"/>
              </a:rPr>
              <a:t>Framework Stages:</a:t>
            </a:r>
          </a:p>
          <a:p>
            <a:pPr marL="0" lvl="0" indent="0" algn="l" rtl="0">
              <a:lnSpc>
                <a:spcPct val="90000"/>
              </a:lnSpc>
              <a:spcBef>
                <a:spcPts val="0"/>
              </a:spcBef>
              <a:spcAft>
                <a:spcPts val="0"/>
              </a:spcAft>
              <a:buClr>
                <a:schemeClr val="dk1"/>
              </a:buClr>
              <a:buSzPct val="120000"/>
              <a:buNone/>
            </a:pPr>
            <a:r>
              <a:rPr lang="en-GB" sz="1200" b="0" i="0" u="none" strike="noStrike" cap="none" dirty="0">
                <a:solidFill>
                  <a:srgbClr val="1C1C1C"/>
                </a:solidFill>
                <a:effectLst/>
                <a:latin typeface="Calibri"/>
                <a:ea typeface="Calibri"/>
                <a:cs typeface="Calibri"/>
                <a:sym typeface="Calibri"/>
              </a:rPr>
              <a:t> </a:t>
            </a:r>
          </a:p>
          <a:p>
            <a:pPr marL="0" lvl="0" indent="0" algn="l" rtl="0">
              <a:lnSpc>
                <a:spcPct val="90000"/>
              </a:lnSpc>
              <a:spcBef>
                <a:spcPts val="0"/>
              </a:spcBef>
              <a:spcAft>
                <a:spcPts val="0"/>
              </a:spcAft>
              <a:buClr>
                <a:schemeClr val="dk1"/>
              </a:buClr>
              <a:buSzPts val="2800"/>
              <a:buNone/>
            </a:pPr>
            <a:r>
              <a:rPr lang="en-GB" sz="1200" b="1" i="0" u="none" strike="noStrike" cap="none" dirty="0">
                <a:solidFill>
                  <a:srgbClr val="1C1C1C"/>
                </a:solidFill>
                <a:effectLst/>
                <a:latin typeface="Calibri"/>
                <a:ea typeface="Calibri"/>
                <a:cs typeface="Calibri"/>
                <a:sym typeface="Calibri"/>
              </a:rPr>
              <a:t>1. Problem Definition</a:t>
            </a:r>
            <a:r>
              <a:rPr lang="en-GB" sz="1200" b="0" i="0" u="none" strike="noStrike" cap="none" dirty="0">
                <a:solidFill>
                  <a:srgbClr val="1C1C1C"/>
                </a:solidFill>
                <a:effectLst/>
                <a:latin typeface="Calibri"/>
                <a:ea typeface="Calibri"/>
                <a:cs typeface="Calibri"/>
                <a:sym typeface="Calibri"/>
              </a:rPr>
              <a:t>:</a:t>
            </a:r>
          </a:p>
          <a:p>
            <a:pPr marL="361950" lvl="0" indent="-171450" algn="l" rtl="0">
              <a:lnSpc>
                <a:spcPct val="90000"/>
              </a:lnSpc>
              <a:spcBef>
                <a:spcPts val="0"/>
              </a:spcBef>
              <a:spcAft>
                <a:spcPts val="0"/>
              </a:spcAft>
              <a:buClr>
                <a:schemeClr val="dk1"/>
              </a:buClr>
              <a:buSzPct val="120000"/>
              <a:buFont typeface="Arial" panose="020B0604020202020204" pitchFamily="34" charset="0"/>
              <a:buChar char="•"/>
            </a:pPr>
            <a:r>
              <a:rPr lang="en-GB" sz="1200" b="0" i="0" u="none" strike="noStrike" cap="none" dirty="0">
                <a:solidFill>
                  <a:srgbClr val="1C1C1C"/>
                </a:solidFill>
                <a:effectLst/>
                <a:latin typeface="Calibri"/>
                <a:ea typeface="Calibri"/>
                <a:cs typeface="Calibri"/>
                <a:sym typeface="Calibri"/>
              </a:rPr>
              <a:t>Discuss scope with stakeholders</a:t>
            </a:r>
          </a:p>
          <a:p>
            <a:pPr marL="361950" lvl="0" indent="-171450" algn="l" rtl="0">
              <a:lnSpc>
                <a:spcPct val="90000"/>
              </a:lnSpc>
              <a:spcBef>
                <a:spcPts val="0"/>
              </a:spcBef>
              <a:spcAft>
                <a:spcPts val="0"/>
              </a:spcAft>
              <a:buClr>
                <a:schemeClr val="dk1"/>
              </a:buClr>
              <a:buSzPct val="120000"/>
              <a:buFont typeface="Arial" panose="020B0604020202020204" pitchFamily="34" charset="0"/>
              <a:buChar char="•"/>
            </a:pPr>
            <a:r>
              <a:rPr lang="en-GB" sz="1200" b="0" i="0" u="none" strike="noStrike" cap="none" dirty="0">
                <a:solidFill>
                  <a:srgbClr val="1C1C1C"/>
                </a:solidFill>
                <a:effectLst/>
                <a:latin typeface="Calibri"/>
                <a:ea typeface="Calibri"/>
                <a:cs typeface="Calibri"/>
                <a:sym typeface="Calibri"/>
              </a:rPr>
              <a:t>Use scenarios to capture uncertainties (e.g., population growth, water demand, climate change)</a:t>
            </a:r>
          </a:p>
          <a:p>
            <a:pPr marL="361950" lvl="0" indent="-171450" algn="l" rtl="0">
              <a:lnSpc>
                <a:spcPct val="90000"/>
              </a:lnSpc>
              <a:spcBef>
                <a:spcPts val="0"/>
              </a:spcBef>
              <a:spcAft>
                <a:spcPts val="0"/>
              </a:spcAft>
              <a:buClr>
                <a:schemeClr val="dk1"/>
              </a:buClr>
              <a:buSzPct val="120000"/>
              <a:buFont typeface="Arial" panose="020B0604020202020204" pitchFamily="34" charset="0"/>
              <a:buChar char="•"/>
            </a:pPr>
            <a:r>
              <a:rPr lang="en-GB" sz="1200" b="0" i="0" u="none" strike="noStrike" cap="none" dirty="0">
                <a:solidFill>
                  <a:srgbClr val="1C1C1C"/>
                </a:solidFill>
                <a:effectLst/>
                <a:latin typeface="Calibri"/>
                <a:ea typeface="Calibri"/>
                <a:cs typeface="Calibri"/>
                <a:sym typeface="Calibri"/>
              </a:rPr>
              <a:t>Define options for infrastructure and policy interventions</a:t>
            </a:r>
          </a:p>
          <a:p>
            <a:pPr marL="0" lvl="0" indent="0" algn="l" rtl="0">
              <a:lnSpc>
                <a:spcPct val="90000"/>
              </a:lnSpc>
              <a:spcBef>
                <a:spcPts val="0"/>
              </a:spcBef>
              <a:spcAft>
                <a:spcPts val="0"/>
              </a:spcAft>
              <a:buClr>
                <a:schemeClr val="dk1"/>
              </a:buClr>
              <a:buSzPts val="2800"/>
              <a:buNone/>
            </a:pPr>
            <a:r>
              <a:rPr lang="en-GB" sz="1200" b="1" i="0" u="none" strike="noStrike" cap="none" dirty="0">
                <a:solidFill>
                  <a:srgbClr val="1C1C1C"/>
                </a:solidFill>
                <a:effectLst/>
                <a:latin typeface="Calibri"/>
                <a:ea typeface="Calibri"/>
                <a:cs typeface="Calibri"/>
                <a:sym typeface="Calibri"/>
              </a:rPr>
              <a:t>2. Model Development &amp; Simulation</a:t>
            </a:r>
            <a:r>
              <a:rPr lang="en-GB" sz="1200" b="0" i="0" u="none" strike="noStrike" cap="none" dirty="0">
                <a:solidFill>
                  <a:srgbClr val="1C1C1C"/>
                </a:solidFill>
                <a:effectLst/>
                <a:latin typeface="Calibri"/>
                <a:ea typeface="Calibri"/>
                <a:cs typeface="Calibri"/>
                <a:sym typeface="Calibri"/>
              </a:rPr>
              <a:t>: </a:t>
            </a:r>
          </a:p>
          <a:p>
            <a:pPr marL="534988"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200" b="0" i="0" u="none" strike="noStrike" cap="none" dirty="0">
                <a:solidFill>
                  <a:srgbClr val="1C1C1C"/>
                </a:solidFill>
                <a:effectLst/>
                <a:latin typeface="Calibri"/>
                <a:ea typeface="Calibri"/>
                <a:cs typeface="Calibri"/>
                <a:sym typeface="Calibri"/>
              </a:rPr>
              <a:t>Simulate each option under defined scenarios</a:t>
            </a:r>
          </a:p>
          <a:p>
            <a:pPr marL="534988"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200" b="0" i="0" u="none" strike="noStrike" cap="none" dirty="0">
                <a:solidFill>
                  <a:srgbClr val="1C1C1C"/>
                </a:solidFill>
                <a:effectLst/>
                <a:latin typeface="Calibri"/>
                <a:ea typeface="Calibri"/>
                <a:cs typeface="Calibri"/>
                <a:sym typeface="Calibri"/>
              </a:rPr>
              <a:t>Explore "what-if" scenarios for anticipated outcomes</a:t>
            </a:r>
          </a:p>
          <a:p>
            <a:pPr marL="0" lvl="0" indent="0" algn="l" rtl="0">
              <a:lnSpc>
                <a:spcPct val="90000"/>
              </a:lnSpc>
              <a:spcBef>
                <a:spcPts val="0"/>
              </a:spcBef>
              <a:spcAft>
                <a:spcPts val="0"/>
              </a:spcAft>
              <a:buClr>
                <a:schemeClr val="dk1"/>
              </a:buClr>
              <a:buSzPts val="2800"/>
              <a:buNone/>
            </a:pPr>
            <a:r>
              <a:rPr lang="en-GB" sz="1200" b="1" i="0" u="none" strike="noStrike" cap="none" dirty="0">
                <a:solidFill>
                  <a:srgbClr val="1C1C1C"/>
                </a:solidFill>
                <a:effectLst/>
                <a:latin typeface="Calibri"/>
                <a:ea typeface="Calibri"/>
                <a:cs typeface="Calibri"/>
                <a:sym typeface="Calibri"/>
              </a:rPr>
              <a:t>3. Criteria Evaluation</a:t>
            </a:r>
            <a:r>
              <a:rPr lang="en-GB" sz="1200" b="0" i="0" u="none" strike="noStrike" cap="none" dirty="0">
                <a:solidFill>
                  <a:srgbClr val="1C1C1C"/>
                </a:solidFill>
                <a:effectLst/>
                <a:latin typeface="Calibri"/>
                <a:ea typeface="Calibri"/>
                <a:cs typeface="Calibri"/>
                <a:sym typeface="Calibri"/>
              </a:rPr>
              <a:t>: </a:t>
            </a:r>
          </a:p>
          <a:p>
            <a:pPr marL="592138" lvl="0" indent="-342900" algn="l" rtl="0">
              <a:lnSpc>
                <a:spcPct val="90000"/>
              </a:lnSpc>
              <a:spcBef>
                <a:spcPts val="0"/>
              </a:spcBef>
              <a:spcAft>
                <a:spcPts val="0"/>
              </a:spcAft>
              <a:buClr>
                <a:schemeClr val="dk1"/>
              </a:buClr>
              <a:buSzPct val="100000"/>
              <a:buFont typeface="+mj-lt"/>
              <a:buAutoNum type="arabicPeriod"/>
            </a:pPr>
            <a:r>
              <a:rPr lang="en-GB" sz="1200" b="0" i="0" u="none" strike="noStrike" cap="none" dirty="0">
                <a:solidFill>
                  <a:srgbClr val="1C1C1C"/>
                </a:solidFill>
                <a:effectLst/>
                <a:latin typeface="Calibri"/>
                <a:ea typeface="Calibri"/>
                <a:cs typeface="Calibri"/>
                <a:sym typeface="Calibri"/>
              </a:rPr>
              <a:t>Minimize risk of water shortages</a:t>
            </a:r>
          </a:p>
          <a:p>
            <a:pPr marL="592138" lvl="0" indent="-342900" algn="l" rtl="0">
              <a:lnSpc>
                <a:spcPct val="90000"/>
              </a:lnSpc>
              <a:spcBef>
                <a:spcPts val="0"/>
              </a:spcBef>
              <a:spcAft>
                <a:spcPts val="0"/>
              </a:spcAft>
              <a:buClr>
                <a:schemeClr val="dk1"/>
              </a:buClr>
              <a:buSzPct val="100000"/>
              <a:buFont typeface="+mj-lt"/>
              <a:buAutoNum type="arabicPeriod"/>
            </a:pPr>
            <a:r>
              <a:rPr lang="en-GB" sz="1200" b="0" i="0" u="none" strike="noStrike" cap="none" dirty="0">
                <a:solidFill>
                  <a:srgbClr val="1C1C1C"/>
                </a:solidFill>
                <a:effectLst/>
                <a:latin typeface="Calibri"/>
                <a:ea typeface="Calibri"/>
                <a:cs typeface="Calibri"/>
                <a:sym typeface="Calibri"/>
              </a:rPr>
              <a:t>Minimize total carbon emissions</a:t>
            </a:r>
          </a:p>
          <a:p>
            <a:pPr marL="592138" lvl="0" indent="-342900" algn="l" rtl="0">
              <a:lnSpc>
                <a:spcPct val="90000"/>
              </a:lnSpc>
              <a:spcBef>
                <a:spcPts val="0"/>
              </a:spcBef>
              <a:spcAft>
                <a:spcPts val="0"/>
              </a:spcAft>
              <a:buClr>
                <a:schemeClr val="dk1"/>
              </a:buClr>
              <a:buSzPct val="100000"/>
              <a:buFont typeface="+mj-lt"/>
              <a:buAutoNum type="arabicPeriod"/>
            </a:pPr>
            <a:r>
              <a:rPr lang="en-GB" sz="1200" b="0" i="0" u="none" strike="noStrike" cap="none" dirty="0">
                <a:solidFill>
                  <a:srgbClr val="1C1C1C"/>
                </a:solidFill>
                <a:effectLst/>
                <a:latin typeface="Calibri"/>
                <a:ea typeface="Calibri"/>
                <a:cs typeface="Calibri"/>
                <a:sym typeface="Calibri"/>
              </a:rPr>
              <a:t>Minimize air pollutants from the water system</a:t>
            </a:r>
          </a:p>
          <a:p>
            <a:pPr marL="592138" lvl="0" indent="-342900" algn="l" rtl="0">
              <a:lnSpc>
                <a:spcPct val="90000"/>
              </a:lnSpc>
              <a:spcBef>
                <a:spcPts val="0"/>
              </a:spcBef>
              <a:spcAft>
                <a:spcPts val="0"/>
              </a:spcAft>
              <a:buClr>
                <a:schemeClr val="dk1"/>
              </a:buClr>
              <a:buSzPct val="100000"/>
              <a:buFont typeface="+mj-lt"/>
              <a:buAutoNum type="arabicPeriod"/>
            </a:pPr>
            <a:r>
              <a:rPr lang="en-GB" sz="1200" b="0" i="0" u="none" strike="noStrike" cap="none" dirty="0">
                <a:solidFill>
                  <a:srgbClr val="1C1C1C"/>
                </a:solidFill>
                <a:effectLst/>
                <a:latin typeface="Calibri"/>
                <a:ea typeface="Calibri"/>
                <a:cs typeface="Calibri"/>
                <a:sym typeface="Calibri"/>
              </a:rPr>
              <a:t>Minimize groundwater usage</a:t>
            </a:r>
          </a:p>
          <a:p>
            <a:pPr marL="592138" lvl="0" indent="-342900" algn="l" rtl="0">
              <a:lnSpc>
                <a:spcPct val="90000"/>
              </a:lnSpc>
              <a:spcBef>
                <a:spcPts val="0"/>
              </a:spcBef>
              <a:spcAft>
                <a:spcPts val="0"/>
              </a:spcAft>
              <a:buClr>
                <a:schemeClr val="dk1"/>
              </a:buClr>
              <a:buSzPct val="100000"/>
              <a:buFont typeface="+mj-lt"/>
              <a:buAutoNum type="arabicPeriod"/>
            </a:pPr>
            <a:r>
              <a:rPr lang="en-GB" sz="1200" b="0" i="0" u="none" strike="noStrike" cap="none" dirty="0">
                <a:solidFill>
                  <a:srgbClr val="1C1C1C"/>
                </a:solidFill>
                <a:effectLst/>
                <a:latin typeface="Calibri"/>
                <a:ea typeface="Calibri"/>
                <a:cs typeface="Calibri"/>
                <a:sym typeface="Calibri"/>
              </a:rPr>
              <a:t>Maximize average water storage levels</a:t>
            </a:r>
            <a:endParaRPr lang="en-GB" sz="1200" dirty="0">
              <a:solidFill>
                <a:srgbClr val="1C1C1C"/>
              </a:solidFill>
            </a:endParaRPr>
          </a:p>
          <a:p>
            <a:pPr marL="592138" lvl="0" indent="-342900" algn="l" rtl="0">
              <a:lnSpc>
                <a:spcPct val="90000"/>
              </a:lnSpc>
              <a:spcBef>
                <a:spcPts val="0"/>
              </a:spcBef>
              <a:spcAft>
                <a:spcPts val="0"/>
              </a:spcAft>
              <a:buClr>
                <a:schemeClr val="dk1"/>
              </a:buClr>
              <a:buSzPct val="100000"/>
              <a:buFont typeface="+mj-lt"/>
              <a:buAutoNum type="arabicPeriod"/>
            </a:pPr>
            <a:r>
              <a:rPr lang="en-GB" sz="1200" b="0" i="0" u="none" strike="noStrike" cap="none" dirty="0">
                <a:solidFill>
                  <a:srgbClr val="1C1C1C"/>
                </a:solidFill>
                <a:effectLst/>
                <a:latin typeface="Calibri"/>
                <a:ea typeface="Calibri"/>
                <a:cs typeface="Calibri"/>
                <a:sym typeface="Calibri"/>
              </a:rPr>
              <a:t>Minimize total expenditure</a:t>
            </a:r>
            <a:endParaRPr lang="en-GB" sz="1200" b="1" i="0" u="none" strike="noStrike" cap="none" dirty="0">
              <a:solidFill>
                <a:schemeClr val="accent5">
                  <a:lumMod val="60000"/>
                  <a:lumOff val="40000"/>
                </a:schemeClr>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t>Figure: </a:t>
            </a:r>
            <a:r>
              <a:rPr lang="en-GB" sz="1200" b="0" i="1" u="none" strike="noStrike" cap="none" dirty="0">
                <a:solidFill>
                  <a:srgbClr val="444444"/>
                </a:solidFill>
                <a:latin typeface="Calibri"/>
                <a:ea typeface="Calibri"/>
                <a:cs typeface="Calibri"/>
                <a:sym typeface="Calibri"/>
              </a:rPr>
              <a:t>An example framework for water sector planning using multi-criteria analysis</a:t>
            </a:r>
          </a:p>
          <a:p>
            <a:pPr marL="0" lvl="0" indent="0" algn="l" rtl="0">
              <a:lnSpc>
                <a:spcPct val="100000"/>
              </a:lnSpc>
              <a:spcBef>
                <a:spcPts val="0"/>
              </a:spcBef>
              <a:spcAft>
                <a:spcPts val="0"/>
              </a:spcAft>
              <a:buClr>
                <a:schemeClr val="dk1"/>
              </a:buClr>
              <a:buSzPts val="1200"/>
              <a:buFont typeface="Calibri"/>
              <a:buNone/>
            </a:pPr>
            <a:endParaRPr lang="en-GB" dirty="0"/>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18</a:t>
            </a:fld>
            <a:endParaRPr/>
          </a:p>
        </p:txBody>
      </p:sp>
    </p:spTree>
    <p:extLst>
      <p:ext uri="{BB962C8B-B14F-4D97-AF65-F5344CB8AC3E}">
        <p14:creationId xmlns:p14="http://schemas.microsoft.com/office/powerpoint/2010/main" val="28940416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sz="1200" b="0" i="1" u="none" strike="noStrike" cap="none" dirty="0" err="1">
                <a:solidFill>
                  <a:srgbClr val="444444"/>
                </a:solidFill>
                <a:latin typeface="Calibri"/>
                <a:ea typeface="Calibri"/>
                <a:cs typeface="Calibri"/>
                <a:sym typeface="Calibri"/>
              </a:rPr>
              <a:t>Figure:An</a:t>
            </a:r>
            <a:r>
              <a:rPr lang="en-GB" sz="1200" b="0" i="1" u="none" strike="noStrike" cap="none" dirty="0">
                <a:solidFill>
                  <a:srgbClr val="444444"/>
                </a:solidFill>
                <a:latin typeface="Calibri"/>
                <a:ea typeface="Calibri"/>
                <a:cs typeface="Calibri"/>
                <a:sym typeface="Calibri"/>
              </a:rPr>
              <a:t> example scorecard of system performance indicators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0" i="0" u="none" strike="noStrike" cap="none" dirty="0">
                <a:solidFill>
                  <a:schemeClr val="tx1"/>
                </a:solidFill>
                <a:latin typeface="Calibri"/>
                <a:ea typeface="Calibri"/>
                <a:cs typeface="Calibri"/>
                <a:sym typeface="Calibri"/>
              </a:rPr>
              <a:t>The example we consider here evaluates six performance indicators as detailed above</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0" i="0" u="none" strike="noStrike" cap="none" dirty="0">
                <a:solidFill>
                  <a:schemeClr val="tx1"/>
                </a:solidFill>
                <a:latin typeface="Calibri"/>
                <a:ea typeface="Calibri"/>
                <a:cs typeface="Calibri"/>
                <a:sym typeface="Calibri"/>
              </a:rPr>
              <a:t>Multi-objective analyses usually output large amounts of data</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b="0" i="0" u="none" strike="noStrike" cap="none" dirty="0">
              <a:solidFill>
                <a:schemeClr val="tx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19</a:t>
            </a:fld>
            <a:endParaRPr/>
          </a:p>
        </p:txBody>
      </p:sp>
    </p:spTree>
    <p:extLst>
      <p:ext uri="{BB962C8B-B14F-4D97-AF65-F5344CB8AC3E}">
        <p14:creationId xmlns:p14="http://schemas.microsoft.com/office/powerpoint/2010/main" val="28552639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20</a:t>
            </a:fld>
            <a:endParaRPr/>
          </a:p>
        </p:txBody>
      </p:sp>
    </p:spTree>
    <p:extLst>
      <p:ext uri="{BB962C8B-B14F-4D97-AF65-F5344CB8AC3E}">
        <p14:creationId xmlns:p14="http://schemas.microsoft.com/office/powerpoint/2010/main" val="40092245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21</a:t>
            </a:fld>
            <a:endParaRPr/>
          </a:p>
        </p:txBody>
      </p:sp>
    </p:spTree>
    <p:extLst>
      <p:ext uri="{BB962C8B-B14F-4D97-AF65-F5344CB8AC3E}">
        <p14:creationId xmlns:p14="http://schemas.microsoft.com/office/powerpoint/2010/main" val="2929537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22</a:t>
            </a:fld>
            <a:endParaRPr/>
          </a:p>
        </p:txBody>
      </p:sp>
    </p:spTree>
    <p:extLst>
      <p:ext uri="{BB962C8B-B14F-4D97-AF65-F5344CB8AC3E}">
        <p14:creationId xmlns:p14="http://schemas.microsoft.com/office/powerpoint/2010/main" val="10030163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a:t>
            </a:fld>
            <a:endParaRPr dirty="0"/>
          </a:p>
        </p:txBody>
      </p:sp>
    </p:spTree>
    <p:extLst>
      <p:ext uri="{BB962C8B-B14F-4D97-AF65-F5344CB8AC3E}">
        <p14:creationId xmlns:p14="http://schemas.microsoft.com/office/powerpoint/2010/main" val="40997163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23</a:t>
            </a:fld>
            <a:endParaRPr/>
          </a:p>
        </p:txBody>
      </p:sp>
    </p:spTree>
    <p:extLst>
      <p:ext uri="{BB962C8B-B14F-4D97-AF65-F5344CB8AC3E}">
        <p14:creationId xmlns:p14="http://schemas.microsoft.com/office/powerpoint/2010/main" val="19418893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85750" indent="-285750">
              <a:buSzPct val="120000"/>
              <a:buFont typeface="Arial" panose="020B0604020202020204" pitchFamily="34" charset="0"/>
              <a:buChar char="•"/>
            </a:pPr>
            <a:r>
              <a:rPr lang="en-GB" sz="1200" b="1" i="0" u="none" strike="noStrike" cap="none" dirty="0">
                <a:solidFill>
                  <a:schemeClr val="tx1"/>
                </a:solidFill>
                <a:effectLst/>
                <a:latin typeface="Calibri"/>
                <a:ea typeface="Calibri"/>
                <a:cs typeface="Calibri"/>
                <a:sym typeface="Calibri"/>
              </a:rPr>
              <a:t>Complete Determinism</a:t>
            </a:r>
            <a:r>
              <a:rPr lang="en-GB" sz="1200" b="0" i="0" u="none" strike="noStrike" cap="none" dirty="0">
                <a:solidFill>
                  <a:schemeClr val="tx1"/>
                </a:solidFill>
                <a:effectLst/>
                <a:latin typeface="Calibri"/>
                <a:ea typeface="Calibri"/>
                <a:cs typeface="Calibri"/>
                <a:sym typeface="Calibri"/>
              </a:rPr>
              <a:t>: Represents total uncertainty; nearly unattainable</a:t>
            </a:r>
          </a:p>
          <a:p>
            <a:pPr marL="285750" indent="-285750">
              <a:buSzPct val="120000"/>
              <a:buFont typeface="Arial" panose="020B0604020202020204" pitchFamily="34" charset="0"/>
              <a:buChar char="•"/>
            </a:pPr>
            <a:r>
              <a:rPr lang="en-GB" sz="1200" b="1" i="0" u="none" strike="noStrike" cap="none" dirty="0">
                <a:solidFill>
                  <a:schemeClr val="tx1"/>
                </a:solidFill>
                <a:effectLst/>
                <a:latin typeface="Calibri"/>
                <a:ea typeface="Calibri"/>
                <a:cs typeface="Calibri"/>
                <a:sym typeface="Calibri"/>
              </a:rPr>
              <a:t>Level 1 Uncertainty</a:t>
            </a:r>
            <a:r>
              <a:rPr lang="en-GB" sz="1200" b="0" i="0" u="none" strike="noStrike" cap="none" dirty="0">
                <a:solidFill>
                  <a:schemeClr val="tx1"/>
                </a:solidFill>
                <a:effectLst/>
                <a:latin typeface="Calibri"/>
                <a:ea typeface="Calibri"/>
                <a:cs typeface="Calibri"/>
                <a:sym typeface="Calibri"/>
              </a:rPr>
              <a:t>: Historical data can predict future outcomes</a:t>
            </a:r>
          </a:p>
          <a:p>
            <a:pPr marL="534988" indent="-285750">
              <a:buSzPct val="120000"/>
              <a:buFont typeface="Arial" panose="020B0604020202020204" pitchFamily="34" charset="0"/>
              <a:buChar char="•"/>
            </a:pPr>
            <a:r>
              <a:rPr lang="en-GB" sz="1200" b="0" i="0" u="none" strike="noStrike" cap="none" dirty="0">
                <a:solidFill>
                  <a:schemeClr val="tx1"/>
                </a:solidFill>
                <a:effectLst/>
                <a:latin typeface="Calibri"/>
                <a:ea typeface="Calibri"/>
                <a:cs typeface="Calibri"/>
                <a:sym typeface="Calibri"/>
              </a:rPr>
              <a:t>Examples: Operational conditions (scheduled maintenance) and asset parameters (power plant efficiency)</a:t>
            </a:r>
          </a:p>
          <a:p>
            <a:pPr marL="285750" indent="-285750">
              <a:buSzPct val="120000"/>
              <a:buFont typeface="Arial" panose="020B0604020202020204" pitchFamily="34" charset="0"/>
              <a:buChar char="•"/>
            </a:pPr>
            <a:r>
              <a:rPr lang="en-GB" sz="1200" b="0" i="0" u="none" strike="noStrike" cap="none" dirty="0">
                <a:solidFill>
                  <a:schemeClr val="tx1"/>
                </a:solidFill>
                <a:effectLst/>
                <a:latin typeface="Calibri"/>
                <a:ea typeface="Calibri"/>
                <a:cs typeface="Calibri"/>
                <a:sym typeface="Calibri"/>
              </a:rPr>
              <a:t> </a:t>
            </a:r>
            <a:r>
              <a:rPr lang="en-GB" sz="1200" b="1" i="0" u="none" strike="noStrike" cap="none" dirty="0">
                <a:solidFill>
                  <a:schemeClr val="tx1"/>
                </a:solidFill>
                <a:effectLst/>
                <a:latin typeface="Calibri"/>
                <a:ea typeface="Calibri"/>
                <a:cs typeface="Calibri"/>
                <a:sym typeface="Calibri"/>
              </a:rPr>
              <a:t>Level 2 Uncertainty</a:t>
            </a:r>
            <a:r>
              <a:rPr lang="en-GB" sz="1200" b="0" i="0" u="none" strike="noStrike" cap="none" dirty="0">
                <a:solidFill>
                  <a:schemeClr val="tx1"/>
                </a:solidFill>
                <a:effectLst/>
                <a:latin typeface="Calibri"/>
                <a:ea typeface="Calibri"/>
                <a:cs typeface="Calibri"/>
                <a:sym typeface="Calibri"/>
              </a:rPr>
              <a:t>: Defined through probabilistic models</a:t>
            </a:r>
          </a:p>
          <a:p>
            <a:pPr marL="534988" indent="-285750">
              <a:buSzPct val="120000"/>
              <a:buFont typeface="Arial" panose="020B0604020202020204" pitchFamily="34" charset="0"/>
              <a:buChar char="•"/>
            </a:pPr>
            <a:r>
              <a:rPr lang="en-GB" sz="1200" b="0" i="0" u="none" strike="noStrike" cap="none" dirty="0">
                <a:solidFill>
                  <a:schemeClr val="tx1"/>
                </a:solidFill>
                <a:effectLst/>
                <a:latin typeface="Calibri"/>
                <a:ea typeface="Calibri"/>
                <a:cs typeface="Calibri"/>
                <a:sym typeface="Calibri"/>
              </a:rPr>
              <a:t>Example: Total solar irradiance at a solar energy farm</a:t>
            </a:r>
          </a:p>
          <a:p>
            <a:pPr marL="285750" indent="-285750">
              <a:buSzPct val="120000"/>
              <a:buFont typeface="Arial" panose="020B0604020202020204" pitchFamily="34" charset="0"/>
              <a:buChar char="•"/>
            </a:pPr>
            <a:r>
              <a:rPr lang="en-GB" sz="1200" b="1" i="0" u="none" strike="noStrike" cap="none" dirty="0">
                <a:solidFill>
                  <a:schemeClr val="tx1"/>
                </a:solidFill>
                <a:effectLst/>
                <a:latin typeface="Calibri"/>
                <a:ea typeface="Calibri"/>
                <a:cs typeface="Calibri"/>
                <a:sym typeface="Calibri"/>
              </a:rPr>
              <a:t>Level 3 Uncertainty</a:t>
            </a:r>
            <a:r>
              <a:rPr lang="en-GB" sz="1200" b="0" i="0" u="none" strike="noStrike" cap="none" dirty="0">
                <a:solidFill>
                  <a:schemeClr val="tx1"/>
                </a:solidFill>
                <a:effectLst/>
                <a:latin typeface="Calibri"/>
                <a:ea typeface="Calibri"/>
                <a:cs typeface="Calibri"/>
                <a:sym typeface="Calibri"/>
              </a:rPr>
              <a:t>: Not describable probabilistically; not solely based on historical data</a:t>
            </a:r>
          </a:p>
          <a:p>
            <a:pPr marL="534988" indent="-285750">
              <a:buSzPct val="120000"/>
              <a:buFont typeface="Arial" panose="020B0604020202020204" pitchFamily="34" charset="0"/>
              <a:buChar char="•"/>
            </a:pPr>
            <a:r>
              <a:rPr lang="en-GB" sz="1200" b="0" i="0" u="none" strike="noStrike" cap="none" dirty="0">
                <a:solidFill>
                  <a:schemeClr val="tx1"/>
                </a:solidFill>
                <a:effectLst/>
                <a:latin typeface="Calibri"/>
                <a:ea typeface="Calibri"/>
                <a:cs typeface="Calibri"/>
                <a:sym typeface="Calibri"/>
              </a:rPr>
              <a:t>Treated through scenario analysis</a:t>
            </a:r>
          </a:p>
          <a:p>
            <a:pPr marL="534988" indent="-285750">
              <a:buSzPct val="120000"/>
              <a:buFont typeface="Arial" panose="020B0604020202020204" pitchFamily="34" charset="0"/>
              <a:buChar char="•"/>
              <a:tabLst>
                <a:tab pos="630238" algn="l"/>
              </a:tabLst>
            </a:pPr>
            <a:r>
              <a:rPr lang="en-GB" sz="1200" b="0" i="0" u="none" strike="noStrike" cap="none" dirty="0">
                <a:solidFill>
                  <a:schemeClr val="tx1"/>
                </a:solidFill>
                <a:effectLst/>
                <a:latin typeface="Calibri"/>
                <a:ea typeface="Calibri"/>
                <a:cs typeface="Calibri"/>
                <a:sym typeface="Calibri"/>
              </a:rPr>
              <a:t>Example: Rate of population change in a region</a:t>
            </a:r>
          </a:p>
          <a:p>
            <a:pPr marL="285750" indent="-285750">
              <a:buSzPct val="120000"/>
              <a:buFont typeface="Arial" panose="020B0604020202020204" pitchFamily="34" charset="0"/>
              <a:buChar char="•"/>
            </a:pPr>
            <a:r>
              <a:rPr lang="en-GB" sz="1200" b="1" i="0" u="none" strike="noStrike" cap="none" dirty="0">
                <a:solidFill>
                  <a:schemeClr val="tx1"/>
                </a:solidFill>
                <a:effectLst/>
                <a:latin typeface="Calibri"/>
                <a:ea typeface="Calibri"/>
                <a:cs typeface="Calibri"/>
                <a:sym typeface="Calibri"/>
              </a:rPr>
              <a:t>Level 4 Uncertainty</a:t>
            </a:r>
            <a:r>
              <a:rPr lang="en-GB" sz="1200" b="0" i="0" u="none" strike="noStrike" cap="none" dirty="0">
                <a:solidFill>
                  <a:schemeClr val="tx1"/>
                </a:solidFill>
                <a:effectLst/>
                <a:latin typeface="Calibri"/>
                <a:ea typeface="Calibri"/>
                <a:cs typeface="Calibri"/>
                <a:sym typeface="Calibri"/>
              </a:rPr>
              <a:t>: Deeply uncertain factors capturing a wide range of assumptions (4a) or unknown futures (4b)</a:t>
            </a:r>
          </a:p>
          <a:p>
            <a:pPr marL="534988" indent="-285750">
              <a:buSzPct val="120000"/>
              <a:buFont typeface="Arial" panose="020B0604020202020204" pitchFamily="34" charset="0"/>
              <a:buChar char="•"/>
            </a:pPr>
            <a:r>
              <a:rPr lang="en-GB" sz="1200" b="0" i="0" u="none" strike="noStrike" cap="none" dirty="0">
                <a:solidFill>
                  <a:schemeClr val="tx1"/>
                </a:solidFill>
                <a:effectLst/>
                <a:latin typeface="Calibri"/>
                <a:ea typeface="Calibri"/>
                <a:cs typeface="Calibri"/>
                <a:sym typeface="Calibri"/>
              </a:rPr>
              <a:t> Examples: Electricity prices (4a) and global financial crises (4b)</a:t>
            </a:r>
          </a:p>
          <a:p>
            <a:pPr marL="285750" indent="-285750">
              <a:buSzPct val="120000"/>
              <a:buFont typeface="Arial" panose="020B0604020202020204" pitchFamily="34" charset="0"/>
              <a:buChar char="•"/>
            </a:pPr>
            <a:r>
              <a:rPr lang="en-GB" sz="1200" b="1" i="0" u="none" strike="noStrike" cap="none" dirty="0">
                <a:solidFill>
                  <a:schemeClr val="tx1"/>
                </a:solidFill>
                <a:effectLst/>
                <a:latin typeface="Calibri"/>
                <a:ea typeface="Calibri"/>
                <a:cs typeface="Calibri"/>
                <a:sym typeface="Calibri"/>
              </a:rPr>
              <a:t>Initial Step in Managing Uncertainties</a:t>
            </a:r>
            <a:r>
              <a:rPr lang="en-GB" sz="1200" b="0" i="0" u="none" strike="noStrike" cap="none" dirty="0">
                <a:solidFill>
                  <a:schemeClr val="tx1"/>
                </a:solidFill>
                <a:effectLst/>
                <a:latin typeface="Calibri"/>
                <a:ea typeface="Calibri"/>
                <a:cs typeface="Calibri"/>
                <a:sym typeface="Calibri"/>
              </a:rPr>
              <a:t>: List and categorize relevant uncertainties to determine the best approach for decision-making</a:t>
            </a:r>
          </a:p>
          <a:p>
            <a:pPr marL="285750" indent="-285750">
              <a:buFont typeface="Arial" panose="020B0604020202020204" pitchFamily="34" charset="0"/>
              <a:buChar char="•"/>
            </a:pPr>
            <a:endParaRPr lang="en-GB" sz="1200" b="0" i="0" u="none" strike="noStrike" cap="none" dirty="0">
              <a:solidFill>
                <a:schemeClr val="dk1"/>
              </a:solidFill>
              <a:latin typeface="Calibri"/>
              <a:ea typeface="Calibri"/>
              <a:cs typeface="Calibri"/>
              <a:sym typeface="Calibri"/>
            </a:endParaRPr>
          </a:p>
          <a:p>
            <a:pPr marL="285750" indent="-285750">
              <a:buFont typeface="Arial" panose="020B0604020202020204" pitchFamily="34" charset="0"/>
              <a:buChar char="•"/>
            </a:pPr>
            <a:endParaRPr lang="en-GB" sz="900" dirty="0"/>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24</a:t>
            </a:fld>
            <a:endParaRPr/>
          </a:p>
        </p:txBody>
      </p:sp>
    </p:spTree>
    <p:extLst>
      <p:ext uri="{BB962C8B-B14F-4D97-AF65-F5344CB8AC3E}">
        <p14:creationId xmlns:p14="http://schemas.microsoft.com/office/powerpoint/2010/main" val="20142914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25</a:t>
            </a:fld>
            <a:endParaRPr/>
          </a:p>
        </p:txBody>
      </p:sp>
    </p:spTree>
    <p:extLst>
      <p:ext uri="{BB962C8B-B14F-4D97-AF65-F5344CB8AC3E}">
        <p14:creationId xmlns:p14="http://schemas.microsoft.com/office/powerpoint/2010/main" val="32459161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t>Figure: </a:t>
            </a:r>
            <a:r>
              <a:rPr lang="en-GB" sz="1200" b="0" i="1" u="none" strike="noStrike" cap="none" dirty="0">
                <a:solidFill>
                  <a:srgbClr val="444444"/>
                </a:solidFill>
                <a:latin typeface="Calibri"/>
                <a:ea typeface="Calibri"/>
                <a:cs typeface="Calibri"/>
                <a:sym typeface="Calibri"/>
              </a:rPr>
              <a:t>An</a:t>
            </a:r>
            <a:r>
              <a:rPr lang="en-GB" b="0" i="0" dirty="0">
                <a:solidFill>
                  <a:srgbClr val="444444"/>
                </a:solidFill>
                <a:effectLst/>
                <a:latin typeface="Open Sans" panose="020B0606030504020204" pitchFamily="34" charset="0"/>
              </a:rPr>
              <a:t> </a:t>
            </a:r>
            <a:r>
              <a:rPr lang="en-GB" sz="1200" b="0" i="1" u="none" strike="noStrike" cap="none" dirty="0">
                <a:solidFill>
                  <a:srgbClr val="444444"/>
                </a:solidFill>
                <a:latin typeface="Calibri"/>
                <a:ea typeface="Calibri"/>
                <a:cs typeface="Calibri"/>
                <a:sym typeface="Calibri"/>
              </a:rPr>
              <a:t>example simulation model constructed for the Thames basin, England, using the WATHNET platform</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26</a:t>
            </a:fld>
            <a:endParaRPr/>
          </a:p>
        </p:txBody>
      </p:sp>
    </p:spTree>
    <p:extLst>
      <p:ext uri="{BB962C8B-B14F-4D97-AF65-F5344CB8AC3E}">
        <p14:creationId xmlns:p14="http://schemas.microsoft.com/office/powerpoint/2010/main" val="13609289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07752212-1330-527B-C228-F00B3446228C}"/>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56977E1D-D80A-43C4-5BF8-0683A4151F1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C5BEEA59-E35F-0DA5-36E2-DBAA4CA8B8A6}"/>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t>Figure: </a:t>
            </a:r>
            <a:r>
              <a:rPr lang="en-GB" sz="1200" b="0" i="1" u="none" strike="noStrike" cap="none" dirty="0">
                <a:solidFill>
                  <a:srgbClr val="444444"/>
                </a:solidFill>
                <a:latin typeface="Calibri"/>
                <a:ea typeface="Calibri"/>
                <a:cs typeface="Calibri"/>
                <a:sym typeface="Calibri"/>
              </a:rPr>
              <a:t>An</a:t>
            </a:r>
            <a:r>
              <a:rPr lang="en-GB" b="0" i="0" dirty="0">
                <a:solidFill>
                  <a:srgbClr val="444444"/>
                </a:solidFill>
                <a:effectLst/>
                <a:latin typeface="Open Sans" panose="020B0606030504020204" pitchFamily="34" charset="0"/>
              </a:rPr>
              <a:t> </a:t>
            </a:r>
            <a:r>
              <a:rPr lang="en-GB" sz="1200" b="0" i="1" u="none" strike="noStrike" cap="none" dirty="0">
                <a:solidFill>
                  <a:srgbClr val="444444"/>
                </a:solidFill>
                <a:latin typeface="Calibri"/>
                <a:ea typeface="Calibri"/>
                <a:cs typeface="Calibri"/>
                <a:sym typeface="Calibri"/>
              </a:rPr>
              <a:t>example simulation model constructed for the Thames basin, England, using the WATHNET platform</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1599C79D-E40D-EBF7-0A75-9B4A849A8E20}"/>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27</a:t>
            </a:fld>
            <a:endParaRPr/>
          </a:p>
        </p:txBody>
      </p:sp>
    </p:spTree>
    <p:extLst>
      <p:ext uri="{BB962C8B-B14F-4D97-AF65-F5344CB8AC3E}">
        <p14:creationId xmlns:p14="http://schemas.microsoft.com/office/powerpoint/2010/main" val="40213626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dirty="0"/>
              <a:t>Figure: </a:t>
            </a:r>
            <a:r>
              <a:rPr lang="en-GB" sz="1200" b="0" i="1" u="none" strike="noStrike" cap="none" dirty="0">
                <a:solidFill>
                  <a:srgbClr val="444444"/>
                </a:solidFill>
                <a:latin typeface="Calibri"/>
                <a:ea typeface="Calibri"/>
                <a:cs typeface="Calibri"/>
                <a:sym typeface="Calibri"/>
              </a:rPr>
              <a:t>Trade-off curve between cost, water security, and robustness </a:t>
            </a: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28</a:t>
            </a:fld>
            <a:endParaRPr/>
          </a:p>
        </p:txBody>
      </p:sp>
    </p:spTree>
    <p:extLst>
      <p:ext uri="{BB962C8B-B14F-4D97-AF65-F5344CB8AC3E}">
        <p14:creationId xmlns:p14="http://schemas.microsoft.com/office/powerpoint/2010/main" val="1647203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29</a:t>
            </a:fld>
            <a:endParaRPr/>
          </a:p>
        </p:txBody>
      </p:sp>
    </p:spTree>
    <p:extLst>
      <p:ext uri="{BB962C8B-B14F-4D97-AF65-F5344CB8AC3E}">
        <p14:creationId xmlns:p14="http://schemas.microsoft.com/office/powerpoint/2010/main" val="8180913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30</a:t>
            </a:fld>
            <a:endParaRPr/>
          </a:p>
        </p:txBody>
      </p:sp>
    </p:spTree>
    <p:extLst>
      <p:ext uri="{BB962C8B-B14F-4D97-AF65-F5344CB8AC3E}">
        <p14:creationId xmlns:p14="http://schemas.microsoft.com/office/powerpoint/2010/main" val="41273068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31</a:t>
            </a:fld>
            <a:endParaRPr/>
          </a:p>
        </p:txBody>
      </p:sp>
    </p:spTree>
    <p:extLst>
      <p:ext uri="{BB962C8B-B14F-4D97-AF65-F5344CB8AC3E}">
        <p14:creationId xmlns:p14="http://schemas.microsoft.com/office/powerpoint/2010/main" val="16276279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dirty="0"/>
              <a:t>Figure: </a:t>
            </a:r>
            <a:r>
              <a:rPr lang="en-GB" sz="1200" b="0" i="1" u="none" strike="noStrike" cap="none" dirty="0">
                <a:solidFill>
                  <a:srgbClr val="444444"/>
                </a:solidFill>
                <a:latin typeface="Calibri"/>
                <a:ea typeface="Calibri"/>
                <a:cs typeface="Calibri"/>
                <a:sym typeface="Calibri"/>
              </a:rPr>
              <a:t>Three strategies and their resulting risk outcome, which can be either unacceptable, tolerable or acceptable: (a) is the do-nothing scenario in which risk will increase in the future, (b) is the upfront investment scenario to keep risk tolerable, and (c) is the periodic upgrading scenario to keep risk tolerable </a:t>
            </a: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32</a:t>
            </a:fld>
            <a:endParaRPr/>
          </a:p>
        </p:txBody>
      </p:sp>
    </p:spTree>
    <p:extLst>
      <p:ext uri="{BB962C8B-B14F-4D97-AF65-F5344CB8AC3E}">
        <p14:creationId xmlns:p14="http://schemas.microsoft.com/office/powerpoint/2010/main" val="3727329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dirty="0"/>
              <a:t>Figure: </a:t>
            </a:r>
            <a:r>
              <a:rPr lang="en-GB" sz="1200" b="0" i="1" u="none" strike="noStrike" cap="none" dirty="0">
                <a:solidFill>
                  <a:srgbClr val="444444"/>
                </a:solidFill>
                <a:latin typeface="Calibri"/>
                <a:ea typeface="Calibri"/>
                <a:cs typeface="Calibri"/>
                <a:sym typeface="Calibri"/>
              </a:rPr>
              <a:t>An example of a hybrid solution in which mangrove reforestation in front of embankments can allow reduced embankment height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0" i="0" u="none" strike="noStrike" cap="none" dirty="0">
                <a:solidFill>
                  <a:schemeClr val="tx1"/>
                </a:solidFill>
                <a:effectLst/>
                <a:latin typeface="Calibri"/>
                <a:ea typeface="Calibri"/>
                <a:cs typeface="Calibri"/>
                <a:sym typeface="Calibri"/>
              </a:rPr>
              <a:t>Examples include building codes, land-use planning, public awareness campaigns, emergency preparedness programs, and insurance.</a:t>
            </a:r>
            <a:endParaRPr lang="en-GB" sz="1600" b="1" i="0" u="none" strike="noStrike" cap="none" dirty="0">
              <a:solidFill>
                <a:schemeClr val="tx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4</a:t>
            </a:fld>
            <a:endParaRPr/>
          </a:p>
        </p:txBody>
      </p:sp>
    </p:spTree>
    <p:extLst>
      <p:ext uri="{BB962C8B-B14F-4D97-AF65-F5344CB8AC3E}">
        <p14:creationId xmlns:p14="http://schemas.microsoft.com/office/powerpoint/2010/main" val="20991499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dirty="0"/>
              <a:t>Figure: </a:t>
            </a:r>
            <a:r>
              <a:rPr lang="en-GB" sz="1200" b="0" i="1" u="none" strike="noStrike" cap="none" dirty="0">
                <a:solidFill>
                  <a:srgbClr val="444444"/>
                </a:solidFill>
                <a:latin typeface="Calibri"/>
                <a:ea typeface="Calibri"/>
                <a:cs typeface="Calibri"/>
                <a:sym typeface="Calibri"/>
              </a:rPr>
              <a:t>A system response surface of a reservoir in northern Italy with changes in temperature and precipitation as the critical parameters. The blue dots illustrate the conditions at which the reservoir can continue to operate </a:t>
            </a:r>
          </a:p>
          <a:p>
            <a:pPr marL="0" lvl="0" indent="0" algn="l" rtl="0">
              <a:lnSpc>
                <a:spcPct val="100000"/>
              </a:lnSpc>
              <a:spcBef>
                <a:spcPts val="0"/>
              </a:spcBef>
              <a:spcAft>
                <a:spcPts val="0"/>
              </a:spcAft>
              <a:buClr>
                <a:schemeClr val="dk1"/>
              </a:buClr>
              <a:buSzPts val="1200"/>
              <a:buFont typeface="Calibri"/>
              <a:buNone/>
            </a:pPr>
            <a:endParaRPr lang="en-GB" sz="1200" b="0" i="1" u="none" strike="noStrike" cap="none" dirty="0">
              <a:solidFill>
                <a:srgbClr val="444444"/>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0" i="0" u="none" strike="noStrike" cap="none" dirty="0">
                <a:solidFill>
                  <a:schemeClr val="tx1"/>
                </a:solidFill>
                <a:effectLst/>
                <a:latin typeface="Calibri"/>
                <a:ea typeface="Calibri"/>
                <a:cs typeface="Calibri"/>
                <a:sym typeface="Calibri"/>
              </a:rPr>
              <a:t>Examples of threshold: the amount of sea level rise that flood defences can manage before needing an upgrade, or the changes in temperature and precipitation, which water utilities need to expand storage capacity for</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33</a:t>
            </a:fld>
            <a:endParaRPr/>
          </a:p>
        </p:txBody>
      </p:sp>
    </p:spTree>
    <p:extLst>
      <p:ext uri="{BB962C8B-B14F-4D97-AF65-F5344CB8AC3E}">
        <p14:creationId xmlns:p14="http://schemas.microsoft.com/office/powerpoint/2010/main" val="6542919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dirty="0"/>
              <a:t>Figure: </a:t>
            </a:r>
            <a:r>
              <a:rPr lang="en-GB" sz="1200" b="0" i="1" u="none" strike="noStrike" cap="none" dirty="0">
                <a:solidFill>
                  <a:srgbClr val="444444"/>
                </a:solidFill>
                <a:latin typeface="Calibri"/>
                <a:ea typeface="Calibri"/>
                <a:cs typeface="Calibri"/>
                <a:sym typeface="Calibri"/>
              </a:rPr>
              <a:t>The solution space of acceptable outcomes (white in right panels) taking into account cost constraints (left), flood risk reduction (middle-left) and ecology (middle-right). The top row is the status quo, while the next three rows cover different adaptation options. The solution space is set out against changes in precipitation and mean river flow </a:t>
            </a: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34</a:t>
            </a:fld>
            <a:endParaRPr/>
          </a:p>
        </p:txBody>
      </p:sp>
    </p:spTree>
    <p:extLst>
      <p:ext uri="{BB962C8B-B14F-4D97-AF65-F5344CB8AC3E}">
        <p14:creationId xmlns:p14="http://schemas.microsoft.com/office/powerpoint/2010/main" val="24705618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dirty="0"/>
              <a:t>Figure: </a:t>
            </a:r>
            <a:r>
              <a:rPr lang="en-GB" sz="1200" b="0" i="1" u="none" strike="noStrike" cap="none" dirty="0">
                <a:solidFill>
                  <a:srgbClr val="444444"/>
                </a:solidFill>
                <a:latin typeface="Calibri"/>
                <a:ea typeface="Calibri"/>
                <a:cs typeface="Calibri"/>
                <a:sym typeface="Calibri"/>
              </a:rPr>
              <a:t>An example of the application of dynamic adaptative pathways for the water supply system of The Netherlands. The (thick) coloured lines show all possible pathways to maintain system functioning until 2100 without exceeding any adaptation tipping points </a:t>
            </a: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35</a:t>
            </a:fld>
            <a:endParaRPr/>
          </a:p>
        </p:txBody>
      </p:sp>
    </p:spTree>
    <p:extLst>
      <p:ext uri="{BB962C8B-B14F-4D97-AF65-F5344CB8AC3E}">
        <p14:creationId xmlns:p14="http://schemas.microsoft.com/office/powerpoint/2010/main" val="4203344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dirty="0"/>
              <a:t>Left figure: </a:t>
            </a:r>
            <a:r>
              <a:rPr lang="en-GB" sz="1200" b="0" i="1" u="none" strike="noStrike" cap="none" dirty="0">
                <a:solidFill>
                  <a:srgbClr val="444444"/>
                </a:solidFill>
                <a:latin typeface="Calibri"/>
                <a:ea typeface="Calibri"/>
                <a:cs typeface="Calibri"/>
                <a:sym typeface="Calibri"/>
              </a:rPr>
              <a:t>The different adaptation pathways as a function of the rise in sea level by 2300 </a:t>
            </a:r>
          </a:p>
          <a:p>
            <a:pPr marL="0" lvl="0" indent="0" algn="l" rtl="0">
              <a:lnSpc>
                <a:spcPct val="100000"/>
              </a:lnSpc>
              <a:spcBef>
                <a:spcPts val="0"/>
              </a:spcBef>
              <a:spcAft>
                <a:spcPts val="0"/>
              </a:spcAft>
              <a:buClr>
                <a:schemeClr val="dk1"/>
              </a:buClr>
              <a:buSzPts val="1200"/>
              <a:buFont typeface="Calibri"/>
              <a:buNone/>
            </a:pPr>
            <a:r>
              <a:rPr lang="en-GB" sz="1200" b="0" i="1" u="none" strike="noStrike" cap="none" dirty="0">
                <a:solidFill>
                  <a:srgbClr val="444444"/>
                </a:solidFill>
                <a:latin typeface="Calibri"/>
                <a:ea typeface="Calibri"/>
                <a:cs typeface="Calibri"/>
                <a:sym typeface="Calibri"/>
              </a:rPr>
              <a:t>Right figure: The regret of choosing a certain pathway compared to the best performing pathway given different sea level rise scenarios for 2300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36</a:t>
            </a:fld>
            <a:endParaRPr/>
          </a:p>
        </p:txBody>
      </p:sp>
    </p:spTree>
    <p:extLst>
      <p:ext uri="{BB962C8B-B14F-4D97-AF65-F5344CB8AC3E}">
        <p14:creationId xmlns:p14="http://schemas.microsoft.com/office/powerpoint/2010/main" val="42665260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37</a:t>
            </a:fld>
            <a:endParaRPr/>
          </a:p>
        </p:txBody>
      </p:sp>
    </p:spTree>
    <p:extLst>
      <p:ext uri="{BB962C8B-B14F-4D97-AF65-F5344CB8AC3E}">
        <p14:creationId xmlns:p14="http://schemas.microsoft.com/office/powerpoint/2010/main" val="40152598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38</a:t>
            </a:fld>
            <a:endParaRPr/>
          </a:p>
        </p:txBody>
      </p:sp>
    </p:spTree>
    <p:extLst>
      <p:ext uri="{BB962C8B-B14F-4D97-AF65-F5344CB8AC3E}">
        <p14:creationId xmlns:p14="http://schemas.microsoft.com/office/powerpoint/2010/main" val="40121196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39</a:t>
            </a:fld>
            <a:endParaRPr lang="en-US"/>
          </a:p>
        </p:txBody>
      </p:sp>
    </p:spTree>
    <p:extLst>
      <p:ext uri="{BB962C8B-B14F-4D97-AF65-F5344CB8AC3E}">
        <p14:creationId xmlns:p14="http://schemas.microsoft.com/office/powerpoint/2010/main" val="9731584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dirty="0"/>
              <a:t>Figure: The risk cascade </a:t>
            </a:r>
            <a:r>
              <a:rPr lang="en-GB" dirty="0" err="1"/>
              <a:t>ofr</a:t>
            </a:r>
            <a:r>
              <a:rPr lang="en-GB" dirty="0"/>
              <a:t> flood risk management. </a:t>
            </a:r>
            <a:r>
              <a:rPr lang="en-GB" sz="1200" b="0" i="1" u="none" strike="noStrike" cap="none" dirty="0">
                <a:solidFill>
                  <a:srgbClr val="444444"/>
                </a:solidFill>
                <a:latin typeface="Calibri"/>
                <a:ea typeface="Calibri"/>
                <a:cs typeface="Calibri"/>
                <a:sym typeface="Calibri"/>
              </a:rPr>
              <a:t>Interventions that reduce the hazards, such as wetland restoration or mangroves, are found at the top (the source). Protection measures (e.g. embankments) reduce the hazard and exposure of assets. Land-use planning does not influence the source of the hazard much, but does influence the exposure of assets. Finally, awareness and preparedness systems and interventions targeted at reducing residual risk (e.g. insurance, recovery) mainly help the receptors of the hazard to become less vulnerable or may help them recover quickly.</a:t>
            </a: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6</a:t>
            </a:fld>
            <a:endParaRPr/>
          </a:p>
        </p:txBody>
      </p:sp>
    </p:spTree>
    <p:extLst>
      <p:ext uri="{BB962C8B-B14F-4D97-AF65-F5344CB8AC3E}">
        <p14:creationId xmlns:p14="http://schemas.microsoft.com/office/powerpoint/2010/main" val="33520027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dirty="0"/>
              <a:t>Figure: </a:t>
            </a:r>
            <a:r>
              <a:rPr lang="en-GB" sz="1200" b="0" i="1" u="none" strike="noStrike" cap="none" dirty="0">
                <a:solidFill>
                  <a:srgbClr val="444444"/>
                </a:solidFill>
                <a:latin typeface="Calibri"/>
                <a:ea typeface="Calibri"/>
                <a:cs typeface="Calibri"/>
                <a:sym typeface="Calibri"/>
              </a:rPr>
              <a:t>The risk layering concept with the return period on the left and the balance of risk reduction and risk financing in the middle. It emphasises that different risk and resilience strategies need to be targeted for different types of events </a:t>
            </a:r>
          </a:p>
          <a:p>
            <a:pPr marL="0" lvl="0" indent="0" algn="l" rtl="0">
              <a:lnSpc>
                <a:spcPct val="100000"/>
              </a:lnSpc>
              <a:spcBef>
                <a:spcPts val="0"/>
              </a:spcBef>
              <a:spcAft>
                <a:spcPts val="0"/>
              </a:spcAft>
              <a:buClr>
                <a:schemeClr val="dk1"/>
              </a:buClr>
              <a:buSzPts val="1200"/>
              <a:buFont typeface="Calibri"/>
              <a:buNone/>
            </a:pPr>
            <a:endParaRPr lang="en-GB" sz="1200" b="0" i="1" u="none" strike="noStrike" cap="none" dirty="0">
              <a:solidFill>
                <a:srgbClr val="444444"/>
              </a:solidFill>
              <a:latin typeface="Calibri"/>
              <a:ea typeface="Calibri"/>
              <a:cs typeface="Calibri"/>
              <a:sym typeface="Calibri"/>
            </a:endParaRP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lang="en-GB" sz="1200" b="0" i="0" u="none" strike="noStrike" cap="none" dirty="0">
                <a:solidFill>
                  <a:schemeClr val="tx1"/>
                </a:solidFill>
                <a:effectLst/>
                <a:latin typeface="Calibri"/>
                <a:ea typeface="Calibri"/>
                <a:cs typeface="Calibri"/>
                <a:sym typeface="Calibri"/>
              </a:rPr>
              <a:t>The ‘risk layering’ concept </a:t>
            </a:r>
            <a:r>
              <a:rPr lang="en-GB" sz="1200" b="1" i="0" u="none" strike="noStrike" cap="none" dirty="0">
                <a:solidFill>
                  <a:schemeClr val="tx1"/>
                </a:solidFill>
                <a:effectLst/>
                <a:latin typeface="Calibri"/>
                <a:ea typeface="Calibri"/>
                <a:cs typeface="Calibri"/>
                <a:sym typeface="Calibri"/>
              </a:rPr>
              <a:t>differentiates between levels of risk based on probability and stress</a:t>
            </a: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lang="en-GB" sz="1200" b="0" i="0" u="none" strike="noStrike" cap="none" dirty="0">
                <a:solidFill>
                  <a:schemeClr val="tx1"/>
                </a:solidFill>
                <a:effectLst/>
                <a:latin typeface="Calibri"/>
                <a:ea typeface="Calibri"/>
                <a:cs typeface="Calibri"/>
                <a:sym typeface="Calibri"/>
              </a:rPr>
              <a:t>Risk layering aids in </a:t>
            </a:r>
            <a:r>
              <a:rPr lang="en-GB" sz="1200" b="1" i="0" u="none" strike="noStrike" cap="none" dirty="0">
                <a:solidFill>
                  <a:schemeClr val="tx1"/>
                </a:solidFill>
                <a:effectLst/>
                <a:latin typeface="Calibri"/>
                <a:ea typeface="Calibri"/>
                <a:cs typeface="Calibri"/>
                <a:sym typeface="Calibri"/>
              </a:rPr>
              <a:t>designing effective risk management strategies for varying probability events</a:t>
            </a:r>
            <a:r>
              <a:rPr lang="en-GB" sz="1200" b="0" i="0" u="none" strike="noStrike" cap="none" dirty="0">
                <a:solidFill>
                  <a:schemeClr val="tx1"/>
                </a:solidFill>
                <a:effectLst/>
                <a:latin typeface="Calibri"/>
                <a:ea typeface="Calibri"/>
                <a:cs typeface="Calibri"/>
                <a:sym typeface="Calibri"/>
              </a:rPr>
              <a:t>, considering community and government absorption capacity</a:t>
            </a: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lang="en-GB" sz="1200" b="1" i="0" u="none" strike="noStrike" cap="none" dirty="0">
                <a:solidFill>
                  <a:schemeClr val="tx1"/>
                </a:solidFill>
                <a:effectLst/>
                <a:latin typeface="Calibri"/>
                <a:ea typeface="Calibri"/>
                <a:cs typeface="Calibri"/>
                <a:sym typeface="Calibri"/>
              </a:rPr>
              <a:t>Frequent low-impact events </a:t>
            </a:r>
            <a:r>
              <a:rPr lang="en-GB" sz="1200" b="0" i="0" u="none" strike="noStrike" cap="none" dirty="0">
                <a:solidFill>
                  <a:schemeClr val="tx1"/>
                </a:solidFill>
                <a:effectLst/>
                <a:latin typeface="Calibri"/>
                <a:ea typeface="Calibri"/>
                <a:cs typeface="Calibri"/>
                <a:sym typeface="Calibri"/>
              </a:rPr>
              <a:t>benefit most from hazard reduction, protection, and land-use planning measures</a:t>
            </a: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lang="en-GB" sz="1200" b="1" i="0" u="none" strike="noStrike" cap="none" dirty="0">
                <a:solidFill>
                  <a:schemeClr val="tx1"/>
                </a:solidFill>
                <a:effectLst/>
                <a:latin typeface="Calibri"/>
                <a:ea typeface="Calibri"/>
                <a:cs typeface="Calibri"/>
                <a:sym typeface="Calibri"/>
              </a:rPr>
              <a:t>Medium-layer risks </a:t>
            </a:r>
            <a:r>
              <a:rPr lang="en-GB" sz="1200" b="0" i="0" u="none" strike="noStrike" cap="none" dirty="0">
                <a:solidFill>
                  <a:schemeClr val="tx1"/>
                </a:solidFill>
                <a:effectLst/>
                <a:latin typeface="Calibri"/>
                <a:ea typeface="Calibri"/>
                <a:cs typeface="Calibri"/>
                <a:sym typeface="Calibri"/>
              </a:rPr>
              <a:t>require a combination of source/pathway risk reduction interventions, insurance, and financial instruments for residual risk management</a:t>
            </a: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lang="en-GB" sz="1200" b="0" i="0" u="none" strike="noStrike" cap="none" dirty="0">
                <a:solidFill>
                  <a:schemeClr val="tx1"/>
                </a:solidFill>
                <a:effectLst/>
                <a:latin typeface="Calibri"/>
                <a:ea typeface="Calibri"/>
                <a:cs typeface="Calibri"/>
                <a:sym typeface="Calibri"/>
              </a:rPr>
              <a:t>For </a:t>
            </a:r>
            <a:r>
              <a:rPr lang="en-GB" sz="1200" b="1" i="0" u="none" strike="noStrike" cap="none" dirty="0">
                <a:solidFill>
                  <a:schemeClr val="tx1"/>
                </a:solidFill>
                <a:effectLst/>
                <a:latin typeface="Calibri"/>
                <a:ea typeface="Calibri"/>
                <a:cs typeface="Calibri"/>
                <a:sym typeface="Calibri"/>
              </a:rPr>
              <a:t>rare and catastrophic events</a:t>
            </a:r>
            <a:r>
              <a:rPr lang="en-GB" sz="1200" b="0" i="0" u="none" strike="noStrike" cap="none" dirty="0">
                <a:solidFill>
                  <a:schemeClr val="tx1"/>
                </a:solidFill>
                <a:effectLst/>
                <a:latin typeface="Calibri"/>
                <a:ea typeface="Calibri"/>
                <a:cs typeface="Calibri"/>
                <a:sym typeface="Calibri"/>
              </a:rPr>
              <a:t>, public and international assistance, including donor support for low-income countries, is essential</a:t>
            </a: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lang="en-GB" sz="1200" b="0" i="0" u="none" strike="noStrike" cap="none" dirty="0">
                <a:solidFill>
                  <a:schemeClr val="tx1"/>
                </a:solidFill>
                <a:effectLst/>
                <a:latin typeface="Calibri"/>
                <a:ea typeface="Calibri"/>
                <a:cs typeface="Calibri"/>
                <a:sym typeface="Calibri"/>
              </a:rPr>
              <a:t>Infrastructure systems also follow a similar risk layering concept; engineering standards help protect against frequent events</a:t>
            </a: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lang="en-GB" sz="1200" b="0" i="0" u="none" strike="noStrike" cap="none" dirty="0">
                <a:solidFill>
                  <a:schemeClr val="tx1"/>
                </a:solidFill>
                <a:effectLst/>
                <a:latin typeface="Calibri"/>
                <a:ea typeface="Calibri"/>
                <a:cs typeface="Calibri"/>
                <a:sym typeface="Calibri"/>
              </a:rPr>
              <a:t>For extreme events causing significant damage, having a </a:t>
            </a:r>
            <a:r>
              <a:rPr lang="en-GB" sz="1200" b="1" i="0" u="none" strike="noStrike" cap="none" dirty="0">
                <a:solidFill>
                  <a:schemeClr val="tx1"/>
                </a:solidFill>
                <a:effectLst/>
                <a:latin typeface="Calibri"/>
                <a:ea typeface="Calibri"/>
                <a:cs typeface="Calibri"/>
                <a:sym typeface="Calibri"/>
              </a:rPr>
              <a:t>financial buffer and insurance </a:t>
            </a:r>
            <a:r>
              <a:rPr lang="en-GB" sz="1200" b="0" i="0" u="none" strike="noStrike" cap="none" dirty="0">
                <a:solidFill>
                  <a:schemeClr val="tx1"/>
                </a:solidFill>
                <a:effectLst/>
                <a:latin typeface="Calibri"/>
                <a:ea typeface="Calibri"/>
                <a:cs typeface="Calibri"/>
                <a:sym typeface="Calibri"/>
              </a:rPr>
              <a:t>is critical for quick recovery and reconstruction</a:t>
            </a: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lang="en-GB" sz="1200" b="1" i="0" u="none" strike="noStrike" cap="none" dirty="0">
                <a:solidFill>
                  <a:schemeClr val="tx1"/>
                </a:solidFill>
                <a:effectLst/>
                <a:latin typeface="Calibri"/>
                <a:ea typeface="Calibri"/>
                <a:cs typeface="Calibri"/>
                <a:sym typeface="Calibri"/>
              </a:rPr>
              <a:t>Stress-testing exercises </a:t>
            </a:r>
            <a:r>
              <a:rPr lang="en-GB" sz="1200" b="0" i="0" u="none" strike="noStrike" cap="none" dirty="0">
                <a:solidFill>
                  <a:schemeClr val="tx1"/>
                </a:solidFill>
                <a:effectLst/>
                <a:latin typeface="Calibri"/>
                <a:ea typeface="Calibri"/>
                <a:cs typeface="Calibri"/>
                <a:sym typeface="Calibri"/>
              </a:rPr>
              <a:t>are beneficial for understanding the response of systems to different risk layers</a:t>
            </a:r>
            <a:endParaRPr kumimoji="0" lang="en-US" altLang="en-US" sz="1600" b="1" i="0" u="none" strike="noStrike" cap="none" normalizeH="0" baseline="0" dirty="0">
              <a:ln>
                <a:noFill/>
              </a:ln>
              <a:solidFill>
                <a:schemeClr val="tx1"/>
              </a:solidFill>
              <a:effectLst/>
              <a:latin typeface="Calibri"/>
              <a:ea typeface="Calibri"/>
              <a:cs typeface="Calibri"/>
              <a:sym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7</a:t>
            </a:fld>
            <a:endParaRPr/>
          </a:p>
        </p:txBody>
      </p:sp>
    </p:spTree>
    <p:extLst>
      <p:ext uri="{BB962C8B-B14F-4D97-AF65-F5344CB8AC3E}">
        <p14:creationId xmlns:p14="http://schemas.microsoft.com/office/powerpoint/2010/main" val="2765154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dirty="0"/>
              <a:t>Figure: </a:t>
            </a:r>
            <a:r>
              <a:rPr lang="en-GB" sz="1200" b="0" i="1" u="none" strike="noStrike" cap="none" dirty="0">
                <a:solidFill>
                  <a:srgbClr val="444444"/>
                </a:solidFill>
                <a:latin typeface="Calibri"/>
                <a:ea typeface="Calibri"/>
                <a:cs typeface="Calibri"/>
                <a:sym typeface="Calibri"/>
              </a:rPr>
              <a:t>An example of network restructuring from a centralised network towards a decentralised network </a:t>
            </a: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8</a:t>
            </a:fld>
            <a:endParaRPr dirty="0"/>
          </a:p>
        </p:txBody>
      </p:sp>
    </p:spTree>
    <p:extLst>
      <p:ext uri="{BB962C8B-B14F-4D97-AF65-F5344CB8AC3E}">
        <p14:creationId xmlns:p14="http://schemas.microsoft.com/office/powerpoint/2010/main" val="69296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dirty="0"/>
              <a:t>Figure: </a:t>
            </a:r>
            <a:r>
              <a:rPr lang="en-GB" sz="1200" b="0" i="1" u="none" strike="noStrike" cap="none" dirty="0">
                <a:solidFill>
                  <a:srgbClr val="444444"/>
                </a:solidFill>
                <a:latin typeface="Calibri"/>
                <a:ea typeface="Calibri"/>
                <a:cs typeface="Calibri"/>
                <a:sym typeface="Calibri"/>
              </a:rPr>
              <a:t>The avoided number of users that are disrupted by electricity failure; illustrating the difference between a scenario with backup generators to a scenario without in the United Kingdom </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200" b="0" i="0" u="none" strike="noStrike" cap="none" dirty="0">
                <a:solidFill>
                  <a:schemeClr val="tx1"/>
                </a:solidFill>
                <a:effectLst/>
                <a:latin typeface="Calibri"/>
                <a:ea typeface="Calibri"/>
                <a:cs typeface="Calibri"/>
                <a:sym typeface="Calibri"/>
              </a:rPr>
              <a:t>A study in the UK assessed the impact of adding backups to the electricity network, considering the potential for cascading failures to other systems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200" b="0" i="0" u="none" strike="noStrike" cap="none" dirty="0">
                <a:solidFill>
                  <a:schemeClr val="tx1"/>
                </a:solidFill>
                <a:effectLst/>
                <a:latin typeface="Calibri"/>
                <a:ea typeface="Calibri"/>
                <a:cs typeface="Calibri"/>
                <a:sym typeface="Calibri"/>
              </a:rPr>
              <a:t>In a simulated 100-hour disruption, backup systems reduced the total affected customer-hours from 118 million to 104 million, highlighting a 14 million customer-hours improvement</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200" b="0" i="0" u="none" strike="noStrike" cap="none" dirty="0">
                <a:solidFill>
                  <a:schemeClr val="tx1"/>
                </a:solidFill>
                <a:effectLst/>
                <a:latin typeface="Calibri"/>
                <a:ea typeface="Calibri"/>
                <a:cs typeface="Calibri"/>
                <a:sym typeface="Calibri"/>
              </a:rPr>
              <a:t>Such model experiments provide insights into network resilience benefits, but results should be cautiously applied to different infrastructure systems due to their specific characteristics</a:t>
            </a:r>
            <a:endParaRPr lang="en-GB" sz="1000" b="1" i="0" u="none" strike="noStrike" cap="none" dirty="0">
              <a:solidFill>
                <a:schemeClr val="tx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9</a:t>
            </a:fld>
            <a:endParaRPr dirty="0"/>
          </a:p>
        </p:txBody>
      </p:sp>
    </p:spTree>
    <p:extLst>
      <p:ext uri="{BB962C8B-B14F-4D97-AF65-F5344CB8AC3E}">
        <p14:creationId xmlns:p14="http://schemas.microsoft.com/office/powerpoint/2010/main" val="35725956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10</a:t>
            </a:fld>
            <a:endParaRPr dirty="0"/>
          </a:p>
        </p:txBody>
      </p:sp>
    </p:spTree>
    <p:extLst>
      <p:ext uri="{BB962C8B-B14F-4D97-AF65-F5344CB8AC3E}">
        <p14:creationId xmlns:p14="http://schemas.microsoft.com/office/powerpoint/2010/main" val="20185190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11</a:t>
            </a:fld>
            <a:endParaRPr/>
          </a:p>
        </p:txBody>
      </p:sp>
    </p:spTree>
    <p:extLst>
      <p:ext uri="{BB962C8B-B14F-4D97-AF65-F5344CB8AC3E}">
        <p14:creationId xmlns:p14="http://schemas.microsoft.com/office/powerpoint/2010/main" val="24545061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b="0" i="0">
                <a:latin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BDFEE2A0-BA75-462B-B84F-D59CFC4AC0FD}" type="datetimeFigureOut">
              <a:rPr lang="en-US" smtClean="0"/>
              <a:pPr>
                <a:defRPr/>
              </a:pPr>
              <a:t>1/19/2026</a:t>
            </a:fld>
            <a:endParaRPr lang="en-US"/>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b="0" i="0" smtClean="0">
                <a:latin typeface="Open Sans" panose="020B0606030504020204" pitchFamily="34" charset="0"/>
              </a:rPr>
              <a:pPr/>
              <a:t>‹#›</a:t>
            </a:fld>
            <a:endParaRPr lang="en-US" b="0" i="0">
              <a:latin typeface="Open Sans" panose="020B0606030504020204" pitchFamily="34" charset="0"/>
            </a:endParaRPr>
          </a:p>
        </p:txBody>
      </p:sp>
      <p:sp>
        <p:nvSpPr>
          <p:cNvPr id="6" name="Slide Number Placeholder 5">
            <a:extLst>
              <a:ext uri="{FF2B5EF4-FFF2-40B4-BE49-F238E27FC236}">
                <a16:creationId xmlns:a16="http://schemas.microsoft.com/office/drawing/2014/main" id="{E9EB28F0-E022-9652-63F5-3D0152B1468E}"/>
              </a:ext>
            </a:extLst>
          </p:cNvPr>
          <p:cNvSpPr txBox="1">
            <a:spLocks/>
          </p:cNvSpPr>
          <p:nvPr/>
        </p:nvSpPr>
        <p:spPr>
          <a:xfrm>
            <a:off x="11701463" y="6456363"/>
            <a:ext cx="454025"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58293345-4715-4ABF-A600-A6F12C48A962}"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fontAlgn="auto">
                <a:spcBef>
                  <a:spcPts val="0"/>
                </a:spcBef>
                <a:spcAft>
                  <a:spcPts val="0"/>
                </a:spcAft>
                <a:defRPr/>
              </a:pP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Slide Number Placeholder 5">
            <a:extLst>
              <a:ext uri="{FF2B5EF4-FFF2-40B4-BE49-F238E27FC236}">
                <a16:creationId xmlns:a16="http://schemas.microsoft.com/office/drawing/2014/main" id="{6A8FD928-C832-25F9-5495-496B744E3B96}"/>
              </a:ext>
            </a:extLst>
          </p:cNvPr>
          <p:cNvSpPr txBox="1">
            <a:spLocks/>
          </p:cNvSpPr>
          <p:nvPr/>
        </p:nvSpPr>
        <p:spPr>
          <a:xfrm>
            <a:off x="11798300" y="6492875"/>
            <a:ext cx="393700"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CB8DFA00-C2CB-4DFB-81F3-43F83E025139}" type="slidenum">
              <a:rPr lang="en-US" b="0" i="0" smtClean="0">
                <a:latin typeface="Open Sans" panose="020B0606030504020204" pitchFamily="34" charset="0"/>
              </a:rPr>
              <a:pPr fontAlgn="auto">
                <a:spcBef>
                  <a:spcPts val="0"/>
                </a:spcBef>
                <a:spcAft>
                  <a:spcPts val="0"/>
                </a:spcAft>
                <a:defRPr/>
              </a:pPr>
              <a:t>‹#›</a:t>
            </a:fld>
            <a:endParaRPr lang="en-US" b="0" i="0">
              <a:latin typeface="Open Sans" panose="020B0606030504020204" pitchFamily="34" charset="0"/>
            </a:endParaRPr>
          </a:p>
        </p:txBody>
      </p:sp>
      <p:pic>
        <p:nvPicPr>
          <p:cNvPr id="10" name="Picture 6" descr="A picture containing background pattern&#10;&#10;Description automatically generated">
            <a:extLst>
              <a:ext uri="{FF2B5EF4-FFF2-40B4-BE49-F238E27FC236}">
                <a16:creationId xmlns:a16="http://schemas.microsoft.com/office/drawing/2014/main" id="{EB3D92B8-1A08-128F-0D43-052333EBE3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D86064B7-D132-5A7B-2FBC-7B8A7F873ACE}"/>
              </a:ext>
            </a:extLst>
          </p:cNvPr>
          <p:cNvPicPr>
            <a:picLocks noChangeAspect="1"/>
          </p:cNvPicPr>
          <p:nvPr userDrawn="1"/>
        </p:nvPicPr>
        <p:blipFill>
          <a:blip r:embed="rId3"/>
          <a:srcRect/>
          <a:stretch/>
        </p:blipFill>
        <p:spPr>
          <a:xfrm>
            <a:off x="-1" y="0"/>
            <a:ext cx="12192000" cy="6858000"/>
          </a:xfrm>
          <a:prstGeom prst="rect">
            <a:avLst/>
          </a:prstGeom>
        </p:spPr>
      </p:pic>
    </p:spTree>
    <p:extLst>
      <p:ext uri="{BB962C8B-B14F-4D97-AF65-F5344CB8AC3E}">
        <p14:creationId xmlns:p14="http://schemas.microsoft.com/office/powerpoint/2010/main" val="16595768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5D00AA64-8024-406E-8F7F-61C410ADA5CC}" type="datetimeFigureOut">
              <a:rPr lang="en-US" smtClean="0"/>
              <a:pPr>
                <a:defRPr/>
              </a:pPr>
              <a:t>1/19/2026</a:t>
            </a:fld>
            <a:endParaRPr lang="en-US"/>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lvl1pPr>
              <a:defRPr b="0" i="0">
                <a:latin typeface="Open Sans" panose="020B0606030504020204" pitchFamily="34" charset="0"/>
              </a:defRPr>
            </a:lvl1pPr>
          </a:lstStyle>
          <a:p>
            <a:fld id="{00000000-1234-1234-1234-123412341234}" type="slidenum">
              <a:rPr lang="sv-SE" smtClean="0"/>
              <a:pPr/>
              <a:t>‹#›</a:t>
            </a:fld>
            <a:endParaRPr lang="sv-SE" dirty="0"/>
          </a:p>
        </p:txBody>
      </p:sp>
    </p:spTree>
    <p:extLst>
      <p:ext uri="{BB962C8B-B14F-4D97-AF65-F5344CB8AC3E}">
        <p14:creationId xmlns:p14="http://schemas.microsoft.com/office/powerpoint/2010/main" val="576140328"/>
      </p:ext>
    </p:extLst>
  </p:cSld>
  <p:clrMapOvr>
    <a:masterClrMapping/>
  </p:clrMapOvr>
  <p:hf sldNum="0" hdr="0" ftr="0" dt="0"/>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a:xfrm>
            <a:off x="838200" y="6356350"/>
            <a:ext cx="2743200" cy="365125"/>
          </a:xfrm>
          <a:prstGeom prst="rect">
            <a:avLst/>
          </a:prstGeom>
        </p:spPr>
        <p:txBody>
          <a:bodyPr/>
          <a:lstStyle/>
          <a:p>
            <a:pPr>
              <a:defRPr/>
            </a:pPr>
            <a:fld id="{DD1FCBAA-8979-4529-BD81-75B0E5C28C34}" type="datetimeFigureOut">
              <a:rPr lang="en-US" smtClean="0"/>
              <a:pPr>
                <a:defRPr/>
              </a:pPr>
              <a:t>1/19/2026</a:t>
            </a:fld>
            <a:endParaRPr lang="en-US"/>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a:xfrm>
            <a:off x="4038600" y="6356350"/>
            <a:ext cx="4114800" cy="365125"/>
          </a:xfrm>
          <a:prstGeom prst="rect">
            <a:avLst/>
          </a:prstGeom>
        </p:spPr>
        <p:txBody>
          <a:bodyPr/>
          <a:lstStyle/>
          <a:p>
            <a:pPr>
              <a:defRPr/>
            </a:pPr>
            <a:endParaRPr lang="en-US"/>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a:xfrm>
            <a:off x="8610600" y="6356350"/>
            <a:ext cx="2743200" cy="365125"/>
          </a:xfrm>
          <a:prstGeom prst="rect">
            <a:avLst/>
          </a:prstGeom>
        </p:spPr>
        <p:txBody>
          <a:bodyPr/>
          <a:lstStyle/>
          <a:p>
            <a:pPr>
              <a:defRPr/>
            </a:pPr>
            <a:fld id="{378235DA-E438-4A8C-8420-EFC0B04DF2A4}" type="slidenum">
              <a:rPr lang="en-US" smtClean="0"/>
              <a:pPr>
                <a:defRPr/>
              </a:pPr>
              <a:t>‹#›</a:t>
            </a:fld>
            <a:endParaRPr lang="en-US"/>
          </a:p>
        </p:txBody>
      </p:sp>
    </p:spTree>
    <p:extLst>
      <p:ext uri="{BB962C8B-B14F-4D97-AF65-F5344CB8AC3E}">
        <p14:creationId xmlns:p14="http://schemas.microsoft.com/office/powerpoint/2010/main" val="132785114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a:xfrm>
            <a:off x="838200" y="6356350"/>
            <a:ext cx="2743200" cy="365125"/>
          </a:xfrm>
          <a:prstGeom prst="rect">
            <a:avLst/>
          </a:prstGeom>
        </p:spPr>
        <p:txBody>
          <a:bodyPr/>
          <a:lstStyle/>
          <a:p>
            <a:pPr>
              <a:defRPr/>
            </a:pPr>
            <a:fld id="{A07D6DFC-3332-4E84-87C0-5ACB4C3D343B}" type="datetimeFigureOut">
              <a:rPr lang="en-US" smtClean="0"/>
              <a:pPr>
                <a:defRPr/>
              </a:pPr>
              <a:t>1/19/2026</a:t>
            </a:fld>
            <a:endParaRPr lang="en-US"/>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a:xfrm>
            <a:off x="4038600" y="6356350"/>
            <a:ext cx="4114800" cy="365125"/>
          </a:xfrm>
          <a:prstGeom prst="rect">
            <a:avLst/>
          </a:prstGeom>
        </p:spPr>
        <p:txBody>
          <a:bodyPr/>
          <a:lstStyle/>
          <a:p>
            <a:pPr>
              <a:defRPr/>
            </a:pPr>
            <a:endParaRPr lang="en-US"/>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a:xfrm>
            <a:off x="8610600" y="6356350"/>
            <a:ext cx="2743200" cy="365125"/>
          </a:xfrm>
          <a:prstGeom prst="rect">
            <a:avLst/>
          </a:prstGeom>
        </p:spPr>
        <p:txBody>
          <a:bodyPr/>
          <a:lstStyle/>
          <a:p>
            <a:pPr>
              <a:defRPr/>
            </a:pPr>
            <a:fld id="{15FAC9FB-9D01-4809-9F2F-D597455790DA}" type="slidenum">
              <a:rPr lang="en-US" smtClean="0"/>
              <a:pPr>
                <a:defRPr/>
              </a:pPr>
              <a:t>‹#›</a:t>
            </a:fld>
            <a:endParaRPr lang="en-US"/>
          </a:p>
        </p:txBody>
      </p:sp>
    </p:spTree>
    <p:extLst>
      <p:ext uri="{BB962C8B-B14F-4D97-AF65-F5344CB8AC3E}">
        <p14:creationId xmlns:p14="http://schemas.microsoft.com/office/powerpoint/2010/main" val="186698278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a:xfrm>
            <a:off x="838200" y="6356350"/>
            <a:ext cx="2743200" cy="365125"/>
          </a:xfrm>
          <a:prstGeom prst="rect">
            <a:avLst/>
          </a:prstGeom>
        </p:spPr>
        <p:txBody>
          <a:bodyPr/>
          <a:lstStyle/>
          <a:p>
            <a:pPr>
              <a:defRPr/>
            </a:pPr>
            <a:fld id="{4C6DC744-E759-4962-8640-6AB34CAFCB69}" type="datetimeFigureOut">
              <a:rPr lang="en-US" smtClean="0"/>
              <a:pPr>
                <a:defRPr/>
              </a:pPr>
              <a:t>1/19/2026</a:t>
            </a:fld>
            <a:endParaRPr lang="en-US"/>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a:xfrm>
            <a:off x="4038600" y="6356350"/>
            <a:ext cx="4114800" cy="365125"/>
          </a:xfrm>
          <a:prstGeom prst="rect">
            <a:avLst/>
          </a:prstGeom>
        </p:spPr>
        <p:txBody>
          <a:bodyPr/>
          <a:lstStyle/>
          <a:p>
            <a:pPr>
              <a:defRPr/>
            </a:pPr>
            <a:endParaRPr lang="en-US"/>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a:xfrm>
            <a:off x="8610600" y="6356350"/>
            <a:ext cx="2743200" cy="365125"/>
          </a:xfrm>
          <a:prstGeom prst="rect">
            <a:avLst/>
          </a:prstGeom>
        </p:spPr>
        <p:txBody>
          <a:bodyPr/>
          <a:lstStyle/>
          <a:p>
            <a:pPr>
              <a:defRPr/>
            </a:pPr>
            <a:fld id="{E867B7FD-D951-4D33-93CE-49DE56FE269A}" type="slidenum">
              <a:rPr lang="en-US" smtClean="0"/>
              <a:pPr>
                <a:defRPr/>
              </a:pPr>
              <a:t>‹#›</a:t>
            </a:fld>
            <a:endParaRPr lang="en-US"/>
          </a:p>
        </p:txBody>
      </p:sp>
    </p:spTree>
    <p:extLst>
      <p:ext uri="{BB962C8B-B14F-4D97-AF65-F5344CB8AC3E}">
        <p14:creationId xmlns:p14="http://schemas.microsoft.com/office/powerpoint/2010/main" val="397631512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a:xfrm>
            <a:off x="838200" y="6356350"/>
            <a:ext cx="2743200" cy="365125"/>
          </a:xfrm>
          <a:prstGeom prst="rect">
            <a:avLst/>
          </a:prstGeom>
        </p:spPr>
        <p:txBody>
          <a:bodyPr/>
          <a:lstStyle/>
          <a:p>
            <a:pPr>
              <a:defRPr/>
            </a:pPr>
            <a:fld id="{5D00AA64-8024-406E-8F7F-61C410ADA5CC}" type="datetimeFigureOut">
              <a:rPr lang="en-US" smtClean="0"/>
              <a:pPr>
                <a:defRPr/>
              </a:pPr>
              <a:t>1/19/2026</a:t>
            </a:fld>
            <a:endParaRPr lang="en-US"/>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a:xfrm>
            <a:off x="4038600" y="6356350"/>
            <a:ext cx="4114800" cy="365125"/>
          </a:xfrm>
          <a:prstGeom prst="rect">
            <a:avLst/>
          </a:prstGeom>
        </p:spPr>
        <p:txBody>
          <a:bodyPr/>
          <a:lstStyle/>
          <a:p>
            <a:pPr>
              <a:defRPr/>
            </a:pPr>
            <a:endParaRPr lang="en-US"/>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a:xfrm>
            <a:off x="8610600" y="6356350"/>
            <a:ext cx="2743200" cy="365125"/>
          </a:xfrm>
          <a:prstGeom prst="rect">
            <a:avLst/>
          </a:prstGeom>
        </p:spPr>
        <p:txBody>
          <a:bodyPr/>
          <a:lstStyle/>
          <a:p>
            <a:pPr>
              <a:defRPr/>
            </a:pPr>
            <a:fld id="{2FC186E6-F826-4A18-97DA-F9A2F193E2A1}" type="slidenum">
              <a:rPr lang="en-US" smtClean="0"/>
              <a:pPr>
                <a:defRPr/>
              </a:pPr>
              <a:t>‹#›</a:t>
            </a:fld>
            <a:endParaRPr lang="en-US"/>
          </a:p>
        </p:txBody>
      </p:sp>
    </p:spTree>
    <p:extLst>
      <p:ext uri="{BB962C8B-B14F-4D97-AF65-F5344CB8AC3E}">
        <p14:creationId xmlns:p14="http://schemas.microsoft.com/office/powerpoint/2010/main" val="113915473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a:xfrm>
            <a:off x="838200" y="6356350"/>
            <a:ext cx="2743200" cy="365125"/>
          </a:xfrm>
          <a:prstGeom prst="rect">
            <a:avLst/>
          </a:prstGeom>
        </p:spPr>
        <p:txBody>
          <a:bodyPr/>
          <a:lstStyle/>
          <a:p>
            <a:pPr>
              <a:defRPr/>
            </a:pPr>
            <a:fld id="{8C59BBF9-74D1-4EA9-8847-0C90DD0D1EB4}" type="datetimeFigureOut">
              <a:rPr lang="en-US" smtClean="0"/>
              <a:pPr>
                <a:defRPr/>
              </a:pPr>
              <a:t>1/19/2026</a:t>
            </a:fld>
            <a:endParaRPr lang="en-US"/>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a:xfrm>
            <a:off x="4038600" y="6356350"/>
            <a:ext cx="4114800" cy="365125"/>
          </a:xfrm>
          <a:prstGeom prst="rect">
            <a:avLst/>
          </a:prstGeom>
        </p:spPr>
        <p:txBody>
          <a:bodyPr/>
          <a:lstStyle/>
          <a:p>
            <a:pPr>
              <a:defRPr/>
            </a:pPr>
            <a:endParaRPr lang="en-US"/>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a:xfrm>
            <a:off x="8610600" y="6356350"/>
            <a:ext cx="2743200" cy="365125"/>
          </a:xfrm>
          <a:prstGeom prst="rect">
            <a:avLst/>
          </a:prstGeom>
        </p:spPr>
        <p:txBody>
          <a:bodyPr/>
          <a:lstStyle/>
          <a:p>
            <a:pPr>
              <a:defRPr/>
            </a:pPr>
            <a:fld id="{2C0E4B7E-050E-4CEC-8A24-7412036FB675}" type="slidenum">
              <a:rPr lang="en-US" smtClean="0"/>
              <a:pPr>
                <a:defRPr/>
              </a:pPr>
              <a:t>‹#›</a:t>
            </a:fld>
            <a:endParaRPr lang="en-US"/>
          </a:p>
        </p:txBody>
      </p:sp>
    </p:spTree>
    <p:extLst>
      <p:ext uri="{BB962C8B-B14F-4D97-AF65-F5344CB8AC3E}">
        <p14:creationId xmlns:p14="http://schemas.microsoft.com/office/powerpoint/2010/main" val="170916146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b="0" i="0">
                <a:latin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1/19/2026</a:t>
            </a:fld>
            <a:endParaRPr lang="en-US"/>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b="0" i="0" smtClean="0">
                <a:latin typeface="Open Sans" panose="020B0606030504020204" pitchFamily="34" charset="0"/>
              </a:rPr>
              <a:pPr/>
              <a:t>‹#›</a:t>
            </a:fld>
            <a:endParaRPr lang="en-US" b="0" i="0">
              <a:latin typeface="Open Sans" panose="020B0606030504020204" pitchFamily="34" charset="0"/>
            </a:endParaRPr>
          </a:p>
        </p:txBody>
      </p:sp>
    </p:spTree>
    <p:extLst>
      <p:ext uri="{BB962C8B-B14F-4D97-AF65-F5344CB8AC3E}">
        <p14:creationId xmlns:p14="http://schemas.microsoft.com/office/powerpoint/2010/main" val="661465295"/>
      </p:ext>
    </p:extLst>
  </p:cSld>
  <p:clrMapOvr>
    <a:masterClrMapping/>
  </p:clrMapOvr>
  <p:hf sldNum="0" hdr="0" ftr="0" dt="0"/>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40"/>
        <p:cNvGrpSpPr/>
        <p:nvPr/>
      </p:nvGrpSpPr>
      <p:grpSpPr>
        <a:xfrm>
          <a:off x="0" y="0"/>
          <a:ext cx="0" cy="0"/>
          <a:chOff x="0" y="0"/>
          <a:chExt cx="0" cy="0"/>
        </a:xfrm>
      </p:grpSpPr>
      <p:sp>
        <p:nvSpPr>
          <p:cNvPr id="5" name="Google Shape;14;p16">
            <a:extLst>
              <a:ext uri="{FF2B5EF4-FFF2-40B4-BE49-F238E27FC236}">
                <a16:creationId xmlns:a16="http://schemas.microsoft.com/office/drawing/2014/main" id="{CC7370BD-D26C-52B9-5360-A8F985E01E49}"/>
              </a:ext>
            </a:extLst>
          </p:cNvPr>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7" name="Text Placeholder 4">
            <a:extLst>
              <a:ext uri="{FF2B5EF4-FFF2-40B4-BE49-F238E27FC236}">
                <a16:creationId xmlns:a16="http://schemas.microsoft.com/office/drawing/2014/main" id="{381328E2-BBCC-9942-F175-B550123AD180}"/>
              </a:ext>
            </a:extLst>
          </p:cNvPr>
          <p:cNvSpPr>
            <a:spLocks noGrp="1"/>
          </p:cNvSpPr>
          <p:nvPr>
            <p:ph idx="1"/>
          </p:nvPr>
        </p:nvSpPr>
        <p:spPr>
          <a:xfrm>
            <a:off x="838200" y="1239210"/>
            <a:ext cx="10515600" cy="493775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Google Shape;34;p20">
            <a:extLst>
              <a:ext uri="{FF2B5EF4-FFF2-40B4-BE49-F238E27FC236}">
                <a16:creationId xmlns:a16="http://schemas.microsoft.com/office/drawing/2014/main" id="{5B5801FF-0DBD-D7A6-73AC-CAA38C2CFB6D}"/>
              </a:ext>
            </a:extLst>
          </p:cNvPr>
          <p:cNvSpPr txBox="1">
            <a:spLocks noGrp="1"/>
          </p:cNvSpPr>
          <p:nvPr>
            <p:ph type="title"/>
          </p:nvPr>
        </p:nvSpPr>
        <p:spPr>
          <a:xfrm>
            <a:off x="838200" y="0"/>
            <a:ext cx="10515600" cy="10787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dirty="0"/>
          </a:p>
        </p:txBody>
      </p:sp>
    </p:spTree>
    <p:extLst>
      <p:ext uri="{BB962C8B-B14F-4D97-AF65-F5344CB8AC3E}">
        <p14:creationId xmlns:p14="http://schemas.microsoft.com/office/powerpoint/2010/main" val="18560757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8C59BBF9-74D1-4EA9-8847-0C90DD0D1EB4}" type="datetimeFigureOut">
              <a:rPr lang="en-US" smtClean="0"/>
              <a:pPr>
                <a:defRPr/>
              </a:pPr>
              <a:t>1/19/2026</a:t>
            </a:fld>
            <a:endParaRPr lang="en-US"/>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lvl1pPr>
              <a:defRPr b="0" i="0">
                <a:latin typeface="Open Sans" panose="020B0606030504020204" pitchFamily="34" charset="0"/>
              </a:defRPr>
            </a:lvl1pPr>
          </a:lstStyle>
          <a:p>
            <a:fld id="{00000000-1234-1234-1234-123412341234}" type="slidenum">
              <a:rPr lang="sv-SE" smtClean="0"/>
              <a:pPr/>
              <a:t>‹#›</a:t>
            </a:fld>
            <a:endParaRPr lang="sv-SE" dirty="0"/>
          </a:p>
        </p:txBody>
      </p:sp>
    </p:spTree>
    <p:extLst>
      <p:ext uri="{BB962C8B-B14F-4D97-AF65-F5344CB8AC3E}">
        <p14:creationId xmlns:p14="http://schemas.microsoft.com/office/powerpoint/2010/main" val="2853248073"/>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40"/>
        <p:cNvGrpSpPr/>
        <p:nvPr/>
      </p:nvGrpSpPr>
      <p:grpSpPr>
        <a:xfrm>
          <a:off x="0" y="0"/>
          <a:ext cx="0" cy="0"/>
          <a:chOff x="0" y="0"/>
          <a:chExt cx="0" cy="0"/>
        </a:xfrm>
      </p:grpSpPr>
      <p:sp>
        <p:nvSpPr>
          <p:cNvPr id="5" name="Google Shape;14;p16">
            <a:extLst>
              <a:ext uri="{FF2B5EF4-FFF2-40B4-BE49-F238E27FC236}">
                <a16:creationId xmlns:a16="http://schemas.microsoft.com/office/drawing/2014/main" id="{CC7370BD-D26C-52B9-5360-A8F985E01E49}"/>
              </a:ext>
            </a:extLst>
          </p:cNvPr>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7" name="Text Placeholder 4">
            <a:extLst>
              <a:ext uri="{FF2B5EF4-FFF2-40B4-BE49-F238E27FC236}">
                <a16:creationId xmlns:a16="http://schemas.microsoft.com/office/drawing/2014/main" id="{381328E2-BBCC-9942-F175-B550123AD180}"/>
              </a:ext>
            </a:extLst>
          </p:cNvPr>
          <p:cNvSpPr>
            <a:spLocks noGrp="1"/>
          </p:cNvSpPr>
          <p:nvPr>
            <p:ph idx="1"/>
          </p:nvPr>
        </p:nvSpPr>
        <p:spPr>
          <a:xfrm>
            <a:off x="838200" y="1239210"/>
            <a:ext cx="10515600" cy="493775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Google Shape;34;p20">
            <a:extLst>
              <a:ext uri="{FF2B5EF4-FFF2-40B4-BE49-F238E27FC236}">
                <a16:creationId xmlns:a16="http://schemas.microsoft.com/office/drawing/2014/main" id="{5B5801FF-0DBD-D7A6-73AC-CAA38C2CFB6D}"/>
              </a:ext>
            </a:extLst>
          </p:cNvPr>
          <p:cNvSpPr txBox="1">
            <a:spLocks noGrp="1"/>
          </p:cNvSpPr>
          <p:nvPr>
            <p:ph type="title"/>
          </p:nvPr>
        </p:nvSpPr>
        <p:spPr>
          <a:xfrm>
            <a:off x="838200" y="0"/>
            <a:ext cx="10515600" cy="10787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dirty="0"/>
          </a:p>
        </p:txBody>
      </p:sp>
    </p:spTree>
    <p:extLst>
      <p:ext uri="{BB962C8B-B14F-4D97-AF65-F5344CB8AC3E}">
        <p14:creationId xmlns:p14="http://schemas.microsoft.com/office/powerpoint/2010/main" val="33559919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117963FB-5957-DC4E-B995-C3AE6F18700B}"/>
              </a:ext>
            </a:extLst>
          </p:cNvPr>
          <p:cNvPicPr>
            <a:picLocks noChangeAspect="1"/>
          </p:cNvPicPr>
          <p:nvPr/>
        </p:nvPicPr>
        <p:blipFill>
          <a:blip r:embed="rId2"/>
          <a:stretch>
            <a:fillRect/>
          </a:stretch>
        </p:blipFill>
        <p:spPr>
          <a:xfrm>
            <a:off x="0" y="0"/>
            <a:ext cx="12192000" cy="6858000"/>
          </a:xfrm>
          <a:prstGeom prst="rect">
            <a:avLst/>
          </a:prstGeom>
        </p:spPr>
      </p:pic>
      <p:sp>
        <p:nvSpPr>
          <p:cNvPr id="10" name="Title 1"/>
          <p:cNvSpPr>
            <a:spLocks noGrp="1"/>
          </p:cNvSpPr>
          <p:nvPr>
            <p:ph type="title" hasCustomPrompt="1"/>
          </p:nvPr>
        </p:nvSpPr>
        <p:spPr>
          <a:xfrm>
            <a:off x="805249" y="4443413"/>
            <a:ext cx="5587313" cy="1325004"/>
          </a:xfrm>
          <a:prstGeom prst="rect">
            <a:avLst/>
          </a:prstGeom>
        </p:spPr>
        <p:txBody>
          <a:bodyPr/>
          <a:lstStyle>
            <a:lvl1pPr>
              <a:defRPr b="1">
                <a:latin typeface="Open Sans ExtraBold" panose="020B0606030504020204"/>
              </a:defRPr>
            </a:lvl1pPr>
          </a:lstStyle>
          <a:p>
            <a:r>
              <a:rPr lang="en-US" dirty="0"/>
              <a:t>CLICK TO EDIT MASTER TITLE STYLE</a:t>
            </a:r>
            <a:endParaRPr lang="en-GB" dirty="0"/>
          </a:p>
        </p:txBody>
      </p:sp>
      <p:sp>
        <p:nvSpPr>
          <p:cNvPr id="11" name="Text Placeholder 3"/>
          <p:cNvSpPr>
            <a:spLocks noGrp="1"/>
          </p:cNvSpPr>
          <p:nvPr>
            <p:ph type="body" sz="quarter" idx="10"/>
          </p:nvPr>
        </p:nvSpPr>
        <p:spPr>
          <a:xfrm>
            <a:off x="804863" y="4052888"/>
            <a:ext cx="5588000" cy="390525"/>
          </a:xfrm>
          <a:prstGeom prst="rect">
            <a:avLst/>
          </a:prstGeom>
        </p:spPr>
        <p:txBody>
          <a:bodyPr/>
          <a:lstStyle>
            <a:lvl1pPr marL="0" indent="0">
              <a:buNone/>
              <a:defRPr sz="1800" b="1">
                <a:solidFill>
                  <a:schemeClr val="bg1"/>
                </a:solidFill>
                <a:latin typeface="Open Sans ExtraBold" panose="020B0606030504020204"/>
              </a:defRPr>
            </a:lvl1pPr>
          </a:lstStyle>
          <a:p>
            <a:pPr lvl="0"/>
            <a:r>
              <a:rPr lang="en-US"/>
              <a:t>Click to edit Master text styles</a:t>
            </a:r>
          </a:p>
        </p:txBody>
      </p:sp>
    </p:spTree>
    <p:extLst>
      <p:ext uri="{BB962C8B-B14F-4D97-AF65-F5344CB8AC3E}">
        <p14:creationId xmlns:p14="http://schemas.microsoft.com/office/powerpoint/2010/main" val="2284158161"/>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userDrawn="1">
  <p:cSld name="2_Title Slid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userDrawn="1"/>
        </p:nvPicPr>
        <p:blipFill>
          <a:blip r:embed="rId2"/>
          <a:srcRect/>
          <a:stretch/>
        </p:blipFill>
        <p:spPr>
          <a:xfrm>
            <a:off x="-1" y="0"/>
            <a:ext cx="12192000" cy="6858000"/>
          </a:xfrm>
          <a:prstGeom prst="rect">
            <a:avLst/>
          </a:prstGeom>
        </p:spPr>
      </p:pic>
      <p:sp>
        <p:nvSpPr>
          <p:cNvPr id="16" name="Google Shape;16;p17"/>
          <p:cNvSpPr txBox="1">
            <a:spLocks noGrp="1"/>
          </p:cNvSpPr>
          <p:nvPr>
            <p:ph type="ctrTitle"/>
          </p:nvPr>
        </p:nvSpPr>
        <p:spPr>
          <a:xfrm>
            <a:off x="1" y="1952105"/>
            <a:ext cx="9607824"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800"/>
              <a:buFont typeface="Helvetica Neue"/>
              <a:buNone/>
              <a:defRPr sz="3200" b="1" i="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 name="Google Shape;17;p17"/>
          <p:cNvSpPr txBox="1">
            <a:spLocks noGrp="1"/>
          </p:cNvSpPr>
          <p:nvPr>
            <p:ph type="subTitle" idx="1"/>
          </p:nvPr>
        </p:nvSpPr>
        <p:spPr>
          <a:xfrm>
            <a:off x="0" y="4339705"/>
            <a:ext cx="9607826" cy="195210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b="0">
                <a:solidFill>
                  <a:schemeClr val="bg1"/>
                </a:solidFill>
                <a:latin typeface="Arial" panose="020B0604020202020204" pitchFamily="34" charset="0"/>
                <a:ea typeface="Helvetica Neue"/>
                <a:cs typeface="Arial" panose="020B060402020202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extLst>
      <p:ext uri="{BB962C8B-B14F-4D97-AF65-F5344CB8AC3E}">
        <p14:creationId xmlns:p14="http://schemas.microsoft.com/office/powerpoint/2010/main" val="6934137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pic>
        <p:nvPicPr>
          <p:cNvPr id="11" name="Picture 10">
            <a:extLst>
              <a:ext uri="{FF2B5EF4-FFF2-40B4-BE49-F238E27FC236}">
                <a16:creationId xmlns:a16="http://schemas.microsoft.com/office/drawing/2014/main" id="{D090E1FC-79C0-474F-8864-ABEE6EC45374}"/>
              </a:ext>
            </a:extLst>
          </p:cNvPr>
          <p:cNvPicPr>
            <a:picLocks noChangeAspect="1"/>
          </p:cNvPicPr>
          <p:nvPr userDrawn="1"/>
        </p:nvPicPr>
        <p:blipFill rotWithShape="1">
          <a:blip r:embed="rId2"/>
          <a:srcRect l="53717" t="15856" r="8276" b="19640"/>
          <a:stretch/>
        </p:blipFill>
        <p:spPr>
          <a:xfrm>
            <a:off x="6549080" y="1087395"/>
            <a:ext cx="4633785" cy="4423720"/>
          </a:xfrm>
          <a:prstGeom prst="rect">
            <a:avLst/>
          </a:prstGeom>
        </p:spPr>
      </p:pic>
      <p:sp>
        <p:nvSpPr>
          <p:cNvPr id="2" name="Slide Number Placeholder 1">
            <a:extLst>
              <a:ext uri="{FF2B5EF4-FFF2-40B4-BE49-F238E27FC236}">
                <a16:creationId xmlns:a16="http://schemas.microsoft.com/office/drawing/2014/main" id="{4055AD5F-CC06-3A70-CBC8-BED05A2F0731}"/>
              </a:ext>
            </a:extLst>
          </p:cNvPr>
          <p:cNvSpPr>
            <a:spLocks noGrp="1"/>
          </p:cNvSpPr>
          <p:nvPr>
            <p:ph type="sldNum" idx="11"/>
          </p:nvPr>
        </p:nvSpPr>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3F56D5FE-8BBC-E95A-76D4-D1938A0E3A78}"/>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a:latin typeface="Arial" panose="020B0604020202020204" pitchFamily="34" charset="0"/>
                <a:ea typeface="Helvetica Neue"/>
                <a:cs typeface="Arial" panose="020B0604020202020204" pitchFamily="34" charset="0"/>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4;p20">
            <a:extLst>
              <a:ext uri="{FF2B5EF4-FFF2-40B4-BE49-F238E27FC236}">
                <a16:creationId xmlns:a16="http://schemas.microsoft.com/office/drawing/2014/main" id="{7FF2A8CD-3CE5-A92B-4009-D09EC2A0050B}"/>
              </a:ext>
            </a:extLst>
          </p:cNvPr>
          <p:cNvSpPr txBox="1">
            <a:spLocks noGrp="1"/>
          </p:cNvSpPr>
          <p:nvPr>
            <p:ph type="title"/>
          </p:nvPr>
        </p:nvSpPr>
        <p:spPr>
          <a:xfrm>
            <a:off x="838200" y="0"/>
            <a:ext cx="10515600" cy="107712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42060534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C8B067-C222-A145-CF89-234516211EAC}"/>
              </a:ext>
            </a:extLst>
          </p:cNvPr>
          <p:cNvSpPr>
            <a:spLocks noGrp="1"/>
          </p:cNvSpPr>
          <p:nvPr>
            <p:ph type="sldNum" idx="11"/>
          </p:nvPr>
        </p:nvSpPr>
        <p:spPr>
          <a:xfrm>
            <a:off x="11798300" y="6565900"/>
            <a:ext cx="393700" cy="292100"/>
          </a:xfrm>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B3503028-5BCC-32AC-877B-DF34C7FE812B}"/>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5;p20">
            <a:extLst>
              <a:ext uri="{FF2B5EF4-FFF2-40B4-BE49-F238E27FC236}">
                <a16:creationId xmlns:a16="http://schemas.microsoft.com/office/drawing/2014/main" id="{2E41FEE8-207D-F515-0218-988E1E95F438}"/>
              </a:ext>
            </a:extLst>
          </p:cNvPr>
          <p:cNvSpPr txBox="1">
            <a:spLocks noGrp="1"/>
          </p:cNvSpPr>
          <p:nvPr>
            <p:ph type="body" idx="12"/>
          </p:nvPr>
        </p:nvSpPr>
        <p:spPr>
          <a:xfrm>
            <a:off x="6148754"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7" name="Google Shape;34;p20">
            <a:extLst>
              <a:ext uri="{FF2B5EF4-FFF2-40B4-BE49-F238E27FC236}">
                <a16:creationId xmlns:a16="http://schemas.microsoft.com/office/drawing/2014/main" id="{9F492DC9-5A51-908E-E46A-76443B2F0C19}"/>
              </a:ext>
            </a:extLst>
          </p:cNvPr>
          <p:cNvSpPr txBox="1">
            <a:spLocks noGrp="1"/>
          </p:cNvSpPr>
          <p:nvPr>
            <p:ph type="title"/>
          </p:nvPr>
        </p:nvSpPr>
        <p:spPr>
          <a:xfrm>
            <a:off x="838200" y="1"/>
            <a:ext cx="10515600" cy="107388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9914163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Content" userDrawn="1">
  <p:cSld name="1_Title and Content">
    <p:spTree>
      <p:nvGrpSpPr>
        <p:cNvPr id="1" name="Shape 40"/>
        <p:cNvGrpSpPr/>
        <p:nvPr/>
      </p:nvGrpSpPr>
      <p:grpSpPr>
        <a:xfrm>
          <a:off x="0" y="0"/>
          <a:ext cx="0" cy="0"/>
          <a:chOff x="0" y="0"/>
          <a:chExt cx="0" cy="0"/>
        </a:xfrm>
      </p:grpSpPr>
      <p:sp>
        <p:nvSpPr>
          <p:cNvPr id="5" name="Google Shape;14;p16">
            <a:extLst>
              <a:ext uri="{FF2B5EF4-FFF2-40B4-BE49-F238E27FC236}">
                <a16:creationId xmlns:a16="http://schemas.microsoft.com/office/drawing/2014/main" id="{CC7370BD-D26C-52B9-5360-A8F985E01E49}"/>
              </a:ext>
            </a:extLst>
          </p:cNvPr>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7" name="Text Placeholder 4">
            <a:extLst>
              <a:ext uri="{FF2B5EF4-FFF2-40B4-BE49-F238E27FC236}">
                <a16:creationId xmlns:a16="http://schemas.microsoft.com/office/drawing/2014/main" id="{381328E2-BBCC-9942-F175-B550123AD180}"/>
              </a:ext>
            </a:extLst>
          </p:cNvPr>
          <p:cNvSpPr>
            <a:spLocks noGrp="1"/>
          </p:cNvSpPr>
          <p:nvPr>
            <p:ph idx="1"/>
          </p:nvPr>
        </p:nvSpPr>
        <p:spPr>
          <a:xfrm>
            <a:off x="838200" y="1239210"/>
            <a:ext cx="10515600" cy="493775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Google Shape;34;p20">
            <a:extLst>
              <a:ext uri="{FF2B5EF4-FFF2-40B4-BE49-F238E27FC236}">
                <a16:creationId xmlns:a16="http://schemas.microsoft.com/office/drawing/2014/main" id="{5B5801FF-0DBD-D7A6-73AC-CAA38C2CFB6D}"/>
              </a:ext>
            </a:extLst>
          </p:cNvPr>
          <p:cNvSpPr txBox="1">
            <a:spLocks noGrp="1"/>
          </p:cNvSpPr>
          <p:nvPr>
            <p:ph type="title"/>
          </p:nvPr>
        </p:nvSpPr>
        <p:spPr>
          <a:xfrm>
            <a:off x="838200" y="0"/>
            <a:ext cx="10515600" cy="10787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B0D0C-0C81-F840-C90F-8CF3D9BAEFFF}"/>
              </a:ext>
            </a:extLst>
          </p:cNvPr>
          <p:cNvSpPr>
            <a:spLocks noGrp="1"/>
          </p:cNvSpPr>
          <p:nvPr>
            <p:ph type="title"/>
          </p:nvPr>
        </p:nvSpPr>
        <p:spPr>
          <a:xfrm>
            <a:off x="838200" y="365125"/>
            <a:ext cx="10515600" cy="1325563"/>
          </a:xfrm>
          <a:prstGeom prst="rect">
            <a:avLst/>
          </a:prstGeom>
        </p:spPr>
        <p:txBody>
          <a:bodyPr/>
          <a:lstStyle>
            <a:lvl1pPr>
              <a:defRPr baseline="0">
                <a:latin typeface="+mn-lt"/>
              </a:defRPr>
            </a:lvl1pPr>
          </a:lstStyle>
          <a:p>
            <a:endParaRPr lang="en-US" dirty="0"/>
          </a:p>
        </p:txBody>
      </p:sp>
      <p:sp>
        <p:nvSpPr>
          <p:cNvPr id="3" name="Slide Number Placeholder 2">
            <a:extLst>
              <a:ext uri="{FF2B5EF4-FFF2-40B4-BE49-F238E27FC236}">
                <a16:creationId xmlns:a16="http://schemas.microsoft.com/office/drawing/2014/main" id="{5D8E5102-8D85-B351-C683-D6870D182776}"/>
              </a:ext>
            </a:extLst>
          </p:cNvPr>
          <p:cNvSpPr>
            <a:spLocks noGrp="1"/>
          </p:cNvSpPr>
          <p:nvPr>
            <p:ph type="sldNum" idx="10"/>
          </p:nvPr>
        </p:nvSpPr>
        <p:spPr/>
        <p:txBody>
          <a:bodyPr/>
          <a:lstStyle/>
          <a:p>
            <a:fld id="{00000000-1234-1234-1234-123412341234}" type="slidenum">
              <a:rPr lang="sv-SE" smtClean="0"/>
              <a:pPr/>
              <a:t>‹#›</a:t>
            </a:fld>
            <a:endParaRPr lang="sv-SE" dirty="0"/>
          </a:p>
        </p:txBody>
      </p:sp>
      <p:pic>
        <p:nvPicPr>
          <p:cNvPr id="4" name="Picture 3">
            <a:extLst>
              <a:ext uri="{FF2B5EF4-FFF2-40B4-BE49-F238E27FC236}">
                <a16:creationId xmlns:a16="http://schemas.microsoft.com/office/drawing/2014/main" id="{23D03772-EAFD-A016-312C-C6F5AB20048E}"/>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3436692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b="0" i="0">
                <a:latin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1/19/2026</a:t>
            </a:fld>
            <a:endParaRPr lang="en-US"/>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b="0" i="0" smtClean="0">
                <a:latin typeface="Open Sans" panose="020B0606030504020204" pitchFamily="34" charset="0"/>
              </a:rPr>
              <a:pPr/>
              <a:t>‹#›</a:t>
            </a:fld>
            <a:endParaRPr lang="en-US" b="0" i="0">
              <a:latin typeface="Open Sans" panose="020B0606030504020204" pitchFamily="34" charset="0"/>
            </a:endParaRPr>
          </a:p>
        </p:txBody>
      </p:sp>
      <p:pic>
        <p:nvPicPr>
          <p:cNvPr id="6" name="Picture 5">
            <a:extLst>
              <a:ext uri="{FF2B5EF4-FFF2-40B4-BE49-F238E27FC236}">
                <a16:creationId xmlns:a16="http://schemas.microsoft.com/office/drawing/2014/main" id="{EDC9821D-D2CE-81A2-2EA1-0689C1BB4D8B}"/>
              </a:ext>
            </a:extLst>
          </p:cNvPr>
          <p:cNvPicPr>
            <a:picLocks noChangeAspect="1"/>
          </p:cNvPicPr>
          <p:nvPr userDrawn="1"/>
        </p:nvPicPr>
        <p:blipFill>
          <a:blip r:embed="rId2"/>
          <a:srcRect/>
          <a:stretch/>
        </p:blipFill>
        <p:spPr>
          <a:xfrm>
            <a:off x="-1" y="0"/>
            <a:ext cx="12192000" cy="6858000"/>
          </a:xfrm>
          <a:prstGeom prst="rect">
            <a:avLst/>
          </a:prstGeom>
        </p:spPr>
      </p:pic>
    </p:spTree>
    <p:extLst>
      <p:ext uri="{BB962C8B-B14F-4D97-AF65-F5344CB8AC3E}">
        <p14:creationId xmlns:p14="http://schemas.microsoft.com/office/powerpoint/2010/main" val="40249207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1/19/2026</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lvl1pPr>
              <a:defRPr b="0" i="0">
                <a:latin typeface="Open Sans" panose="020B0606030504020204" pitchFamily="34" charset="0"/>
              </a:defRPr>
            </a:lvl1pPr>
          </a:lstStyle>
          <a:p>
            <a:fld id="{00000000-1234-1234-1234-123412341234}" type="slidenum">
              <a:rPr lang="sv-SE" smtClean="0"/>
              <a:pPr/>
              <a:t>‹#›</a:t>
            </a:fld>
            <a:endParaRPr lang="sv-SE" dirty="0"/>
          </a:p>
        </p:txBody>
      </p:sp>
    </p:spTree>
    <p:extLst>
      <p:ext uri="{BB962C8B-B14F-4D97-AF65-F5344CB8AC3E}">
        <p14:creationId xmlns:p14="http://schemas.microsoft.com/office/powerpoint/2010/main" val="13612166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1/19/2026</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lvl1pPr>
              <a:defRPr b="0" i="0">
                <a:latin typeface="Open Sans" panose="020B0606030504020204" pitchFamily="34" charset="0"/>
              </a:defRPr>
            </a:lvl1pPr>
          </a:lstStyle>
          <a:p>
            <a:fld id="{00000000-1234-1234-1234-123412341234}" type="slidenum">
              <a:rPr lang="sv-SE" smtClean="0"/>
              <a:pPr/>
              <a:t>‹#›</a:t>
            </a:fld>
            <a:endParaRPr lang="sv-SE" dirty="0"/>
          </a:p>
        </p:txBody>
      </p:sp>
    </p:spTree>
    <p:extLst>
      <p:ext uri="{BB962C8B-B14F-4D97-AF65-F5344CB8AC3E}">
        <p14:creationId xmlns:p14="http://schemas.microsoft.com/office/powerpoint/2010/main" val="22666094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1/19/2026</a:t>
            </a:fld>
            <a:endParaRPr lang="en-US"/>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lvl1pPr>
              <a:defRPr b="0" i="0">
                <a:latin typeface="Open Sans" panose="020B0606030504020204" pitchFamily="34" charset="0"/>
              </a:defRPr>
            </a:lvl1pPr>
          </a:lstStyle>
          <a:p>
            <a:fld id="{00000000-1234-1234-1234-123412341234}" type="slidenum">
              <a:rPr lang="sv-SE" smtClean="0"/>
              <a:pPr/>
              <a:t>‹#›</a:t>
            </a:fld>
            <a:endParaRPr lang="sv-SE" dirty="0"/>
          </a:p>
        </p:txBody>
      </p:sp>
    </p:spTree>
    <p:extLst>
      <p:ext uri="{BB962C8B-B14F-4D97-AF65-F5344CB8AC3E}">
        <p14:creationId xmlns:p14="http://schemas.microsoft.com/office/powerpoint/2010/main" val="306141745"/>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1/19/2026</a:t>
            </a:fld>
            <a:endParaRPr lang="en-US"/>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lvl1pPr>
              <a:defRPr b="0" i="0">
                <a:latin typeface="Open Sans" panose="020B0606030504020204" pitchFamily="34" charset="0"/>
              </a:defRPr>
            </a:lvl1pPr>
          </a:lstStyle>
          <a:p>
            <a:fld id="{00000000-1234-1234-1234-123412341234}" type="slidenum">
              <a:rPr lang="sv-SE" smtClean="0"/>
              <a:pPr/>
              <a:t>‹#›</a:t>
            </a:fld>
            <a:endParaRPr lang="sv-SE" dirty="0"/>
          </a:p>
        </p:txBody>
      </p:sp>
    </p:spTree>
    <p:extLst>
      <p:ext uri="{BB962C8B-B14F-4D97-AF65-F5344CB8AC3E}">
        <p14:creationId xmlns:p14="http://schemas.microsoft.com/office/powerpoint/2010/main" val="3269186569"/>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0" i="0">
                <a:latin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0" i="0">
                <a:latin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1/19/2026</a:t>
            </a:fld>
            <a:endParaRPr lang="en-US"/>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lvl1pPr>
              <a:defRPr b="0" i="0">
                <a:latin typeface="Open Sans" panose="020B0606030504020204" pitchFamily="34" charset="0"/>
              </a:defRPr>
            </a:lvl1pPr>
          </a:lstStyle>
          <a:p>
            <a:fld id="{00000000-1234-1234-1234-123412341234}" type="slidenum">
              <a:rPr lang="sv-SE" smtClean="0"/>
              <a:pPr/>
              <a:t>‹#›</a:t>
            </a:fld>
            <a:endParaRPr lang="sv-SE" dirty="0"/>
          </a:p>
        </p:txBody>
      </p:sp>
    </p:spTree>
    <p:extLst>
      <p:ext uri="{BB962C8B-B14F-4D97-AF65-F5344CB8AC3E}">
        <p14:creationId xmlns:p14="http://schemas.microsoft.com/office/powerpoint/2010/main" val="2664686528"/>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1/19/2026</a:t>
            </a:fld>
            <a:endParaRPr lang="en-US"/>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lvl1pPr>
              <a:defRPr b="0" i="0">
                <a:latin typeface="Open Sans" panose="020B0606030504020204" pitchFamily="34" charset="0"/>
              </a:defRPr>
            </a:lvl1pPr>
          </a:lstStyle>
          <a:p>
            <a:fld id="{00000000-1234-1234-1234-123412341234}" type="slidenum">
              <a:rPr lang="sv-SE" smtClean="0"/>
              <a:pPr/>
              <a:t>‹#›</a:t>
            </a:fld>
            <a:endParaRPr lang="sv-SE" dirty="0"/>
          </a:p>
        </p:txBody>
      </p:sp>
    </p:spTree>
    <p:extLst>
      <p:ext uri="{BB962C8B-B14F-4D97-AF65-F5344CB8AC3E}">
        <p14:creationId xmlns:p14="http://schemas.microsoft.com/office/powerpoint/2010/main" val="3680125439"/>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1/19/2026</a:t>
            </a:fld>
            <a:endParaRPr lang="en-US"/>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lvl1pPr>
              <a:defRPr b="0" i="0">
                <a:latin typeface="Open Sans" panose="020B0606030504020204" pitchFamily="34" charset="0"/>
              </a:defRPr>
            </a:lvl1pPr>
          </a:lstStyle>
          <a:p>
            <a:fld id="{00000000-1234-1234-1234-123412341234}" type="slidenum">
              <a:rPr lang="sv-SE" smtClean="0"/>
              <a:pPr/>
              <a:t>‹#›</a:t>
            </a:fld>
            <a:endParaRPr lang="sv-SE" dirty="0"/>
          </a:p>
        </p:txBody>
      </p:sp>
    </p:spTree>
    <p:extLst>
      <p:ext uri="{BB962C8B-B14F-4D97-AF65-F5344CB8AC3E}">
        <p14:creationId xmlns:p14="http://schemas.microsoft.com/office/powerpoint/2010/main" val="1695124570"/>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b="0" i="0">
                <a:latin typeface="Open Sans" panose="020B0606030504020204" pitchFamily="34" charset="0"/>
              </a:defRPr>
            </a:lvl1pPr>
            <a:lvl2pPr>
              <a:defRPr sz="2800" b="0" i="0">
                <a:latin typeface="Open Sans" panose="020B0606030504020204" pitchFamily="34" charset="0"/>
              </a:defRPr>
            </a:lvl2pPr>
            <a:lvl3pPr>
              <a:defRPr sz="2400" b="0" i="0">
                <a:latin typeface="Open Sans" panose="020B0606030504020204" pitchFamily="34" charset="0"/>
              </a:defRPr>
            </a:lvl3pPr>
            <a:lvl4pPr>
              <a:defRPr sz="2000" b="0" i="0">
                <a:latin typeface="Open Sans" panose="020B0606030504020204" pitchFamily="34" charset="0"/>
              </a:defRPr>
            </a:lvl4pPr>
            <a:lvl5pPr>
              <a:defRPr sz="2000" b="0" i="0">
                <a:latin typeface="Open Sans" panose="020B0606030504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1/19/2026</a:t>
            </a:fld>
            <a:endParaRPr lang="en-US"/>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lvl1pPr>
              <a:defRPr b="0" i="0">
                <a:latin typeface="Open Sans" panose="020B0606030504020204" pitchFamily="34" charset="0"/>
              </a:defRPr>
            </a:lvl1pPr>
          </a:lstStyle>
          <a:p>
            <a:fld id="{00000000-1234-1234-1234-123412341234}" type="slidenum">
              <a:rPr lang="sv-SE" smtClean="0"/>
              <a:pPr/>
              <a:t>‹#›</a:t>
            </a:fld>
            <a:endParaRPr lang="sv-SE" dirty="0"/>
          </a:p>
        </p:txBody>
      </p:sp>
    </p:spTree>
    <p:extLst>
      <p:ext uri="{BB962C8B-B14F-4D97-AF65-F5344CB8AC3E}">
        <p14:creationId xmlns:p14="http://schemas.microsoft.com/office/powerpoint/2010/main" val="3256031155"/>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b="0" i="0">
                <a:latin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1/19/2026</a:t>
            </a:fld>
            <a:endParaRPr lang="en-US"/>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lvl1pPr>
              <a:defRPr b="0" i="0">
                <a:latin typeface="Open Sans" panose="020B0606030504020204" pitchFamily="34" charset="0"/>
              </a:defRPr>
            </a:lvl1pPr>
          </a:lstStyle>
          <a:p>
            <a:fld id="{00000000-1234-1234-1234-123412341234}" type="slidenum">
              <a:rPr lang="sv-SE" smtClean="0"/>
              <a:pPr/>
              <a:t>‹#›</a:t>
            </a:fld>
            <a:endParaRPr lang="sv-SE" dirty="0"/>
          </a:p>
        </p:txBody>
      </p:sp>
    </p:spTree>
    <p:extLst>
      <p:ext uri="{BB962C8B-B14F-4D97-AF65-F5344CB8AC3E}">
        <p14:creationId xmlns:p14="http://schemas.microsoft.com/office/powerpoint/2010/main" val="1241586241"/>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1/19/2026</a:t>
            </a:fld>
            <a:endParaRPr lang="en-US"/>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lvl1pPr>
              <a:defRPr b="0" i="0">
                <a:latin typeface="Open Sans" panose="020B0606030504020204" pitchFamily="34" charset="0"/>
              </a:defRPr>
            </a:lvl1pPr>
          </a:lstStyle>
          <a:p>
            <a:fld id="{00000000-1234-1234-1234-123412341234}" type="slidenum">
              <a:rPr lang="sv-SE" smtClean="0"/>
              <a:pPr/>
              <a:t>‹#›</a:t>
            </a:fld>
            <a:endParaRPr lang="sv-SE" dirty="0"/>
          </a:p>
        </p:txBody>
      </p:sp>
    </p:spTree>
    <p:extLst>
      <p:ext uri="{BB962C8B-B14F-4D97-AF65-F5344CB8AC3E}">
        <p14:creationId xmlns:p14="http://schemas.microsoft.com/office/powerpoint/2010/main" val="3166886990"/>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1/19/2026</a:t>
            </a:fld>
            <a:endParaRPr lang="en-US"/>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lvl1pPr>
              <a:defRPr b="0" i="0">
                <a:latin typeface="Open Sans" panose="020B0606030504020204" pitchFamily="34" charset="0"/>
              </a:defRPr>
            </a:lvl1pPr>
          </a:lstStyle>
          <a:p>
            <a:fld id="{00000000-1234-1234-1234-123412341234}" type="slidenum">
              <a:rPr lang="sv-SE" smtClean="0"/>
              <a:pPr/>
              <a:t>‹#›</a:t>
            </a:fld>
            <a:endParaRPr lang="sv-SE" dirty="0"/>
          </a:p>
        </p:txBody>
      </p:sp>
    </p:spTree>
    <p:extLst>
      <p:ext uri="{BB962C8B-B14F-4D97-AF65-F5344CB8AC3E}">
        <p14:creationId xmlns:p14="http://schemas.microsoft.com/office/powerpoint/2010/main" val="2043332727"/>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679D03E9-CE3B-4B74-9AEA-2F369F2C9F5D}" type="datetimeFigureOut">
              <a:rPr lang="en-US" smtClean="0"/>
              <a:pPr>
                <a:defRPr/>
              </a:pPr>
              <a:t>1/19/2026</a:t>
            </a:fld>
            <a:endParaRPr lang="en-US"/>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lvl1pPr>
              <a:defRPr b="0" i="0">
                <a:latin typeface="Open Sans" panose="020B0606030504020204" pitchFamily="34" charset="0"/>
              </a:defRPr>
            </a:lvl1pPr>
          </a:lstStyle>
          <a:p>
            <a:fld id="{00000000-1234-1234-1234-123412341234}" type="slidenum">
              <a:rPr lang="sv-SE" smtClean="0"/>
              <a:pPr/>
              <a:t>‹#›</a:t>
            </a:fld>
            <a:endParaRPr lang="sv-SE" dirty="0"/>
          </a:p>
        </p:txBody>
      </p:sp>
    </p:spTree>
    <p:extLst>
      <p:ext uri="{BB962C8B-B14F-4D97-AF65-F5344CB8AC3E}">
        <p14:creationId xmlns:p14="http://schemas.microsoft.com/office/powerpoint/2010/main" val="3865762901"/>
      </p:ext>
    </p:extLst>
  </p:cSld>
  <p:clrMapOvr>
    <a:masterClrMapping/>
  </p:clrMapOvr>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userDrawn="1"/>
        </p:nvPicPr>
        <p:blipFill>
          <a:blip r:embed="rId2"/>
          <a:srcRect/>
          <a:stretch/>
        </p:blipFill>
        <p:spPr>
          <a:xfrm>
            <a:off x="-1" y="0"/>
            <a:ext cx="12192000" cy="6858000"/>
          </a:xfrm>
          <a:prstGeom prst="rect">
            <a:avLst/>
          </a:prstGeom>
        </p:spPr>
      </p:pic>
      <p:sp>
        <p:nvSpPr>
          <p:cNvPr id="16" name="Google Shape;16;p17"/>
          <p:cNvSpPr txBox="1">
            <a:spLocks noGrp="1"/>
          </p:cNvSpPr>
          <p:nvPr>
            <p:ph type="ctrTitle"/>
          </p:nvPr>
        </p:nvSpPr>
        <p:spPr>
          <a:xfrm>
            <a:off x="1" y="1952105"/>
            <a:ext cx="9607824"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800"/>
              <a:buFont typeface="Helvetica Neue"/>
              <a:buNone/>
              <a:defRPr sz="3200" b="1" i="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dirty="0"/>
          </a:p>
        </p:txBody>
      </p:sp>
      <p:sp>
        <p:nvSpPr>
          <p:cNvPr id="17" name="Google Shape;17;p17"/>
          <p:cNvSpPr txBox="1">
            <a:spLocks noGrp="1"/>
          </p:cNvSpPr>
          <p:nvPr>
            <p:ph type="subTitle" idx="1"/>
          </p:nvPr>
        </p:nvSpPr>
        <p:spPr>
          <a:xfrm>
            <a:off x="0" y="4339705"/>
            <a:ext cx="9607826" cy="195210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b="0">
                <a:solidFill>
                  <a:schemeClr val="bg1"/>
                </a:solidFill>
                <a:latin typeface="Arial" panose="020B0604020202020204" pitchFamily="34" charset="0"/>
                <a:ea typeface="Helvetica Neue"/>
                <a:cs typeface="Arial" panose="020B060402020202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dirty="0"/>
          </a:p>
        </p:txBody>
      </p:sp>
    </p:spTree>
    <p:extLst>
      <p:ext uri="{BB962C8B-B14F-4D97-AF65-F5344CB8AC3E}">
        <p14:creationId xmlns:p14="http://schemas.microsoft.com/office/powerpoint/2010/main" val="23851124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40"/>
        <p:cNvGrpSpPr/>
        <p:nvPr/>
      </p:nvGrpSpPr>
      <p:grpSpPr>
        <a:xfrm>
          <a:off x="0" y="0"/>
          <a:ext cx="0" cy="0"/>
          <a:chOff x="0" y="0"/>
          <a:chExt cx="0" cy="0"/>
        </a:xfrm>
      </p:grpSpPr>
      <p:sp>
        <p:nvSpPr>
          <p:cNvPr id="5" name="Google Shape;14;p16">
            <a:extLst>
              <a:ext uri="{FF2B5EF4-FFF2-40B4-BE49-F238E27FC236}">
                <a16:creationId xmlns:a16="http://schemas.microsoft.com/office/drawing/2014/main" id="{CC7370BD-D26C-52B9-5360-A8F985E01E49}"/>
              </a:ext>
            </a:extLst>
          </p:cNvPr>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7" name="Text Placeholder 4">
            <a:extLst>
              <a:ext uri="{FF2B5EF4-FFF2-40B4-BE49-F238E27FC236}">
                <a16:creationId xmlns:a16="http://schemas.microsoft.com/office/drawing/2014/main" id="{381328E2-BBCC-9942-F175-B550123AD180}"/>
              </a:ext>
            </a:extLst>
          </p:cNvPr>
          <p:cNvSpPr>
            <a:spLocks noGrp="1"/>
          </p:cNvSpPr>
          <p:nvPr>
            <p:ph idx="1"/>
          </p:nvPr>
        </p:nvSpPr>
        <p:spPr>
          <a:xfrm>
            <a:off x="838200" y="1239210"/>
            <a:ext cx="10515600" cy="493775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Google Shape;34;p20">
            <a:extLst>
              <a:ext uri="{FF2B5EF4-FFF2-40B4-BE49-F238E27FC236}">
                <a16:creationId xmlns:a16="http://schemas.microsoft.com/office/drawing/2014/main" id="{5B5801FF-0DBD-D7A6-73AC-CAA38C2CFB6D}"/>
              </a:ext>
            </a:extLst>
          </p:cNvPr>
          <p:cNvSpPr txBox="1">
            <a:spLocks noGrp="1"/>
          </p:cNvSpPr>
          <p:nvPr>
            <p:ph type="title"/>
          </p:nvPr>
        </p:nvSpPr>
        <p:spPr>
          <a:xfrm>
            <a:off x="838200" y="0"/>
            <a:ext cx="10515600" cy="10787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dirty="0"/>
          </a:p>
        </p:txBody>
      </p:sp>
    </p:spTree>
    <p:extLst>
      <p:ext uri="{BB962C8B-B14F-4D97-AF65-F5344CB8AC3E}">
        <p14:creationId xmlns:p14="http://schemas.microsoft.com/office/powerpoint/2010/main" val="18020246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pic>
        <p:nvPicPr>
          <p:cNvPr id="11" name="Picture 10">
            <a:extLst>
              <a:ext uri="{FF2B5EF4-FFF2-40B4-BE49-F238E27FC236}">
                <a16:creationId xmlns:a16="http://schemas.microsoft.com/office/drawing/2014/main" id="{D090E1FC-79C0-474F-8864-ABEE6EC45374}"/>
              </a:ext>
            </a:extLst>
          </p:cNvPr>
          <p:cNvPicPr>
            <a:picLocks noChangeAspect="1"/>
          </p:cNvPicPr>
          <p:nvPr userDrawn="1"/>
        </p:nvPicPr>
        <p:blipFill rotWithShape="1">
          <a:blip r:embed="rId2"/>
          <a:srcRect l="53717" t="15856" r="8276" b="19640"/>
          <a:stretch/>
        </p:blipFill>
        <p:spPr>
          <a:xfrm>
            <a:off x="6549080" y="1087395"/>
            <a:ext cx="4633785" cy="4423720"/>
          </a:xfrm>
          <a:prstGeom prst="rect">
            <a:avLst/>
          </a:prstGeom>
        </p:spPr>
      </p:pic>
      <p:sp>
        <p:nvSpPr>
          <p:cNvPr id="2" name="Slide Number Placeholder 1">
            <a:extLst>
              <a:ext uri="{FF2B5EF4-FFF2-40B4-BE49-F238E27FC236}">
                <a16:creationId xmlns:a16="http://schemas.microsoft.com/office/drawing/2014/main" id="{4055AD5F-CC06-3A70-CBC8-BED05A2F0731}"/>
              </a:ext>
            </a:extLst>
          </p:cNvPr>
          <p:cNvSpPr>
            <a:spLocks noGrp="1"/>
          </p:cNvSpPr>
          <p:nvPr>
            <p:ph type="sldNum" idx="11"/>
          </p:nvPr>
        </p:nvSpPr>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3F56D5FE-8BBC-E95A-76D4-D1938A0E3A78}"/>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a:latin typeface="Arial" panose="020B0604020202020204" pitchFamily="34" charset="0"/>
                <a:ea typeface="Helvetica Neue"/>
                <a:cs typeface="Arial" panose="020B0604020202020204" pitchFamily="34" charset="0"/>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6" name="Google Shape;34;p20">
            <a:extLst>
              <a:ext uri="{FF2B5EF4-FFF2-40B4-BE49-F238E27FC236}">
                <a16:creationId xmlns:a16="http://schemas.microsoft.com/office/drawing/2014/main" id="{7FF2A8CD-3CE5-A92B-4009-D09EC2A0050B}"/>
              </a:ext>
            </a:extLst>
          </p:cNvPr>
          <p:cNvSpPr txBox="1">
            <a:spLocks noGrp="1"/>
          </p:cNvSpPr>
          <p:nvPr>
            <p:ph type="title"/>
          </p:nvPr>
        </p:nvSpPr>
        <p:spPr>
          <a:xfrm>
            <a:off x="838200" y="0"/>
            <a:ext cx="10515600" cy="107712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dirty="0"/>
          </a:p>
        </p:txBody>
      </p:sp>
    </p:spTree>
    <p:extLst>
      <p:ext uri="{BB962C8B-B14F-4D97-AF65-F5344CB8AC3E}">
        <p14:creationId xmlns:p14="http://schemas.microsoft.com/office/powerpoint/2010/main" val="15711568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C8B067-C222-A145-CF89-234516211EAC}"/>
              </a:ext>
            </a:extLst>
          </p:cNvPr>
          <p:cNvSpPr>
            <a:spLocks noGrp="1"/>
          </p:cNvSpPr>
          <p:nvPr>
            <p:ph type="sldNum" idx="11"/>
          </p:nvPr>
        </p:nvSpPr>
        <p:spPr>
          <a:xfrm>
            <a:off x="11798300" y="6565900"/>
            <a:ext cx="393700" cy="292100"/>
          </a:xfrm>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B3503028-5BCC-32AC-877B-DF34C7FE812B}"/>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6" name="Google Shape;35;p20">
            <a:extLst>
              <a:ext uri="{FF2B5EF4-FFF2-40B4-BE49-F238E27FC236}">
                <a16:creationId xmlns:a16="http://schemas.microsoft.com/office/drawing/2014/main" id="{2E41FEE8-207D-F515-0218-988E1E95F438}"/>
              </a:ext>
            </a:extLst>
          </p:cNvPr>
          <p:cNvSpPr txBox="1">
            <a:spLocks noGrp="1"/>
          </p:cNvSpPr>
          <p:nvPr>
            <p:ph type="body" idx="12"/>
          </p:nvPr>
        </p:nvSpPr>
        <p:spPr>
          <a:xfrm>
            <a:off x="6148754"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7" name="Google Shape;34;p20">
            <a:extLst>
              <a:ext uri="{FF2B5EF4-FFF2-40B4-BE49-F238E27FC236}">
                <a16:creationId xmlns:a16="http://schemas.microsoft.com/office/drawing/2014/main" id="{9F492DC9-5A51-908E-E46A-76443B2F0C19}"/>
              </a:ext>
            </a:extLst>
          </p:cNvPr>
          <p:cNvSpPr txBox="1">
            <a:spLocks noGrp="1"/>
          </p:cNvSpPr>
          <p:nvPr>
            <p:ph type="title"/>
          </p:nvPr>
        </p:nvSpPr>
        <p:spPr>
          <a:xfrm>
            <a:off x="838200" y="1"/>
            <a:ext cx="10515600" cy="107388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dirty="0"/>
          </a:p>
        </p:txBody>
      </p:sp>
    </p:spTree>
    <p:extLst>
      <p:ext uri="{BB962C8B-B14F-4D97-AF65-F5344CB8AC3E}">
        <p14:creationId xmlns:p14="http://schemas.microsoft.com/office/powerpoint/2010/main" val="17151002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B0D0C-0C81-F840-C90F-8CF3D9BAEFFF}"/>
              </a:ext>
            </a:extLst>
          </p:cNvPr>
          <p:cNvSpPr>
            <a:spLocks noGrp="1"/>
          </p:cNvSpPr>
          <p:nvPr>
            <p:ph type="title"/>
          </p:nvPr>
        </p:nvSpPr>
        <p:spPr>
          <a:xfrm>
            <a:off x="838200" y="365125"/>
            <a:ext cx="10515600" cy="1325563"/>
          </a:xfrm>
          <a:prstGeom prst="rect">
            <a:avLst/>
          </a:prstGeom>
        </p:spPr>
        <p:txBody>
          <a:bodyPr/>
          <a:lstStyle>
            <a:lvl1pPr>
              <a:defRPr baseline="0">
                <a:latin typeface="+mn-lt"/>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5D8E5102-8D85-B351-C683-D6870D182776}"/>
              </a:ext>
            </a:extLst>
          </p:cNvPr>
          <p:cNvSpPr>
            <a:spLocks noGrp="1"/>
          </p:cNvSpPr>
          <p:nvPr>
            <p:ph type="sldNum" idx="10"/>
          </p:nvPr>
        </p:nvSpPr>
        <p:spPr/>
        <p:txBody>
          <a:bodyPr/>
          <a:lstStyle/>
          <a:p>
            <a:fld id="{00000000-1234-1234-1234-123412341234}" type="slidenum">
              <a:rPr lang="sv-SE" smtClean="0"/>
              <a:pPr/>
              <a:t>‹#›</a:t>
            </a:fld>
            <a:endParaRPr lang="sv-SE" dirty="0"/>
          </a:p>
        </p:txBody>
      </p:sp>
      <p:pic>
        <p:nvPicPr>
          <p:cNvPr id="4" name="Picture 3">
            <a:extLst>
              <a:ext uri="{FF2B5EF4-FFF2-40B4-BE49-F238E27FC236}">
                <a16:creationId xmlns:a16="http://schemas.microsoft.com/office/drawing/2014/main" id="{23D03772-EAFD-A016-312C-C6F5AB20048E}"/>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1664185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AF1E442-558B-4ECF-9AF6-12BA54AEEEE8}"/>
              </a:ext>
            </a:extLst>
          </p:cNvPr>
          <p:cNvSpPr txBox="1">
            <a:spLocks/>
          </p:cNvSpPr>
          <p:nvPr userDrawn="1"/>
        </p:nvSpPr>
        <p:spPr>
          <a:xfrm>
            <a:off x="11701463" y="6456363"/>
            <a:ext cx="454025"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58293345-4715-4ABF-A600-A6F12C48A962}"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fontAlgn="auto">
                <a:spcBef>
                  <a:spcPts val="0"/>
                </a:spcBef>
                <a:spcAft>
                  <a:spcPts val="0"/>
                </a:spcAft>
                <a:defRPr/>
              </a:pP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5" name="Slide Number Placeholder 5">
            <a:extLst>
              <a:ext uri="{FF2B5EF4-FFF2-40B4-BE49-F238E27FC236}">
                <a16:creationId xmlns:a16="http://schemas.microsoft.com/office/drawing/2014/main" id="{7E06DC46-F59A-4825-8AE6-1354C199500D}"/>
              </a:ext>
            </a:extLst>
          </p:cNvPr>
          <p:cNvSpPr txBox="1">
            <a:spLocks/>
          </p:cNvSpPr>
          <p:nvPr userDrawn="1"/>
        </p:nvSpPr>
        <p:spPr>
          <a:xfrm>
            <a:off x="11798300" y="6492875"/>
            <a:ext cx="393700"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CB8DFA00-C2CB-4DFB-81F3-43F83E025139}" type="slidenum">
              <a:rPr lang="en-US" b="0" i="0" smtClean="0">
                <a:latin typeface="Open Sans" panose="020B0606030504020204" pitchFamily="34" charset="0"/>
              </a:rPr>
              <a:pPr fontAlgn="auto">
                <a:spcBef>
                  <a:spcPts val="0"/>
                </a:spcBef>
                <a:spcAft>
                  <a:spcPts val="0"/>
                </a:spcAft>
                <a:defRPr/>
              </a:pPr>
              <a:t>‹#›</a:t>
            </a:fld>
            <a:endParaRPr lang="en-US" b="0" i="0">
              <a:latin typeface="Open Sans" panose="020B0606030504020204" pitchFamily="34" charset="0"/>
            </a:endParaRPr>
          </a:p>
        </p:txBody>
      </p:sp>
      <p:pic>
        <p:nvPicPr>
          <p:cNvPr id="6" name="Picture 6" descr="A picture containing background pattern&#10;&#10;Description automatically generated">
            <a:extLst>
              <a:ext uri="{FF2B5EF4-FFF2-40B4-BE49-F238E27FC236}">
                <a16:creationId xmlns:a16="http://schemas.microsoft.com/office/drawing/2014/main" id="{E5308BF7-2196-4445-BA77-9306E454B7A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24000" y="1122363"/>
            <a:ext cx="9144000" cy="2387600"/>
          </a:xfrm>
        </p:spPr>
        <p:txBody>
          <a:bodyPr anchor="b"/>
          <a:lstStyle>
            <a:lvl1pPr algn="ctr">
              <a:defRPr sz="6000"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3">
            <a:extLst>
              <a:ext uri="{FF2B5EF4-FFF2-40B4-BE49-F238E27FC236}">
                <a16:creationId xmlns:a16="http://schemas.microsoft.com/office/drawing/2014/main" id="{6229BC06-06E7-474E-90DB-0B37DE79F109}"/>
              </a:ext>
            </a:extLst>
          </p:cNvPr>
          <p:cNvSpPr>
            <a:spLocks noGrp="1"/>
          </p:cNvSpPr>
          <p:nvPr>
            <p:ph type="dt" sz="half" idx="10"/>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BDFEE2A0-BA75-462B-B84F-D59CFC4AC0FD}" type="datetimeFigureOut">
              <a:rPr lang="en-US" smtClean="0"/>
              <a:pPr>
                <a:defRPr/>
              </a:pPr>
              <a:t>1/19/2026</a:t>
            </a:fld>
            <a:endParaRPr lang="en-US"/>
          </a:p>
        </p:txBody>
      </p:sp>
      <p:sp>
        <p:nvSpPr>
          <p:cNvPr id="8" name="Footer Placeholder 4">
            <a:extLst>
              <a:ext uri="{FF2B5EF4-FFF2-40B4-BE49-F238E27FC236}">
                <a16:creationId xmlns:a16="http://schemas.microsoft.com/office/drawing/2014/main" id="{FB1252B7-1175-4F12-A002-067E21C1E4D8}"/>
              </a:ext>
            </a:extLst>
          </p:cNvPr>
          <p:cNvSpPr>
            <a:spLocks noGrp="1"/>
          </p:cNvSpPr>
          <p:nvPr>
            <p:ph type="ftr" sz="quarter" idx="11"/>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Tree>
    <p:extLst>
      <p:ext uri="{BB962C8B-B14F-4D97-AF65-F5344CB8AC3E}">
        <p14:creationId xmlns:p14="http://schemas.microsoft.com/office/powerpoint/2010/main" val="35752599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6" descr="Graphical user interface, text&#10;&#10;Description automatically generated">
            <a:extLst>
              <a:ext uri="{FF2B5EF4-FFF2-40B4-BE49-F238E27FC236}">
                <a16:creationId xmlns:a16="http://schemas.microsoft.com/office/drawing/2014/main" id="{A085BA85-76D9-4F8F-AB3D-190542F9D46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8200" y="207808"/>
            <a:ext cx="10515600" cy="1325563"/>
          </a:xfrm>
        </p:spPr>
        <p:txBody>
          <a:bodyPr anchor="b"/>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GB"/>
          </a:p>
        </p:txBody>
      </p:sp>
      <p:sp>
        <p:nvSpPr>
          <p:cNvPr id="7"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pPr lvl="0"/>
            <a:r>
              <a:rPr lang="en-US"/>
              <a:t>Click to edit Master text styles</a:t>
            </a:r>
          </a:p>
        </p:txBody>
      </p:sp>
      <p:sp>
        <p:nvSpPr>
          <p:cNvPr id="5" name="Date Placeholder 2">
            <a:extLst>
              <a:ext uri="{FF2B5EF4-FFF2-40B4-BE49-F238E27FC236}">
                <a16:creationId xmlns:a16="http://schemas.microsoft.com/office/drawing/2014/main" id="{C8FE5922-5D43-4A6C-94CC-012AD668C0D7}"/>
              </a:ext>
            </a:extLst>
          </p:cNvPr>
          <p:cNvSpPr>
            <a:spLocks noGrp="1"/>
          </p:cNvSpPr>
          <p:nvPr>
            <p:ph type="dt" sz="half" idx="14"/>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7F3D7FF6-97A2-432E-8101-99E11A739477}" type="datetimeFigureOut">
              <a:rPr lang="en-US" smtClean="0"/>
              <a:pPr>
                <a:defRPr/>
              </a:pPr>
              <a:t>1/19/2026</a:t>
            </a:fld>
            <a:endParaRPr lang="en-US"/>
          </a:p>
        </p:txBody>
      </p:sp>
      <p:sp>
        <p:nvSpPr>
          <p:cNvPr id="6" name="Footer Placeholder 3">
            <a:extLst>
              <a:ext uri="{FF2B5EF4-FFF2-40B4-BE49-F238E27FC236}">
                <a16:creationId xmlns:a16="http://schemas.microsoft.com/office/drawing/2014/main" id="{01DFEEBA-6989-4FE9-893E-E395EA960E9F}"/>
              </a:ext>
            </a:extLst>
          </p:cNvPr>
          <p:cNvSpPr>
            <a:spLocks noGrp="1"/>
          </p:cNvSpPr>
          <p:nvPr>
            <p:ph type="ftr" sz="quarter" idx="15"/>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8" name="Slide Number Placeholder 4">
            <a:extLst>
              <a:ext uri="{FF2B5EF4-FFF2-40B4-BE49-F238E27FC236}">
                <a16:creationId xmlns:a16="http://schemas.microsoft.com/office/drawing/2014/main" id="{7861D7FD-E048-464A-B972-C827ED68B077}"/>
              </a:ext>
            </a:extLst>
          </p:cNvPr>
          <p:cNvSpPr>
            <a:spLocks noGrp="1"/>
          </p:cNvSpPr>
          <p:nvPr>
            <p:ph type="sldNum" sz="quarter" idx="16"/>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B140C725-9315-4FAE-8470-E7079EE5FB65}" type="slidenum">
              <a:rPr lang="en-US" smtClean="0"/>
              <a:pPr>
                <a:defRPr/>
              </a:pPr>
              <a:t>‹#›</a:t>
            </a:fld>
            <a:endParaRPr lang="en-US"/>
          </a:p>
        </p:txBody>
      </p:sp>
    </p:spTree>
    <p:extLst>
      <p:ext uri="{BB962C8B-B14F-4D97-AF65-F5344CB8AC3E}">
        <p14:creationId xmlns:p14="http://schemas.microsoft.com/office/powerpoint/2010/main" val="19167922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6" descr="Graphical user interface, text&#10;&#10;Description automatically generated">
            <a:extLst>
              <a:ext uri="{FF2B5EF4-FFF2-40B4-BE49-F238E27FC236}">
                <a16:creationId xmlns:a16="http://schemas.microsoft.com/office/drawing/2014/main" id="{70D64FD4-1D78-4109-83DC-BA149D9792C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77813"/>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0">
            <a:extLst>
              <a:ext uri="{FF2B5EF4-FFF2-40B4-BE49-F238E27FC236}">
                <a16:creationId xmlns:a16="http://schemas.microsoft.com/office/drawing/2014/main" id="{17BA69C4-8390-47FA-8ADB-B5627EC94F59}"/>
              </a:ext>
            </a:extLst>
          </p:cNvPr>
          <p:cNvSpPr txBox="1">
            <a:spLocks/>
          </p:cNvSpPr>
          <p:nvPr userDrawn="1"/>
        </p:nvSpPr>
        <p:spPr>
          <a:xfrm>
            <a:off x="887413" y="11113"/>
            <a:ext cx="7651750" cy="1370012"/>
          </a:xfrm>
          <a:prstGeom prst="rect">
            <a:avLst/>
          </a:prstGeom>
        </p:spPr>
        <p:txBody>
          <a:bodyPr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endParaRPr lang="en-GB" sz="4400" b="0" i="0">
              <a:latin typeface="Open Sans" panose="020B0606030504020204" pitchFamily="34" charset="0"/>
              <a:ea typeface="Open Sans" panose="020B0606030504020204" pitchFamily="34" charset="0"/>
              <a:cs typeface="Open Sans" panose="020B0606030504020204" pitchFamily="34" charset="0"/>
              <a:sym typeface="Bodoni SvtyTwo ITC TT-Book"/>
            </a:endParaRPr>
          </a:p>
        </p:txBody>
      </p:sp>
      <p:sp>
        <p:nvSpPr>
          <p:cNvPr id="6" name="Title 10">
            <a:extLst>
              <a:ext uri="{FF2B5EF4-FFF2-40B4-BE49-F238E27FC236}">
                <a16:creationId xmlns:a16="http://schemas.microsoft.com/office/drawing/2014/main" id="{ECEB3564-BDCC-4D21-A3D5-AB121EF9EB4C}"/>
              </a:ext>
            </a:extLst>
          </p:cNvPr>
          <p:cNvSpPr txBox="1">
            <a:spLocks/>
          </p:cNvSpPr>
          <p:nvPr userDrawn="1"/>
        </p:nvSpPr>
        <p:spPr>
          <a:xfrm>
            <a:off x="835025" y="46038"/>
            <a:ext cx="7651750" cy="1362075"/>
          </a:xfrm>
          <a:prstGeom prst="rect">
            <a:avLst/>
          </a:prstGeom>
        </p:spPr>
        <p:txBody>
          <a:bodyPr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GB" sz="4400" b="0" i="0">
              <a:latin typeface="Open Sans" panose="020B0606030504020204" pitchFamily="34" charset="0"/>
            </a:endParaRPr>
          </a:p>
        </p:txBody>
      </p:sp>
      <p:sp>
        <p:nvSpPr>
          <p:cNvPr id="3" name="Content Placeholder 2"/>
          <p:cNvSpPr>
            <a:spLocks noGrp="1"/>
          </p:cNvSpPr>
          <p:nvPr>
            <p:ph idx="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pPr lvl="0"/>
            <a:r>
              <a:rPr lang="en-US"/>
              <a:t>Click to edit Master text styles</a:t>
            </a:r>
          </a:p>
        </p:txBody>
      </p:sp>
      <p:sp>
        <p:nvSpPr>
          <p:cNvPr id="7" name="Date Placeholder 3">
            <a:extLst>
              <a:ext uri="{FF2B5EF4-FFF2-40B4-BE49-F238E27FC236}">
                <a16:creationId xmlns:a16="http://schemas.microsoft.com/office/drawing/2014/main" id="{3678939F-52D2-4F78-B57F-3EF89ED63B26}"/>
              </a:ext>
            </a:extLst>
          </p:cNvPr>
          <p:cNvSpPr>
            <a:spLocks noGrp="1"/>
          </p:cNvSpPr>
          <p:nvPr>
            <p:ph type="dt" sz="half" idx="14"/>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7B88A716-CD3D-4843-93F1-1F683A7905A2}" type="datetimeFigureOut">
              <a:rPr lang="en-US" smtClean="0"/>
              <a:pPr>
                <a:defRPr/>
              </a:pPr>
              <a:t>1/19/2026</a:t>
            </a:fld>
            <a:endParaRPr lang="en-US"/>
          </a:p>
        </p:txBody>
      </p:sp>
      <p:sp>
        <p:nvSpPr>
          <p:cNvPr id="8" name="Footer Placeholder 4">
            <a:extLst>
              <a:ext uri="{FF2B5EF4-FFF2-40B4-BE49-F238E27FC236}">
                <a16:creationId xmlns:a16="http://schemas.microsoft.com/office/drawing/2014/main" id="{2DCD0341-EFF5-4CA0-853D-F38B277A2FF2}"/>
              </a:ext>
            </a:extLst>
          </p:cNvPr>
          <p:cNvSpPr>
            <a:spLocks noGrp="1"/>
          </p:cNvSpPr>
          <p:nvPr>
            <p:ph type="ftr" sz="quarter" idx="15"/>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9" name="Slide Number Placeholder 5">
            <a:extLst>
              <a:ext uri="{FF2B5EF4-FFF2-40B4-BE49-F238E27FC236}">
                <a16:creationId xmlns:a16="http://schemas.microsoft.com/office/drawing/2014/main" id="{D3A89DD1-BA30-42DF-98B7-78BE56424FF9}"/>
              </a:ext>
            </a:extLst>
          </p:cNvPr>
          <p:cNvSpPr>
            <a:spLocks noGrp="1"/>
          </p:cNvSpPr>
          <p:nvPr>
            <p:ph type="sldNum" sz="quarter" idx="16"/>
          </p:nvPr>
        </p:nvSpPr>
        <p:spPr>
          <a:xfrm>
            <a:off x="11785600" y="6497638"/>
            <a:ext cx="406400" cy="365125"/>
          </a:xfrm>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47E19023-B420-4766-B188-5B81DB68248C}" type="slidenum">
              <a:rPr lang="en-US" smtClean="0"/>
              <a:pPr>
                <a:defRPr/>
              </a:pPr>
              <a:t>‹#›</a:t>
            </a:fld>
            <a:endParaRPr lang="en-US"/>
          </a:p>
        </p:txBody>
      </p:sp>
    </p:spTree>
    <p:extLst>
      <p:ext uri="{BB962C8B-B14F-4D97-AF65-F5344CB8AC3E}">
        <p14:creationId xmlns:p14="http://schemas.microsoft.com/office/powerpoint/2010/main" val="4485386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F436EDEC-FA4D-4039-8ECB-45C80322781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13">
            <a:extLst>
              <a:ext uri="{FF2B5EF4-FFF2-40B4-BE49-F238E27FC236}">
                <a16:creationId xmlns:a16="http://schemas.microsoft.com/office/drawing/2014/main" id="{424D2FF1-A204-4697-9DCC-2C1B1F916009}"/>
              </a:ext>
            </a:extLst>
          </p:cNvPr>
          <p:cNvSpPr txBox="1">
            <a:spLocks/>
          </p:cNvSpPr>
          <p:nvPr userDrawn="1"/>
        </p:nvSpPr>
        <p:spPr>
          <a:xfrm>
            <a:off x="865188" y="1425575"/>
            <a:ext cx="5992812" cy="3489325"/>
          </a:xfrm>
          <a:prstGeom prst="rect">
            <a:avLst/>
          </a:prstGeom>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1000"/>
              </a:spcBef>
              <a:defRPr/>
            </a:pPr>
            <a:endParaRPr lang="en-US" sz="2000" b="0" i="0">
              <a:solidFill>
                <a:schemeClr val="accent5">
                  <a:lumMod val="60000"/>
                  <a:lumOff val="40000"/>
                </a:schemeClr>
              </a:solidFill>
              <a:latin typeface="Open Sans" panose="020B0606030504020204" pitchFamily="34" charset="0"/>
              <a:cs typeface="Open Sans" panose="020B0606030504020204" pitchFamily="34" charset="0"/>
            </a:endParaRPr>
          </a:p>
        </p:txBody>
      </p:sp>
      <p:sp>
        <p:nvSpPr>
          <p:cNvPr id="7" name="Title 1">
            <a:extLst>
              <a:ext uri="{FF2B5EF4-FFF2-40B4-BE49-F238E27FC236}">
                <a16:creationId xmlns:a16="http://schemas.microsoft.com/office/drawing/2014/main" id="{39BA4316-C9D7-422B-A2C3-0FE01131358F}"/>
              </a:ext>
            </a:extLst>
          </p:cNvPr>
          <p:cNvSpPr txBox="1">
            <a:spLocks/>
          </p:cNvSpPr>
          <p:nvPr userDrawn="1"/>
        </p:nvSpPr>
        <p:spPr bwMode="auto">
          <a:xfrm>
            <a:off x="987425" y="198438"/>
            <a:ext cx="10515600" cy="1325562"/>
          </a:xfrm>
          <a:prstGeom prst="rect">
            <a:avLst/>
          </a:prstGeom>
          <a:noFill/>
          <a:ln>
            <a:noFill/>
          </a:ln>
        </p:spPr>
        <p:txBody>
          <a:bodyPr anchor="b"/>
          <a:lstStyle>
            <a:lvl1pPr algn="l" rtl="0" fontAlgn="base">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defRPr/>
            </a:pPr>
            <a:r>
              <a:rPr lang="en-GB" b="0" i="0">
                <a:latin typeface="Open Sans" panose="020B0606030504020204" pitchFamily="34" charset="0"/>
                <a:ea typeface="Open Sans" panose="020B0606030504020204" pitchFamily="34" charset="0"/>
                <a:cs typeface="Open Sans" panose="020B0606030504020204" pitchFamily="34" charset="0"/>
              </a:rPr>
              <a:t>Click to edit Master title style</a:t>
            </a:r>
            <a:endParaRPr lang="en-US" b="0" i="0">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p:cNvSpPr>
            <a:spLocks noGrp="1"/>
          </p:cNvSpPr>
          <p:nvPr>
            <p:ph type="title"/>
          </p:nvPr>
        </p:nvSpPr>
        <p:spPr>
          <a:xfrm>
            <a:off x="831850" y="1709738"/>
            <a:ext cx="10515600" cy="2852737"/>
          </a:xfrm>
        </p:spPr>
        <p:txBody>
          <a:bodyPr anchor="b"/>
          <a:lstStyle>
            <a:lvl1pPr>
              <a:defRPr sz="6000"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1"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pPr lvl="0"/>
            <a:r>
              <a:rPr lang="en-US"/>
              <a:t>Click to edit Master text styles</a:t>
            </a:r>
          </a:p>
        </p:txBody>
      </p:sp>
      <p:sp>
        <p:nvSpPr>
          <p:cNvPr id="8" name="Date Placeholder 3">
            <a:extLst>
              <a:ext uri="{FF2B5EF4-FFF2-40B4-BE49-F238E27FC236}">
                <a16:creationId xmlns:a16="http://schemas.microsoft.com/office/drawing/2014/main" id="{4C14ECF0-A38C-477B-BAE5-685BE418D59F}"/>
              </a:ext>
            </a:extLst>
          </p:cNvPr>
          <p:cNvSpPr>
            <a:spLocks noGrp="1"/>
          </p:cNvSpPr>
          <p:nvPr>
            <p:ph type="dt" sz="half" idx="14"/>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A32E54A4-AC34-480D-8CF5-5A8173F9FFA0}" type="datetimeFigureOut">
              <a:rPr lang="en-US" smtClean="0"/>
              <a:pPr>
                <a:defRPr/>
              </a:pPr>
              <a:t>1/19/2026</a:t>
            </a:fld>
            <a:endParaRPr lang="en-US"/>
          </a:p>
        </p:txBody>
      </p:sp>
      <p:sp>
        <p:nvSpPr>
          <p:cNvPr id="9" name="Footer Placeholder 4">
            <a:extLst>
              <a:ext uri="{FF2B5EF4-FFF2-40B4-BE49-F238E27FC236}">
                <a16:creationId xmlns:a16="http://schemas.microsoft.com/office/drawing/2014/main" id="{E7DC3E5F-6CCA-41DC-912F-94BF8BDF9993}"/>
              </a:ext>
            </a:extLst>
          </p:cNvPr>
          <p:cNvSpPr>
            <a:spLocks noGrp="1"/>
          </p:cNvSpPr>
          <p:nvPr>
            <p:ph type="ftr" sz="quarter" idx="15"/>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10" name="Slide Number Placeholder 5">
            <a:extLst>
              <a:ext uri="{FF2B5EF4-FFF2-40B4-BE49-F238E27FC236}">
                <a16:creationId xmlns:a16="http://schemas.microsoft.com/office/drawing/2014/main" id="{1F83199D-ADA0-4E41-9788-3D43A074FAA8}"/>
              </a:ext>
            </a:extLst>
          </p:cNvPr>
          <p:cNvSpPr>
            <a:spLocks noGrp="1"/>
          </p:cNvSpPr>
          <p:nvPr>
            <p:ph type="sldNum" sz="quarter" idx="16"/>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61732825-D4E8-42F0-80DC-E3500B69BD1F}" type="slidenum">
              <a:rPr lang="en-US" smtClean="0"/>
              <a:pPr>
                <a:defRPr/>
              </a:pPr>
              <a:t>‹#›</a:t>
            </a:fld>
            <a:endParaRPr lang="en-US"/>
          </a:p>
        </p:txBody>
      </p:sp>
    </p:spTree>
    <p:extLst>
      <p:ext uri="{BB962C8B-B14F-4D97-AF65-F5344CB8AC3E}">
        <p14:creationId xmlns:p14="http://schemas.microsoft.com/office/powerpoint/2010/main" val="7130266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C22640E-2865-4F92-9827-041D353F92E1}"/>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9CC1C8A-829F-486A-9222-1930C2A4A234}" type="datetimeFigureOut">
              <a:rPr lang="en-US" smtClean="0"/>
              <a:pPr>
                <a:defRPr/>
              </a:pPr>
              <a:t>1/19/2026</a:t>
            </a:fld>
            <a:endParaRPr lang="en-US"/>
          </a:p>
        </p:txBody>
      </p:sp>
      <p:sp>
        <p:nvSpPr>
          <p:cNvPr id="6" name="Footer Placeholder 4">
            <a:extLst>
              <a:ext uri="{FF2B5EF4-FFF2-40B4-BE49-F238E27FC236}">
                <a16:creationId xmlns:a16="http://schemas.microsoft.com/office/drawing/2014/main" id="{94C1EBCF-9A51-41F4-8796-CFAF8F42581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912C38BB-12DE-4395-904C-F62AEC24DEA5}"/>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51A0B8CC-343E-42DA-8E2A-FCFD82EDF053}" type="slidenum">
              <a:rPr lang="en-US" smtClean="0"/>
              <a:pPr>
                <a:defRPr/>
              </a:pPr>
              <a:t>‹#›</a:t>
            </a:fld>
            <a:endParaRPr lang="en-US"/>
          </a:p>
        </p:txBody>
      </p:sp>
    </p:spTree>
    <p:extLst>
      <p:ext uri="{BB962C8B-B14F-4D97-AF65-F5344CB8AC3E}">
        <p14:creationId xmlns:p14="http://schemas.microsoft.com/office/powerpoint/2010/main" val="36733902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29CC1C8A-829F-486A-9222-1930C2A4A234}" type="datetimeFigureOut">
              <a:rPr lang="en-US" smtClean="0"/>
              <a:pPr>
                <a:defRPr/>
              </a:pPr>
              <a:t>1/19/2026</a:t>
            </a:fld>
            <a:endParaRPr lang="en-US"/>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lvl1pPr>
              <a:defRPr b="0" i="0">
                <a:latin typeface="Open Sans" panose="020B0606030504020204" pitchFamily="34" charset="0"/>
              </a:defRPr>
            </a:lvl1pPr>
          </a:lstStyle>
          <a:p>
            <a:fld id="{00000000-1234-1234-1234-123412341234}" type="slidenum">
              <a:rPr lang="sv-SE" smtClean="0"/>
              <a:pPr/>
              <a:t>‹#›</a:t>
            </a:fld>
            <a:endParaRPr lang="sv-SE" dirty="0"/>
          </a:p>
        </p:txBody>
      </p:sp>
    </p:spTree>
    <p:extLst>
      <p:ext uri="{BB962C8B-B14F-4D97-AF65-F5344CB8AC3E}">
        <p14:creationId xmlns:p14="http://schemas.microsoft.com/office/powerpoint/2010/main" val="2089410637"/>
      </p:ext>
    </p:extLst>
  </p:cSld>
  <p:clrMapOvr>
    <a:masterClrMapping/>
  </p:clrMapOvr>
  <p:hf sldNum="0"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931492D6-25FF-457E-8378-15157A3600EF}"/>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055D33A7-DC55-468F-BB04-51BAA9E80EEE}" type="datetimeFigureOut">
              <a:rPr lang="en-US" smtClean="0"/>
              <a:pPr>
                <a:defRPr/>
              </a:pPr>
              <a:t>1/19/2026</a:t>
            </a:fld>
            <a:endParaRPr lang="en-US"/>
          </a:p>
        </p:txBody>
      </p:sp>
      <p:sp>
        <p:nvSpPr>
          <p:cNvPr id="8" name="Footer Placeholder 4">
            <a:extLst>
              <a:ext uri="{FF2B5EF4-FFF2-40B4-BE49-F238E27FC236}">
                <a16:creationId xmlns:a16="http://schemas.microsoft.com/office/drawing/2014/main" id="{C8140141-7523-43A7-AE3F-52151BB3487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9" name="Slide Number Placeholder 5">
            <a:extLst>
              <a:ext uri="{FF2B5EF4-FFF2-40B4-BE49-F238E27FC236}">
                <a16:creationId xmlns:a16="http://schemas.microsoft.com/office/drawing/2014/main" id="{4A599E9C-3C5F-45CB-9E56-9A3543F0C019}"/>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0CD65B42-BBDD-4606-B48F-BADA23212FF8}" type="slidenum">
              <a:rPr lang="en-US" smtClean="0"/>
              <a:pPr>
                <a:defRPr/>
              </a:pPr>
              <a:t>‹#›</a:t>
            </a:fld>
            <a:endParaRPr lang="en-US"/>
          </a:p>
        </p:txBody>
      </p:sp>
    </p:spTree>
    <p:extLst>
      <p:ext uri="{BB962C8B-B14F-4D97-AF65-F5344CB8AC3E}">
        <p14:creationId xmlns:p14="http://schemas.microsoft.com/office/powerpoint/2010/main" val="20409278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Date Placeholder 3">
            <a:extLst>
              <a:ext uri="{FF2B5EF4-FFF2-40B4-BE49-F238E27FC236}">
                <a16:creationId xmlns:a16="http://schemas.microsoft.com/office/drawing/2014/main" id="{192F1AF2-A908-46AD-9103-86F3C9717C4A}"/>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600B5346-6676-4D1F-8813-5334D50A5F8F}" type="datetimeFigureOut">
              <a:rPr lang="en-US" smtClean="0"/>
              <a:pPr>
                <a:defRPr/>
              </a:pPr>
              <a:t>1/19/2026</a:t>
            </a:fld>
            <a:endParaRPr lang="en-US"/>
          </a:p>
        </p:txBody>
      </p:sp>
      <p:sp>
        <p:nvSpPr>
          <p:cNvPr id="4" name="Footer Placeholder 4">
            <a:extLst>
              <a:ext uri="{FF2B5EF4-FFF2-40B4-BE49-F238E27FC236}">
                <a16:creationId xmlns:a16="http://schemas.microsoft.com/office/drawing/2014/main" id="{8FED3185-F94B-44D5-8B29-FFCBD27D9F6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5" name="Slide Number Placeholder 5">
            <a:extLst>
              <a:ext uri="{FF2B5EF4-FFF2-40B4-BE49-F238E27FC236}">
                <a16:creationId xmlns:a16="http://schemas.microsoft.com/office/drawing/2014/main" id="{102BD98D-0499-412B-B0A4-5D4B0C5AE658}"/>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E1F6B351-3C93-44C3-8C57-39E9F399D429}" type="slidenum">
              <a:rPr lang="en-US" smtClean="0"/>
              <a:pPr>
                <a:defRPr/>
              </a:pPr>
              <a:t>‹#›</a:t>
            </a:fld>
            <a:endParaRPr lang="en-US"/>
          </a:p>
        </p:txBody>
      </p:sp>
    </p:spTree>
    <p:extLst>
      <p:ext uri="{BB962C8B-B14F-4D97-AF65-F5344CB8AC3E}">
        <p14:creationId xmlns:p14="http://schemas.microsoft.com/office/powerpoint/2010/main" val="5948849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4667050-48AC-4A70-B850-5222D557A70E}"/>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DD1FCBAA-8979-4529-BD81-75B0E5C28C34}" type="datetimeFigureOut">
              <a:rPr lang="en-US" smtClean="0"/>
              <a:pPr>
                <a:defRPr/>
              </a:pPr>
              <a:t>1/19/2026</a:t>
            </a:fld>
            <a:endParaRPr lang="en-US"/>
          </a:p>
        </p:txBody>
      </p:sp>
      <p:sp>
        <p:nvSpPr>
          <p:cNvPr id="3" name="Footer Placeholder 4">
            <a:extLst>
              <a:ext uri="{FF2B5EF4-FFF2-40B4-BE49-F238E27FC236}">
                <a16:creationId xmlns:a16="http://schemas.microsoft.com/office/drawing/2014/main" id="{C5C75C89-FF9A-4B9D-AE08-4C201C58CE55}"/>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4" name="Slide Number Placeholder 5">
            <a:extLst>
              <a:ext uri="{FF2B5EF4-FFF2-40B4-BE49-F238E27FC236}">
                <a16:creationId xmlns:a16="http://schemas.microsoft.com/office/drawing/2014/main" id="{624EEAFD-A5B7-401A-B45A-FEAA4305A4CF}"/>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378235DA-E438-4A8C-8420-EFC0B04DF2A4}" type="slidenum">
              <a:rPr lang="en-US" smtClean="0"/>
              <a:pPr>
                <a:defRPr/>
              </a:pPr>
              <a:t>‹#›</a:t>
            </a:fld>
            <a:endParaRPr lang="en-US"/>
          </a:p>
        </p:txBody>
      </p:sp>
    </p:spTree>
    <p:extLst>
      <p:ext uri="{BB962C8B-B14F-4D97-AF65-F5344CB8AC3E}">
        <p14:creationId xmlns:p14="http://schemas.microsoft.com/office/powerpoint/2010/main" val="23446127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b="0" i="0">
                <a:latin typeface="Open Sans" panose="020B0606030504020204" pitchFamily="34" charset="0"/>
                <a:ea typeface="Open Sans" panose="020B0606030504020204" pitchFamily="34" charset="0"/>
                <a:cs typeface="Open Sans" panose="020B0606030504020204" pitchFamily="34" charset="0"/>
              </a:defRPr>
            </a:lvl1pPr>
            <a:lvl2pPr>
              <a:defRPr sz="2800" b="0" i="0">
                <a:latin typeface="Open Sans" panose="020B0606030504020204" pitchFamily="34" charset="0"/>
                <a:ea typeface="Open Sans" panose="020B0606030504020204" pitchFamily="34" charset="0"/>
                <a:cs typeface="Open Sans" panose="020B0606030504020204" pitchFamily="34" charset="0"/>
              </a:defRPr>
            </a:lvl2pPr>
            <a:lvl3pPr>
              <a:defRPr sz="2400" b="0" i="0">
                <a:latin typeface="Open Sans" panose="020B0606030504020204" pitchFamily="34" charset="0"/>
                <a:ea typeface="Open Sans" panose="020B0606030504020204" pitchFamily="34" charset="0"/>
                <a:cs typeface="Open Sans" panose="020B0606030504020204" pitchFamily="34" charset="0"/>
              </a:defRPr>
            </a:lvl3pPr>
            <a:lvl4pPr>
              <a:defRPr sz="2000" b="0" i="0">
                <a:latin typeface="Open Sans" panose="020B0606030504020204" pitchFamily="34" charset="0"/>
                <a:ea typeface="Open Sans" panose="020B0606030504020204" pitchFamily="34" charset="0"/>
                <a:cs typeface="Open Sans" panose="020B0606030504020204" pitchFamily="34" charset="0"/>
              </a:defRPr>
            </a:lvl4pPr>
            <a:lvl5pPr>
              <a:defRPr sz="2000" b="0" i="0">
                <a:latin typeface="Open Sans" panose="020B0606030504020204" pitchFamily="34" charset="0"/>
                <a:ea typeface="Open Sans" panose="020B0606030504020204" pitchFamily="34" charset="0"/>
                <a:cs typeface="Open Sans" panose="020B0606030504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760AC549-91F9-438A-B42B-59D29E28EFBB}"/>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A07D6DFC-3332-4E84-87C0-5ACB4C3D343B}" type="datetimeFigureOut">
              <a:rPr lang="en-US" smtClean="0"/>
              <a:pPr>
                <a:defRPr/>
              </a:pPr>
              <a:t>1/19/2026</a:t>
            </a:fld>
            <a:endParaRPr lang="en-US"/>
          </a:p>
        </p:txBody>
      </p:sp>
      <p:sp>
        <p:nvSpPr>
          <p:cNvPr id="6" name="Footer Placeholder 4">
            <a:extLst>
              <a:ext uri="{FF2B5EF4-FFF2-40B4-BE49-F238E27FC236}">
                <a16:creationId xmlns:a16="http://schemas.microsoft.com/office/drawing/2014/main" id="{33B50DDA-537B-40DC-B841-67BBA9039AB0}"/>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6BD44D9D-C746-42F3-A0DA-D0A6A8F94BAD}"/>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15FAC9FB-9D01-4809-9F2F-D597455790DA}" type="slidenum">
              <a:rPr lang="en-US" smtClean="0"/>
              <a:pPr>
                <a:defRPr/>
              </a:pPr>
              <a:t>‹#›</a:t>
            </a:fld>
            <a:endParaRPr lang="en-US"/>
          </a:p>
        </p:txBody>
      </p:sp>
    </p:spTree>
    <p:extLst>
      <p:ext uri="{BB962C8B-B14F-4D97-AF65-F5344CB8AC3E}">
        <p14:creationId xmlns:p14="http://schemas.microsoft.com/office/powerpoint/2010/main" val="33356829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3D444624-F7D9-40B6-ACDE-F693FFDBE813}"/>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4C6DC744-E759-4962-8640-6AB34CAFCB69}" type="datetimeFigureOut">
              <a:rPr lang="en-US" smtClean="0"/>
              <a:pPr>
                <a:defRPr/>
              </a:pPr>
              <a:t>1/19/2026</a:t>
            </a:fld>
            <a:endParaRPr lang="en-US"/>
          </a:p>
        </p:txBody>
      </p:sp>
      <p:sp>
        <p:nvSpPr>
          <p:cNvPr id="6" name="Footer Placeholder 4">
            <a:extLst>
              <a:ext uri="{FF2B5EF4-FFF2-40B4-BE49-F238E27FC236}">
                <a16:creationId xmlns:a16="http://schemas.microsoft.com/office/drawing/2014/main" id="{ED9FDB78-C9D9-4760-8265-1511443DF190}"/>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E6240372-0BCF-4B08-A321-AA162D3F656C}"/>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E867B7FD-D951-4D33-93CE-49DE56FE269A}" type="slidenum">
              <a:rPr lang="en-US" smtClean="0"/>
              <a:pPr>
                <a:defRPr/>
              </a:pPr>
              <a:t>‹#›</a:t>
            </a:fld>
            <a:endParaRPr lang="en-US"/>
          </a:p>
        </p:txBody>
      </p:sp>
    </p:spTree>
    <p:extLst>
      <p:ext uri="{BB962C8B-B14F-4D97-AF65-F5344CB8AC3E}">
        <p14:creationId xmlns:p14="http://schemas.microsoft.com/office/powerpoint/2010/main" val="10236265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9DE57D-C2F4-4FE0-B4EB-EE880A4372E1}"/>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5D00AA64-8024-406E-8F7F-61C410ADA5CC}" type="datetimeFigureOut">
              <a:rPr lang="en-US" smtClean="0"/>
              <a:pPr>
                <a:defRPr/>
              </a:pPr>
              <a:t>1/19/2026</a:t>
            </a:fld>
            <a:endParaRPr lang="en-US"/>
          </a:p>
        </p:txBody>
      </p:sp>
      <p:sp>
        <p:nvSpPr>
          <p:cNvPr id="5" name="Footer Placeholder 4">
            <a:extLst>
              <a:ext uri="{FF2B5EF4-FFF2-40B4-BE49-F238E27FC236}">
                <a16:creationId xmlns:a16="http://schemas.microsoft.com/office/drawing/2014/main" id="{0B232D57-0F66-44F0-8840-9473ADEF41CC}"/>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EE7006B4-A38C-4A4F-8EA3-E5F7490E1892}"/>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FC186E6-F826-4A18-97DA-F9A2F193E2A1}" type="slidenum">
              <a:rPr lang="en-US" smtClean="0"/>
              <a:pPr>
                <a:defRPr/>
              </a:pPr>
              <a:t>‹#›</a:t>
            </a:fld>
            <a:endParaRPr lang="en-US"/>
          </a:p>
        </p:txBody>
      </p:sp>
    </p:spTree>
    <p:extLst>
      <p:ext uri="{BB962C8B-B14F-4D97-AF65-F5344CB8AC3E}">
        <p14:creationId xmlns:p14="http://schemas.microsoft.com/office/powerpoint/2010/main" val="25683837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C246D3-3967-414B-8883-FD1262CCBBF8}"/>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8C59BBF9-74D1-4EA9-8847-0C90DD0D1EB4}" type="datetimeFigureOut">
              <a:rPr lang="en-US" smtClean="0"/>
              <a:pPr>
                <a:defRPr/>
              </a:pPr>
              <a:t>1/19/2026</a:t>
            </a:fld>
            <a:endParaRPr lang="en-US"/>
          </a:p>
        </p:txBody>
      </p:sp>
      <p:sp>
        <p:nvSpPr>
          <p:cNvPr id="5" name="Footer Placeholder 4">
            <a:extLst>
              <a:ext uri="{FF2B5EF4-FFF2-40B4-BE49-F238E27FC236}">
                <a16:creationId xmlns:a16="http://schemas.microsoft.com/office/drawing/2014/main" id="{3AB0F4E5-2B68-4126-910C-EB6204E6D03C}"/>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24D7EFED-4161-4946-BFA1-F97970F9D1BD}"/>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C0E4B7E-050E-4CEC-8A24-7412036FB675}" type="slidenum">
              <a:rPr lang="en-US" smtClean="0"/>
              <a:pPr>
                <a:defRPr/>
              </a:pPr>
              <a:t>‹#›</a:t>
            </a:fld>
            <a:endParaRPr lang="en-US"/>
          </a:p>
        </p:txBody>
      </p:sp>
    </p:spTree>
    <p:extLst>
      <p:ext uri="{BB962C8B-B14F-4D97-AF65-F5344CB8AC3E}">
        <p14:creationId xmlns:p14="http://schemas.microsoft.com/office/powerpoint/2010/main" val="13090122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23"/>
        <p:cNvGrpSpPr/>
        <p:nvPr/>
      </p:nvGrpSpPr>
      <p:grpSpPr>
        <a:xfrm>
          <a:off x="0" y="0"/>
          <a:ext cx="0" cy="0"/>
          <a:chOff x="0" y="0"/>
          <a:chExt cx="0" cy="0"/>
        </a:xfrm>
      </p:grpSpPr>
      <p:sp>
        <p:nvSpPr>
          <p:cNvPr id="24" name="Google Shape;24;p4"/>
          <p:cNvSpPr/>
          <p:nvPr/>
        </p:nvSpPr>
        <p:spPr>
          <a:xfrm>
            <a:off x="0" y="0"/>
            <a:ext cx="12192000" cy="6504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b="0" i="0">
              <a:latin typeface="Open Sans" panose="020B0606030504020204" pitchFamily="34" charset="0"/>
            </a:endParaRPr>
          </a:p>
        </p:txBody>
      </p:sp>
      <p:grpSp>
        <p:nvGrpSpPr>
          <p:cNvPr id="25" name="Google Shape;25;p4"/>
          <p:cNvGrpSpPr/>
          <p:nvPr/>
        </p:nvGrpSpPr>
        <p:grpSpPr>
          <a:xfrm>
            <a:off x="1107190" y="1588342"/>
            <a:ext cx="994351" cy="61101"/>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Open Sans" panose="020B0606030504020204" pitchFamily="34" charset="0"/>
              </a:endParaRPr>
            </a:p>
          </p:txBody>
        </p:sp>
        <p:sp>
          <p:nvSpPr>
            <p:cNvPr id="27" name="Google Shape;27;p4"/>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Open Sans" panose="020B0606030504020204" pitchFamily="34" charset="0"/>
              </a:endParaRPr>
            </a:p>
          </p:txBody>
        </p:sp>
      </p:grpSp>
      <p:sp>
        <p:nvSpPr>
          <p:cNvPr id="28" name="Google Shape;28;p4"/>
          <p:cNvSpPr txBox="1">
            <a:spLocks noGrp="1"/>
          </p:cNvSpPr>
          <p:nvPr>
            <p:ph type="title"/>
          </p:nvPr>
        </p:nvSpPr>
        <p:spPr>
          <a:xfrm>
            <a:off x="972600" y="1758200"/>
            <a:ext cx="10251600" cy="7136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3467" b="0" i="0">
                <a:latin typeface="Open Sans" panose="020B0606030504020204" pitchFamily="34" charset="0"/>
                <a:ea typeface="Open Sans" panose="020B0606030504020204" pitchFamily="34" charset="0"/>
                <a:cs typeface="Open Sans" panose="020B0606030504020204" pitchFamily="34" charset="0"/>
              </a:defRPr>
            </a:lvl1pPr>
            <a:lvl2pPr lvl="1">
              <a:spcBef>
                <a:spcPts val="0"/>
              </a:spcBef>
              <a:spcAft>
                <a:spcPts val="0"/>
              </a:spcAft>
              <a:buSzPts val="2600"/>
              <a:buNone/>
              <a:defRPr sz="3467"/>
            </a:lvl2pPr>
            <a:lvl3pPr lvl="2">
              <a:spcBef>
                <a:spcPts val="0"/>
              </a:spcBef>
              <a:spcAft>
                <a:spcPts val="0"/>
              </a:spcAft>
              <a:buSzPts val="2600"/>
              <a:buNone/>
              <a:defRPr sz="3467"/>
            </a:lvl3pPr>
            <a:lvl4pPr lvl="3">
              <a:spcBef>
                <a:spcPts val="0"/>
              </a:spcBef>
              <a:spcAft>
                <a:spcPts val="0"/>
              </a:spcAft>
              <a:buSzPts val="2600"/>
              <a:buNone/>
              <a:defRPr sz="3467"/>
            </a:lvl4pPr>
            <a:lvl5pPr lvl="4">
              <a:spcBef>
                <a:spcPts val="0"/>
              </a:spcBef>
              <a:spcAft>
                <a:spcPts val="0"/>
              </a:spcAft>
              <a:buSzPts val="2600"/>
              <a:buNone/>
              <a:defRPr sz="3467"/>
            </a:lvl5pPr>
            <a:lvl6pPr lvl="5">
              <a:spcBef>
                <a:spcPts val="0"/>
              </a:spcBef>
              <a:spcAft>
                <a:spcPts val="0"/>
              </a:spcAft>
              <a:buSzPts val="2600"/>
              <a:buNone/>
              <a:defRPr sz="3467"/>
            </a:lvl6pPr>
            <a:lvl7pPr lvl="6">
              <a:spcBef>
                <a:spcPts val="0"/>
              </a:spcBef>
              <a:spcAft>
                <a:spcPts val="0"/>
              </a:spcAft>
              <a:buSzPts val="2600"/>
              <a:buNone/>
              <a:defRPr sz="3467"/>
            </a:lvl7pPr>
            <a:lvl8pPr lvl="7">
              <a:spcBef>
                <a:spcPts val="0"/>
              </a:spcBef>
              <a:spcAft>
                <a:spcPts val="0"/>
              </a:spcAft>
              <a:buSzPts val="2600"/>
              <a:buNone/>
              <a:defRPr sz="3467"/>
            </a:lvl8pPr>
            <a:lvl9pPr lvl="8">
              <a:spcBef>
                <a:spcPts val="0"/>
              </a:spcBef>
              <a:spcAft>
                <a:spcPts val="0"/>
              </a:spcAft>
              <a:buSzPts val="2600"/>
              <a:buNone/>
              <a:defRPr sz="3467"/>
            </a:lvl9pPr>
          </a:lstStyle>
          <a:p>
            <a:r>
              <a:rPr lang="en-US"/>
              <a:t>Click to edit Master title style</a:t>
            </a:r>
            <a:endParaRPr/>
          </a:p>
        </p:txBody>
      </p:sp>
      <p:sp>
        <p:nvSpPr>
          <p:cNvPr id="29" name="Google Shape;29;p4"/>
          <p:cNvSpPr txBox="1">
            <a:spLocks noGrp="1"/>
          </p:cNvSpPr>
          <p:nvPr>
            <p:ph type="body" idx="1"/>
          </p:nvPr>
        </p:nvSpPr>
        <p:spPr>
          <a:xfrm>
            <a:off x="972600" y="2771833"/>
            <a:ext cx="10251600" cy="3014800"/>
          </a:xfrm>
          <a:prstGeom prst="rect">
            <a:avLst/>
          </a:prstGeom>
        </p:spPr>
        <p:txBody>
          <a:bodyPr spcFirstLastPara="1" wrap="square" lIns="91425" tIns="91425" rIns="91425" bIns="91425" anchor="t" anchorCtr="0">
            <a:normAutofit/>
          </a:bodyPr>
          <a:lstStyle>
            <a:lvl1pPr marL="609585" lvl="0" indent="-414856">
              <a:spcBef>
                <a:spcPts val="0"/>
              </a:spcBef>
              <a:spcAft>
                <a:spcPts val="0"/>
              </a:spcAft>
              <a:buSzPts val="1300"/>
              <a:buChar char="●"/>
              <a:defRPr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pPr lvl="0"/>
            <a:r>
              <a:rPr lang="en-US"/>
              <a:t>Click to edit Master text styles</a:t>
            </a:r>
          </a:p>
        </p:txBody>
      </p:sp>
      <p:sp>
        <p:nvSpPr>
          <p:cNvPr id="30" name="Google Shape;30;p4"/>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rmAutofit/>
          </a:bodyPr>
          <a:lstStyle>
            <a:lvl1pPr lvl="0">
              <a:buNone/>
              <a:defRPr b="0" i="0">
                <a:latin typeface="Open Sans" panose="020B0606030504020204" pitchFamily="34" charset="0"/>
                <a:ea typeface="Open Sans" panose="020B0606030504020204" pitchFamily="34" charset="0"/>
                <a:cs typeface="Open Sans" panose="020B0606030504020204"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9940488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fld id="{986BB1F3-09E8-2A4B-94FB-2B55395E3B4A}" type="datetimeFigureOut">
              <a:rPr lang="en-US" smtClean="0"/>
              <a:pPr/>
              <a:t>1/19/2026</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fld id="{9F12B3B0-2BE9-CC4D-B1FD-EFE2D6A22EBD}" type="slidenum">
              <a:rPr lang="en-US" smtClean="0"/>
              <a:pPr/>
              <a:t>‹#›</a:t>
            </a:fld>
            <a:endParaRPr lang="en-US"/>
          </a:p>
        </p:txBody>
      </p:sp>
    </p:spTree>
    <p:extLst>
      <p:ext uri="{BB962C8B-B14F-4D97-AF65-F5344CB8AC3E}">
        <p14:creationId xmlns:p14="http://schemas.microsoft.com/office/powerpoint/2010/main" val="126942872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userDrawn="1"/>
        </p:nvPicPr>
        <p:blipFill>
          <a:blip r:embed="rId2"/>
          <a:srcRect/>
          <a:stretch/>
        </p:blipFill>
        <p:spPr>
          <a:xfrm>
            <a:off x="-1" y="0"/>
            <a:ext cx="12192000" cy="6858000"/>
          </a:xfrm>
          <a:prstGeom prst="rect">
            <a:avLst/>
          </a:prstGeom>
        </p:spPr>
      </p:pic>
      <p:sp>
        <p:nvSpPr>
          <p:cNvPr id="16" name="Google Shape;16;p17"/>
          <p:cNvSpPr txBox="1">
            <a:spLocks noGrp="1"/>
          </p:cNvSpPr>
          <p:nvPr>
            <p:ph type="ctrTitle"/>
          </p:nvPr>
        </p:nvSpPr>
        <p:spPr>
          <a:xfrm>
            <a:off x="1" y="1952105"/>
            <a:ext cx="9607824"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800"/>
              <a:buFont typeface="Helvetica Neue"/>
              <a:buNone/>
              <a:defRPr sz="3200" b="1" i="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dirty="0"/>
          </a:p>
        </p:txBody>
      </p:sp>
      <p:sp>
        <p:nvSpPr>
          <p:cNvPr id="17" name="Google Shape;17;p17"/>
          <p:cNvSpPr txBox="1">
            <a:spLocks noGrp="1"/>
          </p:cNvSpPr>
          <p:nvPr>
            <p:ph type="subTitle" idx="1"/>
          </p:nvPr>
        </p:nvSpPr>
        <p:spPr>
          <a:xfrm>
            <a:off x="0" y="4339705"/>
            <a:ext cx="9607826" cy="195210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b="0">
                <a:solidFill>
                  <a:schemeClr val="bg1"/>
                </a:solidFill>
                <a:latin typeface="Arial" panose="020B0604020202020204" pitchFamily="34" charset="0"/>
                <a:ea typeface="Helvetica Neue"/>
                <a:cs typeface="Arial" panose="020B060402020202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dirty="0"/>
          </a:p>
        </p:txBody>
      </p:sp>
    </p:spTree>
    <p:extLst>
      <p:ext uri="{BB962C8B-B14F-4D97-AF65-F5344CB8AC3E}">
        <p14:creationId xmlns:p14="http://schemas.microsoft.com/office/powerpoint/2010/main" val="1047794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0" i="0">
                <a:latin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0" i="0">
                <a:latin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055D33A7-DC55-468F-BB04-51BAA9E80EEE}" type="datetimeFigureOut">
              <a:rPr lang="en-US" smtClean="0"/>
              <a:pPr>
                <a:defRPr/>
              </a:pPr>
              <a:t>1/19/2026</a:t>
            </a:fld>
            <a:endParaRPr lang="en-US"/>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lvl1pPr>
              <a:defRPr b="0" i="0">
                <a:latin typeface="Open Sans" panose="020B0606030504020204" pitchFamily="34" charset="0"/>
              </a:defRPr>
            </a:lvl1pPr>
          </a:lstStyle>
          <a:p>
            <a:fld id="{00000000-1234-1234-1234-123412341234}" type="slidenum">
              <a:rPr lang="sv-SE" smtClean="0"/>
              <a:pPr/>
              <a:t>‹#›</a:t>
            </a:fld>
            <a:endParaRPr lang="sv-SE" dirty="0"/>
          </a:p>
        </p:txBody>
      </p:sp>
    </p:spTree>
    <p:extLst>
      <p:ext uri="{BB962C8B-B14F-4D97-AF65-F5344CB8AC3E}">
        <p14:creationId xmlns:p14="http://schemas.microsoft.com/office/powerpoint/2010/main" val="2346753176"/>
      </p:ext>
    </p:extLst>
  </p:cSld>
  <p:clrMapOvr>
    <a:masterClrMapping/>
  </p:clrMapOvr>
  <p:hf sldNum="0"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Content" preserve="1" userDrawn="1">
  <p:cSld name="2_Title and Content">
    <p:spTree>
      <p:nvGrpSpPr>
        <p:cNvPr id="1" name="Shape 40"/>
        <p:cNvGrpSpPr/>
        <p:nvPr/>
      </p:nvGrpSpPr>
      <p:grpSpPr>
        <a:xfrm>
          <a:off x="0" y="0"/>
          <a:ext cx="0" cy="0"/>
          <a:chOff x="0" y="0"/>
          <a:chExt cx="0" cy="0"/>
        </a:xfrm>
      </p:grpSpPr>
      <p:sp>
        <p:nvSpPr>
          <p:cNvPr id="5" name="Google Shape;14;p16">
            <a:extLst>
              <a:ext uri="{FF2B5EF4-FFF2-40B4-BE49-F238E27FC236}">
                <a16:creationId xmlns:a16="http://schemas.microsoft.com/office/drawing/2014/main" id="{CC7370BD-D26C-52B9-5360-A8F985E01E49}"/>
              </a:ext>
            </a:extLst>
          </p:cNvPr>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7" name="Text Placeholder 4">
            <a:extLst>
              <a:ext uri="{FF2B5EF4-FFF2-40B4-BE49-F238E27FC236}">
                <a16:creationId xmlns:a16="http://schemas.microsoft.com/office/drawing/2014/main" id="{381328E2-BBCC-9942-F175-B550123AD180}"/>
              </a:ext>
            </a:extLst>
          </p:cNvPr>
          <p:cNvSpPr>
            <a:spLocks noGrp="1"/>
          </p:cNvSpPr>
          <p:nvPr>
            <p:ph idx="1"/>
          </p:nvPr>
        </p:nvSpPr>
        <p:spPr>
          <a:xfrm>
            <a:off x="838200" y="1239210"/>
            <a:ext cx="10515600" cy="493775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Google Shape;34;p20">
            <a:extLst>
              <a:ext uri="{FF2B5EF4-FFF2-40B4-BE49-F238E27FC236}">
                <a16:creationId xmlns:a16="http://schemas.microsoft.com/office/drawing/2014/main" id="{5B5801FF-0DBD-D7A6-73AC-CAA38C2CFB6D}"/>
              </a:ext>
            </a:extLst>
          </p:cNvPr>
          <p:cNvSpPr txBox="1">
            <a:spLocks noGrp="1"/>
          </p:cNvSpPr>
          <p:nvPr>
            <p:ph type="title"/>
          </p:nvPr>
        </p:nvSpPr>
        <p:spPr>
          <a:xfrm>
            <a:off x="838200" y="0"/>
            <a:ext cx="10515600" cy="10787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dirty="0"/>
          </a:p>
        </p:txBody>
      </p:sp>
    </p:spTree>
    <p:extLst>
      <p:ext uri="{BB962C8B-B14F-4D97-AF65-F5344CB8AC3E}">
        <p14:creationId xmlns:p14="http://schemas.microsoft.com/office/powerpoint/2010/main" val="17840940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b="0" i="0">
                <a:latin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BDFEE2A0-BA75-462B-B84F-D59CFC4AC0FD}" type="datetimeFigureOut">
              <a:rPr lang="en-US" smtClean="0"/>
              <a:pPr>
                <a:defRPr/>
              </a:pPr>
              <a:t>1/19/2026</a:t>
            </a:fld>
            <a:endParaRPr lang="en-US"/>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b="0" i="0" smtClean="0">
                <a:latin typeface="Open Sans" panose="020B0606030504020204" pitchFamily="34" charset="0"/>
              </a:rPr>
              <a:pPr/>
              <a:t>‹#›</a:t>
            </a:fld>
            <a:endParaRPr lang="en-US" b="0" i="0">
              <a:latin typeface="Open Sans" panose="020B0606030504020204" pitchFamily="34" charset="0"/>
            </a:endParaRPr>
          </a:p>
        </p:txBody>
      </p:sp>
      <p:sp>
        <p:nvSpPr>
          <p:cNvPr id="6" name="Slide Number Placeholder 5">
            <a:extLst>
              <a:ext uri="{FF2B5EF4-FFF2-40B4-BE49-F238E27FC236}">
                <a16:creationId xmlns:a16="http://schemas.microsoft.com/office/drawing/2014/main" id="{846BB689-C57F-0A90-41F0-3C7B2B887242}"/>
              </a:ext>
            </a:extLst>
          </p:cNvPr>
          <p:cNvSpPr txBox="1">
            <a:spLocks/>
          </p:cNvSpPr>
          <p:nvPr userDrawn="1"/>
        </p:nvSpPr>
        <p:spPr>
          <a:xfrm>
            <a:off x="11701463" y="6456363"/>
            <a:ext cx="454025"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58293345-4715-4ABF-A600-A6F12C48A962}"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fontAlgn="auto">
                <a:spcBef>
                  <a:spcPts val="0"/>
                </a:spcBef>
                <a:spcAft>
                  <a:spcPts val="0"/>
                </a:spcAft>
                <a:defRPr/>
              </a:pP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Slide Number Placeholder 5">
            <a:extLst>
              <a:ext uri="{FF2B5EF4-FFF2-40B4-BE49-F238E27FC236}">
                <a16:creationId xmlns:a16="http://schemas.microsoft.com/office/drawing/2014/main" id="{B08037EF-C72F-4196-17CF-481B70C3AC61}"/>
              </a:ext>
            </a:extLst>
          </p:cNvPr>
          <p:cNvSpPr txBox="1">
            <a:spLocks/>
          </p:cNvSpPr>
          <p:nvPr userDrawn="1"/>
        </p:nvSpPr>
        <p:spPr>
          <a:xfrm>
            <a:off x="11798300" y="6492875"/>
            <a:ext cx="393700"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CB8DFA00-C2CB-4DFB-81F3-43F83E025139}" type="slidenum">
              <a:rPr lang="en-US" b="0" i="0" smtClean="0">
                <a:latin typeface="Open Sans" panose="020B0606030504020204" pitchFamily="34" charset="0"/>
              </a:rPr>
              <a:pPr fontAlgn="auto">
                <a:spcBef>
                  <a:spcPts val="0"/>
                </a:spcBef>
                <a:spcAft>
                  <a:spcPts val="0"/>
                </a:spcAft>
                <a:defRPr/>
              </a:pPr>
              <a:t>‹#›</a:t>
            </a:fld>
            <a:endParaRPr lang="en-US" b="0" i="0">
              <a:latin typeface="Open Sans" panose="020B0606030504020204" pitchFamily="34" charset="0"/>
            </a:endParaRPr>
          </a:p>
        </p:txBody>
      </p:sp>
      <p:pic>
        <p:nvPicPr>
          <p:cNvPr id="10" name="Picture 6" descr="A picture containing background pattern&#10;&#10;Description automatically generated">
            <a:extLst>
              <a:ext uri="{FF2B5EF4-FFF2-40B4-BE49-F238E27FC236}">
                <a16:creationId xmlns:a16="http://schemas.microsoft.com/office/drawing/2014/main" id="{922FF60C-4C03-6C5A-7F2F-6DEC2472951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21700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1/19/2026</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lvl1pPr>
              <a:defRPr b="0" i="0">
                <a:latin typeface="Open Sans" panose="020B0606030504020204" pitchFamily="34" charset="0"/>
              </a:defRPr>
            </a:lvl1pPr>
          </a:lstStyle>
          <a:p>
            <a:fld id="{00000000-1234-1234-1234-123412341234}" type="slidenum">
              <a:rPr lang="sv-SE" smtClean="0"/>
              <a:pPr/>
              <a:t>‹#›</a:t>
            </a:fld>
            <a:endParaRPr lang="sv-SE" dirty="0"/>
          </a:p>
        </p:txBody>
      </p:sp>
    </p:spTree>
    <p:extLst>
      <p:ext uri="{BB962C8B-B14F-4D97-AF65-F5344CB8AC3E}">
        <p14:creationId xmlns:p14="http://schemas.microsoft.com/office/powerpoint/2010/main" val="19669918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679D03E9-CE3B-4B74-9AEA-2F369F2C9F5D}" type="datetimeFigureOut">
              <a:rPr lang="en-US" smtClean="0"/>
              <a:pPr>
                <a:defRPr/>
              </a:pPr>
              <a:t>1/19/2026</a:t>
            </a:fld>
            <a:endParaRPr lang="en-US"/>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lvl1pPr>
              <a:defRPr b="0" i="0">
                <a:latin typeface="Open Sans" panose="020B0606030504020204" pitchFamily="34" charset="0"/>
              </a:defRPr>
            </a:lvl1pPr>
          </a:lstStyle>
          <a:p>
            <a:pPr>
              <a:defRPr/>
            </a:pPr>
            <a:fld id="{7FD11071-2EB5-4B59-8F65-42CD67EFA9DC}" type="slidenum">
              <a:rPr lang="en-US" smtClean="0"/>
              <a:pPr>
                <a:defRPr/>
              </a:pPr>
              <a:t>‹#›</a:t>
            </a:fld>
            <a:endParaRPr lang="en-US"/>
          </a:p>
        </p:txBody>
      </p:sp>
    </p:spTree>
    <p:extLst>
      <p:ext uri="{BB962C8B-B14F-4D97-AF65-F5344CB8AC3E}">
        <p14:creationId xmlns:p14="http://schemas.microsoft.com/office/powerpoint/2010/main" val="108026087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29CC1C8A-829F-486A-9222-1930C2A4A234}" type="datetimeFigureOut">
              <a:rPr lang="en-US" smtClean="0"/>
              <a:pPr>
                <a:defRPr/>
              </a:pPr>
              <a:t>1/19/2026</a:t>
            </a:fld>
            <a:endParaRPr lang="en-US"/>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lvl1pPr>
              <a:defRPr b="0" i="0">
                <a:latin typeface="Open Sans" panose="020B0606030504020204" pitchFamily="34" charset="0"/>
              </a:defRPr>
            </a:lvl1pPr>
          </a:lstStyle>
          <a:p>
            <a:pPr>
              <a:defRPr/>
            </a:pPr>
            <a:fld id="{51A0B8CC-343E-42DA-8E2A-FCFD82EDF053}" type="slidenum">
              <a:rPr lang="en-US" smtClean="0"/>
              <a:pPr>
                <a:defRPr/>
              </a:pPr>
              <a:t>‹#›</a:t>
            </a:fld>
            <a:endParaRPr lang="en-US"/>
          </a:p>
        </p:txBody>
      </p:sp>
    </p:spTree>
    <p:extLst>
      <p:ext uri="{BB962C8B-B14F-4D97-AF65-F5344CB8AC3E}">
        <p14:creationId xmlns:p14="http://schemas.microsoft.com/office/powerpoint/2010/main" val="273001683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0" i="0">
                <a:latin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0" i="0">
                <a:latin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055D33A7-DC55-468F-BB04-51BAA9E80EEE}" type="datetimeFigureOut">
              <a:rPr lang="en-US" smtClean="0"/>
              <a:pPr>
                <a:defRPr/>
              </a:pPr>
              <a:t>1/19/2026</a:t>
            </a:fld>
            <a:endParaRPr lang="en-US"/>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lvl1pPr>
              <a:defRPr b="0" i="0">
                <a:latin typeface="Open Sans" panose="020B0606030504020204" pitchFamily="34" charset="0"/>
              </a:defRPr>
            </a:lvl1pPr>
          </a:lstStyle>
          <a:p>
            <a:pPr>
              <a:defRPr/>
            </a:pPr>
            <a:fld id="{0CD65B42-BBDD-4606-B48F-BADA23212FF8}" type="slidenum">
              <a:rPr lang="en-US" smtClean="0"/>
              <a:pPr>
                <a:defRPr/>
              </a:pPr>
              <a:t>‹#›</a:t>
            </a:fld>
            <a:endParaRPr lang="en-US"/>
          </a:p>
        </p:txBody>
      </p:sp>
    </p:spTree>
    <p:extLst>
      <p:ext uri="{BB962C8B-B14F-4D97-AF65-F5344CB8AC3E}">
        <p14:creationId xmlns:p14="http://schemas.microsoft.com/office/powerpoint/2010/main" val="336087383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600B5346-6676-4D1F-8813-5334D50A5F8F}" type="datetimeFigureOut">
              <a:rPr lang="en-US" smtClean="0"/>
              <a:pPr>
                <a:defRPr/>
              </a:pPr>
              <a:t>1/19/2026</a:t>
            </a:fld>
            <a:endParaRPr lang="en-US"/>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lvl1pPr>
              <a:defRPr b="0" i="0">
                <a:latin typeface="Open Sans" panose="020B0606030504020204" pitchFamily="34" charset="0"/>
              </a:defRPr>
            </a:lvl1pPr>
          </a:lstStyle>
          <a:p>
            <a:pPr>
              <a:defRPr/>
            </a:pPr>
            <a:fld id="{E1F6B351-3C93-44C3-8C57-39E9F399D429}" type="slidenum">
              <a:rPr lang="en-US" smtClean="0"/>
              <a:pPr>
                <a:defRPr/>
              </a:pPr>
              <a:t>‹#›</a:t>
            </a:fld>
            <a:endParaRPr lang="en-US"/>
          </a:p>
        </p:txBody>
      </p:sp>
    </p:spTree>
    <p:extLst>
      <p:ext uri="{BB962C8B-B14F-4D97-AF65-F5344CB8AC3E}">
        <p14:creationId xmlns:p14="http://schemas.microsoft.com/office/powerpoint/2010/main" val="54068789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DD1FCBAA-8979-4529-BD81-75B0E5C28C34}" type="datetimeFigureOut">
              <a:rPr lang="en-US" smtClean="0"/>
              <a:pPr>
                <a:defRPr/>
              </a:pPr>
              <a:t>1/19/2026</a:t>
            </a:fld>
            <a:endParaRPr lang="en-US"/>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lvl1pPr>
              <a:defRPr b="0" i="0">
                <a:latin typeface="Open Sans" panose="020B0606030504020204" pitchFamily="34" charset="0"/>
              </a:defRPr>
            </a:lvl1pPr>
          </a:lstStyle>
          <a:p>
            <a:pPr>
              <a:defRPr/>
            </a:pPr>
            <a:fld id="{378235DA-E438-4A8C-8420-EFC0B04DF2A4}" type="slidenum">
              <a:rPr lang="en-US" smtClean="0"/>
              <a:pPr>
                <a:defRPr/>
              </a:pPr>
              <a:t>‹#›</a:t>
            </a:fld>
            <a:endParaRPr lang="en-US"/>
          </a:p>
        </p:txBody>
      </p:sp>
    </p:spTree>
    <p:extLst>
      <p:ext uri="{BB962C8B-B14F-4D97-AF65-F5344CB8AC3E}">
        <p14:creationId xmlns:p14="http://schemas.microsoft.com/office/powerpoint/2010/main" val="52820124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b="0" i="0">
                <a:latin typeface="Open Sans" panose="020B0606030504020204" pitchFamily="34" charset="0"/>
              </a:defRPr>
            </a:lvl1pPr>
            <a:lvl2pPr>
              <a:defRPr sz="2800" b="0" i="0">
                <a:latin typeface="Open Sans" panose="020B0606030504020204" pitchFamily="34" charset="0"/>
              </a:defRPr>
            </a:lvl2pPr>
            <a:lvl3pPr>
              <a:defRPr sz="2400" b="0" i="0">
                <a:latin typeface="Open Sans" panose="020B0606030504020204" pitchFamily="34" charset="0"/>
              </a:defRPr>
            </a:lvl3pPr>
            <a:lvl4pPr>
              <a:defRPr sz="2000" b="0" i="0">
                <a:latin typeface="Open Sans" panose="020B0606030504020204" pitchFamily="34" charset="0"/>
              </a:defRPr>
            </a:lvl4pPr>
            <a:lvl5pPr>
              <a:defRPr sz="2000" b="0" i="0">
                <a:latin typeface="Open Sans" panose="020B0606030504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A07D6DFC-3332-4E84-87C0-5ACB4C3D343B}" type="datetimeFigureOut">
              <a:rPr lang="en-US" smtClean="0"/>
              <a:pPr>
                <a:defRPr/>
              </a:pPr>
              <a:t>1/19/2026</a:t>
            </a:fld>
            <a:endParaRPr lang="en-US"/>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lvl1pPr>
              <a:defRPr b="0" i="0">
                <a:latin typeface="Open Sans" panose="020B0606030504020204" pitchFamily="34" charset="0"/>
              </a:defRPr>
            </a:lvl1pPr>
          </a:lstStyle>
          <a:p>
            <a:pPr>
              <a:defRPr/>
            </a:pPr>
            <a:fld id="{15FAC9FB-9D01-4809-9F2F-D597455790DA}" type="slidenum">
              <a:rPr lang="en-US" smtClean="0"/>
              <a:pPr>
                <a:defRPr/>
              </a:pPr>
              <a:t>‹#›</a:t>
            </a:fld>
            <a:endParaRPr lang="en-US"/>
          </a:p>
        </p:txBody>
      </p:sp>
    </p:spTree>
    <p:extLst>
      <p:ext uri="{BB962C8B-B14F-4D97-AF65-F5344CB8AC3E}">
        <p14:creationId xmlns:p14="http://schemas.microsoft.com/office/powerpoint/2010/main" val="9721331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b="0" i="0">
                <a:latin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4C6DC744-E759-4962-8640-6AB34CAFCB69}" type="datetimeFigureOut">
              <a:rPr lang="en-US" smtClean="0"/>
              <a:pPr>
                <a:defRPr/>
              </a:pPr>
              <a:t>1/19/2026</a:t>
            </a:fld>
            <a:endParaRPr lang="en-US"/>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lvl1pPr>
              <a:defRPr b="0" i="0">
                <a:latin typeface="Open Sans" panose="020B0606030504020204" pitchFamily="34" charset="0"/>
              </a:defRPr>
            </a:lvl1pPr>
          </a:lstStyle>
          <a:p>
            <a:pPr>
              <a:defRPr/>
            </a:pPr>
            <a:fld id="{E867B7FD-D951-4D33-93CE-49DE56FE269A}" type="slidenum">
              <a:rPr lang="en-US" smtClean="0"/>
              <a:pPr>
                <a:defRPr/>
              </a:pPr>
              <a:t>‹#›</a:t>
            </a:fld>
            <a:endParaRPr lang="en-US"/>
          </a:p>
        </p:txBody>
      </p:sp>
    </p:spTree>
    <p:extLst>
      <p:ext uri="{BB962C8B-B14F-4D97-AF65-F5344CB8AC3E}">
        <p14:creationId xmlns:p14="http://schemas.microsoft.com/office/powerpoint/2010/main" val="19772183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600B5346-6676-4D1F-8813-5334D50A5F8F}" type="datetimeFigureOut">
              <a:rPr lang="en-US" smtClean="0"/>
              <a:pPr>
                <a:defRPr/>
              </a:pPr>
              <a:t>1/19/2026</a:t>
            </a:fld>
            <a:endParaRPr lang="en-US"/>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lvl1pPr>
              <a:defRPr b="0" i="0">
                <a:latin typeface="Open Sans" panose="020B0606030504020204" pitchFamily="34" charset="0"/>
              </a:defRPr>
            </a:lvl1pPr>
          </a:lstStyle>
          <a:p>
            <a:fld id="{00000000-1234-1234-1234-123412341234}" type="slidenum">
              <a:rPr lang="sv-SE" smtClean="0"/>
              <a:pPr/>
              <a:t>‹#›</a:t>
            </a:fld>
            <a:endParaRPr lang="sv-SE" dirty="0"/>
          </a:p>
        </p:txBody>
      </p:sp>
    </p:spTree>
    <p:extLst>
      <p:ext uri="{BB962C8B-B14F-4D97-AF65-F5344CB8AC3E}">
        <p14:creationId xmlns:p14="http://schemas.microsoft.com/office/powerpoint/2010/main" val="2445186448"/>
      </p:ext>
    </p:extLst>
  </p:cSld>
  <p:clrMapOvr>
    <a:masterClrMapping/>
  </p:clrMapOvr>
  <p:hf sldNum="0"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5D00AA64-8024-406E-8F7F-61C410ADA5CC}" type="datetimeFigureOut">
              <a:rPr lang="en-US" smtClean="0"/>
              <a:pPr>
                <a:defRPr/>
              </a:pPr>
              <a:t>1/19/2026</a:t>
            </a:fld>
            <a:endParaRPr lang="en-US"/>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lvl1pPr>
              <a:defRPr b="0" i="0">
                <a:latin typeface="Open Sans" panose="020B0606030504020204" pitchFamily="34" charset="0"/>
              </a:defRPr>
            </a:lvl1pPr>
          </a:lstStyle>
          <a:p>
            <a:pPr>
              <a:defRPr/>
            </a:pPr>
            <a:fld id="{2FC186E6-F826-4A18-97DA-F9A2F193E2A1}" type="slidenum">
              <a:rPr lang="en-US" smtClean="0"/>
              <a:pPr>
                <a:defRPr/>
              </a:pPr>
              <a:t>‹#›</a:t>
            </a:fld>
            <a:endParaRPr lang="en-US"/>
          </a:p>
        </p:txBody>
      </p:sp>
    </p:spTree>
    <p:extLst>
      <p:ext uri="{BB962C8B-B14F-4D97-AF65-F5344CB8AC3E}">
        <p14:creationId xmlns:p14="http://schemas.microsoft.com/office/powerpoint/2010/main" val="307856434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8C59BBF9-74D1-4EA9-8847-0C90DD0D1EB4}" type="datetimeFigureOut">
              <a:rPr lang="en-US" smtClean="0"/>
              <a:pPr>
                <a:defRPr/>
              </a:pPr>
              <a:t>1/19/2026</a:t>
            </a:fld>
            <a:endParaRPr lang="en-US"/>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lvl1pPr>
              <a:defRPr b="0" i="0">
                <a:latin typeface="Open Sans" panose="020B0606030504020204" pitchFamily="34" charset="0"/>
              </a:defRPr>
            </a:lvl1pPr>
          </a:lstStyle>
          <a:p>
            <a:pPr>
              <a:defRPr/>
            </a:pPr>
            <a:fld id="{2C0E4B7E-050E-4CEC-8A24-7412036FB675}" type="slidenum">
              <a:rPr lang="en-US" smtClean="0"/>
              <a:pPr>
                <a:defRPr/>
              </a:pPr>
              <a:t>‹#›</a:t>
            </a:fld>
            <a:endParaRPr lang="en-US"/>
          </a:p>
        </p:txBody>
      </p:sp>
    </p:spTree>
    <p:extLst>
      <p:ext uri="{BB962C8B-B14F-4D97-AF65-F5344CB8AC3E}">
        <p14:creationId xmlns:p14="http://schemas.microsoft.com/office/powerpoint/2010/main" val="8096224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userDrawn="1"/>
        </p:nvPicPr>
        <p:blipFill>
          <a:blip r:embed="rId2"/>
          <a:srcRect/>
          <a:stretch/>
        </p:blipFill>
        <p:spPr>
          <a:xfrm>
            <a:off x="-1" y="0"/>
            <a:ext cx="12192000" cy="6858000"/>
          </a:xfrm>
          <a:prstGeom prst="rect">
            <a:avLst/>
          </a:prstGeom>
        </p:spPr>
      </p:pic>
      <p:sp>
        <p:nvSpPr>
          <p:cNvPr id="16" name="Google Shape;16;p17"/>
          <p:cNvSpPr txBox="1">
            <a:spLocks noGrp="1"/>
          </p:cNvSpPr>
          <p:nvPr>
            <p:ph type="ctrTitle"/>
          </p:nvPr>
        </p:nvSpPr>
        <p:spPr>
          <a:xfrm>
            <a:off x="1" y="1952105"/>
            <a:ext cx="9607824"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800"/>
              <a:buFont typeface="Helvetica Neue"/>
              <a:buNone/>
              <a:defRPr sz="3200" b="1" i="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dirty="0"/>
          </a:p>
        </p:txBody>
      </p:sp>
      <p:sp>
        <p:nvSpPr>
          <p:cNvPr id="17" name="Google Shape;17;p17"/>
          <p:cNvSpPr txBox="1">
            <a:spLocks noGrp="1"/>
          </p:cNvSpPr>
          <p:nvPr>
            <p:ph type="subTitle" idx="1"/>
          </p:nvPr>
        </p:nvSpPr>
        <p:spPr>
          <a:xfrm>
            <a:off x="0" y="4339705"/>
            <a:ext cx="9607826" cy="195210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b="0">
                <a:solidFill>
                  <a:schemeClr val="bg1"/>
                </a:solidFill>
                <a:latin typeface="Arial" panose="020B0604020202020204" pitchFamily="34" charset="0"/>
                <a:ea typeface="Helvetica Neue"/>
                <a:cs typeface="Arial" panose="020B060402020202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dirty="0"/>
          </a:p>
        </p:txBody>
      </p:sp>
    </p:spTree>
    <p:extLst>
      <p:ext uri="{BB962C8B-B14F-4D97-AF65-F5344CB8AC3E}">
        <p14:creationId xmlns:p14="http://schemas.microsoft.com/office/powerpoint/2010/main" val="285693150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40"/>
        <p:cNvGrpSpPr/>
        <p:nvPr/>
      </p:nvGrpSpPr>
      <p:grpSpPr>
        <a:xfrm>
          <a:off x="0" y="0"/>
          <a:ext cx="0" cy="0"/>
          <a:chOff x="0" y="0"/>
          <a:chExt cx="0" cy="0"/>
        </a:xfrm>
      </p:grpSpPr>
      <p:sp>
        <p:nvSpPr>
          <p:cNvPr id="5" name="Google Shape;14;p16">
            <a:extLst>
              <a:ext uri="{FF2B5EF4-FFF2-40B4-BE49-F238E27FC236}">
                <a16:creationId xmlns:a16="http://schemas.microsoft.com/office/drawing/2014/main" id="{CC7370BD-D26C-52B9-5360-A8F985E01E49}"/>
              </a:ext>
            </a:extLst>
          </p:cNvPr>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7" name="Text Placeholder 4">
            <a:extLst>
              <a:ext uri="{FF2B5EF4-FFF2-40B4-BE49-F238E27FC236}">
                <a16:creationId xmlns:a16="http://schemas.microsoft.com/office/drawing/2014/main" id="{381328E2-BBCC-9942-F175-B550123AD180}"/>
              </a:ext>
            </a:extLst>
          </p:cNvPr>
          <p:cNvSpPr>
            <a:spLocks noGrp="1"/>
          </p:cNvSpPr>
          <p:nvPr>
            <p:ph idx="1"/>
          </p:nvPr>
        </p:nvSpPr>
        <p:spPr>
          <a:xfrm>
            <a:off x="838200" y="1239210"/>
            <a:ext cx="10515600" cy="493775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Google Shape;34;p20">
            <a:extLst>
              <a:ext uri="{FF2B5EF4-FFF2-40B4-BE49-F238E27FC236}">
                <a16:creationId xmlns:a16="http://schemas.microsoft.com/office/drawing/2014/main" id="{5B5801FF-0DBD-D7A6-73AC-CAA38C2CFB6D}"/>
              </a:ext>
            </a:extLst>
          </p:cNvPr>
          <p:cNvSpPr txBox="1">
            <a:spLocks noGrp="1"/>
          </p:cNvSpPr>
          <p:nvPr>
            <p:ph type="title"/>
          </p:nvPr>
        </p:nvSpPr>
        <p:spPr>
          <a:xfrm>
            <a:off x="838200" y="0"/>
            <a:ext cx="10515600" cy="10787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dirty="0"/>
          </a:p>
        </p:txBody>
      </p:sp>
    </p:spTree>
    <p:extLst>
      <p:ext uri="{BB962C8B-B14F-4D97-AF65-F5344CB8AC3E}">
        <p14:creationId xmlns:p14="http://schemas.microsoft.com/office/powerpoint/2010/main" val="69494159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AF1E442-558B-4ECF-9AF6-12BA54AEEEE8}"/>
              </a:ext>
            </a:extLst>
          </p:cNvPr>
          <p:cNvSpPr txBox="1">
            <a:spLocks/>
          </p:cNvSpPr>
          <p:nvPr userDrawn="1"/>
        </p:nvSpPr>
        <p:spPr>
          <a:xfrm>
            <a:off x="11701463" y="6456363"/>
            <a:ext cx="454025"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58293345-4715-4ABF-A600-A6F12C48A962}"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fontAlgn="auto">
                <a:spcBef>
                  <a:spcPts val="0"/>
                </a:spcBef>
                <a:spcAft>
                  <a:spcPts val="0"/>
                </a:spcAft>
                <a:defRPr/>
              </a:pP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5" name="Slide Number Placeholder 5">
            <a:extLst>
              <a:ext uri="{FF2B5EF4-FFF2-40B4-BE49-F238E27FC236}">
                <a16:creationId xmlns:a16="http://schemas.microsoft.com/office/drawing/2014/main" id="{7E06DC46-F59A-4825-8AE6-1354C199500D}"/>
              </a:ext>
            </a:extLst>
          </p:cNvPr>
          <p:cNvSpPr txBox="1">
            <a:spLocks/>
          </p:cNvSpPr>
          <p:nvPr userDrawn="1"/>
        </p:nvSpPr>
        <p:spPr>
          <a:xfrm>
            <a:off x="11798300" y="6492875"/>
            <a:ext cx="393700"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CB8DFA00-C2CB-4DFB-81F3-43F83E025139}" type="slidenum">
              <a:rPr lang="en-US" b="0" i="0" smtClean="0">
                <a:latin typeface="Open Sans" panose="020B0606030504020204" pitchFamily="34" charset="0"/>
              </a:rPr>
              <a:pPr fontAlgn="auto">
                <a:spcBef>
                  <a:spcPts val="0"/>
                </a:spcBef>
                <a:spcAft>
                  <a:spcPts val="0"/>
                </a:spcAft>
                <a:defRPr/>
              </a:pPr>
              <a:t>‹#›</a:t>
            </a:fld>
            <a:endParaRPr lang="en-US" b="0" i="0">
              <a:latin typeface="Open Sans" panose="020B0606030504020204" pitchFamily="34" charset="0"/>
            </a:endParaRPr>
          </a:p>
        </p:txBody>
      </p:sp>
      <p:pic>
        <p:nvPicPr>
          <p:cNvPr id="6" name="Picture 6" descr="A picture containing background pattern&#10;&#10;Description automatically generated">
            <a:extLst>
              <a:ext uri="{FF2B5EF4-FFF2-40B4-BE49-F238E27FC236}">
                <a16:creationId xmlns:a16="http://schemas.microsoft.com/office/drawing/2014/main" id="{E5308BF7-2196-4445-BA77-9306E454B7A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24000" y="1122363"/>
            <a:ext cx="9144000" cy="2387600"/>
          </a:xfrm>
        </p:spPr>
        <p:txBody>
          <a:bodyPr anchor="b"/>
          <a:lstStyle>
            <a:lvl1pPr algn="ctr">
              <a:defRPr sz="6000"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3">
            <a:extLst>
              <a:ext uri="{FF2B5EF4-FFF2-40B4-BE49-F238E27FC236}">
                <a16:creationId xmlns:a16="http://schemas.microsoft.com/office/drawing/2014/main" id="{6229BC06-06E7-474E-90DB-0B37DE79F109}"/>
              </a:ext>
            </a:extLst>
          </p:cNvPr>
          <p:cNvSpPr>
            <a:spLocks noGrp="1"/>
          </p:cNvSpPr>
          <p:nvPr>
            <p:ph type="dt" sz="half" idx="10"/>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BDFEE2A0-BA75-462B-B84F-D59CFC4AC0FD}" type="datetimeFigureOut">
              <a:rPr lang="en-US" smtClean="0"/>
              <a:pPr>
                <a:defRPr/>
              </a:pPr>
              <a:t>1/19/2026</a:t>
            </a:fld>
            <a:endParaRPr lang="en-US"/>
          </a:p>
        </p:txBody>
      </p:sp>
      <p:sp>
        <p:nvSpPr>
          <p:cNvPr id="8" name="Footer Placeholder 4">
            <a:extLst>
              <a:ext uri="{FF2B5EF4-FFF2-40B4-BE49-F238E27FC236}">
                <a16:creationId xmlns:a16="http://schemas.microsoft.com/office/drawing/2014/main" id="{FB1252B7-1175-4F12-A002-067E21C1E4D8}"/>
              </a:ext>
            </a:extLst>
          </p:cNvPr>
          <p:cNvSpPr>
            <a:spLocks noGrp="1"/>
          </p:cNvSpPr>
          <p:nvPr>
            <p:ph type="ftr" sz="quarter" idx="11"/>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Tree>
    <p:extLst>
      <p:ext uri="{BB962C8B-B14F-4D97-AF65-F5344CB8AC3E}">
        <p14:creationId xmlns:p14="http://schemas.microsoft.com/office/powerpoint/2010/main" val="71661074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6" descr="Graphical user interface, text&#10;&#10;Description automatically generated">
            <a:extLst>
              <a:ext uri="{FF2B5EF4-FFF2-40B4-BE49-F238E27FC236}">
                <a16:creationId xmlns:a16="http://schemas.microsoft.com/office/drawing/2014/main" id="{A085BA85-76D9-4F8F-AB3D-190542F9D46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8200" y="207808"/>
            <a:ext cx="10515600" cy="1325563"/>
          </a:xfrm>
        </p:spPr>
        <p:txBody>
          <a:bodyPr anchor="b"/>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GB"/>
          </a:p>
        </p:txBody>
      </p:sp>
      <p:sp>
        <p:nvSpPr>
          <p:cNvPr id="7"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pPr lvl="0"/>
            <a:r>
              <a:rPr lang="en-US"/>
              <a:t>Click to edit Master text styles</a:t>
            </a:r>
          </a:p>
        </p:txBody>
      </p:sp>
      <p:sp>
        <p:nvSpPr>
          <p:cNvPr id="5" name="Date Placeholder 2">
            <a:extLst>
              <a:ext uri="{FF2B5EF4-FFF2-40B4-BE49-F238E27FC236}">
                <a16:creationId xmlns:a16="http://schemas.microsoft.com/office/drawing/2014/main" id="{C8FE5922-5D43-4A6C-94CC-012AD668C0D7}"/>
              </a:ext>
            </a:extLst>
          </p:cNvPr>
          <p:cNvSpPr>
            <a:spLocks noGrp="1"/>
          </p:cNvSpPr>
          <p:nvPr>
            <p:ph type="dt" sz="half" idx="14"/>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7F3D7FF6-97A2-432E-8101-99E11A739477}" type="datetimeFigureOut">
              <a:rPr lang="en-US" smtClean="0"/>
              <a:pPr>
                <a:defRPr/>
              </a:pPr>
              <a:t>1/19/2026</a:t>
            </a:fld>
            <a:endParaRPr lang="en-US"/>
          </a:p>
        </p:txBody>
      </p:sp>
      <p:sp>
        <p:nvSpPr>
          <p:cNvPr id="6" name="Footer Placeholder 3">
            <a:extLst>
              <a:ext uri="{FF2B5EF4-FFF2-40B4-BE49-F238E27FC236}">
                <a16:creationId xmlns:a16="http://schemas.microsoft.com/office/drawing/2014/main" id="{01DFEEBA-6989-4FE9-893E-E395EA960E9F}"/>
              </a:ext>
            </a:extLst>
          </p:cNvPr>
          <p:cNvSpPr>
            <a:spLocks noGrp="1"/>
          </p:cNvSpPr>
          <p:nvPr>
            <p:ph type="ftr" sz="quarter" idx="15"/>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8" name="Slide Number Placeholder 4">
            <a:extLst>
              <a:ext uri="{FF2B5EF4-FFF2-40B4-BE49-F238E27FC236}">
                <a16:creationId xmlns:a16="http://schemas.microsoft.com/office/drawing/2014/main" id="{7861D7FD-E048-464A-B972-C827ED68B077}"/>
              </a:ext>
            </a:extLst>
          </p:cNvPr>
          <p:cNvSpPr>
            <a:spLocks noGrp="1"/>
          </p:cNvSpPr>
          <p:nvPr>
            <p:ph type="sldNum" sz="quarter" idx="16"/>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B140C725-9315-4FAE-8470-E7079EE5FB65}" type="slidenum">
              <a:rPr lang="en-US" smtClean="0"/>
              <a:pPr>
                <a:defRPr/>
              </a:pPr>
              <a:t>‹#›</a:t>
            </a:fld>
            <a:endParaRPr lang="en-US"/>
          </a:p>
        </p:txBody>
      </p:sp>
    </p:spTree>
    <p:extLst>
      <p:ext uri="{BB962C8B-B14F-4D97-AF65-F5344CB8AC3E}">
        <p14:creationId xmlns:p14="http://schemas.microsoft.com/office/powerpoint/2010/main" val="82904749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6" descr="Graphical user interface, text&#10;&#10;Description automatically generated">
            <a:extLst>
              <a:ext uri="{FF2B5EF4-FFF2-40B4-BE49-F238E27FC236}">
                <a16:creationId xmlns:a16="http://schemas.microsoft.com/office/drawing/2014/main" id="{70D64FD4-1D78-4109-83DC-BA149D9792C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77813"/>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0">
            <a:extLst>
              <a:ext uri="{FF2B5EF4-FFF2-40B4-BE49-F238E27FC236}">
                <a16:creationId xmlns:a16="http://schemas.microsoft.com/office/drawing/2014/main" id="{17BA69C4-8390-47FA-8ADB-B5627EC94F59}"/>
              </a:ext>
            </a:extLst>
          </p:cNvPr>
          <p:cNvSpPr txBox="1">
            <a:spLocks/>
          </p:cNvSpPr>
          <p:nvPr userDrawn="1"/>
        </p:nvSpPr>
        <p:spPr>
          <a:xfrm>
            <a:off x="887413" y="11113"/>
            <a:ext cx="7651750" cy="1370012"/>
          </a:xfrm>
          <a:prstGeom prst="rect">
            <a:avLst/>
          </a:prstGeom>
        </p:spPr>
        <p:txBody>
          <a:bodyPr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endParaRPr lang="en-GB" sz="4400" b="0" i="0">
              <a:latin typeface="Open Sans" panose="020B0606030504020204" pitchFamily="34" charset="0"/>
              <a:ea typeface="Open Sans" panose="020B0606030504020204" pitchFamily="34" charset="0"/>
              <a:cs typeface="Open Sans" panose="020B0606030504020204" pitchFamily="34" charset="0"/>
              <a:sym typeface="Bodoni SvtyTwo ITC TT-Book"/>
            </a:endParaRPr>
          </a:p>
        </p:txBody>
      </p:sp>
      <p:sp>
        <p:nvSpPr>
          <p:cNvPr id="6" name="Title 10">
            <a:extLst>
              <a:ext uri="{FF2B5EF4-FFF2-40B4-BE49-F238E27FC236}">
                <a16:creationId xmlns:a16="http://schemas.microsoft.com/office/drawing/2014/main" id="{ECEB3564-BDCC-4D21-A3D5-AB121EF9EB4C}"/>
              </a:ext>
            </a:extLst>
          </p:cNvPr>
          <p:cNvSpPr txBox="1">
            <a:spLocks/>
          </p:cNvSpPr>
          <p:nvPr userDrawn="1"/>
        </p:nvSpPr>
        <p:spPr>
          <a:xfrm>
            <a:off x="835025" y="46038"/>
            <a:ext cx="7651750" cy="1362075"/>
          </a:xfrm>
          <a:prstGeom prst="rect">
            <a:avLst/>
          </a:prstGeom>
        </p:spPr>
        <p:txBody>
          <a:bodyPr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GB" sz="4400" b="0" i="0">
              <a:latin typeface="Open Sans" panose="020B0606030504020204" pitchFamily="34" charset="0"/>
            </a:endParaRPr>
          </a:p>
        </p:txBody>
      </p:sp>
      <p:sp>
        <p:nvSpPr>
          <p:cNvPr id="3" name="Content Placeholder 2"/>
          <p:cNvSpPr>
            <a:spLocks noGrp="1"/>
          </p:cNvSpPr>
          <p:nvPr>
            <p:ph idx="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pPr lvl="0"/>
            <a:r>
              <a:rPr lang="en-US"/>
              <a:t>Click to edit Master text styles</a:t>
            </a:r>
          </a:p>
        </p:txBody>
      </p:sp>
      <p:sp>
        <p:nvSpPr>
          <p:cNvPr id="7" name="Date Placeholder 3">
            <a:extLst>
              <a:ext uri="{FF2B5EF4-FFF2-40B4-BE49-F238E27FC236}">
                <a16:creationId xmlns:a16="http://schemas.microsoft.com/office/drawing/2014/main" id="{3678939F-52D2-4F78-B57F-3EF89ED63B26}"/>
              </a:ext>
            </a:extLst>
          </p:cNvPr>
          <p:cNvSpPr>
            <a:spLocks noGrp="1"/>
          </p:cNvSpPr>
          <p:nvPr>
            <p:ph type="dt" sz="half" idx="14"/>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7B88A716-CD3D-4843-93F1-1F683A7905A2}" type="datetimeFigureOut">
              <a:rPr lang="en-US" smtClean="0"/>
              <a:pPr>
                <a:defRPr/>
              </a:pPr>
              <a:t>1/19/2026</a:t>
            </a:fld>
            <a:endParaRPr lang="en-US"/>
          </a:p>
        </p:txBody>
      </p:sp>
      <p:sp>
        <p:nvSpPr>
          <p:cNvPr id="8" name="Footer Placeholder 4">
            <a:extLst>
              <a:ext uri="{FF2B5EF4-FFF2-40B4-BE49-F238E27FC236}">
                <a16:creationId xmlns:a16="http://schemas.microsoft.com/office/drawing/2014/main" id="{2DCD0341-EFF5-4CA0-853D-F38B277A2FF2}"/>
              </a:ext>
            </a:extLst>
          </p:cNvPr>
          <p:cNvSpPr>
            <a:spLocks noGrp="1"/>
          </p:cNvSpPr>
          <p:nvPr>
            <p:ph type="ftr" sz="quarter" idx="15"/>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9" name="Slide Number Placeholder 5">
            <a:extLst>
              <a:ext uri="{FF2B5EF4-FFF2-40B4-BE49-F238E27FC236}">
                <a16:creationId xmlns:a16="http://schemas.microsoft.com/office/drawing/2014/main" id="{D3A89DD1-BA30-42DF-98B7-78BE56424FF9}"/>
              </a:ext>
            </a:extLst>
          </p:cNvPr>
          <p:cNvSpPr>
            <a:spLocks noGrp="1"/>
          </p:cNvSpPr>
          <p:nvPr>
            <p:ph type="sldNum" sz="quarter" idx="16"/>
          </p:nvPr>
        </p:nvSpPr>
        <p:spPr>
          <a:xfrm>
            <a:off x="11785600" y="6497638"/>
            <a:ext cx="406400" cy="365125"/>
          </a:xfrm>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47E19023-B420-4766-B188-5B81DB68248C}" type="slidenum">
              <a:rPr lang="en-US" smtClean="0"/>
              <a:pPr>
                <a:defRPr/>
              </a:pPr>
              <a:t>‹#›</a:t>
            </a:fld>
            <a:endParaRPr lang="en-US"/>
          </a:p>
        </p:txBody>
      </p:sp>
    </p:spTree>
    <p:extLst>
      <p:ext uri="{BB962C8B-B14F-4D97-AF65-F5344CB8AC3E}">
        <p14:creationId xmlns:p14="http://schemas.microsoft.com/office/powerpoint/2010/main" val="319007330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F436EDEC-FA4D-4039-8ECB-45C80322781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13">
            <a:extLst>
              <a:ext uri="{FF2B5EF4-FFF2-40B4-BE49-F238E27FC236}">
                <a16:creationId xmlns:a16="http://schemas.microsoft.com/office/drawing/2014/main" id="{424D2FF1-A204-4697-9DCC-2C1B1F916009}"/>
              </a:ext>
            </a:extLst>
          </p:cNvPr>
          <p:cNvSpPr txBox="1">
            <a:spLocks/>
          </p:cNvSpPr>
          <p:nvPr userDrawn="1"/>
        </p:nvSpPr>
        <p:spPr>
          <a:xfrm>
            <a:off x="865188" y="1425575"/>
            <a:ext cx="5992812" cy="3489325"/>
          </a:xfrm>
          <a:prstGeom prst="rect">
            <a:avLst/>
          </a:prstGeom>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1000"/>
              </a:spcBef>
              <a:defRPr/>
            </a:pPr>
            <a:endParaRPr lang="en-US" sz="2000" b="0" i="0">
              <a:solidFill>
                <a:schemeClr val="accent5">
                  <a:lumMod val="60000"/>
                  <a:lumOff val="40000"/>
                </a:schemeClr>
              </a:solidFill>
              <a:latin typeface="Open Sans" panose="020B0606030504020204" pitchFamily="34" charset="0"/>
              <a:cs typeface="Open Sans" panose="020B0606030504020204" pitchFamily="34" charset="0"/>
            </a:endParaRPr>
          </a:p>
        </p:txBody>
      </p:sp>
      <p:sp>
        <p:nvSpPr>
          <p:cNvPr id="7" name="Title 1">
            <a:extLst>
              <a:ext uri="{FF2B5EF4-FFF2-40B4-BE49-F238E27FC236}">
                <a16:creationId xmlns:a16="http://schemas.microsoft.com/office/drawing/2014/main" id="{39BA4316-C9D7-422B-A2C3-0FE01131358F}"/>
              </a:ext>
            </a:extLst>
          </p:cNvPr>
          <p:cNvSpPr txBox="1">
            <a:spLocks/>
          </p:cNvSpPr>
          <p:nvPr userDrawn="1"/>
        </p:nvSpPr>
        <p:spPr bwMode="auto">
          <a:xfrm>
            <a:off x="987425" y="198438"/>
            <a:ext cx="10515600" cy="1325562"/>
          </a:xfrm>
          <a:prstGeom prst="rect">
            <a:avLst/>
          </a:prstGeom>
          <a:noFill/>
          <a:ln>
            <a:noFill/>
          </a:ln>
        </p:spPr>
        <p:txBody>
          <a:bodyPr anchor="b"/>
          <a:lstStyle>
            <a:lvl1pPr algn="l" rtl="0" fontAlgn="base">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defRPr/>
            </a:pPr>
            <a:r>
              <a:rPr lang="en-GB" b="0" i="0">
                <a:latin typeface="Open Sans" panose="020B0606030504020204" pitchFamily="34" charset="0"/>
                <a:ea typeface="Open Sans" panose="020B0606030504020204" pitchFamily="34" charset="0"/>
                <a:cs typeface="Open Sans" panose="020B0606030504020204" pitchFamily="34" charset="0"/>
              </a:rPr>
              <a:t>Click to edit Master title style</a:t>
            </a:r>
            <a:endParaRPr lang="en-US" b="0" i="0">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p:cNvSpPr>
            <a:spLocks noGrp="1"/>
          </p:cNvSpPr>
          <p:nvPr>
            <p:ph type="title"/>
          </p:nvPr>
        </p:nvSpPr>
        <p:spPr>
          <a:xfrm>
            <a:off x="831850" y="1709738"/>
            <a:ext cx="10515600" cy="2852737"/>
          </a:xfrm>
        </p:spPr>
        <p:txBody>
          <a:bodyPr anchor="b"/>
          <a:lstStyle>
            <a:lvl1pPr>
              <a:defRPr sz="6000"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1"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pPr lvl="0"/>
            <a:r>
              <a:rPr lang="en-US"/>
              <a:t>Click to edit Master text styles</a:t>
            </a:r>
          </a:p>
        </p:txBody>
      </p:sp>
      <p:sp>
        <p:nvSpPr>
          <p:cNvPr id="8" name="Date Placeholder 3">
            <a:extLst>
              <a:ext uri="{FF2B5EF4-FFF2-40B4-BE49-F238E27FC236}">
                <a16:creationId xmlns:a16="http://schemas.microsoft.com/office/drawing/2014/main" id="{4C14ECF0-A38C-477B-BAE5-685BE418D59F}"/>
              </a:ext>
            </a:extLst>
          </p:cNvPr>
          <p:cNvSpPr>
            <a:spLocks noGrp="1"/>
          </p:cNvSpPr>
          <p:nvPr>
            <p:ph type="dt" sz="half" idx="14"/>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A32E54A4-AC34-480D-8CF5-5A8173F9FFA0}" type="datetimeFigureOut">
              <a:rPr lang="en-US" smtClean="0"/>
              <a:pPr>
                <a:defRPr/>
              </a:pPr>
              <a:t>1/19/2026</a:t>
            </a:fld>
            <a:endParaRPr lang="en-US"/>
          </a:p>
        </p:txBody>
      </p:sp>
      <p:sp>
        <p:nvSpPr>
          <p:cNvPr id="9" name="Footer Placeholder 4">
            <a:extLst>
              <a:ext uri="{FF2B5EF4-FFF2-40B4-BE49-F238E27FC236}">
                <a16:creationId xmlns:a16="http://schemas.microsoft.com/office/drawing/2014/main" id="{E7DC3E5F-6CCA-41DC-912F-94BF8BDF9993}"/>
              </a:ext>
            </a:extLst>
          </p:cNvPr>
          <p:cNvSpPr>
            <a:spLocks noGrp="1"/>
          </p:cNvSpPr>
          <p:nvPr>
            <p:ph type="ftr" sz="quarter" idx="15"/>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10" name="Slide Number Placeholder 5">
            <a:extLst>
              <a:ext uri="{FF2B5EF4-FFF2-40B4-BE49-F238E27FC236}">
                <a16:creationId xmlns:a16="http://schemas.microsoft.com/office/drawing/2014/main" id="{1F83199D-ADA0-4E41-9788-3D43A074FAA8}"/>
              </a:ext>
            </a:extLst>
          </p:cNvPr>
          <p:cNvSpPr>
            <a:spLocks noGrp="1"/>
          </p:cNvSpPr>
          <p:nvPr>
            <p:ph type="sldNum" sz="quarter" idx="16"/>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61732825-D4E8-42F0-80DC-E3500B69BD1F}" type="slidenum">
              <a:rPr lang="en-US" smtClean="0"/>
              <a:pPr>
                <a:defRPr/>
              </a:pPr>
              <a:t>‹#›</a:t>
            </a:fld>
            <a:endParaRPr lang="en-US"/>
          </a:p>
        </p:txBody>
      </p:sp>
    </p:spTree>
    <p:extLst>
      <p:ext uri="{BB962C8B-B14F-4D97-AF65-F5344CB8AC3E}">
        <p14:creationId xmlns:p14="http://schemas.microsoft.com/office/powerpoint/2010/main" val="282211431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C22640E-2865-4F92-9827-041D353F92E1}"/>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9CC1C8A-829F-486A-9222-1930C2A4A234}" type="datetimeFigureOut">
              <a:rPr lang="en-US" smtClean="0"/>
              <a:pPr>
                <a:defRPr/>
              </a:pPr>
              <a:t>1/19/2026</a:t>
            </a:fld>
            <a:endParaRPr lang="en-US"/>
          </a:p>
        </p:txBody>
      </p:sp>
      <p:sp>
        <p:nvSpPr>
          <p:cNvPr id="6" name="Footer Placeholder 4">
            <a:extLst>
              <a:ext uri="{FF2B5EF4-FFF2-40B4-BE49-F238E27FC236}">
                <a16:creationId xmlns:a16="http://schemas.microsoft.com/office/drawing/2014/main" id="{94C1EBCF-9A51-41F4-8796-CFAF8F42581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912C38BB-12DE-4395-904C-F62AEC24DEA5}"/>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51A0B8CC-343E-42DA-8E2A-FCFD82EDF053}" type="slidenum">
              <a:rPr lang="en-US" smtClean="0"/>
              <a:pPr>
                <a:defRPr/>
              </a:pPr>
              <a:t>‹#›</a:t>
            </a:fld>
            <a:endParaRPr lang="en-US"/>
          </a:p>
        </p:txBody>
      </p:sp>
    </p:spTree>
    <p:extLst>
      <p:ext uri="{BB962C8B-B14F-4D97-AF65-F5344CB8AC3E}">
        <p14:creationId xmlns:p14="http://schemas.microsoft.com/office/powerpoint/2010/main" val="259886179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931492D6-25FF-457E-8378-15157A3600EF}"/>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055D33A7-DC55-468F-BB04-51BAA9E80EEE}" type="datetimeFigureOut">
              <a:rPr lang="en-US" smtClean="0"/>
              <a:pPr>
                <a:defRPr/>
              </a:pPr>
              <a:t>1/19/2026</a:t>
            </a:fld>
            <a:endParaRPr lang="en-US"/>
          </a:p>
        </p:txBody>
      </p:sp>
      <p:sp>
        <p:nvSpPr>
          <p:cNvPr id="8" name="Footer Placeholder 4">
            <a:extLst>
              <a:ext uri="{FF2B5EF4-FFF2-40B4-BE49-F238E27FC236}">
                <a16:creationId xmlns:a16="http://schemas.microsoft.com/office/drawing/2014/main" id="{C8140141-7523-43A7-AE3F-52151BB3487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9" name="Slide Number Placeholder 5">
            <a:extLst>
              <a:ext uri="{FF2B5EF4-FFF2-40B4-BE49-F238E27FC236}">
                <a16:creationId xmlns:a16="http://schemas.microsoft.com/office/drawing/2014/main" id="{4A599E9C-3C5F-45CB-9E56-9A3543F0C019}"/>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0CD65B42-BBDD-4606-B48F-BADA23212FF8}" type="slidenum">
              <a:rPr lang="en-US" smtClean="0"/>
              <a:pPr>
                <a:defRPr/>
              </a:pPr>
              <a:t>‹#›</a:t>
            </a:fld>
            <a:endParaRPr lang="en-US"/>
          </a:p>
        </p:txBody>
      </p:sp>
    </p:spTree>
    <p:extLst>
      <p:ext uri="{BB962C8B-B14F-4D97-AF65-F5344CB8AC3E}">
        <p14:creationId xmlns:p14="http://schemas.microsoft.com/office/powerpoint/2010/main" val="22876576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DD1FCBAA-8979-4529-BD81-75B0E5C28C34}" type="datetimeFigureOut">
              <a:rPr lang="en-US" smtClean="0"/>
              <a:pPr>
                <a:defRPr/>
              </a:pPr>
              <a:t>1/19/2026</a:t>
            </a:fld>
            <a:endParaRPr lang="en-US"/>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lvl1pPr>
              <a:defRPr b="0" i="0">
                <a:latin typeface="Open Sans" panose="020B0606030504020204" pitchFamily="34" charset="0"/>
              </a:defRPr>
            </a:lvl1pPr>
          </a:lstStyle>
          <a:p>
            <a:fld id="{00000000-1234-1234-1234-123412341234}" type="slidenum">
              <a:rPr lang="sv-SE" smtClean="0"/>
              <a:pPr/>
              <a:t>‹#›</a:t>
            </a:fld>
            <a:endParaRPr lang="sv-SE" dirty="0"/>
          </a:p>
        </p:txBody>
      </p:sp>
    </p:spTree>
    <p:extLst>
      <p:ext uri="{BB962C8B-B14F-4D97-AF65-F5344CB8AC3E}">
        <p14:creationId xmlns:p14="http://schemas.microsoft.com/office/powerpoint/2010/main" val="465149828"/>
      </p:ext>
    </p:extLst>
  </p:cSld>
  <p:clrMapOvr>
    <a:masterClrMapping/>
  </p:clrMapOvr>
  <p:hf sldNum="0" hdr="0" ftr="0" dt="0"/>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Date Placeholder 3">
            <a:extLst>
              <a:ext uri="{FF2B5EF4-FFF2-40B4-BE49-F238E27FC236}">
                <a16:creationId xmlns:a16="http://schemas.microsoft.com/office/drawing/2014/main" id="{192F1AF2-A908-46AD-9103-86F3C9717C4A}"/>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600B5346-6676-4D1F-8813-5334D50A5F8F}" type="datetimeFigureOut">
              <a:rPr lang="en-US" smtClean="0"/>
              <a:pPr>
                <a:defRPr/>
              </a:pPr>
              <a:t>1/19/2026</a:t>
            </a:fld>
            <a:endParaRPr lang="en-US"/>
          </a:p>
        </p:txBody>
      </p:sp>
      <p:sp>
        <p:nvSpPr>
          <p:cNvPr id="4" name="Footer Placeholder 4">
            <a:extLst>
              <a:ext uri="{FF2B5EF4-FFF2-40B4-BE49-F238E27FC236}">
                <a16:creationId xmlns:a16="http://schemas.microsoft.com/office/drawing/2014/main" id="{8FED3185-F94B-44D5-8B29-FFCBD27D9F6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5" name="Slide Number Placeholder 5">
            <a:extLst>
              <a:ext uri="{FF2B5EF4-FFF2-40B4-BE49-F238E27FC236}">
                <a16:creationId xmlns:a16="http://schemas.microsoft.com/office/drawing/2014/main" id="{102BD98D-0499-412B-B0A4-5D4B0C5AE658}"/>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E1F6B351-3C93-44C3-8C57-39E9F399D429}" type="slidenum">
              <a:rPr lang="en-US" smtClean="0"/>
              <a:pPr>
                <a:defRPr/>
              </a:pPr>
              <a:t>‹#›</a:t>
            </a:fld>
            <a:endParaRPr lang="en-US"/>
          </a:p>
        </p:txBody>
      </p:sp>
    </p:spTree>
    <p:extLst>
      <p:ext uri="{BB962C8B-B14F-4D97-AF65-F5344CB8AC3E}">
        <p14:creationId xmlns:p14="http://schemas.microsoft.com/office/powerpoint/2010/main" val="144488306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4667050-48AC-4A70-B850-5222D557A70E}"/>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DD1FCBAA-8979-4529-BD81-75B0E5C28C34}" type="datetimeFigureOut">
              <a:rPr lang="en-US" smtClean="0"/>
              <a:pPr>
                <a:defRPr/>
              </a:pPr>
              <a:t>1/19/2026</a:t>
            </a:fld>
            <a:endParaRPr lang="en-US"/>
          </a:p>
        </p:txBody>
      </p:sp>
      <p:sp>
        <p:nvSpPr>
          <p:cNvPr id="3" name="Footer Placeholder 4">
            <a:extLst>
              <a:ext uri="{FF2B5EF4-FFF2-40B4-BE49-F238E27FC236}">
                <a16:creationId xmlns:a16="http://schemas.microsoft.com/office/drawing/2014/main" id="{C5C75C89-FF9A-4B9D-AE08-4C201C58CE55}"/>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4" name="Slide Number Placeholder 5">
            <a:extLst>
              <a:ext uri="{FF2B5EF4-FFF2-40B4-BE49-F238E27FC236}">
                <a16:creationId xmlns:a16="http://schemas.microsoft.com/office/drawing/2014/main" id="{624EEAFD-A5B7-401A-B45A-FEAA4305A4CF}"/>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378235DA-E438-4A8C-8420-EFC0B04DF2A4}" type="slidenum">
              <a:rPr lang="en-US" smtClean="0"/>
              <a:pPr>
                <a:defRPr/>
              </a:pPr>
              <a:t>‹#›</a:t>
            </a:fld>
            <a:endParaRPr lang="en-US"/>
          </a:p>
        </p:txBody>
      </p:sp>
    </p:spTree>
    <p:extLst>
      <p:ext uri="{BB962C8B-B14F-4D97-AF65-F5344CB8AC3E}">
        <p14:creationId xmlns:p14="http://schemas.microsoft.com/office/powerpoint/2010/main" val="118190324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b="0" i="0">
                <a:latin typeface="Open Sans" panose="020B0606030504020204" pitchFamily="34" charset="0"/>
                <a:ea typeface="Open Sans" panose="020B0606030504020204" pitchFamily="34" charset="0"/>
                <a:cs typeface="Open Sans" panose="020B0606030504020204" pitchFamily="34" charset="0"/>
              </a:defRPr>
            </a:lvl1pPr>
            <a:lvl2pPr>
              <a:defRPr sz="2800" b="0" i="0">
                <a:latin typeface="Open Sans" panose="020B0606030504020204" pitchFamily="34" charset="0"/>
                <a:ea typeface="Open Sans" panose="020B0606030504020204" pitchFamily="34" charset="0"/>
                <a:cs typeface="Open Sans" panose="020B0606030504020204" pitchFamily="34" charset="0"/>
              </a:defRPr>
            </a:lvl2pPr>
            <a:lvl3pPr>
              <a:defRPr sz="2400" b="0" i="0">
                <a:latin typeface="Open Sans" panose="020B0606030504020204" pitchFamily="34" charset="0"/>
                <a:ea typeface="Open Sans" panose="020B0606030504020204" pitchFamily="34" charset="0"/>
                <a:cs typeface="Open Sans" panose="020B0606030504020204" pitchFamily="34" charset="0"/>
              </a:defRPr>
            </a:lvl3pPr>
            <a:lvl4pPr>
              <a:defRPr sz="2000" b="0" i="0">
                <a:latin typeface="Open Sans" panose="020B0606030504020204" pitchFamily="34" charset="0"/>
                <a:ea typeface="Open Sans" panose="020B0606030504020204" pitchFamily="34" charset="0"/>
                <a:cs typeface="Open Sans" panose="020B0606030504020204" pitchFamily="34" charset="0"/>
              </a:defRPr>
            </a:lvl4pPr>
            <a:lvl5pPr>
              <a:defRPr sz="2000" b="0" i="0">
                <a:latin typeface="Open Sans" panose="020B0606030504020204" pitchFamily="34" charset="0"/>
                <a:ea typeface="Open Sans" panose="020B0606030504020204" pitchFamily="34" charset="0"/>
                <a:cs typeface="Open Sans" panose="020B0606030504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760AC549-91F9-438A-B42B-59D29E28EFBB}"/>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A07D6DFC-3332-4E84-87C0-5ACB4C3D343B}" type="datetimeFigureOut">
              <a:rPr lang="en-US" smtClean="0"/>
              <a:pPr>
                <a:defRPr/>
              </a:pPr>
              <a:t>1/19/2026</a:t>
            </a:fld>
            <a:endParaRPr lang="en-US"/>
          </a:p>
        </p:txBody>
      </p:sp>
      <p:sp>
        <p:nvSpPr>
          <p:cNvPr id="6" name="Footer Placeholder 4">
            <a:extLst>
              <a:ext uri="{FF2B5EF4-FFF2-40B4-BE49-F238E27FC236}">
                <a16:creationId xmlns:a16="http://schemas.microsoft.com/office/drawing/2014/main" id="{33B50DDA-537B-40DC-B841-67BBA9039AB0}"/>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6BD44D9D-C746-42F3-A0DA-D0A6A8F94BAD}"/>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15FAC9FB-9D01-4809-9F2F-D597455790DA}" type="slidenum">
              <a:rPr lang="en-US" smtClean="0"/>
              <a:pPr>
                <a:defRPr/>
              </a:pPr>
              <a:t>‹#›</a:t>
            </a:fld>
            <a:endParaRPr lang="en-US"/>
          </a:p>
        </p:txBody>
      </p:sp>
    </p:spTree>
    <p:extLst>
      <p:ext uri="{BB962C8B-B14F-4D97-AF65-F5344CB8AC3E}">
        <p14:creationId xmlns:p14="http://schemas.microsoft.com/office/powerpoint/2010/main" val="360889304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3D444624-F7D9-40B6-ACDE-F693FFDBE813}"/>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4C6DC744-E759-4962-8640-6AB34CAFCB69}" type="datetimeFigureOut">
              <a:rPr lang="en-US" smtClean="0"/>
              <a:pPr>
                <a:defRPr/>
              </a:pPr>
              <a:t>1/19/2026</a:t>
            </a:fld>
            <a:endParaRPr lang="en-US"/>
          </a:p>
        </p:txBody>
      </p:sp>
      <p:sp>
        <p:nvSpPr>
          <p:cNvPr id="6" name="Footer Placeholder 4">
            <a:extLst>
              <a:ext uri="{FF2B5EF4-FFF2-40B4-BE49-F238E27FC236}">
                <a16:creationId xmlns:a16="http://schemas.microsoft.com/office/drawing/2014/main" id="{ED9FDB78-C9D9-4760-8265-1511443DF190}"/>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E6240372-0BCF-4B08-A321-AA162D3F656C}"/>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E867B7FD-D951-4D33-93CE-49DE56FE269A}" type="slidenum">
              <a:rPr lang="en-US" smtClean="0"/>
              <a:pPr>
                <a:defRPr/>
              </a:pPr>
              <a:t>‹#›</a:t>
            </a:fld>
            <a:endParaRPr lang="en-US"/>
          </a:p>
        </p:txBody>
      </p:sp>
    </p:spTree>
    <p:extLst>
      <p:ext uri="{BB962C8B-B14F-4D97-AF65-F5344CB8AC3E}">
        <p14:creationId xmlns:p14="http://schemas.microsoft.com/office/powerpoint/2010/main" val="280169795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9DE57D-C2F4-4FE0-B4EB-EE880A4372E1}"/>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5D00AA64-8024-406E-8F7F-61C410ADA5CC}" type="datetimeFigureOut">
              <a:rPr lang="en-US" smtClean="0"/>
              <a:pPr>
                <a:defRPr/>
              </a:pPr>
              <a:t>1/19/2026</a:t>
            </a:fld>
            <a:endParaRPr lang="en-US"/>
          </a:p>
        </p:txBody>
      </p:sp>
      <p:sp>
        <p:nvSpPr>
          <p:cNvPr id="5" name="Footer Placeholder 4">
            <a:extLst>
              <a:ext uri="{FF2B5EF4-FFF2-40B4-BE49-F238E27FC236}">
                <a16:creationId xmlns:a16="http://schemas.microsoft.com/office/drawing/2014/main" id="{0B232D57-0F66-44F0-8840-9473ADEF41CC}"/>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EE7006B4-A38C-4A4F-8EA3-E5F7490E1892}"/>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FC186E6-F826-4A18-97DA-F9A2F193E2A1}" type="slidenum">
              <a:rPr lang="en-US" smtClean="0"/>
              <a:pPr>
                <a:defRPr/>
              </a:pPr>
              <a:t>‹#›</a:t>
            </a:fld>
            <a:endParaRPr lang="en-US"/>
          </a:p>
        </p:txBody>
      </p:sp>
    </p:spTree>
    <p:extLst>
      <p:ext uri="{BB962C8B-B14F-4D97-AF65-F5344CB8AC3E}">
        <p14:creationId xmlns:p14="http://schemas.microsoft.com/office/powerpoint/2010/main" val="297134586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C246D3-3967-414B-8883-FD1262CCBBF8}"/>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8C59BBF9-74D1-4EA9-8847-0C90DD0D1EB4}" type="datetimeFigureOut">
              <a:rPr lang="en-US" smtClean="0"/>
              <a:pPr>
                <a:defRPr/>
              </a:pPr>
              <a:t>1/19/2026</a:t>
            </a:fld>
            <a:endParaRPr lang="en-US"/>
          </a:p>
        </p:txBody>
      </p:sp>
      <p:sp>
        <p:nvSpPr>
          <p:cNvPr id="5" name="Footer Placeholder 4">
            <a:extLst>
              <a:ext uri="{FF2B5EF4-FFF2-40B4-BE49-F238E27FC236}">
                <a16:creationId xmlns:a16="http://schemas.microsoft.com/office/drawing/2014/main" id="{3AB0F4E5-2B68-4126-910C-EB6204E6D03C}"/>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24D7EFED-4161-4946-BFA1-F97970F9D1BD}"/>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C0E4B7E-050E-4CEC-8A24-7412036FB675}" type="slidenum">
              <a:rPr lang="en-US" smtClean="0"/>
              <a:pPr>
                <a:defRPr/>
              </a:pPr>
              <a:t>‹#›</a:t>
            </a:fld>
            <a:endParaRPr lang="en-US"/>
          </a:p>
        </p:txBody>
      </p:sp>
    </p:spTree>
    <p:extLst>
      <p:ext uri="{BB962C8B-B14F-4D97-AF65-F5344CB8AC3E}">
        <p14:creationId xmlns:p14="http://schemas.microsoft.com/office/powerpoint/2010/main" val="270805473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23"/>
        <p:cNvGrpSpPr/>
        <p:nvPr/>
      </p:nvGrpSpPr>
      <p:grpSpPr>
        <a:xfrm>
          <a:off x="0" y="0"/>
          <a:ext cx="0" cy="0"/>
          <a:chOff x="0" y="0"/>
          <a:chExt cx="0" cy="0"/>
        </a:xfrm>
      </p:grpSpPr>
      <p:sp>
        <p:nvSpPr>
          <p:cNvPr id="24" name="Google Shape;24;p4"/>
          <p:cNvSpPr/>
          <p:nvPr/>
        </p:nvSpPr>
        <p:spPr>
          <a:xfrm>
            <a:off x="0" y="0"/>
            <a:ext cx="12192000" cy="6504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b="0" i="0">
              <a:latin typeface="Open Sans" panose="020B0606030504020204" pitchFamily="34" charset="0"/>
            </a:endParaRPr>
          </a:p>
        </p:txBody>
      </p:sp>
      <p:grpSp>
        <p:nvGrpSpPr>
          <p:cNvPr id="25" name="Google Shape;25;p4"/>
          <p:cNvGrpSpPr/>
          <p:nvPr/>
        </p:nvGrpSpPr>
        <p:grpSpPr>
          <a:xfrm>
            <a:off x="1107190" y="1588342"/>
            <a:ext cx="994351" cy="61101"/>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Open Sans" panose="020B0606030504020204" pitchFamily="34" charset="0"/>
              </a:endParaRPr>
            </a:p>
          </p:txBody>
        </p:sp>
        <p:sp>
          <p:nvSpPr>
            <p:cNvPr id="27" name="Google Shape;27;p4"/>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Open Sans" panose="020B0606030504020204" pitchFamily="34" charset="0"/>
              </a:endParaRPr>
            </a:p>
          </p:txBody>
        </p:sp>
      </p:grpSp>
      <p:sp>
        <p:nvSpPr>
          <p:cNvPr id="28" name="Google Shape;28;p4"/>
          <p:cNvSpPr txBox="1">
            <a:spLocks noGrp="1"/>
          </p:cNvSpPr>
          <p:nvPr>
            <p:ph type="title"/>
          </p:nvPr>
        </p:nvSpPr>
        <p:spPr>
          <a:xfrm>
            <a:off x="972600" y="1758200"/>
            <a:ext cx="10251600" cy="7136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3467" b="0" i="0">
                <a:latin typeface="Open Sans" panose="020B0606030504020204" pitchFamily="34" charset="0"/>
                <a:ea typeface="Open Sans" panose="020B0606030504020204" pitchFamily="34" charset="0"/>
                <a:cs typeface="Open Sans" panose="020B0606030504020204" pitchFamily="34" charset="0"/>
              </a:defRPr>
            </a:lvl1pPr>
            <a:lvl2pPr lvl="1">
              <a:spcBef>
                <a:spcPts val="0"/>
              </a:spcBef>
              <a:spcAft>
                <a:spcPts val="0"/>
              </a:spcAft>
              <a:buSzPts val="2600"/>
              <a:buNone/>
              <a:defRPr sz="3467"/>
            </a:lvl2pPr>
            <a:lvl3pPr lvl="2">
              <a:spcBef>
                <a:spcPts val="0"/>
              </a:spcBef>
              <a:spcAft>
                <a:spcPts val="0"/>
              </a:spcAft>
              <a:buSzPts val="2600"/>
              <a:buNone/>
              <a:defRPr sz="3467"/>
            </a:lvl3pPr>
            <a:lvl4pPr lvl="3">
              <a:spcBef>
                <a:spcPts val="0"/>
              </a:spcBef>
              <a:spcAft>
                <a:spcPts val="0"/>
              </a:spcAft>
              <a:buSzPts val="2600"/>
              <a:buNone/>
              <a:defRPr sz="3467"/>
            </a:lvl4pPr>
            <a:lvl5pPr lvl="4">
              <a:spcBef>
                <a:spcPts val="0"/>
              </a:spcBef>
              <a:spcAft>
                <a:spcPts val="0"/>
              </a:spcAft>
              <a:buSzPts val="2600"/>
              <a:buNone/>
              <a:defRPr sz="3467"/>
            </a:lvl5pPr>
            <a:lvl6pPr lvl="5">
              <a:spcBef>
                <a:spcPts val="0"/>
              </a:spcBef>
              <a:spcAft>
                <a:spcPts val="0"/>
              </a:spcAft>
              <a:buSzPts val="2600"/>
              <a:buNone/>
              <a:defRPr sz="3467"/>
            </a:lvl6pPr>
            <a:lvl7pPr lvl="6">
              <a:spcBef>
                <a:spcPts val="0"/>
              </a:spcBef>
              <a:spcAft>
                <a:spcPts val="0"/>
              </a:spcAft>
              <a:buSzPts val="2600"/>
              <a:buNone/>
              <a:defRPr sz="3467"/>
            </a:lvl7pPr>
            <a:lvl8pPr lvl="7">
              <a:spcBef>
                <a:spcPts val="0"/>
              </a:spcBef>
              <a:spcAft>
                <a:spcPts val="0"/>
              </a:spcAft>
              <a:buSzPts val="2600"/>
              <a:buNone/>
              <a:defRPr sz="3467"/>
            </a:lvl8pPr>
            <a:lvl9pPr lvl="8">
              <a:spcBef>
                <a:spcPts val="0"/>
              </a:spcBef>
              <a:spcAft>
                <a:spcPts val="0"/>
              </a:spcAft>
              <a:buSzPts val="2600"/>
              <a:buNone/>
              <a:defRPr sz="3467"/>
            </a:lvl9pPr>
          </a:lstStyle>
          <a:p>
            <a:r>
              <a:rPr lang="en-US"/>
              <a:t>Click to edit Master title style</a:t>
            </a:r>
            <a:endParaRPr/>
          </a:p>
        </p:txBody>
      </p:sp>
      <p:sp>
        <p:nvSpPr>
          <p:cNvPr id="29" name="Google Shape;29;p4"/>
          <p:cNvSpPr txBox="1">
            <a:spLocks noGrp="1"/>
          </p:cNvSpPr>
          <p:nvPr>
            <p:ph type="body" idx="1"/>
          </p:nvPr>
        </p:nvSpPr>
        <p:spPr>
          <a:xfrm>
            <a:off x="972600" y="2771833"/>
            <a:ext cx="10251600" cy="3014800"/>
          </a:xfrm>
          <a:prstGeom prst="rect">
            <a:avLst/>
          </a:prstGeom>
        </p:spPr>
        <p:txBody>
          <a:bodyPr spcFirstLastPara="1" wrap="square" lIns="91425" tIns="91425" rIns="91425" bIns="91425" anchor="t" anchorCtr="0">
            <a:normAutofit/>
          </a:bodyPr>
          <a:lstStyle>
            <a:lvl1pPr marL="609585" lvl="0" indent="-414856">
              <a:spcBef>
                <a:spcPts val="0"/>
              </a:spcBef>
              <a:spcAft>
                <a:spcPts val="0"/>
              </a:spcAft>
              <a:buSzPts val="1300"/>
              <a:buChar char="●"/>
              <a:defRPr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pPr lvl="0"/>
            <a:r>
              <a:rPr lang="en-US"/>
              <a:t>Click to edit Master text styles</a:t>
            </a:r>
          </a:p>
        </p:txBody>
      </p:sp>
      <p:sp>
        <p:nvSpPr>
          <p:cNvPr id="30" name="Google Shape;30;p4"/>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rmAutofit/>
          </a:bodyPr>
          <a:lstStyle>
            <a:lvl1pPr lvl="0">
              <a:buNone/>
              <a:defRPr b="0" i="0">
                <a:latin typeface="Open Sans" panose="020B0606030504020204" pitchFamily="34" charset="0"/>
                <a:ea typeface="Open Sans" panose="020B0606030504020204" pitchFamily="34" charset="0"/>
                <a:cs typeface="Open Sans" panose="020B0606030504020204"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91523288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fld id="{986BB1F3-09E8-2A4B-94FB-2B55395E3B4A}" type="datetimeFigureOut">
              <a:rPr lang="en-US" smtClean="0"/>
              <a:pPr/>
              <a:t>1/19/2026</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fld id="{9F12B3B0-2BE9-CC4D-B1FD-EFE2D6A22EBD}" type="slidenum">
              <a:rPr lang="en-US" smtClean="0"/>
              <a:pPr/>
              <a:t>‹#›</a:t>
            </a:fld>
            <a:endParaRPr lang="en-US"/>
          </a:p>
        </p:txBody>
      </p:sp>
    </p:spTree>
    <p:extLst>
      <p:ext uri="{BB962C8B-B14F-4D97-AF65-F5344CB8AC3E}">
        <p14:creationId xmlns:p14="http://schemas.microsoft.com/office/powerpoint/2010/main" val="355267625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userDrawn="1"/>
        </p:nvPicPr>
        <p:blipFill>
          <a:blip r:embed="rId2"/>
          <a:srcRect/>
          <a:stretch/>
        </p:blipFill>
        <p:spPr>
          <a:xfrm>
            <a:off x="-1" y="0"/>
            <a:ext cx="12192000" cy="6858000"/>
          </a:xfrm>
          <a:prstGeom prst="rect">
            <a:avLst/>
          </a:prstGeom>
        </p:spPr>
      </p:pic>
      <p:sp>
        <p:nvSpPr>
          <p:cNvPr id="16" name="Google Shape;16;p17"/>
          <p:cNvSpPr txBox="1">
            <a:spLocks noGrp="1"/>
          </p:cNvSpPr>
          <p:nvPr>
            <p:ph type="ctrTitle"/>
          </p:nvPr>
        </p:nvSpPr>
        <p:spPr>
          <a:xfrm>
            <a:off x="1" y="1952105"/>
            <a:ext cx="9607824"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800"/>
              <a:buFont typeface="Helvetica Neue"/>
              <a:buNone/>
              <a:defRPr sz="3200" b="1" i="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dirty="0"/>
          </a:p>
        </p:txBody>
      </p:sp>
      <p:sp>
        <p:nvSpPr>
          <p:cNvPr id="17" name="Google Shape;17;p17"/>
          <p:cNvSpPr txBox="1">
            <a:spLocks noGrp="1"/>
          </p:cNvSpPr>
          <p:nvPr>
            <p:ph type="subTitle" idx="1"/>
          </p:nvPr>
        </p:nvSpPr>
        <p:spPr>
          <a:xfrm>
            <a:off x="0" y="4339705"/>
            <a:ext cx="9607826" cy="195210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b="0">
                <a:solidFill>
                  <a:schemeClr val="bg1"/>
                </a:solidFill>
                <a:latin typeface="Arial" panose="020B0604020202020204" pitchFamily="34" charset="0"/>
                <a:ea typeface="Helvetica Neue"/>
                <a:cs typeface="Arial" panose="020B060402020202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dirty="0"/>
          </a:p>
        </p:txBody>
      </p:sp>
    </p:spTree>
    <p:extLst>
      <p:ext uri="{BB962C8B-B14F-4D97-AF65-F5344CB8AC3E}">
        <p14:creationId xmlns:p14="http://schemas.microsoft.com/office/powerpoint/2010/main" val="8983030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Content" preserve="1" userDrawn="1">
  <p:cSld name="2_Title and Content">
    <p:spTree>
      <p:nvGrpSpPr>
        <p:cNvPr id="1" name="Shape 40"/>
        <p:cNvGrpSpPr/>
        <p:nvPr/>
      </p:nvGrpSpPr>
      <p:grpSpPr>
        <a:xfrm>
          <a:off x="0" y="0"/>
          <a:ext cx="0" cy="0"/>
          <a:chOff x="0" y="0"/>
          <a:chExt cx="0" cy="0"/>
        </a:xfrm>
      </p:grpSpPr>
      <p:sp>
        <p:nvSpPr>
          <p:cNvPr id="5" name="Google Shape;14;p16">
            <a:extLst>
              <a:ext uri="{FF2B5EF4-FFF2-40B4-BE49-F238E27FC236}">
                <a16:creationId xmlns:a16="http://schemas.microsoft.com/office/drawing/2014/main" id="{CC7370BD-D26C-52B9-5360-A8F985E01E49}"/>
              </a:ext>
            </a:extLst>
          </p:cNvPr>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7" name="Text Placeholder 4">
            <a:extLst>
              <a:ext uri="{FF2B5EF4-FFF2-40B4-BE49-F238E27FC236}">
                <a16:creationId xmlns:a16="http://schemas.microsoft.com/office/drawing/2014/main" id="{381328E2-BBCC-9942-F175-B550123AD180}"/>
              </a:ext>
            </a:extLst>
          </p:cNvPr>
          <p:cNvSpPr>
            <a:spLocks noGrp="1"/>
          </p:cNvSpPr>
          <p:nvPr>
            <p:ph idx="1"/>
          </p:nvPr>
        </p:nvSpPr>
        <p:spPr>
          <a:xfrm>
            <a:off x="838200" y="1239210"/>
            <a:ext cx="10515600" cy="493775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Google Shape;34;p20">
            <a:extLst>
              <a:ext uri="{FF2B5EF4-FFF2-40B4-BE49-F238E27FC236}">
                <a16:creationId xmlns:a16="http://schemas.microsoft.com/office/drawing/2014/main" id="{5B5801FF-0DBD-D7A6-73AC-CAA38C2CFB6D}"/>
              </a:ext>
            </a:extLst>
          </p:cNvPr>
          <p:cNvSpPr txBox="1">
            <a:spLocks noGrp="1"/>
          </p:cNvSpPr>
          <p:nvPr>
            <p:ph type="title"/>
          </p:nvPr>
        </p:nvSpPr>
        <p:spPr>
          <a:xfrm>
            <a:off x="838200" y="0"/>
            <a:ext cx="10515600" cy="10787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dirty="0"/>
          </a:p>
        </p:txBody>
      </p:sp>
    </p:spTree>
    <p:extLst>
      <p:ext uri="{BB962C8B-B14F-4D97-AF65-F5344CB8AC3E}">
        <p14:creationId xmlns:p14="http://schemas.microsoft.com/office/powerpoint/2010/main" val="6324082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b="0" i="0">
                <a:latin typeface="Open Sans" panose="020B0606030504020204" pitchFamily="34" charset="0"/>
              </a:defRPr>
            </a:lvl1pPr>
            <a:lvl2pPr>
              <a:defRPr sz="2800" b="0" i="0">
                <a:latin typeface="Open Sans" panose="020B0606030504020204" pitchFamily="34" charset="0"/>
              </a:defRPr>
            </a:lvl2pPr>
            <a:lvl3pPr>
              <a:defRPr sz="2400" b="0" i="0">
                <a:latin typeface="Open Sans" panose="020B0606030504020204" pitchFamily="34" charset="0"/>
              </a:defRPr>
            </a:lvl3pPr>
            <a:lvl4pPr>
              <a:defRPr sz="2000" b="0" i="0">
                <a:latin typeface="Open Sans" panose="020B0606030504020204" pitchFamily="34" charset="0"/>
              </a:defRPr>
            </a:lvl4pPr>
            <a:lvl5pPr>
              <a:defRPr sz="2000" b="0" i="0">
                <a:latin typeface="Open Sans" panose="020B0606030504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A07D6DFC-3332-4E84-87C0-5ACB4C3D343B}" type="datetimeFigureOut">
              <a:rPr lang="en-US" smtClean="0"/>
              <a:pPr>
                <a:defRPr/>
              </a:pPr>
              <a:t>1/19/2026</a:t>
            </a:fld>
            <a:endParaRPr lang="en-US"/>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lvl1pPr>
              <a:defRPr b="0" i="0">
                <a:latin typeface="Open Sans" panose="020B0606030504020204" pitchFamily="34" charset="0"/>
              </a:defRPr>
            </a:lvl1pPr>
          </a:lstStyle>
          <a:p>
            <a:fld id="{00000000-1234-1234-1234-123412341234}" type="slidenum">
              <a:rPr lang="sv-SE" smtClean="0"/>
              <a:pPr/>
              <a:t>‹#›</a:t>
            </a:fld>
            <a:endParaRPr lang="sv-SE" dirty="0"/>
          </a:p>
        </p:txBody>
      </p:sp>
    </p:spTree>
    <p:extLst>
      <p:ext uri="{BB962C8B-B14F-4D97-AF65-F5344CB8AC3E}">
        <p14:creationId xmlns:p14="http://schemas.microsoft.com/office/powerpoint/2010/main" val="972918093"/>
      </p:ext>
    </p:extLst>
  </p:cSld>
  <p:clrMapOvr>
    <a:masterClrMapping/>
  </p:clrMapOvr>
  <p:hf sldNum="0" hdr="0" ftr="0" dt="0"/>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AF1E442-558B-4ECF-9AF6-12BA54AEEEE8}"/>
              </a:ext>
            </a:extLst>
          </p:cNvPr>
          <p:cNvSpPr txBox="1">
            <a:spLocks/>
          </p:cNvSpPr>
          <p:nvPr userDrawn="1"/>
        </p:nvSpPr>
        <p:spPr>
          <a:xfrm>
            <a:off x="11701463" y="6456363"/>
            <a:ext cx="454025"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58293345-4715-4ABF-A600-A6F12C48A962}"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fontAlgn="auto">
                <a:spcBef>
                  <a:spcPts val="0"/>
                </a:spcBef>
                <a:spcAft>
                  <a:spcPts val="0"/>
                </a:spcAft>
                <a:defRPr/>
              </a:pP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5" name="Slide Number Placeholder 5">
            <a:extLst>
              <a:ext uri="{FF2B5EF4-FFF2-40B4-BE49-F238E27FC236}">
                <a16:creationId xmlns:a16="http://schemas.microsoft.com/office/drawing/2014/main" id="{7E06DC46-F59A-4825-8AE6-1354C199500D}"/>
              </a:ext>
            </a:extLst>
          </p:cNvPr>
          <p:cNvSpPr txBox="1">
            <a:spLocks/>
          </p:cNvSpPr>
          <p:nvPr userDrawn="1"/>
        </p:nvSpPr>
        <p:spPr>
          <a:xfrm>
            <a:off x="11798300" y="6492875"/>
            <a:ext cx="393700"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CB8DFA00-C2CB-4DFB-81F3-43F83E025139}" type="slidenum">
              <a:rPr lang="en-US" b="0" i="0" smtClean="0">
                <a:latin typeface="Open Sans" panose="020B0606030504020204" pitchFamily="34" charset="0"/>
              </a:rPr>
              <a:pPr fontAlgn="auto">
                <a:spcBef>
                  <a:spcPts val="0"/>
                </a:spcBef>
                <a:spcAft>
                  <a:spcPts val="0"/>
                </a:spcAft>
                <a:defRPr/>
              </a:pPr>
              <a:t>‹#›</a:t>
            </a:fld>
            <a:endParaRPr lang="en-US" b="0" i="0">
              <a:latin typeface="Open Sans" panose="020B0606030504020204" pitchFamily="34" charset="0"/>
            </a:endParaRPr>
          </a:p>
        </p:txBody>
      </p:sp>
      <p:pic>
        <p:nvPicPr>
          <p:cNvPr id="6" name="Picture 6" descr="A picture containing background pattern&#10;&#10;Description automatically generated">
            <a:extLst>
              <a:ext uri="{FF2B5EF4-FFF2-40B4-BE49-F238E27FC236}">
                <a16:creationId xmlns:a16="http://schemas.microsoft.com/office/drawing/2014/main" id="{E5308BF7-2196-4445-BA77-9306E454B7A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24000" y="1122363"/>
            <a:ext cx="9144000" cy="2387600"/>
          </a:xfrm>
        </p:spPr>
        <p:txBody>
          <a:bodyPr anchor="b"/>
          <a:lstStyle>
            <a:lvl1pPr algn="ctr">
              <a:defRPr sz="6000"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3">
            <a:extLst>
              <a:ext uri="{FF2B5EF4-FFF2-40B4-BE49-F238E27FC236}">
                <a16:creationId xmlns:a16="http://schemas.microsoft.com/office/drawing/2014/main" id="{6229BC06-06E7-474E-90DB-0B37DE79F109}"/>
              </a:ext>
            </a:extLst>
          </p:cNvPr>
          <p:cNvSpPr>
            <a:spLocks noGrp="1"/>
          </p:cNvSpPr>
          <p:nvPr>
            <p:ph type="dt" sz="half" idx="10"/>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BDFEE2A0-BA75-462B-B84F-D59CFC4AC0FD}" type="datetimeFigureOut">
              <a:rPr lang="en-US" smtClean="0"/>
              <a:pPr>
                <a:defRPr/>
              </a:pPr>
              <a:t>1/19/2026</a:t>
            </a:fld>
            <a:endParaRPr lang="en-US"/>
          </a:p>
        </p:txBody>
      </p:sp>
      <p:sp>
        <p:nvSpPr>
          <p:cNvPr id="8" name="Footer Placeholder 4">
            <a:extLst>
              <a:ext uri="{FF2B5EF4-FFF2-40B4-BE49-F238E27FC236}">
                <a16:creationId xmlns:a16="http://schemas.microsoft.com/office/drawing/2014/main" id="{FB1252B7-1175-4F12-A002-067E21C1E4D8}"/>
              </a:ext>
            </a:extLst>
          </p:cNvPr>
          <p:cNvSpPr>
            <a:spLocks noGrp="1"/>
          </p:cNvSpPr>
          <p:nvPr>
            <p:ph type="ftr" sz="quarter" idx="11"/>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Tree>
    <p:extLst>
      <p:ext uri="{BB962C8B-B14F-4D97-AF65-F5344CB8AC3E}">
        <p14:creationId xmlns:p14="http://schemas.microsoft.com/office/powerpoint/2010/main" val="385487980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6" descr="Graphical user interface, text&#10;&#10;Description automatically generated">
            <a:extLst>
              <a:ext uri="{FF2B5EF4-FFF2-40B4-BE49-F238E27FC236}">
                <a16:creationId xmlns:a16="http://schemas.microsoft.com/office/drawing/2014/main" id="{A085BA85-76D9-4F8F-AB3D-190542F9D46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8200" y="207808"/>
            <a:ext cx="10515600" cy="1325563"/>
          </a:xfrm>
        </p:spPr>
        <p:txBody>
          <a:bodyPr anchor="b"/>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GB"/>
          </a:p>
        </p:txBody>
      </p:sp>
      <p:sp>
        <p:nvSpPr>
          <p:cNvPr id="7"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pPr lvl="0"/>
            <a:r>
              <a:rPr lang="en-US"/>
              <a:t>Click to edit Master text styles</a:t>
            </a:r>
          </a:p>
        </p:txBody>
      </p:sp>
      <p:sp>
        <p:nvSpPr>
          <p:cNvPr id="5" name="Date Placeholder 2">
            <a:extLst>
              <a:ext uri="{FF2B5EF4-FFF2-40B4-BE49-F238E27FC236}">
                <a16:creationId xmlns:a16="http://schemas.microsoft.com/office/drawing/2014/main" id="{C8FE5922-5D43-4A6C-94CC-012AD668C0D7}"/>
              </a:ext>
            </a:extLst>
          </p:cNvPr>
          <p:cNvSpPr>
            <a:spLocks noGrp="1"/>
          </p:cNvSpPr>
          <p:nvPr>
            <p:ph type="dt" sz="half" idx="14"/>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7F3D7FF6-97A2-432E-8101-99E11A739477}" type="datetimeFigureOut">
              <a:rPr lang="en-US" smtClean="0"/>
              <a:pPr>
                <a:defRPr/>
              </a:pPr>
              <a:t>1/19/2026</a:t>
            </a:fld>
            <a:endParaRPr lang="en-US"/>
          </a:p>
        </p:txBody>
      </p:sp>
      <p:sp>
        <p:nvSpPr>
          <p:cNvPr id="6" name="Footer Placeholder 3">
            <a:extLst>
              <a:ext uri="{FF2B5EF4-FFF2-40B4-BE49-F238E27FC236}">
                <a16:creationId xmlns:a16="http://schemas.microsoft.com/office/drawing/2014/main" id="{01DFEEBA-6989-4FE9-893E-E395EA960E9F}"/>
              </a:ext>
            </a:extLst>
          </p:cNvPr>
          <p:cNvSpPr>
            <a:spLocks noGrp="1"/>
          </p:cNvSpPr>
          <p:nvPr>
            <p:ph type="ftr" sz="quarter" idx="15"/>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8" name="Slide Number Placeholder 4">
            <a:extLst>
              <a:ext uri="{FF2B5EF4-FFF2-40B4-BE49-F238E27FC236}">
                <a16:creationId xmlns:a16="http://schemas.microsoft.com/office/drawing/2014/main" id="{7861D7FD-E048-464A-B972-C827ED68B077}"/>
              </a:ext>
            </a:extLst>
          </p:cNvPr>
          <p:cNvSpPr>
            <a:spLocks noGrp="1"/>
          </p:cNvSpPr>
          <p:nvPr>
            <p:ph type="sldNum" sz="quarter" idx="16"/>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B140C725-9315-4FAE-8470-E7079EE5FB65}" type="slidenum">
              <a:rPr lang="en-US" smtClean="0"/>
              <a:pPr>
                <a:defRPr/>
              </a:pPr>
              <a:t>‹#›</a:t>
            </a:fld>
            <a:endParaRPr lang="en-US"/>
          </a:p>
        </p:txBody>
      </p:sp>
    </p:spTree>
    <p:extLst>
      <p:ext uri="{BB962C8B-B14F-4D97-AF65-F5344CB8AC3E}">
        <p14:creationId xmlns:p14="http://schemas.microsoft.com/office/powerpoint/2010/main" val="74569137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6" descr="Graphical user interface, text&#10;&#10;Description automatically generated">
            <a:extLst>
              <a:ext uri="{FF2B5EF4-FFF2-40B4-BE49-F238E27FC236}">
                <a16:creationId xmlns:a16="http://schemas.microsoft.com/office/drawing/2014/main" id="{70D64FD4-1D78-4109-83DC-BA149D9792C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77813"/>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0">
            <a:extLst>
              <a:ext uri="{FF2B5EF4-FFF2-40B4-BE49-F238E27FC236}">
                <a16:creationId xmlns:a16="http://schemas.microsoft.com/office/drawing/2014/main" id="{17BA69C4-8390-47FA-8ADB-B5627EC94F59}"/>
              </a:ext>
            </a:extLst>
          </p:cNvPr>
          <p:cNvSpPr txBox="1">
            <a:spLocks/>
          </p:cNvSpPr>
          <p:nvPr userDrawn="1"/>
        </p:nvSpPr>
        <p:spPr>
          <a:xfrm>
            <a:off x="887413" y="11113"/>
            <a:ext cx="7651750" cy="1370012"/>
          </a:xfrm>
          <a:prstGeom prst="rect">
            <a:avLst/>
          </a:prstGeom>
        </p:spPr>
        <p:txBody>
          <a:bodyPr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endParaRPr lang="en-GB" sz="4400" b="0" i="0">
              <a:latin typeface="Open Sans" panose="020B0606030504020204" pitchFamily="34" charset="0"/>
              <a:ea typeface="Open Sans" panose="020B0606030504020204" pitchFamily="34" charset="0"/>
              <a:cs typeface="Open Sans" panose="020B0606030504020204" pitchFamily="34" charset="0"/>
              <a:sym typeface="Bodoni SvtyTwo ITC TT-Book"/>
            </a:endParaRPr>
          </a:p>
        </p:txBody>
      </p:sp>
      <p:sp>
        <p:nvSpPr>
          <p:cNvPr id="6" name="Title 10">
            <a:extLst>
              <a:ext uri="{FF2B5EF4-FFF2-40B4-BE49-F238E27FC236}">
                <a16:creationId xmlns:a16="http://schemas.microsoft.com/office/drawing/2014/main" id="{ECEB3564-BDCC-4D21-A3D5-AB121EF9EB4C}"/>
              </a:ext>
            </a:extLst>
          </p:cNvPr>
          <p:cNvSpPr txBox="1">
            <a:spLocks/>
          </p:cNvSpPr>
          <p:nvPr userDrawn="1"/>
        </p:nvSpPr>
        <p:spPr>
          <a:xfrm>
            <a:off x="835025" y="46038"/>
            <a:ext cx="7651750" cy="1362075"/>
          </a:xfrm>
          <a:prstGeom prst="rect">
            <a:avLst/>
          </a:prstGeom>
        </p:spPr>
        <p:txBody>
          <a:bodyPr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GB" sz="4400" b="0" i="0">
              <a:latin typeface="Open Sans" panose="020B0606030504020204" pitchFamily="34" charset="0"/>
            </a:endParaRPr>
          </a:p>
        </p:txBody>
      </p:sp>
      <p:sp>
        <p:nvSpPr>
          <p:cNvPr id="3" name="Content Placeholder 2"/>
          <p:cNvSpPr>
            <a:spLocks noGrp="1"/>
          </p:cNvSpPr>
          <p:nvPr>
            <p:ph idx="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pPr lvl="0"/>
            <a:r>
              <a:rPr lang="en-US"/>
              <a:t>Click to edit Master text styles</a:t>
            </a:r>
          </a:p>
        </p:txBody>
      </p:sp>
      <p:sp>
        <p:nvSpPr>
          <p:cNvPr id="7" name="Date Placeholder 3">
            <a:extLst>
              <a:ext uri="{FF2B5EF4-FFF2-40B4-BE49-F238E27FC236}">
                <a16:creationId xmlns:a16="http://schemas.microsoft.com/office/drawing/2014/main" id="{3678939F-52D2-4F78-B57F-3EF89ED63B26}"/>
              </a:ext>
            </a:extLst>
          </p:cNvPr>
          <p:cNvSpPr>
            <a:spLocks noGrp="1"/>
          </p:cNvSpPr>
          <p:nvPr>
            <p:ph type="dt" sz="half" idx="14"/>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7B88A716-CD3D-4843-93F1-1F683A7905A2}" type="datetimeFigureOut">
              <a:rPr lang="en-US" smtClean="0"/>
              <a:pPr>
                <a:defRPr/>
              </a:pPr>
              <a:t>1/19/2026</a:t>
            </a:fld>
            <a:endParaRPr lang="en-US"/>
          </a:p>
        </p:txBody>
      </p:sp>
      <p:sp>
        <p:nvSpPr>
          <p:cNvPr id="8" name="Footer Placeholder 4">
            <a:extLst>
              <a:ext uri="{FF2B5EF4-FFF2-40B4-BE49-F238E27FC236}">
                <a16:creationId xmlns:a16="http://schemas.microsoft.com/office/drawing/2014/main" id="{2DCD0341-EFF5-4CA0-853D-F38B277A2FF2}"/>
              </a:ext>
            </a:extLst>
          </p:cNvPr>
          <p:cNvSpPr>
            <a:spLocks noGrp="1"/>
          </p:cNvSpPr>
          <p:nvPr>
            <p:ph type="ftr" sz="quarter" idx="15"/>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9" name="Slide Number Placeholder 5">
            <a:extLst>
              <a:ext uri="{FF2B5EF4-FFF2-40B4-BE49-F238E27FC236}">
                <a16:creationId xmlns:a16="http://schemas.microsoft.com/office/drawing/2014/main" id="{D3A89DD1-BA30-42DF-98B7-78BE56424FF9}"/>
              </a:ext>
            </a:extLst>
          </p:cNvPr>
          <p:cNvSpPr>
            <a:spLocks noGrp="1"/>
          </p:cNvSpPr>
          <p:nvPr>
            <p:ph type="sldNum" sz="quarter" idx="16"/>
          </p:nvPr>
        </p:nvSpPr>
        <p:spPr>
          <a:xfrm>
            <a:off x="11785600" y="6497638"/>
            <a:ext cx="406400" cy="365125"/>
          </a:xfrm>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47E19023-B420-4766-B188-5B81DB68248C}" type="slidenum">
              <a:rPr lang="en-US" smtClean="0"/>
              <a:pPr>
                <a:defRPr/>
              </a:pPr>
              <a:t>‹#›</a:t>
            </a:fld>
            <a:endParaRPr lang="en-US"/>
          </a:p>
        </p:txBody>
      </p:sp>
    </p:spTree>
    <p:extLst>
      <p:ext uri="{BB962C8B-B14F-4D97-AF65-F5344CB8AC3E}">
        <p14:creationId xmlns:p14="http://schemas.microsoft.com/office/powerpoint/2010/main" val="124000715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F436EDEC-FA4D-4039-8ECB-45C80322781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13">
            <a:extLst>
              <a:ext uri="{FF2B5EF4-FFF2-40B4-BE49-F238E27FC236}">
                <a16:creationId xmlns:a16="http://schemas.microsoft.com/office/drawing/2014/main" id="{424D2FF1-A204-4697-9DCC-2C1B1F916009}"/>
              </a:ext>
            </a:extLst>
          </p:cNvPr>
          <p:cNvSpPr txBox="1">
            <a:spLocks/>
          </p:cNvSpPr>
          <p:nvPr userDrawn="1"/>
        </p:nvSpPr>
        <p:spPr>
          <a:xfrm>
            <a:off x="865188" y="1425575"/>
            <a:ext cx="5992812" cy="3489325"/>
          </a:xfrm>
          <a:prstGeom prst="rect">
            <a:avLst/>
          </a:prstGeom>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1000"/>
              </a:spcBef>
              <a:defRPr/>
            </a:pPr>
            <a:endParaRPr lang="en-US" sz="2000" b="0" i="0">
              <a:solidFill>
                <a:schemeClr val="accent5">
                  <a:lumMod val="60000"/>
                  <a:lumOff val="40000"/>
                </a:schemeClr>
              </a:solidFill>
              <a:latin typeface="Open Sans" panose="020B0606030504020204" pitchFamily="34" charset="0"/>
              <a:cs typeface="Open Sans" panose="020B0606030504020204" pitchFamily="34" charset="0"/>
            </a:endParaRPr>
          </a:p>
        </p:txBody>
      </p:sp>
      <p:sp>
        <p:nvSpPr>
          <p:cNvPr id="7" name="Title 1">
            <a:extLst>
              <a:ext uri="{FF2B5EF4-FFF2-40B4-BE49-F238E27FC236}">
                <a16:creationId xmlns:a16="http://schemas.microsoft.com/office/drawing/2014/main" id="{39BA4316-C9D7-422B-A2C3-0FE01131358F}"/>
              </a:ext>
            </a:extLst>
          </p:cNvPr>
          <p:cNvSpPr txBox="1">
            <a:spLocks/>
          </p:cNvSpPr>
          <p:nvPr userDrawn="1"/>
        </p:nvSpPr>
        <p:spPr bwMode="auto">
          <a:xfrm>
            <a:off x="987425" y="198438"/>
            <a:ext cx="10515600" cy="1325562"/>
          </a:xfrm>
          <a:prstGeom prst="rect">
            <a:avLst/>
          </a:prstGeom>
          <a:noFill/>
          <a:ln>
            <a:noFill/>
          </a:ln>
        </p:spPr>
        <p:txBody>
          <a:bodyPr anchor="b"/>
          <a:lstStyle>
            <a:lvl1pPr algn="l" rtl="0" fontAlgn="base">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defRPr/>
            </a:pPr>
            <a:r>
              <a:rPr lang="en-GB" b="0" i="0">
                <a:latin typeface="Open Sans" panose="020B0606030504020204" pitchFamily="34" charset="0"/>
                <a:ea typeface="Open Sans" panose="020B0606030504020204" pitchFamily="34" charset="0"/>
                <a:cs typeface="Open Sans" panose="020B0606030504020204" pitchFamily="34" charset="0"/>
              </a:rPr>
              <a:t>Click to edit Master title style</a:t>
            </a:r>
            <a:endParaRPr lang="en-US" b="0" i="0">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p:cNvSpPr>
            <a:spLocks noGrp="1"/>
          </p:cNvSpPr>
          <p:nvPr>
            <p:ph type="title"/>
          </p:nvPr>
        </p:nvSpPr>
        <p:spPr>
          <a:xfrm>
            <a:off x="831850" y="1709738"/>
            <a:ext cx="10515600" cy="2852737"/>
          </a:xfrm>
        </p:spPr>
        <p:txBody>
          <a:bodyPr anchor="b"/>
          <a:lstStyle>
            <a:lvl1pPr>
              <a:defRPr sz="6000"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1"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pPr lvl="0"/>
            <a:r>
              <a:rPr lang="en-US"/>
              <a:t>Click to edit Master text styles</a:t>
            </a:r>
          </a:p>
        </p:txBody>
      </p:sp>
      <p:sp>
        <p:nvSpPr>
          <p:cNvPr id="8" name="Date Placeholder 3">
            <a:extLst>
              <a:ext uri="{FF2B5EF4-FFF2-40B4-BE49-F238E27FC236}">
                <a16:creationId xmlns:a16="http://schemas.microsoft.com/office/drawing/2014/main" id="{4C14ECF0-A38C-477B-BAE5-685BE418D59F}"/>
              </a:ext>
            </a:extLst>
          </p:cNvPr>
          <p:cNvSpPr>
            <a:spLocks noGrp="1"/>
          </p:cNvSpPr>
          <p:nvPr>
            <p:ph type="dt" sz="half" idx="14"/>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A32E54A4-AC34-480D-8CF5-5A8173F9FFA0}" type="datetimeFigureOut">
              <a:rPr lang="en-US" smtClean="0"/>
              <a:pPr>
                <a:defRPr/>
              </a:pPr>
              <a:t>1/19/2026</a:t>
            </a:fld>
            <a:endParaRPr lang="en-US"/>
          </a:p>
        </p:txBody>
      </p:sp>
      <p:sp>
        <p:nvSpPr>
          <p:cNvPr id="9" name="Footer Placeholder 4">
            <a:extLst>
              <a:ext uri="{FF2B5EF4-FFF2-40B4-BE49-F238E27FC236}">
                <a16:creationId xmlns:a16="http://schemas.microsoft.com/office/drawing/2014/main" id="{E7DC3E5F-6CCA-41DC-912F-94BF8BDF9993}"/>
              </a:ext>
            </a:extLst>
          </p:cNvPr>
          <p:cNvSpPr>
            <a:spLocks noGrp="1"/>
          </p:cNvSpPr>
          <p:nvPr>
            <p:ph type="ftr" sz="quarter" idx="15"/>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10" name="Slide Number Placeholder 5">
            <a:extLst>
              <a:ext uri="{FF2B5EF4-FFF2-40B4-BE49-F238E27FC236}">
                <a16:creationId xmlns:a16="http://schemas.microsoft.com/office/drawing/2014/main" id="{1F83199D-ADA0-4E41-9788-3D43A074FAA8}"/>
              </a:ext>
            </a:extLst>
          </p:cNvPr>
          <p:cNvSpPr>
            <a:spLocks noGrp="1"/>
          </p:cNvSpPr>
          <p:nvPr>
            <p:ph type="sldNum" sz="quarter" idx="16"/>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61732825-D4E8-42F0-80DC-E3500B69BD1F}" type="slidenum">
              <a:rPr lang="en-US" smtClean="0"/>
              <a:pPr>
                <a:defRPr/>
              </a:pPr>
              <a:t>‹#›</a:t>
            </a:fld>
            <a:endParaRPr lang="en-US"/>
          </a:p>
        </p:txBody>
      </p:sp>
    </p:spTree>
    <p:extLst>
      <p:ext uri="{BB962C8B-B14F-4D97-AF65-F5344CB8AC3E}">
        <p14:creationId xmlns:p14="http://schemas.microsoft.com/office/powerpoint/2010/main" val="67543463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C22640E-2865-4F92-9827-041D353F92E1}"/>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9CC1C8A-829F-486A-9222-1930C2A4A234}" type="datetimeFigureOut">
              <a:rPr lang="en-US" smtClean="0"/>
              <a:pPr>
                <a:defRPr/>
              </a:pPr>
              <a:t>1/19/2026</a:t>
            </a:fld>
            <a:endParaRPr lang="en-US"/>
          </a:p>
        </p:txBody>
      </p:sp>
      <p:sp>
        <p:nvSpPr>
          <p:cNvPr id="6" name="Footer Placeholder 4">
            <a:extLst>
              <a:ext uri="{FF2B5EF4-FFF2-40B4-BE49-F238E27FC236}">
                <a16:creationId xmlns:a16="http://schemas.microsoft.com/office/drawing/2014/main" id="{94C1EBCF-9A51-41F4-8796-CFAF8F42581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912C38BB-12DE-4395-904C-F62AEC24DEA5}"/>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51A0B8CC-343E-42DA-8E2A-FCFD82EDF053}" type="slidenum">
              <a:rPr lang="en-US" smtClean="0"/>
              <a:pPr>
                <a:defRPr/>
              </a:pPr>
              <a:t>‹#›</a:t>
            </a:fld>
            <a:endParaRPr lang="en-US"/>
          </a:p>
        </p:txBody>
      </p:sp>
    </p:spTree>
    <p:extLst>
      <p:ext uri="{BB962C8B-B14F-4D97-AF65-F5344CB8AC3E}">
        <p14:creationId xmlns:p14="http://schemas.microsoft.com/office/powerpoint/2010/main" val="92415471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931492D6-25FF-457E-8378-15157A3600EF}"/>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055D33A7-DC55-468F-BB04-51BAA9E80EEE}" type="datetimeFigureOut">
              <a:rPr lang="en-US" smtClean="0"/>
              <a:pPr>
                <a:defRPr/>
              </a:pPr>
              <a:t>1/19/2026</a:t>
            </a:fld>
            <a:endParaRPr lang="en-US"/>
          </a:p>
        </p:txBody>
      </p:sp>
      <p:sp>
        <p:nvSpPr>
          <p:cNvPr id="8" name="Footer Placeholder 4">
            <a:extLst>
              <a:ext uri="{FF2B5EF4-FFF2-40B4-BE49-F238E27FC236}">
                <a16:creationId xmlns:a16="http://schemas.microsoft.com/office/drawing/2014/main" id="{C8140141-7523-43A7-AE3F-52151BB3487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9" name="Slide Number Placeholder 5">
            <a:extLst>
              <a:ext uri="{FF2B5EF4-FFF2-40B4-BE49-F238E27FC236}">
                <a16:creationId xmlns:a16="http://schemas.microsoft.com/office/drawing/2014/main" id="{4A599E9C-3C5F-45CB-9E56-9A3543F0C019}"/>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0CD65B42-BBDD-4606-B48F-BADA23212FF8}" type="slidenum">
              <a:rPr lang="en-US" smtClean="0"/>
              <a:pPr>
                <a:defRPr/>
              </a:pPr>
              <a:t>‹#›</a:t>
            </a:fld>
            <a:endParaRPr lang="en-US"/>
          </a:p>
        </p:txBody>
      </p:sp>
    </p:spTree>
    <p:extLst>
      <p:ext uri="{BB962C8B-B14F-4D97-AF65-F5344CB8AC3E}">
        <p14:creationId xmlns:p14="http://schemas.microsoft.com/office/powerpoint/2010/main" val="209109489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Date Placeholder 3">
            <a:extLst>
              <a:ext uri="{FF2B5EF4-FFF2-40B4-BE49-F238E27FC236}">
                <a16:creationId xmlns:a16="http://schemas.microsoft.com/office/drawing/2014/main" id="{192F1AF2-A908-46AD-9103-86F3C9717C4A}"/>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600B5346-6676-4D1F-8813-5334D50A5F8F}" type="datetimeFigureOut">
              <a:rPr lang="en-US" smtClean="0"/>
              <a:pPr>
                <a:defRPr/>
              </a:pPr>
              <a:t>1/19/2026</a:t>
            </a:fld>
            <a:endParaRPr lang="en-US"/>
          </a:p>
        </p:txBody>
      </p:sp>
      <p:sp>
        <p:nvSpPr>
          <p:cNvPr id="4" name="Footer Placeholder 4">
            <a:extLst>
              <a:ext uri="{FF2B5EF4-FFF2-40B4-BE49-F238E27FC236}">
                <a16:creationId xmlns:a16="http://schemas.microsoft.com/office/drawing/2014/main" id="{8FED3185-F94B-44D5-8B29-FFCBD27D9F6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5" name="Slide Number Placeholder 5">
            <a:extLst>
              <a:ext uri="{FF2B5EF4-FFF2-40B4-BE49-F238E27FC236}">
                <a16:creationId xmlns:a16="http://schemas.microsoft.com/office/drawing/2014/main" id="{102BD98D-0499-412B-B0A4-5D4B0C5AE658}"/>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E1F6B351-3C93-44C3-8C57-39E9F399D429}" type="slidenum">
              <a:rPr lang="en-US" smtClean="0"/>
              <a:pPr>
                <a:defRPr/>
              </a:pPr>
              <a:t>‹#›</a:t>
            </a:fld>
            <a:endParaRPr lang="en-US"/>
          </a:p>
        </p:txBody>
      </p:sp>
    </p:spTree>
    <p:extLst>
      <p:ext uri="{BB962C8B-B14F-4D97-AF65-F5344CB8AC3E}">
        <p14:creationId xmlns:p14="http://schemas.microsoft.com/office/powerpoint/2010/main" val="379188234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4667050-48AC-4A70-B850-5222D557A70E}"/>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DD1FCBAA-8979-4529-BD81-75B0E5C28C34}" type="datetimeFigureOut">
              <a:rPr lang="en-US" smtClean="0"/>
              <a:pPr>
                <a:defRPr/>
              </a:pPr>
              <a:t>1/19/2026</a:t>
            </a:fld>
            <a:endParaRPr lang="en-US"/>
          </a:p>
        </p:txBody>
      </p:sp>
      <p:sp>
        <p:nvSpPr>
          <p:cNvPr id="3" name="Footer Placeholder 4">
            <a:extLst>
              <a:ext uri="{FF2B5EF4-FFF2-40B4-BE49-F238E27FC236}">
                <a16:creationId xmlns:a16="http://schemas.microsoft.com/office/drawing/2014/main" id="{C5C75C89-FF9A-4B9D-AE08-4C201C58CE55}"/>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4" name="Slide Number Placeholder 5">
            <a:extLst>
              <a:ext uri="{FF2B5EF4-FFF2-40B4-BE49-F238E27FC236}">
                <a16:creationId xmlns:a16="http://schemas.microsoft.com/office/drawing/2014/main" id="{624EEAFD-A5B7-401A-B45A-FEAA4305A4CF}"/>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378235DA-E438-4A8C-8420-EFC0B04DF2A4}" type="slidenum">
              <a:rPr lang="en-US" smtClean="0"/>
              <a:pPr>
                <a:defRPr/>
              </a:pPr>
              <a:t>‹#›</a:t>
            </a:fld>
            <a:endParaRPr lang="en-US"/>
          </a:p>
        </p:txBody>
      </p:sp>
    </p:spTree>
    <p:extLst>
      <p:ext uri="{BB962C8B-B14F-4D97-AF65-F5344CB8AC3E}">
        <p14:creationId xmlns:p14="http://schemas.microsoft.com/office/powerpoint/2010/main" val="211359552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b="0" i="0">
                <a:latin typeface="Open Sans" panose="020B0606030504020204" pitchFamily="34" charset="0"/>
                <a:ea typeface="Open Sans" panose="020B0606030504020204" pitchFamily="34" charset="0"/>
                <a:cs typeface="Open Sans" panose="020B0606030504020204" pitchFamily="34" charset="0"/>
              </a:defRPr>
            </a:lvl1pPr>
            <a:lvl2pPr>
              <a:defRPr sz="2800" b="0" i="0">
                <a:latin typeface="Open Sans" panose="020B0606030504020204" pitchFamily="34" charset="0"/>
                <a:ea typeface="Open Sans" panose="020B0606030504020204" pitchFamily="34" charset="0"/>
                <a:cs typeface="Open Sans" panose="020B0606030504020204" pitchFamily="34" charset="0"/>
              </a:defRPr>
            </a:lvl2pPr>
            <a:lvl3pPr>
              <a:defRPr sz="2400" b="0" i="0">
                <a:latin typeface="Open Sans" panose="020B0606030504020204" pitchFamily="34" charset="0"/>
                <a:ea typeface="Open Sans" panose="020B0606030504020204" pitchFamily="34" charset="0"/>
                <a:cs typeface="Open Sans" panose="020B0606030504020204" pitchFamily="34" charset="0"/>
              </a:defRPr>
            </a:lvl3pPr>
            <a:lvl4pPr>
              <a:defRPr sz="2000" b="0" i="0">
                <a:latin typeface="Open Sans" panose="020B0606030504020204" pitchFamily="34" charset="0"/>
                <a:ea typeface="Open Sans" panose="020B0606030504020204" pitchFamily="34" charset="0"/>
                <a:cs typeface="Open Sans" panose="020B0606030504020204" pitchFamily="34" charset="0"/>
              </a:defRPr>
            </a:lvl4pPr>
            <a:lvl5pPr>
              <a:defRPr sz="2000" b="0" i="0">
                <a:latin typeface="Open Sans" panose="020B0606030504020204" pitchFamily="34" charset="0"/>
                <a:ea typeface="Open Sans" panose="020B0606030504020204" pitchFamily="34" charset="0"/>
                <a:cs typeface="Open Sans" panose="020B0606030504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760AC549-91F9-438A-B42B-59D29E28EFBB}"/>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A07D6DFC-3332-4E84-87C0-5ACB4C3D343B}" type="datetimeFigureOut">
              <a:rPr lang="en-US" smtClean="0"/>
              <a:pPr>
                <a:defRPr/>
              </a:pPr>
              <a:t>1/19/2026</a:t>
            </a:fld>
            <a:endParaRPr lang="en-US"/>
          </a:p>
        </p:txBody>
      </p:sp>
      <p:sp>
        <p:nvSpPr>
          <p:cNvPr id="6" name="Footer Placeholder 4">
            <a:extLst>
              <a:ext uri="{FF2B5EF4-FFF2-40B4-BE49-F238E27FC236}">
                <a16:creationId xmlns:a16="http://schemas.microsoft.com/office/drawing/2014/main" id="{33B50DDA-537B-40DC-B841-67BBA9039AB0}"/>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6BD44D9D-C746-42F3-A0DA-D0A6A8F94BAD}"/>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15FAC9FB-9D01-4809-9F2F-D597455790DA}" type="slidenum">
              <a:rPr lang="en-US" smtClean="0"/>
              <a:pPr>
                <a:defRPr/>
              </a:pPr>
              <a:t>‹#›</a:t>
            </a:fld>
            <a:endParaRPr lang="en-US"/>
          </a:p>
        </p:txBody>
      </p:sp>
    </p:spTree>
    <p:extLst>
      <p:ext uri="{BB962C8B-B14F-4D97-AF65-F5344CB8AC3E}">
        <p14:creationId xmlns:p14="http://schemas.microsoft.com/office/powerpoint/2010/main" val="239922318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3D444624-F7D9-40B6-ACDE-F693FFDBE813}"/>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4C6DC744-E759-4962-8640-6AB34CAFCB69}" type="datetimeFigureOut">
              <a:rPr lang="en-US" smtClean="0"/>
              <a:pPr>
                <a:defRPr/>
              </a:pPr>
              <a:t>1/19/2026</a:t>
            </a:fld>
            <a:endParaRPr lang="en-US"/>
          </a:p>
        </p:txBody>
      </p:sp>
      <p:sp>
        <p:nvSpPr>
          <p:cNvPr id="6" name="Footer Placeholder 4">
            <a:extLst>
              <a:ext uri="{FF2B5EF4-FFF2-40B4-BE49-F238E27FC236}">
                <a16:creationId xmlns:a16="http://schemas.microsoft.com/office/drawing/2014/main" id="{ED9FDB78-C9D9-4760-8265-1511443DF190}"/>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E6240372-0BCF-4B08-A321-AA162D3F656C}"/>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E867B7FD-D951-4D33-93CE-49DE56FE269A}" type="slidenum">
              <a:rPr lang="en-US" smtClean="0"/>
              <a:pPr>
                <a:defRPr/>
              </a:pPr>
              <a:t>‹#›</a:t>
            </a:fld>
            <a:endParaRPr lang="en-US"/>
          </a:p>
        </p:txBody>
      </p:sp>
    </p:spTree>
    <p:extLst>
      <p:ext uri="{BB962C8B-B14F-4D97-AF65-F5344CB8AC3E}">
        <p14:creationId xmlns:p14="http://schemas.microsoft.com/office/powerpoint/2010/main" val="6728822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b="0" i="0">
                <a:latin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4C6DC744-E759-4962-8640-6AB34CAFCB69}" type="datetimeFigureOut">
              <a:rPr lang="en-US" smtClean="0"/>
              <a:pPr>
                <a:defRPr/>
              </a:pPr>
              <a:t>1/19/2026</a:t>
            </a:fld>
            <a:endParaRPr lang="en-US"/>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lvl1pPr>
              <a:defRPr b="0" i="0">
                <a:latin typeface="Open Sans" panose="020B0606030504020204" pitchFamily="34" charset="0"/>
              </a:defRPr>
            </a:lvl1pPr>
          </a:lstStyle>
          <a:p>
            <a:fld id="{00000000-1234-1234-1234-123412341234}" type="slidenum">
              <a:rPr lang="sv-SE" smtClean="0"/>
              <a:pPr/>
              <a:t>‹#›</a:t>
            </a:fld>
            <a:endParaRPr lang="sv-SE" dirty="0"/>
          </a:p>
        </p:txBody>
      </p:sp>
    </p:spTree>
    <p:extLst>
      <p:ext uri="{BB962C8B-B14F-4D97-AF65-F5344CB8AC3E}">
        <p14:creationId xmlns:p14="http://schemas.microsoft.com/office/powerpoint/2010/main" val="1944518597"/>
      </p:ext>
    </p:extLst>
  </p:cSld>
  <p:clrMapOvr>
    <a:masterClrMapping/>
  </p:clrMapOvr>
  <p:hf sldNum="0" hdr="0" ftr="0" dt="0"/>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9DE57D-C2F4-4FE0-B4EB-EE880A4372E1}"/>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5D00AA64-8024-406E-8F7F-61C410ADA5CC}" type="datetimeFigureOut">
              <a:rPr lang="en-US" smtClean="0"/>
              <a:pPr>
                <a:defRPr/>
              </a:pPr>
              <a:t>1/19/2026</a:t>
            </a:fld>
            <a:endParaRPr lang="en-US"/>
          </a:p>
        </p:txBody>
      </p:sp>
      <p:sp>
        <p:nvSpPr>
          <p:cNvPr id="5" name="Footer Placeholder 4">
            <a:extLst>
              <a:ext uri="{FF2B5EF4-FFF2-40B4-BE49-F238E27FC236}">
                <a16:creationId xmlns:a16="http://schemas.microsoft.com/office/drawing/2014/main" id="{0B232D57-0F66-44F0-8840-9473ADEF41CC}"/>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EE7006B4-A38C-4A4F-8EA3-E5F7490E1892}"/>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FC186E6-F826-4A18-97DA-F9A2F193E2A1}" type="slidenum">
              <a:rPr lang="en-US" smtClean="0"/>
              <a:pPr>
                <a:defRPr/>
              </a:pPr>
              <a:t>‹#›</a:t>
            </a:fld>
            <a:endParaRPr lang="en-US"/>
          </a:p>
        </p:txBody>
      </p:sp>
    </p:spTree>
    <p:extLst>
      <p:ext uri="{BB962C8B-B14F-4D97-AF65-F5344CB8AC3E}">
        <p14:creationId xmlns:p14="http://schemas.microsoft.com/office/powerpoint/2010/main" val="295494335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C246D3-3967-414B-8883-FD1262CCBBF8}"/>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8C59BBF9-74D1-4EA9-8847-0C90DD0D1EB4}" type="datetimeFigureOut">
              <a:rPr lang="en-US" smtClean="0"/>
              <a:pPr>
                <a:defRPr/>
              </a:pPr>
              <a:t>1/19/2026</a:t>
            </a:fld>
            <a:endParaRPr lang="en-US"/>
          </a:p>
        </p:txBody>
      </p:sp>
      <p:sp>
        <p:nvSpPr>
          <p:cNvPr id="5" name="Footer Placeholder 4">
            <a:extLst>
              <a:ext uri="{FF2B5EF4-FFF2-40B4-BE49-F238E27FC236}">
                <a16:creationId xmlns:a16="http://schemas.microsoft.com/office/drawing/2014/main" id="{3AB0F4E5-2B68-4126-910C-EB6204E6D03C}"/>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24D7EFED-4161-4946-BFA1-F97970F9D1BD}"/>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C0E4B7E-050E-4CEC-8A24-7412036FB675}" type="slidenum">
              <a:rPr lang="en-US" smtClean="0"/>
              <a:pPr>
                <a:defRPr/>
              </a:pPr>
              <a:t>‹#›</a:t>
            </a:fld>
            <a:endParaRPr lang="en-US"/>
          </a:p>
        </p:txBody>
      </p:sp>
    </p:spTree>
    <p:extLst>
      <p:ext uri="{BB962C8B-B14F-4D97-AF65-F5344CB8AC3E}">
        <p14:creationId xmlns:p14="http://schemas.microsoft.com/office/powerpoint/2010/main" val="151561781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23"/>
        <p:cNvGrpSpPr/>
        <p:nvPr/>
      </p:nvGrpSpPr>
      <p:grpSpPr>
        <a:xfrm>
          <a:off x="0" y="0"/>
          <a:ext cx="0" cy="0"/>
          <a:chOff x="0" y="0"/>
          <a:chExt cx="0" cy="0"/>
        </a:xfrm>
      </p:grpSpPr>
      <p:sp>
        <p:nvSpPr>
          <p:cNvPr id="24" name="Google Shape;24;p4"/>
          <p:cNvSpPr/>
          <p:nvPr/>
        </p:nvSpPr>
        <p:spPr>
          <a:xfrm>
            <a:off x="0" y="0"/>
            <a:ext cx="12192000" cy="6504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b="0" i="0">
              <a:latin typeface="Open Sans" panose="020B0606030504020204" pitchFamily="34" charset="0"/>
            </a:endParaRPr>
          </a:p>
        </p:txBody>
      </p:sp>
      <p:grpSp>
        <p:nvGrpSpPr>
          <p:cNvPr id="25" name="Google Shape;25;p4"/>
          <p:cNvGrpSpPr/>
          <p:nvPr/>
        </p:nvGrpSpPr>
        <p:grpSpPr>
          <a:xfrm>
            <a:off x="1107190" y="1588342"/>
            <a:ext cx="994351" cy="61101"/>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Open Sans" panose="020B0606030504020204" pitchFamily="34" charset="0"/>
              </a:endParaRPr>
            </a:p>
          </p:txBody>
        </p:sp>
        <p:sp>
          <p:nvSpPr>
            <p:cNvPr id="27" name="Google Shape;27;p4"/>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Open Sans" panose="020B0606030504020204" pitchFamily="34" charset="0"/>
              </a:endParaRPr>
            </a:p>
          </p:txBody>
        </p:sp>
      </p:grpSp>
      <p:sp>
        <p:nvSpPr>
          <p:cNvPr id="28" name="Google Shape;28;p4"/>
          <p:cNvSpPr txBox="1">
            <a:spLocks noGrp="1"/>
          </p:cNvSpPr>
          <p:nvPr>
            <p:ph type="title"/>
          </p:nvPr>
        </p:nvSpPr>
        <p:spPr>
          <a:xfrm>
            <a:off x="972600" y="1758200"/>
            <a:ext cx="10251600" cy="7136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3467" b="0" i="0">
                <a:latin typeface="Open Sans" panose="020B0606030504020204" pitchFamily="34" charset="0"/>
                <a:ea typeface="Open Sans" panose="020B0606030504020204" pitchFamily="34" charset="0"/>
                <a:cs typeface="Open Sans" panose="020B0606030504020204" pitchFamily="34" charset="0"/>
              </a:defRPr>
            </a:lvl1pPr>
            <a:lvl2pPr lvl="1">
              <a:spcBef>
                <a:spcPts val="0"/>
              </a:spcBef>
              <a:spcAft>
                <a:spcPts val="0"/>
              </a:spcAft>
              <a:buSzPts val="2600"/>
              <a:buNone/>
              <a:defRPr sz="3467"/>
            </a:lvl2pPr>
            <a:lvl3pPr lvl="2">
              <a:spcBef>
                <a:spcPts val="0"/>
              </a:spcBef>
              <a:spcAft>
                <a:spcPts val="0"/>
              </a:spcAft>
              <a:buSzPts val="2600"/>
              <a:buNone/>
              <a:defRPr sz="3467"/>
            </a:lvl3pPr>
            <a:lvl4pPr lvl="3">
              <a:spcBef>
                <a:spcPts val="0"/>
              </a:spcBef>
              <a:spcAft>
                <a:spcPts val="0"/>
              </a:spcAft>
              <a:buSzPts val="2600"/>
              <a:buNone/>
              <a:defRPr sz="3467"/>
            </a:lvl4pPr>
            <a:lvl5pPr lvl="4">
              <a:spcBef>
                <a:spcPts val="0"/>
              </a:spcBef>
              <a:spcAft>
                <a:spcPts val="0"/>
              </a:spcAft>
              <a:buSzPts val="2600"/>
              <a:buNone/>
              <a:defRPr sz="3467"/>
            </a:lvl5pPr>
            <a:lvl6pPr lvl="5">
              <a:spcBef>
                <a:spcPts val="0"/>
              </a:spcBef>
              <a:spcAft>
                <a:spcPts val="0"/>
              </a:spcAft>
              <a:buSzPts val="2600"/>
              <a:buNone/>
              <a:defRPr sz="3467"/>
            </a:lvl6pPr>
            <a:lvl7pPr lvl="6">
              <a:spcBef>
                <a:spcPts val="0"/>
              </a:spcBef>
              <a:spcAft>
                <a:spcPts val="0"/>
              </a:spcAft>
              <a:buSzPts val="2600"/>
              <a:buNone/>
              <a:defRPr sz="3467"/>
            </a:lvl7pPr>
            <a:lvl8pPr lvl="7">
              <a:spcBef>
                <a:spcPts val="0"/>
              </a:spcBef>
              <a:spcAft>
                <a:spcPts val="0"/>
              </a:spcAft>
              <a:buSzPts val="2600"/>
              <a:buNone/>
              <a:defRPr sz="3467"/>
            </a:lvl8pPr>
            <a:lvl9pPr lvl="8">
              <a:spcBef>
                <a:spcPts val="0"/>
              </a:spcBef>
              <a:spcAft>
                <a:spcPts val="0"/>
              </a:spcAft>
              <a:buSzPts val="2600"/>
              <a:buNone/>
              <a:defRPr sz="3467"/>
            </a:lvl9pPr>
          </a:lstStyle>
          <a:p>
            <a:r>
              <a:rPr lang="en-US"/>
              <a:t>Click to edit Master title style</a:t>
            </a:r>
            <a:endParaRPr/>
          </a:p>
        </p:txBody>
      </p:sp>
      <p:sp>
        <p:nvSpPr>
          <p:cNvPr id="29" name="Google Shape;29;p4"/>
          <p:cNvSpPr txBox="1">
            <a:spLocks noGrp="1"/>
          </p:cNvSpPr>
          <p:nvPr>
            <p:ph type="body" idx="1"/>
          </p:nvPr>
        </p:nvSpPr>
        <p:spPr>
          <a:xfrm>
            <a:off x="972600" y="2771833"/>
            <a:ext cx="10251600" cy="3014800"/>
          </a:xfrm>
          <a:prstGeom prst="rect">
            <a:avLst/>
          </a:prstGeom>
        </p:spPr>
        <p:txBody>
          <a:bodyPr spcFirstLastPara="1" wrap="square" lIns="91425" tIns="91425" rIns="91425" bIns="91425" anchor="t" anchorCtr="0">
            <a:normAutofit/>
          </a:bodyPr>
          <a:lstStyle>
            <a:lvl1pPr marL="609585" lvl="0" indent="-414856">
              <a:spcBef>
                <a:spcPts val="0"/>
              </a:spcBef>
              <a:spcAft>
                <a:spcPts val="0"/>
              </a:spcAft>
              <a:buSzPts val="1300"/>
              <a:buChar char="●"/>
              <a:defRPr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pPr lvl="0"/>
            <a:r>
              <a:rPr lang="en-US"/>
              <a:t>Click to edit Master text styles</a:t>
            </a:r>
          </a:p>
        </p:txBody>
      </p:sp>
      <p:sp>
        <p:nvSpPr>
          <p:cNvPr id="30" name="Google Shape;30;p4"/>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rmAutofit/>
          </a:bodyPr>
          <a:lstStyle>
            <a:lvl1pPr lvl="0">
              <a:buNone/>
              <a:defRPr b="0" i="0">
                <a:latin typeface="Open Sans" panose="020B0606030504020204" pitchFamily="34" charset="0"/>
                <a:ea typeface="Open Sans" panose="020B0606030504020204" pitchFamily="34" charset="0"/>
                <a:cs typeface="Open Sans" panose="020B0606030504020204"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0141250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fld id="{986BB1F3-09E8-2A4B-94FB-2B55395E3B4A}" type="datetimeFigureOut">
              <a:rPr lang="en-US" smtClean="0"/>
              <a:pPr/>
              <a:t>1/19/2026</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fld id="{9F12B3B0-2BE9-CC4D-B1FD-EFE2D6A22EBD}" type="slidenum">
              <a:rPr lang="en-US" smtClean="0"/>
              <a:pPr/>
              <a:t>‹#›</a:t>
            </a:fld>
            <a:endParaRPr lang="en-US"/>
          </a:p>
        </p:txBody>
      </p:sp>
    </p:spTree>
    <p:extLst>
      <p:ext uri="{BB962C8B-B14F-4D97-AF65-F5344CB8AC3E}">
        <p14:creationId xmlns:p14="http://schemas.microsoft.com/office/powerpoint/2010/main" val="136825043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117963FB-5957-DC4E-B995-C3AE6F18700B}"/>
              </a:ext>
            </a:extLst>
          </p:cNvPr>
          <p:cNvPicPr>
            <a:picLocks noChangeAspect="1"/>
          </p:cNvPicPr>
          <p:nvPr/>
        </p:nvPicPr>
        <p:blipFill>
          <a:blip r:embed="rId2"/>
          <a:stretch>
            <a:fillRect/>
          </a:stretch>
        </p:blipFill>
        <p:spPr>
          <a:xfrm>
            <a:off x="0" y="0"/>
            <a:ext cx="12192000" cy="6858000"/>
          </a:xfrm>
          <a:prstGeom prst="rect">
            <a:avLst/>
          </a:prstGeom>
        </p:spPr>
      </p:pic>
      <p:sp>
        <p:nvSpPr>
          <p:cNvPr id="10" name="Title 1"/>
          <p:cNvSpPr>
            <a:spLocks noGrp="1"/>
          </p:cNvSpPr>
          <p:nvPr>
            <p:ph type="title" hasCustomPrompt="1"/>
          </p:nvPr>
        </p:nvSpPr>
        <p:spPr>
          <a:xfrm>
            <a:off x="805249" y="4443413"/>
            <a:ext cx="5587313" cy="1325004"/>
          </a:xfrm>
          <a:prstGeom prst="rect">
            <a:avLst/>
          </a:prstGeom>
        </p:spPr>
        <p:txBody>
          <a:bodyPr/>
          <a:lstStyle>
            <a:lvl1pPr>
              <a:defRPr b="1">
                <a:latin typeface="Open Sans ExtraBold" panose="020B0606030504020204"/>
              </a:defRPr>
            </a:lvl1pPr>
          </a:lstStyle>
          <a:p>
            <a:r>
              <a:rPr lang="en-US" dirty="0"/>
              <a:t>CLICK TO EDIT MASTER TITLE STYLE</a:t>
            </a:r>
            <a:endParaRPr lang="en-GB" dirty="0"/>
          </a:p>
        </p:txBody>
      </p:sp>
      <p:sp>
        <p:nvSpPr>
          <p:cNvPr id="11" name="Text Placeholder 3"/>
          <p:cNvSpPr>
            <a:spLocks noGrp="1"/>
          </p:cNvSpPr>
          <p:nvPr>
            <p:ph type="body" sz="quarter" idx="10"/>
          </p:nvPr>
        </p:nvSpPr>
        <p:spPr>
          <a:xfrm>
            <a:off x="804863" y="4052888"/>
            <a:ext cx="5588000" cy="390525"/>
          </a:xfrm>
          <a:prstGeom prst="rect">
            <a:avLst/>
          </a:prstGeom>
        </p:spPr>
        <p:txBody>
          <a:bodyPr/>
          <a:lstStyle>
            <a:lvl1pPr marL="0" indent="0">
              <a:buNone/>
              <a:defRPr sz="1800" b="1">
                <a:solidFill>
                  <a:schemeClr val="bg1"/>
                </a:solidFill>
                <a:latin typeface="Open Sans ExtraBold" panose="020B0606030504020204"/>
              </a:defRPr>
            </a:lvl1pPr>
          </a:lstStyle>
          <a:p>
            <a:pPr lvl="0"/>
            <a:r>
              <a:rPr lang="en-US"/>
              <a:t>Click to edit Master text styles</a:t>
            </a:r>
          </a:p>
        </p:txBody>
      </p:sp>
    </p:spTree>
    <p:extLst>
      <p:ext uri="{BB962C8B-B14F-4D97-AF65-F5344CB8AC3E}">
        <p14:creationId xmlns:p14="http://schemas.microsoft.com/office/powerpoint/2010/main" val="3020432128"/>
      </p:ext>
    </p:extLst>
  </p:cSld>
  <p:clrMapOvr>
    <a:masterClrMapping/>
  </p:clrMapOvr>
  <p:hf sldNum="0" hdr="0" ftr="0" dt="0"/>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294799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a:xfrm>
            <a:off x="838200" y="6356350"/>
            <a:ext cx="2743200" cy="365125"/>
          </a:xfrm>
          <a:prstGeom prst="rect">
            <a:avLst/>
          </a:prstGeom>
        </p:spPr>
        <p:txBody>
          <a:bodyPr/>
          <a:lstStyle/>
          <a:p>
            <a:pPr>
              <a:defRPr/>
            </a:pPr>
            <a:fld id="{679D03E9-CE3B-4B74-9AEA-2F369F2C9F5D}" type="datetimeFigureOut">
              <a:rPr lang="en-US" smtClean="0"/>
              <a:pPr>
                <a:defRPr/>
              </a:pPr>
              <a:t>1/19/2026</a:t>
            </a:fld>
            <a:endParaRPr lang="en-US"/>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a:xfrm>
            <a:off x="4038600" y="6356350"/>
            <a:ext cx="4114800" cy="365125"/>
          </a:xfrm>
          <a:prstGeom prst="rect">
            <a:avLst/>
          </a:prstGeom>
        </p:spPr>
        <p:txBody>
          <a:bodyPr/>
          <a:lstStyle/>
          <a:p>
            <a:pPr>
              <a:defRPr/>
            </a:pPr>
            <a:endParaRPr lang="en-US"/>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a:xfrm>
            <a:off x="8610600" y="6356350"/>
            <a:ext cx="2743200" cy="365125"/>
          </a:xfrm>
          <a:prstGeom prst="rect">
            <a:avLst/>
          </a:prstGeom>
        </p:spPr>
        <p:txBody>
          <a:bodyPr/>
          <a:lstStyle/>
          <a:p>
            <a:pPr>
              <a:defRPr/>
            </a:pPr>
            <a:fld id="{7FD11071-2EB5-4B59-8F65-42CD67EFA9DC}" type="slidenum">
              <a:rPr lang="en-US" smtClean="0"/>
              <a:pPr>
                <a:defRPr/>
              </a:pPr>
              <a:t>‹#›</a:t>
            </a:fld>
            <a:endParaRPr lang="en-US"/>
          </a:p>
        </p:txBody>
      </p:sp>
    </p:spTree>
    <p:extLst>
      <p:ext uri="{BB962C8B-B14F-4D97-AF65-F5344CB8AC3E}">
        <p14:creationId xmlns:p14="http://schemas.microsoft.com/office/powerpoint/2010/main" val="157542168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a:xfrm>
            <a:off x="838200" y="6356350"/>
            <a:ext cx="2743200" cy="365125"/>
          </a:xfrm>
          <a:prstGeom prst="rect">
            <a:avLst/>
          </a:prstGeom>
        </p:spPr>
        <p:txBody>
          <a:bodyPr/>
          <a:lstStyle/>
          <a:p>
            <a:pPr>
              <a:defRPr/>
            </a:pPr>
            <a:fld id="{29CC1C8A-829F-486A-9222-1930C2A4A234}" type="datetimeFigureOut">
              <a:rPr lang="en-US" smtClean="0"/>
              <a:pPr>
                <a:defRPr/>
              </a:pPr>
              <a:t>1/19/2026</a:t>
            </a:fld>
            <a:endParaRPr lang="en-US"/>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a:xfrm>
            <a:off x="4038600" y="6356350"/>
            <a:ext cx="4114800" cy="365125"/>
          </a:xfrm>
          <a:prstGeom prst="rect">
            <a:avLst/>
          </a:prstGeom>
        </p:spPr>
        <p:txBody>
          <a:bodyPr/>
          <a:lstStyle/>
          <a:p>
            <a:pPr>
              <a:defRPr/>
            </a:pPr>
            <a:endParaRPr lang="en-US"/>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a:xfrm>
            <a:off x="8610600" y="6356350"/>
            <a:ext cx="2743200" cy="365125"/>
          </a:xfrm>
          <a:prstGeom prst="rect">
            <a:avLst/>
          </a:prstGeom>
        </p:spPr>
        <p:txBody>
          <a:bodyPr/>
          <a:lstStyle/>
          <a:p>
            <a:pPr>
              <a:defRPr/>
            </a:pPr>
            <a:fld id="{51A0B8CC-343E-42DA-8E2A-FCFD82EDF053}" type="slidenum">
              <a:rPr lang="en-US" smtClean="0"/>
              <a:pPr>
                <a:defRPr/>
              </a:pPr>
              <a:t>‹#›</a:t>
            </a:fld>
            <a:endParaRPr lang="en-US"/>
          </a:p>
        </p:txBody>
      </p:sp>
    </p:spTree>
    <p:extLst>
      <p:ext uri="{BB962C8B-B14F-4D97-AF65-F5344CB8AC3E}">
        <p14:creationId xmlns:p14="http://schemas.microsoft.com/office/powerpoint/2010/main" val="337626053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a:xfrm>
            <a:off x="838200" y="6356350"/>
            <a:ext cx="2743200" cy="365125"/>
          </a:xfrm>
          <a:prstGeom prst="rect">
            <a:avLst/>
          </a:prstGeom>
        </p:spPr>
        <p:txBody>
          <a:bodyPr/>
          <a:lstStyle/>
          <a:p>
            <a:pPr>
              <a:defRPr/>
            </a:pPr>
            <a:fld id="{055D33A7-DC55-468F-BB04-51BAA9E80EEE}" type="datetimeFigureOut">
              <a:rPr lang="en-US" smtClean="0"/>
              <a:pPr>
                <a:defRPr/>
              </a:pPr>
              <a:t>1/19/2026</a:t>
            </a:fld>
            <a:endParaRPr lang="en-US"/>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a:xfrm>
            <a:off x="4038600" y="6356350"/>
            <a:ext cx="4114800" cy="365125"/>
          </a:xfrm>
          <a:prstGeom prst="rect">
            <a:avLst/>
          </a:prstGeom>
        </p:spPr>
        <p:txBody>
          <a:bodyPr/>
          <a:lstStyle/>
          <a:p>
            <a:pPr>
              <a:defRPr/>
            </a:pPr>
            <a:endParaRPr lang="en-US"/>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a:xfrm>
            <a:off x="8610600" y="6356350"/>
            <a:ext cx="2743200" cy="365125"/>
          </a:xfrm>
          <a:prstGeom prst="rect">
            <a:avLst/>
          </a:prstGeom>
        </p:spPr>
        <p:txBody>
          <a:bodyPr/>
          <a:lstStyle/>
          <a:p>
            <a:pPr>
              <a:defRPr/>
            </a:pPr>
            <a:fld id="{0CD65B42-BBDD-4606-B48F-BADA23212FF8}" type="slidenum">
              <a:rPr lang="en-US" smtClean="0"/>
              <a:pPr>
                <a:defRPr/>
              </a:pPr>
              <a:t>‹#›</a:t>
            </a:fld>
            <a:endParaRPr lang="en-US"/>
          </a:p>
        </p:txBody>
      </p:sp>
    </p:spTree>
    <p:extLst>
      <p:ext uri="{BB962C8B-B14F-4D97-AF65-F5344CB8AC3E}">
        <p14:creationId xmlns:p14="http://schemas.microsoft.com/office/powerpoint/2010/main" val="34108605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a:xfrm>
            <a:off x="838200" y="6356350"/>
            <a:ext cx="2743200" cy="365125"/>
          </a:xfrm>
          <a:prstGeom prst="rect">
            <a:avLst/>
          </a:prstGeom>
        </p:spPr>
        <p:txBody>
          <a:bodyPr/>
          <a:lstStyle/>
          <a:p>
            <a:pPr>
              <a:defRPr/>
            </a:pPr>
            <a:fld id="{600B5346-6676-4D1F-8813-5334D50A5F8F}" type="datetimeFigureOut">
              <a:rPr lang="en-US" smtClean="0"/>
              <a:pPr>
                <a:defRPr/>
              </a:pPr>
              <a:t>1/19/2026</a:t>
            </a:fld>
            <a:endParaRPr lang="en-US"/>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a:xfrm>
            <a:off x="4038600" y="6356350"/>
            <a:ext cx="4114800" cy="365125"/>
          </a:xfrm>
          <a:prstGeom prst="rect">
            <a:avLst/>
          </a:prstGeom>
        </p:spPr>
        <p:txBody>
          <a:bodyPr/>
          <a:lstStyle/>
          <a:p>
            <a:pPr>
              <a:defRPr/>
            </a:pPr>
            <a:endParaRPr lang="en-US"/>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a:xfrm>
            <a:off x="8610600" y="6356350"/>
            <a:ext cx="2743200" cy="365125"/>
          </a:xfrm>
          <a:prstGeom prst="rect">
            <a:avLst/>
          </a:prstGeom>
        </p:spPr>
        <p:txBody>
          <a:bodyPr/>
          <a:lstStyle/>
          <a:p>
            <a:pPr>
              <a:defRPr/>
            </a:pPr>
            <a:fld id="{E1F6B351-3C93-44C3-8C57-39E9F399D429}" type="slidenum">
              <a:rPr lang="en-US" smtClean="0"/>
              <a:pPr>
                <a:defRPr/>
              </a:pPr>
              <a:t>‹#›</a:t>
            </a:fld>
            <a:endParaRPr lang="en-US"/>
          </a:p>
        </p:txBody>
      </p:sp>
    </p:spTree>
    <p:extLst>
      <p:ext uri="{BB962C8B-B14F-4D97-AF65-F5344CB8AC3E}">
        <p14:creationId xmlns:p14="http://schemas.microsoft.com/office/powerpoint/2010/main" val="38919491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image" Target="../media/image1.jp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theme" Target="../theme/theme2.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theme" Target="../theme/theme3.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17" Type="http://schemas.openxmlformats.org/officeDocument/2006/relationships/theme" Target="../theme/theme5.xml"/><Relationship Id="rId2" Type="http://schemas.openxmlformats.org/officeDocument/2006/relationships/slideLayout" Target="../slideLayouts/slideLayout65.xml"/><Relationship Id="rId16" Type="http://schemas.openxmlformats.org/officeDocument/2006/relationships/slideLayout" Target="../slideLayouts/slideLayout79.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5" Type="http://schemas.openxmlformats.org/officeDocument/2006/relationships/slideLayout" Target="../slideLayouts/slideLayout7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theme" Target="../theme/theme6.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slideLayout" Target="../slideLayouts/slideLayout106.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5" Type="http://schemas.openxmlformats.org/officeDocument/2006/relationships/image" Target="../media/image6.jpeg"/><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Open Sans" panose="020B0606030504020204" pitchFamily="34" charset="0"/>
              </a:defRPr>
            </a:lvl1pPr>
          </a:lstStyle>
          <a:p>
            <a:fld id="{986BB1F3-09E8-2A4B-94FB-2B55395E3B4A}" type="datetimeFigureOut">
              <a:rPr lang="en-US" smtClean="0"/>
              <a:pPr/>
              <a:t>1/19/2026</a:t>
            </a:fld>
            <a:endParaRPr lang="en-US"/>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Open Sans" panose="020B0606030504020204" pitchFamily="34" charset="0"/>
              </a:defRPr>
            </a:lvl1pPr>
          </a:lstStyle>
          <a:p>
            <a:fld id="{00000000-1234-1234-1234-123412341234}" type="slidenum">
              <a:rPr lang="sv-SE" smtClean="0"/>
              <a:pPr/>
              <a:t>‹#›</a:t>
            </a:fld>
            <a:endParaRPr lang="sv-SE" dirty="0"/>
          </a:p>
        </p:txBody>
      </p:sp>
      <p:pic>
        <p:nvPicPr>
          <p:cNvPr id="7" name="Picture 6">
            <a:extLst>
              <a:ext uri="{FF2B5EF4-FFF2-40B4-BE49-F238E27FC236}">
                <a16:creationId xmlns:a16="http://schemas.microsoft.com/office/drawing/2014/main" id="{D7A02779-8A21-4277-F5EB-205CFF680896}"/>
              </a:ext>
            </a:extLst>
          </p:cNvPr>
          <p:cNvPicPr>
            <a:picLocks noChangeAspect="1"/>
          </p:cNvPicPr>
          <p:nvPr userDrawn="1"/>
        </p:nvPicPr>
        <p:blipFill>
          <a:blip r:embed="rId20"/>
          <a:srcRect/>
          <a:stretch/>
        </p:blipFill>
        <p:spPr>
          <a:xfrm>
            <a:off x="0" y="0"/>
            <a:ext cx="12192000" cy="6858000"/>
          </a:xfrm>
          <a:prstGeom prst="rect">
            <a:avLst/>
          </a:prstGeom>
        </p:spPr>
      </p:pic>
    </p:spTree>
    <p:extLst>
      <p:ext uri="{BB962C8B-B14F-4D97-AF65-F5344CB8AC3E}">
        <p14:creationId xmlns:p14="http://schemas.microsoft.com/office/powerpoint/2010/main" val="2650684624"/>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67" r:id="rId15"/>
    <p:sldLayoutId id="2147483660" r:id="rId16"/>
    <p:sldLayoutId id="2147483651" r:id="rId17"/>
    <p:sldLayoutId id="2147483662" r:id="rId18"/>
  </p:sldLayoutIdLst>
  <p:hf sldNum="0" hdr="0" ftr="0" dt="0"/>
  <p:txStyles>
    <p:titleStyle>
      <a:lvl1pPr algn="l" defTabSz="914400" rtl="0" eaLnBrk="1" latinLnBrk="0" hangingPunct="1">
        <a:lnSpc>
          <a:spcPct val="90000"/>
        </a:lnSpc>
        <a:spcBef>
          <a:spcPct val="0"/>
        </a:spcBef>
        <a:buNone/>
        <a:defRPr sz="4400" b="0" i="0" kern="1200">
          <a:solidFill>
            <a:schemeClr val="tx1"/>
          </a:solidFill>
          <a:latin typeface="Open Sans Light" panose="020B0306030504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Open Sans" panose="020B060603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Open Sans" panose="020B060603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panose="020B060603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panose="020B060603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panose="020B0606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Open Sans" panose="020B0606030504020204" pitchFamily="34" charset="0"/>
              </a:defRPr>
            </a:lvl1pPr>
          </a:lstStyle>
          <a:p>
            <a:fld id="{986BB1F3-09E8-2A4B-94FB-2B55395E3B4A}" type="datetimeFigureOut">
              <a:rPr lang="en-US" smtClean="0"/>
              <a:pPr/>
              <a:t>1/19/2026</a:t>
            </a:fld>
            <a:endParaRPr lang="en-US"/>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Open Sans" panose="020B0606030504020204" pitchFamily="34" charset="0"/>
              </a:defRPr>
            </a:lvl1pPr>
          </a:lstStyle>
          <a:p>
            <a:fld id="{00000000-1234-1234-1234-123412341234}" type="slidenum">
              <a:rPr lang="sv-SE" smtClean="0"/>
              <a:pPr/>
              <a:t>‹#›</a:t>
            </a:fld>
            <a:endParaRPr lang="sv-SE" dirty="0"/>
          </a:p>
        </p:txBody>
      </p:sp>
      <p:pic>
        <p:nvPicPr>
          <p:cNvPr id="7" name="Picture 6">
            <a:extLst>
              <a:ext uri="{FF2B5EF4-FFF2-40B4-BE49-F238E27FC236}">
                <a16:creationId xmlns:a16="http://schemas.microsoft.com/office/drawing/2014/main" id="{319915BC-67CB-031A-50FA-E86A5D08CD3A}"/>
              </a:ext>
            </a:extLst>
          </p:cNvPr>
          <p:cNvPicPr>
            <a:picLocks noChangeAspect="1"/>
          </p:cNvPicPr>
          <p:nvPr/>
        </p:nvPicPr>
        <p:blipFill>
          <a:blip r:embed="rId18"/>
          <a:srcRect/>
          <a:stretch/>
        </p:blipFill>
        <p:spPr>
          <a:xfrm>
            <a:off x="0" y="0"/>
            <a:ext cx="12192000" cy="6858000"/>
          </a:xfrm>
          <a:prstGeom prst="rect">
            <a:avLst/>
          </a:prstGeom>
        </p:spPr>
      </p:pic>
    </p:spTree>
    <p:extLst>
      <p:ext uri="{BB962C8B-B14F-4D97-AF65-F5344CB8AC3E}">
        <p14:creationId xmlns:p14="http://schemas.microsoft.com/office/powerpoint/2010/main" val="2628535048"/>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Lst>
  <p:hf sldNum="0" hdr="0" ftr="0" dt="0"/>
  <p:txStyles>
    <p:titleStyle>
      <a:lvl1pPr algn="l" defTabSz="914400" rtl="0" eaLnBrk="1" latinLnBrk="0" hangingPunct="1">
        <a:lnSpc>
          <a:spcPct val="90000"/>
        </a:lnSpc>
        <a:spcBef>
          <a:spcPct val="0"/>
        </a:spcBef>
        <a:buNone/>
        <a:defRPr sz="4400" b="0" i="0" kern="1200">
          <a:solidFill>
            <a:schemeClr val="tx1"/>
          </a:solidFill>
          <a:latin typeface="Open Sans Light" panose="020B0306030504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Open Sans" panose="020B060603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Open Sans" panose="020B060603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panose="020B060603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panose="020B060603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panose="020B0606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C8C94567-59D4-4694-AB5F-3229F9457C73}"/>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F09D7B7D-F0D7-41A8-A9F0-72EFA297E0C7}"/>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6075641-A295-425F-9338-083BBF928B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i="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679D03E9-CE3B-4B74-9AEA-2F369F2C9F5D}" type="datetimeFigureOut">
              <a:rPr lang="en-US" smtClean="0"/>
              <a:pPr>
                <a:defRPr/>
              </a:pPr>
              <a:t>1/19/2026</a:t>
            </a:fld>
            <a:endParaRPr lang="en-US"/>
          </a:p>
        </p:txBody>
      </p:sp>
      <p:sp>
        <p:nvSpPr>
          <p:cNvPr id="5" name="Footer Placeholder 4">
            <a:extLst>
              <a:ext uri="{FF2B5EF4-FFF2-40B4-BE49-F238E27FC236}">
                <a16:creationId xmlns:a16="http://schemas.microsoft.com/office/drawing/2014/main" id="{B2D50D35-38CE-476B-AA52-04E6142FA3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i="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59F9AEF8-C86C-48A9-BB98-BF93D8461A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i="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7FD11071-2EB5-4B59-8F65-42CD67EFA9DC}" type="slidenum">
              <a:rPr lang="en-US" smtClean="0"/>
              <a:pPr>
                <a:defRPr/>
              </a:pPr>
              <a:t>‹#›</a:t>
            </a:fld>
            <a:endParaRPr lang="en-US"/>
          </a:p>
        </p:txBody>
      </p:sp>
    </p:spTree>
    <p:extLst>
      <p:ext uri="{BB962C8B-B14F-4D97-AF65-F5344CB8AC3E}">
        <p14:creationId xmlns:p14="http://schemas.microsoft.com/office/powerpoint/2010/main" val="3788820190"/>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Lst>
  <p:txStyles>
    <p:titleStyle>
      <a:lvl1pPr algn="l" rtl="0" eaLnBrk="1" fontAlgn="base" hangingPunct="1">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1" fontAlgn="base" hangingPunct="1">
        <a:lnSpc>
          <a:spcPct val="90000"/>
        </a:lnSpc>
        <a:spcBef>
          <a:spcPct val="0"/>
        </a:spcBef>
        <a:spcAft>
          <a:spcPct val="0"/>
        </a:spcAft>
        <a:defRPr sz="4400">
          <a:solidFill>
            <a:schemeClr val="tx1"/>
          </a:solidFill>
          <a:latin typeface="Open Sans"/>
          <a:ea typeface="Open Sans"/>
          <a:cs typeface="Open Sans"/>
        </a:defRPr>
      </a:lvl2pPr>
      <a:lvl3pPr algn="l" rtl="0" eaLnBrk="1" fontAlgn="base" hangingPunct="1">
        <a:lnSpc>
          <a:spcPct val="90000"/>
        </a:lnSpc>
        <a:spcBef>
          <a:spcPct val="0"/>
        </a:spcBef>
        <a:spcAft>
          <a:spcPct val="0"/>
        </a:spcAft>
        <a:defRPr sz="4400">
          <a:solidFill>
            <a:schemeClr val="tx1"/>
          </a:solidFill>
          <a:latin typeface="Open Sans"/>
          <a:ea typeface="Open Sans"/>
          <a:cs typeface="Open Sans"/>
        </a:defRPr>
      </a:lvl3pPr>
      <a:lvl4pPr algn="l" rtl="0" eaLnBrk="1" fontAlgn="base" hangingPunct="1">
        <a:lnSpc>
          <a:spcPct val="90000"/>
        </a:lnSpc>
        <a:spcBef>
          <a:spcPct val="0"/>
        </a:spcBef>
        <a:spcAft>
          <a:spcPct val="0"/>
        </a:spcAft>
        <a:defRPr sz="4400">
          <a:solidFill>
            <a:schemeClr val="tx1"/>
          </a:solidFill>
          <a:latin typeface="Open Sans"/>
          <a:ea typeface="Open Sans"/>
          <a:cs typeface="Open Sans"/>
        </a:defRPr>
      </a:lvl4pPr>
      <a:lvl5pPr algn="l" rtl="0" eaLnBrk="1" fontAlgn="base" hangingPunct="1">
        <a:lnSpc>
          <a:spcPct val="90000"/>
        </a:lnSpc>
        <a:spcBef>
          <a:spcPct val="0"/>
        </a:spcBef>
        <a:spcAft>
          <a:spcPct val="0"/>
        </a:spcAft>
        <a:defRPr sz="4400">
          <a:solidFill>
            <a:schemeClr val="tx1"/>
          </a:solidFill>
          <a:latin typeface="Open Sans"/>
          <a:ea typeface="Open Sans"/>
          <a:cs typeface="Open Sans"/>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Open Sans" panose="020B0606030504020204" pitchFamily="34" charset="0"/>
              </a:defRPr>
            </a:lvl1pPr>
          </a:lstStyle>
          <a:p>
            <a:fld id="{986BB1F3-09E8-2A4B-94FB-2B55395E3B4A}" type="datetimeFigureOut">
              <a:rPr lang="en-US" smtClean="0"/>
              <a:pPr/>
              <a:t>1/19/2026</a:t>
            </a:fld>
            <a:endParaRPr lang="en-US"/>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Open Sans" panose="020B0606030504020204" pitchFamily="34" charset="0"/>
              </a:defRPr>
            </a:lvl1pPr>
          </a:lstStyle>
          <a:p>
            <a:fld id="{00000000-1234-1234-1234-123412341234}" type="slidenum">
              <a:rPr lang="sv-SE" smtClean="0"/>
              <a:pPr/>
              <a:t>‹#›</a:t>
            </a:fld>
            <a:endParaRPr lang="sv-SE" dirty="0"/>
          </a:p>
        </p:txBody>
      </p:sp>
    </p:spTree>
    <p:extLst>
      <p:ext uri="{BB962C8B-B14F-4D97-AF65-F5344CB8AC3E}">
        <p14:creationId xmlns:p14="http://schemas.microsoft.com/office/powerpoint/2010/main" val="1812511858"/>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Lst>
  <p:hf sldNum="0" hdr="0" ftr="0" dt="0"/>
  <p:txStyles>
    <p:titleStyle>
      <a:lvl1pPr algn="l" defTabSz="914400" rtl="0" eaLnBrk="1" latinLnBrk="0" hangingPunct="1">
        <a:lnSpc>
          <a:spcPct val="90000"/>
        </a:lnSpc>
        <a:spcBef>
          <a:spcPct val="0"/>
        </a:spcBef>
        <a:buNone/>
        <a:defRPr sz="4400" b="0" i="0" kern="1200">
          <a:solidFill>
            <a:schemeClr val="tx1"/>
          </a:solidFill>
          <a:latin typeface="Open Sans Light" panose="020B0306030504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Open Sans" panose="020B060603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Open Sans" panose="020B060603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panose="020B060603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panose="020B060603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panose="020B0606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C8C94567-59D4-4694-AB5F-3229F9457C73}"/>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F09D7B7D-F0D7-41A8-A9F0-72EFA297E0C7}"/>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6075641-A295-425F-9338-083BBF928B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i="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679D03E9-CE3B-4B74-9AEA-2F369F2C9F5D}" type="datetimeFigureOut">
              <a:rPr lang="en-US" smtClean="0"/>
              <a:pPr>
                <a:defRPr/>
              </a:pPr>
              <a:t>1/19/2026</a:t>
            </a:fld>
            <a:endParaRPr lang="en-US"/>
          </a:p>
        </p:txBody>
      </p:sp>
      <p:sp>
        <p:nvSpPr>
          <p:cNvPr id="5" name="Footer Placeholder 4">
            <a:extLst>
              <a:ext uri="{FF2B5EF4-FFF2-40B4-BE49-F238E27FC236}">
                <a16:creationId xmlns:a16="http://schemas.microsoft.com/office/drawing/2014/main" id="{B2D50D35-38CE-476B-AA52-04E6142FA3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i="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59F9AEF8-C86C-48A9-BB98-BF93D8461A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i="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7FD11071-2EB5-4B59-8F65-42CD67EFA9DC}" type="slidenum">
              <a:rPr lang="en-US" smtClean="0"/>
              <a:pPr>
                <a:defRPr/>
              </a:pPr>
              <a:t>‹#›</a:t>
            </a:fld>
            <a:endParaRPr lang="en-US"/>
          </a:p>
        </p:txBody>
      </p:sp>
    </p:spTree>
    <p:extLst>
      <p:ext uri="{BB962C8B-B14F-4D97-AF65-F5344CB8AC3E}">
        <p14:creationId xmlns:p14="http://schemas.microsoft.com/office/powerpoint/2010/main" val="428964578"/>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Lst>
  <p:txStyles>
    <p:titleStyle>
      <a:lvl1pPr algn="l" rtl="0" eaLnBrk="1" fontAlgn="base" hangingPunct="1">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1" fontAlgn="base" hangingPunct="1">
        <a:lnSpc>
          <a:spcPct val="90000"/>
        </a:lnSpc>
        <a:spcBef>
          <a:spcPct val="0"/>
        </a:spcBef>
        <a:spcAft>
          <a:spcPct val="0"/>
        </a:spcAft>
        <a:defRPr sz="4400">
          <a:solidFill>
            <a:schemeClr val="tx1"/>
          </a:solidFill>
          <a:latin typeface="Open Sans"/>
          <a:ea typeface="Open Sans"/>
          <a:cs typeface="Open Sans"/>
        </a:defRPr>
      </a:lvl2pPr>
      <a:lvl3pPr algn="l" rtl="0" eaLnBrk="1" fontAlgn="base" hangingPunct="1">
        <a:lnSpc>
          <a:spcPct val="90000"/>
        </a:lnSpc>
        <a:spcBef>
          <a:spcPct val="0"/>
        </a:spcBef>
        <a:spcAft>
          <a:spcPct val="0"/>
        </a:spcAft>
        <a:defRPr sz="4400">
          <a:solidFill>
            <a:schemeClr val="tx1"/>
          </a:solidFill>
          <a:latin typeface="Open Sans"/>
          <a:ea typeface="Open Sans"/>
          <a:cs typeface="Open Sans"/>
        </a:defRPr>
      </a:lvl3pPr>
      <a:lvl4pPr algn="l" rtl="0" eaLnBrk="1" fontAlgn="base" hangingPunct="1">
        <a:lnSpc>
          <a:spcPct val="90000"/>
        </a:lnSpc>
        <a:spcBef>
          <a:spcPct val="0"/>
        </a:spcBef>
        <a:spcAft>
          <a:spcPct val="0"/>
        </a:spcAft>
        <a:defRPr sz="4400">
          <a:solidFill>
            <a:schemeClr val="tx1"/>
          </a:solidFill>
          <a:latin typeface="Open Sans"/>
          <a:ea typeface="Open Sans"/>
          <a:cs typeface="Open Sans"/>
        </a:defRPr>
      </a:lvl4pPr>
      <a:lvl5pPr algn="l" rtl="0" eaLnBrk="1" fontAlgn="base" hangingPunct="1">
        <a:lnSpc>
          <a:spcPct val="90000"/>
        </a:lnSpc>
        <a:spcBef>
          <a:spcPct val="0"/>
        </a:spcBef>
        <a:spcAft>
          <a:spcPct val="0"/>
        </a:spcAft>
        <a:defRPr sz="4400">
          <a:solidFill>
            <a:schemeClr val="tx1"/>
          </a:solidFill>
          <a:latin typeface="Open Sans"/>
          <a:ea typeface="Open Sans"/>
          <a:cs typeface="Open Sans"/>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C8C94567-59D4-4694-AB5F-3229F9457C73}"/>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F09D7B7D-F0D7-41A8-A9F0-72EFA297E0C7}"/>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6075641-A295-425F-9338-083BBF928B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i="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679D03E9-CE3B-4B74-9AEA-2F369F2C9F5D}" type="datetimeFigureOut">
              <a:rPr lang="en-US" smtClean="0"/>
              <a:pPr>
                <a:defRPr/>
              </a:pPr>
              <a:t>1/19/2026</a:t>
            </a:fld>
            <a:endParaRPr lang="en-US"/>
          </a:p>
        </p:txBody>
      </p:sp>
      <p:sp>
        <p:nvSpPr>
          <p:cNvPr id="5" name="Footer Placeholder 4">
            <a:extLst>
              <a:ext uri="{FF2B5EF4-FFF2-40B4-BE49-F238E27FC236}">
                <a16:creationId xmlns:a16="http://schemas.microsoft.com/office/drawing/2014/main" id="{B2D50D35-38CE-476B-AA52-04E6142FA3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i="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59F9AEF8-C86C-48A9-BB98-BF93D8461A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i="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7FD11071-2EB5-4B59-8F65-42CD67EFA9DC}" type="slidenum">
              <a:rPr lang="en-US" smtClean="0"/>
              <a:pPr>
                <a:defRPr/>
              </a:pPr>
              <a:t>‹#›</a:t>
            </a:fld>
            <a:endParaRPr lang="en-US"/>
          </a:p>
        </p:txBody>
      </p:sp>
    </p:spTree>
    <p:extLst>
      <p:ext uri="{BB962C8B-B14F-4D97-AF65-F5344CB8AC3E}">
        <p14:creationId xmlns:p14="http://schemas.microsoft.com/office/powerpoint/2010/main" val="226042380"/>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Lst>
  <p:txStyles>
    <p:titleStyle>
      <a:lvl1pPr algn="l" rtl="0" eaLnBrk="1" fontAlgn="base" hangingPunct="1">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1" fontAlgn="base" hangingPunct="1">
        <a:lnSpc>
          <a:spcPct val="90000"/>
        </a:lnSpc>
        <a:spcBef>
          <a:spcPct val="0"/>
        </a:spcBef>
        <a:spcAft>
          <a:spcPct val="0"/>
        </a:spcAft>
        <a:defRPr sz="4400">
          <a:solidFill>
            <a:schemeClr val="tx1"/>
          </a:solidFill>
          <a:latin typeface="Open Sans"/>
          <a:ea typeface="Open Sans"/>
          <a:cs typeface="Open Sans"/>
        </a:defRPr>
      </a:lvl2pPr>
      <a:lvl3pPr algn="l" rtl="0" eaLnBrk="1" fontAlgn="base" hangingPunct="1">
        <a:lnSpc>
          <a:spcPct val="90000"/>
        </a:lnSpc>
        <a:spcBef>
          <a:spcPct val="0"/>
        </a:spcBef>
        <a:spcAft>
          <a:spcPct val="0"/>
        </a:spcAft>
        <a:defRPr sz="4400">
          <a:solidFill>
            <a:schemeClr val="tx1"/>
          </a:solidFill>
          <a:latin typeface="Open Sans"/>
          <a:ea typeface="Open Sans"/>
          <a:cs typeface="Open Sans"/>
        </a:defRPr>
      </a:lvl3pPr>
      <a:lvl4pPr algn="l" rtl="0" eaLnBrk="1" fontAlgn="base" hangingPunct="1">
        <a:lnSpc>
          <a:spcPct val="90000"/>
        </a:lnSpc>
        <a:spcBef>
          <a:spcPct val="0"/>
        </a:spcBef>
        <a:spcAft>
          <a:spcPct val="0"/>
        </a:spcAft>
        <a:defRPr sz="4400">
          <a:solidFill>
            <a:schemeClr val="tx1"/>
          </a:solidFill>
          <a:latin typeface="Open Sans"/>
          <a:ea typeface="Open Sans"/>
          <a:cs typeface="Open Sans"/>
        </a:defRPr>
      </a:lvl4pPr>
      <a:lvl5pPr algn="l" rtl="0" eaLnBrk="1" fontAlgn="base" hangingPunct="1">
        <a:lnSpc>
          <a:spcPct val="90000"/>
        </a:lnSpc>
        <a:spcBef>
          <a:spcPct val="0"/>
        </a:spcBef>
        <a:spcAft>
          <a:spcPct val="0"/>
        </a:spcAft>
        <a:defRPr sz="4400">
          <a:solidFill>
            <a:schemeClr val="tx1"/>
          </a:solidFill>
          <a:latin typeface="Open Sans"/>
          <a:ea typeface="Open Sans"/>
          <a:cs typeface="Open Sans"/>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15"/>
          <a:stretch>
            <a:fillRect/>
          </a:stretch>
        </p:blipFill>
        <p:spPr>
          <a:xfrm>
            <a:off x="-3565" y="-1605"/>
            <a:ext cx="12192000" cy="6858000"/>
          </a:xfrm>
          <a:prstGeom prst="rect">
            <a:avLst/>
          </a:prstGeom>
        </p:spPr>
      </p:pic>
      <p:sp>
        <p:nvSpPr>
          <p:cNvPr id="8" name="Slide Number Placeholder 5">
            <a:extLst>
              <a:ext uri="{FF2B5EF4-FFF2-40B4-BE49-F238E27FC236}">
                <a16:creationId xmlns:a16="http://schemas.microsoft.com/office/drawing/2014/main" id="{C11CD2F5-C8D5-5F44-B3D7-C158CE199089}"/>
              </a:ext>
            </a:extLst>
          </p:cNvPr>
          <p:cNvSpPr txBox="1">
            <a:spLocks/>
          </p:cNvSpPr>
          <p:nvPr/>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3738841454"/>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6.xml"/></Relationships>
</file>

<file path=ppt/slides/_rels/slide11.xml.rels><?xml version="1.0" encoding="UTF-8" standalone="yes"?>
<Relationships xmlns="http://schemas.openxmlformats.org/package/2006/relationships"><Relationship Id="rId3" Type="http://schemas.openxmlformats.org/officeDocument/2006/relationships/hyperlink" Target="https://www.floodmanagement.info/integrated-flood-risk-management-cascade/" TargetMode="External"/><Relationship Id="rId2" Type="http://schemas.openxmlformats.org/officeDocument/2006/relationships/notesSlide" Target="../notesSlides/notesSlide9.xml"/><Relationship Id="rId1" Type="http://schemas.openxmlformats.org/officeDocument/2006/relationships/slideLayout" Target="../slideLayouts/slideLayout106.xml"/><Relationship Id="rId6" Type="http://schemas.openxmlformats.org/officeDocument/2006/relationships/hyperlink" Target="https://doi.org/10.1038/nclimate2137" TargetMode="External"/><Relationship Id="rId5" Type="http://schemas.openxmlformats.org/officeDocument/2006/relationships/hyperlink" Target="https://doi.org/10.1038/s41467-018-04396-1" TargetMode="External"/><Relationship Id="rId4" Type="http://schemas.openxmlformats.org/officeDocument/2006/relationships/hyperlink" Target="https://doi.org/10.1016/j.ijdrr.2020.101868"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06.xml"/><Relationship Id="rId4" Type="http://schemas.openxmlformats.org/officeDocument/2006/relationships/image" Target="../media/image15.sv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06.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6.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06.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06.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0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6.xml"/></Relationships>
</file>

<file path=ppt/slides/_rels/slide21.xml.rels><?xml version="1.0" encoding="UTF-8" standalone="yes"?>
<Relationships xmlns="http://schemas.openxmlformats.org/package/2006/relationships"><Relationship Id="rId3" Type="http://schemas.openxmlformats.org/officeDocument/2006/relationships/hyperlink" Target="https://en.wikipedia.org/wiki/Doughnut_(economic_model)" TargetMode="External"/><Relationship Id="rId2" Type="http://schemas.openxmlformats.org/officeDocument/2006/relationships/notesSlide" Target="../notesSlides/notesSlide18.xml"/><Relationship Id="rId1" Type="http://schemas.openxmlformats.org/officeDocument/2006/relationships/slideLayout" Target="../slideLayouts/slideLayout106.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10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6.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106.xm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6.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106.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106.xml"/><Relationship Id="rId4" Type="http://schemas.microsoft.com/office/2007/relationships/hdphoto" Target="../media/hdphoto2.wdp"/></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10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6.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106.xml"/></Relationships>
</file>

<file path=ppt/slides/_rels/slide30.xml.rels><?xml version="1.0" encoding="UTF-8" standalone="yes"?>
<Relationships xmlns="http://schemas.openxmlformats.org/package/2006/relationships"><Relationship Id="rId3" Type="http://schemas.openxmlformats.org/officeDocument/2006/relationships/hyperlink" Target="https://doi.org/10.1029/2011WR011212" TargetMode="External"/><Relationship Id="rId2" Type="http://schemas.openxmlformats.org/officeDocument/2006/relationships/notesSlide" Target="../notesSlides/notesSlide27.xml"/><Relationship Id="rId1" Type="http://schemas.openxmlformats.org/officeDocument/2006/relationships/slideLayout" Target="../slideLayouts/slideLayout106.xml"/><Relationship Id="rId4" Type="http://schemas.openxmlformats.org/officeDocument/2006/relationships/hyperlink" Target="https://doi.org/10.1016/j.gloenvcha.2012.12.006"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106.xml"/><Relationship Id="rId4" Type="http://schemas.openxmlformats.org/officeDocument/2006/relationships/image" Target="../media/image27.svg"/></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106.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106.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106.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106.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106.xml"/><Relationship Id="rId4" Type="http://schemas.openxmlformats.org/officeDocument/2006/relationships/image" Target="../media/image33.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6.xml"/></Relationships>
</file>

<file path=ppt/slides/_rels/slide38.xml.rels><?xml version="1.0" encoding="UTF-8" standalone="yes"?>
<Relationships xmlns="http://schemas.openxmlformats.org/package/2006/relationships"><Relationship Id="rId8" Type="http://schemas.openxmlformats.org/officeDocument/2006/relationships/hyperlink" Target="https://doi.org/10.1038/nclimate2765" TargetMode="External"/><Relationship Id="rId3" Type="http://schemas.openxmlformats.org/officeDocument/2006/relationships/hyperlink" Target="https://doi.org/10.1029/2011WR011212" TargetMode="External"/><Relationship Id="rId7" Type="http://schemas.openxmlformats.org/officeDocument/2006/relationships/hyperlink" Target="https://doi.org/10.1016/j.crm.2019.04.001" TargetMode="External"/><Relationship Id="rId2" Type="http://schemas.openxmlformats.org/officeDocument/2006/relationships/notesSlide" Target="../notesSlides/notesSlide35.xml"/><Relationship Id="rId1" Type="http://schemas.openxmlformats.org/officeDocument/2006/relationships/slideLayout" Target="../slideLayouts/slideLayout106.xml"/><Relationship Id="rId6" Type="http://schemas.openxmlformats.org/officeDocument/2006/relationships/hyperlink" Target="https://doi.org/10.1038/nclimate1749" TargetMode="External"/><Relationship Id="rId5" Type="http://schemas.openxmlformats.org/officeDocument/2006/relationships/hyperlink" Target="https://doi.org/10.1016/j.gloenvcha.2012.12.006" TargetMode="External"/><Relationship Id="rId4" Type="http://schemas.openxmlformats.org/officeDocument/2006/relationships/hyperlink" Target="https://doi.org/10.1002/2015WR018253"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6.xml"/><Relationship Id="rId1" Type="http://schemas.openxmlformats.org/officeDocument/2006/relationships/slideLayout" Target="../slideLayouts/slideLayout105.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06.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unfccc.int/topics/adaptation-and-resilience/the-big-picture/introduction#:~:text=Adaptation%20refers%20to%20adjustments%20in,opportunities%20associated%20with%20climate%20change" TargetMode="External"/><Relationship Id="rId1" Type="http://schemas.openxmlformats.org/officeDocument/2006/relationships/slideLayout" Target="../slideLayouts/slideLayout106.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06.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06.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06.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0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C2CD3-A89F-D01E-0F51-0BF811CA5106}"/>
              </a:ext>
            </a:extLst>
          </p:cNvPr>
          <p:cNvSpPr>
            <a:spLocks noGrp="1"/>
          </p:cNvSpPr>
          <p:nvPr>
            <p:ph type="title"/>
          </p:nvPr>
        </p:nvSpPr>
        <p:spPr>
          <a:xfrm>
            <a:off x="805249" y="4443413"/>
            <a:ext cx="7151082" cy="1325004"/>
          </a:xfrm>
        </p:spPr>
        <p:txBody>
          <a:bodyPr>
            <a:normAutofit fontScale="90000"/>
          </a:bodyPr>
          <a:lstStyle/>
          <a:p>
            <a:r>
              <a:rPr lang="en-GB" dirty="0"/>
              <a:t>Lecture 7: Making decisions for infrastructure resilience</a:t>
            </a:r>
          </a:p>
        </p:txBody>
      </p:sp>
    </p:spTree>
    <p:extLst>
      <p:ext uri="{BB962C8B-B14F-4D97-AF65-F5344CB8AC3E}">
        <p14:creationId xmlns:p14="http://schemas.microsoft.com/office/powerpoint/2010/main" val="18458221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Summary</a:t>
            </a:r>
          </a:p>
          <a:p>
            <a:pPr marL="0" lvl="0" indent="0" algn="l" rtl="0">
              <a:lnSpc>
                <a:spcPct val="90000"/>
              </a:lnSpc>
              <a:spcBef>
                <a:spcPts val="0"/>
              </a:spcBef>
              <a:spcAft>
                <a:spcPts val="0"/>
              </a:spcAft>
              <a:buClr>
                <a:schemeClr val="dk1"/>
              </a:buClr>
              <a:buSzPts val="2800"/>
              <a:buNone/>
            </a:pPr>
            <a:r>
              <a:rPr lang="en-GB" sz="1600" b="0" i="0" dirty="0">
                <a:solidFill>
                  <a:srgbClr val="444444"/>
                </a:solidFill>
                <a:effectLst/>
                <a:latin typeface="Open Sans" panose="020B0606030504020204" pitchFamily="34" charset="0"/>
              </a:rPr>
              <a:t> </a:t>
            </a:r>
          </a:p>
          <a:p>
            <a:pPr marL="0" lvl="0" indent="0" algn="l" rtl="0">
              <a:lnSpc>
                <a:spcPct val="90000"/>
              </a:lnSpc>
              <a:spcBef>
                <a:spcPts val="0"/>
              </a:spcBef>
              <a:spcAft>
                <a:spcPts val="0"/>
              </a:spcAft>
              <a:buClr>
                <a:schemeClr val="dk1"/>
              </a:buClr>
              <a:buSzPts val="2800"/>
              <a:buNone/>
            </a:pPr>
            <a:endParaRPr lang="en-GB" sz="1600" dirty="0">
              <a:solidFill>
                <a:srgbClr val="444444"/>
              </a:solidFill>
              <a:latin typeface="Open Sans" panose="020B0606030504020204" pitchFamily="34" charset="0"/>
            </a:endParaRPr>
          </a:p>
          <a:p>
            <a:pPr marL="0" lvl="0" indent="0" algn="l" rtl="0">
              <a:lnSpc>
                <a:spcPct val="90000"/>
              </a:lnSpc>
              <a:spcBef>
                <a:spcPts val="0"/>
              </a:spcBef>
              <a:spcAft>
                <a:spcPts val="0"/>
              </a:spcAft>
              <a:buClr>
                <a:schemeClr val="dk1"/>
              </a:buClr>
              <a:buSzPts val="2800"/>
              <a:buNone/>
            </a:pPr>
            <a:endParaRPr lang="en-GB" sz="1600" b="0" i="0" dirty="0">
              <a:solidFill>
                <a:srgbClr val="444444"/>
              </a:solidFill>
              <a:effectLst/>
              <a:latin typeface="Open Sans" panose="020B0606030504020204" pitchFamily="34" charset="0"/>
            </a:endParaRPr>
          </a:p>
          <a:p>
            <a:pPr marL="0" lvl="0" indent="0" algn="l" rtl="0">
              <a:lnSpc>
                <a:spcPct val="90000"/>
              </a:lnSpc>
              <a:spcBef>
                <a:spcPts val="0"/>
              </a:spcBef>
              <a:spcAft>
                <a:spcPts val="0"/>
              </a:spcAft>
              <a:buClr>
                <a:schemeClr val="dk1"/>
              </a:buClr>
              <a:buSzPts val="2800"/>
              <a:buNone/>
            </a:pPr>
            <a:endParaRPr lang="en-GB" sz="1600" dirty="0">
              <a:solidFill>
                <a:srgbClr val="444444"/>
              </a:solidFill>
              <a:latin typeface="Open Sans" panose="020B0606030504020204" pitchFamily="34" charset="0"/>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600" b="0" i="0" dirty="0">
              <a:solidFill>
                <a:srgbClr val="444444"/>
              </a:solidFill>
              <a:effectLst/>
              <a:latin typeface="Open Sans" panose="020B0606030504020204" pitchFamily="34" charset="0"/>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2000" b="0" i="0" dirty="0">
                <a:solidFill>
                  <a:schemeClr val="tx1"/>
                </a:solidFill>
                <a:effectLst/>
                <a:latin typeface="+mn-lt"/>
              </a:rPr>
              <a:t>We summarised the different types of interventions to improve both asset and network resilience</a:t>
            </a: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endParaRPr lang="en-GB" sz="2000" b="0" i="0" dirty="0">
              <a:solidFill>
                <a:schemeClr val="tx1"/>
              </a:solidFill>
              <a:effectLst/>
              <a:latin typeface="+mn-lt"/>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2000" b="0" i="0" dirty="0">
                <a:solidFill>
                  <a:schemeClr val="tx1"/>
                </a:solidFill>
                <a:effectLst/>
                <a:latin typeface="+mn-lt"/>
              </a:rPr>
              <a:t>We discussed how different interventions reduce risk in different ways and highlighted that portfolios of complementary interventions need to be designed that are optimised for the local context</a:t>
            </a:r>
            <a:endParaRPr lang="en-GB" sz="3200" b="0" i="0" dirty="0">
              <a:solidFill>
                <a:schemeClr val="tx1"/>
              </a:solidFill>
              <a:effectLst/>
              <a:latin typeface="+mn-lt"/>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7.1 </a:t>
            </a:r>
            <a:r>
              <a:rPr lang="en-GB" sz="2800" dirty="0">
                <a:solidFill>
                  <a:srgbClr val="C00000"/>
                </a:solidFill>
              </a:rPr>
              <a:t>Actions for enhancing resilience</a:t>
            </a:r>
            <a:endParaRPr sz="2800" dirty="0">
              <a:solidFill>
                <a:srgbClr val="C00000"/>
              </a:solidFill>
            </a:endParaRPr>
          </a:p>
        </p:txBody>
      </p:sp>
    </p:spTree>
    <p:extLst>
      <p:ext uri="{BB962C8B-B14F-4D97-AF65-F5344CB8AC3E}">
        <p14:creationId xmlns:p14="http://schemas.microsoft.com/office/powerpoint/2010/main" val="19012773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49153"/>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Bibliography</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0" indent="0" algn="l">
              <a:buNone/>
            </a:pPr>
            <a:r>
              <a:rPr lang="en-GB" sz="1600" b="0" i="0" dirty="0">
                <a:solidFill>
                  <a:schemeClr val="tx1"/>
                </a:solidFill>
                <a:effectLst/>
                <a:latin typeface="+mn-lt"/>
              </a:rPr>
              <a:t>APFM. 2020. “Integrated Flood Risk Management Cascade.” </a:t>
            </a:r>
            <a:r>
              <a:rPr lang="en-GB" sz="1600" b="0" i="0" u="none" strike="noStrike" dirty="0">
                <a:solidFill>
                  <a:schemeClr val="tx1"/>
                </a:solidFill>
                <a:effectLst/>
                <a:latin typeface="+mn-lt"/>
                <a:hlinkClick r:id="rId3">
                  <a:extLst>
                    <a:ext uri="{A12FA001-AC4F-418D-AE19-62706E023703}">
                      <ahyp:hlinkClr xmlns:ahyp="http://schemas.microsoft.com/office/drawing/2018/hyperlinkcolor" val="tx"/>
                    </a:ext>
                  </a:extLst>
                </a:hlinkClick>
              </a:rPr>
              <a:t>https://www.floodmanagement.info/integrated-flood-risk-management-cascade/</a:t>
            </a:r>
            <a:r>
              <a:rPr lang="en-GB" sz="1600" b="0" i="0" dirty="0">
                <a:solidFill>
                  <a:schemeClr val="tx1"/>
                </a:solidFill>
                <a:effectLst/>
                <a:latin typeface="+mn-lt"/>
              </a:rPr>
              <a:t>.</a:t>
            </a:r>
          </a:p>
          <a:p>
            <a:pPr marL="0" indent="0" algn="l">
              <a:buNone/>
            </a:pPr>
            <a:r>
              <a:rPr lang="en-GB" sz="1600" b="0" i="0" dirty="0" err="1">
                <a:solidFill>
                  <a:schemeClr val="tx1"/>
                </a:solidFill>
                <a:effectLst/>
                <a:latin typeface="+mn-lt"/>
              </a:rPr>
              <a:t>Hochrainer</a:t>
            </a:r>
            <a:r>
              <a:rPr lang="en-GB" sz="1600" b="0" i="0" dirty="0">
                <a:solidFill>
                  <a:schemeClr val="tx1"/>
                </a:solidFill>
                <a:effectLst/>
                <a:latin typeface="+mn-lt"/>
              </a:rPr>
              <a:t>-Stigler, Stefan, </a:t>
            </a:r>
            <a:r>
              <a:rPr lang="en-GB" sz="1600" b="0" i="0" dirty="0" err="1">
                <a:solidFill>
                  <a:schemeClr val="tx1"/>
                </a:solidFill>
                <a:effectLst/>
                <a:latin typeface="+mn-lt"/>
              </a:rPr>
              <a:t>Célian</a:t>
            </a:r>
            <a:r>
              <a:rPr lang="en-GB" sz="1600" b="0" i="0" dirty="0">
                <a:solidFill>
                  <a:schemeClr val="tx1"/>
                </a:solidFill>
                <a:effectLst/>
                <a:latin typeface="+mn-lt"/>
              </a:rPr>
              <a:t> Colon, Gergely Boza, Sebastian </a:t>
            </a:r>
            <a:r>
              <a:rPr lang="en-GB" sz="1600" b="0" i="0" dirty="0" err="1">
                <a:solidFill>
                  <a:schemeClr val="tx1"/>
                </a:solidFill>
                <a:effectLst/>
                <a:latin typeface="+mn-lt"/>
              </a:rPr>
              <a:t>Poledna</a:t>
            </a:r>
            <a:r>
              <a:rPr lang="en-GB" sz="1600" b="0" i="0" dirty="0">
                <a:solidFill>
                  <a:schemeClr val="tx1"/>
                </a:solidFill>
                <a:effectLst/>
                <a:latin typeface="+mn-lt"/>
              </a:rPr>
              <a:t>, Elena </a:t>
            </a:r>
            <a:r>
              <a:rPr lang="en-GB" sz="1600" b="0" i="0" dirty="0" err="1">
                <a:solidFill>
                  <a:schemeClr val="tx1"/>
                </a:solidFill>
                <a:effectLst/>
                <a:latin typeface="+mn-lt"/>
              </a:rPr>
              <a:t>Rovenskaya</a:t>
            </a:r>
            <a:r>
              <a:rPr lang="en-GB" sz="1600" b="0" i="0" dirty="0">
                <a:solidFill>
                  <a:schemeClr val="tx1"/>
                </a:solidFill>
                <a:effectLst/>
                <a:latin typeface="+mn-lt"/>
              </a:rPr>
              <a:t>, and Ulf </a:t>
            </a:r>
            <a:r>
              <a:rPr lang="en-GB" sz="1600" b="0" i="0" dirty="0" err="1">
                <a:solidFill>
                  <a:schemeClr val="tx1"/>
                </a:solidFill>
                <a:effectLst/>
                <a:latin typeface="+mn-lt"/>
              </a:rPr>
              <a:t>Dieckmann</a:t>
            </a:r>
            <a:r>
              <a:rPr lang="en-GB" sz="1600" b="0" i="0" dirty="0">
                <a:solidFill>
                  <a:schemeClr val="tx1"/>
                </a:solidFill>
                <a:effectLst/>
                <a:latin typeface="+mn-lt"/>
              </a:rPr>
              <a:t>. 2020. “Enhancing resilience of systems to individual and systemic risk: Steps toward an integrative framework.” </a:t>
            </a:r>
            <a:r>
              <a:rPr lang="en-GB" sz="1600" b="0" i="1" dirty="0">
                <a:solidFill>
                  <a:schemeClr val="tx1"/>
                </a:solidFill>
                <a:effectLst/>
                <a:latin typeface="+mn-lt"/>
              </a:rPr>
              <a:t>International Journal of Disaster Risk Reduction</a:t>
            </a:r>
            <a:r>
              <a:rPr lang="en-GB" sz="1600" b="0" i="0" dirty="0">
                <a:solidFill>
                  <a:schemeClr val="tx1"/>
                </a:solidFill>
                <a:effectLst/>
                <a:latin typeface="+mn-lt"/>
              </a:rPr>
              <a:t> 51 (January). </a:t>
            </a:r>
            <a:r>
              <a:rPr lang="en-GB" sz="1600" b="0" i="0" u="none" strike="noStrike" dirty="0">
                <a:solidFill>
                  <a:schemeClr val="tx1"/>
                </a:solidFill>
                <a:effectLst/>
                <a:latin typeface="+mn-lt"/>
                <a:hlinkClick r:id="rId4">
                  <a:extLst>
                    <a:ext uri="{A12FA001-AC4F-418D-AE19-62706E023703}">
                      <ahyp:hlinkClr xmlns:ahyp="http://schemas.microsoft.com/office/drawing/2018/hyperlinkcolor" val="tx"/>
                    </a:ext>
                  </a:extLst>
                </a:hlinkClick>
              </a:rPr>
              <a:t>https://doi.org/10.1016/j.ijdrr.2020.101868</a:t>
            </a:r>
            <a:r>
              <a:rPr lang="en-GB" sz="1600" b="0" i="0" dirty="0">
                <a:solidFill>
                  <a:schemeClr val="tx1"/>
                </a:solidFill>
                <a:effectLst/>
                <a:latin typeface="+mn-lt"/>
              </a:rPr>
              <a:t>.</a:t>
            </a:r>
          </a:p>
          <a:p>
            <a:pPr marL="0" indent="0" algn="l">
              <a:buNone/>
            </a:pPr>
            <a:r>
              <a:rPr lang="en-GB" sz="1600" b="0" i="0" dirty="0" err="1">
                <a:solidFill>
                  <a:schemeClr val="tx1"/>
                </a:solidFill>
                <a:effectLst/>
                <a:latin typeface="+mn-lt"/>
              </a:rPr>
              <a:t>Jongman</a:t>
            </a:r>
            <a:r>
              <a:rPr lang="en-GB" sz="1600" b="0" i="0" dirty="0">
                <a:solidFill>
                  <a:schemeClr val="tx1"/>
                </a:solidFill>
                <a:effectLst/>
                <a:latin typeface="+mn-lt"/>
              </a:rPr>
              <a:t>, Brenden. 2018. “Effective adaptation to rising flood risk.” </a:t>
            </a:r>
            <a:r>
              <a:rPr lang="en-GB" sz="1600" b="0" i="1" dirty="0">
                <a:solidFill>
                  <a:schemeClr val="tx1"/>
                </a:solidFill>
                <a:effectLst/>
                <a:latin typeface="+mn-lt"/>
              </a:rPr>
              <a:t>Nature Communications</a:t>
            </a:r>
            <a:r>
              <a:rPr lang="en-GB" sz="1600" b="0" i="0" dirty="0">
                <a:solidFill>
                  <a:schemeClr val="tx1"/>
                </a:solidFill>
                <a:effectLst/>
                <a:latin typeface="+mn-lt"/>
              </a:rPr>
              <a:t> 9 (1): 9–11. </a:t>
            </a:r>
            <a:r>
              <a:rPr lang="en-GB" sz="1600" b="0" i="0" u="none" strike="noStrike" dirty="0">
                <a:solidFill>
                  <a:schemeClr val="tx1"/>
                </a:solidFill>
                <a:effectLst/>
                <a:latin typeface="+mn-lt"/>
                <a:hlinkClick r:id="rId5">
                  <a:extLst>
                    <a:ext uri="{A12FA001-AC4F-418D-AE19-62706E023703}">
                      <ahyp:hlinkClr xmlns:ahyp="http://schemas.microsoft.com/office/drawing/2018/hyperlinkcolor" val="tx"/>
                    </a:ext>
                  </a:extLst>
                </a:hlinkClick>
              </a:rPr>
              <a:t>https://doi.org/10.1038/s41467-018-04396-1</a:t>
            </a:r>
            <a:r>
              <a:rPr lang="en-GB" sz="1600" b="0" i="0" dirty="0">
                <a:solidFill>
                  <a:schemeClr val="tx1"/>
                </a:solidFill>
                <a:effectLst/>
                <a:latin typeface="+mn-lt"/>
              </a:rPr>
              <a:t>.</a:t>
            </a:r>
          </a:p>
          <a:p>
            <a:pPr marL="0" indent="0" algn="l">
              <a:buNone/>
            </a:pPr>
            <a:r>
              <a:rPr lang="en-GB" sz="1600" b="0" i="0" dirty="0" err="1">
                <a:solidFill>
                  <a:schemeClr val="tx1"/>
                </a:solidFill>
                <a:effectLst/>
                <a:latin typeface="+mn-lt"/>
              </a:rPr>
              <a:t>Mechler</a:t>
            </a:r>
            <a:r>
              <a:rPr lang="en-GB" sz="1600" b="0" i="0" dirty="0">
                <a:solidFill>
                  <a:schemeClr val="tx1"/>
                </a:solidFill>
                <a:effectLst/>
                <a:latin typeface="+mn-lt"/>
              </a:rPr>
              <a:t>, Reinhard, Laurens M. Bouwer, Joanne </a:t>
            </a:r>
            <a:r>
              <a:rPr lang="en-GB" sz="1600" b="0" i="0" dirty="0" err="1">
                <a:solidFill>
                  <a:schemeClr val="tx1"/>
                </a:solidFill>
                <a:effectLst/>
                <a:latin typeface="+mn-lt"/>
              </a:rPr>
              <a:t>Linnerooth</a:t>
            </a:r>
            <a:r>
              <a:rPr lang="en-GB" sz="1600" b="0" i="0" dirty="0">
                <a:solidFill>
                  <a:schemeClr val="tx1"/>
                </a:solidFill>
                <a:effectLst/>
                <a:latin typeface="+mn-lt"/>
              </a:rPr>
              <a:t>-Bayer, Stefan </a:t>
            </a:r>
            <a:r>
              <a:rPr lang="en-GB" sz="1600" b="0" i="0" dirty="0" err="1">
                <a:solidFill>
                  <a:schemeClr val="tx1"/>
                </a:solidFill>
                <a:effectLst/>
                <a:latin typeface="+mn-lt"/>
              </a:rPr>
              <a:t>Hochrainer</a:t>
            </a:r>
            <a:r>
              <a:rPr lang="en-GB" sz="1600" b="0" i="0" dirty="0">
                <a:solidFill>
                  <a:schemeClr val="tx1"/>
                </a:solidFill>
                <a:effectLst/>
                <a:latin typeface="+mn-lt"/>
              </a:rPr>
              <a:t>-Stigler, Jeroen C. J. H. Aerts, Swenja </a:t>
            </a:r>
            <a:r>
              <a:rPr lang="en-GB" sz="1600" b="0" i="0" dirty="0" err="1">
                <a:solidFill>
                  <a:schemeClr val="tx1"/>
                </a:solidFill>
                <a:effectLst/>
                <a:latin typeface="+mn-lt"/>
              </a:rPr>
              <a:t>Surminski</a:t>
            </a:r>
            <a:r>
              <a:rPr lang="en-GB" sz="1600" b="0" i="0" dirty="0">
                <a:solidFill>
                  <a:schemeClr val="tx1"/>
                </a:solidFill>
                <a:effectLst/>
                <a:latin typeface="+mn-lt"/>
              </a:rPr>
              <a:t>, and Keith </a:t>
            </a:r>
            <a:r>
              <a:rPr lang="en-GB" sz="1600" b="0" i="0" dirty="0" err="1">
                <a:solidFill>
                  <a:schemeClr val="tx1"/>
                </a:solidFill>
                <a:effectLst/>
                <a:latin typeface="+mn-lt"/>
              </a:rPr>
              <a:t>Williges</a:t>
            </a:r>
            <a:r>
              <a:rPr lang="en-GB" sz="1600" b="0" i="0" dirty="0">
                <a:solidFill>
                  <a:schemeClr val="tx1"/>
                </a:solidFill>
                <a:effectLst/>
                <a:latin typeface="+mn-lt"/>
              </a:rPr>
              <a:t>. 207. “Managing unnatural disaster risk from climate extremes.” </a:t>
            </a:r>
            <a:r>
              <a:rPr lang="en-GB" sz="1600" b="0" i="1" dirty="0">
                <a:solidFill>
                  <a:schemeClr val="tx1"/>
                </a:solidFill>
                <a:effectLst/>
                <a:latin typeface="+mn-lt"/>
              </a:rPr>
              <a:t>Nature Climate Change</a:t>
            </a:r>
            <a:r>
              <a:rPr lang="en-GB" sz="1600" b="0" i="0" dirty="0">
                <a:solidFill>
                  <a:schemeClr val="tx1"/>
                </a:solidFill>
                <a:effectLst/>
                <a:latin typeface="+mn-lt"/>
              </a:rPr>
              <a:t> 4 (4): 235–37. </a:t>
            </a:r>
            <a:r>
              <a:rPr lang="en-GB" sz="1600" b="0" i="0" u="none" strike="noStrike" dirty="0">
                <a:solidFill>
                  <a:schemeClr val="tx1"/>
                </a:solidFill>
                <a:effectLst/>
                <a:latin typeface="+mn-lt"/>
                <a:hlinkClick r:id="rId6">
                  <a:extLst>
                    <a:ext uri="{A12FA001-AC4F-418D-AE19-62706E023703}">
                      <ahyp:hlinkClr xmlns:ahyp="http://schemas.microsoft.com/office/drawing/2018/hyperlinkcolor" val="tx"/>
                    </a:ext>
                  </a:extLst>
                </a:hlinkClick>
              </a:rPr>
              <a:t>https://doi.org/10.1038/nclimate2137</a:t>
            </a:r>
            <a:r>
              <a:rPr lang="en-GB" sz="1600" b="0" i="0" dirty="0">
                <a:solidFill>
                  <a:schemeClr val="tx1"/>
                </a:solidFill>
                <a:effectLst/>
                <a:latin typeface="+mn-lt"/>
              </a:rPr>
              <a:t>.</a:t>
            </a:r>
          </a:p>
          <a:p>
            <a:pPr marL="0" indent="0" algn="l">
              <a:buNone/>
            </a:pPr>
            <a:r>
              <a:rPr lang="en-GB" sz="1600" b="0" i="0" dirty="0">
                <a:solidFill>
                  <a:schemeClr val="tx1"/>
                </a:solidFill>
                <a:effectLst/>
                <a:latin typeface="+mn-lt"/>
              </a:rPr>
              <a:t>Pant, Raghav, Tom Russell, Conrad Zorn, Edward </a:t>
            </a:r>
            <a:r>
              <a:rPr lang="en-GB" sz="1600" b="0" i="0" dirty="0" err="1">
                <a:solidFill>
                  <a:schemeClr val="tx1"/>
                </a:solidFill>
                <a:effectLst/>
                <a:latin typeface="+mn-lt"/>
              </a:rPr>
              <a:t>Oughton</a:t>
            </a:r>
            <a:r>
              <a:rPr lang="en-GB" sz="1600" b="0" i="0" dirty="0">
                <a:solidFill>
                  <a:schemeClr val="tx1"/>
                </a:solidFill>
                <a:effectLst/>
                <a:latin typeface="+mn-lt"/>
              </a:rPr>
              <a:t>, and Jim Hall. 2020. “Resilience Study Research for NIC: Systems analysis of interdependent network vulnerabilities.” April. Oxford: Environmental Change Institute, University of Oxford.</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7.1 </a:t>
            </a:r>
            <a:r>
              <a:rPr lang="en-GB" sz="2800" dirty="0">
                <a:solidFill>
                  <a:srgbClr val="C00000"/>
                </a:solidFill>
              </a:rPr>
              <a:t>Actions for enhancing resilience</a:t>
            </a:r>
            <a:endParaRPr sz="2800" dirty="0">
              <a:solidFill>
                <a:srgbClr val="C00000"/>
              </a:solidFill>
            </a:endParaRPr>
          </a:p>
        </p:txBody>
      </p:sp>
    </p:spTree>
    <p:extLst>
      <p:ext uri="{BB962C8B-B14F-4D97-AF65-F5344CB8AC3E}">
        <p14:creationId xmlns:p14="http://schemas.microsoft.com/office/powerpoint/2010/main" val="894509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52578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Learning objectives</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285750" indent="-285750" algn="l">
              <a:buSzPct val="120000"/>
              <a:buFont typeface="Arial" panose="020B0604020202020204" pitchFamily="34" charset="0"/>
              <a:buChar char="•"/>
            </a:pPr>
            <a:r>
              <a:rPr lang="en-GB" sz="2000" b="0" i="0" dirty="0">
                <a:solidFill>
                  <a:schemeClr val="tx1"/>
                </a:solidFill>
                <a:effectLst/>
                <a:latin typeface="+mn-lt"/>
              </a:rPr>
              <a:t>Understand the history, rationale, and limitations of cost-benefit analysis</a:t>
            </a:r>
          </a:p>
          <a:p>
            <a:pPr marL="285750" indent="-285750" algn="l">
              <a:buSzPct val="120000"/>
              <a:buFont typeface="Arial" panose="020B0604020202020204" pitchFamily="34" charset="0"/>
              <a:buChar char="•"/>
            </a:pPr>
            <a:endParaRPr lang="en-GB" sz="2000" b="0" i="0" dirty="0">
              <a:solidFill>
                <a:schemeClr val="tx1"/>
              </a:solidFill>
              <a:effectLst/>
              <a:latin typeface="+mn-lt"/>
            </a:endParaRPr>
          </a:p>
          <a:p>
            <a:pPr marL="285750" indent="-285750" algn="l">
              <a:buSzPct val="120000"/>
              <a:buFont typeface="Arial" panose="020B0604020202020204" pitchFamily="34" charset="0"/>
              <a:buChar char="•"/>
            </a:pPr>
            <a:r>
              <a:rPr lang="en-GB" sz="2000" b="0" i="0" dirty="0">
                <a:solidFill>
                  <a:schemeClr val="tx1"/>
                </a:solidFill>
                <a:effectLst/>
                <a:latin typeface="+mn-lt"/>
              </a:rPr>
              <a:t>Recognise alternative methods to cost-benefit analysis for option evaluation</a:t>
            </a:r>
          </a:p>
          <a:p>
            <a:pPr marL="285750" indent="-285750" algn="l">
              <a:buSzPct val="120000"/>
              <a:buFont typeface="Arial" panose="020B0604020202020204" pitchFamily="34" charset="0"/>
              <a:buChar char="•"/>
            </a:pPr>
            <a:endParaRPr lang="en-GB" sz="2000" b="0" i="0" dirty="0">
              <a:solidFill>
                <a:schemeClr val="tx1"/>
              </a:solidFill>
              <a:effectLst/>
              <a:latin typeface="+mn-lt"/>
            </a:endParaRPr>
          </a:p>
          <a:p>
            <a:pPr marL="285750" indent="-285750" algn="l">
              <a:buSzPct val="120000"/>
              <a:buFont typeface="Arial" panose="020B0604020202020204" pitchFamily="34" charset="0"/>
              <a:buChar char="•"/>
            </a:pPr>
            <a:r>
              <a:rPr lang="en-GB" sz="2000" b="0" i="0" dirty="0">
                <a:solidFill>
                  <a:schemeClr val="tx1"/>
                </a:solidFill>
                <a:effectLst/>
                <a:latin typeface="+mn-lt"/>
              </a:rPr>
              <a:t>Demonstrate the use of multi-objective analysis to evaluate actions</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342900" lvl="0" indent="-342900" algn="l" rtl="0">
              <a:lnSpc>
                <a:spcPct val="90000"/>
              </a:lnSpc>
              <a:spcBef>
                <a:spcPts val="0"/>
              </a:spcBef>
              <a:spcAft>
                <a:spcPts val="0"/>
              </a:spcAft>
              <a:buClr>
                <a:schemeClr val="dk1"/>
              </a:buClr>
              <a:buSzPts val="2800"/>
              <a:buFont typeface="Arial" panose="020B0604020202020204" pitchFamily="34" charset="0"/>
              <a:buChar char="•"/>
            </a:pPr>
            <a:endParaRPr lang="en-GB" sz="2000" dirty="0">
              <a:solidFill>
                <a:schemeClr val="tx1"/>
              </a:solidFill>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7.2 </a:t>
            </a:r>
            <a:r>
              <a:rPr lang="en-GB" sz="2800" dirty="0">
                <a:solidFill>
                  <a:srgbClr val="C00000"/>
                </a:solidFill>
              </a:rPr>
              <a:t>Evaluating actions</a:t>
            </a:r>
            <a:endParaRPr lang="sv-SE" sz="2800" dirty="0">
              <a:solidFill>
                <a:srgbClr val="C00000"/>
              </a:solidFill>
            </a:endParaRPr>
          </a:p>
        </p:txBody>
      </p:sp>
      <p:pic>
        <p:nvPicPr>
          <p:cNvPr id="5" name="Graphic 4" descr="Scales of justice with solid fill">
            <a:extLst>
              <a:ext uri="{FF2B5EF4-FFF2-40B4-BE49-F238E27FC236}">
                <a16:creationId xmlns:a16="http://schemas.microsoft.com/office/drawing/2014/main" id="{0469B3DB-24D6-41BA-B7CA-CB16FB211C9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86112" y="1623946"/>
            <a:ext cx="3789873" cy="3789873"/>
          </a:xfrm>
          <a:prstGeom prst="rect">
            <a:avLst/>
          </a:prstGeom>
        </p:spPr>
      </p:pic>
    </p:spTree>
    <p:extLst>
      <p:ext uri="{BB962C8B-B14F-4D97-AF65-F5344CB8AC3E}">
        <p14:creationId xmlns:p14="http://schemas.microsoft.com/office/powerpoint/2010/main" val="38401935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199" y="1231900"/>
            <a:ext cx="10307130" cy="484109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Introduction</a:t>
            </a:r>
            <a:endParaRPr sz="2000" b="1" dirty="0">
              <a:solidFill>
                <a:schemeClr val="accent5">
                  <a:lumMod val="60000"/>
                  <a:lumOff val="40000"/>
                </a:schemeClr>
              </a:solidFill>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7.2 </a:t>
            </a:r>
            <a:r>
              <a:rPr lang="en-GB" sz="2800" dirty="0">
                <a:solidFill>
                  <a:srgbClr val="C00000"/>
                </a:solidFill>
              </a:rPr>
              <a:t>Evaluating actions</a:t>
            </a:r>
            <a:endParaRPr sz="2800" dirty="0">
              <a:solidFill>
                <a:srgbClr val="C00000"/>
              </a:solidFill>
            </a:endParaRPr>
          </a:p>
        </p:txBody>
      </p:sp>
      <p:sp>
        <p:nvSpPr>
          <p:cNvPr id="6" name="TextBox 5">
            <a:extLst>
              <a:ext uri="{FF2B5EF4-FFF2-40B4-BE49-F238E27FC236}">
                <a16:creationId xmlns:a16="http://schemas.microsoft.com/office/drawing/2014/main" id="{FC78CAEC-448B-4219-A200-6CCF404A14C9}"/>
              </a:ext>
            </a:extLst>
          </p:cNvPr>
          <p:cNvSpPr txBox="1"/>
          <p:nvPr/>
        </p:nvSpPr>
        <p:spPr>
          <a:xfrm>
            <a:off x="838199" y="1865376"/>
            <a:ext cx="10108722" cy="3970318"/>
          </a:xfrm>
          <a:prstGeom prst="rect">
            <a:avLst/>
          </a:prstGeom>
          <a:noFill/>
        </p:spPr>
        <p:txBody>
          <a:bodyPr wrap="square" rtlCol="0">
            <a:spAutoFit/>
          </a:bodyPr>
          <a:lstStyle/>
          <a:p>
            <a:pPr marL="342900" indent="-342900">
              <a:buSzPct val="120000"/>
              <a:buFont typeface="Arial" panose="020B0604020202020204" pitchFamily="34" charset="0"/>
              <a:buChar char="•"/>
            </a:pPr>
            <a:r>
              <a:rPr lang="en-GB" sz="1800" b="0" i="0" dirty="0">
                <a:solidFill>
                  <a:schemeClr val="tx1"/>
                </a:solidFill>
                <a:effectLst/>
                <a:latin typeface="+mn-lt"/>
              </a:rPr>
              <a:t>Decision-makers in government and funding bodies assess </a:t>
            </a:r>
            <a:r>
              <a:rPr lang="en-GB" sz="1800" b="1" i="0" dirty="0">
                <a:solidFill>
                  <a:schemeClr val="tx1"/>
                </a:solidFill>
                <a:effectLst/>
                <a:latin typeface="+mn-lt"/>
              </a:rPr>
              <a:t>investment options </a:t>
            </a:r>
            <a:r>
              <a:rPr lang="en-GB" sz="1800" b="0" i="0" dirty="0">
                <a:solidFill>
                  <a:schemeClr val="tx1"/>
                </a:solidFill>
                <a:effectLst/>
                <a:latin typeface="+mn-lt"/>
              </a:rPr>
              <a:t>for critical national infrastructure to allocate limited funds effectively</a:t>
            </a:r>
          </a:p>
          <a:p>
            <a:pPr marL="342900" indent="-342900">
              <a:buSzPct val="120000"/>
              <a:buFont typeface="Arial" panose="020B0604020202020204" pitchFamily="34" charset="0"/>
              <a:buChar char="•"/>
            </a:pPr>
            <a:endParaRPr lang="en-GB" sz="1800" b="0" i="0" dirty="0">
              <a:solidFill>
                <a:schemeClr val="tx1"/>
              </a:solidFill>
              <a:effectLst/>
              <a:latin typeface="+mn-lt"/>
            </a:endParaRPr>
          </a:p>
          <a:p>
            <a:pPr marL="342900" indent="-342900">
              <a:buSzPct val="120000"/>
              <a:buFont typeface="Arial" panose="020B0604020202020204" pitchFamily="34" charset="0"/>
              <a:buChar char="•"/>
            </a:pPr>
            <a:r>
              <a:rPr lang="en-GB" sz="1800" b="0" i="0" dirty="0">
                <a:solidFill>
                  <a:schemeClr val="tx1"/>
                </a:solidFill>
                <a:effectLst/>
                <a:latin typeface="+mn-lt"/>
              </a:rPr>
              <a:t>Industries like water, energy, and transport often rely on </a:t>
            </a:r>
            <a:r>
              <a:rPr lang="en-GB" sz="1800" b="1" i="0" dirty="0">
                <a:solidFill>
                  <a:schemeClr val="tx1"/>
                </a:solidFill>
                <a:effectLst/>
                <a:latin typeface="+mn-lt"/>
              </a:rPr>
              <a:t>public funding </a:t>
            </a:r>
            <a:r>
              <a:rPr lang="en-GB" sz="1800" b="0" i="0" dirty="0">
                <a:solidFill>
                  <a:schemeClr val="tx1"/>
                </a:solidFill>
                <a:effectLst/>
                <a:latin typeface="+mn-lt"/>
              </a:rPr>
              <a:t>and are </a:t>
            </a:r>
            <a:r>
              <a:rPr lang="en-GB" sz="1800" b="1" i="0" dirty="0">
                <a:solidFill>
                  <a:schemeClr val="tx1"/>
                </a:solidFill>
                <a:effectLst/>
                <a:latin typeface="+mn-lt"/>
              </a:rPr>
              <a:t>not typically fiscally profitable</a:t>
            </a:r>
            <a:r>
              <a:rPr lang="en-GB" sz="1800" b="0" i="0" dirty="0">
                <a:solidFill>
                  <a:schemeClr val="tx1"/>
                </a:solidFill>
                <a:effectLst/>
                <a:latin typeface="+mn-lt"/>
              </a:rPr>
              <a:t>, leading to intense competition for resources</a:t>
            </a:r>
          </a:p>
          <a:p>
            <a:pPr marL="342900" indent="-342900">
              <a:buSzPct val="120000"/>
              <a:buFont typeface="Arial" panose="020B0604020202020204" pitchFamily="34" charset="0"/>
              <a:buChar char="•"/>
            </a:pPr>
            <a:endParaRPr lang="en-GB" sz="1800" b="0" i="0" dirty="0">
              <a:solidFill>
                <a:schemeClr val="tx1"/>
              </a:solidFill>
              <a:effectLst/>
              <a:latin typeface="+mn-lt"/>
            </a:endParaRPr>
          </a:p>
          <a:p>
            <a:pPr marL="342900" indent="-342900">
              <a:buSzPct val="120000"/>
              <a:buFont typeface="Arial" panose="020B0604020202020204" pitchFamily="34" charset="0"/>
              <a:buChar char="•"/>
            </a:pPr>
            <a:r>
              <a:rPr lang="en-GB" sz="1800" b="1" i="0" dirty="0">
                <a:solidFill>
                  <a:schemeClr val="tx1"/>
                </a:solidFill>
                <a:effectLst/>
                <a:latin typeface="+mn-lt"/>
              </a:rPr>
              <a:t>Cost-benefit analyses (CBAs) </a:t>
            </a:r>
            <a:r>
              <a:rPr lang="en-GB" sz="1800" b="0" i="0" dirty="0">
                <a:solidFill>
                  <a:schemeClr val="tx1"/>
                </a:solidFill>
                <a:effectLst/>
                <a:latin typeface="+mn-lt"/>
              </a:rPr>
              <a:t>are utilized to evaluate the costs and benefits of various projects to identify the most valuable investment opportunities</a:t>
            </a:r>
          </a:p>
          <a:p>
            <a:pPr marL="342900" indent="-342900">
              <a:buSzPct val="120000"/>
              <a:buFont typeface="Arial" panose="020B0604020202020204" pitchFamily="34" charset="0"/>
              <a:buChar char="•"/>
            </a:pPr>
            <a:endParaRPr lang="en-GB" sz="1800" b="0" i="0" dirty="0">
              <a:solidFill>
                <a:schemeClr val="tx1"/>
              </a:solidFill>
              <a:effectLst/>
              <a:latin typeface="+mn-lt"/>
            </a:endParaRPr>
          </a:p>
          <a:p>
            <a:pPr marL="342900" indent="-342900">
              <a:buSzPct val="120000"/>
              <a:buFont typeface="Arial" panose="020B0604020202020204" pitchFamily="34" charset="0"/>
              <a:buChar char="•"/>
            </a:pPr>
            <a:r>
              <a:rPr lang="en-GB" sz="1800" b="0" i="0" dirty="0">
                <a:solidFill>
                  <a:schemeClr val="tx1"/>
                </a:solidFill>
                <a:effectLst/>
                <a:latin typeface="+mn-lt"/>
              </a:rPr>
              <a:t>CBA compares the </a:t>
            </a:r>
            <a:r>
              <a:rPr lang="en-GB" sz="1800" b="1" i="0" dirty="0">
                <a:solidFill>
                  <a:schemeClr val="tx1"/>
                </a:solidFill>
                <a:effectLst/>
                <a:latin typeface="+mn-lt"/>
              </a:rPr>
              <a:t>cost-benefit ratio (CBR) </a:t>
            </a:r>
            <a:r>
              <a:rPr lang="en-GB" sz="1800" b="0" i="0" dirty="0">
                <a:solidFill>
                  <a:schemeClr val="tx1"/>
                </a:solidFill>
                <a:effectLst/>
                <a:latin typeface="+mn-lt"/>
              </a:rPr>
              <a:t>of different projects, aiming to select the least-cost option that offers the </a:t>
            </a:r>
            <a:r>
              <a:rPr lang="en-GB" sz="1800" b="1" i="0" dirty="0">
                <a:solidFill>
                  <a:schemeClr val="tx1"/>
                </a:solidFill>
                <a:effectLst/>
                <a:latin typeface="+mn-lt"/>
              </a:rPr>
              <a:t>greatest benefit</a:t>
            </a:r>
          </a:p>
          <a:p>
            <a:pPr marL="342900" indent="-342900">
              <a:buSzPct val="120000"/>
              <a:buFont typeface="Arial" panose="020B0604020202020204" pitchFamily="34" charset="0"/>
              <a:buChar char="•"/>
            </a:pPr>
            <a:endParaRPr lang="en-GB" sz="1800" b="1" i="0" dirty="0">
              <a:solidFill>
                <a:schemeClr val="tx1"/>
              </a:solidFill>
              <a:effectLst/>
              <a:latin typeface="+mn-lt"/>
            </a:endParaRPr>
          </a:p>
          <a:p>
            <a:pPr marL="342900" indent="-342900">
              <a:buSzPct val="120000"/>
              <a:buFont typeface="Arial" panose="020B0604020202020204" pitchFamily="34" charset="0"/>
              <a:buChar char="•"/>
            </a:pPr>
            <a:r>
              <a:rPr lang="en-GB" sz="1800" b="0" i="0" dirty="0">
                <a:solidFill>
                  <a:schemeClr val="tx1"/>
                </a:solidFill>
                <a:effectLst/>
                <a:latin typeface="+mn-lt"/>
              </a:rPr>
              <a:t>Though CBA has historical significance dating back to the 1840s, its applicability in modern sustainable development is being challenged as too simplistic</a:t>
            </a:r>
            <a:endParaRPr lang="en-GB" dirty="0">
              <a:solidFill>
                <a:schemeClr val="tx1"/>
              </a:solidFill>
              <a:latin typeface="+mn-lt"/>
            </a:endParaRPr>
          </a:p>
        </p:txBody>
      </p:sp>
    </p:spTree>
    <p:extLst>
      <p:ext uri="{BB962C8B-B14F-4D97-AF65-F5344CB8AC3E}">
        <p14:creationId xmlns:p14="http://schemas.microsoft.com/office/powerpoint/2010/main" val="34277074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8B6F916-389C-FCBA-9B6B-99D4BE8AF90C}"/>
              </a:ext>
            </a:extLst>
          </p:cNvPr>
          <p:cNvSpPr/>
          <p:nvPr/>
        </p:nvSpPr>
        <p:spPr>
          <a:xfrm>
            <a:off x="838200" y="1292128"/>
            <a:ext cx="10766707" cy="5016758"/>
          </a:xfrm>
          <a:prstGeom prst="rect">
            <a:avLst/>
          </a:prstGeom>
          <a:solidFill>
            <a:schemeClr val="bg1"/>
          </a:solidFill>
        </p:spPr>
        <p:txBody>
          <a:bodyPr wrap="square">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S PGothic" pitchFamily="34" charset="-128"/>
                <a:cs typeface="+mn-cs"/>
              </a:defRPr>
            </a:lvl1pPr>
            <a:lvl2pPr marL="457200" algn="l" rtl="0" eaLnBrk="0" fontAlgn="base" hangingPunct="0">
              <a:spcBef>
                <a:spcPct val="0"/>
              </a:spcBef>
              <a:spcAft>
                <a:spcPct val="0"/>
              </a:spcAft>
              <a:defRPr sz="2400" kern="1200">
                <a:solidFill>
                  <a:schemeClr val="tx1"/>
                </a:solidFill>
                <a:latin typeface="Arial" charset="0"/>
                <a:ea typeface="MS PGothic" pitchFamily="34" charset="-128"/>
                <a:cs typeface="+mn-cs"/>
              </a:defRPr>
            </a:lvl2pPr>
            <a:lvl3pPr marL="914400" algn="l" rtl="0" eaLnBrk="0" fontAlgn="base" hangingPunct="0">
              <a:spcBef>
                <a:spcPct val="0"/>
              </a:spcBef>
              <a:spcAft>
                <a:spcPct val="0"/>
              </a:spcAft>
              <a:defRPr sz="2400" kern="1200">
                <a:solidFill>
                  <a:schemeClr val="tx1"/>
                </a:solidFill>
                <a:latin typeface="Arial" charset="0"/>
                <a:ea typeface="MS PGothic" pitchFamily="34" charset="-128"/>
                <a:cs typeface="+mn-cs"/>
              </a:defRPr>
            </a:lvl3pPr>
            <a:lvl4pPr marL="1371600" algn="l" rtl="0" eaLnBrk="0" fontAlgn="base" hangingPunct="0">
              <a:spcBef>
                <a:spcPct val="0"/>
              </a:spcBef>
              <a:spcAft>
                <a:spcPct val="0"/>
              </a:spcAft>
              <a:defRPr sz="2400" kern="1200">
                <a:solidFill>
                  <a:schemeClr val="tx1"/>
                </a:solidFill>
                <a:latin typeface="Arial" charset="0"/>
                <a:ea typeface="MS PGothic" pitchFamily="34" charset="-128"/>
                <a:cs typeface="+mn-cs"/>
              </a:defRPr>
            </a:lvl4pPr>
            <a:lvl5pPr marL="1828800" algn="l" rtl="0" eaLnBrk="0" fontAlgn="base" hangingPunct="0">
              <a:spcBef>
                <a:spcPct val="0"/>
              </a:spcBef>
              <a:spcAft>
                <a:spcPct val="0"/>
              </a:spcAft>
              <a:defRPr sz="2400" kern="1200">
                <a:solidFill>
                  <a:schemeClr val="tx1"/>
                </a:solidFill>
                <a:latin typeface="Arial" charset="0"/>
                <a:ea typeface="MS PGothic" pitchFamily="34" charset="-128"/>
                <a:cs typeface="+mn-cs"/>
              </a:defRPr>
            </a:lvl5pPr>
            <a:lvl6pPr marL="2286000" algn="l" defTabSz="914400" rtl="0" eaLnBrk="1" latinLnBrk="0" hangingPunct="1">
              <a:defRPr sz="2400" kern="1200">
                <a:solidFill>
                  <a:schemeClr val="tx1"/>
                </a:solidFill>
                <a:latin typeface="Arial" charset="0"/>
                <a:ea typeface="MS PGothic" pitchFamily="34" charset="-128"/>
                <a:cs typeface="+mn-cs"/>
              </a:defRPr>
            </a:lvl6pPr>
            <a:lvl7pPr marL="2743200" algn="l" defTabSz="914400" rtl="0" eaLnBrk="1" latinLnBrk="0" hangingPunct="1">
              <a:defRPr sz="2400" kern="1200">
                <a:solidFill>
                  <a:schemeClr val="tx1"/>
                </a:solidFill>
                <a:latin typeface="Arial" charset="0"/>
                <a:ea typeface="MS PGothic" pitchFamily="34" charset="-128"/>
                <a:cs typeface="+mn-cs"/>
              </a:defRPr>
            </a:lvl7pPr>
            <a:lvl8pPr marL="3200400" algn="l" defTabSz="914400" rtl="0" eaLnBrk="1" latinLnBrk="0" hangingPunct="1">
              <a:defRPr sz="2400" kern="1200">
                <a:solidFill>
                  <a:schemeClr val="tx1"/>
                </a:solidFill>
                <a:latin typeface="Arial" charset="0"/>
                <a:ea typeface="MS PGothic" pitchFamily="34" charset="-128"/>
                <a:cs typeface="+mn-cs"/>
              </a:defRPr>
            </a:lvl8pPr>
            <a:lvl9pPr marL="3657600" algn="l" defTabSz="914400" rtl="0" eaLnBrk="1" latinLnBrk="0" hangingPunct="1">
              <a:defRPr sz="2400" kern="1200">
                <a:solidFill>
                  <a:schemeClr val="tx1"/>
                </a:solidFill>
                <a:latin typeface="Arial" charset="0"/>
                <a:ea typeface="MS PGothic" pitchFamily="34" charset="-128"/>
                <a:cs typeface="+mn-cs"/>
              </a:defRPr>
            </a:lvl9pPr>
          </a:lstStyle>
          <a:p>
            <a:r>
              <a:rPr lang="en-GB" sz="2000" b="1" dirty="0">
                <a:solidFill>
                  <a:schemeClr val="accent5">
                    <a:lumMod val="60000"/>
                    <a:lumOff val="40000"/>
                  </a:schemeClr>
                </a:solidFill>
              </a:rPr>
              <a:t>Cost-Benefit Analysis (CBA)</a:t>
            </a:r>
          </a:p>
          <a:p>
            <a:pPr lvl="0"/>
            <a:endParaRPr lang="en-GB" sz="2000" dirty="0">
              <a:solidFill>
                <a:schemeClr val="bg2">
                  <a:lumMod val="25000"/>
                </a:schemeClr>
              </a:solidFill>
              <a:latin typeface="Calibri" panose="020F0502020204030204" pitchFamily="34" charset="0"/>
              <a:ea typeface="Calibri" panose="020F0502020204030204" pitchFamily="34" charset="0"/>
              <a:cs typeface="Calibri" panose="020F0502020204030204" pitchFamily="34" charset="0"/>
            </a:endParaRPr>
          </a:p>
          <a:p>
            <a:pPr marL="285750" lvl="0" indent="-285750">
              <a:buFont typeface="Arial" panose="020B0604020202020204" pitchFamily="34" charset="0"/>
              <a:buChar char="•"/>
            </a:pPr>
            <a:r>
              <a:rPr lang="en-GB" sz="2000" dirty="0">
                <a:solidFill>
                  <a:schemeClr val="bg2">
                    <a:lumMod val="25000"/>
                  </a:schemeClr>
                </a:solidFill>
                <a:latin typeface="Calibri" panose="020F0502020204030204" pitchFamily="34" charset="0"/>
                <a:ea typeface="Calibri" panose="020F0502020204030204" pitchFamily="34" charset="0"/>
                <a:cs typeface="Calibri" panose="020F0502020204030204" pitchFamily="34" charset="0"/>
              </a:rPr>
              <a:t>Do the </a:t>
            </a:r>
            <a:r>
              <a:rPr lang="en-GB" sz="2000" b="1" dirty="0">
                <a:solidFill>
                  <a:schemeClr val="bg2">
                    <a:lumMod val="25000"/>
                  </a:schemeClr>
                </a:solidFill>
                <a:latin typeface="Calibri" panose="020F0502020204030204" pitchFamily="34" charset="0"/>
                <a:ea typeface="Calibri" panose="020F0502020204030204" pitchFamily="34" charset="0"/>
                <a:cs typeface="Calibri" panose="020F0502020204030204" pitchFamily="34" charset="0"/>
              </a:rPr>
              <a:t>risk analysis without an adaptation option</a:t>
            </a:r>
          </a:p>
          <a:p>
            <a:pPr marL="285750" lvl="0" indent="-285750">
              <a:buFont typeface="Arial" panose="020B0604020202020204" pitchFamily="34" charset="0"/>
              <a:buChar char="•"/>
            </a:pPr>
            <a:endParaRPr lang="en-GB" sz="2000" b="1" dirty="0">
              <a:solidFill>
                <a:schemeClr val="bg2">
                  <a:lumMod val="25000"/>
                </a:schemeClr>
              </a:solidFill>
              <a:latin typeface="Calibri" panose="020F0502020204030204" pitchFamily="34" charset="0"/>
              <a:ea typeface="Calibri" panose="020F0502020204030204" pitchFamily="34" charset="0"/>
              <a:cs typeface="Calibri" panose="020F0502020204030204" pitchFamily="34" charset="0"/>
            </a:endParaRPr>
          </a:p>
          <a:p>
            <a:pPr marL="285750" lvl="0" indent="-285750">
              <a:buFont typeface="Arial" panose="020B0604020202020204" pitchFamily="34" charset="0"/>
              <a:buChar char="•"/>
            </a:pPr>
            <a:r>
              <a:rPr lang="en-GB" sz="2000" b="1" dirty="0">
                <a:solidFill>
                  <a:schemeClr val="bg2">
                    <a:lumMod val="25000"/>
                  </a:schemeClr>
                </a:solidFill>
                <a:latin typeface="Calibri" panose="020F0502020204030204" pitchFamily="34" charset="0"/>
                <a:ea typeface="Calibri" panose="020F0502020204030204" pitchFamily="34" charset="0"/>
                <a:cs typeface="Calibri" panose="020F0502020204030204" pitchFamily="34" charset="0"/>
              </a:rPr>
              <a:t>Introduce an adaptation option</a:t>
            </a:r>
          </a:p>
          <a:p>
            <a:pPr marL="742950" lvl="1" indent="-285750">
              <a:buFont typeface="Arial" panose="020B0604020202020204" pitchFamily="34" charset="0"/>
              <a:buChar char="•"/>
            </a:pPr>
            <a:r>
              <a:rPr lang="en-GB" sz="2000" dirty="0">
                <a:solidFill>
                  <a:schemeClr val="bg2">
                    <a:lumMod val="25000"/>
                  </a:schemeClr>
                </a:solidFill>
                <a:latin typeface="Calibri" panose="020F0502020204030204" pitchFamily="34" charset="0"/>
                <a:ea typeface="Calibri" panose="020F0502020204030204" pitchFamily="34" charset="0"/>
                <a:cs typeface="Calibri" panose="020F0502020204030204" pitchFamily="34" charset="0"/>
              </a:rPr>
              <a:t>Get the </a:t>
            </a:r>
            <a:r>
              <a:rPr lang="en-GB" sz="2000" b="1" dirty="0">
                <a:solidFill>
                  <a:schemeClr val="bg2">
                    <a:lumMod val="25000"/>
                  </a:schemeClr>
                </a:solidFill>
                <a:latin typeface="Calibri" panose="020F0502020204030204" pitchFamily="34" charset="0"/>
                <a:ea typeface="Calibri" panose="020F0502020204030204" pitchFamily="34" charset="0"/>
                <a:cs typeface="Calibri" panose="020F0502020204030204" pitchFamily="34" charset="0"/>
              </a:rPr>
              <a:t>initial investment costs + maintenance costs (C = Costs)</a:t>
            </a:r>
          </a:p>
          <a:p>
            <a:pPr marL="285750" lvl="0" indent="-285750">
              <a:buFont typeface="Arial" panose="020B0604020202020204" pitchFamily="34" charset="0"/>
              <a:buChar char="•"/>
            </a:pPr>
            <a:endParaRPr lang="en-GB" sz="2000" b="1" dirty="0">
              <a:solidFill>
                <a:schemeClr val="bg2">
                  <a:lumMod val="25000"/>
                </a:schemeClr>
              </a:solidFill>
              <a:latin typeface="Calibri" panose="020F0502020204030204" pitchFamily="34" charset="0"/>
              <a:ea typeface="Calibri" panose="020F0502020204030204" pitchFamily="34" charset="0"/>
              <a:cs typeface="Calibri" panose="020F0502020204030204" pitchFamily="34" charset="0"/>
            </a:endParaRPr>
          </a:p>
          <a:p>
            <a:pPr marL="285750" lvl="0" indent="-285750">
              <a:buFont typeface="Arial" panose="020B0604020202020204" pitchFamily="34" charset="0"/>
              <a:buChar char="•"/>
            </a:pPr>
            <a:r>
              <a:rPr lang="en-GB" sz="2000" dirty="0">
                <a:solidFill>
                  <a:schemeClr val="bg2">
                    <a:lumMod val="25000"/>
                  </a:schemeClr>
                </a:solidFill>
                <a:latin typeface="Calibri" panose="020F0502020204030204" pitchFamily="34" charset="0"/>
                <a:ea typeface="Calibri" panose="020F0502020204030204" pitchFamily="34" charset="0"/>
                <a:cs typeface="Calibri" panose="020F0502020204030204" pitchFamily="34" charset="0"/>
              </a:rPr>
              <a:t>Redo the </a:t>
            </a:r>
            <a:r>
              <a:rPr lang="en-GB" sz="2000" b="1" dirty="0">
                <a:solidFill>
                  <a:schemeClr val="bg2">
                    <a:lumMod val="25000"/>
                  </a:schemeClr>
                </a:solidFill>
                <a:latin typeface="Calibri" panose="020F0502020204030204" pitchFamily="34" charset="0"/>
                <a:ea typeface="Calibri" panose="020F0502020204030204" pitchFamily="34" charset="0"/>
                <a:cs typeface="Calibri" panose="020F0502020204030204" pitchFamily="34" charset="0"/>
              </a:rPr>
              <a:t>risk analysis with the effect of the adaptation option</a:t>
            </a:r>
          </a:p>
          <a:p>
            <a:pPr marL="285750" lvl="0" indent="-285750">
              <a:buFont typeface="Arial" panose="020B0604020202020204" pitchFamily="34" charset="0"/>
              <a:buChar char="•"/>
            </a:pPr>
            <a:endParaRPr lang="en-GB" sz="2000" b="1" dirty="0">
              <a:solidFill>
                <a:schemeClr val="bg2">
                  <a:lumMod val="25000"/>
                </a:schemeClr>
              </a:solidFill>
              <a:latin typeface="Calibri" panose="020F0502020204030204" pitchFamily="34" charset="0"/>
              <a:ea typeface="Calibri" panose="020F0502020204030204" pitchFamily="34" charset="0"/>
              <a:cs typeface="Calibri" panose="020F0502020204030204" pitchFamily="34" charset="0"/>
            </a:endParaRPr>
          </a:p>
          <a:p>
            <a:pPr marL="285750" lvl="0" indent="-285750">
              <a:buFont typeface="Arial" panose="020B0604020202020204" pitchFamily="34" charset="0"/>
              <a:buChar char="•"/>
            </a:pPr>
            <a:r>
              <a:rPr lang="en-GB" sz="2000" b="1" dirty="0">
                <a:solidFill>
                  <a:schemeClr val="bg2">
                    <a:lumMod val="25000"/>
                  </a:schemeClr>
                </a:solidFill>
                <a:latin typeface="Calibri" panose="020F0502020204030204" pitchFamily="34" charset="0"/>
                <a:ea typeface="Calibri" panose="020F0502020204030204" pitchFamily="34" charset="0"/>
                <a:cs typeface="Calibri" panose="020F0502020204030204" pitchFamily="34" charset="0"/>
              </a:rPr>
              <a:t>Find the avoided losses (B = Benefits)</a:t>
            </a:r>
          </a:p>
          <a:p>
            <a:pPr marL="285750" lvl="0" indent="-285750">
              <a:buFont typeface="Arial" panose="020B0604020202020204" pitchFamily="34" charset="0"/>
              <a:buChar char="•"/>
            </a:pPr>
            <a:endParaRPr lang="en-GB" sz="2000" b="1" dirty="0">
              <a:solidFill>
                <a:schemeClr val="bg2">
                  <a:lumMod val="25000"/>
                </a:schemeClr>
              </a:solidFill>
              <a:latin typeface="Calibri" panose="020F0502020204030204" pitchFamily="34" charset="0"/>
              <a:ea typeface="Calibri" panose="020F0502020204030204" pitchFamily="34" charset="0"/>
              <a:cs typeface="Calibri" panose="020F0502020204030204" pitchFamily="34" charset="0"/>
            </a:endParaRPr>
          </a:p>
          <a:p>
            <a:pPr marL="285750" lvl="0" indent="-285750">
              <a:buFont typeface="Arial" panose="020B0604020202020204" pitchFamily="34" charset="0"/>
              <a:buChar char="•"/>
            </a:pPr>
            <a:r>
              <a:rPr lang="en-GB" sz="2000" dirty="0">
                <a:solidFill>
                  <a:schemeClr val="bg2">
                    <a:lumMod val="25000"/>
                  </a:schemeClr>
                </a:solidFill>
                <a:latin typeface="Calibri" panose="020F0502020204030204" pitchFamily="34" charset="0"/>
                <a:ea typeface="Calibri" panose="020F0502020204030204" pitchFamily="34" charset="0"/>
                <a:cs typeface="Calibri" panose="020F0502020204030204" pitchFamily="34" charset="0"/>
              </a:rPr>
              <a:t>Find the </a:t>
            </a:r>
            <a:r>
              <a:rPr lang="en-GB" sz="2000" b="1" dirty="0">
                <a:solidFill>
                  <a:schemeClr val="bg2">
                    <a:lumMod val="25000"/>
                  </a:schemeClr>
                </a:solidFill>
                <a:latin typeface="Calibri" panose="020F0502020204030204" pitchFamily="34" charset="0"/>
                <a:ea typeface="Calibri" panose="020F0502020204030204" pitchFamily="34" charset="0"/>
                <a:cs typeface="Calibri" panose="020F0502020204030204" pitchFamily="34" charset="0"/>
              </a:rPr>
              <a:t>NPV (Net Present Value) of costs (NPV C) and NPV avoided loss (NPV B)</a:t>
            </a:r>
          </a:p>
          <a:p>
            <a:pPr marL="742950" lvl="1" indent="-285750">
              <a:buFont typeface="Arial" panose="020B0604020202020204" pitchFamily="34" charset="0"/>
              <a:buChar char="•"/>
            </a:pPr>
            <a:r>
              <a:rPr lang="en-GB" sz="2000" dirty="0">
                <a:solidFill>
                  <a:schemeClr val="bg2">
                    <a:lumMod val="25000"/>
                  </a:schemeClr>
                </a:solidFill>
                <a:latin typeface="Calibri" panose="020F0502020204030204" pitchFamily="34" charset="0"/>
                <a:ea typeface="Calibri" panose="020F0502020204030204" pitchFamily="34" charset="0"/>
                <a:cs typeface="Calibri" panose="020F0502020204030204" pitchFamily="34" charset="0"/>
              </a:rPr>
              <a:t>Assume a discount rate</a:t>
            </a:r>
          </a:p>
          <a:p>
            <a:pPr marL="285750" lvl="0" indent="-285750">
              <a:buFont typeface="Arial" panose="020B0604020202020204" pitchFamily="34" charset="0"/>
              <a:buChar char="•"/>
            </a:pPr>
            <a:endParaRPr lang="en-GB" sz="2000" dirty="0">
              <a:solidFill>
                <a:schemeClr val="bg2">
                  <a:lumMod val="25000"/>
                </a:schemeClr>
              </a:solidFill>
              <a:latin typeface="Calibri" panose="020F0502020204030204" pitchFamily="34" charset="0"/>
              <a:ea typeface="Calibri" panose="020F0502020204030204" pitchFamily="34" charset="0"/>
              <a:cs typeface="Calibri" panose="020F0502020204030204" pitchFamily="34" charset="0"/>
            </a:endParaRPr>
          </a:p>
          <a:p>
            <a:pPr marL="285750" lvl="0" indent="-285750">
              <a:buFont typeface="Arial" panose="020B0604020202020204" pitchFamily="34" charset="0"/>
              <a:buChar char="•"/>
            </a:pPr>
            <a:r>
              <a:rPr lang="en-GB" sz="2000" dirty="0">
                <a:solidFill>
                  <a:schemeClr val="bg2">
                    <a:lumMod val="25000"/>
                  </a:schemeClr>
                </a:solidFill>
                <a:latin typeface="Calibri" panose="020F0502020204030204" pitchFamily="34" charset="0"/>
                <a:ea typeface="Calibri" panose="020F0502020204030204" pitchFamily="34" charset="0"/>
                <a:cs typeface="Calibri" panose="020F0502020204030204" pitchFamily="34" charset="0"/>
              </a:rPr>
              <a:t>Find the </a:t>
            </a:r>
            <a:r>
              <a:rPr lang="en-GB" sz="2000" b="1" dirty="0">
                <a:solidFill>
                  <a:schemeClr val="bg2">
                    <a:lumMod val="25000"/>
                  </a:schemeClr>
                </a:solidFill>
                <a:latin typeface="Calibri" panose="020F0502020204030204" pitchFamily="34" charset="0"/>
                <a:ea typeface="Calibri" panose="020F0502020204030204" pitchFamily="34" charset="0"/>
                <a:cs typeface="Calibri" panose="020F0502020204030204" pitchFamily="34" charset="0"/>
              </a:rPr>
              <a:t>Benefit Cost ratio (BCR) = NPV B/NPV C</a:t>
            </a:r>
          </a:p>
          <a:p>
            <a:pPr marL="285750" lvl="0" indent="-285750">
              <a:buFont typeface="Arial" panose="020B0604020202020204" pitchFamily="34" charset="0"/>
              <a:buChar char="•"/>
            </a:pPr>
            <a:endParaRPr lang="en-US" sz="2000" b="1" dirty="0">
              <a:solidFill>
                <a:schemeClr val="bg2">
                  <a:lumMod val="25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5" name="Google Shape;167;p13">
            <a:extLst>
              <a:ext uri="{FF2B5EF4-FFF2-40B4-BE49-F238E27FC236}">
                <a16:creationId xmlns:a16="http://schemas.microsoft.com/office/drawing/2014/main" id="{5033B663-14B6-7EA5-B09C-A8C2ED58BBA7}"/>
              </a:ext>
            </a:extLst>
          </p:cNvPr>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7.2 </a:t>
            </a:r>
            <a:r>
              <a:rPr lang="en-GB" sz="2800" dirty="0">
                <a:solidFill>
                  <a:srgbClr val="C00000"/>
                </a:solidFill>
              </a:rPr>
              <a:t>Evaluating actions</a:t>
            </a:r>
            <a:endParaRPr sz="2800" dirty="0">
              <a:solidFill>
                <a:srgbClr val="C00000"/>
              </a:solidFill>
            </a:endParaRPr>
          </a:p>
        </p:txBody>
      </p:sp>
    </p:spTree>
    <p:extLst>
      <p:ext uri="{BB962C8B-B14F-4D97-AF65-F5344CB8AC3E}">
        <p14:creationId xmlns:p14="http://schemas.microsoft.com/office/powerpoint/2010/main" val="15211134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5">
            <a:extLst>
              <a:ext uri="{FF2B5EF4-FFF2-40B4-BE49-F238E27FC236}">
                <a16:creationId xmlns:a16="http://schemas.microsoft.com/office/drawing/2014/main" id="{60BC66AF-187E-E19B-88A4-AE2C23364D37}"/>
              </a:ext>
            </a:extLst>
          </p:cNvPr>
          <p:cNvSpPr txBox="1">
            <a:spLocks/>
          </p:cNvSpPr>
          <p:nvPr/>
        </p:nvSpPr>
        <p:spPr>
          <a:xfrm>
            <a:off x="838200" y="1567656"/>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effectLst/>
              <a:uLnTx/>
              <a:uFillTx/>
              <a:latin typeface="Calibri" panose="020F0502020204030204"/>
              <a:ea typeface="+mn-ea"/>
              <a:cs typeface="+mn-cs"/>
            </a:endParaRPr>
          </a:p>
        </p:txBody>
      </p:sp>
      <p:sp>
        <p:nvSpPr>
          <p:cNvPr id="6" name="Slide Number Placeholder 2">
            <a:extLst>
              <a:ext uri="{FF2B5EF4-FFF2-40B4-BE49-F238E27FC236}">
                <a16:creationId xmlns:a16="http://schemas.microsoft.com/office/drawing/2014/main" id="{3D98E154-C5D0-C491-FCCA-2A5F784DED23}"/>
              </a:ext>
            </a:extLst>
          </p:cNvPr>
          <p:cNvSpPr>
            <a:spLocks noGrp="1"/>
          </p:cNvSpPr>
          <p:nvPr>
            <p:ph type="sldNum" sz="quarter" idx="12"/>
          </p:nvPr>
        </p:nvSpPr>
        <p:spPr>
          <a:xfrm>
            <a:off x="11798300" y="6565900"/>
            <a:ext cx="393700" cy="292100"/>
          </a:xfrm>
        </p:spPr>
        <p:txBody>
          <a:bodyPr/>
          <a:lstStyle/>
          <a:p>
            <a:fld id="{330EA680-D336-4FF7-8B7A-9848BB0A1C32}" type="slidenum">
              <a:rPr lang="en-GB" smtClean="0"/>
              <a:t>15</a:t>
            </a:fld>
            <a:endParaRPr lang="en-GB"/>
          </a:p>
        </p:txBody>
      </p:sp>
      <p:sp>
        <p:nvSpPr>
          <p:cNvPr id="7" name="TextBox 6">
            <a:extLst>
              <a:ext uri="{FF2B5EF4-FFF2-40B4-BE49-F238E27FC236}">
                <a16:creationId xmlns:a16="http://schemas.microsoft.com/office/drawing/2014/main" id="{60BE53CF-417E-459C-3649-9B41F8252D93}"/>
              </a:ext>
            </a:extLst>
          </p:cNvPr>
          <p:cNvSpPr txBox="1"/>
          <p:nvPr/>
        </p:nvSpPr>
        <p:spPr>
          <a:xfrm>
            <a:off x="838199" y="1673107"/>
            <a:ext cx="4122684" cy="3139321"/>
          </a:xfrm>
          <a:prstGeom prst="rect">
            <a:avLst/>
          </a:prstGeom>
          <a:noFill/>
        </p:spPr>
        <p:txBody>
          <a:bodyPr wrap="square">
            <a:spAutoFit/>
          </a:bodyPr>
          <a:lstStyle/>
          <a:p>
            <a:pPr marL="285750" indent="-285750">
              <a:buFont typeface="Arial" panose="020B0604020202020204" pitchFamily="34" charset="0"/>
              <a:buChar char="•"/>
            </a:pPr>
            <a:r>
              <a:rPr lang="en-GB" sz="1800" dirty="0">
                <a:latin typeface="Calibri" panose="020F0502020204030204" pitchFamily="34" charset="0"/>
                <a:ea typeface="Calibri" panose="020F0502020204030204" pitchFamily="34" charset="0"/>
                <a:cs typeface="Calibri" panose="020F0502020204030204" pitchFamily="34" charset="0"/>
              </a:rPr>
              <a:t>Net Present Value (NPV) quantifies value in today's terms</a:t>
            </a:r>
          </a:p>
          <a:p>
            <a:pPr marL="285750" indent="-285750">
              <a:buFont typeface="Arial" panose="020B0604020202020204" pitchFamily="34" charset="0"/>
              <a:buChar char="•"/>
            </a:pPr>
            <a:endParaRPr lang="en-GB" sz="1800"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1800" dirty="0">
                <a:latin typeface="Calibri" panose="020F0502020204030204" pitchFamily="34" charset="0"/>
                <a:ea typeface="Calibri" panose="020F0502020204030204" pitchFamily="34" charset="0"/>
                <a:cs typeface="Calibri" panose="020F0502020204030204" pitchFamily="34" charset="0"/>
              </a:rPr>
              <a:t>Handles risk through discounting</a:t>
            </a:r>
          </a:p>
          <a:p>
            <a:pPr marL="285750" indent="-285750">
              <a:buFont typeface="Arial" panose="020B0604020202020204" pitchFamily="34" charset="0"/>
              <a:buChar char="•"/>
            </a:pPr>
            <a:endParaRPr lang="en-GB" sz="1800"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1800" dirty="0">
                <a:latin typeface="Calibri" panose="020F0502020204030204" pitchFamily="34" charset="0"/>
                <a:ea typeface="Calibri" panose="020F0502020204030204" pitchFamily="34" charset="0"/>
                <a:cs typeface="Calibri" panose="020F0502020204030204" pitchFamily="34" charset="0"/>
              </a:rPr>
              <a:t>Maintenance costs are ongoing expenses to keep a project’s outputs functional and efficient. They include repairs, updates, cleaning, staff, and utilities, and are key to long-term sustainability</a:t>
            </a:r>
          </a:p>
        </p:txBody>
      </p:sp>
      <p:pic>
        <p:nvPicPr>
          <p:cNvPr id="8" name="Picture 7">
            <a:extLst>
              <a:ext uri="{FF2B5EF4-FFF2-40B4-BE49-F238E27FC236}">
                <a16:creationId xmlns:a16="http://schemas.microsoft.com/office/drawing/2014/main" id="{53B560F9-5534-1E1B-3C09-797906D40C62}"/>
              </a:ext>
            </a:extLst>
          </p:cNvPr>
          <p:cNvPicPr>
            <a:picLocks noChangeAspect="1"/>
          </p:cNvPicPr>
          <p:nvPr/>
        </p:nvPicPr>
        <p:blipFill>
          <a:blip r:embed="rId3"/>
          <a:stretch>
            <a:fillRect/>
          </a:stretch>
        </p:blipFill>
        <p:spPr>
          <a:xfrm>
            <a:off x="838199" y="4896410"/>
            <a:ext cx="1809843" cy="673135"/>
          </a:xfrm>
          <a:prstGeom prst="rect">
            <a:avLst/>
          </a:prstGeom>
        </p:spPr>
      </p:pic>
      <p:sp>
        <p:nvSpPr>
          <p:cNvPr id="9" name="TextBox 8">
            <a:extLst>
              <a:ext uri="{FF2B5EF4-FFF2-40B4-BE49-F238E27FC236}">
                <a16:creationId xmlns:a16="http://schemas.microsoft.com/office/drawing/2014/main" id="{F0407316-6582-648D-6EC8-1A8986F1E2AA}"/>
              </a:ext>
            </a:extLst>
          </p:cNvPr>
          <p:cNvSpPr txBox="1"/>
          <p:nvPr/>
        </p:nvSpPr>
        <p:spPr>
          <a:xfrm>
            <a:off x="838201" y="5569545"/>
            <a:ext cx="8534400" cy="738664"/>
          </a:xfrm>
          <a:prstGeom prst="rect">
            <a:avLst/>
          </a:prstGeom>
          <a:noFill/>
        </p:spPr>
        <p:txBody>
          <a:bodyPr wrap="square">
            <a:spAutoFit/>
          </a:bodyPr>
          <a:lstStyle/>
          <a:p>
            <a:r>
              <a:rPr lang="en-GB" sz="1400" dirty="0">
                <a:latin typeface="Calibri" panose="020F0502020204030204" pitchFamily="34" charset="0"/>
                <a:ea typeface="Calibri" panose="020F0502020204030204" pitchFamily="34" charset="0"/>
                <a:cs typeface="Calibri" panose="020F0502020204030204" pitchFamily="34" charset="0"/>
              </a:rPr>
              <a:t>NPV = net present value</a:t>
            </a:r>
          </a:p>
          <a:p>
            <a:r>
              <a:rPr lang="en-GB" sz="1400" dirty="0" err="1">
                <a:latin typeface="Calibri" panose="020F0502020204030204" pitchFamily="34" charset="0"/>
                <a:ea typeface="Calibri" panose="020F0502020204030204" pitchFamily="34" charset="0"/>
                <a:cs typeface="Calibri" panose="020F0502020204030204" pitchFamily="34" charset="0"/>
              </a:rPr>
              <a:t>NCFt</a:t>
            </a:r>
            <a:r>
              <a:rPr lang="en-GB" sz="1400" dirty="0">
                <a:latin typeface="Calibri" panose="020F0502020204030204" pitchFamily="34" charset="0"/>
                <a:ea typeface="Calibri" panose="020F0502020204030204" pitchFamily="34" charset="0"/>
                <a:cs typeface="Calibri" panose="020F0502020204030204" pitchFamily="34" charset="0"/>
              </a:rPr>
              <a:t> = net cash flow in year t</a:t>
            </a:r>
          </a:p>
          <a:p>
            <a:r>
              <a:rPr lang="en-GB" sz="1400" dirty="0">
                <a:latin typeface="Calibri" panose="020F0502020204030204" pitchFamily="34" charset="0"/>
                <a:ea typeface="Calibri" panose="020F0502020204030204" pitchFamily="34" charset="0"/>
                <a:cs typeface="Calibri" panose="020F0502020204030204" pitchFamily="34" charset="0"/>
              </a:rPr>
              <a:t>r = discount rate</a:t>
            </a:r>
          </a:p>
        </p:txBody>
      </p:sp>
      <p:pic>
        <p:nvPicPr>
          <p:cNvPr id="10" name="Picture 9">
            <a:extLst>
              <a:ext uri="{FF2B5EF4-FFF2-40B4-BE49-F238E27FC236}">
                <a16:creationId xmlns:a16="http://schemas.microsoft.com/office/drawing/2014/main" id="{89055F3F-F317-4145-FAFB-B4826757EB61}"/>
              </a:ext>
            </a:extLst>
          </p:cNvPr>
          <p:cNvPicPr>
            <a:picLocks noChangeAspect="1"/>
          </p:cNvPicPr>
          <p:nvPr/>
        </p:nvPicPr>
        <p:blipFill>
          <a:blip r:embed="rId4"/>
          <a:stretch>
            <a:fillRect/>
          </a:stretch>
        </p:blipFill>
        <p:spPr>
          <a:xfrm>
            <a:off x="4891692" y="2153224"/>
            <a:ext cx="6862941" cy="3416321"/>
          </a:xfrm>
          <a:prstGeom prst="rect">
            <a:avLst/>
          </a:prstGeom>
        </p:spPr>
      </p:pic>
      <p:sp>
        <p:nvSpPr>
          <p:cNvPr id="11" name="Google Shape;167;p13">
            <a:extLst>
              <a:ext uri="{FF2B5EF4-FFF2-40B4-BE49-F238E27FC236}">
                <a16:creationId xmlns:a16="http://schemas.microsoft.com/office/drawing/2014/main" id="{C6ECF09A-D130-0426-E42B-B962837EDD6E}"/>
              </a:ext>
            </a:extLst>
          </p:cNvPr>
          <p:cNvSpPr txBox="1">
            <a:spLocks/>
          </p:cNvSpPr>
          <p:nvPr/>
        </p:nvSpPr>
        <p:spPr>
          <a:xfrm>
            <a:off x="990600" y="517525"/>
            <a:ext cx="10515600" cy="708763"/>
          </a:xfrm>
          <a:prstGeom prst="rect">
            <a:avLst/>
          </a:prstGeom>
          <a:noFill/>
          <a:ln>
            <a:noFill/>
          </a:ln>
        </p:spPr>
        <p:txBody>
          <a:bodyPr spcFirstLastPara="1" wrap="square" lIns="91425" tIns="45700" rIns="91425" bIns="45700" anchor="b" anchorCtr="0">
            <a:noAutofit/>
          </a:bodyPr>
          <a:lstStyle>
            <a:lvl1pPr lvl="0" algn="l" defTabSz="914400" rtl="0" eaLnBrk="1" latinLnBrk="0" hangingPunct="1">
              <a:lnSpc>
                <a:spcPct val="90000"/>
              </a:lnSpc>
              <a:spcBef>
                <a:spcPts val="0"/>
              </a:spcBef>
              <a:spcAft>
                <a:spcPts val="0"/>
              </a:spcAft>
              <a:buClr>
                <a:schemeClr val="dk1"/>
              </a:buClr>
              <a:buSzPts val="4400"/>
              <a:buFont typeface="Helvetica Neue"/>
              <a:buNone/>
              <a:defRPr sz="2800" b="1" i="0" kern="1200">
                <a:solidFill>
                  <a:schemeClr val="tx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buFont typeface="Calibri"/>
              <a:buNone/>
            </a:pPr>
            <a:r>
              <a:rPr lang="sv-SE">
                <a:solidFill>
                  <a:srgbClr val="C00000"/>
                </a:solidFill>
              </a:rPr>
              <a:t>7.2 Evaluating actions</a:t>
            </a:r>
            <a:endParaRPr lang="sv-SE" dirty="0">
              <a:solidFill>
                <a:srgbClr val="C00000"/>
              </a:solidFill>
            </a:endParaRPr>
          </a:p>
        </p:txBody>
      </p:sp>
      <p:sp>
        <p:nvSpPr>
          <p:cNvPr id="13" name="TextBox 12">
            <a:extLst>
              <a:ext uri="{FF2B5EF4-FFF2-40B4-BE49-F238E27FC236}">
                <a16:creationId xmlns:a16="http://schemas.microsoft.com/office/drawing/2014/main" id="{C92E94FC-E90C-5F9F-2A3E-8D6FB6F70E1D}"/>
              </a:ext>
            </a:extLst>
          </p:cNvPr>
          <p:cNvSpPr txBox="1"/>
          <p:nvPr/>
        </p:nvSpPr>
        <p:spPr>
          <a:xfrm>
            <a:off x="838198" y="1226288"/>
            <a:ext cx="7428471" cy="369332"/>
          </a:xfrm>
          <a:prstGeom prst="rect">
            <a:avLst/>
          </a:prstGeom>
          <a:noFill/>
        </p:spPr>
        <p:txBody>
          <a:bodyPr wrap="square">
            <a:spAutoFit/>
          </a:bodyPr>
          <a:lstStyle/>
          <a:p>
            <a:pPr marL="0" lvl="0" indent="0">
              <a:spcBef>
                <a:spcPts val="0"/>
              </a:spcBef>
              <a:buClr>
                <a:schemeClr val="dk1"/>
              </a:buClr>
              <a:buSzPts val="2800"/>
              <a:buNone/>
            </a:pPr>
            <a:r>
              <a:rPr lang="en-GB" b="1" dirty="0">
                <a:solidFill>
                  <a:schemeClr val="accent5">
                    <a:lumMod val="60000"/>
                    <a:lumOff val="40000"/>
                  </a:schemeClr>
                </a:solidFill>
              </a:rPr>
              <a:t>CBA </a:t>
            </a:r>
            <a:r>
              <a:rPr lang="en-GB" sz="1800" b="1" dirty="0">
                <a:solidFill>
                  <a:schemeClr val="accent5">
                    <a:lumMod val="60000"/>
                    <a:lumOff val="40000"/>
                  </a:schemeClr>
                </a:solidFill>
              </a:rPr>
              <a:t>– Net Present Value and maintenance costs</a:t>
            </a:r>
          </a:p>
        </p:txBody>
      </p:sp>
    </p:spTree>
    <p:extLst>
      <p:ext uri="{BB962C8B-B14F-4D97-AF65-F5344CB8AC3E}">
        <p14:creationId xmlns:p14="http://schemas.microsoft.com/office/powerpoint/2010/main" val="6930887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199" y="1231900"/>
            <a:ext cx="9599763" cy="4841096"/>
          </a:xfrm>
          <a:prstGeom prst="rect">
            <a:avLst/>
          </a:prstGeom>
          <a:noFill/>
          <a:ln>
            <a:noFill/>
          </a:ln>
        </p:spPr>
        <p:txBody>
          <a:bodyPr spcFirstLastPara="1" wrap="square" lIns="91425" tIns="45700" rIns="91425" bIns="45700" anchor="t" anchorCtr="0">
            <a:noAutofit/>
          </a:bodyPr>
          <a:lstStyle/>
          <a:p>
            <a:pPr marL="0" lvl="0" indent="0">
              <a:spcBef>
                <a:spcPts val="0"/>
              </a:spcBef>
              <a:buClr>
                <a:schemeClr val="dk1"/>
              </a:buClr>
              <a:buSzPts val="2800"/>
              <a:buNone/>
            </a:pPr>
            <a:r>
              <a:rPr lang="en-GB" sz="2000" b="1" dirty="0">
                <a:solidFill>
                  <a:schemeClr val="accent5">
                    <a:lumMod val="60000"/>
                    <a:lumOff val="40000"/>
                  </a:schemeClr>
                </a:solidFill>
              </a:rPr>
              <a:t>CBA -  pros and cons</a:t>
            </a:r>
          </a:p>
          <a:p>
            <a:pPr lvl="0">
              <a:spcBef>
                <a:spcPts val="0"/>
              </a:spcBef>
              <a:buClr>
                <a:schemeClr val="dk1"/>
              </a:buClr>
              <a:buSzPts val="2800"/>
            </a:pPr>
            <a:endParaRPr lang="en-GB" sz="1800" b="1" dirty="0">
              <a:solidFill>
                <a:schemeClr val="accent5">
                  <a:lumMod val="60000"/>
                  <a:lumOff val="40000"/>
                </a:schemeClr>
              </a:solidFill>
              <a:latin typeface="+mn-lt"/>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b="1" dirty="0">
              <a:solidFill>
                <a:schemeClr val="accent5">
                  <a:lumMod val="60000"/>
                  <a:lumOff val="40000"/>
                </a:schemeClr>
              </a:solidFill>
              <a:latin typeface="+mn-lt"/>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7.2 </a:t>
            </a:r>
            <a:r>
              <a:rPr lang="en-GB" sz="2800" dirty="0">
                <a:solidFill>
                  <a:srgbClr val="C00000"/>
                </a:solidFill>
              </a:rPr>
              <a:t>Evaluating actions</a:t>
            </a:r>
            <a:endParaRPr sz="2800" dirty="0">
              <a:solidFill>
                <a:srgbClr val="C00000"/>
              </a:solidFill>
            </a:endParaRPr>
          </a:p>
        </p:txBody>
      </p:sp>
      <p:sp>
        <p:nvSpPr>
          <p:cNvPr id="6" name="TextBox 5">
            <a:extLst>
              <a:ext uri="{FF2B5EF4-FFF2-40B4-BE49-F238E27FC236}">
                <a16:creationId xmlns:a16="http://schemas.microsoft.com/office/drawing/2014/main" id="{32B00C82-7629-447A-9172-A2316AA620DC}"/>
              </a:ext>
            </a:extLst>
          </p:cNvPr>
          <p:cNvSpPr txBox="1"/>
          <p:nvPr/>
        </p:nvSpPr>
        <p:spPr>
          <a:xfrm>
            <a:off x="5509583" y="6123286"/>
            <a:ext cx="6096000" cy="215444"/>
          </a:xfrm>
          <a:prstGeom prst="rect">
            <a:avLst/>
          </a:prstGeom>
          <a:noFill/>
        </p:spPr>
        <p:txBody>
          <a:bodyPr wrap="square">
            <a:spAutoFit/>
          </a:bodyPr>
          <a:lstStyle/>
          <a:p>
            <a:pPr algn="r"/>
            <a:r>
              <a:rPr lang="en-GB" sz="800" i="1" dirty="0">
                <a:solidFill>
                  <a:srgbClr val="444444"/>
                </a:solidFill>
                <a:latin typeface="+mn-lt"/>
              </a:rPr>
              <a:t>(</a:t>
            </a:r>
            <a:r>
              <a:rPr lang="en-GB" sz="800" i="1" dirty="0" err="1">
                <a:solidFill>
                  <a:srgbClr val="444444"/>
                </a:solidFill>
                <a:latin typeface="+mn-lt"/>
              </a:rPr>
              <a:t>Ratnaweera</a:t>
            </a:r>
            <a:r>
              <a:rPr lang="en-GB" sz="800" i="1" dirty="0">
                <a:solidFill>
                  <a:srgbClr val="444444"/>
                </a:solidFill>
                <a:latin typeface="+mn-lt"/>
              </a:rPr>
              <a:t>, Heistad, and </a:t>
            </a:r>
            <a:r>
              <a:rPr lang="en-GB" sz="800" i="1" dirty="0" err="1">
                <a:solidFill>
                  <a:srgbClr val="444444"/>
                </a:solidFill>
                <a:latin typeface="+mn-lt"/>
              </a:rPr>
              <a:t>Navrud</a:t>
            </a:r>
            <a:r>
              <a:rPr lang="en-GB" sz="800" i="1" dirty="0">
                <a:solidFill>
                  <a:srgbClr val="444444"/>
                </a:solidFill>
                <a:latin typeface="+mn-lt"/>
              </a:rPr>
              <a:t> 2020)</a:t>
            </a:r>
          </a:p>
        </p:txBody>
      </p:sp>
      <p:sp>
        <p:nvSpPr>
          <p:cNvPr id="2" name="Content Placeholder 5">
            <a:extLst>
              <a:ext uri="{FF2B5EF4-FFF2-40B4-BE49-F238E27FC236}">
                <a16:creationId xmlns:a16="http://schemas.microsoft.com/office/drawing/2014/main" id="{54AE3BAD-FC0F-0046-E44F-3DE2893F1394}"/>
              </a:ext>
            </a:extLst>
          </p:cNvPr>
          <p:cNvSpPr txBox="1">
            <a:spLocks/>
          </p:cNvSpPr>
          <p:nvPr/>
        </p:nvSpPr>
        <p:spPr>
          <a:xfrm>
            <a:off x="838199" y="1771948"/>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srgbClr val="C00000"/>
                </a:solidFill>
                <a:effectLst/>
                <a:uLnTx/>
                <a:uFillTx/>
                <a:latin typeface="Calibri" panose="020F0502020204030204"/>
                <a:ea typeface="+mn-ea"/>
                <a:cs typeface="+mn-cs"/>
              </a:rPr>
              <a:t>Complexity of Externalities: </a:t>
            </a:r>
            <a:r>
              <a:rPr kumimoji="0" lang="en-GB"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While direct costs like materials and </a:t>
            </a:r>
            <a:r>
              <a:rPr kumimoji="0" lang="en-GB" sz="18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labor</a:t>
            </a:r>
            <a:r>
              <a:rPr kumimoji="0" lang="en-GB"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are easy to estimate, evaluating externalities—such as ecological damage from a hydroelectric dam—is far more challenging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srgbClr val="C00000"/>
                </a:solidFill>
                <a:effectLst/>
                <a:uLnTx/>
                <a:uFillTx/>
                <a:latin typeface="Calibri" panose="020F0502020204030204"/>
                <a:ea typeface="+mn-ea"/>
                <a:cs typeface="+mn-cs"/>
              </a:rPr>
              <a:t>Valuation Challenges: </a:t>
            </a:r>
            <a:r>
              <a:rPr kumimoji="0" lang="en-GB"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CBA struggles to assign meaningful monetary values to intangible elements like ecosystem displacement, customer willingness to pay, and local community preferences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srgbClr val="C00000"/>
                </a:solidFill>
                <a:effectLst/>
                <a:uLnTx/>
                <a:uFillTx/>
                <a:latin typeface="Calibri" panose="020F0502020204030204"/>
                <a:ea typeface="+mn-ea"/>
                <a:cs typeface="+mn-cs"/>
              </a:rPr>
              <a:t>Oversimplification Risk</a:t>
            </a:r>
            <a:r>
              <a:rPr kumimoji="0" lang="en-GB" sz="1800" b="0"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GB"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The method requires converting all variables into absolute monetary terms, which can oversimplify or misrepresent complex social and environmental impacts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srgbClr val="C00000"/>
                </a:solidFill>
                <a:effectLst/>
                <a:uLnTx/>
                <a:uFillTx/>
                <a:latin typeface="Calibri" panose="020F0502020204030204"/>
                <a:ea typeface="+mn-ea"/>
                <a:cs typeface="+mn-cs"/>
              </a:rPr>
              <a:t>Enduring Popularity with Limitations</a:t>
            </a:r>
            <a:r>
              <a:rPr kumimoji="0" lang="en-GB" sz="1800" b="0"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GB"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Despite its shortcomings, CBA remains a standard tool in infrastructure finance, especially for large-scale projects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1800" b="1" dirty="0">
                <a:solidFill>
                  <a:srgbClr val="C00000"/>
                </a:solidFill>
                <a:latin typeface="Calibri" panose="020F0502020204030204"/>
              </a:rPr>
              <a:t>A</a:t>
            </a:r>
            <a:r>
              <a:rPr kumimoji="0" lang="en-GB" sz="1800" b="1" i="0" u="none" strike="noStrike" kern="1200" cap="none" spc="0" normalizeH="0" baseline="0" noProof="0" dirty="0" err="1">
                <a:ln>
                  <a:noFill/>
                </a:ln>
                <a:solidFill>
                  <a:srgbClr val="C00000"/>
                </a:solidFill>
                <a:effectLst/>
                <a:uLnTx/>
                <a:uFillTx/>
                <a:latin typeface="Calibri" panose="020F0502020204030204"/>
                <a:ea typeface="+mn-ea"/>
                <a:cs typeface="+mn-cs"/>
              </a:rPr>
              <a:t>lternative</a:t>
            </a:r>
            <a:r>
              <a:rPr kumimoji="0" lang="en-GB" sz="1800" b="1" i="0" u="none" strike="noStrike" kern="1200" cap="none" spc="0" normalizeH="0" baseline="0" noProof="0" dirty="0">
                <a:ln>
                  <a:noFill/>
                </a:ln>
                <a:solidFill>
                  <a:srgbClr val="C00000"/>
                </a:solidFill>
                <a:effectLst/>
                <a:uLnTx/>
                <a:uFillTx/>
                <a:latin typeface="Calibri" panose="020F0502020204030204"/>
                <a:ea typeface="+mn-ea"/>
                <a:cs typeface="+mn-cs"/>
              </a:rPr>
              <a:t> approaches:</a:t>
            </a:r>
          </a:p>
          <a:p>
            <a:pPr marL="809625"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Multi-objective analysis</a:t>
            </a:r>
          </a:p>
          <a:p>
            <a:pPr marL="809625"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Decision-making under uncertainty</a:t>
            </a:r>
          </a:p>
          <a:p>
            <a:pPr marL="809625"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Cost-effectiveness analysis</a:t>
            </a:r>
          </a:p>
          <a:p>
            <a:pPr marL="809625"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Holistic comparison of costs and benefits</a:t>
            </a:r>
          </a:p>
        </p:txBody>
      </p:sp>
    </p:spTree>
    <p:extLst>
      <p:ext uri="{BB962C8B-B14F-4D97-AF65-F5344CB8AC3E}">
        <p14:creationId xmlns:p14="http://schemas.microsoft.com/office/powerpoint/2010/main" val="30012473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516931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Multi-objective analysis</a:t>
            </a:r>
          </a:p>
          <a:p>
            <a:pPr marL="285750" lvl="0" indent="-285750" algn="l" rtl="0">
              <a:lnSpc>
                <a:spcPct val="90000"/>
              </a:lnSpc>
              <a:spcBef>
                <a:spcPts val="0"/>
              </a:spcBef>
              <a:spcAft>
                <a:spcPts val="0"/>
              </a:spcAft>
              <a:buClr>
                <a:schemeClr val="dk1"/>
              </a:buClr>
              <a:buSzPts val="2800"/>
              <a:buFontTx/>
              <a:buChar char="-"/>
            </a:pPr>
            <a:endParaRPr lang="en-GB" sz="400" b="0" i="0" dirty="0">
              <a:solidFill>
                <a:srgbClr val="1C1C1C"/>
              </a:solidFill>
              <a:effectLst/>
              <a:latin typeface="Inter"/>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b="0" i="0" dirty="0">
                <a:solidFill>
                  <a:schemeClr val="tx1"/>
                </a:solidFill>
                <a:effectLst/>
                <a:latin typeface="+mn-lt"/>
              </a:rPr>
              <a:t>Cost-Benefit Analysis (CBA) evaluates actions solely based on monetary value, allowing for straightforward comparisons of commodities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600" b="0" i="0" dirty="0">
              <a:solidFill>
                <a:schemeClr val="tx1"/>
              </a:solidFill>
              <a:effectLst/>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b="0" i="0" dirty="0">
                <a:solidFill>
                  <a:schemeClr val="tx1"/>
                </a:solidFill>
                <a:effectLst/>
                <a:latin typeface="+mn-lt"/>
              </a:rPr>
              <a:t>Multi-objective analysis (or multi-criteria analysis) </a:t>
            </a:r>
            <a:r>
              <a:rPr lang="en-GB" sz="1600" b="1" i="0" dirty="0">
                <a:solidFill>
                  <a:schemeClr val="tx1"/>
                </a:solidFill>
                <a:effectLst/>
                <a:latin typeface="+mn-lt"/>
              </a:rPr>
              <a:t>assesses actions across multiple dimensions, explicitly defining key objectives and performance criteria</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600" b="1" i="0" dirty="0">
              <a:solidFill>
                <a:schemeClr val="tx1"/>
              </a:solidFill>
              <a:effectLst/>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b="0" i="0" dirty="0">
                <a:solidFill>
                  <a:schemeClr val="tx1"/>
                </a:solidFill>
                <a:effectLst/>
                <a:latin typeface="+mn-lt"/>
              </a:rPr>
              <a:t>This analysis can </a:t>
            </a:r>
            <a:r>
              <a:rPr lang="en-GB" sz="1600" b="1" i="0" dirty="0">
                <a:solidFill>
                  <a:schemeClr val="tx1"/>
                </a:solidFill>
                <a:effectLst/>
                <a:latin typeface="+mn-lt"/>
              </a:rPr>
              <a:t>consider various factors </a:t>
            </a:r>
            <a:r>
              <a:rPr lang="en-GB" sz="1600" b="0" i="0" dirty="0">
                <a:solidFill>
                  <a:schemeClr val="tx1"/>
                </a:solidFill>
                <a:effectLst/>
                <a:latin typeface="+mn-lt"/>
              </a:rPr>
              <a:t>such as cost, carbon emissions, land use, water requirements, and rare earth metal usage, providing greater transparency than CBA</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600" b="0" i="0" dirty="0">
              <a:solidFill>
                <a:schemeClr val="tx1"/>
              </a:solidFill>
              <a:effectLst/>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b="0" i="0" dirty="0">
                <a:solidFill>
                  <a:schemeClr val="tx1"/>
                </a:solidFill>
                <a:effectLst/>
                <a:latin typeface="+mn-lt"/>
              </a:rPr>
              <a:t>Multi-objective analyses do not identify a single best solution but </a:t>
            </a:r>
            <a:r>
              <a:rPr lang="en-GB" sz="1600" b="1" i="0" dirty="0">
                <a:solidFill>
                  <a:schemeClr val="tx1"/>
                </a:solidFill>
                <a:effectLst/>
                <a:latin typeface="+mn-lt"/>
              </a:rPr>
              <a:t>highlight trade-offs among different criteria </a:t>
            </a:r>
            <a:r>
              <a:rPr lang="en-GB" sz="1600" b="0" i="0" dirty="0">
                <a:solidFill>
                  <a:schemeClr val="tx1"/>
                </a:solidFill>
                <a:effectLst/>
                <a:latin typeface="+mn-lt"/>
              </a:rPr>
              <a:t>to help stakeholders make informed decisions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600" b="0" i="0" dirty="0">
              <a:solidFill>
                <a:schemeClr val="tx1"/>
              </a:solidFill>
              <a:effectLst/>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b="0" i="0" dirty="0">
                <a:solidFill>
                  <a:schemeClr val="tx1"/>
                </a:solidFill>
                <a:effectLst/>
                <a:latin typeface="+mn-lt"/>
              </a:rPr>
              <a:t>The rise in multi-objective analyses is linked to the doughnut economics model, which promotes </a:t>
            </a:r>
            <a:r>
              <a:rPr lang="en-GB" sz="1600" b="1" i="0" dirty="0">
                <a:solidFill>
                  <a:schemeClr val="tx1"/>
                </a:solidFill>
                <a:effectLst/>
                <a:latin typeface="+mn-lt"/>
              </a:rPr>
              <a:t>meeting human needs while staying within planetary boundaries</a:t>
            </a:r>
            <a:endParaRPr lang="en-GB" sz="2000" b="1" dirty="0">
              <a:solidFill>
                <a:schemeClr val="tx1"/>
              </a:solidFill>
              <a:latin typeface="+mn-lt"/>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7.2 </a:t>
            </a:r>
            <a:r>
              <a:rPr lang="en-GB" sz="2800" dirty="0">
                <a:solidFill>
                  <a:srgbClr val="C00000"/>
                </a:solidFill>
              </a:rPr>
              <a:t>Evaluating actions</a:t>
            </a:r>
            <a:endParaRPr sz="2800" dirty="0">
              <a:solidFill>
                <a:srgbClr val="C00000"/>
              </a:solidFill>
            </a:endParaRPr>
          </a:p>
        </p:txBody>
      </p:sp>
      <p:pic>
        <p:nvPicPr>
          <p:cNvPr id="5" name="Picture 4">
            <a:extLst>
              <a:ext uri="{FF2B5EF4-FFF2-40B4-BE49-F238E27FC236}">
                <a16:creationId xmlns:a16="http://schemas.microsoft.com/office/drawing/2014/main" id="{BAD0503B-DAC8-49C0-BC99-83AEE57B9D0C}"/>
              </a:ext>
            </a:extLst>
          </p:cNvPr>
          <p:cNvPicPr>
            <a:picLocks noChangeAspect="1"/>
          </p:cNvPicPr>
          <p:nvPr/>
        </p:nvPicPr>
        <p:blipFill>
          <a:blip r:embed="rId3"/>
          <a:stretch>
            <a:fillRect/>
          </a:stretch>
        </p:blipFill>
        <p:spPr>
          <a:xfrm>
            <a:off x="6608760" y="1302229"/>
            <a:ext cx="4629558" cy="4520242"/>
          </a:xfrm>
          <a:prstGeom prst="rect">
            <a:avLst/>
          </a:prstGeom>
        </p:spPr>
      </p:pic>
      <p:sp>
        <p:nvSpPr>
          <p:cNvPr id="10" name="TextBox 9">
            <a:extLst>
              <a:ext uri="{FF2B5EF4-FFF2-40B4-BE49-F238E27FC236}">
                <a16:creationId xmlns:a16="http://schemas.microsoft.com/office/drawing/2014/main" id="{3D5E7E57-B41D-4889-8D08-AF7EAAAE8B1A}"/>
              </a:ext>
            </a:extLst>
          </p:cNvPr>
          <p:cNvSpPr txBox="1"/>
          <p:nvPr/>
        </p:nvSpPr>
        <p:spPr>
          <a:xfrm>
            <a:off x="5143756" y="5764511"/>
            <a:ext cx="6094562" cy="246221"/>
          </a:xfrm>
          <a:prstGeom prst="rect">
            <a:avLst/>
          </a:prstGeom>
          <a:noFill/>
        </p:spPr>
        <p:txBody>
          <a:bodyPr wrap="square">
            <a:spAutoFit/>
          </a:bodyPr>
          <a:lstStyle/>
          <a:p>
            <a:pPr algn="r"/>
            <a:r>
              <a:rPr lang="en-GB" sz="1000" i="1" dirty="0">
                <a:solidFill>
                  <a:srgbClr val="444444"/>
                </a:solidFill>
                <a:latin typeface="+mn-lt"/>
              </a:rPr>
              <a:t>(Commons 2017)</a:t>
            </a:r>
          </a:p>
        </p:txBody>
      </p:sp>
      <p:sp>
        <p:nvSpPr>
          <p:cNvPr id="8" name="TextBox 7">
            <a:extLst>
              <a:ext uri="{FF2B5EF4-FFF2-40B4-BE49-F238E27FC236}">
                <a16:creationId xmlns:a16="http://schemas.microsoft.com/office/drawing/2014/main" id="{19C0BE95-7FD7-4733-A2D6-7A0133B23EA2}"/>
              </a:ext>
            </a:extLst>
          </p:cNvPr>
          <p:cNvSpPr txBox="1"/>
          <p:nvPr/>
        </p:nvSpPr>
        <p:spPr>
          <a:xfrm>
            <a:off x="5002162" y="6198994"/>
            <a:ext cx="6351638" cy="215444"/>
          </a:xfrm>
          <a:prstGeom prst="rect">
            <a:avLst/>
          </a:prstGeom>
          <a:noFill/>
        </p:spPr>
        <p:txBody>
          <a:bodyPr wrap="square">
            <a:spAutoFit/>
          </a:bodyPr>
          <a:lstStyle>
            <a:defPPr marR="0" lvl="0" algn="l" rtl="0">
              <a:lnSpc>
                <a:spcPct val="100000"/>
              </a:lnSpc>
              <a:spcBef>
                <a:spcPts val="0"/>
              </a:spcBef>
              <a:spcAft>
                <a:spcPts val="0"/>
              </a:spcAft>
            </a:defPPr>
            <a:lvl1pPr algn="r">
              <a:defRPr sz="800" i="1">
                <a:solidFill>
                  <a:srgbClr val="444444"/>
                </a:solidFill>
                <a:latin typeface="+mn-lt"/>
              </a:defRPr>
            </a:lvl1pPr>
          </a:lstStyle>
          <a:p>
            <a:r>
              <a:rPr lang="en-GB" dirty="0"/>
              <a:t>(Raworth 2017)</a:t>
            </a:r>
          </a:p>
        </p:txBody>
      </p:sp>
    </p:spTree>
    <p:extLst>
      <p:ext uri="{BB962C8B-B14F-4D97-AF65-F5344CB8AC3E}">
        <p14:creationId xmlns:p14="http://schemas.microsoft.com/office/powerpoint/2010/main" val="22074075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9987116"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Multi-objective analysis: An example (part I)</a:t>
            </a:r>
          </a:p>
          <a:p>
            <a:pPr marL="171450" lvl="0" indent="-171450" algn="l" rtl="0">
              <a:lnSpc>
                <a:spcPct val="90000"/>
              </a:lnSpc>
              <a:spcBef>
                <a:spcPts val="0"/>
              </a:spcBef>
              <a:spcAft>
                <a:spcPts val="0"/>
              </a:spcAft>
              <a:buClr>
                <a:schemeClr val="dk1"/>
              </a:buClr>
              <a:buSzPts val="2800"/>
              <a:buFont typeface="Arial" panose="020B0604020202020204" pitchFamily="34" charset="0"/>
              <a:buChar char="•"/>
            </a:pPr>
            <a:endParaRPr lang="en-GB" sz="1800" b="0" i="0" dirty="0">
              <a:solidFill>
                <a:srgbClr val="1C1C1C"/>
              </a:solidFill>
              <a:effectLst/>
              <a:latin typeface="+mn-lt"/>
            </a:endParaRPr>
          </a:p>
          <a:p>
            <a:pPr lvl="0" algn="l" rtl="0">
              <a:lnSpc>
                <a:spcPct val="90000"/>
              </a:lnSpc>
              <a:spcBef>
                <a:spcPts val="0"/>
              </a:spcBef>
              <a:spcAft>
                <a:spcPts val="0"/>
              </a:spcAft>
              <a:buClr>
                <a:schemeClr val="dk1"/>
              </a:buClr>
              <a:buSzPct val="120000"/>
            </a:pPr>
            <a:endParaRPr lang="en-GB" sz="1800" b="1" dirty="0">
              <a:solidFill>
                <a:schemeClr val="accent5">
                  <a:lumMod val="60000"/>
                  <a:lumOff val="40000"/>
                </a:schemeClr>
              </a:solidFill>
            </a:endParaRPr>
          </a:p>
          <a:p>
            <a:pPr lvl="0" algn="l" rtl="0">
              <a:lnSpc>
                <a:spcPct val="90000"/>
              </a:lnSpc>
              <a:spcBef>
                <a:spcPts val="0"/>
              </a:spcBef>
              <a:spcAft>
                <a:spcPts val="0"/>
              </a:spcAft>
              <a:buClr>
                <a:schemeClr val="dk1"/>
              </a:buClr>
              <a:buSzPct val="120000"/>
            </a:pPr>
            <a:endParaRPr lang="en-GB" sz="1800" b="1" dirty="0">
              <a:solidFill>
                <a:schemeClr val="accent5">
                  <a:lumMod val="60000"/>
                  <a:lumOff val="40000"/>
                </a:schemeClr>
              </a:solidFill>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7.2 </a:t>
            </a:r>
            <a:r>
              <a:rPr lang="en-GB" sz="2800" dirty="0">
                <a:solidFill>
                  <a:srgbClr val="C00000"/>
                </a:solidFill>
              </a:rPr>
              <a:t>Evaluating actions</a:t>
            </a:r>
            <a:endParaRPr sz="2800" dirty="0">
              <a:solidFill>
                <a:srgbClr val="C00000"/>
              </a:solidFill>
            </a:endParaRPr>
          </a:p>
        </p:txBody>
      </p:sp>
      <p:pic>
        <p:nvPicPr>
          <p:cNvPr id="3" name="Picture 2" descr="A black background with blue arrows&#10;&#10;AI-generated content may be incorrect.">
            <a:extLst>
              <a:ext uri="{FF2B5EF4-FFF2-40B4-BE49-F238E27FC236}">
                <a16:creationId xmlns:a16="http://schemas.microsoft.com/office/drawing/2014/main" id="{33E21A40-B712-252C-1BBF-7FB9696E5586}"/>
              </a:ext>
            </a:extLst>
          </p:cNvPr>
          <p:cNvPicPr>
            <a:picLocks noChangeAspect="1"/>
          </p:cNvPicPr>
          <p:nvPr/>
        </p:nvPicPr>
        <p:blipFill>
          <a:blip r:embed="rId3"/>
          <a:stretch>
            <a:fillRect/>
          </a:stretch>
        </p:blipFill>
        <p:spPr>
          <a:xfrm>
            <a:off x="1023275" y="1774777"/>
            <a:ext cx="9616966" cy="4550281"/>
          </a:xfrm>
          <a:prstGeom prst="rect">
            <a:avLst/>
          </a:prstGeom>
          <a:solidFill>
            <a:schemeClr val="bg1"/>
          </a:solidFill>
        </p:spPr>
      </p:pic>
    </p:spTree>
    <p:extLst>
      <p:ext uri="{BB962C8B-B14F-4D97-AF65-F5344CB8AC3E}">
        <p14:creationId xmlns:p14="http://schemas.microsoft.com/office/powerpoint/2010/main" val="1915496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5700623" cy="4712158"/>
          </a:xfrm>
          <a:prstGeom prst="rect">
            <a:avLst/>
          </a:prstGeom>
          <a:noFill/>
          <a:ln>
            <a:noFill/>
          </a:ln>
        </p:spPr>
        <p:txBody>
          <a:bodyPr spcFirstLastPara="1" wrap="square" lIns="91425" tIns="45700" rIns="91425" bIns="45700" anchor="t" anchorCtr="0">
            <a:noAutofit/>
          </a:bodyPr>
          <a:lstStyle/>
          <a:p>
            <a:pPr marL="0" lvl="0" indent="0">
              <a:spcBef>
                <a:spcPts val="0"/>
              </a:spcBef>
              <a:buClr>
                <a:schemeClr val="dk1"/>
              </a:buClr>
              <a:buSzPts val="2800"/>
              <a:buNone/>
            </a:pPr>
            <a:r>
              <a:rPr lang="en-GB" sz="2000" b="1" dirty="0">
                <a:solidFill>
                  <a:schemeClr val="accent5">
                    <a:lumMod val="60000"/>
                    <a:lumOff val="40000"/>
                  </a:schemeClr>
                </a:solidFill>
              </a:rPr>
              <a:t>Multi-objective analysis: An example (part II)</a:t>
            </a:r>
          </a:p>
          <a:p>
            <a:pPr lvl="0">
              <a:spcBef>
                <a:spcPts val="0"/>
              </a:spcBef>
              <a:buClr>
                <a:schemeClr val="dk1"/>
              </a:buClr>
              <a:buSzPts val="2800"/>
            </a:pPr>
            <a:endParaRPr lang="en-GB" sz="1800" b="1" i="0" dirty="0">
              <a:solidFill>
                <a:schemeClr val="accent5">
                  <a:lumMod val="60000"/>
                  <a:lumOff val="40000"/>
                </a:schemeClr>
              </a:solidFill>
              <a:effectLst/>
              <a:latin typeface="+mn-lt"/>
            </a:endParaRPr>
          </a:p>
          <a:p>
            <a:pPr marL="342900" lvl="0" indent="-342900">
              <a:spcBef>
                <a:spcPts val="0"/>
              </a:spcBef>
              <a:buClr>
                <a:schemeClr val="dk1"/>
              </a:buClr>
              <a:buSzPct val="120000"/>
              <a:buFont typeface="Arial" panose="020B0604020202020204" pitchFamily="34" charset="0"/>
              <a:buChar char="•"/>
            </a:pPr>
            <a:r>
              <a:rPr lang="en-GB" sz="1800" dirty="0">
                <a:solidFill>
                  <a:schemeClr val="tx1"/>
                </a:solidFill>
                <a:latin typeface="+mn-lt"/>
              </a:rPr>
              <a:t>The final stage of the decision framework is to </a:t>
            </a:r>
            <a:r>
              <a:rPr lang="en-GB" sz="1800" b="1" dirty="0">
                <a:solidFill>
                  <a:schemeClr val="tx1"/>
                </a:solidFill>
                <a:latin typeface="+mn-lt"/>
              </a:rPr>
              <a:t>evaluate system performance criteria</a:t>
            </a:r>
          </a:p>
          <a:p>
            <a:pPr marL="342900" lvl="0" indent="-342900">
              <a:spcBef>
                <a:spcPts val="0"/>
              </a:spcBef>
              <a:buClr>
                <a:schemeClr val="dk1"/>
              </a:buClr>
              <a:buSzPct val="120000"/>
              <a:buFont typeface="Arial" panose="020B0604020202020204" pitchFamily="34" charset="0"/>
              <a:buChar char="•"/>
            </a:pPr>
            <a:endParaRPr lang="en-GB" sz="1800" b="1" dirty="0">
              <a:solidFill>
                <a:schemeClr val="tx1"/>
              </a:solidFill>
              <a:latin typeface="+mn-lt"/>
            </a:endParaRPr>
          </a:p>
          <a:p>
            <a:pPr marL="342900" lvl="0" indent="-342900">
              <a:spcBef>
                <a:spcPts val="0"/>
              </a:spcBef>
              <a:buClr>
                <a:schemeClr val="dk1"/>
              </a:buClr>
              <a:buSzPct val="120000"/>
              <a:buFont typeface="Arial" panose="020B0604020202020204" pitchFamily="34" charset="0"/>
              <a:buChar char="•"/>
            </a:pPr>
            <a:r>
              <a:rPr lang="en-GB" sz="1800" dirty="0">
                <a:solidFill>
                  <a:schemeClr val="tx1"/>
                </a:solidFill>
                <a:latin typeface="+mn-lt"/>
              </a:rPr>
              <a:t>Each indicator represents a variable of interest to analysts and decision-makers</a:t>
            </a:r>
          </a:p>
          <a:p>
            <a:pPr marL="342900" lvl="0" indent="-342900">
              <a:spcBef>
                <a:spcPts val="0"/>
              </a:spcBef>
              <a:buClr>
                <a:schemeClr val="dk1"/>
              </a:buClr>
              <a:buSzPct val="120000"/>
              <a:buFont typeface="Arial" panose="020B0604020202020204" pitchFamily="34" charset="0"/>
              <a:buChar char="•"/>
            </a:pPr>
            <a:endParaRPr lang="en-GB" sz="1800" dirty="0">
              <a:solidFill>
                <a:schemeClr val="tx1"/>
              </a:solidFill>
              <a:latin typeface="+mn-lt"/>
            </a:endParaRPr>
          </a:p>
          <a:p>
            <a:pPr marL="342900" lvl="0" indent="-342900">
              <a:spcBef>
                <a:spcPts val="0"/>
              </a:spcBef>
              <a:buClr>
                <a:schemeClr val="dk1"/>
              </a:buClr>
              <a:buSzPct val="120000"/>
              <a:buFont typeface="Arial" panose="020B0604020202020204" pitchFamily="34" charset="0"/>
              <a:buChar char="•"/>
            </a:pPr>
            <a:r>
              <a:rPr lang="en-GB" sz="1800" dirty="0">
                <a:solidFill>
                  <a:schemeClr val="tx1"/>
                </a:solidFill>
                <a:latin typeface="+mn-lt"/>
              </a:rPr>
              <a:t>Statistical analysis is used to compute </a:t>
            </a:r>
            <a:r>
              <a:rPr lang="en-GB" sz="1800" b="1" dirty="0">
                <a:solidFill>
                  <a:schemeClr val="tx1"/>
                </a:solidFill>
                <a:latin typeface="+mn-lt"/>
              </a:rPr>
              <a:t>aggregated values based on data from each option and scenario</a:t>
            </a:r>
            <a:r>
              <a:rPr lang="en-GB" sz="1800" dirty="0">
                <a:solidFill>
                  <a:schemeClr val="tx1"/>
                </a:solidFill>
                <a:latin typeface="+mn-lt"/>
              </a:rPr>
              <a:t> (geometric and arithmetic means, minimum, and maximum values) </a:t>
            </a:r>
          </a:p>
          <a:p>
            <a:pPr marL="342900" lvl="0" indent="-342900">
              <a:spcBef>
                <a:spcPts val="0"/>
              </a:spcBef>
              <a:buClr>
                <a:schemeClr val="dk1"/>
              </a:buClr>
              <a:buSzPct val="120000"/>
              <a:buFont typeface="Arial" panose="020B0604020202020204" pitchFamily="34" charset="0"/>
              <a:buChar char="•"/>
            </a:pPr>
            <a:endParaRPr lang="en-GB" sz="1800" dirty="0">
              <a:solidFill>
                <a:schemeClr val="tx1"/>
              </a:solidFill>
              <a:latin typeface="+mn-lt"/>
            </a:endParaRPr>
          </a:p>
          <a:p>
            <a:pPr marL="342900" lvl="0" indent="-342900">
              <a:spcBef>
                <a:spcPts val="0"/>
              </a:spcBef>
              <a:buClr>
                <a:schemeClr val="dk1"/>
              </a:buClr>
              <a:buSzPct val="120000"/>
              <a:buFont typeface="Arial" panose="020B0604020202020204" pitchFamily="34" charset="0"/>
              <a:buChar char="•"/>
            </a:pPr>
            <a:r>
              <a:rPr lang="en-GB" sz="1800" dirty="0">
                <a:solidFill>
                  <a:schemeClr val="tx1"/>
                </a:solidFill>
                <a:latin typeface="+mn-lt"/>
              </a:rPr>
              <a:t>It is also common to </a:t>
            </a:r>
            <a:r>
              <a:rPr lang="en-GB" sz="1800" b="1" dirty="0">
                <a:solidFill>
                  <a:schemeClr val="tx1"/>
                </a:solidFill>
                <a:latin typeface="+mn-lt"/>
              </a:rPr>
              <a:t>calculate probabilistic values </a:t>
            </a:r>
            <a:r>
              <a:rPr lang="en-GB" sz="1800" dirty="0">
                <a:solidFill>
                  <a:schemeClr val="tx1"/>
                </a:solidFill>
                <a:latin typeface="+mn-lt"/>
              </a:rPr>
              <a:t>such as exceedance curves</a:t>
            </a:r>
          </a:p>
          <a:p>
            <a:pPr marL="342900" lvl="0" indent="-342900">
              <a:spcBef>
                <a:spcPts val="0"/>
              </a:spcBef>
              <a:buClr>
                <a:schemeClr val="dk1"/>
              </a:buClr>
              <a:buSzPct val="120000"/>
              <a:buFont typeface="Arial" panose="020B0604020202020204" pitchFamily="34" charset="0"/>
              <a:buChar char="•"/>
            </a:pPr>
            <a:endParaRPr lang="en-GB" sz="1800" dirty="0">
              <a:solidFill>
                <a:schemeClr val="tx1"/>
              </a:solidFill>
              <a:latin typeface="+mn-lt"/>
            </a:endParaRPr>
          </a:p>
          <a:p>
            <a:pPr marL="342900" lvl="0" indent="-342900">
              <a:spcBef>
                <a:spcPts val="0"/>
              </a:spcBef>
              <a:buClr>
                <a:schemeClr val="dk1"/>
              </a:buClr>
              <a:buSzPct val="120000"/>
              <a:buFont typeface="Arial" panose="020B0604020202020204" pitchFamily="34" charset="0"/>
              <a:buChar char="•"/>
            </a:pPr>
            <a:r>
              <a:rPr lang="en-GB" sz="1800" dirty="0">
                <a:solidFill>
                  <a:schemeClr val="tx1"/>
                </a:solidFill>
                <a:latin typeface="+mn-lt"/>
              </a:rPr>
              <a:t>Such computations are the basis of the </a:t>
            </a:r>
            <a:r>
              <a:rPr lang="en-GB" sz="1800" b="1" dirty="0">
                <a:solidFill>
                  <a:schemeClr val="tx1"/>
                </a:solidFill>
                <a:latin typeface="+mn-lt"/>
              </a:rPr>
              <a:t>key performance metrics</a:t>
            </a:r>
          </a:p>
          <a:p>
            <a:pPr lvl="0">
              <a:spcBef>
                <a:spcPts val="0"/>
              </a:spcBef>
              <a:buClr>
                <a:schemeClr val="dk1"/>
              </a:buClr>
              <a:buSzPts val="2800"/>
            </a:pPr>
            <a:endParaRPr lang="en-GB" sz="1600" b="0" i="0" dirty="0">
              <a:solidFill>
                <a:srgbClr val="444444"/>
              </a:solidFill>
              <a:effectLst/>
              <a:latin typeface="+mn-lt"/>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7.2 </a:t>
            </a:r>
            <a:r>
              <a:rPr lang="en-GB" sz="2800" dirty="0">
                <a:solidFill>
                  <a:srgbClr val="C00000"/>
                </a:solidFill>
              </a:rPr>
              <a:t>Evaluating actions</a:t>
            </a:r>
            <a:endParaRPr sz="2800" dirty="0">
              <a:solidFill>
                <a:srgbClr val="C00000"/>
              </a:solidFill>
            </a:endParaRPr>
          </a:p>
        </p:txBody>
      </p:sp>
      <p:pic>
        <p:nvPicPr>
          <p:cNvPr id="5" name="Picture 4">
            <a:extLst>
              <a:ext uri="{FF2B5EF4-FFF2-40B4-BE49-F238E27FC236}">
                <a16:creationId xmlns:a16="http://schemas.microsoft.com/office/drawing/2014/main" id="{59C8345C-E75D-40B8-9652-1B30A5108961}"/>
              </a:ext>
            </a:extLst>
          </p:cNvPr>
          <p:cNvPicPr>
            <a:picLocks noChangeAspect="1"/>
          </p:cNvPicPr>
          <p:nvPr/>
        </p:nvPicPr>
        <p:blipFill>
          <a:blip r:embed="rId3"/>
          <a:stretch>
            <a:fillRect/>
          </a:stretch>
        </p:blipFill>
        <p:spPr>
          <a:xfrm>
            <a:off x="6538823" y="1733909"/>
            <a:ext cx="5157406" cy="4054873"/>
          </a:xfrm>
          <a:prstGeom prst="rect">
            <a:avLst/>
          </a:prstGeom>
        </p:spPr>
      </p:pic>
      <p:sp>
        <p:nvSpPr>
          <p:cNvPr id="10" name="TextBox 9">
            <a:extLst>
              <a:ext uri="{FF2B5EF4-FFF2-40B4-BE49-F238E27FC236}">
                <a16:creationId xmlns:a16="http://schemas.microsoft.com/office/drawing/2014/main" id="{F2BA0EE3-4D81-4D6A-83DF-B5817163EA15}"/>
              </a:ext>
            </a:extLst>
          </p:cNvPr>
          <p:cNvSpPr txBox="1"/>
          <p:nvPr/>
        </p:nvSpPr>
        <p:spPr>
          <a:xfrm>
            <a:off x="5601667" y="5820947"/>
            <a:ext cx="6094562" cy="246221"/>
          </a:xfrm>
          <a:prstGeom prst="rect">
            <a:avLst/>
          </a:prstGeom>
          <a:noFill/>
        </p:spPr>
        <p:txBody>
          <a:bodyPr wrap="square">
            <a:spAutoFit/>
          </a:bodyPr>
          <a:lstStyle/>
          <a:p>
            <a:pPr algn="r"/>
            <a:r>
              <a:rPr lang="en-GB" sz="1000" i="1" dirty="0">
                <a:solidFill>
                  <a:srgbClr val="444444"/>
                </a:solidFill>
                <a:latin typeface="+mn-lt"/>
              </a:rPr>
              <a:t>(Loucks and Van Beek 2017)</a:t>
            </a:r>
          </a:p>
        </p:txBody>
      </p:sp>
    </p:spTree>
    <p:extLst>
      <p:ext uri="{BB962C8B-B14F-4D97-AF65-F5344CB8AC3E}">
        <p14:creationId xmlns:p14="http://schemas.microsoft.com/office/powerpoint/2010/main" val="39513968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By the end of this lecture, you will:</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342900" lvl="0" indent="-342900">
              <a:spcBef>
                <a:spcPts val="0"/>
              </a:spcBef>
              <a:buClr>
                <a:schemeClr val="dk1"/>
              </a:buClr>
              <a:buSzPct val="120000"/>
              <a:buFont typeface="Arial" panose="020B0604020202020204" pitchFamily="34" charset="0"/>
              <a:buChar char="•"/>
            </a:pPr>
            <a:endParaRPr lang="en-GB" sz="2000" dirty="0">
              <a:solidFill>
                <a:schemeClr val="tx1"/>
              </a:solidFill>
              <a:latin typeface="+mn-lt"/>
            </a:endParaRPr>
          </a:p>
          <a:p>
            <a:pPr marL="342900" lvl="0" indent="-342900">
              <a:spcBef>
                <a:spcPts val="0"/>
              </a:spcBef>
              <a:buClr>
                <a:schemeClr val="dk1"/>
              </a:buClr>
              <a:buSzPct val="120000"/>
              <a:buFont typeface="Arial" panose="020B0604020202020204" pitchFamily="34" charset="0"/>
              <a:buChar char="•"/>
            </a:pPr>
            <a:r>
              <a:rPr lang="en-GB" sz="2000" dirty="0">
                <a:solidFill>
                  <a:schemeClr val="tx1"/>
                </a:solidFill>
                <a:latin typeface="+mn-lt"/>
              </a:rPr>
              <a:t>Have </a:t>
            </a:r>
            <a:r>
              <a:rPr lang="en-GB" sz="2000" b="0" i="0" dirty="0">
                <a:solidFill>
                  <a:schemeClr val="tx1"/>
                </a:solidFill>
                <a:effectLst/>
                <a:latin typeface="+mn-lt"/>
              </a:rPr>
              <a:t>looked at the decision-making process for infrastructure resilience</a:t>
            </a:r>
          </a:p>
          <a:p>
            <a:pPr marL="342900" lvl="0" indent="-342900">
              <a:spcBef>
                <a:spcPts val="0"/>
              </a:spcBef>
              <a:buClr>
                <a:schemeClr val="dk1"/>
              </a:buClr>
              <a:buSzPct val="120000"/>
              <a:buFont typeface="Arial" panose="020B0604020202020204" pitchFamily="34" charset="0"/>
              <a:buChar char="•"/>
            </a:pPr>
            <a:endParaRPr lang="en-GB" sz="2000" b="0" i="0" dirty="0">
              <a:solidFill>
                <a:schemeClr val="tx1"/>
              </a:solidFill>
              <a:effectLst/>
              <a:latin typeface="+mn-lt"/>
            </a:endParaRPr>
          </a:p>
          <a:p>
            <a:pPr marL="342900" lvl="0" indent="-342900">
              <a:spcBef>
                <a:spcPts val="0"/>
              </a:spcBef>
              <a:buClr>
                <a:schemeClr val="dk1"/>
              </a:buClr>
              <a:buSzPct val="120000"/>
              <a:buFont typeface="Arial" panose="020B0604020202020204" pitchFamily="34" charset="0"/>
              <a:buChar char="•"/>
            </a:pPr>
            <a:r>
              <a:rPr lang="en-GB" sz="2000" b="0" i="0" dirty="0">
                <a:solidFill>
                  <a:schemeClr val="tx1"/>
                </a:solidFill>
                <a:effectLst/>
                <a:latin typeface="+mn-lt"/>
              </a:rPr>
              <a:t>Be able to identify which interventions can reduce asset risk and improve infrastructure network resilience and discuss and evaluate different ways to decide what interventions are most suitable</a:t>
            </a:r>
          </a:p>
          <a:p>
            <a:pPr marL="342900" lvl="0" indent="-342900">
              <a:spcBef>
                <a:spcPts val="0"/>
              </a:spcBef>
              <a:buClr>
                <a:schemeClr val="dk1"/>
              </a:buClr>
              <a:buSzPct val="120000"/>
              <a:buFont typeface="Arial" panose="020B0604020202020204" pitchFamily="34" charset="0"/>
              <a:buChar char="•"/>
            </a:pPr>
            <a:endParaRPr lang="en-GB" sz="2000" b="0" i="0" dirty="0">
              <a:solidFill>
                <a:schemeClr val="tx1"/>
              </a:solidFill>
              <a:effectLst/>
              <a:latin typeface="+mn-lt"/>
            </a:endParaRPr>
          </a:p>
          <a:p>
            <a:pPr marL="342900" lvl="0" indent="-342900">
              <a:spcBef>
                <a:spcPts val="0"/>
              </a:spcBef>
              <a:buClr>
                <a:schemeClr val="dk1"/>
              </a:buClr>
              <a:buSzPct val="120000"/>
              <a:buFont typeface="Arial" panose="020B0604020202020204" pitchFamily="34" charset="0"/>
              <a:buChar char="•"/>
            </a:pPr>
            <a:r>
              <a:rPr lang="en-GB" sz="2000" b="0" i="0" dirty="0">
                <a:solidFill>
                  <a:schemeClr val="tx1"/>
                </a:solidFill>
                <a:effectLst/>
                <a:latin typeface="+mn-lt"/>
              </a:rPr>
              <a:t>Know traditional evaluation approaches (cost-benefit analysis) as well as frameworks that look at making optimal decisions under uncertainty</a:t>
            </a:r>
          </a:p>
          <a:p>
            <a:pPr marL="342900" lvl="0" indent="-342900">
              <a:spcBef>
                <a:spcPts val="0"/>
              </a:spcBef>
              <a:buClr>
                <a:schemeClr val="dk1"/>
              </a:buClr>
              <a:buSzPct val="120000"/>
              <a:buFont typeface="Arial" panose="020B0604020202020204" pitchFamily="34" charset="0"/>
              <a:buChar char="•"/>
            </a:pPr>
            <a:endParaRPr lang="en-GB" sz="2000" b="0" i="0" dirty="0">
              <a:solidFill>
                <a:schemeClr val="tx1"/>
              </a:solidFill>
              <a:effectLst/>
              <a:latin typeface="+mn-lt"/>
            </a:endParaRPr>
          </a:p>
          <a:p>
            <a:pPr marL="342900" lvl="0" indent="-342900">
              <a:spcBef>
                <a:spcPts val="0"/>
              </a:spcBef>
              <a:buClr>
                <a:schemeClr val="dk1"/>
              </a:buClr>
              <a:buSzPct val="120000"/>
              <a:buFont typeface="Arial" panose="020B0604020202020204" pitchFamily="34" charset="0"/>
              <a:buChar char="•"/>
            </a:pPr>
            <a:r>
              <a:rPr lang="en-GB" sz="2000" b="0" i="0" dirty="0">
                <a:solidFill>
                  <a:schemeClr val="tx1"/>
                </a:solidFill>
                <a:effectLst/>
                <a:latin typeface="+mn-lt"/>
              </a:rPr>
              <a:t>Have clear the processes for good decision-making by including stakeholders, deciding upon tolerable thresholds and identifying adaptation pathways</a:t>
            </a:r>
            <a:endParaRPr lang="en-GB" sz="2800" dirty="0">
              <a:solidFill>
                <a:schemeClr val="tx1"/>
              </a:solidFill>
              <a:latin typeface="+mn-lt"/>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en-GB" sz="2800" dirty="0">
                <a:solidFill>
                  <a:srgbClr val="C00000"/>
                </a:solidFill>
              </a:rPr>
              <a:t>Learning Outcomes</a:t>
            </a:r>
            <a:endParaRPr sz="2800" dirty="0">
              <a:solidFill>
                <a:srgbClr val="C00000"/>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Summary</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2000" b="1" dirty="0">
              <a:solidFill>
                <a:schemeClr val="tx1"/>
              </a:solidFill>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2000" b="0" i="0" dirty="0">
                <a:solidFill>
                  <a:schemeClr val="tx1"/>
                </a:solidFill>
                <a:effectLst/>
                <a:latin typeface="+mn-lt"/>
              </a:rPr>
              <a:t>This lecture introduced how decision-makers can evaluate options when devising investment strategies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2000" b="0" i="0" dirty="0">
              <a:solidFill>
                <a:schemeClr val="tx1"/>
              </a:solidFill>
              <a:effectLst/>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2000" b="0" i="0" dirty="0">
                <a:solidFill>
                  <a:schemeClr val="tx1"/>
                </a:solidFill>
                <a:effectLst/>
                <a:latin typeface="+mn-lt"/>
              </a:rPr>
              <a:t>We discussed that cost-benefit analyses are too reductive for problems related to infrastructure and the environment</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2000" b="0" i="0" dirty="0">
              <a:solidFill>
                <a:schemeClr val="tx1"/>
              </a:solidFill>
              <a:effectLst/>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2000" b="0" i="0" dirty="0">
                <a:solidFill>
                  <a:schemeClr val="tx1"/>
                </a:solidFill>
                <a:effectLst/>
                <a:latin typeface="+mn-lt"/>
              </a:rPr>
              <a:t>We showed how an alternative evaluation framework, multi-objective analysis, can be used in the decision-making process</a:t>
            </a:r>
            <a:endParaRPr lang="en-GB" sz="2800" b="1" dirty="0">
              <a:solidFill>
                <a:schemeClr val="tx1"/>
              </a:solidFill>
              <a:latin typeface="+mn-lt"/>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7.2 </a:t>
            </a:r>
            <a:r>
              <a:rPr lang="en-GB" sz="2800" dirty="0">
                <a:solidFill>
                  <a:srgbClr val="C00000"/>
                </a:solidFill>
              </a:rPr>
              <a:t>Evaluating actions</a:t>
            </a:r>
            <a:endParaRPr sz="2800" dirty="0">
              <a:solidFill>
                <a:srgbClr val="C00000"/>
              </a:solidFill>
            </a:endParaRPr>
          </a:p>
        </p:txBody>
      </p:sp>
    </p:spTree>
    <p:extLst>
      <p:ext uri="{BB962C8B-B14F-4D97-AF65-F5344CB8AC3E}">
        <p14:creationId xmlns:p14="http://schemas.microsoft.com/office/powerpoint/2010/main" val="2797208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Bibliography</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indent="0" algn="l">
              <a:buNone/>
            </a:pPr>
            <a:r>
              <a:rPr lang="en-GB" sz="2000" b="0" i="0" dirty="0">
                <a:solidFill>
                  <a:schemeClr val="tx1"/>
                </a:solidFill>
                <a:effectLst/>
                <a:latin typeface="+mn-lt"/>
              </a:rPr>
              <a:t>Ackerman, Frank, and Lisa </a:t>
            </a:r>
            <a:r>
              <a:rPr lang="en-GB" sz="2000" b="0" i="0" dirty="0" err="1">
                <a:solidFill>
                  <a:schemeClr val="tx1"/>
                </a:solidFill>
                <a:effectLst/>
                <a:latin typeface="+mn-lt"/>
              </a:rPr>
              <a:t>Heinzerling</a:t>
            </a:r>
            <a:r>
              <a:rPr lang="en-GB" sz="2000" b="0" i="0" dirty="0">
                <a:solidFill>
                  <a:schemeClr val="tx1"/>
                </a:solidFill>
                <a:effectLst/>
                <a:latin typeface="+mn-lt"/>
              </a:rPr>
              <a:t>. 2002. “Pricing the Priceless: Cost-Benefit Analysis of Environmental Protection.” </a:t>
            </a:r>
            <a:r>
              <a:rPr lang="en-GB" sz="2000" b="0" i="1" dirty="0">
                <a:solidFill>
                  <a:schemeClr val="tx1"/>
                </a:solidFill>
                <a:effectLst/>
                <a:latin typeface="+mn-lt"/>
              </a:rPr>
              <a:t>University of Pennsylvania Law Review</a:t>
            </a:r>
            <a:r>
              <a:rPr lang="en-GB" sz="2000" b="0" i="0" dirty="0">
                <a:solidFill>
                  <a:schemeClr val="tx1"/>
                </a:solidFill>
                <a:effectLst/>
                <a:latin typeface="+mn-lt"/>
              </a:rPr>
              <a:t> 150 (5): 1553–84.</a:t>
            </a:r>
          </a:p>
          <a:p>
            <a:pPr marL="0" indent="0" algn="l">
              <a:buNone/>
            </a:pPr>
            <a:r>
              <a:rPr lang="en-GB" sz="2000" b="0" i="0" dirty="0">
                <a:solidFill>
                  <a:schemeClr val="tx1"/>
                </a:solidFill>
                <a:effectLst/>
                <a:latin typeface="+mn-lt"/>
              </a:rPr>
              <a:t>Commons, Wikimedia. 2017. “Doughnut Economic Model.” 2017. </a:t>
            </a:r>
            <a:r>
              <a:rPr lang="en-GB" sz="2000" b="0" i="0" u="none" strike="noStrike" dirty="0">
                <a:solidFill>
                  <a:schemeClr val="tx1"/>
                </a:solidFill>
                <a:effectLst/>
                <a:latin typeface="+mn-lt"/>
                <a:hlinkClick r:id="rId3">
                  <a:extLst>
                    <a:ext uri="{A12FA001-AC4F-418D-AE19-62706E023703}">
                      <ahyp:hlinkClr xmlns:ahyp="http://schemas.microsoft.com/office/drawing/2018/hyperlinkcolor" val="tx"/>
                    </a:ext>
                  </a:extLst>
                </a:hlinkClick>
              </a:rPr>
              <a:t>https://en.wikipedia.org/wiki/Doughnut_(economic_model)</a:t>
            </a:r>
            <a:r>
              <a:rPr lang="en-GB" sz="2000" b="0" i="0" dirty="0">
                <a:solidFill>
                  <a:schemeClr val="tx1"/>
                </a:solidFill>
                <a:effectLst/>
                <a:latin typeface="+mn-lt"/>
              </a:rPr>
              <a:t>.</a:t>
            </a:r>
          </a:p>
          <a:p>
            <a:pPr marL="0" indent="0" algn="l">
              <a:buNone/>
            </a:pPr>
            <a:r>
              <a:rPr lang="en-GB" sz="2000" b="0" i="0" dirty="0">
                <a:solidFill>
                  <a:schemeClr val="tx1"/>
                </a:solidFill>
                <a:effectLst/>
                <a:latin typeface="+mn-lt"/>
              </a:rPr>
              <a:t>Loucks, Daniel P, and </a:t>
            </a:r>
            <a:r>
              <a:rPr lang="en-GB" sz="2000" b="0" i="0" dirty="0" err="1">
                <a:solidFill>
                  <a:schemeClr val="tx1"/>
                </a:solidFill>
                <a:effectLst/>
                <a:latin typeface="+mn-lt"/>
              </a:rPr>
              <a:t>Eelco</a:t>
            </a:r>
            <a:r>
              <a:rPr lang="en-GB" sz="2000" b="0" i="0" dirty="0">
                <a:solidFill>
                  <a:schemeClr val="tx1"/>
                </a:solidFill>
                <a:effectLst/>
                <a:latin typeface="+mn-lt"/>
              </a:rPr>
              <a:t> Van Beek. 2017. </a:t>
            </a:r>
            <a:r>
              <a:rPr lang="en-GB" sz="2000" b="0" i="1" dirty="0">
                <a:solidFill>
                  <a:schemeClr val="tx1"/>
                </a:solidFill>
                <a:effectLst/>
                <a:latin typeface="+mn-lt"/>
              </a:rPr>
              <a:t>Water Resource Systems Planning and Management: An Introduction to Methods, Models, and Applications</a:t>
            </a:r>
            <a:r>
              <a:rPr lang="en-GB" sz="2000" b="0" i="0" dirty="0">
                <a:solidFill>
                  <a:schemeClr val="tx1"/>
                </a:solidFill>
                <a:effectLst/>
                <a:latin typeface="+mn-lt"/>
              </a:rPr>
              <a:t>. Springer.</a:t>
            </a:r>
          </a:p>
          <a:p>
            <a:pPr marL="0" indent="0" algn="l">
              <a:buNone/>
            </a:pPr>
            <a:r>
              <a:rPr lang="en-GB" sz="2000" b="0" i="0" dirty="0" err="1">
                <a:solidFill>
                  <a:schemeClr val="tx1"/>
                </a:solidFill>
                <a:effectLst/>
                <a:latin typeface="+mn-lt"/>
              </a:rPr>
              <a:t>Ratnaweera</a:t>
            </a:r>
            <a:r>
              <a:rPr lang="en-GB" sz="2000" b="0" i="0" dirty="0">
                <a:solidFill>
                  <a:schemeClr val="tx1"/>
                </a:solidFill>
                <a:effectLst/>
                <a:latin typeface="+mn-lt"/>
              </a:rPr>
              <a:t>, Dino, </a:t>
            </a:r>
            <a:r>
              <a:rPr lang="en-GB" sz="2000" b="0" i="0" dirty="0" err="1">
                <a:solidFill>
                  <a:schemeClr val="tx1"/>
                </a:solidFill>
                <a:effectLst/>
                <a:latin typeface="+mn-lt"/>
              </a:rPr>
              <a:t>Arve</a:t>
            </a:r>
            <a:r>
              <a:rPr lang="en-GB" sz="2000" b="0" i="0" dirty="0">
                <a:solidFill>
                  <a:schemeClr val="tx1"/>
                </a:solidFill>
                <a:effectLst/>
                <a:latin typeface="+mn-lt"/>
              </a:rPr>
              <a:t> Heistad, and </a:t>
            </a:r>
            <a:r>
              <a:rPr lang="en-GB" sz="2000" b="0" i="0" dirty="0" err="1">
                <a:solidFill>
                  <a:schemeClr val="tx1"/>
                </a:solidFill>
                <a:effectLst/>
                <a:latin typeface="+mn-lt"/>
              </a:rPr>
              <a:t>Ståle</a:t>
            </a:r>
            <a:r>
              <a:rPr lang="en-GB" sz="2000" b="0" i="0" dirty="0">
                <a:solidFill>
                  <a:schemeClr val="tx1"/>
                </a:solidFill>
                <a:effectLst/>
                <a:latin typeface="+mn-lt"/>
              </a:rPr>
              <a:t> </a:t>
            </a:r>
            <a:r>
              <a:rPr lang="en-GB" sz="2000" b="0" i="0" dirty="0" err="1">
                <a:solidFill>
                  <a:schemeClr val="tx1"/>
                </a:solidFill>
                <a:effectLst/>
                <a:latin typeface="+mn-lt"/>
              </a:rPr>
              <a:t>Navrud</a:t>
            </a:r>
            <a:r>
              <a:rPr lang="en-GB" sz="2000" b="0" i="0" dirty="0">
                <a:solidFill>
                  <a:schemeClr val="tx1"/>
                </a:solidFill>
                <a:effectLst/>
                <a:latin typeface="+mn-lt"/>
              </a:rPr>
              <a:t>. 2020. “The Current Use and Potential of Cost Benefit Analysis in Water Sector Projects.” </a:t>
            </a:r>
            <a:r>
              <a:rPr lang="en-GB" sz="2000" b="0" i="1" dirty="0">
                <a:solidFill>
                  <a:schemeClr val="tx1"/>
                </a:solidFill>
                <a:effectLst/>
                <a:latin typeface="+mn-lt"/>
              </a:rPr>
              <a:t>Water Supply</a:t>
            </a:r>
            <a:r>
              <a:rPr lang="en-GB" sz="2000" b="0" i="0" dirty="0">
                <a:solidFill>
                  <a:schemeClr val="tx1"/>
                </a:solidFill>
                <a:effectLst/>
                <a:latin typeface="+mn-lt"/>
              </a:rPr>
              <a:t>.</a:t>
            </a:r>
          </a:p>
          <a:p>
            <a:pPr marL="0" indent="0" algn="l">
              <a:buNone/>
            </a:pPr>
            <a:r>
              <a:rPr lang="en-GB" sz="2000" b="0" i="0" dirty="0">
                <a:solidFill>
                  <a:schemeClr val="tx1"/>
                </a:solidFill>
                <a:effectLst/>
                <a:latin typeface="+mn-lt"/>
              </a:rPr>
              <a:t>Raworth, Kate. 2017. </a:t>
            </a:r>
            <a:r>
              <a:rPr lang="en-GB" sz="2000" b="0" i="1" dirty="0">
                <a:solidFill>
                  <a:schemeClr val="tx1"/>
                </a:solidFill>
                <a:effectLst/>
                <a:latin typeface="+mn-lt"/>
              </a:rPr>
              <a:t>Doughnut Economics: Seven Ways to Think Like a 21st-Century Economist</a:t>
            </a:r>
            <a:r>
              <a:rPr lang="en-GB" sz="2000" b="0" i="0" dirty="0">
                <a:solidFill>
                  <a:schemeClr val="tx1"/>
                </a:solidFill>
                <a:effectLst/>
                <a:latin typeface="+mn-lt"/>
              </a:rPr>
              <a:t>. Chelsea Green Publishing.</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7.2 </a:t>
            </a:r>
            <a:r>
              <a:rPr lang="en-GB" sz="2800" dirty="0">
                <a:solidFill>
                  <a:srgbClr val="C00000"/>
                </a:solidFill>
              </a:rPr>
              <a:t>Evaluating actions</a:t>
            </a:r>
            <a:endParaRPr sz="2800" dirty="0">
              <a:solidFill>
                <a:srgbClr val="C00000"/>
              </a:solidFill>
            </a:endParaRPr>
          </a:p>
        </p:txBody>
      </p:sp>
    </p:spTree>
    <p:extLst>
      <p:ext uri="{BB962C8B-B14F-4D97-AF65-F5344CB8AC3E}">
        <p14:creationId xmlns:p14="http://schemas.microsoft.com/office/powerpoint/2010/main" val="30619925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5651742"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Learning objectives</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285750" indent="-285750" algn="l">
              <a:buSzPct val="120000"/>
              <a:buFont typeface="Arial" panose="020B0604020202020204" pitchFamily="34" charset="0"/>
              <a:buChar char="•"/>
            </a:pPr>
            <a:r>
              <a:rPr lang="en-GB" sz="2000" b="0" i="0" dirty="0">
                <a:solidFill>
                  <a:schemeClr val="tx1"/>
                </a:solidFill>
                <a:effectLst/>
                <a:latin typeface="+mn-lt"/>
              </a:rPr>
              <a:t>Be able to define and categorise uncertainties</a:t>
            </a:r>
          </a:p>
          <a:p>
            <a:pPr marL="285750" indent="-285750" algn="l">
              <a:buSzPct val="120000"/>
              <a:buFont typeface="Arial" panose="020B0604020202020204" pitchFamily="34" charset="0"/>
              <a:buChar char="•"/>
            </a:pPr>
            <a:endParaRPr lang="en-GB" sz="2000" b="0" i="0" dirty="0">
              <a:solidFill>
                <a:schemeClr val="tx1"/>
              </a:solidFill>
              <a:effectLst/>
              <a:latin typeface="+mn-lt"/>
            </a:endParaRPr>
          </a:p>
          <a:p>
            <a:pPr marL="285750" indent="-285750" algn="l">
              <a:buSzPct val="120000"/>
              <a:buFont typeface="Arial" panose="020B0604020202020204" pitchFamily="34" charset="0"/>
              <a:buChar char="•"/>
            </a:pPr>
            <a:r>
              <a:rPr lang="en-GB" sz="2000" b="0" i="0" dirty="0">
                <a:solidFill>
                  <a:schemeClr val="tx1"/>
                </a:solidFill>
                <a:effectLst/>
                <a:latin typeface="+mn-lt"/>
              </a:rPr>
              <a:t>Understand the tenets of frameworks within decision theory under uncertainty</a:t>
            </a:r>
          </a:p>
          <a:p>
            <a:pPr marL="285750" indent="-285750" algn="l">
              <a:buSzPct val="120000"/>
              <a:buFont typeface="Arial" panose="020B0604020202020204" pitchFamily="34" charset="0"/>
              <a:buChar char="•"/>
            </a:pPr>
            <a:endParaRPr lang="en-GB" sz="2000" b="0" i="0" dirty="0">
              <a:solidFill>
                <a:schemeClr val="tx1"/>
              </a:solidFill>
              <a:effectLst/>
              <a:latin typeface="+mn-lt"/>
            </a:endParaRPr>
          </a:p>
          <a:p>
            <a:pPr marL="285750" indent="-285750" algn="l">
              <a:buSzPct val="120000"/>
              <a:buFont typeface="Arial" panose="020B0604020202020204" pitchFamily="34" charset="0"/>
              <a:buChar char="•"/>
            </a:pPr>
            <a:r>
              <a:rPr lang="en-GB" sz="2000" b="0" i="0" dirty="0">
                <a:solidFill>
                  <a:schemeClr val="tx1"/>
                </a:solidFill>
                <a:effectLst/>
                <a:latin typeface="+mn-lt"/>
              </a:rPr>
              <a:t>Recognise the importance of robustness within decision-making frameworks</a:t>
            </a:r>
            <a:endParaRPr lang="en-GB" sz="1800" b="1" dirty="0">
              <a:solidFill>
                <a:schemeClr val="tx1"/>
              </a:solidFill>
            </a:endParaRPr>
          </a:p>
          <a:p>
            <a:pPr marL="0" lvl="0" indent="0" algn="l" rtl="0">
              <a:lnSpc>
                <a:spcPct val="90000"/>
              </a:lnSpc>
              <a:spcBef>
                <a:spcPts val="0"/>
              </a:spcBef>
              <a:spcAft>
                <a:spcPts val="0"/>
              </a:spcAft>
              <a:buClr>
                <a:schemeClr val="dk1"/>
              </a:buClr>
              <a:buSzPts val="2800"/>
              <a:buNone/>
            </a:pPr>
            <a:endParaRPr lang="en-GB" sz="1800" dirty="0">
              <a:solidFill>
                <a:schemeClr val="tx1"/>
              </a:solidFill>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1800" dirty="0">
              <a:solidFill>
                <a:schemeClr val="tx1"/>
              </a:solidFill>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1800" dirty="0">
              <a:solidFill>
                <a:schemeClr val="tx1"/>
              </a:solidFill>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7.3 </a:t>
            </a:r>
            <a:r>
              <a:rPr lang="en-GB" dirty="0">
                <a:solidFill>
                  <a:srgbClr val="C00000"/>
                </a:solidFill>
              </a:rPr>
              <a:t> Decision-making under uncertainty</a:t>
            </a:r>
            <a:endParaRPr lang="sv-SE" dirty="0">
              <a:solidFill>
                <a:srgbClr val="C00000"/>
              </a:solidFill>
            </a:endParaRPr>
          </a:p>
        </p:txBody>
      </p:sp>
      <p:pic>
        <p:nvPicPr>
          <p:cNvPr id="4" name="Picture 3">
            <a:extLst>
              <a:ext uri="{FF2B5EF4-FFF2-40B4-BE49-F238E27FC236}">
                <a16:creationId xmlns:a16="http://schemas.microsoft.com/office/drawing/2014/main" id="{ED2B1155-6353-4FE3-818F-0ACCEDFA0DA1}"/>
              </a:ext>
            </a:extLst>
          </p:cNvPr>
          <p:cNvPicPr>
            <a:picLocks noChangeAspect="1"/>
          </p:cNvPicPr>
          <p:nvPr/>
        </p:nvPicPr>
        <p:blipFill rotWithShape="1">
          <a:blip r:embed="rId3"/>
          <a:srcRect l="22736"/>
          <a:stretch/>
        </p:blipFill>
        <p:spPr>
          <a:xfrm rot="5400000">
            <a:off x="6428722" y="1754631"/>
            <a:ext cx="4712158" cy="3666696"/>
          </a:xfrm>
          <a:prstGeom prst="rect">
            <a:avLst/>
          </a:prstGeom>
        </p:spPr>
      </p:pic>
    </p:spTree>
    <p:extLst>
      <p:ext uri="{BB962C8B-B14F-4D97-AF65-F5344CB8AC3E}">
        <p14:creationId xmlns:p14="http://schemas.microsoft.com/office/powerpoint/2010/main" val="29854321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9770806"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Uncertainty and decision-making</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285750" indent="-285750" algn="l">
              <a:buSzPct val="120000"/>
              <a:buFont typeface="Arial" panose="020B0604020202020204" pitchFamily="34" charset="0"/>
              <a:buChar char="•"/>
            </a:pPr>
            <a:r>
              <a:rPr lang="en-GB" sz="1800" b="1" i="0" dirty="0">
                <a:solidFill>
                  <a:schemeClr val="tx1"/>
                </a:solidFill>
                <a:effectLst/>
                <a:latin typeface="+mn-lt"/>
              </a:rPr>
              <a:t>Making decisions </a:t>
            </a:r>
            <a:r>
              <a:rPr lang="en-GB" sz="1800" b="0" i="0" dirty="0">
                <a:solidFill>
                  <a:schemeClr val="tx1"/>
                </a:solidFill>
                <a:effectLst/>
                <a:latin typeface="+mn-lt"/>
              </a:rPr>
              <a:t>about infrastructure and environmental systems necessitates a process to </a:t>
            </a:r>
            <a:r>
              <a:rPr lang="en-GB" sz="1800" b="1" i="0" dirty="0">
                <a:solidFill>
                  <a:schemeClr val="tx1"/>
                </a:solidFill>
                <a:effectLst/>
                <a:latin typeface="+mn-lt"/>
              </a:rPr>
              <a:t>anticipate and manage change</a:t>
            </a:r>
          </a:p>
          <a:p>
            <a:pPr marL="285750" indent="-285750" algn="l">
              <a:buSzPct val="120000"/>
              <a:buFont typeface="Arial" panose="020B0604020202020204" pitchFamily="34" charset="0"/>
              <a:buChar char="•"/>
            </a:pPr>
            <a:r>
              <a:rPr lang="en-GB" sz="1800" b="0" i="0" dirty="0">
                <a:solidFill>
                  <a:schemeClr val="tx1"/>
                </a:solidFill>
                <a:effectLst/>
                <a:latin typeface="+mn-lt"/>
              </a:rPr>
              <a:t>Complicated as populations are changing rapidly, technological development is accelerating at an unprecedented pace, and climate change is a serious operational risk to be managed</a:t>
            </a:r>
          </a:p>
          <a:p>
            <a:pPr marL="285750" indent="-285750" algn="l">
              <a:buSzPct val="120000"/>
              <a:buFont typeface="Arial" panose="020B0604020202020204" pitchFamily="34" charset="0"/>
              <a:buChar char="•"/>
            </a:pPr>
            <a:r>
              <a:rPr lang="en-GB" sz="1800" b="0" i="0" dirty="0">
                <a:solidFill>
                  <a:schemeClr val="tx1"/>
                </a:solidFill>
                <a:effectLst/>
                <a:latin typeface="+mn-lt"/>
              </a:rPr>
              <a:t>Example: how energy sector managers need to ensure reliable future supplies of electricity for a growing population whilst decarbonising supply sources, as well as managing the impacts from climate change and rapidly changing regulation</a:t>
            </a:r>
          </a:p>
          <a:p>
            <a:pPr marL="285750" indent="-285750" algn="l">
              <a:buSzPct val="120000"/>
              <a:buFont typeface="Arial" panose="020B0604020202020204" pitchFamily="34" charset="0"/>
              <a:buChar char="•"/>
            </a:pPr>
            <a:r>
              <a:rPr lang="en-GB" sz="1800" b="0" i="0" dirty="0">
                <a:solidFill>
                  <a:schemeClr val="tx1"/>
                </a:solidFill>
                <a:effectLst/>
                <a:latin typeface="+mn-lt"/>
              </a:rPr>
              <a:t>These issues are defined by </a:t>
            </a:r>
            <a:r>
              <a:rPr lang="en-GB" sz="1800" b="1" i="0" u="sng" dirty="0">
                <a:solidFill>
                  <a:schemeClr val="tx1"/>
                </a:solidFill>
                <a:effectLst/>
                <a:latin typeface="+mn-lt"/>
              </a:rPr>
              <a:t>uncertainty</a:t>
            </a:r>
            <a:r>
              <a:rPr lang="en-GB" sz="1800" b="0" i="0" dirty="0">
                <a:solidFill>
                  <a:schemeClr val="tx1"/>
                </a:solidFill>
                <a:effectLst/>
                <a:latin typeface="+mn-lt"/>
              </a:rPr>
              <a:t>, defined as a situation involving </a:t>
            </a:r>
            <a:r>
              <a:rPr lang="en-GB" sz="1800" b="1" i="0" dirty="0">
                <a:solidFill>
                  <a:schemeClr val="tx1"/>
                </a:solidFill>
                <a:effectLst/>
                <a:latin typeface="+mn-lt"/>
              </a:rPr>
              <a:t>imperfect or unknown information about the past, present, or future events</a:t>
            </a:r>
          </a:p>
          <a:p>
            <a:pPr marL="285750" indent="-285750" algn="l">
              <a:buSzPct val="120000"/>
              <a:buFont typeface="Arial" panose="020B0604020202020204" pitchFamily="34" charset="0"/>
              <a:buChar char="•"/>
            </a:pPr>
            <a:r>
              <a:rPr lang="en-GB" sz="1800" b="0" i="0" dirty="0">
                <a:solidFill>
                  <a:schemeClr val="tx1"/>
                </a:solidFill>
                <a:effectLst/>
                <a:latin typeface="+mn-lt"/>
              </a:rPr>
              <a:t>For a decision-maker, uncertainty represents the gap between the best information available to them and the knowledge they would need in order to make the best choice (</a:t>
            </a:r>
            <a:r>
              <a:rPr lang="en-GB" sz="1800" b="0" i="0" dirty="0" err="1">
                <a:solidFill>
                  <a:schemeClr val="tx1"/>
                </a:solidFill>
                <a:effectLst/>
                <a:latin typeface="+mn-lt"/>
              </a:rPr>
              <a:t>Marchau</a:t>
            </a:r>
            <a:r>
              <a:rPr lang="en-GB" sz="1800" b="0" i="0" dirty="0">
                <a:solidFill>
                  <a:schemeClr val="tx1"/>
                </a:solidFill>
                <a:effectLst/>
                <a:latin typeface="+mn-lt"/>
              </a:rPr>
              <a:t> et al. 2019)</a:t>
            </a:r>
          </a:p>
          <a:p>
            <a:pPr marL="285750" indent="-285750" algn="l">
              <a:buSzPct val="120000"/>
              <a:buFont typeface="Arial" panose="020B0604020202020204" pitchFamily="34" charset="0"/>
              <a:buChar char="•"/>
            </a:pPr>
            <a:r>
              <a:rPr lang="en-GB" sz="1800" b="1" i="0" dirty="0">
                <a:solidFill>
                  <a:schemeClr val="tx1"/>
                </a:solidFill>
                <a:effectLst/>
                <a:latin typeface="+mn-lt"/>
              </a:rPr>
              <a:t>Decision-making under uncertainty (DMUU)</a:t>
            </a:r>
            <a:r>
              <a:rPr lang="en-GB" sz="1800" b="0" i="0" dirty="0">
                <a:solidFill>
                  <a:schemeClr val="tx1"/>
                </a:solidFill>
                <a:effectLst/>
                <a:latin typeface="+mn-lt"/>
              </a:rPr>
              <a:t> is a rich and developed field that is concerned with making the best possible choices based on imperfect or incomplete information</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latin typeface="+mn-lt"/>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7.3 </a:t>
            </a:r>
            <a:r>
              <a:rPr lang="en-GB" dirty="0">
                <a:solidFill>
                  <a:srgbClr val="C00000"/>
                </a:solidFill>
              </a:rPr>
              <a:t> Decision-making under uncertainty</a:t>
            </a:r>
            <a:endParaRPr sz="2800" dirty="0">
              <a:solidFill>
                <a:srgbClr val="C00000"/>
              </a:solidFill>
            </a:endParaRPr>
          </a:p>
        </p:txBody>
      </p:sp>
    </p:spTree>
    <p:extLst>
      <p:ext uri="{BB962C8B-B14F-4D97-AF65-F5344CB8AC3E}">
        <p14:creationId xmlns:p14="http://schemas.microsoft.com/office/powerpoint/2010/main" val="30258622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7.3 </a:t>
            </a:r>
            <a:r>
              <a:rPr lang="en-GB" dirty="0">
                <a:solidFill>
                  <a:srgbClr val="C00000"/>
                </a:solidFill>
              </a:rPr>
              <a:t> Decision-making under uncertainty</a:t>
            </a:r>
            <a:endParaRPr sz="2800" dirty="0">
              <a:solidFill>
                <a:srgbClr val="C00000"/>
              </a:solidFill>
            </a:endParaRPr>
          </a:p>
        </p:txBody>
      </p:sp>
      <p:sp>
        <p:nvSpPr>
          <p:cNvPr id="11" name="Google Shape;168;p13">
            <a:extLst>
              <a:ext uri="{FF2B5EF4-FFF2-40B4-BE49-F238E27FC236}">
                <a16:creationId xmlns:a16="http://schemas.microsoft.com/office/drawing/2014/main" id="{CDD7956C-AD4A-4FCD-870C-C4BFC69F804B}"/>
              </a:ext>
            </a:extLst>
          </p:cNvPr>
          <p:cNvSpPr txBox="1">
            <a:spLocks/>
          </p:cNvSpPr>
          <p:nvPr/>
        </p:nvSpPr>
        <p:spPr>
          <a:xfrm>
            <a:off x="838200" y="1231899"/>
            <a:ext cx="10515600" cy="3866311"/>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b="1" dirty="0">
                <a:solidFill>
                  <a:schemeClr val="accent5">
                    <a:lumMod val="60000"/>
                    <a:lumOff val="40000"/>
                  </a:schemeClr>
                </a:solidFill>
                <a:latin typeface="+mn-lt"/>
              </a:rPr>
              <a:t>Types of uncertainty</a:t>
            </a:r>
          </a:p>
        </p:txBody>
      </p:sp>
      <p:sp>
        <p:nvSpPr>
          <p:cNvPr id="6" name="Google Shape;168;p13">
            <a:extLst>
              <a:ext uri="{FF2B5EF4-FFF2-40B4-BE49-F238E27FC236}">
                <a16:creationId xmlns:a16="http://schemas.microsoft.com/office/drawing/2014/main" id="{50C43920-95C9-4935-9507-5EEE1C17F008}"/>
              </a:ext>
            </a:extLst>
          </p:cNvPr>
          <p:cNvSpPr txBox="1">
            <a:spLocks/>
          </p:cNvSpPr>
          <p:nvPr/>
        </p:nvSpPr>
        <p:spPr>
          <a:xfrm>
            <a:off x="838199" y="1533044"/>
            <a:ext cx="10515599" cy="3866311"/>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l"/>
            <a:r>
              <a:rPr lang="en-GB" sz="1600" b="0" i="0" dirty="0">
                <a:solidFill>
                  <a:schemeClr val="tx1"/>
                </a:solidFill>
                <a:effectLst/>
                <a:latin typeface="+mn-lt"/>
              </a:rPr>
              <a:t>We can define two extremes of uncertainty: complete determinism and total ignorance, within which four levels of uncertainties exist (Walker et al. 2003)</a:t>
            </a:r>
          </a:p>
          <a:p>
            <a:pPr marL="342900" indent="-342900" algn="l">
              <a:buFont typeface="Arial" panose="020B0604020202020204" pitchFamily="34" charset="0"/>
              <a:buChar char="•"/>
            </a:pPr>
            <a:endParaRPr lang="en-GB" sz="1400" b="0" i="0" dirty="0">
              <a:solidFill>
                <a:srgbClr val="444444"/>
              </a:solidFill>
              <a:effectLst/>
              <a:latin typeface="+mn-lt"/>
            </a:endParaRPr>
          </a:p>
        </p:txBody>
      </p:sp>
      <p:pic>
        <p:nvPicPr>
          <p:cNvPr id="5" name="Picture 4">
            <a:extLst>
              <a:ext uri="{FF2B5EF4-FFF2-40B4-BE49-F238E27FC236}">
                <a16:creationId xmlns:a16="http://schemas.microsoft.com/office/drawing/2014/main" id="{7D5092C7-80A9-4297-B8C0-2DBBA2D861CD}"/>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8800"/>
                    </a14:imgEffect>
                    <a14:imgEffect>
                      <a14:saturation sat="0"/>
                    </a14:imgEffect>
                  </a14:imgLayer>
                </a14:imgProps>
              </a:ext>
            </a:extLst>
          </a:blip>
          <a:srcRect t="2791" b="4575"/>
          <a:stretch>
            <a:fillRect/>
          </a:stretch>
        </p:blipFill>
        <p:spPr>
          <a:xfrm>
            <a:off x="1097246" y="2213212"/>
            <a:ext cx="9997504" cy="3866311"/>
          </a:xfrm>
          <a:prstGeom prst="rect">
            <a:avLst/>
          </a:prstGeom>
          <a:ln w="28575">
            <a:solidFill>
              <a:schemeClr val="bg2">
                <a:lumMod val="50000"/>
              </a:schemeClr>
            </a:solidFill>
          </a:ln>
        </p:spPr>
      </p:pic>
      <p:sp>
        <p:nvSpPr>
          <p:cNvPr id="12" name="TextBox 11">
            <a:extLst>
              <a:ext uri="{FF2B5EF4-FFF2-40B4-BE49-F238E27FC236}">
                <a16:creationId xmlns:a16="http://schemas.microsoft.com/office/drawing/2014/main" id="{801D4546-8969-4B00-A9ED-BDA0E99FEA7F}"/>
              </a:ext>
            </a:extLst>
          </p:cNvPr>
          <p:cNvSpPr txBox="1"/>
          <p:nvPr/>
        </p:nvSpPr>
        <p:spPr>
          <a:xfrm>
            <a:off x="5484528" y="6185471"/>
            <a:ext cx="6094562" cy="215444"/>
          </a:xfrm>
          <a:prstGeom prst="rect">
            <a:avLst/>
          </a:prstGeom>
          <a:noFill/>
        </p:spPr>
        <p:txBody>
          <a:bodyPr wrap="square">
            <a:spAutoFit/>
          </a:bodyPr>
          <a:lstStyle/>
          <a:p>
            <a:pPr algn="r"/>
            <a:r>
              <a:rPr lang="en-GB" sz="800" i="1" dirty="0">
                <a:solidFill>
                  <a:srgbClr val="444444"/>
                </a:solidFill>
                <a:latin typeface="+mn-lt"/>
              </a:rPr>
              <a:t>Levels of uncertainty (</a:t>
            </a:r>
            <a:r>
              <a:rPr lang="en-GB" sz="800" i="1" dirty="0" err="1">
                <a:solidFill>
                  <a:srgbClr val="444444"/>
                </a:solidFill>
                <a:latin typeface="+mn-lt"/>
              </a:rPr>
              <a:t>Marchau</a:t>
            </a:r>
            <a:r>
              <a:rPr lang="en-GB" sz="800" i="1" dirty="0">
                <a:solidFill>
                  <a:srgbClr val="444444"/>
                </a:solidFill>
                <a:latin typeface="+mn-lt"/>
              </a:rPr>
              <a:t> et al. 2019)</a:t>
            </a:r>
          </a:p>
        </p:txBody>
      </p:sp>
    </p:spTree>
    <p:extLst>
      <p:ext uri="{BB962C8B-B14F-4D97-AF65-F5344CB8AC3E}">
        <p14:creationId xmlns:p14="http://schemas.microsoft.com/office/powerpoint/2010/main" val="42763484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199" y="1231900"/>
            <a:ext cx="9772292" cy="40711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Dealing with uncertainty</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2000" b="0" i="0" dirty="0">
                <a:solidFill>
                  <a:schemeClr val="tx1"/>
                </a:solidFill>
                <a:effectLst/>
                <a:latin typeface="+mn-lt"/>
              </a:rPr>
              <a:t>There has been an increase in methodologies for decision-making under uncertainty, including </a:t>
            </a:r>
            <a:r>
              <a:rPr lang="en-GB" sz="2000" b="1" i="0" dirty="0">
                <a:solidFill>
                  <a:schemeClr val="tx1"/>
                </a:solidFill>
                <a:effectLst/>
                <a:latin typeface="+mn-lt"/>
              </a:rPr>
              <a:t>robust decision-making, decision scaling, real options analysis, dynamic adaptive policy pathways, and info-gap analysis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2000" b="0" i="0" dirty="0">
                <a:solidFill>
                  <a:schemeClr val="tx1"/>
                </a:solidFill>
                <a:effectLst/>
                <a:latin typeface="+mn-lt"/>
              </a:rPr>
              <a:t>These methodologies share common principles: </a:t>
            </a:r>
            <a:r>
              <a:rPr lang="en-GB" sz="2000" b="1" i="0" dirty="0">
                <a:solidFill>
                  <a:schemeClr val="tx1"/>
                </a:solidFill>
                <a:effectLst/>
                <a:latin typeface="+mn-lt"/>
              </a:rPr>
              <a:t>extensive testing of uncertainties, use of multiple objectives, and identification of robust solutions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2000" b="0" i="0" dirty="0">
                <a:solidFill>
                  <a:schemeClr val="tx1"/>
                </a:solidFill>
                <a:effectLst/>
                <a:latin typeface="+mn-lt"/>
              </a:rPr>
              <a:t>Investment plans undergo </a:t>
            </a:r>
            <a:r>
              <a:rPr lang="en-GB" sz="2000" b="1" i="0" dirty="0">
                <a:solidFill>
                  <a:schemeClr val="tx1"/>
                </a:solidFill>
                <a:effectLst/>
                <a:latin typeface="+mn-lt"/>
              </a:rPr>
              <a:t>rigorous stress-testing </a:t>
            </a:r>
            <a:r>
              <a:rPr lang="en-GB" sz="2000" b="0" i="0" dirty="0">
                <a:solidFill>
                  <a:schemeClr val="tx1"/>
                </a:solidFill>
                <a:effectLst/>
                <a:latin typeface="+mn-lt"/>
              </a:rPr>
              <a:t>against identified uncertainties during the formulation stage</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2000" b="0" i="0" dirty="0">
                <a:solidFill>
                  <a:schemeClr val="tx1"/>
                </a:solidFill>
                <a:effectLst/>
                <a:latin typeface="+mn-lt"/>
              </a:rPr>
              <a:t>Results from stress tests are evaluated based on multiple performance criteria</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2000" b="0" i="0" dirty="0">
                <a:solidFill>
                  <a:schemeClr val="tx1"/>
                </a:solidFill>
                <a:effectLst/>
                <a:latin typeface="+mn-lt"/>
              </a:rPr>
              <a:t>Decision-makers seek satisficing solutions that </a:t>
            </a:r>
            <a:r>
              <a:rPr lang="en-GB" sz="2000" b="1" i="0" dirty="0">
                <a:solidFill>
                  <a:schemeClr val="tx1"/>
                </a:solidFill>
                <a:effectLst/>
                <a:latin typeface="+mn-lt"/>
              </a:rPr>
              <a:t>perform adequately across various scenarios and objectives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2000" b="0" i="0" dirty="0">
                <a:solidFill>
                  <a:schemeClr val="tx1"/>
                </a:solidFill>
                <a:effectLst/>
                <a:latin typeface="+mn-lt"/>
              </a:rPr>
              <a:t>The focus on identifying robust solutions is a key aspect of decision theory under uncertainty, highlighting that no single optimal option exists</a:t>
            </a:r>
            <a:endParaRPr lang="en-GB" sz="2800" dirty="0">
              <a:solidFill>
                <a:schemeClr val="tx1"/>
              </a:solidFill>
              <a:latin typeface="+mn-lt"/>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7.3 </a:t>
            </a:r>
            <a:r>
              <a:rPr lang="en-GB" dirty="0">
                <a:solidFill>
                  <a:srgbClr val="C00000"/>
                </a:solidFill>
              </a:rPr>
              <a:t> Decision-making under uncertainty</a:t>
            </a:r>
            <a:endParaRPr sz="2800" dirty="0">
              <a:solidFill>
                <a:srgbClr val="C00000"/>
              </a:solidFill>
            </a:endParaRPr>
          </a:p>
        </p:txBody>
      </p:sp>
      <p:sp>
        <p:nvSpPr>
          <p:cNvPr id="6" name="TextBox 5">
            <a:extLst>
              <a:ext uri="{FF2B5EF4-FFF2-40B4-BE49-F238E27FC236}">
                <a16:creationId xmlns:a16="http://schemas.microsoft.com/office/drawing/2014/main" id="{5DE4F796-5DF2-4A51-A647-6CB5DBF20FA1}"/>
              </a:ext>
            </a:extLst>
          </p:cNvPr>
          <p:cNvSpPr txBox="1"/>
          <p:nvPr/>
        </p:nvSpPr>
        <p:spPr>
          <a:xfrm>
            <a:off x="5504030" y="6002655"/>
            <a:ext cx="6096000" cy="307777"/>
          </a:xfrm>
          <a:prstGeom prst="rect">
            <a:avLst/>
          </a:prstGeom>
          <a:noFill/>
        </p:spPr>
        <p:txBody>
          <a:bodyPr wrap="square">
            <a:spAutoFit/>
          </a:bodyPr>
          <a:lstStyle/>
          <a:p>
            <a:pPr algn="r"/>
            <a:r>
              <a:rPr lang="en-GB" b="0" i="0" dirty="0">
                <a:solidFill>
                  <a:srgbClr val="444444"/>
                </a:solidFill>
                <a:effectLst/>
                <a:latin typeface="Open Sans" panose="020B0606030504020204" pitchFamily="34" charset="0"/>
              </a:rPr>
              <a:t> </a:t>
            </a:r>
            <a:r>
              <a:rPr lang="en-GB" sz="800" i="1" dirty="0">
                <a:solidFill>
                  <a:srgbClr val="444444"/>
                </a:solidFill>
                <a:latin typeface="+mn-lt"/>
              </a:rPr>
              <a:t>(</a:t>
            </a:r>
            <a:r>
              <a:rPr lang="en-GB" sz="800" i="1" dirty="0" err="1">
                <a:solidFill>
                  <a:srgbClr val="444444"/>
                </a:solidFill>
                <a:latin typeface="+mn-lt"/>
              </a:rPr>
              <a:t>Lempert</a:t>
            </a:r>
            <a:r>
              <a:rPr lang="en-GB" sz="800" i="1" dirty="0">
                <a:solidFill>
                  <a:srgbClr val="444444"/>
                </a:solidFill>
                <a:latin typeface="+mn-lt"/>
              </a:rPr>
              <a:t>, Popper, and </a:t>
            </a:r>
            <a:r>
              <a:rPr lang="en-GB" sz="800" i="1" dirty="0" err="1">
                <a:solidFill>
                  <a:srgbClr val="444444"/>
                </a:solidFill>
                <a:latin typeface="+mn-lt"/>
              </a:rPr>
              <a:t>Bankes</a:t>
            </a:r>
            <a:r>
              <a:rPr lang="en-GB" sz="800" i="1" dirty="0">
                <a:solidFill>
                  <a:srgbClr val="444444"/>
                </a:solidFill>
                <a:latin typeface="+mn-lt"/>
              </a:rPr>
              <a:t> 2010; De </a:t>
            </a:r>
            <a:r>
              <a:rPr lang="en-GB" sz="800" i="1" dirty="0" err="1">
                <a:solidFill>
                  <a:srgbClr val="444444"/>
                </a:solidFill>
                <a:latin typeface="+mn-lt"/>
              </a:rPr>
              <a:t>Neufville</a:t>
            </a:r>
            <a:r>
              <a:rPr lang="en-GB" sz="800" i="1" dirty="0">
                <a:solidFill>
                  <a:srgbClr val="444444"/>
                </a:solidFill>
                <a:latin typeface="+mn-lt"/>
              </a:rPr>
              <a:t>, </a:t>
            </a:r>
            <a:r>
              <a:rPr lang="en-GB" sz="800" i="1" dirty="0" err="1">
                <a:solidFill>
                  <a:srgbClr val="444444"/>
                </a:solidFill>
                <a:latin typeface="+mn-lt"/>
              </a:rPr>
              <a:t>Scholtes</a:t>
            </a:r>
            <a:r>
              <a:rPr lang="en-GB" sz="800" i="1" dirty="0">
                <a:solidFill>
                  <a:srgbClr val="444444"/>
                </a:solidFill>
                <a:latin typeface="+mn-lt"/>
              </a:rPr>
              <a:t>, and Wang 2006; </a:t>
            </a:r>
            <a:r>
              <a:rPr lang="en-GB" sz="800" i="1" dirty="0" err="1">
                <a:solidFill>
                  <a:srgbClr val="444444"/>
                </a:solidFill>
                <a:latin typeface="+mn-lt"/>
              </a:rPr>
              <a:t>Haasnoot</a:t>
            </a:r>
            <a:r>
              <a:rPr lang="en-GB" sz="800" i="1" dirty="0">
                <a:solidFill>
                  <a:srgbClr val="444444"/>
                </a:solidFill>
                <a:latin typeface="+mn-lt"/>
              </a:rPr>
              <a:t> et al. 2013; Hall et al. 2020)</a:t>
            </a:r>
            <a:endParaRPr lang="en-GB" sz="1000" i="1" dirty="0">
              <a:solidFill>
                <a:srgbClr val="444444"/>
              </a:solidFill>
              <a:latin typeface="+mn-lt"/>
            </a:endParaRPr>
          </a:p>
        </p:txBody>
      </p:sp>
    </p:spTree>
    <p:extLst>
      <p:ext uri="{BB962C8B-B14F-4D97-AF65-F5344CB8AC3E}">
        <p14:creationId xmlns:p14="http://schemas.microsoft.com/office/powerpoint/2010/main" val="2188578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199" y="1231900"/>
            <a:ext cx="9746411"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Robust decision-making: An example (part I)</a:t>
            </a: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1600" b="1" dirty="0">
              <a:solidFill>
                <a:schemeClr val="accent5">
                  <a:lumMod val="60000"/>
                  <a:lumOff val="40000"/>
                </a:schemeClr>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b="0" i="0" dirty="0">
                <a:solidFill>
                  <a:schemeClr val="tx1"/>
                </a:solidFill>
                <a:effectLst/>
                <a:latin typeface="+mn-lt"/>
              </a:rPr>
              <a:t>Consider a planning problem in which we wish to ensure safe and reliable water supplies over the next three decades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b="0" i="0" dirty="0">
                <a:solidFill>
                  <a:schemeClr val="tx1"/>
                </a:solidFill>
                <a:effectLst/>
                <a:latin typeface="+mn-lt"/>
              </a:rPr>
              <a:t>Using a generic for decision-making under uncertainty, our </a:t>
            </a:r>
            <a:r>
              <a:rPr lang="en-GB" sz="1600" b="1" i="0" dirty="0">
                <a:solidFill>
                  <a:schemeClr val="tx1"/>
                </a:solidFill>
                <a:effectLst/>
                <a:latin typeface="+mn-lt"/>
              </a:rPr>
              <a:t>methodology </a:t>
            </a:r>
            <a:r>
              <a:rPr lang="en-GB" sz="1600" b="0" i="0" dirty="0">
                <a:solidFill>
                  <a:schemeClr val="tx1"/>
                </a:solidFill>
                <a:effectLst/>
                <a:latin typeface="+mn-lt"/>
              </a:rPr>
              <a:t>could be partitioned into </a:t>
            </a:r>
            <a:r>
              <a:rPr lang="en-GB" sz="1600" b="1" i="0" dirty="0">
                <a:solidFill>
                  <a:schemeClr val="tx1"/>
                </a:solidFill>
                <a:effectLst/>
                <a:latin typeface="+mn-lt"/>
              </a:rPr>
              <a:t>four steps</a:t>
            </a: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1600" dirty="0">
              <a:solidFill>
                <a:srgbClr val="444444"/>
              </a:solidFill>
              <a:latin typeface="+mn-lt"/>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7.3 </a:t>
            </a:r>
            <a:r>
              <a:rPr lang="en-GB" dirty="0">
                <a:solidFill>
                  <a:srgbClr val="C00000"/>
                </a:solidFill>
              </a:rPr>
              <a:t> Decision-making under uncertainty</a:t>
            </a:r>
            <a:endParaRPr sz="2800" dirty="0">
              <a:solidFill>
                <a:srgbClr val="C00000"/>
              </a:solidFill>
            </a:endParaRPr>
          </a:p>
        </p:txBody>
      </p:sp>
      <p:pic>
        <p:nvPicPr>
          <p:cNvPr id="4" name="Picture 3">
            <a:extLst>
              <a:ext uri="{FF2B5EF4-FFF2-40B4-BE49-F238E27FC236}">
                <a16:creationId xmlns:a16="http://schemas.microsoft.com/office/drawing/2014/main" id="{BAFC9F67-722C-47F7-A9A8-C43034331532}"/>
              </a:ext>
            </a:extLst>
          </p:cNvPr>
          <p:cNvPicPr>
            <a:picLocks noChangeAspect="1"/>
          </p:cNvPicPr>
          <p:nvPr/>
        </p:nvPicPr>
        <p:blipFill>
          <a:blip r:embed="rId3"/>
          <a:stretch>
            <a:fillRect/>
          </a:stretch>
        </p:blipFill>
        <p:spPr>
          <a:xfrm>
            <a:off x="2527405" y="2516353"/>
            <a:ext cx="7137190" cy="3839892"/>
          </a:xfrm>
          <a:prstGeom prst="rect">
            <a:avLst/>
          </a:prstGeom>
        </p:spPr>
      </p:pic>
      <p:sp>
        <p:nvSpPr>
          <p:cNvPr id="2" name="TextBox 1">
            <a:extLst>
              <a:ext uri="{FF2B5EF4-FFF2-40B4-BE49-F238E27FC236}">
                <a16:creationId xmlns:a16="http://schemas.microsoft.com/office/drawing/2014/main" id="{9897D626-146E-41FD-96C8-BDA29B4DD911}"/>
              </a:ext>
            </a:extLst>
          </p:cNvPr>
          <p:cNvSpPr txBox="1"/>
          <p:nvPr/>
        </p:nvSpPr>
        <p:spPr>
          <a:xfrm>
            <a:off x="838199" y="1696741"/>
            <a:ext cx="9507793" cy="4493538"/>
          </a:xfrm>
          <a:prstGeom prst="rect">
            <a:avLst/>
          </a:prstGeom>
          <a:solidFill>
            <a:schemeClr val="bg1"/>
          </a:solidFill>
        </p:spPr>
        <p:txBody>
          <a:bodyPr wrap="square" rtlCol="0">
            <a:spAutoFit/>
          </a:bodyPr>
          <a:lstStyle/>
          <a:p>
            <a:pPr marL="285750" indent="-285750" algn="l">
              <a:buSzPct val="120000"/>
              <a:buFont typeface="Arial" panose="020B0604020202020204" pitchFamily="34" charset="0"/>
              <a:buChar char="•"/>
            </a:pPr>
            <a:r>
              <a:rPr lang="en-GB" sz="1600" b="0" i="0" dirty="0">
                <a:solidFill>
                  <a:schemeClr val="tx1"/>
                </a:solidFill>
                <a:effectLst/>
                <a:latin typeface="+mn-lt"/>
              </a:rPr>
              <a:t>For our specific problem, the following uncertainties can be identified:</a:t>
            </a:r>
          </a:p>
          <a:p>
            <a:pPr marL="285750" indent="-285750" algn="l">
              <a:buFont typeface="Arial" panose="020B0604020202020204" pitchFamily="34" charset="0"/>
              <a:buChar char="•"/>
            </a:pPr>
            <a:endParaRPr lang="en-GB" sz="1600" b="0" i="0" dirty="0">
              <a:solidFill>
                <a:schemeClr val="tx1"/>
              </a:solidFill>
              <a:effectLst/>
              <a:latin typeface="+mn-lt"/>
            </a:endParaRPr>
          </a:p>
          <a:p>
            <a:pPr marL="265113" algn="l">
              <a:buFont typeface="+mj-lt"/>
              <a:buAutoNum type="arabicPeriod"/>
            </a:pPr>
            <a:r>
              <a:rPr lang="en-GB" sz="1600" b="0" i="0" dirty="0">
                <a:solidFill>
                  <a:schemeClr val="tx1"/>
                </a:solidFill>
                <a:effectLst/>
                <a:latin typeface="+mn-lt"/>
              </a:rPr>
              <a:t>Water demands (Level 3)</a:t>
            </a:r>
          </a:p>
          <a:p>
            <a:pPr marL="265113" algn="l">
              <a:buFont typeface="+mj-lt"/>
              <a:buAutoNum type="arabicPeriod"/>
            </a:pPr>
            <a:r>
              <a:rPr lang="en-GB" sz="1600" b="0" i="0" dirty="0">
                <a:solidFill>
                  <a:schemeClr val="tx1"/>
                </a:solidFill>
                <a:effectLst/>
                <a:latin typeface="+mn-lt"/>
              </a:rPr>
              <a:t>Hydrological variability (Level 2)</a:t>
            </a:r>
          </a:p>
          <a:p>
            <a:pPr marL="265113" algn="l">
              <a:buFont typeface="+mj-lt"/>
              <a:buAutoNum type="arabicPeriod"/>
            </a:pPr>
            <a:r>
              <a:rPr lang="en-GB" sz="1600" b="0" i="0" dirty="0">
                <a:solidFill>
                  <a:schemeClr val="tx1"/>
                </a:solidFill>
                <a:effectLst/>
                <a:latin typeface="+mn-lt"/>
              </a:rPr>
              <a:t>Electricity prices (Level 4a)</a:t>
            </a:r>
          </a:p>
          <a:p>
            <a:pPr marL="265113" algn="l">
              <a:buFont typeface="+mj-lt"/>
              <a:buAutoNum type="arabicPeriod"/>
            </a:pPr>
            <a:r>
              <a:rPr lang="en-GB" sz="1600" b="0" i="0" dirty="0">
                <a:solidFill>
                  <a:schemeClr val="tx1"/>
                </a:solidFill>
                <a:effectLst/>
                <a:latin typeface="+mn-lt"/>
              </a:rPr>
              <a:t>Groundwater abstraction licences (Level 1)</a:t>
            </a:r>
          </a:p>
          <a:p>
            <a:pPr marL="265113" algn="l">
              <a:buFont typeface="+mj-lt"/>
              <a:buAutoNum type="arabicPeriod"/>
            </a:pPr>
            <a:r>
              <a:rPr lang="en-GB" sz="1600" b="0" i="0" dirty="0">
                <a:solidFill>
                  <a:schemeClr val="tx1"/>
                </a:solidFill>
                <a:effectLst/>
                <a:latin typeface="+mn-lt"/>
              </a:rPr>
              <a:t>Water system operational parameters (Level 1)</a:t>
            </a:r>
          </a:p>
          <a:p>
            <a:pPr marL="285750" indent="-285750" algn="l">
              <a:buFont typeface="Arial" panose="020B0604020202020204" pitchFamily="34" charset="0"/>
              <a:buChar char="•"/>
            </a:pPr>
            <a:endParaRPr lang="en-GB" sz="1600" dirty="0">
              <a:solidFill>
                <a:schemeClr val="tx1"/>
              </a:solidFill>
              <a:latin typeface="+mn-lt"/>
            </a:endParaRPr>
          </a:p>
          <a:p>
            <a:pPr marL="285750" indent="-285750" algn="l">
              <a:buSzPct val="120000"/>
              <a:buFont typeface="Arial" panose="020B0604020202020204" pitchFamily="34" charset="0"/>
              <a:buChar char="•"/>
            </a:pPr>
            <a:r>
              <a:rPr lang="en-GB" sz="1600" dirty="0">
                <a:solidFill>
                  <a:schemeClr val="tx1"/>
                </a:solidFill>
                <a:latin typeface="+mn-lt"/>
              </a:rPr>
              <a:t>The next stage is to create a computer model representation of the water system</a:t>
            </a:r>
          </a:p>
          <a:p>
            <a:pPr marL="285750" indent="-285750" algn="l">
              <a:buSzPct val="120000"/>
              <a:buFont typeface="Arial" panose="020B0604020202020204" pitchFamily="34" charset="0"/>
              <a:buChar char="•"/>
            </a:pPr>
            <a:endParaRPr lang="en-GB" sz="1600" dirty="0">
              <a:solidFill>
                <a:schemeClr val="tx1"/>
              </a:solidFill>
              <a:latin typeface="+mn-lt"/>
            </a:endParaRPr>
          </a:p>
          <a:p>
            <a:pPr marL="285750" indent="-285750" algn="l">
              <a:buSzPct val="120000"/>
              <a:buFont typeface="Arial" panose="020B0604020202020204" pitchFamily="34" charset="0"/>
              <a:buChar char="•"/>
            </a:pPr>
            <a:r>
              <a:rPr lang="en-GB" sz="1600" dirty="0">
                <a:solidFill>
                  <a:schemeClr val="tx1"/>
                </a:solidFill>
                <a:latin typeface="+mn-lt"/>
              </a:rPr>
              <a:t>It is common for decision-makers to deploy </a:t>
            </a:r>
            <a:r>
              <a:rPr lang="en-GB" sz="1600" b="1" dirty="0">
                <a:solidFill>
                  <a:schemeClr val="tx1"/>
                </a:solidFill>
                <a:latin typeface="+mn-lt"/>
              </a:rPr>
              <a:t>simulation models</a:t>
            </a:r>
            <a:r>
              <a:rPr lang="en-GB" sz="1600" dirty="0">
                <a:solidFill>
                  <a:schemeClr val="tx1"/>
                </a:solidFill>
                <a:latin typeface="+mn-lt"/>
              </a:rPr>
              <a:t>, which are a </a:t>
            </a:r>
            <a:r>
              <a:rPr lang="en-GB" sz="1600" b="1" dirty="0">
                <a:solidFill>
                  <a:schemeClr val="tx1"/>
                </a:solidFill>
                <a:latin typeface="+mn-lt"/>
              </a:rPr>
              <a:t>digital representation of a real-world system</a:t>
            </a:r>
          </a:p>
          <a:p>
            <a:pPr marL="285750" indent="-285750" algn="l">
              <a:buSzPct val="120000"/>
              <a:buFont typeface="Arial" panose="020B0604020202020204" pitchFamily="34" charset="0"/>
              <a:buChar char="•"/>
            </a:pPr>
            <a:endParaRPr lang="en-GB" sz="1600" dirty="0">
              <a:solidFill>
                <a:schemeClr val="tx1"/>
              </a:solidFill>
              <a:latin typeface="+mn-lt"/>
            </a:endParaRPr>
          </a:p>
          <a:p>
            <a:pPr marL="285750" indent="-285750" algn="l">
              <a:buSzPct val="120000"/>
              <a:buFont typeface="Arial" panose="020B0604020202020204" pitchFamily="34" charset="0"/>
              <a:buChar char="•"/>
            </a:pPr>
            <a:r>
              <a:rPr lang="en-GB" sz="1600" dirty="0">
                <a:solidFill>
                  <a:schemeClr val="tx1"/>
                </a:solidFill>
                <a:latin typeface="+mn-lt"/>
              </a:rPr>
              <a:t>A simulation model is a handy instrument in the planner’s toolbox as it allows us to conduct thousands of simulations of alternative strategies over a vast range of scenarios. Hence, we can </a:t>
            </a:r>
            <a:r>
              <a:rPr lang="en-GB" sz="1600" b="1" dirty="0">
                <a:solidFill>
                  <a:schemeClr val="tx1"/>
                </a:solidFill>
                <a:latin typeface="+mn-lt"/>
              </a:rPr>
              <a:t>exhaustively stress-test each strategy to see what happens (severity) and for how long (duration)</a:t>
            </a:r>
          </a:p>
          <a:p>
            <a:endParaRPr lang="en-GB" dirty="0"/>
          </a:p>
        </p:txBody>
      </p:sp>
    </p:spTree>
    <p:extLst>
      <p:ext uri="{BB962C8B-B14F-4D97-AF65-F5344CB8AC3E}">
        <p14:creationId xmlns:p14="http://schemas.microsoft.com/office/powerpoint/2010/main" val="2761367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68">
                                            <p:txEl>
                                              <p:pRg st="2" end="2"/>
                                            </p:txEl>
                                          </p:spTgt>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168">
                                            <p:txEl>
                                              <p:pRg st="3" end="3"/>
                                            </p:txEl>
                                          </p:spTgt>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4"/>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9E9C1D2B-ED4E-C7C3-E10D-C22B45A71F40}"/>
            </a:ext>
          </a:extLst>
        </p:cNvPr>
        <p:cNvGrpSpPr/>
        <p:nvPr/>
      </p:nvGrpSpPr>
      <p:grpSpPr>
        <a:xfrm>
          <a:off x="0" y="0"/>
          <a:ext cx="0" cy="0"/>
          <a:chOff x="0" y="0"/>
          <a:chExt cx="0" cy="0"/>
        </a:xfrm>
      </p:grpSpPr>
      <p:sp>
        <p:nvSpPr>
          <p:cNvPr id="168" name="Google Shape;168;p13">
            <a:extLst>
              <a:ext uri="{FF2B5EF4-FFF2-40B4-BE49-F238E27FC236}">
                <a16:creationId xmlns:a16="http://schemas.microsoft.com/office/drawing/2014/main" id="{4CA6CD1A-7711-5BD2-BCA2-747BAFAFF897}"/>
              </a:ext>
            </a:extLst>
          </p:cNvPr>
          <p:cNvSpPr txBox="1">
            <a:spLocks noGrp="1"/>
          </p:cNvSpPr>
          <p:nvPr>
            <p:ph idx="1"/>
          </p:nvPr>
        </p:nvSpPr>
        <p:spPr>
          <a:xfrm>
            <a:off x="838199" y="1231900"/>
            <a:ext cx="9746411"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Robust decision-making: An example (part I)</a:t>
            </a: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1600" b="1" dirty="0">
              <a:solidFill>
                <a:schemeClr val="accent5">
                  <a:lumMod val="60000"/>
                  <a:lumOff val="40000"/>
                </a:schemeClr>
              </a:solidFill>
              <a:latin typeface="+mn-lt"/>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p:txBody>
      </p:sp>
      <p:sp>
        <p:nvSpPr>
          <p:cNvPr id="167" name="Google Shape;167;p13">
            <a:extLst>
              <a:ext uri="{FF2B5EF4-FFF2-40B4-BE49-F238E27FC236}">
                <a16:creationId xmlns:a16="http://schemas.microsoft.com/office/drawing/2014/main" id="{6004AC50-B32F-21A4-682E-3C1258F00995}"/>
              </a:ext>
            </a:extLst>
          </p:cNvPr>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7.3 </a:t>
            </a:r>
            <a:r>
              <a:rPr lang="en-GB" dirty="0">
                <a:solidFill>
                  <a:srgbClr val="C00000"/>
                </a:solidFill>
              </a:rPr>
              <a:t> Decision-making under uncertainty</a:t>
            </a:r>
            <a:endParaRPr sz="2800" dirty="0">
              <a:solidFill>
                <a:srgbClr val="C00000"/>
              </a:solidFill>
            </a:endParaRPr>
          </a:p>
        </p:txBody>
      </p:sp>
      <p:pic>
        <p:nvPicPr>
          <p:cNvPr id="6" name="Picture 5">
            <a:extLst>
              <a:ext uri="{FF2B5EF4-FFF2-40B4-BE49-F238E27FC236}">
                <a16:creationId xmlns:a16="http://schemas.microsoft.com/office/drawing/2014/main" id="{CE8ACB62-B400-6109-C6E1-EB4820CCC92A}"/>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900"/>
                    </a14:imgEffect>
                    <a14:imgEffect>
                      <a14:saturation sat="66000"/>
                    </a14:imgEffect>
                  </a14:imgLayer>
                </a14:imgProps>
              </a:ext>
            </a:extLst>
          </a:blip>
          <a:stretch>
            <a:fillRect/>
          </a:stretch>
        </p:blipFill>
        <p:spPr>
          <a:xfrm>
            <a:off x="929346" y="1837499"/>
            <a:ext cx="9655264" cy="4020062"/>
          </a:xfrm>
          <a:prstGeom prst="rect">
            <a:avLst/>
          </a:prstGeom>
          <a:ln w="28575">
            <a:solidFill>
              <a:schemeClr val="tx1"/>
            </a:solidFill>
          </a:ln>
        </p:spPr>
      </p:pic>
    </p:spTree>
    <p:extLst>
      <p:ext uri="{BB962C8B-B14F-4D97-AF65-F5344CB8AC3E}">
        <p14:creationId xmlns:p14="http://schemas.microsoft.com/office/powerpoint/2010/main" val="9454406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5139813"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1800" b="1" dirty="0">
                <a:solidFill>
                  <a:schemeClr val="accent5">
                    <a:lumMod val="60000"/>
                    <a:lumOff val="40000"/>
                  </a:schemeClr>
                </a:solidFill>
              </a:rPr>
              <a:t>Robust decision-making: An example (part II)</a:t>
            </a:r>
            <a:endParaRPr lang="en-GB" sz="1800" b="0" i="0" dirty="0">
              <a:solidFill>
                <a:srgbClr val="444444"/>
              </a:solidFill>
              <a:effectLst/>
              <a:latin typeface="+mn-lt"/>
            </a:endParaRPr>
          </a:p>
          <a:p>
            <a:pPr marL="285750" indent="-285750" algn="l">
              <a:buSzPct val="120000"/>
              <a:buFont typeface="Arial" panose="020B0604020202020204" pitchFamily="34" charset="0"/>
              <a:buChar char="•"/>
            </a:pPr>
            <a:r>
              <a:rPr lang="en-GB" sz="1400" b="0" i="0" dirty="0">
                <a:solidFill>
                  <a:schemeClr val="tx1"/>
                </a:solidFill>
                <a:effectLst/>
                <a:latin typeface="+mn-lt"/>
              </a:rPr>
              <a:t>Once we have constructed a system model and formulated a set of uncertainties and options, we can begin conducting </a:t>
            </a:r>
            <a:r>
              <a:rPr lang="en-GB" sz="1400" b="1" i="0" dirty="0">
                <a:solidFill>
                  <a:schemeClr val="tx1"/>
                </a:solidFill>
                <a:effectLst/>
                <a:latin typeface="+mn-lt"/>
              </a:rPr>
              <a:t>vast number of simulations in an iterative fashion</a:t>
            </a:r>
          </a:p>
          <a:p>
            <a:pPr marL="285750" indent="-285750" algn="l">
              <a:buSzPct val="120000"/>
              <a:buFont typeface="Arial" panose="020B0604020202020204" pitchFamily="34" charset="0"/>
              <a:buChar char="•"/>
            </a:pPr>
            <a:r>
              <a:rPr lang="en-GB" sz="1400" b="0" i="0" dirty="0">
                <a:solidFill>
                  <a:schemeClr val="tx1"/>
                </a:solidFill>
                <a:effectLst/>
                <a:latin typeface="+mn-lt"/>
              </a:rPr>
              <a:t>Visualize through a curve the </a:t>
            </a:r>
            <a:r>
              <a:rPr lang="en-GB" sz="1400" b="1" i="0" dirty="0">
                <a:solidFill>
                  <a:schemeClr val="tx1"/>
                </a:solidFill>
                <a:effectLst/>
                <a:latin typeface="+mn-lt"/>
              </a:rPr>
              <a:t>trade-offs between three objectives: cost (x-axis), water shortage risks (y-axis), and plan robustness (colour bar; increasing scale represents decreasing robustness)</a:t>
            </a:r>
            <a:endParaRPr lang="en-GB" sz="1400" b="1" dirty="0">
              <a:solidFill>
                <a:schemeClr val="tx1"/>
              </a:solidFill>
              <a:latin typeface="+mn-lt"/>
            </a:endParaRPr>
          </a:p>
          <a:p>
            <a:pPr marL="285750" indent="-285750" algn="l">
              <a:buSzPct val="120000"/>
              <a:buFont typeface="Arial" panose="020B0604020202020204" pitchFamily="34" charset="0"/>
              <a:buChar char="•"/>
            </a:pPr>
            <a:r>
              <a:rPr lang="en-GB" sz="1400" b="0" i="0" dirty="0">
                <a:solidFill>
                  <a:schemeClr val="tx1"/>
                </a:solidFill>
                <a:effectLst/>
                <a:latin typeface="+mn-lt"/>
              </a:rPr>
              <a:t>This curve—known as </a:t>
            </a:r>
            <a:r>
              <a:rPr lang="en-GB" sz="1400" b="1" i="0" dirty="0">
                <a:solidFill>
                  <a:schemeClr val="tx1"/>
                </a:solidFill>
                <a:effectLst/>
                <a:latin typeface="+mn-lt"/>
              </a:rPr>
              <a:t>the Pareto frontier</a:t>
            </a:r>
            <a:r>
              <a:rPr lang="en-GB" sz="1400" b="0" i="0" dirty="0">
                <a:solidFill>
                  <a:schemeClr val="tx1"/>
                </a:solidFill>
                <a:effectLst/>
                <a:latin typeface="+mn-lt"/>
              </a:rPr>
              <a:t>—shows a set of solutions that are equally efficient in that the </a:t>
            </a:r>
            <a:r>
              <a:rPr lang="en-GB" sz="1400" b="1" i="0" dirty="0">
                <a:solidFill>
                  <a:schemeClr val="tx1"/>
                </a:solidFill>
                <a:effectLst/>
                <a:latin typeface="+mn-lt"/>
              </a:rPr>
              <a:t>performance of one objective cannot be improved without harming the performance of another objective</a:t>
            </a:r>
          </a:p>
          <a:p>
            <a:pPr marL="285750" indent="-285750" algn="l">
              <a:buSzPct val="120000"/>
              <a:buFont typeface="Arial" panose="020B0604020202020204" pitchFamily="34" charset="0"/>
              <a:buChar char="•"/>
            </a:pPr>
            <a:r>
              <a:rPr lang="en-GB" sz="1400" b="0" i="0" dirty="0">
                <a:solidFill>
                  <a:schemeClr val="tx1"/>
                </a:solidFill>
                <a:effectLst/>
                <a:latin typeface="+mn-lt"/>
              </a:rPr>
              <a:t>Each point on the Pareto frontier represents a unique water investment plan</a:t>
            </a:r>
          </a:p>
          <a:p>
            <a:pPr marL="285750" indent="-285750" algn="l">
              <a:buSzPct val="120000"/>
              <a:buFont typeface="Arial" panose="020B0604020202020204" pitchFamily="34" charset="0"/>
              <a:buChar char="•"/>
            </a:pPr>
            <a:r>
              <a:rPr lang="en-GB" sz="1400" dirty="0">
                <a:solidFill>
                  <a:schemeClr val="tx1"/>
                </a:solidFill>
                <a:latin typeface="+mn-lt"/>
              </a:rPr>
              <a:t>The </a:t>
            </a:r>
            <a:r>
              <a:rPr lang="en-GB" sz="1400" b="0" i="0" dirty="0">
                <a:solidFill>
                  <a:schemeClr val="tx1"/>
                </a:solidFill>
                <a:effectLst/>
                <a:latin typeface="+mn-lt"/>
              </a:rPr>
              <a:t>objective is to find a set </a:t>
            </a:r>
            <a:r>
              <a:rPr lang="en-GB" sz="1400" i="0" dirty="0">
                <a:solidFill>
                  <a:schemeClr val="tx1"/>
                </a:solidFill>
                <a:effectLst/>
                <a:latin typeface="+mn-lt"/>
              </a:rPr>
              <a:t>of</a:t>
            </a:r>
            <a:r>
              <a:rPr lang="en-GB" sz="1400" b="1" i="0" dirty="0">
                <a:solidFill>
                  <a:schemeClr val="tx1"/>
                </a:solidFill>
                <a:effectLst/>
                <a:latin typeface="+mn-lt"/>
              </a:rPr>
              <a:t> solutions that are efficient in relation to the defined uncertainties</a:t>
            </a:r>
            <a:r>
              <a:rPr lang="en-GB" sz="1400" b="0" i="0" dirty="0">
                <a:solidFill>
                  <a:schemeClr val="tx1"/>
                </a:solidFill>
                <a:effectLst/>
                <a:latin typeface="+mn-lt"/>
              </a:rPr>
              <a:t>, which are shown by the Pareto frontier</a:t>
            </a:r>
          </a:p>
          <a:p>
            <a:pPr marL="285750" indent="-285750" algn="l">
              <a:buSzPct val="120000"/>
              <a:buFont typeface="Arial" panose="020B0604020202020204" pitchFamily="34" charset="0"/>
              <a:buChar char="•"/>
            </a:pPr>
            <a:r>
              <a:rPr lang="en-GB" sz="1400" b="0" i="0" dirty="0">
                <a:solidFill>
                  <a:schemeClr val="tx1"/>
                </a:solidFill>
                <a:effectLst/>
                <a:latin typeface="+mn-lt"/>
              </a:rPr>
              <a:t>Decision-makers can evaluate the frontier and pick solutions for further investigation that meet their risk thresholds with regards to the three objectives. In this example, the solutions circled in yellow and red were analysed further</a:t>
            </a:r>
          </a:p>
          <a:p>
            <a:pPr marL="285750" indent="-285750" algn="l">
              <a:buFont typeface="Arial" panose="020B0604020202020204" pitchFamily="34" charset="0"/>
              <a:buChar char="•"/>
            </a:pPr>
            <a:endParaRPr lang="en-GB" sz="2000" dirty="0">
              <a:solidFill>
                <a:srgbClr val="444444"/>
              </a:solidFill>
              <a:latin typeface="+mn-lt"/>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7.3 </a:t>
            </a:r>
            <a:r>
              <a:rPr lang="en-GB" dirty="0">
                <a:solidFill>
                  <a:srgbClr val="C00000"/>
                </a:solidFill>
              </a:rPr>
              <a:t> Decision-making under uncertainty</a:t>
            </a:r>
            <a:endParaRPr sz="2800" dirty="0">
              <a:solidFill>
                <a:srgbClr val="C00000"/>
              </a:solidFill>
            </a:endParaRPr>
          </a:p>
        </p:txBody>
      </p:sp>
      <p:pic>
        <p:nvPicPr>
          <p:cNvPr id="5" name="Picture 4">
            <a:extLst>
              <a:ext uri="{FF2B5EF4-FFF2-40B4-BE49-F238E27FC236}">
                <a16:creationId xmlns:a16="http://schemas.microsoft.com/office/drawing/2014/main" id="{B8BD6F48-812A-4B7F-9FF4-D8FA51FA6EE7}"/>
              </a:ext>
            </a:extLst>
          </p:cNvPr>
          <p:cNvPicPr>
            <a:picLocks noChangeAspect="1"/>
          </p:cNvPicPr>
          <p:nvPr/>
        </p:nvPicPr>
        <p:blipFill>
          <a:blip r:embed="rId3"/>
          <a:stretch>
            <a:fillRect/>
          </a:stretch>
        </p:blipFill>
        <p:spPr>
          <a:xfrm>
            <a:off x="5915406" y="2207172"/>
            <a:ext cx="5521276" cy="3418928"/>
          </a:xfrm>
          <a:prstGeom prst="rect">
            <a:avLst/>
          </a:prstGeom>
        </p:spPr>
      </p:pic>
      <p:sp>
        <p:nvSpPr>
          <p:cNvPr id="10" name="TextBox 9">
            <a:extLst>
              <a:ext uri="{FF2B5EF4-FFF2-40B4-BE49-F238E27FC236}">
                <a16:creationId xmlns:a16="http://schemas.microsoft.com/office/drawing/2014/main" id="{BE72D390-3F09-4909-99F7-BC2DBCA9DFE9}"/>
              </a:ext>
            </a:extLst>
          </p:cNvPr>
          <p:cNvSpPr txBox="1"/>
          <p:nvPr/>
        </p:nvSpPr>
        <p:spPr>
          <a:xfrm>
            <a:off x="5257800" y="5697837"/>
            <a:ext cx="6096000" cy="246221"/>
          </a:xfrm>
          <a:prstGeom prst="rect">
            <a:avLst/>
          </a:prstGeom>
          <a:noFill/>
        </p:spPr>
        <p:txBody>
          <a:bodyPr wrap="square">
            <a:spAutoFit/>
          </a:bodyPr>
          <a:lstStyle/>
          <a:p>
            <a:pPr algn="r"/>
            <a:r>
              <a:rPr lang="en-GB" sz="1000" i="1" dirty="0">
                <a:solidFill>
                  <a:srgbClr val="444444"/>
                </a:solidFill>
                <a:latin typeface="+mn-lt"/>
              </a:rPr>
              <a:t>(</a:t>
            </a:r>
            <a:r>
              <a:rPr lang="en-GB" sz="1000" i="1" dirty="0" err="1">
                <a:solidFill>
                  <a:srgbClr val="444444"/>
                </a:solidFill>
                <a:latin typeface="+mn-lt"/>
              </a:rPr>
              <a:t>Borgomeo</a:t>
            </a:r>
            <a:r>
              <a:rPr lang="en-GB" sz="1000" i="1" dirty="0">
                <a:solidFill>
                  <a:srgbClr val="444444"/>
                </a:solidFill>
                <a:latin typeface="+mn-lt"/>
              </a:rPr>
              <a:t> et al. 2018)</a:t>
            </a:r>
          </a:p>
        </p:txBody>
      </p:sp>
    </p:spTree>
    <p:extLst>
      <p:ext uri="{BB962C8B-B14F-4D97-AF65-F5344CB8AC3E}">
        <p14:creationId xmlns:p14="http://schemas.microsoft.com/office/powerpoint/2010/main" val="32844809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9962072"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Summary</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2000" b="0" i="0" dirty="0">
                <a:solidFill>
                  <a:schemeClr val="tx1"/>
                </a:solidFill>
                <a:effectLst/>
                <a:latin typeface="+mn-lt"/>
              </a:rPr>
              <a:t>Making decisions under uncertainty is an inherent part of infrastructure planning</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2000" b="0" i="0" dirty="0">
              <a:solidFill>
                <a:schemeClr val="tx1"/>
              </a:solidFill>
              <a:effectLst/>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2000" b="0" i="0" dirty="0">
                <a:solidFill>
                  <a:schemeClr val="tx1"/>
                </a:solidFill>
                <a:effectLst/>
                <a:latin typeface="+mn-lt"/>
              </a:rPr>
              <a:t>Whilst it is nearly impossible for us to gain perfect information, it is possible for us to manage uncertainties when making decisions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2000" b="0" i="0" dirty="0">
              <a:solidFill>
                <a:schemeClr val="tx1"/>
              </a:solidFill>
              <a:effectLst/>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2000" b="0" i="0" dirty="0">
                <a:solidFill>
                  <a:schemeClr val="tx1"/>
                </a:solidFill>
                <a:effectLst/>
                <a:latin typeface="+mn-lt"/>
              </a:rPr>
              <a:t>This lecture introduced fundamental concepts within decision theory in conditions of imperfect or partial information</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2000" b="0" i="0" dirty="0">
              <a:solidFill>
                <a:schemeClr val="tx1"/>
              </a:solidFill>
              <a:effectLst/>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2000" b="0" i="0" dirty="0">
                <a:solidFill>
                  <a:schemeClr val="tx1"/>
                </a:solidFill>
                <a:effectLst/>
                <a:latin typeface="+mn-lt"/>
              </a:rPr>
              <a:t>We highlighted the concept of robustness, which seeks to identify options that perform adequately across a range of uncertain conditions</a:t>
            </a:r>
            <a:endParaRPr lang="en-GB" sz="2000" b="1" dirty="0">
              <a:solidFill>
                <a:schemeClr val="tx1"/>
              </a:solidFill>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7.3 </a:t>
            </a:r>
            <a:r>
              <a:rPr lang="en-GB" dirty="0">
                <a:solidFill>
                  <a:srgbClr val="C00000"/>
                </a:solidFill>
              </a:rPr>
              <a:t> Decision-making under uncertainty</a:t>
            </a:r>
            <a:endParaRPr sz="2800" dirty="0">
              <a:solidFill>
                <a:srgbClr val="C00000"/>
              </a:solidFill>
            </a:endParaRPr>
          </a:p>
        </p:txBody>
      </p:sp>
    </p:spTree>
    <p:extLst>
      <p:ext uri="{BB962C8B-B14F-4D97-AF65-F5344CB8AC3E}">
        <p14:creationId xmlns:p14="http://schemas.microsoft.com/office/powerpoint/2010/main" val="26690223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1" y="1231900"/>
            <a:ext cx="5778259" cy="467719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Learning Objectives</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285750" indent="-285750" algn="l">
              <a:buSzPct val="120000"/>
              <a:buFont typeface="Arial" panose="020B0604020202020204" pitchFamily="34" charset="0"/>
              <a:buChar char="•"/>
            </a:pPr>
            <a:r>
              <a:rPr lang="en-GB" sz="2000" b="0" i="0" dirty="0">
                <a:solidFill>
                  <a:schemeClr val="tx1"/>
                </a:solidFill>
                <a:effectLst/>
                <a:latin typeface="+mn-lt"/>
              </a:rPr>
              <a:t>Compare and contrast different types of interventions to improve resilience</a:t>
            </a:r>
          </a:p>
          <a:p>
            <a:pPr marL="285750" indent="-285750" algn="l">
              <a:buSzPct val="120000"/>
              <a:buFont typeface="Arial" panose="020B0604020202020204" pitchFamily="34" charset="0"/>
              <a:buChar char="•"/>
            </a:pPr>
            <a:endParaRPr lang="en-GB" sz="2000" b="0" i="0" dirty="0">
              <a:solidFill>
                <a:schemeClr val="tx1"/>
              </a:solidFill>
              <a:effectLst/>
              <a:latin typeface="+mn-lt"/>
            </a:endParaRPr>
          </a:p>
          <a:p>
            <a:pPr marL="285750" indent="-285750" algn="l">
              <a:buSzPct val="120000"/>
              <a:buFont typeface="Arial" panose="020B0604020202020204" pitchFamily="34" charset="0"/>
              <a:buChar char="•"/>
            </a:pPr>
            <a:r>
              <a:rPr lang="en-GB" sz="2000" b="0" i="0" dirty="0">
                <a:solidFill>
                  <a:schemeClr val="tx1"/>
                </a:solidFill>
                <a:effectLst/>
                <a:latin typeface="+mn-lt"/>
              </a:rPr>
              <a:t>Identify how interventions can reduce risk in different ways</a:t>
            </a:r>
          </a:p>
          <a:p>
            <a:pPr marL="285750" indent="-285750" algn="l">
              <a:buSzPct val="120000"/>
              <a:buFont typeface="Arial" panose="020B0604020202020204" pitchFamily="34" charset="0"/>
              <a:buChar char="•"/>
            </a:pPr>
            <a:endParaRPr lang="en-GB" sz="2000" b="0" i="0" dirty="0">
              <a:solidFill>
                <a:schemeClr val="tx1"/>
              </a:solidFill>
              <a:effectLst/>
              <a:latin typeface="+mn-lt"/>
            </a:endParaRPr>
          </a:p>
          <a:p>
            <a:pPr marL="285750" indent="-285750" algn="l">
              <a:buSzPct val="120000"/>
              <a:buFont typeface="Arial" panose="020B0604020202020204" pitchFamily="34" charset="0"/>
              <a:buChar char="•"/>
            </a:pPr>
            <a:r>
              <a:rPr lang="en-GB" sz="2000" b="0" i="0" dirty="0">
                <a:solidFill>
                  <a:schemeClr val="tx1"/>
                </a:solidFill>
                <a:effectLst/>
                <a:latin typeface="+mn-lt"/>
              </a:rPr>
              <a:t>Describe how to improve the resilience of infrastructure networks</a:t>
            </a:r>
          </a:p>
          <a:p>
            <a:pPr marL="0" lvl="0" indent="0" algn="l" rtl="0">
              <a:lnSpc>
                <a:spcPct val="90000"/>
              </a:lnSpc>
              <a:spcBef>
                <a:spcPts val="0"/>
              </a:spcBef>
              <a:spcAft>
                <a:spcPts val="0"/>
              </a:spcAft>
              <a:buClr>
                <a:schemeClr val="dk1"/>
              </a:buClr>
              <a:buSzPts val="2800"/>
              <a:buNone/>
            </a:pPr>
            <a:endParaRPr lang="en-GB" sz="2000" b="1" dirty="0">
              <a:solidFill>
                <a:schemeClr val="tx1"/>
              </a:solidFill>
            </a:endParaRP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7.</a:t>
            </a:r>
            <a:r>
              <a:rPr lang="sv-SE" sz="2800" dirty="0">
                <a:solidFill>
                  <a:srgbClr val="C00000"/>
                </a:solidFill>
              </a:rPr>
              <a:t>1 </a:t>
            </a:r>
            <a:r>
              <a:rPr lang="en-GB" sz="2800" dirty="0">
                <a:solidFill>
                  <a:srgbClr val="C00000"/>
                </a:solidFill>
              </a:rPr>
              <a:t>Actions for enhancing resilience</a:t>
            </a:r>
            <a:endParaRPr sz="2800" dirty="0">
              <a:solidFill>
                <a:srgbClr val="C00000"/>
              </a:solidFill>
            </a:endParaRPr>
          </a:p>
        </p:txBody>
      </p:sp>
      <p:pic>
        <p:nvPicPr>
          <p:cNvPr id="6" name="Picture 5">
            <a:extLst>
              <a:ext uri="{FF2B5EF4-FFF2-40B4-BE49-F238E27FC236}">
                <a16:creationId xmlns:a16="http://schemas.microsoft.com/office/drawing/2014/main" id="{9580E9EE-E824-48C2-847A-EC55F7E4BA52}"/>
              </a:ext>
            </a:extLst>
          </p:cNvPr>
          <p:cNvPicPr>
            <a:picLocks noChangeAspect="1"/>
          </p:cNvPicPr>
          <p:nvPr/>
        </p:nvPicPr>
        <p:blipFill rotWithShape="1">
          <a:blip r:embed="rId3"/>
          <a:srcRect l="43711"/>
          <a:stretch/>
        </p:blipFill>
        <p:spPr>
          <a:xfrm>
            <a:off x="7220309" y="1230243"/>
            <a:ext cx="3485071" cy="4643517"/>
          </a:xfrm>
          <a:prstGeom prst="rect">
            <a:avLst/>
          </a:prstGeom>
        </p:spPr>
      </p:pic>
    </p:spTree>
    <p:extLst>
      <p:ext uri="{BB962C8B-B14F-4D97-AF65-F5344CB8AC3E}">
        <p14:creationId xmlns:p14="http://schemas.microsoft.com/office/powerpoint/2010/main" val="31514222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40527"/>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Bibliography</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indent="0" algn="l">
              <a:buNone/>
            </a:pPr>
            <a:r>
              <a:rPr lang="en-GB" sz="1200" b="0" i="0" dirty="0">
                <a:solidFill>
                  <a:schemeClr val="tx1"/>
                </a:solidFill>
                <a:effectLst/>
                <a:latin typeface="+mn-lt"/>
              </a:rPr>
              <a:t>Ben-Haim, </a:t>
            </a:r>
            <a:r>
              <a:rPr lang="en-GB" sz="1200" b="0" i="0" dirty="0" err="1">
                <a:solidFill>
                  <a:schemeClr val="tx1"/>
                </a:solidFill>
                <a:effectLst/>
                <a:latin typeface="+mn-lt"/>
              </a:rPr>
              <a:t>Yakov</a:t>
            </a:r>
            <a:r>
              <a:rPr lang="en-GB" sz="1200" b="0" i="0" dirty="0">
                <a:solidFill>
                  <a:schemeClr val="tx1"/>
                </a:solidFill>
                <a:effectLst/>
                <a:latin typeface="+mn-lt"/>
              </a:rPr>
              <a:t>. 2006. </a:t>
            </a:r>
            <a:r>
              <a:rPr lang="en-GB" sz="1200" b="0" i="1" dirty="0">
                <a:solidFill>
                  <a:schemeClr val="tx1"/>
                </a:solidFill>
                <a:effectLst/>
                <a:latin typeface="+mn-lt"/>
              </a:rPr>
              <a:t>Info-Gap Decision Theory: Decisions Under Severe Uncertainty</a:t>
            </a:r>
            <a:r>
              <a:rPr lang="en-GB" sz="1200" b="0" i="0" dirty="0">
                <a:solidFill>
                  <a:schemeClr val="tx1"/>
                </a:solidFill>
                <a:effectLst/>
                <a:latin typeface="+mn-lt"/>
              </a:rPr>
              <a:t>. Elsevier.</a:t>
            </a:r>
          </a:p>
          <a:p>
            <a:pPr marL="0" indent="0" algn="l">
              <a:buNone/>
            </a:pPr>
            <a:r>
              <a:rPr lang="en-GB" sz="1200" b="0" i="0" dirty="0" err="1">
                <a:solidFill>
                  <a:schemeClr val="tx1"/>
                </a:solidFill>
                <a:effectLst/>
                <a:latin typeface="+mn-lt"/>
              </a:rPr>
              <a:t>Borgomeo</a:t>
            </a:r>
            <a:r>
              <a:rPr lang="en-GB" sz="1200" b="0" i="0" dirty="0">
                <a:solidFill>
                  <a:schemeClr val="tx1"/>
                </a:solidFill>
                <a:effectLst/>
                <a:latin typeface="+mn-lt"/>
              </a:rPr>
              <a:t>, </a:t>
            </a:r>
            <a:r>
              <a:rPr lang="en-GB" sz="1200" b="0" i="0" dirty="0" err="1">
                <a:solidFill>
                  <a:schemeClr val="tx1"/>
                </a:solidFill>
                <a:effectLst/>
                <a:latin typeface="+mn-lt"/>
              </a:rPr>
              <a:t>Edoardo</a:t>
            </a:r>
            <a:r>
              <a:rPr lang="en-GB" sz="1200" b="0" i="0" dirty="0">
                <a:solidFill>
                  <a:schemeClr val="tx1"/>
                </a:solidFill>
                <a:effectLst/>
                <a:latin typeface="+mn-lt"/>
              </a:rPr>
              <a:t>, Mohammad Mortazavi-</a:t>
            </a:r>
            <a:r>
              <a:rPr lang="en-GB" sz="1200" b="0" i="0" dirty="0" err="1">
                <a:solidFill>
                  <a:schemeClr val="tx1"/>
                </a:solidFill>
                <a:effectLst/>
                <a:latin typeface="+mn-lt"/>
              </a:rPr>
              <a:t>Naeini</a:t>
            </a:r>
            <a:r>
              <a:rPr lang="en-GB" sz="1200" b="0" i="0" dirty="0">
                <a:solidFill>
                  <a:schemeClr val="tx1"/>
                </a:solidFill>
                <a:effectLst/>
                <a:latin typeface="+mn-lt"/>
              </a:rPr>
              <a:t>, Jim W Hall, and Benoit P </a:t>
            </a:r>
            <a:r>
              <a:rPr lang="en-GB" sz="1200" b="0" i="0" dirty="0" err="1">
                <a:solidFill>
                  <a:schemeClr val="tx1"/>
                </a:solidFill>
                <a:effectLst/>
                <a:latin typeface="+mn-lt"/>
              </a:rPr>
              <a:t>Guillod</a:t>
            </a:r>
            <a:r>
              <a:rPr lang="en-GB" sz="1200" b="0" i="0" dirty="0">
                <a:solidFill>
                  <a:schemeClr val="tx1"/>
                </a:solidFill>
                <a:effectLst/>
                <a:latin typeface="+mn-lt"/>
              </a:rPr>
              <a:t>. 2018. “Risk, Robustness and Water Resources Planning Under Uncertainty.” </a:t>
            </a:r>
            <a:r>
              <a:rPr lang="en-GB" sz="1200" b="0" i="1" dirty="0">
                <a:solidFill>
                  <a:schemeClr val="tx1"/>
                </a:solidFill>
                <a:effectLst/>
                <a:latin typeface="+mn-lt"/>
              </a:rPr>
              <a:t>Earth’s Future</a:t>
            </a:r>
            <a:r>
              <a:rPr lang="en-GB" sz="1200" b="0" i="0" dirty="0">
                <a:solidFill>
                  <a:schemeClr val="tx1"/>
                </a:solidFill>
                <a:effectLst/>
                <a:latin typeface="+mn-lt"/>
              </a:rPr>
              <a:t> 6 (3): 468–87.</a:t>
            </a:r>
          </a:p>
          <a:p>
            <a:pPr marL="0" indent="0" algn="l">
              <a:buNone/>
            </a:pPr>
            <a:r>
              <a:rPr lang="en-GB" sz="1200" b="0" i="0" dirty="0">
                <a:solidFill>
                  <a:schemeClr val="tx1"/>
                </a:solidFill>
                <a:effectLst/>
                <a:latin typeface="+mn-lt"/>
              </a:rPr>
              <a:t>Brown, Casey, Yonas </a:t>
            </a:r>
            <a:r>
              <a:rPr lang="en-GB" sz="1200" b="0" i="0" dirty="0" err="1">
                <a:solidFill>
                  <a:schemeClr val="tx1"/>
                </a:solidFill>
                <a:effectLst/>
                <a:latin typeface="+mn-lt"/>
              </a:rPr>
              <a:t>Ghile</a:t>
            </a:r>
            <a:r>
              <a:rPr lang="en-GB" sz="1200" b="0" i="0" dirty="0">
                <a:solidFill>
                  <a:schemeClr val="tx1"/>
                </a:solidFill>
                <a:effectLst/>
                <a:latin typeface="+mn-lt"/>
              </a:rPr>
              <a:t>, Mikaela Laverty, and </a:t>
            </a:r>
            <a:r>
              <a:rPr lang="en-GB" sz="1200" b="0" i="0" dirty="0" err="1">
                <a:solidFill>
                  <a:schemeClr val="tx1"/>
                </a:solidFill>
                <a:effectLst/>
                <a:latin typeface="+mn-lt"/>
              </a:rPr>
              <a:t>Ke</a:t>
            </a:r>
            <a:r>
              <a:rPr lang="en-GB" sz="1200" b="0" i="0" dirty="0">
                <a:solidFill>
                  <a:schemeClr val="tx1"/>
                </a:solidFill>
                <a:effectLst/>
                <a:latin typeface="+mn-lt"/>
              </a:rPr>
              <a:t> Li. 2012. “Decision scaling: Linking bottom-up vulnerability analysis with climate projections in the water sector.” </a:t>
            </a:r>
            <a:r>
              <a:rPr lang="en-GB" sz="1200" b="0" i="1" dirty="0">
                <a:solidFill>
                  <a:schemeClr val="tx1"/>
                </a:solidFill>
                <a:effectLst/>
                <a:latin typeface="+mn-lt"/>
              </a:rPr>
              <a:t>Water Resources Research</a:t>
            </a:r>
            <a:r>
              <a:rPr lang="en-GB" sz="1200" b="0" i="0" dirty="0">
                <a:solidFill>
                  <a:schemeClr val="tx1"/>
                </a:solidFill>
                <a:effectLst/>
                <a:latin typeface="+mn-lt"/>
              </a:rPr>
              <a:t> 48 (9): 1–12. </a:t>
            </a:r>
            <a:r>
              <a:rPr lang="en-GB" sz="1200" b="0" i="0" u="none" strike="noStrike" dirty="0">
                <a:solidFill>
                  <a:schemeClr val="tx1"/>
                </a:solidFill>
                <a:effectLst/>
                <a:latin typeface="+mn-lt"/>
                <a:hlinkClick r:id="rId3">
                  <a:extLst>
                    <a:ext uri="{A12FA001-AC4F-418D-AE19-62706E023703}">
                      <ahyp:hlinkClr xmlns:ahyp="http://schemas.microsoft.com/office/drawing/2018/hyperlinkcolor" val="tx"/>
                    </a:ext>
                  </a:extLst>
                </a:hlinkClick>
              </a:rPr>
              <a:t>https://doi.org/10.1029/2011WR011212</a:t>
            </a:r>
            <a:r>
              <a:rPr lang="en-GB" sz="1200" b="0" i="0" dirty="0">
                <a:solidFill>
                  <a:schemeClr val="tx1"/>
                </a:solidFill>
                <a:effectLst/>
                <a:latin typeface="+mn-lt"/>
              </a:rPr>
              <a:t>.</a:t>
            </a:r>
          </a:p>
          <a:p>
            <a:pPr marL="0" indent="0" algn="l">
              <a:buNone/>
            </a:pPr>
            <a:r>
              <a:rPr lang="en-GB" sz="1200" b="0" i="0" dirty="0">
                <a:solidFill>
                  <a:schemeClr val="tx1"/>
                </a:solidFill>
                <a:effectLst/>
                <a:latin typeface="+mn-lt"/>
              </a:rPr>
              <a:t>De </a:t>
            </a:r>
            <a:r>
              <a:rPr lang="en-GB" sz="1200" b="0" i="0" dirty="0" err="1">
                <a:solidFill>
                  <a:schemeClr val="tx1"/>
                </a:solidFill>
                <a:effectLst/>
                <a:latin typeface="+mn-lt"/>
              </a:rPr>
              <a:t>Neufville</a:t>
            </a:r>
            <a:r>
              <a:rPr lang="en-GB" sz="1200" b="0" i="0" dirty="0">
                <a:solidFill>
                  <a:schemeClr val="tx1"/>
                </a:solidFill>
                <a:effectLst/>
                <a:latin typeface="+mn-lt"/>
              </a:rPr>
              <a:t>, Richard, Stefan </a:t>
            </a:r>
            <a:r>
              <a:rPr lang="en-GB" sz="1200" b="0" i="0" dirty="0" err="1">
                <a:solidFill>
                  <a:schemeClr val="tx1"/>
                </a:solidFill>
                <a:effectLst/>
                <a:latin typeface="+mn-lt"/>
              </a:rPr>
              <a:t>Scholtes</a:t>
            </a:r>
            <a:r>
              <a:rPr lang="en-GB" sz="1200" b="0" i="0" dirty="0">
                <a:solidFill>
                  <a:schemeClr val="tx1"/>
                </a:solidFill>
                <a:effectLst/>
                <a:latin typeface="+mn-lt"/>
              </a:rPr>
              <a:t>, and Tao Wang. 2006. “Real Options by Spreadsheet: Parking Garage Case Example.” </a:t>
            </a:r>
            <a:r>
              <a:rPr lang="en-GB" sz="1200" b="0" i="1" dirty="0">
                <a:solidFill>
                  <a:schemeClr val="tx1"/>
                </a:solidFill>
                <a:effectLst/>
                <a:latin typeface="+mn-lt"/>
              </a:rPr>
              <a:t>Journal of Infrastructure Systems</a:t>
            </a:r>
            <a:r>
              <a:rPr lang="en-GB" sz="1200" b="0" i="0" dirty="0">
                <a:solidFill>
                  <a:schemeClr val="tx1"/>
                </a:solidFill>
                <a:effectLst/>
                <a:latin typeface="+mn-lt"/>
              </a:rPr>
              <a:t> 12 (2): 107–11.</a:t>
            </a:r>
          </a:p>
          <a:p>
            <a:pPr marL="0" indent="0" algn="l">
              <a:buNone/>
            </a:pPr>
            <a:r>
              <a:rPr lang="en-GB" sz="1200" b="0" i="0" dirty="0" err="1">
                <a:solidFill>
                  <a:schemeClr val="tx1"/>
                </a:solidFill>
                <a:effectLst/>
                <a:latin typeface="+mn-lt"/>
              </a:rPr>
              <a:t>Haasnoot</a:t>
            </a:r>
            <a:r>
              <a:rPr lang="en-GB" sz="1200" b="0" i="0" dirty="0">
                <a:solidFill>
                  <a:schemeClr val="tx1"/>
                </a:solidFill>
                <a:effectLst/>
                <a:latin typeface="+mn-lt"/>
              </a:rPr>
              <a:t>, Marjolijn, Jan H </a:t>
            </a:r>
            <a:r>
              <a:rPr lang="en-GB" sz="1200" b="0" i="0" dirty="0" err="1">
                <a:solidFill>
                  <a:schemeClr val="tx1"/>
                </a:solidFill>
                <a:effectLst/>
                <a:latin typeface="+mn-lt"/>
              </a:rPr>
              <a:t>Kwakkel</a:t>
            </a:r>
            <a:r>
              <a:rPr lang="en-GB" sz="1200" b="0" i="0" dirty="0">
                <a:solidFill>
                  <a:schemeClr val="tx1"/>
                </a:solidFill>
                <a:effectLst/>
                <a:latin typeface="+mn-lt"/>
              </a:rPr>
              <a:t>, Warren E Walker, and Judith </a:t>
            </a:r>
            <a:r>
              <a:rPr lang="en-GB" sz="1200" b="0" i="0" dirty="0" err="1">
                <a:solidFill>
                  <a:schemeClr val="tx1"/>
                </a:solidFill>
                <a:effectLst/>
                <a:latin typeface="+mn-lt"/>
              </a:rPr>
              <a:t>ter</a:t>
            </a:r>
            <a:r>
              <a:rPr lang="en-GB" sz="1200" b="0" i="0" dirty="0">
                <a:solidFill>
                  <a:schemeClr val="tx1"/>
                </a:solidFill>
                <a:effectLst/>
                <a:latin typeface="+mn-lt"/>
              </a:rPr>
              <a:t> Maat. 2013. “Dynamic adaptive policy pathways: A method for crafting robust decisions for a deeply uncertain world.” </a:t>
            </a:r>
            <a:r>
              <a:rPr lang="en-GB" sz="1200" b="0" i="1" dirty="0">
                <a:solidFill>
                  <a:schemeClr val="tx1"/>
                </a:solidFill>
                <a:effectLst/>
                <a:latin typeface="+mn-lt"/>
              </a:rPr>
              <a:t>Global Environmental Change</a:t>
            </a:r>
            <a:r>
              <a:rPr lang="en-GB" sz="1200" b="0" i="0" dirty="0">
                <a:solidFill>
                  <a:schemeClr val="tx1"/>
                </a:solidFill>
                <a:effectLst/>
                <a:latin typeface="+mn-lt"/>
              </a:rPr>
              <a:t> 23 (2): 485–98. </a:t>
            </a:r>
            <a:r>
              <a:rPr lang="en-GB" sz="1200" b="0" i="0" u="none" strike="noStrike" dirty="0">
                <a:solidFill>
                  <a:schemeClr val="tx1"/>
                </a:solidFill>
                <a:effectLst/>
                <a:latin typeface="+mn-lt"/>
                <a:hlinkClick r:id="rId4">
                  <a:extLst>
                    <a:ext uri="{A12FA001-AC4F-418D-AE19-62706E023703}">
                      <ahyp:hlinkClr xmlns:ahyp="http://schemas.microsoft.com/office/drawing/2018/hyperlinkcolor" val="tx"/>
                    </a:ext>
                  </a:extLst>
                </a:hlinkClick>
              </a:rPr>
              <a:t>https://doi.org/10.1016/j.gloenvcha.2012.12.006</a:t>
            </a:r>
            <a:r>
              <a:rPr lang="en-GB" sz="1200" b="0" i="0" dirty="0">
                <a:solidFill>
                  <a:schemeClr val="tx1"/>
                </a:solidFill>
                <a:effectLst/>
                <a:latin typeface="+mn-lt"/>
              </a:rPr>
              <a:t>.</a:t>
            </a:r>
          </a:p>
          <a:p>
            <a:pPr marL="0" indent="0" algn="l">
              <a:buNone/>
            </a:pPr>
            <a:r>
              <a:rPr lang="en-GB" sz="1200" b="0" i="0" dirty="0">
                <a:solidFill>
                  <a:schemeClr val="tx1"/>
                </a:solidFill>
                <a:effectLst/>
                <a:latin typeface="+mn-lt"/>
              </a:rPr>
              <a:t>Hall, Jim W, Mohammad Mortazavi-</a:t>
            </a:r>
            <a:r>
              <a:rPr lang="en-GB" sz="1200" b="0" i="0" dirty="0" err="1">
                <a:solidFill>
                  <a:schemeClr val="tx1"/>
                </a:solidFill>
                <a:effectLst/>
                <a:latin typeface="+mn-lt"/>
              </a:rPr>
              <a:t>Naeini</a:t>
            </a:r>
            <a:r>
              <a:rPr lang="en-GB" sz="1200" b="0" i="0" dirty="0">
                <a:solidFill>
                  <a:schemeClr val="tx1"/>
                </a:solidFill>
                <a:effectLst/>
                <a:latin typeface="+mn-lt"/>
              </a:rPr>
              <a:t>, </a:t>
            </a:r>
            <a:r>
              <a:rPr lang="en-GB" sz="1200" b="0" i="0" dirty="0" err="1">
                <a:solidFill>
                  <a:schemeClr val="tx1"/>
                </a:solidFill>
                <a:effectLst/>
                <a:latin typeface="+mn-lt"/>
              </a:rPr>
              <a:t>Edoardo</a:t>
            </a:r>
            <a:r>
              <a:rPr lang="en-GB" sz="1200" b="0" i="0" dirty="0">
                <a:solidFill>
                  <a:schemeClr val="tx1"/>
                </a:solidFill>
                <a:effectLst/>
                <a:latin typeface="+mn-lt"/>
              </a:rPr>
              <a:t> </a:t>
            </a:r>
            <a:r>
              <a:rPr lang="en-GB" sz="1200" b="0" i="0" dirty="0" err="1">
                <a:solidFill>
                  <a:schemeClr val="tx1"/>
                </a:solidFill>
                <a:effectLst/>
                <a:latin typeface="+mn-lt"/>
              </a:rPr>
              <a:t>Borgomeo</a:t>
            </a:r>
            <a:r>
              <a:rPr lang="en-GB" sz="1200" b="0" i="0" dirty="0">
                <a:solidFill>
                  <a:schemeClr val="tx1"/>
                </a:solidFill>
                <a:effectLst/>
                <a:latin typeface="+mn-lt"/>
              </a:rPr>
              <a:t>, Bill Baker, Helen Gavin, Meyrick Gough, Julien J </a:t>
            </a:r>
            <a:r>
              <a:rPr lang="en-GB" sz="1200" b="0" i="0" dirty="0" err="1">
                <a:solidFill>
                  <a:schemeClr val="tx1"/>
                </a:solidFill>
                <a:effectLst/>
                <a:latin typeface="+mn-lt"/>
              </a:rPr>
              <a:t>Harou</a:t>
            </a:r>
            <a:r>
              <a:rPr lang="en-GB" sz="1200" b="0" i="0" dirty="0">
                <a:solidFill>
                  <a:schemeClr val="tx1"/>
                </a:solidFill>
                <a:effectLst/>
                <a:latin typeface="+mn-lt"/>
              </a:rPr>
              <a:t>, et al. 2020. “Risk-Based Water Resources Planning in Practice: A Blueprint for the Water Industry in England.” </a:t>
            </a:r>
            <a:r>
              <a:rPr lang="en-GB" sz="1200" b="0" i="1" dirty="0">
                <a:solidFill>
                  <a:schemeClr val="tx1"/>
                </a:solidFill>
                <a:effectLst/>
                <a:latin typeface="+mn-lt"/>
              </a:rPr>
              <a:t>Water and Environment Journal</a:t>
            </a:r>
            <a:r>
              <a:rPr lang="en-GB" sz="1200" b="0" i="0" dirty="0">
                <a:solidFill>
                  <a:schemeClr val="tx1"/>
                </a:solidFill>
                <a:effectLst/>
                <a:latin typeface="+mn-lt"/>
              </a:rPr>
              <a:t> 34 (3): 441–54.</a:t>
            </a:r>
          </a:p>
          <a:p>
            <a:pPr marL="0" indent="0" algn="l">
              <a:buNone/>
            </a:pPr>
            <a:r>
              <a:rPr lang="en-GB" sz="1200" b="0" i="0" dirty="0" err="1">
                <a:solidFill>
                  <a:schemeClr val="tx1"/>
                </a:solidFill>
                <a:effectLst/>
                <a:latin typeface="+mn-lt"/>
              </a:rPr>
              <a:t>Lempert</a:t>
            </a:r>
            <a:r>
              <a:rPr lang="en-GB" sz="1200" b="0" i="0" dirty="0">
                <a:solidFill>
                  <a:schemeClr val="tx1"/>
                </a:solidFill>
                <a:effectLst/>
                <a:latin typeface="+mn-lt"/>
              </a:rPr>
              <a:t>, Robert J, Steven W Popper, and Steven C </a:t>
            </a:r>
            <a:r>
              <a:rPr lang="en-GB" sz="1200" b="0" i="0" dirty="0" err="1">
                <a:solidFill>
                  <a:schemeClr val="tx1"/>
                </a:solidFill>
                <a:effectLst/>
                <a:latin typeface="+mn-lt"/>
              </a:rPr>
              <a:t>Bankes</a:t>
            </a:r>
            <a:r>
              <a:rPr lang="en-GB" sz="1200" b="0" i="0" dirty="0">
                <a:solidFill>
                  <a:schemeClr val="tx1"/>
                </a:solidFill>
                <a:effectLst/>
                <a:latin typeface="+mn-lt"/>
              </a:rPr>
              <a:t>. 2010. “Robust Decision Making: Coping with Uncertainty.” </a:t>
            </a:r>
            <a:r>
              <a:rPr lang="en-GB" sz="1200" b="0" i="1" dirty="0">
                <a:solidFill>
                  <a:schemeClr val="tx1"/>
                </a:solidFill>
                <a:effectLst/>
                <a:latin typeface="+mn-lt"/>
              </a:rPr>
              <a:t>The Futurist</a:t>
            </a:r>
            <a:r>
              <a:rPr lang="en-GB" sz="1200" b="0" i="0" dirty="0">
                <a:solidFill>
                  <a:schemeClr val="tx1"/>
                </a:solidFill>
                <a:effectLst/>
                <a:latin typeface="+mn-lt"/>
              </a:rPr>
              <a:t> 44 (1): 47.</a:t>
            </a:r>
          </a:p>
          <a:p>
            <a:pPr marL="0" indent="0" algn="l">
              <a:buNone/>
            </a:pPr>
            <a:r>
              <a:rPr lang="en-GB" sz="1200" b="0" i="0" dirty="0" err="1">
                <a:solidFill>
                  <a:schemeClr val="tx1"/>
                </a:solidFill>
                <a:effectLst/>
                <a:latin typeface="+mn-lt"/>
              </a:rPr>
              <a:t>Marchau</a:t>
            </a:r>
            <a:r>
              <a:rPr lang="en-GB" sz="1200" b="0" i="0" dirty="0">
                <a:solidFill>
                  <a:schemeClr val="tx1"/>
                </a:solidFill>
                <a:effectLst/>
                <a:latin typeface="+mn-lt"/>
              </a:rPr>
              <a:t>, Vincent AWJ, Warren E Walker, Pieter JTM </a:t>
            </a:r>
            <a:r>
              <a:rPr lang="en-GB" sz="1200" b="0" i="0" dirty="0" err="1">
                <a:solidFill>
                  <a:schemeClr val="tx1"/>
                </a:solidFill>
                <a:effectLst/>
                <a:latin typeface="+mn-lt"/>
              </a:rPr>
              <a:t>Bloemen</a:t>
            </a:r>
            <a:r>
              <a:rPr lang="en-GB" sz="1200" b="0" i="0" dirty="0">
                <a:solidFill>
                  <a:schemeClr val="tx1"/>
                </a:solidFill>
                <a:effectLst/>
                <a:latin typeface="+mn-lt"/>
              </a:rPr>
              <a:t>, and Steven W Popper. 2019. </a:t>
            </a:r>
            <a:r>
              <a:rPr lang="en-GB" sz="1200" b="0" i="1" dirty="0">
                <a:solidFill>
                  <a:schemeClr val="tx1"/>
                </a:solidFill>
                <a:effectLst/>
                <a:latin typeface="+mn-lt"/>
              </a:rPr>
              <a:t>Decision Making Under Deep Uncertainty: From Theory to Practice</a:t>
            </a:r>
            <a:r>
              <a:rPr lang="en-GB" sz="1200" b="0" i="0" dirty="0">
                <a:solidFill>
                  <a:schemeClr val="tx1"/>
                </a:solidFill>
                <a:effectLst/>
                <a:latin typeface="+mn-lt"/>
              </a:rPr>
              <a:t>. Springer Nature.</a:t>
            </a:r>
          </a:p>
          <a:p>
            <a:pPr marL="0" indent="0" algn="l">
              <a:buNone/>
            </a:pPr>
            <a:r>
              <a:rPr lang="en-GB" sz="1200" b="0" i="0" dirty="0">
                <a:solidFill>
                  <a:schemeClr val="tx1"/>
                </a:solidFill>
                <a:effectLst/>
                <a:latin typeface="+mn-lt"/>
              </a:rPr>
              <a:t>Walker, Warren E, </a:t>
            </a:r>
            <a:r>
              <a:rPr lang="en-GB" sz="1200" b="0" i="0" dirty="0" err="1">
                <a:solidFill>
                  <a:schemeClr val="tx1"/>
                </a:solidFill>
                <a:effectLst/>
                <a:latin typeface="+mn-lt"/>
              </a:rPr>
              <a:t>Poul</a:t>
            </a:r>
            <a:r>
              <a:rPr lang="en-GB" sz="1200" b="0" i="0" dirty="0">
                <a:solidFill>
                  <a:schemeClr val="tx1"/>
                </a:solidFill>
                <a:effectLst/>
                <a:latin typeface="+mn-lt"/>
              </a:rPr>
              <a:t> </a:t>
            </a:r>
            <a:r>
              <a:rPr lang="en-GB" sz="1200" b="0" i="0" dirty="0" err="1">
                <a:solidFill>
                  <a:schemeClr val="tx1"/>
                </a:solidFill>
                <a:effectLst/>
                <a:latin typeface="+mn-lt"/>
              </a:rPr>
              <a:t>Harremoës</a:t>
            </a:r>
            <a:r>
              <a:rPr lang="en-GB" sz="1200" b="0" i="0" dirty="0">
                <a:solidFill>
                  <a:schemeClr val="tx1"/>
                </a:solidFill>
                <a:effectLst/>
                <a:latin typeface="+mn-lt"/>
              </a:rPr>
              <a:t>, Jan </a:t>
            </a:r>
            <a:r>
              <a:rPr lang="en-GB" sz="1200" b="0" i="0" dirty="0" err="1">
                <a:solidFill>
                  <a:schemeClr val="tx1"/>
                </a:solidFill>
                <a:effectLst/>
                <a:latin typeface="+mn-lt"/>
              </a:rPr>
              <a:t>Rotmans</a:t>
            </a:r>
            <a:r>
              <a:rPr lang="en-GB" sz="1200" b="0" i="0" dirty="0">
                <a:solidFill>
                  <a:schemeClr val="tx1"/>
                </a:solidFill>
                <a:effectLst/>
                <a:latin typeface="+mn-lt"/>
              </a:rPr>
              <a:t>, Jeroen P Van Der </a:t>
            </a:r>
            <a:r>
              <a:rPr lang="en-GB" sz="1200" b="0" i="0" dirty="0" err="1">
                <a:solidFill>
                  <a:schemeClr val="tx1"/>
                </a:solidFill>
                <a:effectLst/>
                <a:latin typeface="+mn-lt"/>
              </a:rPr>
              <a:t>Sluijs</a:t>
            </a:r>
            <a:r>
              <a:rPr lang="en-GB" sz="1200" b="0" i="0" dirty="0">
                <a:solidFill>
                  <a:schemeClr val="tx1"/>
                </a:solidFill>
                <a:effectLst/>
                <a:latin typeface="+mn-lt"/>
              </a:rPr>
              <a:t>, </a:t>
            </a:r>
            <a:r>
              <a:rPr lang="en-GB" sz="1200" b="0" i="0" dirty="0" err="1">
                <a:solidFill>
                  <a:schemeClr val="tx1"/>
                </a:solidFill>
                <a:effectLst/>
                <a:latin typeface="+mn-lt"/>
              </a:rPr>
              <a:t>Marjolein</a:t>
            </a:r>
            <a:r>
              <a:rPr lang="en-GB" sz="1200" b="0" i="0" dirty="0">
                <a:solidFill>
                  <a:schemeClr val="tx1"/>
                </a:solidFill>
                <a:effectLst/>
                <a:latin typeface="+mn-lt"/>
              </a:rPr>
              <a:t> BA Van Asselt, Peter Janssen, and Martin P </a:t>
            </a:r>
            <a:r>
              <a:rPr lang="en-GB" sz="1200" b="0" i="0" dirty="0" err="1">
                <a:solidFill>
                  <a:schemeClr val="tx1"/>
                </a:solidFill>
                <a:effectLst/>
                <a:latin typeface="+mn-lt"/>
              </a:rPr>
              <a:t>Krayer</a:t>
            </a:r>
            <a:r>
              <a:rPr lang="en-GB" sz="1200" b="0" i="0" dirty="0">
                <a:solidFill>
                  <a:schemeClr val="tx1"/>
                </a:solidFill>
                <a:effectLst/>
                <a:latin typeface="+mn-lt"/>
              </a:rPr>
              <a:t> von Krauss. 2003. “Defining Uncertainty: A Conceptual Basis for Uncertainty Management in Model-Based Decision Support.” </a:t>
            </a:r>
            <a:r>
              <a:rPr lang="en-GB" sz="1200" b="0" i="1" dirty="0">
                <a:solidFill>
                  <a:schemeClr val="tx1"/>
                </a:solidFill>
                <a:effectLst/>
                <a:latin typeface="+mn-lt"/>
              </a:rPr>
              <a:t>Integrated Assessment</a:t>
            </a:r>
            <a:r>
              <a:rPr lang="en-GB" sz="1200" b="0" i="0" dirty="0">
                <a:solidFill>
                  <a:schemeClr val="tx1"/>
                </a:solidFill>
                <a:effectLst/>
                <a:latin typeface="+mn-lt"/>
              </a:rPr>
              <a:t> 4 (1): 5–17.</a:t>
            </a:r>
          </a:p>
          <a:p>
            <a:pPr marL="0" lvl="0" indent="0" algn="l" rtl="0">
              <a:lnSpc>
                <a:spcPct val="90000"/>
              </a:lnSpc>
              <a:spcBef>
                <a:spcPts val="0"/>
              </a:spcBef>
              <a:spcAft>
                <a:spcPts val="0"/>
              </a:spcAft>
              <a:buClr>
                <a:schemeClr val="dk1"/>
              </a:buClr>
              <a:buSzPts val="2800"/>
              <a:buNone/>
            </a:pPr>
            <a:endParaRPr lang="en-GB" sz="1600" dirty="0">
              <a:solidFill>
                <a:schemeClr val="tx1"/>
              </a:solidFill>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7.3 </a:t>
            </a:r>
            <a:r>
              <a:rPr lang="en-GB" dirty="0">
                <a:solidFill>
                  <a:srgbClr val="C00000"/>
                </a:solidFill>
              </a:rPr>
              <a:t> Decision-making under uncertainty</a:t>
            </a:r>
            <a:endParaRPr sz="2800" dirty="0">
              <a:solidFill>
                <a:srgbClr val="C00000"/>
              </a:solidFill>
            </a:endParaRPr>
          </a:p>
        </p:txBody>
      </p:sp>
    </p:spTree>
    <p:extLst>
      <p:ext uri="{BB962C8B-B14F-4D97-AF65-F5344CB8AC3E}">
        <p14:creationId xmlns:p14="http://schemas.microsoft.com/office/powerpoint/2010/main" val="31789640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4988105"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Learning objectives</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285750" indent="-285750" algn="l">
              <a:buSzPct val="120000"/>
              <a:buFont typeface="Arial" panose="020B0604020202020204" pitchFamily="34" charset="0"/>
              <a:buChar char="•"/>
            </a:pPr>
            <a:r>
              <a:rPr lang="en-GB" sz="2000" b="0" i="0" dirty="0">
                <a:solidFill>
                  <a:schemeClr val="tx1"/>
                </a:solidFill>
                <a:effectLst/>
                <a:latin typeface="+mn-lt"/>
              </a:rPr>
              <a:t>Identify the key processes of stakeholder engagement</a:t>
            </a:r>
          </a:p>
          <a:p>
            <a:pPr marL="285750" indent="-285750" algn="l">
              <a:buSzPct val="120000"/>
              <a:buFont typeface="Arial" panose="020B0604020202020204" pitchFamily="34" charset="0"/>
              <a:buChar char="•"/>
            </a:pPr>
            <a:endParaRPr lang="en-GB" sz="2000" b="0" i="0" dirty="0">
              <a:solidFill>
                <a:schemeClr val="tx1"/>
              </a:solidFill>
              <a:effectLst/>
              <a:latin typeface="+mn-lt"/>
            </a:endParaRPr>
          </a:p>
          <a:p>
            <a:pPr marL="285750" indent="-285750" algn="l">
              <a:buSzPct val="120000"/>
              <a:buFont typeface="Arial" panose="020B0604020202020204" pitchFamily="34" charset="0"/>
              <a:buChar char="•"/>
            </a:pPr>
            <a:r>
              <a:rPr lang="en-GB" sz="2000" b="0" i="0" dirty="0">
                <a:solidFill>
                  <a:schemeClr val="tx1"/>
                </a:solidFill>
                <a:effectLst/>
                <a:latin typeface="+mn-lt"/>
              </a:rPr>
              <a:t>Explain what a bottom-up vulnerability analysis is</a:t>
            </a:r>
          </a:p>
          <a:p>
            <a:pPr marL="285750" indent="-285750" algn="l">
              <a:buSzPct val="120000"/>
              <a:buFont typeface="Arial" panose="020B0604020202020204" pitchFamily="34" charset="0"/>
              <a:buChar char="•"/>
            </a:pPr>
            <a:endParaRPr lang="en-GB" sz="2000" b="0" i="0" dirty="0">
              <a:solidFill>
                <a:schemeClr val="tx1"/>
              </a:solidFill>
              <a:effectLst/>
              <a:latin typeface="+mn-lt"/>
            </a:endParaRPr>
          </a:p>
          <a:p>
            <a:pPr marL="285750" indent="-285750" algn="l">
              <a:buSzPct val="120000"/>
              <a:buFont typeface="Arial" panose="020B0604020202020204" pitchFamily="34" charset="0"/>
              <a:buChar char="•"/>
            </a:pPr>
            <a:r>
              <a:rPr lang="en-GB" sz="2000" b="0" i="0" dirty="0">
                <a:solidFill>
                  <a:schemeClr val="tx1"/>
                </a:solidFill>
                <a:effectLst/>
                <a:latin typeface="+mn-lt"/>
              </a:rPr>
              <a:t>Understand the need for sequential decision-making for adaptation purposes</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p:txBody>
      </p:sp>
      <p:sp>
        <p:nvSpPr>
          <p:cNvPr id="167" name="Google Shape;167;p13"/>
          <p:cNvSpPr txBox="1">
            <a:spLocks noGrp="1"/>
          </p:cNvSpPr>
          <p:nvPr>
            <p:ph type="title"/>
          </p:nvPr>
        </p:nvSpPr>
        <p:spPr>
          <a:xfrm>
            <a:off x="838200" y="354851"/>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latin typeface="Arial"/>
                <a:cs typeface="Arial"/>
              </a:rPr>
              <a:t>7.4 </a:t>
            </a:r>
            <a:r>
              <a:rPr lang="en-GB" dirty="0">
                <a:solidFill>
                  <a:srgbClr val="C00000"/>
                </a:solidFill>
                <a:latin typeface="Arial"/>
                <a:cs typeface="Arial"/>
              </a:rPr>
              <a:t> Methods and processes for decision-making</a:t>
            </a:r>
            <a:endParaRPr sz="2800" dirty="0">
              <a:solidFill>
                <a:srgbClr val="C00000"/>
              </a:solidFill>
              <a:latin typeface="Arial"/>
              <a:cs typeface="Arial"/>
            </a:endParaRPr>
          </a:p>
        </p:txBody>
      </p:sp>
      <p:pic>
        <p:nvPicPr>
          <p:cNvPr id="5" name="Graphic 4" descr="Meeting with solid fill">
            <a:extLst>
              <a:ext uri="{FF2B5EF4-FFF2-40B4-BE49-F238E27FC236}">
                <a16:creationId xmlns:a16="http://schemas.microsoft.com/office/drawing/2014/main" id="{A1D8429E-DA6B-4BEE-A96D-5EC1E8459F9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17432" y="2237116"/>
            <a:ext cx="3315420" cy="3315420"/>
          </a:xfrm>
          <a:prstGeom prst="rect">
            <a:avLst/>
          </a:prstGeom>
        </p:spPr>
      </p:pic>
    </p:spTree>
    <p:extLst>
      <p:ext uri="{BB962C8B-B14F-4D97-AF65-F5344CB8AC3E}">
        <p14:creationId xmlns:p14="http://schemas.microsoft.com/office/powerpoint/2010/main" val="35740410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4674079"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Introduction</a:t>
            </a:r>
          </a:p>
          <a:p>
            <a:pPr marL="0" lvl="0" indent="0" algn="l" rtl="0">
              <a:lnSpc>
                <a:spcPct val="90000"/>
              </a:lnSpc>
              <a:spcBef>
                <a:spcPts val="0"/>
              </a:spcBef>
              <a:spcAft>
                <a:spcPts val="0"/>
              </a:spcAft>
              <a:buClr>
                <a:schemeClr val="dk1"/>
              </a:buClr>
              <a:buSzPts val="2800"/>
              <a:buNone/>
            </a:pPr>
            <a:endParaRPr lang="en-GB" sz="1800" b="0" i="0" dirty="0">
              <a:solidFill>
                <a:srgbClr val="444444"/>
              </a:solidFill>
              <a:effectLst/>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b="0" i="0" dirty="0">
                <a:solidFill>
                  <a:schemeClr val="tx1"/>
                </a:solidFill>
                <a:effectLst/>
                <a:latin typeface="+mn-lt"/>
              </a:rPr>
              <a:t>Risk analyses methods consider uncertainties and identify </a:t>
            </a:r>
            <a:r>
              <a:rPr lang="en-GB" sz="1600" b="1" i="0" dirty="0">
                <a:solidFill>
                  <a:schemeClr val="tx1"/>
                </a:solidFill>
                <a:effectLst/>
                <a:latin typeface="+mn-lt"/>
              </a:rPr>
              <a:t>robust interventions</a:t>
            </a:r>
            <a:r>
              <a:rPr lang="en-GB" sz="1600" b="0" i="0" dirty="0">
                <a:solidFill>
                  <a:schemeClr val="tx1"/>
                </a:solidFill>
                <a:effectLst/>
                <a:latin typeface="+mn-lt"/>
              </a:rPr>
              <a:t>, often used for stress-testing exercises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b="1" i="0" dirty="0">
                <a:solidFill>
                  <a:schemeClr val="tx1"/>
                </a:solidFill>
                <a:effectLst/>
                <a:latin typeface="+mn-lt"/>
              </a:rPr>
              <a:t>Early stakeholder engagement is essential </a:t>
            </a:r>
            <a:r>
              <a:rPr lang="en-GB" sz="1600" b="0" i="0" dirty="0">
                <a:solidFill>
                  <a:schemeClr val="tx1"/>
                </a:solidFill>
                <a:effectLst/>
                <a:latin typeface="+mn-lt"/>
              </a:rPr>
              <a:t>to </a:t>
            </a:r>
            <a:endParaRPr lang="en-GB" sz="1600" dirty="0">
              <a:solidFill>
                <a:schemeClr val="tx1"/>
              </a:solidFill>
              <a:latin typeface="+mn-lt"/>
            </a:endParaRPr>
          </a:p>
          <a:p>
            <a:pPr marL="266700" lvl="0" indent="0" algn="l" rtl="0">
              <a:lnSpc>
                <a:spcPct val="90000"/>
              </a:lnSpc>
              <a:spcBef>
                <a:spcPts val="0"/>
              </a:spcBef>
              <a:spcAft>
                <a:spcPts val="0"/>
              </a:spcAft>
              <a:buClr>
                <a:schemeClr val="dk1"/>
              </a:buClr>
              <a:buSzPts val="2800"/>
              <a:buNone/>
            </a:pPr>
            <a:r>
              <a:rPr lang="en-GB" sz="1600" b="0" i="0" dirty="0">
                <a:solidFill>
                  <a:schemeClr val="tx1"/>
                </a:solidFill>
                <a:effectLst/>
                <a:latin typeface="+mn-lt"/>
              </a:rPr>
              <a:t>(1) guide the modeller by understanding the uncertainty space that they need to consider</a:t>
            </a:r>
          </a:p>
          <a:p>
            <a:pPr marL="266700" lvl="0" indent="0" algn="l" rtl="0">
              <a:lnSpc>
                <a:spcPct val="90000"/>
              </a:lnSpc>
              <a:spcBef>
                <a:spcPts val="0"/>
              </a:spcBef>
              <a:spcAft>
                <a:spcPts val="0"/>
              </a:spcAft>
              <a:buClr>
                <a:schemeClr val="dk1"/>
              </a:buClr>
              <a:buSzPts val="2800"/>
              <a:buNone/>
            </a:pPr>
            <a:r>
              <a:rPr lang="en-GB" sz="1600" b="0" i="0" dirty="0">
                <a:solidFill>
                  <a:schemeClr val="tx1"/>
                </a:solidFill>
                <a:effectLst/>
                <a:latin typeface="+mn-lt"/>
              </a:rPr>
              <a:t>(2) helps to effectively communicate the results</a:t>
            </a:r>
            <a:endParaRPr lang="en-GB" sz="16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b="0" i="0" dirty="0">
                <a:solidFill>
                  <a:schemeClr val="tx1"/>
                </a:solidFill>
                <a:effectLst/>
                <a:latin typeface="+mn-lt"/>
              </a:rPr>
              <a:t>Key stages of stakeholder engagement include </a:t>
            </a:r>
            <a:r>
              <a:rPr lang="en-GB" sz="1600" b="1" i="0" dirty="0">
                <a:solidFill>
                  <a:schemeClr val="tx1"/>
                </a:solidFill>
                <a:effectLst/>
                <a:latin typeface="+mn-lt"/>
              </a:rPr>
              <a:t>data gathering, prioritizing variables, and identifying critical thresholds for system failure</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b="0" i="0" dirty="0">
                <a:solidFill>
                  <a:schemeClr val="tx1"/>
                </a:solidFill>
                <a:effectLst/>
                <a:latin typeface="+mn-lt"/>
              </a:rPr>
              <a:t>Establishing critical thresholds is difficult and depends on the decision-maker’s </a:t>
            </a:r>
            <a:r>
              <a:rPr lang="en-GB" sz="1600" b="1" i="0" dirty="0">
                <a:solidFill>
                  <a:schemeClr val="tx1"/>
                </a:solidFill>
                <a:effectLst/>
                <a:latin typeface="+mn-lt"/>
              </a:rPr>
              <a:t>risk aversion</a:t>
            </a:r>
            <a:r>
              <a:rPr lang="en-GB" sz="1600" b="0" i="0" dirty="0">
                <a:solidFill>
                  <a:schemeClr val="tx1"/>
                </a:solidFill>
                <a:effectLst/>
                <a:latin typeface="+mn-lt"/>
              </a:rPr>
              <a:t>, often leading to necessary decisions like infrastructure upgrades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b="1" i="0" dirty="0">
                <a:solidFill>
                  <a:schemeClr val="tx1"/>
                </a:solidFill>
                <a:effectLst/>
                <a:latin typeface="+mn-lt"/>
              </a:rPr>
              <a:t>Policy tipping points </a:t>
            </a:r>
            <a:r>
              <a:rPr lang="en-GB" sz="1600" b="0" i="0" dirty="0">
                <a:solidFill>
                  <a:schemeClr val="tx1"/>
                </a:solidFill>
                <a:effectLst/>
                <a:latin typeface="+mn-lt"/>
              </a:rPr>
              <a:t>occur when critical thresholds are exceeded, affecting risk outcomes across different infrastructure paths</a:t>
            </a:r>
            <a:endParaRPr lang="en-GB" sz="1600" dirty="0">
              <a:solidFill>
                <a:schemeClr val="tx1"/>
              </a:solidFill>
              <a:latin typeface="+mn-lt"/>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latin typeface="Arial"/>
                <a:cs typeface="Arial"/>
              </a:rPr>
              <a:t>7.4 </a:t>
            </a:r>
            <a:r>
              <a:rPr lang="en-GB" dirty="0">
                <a:solidFill>
                  <a:srgbClr val="C00000"/>
                </a:solidFill>
                <a:latin typeface="Arial"/>
                <a:cs typeface="Arial"/>
              </a:rPr>
              <a:t> Methods and processes for decision-making</a:t>
            </a:r>
            <a:endParaRPr sz="2800" dirty="0">
              <a:solidFill>
                <a:srgbClr val="C00000"/>
              </a:solidFill>
              <a:latin typeface="Arial"/>
              <a:cs typeface="Arial"/>
            </a:endParaRPr>
          </a:p>
        </p:txBody>
      </p:sp>
      <p:pic>
        <p:nvPicPr>
          <p:cNvPr id="4" name="Picture 3">
            <a:extLst>
              <a:ext uri="{FF2B5EF4-FFF2-40B4-BE49-F238E27FC236}">
                <a16:creationId xmlns:a16="http://schemas.microsoft.com/office/drawing/2014/main" id="{13CC64B4-4772-4805-80BE-7C23C5FE2DD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066634" y="2098003"/>
            <a:ext cx="7287292" cy="3528097"/>
          </a:xfrm>
          <a:prstGeom prst="rect">
            <a:avLst/>
          </a:prstGeom>
        </p:spPr>
      </p:pic>
      <p:sp>
        <p:nvSpPr>
          <p:cNvPr id="8" name="TextBox 7">
            <a:extLst>
              <a:ext uri="{FF2B5EF4-FFF2-40B4-BE49-F238E27FC236}">
                <a16:creationId xmlns:a16="http://schemas.microsoft.com/office/drawing/2014/main" id="{EB976C2F-A3C0-42DB-B9DD-E137B4B6A8A3}"/>
              </a:ext>
            </a:extLst>
          </p:cNvPr>
          <p:cNvSpPr txBox="1"/>
          <p:nvPr/>
        </p:nvSpPr>
        <p:spPr>
          <a:xfrm>
            <a:off x="5259238" y="5553533"/>
            <a:ext cx="6094562" cy="246221"/>
          </a:xfrm>
          <a:prstGeom prst="rect">
            <a:avLst/>
          </a:prstGeom>
          <a:noFill/>
        </p:spPr>
        <p:txBody>
          <a:bodyPr wrap="square">
            <a:spAutoFit/>
          </a:bodyPr>
          <a:lstStyle/>
          <a:p>
            <a:pPr algn="r"/>
            <a:r>
              <a:rPr lang="en-GB" sz="1000" i="1" dirty="0">
                <a:solidFill>
                  <a:srgbClr val="444444"/>
                </a:solidFill>
                <a:latin typeface="+mn-lt"/>
              </a:rPr>
              <a:t>(Hall et al. 2012)</a:t>
            </a:r>
          </a:p>
        </p:txBody>
      </p:sp>
    </p:spTree>
    <p:extLst>
      <p:ext uri="{BB962C8B-B14F-4D97-AF65-F5344CB8AC3E}">
        <p14:creationId xmlns:p14="http://schemas.microsoft.com/office/powerpoint/2010/main" val="22308169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199" y="1231900"/>
            <a:ext cx="10724536" cy="4712158"/>
          </a:xfrm>
          <a:prstGeom prst="rect">
            <a:avLst/>
          </a:prstGeom>
          <a:noFill/>
          <a:ln>
            <a:noFill/>
          </a:ln>
        </p:spPr>
        <p:txBody>
          <a:bodyPr spcFirstLastPara="1" wrap="square" lIns="91425" tIns="45700" rIns="91425" bIns="45700" anchor="t" anchorCtr="0">
            <a:noAutofit/>
          </a:bodyPr>
          <a:lstStyle/>
          <a:p>
            <a:pPr marL="0" lvl="0" indent="0">
              <a:spcBef>
                <a:spcPts val="0"/>
              </a:spcBef>
              <a:buClr>
                <a:schemeClr val="dk1"/>
              </a:buClr>
              <a:buSzPts val="2800"/>
              <a:buNone/>
            </a:pPr>
            <a:r>
              <a:rPr lang="en-GB" sz="2000" b="1" dirty="0">
                <a:solidFill>
                  <a:schemeClr val="accent5">
                    <a:lumMod val="60000"/>
                    <a:lumOff val="40000"/>
                  </a:schemeClr>
                </a:solidFill>
              </a:rPr>
              <a:t>Bottom-up vulnerability analysis</a:t>
            </a:r>
            <a:endParaRPr lang="en-GB" sz="2000" b="1" dirty="0">
              <a:solidFill>
                <a:schemeClr val="accent5">
                  <a:lumMod val="60000"/>
                  <a:lumOff val="40000"/>
                </a:schemeClr>
              </a:solidFill>
              <a:latin typeface="+mn-lt"/>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latin typeface="Arial"/>
                <a:cs typeface="Arial"/>
              </a:rPr>
              <a:t>7.4 </a:t>
            </a:r>
            <a:r>
              <a:rPr lang="en-GB" dirty="0">
                <a:solidFill>
                  <a:srgbClr val="C00000"/>
                </a:solidFill>
                <a:latin typeface="Arial"/>
                <a:cs typeface="Arial"/>
              </a:rPr>
              <a:t> Methods and processes for decision-making</a:t>
            </a:r>
            <a:endParaRPr sz="2800" dirty="0">
              <a:solidFill>
                <a:srgbClr val="C00000"/>
              </a:solidFill>
              <a:latin typeface="Arial"/>
              <a:cs typeface="Arial"/>
            </a:endParaRPr>
          </a:p>
        </p:txBody>
      </p:sp>
      <p:sp>
        <p:nvSpPr>
          <p:cNvPr id="7" name="Google Shape;168;p13">
            <a:extLst>
              <a:ext uri="{FF2B5EF4-FFF2-40B4-BE49-F238E27FC236}">
                <a16:creationId xmlns:a16="http://schemas.microsoft.com/office/drawing/2014/main" id="{7866E1B9-E9C3-4EAE-B633-9BB7273D1CE7}"/>
              </a:ext>
            </a:extLst>
          </p:cNvPr>
          <p:cNvSpPr txBox="1">
            <a:spLocks/>
          </p:cNvSpPr>
          <p:nvPr/>
        </p:nvSpPr>
        <p:spPr>
          <a:xfrm>
            <a:off x="838199" y="1520935"/>
            <a:ext cx="4628536" cy="4712158"/>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lgn="l">
              <a:buFont typeface="Arial" panose="020B0604020202020204" pitchFamily="34" charset="0"/>
              <a:buChar char="•"/>
            </a:pPr>
            <a:endParaRPr lang="en-GB" sz="1600" b="0" i="0" dirty="0">
              <a:solidFill>
                <a:schemeClr val="tx1"/>
              </a:solidFill>
              <a:effectLst/>
              <a:latin typeface="+mn-lt"/>
            </a:endParaRPr>
          </a:p>
          <a:p>
            <a:pPr marL="285750" indent="-285750" algn="l">
              <a:buFont typeface="Arial" panose="020B0604020202020204" pitchFamily="34" charset="0"/>
              <a:buChar char="•"/>
            </a:pPr>
            <a:r>
              <a:rPr lang="en-GB" sz="1600" b="0" i="0" dirty="0">
                <a:solidFill>
                  <a:schemeClr val="tx1"/>
                </a:solidFill>
                <a:effectLst/>
                <a:latin typeface="+mn-lt"/>
              </a:rPr>
              <a:t>A bottom-up vulnerability analysis, starts with </a:t>
            </a:r>
            <a:r>
              <a:rPr lang="en-GB" sz="1600" b="1" i="0" dirty="0">
                <a:solidFill>
                  <a:schemeClr val="tx1"/>
                </a:solidFill>
                <a:effectLst/>
                <a:latin typeface="+mn-lt"/>
              </a:rPr>
              <a:t>exploring the different thresholds that are deemed to be intolerable</a:t>
            </a:r>
            <a:r>
              <a:rPr lang="en-GB" sz="1600" b="0" i="0" dirty="0">
                <a:solidFill>
                  <a:schemeClr val="tx1"/>
                </a:solidFill>
                <a:effectLst/>
                <a:latin typeface="+mn-lt"/>
              </a:rPr>
              <a:t>, and the associated decisions that must be made when these thresholds are exceeded</a:t>
            </a:r>
          </a:p>
          <a:p>
            <a:pPr marL="285750" indent="-285750" algn="l">
              <a:buFont typeface="Arial" panose="020B0604020202020204" pitchFamily="34" charset="0"/>
              <a:buChar char="•"/>
            </a:pPr>
            <a:r>
              <a:rPr lang="en-GB" sz="1600" b="0" i="0" dirty="0">
                <a:solidFill>
                  <a:schemeClr val="tx1"/>
                </a:solidFill>
                <a:effectLst/>
                <a:latin typeface="+mn-lt"/>
              </a:rPr>
              <a:t>For the scenario leading to the undesirable state, we can estimate what the </a:t>
            </a:r>
            <a:r>
              <a:rPr lang="en-GB" sz="1600" b="1" i="0" dirty="0">
                <a:solidFill>
                  <a:schemeClr val="tx1"/>
                </a:solidFill>
                <a:effectLst/>
                <a:latin typeface="+mn-lt"/>
              </a:rPr>
              <a:t>risk exceeding this state </a:t>
            </a:r>
            <a:r>
              <a:rPr lang="en-GB" sz="1600" b="0" i="0" dirty="0">
                <a:solidFill>
                  <a:schemeClr val="tx1"/>
                </a:solidFill>
                <a:effectLst/>
                <a:latin typeface="+mn-lt"/>
              </a:rPr>
              <a:t>is, and the combination of </a:t>
            </a:r>
            <a:r>
              <a:rPr lang="en-GB" sz="1600" b="1" i="0" dirty="0">
                <a:solidFill>
                  <a:schemeClr val="tx1"/>
                </a:solidFill>
                <a:effectLst/>
                <a:latin typeface="+mn-lt"/>
              </a:rPr>
              <a:t>parameters that lead to this undesirable state </a:t>
            </a:r>
            <a:r>
              <a:rPr lang="en-GB" sz="1600" b="0" i="0" dirty="0">
                <a:solidFill>
                  <a:schemeClr val="tx1"/>
                </a:solidFill>
                <a:effectLst/>
                <a:latin typeface="+mn-lt"/>
              </a:rPr>
              <a:t>(Brown et al. 2012)</a:t>
            </a:r>
          </a:p>
          <a:p>
            <a:pPr marL="285750" indent="-285750" algn="l">
              <a:buFont typeface="Arial" panose="020B0604020202020204" pitchFamily="34" charset="0"/>
              <a:buChar char="•"/>
            </a:pPr>
            <a:r>
              <a:rPr lang="en-GB" sz="1600" b="0" i="0" dirty="0">
                <a:solidFill>
                  <a:schemeClr val="tx1"/>
                </a:solidFill>
                <a:effectLst/>
                <a:latin typeface="+mn-lt"/>
              </a:rPr>
              <a:t>This </a:t>
            </a:r>
            <a:r>
              <a:rPr lang="en-GB" sz="1600" b="1" i="0" dirty="0">
                <a:solidFill>
                  <a:schemeClr val="tx1"/>
                </a:solidFill>
                <a:effectLst/>
                <a:latin typeface="+mn-lt"/>
              </a:rPr>
              <a:t>combination of parameters and their resulting system state is sometimes called a ‘response surface’</a:t>
            </a:r>
          </a:p>
          <a:p>
            <a:pPr algn="l"/>
            <a:endParaRPr lang="en-GB" sz="1400" b="0" i="0" dirty="0">
              <a:solidFill>
                <a:srgbClr val="444444"/>
              </a:solidFill>
              <a:effectLst/>
              <a:latin typeface="Open Sans" panose="020B0606030504020204" pitchFamily="34" charset="0"/>
            </a:endParaRPr>
          </a:p>
          <a:p>
            <a:pPr>
              <a:spcBef>
                <a:spcPts val="0"/>
              </a:spcBef>
              <a:buClr>
                <a:schemeClr val="dk1"/>
              </a:buClr>
              <a:buSzPts val="2800"/>
            </a:pPr>
            <a:endParaRPr lang="en-GB" sz="1800" b="1" dirty="0">
              <a:solidFill>
                <a:schemeClr val="accent5">
                  <a:lumMod val="60000"/>
                  <a:lumOff val="40000"/>
                </a:schemeClr>
              </a:solidFill>
              <a:latin typeface="+mn-lt"/>
            </a:endParaRPr>
          </a:p>
        </p:txBody>
      </p:sp>
      <p:pic>
        <p:nvPicPr>
          <p:cNvPr id="4" name="Picture 3">
            <a:extLst>
              <a:ext uri="{FF2B5EF4-FFF2-40B4-BE49-F238E27FC236}">
                <a16:creationId xmlns:a16="http://schemas.microsoft.com/office/drawing/2014/main" id="{FD02574E-E2A0-4F85-86F1-88320D96E116}"/>
              </a:ext>
            </a:extLst>
          </p:cNvPr>
          <p:cNvPicPr>
            <a:picLocks noChangeAspect="1"/>
          </p:cNvPicPr>
          <p:nvPr/>
        </p:nvPicPr>
        <p:blipFill>
          <a:blip r:embed="rId3"/>
          <a:stretch>
            <a:fillRect/>
          </a:stretch>
        </p:blipFill>
        <p:spPr>
          <a:xfrm>
            <a:off x="5541952" y="1595097"/>
            <a:ext cx="5274426" cy="4347713"/>
          </a:xfrm>
          <a:prstGeom prst="rect">
            <a:avLst/>
          </a:prstGeom>
        </p:spPr>
      </p:pic>
      <p:sp>
        <p:nvSpPr>
          <p:cNvPr id="11" name="TextBox 10">
            <a:extLst>
              <a:ext uri="{FF2B5EF4-FFF2-40B4-BE49-F238E27FC236}">
                <a16:creationId xmlns:a16="http://schemas.microsoft.com/office/drawing/2014/main" id="{4BE45DD1-6E92-478E-95C8-7B91AF83D35D}"/>
              </a:ext>
            </a:extLst>
          </p:cNvPr>
          <p:cNvSpPr txBox="1"/>
          <p:nvPr/>
        </p:nvSpPr>
        <p:spPr>
          <a:xfrm>
            <a:off x="4721816" y="5927759"/>
            <a:ext cx="6094562" cy="246221"/>
          </a:xfrm>
          <a:prstGeom prst="rect">
            <a:avLst/>
          </a:prstGeom>
          <a:noFill/>
        </p:spPr>
        <p:txBody>
          <a:bodyPr wrap="square">
            <a:spAutoFit/>
          </a:bodyPr>
          <a:lstStyle/>
          <a:p>
            <a:pPr algn="r"/>
            <a:r>
              <a:rPr lang="en-GB" sz="1000" i="1" dirty="0">
                <a:solidFill>
                  <a:srgbClr val="444444"/>
                </a:solidFill>
                <a:latin typeface="+mn-lt"/>
              </a:rPr>
              <a:t>(Culley et al. 2016)</a:t>
            </a:r>
          </a:p>
        </p:txBody>
      </p:sp>
    </p:spTree>
    <p:extLst>
      <p:ext uri="{BB962C8B-B14F-4D97-AF65-F5344CB8AC3E}">
        <p14:creationId xmlns:p14="http://schemas.microsoft.com/office/powerpoint/2010/main" val="26693206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4898366"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1800" b="1" dirty="0">
                <a:solidFill>
                  <a:schemeClr val="accent5">
                    <a:lumMod val="60000"/>
                    <a:lumOff val="40000"/>
                  </a:schemeClr>
                </a:solidFill>
              </a:rPr>
              <a:t>Adaptation pathways for multiple criteria</a:t>
            </a:r>
          </a:p>
          <a:p>
            <a:pPr marL="0" lvl="0" indent="0" algn="l" rtl="0">
              <a:lnSpc>
                <a:spcPct val="90000"/>
              </a:lnSpc>
              <a:spcBef>
                <a:spcPts val="0"/>
              </a:spcBef>
              <a:spcAft>
                <a:spcPts val="0"/>
              </a:spcAft>
              <a:buClr>
                <a:schemeClr val="dk1"/>
              </a:buClr>
              <a:buSzPts val="2800"/>
              <a:buNone/>
            </a:pPr>
            <a:endParaRPr lang="en-GB" sz="1800" b="1" i="0" dirty="0">
              <a:solidFill>
                <a:schemeClr val="accent5">
                  <a:lumMod val="60000"/>
                  <a:lumOff val="40000"/>
                </a:schemeClr>
              </a:solidFill>
              <a:effectLst/>
              <a:latin typeface="+mn-lt"/>
            </a:endParaRPr>
          </a:p>
          <a:p>
            <a:pPr marL="285750" indent="-285750">
              <a:spcBef>
                <a:spcPts val="0"/>
              </a:spcBef>
              <a:buClr>
                <a:schemeClr val="dk1"/>
              </a:buClr>
              <a:buSzPct val="120000"/>
              <a:buFont typeface="Arial" panose="020B0604020202020204" pitchFamily="34" charset="0"/>
              <a:buChar char="•"/>
            </a:pPr>
            <a:r>
              <a:rPr kumimoji="0" lang="en-US" altLang="en-US" sz="1800" b="0" i="0" u="none" strike="noStrike" cap="none" normalizeH="0" baseline="0" dirty="0">
                <a:ln>
                  <a:noFill/>
                </a:ln>
                <a:solidFill>
                  <a:schemeClr val="tx1"/>
                </a:solidFill>
                <a:effectLst/>
                <a:latin typeface="+mn-lt"/>
              </a:rPr>
              <a:t>Stakeholder engagement is essential throughout the decision-making process to achieve </a:t>
            </a:r>
            <a:r>
              <a:rPr kumimoji="0" lang="en-US" altLang="en-US" sz="1800" b="1" i="0" u="none" strike="noStrike" cap="none" normalizeH="0" baseline="0" dirty="0">
                <a:ln>
                  <a:noFill/>
                </a:ln>
                <a:solidFill>
                  <a:schemeClr val="tx1"/>
                </a:solidFill>
                <a:effectLst/>
                <a:latin typeface="+mn-lt"/>
              </a:rPr>
              <a:t>informed and robust outcomes</a:t>
            </a:r>
          </a:p>
          <a:p>
            <a:pPr marL="285750" indent="-285750">
              <a:spcBef>
                <a:spcPts val="0"/>
              </a:spcBef>
              <a:buClr>
                <a:schemeClr val="dk1"/>
              </a:buClr>
              <a:buSzPct val="120000"/>
              <a:buFont typeface="Arial" panose="020B0604020202020204" pitchFamily="34" charset="0"/>
              <a:buChar char="•"/>
            </a:pPr>
            <a:r>
              <a:rPr kumimoji="0" lang="en-US" altLang="en-US" sz="1800" b="0" i="0" u="none" strike="noStrike" cap="none" normalizeH="0" baseline="0" dirty="0">
                <a:ln>
                  <a:noFill/>
                </a:ln>
                <a:solidFill>
                  <a:schemeClr val="tx1"/>
                </a:solidFill>
                <a:effectLst/>
                <a:latin typeface="+mn-lt"/>
              </a:rPr>
              <a:t>A multi-stakeholder platform is necessary to build consensus on critical thresholds required for designing effective adaptation options</a:t>
            </a:r>
          </a:p>
          <a:p>
            <a:pPr marL="285750" indent="-285750">
              <a:spcBef>
                <a:spcPts val="0"/>
              </a:spcBef>
              <a:buClr>
                <a:schemeClr val="dk1"/>
              </a:buClr>
              <a:buSzPct val="120000"/>
              <a:buFont typeface="Arial" panose="020B0604020202020204" pitchFamily="34" charset="0"/>
              <a:buChar char="•"/>
            </a:pPr>
            <a:r>
              <a:rPr kumimoji="0" lang="en-US" altLang="en-US" sz="1800" b="0" i="0" u="none" strike="noStrike" cap="none" normalizeH="0" baseline="0" dirty="0">
                <a:ln>
                  <a:noFill/>
                </a:ln>
                <a:solidFill>
                  <a:schemeClr val="tx1"/>
                </a:solidFill>
                <a:effectLst/>
                <a:latin typeface="+mn-lt"/>
              </a:rPr>
              <a:t>Consideration of multiple objectives is vital when evaluating adaptation options</a:t>
            </a:r>
          </a:p>
          <a:p>
            <a:pPr marL="285750" indent="-285750">
              <a:spcBef>
                <a:spcPts val="0"/>
              </a:spcBef>
              <a:buClr>
                <a:schemeClr val="dk1"/>
              </a:buClr>
              <a:buSzPct val="120000"/>
              <a:buFont typeface="Arial" panose="020B0604020202020204" pitchFamily="34" charset="0"/>
              <a:buChar char="•"/>
            </a:pPr>
            <a:r>
              <a:rPr kumimoji="0" lang="en-US" altLang="en-US" sz="1800" b="0" i="0" u="none" strike="noStrike" cap="none" normalizeH="0" baseline="0" dirty="0">
                <a:ln>
                  <a:noFill/>
                </a:ln>
                <a:solidFill>
                  <a:schemeClr val="tx1"/>
                </a:solidFill>
                <a:effectLst/>
                <a:latin typeface="+mn-lt"/>
              </a:rPr>
              <a:t>Identifying mutually acceptable adaptation strategies is important, especially in the context of uncertainty around precipitation and streamflow</a:t>
            </a:r>
          </a:p>
          <a:p>
            <a:pPr marL="285750" indent="-285750">
              <a:spcBef>
                <a:spcPts val="0"/>
              </a:spcBef>
              <a:buClr>
                <a:schemeClr val="dk1"/>
              </a:buClr>
              <a:buSzPct val="120000"/>
              <a:buFont typeface="Arial" panose="020B0604020202020204" pitchFamily="34" charset="0"/>
              <a:buChar char="•"/>
            </a:pPr>
            <a:r>
              <a:rPr kumimoji="0" lang="en-US" altLang="en-US" sz="1800" b="0" i="0" u="none" strike="noStrike" cap="none" normalizeH="0" baseline="0" dirty="0">
                <a:ln>
                  <a:noFill/>
                </a:ln>
                <a:solidFill>
                  <a:schemeClr val="tx1"/>
                </a:solidFill>
                <a:effectLst/>
                <a:latin typeface="+mn-lt"/>
              </a:rPr>
              <a:t>Establishing suitable indicators that align with stakeholders' demands helps to </a:t>
            </a:r>
            <a:r>
              <a:rPr kumimoji="0" lang="en-US" altLang="en-US" sz="1800" b="1" i="0" u="none" strike="noStrike" cap="none" normalizeH="0" baseline="0" dirty="0">
                <a:ln>
                  <a:noFill/>
                </a:ln>
                <a:solidFill>
                  <a:schemeClr val="tx1"/>
                </a:solidFill>
                <a:effectLst/>
                <a:latin typeface="+mn-lt"/>
              </a:rPr>
              <a:t>navigate trade-offs and synergies between different objectives</a:t>
            </a:r>
          </a:p>
          <a:p>
            <a:pPr marL="0" lvl="0" indent="0" algn="l" rtl="0">
              <a:lnSpc>
                <a:spcPct val="90000"/>
              </a:lnSpc>
              <a:spcBef>
                <a:spcPts val="0"/>
              </a:spcBef>
              <a:spcAft>
                <a:spcPts val="0"/>
              </a:spcAft>
              <a:buClr>
                <a:schemeClr val="dk1"/>
              </a:buClr>
              <a:buSzPts val="2800"/>
              <a:buNone/>
            </a:pPr>
            <a:endParaRPr lang="en-GB" sz="1800" b="0" i="0" dirty="0">
              <a:solidFill>
                <a:srgbClr val="444444"/>
              </a:solidFill>
              <a:effectLst/>
              <a:latin typeface="+mn-lt"/>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latin typeface="Arial"/>
                <a:cs typeface="Arial"/>
              </a:rPr>
              <a:t>7.4 </a:t>
            </a:r>
            <a:r>
              <a:rPr lang="en-GB" dirty="0">
                <a:solidFill>
                  <a:srgbClr val="C00000"/>
                </a:solidFill>
                <a:latin typeface="Arial"/>
                <a:cs typeface="Arial"/>
              </a:rPr>
              <a:t> Methods and processes for decision-making</a:t>
            </a:r>
            <a:endParaRPr lang="en-US" sz="2800" dirty="0">
              <a:solidFill>
                <a:srgbClr val="C00000"/>
              </a:solidFill>
            </a:endParaRPr>
          </a:p>
        </p:txBody>
      </p:sp>
      <p:sp>
        <p:nvSpPr>
          <p:cNvPr id="5" name="Rectangle 2">
            <a:extLst>
              <a:ext uri="{FF2B5EF4-FFF2-40B4-BE49-F238E27FC236}">
                <a16:creationId xmlns:a16="http://schemas.microsoft.com/office/drawing/2014/main" id="{527059AE-1C12-4852-91A8-13ADB1DD2659}"/>
              </a:ext>
            </a:extLst>
          </p:cNvPr>
          <p:cNvSpPr>
            <a:spLocks noChangeArrowheads="1"/>
          </p:cNvSpPr>
          <p:nvPr/>
        </p:nvSpPr>
        <p:spPr bwMode="auto">
          <a:xfrm>
            <a:off x="0" y="-26161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000" b="0" i="0" u="none" strike="noStrike" cap="none" normalizeH="0" baseline="0" dirty="0">
                <a:ln>
                  <a:noFill/>
                </a:ln>
                <a:solidFill>
                  <a:srgbClr val="1C1C1C"/>
                </a:solidFill>
                <a:effectLst/>
                <a:latin typeface="Inter"/>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8" name="Picture 7">
            <a:extLst>
              <a:ext uri="{FF2B5EF4-FFF2-40B4-BE49-F238E27FC236}">
                <a16:creationId xmlns:a16="http://schemas.microsoft.com/office/drawing/2014/main" id="{AC6E05CB-B78C-4F9F-A73C-440F7FF49F9B}"/>
              </a:ext>
            </a:extLst>
          </p:cNvPr>
          <p:cNvPicPr>
            <a:picLocks noChangeAspect="1"/>
          </p:cNvPicPr>
          <p:nvPr/>
        </p:nvPicPr>
        <p:blipFill>
          <a:blip r:embed="rId3"/>
          <a:stretch>
            <a:fillRect/>
          </a:stretch>
        </p:blipFill>
        <p:spPr>
          <a:xfrm>
            <a:off x="5824268" y="1231900"/>
            <a:ext cx="5786888" cy="4840491"/>
          </a:xfrm>
          <a:prstGeom prst="rect">
            <a:avLst/>
          </a:prstGeom>
        </p:spPr>
      </p:pic>
      <p:sp>
        <p:nvSpPr>
          <p:cNvPr id="18" name="TextBox 17">
            <a:extLst>
              <a:ext uri="{FF2B5EF4-FFF2-40B4-BE49-F238E27FC236}">
                <a16:creationId xmlns:a16="http://schemas.microsoft.com/office/drawing/2014/main" id="{8BE902FA-62A4-433D-A1BB-02542BBA4CB7}"/>
              </a:ext>
            </a:extLst>
          </p:cNvPr>
          <p:cNvSpPr txBox="1"/>
          <p:nvPr/>
        </p:nvSpPr>
        <p:spPr>
          <a:xfrm>
            <a:off x="5259238" y="6007696"/>
            <a:ext cx="6094562" cy="246221"/>
          </a:xfrm>
          <a:prstGeom prst="rect">
            <a:avLst/>
          </a:prstGeom>
          <a:noFill/>
        </p:spPr>
        <p:txBody>
          <a:bodyPr wrap="square">
            <a:spAutoFit/>
          </a:bodyPr>
          <a:lstStyle/>
          <a:p>
            <a:pPr algn="r"/>
            <a:r>
              <a:rPr lang="en-GB" sz="1000" i="1" dirty="0">
                <a:solidFill>
                  <a:srgbClr val="444444"/>
                </a:solidFill>
                <a:latin typeface="+mn-lt"/>
              </a:rPr>
              <a:t>(Poff et al. 2016)</a:t>
            </a:r>
          </a:p>
        </p:txBody>
      </p:sp>
    </p:spTree>
    <p:extLst>
      <p:ext uri="{BB962C8B-B14F-4D97-AF65-F5344CB8AC3E}">
        <p14:creationId xmlns:p14="http://schemas.microsoft.com/office/powerpoint/2010/main" val="35507418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199" y="1231900"/>
            <a:ext cx="4915619" cy="45025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Dynamic adaptation pathways</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b="0" i="0" dirty="0">
                <a:solidFill>
                  <a:schemeClr val="tx1"/>
                </a:solidFill>
                <a:effectLst/>
                <a:latin typeface="+mn-lt"/>
              </a:rPr>
              <a:t>Evaluating </a:t>
            </a:r>
            <a:r>
              <a:rPr lang="en-GB" sz="1800" b="1" i="0" dirty="0">
                <a:solidFill>
                  <a:schemeClr val="tx1"/>
                </a:solidFill>
                <a:effectLst/>
                <a:latin typeface="+mn-lt"/>
              </a:rPr>
              <a:t>decision-making timing and sequential options </a:t>
            </a:r>
            <a:r>
              <a:rPr lang="en-GB" sz="1800" b="0" i="0" dirty="0">
                <a:solidFill>
                  <a:schemeClr val="tx1"/>
                </a:solidFill>
                <a:effectLst/>
                <a:latin typeface="+mn-lt"/>
              </a:rPr>
              <a:t>is crucial for identifying optimal pathways to prevent critical failure states in systems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b="0" i="0" dirty="0">
                <a:solidFill>
                  <a:schemeClr val="tx1"/>
                </a:solidFill>
                <a:effectLst/>
                <a:latin typeface="+mn-lt"/>
              </a:rPr>
              <a:t>Long lead times for infrastructure interventions necessitate </a:t>
            </a:r>
            <a:r>
              <a:rPr lang="en-GB" sz="1800" b="1" i="0" dirty="0">
                <a:solidFill>
                  <a:schemeClr val="tx1"/>
                </a:solidFill>
                <a:effectLst/>
                <a:latin typeface="+mn-lt"/>
              </a:rPr>
              <a:t>advance planning to implement adaptation options and avoid exceeding critical thresholds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b="0" i="0" dirty="0">
                <a:solidFill>
                  <a:schemeClr val="tx1"/>
                </a:solidFill>
                <a:effectLst/>
                <a:latin typeface="+mn-lt"/>
              </a:rPr>
              <a:t>Decision-making can be challenging without clear indicators of required interventions; methods like </a:t>
            </a:r>
            <a:r>
              <a:rPr lang="en-GB" sz="1800" b="1" i="0" dirty="0">
                <a:solidFill>
                  <a:schemeClr val="tx1"/>
                </a:solidFill>
                <a:effectLst/>
                <a:latin typeface="+mn-lt"/>
              </a:rPr>
              <a:t>dynamic adaptive policy pathways</a:t>
            </a:r>
            <a:r>
              <a:rPr lang="en-GB" sz="1800" b="0" i="0" dirty="0">
                <a:solidFill>
                  <a:schemeClr val="tx1"/>
                </a:solidFill>
                <a:effectLst/>
                <a:latin typeface="+mn-lt"/>
              </a:rPr>
              <a:t> can help guide this process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b="0" i="0" dirty="0">
                <a:solidFill>
                  <a:schemeClr val="tx1"/>
                </a:solidFill>
                <a:effectLst/>
                <a:latin typeface="+mn-lt"/>
              </a:rPr>
              <a:t>The approach allows for</a:t>
            </a:r>
            <a:r>
              <a:rPr lang="en-GB" sz="1800" i="0" dirty="0">
                <a:solidFill>
                  <a:schemeClr val="tx1"/>
                </a:solidFill>
                <a:effectLst/>
                <a:latin typeface="+mn-lt"/>
              </a:rPr>
              <a:t> the </a:t>
            </a:r>
            <a:r>
              <a:rPr lang="en-GB" sz="1800" b="1" i="0" dirty="0">
                <a:solidFill>
                  <a:schemeClr val="tx1"/>
                </a:solidFill>
                <a:effectLst/>
                <a:latin typeface="+mn-lt"/>
              </a:rPr>
              <a:t>assessment of numerous options and their outcomes, providing a structured blueprint for planning and effective communication with policymakers</a:t>
            </a:r>
            <a:endParaRPr lang="en-GB" b="1" dirty="0">
              <a:solidFill>
                <a:schemeClr val="tx1"/>
              </a:solidFill>
              <a:latin typeface="+mn-lt"/>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latin typeface="Arial"/>
                <a:cs typeface="Arial"/>
              </a:rPr>
              <a:t>7.4 </a:t>
            </a:r>
            <a:r>
              <a:rPr lang="en-GB" dirty="0">
                <a:solidFill>
                  <a:srgbClr val="C00000"/>
                </a:solidFill>
                <a:latin typeface="Arial"/>
                <a:cs typeface="Arial"/>
              </a:rPr>
              <a:t> Methods and processes for decision-making</a:t>
            </a:r>
            <a:endParaRPr sz="2800" dirty="0">
              <a:solidFill>
                <a:srgbClr val="C00000"/>
              </a:solidFill>
              <a:latin typeface="Arial"/>
              <a:cs typeface="Arial"/>
            </a:endParaRPr>
          </a:p>
        </p:txBody>
      </p:sp>
      <p:pic>
        <p:nvPicPr>
          <p:cNvPr id="9" name="Picture 8">
            <a:extLst>
              <a:ext uri="{FF2B5EF4-FFF2-40B4-BE49-F238E27FC236}">
                <a16:creationId xmlns:a16="http://schemas.microsoft.com/office/drawing/2014/main" id="{2667C5FF-0955-4EE2-A64B-B0A79961821B}"/>
              </a:ext>
            </a:extLst>
          </p:cNvPr>
          <p:cNvPicPr>
            <a:picLocks noChangeAspect="1"/>
          </p:cNvPicPr>
          <p:nvPr/>
        </p:nvPicPr>
        <p:blipFill>
          <a:blip r:embed="rId3"/>
          <a:stretch>
            <a:fillRect/>
          </a:stretch>
        </p:blipFill>
        <p:spPr>
          <a:xfrm>
            <a:off x="6096000" y="1021110"/>
            <a:ext cx="4915619" cy="4815779"/>
          </a:xfrm>
          <a:prstGeom prst="rect">
            <a:avLst/>
          </a:prstGeom>
        </p:spPr>
      </p:pic>
      <p:sp>
        <p:nvSpPr>
          <p:cNvPr id="15" name="TextBox 14">
            <a:extLst>
              <a:ext uri="{FF2B5EF4-FFF2-40B4-BE49-F238E27FC236}">
                <a16:creationId xmlns:a16="http://schemas.microsoft.com/office/drawing/2014/main" id="{FD2F803C-7DF6-444D-ADC3-2FFB5060995F}"/>
              </a:ext>
            </a:extLst>
          </p:cNvPr>
          <p:cNvSpPr txBox="1"/>
          <p:nvPr/>
        </p:nvSpPr>
        <p:spPr>
          <a:xfrm>
            <a:off x="5172793" y="5871790"/>
            <a:ext cx="6094562" cy="246221"/>
          </a:xfrm>
          <a:prstGeom prst="rect">
            <a:avLst/>
          </a:prstGeom>
          <a:noFill/>
        </p:spPr>
        <p:txBody>
          <a:bodyPr wrap="square">
            <a:spAutoFit/>
          </a:bodyPr>
          <a:lstStyle/>
          <a:p>
            <a:pPr algn="r"/>
            <a:r>
              <a:rPr lang="en-GB" sz="1000" i="1" dirty="0">
                <a:solidFill>
                  <a:srgbClr val="444444"/>
                </a:solidFill>
                <a:latin typeface="+mn-lt"/>
              </a:rPr>
              <a:t>(</a:t>
            </a:r>
            <a:r>
              <a:rPr lang="en-GB" sz="1000" i="1" dirty="0" err="1">
                <a:solidFill>
                  <a:srgbClr val="444444"/>
                </a:solidFill>
                <a:latin typeface="+mn-lt"/>
              </a:rPr>
              <a:t>Haasnoot</a:t>
            </a:r>
            <a:r>
              <a:rPr lang="en-GB" sz="1000" i="1" dirty="0">
                <a:solidFill>
                  <a:srgbClr val="444444"/>
                </a:solidFill>
                <a:latin typeface="+mn-lt"/>
              </a:rPr>
              <a:t> et al. 2013)</a:t>
            </a:r>
          </a:p>
        </p:txBody>
      </p:sp>
    </p:spTree>
    <p:extLst>
      <p:ext uri="{BB962C8B-B14F-4D97-AF65-F5344CB8AC3E}">
        <p14:creationId xmlns:p14="http://schemas.microsoft.com/office/powerpoint/2010/main" val="26101057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9884434"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Exploring long-term adaptation options</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b="0" i="0" u="none" strike="noStrike" cap="none" normalizeH="0" baseline="0" dirty="0">
                <a:ln>
                  <a:noFill/>
                </a:ln>
                <a:solidFill>
                  <a:schemeClr val="tx1"/>
                </a:solidFill>
                <a:effectLst/>
                <a:latin typeface="+mn-lt"/>
              </a:rPr>
              <a:t>The Thames Estuary 2100 project focuses on developing adaptation pathways to protect London from flooding over the next 300 years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b="0" i="0" u="none" strike="noStrike" cap="none" normalizeH="0" baseline="0" dirty="0">
                <a:ln>
                  <a:noFill/>
                </a:ln>
                <a:solidFill>
                  <a:schemeClr val="tx1"/>
                </a:solidFill>
                <a:effectLst/>
                <a:latin typeface="+mn-lt"/>
              </a:rPr>
              <a:t>Key decisions involve </a:t>
            </a:r>
            <a:r>
              <a:rPr kumimoji="0" lang="en-US" altLang="en-US" sz="1800" b="1" i="0" u="none" strike="noStrike" cap="none" normalizeH="0" baseline="0" dirty="0">
                <a:ln>
                  <a:noFill/>
                </a:ln>
                <a:solidFill>
                  <a:schemeClr val="tx1"/>
                </a:solidFill>
                <a:effectLst/>
                <a:latin typeface="+mn-lt"/>
              </a:rPr>
              <a:t>whether to raise the existing Thames barrier or relocate it</a:t>
            </a:r>
            <a:r>
              <a:rPr kumimoji="0" lang="en-US" altLang="en-US" sz="1800" b="0" i="0" u="none" strike="noStrike" cap="none" normalizeH="0" baseline="0" dirty="0">
                <a:ln>
                  <a:noFill/>
                </a:ln>
                <a:solidFill>
                  <a:schemeClr val="tx1"/>
                </a:solidFill>
                <a:effectLst/>
                <a:latin typeface="+mn-lt"/>
              </a:rPr>
              <a:t>, contingent on anticipated sea level rise rates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b="0" i="0" u="none" strike="noStrike" cap="none" normalizeH="0" baseline="0" dirty="0">
                <a:ln>
                  <a:noFill/>
                </a:ln>
                <a:solidFill>
                  <a:schemeClr val="tx1"/>
                </a:solidFill>
                <a:effectLst/>
                <a:latin typeface="+mn-lt"/>
              </a:rPr>
              <a:t>Relocating the barrier to Long Reach or </a:t>
            </a:r>
            <a:r>
              <a:rPr kumimoji="0" lang="en-US" altLang="en-US" sz="1800" b="0" i="0" u="none" strike="noStrike" cap="none" normalizeH="0" baseline="0" dirty="0" err="1">
                <a:ln>
                  <a:noFill/>
                </a:ln>
                <a:solidFill>
                  <a:schemeClr val="tx1"/>
                </a:solidFill>
                <a:effectLst/>
                <a:latin typeface="+mn-lt"/>
              </a:rPr>
              <a:t>Canvey</a:t>
            </a:r>
            <a:r>
              <a:rPr kumimoji="0" lang="en-US" altLang="en-US" sz="1800" b="0" i="0" u="none" strike="noStrike" cap="none" normalizeH="0" baseline="0" dirty="0">
                <a:ln>
                  <a:noFill/>
                </a:ln>
                <a:solidFill>
                  <a:schemeClr val="tx1"/>
                </a:solidFill>
                <a:effectLst/>
                <a:latin typeface="+mn-lt"/>
              </a:rPr>
              <a:t> is explored to mitigate flood risks more effectively</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b="0" i="0" u="none" strike="noStrike" cap="none" normalizeH="0" baseline="0" dirty="0">
                <a:ln>
                  <a:noFill/>
                </a:ln>
                <a:solidFill>
                  <a:schemeClr val="tx1"/>
                </a:solidFill>
                <a:effectLst/>
                <a:latin typeface="+mn-lt"/>
              </a:rPr>
              <a:t>Various adaptation solutions have </a:t>
            </a:r>
            <a:r>
              <a:rPr kumimoji="0" lang="en-US" altLang="en-US" sz="1800" b="1" i="0" u="none" strike="noStrike" cap="none" normalizeH="0" baseline="0" dirty="0">
                <a:ln>
                  <a:noFill/>
                </a:ln>
                <a:solidFill>
                  <a:schemeClr val="tx1"/>
                </a:solidFill>
                <a:effectLst/>
                <a:latin typeface="+mn-lt"/>
              </a:rPr>
              <a:t>different cost structures</a:t>
            </a:r>
            <a:r>
              <a:rPr kumimoji="0" lang="en-US" altLang="en-US" sz="1800" b="0" i="0" u="none" strike="noStrike" cap="none" normalizeH="0" baseline="0" dirty="0">
                <a:ln>
                  <a:noFill/>
                </a:ln>
                <a:solidFill>
                  <a:schemeClr val="tx1"/>
                </a:solidFill>
                <a:effectLst/>
                <a:latin typeface="+mn-lt"/>
              </a:rPr>
              <a:t>, with high upfront costs but potentially low variable costs for solutions like increasing crest levels of defenses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b="1" i="0" u="none" strike="noStrike" cap="none" normalizeH="0" baseline="0" dirty="0">
                <a:ln>
                  <a:noFill/>
                </a:ln>
                <a:solidFill>
                  <a:schemeClr val="tx1"/>
                </a:solidFill>
                <a:effectLst/>
                <a:latin typeface="+mn-lt"/>
              </a:rPr>
              <a:t>Analysis of adaptation pathways highlights potential decision regrets</a:t>
            </a:r>
            <a:r>
              <a:rPr kumimoji="0" lang="en-US" altLang="en-US" sz="1800" b="0" i="0" u="none" strike="noStrike" cap="none" normalizeH="0" baseline="0" dirty="0">
                <a:ln>
                  <a:noFill/>
                </a:ln>
                <a:solidFill>
                  <a:schemeClr val="tx1"/>
                </a:solidFill>
                <a:effectLst/>
                <a:latin typeface="+mn-lt"/>
              </a:rPr>
              <a:t>, especially under extreme sea level rises (&gt;3m), where both staying at Silvertown and moving to </a:t>
            </a:r>
            <a:r>
              <a:rPr kumimoji="0" lang="en-US" altLang="en-US" sz="1800" b="0" i="0" u="none" strike="noStrike" cap="none" normalizeH="0" baseline="0" dirty="0" err="1">
                <a:ln>
                  <a:noFill/>
                </a:ln>
                <a:solidFill>
                  <a:schemeClr val="tx1"/>
                </a:solidFill>
                <a:effectLst/>
                <a:latin typeface="+mn-lt"/>
              </a:rPr>
              <a:t>Canvey</a:t>
            </a:r>
            <a:r>
              <a:rPr kumimoji="0" lang="en-US" altLang="en-US" sz="1800" b="0" i="0" u="none" strike="noStrike" cap="none" normalizeH="0" baseline="0" dirty="0">
                <a:ln>
                  <a:noFill/>
                </a:ln>
                <a:solidFill>
                  <a:schemeClr val="tx1"/>
                </a:solidFill>
                <a:effectLst/>
                <a:latin typeface="+mn-lt"/>
              </a:rPr>
              <a:t> are costly with limited risk benefits</a:t>
            </a:r>
            <a:br>
              <a:rPr kumimoji="0" lang="en-US" altLang="en-US" sz="1800" b="0" i="0" u="none" strike="noStrike" cap="none" normalizeH="0" baseline="0" dirty="0">
                <a:ln>
                  <a:noFill/>
                </a:ln>
                <a:solidFill>
                  <a:schemeClr val="tx1"/>
                </a:solidFill>
                <a:effectLst/>
                <a:latin typeface="+mn-lt"/>
              </a:rPr>
            </a:br>
            <a:endParaRPr kumimoji="0" lang="en-US" altLang="en-US" sz="1800" b="0" i="0" u="none" strike="noStrike" cap="none" normalizeH="0" baseline="0" dirty="0">
              <a:ln>
                <a:noFill/>
              </a:ln>
              <a:solidFill>
                <a:schemeClr val="tx1"/>
              </a:solidFill>
              <a:effectLst/>
              <a:latin typeface="+mn-lt"/>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latin typeface="Arial"/>
                <a:cs typeface="Arial"/>
              </a:rPr>
              <a:t>7.4 </a:t>
            </a:r>
            <a:r>
              <a:rPr lang="en-GB" dirty="0">
                <a:solidFill>
                  <a:srgbClr val="C00000"/>
                </a:solidFill>
                <a:latin typeface="Arial"/>
                <a:cs typeface="Arial"/>
              </a:rPr>
              <a:t> Methods and processes for decision-making</a:t>
            </a:r>
            <a:endParaRPr sz="2800" dirty="0">
              <a:solidFill>
                <a:srgbClr val="C00000"/>
              </a:solidFill>
              <a:latin typeface="Arial"/>
              <a:cs typeface="Arial"/>
            </a:endParaRPr>
          </a:p>
        </p:txBody>
      </p:sp>
      <p:pic>
        <p:nvPicPr>
          <p:cNvPr id="7" name="Picture 6">
            <a:extLst>
              <a:ext uri="{FF2B5EF4-FFF2-40B4-BE49-F238E27FC236}">
                <a16:creationId xmlns:a16="http://schemas.microsoft.com/office/drawing/2014/main" id="{8CFD4128-7430-492B-A0C8-407618839C90}"/>
              </a:ext>
            </a:extLst>
          </p:cNvPr>
          <p:cNvPicPr>
            <a:picLocks noChangeAspect="1"/>
          </p:cNvPicPr>
          <p:nvPr/>
        </p:nvPicPr>
        <p:blipFill>
          <a:blip r:embed="rId3"/>
          <a:stretch>
            <a:fillRect/>
          </a:stretch>
        </p:blipFill>
        <p:spPr>
          <a:xfrm>
            <a:off x="217190" y="1700521"/>
            <a:ext cx="6001016" cy="3194131"/>
          </a:xfrm>
          <a:prstGeom prst="rect">
            <a:avLst/>
          </a:prstGeom>
        </p:spPr>
      </p:pic>
      <p:pic>
        <p:nvPicPr>
          <p:cNvPr id="12" name="Picture 11">
            <a:extLst>
              <a:ext uri="{FF2B5EF4-FFF2-40B4-BE49-F238E27FC236}">
                <a16:creationId xmlns:a16="http://schemas.microsoft.com/office/drawing/2014/main" id="{DACE56C9-F0F3-4462-9889-5E55D752E49E}"/>
              </a:ext>
            </a:extLst>
          </p:cNvPr>
          <p:cNvPicPr>
            <a:picLocks noChangeAspect="1"/>
          </p:cNvPicPr>
          <p:nvPr/>
        </p:nvPicPr>
        <p:blipFill>
          <a:blip r:embed="rId4"/>
          <a:stretch>
            <a:fillRect/>
          </a:stretch>
        </p:blipFill>
        <p:spPr>
          <a:xfrm>
            <a:off x="6218206" y="1700521"/>
            <a:ext cx="4881068" cy="3671180"/>
          </a:xfrm>
          <a:prstGeom prst="rect">
            <a:avLst/>
          </a:prstGeom>
        </p:spPr>
      </p:pic>
      <p:sp>
        <p:nvSpPr>
          <p:cNvPr id="16" name="TextBox 15">
            <a:extLst>
              <a:ext uri="{FF2B5EF4-FFF2-40B4-BE49-F238E27FC236}">
                <a16:creationId xmlns:a16="http://schemas.microsoft.com/office/drawing/2014/main" id="{BDAC571F-BA25-4F90-9E6A-854C47E47467}"/>
              </a:ext>
            </a:extLst>
          </p:cNvPr>
          <p:cNvSpPr txBox="1"/>
          <p:nvPr/>
        </p:nvSpPr>
        <p:spPr>
          <a:xfrm>
            <a:off x="466726" y="5240162"/>
            <a:ext cx="5513716" cy="246221"/>
          </a:xfrm>
          <a:prstGeom prst="rect">
            <a:avLst/>
          </a:prstGeom>
          <a:noFill/>
        </p:spPr>
        <p:txBody>
          <a:bodyPr wrap="square">
            <a:spAutoFit/>
          </a:bodyPr>
          <a:lstStyle/>
          <a:p>
            <a:pPr algn="r"/>
            <a:r>
              <a:rPr lang="en-GB" sz="1000" i="1" dirty="0">
                <a:solidFill>
                  <a:srgbClr val="444444"/>
                </a:solidFill>
                <a:latin typeface="+mn-lt"/>
              </a:rPr>
              <a:t>(Hall, Harvey, and Manning 2019)</a:t>
            </a:r>
          </a:p>
        </p:txBody>
      </p:sp>
      <p:cxnSp>
        <p:nvCxnSpPr>
          <p:cNvPr id="15" name="Straight Connector 14">
            <a:extLst>
              <a:ext uri="{FF2B5EF4-FFF2-40B4-BE49-F238E27FC236}">
                <a16:creationId xmlns:a16="http://schemas.microsoft.com/office/drawing/2014/main" id="{45413789-18A3-48DA-8C73-EEAACE92C657}"/>
              </a:ext>
            </a:extLst>
          </p:cNvPr>
          <p:cNvCxnSpPr>
            <a:cxnSpLocks/>
          </p:cNvCxnSpPr>
          <p:nvPr/>
        </p:nvCxnSpPr>
        <p:spPr>
          <a:xfrm>
            <a:off x="6218206" y="1587260"/>
            <a:ext cx="38815" cy="4295955"/>
          </a:xfrm>
          <a:prstGeom prst="line">
            <a:avLst/>
          </a:prstGeom>
          <a:ln w="19050"/>
        </p:spPr>
        <p:style>
          <a:lnRef idx="1">
            <a:schemeClr val="dk1"/>
          </a:lnRef>
          <a:fillRef idx="0">
            <a:schemeClr val="dk1"/>
          </a:fillRef>
          <a:effectRef idx="0">
            <a:schemeClr val="dk1"/>
          </a:effectRef>
          <a:fontRef idx="minor">
            <a:schemeClr val="tx1"/>
          </a:fontRef>
        </p:style>
      </p:cxnSp>
      <p:sp>
        <p:nvSpPr>
          <p:cNvPr id="21" name="TextBox 20">
            <a:extLst>
              <a:ext uri="{FF2B5EF4-FFF2-40B4-BE49-F238E27FC236}">
                <a16:creationId xmlns:a16="http://schemas.microsoft.com/office/drawing/2014/main" id="{49DA653C-7B45-44FA-B7DA-44D6378794B0}"/>
              </a:ext>
            </a:extLst>
          </p:cNvPr>
          <p:cNvSpPr txBox="1"/>
          <p:nvPr/>
        </p:nvSpPr>
        <p:spPr>
          <a:xfrm>
            <a:off x="6357708" y="5189520"/>
            <a:ext cx="4881068" cy="246221"/>
          </a:xfrm>
          <a:prstGeom prst="rect">
            <a:avLst/>
          </a:prstGeom>
          <a:noFill/>
        </p:spPr>
        <p:txBody>
          <a:bodyPr wrap="square">
            <a:spAutoFit/>
          </a:bodyPr>
          <a:lstStyle/>
          <a:p>
            <a:pPr algn="r"/>
            <a:r>
              <a:rPr lang="en-GB" sz="1000" i="1" dirty="0">
                <a:solidFill>
                  <a:srgbClr val="444444"/>
                </a:solidFill>
                <a:latin typeface="+mn-lt"/>
              </a:rPr>
              <a:t>(Hall, Harvey, and Manning 2019)</a:t>
            </a:r>
          </a:p>
        </p:txBody>
      </p:sp>
    </p:spTree>
    <p:extLst>
      <p:ext uri="{BB962C8B-B14F-4D97-AF65-F5344CB8AC3E}">
        <p14:creationId xmlns:p14="http://schemas.microsoft.com/office/powerpoint/2010/main" val="1039741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Summary</a:t>
            </a:r>
            <a:endParaRPr lang="en-GB" sz="2000" dirty="0">
              <a:solidFill>
                <a:schemeClr val="tx1"/>
              </a:solidFill>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1800" dirty="0">
              <a:solidFill>
                <a:schemeClr val="tx1"/>
              </a:solidFill>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1800" dirty="0">
              <a:solidFill>
                <a:schemeClr val="tx1"/>
              </a:solidFill>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1800" dirty="0">
              <a:solidFill>
                <a:schemeClr val="tx1"/>
              </a:solidFill>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1800" dirty="0">
              <a:solidFill>
                <a:schemeClr val="tx1"/>
              </a:solidFill>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2000" b="0" i="0" dirty="0">
                <a:solidFill>
                  <a:schemeClr val="tx1"/>
                </a:solidFill>
                <a:effectLst/>
                <a:latin typeface="+mn-lt"/>
              </a:rPr>
              <a:t>We looked at processes for good decision-making that start with the identification and involvement of all stakeholders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2000" b="0" i="0" dirty="0">
              <a:solidFill>
                <a:schemeClr val="tx1"/>
              </a:solidFill>
              <a:effectLst/>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2000" b="0" i="0" dirty="0">
                <a:solidFill>
                  <a:schemeClr val="tx1"/>
                </a:solidFill>
                <a:effectLst/>
                <a:latin typeface="+mn-lt"/>
              </a:rPr>
              <a:t>These stakeholders are important as they help identify tolerable risk thresholds and acceptable adaptation options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2000" b="0" i="0" dirty="0">
              <a:solidFill>
                <a:schemeClr val="tx1"/>
              </a:solidFill>
              <a:effectLst/>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2000" b="0" i="0" dirty="0">
                <a:solidFill>
                  <a:schemeClr val="tx1"/>
                </a:solidFill>
                <a:effectLst/>
                <a:latin typeface="+mn-lt"/>
              </a:rPr>
              <a:t>Different methodologies are presented to identify and communicate suitable adaptation pathways towards resilience</a:t>
            </a:r>
            <a:endParaRPr lang="en-GB" sz="2800" dirty="0">
              <a:solidFill>
                <a:schemeClr val="tx1"/>
              </a:solidFill>
              <a:latin typeface="+mn-lt"/>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latin typeface="Arial"/>
                <a:cs typeface="Arial"/>
              </a:rPr>
              <a:t>7.4 </a:t>
            </a:r>
            <a:r>
              <a:rPr lang="en-GB" dirty="0">
                <a:solidFill>
                  <a:srgbClr val="C00000"/>
                </a:solidFill>
                <a:latin typeface="Arial"/>
                <a:cs typeface="Arial"/>
              </a:rPr>
              <a:t> Methods and processes for decision-making</a:t>
            </a:r>
            <a:endParaRPr sz="2800" dirty="0">
              <a:solidFill>
                <a:srgbClr val="C00000"/>
              </a:solidFill>
              <a:latin typeface="Arial"/>
              <a:cs typeface="Arial"/>
            </a:endParaRPr>
          </a:p>
        </p:txBody>
      </p:sp>
    </p:spTree>
    <p:extLst>
      <p:ext uri="{BB962C8B-B14F-4D97-AF65-F5344CB8AC3E}">
        <p14:creationId xmlns:p14="http://schemas.microsoft.com/office/powerpoint/2010/main" val="31695699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Bibliography</a:t>
            </a:r>
            <a:endParaRPr lang="en-GB" sz="2000" dirty="0">
              <a:solidFill>
                <a:schemeClr val="tx1"/>
              </a:solidFill>
            </a:endParaRPr>
          </a:p>
          <a:p>
            <a:pPr marL="0" indent="0" algn="l">
              <a:buNone/>
            </a:pPr>
            <a:r>
              <a:rPr lang="en-GB" sz="1600" b="0" i="0" dirty="0">
                <a:solidFill>
                  <a:schemeClr val="tx1"/>
                </a:solidFill>
                <a:effectLst/>
                <a:latin typeface="+mn-lt"/>
              </a:rPr>
              <a:t>Brown, Casey, Yonas </a:t>
            </a:r>
            <a:r>
              <a:rPr lang="en-GB" sz="1600" b="0" i="0" dirty="0" err="1">
                <a:solidFill>
                  <a:schemeClr val="tx1"/>
                </a:solidFill>
                <a:effectLst/>
                <a:latin typeface="+mn-lt"/>
              </a:rPr>
              <a:t>Ghile</a:t>
            </a:r>
            <a:r>
              <a:rPr lang="en-GB" sz="1600" b="0" i="0" dirty="0">
                <a:solidFill>
                  <a:schemeClr val="tx1"/>
                </a:solidFill>
                <a:effectLst/>
                <a:latin typeface="+mn-lt"/>
              </a:rPr>
              <a:t>, Mikaela Laverty, and </a:t>
            </a:r>
            <a:r>
              <a:rPr lang="en-GB" sz="1600" b="0" i="0" dirty="0" err="1">
                <a:solidFill>
                  <a:schemeClr val="tx1"/>
                </a:solidFill>
                <a:effectLst/>
                <a:latin typeface="+mn-lt"/>
              </a:rPr>
              <a:t>Ke</a:t>
            </a:r>
            <a:r>
              <a:rPr lang="en-GB" sz="1600" b="0" i="0" dirty="0">
                <a:solidFill>
                  <a:schemeClr val="tx1"/>
                </a:solidFill>
                <a:effectLst/>
                <a:latin typeface="+mn-lt"/>
              </a:rPr>
              <a:t> Li. 2012. “Decision scaling: Linking bottom-up vulnerability analysis with climate projections in the water sector.” </a:t>
            </a:r>
            <a:r>
              <a:rPr lang="en-GB" sz="1600" b="0" i="1" dirty="0">
                <a:solidFill>
                  <a:schemeClr val="tx1"/>
                </a:solidFill>
                <a:effectLst/>
                <a:latin typeface="+mn-lt"/>
              </a:rPr>
              <a:t>Water Resources Research</a:t>
            </a:r>
            <a:r>
              <a:rPr lang="en-GB" sz="1600" b="0" i="0" dirty="0">
                <a:solidFill>
                  <a:schemeClr val="tx1"/>
                </a:solidFill>
                <a:effectLst/>
                <a:latin typeface="+mn-lt"/>
              </a:rPr>
              <a:t> 48 (9): 1–12. </a:t>
            </a:r>
            <a:r>
              <a:rPr lang="en-GB" sz="1600" b="0" i="0" u="none" strike="noStrike" dirty="0">
                <a:solidFill>
                  <a:schemeClr val="tx1"/>
                </a:solidFill>
                <a:effectLst/>
                <a:latin typeface="+mn-lt"/>
                <a:hlinkClick r:id="rId3">
                  <a:extLst>
                    <a:ext uri="{A12FA001-AC4F-418D-AE19-62706E023703}">
                      <ahyp:hlinkClr xmlns:ahyp="http://schemas.microsoft.com/office/drawing/2018/hyperlinkcolor" val="tx"/>
                    </a:ext>
                  </a:extLst>
                </a:hlinkClick>
              </a:rPr>
              <a:t>https://doi.org/10.1029/2011WR011212</a:t>
            </a:r>
            <a:r>
              <a:rPr lang="en-GB" sz="1600" b="0" i="0" dirty="0">
                <a:solidFill>
                  <a:schemeClr val="tx1"/>
                </a:solidFill>
                <a:effectLst/>
                <a:latin typeface="+mn-lt"/>
              </a:rPr>
              <a:t>.</a:t>
            </a:r>
          </a:p>
          <a:p>
            <a:pPr marL="0" indent="0" algn="l">
              <a:buNone/>
            </a:pPr>
            <a:r>
              <a:rPr lang="en-GB" sz="1600" b="0" i="0" dirty="0">
                <a:solidFill>
                  <a:schemeClr val="tx1"/>
                </a:solidFill>
                <a:effectLst/>
                <a:latin typeface="+mn-lt"/>
              </a:rPr>
              <a:t>Culley, S., S. Noble, A. Yates, M. </a:t>
            </a:r>
            <a:r>
              <a:rPr lang="en-GB" sz="1600" b="0" i="0" dirty="0" err="1">
                <a:solidFill>
                  <a:schemeClr val="tx1"/>
                </a:solidFill>
                <a:effectLst/>
                <a:latin typeface="+mn-lt"/>
              </a:rPr>
              <a:t>Timbs</a:t>
            </a:r>
            <a:r>
              <a:rPr lang="en-GB" sz="1600" b="0" i="0" dirty="0">
                <a:solidFill>
                  <a:schemeClr val="tx1"/>
                </a:solidFill>
                <a:effectLst/>
                <a:latin typeface="+mn-lt"/>
              </a:rPr>
              <a:t>, S. </a:t>
            </a:r>
            <a:r>
              <a:rPr lang="en-GB" sz="1600" b="0" i="0" dirty="0" err="1">
                <a:solidFill>
                  <a:schemeClr val="tx1"/>
                </a:solidFill>
                <a:effectLst/>
                <a:latin typeface="+mn-lt"/>
              </a:rPr>
              <a:t>Westra</a:t>
            </a:r>
            <a:r>
              <a:rPr lang="en-GB" sz="1600" b="0" i="0" dirty="0">
                <a:solidFill>
                  <a:schemeClr val="tx1"/>
                </a:solidFill>
                <a:effectLst/>
                <a:latin typeface="+mn-lt"/>
              </a:rPr>
              <a:t>, H. R. Maier, M. Giuliani, and A. </a:t>
            </a:r>
            <a:r>
              <a:rPr lang="en-GB" sz="1600" b="0" i="0" dirty="0" err="1">
                <a:solidFill>
                  <a:schemeClr val="tx1"/>
                </a:solidFill>
                <a:effectLst/>
                <a:latin typeface="+mn-lt"/>
              </a:rPr>
              <a:t>Castelletti</a:t>
            </a:r>
            <a:r>
              <a:rPr lang="en-GB" sz="1600" b="0" i="0" dirty="0">
                <a:solidFill>
                  <a:schemeClr val="tx1"/>
                </a:solidFill>
                <a:effectLst/>
                <a:latin typeface="+mn-lt"/>
              </a:rPr>
              <a:t>. 2016. “A bottom-up approach to identifying the maximum operational adaptive capacity of water resource systems to a changing climate.” </a:t>
            </a:r>
            <a:r>
              <a:rPr lang="en-GB" sz="1600" b="0" i="1" dirty="0">
                <a:solidFill>
                  <a:schemeClr val="tx1"/>
                </a:solidFill>
                <a:effectLst/>
                <a:latin typeface="+mn-lt"/>
              </a:rPr>
              <a:t>Water Resources Research</a:t>
            </a:r>
            <a:r>
              <a:rPr lang="en-GB" sz="1600" b="0" i="0" dirty="0">
                <a:solidFill>
                  <a:schemeClr val="tx1"/>
                </a:solidFill>
                <a:effectLst/>
                <a:latin typeface="+mn-lt"/>
              </a:rPr>
              <a:t> 52 (9): 6751–68. </a:t>
            </a:r>
            <a:r>
              <a:rPr lang="en-GB" sz="1600" b="0" i="0" u="none" strike="noStrike" dirty="0">
                <a:solidFill>
                  <a:schemeClr val="tx1"/>
                </a:solidFill>
                <a:effectLst/>
                <a:latin typeface="+mn-lt"/>
                <a:hlinkClick r:id="rId4">
                  <a:extLst>
                    <a:ext uri="{A12FA001-AC4F-418D-AE19-62706E023703}">
                      <ahyp:hlinkClr xmlns:ahyp="http://schemas.microsoft.com/office/drawing/2018/hyperlinkcolor" val="tx"/>
                    </a:ext>
                  </a:extLst>
                </a:hlinkClick>
              </a:rPr>
              <a:t>https://doi.org/10.1002/2015WR018253</a:t>
            </a:r>
            <a:r>
              <a:rPr lang="en-GB" sz="1600" b="0" i="0" dirty="0">
                <a:solidFill>
                  <a:schemeClr val="tx1"/>
                </a:solidFill>
                <a:effectLst/>
                <a:latin typeface="+mn-lt"/>
              </a:rPr>
              <a:t>.</a:t>
            </a:r>
          </a:p>
          <a:p>
            <a:pPr marL="0" indent="0" algn="l">
              <a:buNone/>
            </a:pPr>
            <a:r>
              <a:rPr lang="en-GB" sz="1600" b="0" i="0" dirty="0" err="1">
                <a:solidFill>
                  <a:schemeClr val="tx1"/>
                </a:solidFill>
                <a:effectLst/>
                <a:latin typeface="+mn-lt"/>
              </a:rPr>
              <a:t>Haasnoot</a:t>
            </a:r>
            <a:r>
              <a:rPr lang="en-GB" sz="1600" b="0" i="0" dirty="0">
                <a:solidFill>
                  <a:schemeClr val="tx1"/>
                </a:solidFill>
                <a:effectLst/>
                <a:latin typeface="+mn-lt"/>
              </a:rPr>
              <a:t>, Marjolijn, Jan H </a:t>
            </a:r>
            <a:r>
              <a:rPr lang="en-GB" sz="1600" b="0" i="0" dirty="0" err="1">
                <a:solidFill>
                  <a:schemeClr val="tx1"/>
                </a:solidFill>
                <a:effectLst/>
                <a:latin typeface="+mn-lt"/>
              </a:rPr>
              <a:t>Kwakkel</a:t>
            </a:r>
            <a:r>
              <a:rPr lang="en-GB" sz="1600" b="0" i="0" dirty="0">
                <a:solidFill>
                  <a:schemeClr val="tx1"/>
                </a:solidFill>
                <a:effectLst/>
                <a:latin typeface="+mn-lt"/>
              </a:rPr>
              <a:t>, Warren E Walker, and Judith </a:t>
            </a:r>
            <a:r>
              <a:rPr lang="en-GB" sz="1600" b="0" i="0" dirty="0" err="1">
                <a:solidFill>
                  <a:schemeClr val="tx1"/>
                </a:solidFill>
                <a:effectLst/>
                <a:latin typeface="+mn-lt"/>
              </a:rPr>
              <a:t>ter</a:t>
            </a:r>
            <a:r>
              <a:rPr lang="en-GB" sz="1600" b="0" i="0" dirty="0">
                <a:solidFill>
                  <a:schemeClr val="tx1"/>
                </a:solidFill>
                <a:effectLst/>
                <a:latin typeface="+mn-lt"/>
              </a:rPr>
              <a:t> Maat. 2013. “Dynamic adaptive policy pathways: A method for crafting robust decisions for a deeply uncertain world.” </a:t>
            </a:r>
            <a:r>
              <a:rPr lang="en-GB" sz="1600" b="0" i="1" dirty="0">
                <a:solidFill>
                  <a:schemeClr val="tx1"/>
                </a:solidFill>
                <a:effectLst/>
                <a:latin typeface="+mn-lt"/>
              </a:rPr>
              <a:t>Global Environmental Change</a:t>
            </a:r>
            <a:r>
              <a:rPr lang="en-GB" sz="1600" b="0" i="0" dirty="0">
                <a:solidFill>
                  <a:schemeClr val="tx1"/>
                </a:solidFill>
                <a:effectLst/>
                <a:latin typeface="+mn-lt"/>
              </a:rPr>
              <a:t> 23 (2): 485–98. </a:t>
            </a:r>
            <a:r>
              <a:rPr lang="en-GB" sz="1600" b="0" i="0" u="none" strike="noStrike" dirty="0">
                <a:solidFill>
                  <a:schemeClr val="tx1"/>
                </a:solidFill>
                <a:effectLst/>
                <a:latin typeface="+mn-lt"/>
                <a:hlinkClick r:id="rId5">
                  <a:extLst>
                    <a:ext uri="{A12FA001-AC4F-418D-AE19-62706E023703}">
                      <ahyp:hlinkClr xmlns:ahyp="http://schemas.microsoft.com/office/drawing/2018/hyperlinkcolor" val="tx"/>
                    </a:ext>
                  </a:extLst>
                </a:hlinkClick>
              </a:rPr>
              <a:t>https://doi.org/10.1016/j.gloenvcha.2012.12.006</a:t>
            </a:r>
            <a:r>
              <a:rPr lang="en-GB" sz="1600" b="0" i="0" dirty="0">
                <a:solidFill>
                  <a:schemeClr val="tx1"/>
                </a:solidFill>
                <a:effectLst/>
                <a:latin typeface="+mn-lt"/>
              </a:rPr>
              <a:t>.</a:t>
            </a:r>
          </a:p>
          <a:p>
            <a:pPr marL="0" indent="0" algn="l">
              <a:buNone/>
            </a:pPr>
            <a:r>
              <a:rPr lang="en-GB" sz="1600" b="0" i="0" dirty="0">
                <a:solidFill>
                  <a:schemeClr val="tx1"/>
                </a:solidFill>
                <a:effectLst/>
                <a:latin typeface="+mn-lt"/>
              </a:rPr>
              <a:t>Hall, Jim W., Sally Brown, Robert J. Nicholls, Nick F. Pidgeon, and Robert T. Watson. 2012. “Proportionate adaptation.” </a:t>
            </a:r>
            <a:r>
              <a:rPr lang="en-GB" sz="1600" b="0" i="1" dirty="0">
                <a:solidFill>
                  <a:schemeClr val="tx1"/>
                </a:solidFill>
                <a:effectLst/>
                <a:latin typeface="+mn-lt"/>
              </a:rPr>
              <a:t>Nature Climate Change</a:t>
            </a:r>
            <a:r>
              <a:rPr lang="en-GB" sz="1600" b="0" i="0" dirty="0">
                <a:solidFill>
                  <a:schemeClr val="tx1"/>
                </a:solidFill>
                <a:effectLst/>
                <a:latin typeface="+mn-lt"/>
              </a:rPr>
              <a:t> 2 (12): 833–34. </a:t>
            </a:r>
            <a:r>
              <a:rPr lang="en-GB" sz="1600" b="0" i="0" u="none" strike="noStrike" dirty="0">
                <a:solidFill>
                  <a:schemeClr val="tx1"/>
                </a:solidFill>
                <a:effectLst/>
                <a:latin typeface="+mn-lt"/>
                <a:hlinkClick r:id="rId6">
                  <a:extLst>
                    <a:ext uri="{A12FA001-AC4F-418D-AE19-62706E023703}">
                      <ahyp:hlinkClr xmlns:ahyp="http://schemas.microsoft.com/office/drawing/2018/hyperlinkcolor" val="tx"/>
                    </a:ext>
                  </a:extLst>
                </a:hlinkClick>
              </a:rPr>
              <a:t>https://doi.org/10.1038/nclimate1749</a:t>
            </a:r>
            <a:r>
              <a:rPr lang="en-GB" sz="1600" b="0" i="0" dirty="0">
                <a:solidFill>
                  <a:schemeClr val="tx1"/>
                </a:solidFill>
                <a:effectLst/>
                <a:latin typeface="+mn-lt"/>
              </a:rPr>
              <a:t>.</a:t>
            </a:r>
          </a:p>
          <a:p>
            <a:pPr marL="0" indent="0" algn="l">
              <a:buNone/>
            </a:pPr>
            <a:r>
              <a:rPr lang="en-GB" sz="1600" b="0" i="0" dirty="0">
                <a:solidFill>
                  <a:schemeClr val="tx1"/>
                </a:solidFill>
                <a:effectLst/>
                <a:latin typeface="+mn-lt"/>
              </a:rPr>
              <a:t>Hall, Jim W., Hamish Harvey, and Lucy J. Manning. 2019. “Adaptation thresholds and pathways for tidal flood risk management in London.” </a:t>
            </a:r>
            <a:r>
              <a:rPr lang="en-GB" sz="1600" b="0" i="1" dirty="0">
                <a:solidFill>
                  <a:schemeClr val="tx1"/>
                </a:solidFill>
                <a:effectLst/>
                <a:latin typeface="+mn-lt"/>
              </a:rPr>
              <a:t>Climate Risk Management</a:t>
            </a:r>
            <a:r>
              <a:rPr lang="en-GB" sz="1600" b="0" i="0" dirty="0">
                <a:solidFill>
                  <a:schemeClr val="tx1"/>
                </a:solidFill>
                <a:effectLst/>
                <a:latin typeface="+mn-lt"/>
              </a:rPr>
              <a:t> 24 (August 2018): 42–58. </a:t>
            </a:r>
            <a:r>
              <a:rPr lang="en-GB" sz="1600" b="0" i="0" u="none" strike="noStrike" dirty="0">
                <a:solidFill>
                  <a:schemeClr val="tx1"/>
                </a:solidFill>
                <a:effectLst/>
                <a:latin typeface="+mn-lt"/>
                <a:hlinkClick r:id="rId7">
                  <a:extLst>
                    <a:ext uri="{A12FA001-AC4F-418D-AE19-62706E023703}">
                      <ahyp:hlinkClr xmlns:ahyp="http://schemas.microsoft.com/office/drawing/2018/hyperlinkcolor" val="tx"/>
                    </a:ext>
                  </a:extLst>
                </a:hlinkClick>
              </a:rPr>
              <a:t>https://doi.org/10.1016/j.crm.2019.04.001</a:t>
            </a:r>
            <a:r>
              <a:rPr lang="en-GB" sz="1600" b="0" i="0" dirty="0">
                <a:solidFill>
                  <a:schemeClr val="tx1"/>
                </a:solidFill>
                <a:effectLst/>
                <a:latin typeface="+mn-lt"/>
              </a:rPr>
              <a:t>.</a:t>
            </a:r>
          </a:p>
          <a:p>
            <a:pPr marL="0" indent="0" algn="l">
              <a:buNone/>
            </a:pPr>
            <a:r>
              <a:rPr lang="en-GB" sz="1600" b="0" i="0" dirty="0" err="1">
                <a:solidFill>
                  <a:schemeClr val="tx1"/>
                </a:solidFill>
                <a:effectLst/>
                <a:latin typeface="+mn-lt"/>
              </a:rPr>
              <a:t>Poff</a:t>
            </a:r>
            <a:r>
              <a:rPr lang="en-GB" sz="1600" b="0" i="0" dirty="0">
                <a:solidFill>
                  <a:schemeClr val="tx1"/>
                </a:solidFill>
                <a:effectLst/>
                <a:latin typeface="+mn-lt"/>
              </a:rPr>
              <a:t>, N. Leroy, Casey M. Brown, Theodore E. Grantham, John H. Matthews, Margaret A. Palmer, Caitlin M. Spence, Robert L. </a:t>
            </a:r>
            <a:r>
              <a:rPr lang="en-GB" sz="1600" b="0" i="0" dirty="0" err="1">
                <a:solidFill>
                  <a:schemeClr val="tx1"/>
                </a:solidFill>
                <a:effectLst/>
                <a:latin typeface="+mn-lt"/>
              </a:rPr>
              <a:t>Wilby</a:t>
            </a:r>
            <a:r>
              <a:rPr lang="en-GB" sz="1600" b="0" i="0" dirty="0">
                <a:solidFill>
                  <a:schemeClr val="tx1"/>
                </a:solidFill>
                <a:effectLst/>
                <a:latin typeface="+mn-lt"/>
              </a:rPr>
              <a:t>, et al. 2016. “Sustainable water management under future uncertainty with eco-engineering decision scaling.” </a:t>
            </a:r>
            <a:r>
              <a:rPr lang="en-GB" sz="1600" b="0" i="1" dirty="0">
                <a:solidFill>
                  <a:schemeClr val="tx1"/>
                </a:solidFill>
                <a:effectLst/>
                <a:latin typeface="+mn-lt"/>
              </a:rPr>
              <a:t>Nature Climate Change</a:t>
            </a:r>
            <a:r>
              <a:rPr lang="en-GB" sz="1600" b="0" i="0" dirty="0">
                <a:solidFill>
                  <a:schemeClr val="tx1"/>
                </a:solidFill>
                <a:effectLst/>
                <a:latin typeface="+mn-lt"/>
              </a:rPr>
              <a:t> 6 (1): 25–34. </a:t>
            </a:r>
            <a:r>
              <a:rPr lang="en-GB" sz="1600" b="0" i="0" u="none" strike="noStrike" dirty="0">
                <a:solidFill>
                  <a:schemeClr val="tx1"/>
                </a:solidFill>
                <a:effectLst/>
                <a:latin typeface="+mn-lt"/>
                <a:hlinkClick r:id="rId8">
                  <a:extLst>
                    <a:ext uri="{A12FA001-AC4F-418D-AE19-62706E023703}">
                      <ahyp:hlinkClr xmlns:ahyp="http://schemas.microsoft.com/office/drawing/2018/hyperlinkcolor" val="tx"/>
                    </a:ext>
                  </a:extLst>
                </a:hlinkClick>
              </a:rPr>
              <a:t>https://doi.org/10.1038/nclimate2765</a:t>
            </a:r>
            <a:r>
              <a:rPr lang="en-GB" sz="1600" b="0" i="0" dirty="0">
                <a:solidFill>
                  <a:schemeClr val="tx1"/>
                </a:solidFill>
                <a:effectLst/>
                <a:latin typeface="+mn-lt"/>
              </a:rPr>
              <a:t>.</a:t>
            </a: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latin typeface="Arial"/>
                <a:cs typeface="Arial"/>
              </a:rPr>
              <a:t>7.4 </a:t>
            </a:r>
            <a:r>
              <a:rPr lang="en-GB" dirty="0">
                <a:solidFill>
                  <a:srgbClr val="C00000"/>
                </a:solidFill>
                <a:latin typeface="Arial"/>
                <a:cs typeface="Arial"/>
              </a:rPr>
              <a:t> Methods and processes for decision-making</a:t>
            </a:r>
            <a:endParaRPr sz="2800" dirty="0">
              <a:solidFill>
                <a:srgbClr val="C00000"/>
              </a:solidFill>
              <a:latin typeface="Arial"/>
              <a:cs typeface="Arial"/>
            </a:endParaRPr>
          </a:p>
        </p:txBody>
      </p:sp>
    </p:spTree>
    <p:extLst>
      <p:ext uri="{BB962C8B-B14F-4D97-AF65-F5344CB8AC3E}">
        <p14:creationId xmlns:p14="http://schemas.microsoft.com/office/powerpoint/2010/main" val="20748463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descr="Graphical user interface, website&#10;&#10;Description automatically generated">
            <a:extLst>
              <a:ext uri="{FF2B5EF4-FFF2-40B4-BE49-F238E27FC236}">
                <a16:creationId xmlns:a16="http://schemas.microsoft.com/office/drawing/2014/main" id="{A35FD8A0-5A9E-49DD-9B97-440D1A95EB78}"/>
              </a:ext>
            </a:extLst>
          </p:cNvPr>
          <p:cNvPicPr>
            <a:picLocks noChangeAspect="1"/>
          </p:cNvPicPr>
          <p:nvPr/>
        </p:nvPicPr>
        <p:blipFill>
          <a:blip r:embed="rId3"/>
          <a:stretch>
            <a:fillRect/>
          </a:stretch>
        </p:blipFill>
        <p:spPr>
          <a:xfrm>
            <a:off x="1675" y="3035"/>
            <a:ext cx="12205396" cy="6893797"/>
          </a:xfrm>
          <a:prstGeom prst="rect">
            <a:avLst/>
          </a:prstGeom>
        </p:spPr>
      </p:pic>
      <p:sp>
        <p:nvSpPr>
          <p:cNvPr id="4" name="TextBox 3">
            <a:extLst>
              <a:ext uri="{FF2B5EF4-FFF2-40B4-BE49-F238E27FC236}">
                <a16:creationId xmlns:a16="http://schemas.microsoft.com/office/drawing/2014/main" id="{96AFDD58-DD26-4192-8E72-B760AF65965F}"/>
              </a:ext>
            </a:extLst>
          </p:cNvPr>
          <p:cNvSpPr txBox="1"/>
          <p:nvPr/>
        </p:nvSpPr>
        <p:spPr>
          <a:xfrm>
            <a:off x="8811492" y="4675914"/>
            <a:ext cx="3231203"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solidFill>
                  <a:schemeClr val="bg1"/>
                </a:solidFill>
                <a:latin typeface="Open Sans"/>
                <a:ea typeface="+mn-lt"/>
                <a:cs typeface="+mn-lt"/>
              </a:rPr>
              <a:t>Cannone, C., Collett, K.A., Charbonnier F., Ahsan A., Halloran C., Vijay,A.,</a:t>
            </a:r>
            <a:r>
              <a:rPr lang="en-US" sz="800" dirty="0" err="1">
                <a:solidFill>
                  <a:schemeClr val="bg1"/>
                </a:solidFill>
                <a:latin typeface="Open Sans"/>
                <a:ea typeface="+mn-lt"/>
                <a:cs typeface="+mn-lt"/>
              </a:rPr>
              <a:t>Berdellans</a:t>
            </a:r>
            <a:r>
              <a:rPr lang="en-US" sz="800" dirty="0">
                <a:solidFill>
                  <a:schemeClr val="bg1"/>
                </a:solidFill>
                <a:latin typeface="Open Sans"/>
                <a:ea typeface="+mn-lt"/>
                <a:cs typeface="+mn-lt"/>
              </a:rPr>
              <a:t> I., </a:t>
            </a:r>
            <a:r>
              <a:rPr lang="en-US" sz="800" dirty="0" err="1">
                <a:solidFill>
                  <a:schemeClr val="bg1"/>
                </a:solidFill>
                <a:latin typeface="Open Sans"/>
                <a:ea typeface="+mn-lt"/>
                <a:cs typeface="+mn-lt"/>
              </a:rPr>
              <a:t>Hasanovic</a:t>
            </a:r>
            <a:r>
              <a:rPr lang="en-US" sz="800" dirty="0">
                <a:solidFill>
                  <a:schemeClr val="bg1"/>
                </a:solidFill>
                <a:latin typeface="Open Sans"/>
                <a:ea typeface="+mn-lt"/>
                <a:cs typeface="+mn-lt"/>
              </a:rPr>
              <a:t> S., Gritsevskyi </a:t>
            </a:r>
            <a:r>
              <a:rPr lang="en-US" sz="800" dirty="0" err="1">
                <a:solidFill>
                  <a:schemeClr val="bg1"/>
                </a:solidFill>
                <a:latin typeface="Open Sans"/>
                <a:ea typeface="+mn-lt"/>
                <a:cs typeface="+mn-lt"/>
              </a:rPr>
              <a:t>A,Stankeviciute</a:t>
            </a:r>
            <a:r>
              <a:rPr lang="en-US" sz="800" dirty="0">
                <a:solidFill>
                  <a:schemeClr val="bg1"/>
                </a:solidFill>
                <a:latin typeface="Open Sans"/>
                <a:ea typeface="+mn-lt"/>
                <a:cs typeface="+mn-lt"/>
              </a:rPr>
              <a:t> L., Tot M.; Welsch M., </a:t>
            </a:r>
            <a:r>
              <a:rPr lang="en-US" sz="800" dirty="0" err="1">
                <a:solidFill>
                  <a:schemeClr val="bg1"/>
                </a:solidFill>
                <a:latin typeface="Open Sans"/>
                <a:ea typeface="+mn-lt"/>
                <a:cs typeface="+mn-lt"/>
              </a:rPr>
              <a:t>Hirmer</a:t>
            </a:r>
            <a:r>
              <a:rPr lang="en-US" sz="800" dirty="0">
                <a:solidFill>
                  <a:schemeClr val="bg1"/>
                </a:solidFill>
                <a:latin typeface="Open Sans"/>
                <a:ea typeface="+mn-lt"/>
                <a:cs typeface="+mn-lt"/>
              </a:rPr>
              <a:t> S., 2023. Lecture 1: "COURSE INTRODUCTION TO MAED" , Energy Demands Projections with MAED (Model for Analysis of Energy Demand). Release Version 2.0.  [online presentation]. Climate Compatible Growth &amp; </a:t>
            </a:r>
            <a:r>
              <a:rPr lang="en-US" sz="800" dirty="0" err="1">
                <a:solidFill>
                  <a:schemeClr val="bg1"/>
                </a:solidFill>
                <a:latin typeface="Open Sans"/>
                <a:ea typeface="+mn-lt"/>
                <a:cs typeface="+mn-lt"/>
              </a:rPr>
              <a:t>Programme</a:t>
            </a:r>
            <a:r>
              <a:rPr lang="en-US" sz="800" dirty="0">
                <a:solidFill>
                  <a:schemeClr val="bg1"/>
                </a:solidFill>
                <a:latin typeface="Open Sans"/>
                <a:ea typeface="+mn-lt"/>
                <a:cs typeface="+mn-lt"/>
              </a:rPr>
              <a:t> and International Atomic Energy Agency.</a:t>
            </a:r>
            <a:endParaRPr lang="en-US" sz="800" dirty="0">
              <a:solidFill>
                <a:schemeClr val="bg1"/>
              </a:solidFill>
              <a:cs typeface="Calibri"/>
            </a:endParaRPr>
          </a:p>
        </p:txBody>
      </p:sp>
      <p:sp>
        <p:nvSpPr>
          <p:cNvPr id="12" name="TextBox 11">
            <a:extLst>
              <a:ext uri="{FF2B5EF4-FFF2-40B4-BE49-F238E27FC236}">
                <a16:creationId xmlns:a16="http://schemas.microsoft.com/office/drawing/2014/main" id="{1D77FAFD-0957-4806-A6D9-1764F7200FBA}"/>
              </a:ext>
            </a:extLst>
          </p:cNvPr>
          <p:cNvSpPr txBox="1"/>
          <p:nvPr/>
        </p:nvSpPr>
        <p:spPr>
          <a:xfrm>
            <a:off x="9899301" y="5905083"/>
            <a:ext cx="193095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solidFill>
                  <a:schemeClr val="bg1"/>
                </a:solidFill>
                <a:latin typeface="Open Sans"/>
                <a:ea typeface="+mn-lt"/>
                <a:cs typeface="+mn-lt"/>
              </a:rPr>
              <a:t>CCG courses (this will take </a:t>
            </a:r>
            <a:br>
              <a:rPr lang="en-US" sz="800" dirty="0">
                <a:latin typeface="Open Sans"/>
                <a:ea typeface="+mn-lt"/>
                <a:cs typeface="+mn-lt"/>
              </a:rPr>
            </a:br>
            <a:r>
              <a:rPr lang="en-US" sz="800" dirty="0">
                <a:solidFill>
                  <a:schemeClr val="bg1"/>
                </a:solidFill>
                <a:latin typeface="Open Sans"/>
                <a:ea typeface="+mn-lt"/>
                <a:cs typeface="+mn-lt"/>
              </a:rPr>
              <a:t>you to the website link http://www.ClimateCompatibleGrowth.com/teachingmaterials)</a:t>
            </a:r>
          </a:p>
        </p:txBody>
      </p:sp>
    </p:spTree>
    <p:extLst>
      <p:ext uri="{BB962C8B-B14F-4D97-AF65-F5344CB8AC3E}">
        <p14:creationId xmlns:p14="http://schemas.microsoft.com/office/powerpoint/2010/main" val="38444249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924464" y="1317582"/>
            <a:ext cx="5514436" cy="4712158"/>
          </a:xfrm>
          <a:prstGeom prst="rect">
            <a:avLst/>
          </a:prstGeom>
          <a:noFill/>
          <a:ln>
            <a:noFill/>
          </a:ln>
        </p:spPr>
        <p:txBody>
          <a:bodyPr spcFirstLastPara="1" wrap="square" lIns="91425" tIns="45700" rIns="91425" bIns="45700" anchor="t" anchorCtr="0">
            <a:noAutofit/>
          </a:bodyPr>
          <a:lstStyle/>
          <a:p>
            <a:pPr marL="0" indent="0">
              <a:spcBef>
                <a:spcPts val="0"/>
              </a:spcBef>
              <a:buClr>
                <a:schemeClr val="dk1"/>
              </a:buClr>
              <a:buSzPts val="2800"/>
              <a:buNone/>
            </a:pPr>
            <a:r>
              <a:rPr lang="en-GB" sz="2000" b="1" dirty="0">
                <a:solidFill>
                  <a:schemeClr val="accent5">
                    <a:lumMod val="60000"/>
                    <a:lumOff val="40000"/>
                  </a:schemeClr>
                </a:solidFill>
              </a:rPr>
              <a:t>Introduction</a:t>
            </a:r>
          </a:p>
          <a:p>
            <a:pPr marL="285750" indent="-285750">
              <a:spcBef>
                <a:spcPts val="0"/>
              </a:spcBef>
              <a:buClr>
                <a:schemeClr val="dk1"/>
              </a:buClr>
              <a:buSzPts val="2800"/>
              <a:buFont typeface="Arial" panose="020B0604020202020204" pitchFamily="34" charset="0"/>
              <a:buChar char="•"/>
            </a:pPr>
            <a:endParaRPr lang="en-GB" sz="1400" b="1" dirty="0">
              <a:solidFill>
                <a:schemeClr val="tx1"/>
              </a:solidFill>
              <a:latin typeface="+mn-lt"/>
            </a:endParaRPr>
          </a:p>
          <a:p>
            <a:pPr>
              <a:spcBef>
                <a:spcPts val="0"/>
              </a:spcBef>
              <a:buClr>
                <a:schemeClr val="dk1"/>
              </a:buClr>
              <a:buSzPct val="120000"/>
            </a:pPr>
            <a:r>
              <a:rPr lang="en-GB" sz="1600" b="0" i="0" dirty="0">
                <a:solidFill>
                  <a:schemeClr val="tx1"/>
                </a:solidFill>
                <a:effectLst/>
                <a:latin typeface="+mn-lt"/>
              </a:rPr>
              <a:t>Decision-makers are implementing various </a:t>
            </a:r>
            <a:r>
              <a:rPr lang="en-GB" sz="1600" b="1" i="0" dirty="0">
                <a:solidFill>
                  <a:schemeClr val="tx1"/>
                </a:solidFill>
                <a:effectLst/>
                <a:latin typeface="+mn-lt"/>
              </a:rPr>
              <a:t>strategies to reduce physical asset damage and improve overall network resilience</a:t>
            </a:r>
            <a:r>
              <a:rPr lang="en-GB" sz="1600" b="0" i="0" dirty="0">
                <a:solidFill>
                  <a:schemeClr val="tx1"/>
                </a:solidFill>
                <a:effectLst/>
                <a:latin typeface="+mn-lt"/>
              </a:rPr>
              <a:t>:</a:t>
            </a:r>
          </a:p>
          <a:p>
            <a:pPr>
              <a:spcBef>
                <a:spcPts val="0"/>
              </a:spcBef>
              <a:buClr>
                <a:schemeClr val="dk1"/>
              </a:buClr>
              <a:buSzPct val="120000"/>
            </a:pPr>
            <a:endParaRPr lang="en-GB" sz="1600" b="0" i="0" dirty="0">
              <a:solidFill>
                <a:schemeClr val="tx1"/>
              </a:solidFill>
              <a:effectLst/>
              <a:latin typeface="+mn-lt"/>
            </a:endParaRPr>
          </a:p>
          <a:p>
            <a:pPr marL="285750" indent="-285750">
              <a:spcBef>
                <a:spcPts val="0"/>
              </a:spcBef>
              <a:buClr>
                <a:schemeClr val="dk1"/>
              </a:buClr>
              <a:buSzPct val="120000"/>
              <a:buFont typeface="Arial" panose="020B0604020202020204" pitchFamily="34" charset="0"/>
              <a:buChar char="•"/>
            </a:pPr>
            <a:r>
              <a:rPr lang="en-GB" sz="1600" b="1" i="0" dirty="0">
                <a:solidFill>
                  <a:schemeClr val="tx1"/>
                </a:solidFill>
                <a:effectLst/>
                <a:latin typeface="+mn-lt"/>
              </a:rPr>
              <a:t>Structural Solutions </a:t>
            </a:r>
            <a:r>
              <a:rPr lang="en-GB" sz="1600" b="0" i="0" dirty="0">
                <a:solidFill>
                  <a:schemeClr val="tx1"/>
                </a:solidFill>
                <a:effectLst/>
                <a:latin typeface="+mn-lt"/>
              </a:rPr>
              <a:t>(Engineered Solutions) - Physical constructions aimed at mitigating hazard impacts:</a:t>
            </a:r>
          </a:p>
          <a:p>
            <a:pPr marL="541338" indent="-285750">
              <a:spcBef>
                <a:spcPts val="0"/>
              </a:spcBef>
              <a:buClr>
                <a:schemeClr val="dk1"/>
              </a:buClr>
              <a:buSzPct val="120000"/>
              <a:buFont typeface="Arial" panose="020B0604020202020204" pitchFamily="34" charset="0"/>
              <a:buChar char="•"/>
            </a:pPr>
            <a:r>
              <a:rPr lang="en-GB" sz="1600" b="1" i="0" dirty="0">
                <a:solidFill>
                  <a:schemeClr val="tx1"/>
                </a:solidFill>
                <a:effectLst/>
                <a:latin typeface="+mn-lt"/>
              </a:rPr>
              <a:t>Hard Structures</a:t>
            </a:r>
            <a:r>
              <a:rPr lang="en-GB" sz="1600" b="0" i="0" dirty="0">
                <a:solidFill>
                  <a:schemeClr val="tx1"/>
                </a:solidFill>
                <a:effectLst/>
                <a:latin typeface="+mn-lt"/>
              </a:rPr>
              <a:t>: Embankments, floodproof housing, reservoirs, shelters</a:t>
            </a:r>
          </a:p>
          <a:p>
            <a:pPr marL="541338" indent="-285750">
              <a:spcBef>
                <a:spcPts val="0"/>
              </a:spcBef>
              <a:buClr>
                <a:schemeClr val="dk1"/>
              </a:buClr>
              <a:buSzPct val="120000"/>
              <a:buFont typeface="Arial" panose="020B0604020202020204" pitchFamily="34" charset="0"/>
              <a:buChar char="•"/>
            </a:pPr>
            <a:r>
              <a:rPr lang="en-GB" sz="1600" b="1" i="0" dirty="0">
                <a:solidFill>
                  <a:schemeClr val="tx1"/>
                </a:solidFill>
                <a:effectLst/>
                <a:latin typeface="+mn-lt"/>
              </a:rPr>
              <a:t>Soft Structures</a:t>
            </a:r>
            <a:r>
              <a:rPr lang="en-GB" sz="1600" b="0" i="0" dirty="0">
                <a:solidFill>
                  <a:schemeClr val="tx1"/>
                </a:solidFill>
                <a:effectLst/>
                <a:latin typeface="+mn-lt"/>
              </a:rPr>
              <a:t>: Mangrove restoration, artificial nourishment to create natural buffers.</a:t>
            </a:r>
          </a:p>
          <a:p>
            <a:pPr marL="285750" indent="-285750">
              <a:spcBef>
                <a:spcPts val="0"/>
              </a:spcBef>
              <a:buClr>
                <a:schemeClr val="dk1"/>
              </a:buClr>
              <a:buSzPct val="120000"/>
              <a:buFont typeface="Arial" panose="020B0604020202020204" pitchFamily="34" charset="0"/>
              <a:buChar char="•"/>
            </a:pPr>
            <a:r>
              <a:rPr lang="en-GB" sz="1600" b="1" i="0" dirty="0">
                <a:solidFill>
                  <a:schemeClr val="tx1"/>
                </a:solidFill>
                <a:effectLst/>
                <a:latin typeface="+mn-lt"/>
              </a:rPr>
              <a:t>Hybrid Solutions</a:t>
            </a:r>
            <a:r>
              <a:rPr lang="en-GB" sz="1600" b="0" i="0" dirty="0">
                <a:solidFill>
                  <a:schemeClr val="tx1"/>
                </a:solidFill>
                <a:effectLst/>
                <a:latin typeface="+mn-lt"/>
              </a:rPr>
              <a:t>: </a:t>
            </a:r>
          </a:p>
          <a:p>
            <a:pPr marL="541338" indent="-285750">
              <a:spcBef>
                <a:spcPts val="0"/>
              </a:spcBef>
              <a:buClr>
                <a:schemeClr val="dk1"/>
              </a:buClr>
              <a:buSzPct val="120000"/>
              <a:buFont typeface="Arial" panose="020B0604020202020204" pitchFamily="34" charset="0"/>
              <a:buChar char="•"/>
            </a:pPr>
            <a:r>
              <a:rPr lang="en-GB" sz="1600" b="0" i="0" dirty="0">
                <a:solidFill>
                  <a:schemeClr val="tx1"/>
                </a:solidFill>
                <a:effectLst/>
                <a:latin typeface="+mn-lt"/>
              </a:rPr>
              <a:t>Combine </a:t>
            </a:r>
            <a:r>
              <a:rPr lang="en-GB" sz="1600" b="1" i="0" dirty="0">
                <a:solidFill>
                  <a:schemeClr val="tx1"/>
                </a:solidFill>
                <a:effectLst/>
                <a:latin typeface="+mn-lt"/>
              </a:rPr>
              <a:t>hard and soft </a:t>
            </a:r>
            <a:r>
              <a:rPr lang="en-GB" sz="1600" b="0" i="0" dirty="0">
                <a:solidFill>
                  <a:schemeClr val="tx1"/>
                </a:solidFill>
                <a:effectLst/>
                <a:latin typeface="+mn-lt"/>
              </a:rPr>
              <a:t>measures (e.g., mangrove restoration in front of embankments for wave dampening)</a:t>
            </a:r>
          </a:p>
          <a:p>
            <a:pPr marL="541338" indent="-285750">
              <a:spcBef>
                <a:spcPts val="0"/>
              </a:spcBef>
              <a:buClr>
                <a:schemeClr val="dk1"/>
              </a:buClr>
              <a:buSzPct val="120000"/>
              <a:buFont typeface="Arial" panose="020B0604020202020204" pitchFamily="34" charset="0"/>
              <a:buChar char="•"/>
            </a:pPr>
            <a:r>
              <a:rPr lang="en-GB" sz="1600" b="0" i="0" dirty="0">
                <a:solidFill>
                  <a:schemeClr val="tx1"/>
                </a:solidFill>
                <a:effectLst/>
                <a:latin typeface="+mn-lt"/>
              </a:rPr>
              <a:t>Beach nourishment alongside seawalls to enhance protection during storms</a:t>
            </a:r>
          </a:p>
          <a:p>
            <a:pPr marL="285750" indent="-285750">
              <a:spcBef>
                <a:spcPts val="0"/>
              </a:spcBef>
              <a:buClr>
                <a:schemeClr val="dk1"/>
              </a:buClr>
              <a:buSzPct val="120000"/>
              <a:buFont typeface="Arial" panose="020B0604020202020204" pitchFamily="34" charset="0"/>
              <a:buChar char="•"/>
            </a:pPr>
            <a:r>
              <a:rPr lang="en-GB" sz="1600" b="0" i="0" dirty="0">
                <a:solidFill>
                  <a:schemeClr val="tx1"/>
                </a:solidFill>
                <a:effectLst/>
                <a:latin typeface="+mn-lt"/>
              </a:rPr>
              <a:t> </a:t>
            </a:r>
            <a:r>
              <a:rPr lang="en-GB" sz="1600" b="1" i="0" dirty="0">
                <a:solidFill>
                  <a:schemeClr val="tx1"/>
                </a:solidFill>
                <a:effectLst/>
                <a:latin typeface="+mn-lt"/>
              </a:rPr>
              <a:t>Non-Structural Solutions</a:t>
            </a:r>
            <a:r>
              <a:rPr lang="en-GB" sz="1600" b="0" i="0" dirty="0">
                <a:solidFill>
                  <a:schemeClr val="tx1"/>
                </a:solidFill>
                <a:effectLst/>
                <a:latin typeface="+mn-lt"/>
              </a:rPr>
              <a:t>:</a:t>
            </a:r>
          </a:p>
          <a:p>
            <a:pPr marL="542925" indent="-285750">
              <a:spcBef>
                <a:spcPts val="0"/>
              </a:spcBef>
              <a:buClr>
                <a:schemeClr val="dk1"/>
              </a:buClr>
              <a:buSzPct val="120000"/>
              <a:buFont typeface="Arial" panose="020B0604020202020204" pitchFamily="34" charset="0"/>
              <a:buChar char="•"/>
            </a:pPr>
            <a:r>
              <a:rPr lang="en-GB" sz="1600" b="1" i="0">
                <a:solidFill>
                  <a:schemeClr val="tx1"/>
                </a:solidFill>
                <a:effectLst/>
                <a:latin typeface="+mn-lt"/>
              </a:rPr>
              <a:t>Use </a:t>
            </a:r>
            <a:r>
              <a:rPr lang="en-GB" sz="1600" b="1" i="0" dirty="0">
                <a:solidFill>
                  <a:schemeClr val="tx1"/>
                </a:solidFill>
                <a:effectLst/>
                <a:latin typeface="+mn-lt"/>
              </a:rPr>
              <a:t>of policies and awareness measures </a:t>
            </a:r>
            <a:r>
              <a:rPr lang="en-GB" sz="1600" b="0" i="0" dirty="0">
                <a:solidFill>
                  <a:schemeClr val="tx1"/>
                </a:solidFill>
                <a:effectLst/>
                <a:latin typeface="+mn-lt"/>
              </a:rPr>
              <a:t>to reduce hazard risk</a:t>
            </a: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7.1 </a:t>
            </a:r>
            <a:r>
              <a:rPr lang="en-GB" sz="2800" dirty="0">
                <a:solidFill>
                  <a:srgbClr val="C00000"/>
                </a:solidFill>
              </a:rPr>
              <a:t>Actions for enhancing resilience</a:t>
            </a:r>
            <a:endParaRPr sz="2800" dirty="0">
              <a:solidFill>
                <a:srgbClr val="C00000"/>
              </a:solidFill>
            </a:endParaRPr>
          </a:p>
        </p:txBody>
      </p:sp>
      <p:pic>
        <p:nvPicPr>
          <p:cNvPr id="5" name="Picture 4">
            <a:extLst>
              <a:ext uri="{FF2B5EF4-FFF2-40B4-BE49-F238E27FC236}">
                <a16:creationId xmlns:a16="http://schemas.microsoft.com/office/drawing/2014/main" id="{C731A220-F281-47D4-B547-7FAE6C221343}"/>
              </a:ext>
            </a:extLst>
          </p:cNvPr>
          <p:cNvPicPr>
            <a:picLocks noChangeAspect="1"/>
          </p:cNvPicPr>
          <p:nvPr/>
        </p:nvPicPr>
        <p:blipFill>
          <a:blip r:embed="rId3"/>
          <a:stretch>
            <a:fillRect/>
          </a:stretch>
        </p:blipFill>
        <p:spPr>
          <a:xfrm>
            <a:off x="6186514" y="2710434"/>
            <a:ext cx="5081022" cy="1926454"/>
          </a:xfrm>
          <a:prstGeom prst="rect">
            <a:avLst/>
          </a:prstGeom>
        </p:spPr>
      </p:pic>
      <p:sp>
        <p:nvSpPr>
          <p:cNvPr id="10" name="TextBox 9">
            <a:extLst>
              <a:ext uri="{FF2B5EF4-FFF2-40B4-BE49-F238E27FC236}">
                <a16:creationId xmlns:a16="http://schemas.microsoft.com/office/drawing/2014/main" id="{135A9E39-0E35-4D57-AB96-8B9E2A02F586}"/>
              </a:ext>
            </a:extLst>
          </p:cNvPr>
          <p:cNvSpPr txBox="1"/>
          <p:nvPr/>
        </p:nvSpPr>
        <p:spPr>
          <a:xfrm>
            <a:off x="6377312" y="4636888"/>
            <a:ext cx="4820574" cy="246221"/>
          </a:xfrm>
          <a:prstGeom prst="rect">
            <a:avLst/>
          </a:prstGeom>
          <a:noFill/>
        </p:spPr>
        <p:txBody>
          <a:bodyPr wrap="square">
            <a:spAutoFit/>
          </a:bodyPr>
          <a:lstStyle/>
          <a:p>
            <a:pPr algn="r"/>
            <a:r>
              <a:rPr lang="en-GB" sz="1000" i="1" dirty="0">
                <a:solidFill>
                  <a:srgbClr val="444444"/>
                </a:solidFill>
                <a:latin typeface="+mn-lt"/>
              </a:rPr>
              <a:t>(</a:t>
            </a:r>
            <a:r>
              <a:rPr lang="en-GB" sz="1000" i="1" dirty="0" err="1">
                <a:solidFill>
                  <a:srgbClr val="444444"/>
                </a:solidFill>
                <a:latin typeface="+mn-lt"/>
              </a:rPr>
              <a:t>Jongman</a:t>
            </a:r>
            <a:r>
              <a:rPr lang="en-GB" sz="1000" i="1" dirty="0">
                <a:solidFill>
                  <a:srgbClr val="444444"/>
                </a:solidFill>
                <a:latin typeface="+mn-lt"/>
              </a:rPr>
              <a:t> 2018)</a:t>
            </a:r>
          </a:p>
        </p:txBody>
      </p:sp>
    </p:spTree>
    <p:extLst>
      <p:ext uri="{BB962C8B-B14F-4D97-AF65-F5344CB8AC3E}">
        <p14:creationId xmlns:p14="http://schemas.microsoft.com/office/powerpoint/2010/main" val="17687207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A75825BA-275F-973B-5B9F-D857A05283B4}"/>
              </a:ext>
            </a:extLst>
          </p:cNvPr>
          <p:cNvSpPr txBox="1"/>
          <p:nvPr/>
        </p:nvSpPr>
        <p:spPr>
          <a:xfrm>
            <a:off x="652845" y="5975489"/>
            <a:ext cx="10287000" cy="430887"/>
          </a:xfrm>
          <a:prstGeom prst="rect">
            <a:avLst/>
          </a:prstGeom>
          <a:noFill/>
        </p:spPr>
        <p:txBody>
          <a:bodyPr wrap="square" lIns="91440" tIns="45720" rIns="91440" bIns="45720" anchor="t">
            <a:spAutoFit/>
          </a:bodyPr>
          <a:lstStyle/>
          <a:p>
            <a:r>
              <a:rPr lang="en-GB" sz="1100" dirty="0">
                <a:latin typeface="Calibri"/>
                <a:ea typeface="Calibri"/>
                <a:cs typeface="Calibri"/>
                <a:hlinkClick r:id="rId2"/>
              </a:rPr>
              <a:t>https://unfccc.int/topics/adaptation-and-resilience/the-big-picture/introduction#:~:text=Adaptation%20refers%20to%20adjustments%20in,opportunities%20associated%20with%20climate%20change</a:t>
            </a:r>
            <a:r>
              <a:rPr lang="en-GB" sz="1100" dirty="0">
                <a:latin typeface="Calibri"/>
                <a:ea typeface="Calibri"/>
                <a:cs typeface="Calibri"/>
              </a:rPr>
              <a:t> </a:t>
            </a:r>
            <a:endParaRPr lang="en-GB" sz="1100">
              <a:latin typeface="Calibri"/>
              <a:ea typeface="Calibri"/>
              <a:cs typeface="Calibri"/>
            </a:endParaRPr>
          </a:p>
        </p:txBody>
      </p:sp>
      <p:sp>
        <p:nvSpPr>
          <p:cNvPr id="12" name="Google Shape;168;p13">
            <a:extLst>
              <a:ext uri="{FF2B5EF4-FFF2-40B4-BE49-F238E27FC236}">
                <a16:creationId xmlns:a16="http://schemas.microsoft.com/office/drawing/2014/main" id="{6EE9595F-82E9-F9BA-B7B3-E9E8E364988D}"/>
              </a:ext>
            </a:extLst>
          </p:cNvPr>
          <p:cNvSpPr txBox="1">
            <a:spLocks/>
          </p:cNvSpPr>
          <p:nvPr/>
        </p:nvSpPr>
        <p:spPr>
          <a:xfrm>
            <a:off x="652845" y="1281328"/>
            <a:ext cx="4469524" cy="4712158"/>
          </a:xfrm>
          <a:prstGeom prst="rect">
            <a:avLst/>
          </a:prstGeom>
          <a:solidFill>
            <a:schemeClr val="bg1"/>
          </a:solid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spcBef>
                <a:spcPts val="0"/>
              </a:spcBef>
              <a:buClr>
                <a:schemeClr val="dk1"/>
              </a:buClr>
              <a:buSzPct val="100000"/>
            </a:pPr>
            <a:endParaRPr lang="en-GB" sz="1800" dirty="0">
              <a:latin typeface="Calibri" panose="020F0502020204030204" pitchFamily="34" charset="0"/>
              <a:ea typeface="Calibri" panose="020F0502020204030204" pitchFamily="34" charset="0"/>
              <a:cs typeface="Calibri" panose="020F0502020204030204" pitchFamily="34" charset="0"/>
            </a:endParaRPr>
          </a:p>
          <a:p>
            <a:pPr marL="285750" indent="-285750">
              <a:spcBef>
                <a:spcPts val="0"/>
              </a:spcBef>
              <a:buClr>
                <a:schemeClr val="dk1"/>
              </a:buClr>
              <a:buSzPct val="100000"/>
            </a:pPr>
            <a:r>
              <a:rPr lang="en-GB" sz="1800" dirty="0">
                <a:latin typeface="Calibri" panose="020F0502020204030204" pitchFamily="34" charset="0"/>
                <a:ea typeface="Calibri" panose="020F0502020204030204" pitchFamily="34" charset="0"/>
                <a:cs typeface="Calibri" panose="020F0502020204030204" pitchFamily="34" charset="0"/>
              </a:rPr>
              <a:t>Adaptation refers to </a:t>
            </a:r>
            <a:r>
              <a:rPr lang="en-GB" sz="1800" b="1" dirty="0">
                <a:latin typeface="Calibri" panose="020F0502020204030204" pitchFamily="34" charset="0"/>
                <a:ea typeface="Calibri" panose="020F0502020204030204" pitchFamily="34" charset="0"/>
                <a:cs typeface="Calibri" panose="020F0502020204030204" pitchFamily="34" charset="0"/>
              </a:rPr>
              <a:t>adjustments in ecological, social or economic systems </a:t>
            </a:r>
            <a:r>
              <a:rPr lang="en-GB" sz="1800" dirty="0">
                <a:latin typeface="Calibri" panose="020F0502020204030204" pitchFamily="34" charset="0"/>
                <a:ea typeface="Calibri" panose="020F0502020204030204" pitchFamily="34" charset="0"/>
                <a:cs typeface="Calibri" panose="020F0502020204030204" pitchFamily="34" charset="0"/>
              </a:rPr>
              <a:t>in response to actual or expected climatic stimuli and their effects</a:t>
            </a:r>
          </a:p>
          <a:p>
            <a:pPr marL="285750" indent="-285750">
              <a:spcBef>
                <a:spcPts val="0"/>
              </a:spcBef>
              <a:buClr>
                <a:schemeClr val="dk1"/>
              </a:buClr>
              <a:buSzPct val="100000"/>
            </a:pPr>
            <a:endParaRPr lang="en-GB" sz="1800" dirty="0">
              <a:latin typeface="Calibri" panose="020F0502020204030204" pitchFamily="34" charset="0"/>
              <a:ea typeface="Calibri" panose="020F0502020204030204" pitchFamily="34" charset="0"/>
              <a:cs typeface="Calibri" panose="020F0502020204030204" pitchFamily="34" charset="0"/>
            </a:endParaRPr>
          </a:p>
          <a:p>
            <a:pPr marL="285750" indent="-285750">
              <a:spcBef>
                <a:spcPts val="0"/>
              </a:spcBef>
              <a:buClr>
                <a:schemeClr val="dk1"/>
              </a:buClr>
              <a:buSzPct val="100000"/>
            </a:pPr>
            <a:r>
              <a:rPr lang="en-GB" sz="1800" dirty="0">
                <a:latin typeface="Calibri" panose="020F0502020204030204" pitchFamily="34" charset="0"/>
                <a:ea typeface="Calibri" panose="020F0502020204030204" pitchFamily="34" charset="0"/>
                <a:cs typeface="Calibri" panose="020F0502020204030204" pitchFamily="34" charset="0"/>
              </a:rPr>
              <a:t>It refers to </a:t>
            </a:r>
            <a:r>
              <a:rPr lang="en-GB" sz="1800" b="1" dirty="0">
                <a:latin typeface="Calibri" panose="020F0502020204030204" pitchFamily="34" charset="0"/>
                <a:ea typeface="Calibri" panose="020F0502020204030204" pitchFamily="34" charset="0"/>
                <a:cs typeface="Calibri" panose="020F0502020204030204" pitchFamily="34" charset="0"/>
              </a:rPr>
              <a:t>changes in processes, practices and structures to moderate potential damages or to benefit </a:t>
            </a:r>
            <a:r>
              <a:rPr lang="en-GB" sz="1800" dirty="0">
                <a:latin typeface="Calibri" panose="020F0502020204030204" pitchFamily="34" charset="0"/>
                <a:ea typeface="Calibri" panose="020F0502020204030204" pitchFamily="34" charset="0"/>
                <a:cs typeface="Calibri" panose="020F0502020204030204" pitchFamily="34" charset="0"/>
              </a:rPr>
              <a:t>from opportunities associated with climate change</a:t>
            </a:r>
          </a:p>
          <a:p>
            <a:pPr>
              <a:spcBef>
                <a:spcPts val="0"/>
              </a:spcBef>
              <a:buClr>
                <a:schemeClr val="dk1"/>
              </a:buClr>
              <a:buSzPct val="100000"/>
            </a:pPr>
            <a:endParaRPr lang="en-GB" sz="1800" dirty="0">
              <a:latin typeface="Calibri" panose="020F0502020204030204" pitchFamily="34" charset="0"/>
              <a:ea typeface="Calibri" panose="020F0502020204030204" pitchFamily="34" charset="0"/>
              <a:cs typeface="Calibri" panose="020F0502020204030204" pitchFamily="34" charset="0"/>
            </a:endParaRPr>
          </a:p>
          <a:p>
            <a:pPr marL="285750" indent="-285750">
              <a:spcBef>
                <a:spcPts val="0"/>
              </a:spcBef>
              <a:buClr>
                <a:schemeClr val="dk1"/>
              </a:buClr>
              <a:buSzPct val="100000"/>
            </a:pPr>
            <a:r>
              <a:rPr lang="en-GB" sz="1800" dirty="0">
                <a:latin typeface="Calibri" panose="020F0502020204030204" pitchFamily="34" charset="0"/>
                <a:ea typeface="Calibri" panose="020F0502020204030204" pitchFamily="34" charset="0"/>
                <a:cs typeface="Calibri" panose="020F0502020204030204" pitchFamily="34" charset="0"/>
              </a:rPr>
              <a:t>These adaptation measures include </a:t>
            </a:r>
            <a:r>
              <a:rPr lang="en-GB" sz="1800" b="1" dirty="0">
                <a:latin typeface="Calibri" panose="020F0502020204030204" pitchFamily="34" charset="0"/>
                <a:ea typeface="Calibri" panose="020F0502020204030204" pitchFamily="34" charset="0"/>
                <a:cs typeface="Calibri" panose="020F0502020204030204" pitchFamily="34" charset="0"/>
              </a:rPr>
              <a:t>structural</a:t>
            </a:r>
            <a:r>
              <a:rPr lang="en-GB" sz="1800" dirty="0">
                <a:latin typeface="Calibri" panose="020F0502020204030204" pitchFamily="34" charset="0"/>
                <a:ea typeface="Calibri" panose="020F0502020204030204" pitchFamily="34" charset="0"/>
                <a:cs typeface="Calibri" panose="020F0502020204030204" pitchFamily="34" charset="0"/>
              </a:rPr>
              <a:t> (e.g., embankments, mangrove restoration) and </a:t>
            </a:r>
            <a:r>
              <a:rPr lang="en-GB" sz="1800" b="1" dirty="0">
                <a:latin typeface="Calibri" panose="020F0502020204030204" pitchFamily="34" charset="0"/>
                <a:ea typeface="Calibri" panose="020F0502020204030204" pitchFamily="34" charset="0"/>
                <a:cs typeface="Calibri" panose="020F0502020204030204" pitchFamily="34" charset="0"/>
              </a:rPr>
              <a:t>non-structural</a:t>
            </a:r>
            <a:r>
              <a:rPr lang="en-GB" sz="1800" dirty="0">
                <a:latin typeface="Calibri" panose="020F0502020204030204" pitchFamily="34" charset="0"/>
                <a:ea typeface="Calibri" panose="020F0502020204030204" pitchFamily="34" charset="0"/>
                <a:cs typeface="Calibri" panose="020F0502020204030204" pitchFamily="34" charset="0"/>
              </a:rPr>
              <a:t> (e.g., policies, awareness programs) solutions aimed at </a:t>
            </a:r>
            <a:r>
              <a:rPr lang="en-GB" sz="1800" b="1" dirty="0">
                <a:latin typeface="Calibri" panose="020F0502020204030204" pitchFamily="34" charset="0"/>
                <a:ea typeface="Calibri" panose="020F0502020204030204" pitchFamily="34" charset="0"/>
                <a:cs typeface="Calibri" panose="020F0502020204030204" pitchFamily="34" charset="0"/>
              </a:rPr>
              <a:t>protecting physical assets and improving system-wide preparedness</a:t>
            </a:r>
            <a:endParaRPr lang="en-GB" sz="1800" b="1" dirty="0">
              <a:solidFill>
                <a:srgbClr val="424245"/>
              </a:solidFill>
              <a:latin typeface="Calibri" panose="020F0502020204030204" pitchFamily="34" charset="0"/>
              <a:ea typeface="Calibri" panose="020F0502020204030204" pitchFamily="34" charset="0"/>
              <a:cs typeface="Calibri" panose="020F0502020204030204" pitchFamily="34" charset="0"/>
            </a:endParaRPr>
          </a:p>
          <a:p>
            <a:pPr marL="285750" indent="-285750">
              <a:spcBef>
                <a:spcPts val="0"/>
              </a:spcBef>
              <a:buClr>
                <a:schemeClr val="dk1"/>
              </a:buClr>
              <a:buSzPct val="100000"/>
            </a:pPr>
            <a:endParaRPr lang="en-GB" sz="1800" dirty="0">
              <a:latin typeface="Calibri" panose="020F0502020204030204" pitchFamily="34" charset="0"/>
              <a:ea typeface="Calibri" panose="020F0502020204030204" pitchFamily="34" charset="0"/>
              <a:cs typeface="Calibri" panose="020F0502020204030204" pitchFamily="34" charset="0"/>
            </a:endParaRPr>
          </a:p>
          <a:p>
            <a:pPr marL="285750" indent="-285750">
              <a:spcBef>
                <a:spcPts val="0"/>
              </a:spcBef>
              <a:buClr>
                <a:schemeClr val="dk1"/>
              </a:buClr>
              <a:buSzPct val="100000"/>
            </a:pPr>
            <a:endParaRPr lang="en-GB" sz="1800" dirty="0">
              <a:latin typeface="Calibri" panose="020F0502020204030204" pitchFamily="34" charset="0"/>
              <a:ea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C7E936EF-57A8-FDEE-B46F-FEBBDDCEF4AF}"/>
              </a:ext>
            </a:extLst>
          </p:cNvPr>
          <p:cNvPicPr>
            <a:picLocks noChangeAspect="1"/>
          </p:cNvPicPr>
          <p:nvPr/>
        </p:nvPicPr>
        <p:blipFill>
          <a:blip r:embed="rId3"/>
          <a:stretch>
            <a:fillRect/>
          </a:stretch>
        </p:blipFill>
        <p:spPr>
          <a:xfrm>
            <a:off x="5122369" y="2000102"/>
            <a:ext cx="6149834" cy="2956651"/>
          </a:xfrm>
          <a:prstGeom prst="rect">
            <a:avLst/>
          </a:prstGeom>
        </p:spPr>
      </p:pic>
      <p:sp>
        <p:nvSpPr>
          <p:cNvPr id="16" name="Google Shape;167;p13">
            <a:extLst>
              <a:ext uri="{FF2B5EF4-FFF2-40B4-BE49-F238E27FC236}">
                <a16:creationId xmlns:a16="http://schemas.microsoft.com/office/drawing/2014/main" id="{DCC762A3-A353-9077-39D6-0CAA0ABDE4E0}"/>
              </a:ext>
            </a:extLst>
          </p:cNvPr>
          <p:cNvSpPr txBox="1">
            <a:spLocks/>
          </p:cNvSpPr>
          <p:nvPr/>
        </p:nvSpPr>
        <p:spPr>
          <a:xfrm>
            <a:off x="838200" y="365125"/>
            <a:ext cx="10515600" cy="708763"/>
          </a:xfrm>
          <a:prstGeom prst="rect">
            <a:avLst/>
          </a:prstGeom>
          <a:noFill/>
          <a:ln>
            <a:noFill/>
          </a:ln>
        </p:spPr>
        <p:txBody>
          <a:bodyPr spcFirstLastPara="1" wrap="square" lIns="91425" tIns="45700" rIns="91425" bIns="45700" anchor="b" anchorCtr="0">
            <a:noAutofit/>
          </a:bodyPr>
          <a:lstStyle>
            <a:lvl1pPr lvl="0" algn="l" defTabSz="914400" rtl="0" eaLnBrk="1" latinLnBrk="0" hangingPunct="1">
              <a:lnSpc>
                <a:spcPct val="90000"/>
              </a:lnSpc>
              <a:spcBef>
                <a:spcPts val="0"/>
              </a:spcBef>
              <a:spcAft>
                <a:spcPts val="0"/>
              </a:spcAft>
              <a:buClr>
                <a:schemeClr val="dk1"/>
              </a:buClr>
              <a:buSzPts val="4400"/>
              <a:buFont typeface="Helvetica Neue"/>
              <a:buNone/>
              <a:defRPr sz="2800" b="1" i="0" kern="1200">
                <a:solidFill>
                  <a:schemeClr val="tx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buFont typeface="Calibri"/>
              <a:buNone/>
            </a:pPr>
            <a:r>
              <a:rPr lang="en-GB">
                <a:solidFill>
                  <a:srgbClr val="C00000"/>
                </a:solidFill>
              </a:rPr>
              <a:t>7.1 Actions for enhancing resilience</a:t>
            </a:r>
            <a:endParaRPr lang="en-GB" dirty="0">
              <a:solidFill>
                <a:srgbClr val="C00000"/>
              </a:solidFill>
            </a:endParaRPr>
          </a:p>
        </p:txBody>
      </p:sp>
      <p:sp>
        <p:nvSpPr>
          <p:cNvPr id="18" name="TextBox 17">
            <a:extLst>
              <a:ext uri="{FF2B5EF4-FFF2-40B4-BE49-F238E27FC236}">
                <a16:creationId xmlns:a16="http://schemas.microsoft.com/office/drawing/2014/main" id="{8B45C692-969F-C024-C1B7-1956EC190D3C}"/>
              </a:ext>
            </a:extLst>
          </p:cNvPr>
          <p:cNvSpPr txBox="1"/>
          <p:nvPr/>
        </p:nvSpPr>
        <p:spPr>
          <a:xfrm>
            <a:off x="652845" y="1073888"/>
            <a:ext cx="6098058" cy="400110"/>
          </a:xfrm>
          <a:prstGeom prst="rect">
            <a:avLst/>
          </a:prstGeom>
          <a:noFill/>
        </p:spPr>
        <p:txBody>
          <a:bodyPr wrap="square">
            <a:spAutoFit/>
          </a:bodyPr>
          <a:lstStyle/>
          <a:p>
            <a:pPr marL="0" indent="0">
              <a:spcBef>
                <a:spcPts val="0"/>
              </a:spcBef>
              <a:buClr>
                <a:schemeClr val="dk1"/>
              </a:buClr>
              <a:buSzPts val="2800"/>
              <a:buNone/>
            </a:pPr>
            <a:r>
              <a:rPr lang="en-GB" sz="2000" b="1" dirty="0">
                <a:solidFill>
                  <a:schemeClr val="accent5">
                    <a:lumMod val="60000"/>
                    <a:lumOff val="40000"/>
                  </a:schemeClr>
                </a:solidFill>
              </a:rPr>
              <a:t>Adaptation</a:t>
            </a:r>
          </a:p>
        </p:txBody>
      </p:sp>
    </p:spTree>
    <p:extLst>
      <p:ext uri="{BB962C8B-B14F-4D97-AF65-F5344CB8AC3E}">
        <p14:creationId xmlns:p14="http://schemas.microsoft.com/office/powerpoint/2010/main" val="19625811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4994430" cy="4427028"/>
          </a:xfrm>
          <a:prstGeom prst="rect">
            <a:avLst/>
          </a:prstGeom>
          <a:noFill/>
          <a:ln>
            <a:noFill/>
          </a:ln>
        </p:spPr>
        <p:txBody>
          <a:bodyPr spcFirstLastPara="1" wrap="square" lIns="91425" tIns="45700" rIns="91425" bIns="45700" anchor="t" anchorCtr="0">
            <a:noAutofit/>
          </a:bodyPr>
          <a:lstStyle/>
          <a:p>
            <a:pPr marL="0" indent="0" algn="l">
              <a:buNone/>
            </a:pPr>
            <a:r>
              <a:rPr lang="en-GB" sz="2000" b="1" dirty="0">
                <a:solidFill>
                  <a:schemeClr val="accent5">
                    <a:lumMod val="60000"/>
                    <a:lumOff val="40000"/>
                  </a:schemeClr>
                </a:solidFill>
              </a:rPr>
              <a:t>Risk cascade</a:t>
            </a:r>
          </a:p>
          <a:p>
            <a:pPr marL="285750" indent="-285750" algn="l">
              <a:buSzPct val="120000"/>
              <a:buFont typeface="Arial" panose="020B0604020202020204" pitchFamily="34" charset="0"/>
              <a:buChar char="•"/>
            </a:pPr>
            <a:r>
              <a:rPr lang="en-GB" sz="1600" b="0" i="0" dirty="0">
                <a:solidFill>
                  <a:schemeClr val="tx1"/>
                </a:solidFill>
                <a:effectLst/>
                <a:latin typeface="+mn-lt"/>
              </a:rPr>
              <a:t>Often a </a:t>
            </a:r>
            <a:r>
              <a:rPr lang="en-GB" sz="1600" b="1" i="0" dirty="0">
                <a:solidFill>
                  <a:schemeClr val="tx1"/>
                </a:solidFill>
                <a:effectLst/>
                <a:latin typeface="+mn-lt"/>
              </a:rPr>
              <a:t>portfolio of structural and non-structural interventions </a:t>
            </a:r>
            <a:r>
              <a:rPr lang="en-GB" sz="1600" b="0" i="0" dirty="0">
                <a:solidFill>
                  <a:schemeClr val="tx1"/>
                </a:solidFill>
                <a:effectLst/>
                <a:latin typeface="+mn-lt"/>
              </a:rPr>
              <a:t>is designed, aimed at reducing risk (</a:t>
            </a:r>
            <a:r>
              <a:rPr lang="en-GB" sz="1600" b="0" i="0" dirty="0" err="1">
                <a:solidFill>
                  <a:schemeClr val="tx1"/>
                </a:solidFill>
                <a:effectLst/>
                <a:latin typeface="+mn-lt"/>
              </a:rPr>
              <a:t>Jongman</a:t>
            </a:r>
            <a:r>
              <a:rPr lang="en-GB" sz="1600" b="0" i="0" dirty="0">
                <a:solidFill>
                  <a:schemeClr val="tx1"/>
                </a:solidFill>
                <a:effectLst/>
                <a:latin typeface="+mn-lt"/>
              </a:rPr>
              <a:t> 2018)</a:t>
            </a:r>
          </a:p>
          <a:p>
            <a:pPr marL="285750" indent="-285750" algn="l">
              <a:buSzPct val="120000"/>
              <a:buFont typeface="Arial" panose="020B0604020202020204" pitchFamily="34" charset="0"/>
              <a:buChar char="•"/>
            </a:pPr>
            <a:r>
              <a:rPr lang="en-GB" sz="1600" b="1" dirty="0">
                <a:solidFill>
                  <a:schemeClr val="tx1"/>
                </a:solidFill>
                <a:latin typeface="+mn-lt"/>
              </a:rPr>
              <a:t>R</a:t>
            </a:r>
            <a:r>
              <a:rPr lang="en-GB" sz="1600" b="1" i="0" dirty="0">
                <a:solidFill>
                  <a:schemeClr val="tx1"/>
                </a:solidFill>
                <a:effectLst/>
                <a:latin typeface="+mn-lt"/>
              </a:rPr>
              <a:t>isk cascade looks at the sequence of how interventions can reduce risk, either at the source, the pathways of impact, or the receptor</a:t>
            </a:r>
            <a:endParaRPr lang="en-GB" sz="2000" b="1" i="0" dirty="0">
              <a:solidFill>
                <a:schemeClr val="tx1"/>
              </a:solidFill>
              <a:effectLst/>
              <a:latin typeface="+mn-lt"/>
            </a:endParaRPr>
          </a:p>
          <a:p>
            <a:pPr marL="285750" indent="-285750">
              <a:buSzPct val="120000"/>
              <a:buFont typeface="Arial" panose="020B0604020202020204" pitchFamily="34" charset="0"/>
              <a:buChar char="•"/>
            </a:pPr>
            <a:r>
              <a:rPr lang="en-GB" sz="1600" b="0" i="0" dirty="0">
                <a:solidFill>
                  <a:schemeClr val="tx1"/>
                </a:solidFill>
                <a:effectLst/>
                <a:latin typeface="+mn-lt"/>
              </a:rPr>
              <a:t>It has been recognised that relying on a single cascade will not be efficient in reducing risk (wetlands might buffer small events, but not very severe events)</a:t>
            </a:r>
          </a:p>
          <a:p>
            <a:pPr marL="285750" indent="-285750" algn="l">
              <a:buSzPct val="120000"/>
              <a:buFont typeface="Arial" panose="020B0604020202020204" pitchFamily="34" charset="0"/>
              <a:buChar char="•"/>
            </a:pPr>
            <a:r>
              <a:rPr lang="en-GB" sz="1600" b="0" i="0" dirty="0">
                <a:solidFill>
                  <a:schemeClr val="tx1"/>
                </a:solidFill>
                <a:effectLst/>
                <a:latin typeface="+mn-lt"/>
              </a:rPr>
              <a:t>Solely relying on structural measures might make a disaster very severe when it happens, because there is a lack of awareness and preparedness for such an event</a:t>
            </a:r>
          </a:p>
          <a:p>
            <a:pPr marL="285750" indent="-285750" algn="l">
              <a:buSzPct val="120000"/>
              <a:buFont typeface="Arial" panose="020B0604020202020204" pitchFamily="34" charset="0"/>
              <a:buChar char="•"/>
            </a:pPr>
            <a:r>
              <a:rPr lang="en-GB" sz="1600" b="0" i="0" dirty="0">
                <a:solidFill>
                  <a:schemeClr val="tx1"/>
                </a:solidFill>
                <a:effectLst/>
                <a:latin typeface="+mn-lt"/>
              </a:rPr>
              <a:t>A </a:t>
            </a:r>
            <a:r>
              <a:rPr lang="en-GB" sz="1600" b="1" i="0" dirty="0">
                <a:solidFill>
                  <a:schemeClr val="tx1"/>
                </a:solidFill>
                <a:effectLst/>
                <a:latin typeface="+mn-lt"/>
              </a:rPr>
              <a:t>well-designed portfolio </a:t>
            </a:r>
            <a:r>
              <a:rPr lang="en-GB" sz="1600" b="0" i="0" dirty="0">
                <a:solidFill>
                  <a:schemeClr val="tx1"/>
                </a:solidFill>
                <a:effectLst/>
                <a:latin typeface="+mn-lt"/>
              </a:rPr>
              <a:t>of risk and resilience measures therefore </a:t>
            </a:r>
            <a:r>
              <a:rPr lang="en-GB" sz="1600" b="1" i="0" dirty="0">
                <a:solidFill>
                  <a:schemeClr val="tx1"/>
                </a:solidFill>
                <a:effectLst/>
                <a:latin typeface="+mn-lt"/>
              </a:rPr>
              <a:t>combines interventions from different cascades</a:t>
            </a:r>
            <a:endParaRPr lang="en-GB" sz="2000" b="1" dirty="0">
              <a:solidFill>
                <a:schemeClr val="tx1"/>
              </a:solidFill>
              <a:latin typeface="+mn-lt"/>
            </a:endParaRPr>
          </a:p>
          <a:p>
            <a:pPr algn="l"/>
            <a:endParaRPr lang="en-GB" sz="2000" b="1" dirty="0">
              <a:solidFill>
                <a:schemeClr val="accent5">
                  <a:lumMod val="60000"/>
                  <a:lumOff val="40000"/>
                </a:schemeClr>
              </a:solidFill>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7.1 </a:t>
            </a:r>
            <a:r>
              <a:rPr lang="en-GB" sz="2800" dirty="0">
                <a:solidFill>
                  <a:srgbClr val="C00000"/>
                </a:solidFill>
              </a:rPr>
              <a:t>Actions for enhancing resilience</a:t>
            </a:r>
            <a:endParaRPr sz="2800" dirty="0">
              <a:solidFill>
                <a:srgbClr val="C00000"/>
              </a:solidFill>
            </a:endParaRPr>
          </a:p>
        </p:txBody>
      </p:sp>
      <p:pic>
        <p:nvPicPr>
          <p:cNvPr id="4" name="Picture 3">
            <a:extLst>
              <a:ext uri="{FF2B5EF4-FFF2-40B4-BE49-F238E27FC236}">
                <a16:creationId xmlns:a16="http://schemas.microsoft.com/office/drawing/2014/main" id="{AF37311E-A009-4C4C-9122-FBAEDF834253}"/>
              </a:ext>
            </a:extLst>
          </p:cNvPr>
          <p:cNvPicPr>
            <a:picLocks noChangeAspect="1"/>
          </p:cNvPicPr>
          <p:nvPr/>
        </p:nvPicPr>
        <p:blipFill>
          <a:blip r:embed="rId3"/>
          <a:stretch>
            <a:fillRect/>
          </a:stretch>
        </p:blipFill>
        <p:spPr>
          <a:xfrm>
            <a:off x="5727526" y="1455783"/>
            <a:ext cx="5940969" cy="3979262"/>
          </a:xfrm>
          <a:prstGeom prst="rect">
            <a:avLst/>
          </a:prstGeom>
        </p:spPr>
      </p:pic>
      <p:sp>
        <p:nvSpPr>
          <p:cNvPr id="8" name="TextBox 7">
            <a:extLst>
              <a:ext uri="{FF2B5EF4-FFF2-40B4-BE49-F238E27FC236}">
                <a16:creationId xmlns:a16="http://schemas.microsoft.com/office/drawing/2014/main" id="{10B4C942-076B-4E45-922A-F351A58EDEAC}"/>
              </a:ext>
            </a:extLst>
          </p:cNvPr>
          <p:cNvSpPr txBox="1"/>
          <p:nvPr/>
        </p:nvSpPr>
        <p:spPr>
          <a:xfrm>
            <a:off x="5573933" y="5402217"/>
            <a:ext cx="6094562" cy="246221"/>
          </a:xfrm>
          <a:prstGeom prst="rect">
            <a:avLst/>
          </a:prstGeom>
          <a:noFill/>
        </p:spPr>
        <p:txBody>
          <a:bodyPr wrap="square">
            <a:spAutoFit/>
          </a:bodyPr>
          <a:lstStyle/>
          <a:p>
            <a:pPr algn="r"/>
            <a:r>
              <a:rPr lang="en-GB" sz="1000" i="1" dirty="0">
                <a:solidFill>
                  <a:srgbClr val="444444"/>
                </a:solidFill>
                <a:latin typeface="+mn-lt"/>
              </a:rPr>
              <a:t>(APFM 2020). </a:t>
            </a:r>
          </a:p>
        </p:txBody>
      </p:sp>
    </p:spTree>
    <p:extLst>
      <p:ext uri="{BB962C8B-B14F-4D97-AF65-F5344CB8AC3E}">
        <p14:creationId xmlns:p14="http://schemas.microsoft.com/office/powerpoint/2010/main" val="18392455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1" y="1231900"/>
            <a:ext cx="5393923" cy="36398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Risk layering</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7.1 </a:t>
            </a:r>
            <a:r>
              <a:rPr lang="en-GB" sz="2800" dirty="0">
                <a:solidFill>
                  <a:srgbClr val="C00000"/>
                </a:solidFill>
              </a:rPr>
              <a:t>Actions for enhancing resilience</a:t>
            </a:r>
            <a:endParaRPr sz="2800" dirty="0">
              <a:solidFill>
                <a:srgbClr val="C00000"/>
              </a:solidFill>
            </a:endParaRPr>
          </a:p>
        </p:txBody>
      </p:sp>
      <p:pic>
        <p:nvPicPr>
          <p:cNvPr id="4" name="Picture 3">
            <a:extLst>
              <a:ext uri="{FF2B5EF4-FFF2-40B4-BE49-F238E27FC236}">
                <a16:creationId xmlns:a16="http://schemas.microsoft.com/office/drawing/2014/main" id="{ED8637FB-A84B-4007-BC99-8B57A12448DB}"/>
              </a:ext>
            </a:extLst>
          </p:cNvPr>
          <p:cNvPicPr>
            <a:picLocks noChangeAspect="1"/>
          </p:cNvPicPr>
          <p:nvPr/>
        </p:nvPicPr>
        <p:blipFill>
          <a:blip r:embed="rId3"/>
          <a:stretch>
            <a:fillRect/>
          </a:stretch>
        </p:blipFill>
        <p:spPr>
          <a:xfrm>
            <a:off x="2581275" y="1099607"/>
            <a:ext cx="8052836" cy="5113504"/>
          </a:xfrm>
          <a:prstGeom prst="rect">
            <a:avLst/>
          </a:prstGeom>
        </p:spPr>
      </p:pic>
      <p:sp>
        <p:nvSpPr>
          <p:cNvPr id="11" name="TextBox 10">
            <a:extLst>
              <a:ext uri="{FF2B5EF4-FFF2-40B4-BE49-F238E27FC236}">
                <a16:creationId xmlns:a16="http://schemas.microsoft.com/office/drawing/2014/main" id="{8775CB98-6F78-4739-A375-A0965205A33A}"/>
              </a:ext>
            </a:extLst>
          </p:cNvPr>
          <p:cNvSpPr txBox="1"/>
          <p:nvPr/>
        </p:nvSpPr>
        <p:spPr>
          <a:xfrm>
            <a:off x="6096000" y="6124902"/>
            <a:ext cx="5538316" cy="246221"/>
          </a:xfrm>
          <a:prstGeom prst="rect">
            <a:avLst/>
          </a:prstGeom>
          <a:noFill/>
        </p:spPr>
        <p:txBody>
          <a:bodyPr wrap="square">
            <a:spAutoFit/>
          </a:bodyPr>
          <a:lstStyle/>
          <a:p>
            <a:pPr algn="r"/>
            <a:r>
              <a:rPr lang="en-GB" sz="1000" i="1" dirty="0">
                <a:solidFill>
                  <a:srgbClr val="444444"/>
                </a:solidFill>
                <a:latin typeface="+mn-lt"/>
              </a:rPr>
              <a:t>(adapted from Mechler et al. 2014).</a:t>
            </a:r>
          </a:p>
        </p:txBody>
      </p:sp>
    </p:spTree>
    <p:extLst>
      <p:ext uri="{BB962C8B-B14F-4D97-AF65-F5344CB8AC3E}">
        <p14:creationId xmlns:p14="http://schemas.microsoft.com/office/powerpoint/2010/main" val="35573523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2" name="Google Shape;168;p13">
            <a:extLst>
              <a:ext uri="{FF2B5EF4-FFF2-40B4-BE49-F238E27FC236}">
                <a16:creationId xmlns:a16="http://schemas.microsoft.com/office/drawing/2014/main" id="{85BD59C7-5F9C-412C-9103-AD11C3A57877}"/>
              </a:ext>
            </a:extLst>
          </p:cNvPr>
          <p:cNvSpPr txBox="1">
            <a:spLocks/>
          </p:cNvSpPr>
          <p:nvPr/>
        </p:nvSpPr>
        <p:spPr>
          <a:xfrm>
            <a:off x="838201" y="1231900"/>
            <a:ext cx="5257800" cy="4712158"/>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b="1" dirty="0">
                <a:solidFill>
                  <a:schemeClr val="accent5">
                    <a:lumMod val="60000"/>
                    <a:lumOff val="40000"/>
                  </a:schemeClr>
                </a:solidFill>
              </a:rPr>
              <a:t>Improving network resilience: Theory</a:t>
            </a:r>
          </a:p>
          <a:p>
            <a:pPr>
              <a:spcBef>
                <a:spcPts val="0"/>
              </a:spcBef>
              <a:buClr>
                <a:schemeClr val="dk1"/>
              </a:buClr>
              <a:buSzPts val="2800"/>
            </a:pPr>
            <a:endParaRPr lang="en-GB" sz="2000" b="1" dirty="0">
              <a:solidFill>
                <a:schemeClr val="accent5">
                  <a:lumMod val="60000"/>
                  <a:lumOff val="40000"/>
                </a:schemeClr>
              </a:solidFill>
            </a:endParaRPr>
          </a:p>
          <a:p>
            <a:pPr marL="285750" indent="-285750" algn="l">
              <a:buSzPct val="120000"/>
              <a:buFont typeface="Arial" panose="020B0604020202020204" pitchFamily="34" charset="0"/>
              <a:buChar char="•"/>
            </a:pPr>
            <a:r>
              <a:rPr lang="en-GB" sz="1600" b="0" i="0" dirty="0">
                <a:solidFill>
                  <a:schemeClr val="tx1"/>
                </a:solidFill>
                <a:effectLst/>
                <a:latin typeface="+mn-lt"/>
              </a:rPr>
              <a:t>Infrastructure systems can face significant systemic impacts from single node failures, necessitating a </a:t>
            </a:r>
            <a:r>
              <a:rPr lang="en-GB" sz="1600" b="1" i="0" dirty="0">
                <a:solidFill>
                  <a:schemeClr val="tx1"/>
                </a:solidFill>
                <a:effectLst/>
                <a:latin typeface="+mn-lt"/>
              </a:rPr>
              <a:t>broader focus on systemic risks</a:t>
            </a:r>
          </a:p>
          <a:p>
            <a:pPr marL="285750" indent="-285750" algn="l">
              <a:buSzPct val="120000"/>
              <a:buFont typeface="Arial" panose="020B0604020202020204" pitchFamily="34" charset="0"/>
              <a:buChar char="•"/>
            </a:pPr>
            <a:r>
              <a:rPr lang="en-GB" sz="1600" b="0" i="0" dirty="0">
                <a:solidFill>
                  <a:schemeClr val="tx1"/>
                </a:solidFill>
                <a:effectLst/>
                <a:latin typeface="+mn-lt"/>
              </a:rPr>
              <a:t>Effective interventions should aim to </a:t>
            </a:r>
            <a:r>
              <a:rPr lang="en-GB" sz="1600" b="1" i="0" dirty="0">
                <a:solidFill>
                  <a:schemeClr val="tx1"/>
                </a:solidFill>
                <a:effectLst/>
                <a:latin typeface="+mn-lt"/>
              </a:rPr>
              <a:t>minimize cascading effects of failures</a:t>
            </a:r>
            <a:r>
              <a:rPr lang="en-GB" sz="1600" b="0" i="0" dirty="0">
                <a:solidFill>
                  <a:schemeClr val="tx1"/>
                </a:solidFill>
                <a:effectLst/>
                <a:latin typeface="+mn-lt"/>
              </a:rPr>
              <a:t>, including </a:t>
            </a:r>
            <a:r>
              <a:rPr lang="en-GB" sz="1600" b="1" i="0" dirty="0">
                <a:solidFill>
                  <a:schemeClr val="tx1"/>
                </a:solidFill>
                <a:effectLst/>
                <a:latin typeface="+mn-lt"/>
              </a:rPr>
              <a:t>backup options, network restructuring, and increased redundancy</a:t>
            </a:r>
          </a:p>
          <a:p>
            <a:pPr marL="285750" indent="-285750" algn="l">
              <a:buSzPct val="120000"/>
              <a:buFont typeface="Arial" panose="020B0604020202020204" pitchFamily="34" charset="0"/>
              <a:buChar char="•"/>
            </a:pPr>
            <a:r>
              <a:rPr lang="en-GB" sz="1600" b="0" i="0" dirty="0">
                <a:solidFill>
                  <a:schemeClr val="tx1"/>
                </a:solidFill>
                <a:effectLst/>
                <a:latin typeface="+mn-lt"/>
              </a:rPr>
              <a:t>Important network-wide strategies include </a:t>
            </a:r>
            <a:r>
              <a:rPr lang="en-GB" sz="1600" b="1" i="0" dirty="0">
                <a:solidFill>
                  <a:schemeClr val="tx1"/>
                </a:solidFill>
                <a:effectLst/>
                <a:latin typeface="+mn-lt"/>
              </a:rPr>
              <a:t>accelerating recovery of damaged assets </a:t>
            </a:r>
            <a:r>
              <a:rPr lang="en-GB" sz="1600" b="0" i="0" dirty="0">
                <a:solidFill>
                  <a:schemeClr val="tx1"/>
                </a:solidFill>
                <a:effectLst/>
                <a:latin typeface="+mn-lt"/>
              </a:rPr>
              <a:t>to restore normal service levels</a:t>
            </a:r>
          </a:p>
          <a:p>
            <a:pPr marL="285750" indent="-285750" algn="l">
              <a:buSzPct val="120000"/>
              <a:buFont typeface="Arial" panose="020B0604020202020204" pitchFamily="34" charset="0"/>
              <a:buChar char="•"/>
            </a:pPr>
            <a:r>
              <a:rPr lang="en-GB" sz="1600" b="0" i="0" dirty="0">
                <a:solidFill>
                  <a:schemeClr val="tx1"/>
                </a:solidFill>
                <a:effectLst/>
                <a:latin typeface="+mn-lt"/>
              </a:rPr>
              <a:t>A </a:t>
            </a:r>
            <a:r>
              <a:rPr lang="en-GB" sz="1600" b="1" i="0" dirty="0">
                <a:solidFill>
                  <a:schemeClr val="tx1"/>
                </a:solidFill>
                <a:effectLst/>
                <a:latin typeface="+mn-lt"/>
              </a:rPr>
              <a:t>balanced mix of asset-level and complex network-wide interventions </a:t>
            </a:r>
            <a:r>
              <a:rPr lang="en-GB" sz="1600" b="0" i="0" dirty="0">
                <a:solidFill>
                  <a:schemeClr val="tx1"/>
                </a:solidFill>
                <a:effectLst/>
                <a:latin typeface="+mn-lt"/>
              </a:rPr>
              <a:t>is essential for improving resilience</a:t>
            </a:r>
          </a:p>
          <a:p>
            <a:pPr marL="285750" indent="-285750" algn="l">
              <a:buSzPct val="120000"/>
              <a:buFont typeface="Arial" panose="020B0604020202020204" pitchFamily="34" charset="0"/>
              <a:buChar char="•"/>
            </a:pPr>
            <a:r>
              <a:rPr lang="en-GB" sz="1600" b="0" i="0" dirty="0">
                <a:solidFill>
                  <a:schemeClr val="tx1"/>
                </a:solidFill>
                <a:effectLst/>
                <a:latin typeface="+mn-lt"/>
              </a:rPr>
              <a:t>Centralized networks are more vulnerable to systemic shocks, while decentralized networks offer buffering through redundancy, highlighting the </a:t>
            </a:r>
            <a:r>
              <a:rPr lang="en-GB" sz="1600" b="1" i="0" dirty="0">
                <a:solidFill>
                  <a:schemeClr val="tx1"/>
                </a:solidFill>
                <a:effectLst/>
                <a:latin typeface="+mn-lt"/>
              </a:rPr>
              <a:t>need to balance redundancy with transmission risk</a:t>
            </a:r>
            <a:endParaRPr lang="en-GB" sz="2800" b="1" dirty="0">
              <a:solidFill>
                <a:schemeClr val="tx1"/>
              </a:solidFill>
              <a:latin typeface="+mn-lt"/>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7.1 </a:t>
            </a:r>
            <a:r>
              <a:rPr lang="en-GB" sz="2800" dirty="0">
                <a:solidFill>
                  <a:srgbClr val="C00000"/>
                </a:solidFill>
              </a:rPr>
              <a:t>Actions for enhancing resilience</a:t>
            </a:r>
            <a:endParaRPr sz="2800" dirty="0">
              <a:solidFill>
                <a:srgbClr val="C00000"/>
              </a:solidFill>
            </a:endParaRPr>
          </a:p>
        </p:txBody>
      </p:sp>
      <p:pic>
        <p:nvPicPr>
          <p:cNvPr id="4" name="Picture 3">
            <a:extLst>
              <a:ext uri="{FF2B5EF4-FFF2-40B4-BE49-F238E27FC236}">
                <a16:creationId xmlns:a16="http://schemas.microsoft.com/office/drawing/2014/main" id="{ED8CD017-D59C-4416-A816-47DF4E228531}"/>
              </a:ext>
            </a:extLst>
          </p:cNvPr>
          <p:cNvPicPr>
            <a:picLocks noChangeAspect="1"/>
          </p:cNvPicPr>
          <p:nvPr/>
        </p:nvPicPr>
        <p:blipFill>
          <a:blip r:embed="rId3"/>
          <a:stretch>
            <a:fillRect/>
          </a:stretch>
        </p:blipFill>
        <p:spPr>
          <a:xfrm>
            <a:off x="6096000" y="2242165"/>
            <a:ext cx="5435296" cy="2260981"/>
          </a:xfrm>
          <a:prstGeom prst="rect">
            <a:avLst/>
          </a:prstGeom>
        </p:spPr>
      </p:pic>
      <p:sp>
        <p:nvSpPr>
          <p:cNvPr id="10" name="TextBox 9">
            <a:extLst>
              <a:ext uri="{FF2B5EF4-FFF2-40B4-BE49-F238E27FC236}">
                <a16:creationId xmlns:a16="http://schemas.microsoft.com/office/drawing/2014/main" id="{B3BEE167-2F8B-4C9B-9B22-DBAEE78E4905}"/>
              </a:ext>
            </a:extLst>
          </p:cNvPr>
          <p:cNvSpPr txBox="1"/>
          <p:nvPr/>
        </p:nvSpPr>
        <p:spPr>
          <a:xfrm>
            <a:off x="6303034" y="4623437"/>
            <a:ext cx="5257800" cy="246221"/>
          </a:xfrm>
          <a:prstGeom prst="rect">
            <a:avLst/>
          </a:prstGeom>
          <a:noFill/>
        </p:spPr>
        <p:txBody>
          <a:bodyPr wrap="square">
            <a:spAutoFit/>
          </a:bodyPr>
          <a:lstStyle/>
          <a:p>
            <a:pPr algn="r"/>
            <a:r>
              <a:rPr lang="en-GB" sz="1000" i="1" dirty="0">
                <a:solidFill>
                  <a:srgbClr val="444444"/>
                </a:solidFill>
                <a:latin typeface="+mn-lt"/>
              </a:rPr>
              <a:t>(</a:t>
            </a:r>
            <a:r>
              <a:rPr lang="en-GB" sz="1000" i="1" dirty="0" err="1">
                <a:solidFill>
                  <a:srgbClr val="444444"/>
                </a:solidFill>
                <a:latin typeface="+mn-lt"/>
              </a:rPr>
              <a:t>Hochrainer</a:t>
            </a:r>
            <a:r>
              <a:rPr lang="en-GB" sz="1000" i="1" dirty="0">
                <a:solidFill>
                  <a:srgbClr val="444444"/>
                </a:solidFill>
                <a:latin typeface="+mn-lt"/>
              </a:rPr>
              <a:t>-Stigler et al. 2020)</a:t>
            </a:r>
          </a:p>
        </p:txBody>
      </p:sp>
    </p:spTree>
    <p:extLst>
      <p:ext uri="{BB962C8B-B14F-4D97-AF65-F5344CB8AC3E}">
        <p14:creationId xmlns:p14="http://schemas.microsoft.com/office/powerpoint/2010/main" val="20892421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199" y="1231900"/>
            <a:ext cx="10515599"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Improving network resilience in practice</a:t>
            </a:r>
          </a:p>
          <a:p>
            <a:pPr marL="0" lvl="0" indent="0" algn="l" rtl="0">
              <a:lnSpc>
                <a:spcPct val="90000"/>
              </a:lnSpc>
              <a:spcBef>
                <a:spcPts val="0"/>
              </a:spcBef>
              <a:spcAft>
                <a:spcPts val="0"/>
              </a:spcAft>
              <a:buClr>
                <a:schemeClr val="dk1"/>
              </a:buClr>
              <a:buSzPct val="120000"/>
              <a:buNone/>
            </a:pPr>
            <a:endParaRPr lang="en-GB" sz="1800" dirty="0"/>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b="0" i="0" dirty="0">
                <a:solidFill>
                  <a:schemeClr val="tx1"/>
                </a:solidFill>
                <a:effectLst/>
                <a:latin typeface="+mn-lt"/>
              </a:rPr>
              <a:t>Improving network resilience in real-world infrastructure is challenging due to </a:t>
            </a:r>
            <a:r>
              <a:rPr lang="en-GB" sz="1800" b="1" i="0" dirty="0">
                <a:solidFill>
                  <a:schemeClr val="tx1"/>
                </a:solidFill>
                <a:effectLst/>
                <a:latin typeface="+mn-lt"/>
              </a:rPr>
              <a:t>fixed structures and complex interactions</a:t>
            </a:r>
            <a:endParaRPr lang="en-GB" sz="1800" b="0" i="0" dirty="0">
              <a:solidFill>
                <a:schemeClr val="tx1"/>
              </a:solidFill>
              <a:effectLst/>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b="0" i="0" dirty="0">
                <a:solidFill>
                  <a:schemeClr val="tx1"/>
                </a:solidFill>
                <a:effectLst/>
                <a:latin typeface="+mn-lt"/>
              </a:rPr>
              <a:t>The </a:t>
            </a:r>
            <a:r>
              <a:rPr lang="en-GB" sz="1800" b="1" i="0" dirty="0">
                <a:solidFill>
                  <a:schemeClr val="tx1"/>
                </a:solidFill>
                <a:effectLst/>
                <a:latin typeface="+mn-lt"/>
              </a:rPr>
              <a:t>benefits </a:t>
            </a:r>
            <a:r>
              <a:rPr lang="en-GB" sz="1800" b="0" i="0" dirty="0">
                <a:solidFill>
                  <a:schemeClr val="tx1"/>
                </a:solidFill>
                <a:effectLst/>
                <a:latin typeface="+mn-lt"/>
              </a:rPr>
              <a:t>of enhancing network resilience are often </a:t>
            </a:r>
            <a:r>
              <a:rPr lang="en-GB" sz="1800" b="1" i="0" dirty="0">
                <a:solidFill>
                  <a:schemeClr val="tx1"/>
                </a:solidFill>
                <a:effectLst/>
                <a:latin typeface="+mn-lt"/>
              </a:rPr>
              <a:t>harder to measure </a:t>
            </a:r>
            <a:r>
              <a:rPr lang="en-GB" sz="1800" b="0" i="0" dirty="0">
                <a:solidFill>
                  <a:schemeClr val="tx1"/>
                </a:solidFill>
                <a:effectLst/>
                <a:latin typeface="+mn-lt"/>
              </a:rPr>
              <a:t>compared to reducing asset risks</a:t>
            </a: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7.1 </a:t>
            </a:r>
            <a:r>
              <a:rPr lang="en-GB" sz="2800" dirty="0">
                <a:solidFill>
                  <a:srgbClr val="C00000"/>
                </a:solidFill>
              </a:rPr>
              <a:t>Actions for enhancing resilience</a:t>
            </a:r>
            <a:endParaRPr sz="2800" dirty="0">
              <a:solidFill>
                <a:srgbClr val="C00000"/>
              </a:solidFill>
            </a:endParaRPr>
          </a:p>
        </p:txBody>
      </p:sp>
      <p:pic>
        <p:nvPicPr>
          <p:cNvPr id="4" name="Picture 3">
            <a:extLst>
              <a:ext uri="{FF2B5EF4-FFF2-40B4-BE49-F238E27FC236}">
                <a16:creationId xmlns:a16="http://schemas.microsoft.com/office/drawing/2014/main" id="{74A24215-48D1-4C00-99A9-D87D305639EE}"/>
              </a:ext>
            </a:extLst>
          </p:cNvPr>
          <p:cNvPicPr>
            <a:picLocks noChangeAspect="1"/>
          </p:cNvPicPr>
          <p:nvPr/>
        </p:nvPicPr>
        <p:blipFill>
          <a:blip r:embed="rId3">
            <a:clrChange>
              <a:clrFrom>
                <a:srgbClr val="FEFEFE"/>
              </a:clrFrom>
              <a:clrTo>
                <a:srgbClr val="FEFEFE">
                  <a:alpha val="0"/>
                </a:srgbClr>
              </a:clrTo>
            </a:clrChange>
          </a:blip>
          <a:stretch>
            <a:fillRect/>
          </a:stretch>
        </p:blipFill>
        <p:spPr>
          <a:xfrm>
            <a:off x="1857375" y="2650562"/>
            <a:ext cx="7829550" cy="3766113"/>
          </a:xfrm>
          <a:prstGeom prst="rect">
            <a:avLst/>
          </a:prstGeom>
        </p:spPr>
      </p:pic>
      <p:sp>
        <p:nvSpPr>
          <p:cNvPr id="14" name="TextBox 13">
            <a:extLst>
              <a:ext uri="{FF2B5EF4-FFF2-40B4-BE49-F238E27FC236}">
                <a16:creationId xmlns:a16="http://schemas.microsoft.com/office/drawing/2014/main" id="{F9F19119-A257-4FB2-81A3-6AA1E384FCD5}"/>
              </a:ext>
            </a:extLst>
          </p:cNvPr>
          <p:cNvSpPr txBox="1"/>
          <p:nvPr/>
        </p:nvSpPr>
        <p:spPr>
          <a:xfrm>
            <a:off x="6095998" y="6170454"/>
            <a:ext cx="5558288" cy="246221"/>
          </a:xfrm>
          <a:prstGeom prst="rect">
            <a:avLst/>
          </a:prstGeom>
          <a:noFill/>
        </p:spPr>
        <p:txBody>
          <a:bodyPr wrap="square">
            <a:spAutoFit/>
          </a:bodyPr>
          <a:lstStyle/>
          <a:p>
            <a:pPr algn="r"/>
            <a:r>
              <a:rPr lang="en-GB" sz="1000" i="1" dirty="0">
                <a:solidFill>
                  <a:srgbClr val="444444"/>
                </a:solidFill>
                <a:latin typeface="+mn-lt"/>
              </a:rPr>
              <a:t>(Pant et al. 2020)</a:t>
            </a:r>
          </a:p>
        </p:txBody>
      </p:sp>
    </p:spTree>
    <p:extLst>
      <p:ext uri="{BB962C8B-B14F-4D97-AF65-F5344CB8AC3E}">
        <p14:creationId xmlns:p14="http://schemas.microsoft.com/office/powerpoint/2010/main" val="1383167316"/>
      </p:ext>
    </p:extLst>
  </p:cSld>
  <p:clrMapOvr>
    <a:masterClrMapping/>
  </p:clrMapOvr>
</p:sld>
</file>

<file path=ppt/theme/theme1.xml><?xml version="1.0" encoding="utf-8"?>
<a:theme xmlns:a="http://schemas.openxmlformats.org/drawingml/2006/main" name="2_flatpack_templa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cture_1_NISMOD" id="{1EBE313A-64C4-4C14-ACFB-CBFA29B07928}" vid="{58A95B5A-0313-4650-B487-9F623A786C3D}"/>
    </a:ext>
  </a:extLst>
</a:theme>
</file>

<file path=ppt/theme/theme2.xml><?xml version="1.0" encoding="utf-8"?>
<a:theme xmlns:a="http://schemas.openxmlformats.org/drawingml/2006/main" name="flatpack_templa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cture_1_NISMOD" id="{1EBE313A-64C4-4C14-ACFB-CBFA29B07928}" vid="{58A95B5A-0313-4650-B487-9F623A786C3D}"/>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cture_1_NISMOD" id="{1EBE313A-64C4-4C14-ACFB-CBFA29B07928}" vid="{199923A5-303C-4D76-8EB6-85814EDE074B}"/>
    </a:ext>
  </a:extLst>
</a:theme>
</file>

<file path=ppt/theme/theme4.xml><?xml version="1.0" encoding="utf-8"?>
<a:theme xmlns:a="http://schemas.openxmlformats.org/drawingml/2006/main" name="1_flatpack_templa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cture_1_NISMOD" id="{1EBE313A-64C4-4C14-ACFB-CBFA29B07928}" vid="{58A95B5A-0313-4650-B487-9F623A786C3D}"/>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cture_1_NISMOD" id="{1EBE313A-64C4-4C14-ACFB-CBFA29B07928}" vid="{199923A5-303C-4D76-8EB6-85814EDE074B}"/>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cture_1_NISMOD" id="{1EBE313A-64C4-4C14-ACFB-CBFA29B07928}" vid="{199923A5-303C-4D76-8EB6-85814EDE074B}"/>
    </a:ext>
  </a:extLst>
</a:theme>
</file>

<file path=ppt/theme/theme7.xml><?xml version="1.0" encoding="utf-8"?>
<a:theme xmlns:a="http://schemas.openxmlformats.org/drawingml/2006/main" name="3_flatpack_templa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latpack_template" id="{C87111FB-B5E1-4DCC-AADF-40F3C2EA32C1}" vid="{BAD67034-6B46-4EA7-A586-C022F73BF53E}"/>
    </a:ext>
  </a:extLst>
</a:theme>
</file>

<file path=ppt/theme/theme8.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9f35b40-b313-45d5-84e3-56de909f702b">
      <Terms xmlns="http://schemas.microsoft.com/office/infopath/2007/PartnerControls"/>
    </lcf76f155ced4ddcb4097134ff3c332f>
    <TaxCatchAll xmlns="3f55d22f-630c-4924-ac9c-b86be3e1d73b"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03739A705A62B43BBDEBDF200A36E2F" ma:contentTypeVersion="15" ma:contentTypeDescription="Create a new document." ma:contentTypeScope="" ma:versionID="e46aabf10f48f39eced26a884b87b495">
  <xsd:schema xmlns:xsd="http://www.w3.org/2001/XMLSchema" xmlns:xs="http://www.w3.org/2001/XMLSchema" xmlns:p="http://schemas.microsoft.com/office/2006/metadata/properties" xmlns:ns2="99f35b40-b313-45d5-84e3-56de909f702b" xmlns:ns3="3f55d22f-630c-4924-ac9c-b86be3e1d73b" targetNamespace="http://schemas.microsoft.com/office/2006/metadata/properties" ma:root="true" ma:fieldsID="82377a0e4449950b54318b6fd82fae94" ns2:_="" ns3:_="">
    <xsd:import namespace="99f35b40-b313-45d5-84e3-56de909f702b"/>
    <xsd:import namespace="3f55d22f-630c-4924-ac9c-b86be3e1d73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ObjectDetectorVersions" minOccurs="0"/>
                <xsd:element ref="ns2:MediaServiceSearchProperties" minOccurs="0"/>
                <xsd:element ref="ns2:lcf76f155ced4ddcb4097134ff3c332f" minOccurs="0"/>
                <xsd:element ref="ns3:TaxCatchAll"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f35b40-b313-45d5-84e3-56de909f702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SearchProperties" ma:index="18" nillable="true" ma:displayName="MediaServiceSearchProperties" ma:hidden="true" ma:internalName="MediaServiceSearchProperties" ma:readOnly="true">
      <xsd:simpleType>
        <xsd:restriction base="dms:Note"/>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1eeb44a9-b924-44d0-8ed9-f8b504a4bac6" ma:termSetId="09814cd3-568e-fe90-9814-8d621ff8fb84" ma:anchorId="fba54fb3-c3e1-fe81-a776-ca4b69148c4d" ma:open="true" ma:isKeyword="false">
      <xsd:complexType>
        <xsd:sequence>
          <xsd:element ref="pc:Terms" minOccurs="0" maxOccurs="1"/>
        </xsd:sequence>
      </xsd:complex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f55d22f-630c-4924-ac9c-b86be3e1d73b"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fb1e2176-f776-4a0d-995a-6aa78e61244a}" ma:internalName="TaxCatchAll" ma:showField="CatchAllData" ma:web="3f55d22f-630c-4924-ac9c-b86be3e1d73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B1DDE83-2ED0-4567-A669-A16A212F164D}">
  <ds:schemaRefs>
    <ds:schemaRef ds:uri="http://purl.org/dc/dcmitype/"/>
    <ds:schemaRef ds:uri="http://schemas.microsoft.com/office/infopath/2007/PartnerControls"/>
    <ds:schemaRef ds:uri="http://purl.org/dc/elements/1.1/"/>
    <ds:schemaRef ds:uri="3f55d22f-630c-4924-ac9c-b86be3e1d73b"/>
    <ds:schemaRef ds:uri="99f35b40-b313-45d5-84e3-56de909f702b"/>
    <ds:schemaRef ds:uri="http://schemas.microsoft.com/office/2006/metadata/properties"/>
    <ds:schemaRef ds:uri="http://www.w3.org/XML/1998/namespace"/>
    <ds:schemaRef ds:uri="http://schemas.microsoft.com/office/2006/documentManagement/types"/>
    <ds:schemaRef ds:uri="http://schemas.openxmlformats.org/package/2006/metadata/core-properties"/>
    <ds:schemaRef ds:uri="http://purl.org/dc/terms/"/>
  </ds:schemaRefs>
</ds:datastoreItem>
</file>

<file path=customXml/itemProps2.xml><?xml version="1.0" encoding="utf-8"?>
<ds:datastoreItem xmlns:ds="http://schemas.openxmlformats.org/officeDocument/2006/customXml" ds:itemID="{D05F7E04-0F8F-4ECA-9525-3F0638DC6B8F}">
  <ds:schemaRefs>
    <ds:schemaRef ds:uri="http://schemas.microsoft.com/sharepoint/v3/contenttype/forms"/>
  </ds:schemaRefs>
</ds:datastoreItem>
</file>

<file path=customXml/itemProps3.xml><?xml version="1.0" encoding="utf-8"?>
<ds:datastoreItem xmlns:ds="http://schemas.openxmlformats.org/officeDocument/2006/customXml" ds:itemID="{43394AE8-E397-4AD8-BA7A-5118524E6F7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9f35b40-b313-45d5-84e3-56de909f702b"/>
    <ds:schemaRef ds:uri="3f55d22f-630c-4924-ac9c-b86be3e1d73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NISMOD_lecture_1</Template>
  <TotalTime>28198</TotalTime>
  <Words>5465</Words>
  <Application>Microsoft Office PowerPoint</Application>
  <PresentationFormat>Widescreen</PresentationFormat>
  <Paragraphs>481</Paragraphs>
  <Slides>39</Slides>
  <Notes>36</Notes>
  <HiddenSlides>0</HiddenSlides>
  <MMClips>0</MMClips>
  <ScaleCrop>false</ScaleCrop>
  <HeadingPairs>
    <vt:vector size="4" baseType="variant">
      <vt:variant>
        <vt:lpstr>Theme</vt:lpstr>
      </vt:variant>
      <vt:variant>
        <vt:i4>7</vt:i4>
      </vt:variant>
      <vt:variant>
        <vt:lpstr>Slide Titles</vt:lpstr>
      </vt:variant>
      <vt:variant>
        <vt:i4>39</vt:i4>
      </vt:variant>
    </vt:vector>
  </HeadingPairs>
  <TitlesOfParts>
    <vt:vector size="46" baseType="lpstr">
      <vt:lpstr>2_flatpack_template</vt:lpstr>
      <vt:lpstr>flatpack_template</vt:lpstr>
      <vt:lpstr>1_Office Theme</vt:lpstr>
      <vt:lpstr>1_flatpack_template</vt:lpstr>
      <vt:lpstr>2_Office Theme</vt:lpstr>
      <vt:lpstr>3_Office Theme</vt:lpstr>
      <vt:lpstr>3_flatpack_template</vt:lpstr>
      <vt:lpstr>Lecture 7: Making decisions for infrastructure resilience</vt:lpstr>
      <vt:lpstr>Learning Outcomes</vt:lpstr>
      <vt:lpstr>7.1 Actions for enhancing resilience</vt:lpstr>
      <vt:lpstr>7.1 Actions for enhancing resilience</vt:lpstr>
      <vt:lpstr>PowerPoint Presentation</vt:lpstr>
      <vt:lpstr>7.1 Actions for enhancing resilience</vt:lpstr>
      <vt:lpstr>7.1 Actions for enhancing resilience</vt:lpstr>
      <vt:lpstr>7.1 Actions for enhancing resilience</vt:lpstr>
      <vt:lpstr>7.1 Actions for enhancing resilience</vt:lpstr>
      <vt:lpstr>7.1 Actions for enhancing resilience</vt:lpstr>
      <vt:lpstr>7.1 Actions for enhancing resilience</vt:lpstr>
      <vt:lpstr>7.2 Evaluating actions</vt:lpstr>
      <vt:lpstr>7.2 Evaluating actions</vt:lpstr>
      <vt:lpstr>7.2 Evaluating actions</vt:lpstr>
      <vt:lpstr>PowerPoint Presentation</vt:lpstr>
      <vt:lpstr>7.2 Evaluating actions</vt:lpstr>
      <vt:lpstr>7.2 Evaluating actions</vt:lpstr>
      <vt:lpstr>7.2 Evaluating actions</vt:lpstr>
      <vt:lpstr>7.2 Evaluating actions</vt:lpstr>
      <vt:lpstr>7.2 Evaluating actions</vt:lpstr>
      <vt:lpstr>7.2 Evaluating actions</vt:lpstr>
      <vt:lpstr>7.3  Decision-making under uncertainty</vt:lpstr>
      <vt:lpstr>7.3  Decision-making under uncertainty</vt:lpstr>
      <vt:lpstr>7.3  Decision-making under uncertainty</vt:lpstr>
      <vt:lpstr>7.3  Decision-making under uncertainty</vt:lpstr>
      <vt:lpstr>7.3  Decision-making under uncertainty</vt:lpstr>
      <vt:lpstr>7.3  Decision-making under uncertainty</vt:lpstr>
      <vt:lpstr>7.3  Decision-making under uncertainty</vt:lpstr>
      <vt:lpstr>7.3  Decision-making under uncertainty</vt:lpstr>
      <vt:lpstr>7.3  Decision-making under uncertainty</vt:lpstr>
      <vt:lpstr>7.4  Methods and processes for decision-making</vt:lpstr>
      <vt:lpstr>7.4  Methods and processes for decision-making</vt:lpstr>
      <vt:lpstr>7.4  Methods and processes for decision-making</vt:lpstr>
      <vt:lpstr>7.4  Methods and processes for decision-making</vt:lpstr>
      <vt:lpstr>7.4  Methods and processes for decision-making</vt:lpstr>
      <vt:lpstr>7.4  Methods and processes for decision-making</vt:lpstr>
      <vt:lpstr>7.4  Methods and processes for decision-making</vt:lpstr>
      <vt:lpstr>7.4  Methods and processes for decision-making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[Descriptive Title]</dc:title>
  <dc:creator>Eunice Ramos</dc:creator>
  <cp:lastModifiedBy>Silvia Colombo</cp:lastModifiedBy>
  <cp:revision>292</cp:revision>
  <dcterms:created xsi:type="dcterms:W3CDTF">2019-06-09T10:25:43Z</dcterms:created>
  <dcterms:modified xsi:type="dcterms:W3CDTF">2026-01-19T13:19:00Z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0x010100C03739A705A62B43BBDEBDF200A36E2F</vt:lpwstr>
  </property>
  <property fmtid="{D5CDD505-2E9C-101B-9397-08002B2CF9AE}" pid="3" name="MediaServiceImageTags">
    <vt:lpwstr/>
  </property>
</Properties>
</file>