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68" r:id="rId4"/>
    <p:sldMasterId id="2147483683" r:id="rId5"/>
    <p:sldMasterId id="2147483700" r:id="rId6"/>
    <p:sldMasterId id="2147483717" r:id="rId7"/>
    <p:sldMasterId id="2147483731" r:id="rId8"/>
    <p:sldMasterId id="2147483748" r:id="rId9"/>
    <p:sldMasterId id="2147483763" r:id="rId10"/>
  </p:sldMasterIdLst>
  <p:notesMasterIdLst>
    <p:notesMasterId r:id="rId46"/>
  </p:notesMasterIdLst>
  <p:sldIdLst>
    <p:sldId id="256" r:id="rId11"/>
    <p:sldId id="264" r:id="rId12"/>
    <p:sldId id="279" r:id="rId13"/>
    <p:sldId id="272" r:id="rId14"/>
    <p:sldId id="273" r:id="rId15"/>
    <p:sldId id="274" r:id="rId16"/>
    <p:sldId id="275" r:id="rId17"/>
    <p:sldId id="276" r:id="rId18"/>
    <p:sldId id="307" r:id="rId19"/>
    <p:sldId id="277" r:id="rId20"/>
    <p:sldId id="278" r:id="rId21"/>
    <p:sldId id="282" r:id="rId22"/>
    <p:sldId id="305" r:id="rId23"/>
    <p:sldId id="283" r:id="rId24"/>
    <p:sldId id="284" r:id="rId25"/>
    <p:sldId id="306" r:id="rId26"/>
    <p:sldId id="308"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26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4"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F2EC82-BC7C-B77B-54FE-8C37CA5B073E}" v="19" dt="2026-01-19T13:07:53.985"/>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57" autoAdjust="0"/>
  </p:normalViewPr>
  <p:slideViewPr>
    <p:cSldViewPr snapToGrid="0">
      <p:cViewPr varScale="1">
        <p:scale>
          <a:sx n="67" d="100"/>
          <a:sy n="67" d="100"/>
        </p:scale>
        <p:origin x="5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customschemas.google.com/relationships/presentationmetadata" Target="metadata"/><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Russell" userId="S::mert2014@ox.ac.uk::4b1064f2-bf33-4aaa-bf8f-f5954c99aa26" providerId="AD" clId="Web-{D8F2EC82-BC7C-B77B-54FE-8C37CA5B073E}"/>
    <pc:docChg chg="modSld">
      <pc:chgData name="Tom Russell" userId="S::mert2014@ox.ac.uk::4b1064f2-bf33-4aaa-bf8f-f5954c99aa26" providerId="AD" clId="Web-{D8F2EC82-BC7C-B77B-54FE-8C37CA5B073E}" dt="2026-01-19T13:07:53.985" v="19" actId="14100"/>
      <pc:docMkLst>
        <pc:docMk/>
      </pc:docMkLst>
      <pc:sldChg chg="delSp modSp delAnim">
        <pc:chgData name="Tom Russell" userId="S::mert2014@ox.ac.uk::4b1064f2-bf33-4aaa-bf8f-f5954c99aa26" providerId="AD" clId="Web-{D8F2EC82-BC7C-B77B-54FE-8C37CA5B073E}" dt="2026-01-19T13:07:06.078" v="10" actId="14100"/>
        <pc:sldMkLst>
          <pc:docMk/>
          <pc:sldMk cId="218857803" sldId="292"/>
        </pc:sldMkLst>
        <pc:spChg chg="del mod">
          <ac:chgData name="Tom Russell" userId="S::mert2014@ox.ac.uk::4b1064f2-bf33-4aaa-bf8f-f5954c99aa26" providerId="AD" clId="Web-{D8F2EC82-BC7C-B77B-54FE-8C37CA5B073E}" dt="2026-01-19T13:06:40.905" v="2"/>
          <ac:spMkLst>
            <pc:docMk/>
            <pc:sldMk cId="218857803" sldId="292"/>
            <ac:spMk id="9" creationId="{20C8242B-E3B7-4EE9-889B-CD6E18C0DDC3}"/>
          </ac:spMkLst>
        </pc:spChg>
        <pc:spChg chg="mod">
          <ac:chgData name="Tom Russell" userId="S::mert2014@ox.ac.uk::4b1064f2-bf33-4aaa-bf8f-f5954c99aa26" providerId="AD" clId="Web-{D8F2EC82-BC7C-B77B-54FE-8C37CA5B073E}" dt="2026-01-19T13:07:06.078" v="10" actId="14100"/>
          <ac:spMkLst>
            <pc:docMk/>
            <pc:sldMk cId="218857803" sldId="292"/>
            <ac:spMk id="168" creationId="{00000000-0000-0000-0000-000000000000}"/>
          </ac:spMkLst>
        </pc:spChg>
        <pc:picChg chg="mod">
          <ac:chgData name="Tom Russell" userId="S::mert2014@ox.ac.uk::4b1064f2-bf33-4aaa-bf8f-f5954c99aa26" providerId="AD" clId="Web-{D8F2EC82-BC7C-B77B-54FE-8C37CA5B073E}" dt="2026-01-19T13:06:56.484" v="8" actId="1076"/>
          <ac:picMkLst>
            <pc:docMk/>
            <pc:sldMk cId="218857803" sldId="292"/>
            <ac:picMk id="5" creationId="{FE208882-C1B0-4C09-867E-8DD97DCC26B0}"/>
          </ac:picMkLst>
        </pc:picChg>
      </pc:sldChg>
      <pc:sldChg chg="modSp">
        <pc:chgData name="Tom Russell" userId="S::mert2014@ox.ac.uk::4b1064f2-bf33-4aaa-bf8f-f5954c99aa26" providerId="AD" clId="Web-{D8F2EC82-BC7C-B77B-54FE-8C37CA5B073E}" dt="2026-01-19T13:07:53.985" v="19" actId="14100"/>
        <pc:sldMkLst>
          <pc:docMk/>
          <pc:sldMk cId="3178964038" sldId="296"/>
        </pc:sldMkLst>
        <pc:spChg chg="mod">
          <ac:chgData name="Tom Russell" userId="S::mert2014@ox.ac.uk::4b1064f2-bf33-4aaa-bf8f-f5954c99aa26" providerId="AD" clId="Web-{D8F2EC82-BC7C-B77B-54FE-8C37CA5B073E}" dt="2026-01-19T13:07:53.985" v="19" actId="14100"/>
          <ac:spMkLst>
            <pc:docMk/>
            <pc:sldMk cId="3178964038" sldId="296"/>
            <ac:spMk id="168" creationId="{00000000-0000-0000-0000-000000000000}"/>
          </ac:spMkLst>
        </pc:spChg>
      </pc:sldChg>
    </pc:docChg>
  </pc:docChgLst>
  <pc:docChgLst>
    <pc:chgData name="Silvia Colombo" userId="cdf5343d-9518-4b48-8032-805a754f9105" providerId="ADAL" clId="{FBE887D3-E3A0-4E19-8CC2-970FD0003B17}"/>
    <pc:docChg chg="undo custSel addSld delSld modSld sldOrd">
      <pc:chgData name="Silvia Colombo" userId="cdf5343d-9518-4b48-8032-805a754f9105" providerId="ADAL" clId="{FBE887D3-E3A0-4E19-8CC2-970FD0003B17}" dt="2026-01-13T16:25:12.391" v="554" actId="20577"/>
      <pc:docMkLst>
        <pc:docMk/>
      </pc:docMkLst>
      <pc:sldChg chg="delSp modSp mod">
        <pc:chgData name="Silvia Colombo" userId="cdf5343d-9518-4b48-8032-805a754f9105" providerId="ADAL" clId="{FBE887D3-E3A0-4E19-8CC2-970FD0003B17}" dt="2026-01-13T16:25:12.391" v="554" actId="20577"/>
        <pc:sldMkLst>
          <pc:docMk/>
          <pc:sldMk cId="0" sldId="264"/>
        </pc:sldMkLst>
        <pc:spChg chg="mod">
          <ac:chgData name="Silvia Colombo" userId="cdf5343d-9518-4b48-8032-805a754f9105" providerId="ADAL" clId="{FBE887D3-E3A0-4E19-8CC2-970FD0003B17}" dt="2026-01-13T16:25:12.391" v="554" actId="20577"/>
          <ac:spMkLst>
            <pc:docMk/>
            <pc:sldMk cId="0" sldId="264"/>
            <ac:spMk id="16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800" b="0" i="1" u="none" strike="noStrike" cap="none" dirty="0">
                <a:solidFill>
                  <a:srgbClr val="444444"/>
                </a:solidFill>
                <a:latin typeface="Calibri"/>
                <a:ea typeface="Calibri"/>
                <a:cs typeface="Calibri"/>
                <a:sym typeface="Calibri"/>
              </a:rPr>
              <a:t>https://www.technologyreview.com/2018/02/08/145744/what-the-hell-is-a-climate-modeland-why-does-it-matter/</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40912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The evolution of global mean surface temperature between 1850 and present. The different colours indicate different data sources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b="0" i="1" u="none" strike="noStrike" cap="none" dirty="0">
                <a:solidFill>
                  <a:srgbClr val="444444"/>
                </a:solidFill>
                <a:latin typeface="Calibri"/>
                <a:ea typeface="Calibri"/>
                <a:cs typeface="Calibri"/>
                <a:sym typeface="Calibri"/>
              </a:rPr>
              <a:t>Figure: A schematic representation of a global climate model with the horizontal and vertical grids that are used to simulate the climate, land and ocean processes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Socio-economic and energy trajectories per RCP scenario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b="0" i="1" u="none" strike="noStrike" cap="none" dirty="0">
                <a:solidFill>
                  <a:srgbClr val="444444"/>
                </a:solidFill>
                <a:latin typeface="Calibri"/>
                <a:ea typeface="Calibri"/>
                <a:cs typeface="Calibri"/>
                <a:sym typeface="Calibri"/>
              </a:rPr>
              <a:t>Figure: Prediction of changes in global mean surface temperature for the different climate scenarios. The range indicates the spread in model results, with the dot the median value and the range the smallest and largest model result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Precipitation changes over the African continent for two time slices (2030-2059 and 2070-2099) and two climate and socio-economic scenarios (RCP4.5 and RCP8.5, and SSP2 and SSP5) </a:t>
            </a:r>
          </a:p>
          <a:p>
            <a:pPr marL="285750" indent="-285750">
              <a:spcBef>
                <a:spcPts val="0"/>
              </a:spcBef>
              <a:buClr>
                <a:schemeClr val="dk1"/>
              </a:buClr>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The North and South of Africa will experience a decrease in precipitation, whereas the Sahara and central parts of Africa will experience an increase in precipitation</a:t>
            </a:r>
            <a:endParaRPr lang="en-GB" sz="1200" b="0" i="0" u="none" strike="noStrike" cap="none" dirty="0">
              <a:solidFill>
                <a:schemeClr val="tx1"/>
              </a:solidFill>
              <a:latin typeface="Calibri"/>
              <a:ea typeface="Calibri"/>
              <a:cs typeface="Calibri"/>
              <a:sym typeface="Calibri"/>
            </a:endParaRPr>
          </a:p>
          <a:p>
            <a:pPr marL="285750" indent="-285750">
              <a:spcBef>
                <a:spcPts val="0"/>
              </a:spcBef>
              <a:buClr>
                <a:schemeClr val="dk1"/>
              </a:buClr>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The regional effect becomes stronger with a larger warming (RCP8.5 vs RCP4.5)</a:t>
            </a:r>
            <a:endParaRPr lang="en-GB" sz="1200" b="0" i="0" u="none" strike="noStrike" cap="none" dirty="0">
              <a:solidFill>
                <a:schemeClr val="tx1"/>
              </a:solidFill>
              <a:latin typeface="Calibri"/>
              <a:ea typeface="Calibri"/>
              <a:cs typeface="Calibri"/>
              <a:sym typeface="Calibri"/>
            </a:endParaRPr>
          </a:p>
          <a:p>
            <a:pPr marL="285750" indent="-285750">
              <a:spcBef>
                <a:spcPts val="0"/>
              </a:spcBef>
              <a:buClr>
                <a:schemeClr val="dk1"/>
              </a:buClr>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For RCP4.5, the 2070-2099 shows slightly higher changes than the 2030-2059 time slice, but results do not differ much. In contrast, for the RCP8.5 scenario, a much stronger signal is evident than in the 2030-2059 time slice</a:t>
            </a:r>
            <a:endParaRPr lang="en-GB" sz="1200" b="0" i="0" u="none" strike="noStrike" cap="none" dirty="0">
              <a:solidFill>
                <a:schemeClr val="tx1"/>
              </a:solidFill>
              <a:latin typeface="Calibri"/>
              <a:ea typeface="Calibri"/>
              <a:cs typeface="Calibri"/>
              <a:sym typeface="Calibri"/>
            </a:endParaRPr>
          </a:p>
          <a:p>
            <a:pPr marL="285750" indent="-285750">
              <a:spcBef>
                <a:spcPts val="0"/>
              </a:spcBef>
              <a:buClr>
                <a:schemeClr val="dk1"/>
              </a:buClr>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T</a:t>
            </a:r>
            <a:r>
              <a:rPr lang="en-GB" sz="1200" b="0" i="0" u="none" strike="noStrike" cap="none" dirty="0">
                <a:solidFill>
                  <a:schemeClr val="tx1"/>
                </a:solidFill>
                <a:effectLst/>
                <a:latin typeface="Calibri"/>
                <a:ea typeface="Calibri"/>
                <a:cs typeface="Calibri"/>
                <a:sym typeface="Calibri"/>
              </a:rPr>
              <a:t>he </a:t>
            </a:r>
            <a:r>
              <a:rPr lang="en-GB" sz="1200" b="0" i="0" u="none" strike="noStrike" cap="none" dirty="0">
                <a:solidFill>
                  <a:schemeClr val="tx1"/>
                </a:solidFill>
                <a:latin typeface="Calibri"/>
                <a:ea typeface="Calibri"/>
                <a:cs typeface="Calibri"/>
                <a:sym typeface="Calibri"/>
              </a:rPr>
              <a:t>two scenarios also illustrate the uncertainty in the projections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92953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The change in frequency (horizontal line) and magnitude (vertical line) of different return periods of coastal flooding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1" u="none" strike="noStrike" cap="none" dirty="0">
                <a:solidFill>
                  <a:schemeClr val="tx1"/>
                </a:solidFill>
                <a:effectLst/>
                <a:latin typeface="Calibri"/>
                <a:ea typeface="Calibri"/>
                <a:cs typeface="Calibri"/>
                <a:sym typeface="Calibri"/>
              </a:rPr>
              <a:t>In this example, the magnitude of a 100-year event changes from 5m to 6m (increases by 20%)</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12, 25, 50, 120, 250, 500, 1200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12,000 synthetic tropical cyclones paths with cyclone characteristics (e.g., wind speed, pressure) on a global scale. Wind speed probabilities are derived globally (12 metre, 12 minutes sustained speed) for different return periods (12 to 12,000 years) at 12km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The multi-modal mean change in the global 100-year flood return period over the 21st century for Representative Concentration Pathway (RCP) 8.5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latin typeface="Calibri"/>
                <a:ea typeface="Calibri"/>
                <a:cs typeface="Calibri"/>
                <a:sym typeface="Calibri"/>
              </a:rPr>
              <a:t>The expected annual damages to infrastructure assets for multiple hazards. The figures show the baseline scenario and the change in risk for 2020, 2050 and 2080 (</a:t>
            </a:r>
            <a:r>
              <a:rPr lang="en-GB" sz="1200" b="0" i="1" u="none" strike="noStrike" cap="none" dirty="0" err="1">
                <a:solidFill>
                  <a:srgbClr val="444444"/>
                </a:solidFill>
                <a:latin typeface="Calibri"/>
                <a:ea typeface="Calibri"/>
                <a:cs typeface="Calibri"/>
                <a:sym typeface="Calibri"/>
              </a:rPr>
              <a:t>Forzieri</a:t>
            </a:r>
            <a:r>
              <a:rPr lang="en-GB" sz="1200" b="0" i="1" u="none" strike="noStrike" cap="none" dirty="0">
                <a:solidFill>
                  <a:srgbClr val="444444"/>
                </a:solidFill>
                <a:latin typeface="Calibri"/>
                <a:ea typeface="Calibri"/>
                <a:cs typeface="Calibri"/>
                <a:sym typeface="Calibri"/>
              </a:rPr>
              <a:t> et al. 2018)</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The probability density functions (left) and survival functions (right) of the expected sea-level rise in 2065 in Louisiana (United States). The different curves reflect the different climate scenarios, the model spread and additional uncertainties surrounding the rapid disintegration of the Antarctic ice sheet (FD)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Argentina’s national waterways and airport networks, national road and railway networks, including the tonnage of freight allocated for the different assets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72732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An example of fluvial inundation in the baseline scenario for the north of Argentina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654291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On the left : </a:t>
            </a:r>
            <a:r>
              <a:rPr lang="en-GB" sz="1200" b="0" i="1" u="none" strike="noStrike" cap="none" dirty="0">
                <a:solidFill>
                  <a:srgbClr val="444444"/>
                </a:solidFill>
                <a:latin typeface="Calibri"/>
                <a:ea typeface="Calibri"/>
                <a:cs typeface="Calibri"/>
                <a:sym typeface="Calibri"/>
              </a:rPr>
              <a:t>The percentage change in road exposure for a 10-year event and a 100-year event, aggregated to a department level (Pant et al. 2019)</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1" u="none" strike="noStrike" cap="none" dirty="0">
                <a:solidFill>
                  <a:srgbClr val="444444"/>
                </a:solidFill>
                <a:latin typeface="Calibri"/>
                <a:ea typeface="Calibri"/>
                <a:cs typeface="Calibri"/>
                <a:sym typeface="Calibri"/>
              </a:rPr>
              <a:t>On the right: The percentage change in railway exposure for a 10-year event and a 100-year event, aggregated to a department level (Pant et al. 2019)</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1" u="none" strike="noStrike" cap="none" dirty="0">
              <a:solidFill>
                <a:srgbClr val="444444"/>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Global reported natural disaster by type between 1970-2019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err="1"/>
              <a:t>Figure:</a:t>
            </a:r>
            <a:r>
              <a:rPr lang="en-GB" sz="1200" b="0" i="1" u="none" strike="noStrike" cap="none" dirty="0" err="1">
                <a:solidFill>
                  <a:srgbClr val="444444"/>
                </a:solidFill>
                <a:latin typeface="Calibri"/>
                <a:ea typeface="Calibri"/>
                <a:cs typeface="Calibri"/>
                <a:sym typeface="Calibri"/>
              </a:rPr>
              <a:t>The</a:t>
            </a:r>
            <a:r>
              <a:rPr lang="en-GB" sz="1200" b="0" i="1" u="none" strike="noStrike" cap="none" dirty="0">
                <a:solidFill>
                  <a:srgbClr val="444444"/>
                </a:solidFill>
                <a:latin typeface="Calibri"/>
                <a:ea typeface="Calibri"/>
                <a:cs typeface="Calibri"/>
                <a:sym typeface="Calibri"/>
              </a:rPr>
              <a:t> percentage change in expected annual economic losses (EAEL) to railway (left) and road bridge (right) assets by 2050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200" b="1" dirty="0">
                <a:solidFill>
                  <a:schemeClr val="tx1"/>
                </a:solidFill>
              </a:rPr>
              <a:t>The number of future scenarios to consider depends on the spatial scale and the level of detail of the analysis</a:t>
            </a:r>
            <a:r>
              <a:rPr lang="en-GB" sz="1200" dirty="0">
                <a:solidFill>
                  <a:schemeClr val="tx1"/>
                </a:solidFill>
              </a:rPr>
              <a:t>. In this study, it was only realistically feasible to use two scenarios. However, for more local studies, or less detailed analysis, the whole ensemble of climate models and scenarios can be explored</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2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200" b="1" dirty="0">
                <a:solidFill>
                  <a:schemeClr val="tx1"/>
                </a:solidFill>
              </a:rPr>
              <a:t>How climate change may increase the likelihood and magnitude of hazard occurrence,</a:t>
            </a:r>
            <a:r>
              <a:rPr lang="en-GB" sz="1200" dirty="0">
                <a:solidFill>
                  <a:schemeClr val="tx1"/>
                </a:solidFill>
              </a:rPr>
              <a:t> in this case river flooding, </a:t>
            </a:r>
            <a:r>
              <a:rPr lang="en-GB" sz="1200" b="1" dirty="0">
                <a:solidFill>
                  <a:schemeClr val="tx1"/>
                </a:solidFill>
              </a:rPr>
              <a:t>is very location specific</a:t>
            </a:r>
            <a:r>
              <a:rPr lang="en-GB" sz="1200" dirty="0">
                <a:solidFill>
                  <a:schemeClr val="tx1"/>
                </a:solidFill>
              </a:rPr>
              <a:t>, even within a country. Therefore, the change in risk may differ considerably between infrastructure networks, and between individual assets within an infrastructure network. In fact, the results showed that some assets experience an increase in risk while other experience a decrease. Moreover, we saw that for road and rail infrastructure, a similar increase in exposed assets was found across different return periods, whereas for ports, only the very high return periods changed the exposure of the assets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2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200" dirty="0">
                <a:solidFill>
                  <a:schemeClr val="tx1"/>
                </a:solidFill>
              </a:rPr>
              <a:t>In terms of the economic losses, the changes in risk are even more asset specific. Therefore, </a:t>
            </a:r>
            <a:r>
              <a:rPr lang="en-GB" sz="1200" b="1" dirty="0">
                <a:solidFill>
                  <a:schemeClr val="tx1"/>
                </a:solidFill>
              </a:rPr>
              <a:t>the benefits of performing a nation-wide risk analysis, but on an asset level, to identify the most at-risk assets to future change are clearly demonstrated. </a:t>
            </a:r>
            <a:r>
              <a:rPr lang="en-GB" sz="1200" dirty="0">
                <a:solidFill>
                  <a:schemeClr val="tx1"/>
                </a:solidFill>
              </a:rPr>
              <a:t>This type of analysis is the backbone for evaluating the benefits of different types of interventions to improve resilience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35</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The effect of deforestation on the occurrence of landslides in four regions worldwide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The urban expansion over time for cities in Sri Lanka, Viet Nam, China, Bangladesh, Israel, Pakistan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A</a:t>
            </a:r>
            <a:r>
              <a:rPr lang="en-GB" b="0" i="0" dirty="0">
                <a:solidFill>
                  <a:srgbClr val="444444"/>
                </a:solidFill>
                <a:effectLst/>
                <a:latin typeface="Open Sans" panose="020B0606030504020204" pitchFamily="34" charset="0"/>
              </a:rPr>
              <a:t> </a:t>
            </a:r>
            <a:r>
              <a:rPr lang="en-GB" sz="1200" b="0" i="1" u="none" strike="noStrike" cap="none" dirty="0">
                <a:solidFill>
                  <a:srgbClr val="444444"/>
                </a:solidFill>
                <a:latin typeface="Calibri"/>
                <a:ea typeface="Calibri"/>
                <a:cs typeface="Calibri"/>
                <a:sym typeface="Calibri"/>
              </a:rPr>
              <a:t>schematic diagram of the reservoir effect as a result of positive feedback processes between infrastructure and society, which can increase the vulnerability of the dependent population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201851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454506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E9EB28F0-E022-9652-63F5-3D0152B1468E}"/>
              </a:ext>
            </a:extLst>
          </p:cNvPr>
          <p:cNvSpPr txBox="1">
            <a:spLocks/>
          </p:cNvSpPr>
          <p:nvPr/>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6A8FD928-C832-25F9-5495-496B744E3B96}"/>
              </a:ext>
            </a:extLst>
          </p:cNvPr>
          <p:cNvSpPr txBox="1">
            <a:spLocks/>
          </p:cNvSpPr>
          <p:nvPr/>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EB3D92B8-1A08-128F-0D43-052333EBE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1C3219D-9218-5A45-8499-82EE97B500ED}"/>
              </a:ext>
            </a:extLst>
          </p:cNvPr>
          <p:cNvPicPr>
            <a:picLocks noChangeAspect="1"/>
          </p:cNvPicPr>
          <p:nvPr userDrawn="1"/>
        </p:nvPicPr>
        <p:blipFill>
          <a:blip r:embed="rId3"/>
          <a:srcRect/>
          <a:stretch/>
        </p:blipFill>
        <p:spPr>
          <a:xfrm>
            <a:off x="-1" y="0"/>
            <a:ext cx="12192000" cy="6858000"/>
          </a:xfrm>
          <a:prstGeom prst="rect">
            <a:avLst/>
          </a:prstGeom>
        </p:spPr>
      </p:pic>
    </p:spTree>
    <p:extLst>
      <p:ext uri="{BB962C8B-B14F-4D97-AF65-F5344CB8AC3E}">
        <p14:creationId xmlns:p14="http://schemas.microsoft.com/office/powerpoint/2010/main" val="3379678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706616047"/>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pPr>
              <a:defRPr/>
            </a:pPr>
            <a:fld id="{DD1FCBAA-8979-4529-BD81-75B0E5C28C34}" type="datetimeFigureOut">
              <a:rPr lang="en-US" smtClean="0"/>
              <a:pPr>
                <a:defRPr/>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35319093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pPr>
              <a:defRPr/>
            </a:pPr>
            <a:fld id="{A07D6DFC-3332-4E84-87C0-5ACB4C3D343B}"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731640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pPr>
              <a:defRPr/>
            </a:pPr>
            <a:fld id="{4C6DC744-E759-4962-8640-6AB34CAFCB69}"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11451704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2032427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044310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2254711249"/>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2873061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20358254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78738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32402914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533450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pic>
        <p:nvPicPr>
          <p:cNvPr id="6" name="Picture 5">
            <a:extLst>
              <a:ext uri="{FF2B5EF4-FFF2-40B4-BE49-F238E27FC236}">
                <a16:creationId xmlns:a16="http://schemas.microsoft.com/office/drawing/2014/main" id="{EDC9821D-D2CE-81A2-2EA1-0689C1BB4D8B}"/>
              </a:ext>
            </a:extLst>
          </p:cNvPr>
          <p:cNvPicPr>
            <a:picLocks noChangeAspect="1"/>
          </p:cNvPicPr>
          <p:nvPr userDrawn="1"/>
        </p:nvPicPr>
        <p:blipFill>
          <a:blip r:embed="rId2"/>
          <a:srcRect/>
          <a:stretch/>
        </p:blipFill>
        <p:spPr>
          <a:xfrm>
            <a:off x="-1" y="0"/>
            <a:ext cx="12192000" cy="6858000"/>
          </a:xfrm>
          <a:prstGeom prst="rect">
            <a:avLst/>
          </a:prstGeom>
        </p:spPr>
      </p:pic>
    </p:spTree>
    <p:extLst>
      <p:ext uri="{BB962C8B-B14F-4D97-AF65-F5344CB8AC3E}">
        <p14:creationId xmlns:p14="http://schemas.microsoft.com/office/powerpoint/2010/main" val="128373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44158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750677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978769282"/>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76224698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75074434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08042421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15003020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92448433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6417448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73144567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88901967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677097997"/>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986738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39941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500084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180204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451407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3419746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1/19/2026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2709370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3804334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1/19/2026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785938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2304854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650836517"/>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2456694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3055475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089652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9317452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42776269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7096996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1070705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47367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4445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4161893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285657642"/>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891202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846BB689-C57F-0A90-41F0-3C7B2B887242}"/>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B08037EF-C72F-4196-17CF-481B70C3AC61}"/>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922FF60C-4C03-6C5A-7F2F-6DEC247295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784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993430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3686346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2303237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35714478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17719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5513186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371962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4022977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976778663"/>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4217007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0603885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4048160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2430209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2234743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1/19/2026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42566346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2758533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1/19/2026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13756309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809698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882129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328033863"/>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2070749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591374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400974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3278224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36671446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5197934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813750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5415206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382568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622839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727717096"/>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22646473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1/19/2026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38558584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3626698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1/19/2026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6193922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7780825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6158976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27780563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0980632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31227438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1844070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795331436"/>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147350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9088282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607050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5114449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2465936453"/>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1592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6215198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pPr>
              <a:defRPr/>
            </a:pPr>
            <a:fld id="{29CC1C8A-829F-486A-9222-1930C2A4A234}"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28812092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pPr>
              <a:defRPr/>
            </a:pPr>
            <a:fld id="{055D33A7-DC55-468F-BB04-51BAA9E80EEE}" type="datetimeFigureOut">
              <a:rPr lang="en-US" smtClean="0"/>
              <a:pPr>
                <a:defRPr/>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21400688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pPr>
              <a:defRPr/>
            </a:pPr>
            <a:fld id="{600B5346-6676-4D1F-8813-5334D50A5F8F}" type="datetimeFigureOut">
              <a:rPr lang="en-US" smtClean="0"/>
              <a:pPr>
                <a:defRPr/>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737280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5.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6.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6.jpe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pic>
        <p:nvPicPr>
          <p:cNvPr id="7" name="Picture 6">
            <a:extLst>
              <a:ext uri="{FF2B5EF4-FFF2-40B4-BE49-F238E27FC236}">
                <a16:creationId xmlns:a16="http://schemas.microsoft.com/office/drawing/2014/main" id="{C7187193-5C2F-EE20-5F09-D64C161129A7}"/>
              </a:ext>
            </a:extLst>
          </p:cNvPr>
          <p:cNvPicPr>
            <a:picLocks noChangeAspect="1"/>
          </p:cNvPicPr>
          <p:nvPr userDrawn="1"/>
        </p:nvPicPr>
        <p:blipFill>
          <a:blip r:embed="rId20"/>
          <a:srcRect/>
          <a:stretch/>
        </p:blipFill>
        <p:spPr>
          <a:xfrm>
            <a:off x="0" y="0"/>
            <a:ext cx="12192000" cy="6858000"/>
          </a:xfrm>
          <a:prstGeom prst="rect">
            <a:avLst/>
          </a:prstGeom>
        </p:spPr>
      </p:pic>
    </p:spTree>
    <p:extLst>
      <p:ext uri="{BB962C8B-B14F-4D97-AF65-F5344CB8AC3E}">
        <p14:creationId xmlns:p14="http://schemas.microsoft.com/office/powerpoint/2010/main" val="42773982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67" r:id="rId15"/>
    <p:sldLayoutId id="2147483660" r:id="rId16"/>
    <p:sldLayoutId id="2147483651" r:id="rId17"/>
    <p:sldLayoutId id="2147483662" r:id="rId18"/>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pic>
        <p:nvPicPr>
          <p:cNvPr id="7" name="Picture 6">
            <a:extLst>
              <a:ext uri="{FF2B5EF4-FFF2-40B4-BE49-F238E27FC236}">
                <a16:creationId xmlns:a16="http://schemas.microsoft.com/office/drawing/2014/main" id="{319915BC-67CB-031A-50FA-E86A5D08CD3A}"/>
              </a:ext>
            </a:extLst>
          </p:cNvPr>
          <p:cNvPicPr>
            <a:picLocks noChangeAspect="1"/>
          </p:cNvPicPr>
          <p:nvPr/>
        </p:nvPicPr>
        <p:blipFill>
          <a:blip r:embed="rId18"/>
          <a:srcRect/>
          <a:stretch/>
        </p:blipFill>
        <p:spPr>
          <a:xfrm>
            <a:off x="0" y="0"/>
            <a:ext cx="12192000" cy="6858000"/>
          </a:xfrm>
          <a:prstGeom prst="rect">
            <a:avLst/>
          </a:prstGeom>
        </p:spPr>
      </p:pic>
    </p:spTree>
    <p:extLst>
      <p:ext uri="{BB962C8B-B14F-4D97-AF65-F5344CB8AC3E}">
        <p14:creationId xmlns:p14="http://schemas.microsoft.com/office/powerpoint/2010/main" val="35540429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426036853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38521838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24511690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36025091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15"/>
          <a:stretch>
            <a:fillRect/>
          </a:stretch>
        </p:blipFill>
        <p:spPr>
          <a:xfrm>
            <a:off x="-3565" y="-1605"/>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3751453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8" Type="http://schemas.openxmlformats.org/officeDocument/2006/relationships/hyperlink" Target="https://espace-mondial-atlas.sciencespo.fr/en/topic-mobility/map-2C14-EN-extension-of-urban-sprawl-in-selected-cities-1975-2015.html" TargetMode="External"/><Relationship Id="rId3" Type="http://schemas.openxmlformats.org/officeDocument/2006/relationships/hyperlink" Target="https://doi.org/10.1038/s41586-019-1495-6" TargetMode="External"/><Relationship Id="rId7" Type="http://schemas.openxmlformats.org/officeDocument/2006/relationships/hyperlink" Target="https://doi.org/10.1038/nature07234" TargetMode="External"/><Relationship Id="rId2" Type="http://schemas.openxmlformats.org/officeDocument/2006/relationships/notesSlide" Target="../notesSlides/notesSlide9.xml"/><Relationship Id="rId1" Type="http://schemas.openxmlformats.org/officeDocument/2006/relationships/slideLayout" Target="../slideLayouts/slideLayout106.xml"/><Relationship Id="rId6" Type="http://schemas.openxmlformats.org/officeDocument/2006/relationships/hyperlink" Target="https://doi.org/10.1007/s11069-014-1463-2" TargetMode="External"/><Relationship Id="rId11" Type="http://schemas.openxmlformats.org/officeDocument/2006/relationships/hyperlink" Target="https://doi.org/10.1038/srep36021" TargetMode="External"/><Relationship Id="rId5" Type="http://schemas.openxmlformats.org/officeDocument/2006/relationships/hyperlink" Target="https://doi.org/10.1038/s41893-018-0159-0" TargetMode="External"/><Relationship Id="rId10" Type="http://schemas.openxmlformats.org/officeDocument/2006/relationships/hyperlink" Target="https://doi.org/10.1038/s41893-020-0521-x" TargetMode="External"/><Relationship Id="rId4" Type="http://schemas.openxmlformats.org/officeDocument/2006/relationships/hyperlink" Target="https://doi.org/10.1126/science.aau3445" TargetMode="External"/><Relationship Id="rId9" Type="http://schemas.openxmlformats.org/officeDocument/2006/relationships/hyperlink" Target="https://doi.org/10.1029/2019WR02523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3" Type="http://schemas.openxmlformats.org/officeDocument/2006/relationships/hyperlink" Target="https://www.noaa.gov/education/resource-collections/climate" TargetMode="External"/><Relationship Id="rId2" Type="http://schemas.openxmlformats.org/officeDocument/2006/relationships/notesSlide" Target="../notesSlides/notesSlide11.xml"/><Relationship Id="rId1" Type="http://schemas.openxmlformats.org/officeDocument/2006/relationships/slideLayout" Target="../slideLayouts/slideLayout10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6.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www.ipcc.ch/" TargetMode="External"/><Relationship Id="rId2" Type="http://schemas.openxmlformats.org/officeDocument/2006/relationships/notesSlide" Target="../notesSlides/notesSlide14.xml"/><Relationship Id="rId1" Type="http://schemas.openxmlformats.org/officeDocument/2006/relationships/slideLayout" Target="../slideLayouts/slideLayout10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8" Type="http://schemas.openxmlformats.org/officeDocument/2006/relationships/hyperlink" Target="https://doi.org/10.1175/BAMS-D-18-0194.1" TargetMode="External"/><Relationship Id="rId13" Type="http://schemas.openxmlformats.org/officeDocument/2006/relationships/hyperlink" Target="https://doi.org/10.1007/s10584-017-2039-4" TargetMode="External"/><Relationship Id="rId3" Type="http://schemas.openxmlformats.org/officeDocument/2006/relationships/hyperlink" Target="https://doi.org/10.1057/s41278-018-0114-z" TargetMode="External"/><Relationship Id="rId7" Type="http://schemas.openxmlformats.org/officeDocument/2006/relationships/hyperlink" Target="https://doi.org/10.1038/s41598-021-83279-w" TargetMode="External"/><Relationship Id="rId12" Type="http://schemas.openxmlformats.org/officeDocument/2006/relationships/hyperlink" Target="https://doi.org/10.1029/2018GL080298" TargetMode="External"/><Relationship Id="rId2" Type="http://schemas.openxmlformats.org/officeDocument/2006/relationships/notesSlide" Target="../notesSlides/notesSlide25.xml"/><Relationship Id="rId1" Type="http://schemas.openxmlformats.org/officeDocument/2006/relationships/slideLayout" Target="../slideLayouts/slideLayout106.xml"/><Relationship Id="rId6" Type="http://schemas.openxmlformats.org/officeDocument/2006/relationships/hyperlink" Target="https://doi.org/10.1038/nclimate1911" TargetMode="External"/><Relationship Id="rId11" Type="http://schemas.openxmlformats.org/officeDocument/2006/relationships/hyperlink" Target="https://doi.org/10.1073/pnas.1717312115" TargetMode="External"/><Relationship Id="rId5" Type="http://schemas.openxmlformats.org/officeDocument/2006/relationships/hyperlink" Target="https://doi.org/10.1016/j.gloenvcha.2017.11.007" TargetMode="External"/><Relationship Id="rId10" Type="http://schemas.openxmlformats.org/officeDocument/2006/relationships/hyperlink" Target="https://www.nasa.gov/feature/goddard/2020/climate-change-could-trigger-more-landslides-in-high-mountain-asia" TargetMode="External"/><Relationship Id="rId4" Type="http://schemas.openxmlformats.org/officeDocument/2006/relationships/hyperlink" Target="https://doi.org/10.1038/nclimate1633" TargetMode="External"/><Relationship Id="rId9" Type="http://schemas.openxmlformats.org/officeDocument/2006/relationships/hyperlink" Target="https://doi.org/10.1038/s41467-019-12808-z" TargetMode="External"/><Relationship Id="rId14" Type="http://schemas.openxmlformats.org/officeDocument/2006/relationships/hyperlink" Target="https://doi.org/10.1016/j.crm.2020.10026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06.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06.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06.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2CD3-A89F-D01E-0F51-0BF811CA5106}"/>
              </a:ext>
            </a:extLst>
          </p:cNvPr>
          <p:cNvSpPr>
            <a:spLocks noGrp="1"/>
          </p:cNvSpPr>
          <p:nvPr>
            <p:ph type="title"/>
          </p:nvPr>
        </p:nvSpPr>
        <p:spPr>
          <a:xfrm>
            <a:off x="805249" y="4443413"/>
            <a:ext cx="7151082" cy="1325004"/>
          </a:xfrm>
        </p:spPr>
        <p:txBody>
          <a:bodyPr>
            <a:normAutofit fontScale="90000"/>
          </a:bodyPr>
          <a:lstStyle/>
          <a:p>
            <a:r>
              <a:rPr lang="en-GB" dirty="0"/>
              <a:t>Lecture 5: Analysing future risks (Part 1)</a:t>
            </a:r>
            <a:br>
              <a:rPr lang="en-GB" dirty="0"/>
            </a:br>
            <a:endParaRPr lang="en-GB" dirty="0"/>
          </a:p>
        </p:txBody>
      </p:sp>
    </p:spTree>
    <p:extLst>
      <p:ext uri="{BB962C8B-B14F-4D97-AF65-F5344CB8AC3E}">
        <p14:creationId xmlns:p14="http://schemas.microsoft.com/office/powerpoint/2010/main" val="184582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indent="0" algn="l">
              <a:buNone/>
            </a:pPr>
            <a:r>
              <a:rPr lang="en-GB" sz="1200" b="0" i="0" dirty="0" err="1">
                <a:solidFill>
                  <a:schemeClr val="tx1"/>
                </a:solidFill>
                <a:effectLst/>
                <a:latin typeface="+mn-lt"/>
              </a:rPr>
              <a:t>Blöschl</a:t>
            </a:r>
            <a:r>
              <a:rPr lang="en-GB" sz="1200" b="0" i="0" dirty="0">
                <a:solidFill>
                  <a:schemeClr val="tx1"/>
                </a:solidFill>
                <a:effectLst/>
                <a:latin typeface="+mn-lt"/>
              </a:rPr>
              <a:t>, Günter, Julia Hall, Alberto </a:t>
            </a:r>
            <a:r>
              <a:rPr lang="en-GB" sz="1200" b="0" i="0" dirty="0" err="1">
                <a:solidFill>
                  <a:schemeClr val="tx1"/>
                </a:solidFill>
                <a:effectLst/>
                <a:latin typeface="+mn-lt"/>
              </a:rPr>
              <a:t>Viglione</a:t>
            </a:r>
            <a:r>
              <a:rPr lang="en-GB" sz="1200" b="0" i="0" dirty="0">
                <a:solidFill>
                  <a:schemeClr val="tx1"/>
                </a:solidFill>
                <a:effectLst/>
                <a:latin typeface="+mn-lt"/>
              </a:rPr>
              <a:t>, Rui A. P. </a:t>
            </a:r>
            <a:r>
              <a:rPr lang="en-GB" sz="1200" b="0" i="0" dirty="0" err="1">
                <a:solidFill>
                  <a:schemeClr val="tx1"/>
                </a:solidFill>
                <a:effectLst/>
                <a:latin typeface="+mn-lt"/>
              </a:rPr>
              <a:t>Perdigão</a:t>
            </a:r>
            <a:r>
              <a:rPr lang="en-GB" sz="1200" b="0" i="0" dirty="0">
                <a:solidFill>
                  <a:schemeClr val="tx1"/>
                </a:solidFill>
                <a:effectLst/>
                <a:latin typeface="+mn-lt"/>
              </a:rPr>
              <a:t>, </a:t>
            </a:r>
            <a:r>
              <a:rPr lang="en-GB" sz="1200" b="0" i="0" dirty="0" err="1">
                <a:solidFill>
                  <a:schemeClr val="tx1"/>
                </a:solidFill>
                <a:effectLst/>
                <a:latin typeface="+mn-lt"/>
              </a:rPr>
              <a:t>Juraj</a:t>
            </a:r>
            <a:r>
              <a:rPr lang="en-GB" sz="1200" b="0" i="0" dirty="0">
                <a:solidFill>
                  <a:schemeClr val="tx1"/>
                </a:solidFill>
                <a:effectLst/>
                <a:latin typeface="+mn-lt"/>
              </a:rPr>
              <a:t> </a:t>
            </a:r>
            <a:r>
              <a:rPr lang="en-GB" sz="1200" b="0" i="0" dirty="0" err="1">
                <a:solidFill>
                  <a:schemeClr val="tx1"/>
                </a:solidFill>
                <a:effectLst/>
                <a:latin typeface="+mn-lt"/>
              </a:rPr>
              <a:t>Parajka</a:t>
            </a:r>
            <a:r>
              <a:rPr lang="en-GB" sz="1200" b="0" i="0" dirty="0">
                <a:solidFill>
                  <a:schemeClr val="tx1"/>
                </a:solidFill>
                <a:effectLst/>
                <a:latin typeface="+mn-lt"/>
              </a:rPr>
              <a:t>, Bruno Merz, David </a:t>
            </a:r>
            <a:r>
              <a:rPr lang="en-GB" sz="1200" b="0" i="0" dirty="0" err="1">
                <a:solidFill>
                  <a:schemeClr val="tx1"/>
                </a:solidFill>
                <a:effectLst/>
                <a:latin typeface="+mn-lt"/>
              </a:rPr>
              <a:t>Lun</a:t>
            </a:r>
            <a:r>
              <a:rPr lang="en-GB" sz="1200" b="0" i="0" dirty="0">
                <a:solidFill>
                  <a:schemeClr val="tx1"/>
                </a:solidFill>
                <a:effectLst/>
                <a:latin typeface="+mn-lt"/>
              </a:rPr>
              <a:t>, et al. 2019. “Changing climate both increases and decreases European river floods.” </a:t>
            </a:r>
            <a:r>
              <a:rPr lang="en-GB" sz="1200" b="0" i="1" dirty="0">
                <a:solidFill>
                  <a:schemeClr val="tx1"/>
                </a:solidFill>
                <a:effectLst/>
                <a:latin typeface="+mn-lt"/>
              </a:rPr>
              <a:t>Nature</a:t>
            </a:r>
            <a:r>
              <a:rPr lang="en-GB" sz="1200" b="0" i="0" dirty="0">
                <a:solidFill>
                  <a:schemeClr val="tx1"/>
                </a:solidFill>
                <a:effectLst/>
                <a:latin typeface="+mn-lt"/>
              </a:rPr>
              <a:t> 573 (7772): 108–11. </a:t>
            </a:r>
            <a:r>
              <a:rPr lang="en-GB"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https://doi.org/10.1038/s41586-019-1495-6</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Curtis, Philip G., Christy M. Slay, Nancy L. Harris, Alexandra </a:t>
            </a:r>
            <a:r>
              <a:rPr lang="en-GB" sz="1200" b="0" i="0" dirty="0" err="1">
                <a:solidFill>
                  <a:schemeClr val="tx1"/>
                </a:solidFill>
                <a:effectLst/>
                <a:latin typeface="+mn-lt"/>
              </a:rPr>
              <a:t>Tyukavina</a:t>
            </a:r>
            <a:r>
              <a:rPr lang="en-GB" sz="1200" b="0" i="0" dirty="0">
                <a:solidFill>
                  <a:schemeClr val="tx1"/>
                </a:solidFill>
                <a:effectLst/>
                <a:latin typeface="+mn-lt"/>
              </a:rPr>
              <a:t>, and Matthew C. Hansen. 2018. “Classifying drivers of global forest loss.” </a:t>
            </a:r>
            <a:r>
              <a:rPr lang="en-GB" sz="1200" b="0" i="1" dirty="0">
                <a:solidFill>
                  <a:schemeClr val="tx1"/>
                </a:solidFill>
                <a:effectLst/>
                <a:latin typeface="+mn-lt"/>
              </a:rPr>
              <a:t>Science</a:t>
            </a:r>
            <a:r>
              <a:rPr lang="en-GB" sz="1200" b="0" i="0" dirty="0">
                <a:solidFill>
                  <a:schemeClr val="tx1"/>
                </a:solidFill>
                <a:effectLst/>
                <a:latin typeface="+mn-lt"/>
              </a:rPr>
              <a:t> 361 (6407): 1108–11. </a:t>
            </a:r>
            <a:r>
              <a:rPr lang="en-GB" sz="12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https://doi.org/10.1126/science.aau3445</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Di </a:t>
            </a:r>
            <a:r>
              <a:rPr lang="en-GB" sz="1200" b="0" i="0" dirty="0" err="1">
                <a:solidFill>
                  <a:schemeClr val="tx1"/>
                </a:solidFill>
                <a:effectLst/>
                <a:latin typeface="+mn-lt"/>
              </a:rPr>
              <a:t>Baldassarre</a:t>
            </a:r>
            <a:r>
              <a:rPr lang="en-GB" sz="1200" b="0" i="0" dirty="0">
                <a:solidFill>
                  <a:schemeClr val="tx1"/>
                </a:solidFill>
                <a:effectLst/>
                <a:latin typeface="+mn-lt"/>
              </a:rPr>
              <a:t>, Giuliano, Niko Wanders, Amir </a:t>
            </a:r>
            <a:r>
              <a:rPr lang="en-GB" sz="1200" b="0" i="0" dirty="0" err="1">
                <a:solidFill>
                  <a:schemeClr val="tx1"/>
                </a:solidFill>
                <a:effectLst/>
                <a:latin typeface="+mn-lt"/>
              </a:rPr>
              <a:t>AghaKouchak</a:t>
            </a:r>
            <a:r>
              <a:rPr lang="en-GB" sz="1200" b="0" i="0" dirty="0">
                <a:solidFill>
                  <a:schemeClr val="tx1"/>
                </a:solidFill>
                <a:effectLst/>
                <a:latin typeface="+mn-lt"/>
              </a:rPr>
              <a:t>, Linda </a:t>
            </a:r>
            <a:r>
              <a:rPr lang="en-GB" sz="1200" b="0" i="0" dirty="0" err="1">
                <a:solidFill>
                  <a:schemeClr val="tx1"/>
                </a:solidFill>
                <a:effectLst/>
                <a:latin typeface="+mn-lt"/>
              </a:rPr>
              <a:t>Kuil</a:t>
            </a:r>
            <a:r>
              <a:rPr lang="en-GB" sz="1200" b="0" i="0" dirty="0">
                <a:solidFill>
                  <a:schemeClr val="tx1"/>
                </a:solidFill>
                <a:effectLst/>
                <a:latin typeface="+mn-lt"/>
              </a:rPr>
              <a:t>, Sally </a:t>
            </a:r>
            <a:r>
              <a:rPr lang="en-GB" sz="1200" b="0" i="0" dirty="0" err="1">
                <a:solidFill>
                  <a:schemeClr val="tx1"/>
                </a:solidFill>
                <a:effectLst/>
                <a:latin typeface="+mn-lt"/>
              </a:rPr>
              <a:t>Rangecroft</a:t>
            </a:r>
            <a:r>
              <a:rPr lang="en-GB" sz="1200" b="0" i="0" dirty="0">
                <a:solidFill>
                  <a:schemeClr val="tx1"/>
                </a:solidFill>
                <a:effectLst/>
                <a:latin typeface="+mn-lt"/>
              </a:rPr>
              <a:t>, Ted I. E. </a:t>
            </a:r>
            <a:r>
              <a:rPr lang="en-GB" sz="1200" b="0" i="0" dirty="0" err="1">
                <a:solidFill>
                  <a:schemeClr val="tx1"/>
                </a:solidFill>
                <a:effectLst/>
                <a:latin typeface="+mn-lt"/>
              </a:rPr>
              <a:t>Veldkamp</a:t>
            </a:r>
            <a:r>
              <a:rPr lang="en-GB" sz="1200" b="0" i="0" dirty="0">
                <a:solidFill>
                  <a:schemeClr val="tx1"/>
                </a:solidFill>
                <a:effectLst/>
                <a:latin typeface="+mn-lt"/>
              </a:rPr>
              <a:t>, Margaret Garcia, Pieter R. van </a:t>
            </a:r>
            <a:r>
              <a:rPr lang="en-GB" sz="1200" b="0" i="0" dirty="0" err="1">
                <a:solidFill>
                  <a:schemeClr val="tx1"/>
                </a:solidFill>
                <a:effectLst/>
                <a:latin typeface="+mn-lt"/>
              </a:rPr>
              <a:t>Oel</a:t>
            </a:r>
            <a:r>
              <a:rPr lang="en-GB" sz="1200" b="0" i="0" dirty="0">
                <a:solidFill>
                  <a:schemeClr val="tx1"/>
                </a:solidFill>
                <a:effectLst/>
                <a:latin typeface="+mn-lt"/>
              </a:rPr>
              <a:t>, </a:t>
            </a:r>
            <a:r>
              <a:rPr lang="en-GB" sz="1200" b="0" i="0" dirty="0" err="1">
                <a:solidFill>
                  <a:schemeClr val="tx1"/>
                </a:solidFill>
                <a:effectLst/>
                <a:latin typeface="+mn-lt"/>
              </a:rPr>
              <a:t>Korbinian</a:t>
            </a:r>
            <a:r>
              <a:rPr lang="en-GB" sz="1200" b="0" i="0" dirty="0">
                <a:solidFill>
                  <a:schemeClr val="tx1"/>
                </a:solidFill>
                <a:effectLst/>
                <a:latin typeface="+mn-lt"/>
              </a:rPr>
              <a:t> </a:t>
            </a:r>
            <a:r>
              <a:rPr lang="en-GB" sz="1200" b="0" i="0" dirty="0" err="1">
                <a:solidFill>
                  <a:schemeClr val="tx1"/>
                </a:solidFill>
                <a:effectLst/>
                <a:latin typeface="+mn-lt"/>
              </a:rPr>
              <a:t>Breinl</a:t>
            </a:r>
            <a:r>
              <a:rPr lang="en-GB" sz="1200" b="0" i="0" dirty="0">
                <a:solidFill>
                  <a:schemeClr val="tx1"/>
                </a:solidFill>
                <a:effectLst/>
                <a:latin typeface="+mn-lt"/>
              </a:rPr>
              <a:t>, and Anne F. Van Loon. 2018. “Water shortages worsened by reservoir effects.” </a:t>
            </a:r>
            <a:r>
              <a:rPr lang="en-GB" sz="1200" b="0" i="1" dirty="0">
                <a:solidFill>
                  <a:schemeClr val="tx1"/>
                </a:solidFill>
                <a:effectLst/>
                <a:latin typeface="+mn-lt"/>
              </a:rPr>
              <a:t>Nature Sustainability</a:t>
            </a:r>
            <a:r>
              <a:rPr lang="en-GB" sz="1200" b="0" i="0" dirty="0">
                <a:solidFill>
                  <a:schemeClr val="tx1"/>
                </a:solidFill>
                <a:effectLst/>
                <a:latin typeface="+mn-lt"/>
              </a:rPr>
              <a:t> 1 (11): 617–22. </a:t>
            </a:r>
            <a:r>
              <a:rPr lang="en-GB" sz="12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https://doi.org/10.1038/s41893-018-0159-0</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Du, </a:t>
            </a:r>
            <a:r>
              <a:rPr lang="en-GB" sz="1200" b="0" i="0" dirty="0" err="1">
                <a:solidFill>
                  <a:schemeClr val="tx1"/>
                </a:solidFill>
                <a:effectLst/>
                <a:latin typeface="+mn-lt"/>
              </a:rPr>
              <a:t>Shiqiang</a:t>
            </a:r>
            <a:r>
              <a:rPr lang="en-GB" sz="1200" b="0" i="0" dirty="0">
                <a:solidFill>
                  <a:schemeClr val="tx1"/>
                </a:solidFill>
                <a:effectLst/>
                <a:latin typeface="+mn-lt"/>
              </a:rPr>
              <a:t>, </a:t>
            </a:r>
            <a:r>
              <a:rPr lang="en-GB" sz="1200" b="0" i="0" dirty="0" err="1">
                <a:solidFill>
                  <a:schemeClr val="tx1"/>
                </a:solidFill>
                <a:effectLst/>
                <a:latin typeface="+mn-lt"/>
              </a:rPr>
              <a:t>Peijun</a:t>
            </a:r>
            <a:r>
              <a:rPr lang="en-GB" sz="1200" b="0" i="0" dirty="0">
                <a:solidFill>
                  <a:schemeClr val="tx1"/>
                </a:solidFill>
                <a:effectLst/>
                <a:latin typeface="+mn-lt"/>
              </a:rPr>
              <a:t> Shi, Anton Van </a:t>
            </a:r>
            <a:r>
              <a:rPr lang="en-GB" sz="1200" b="0" i="0" dirty="0" err="1">
                <a:solidFill>
                  <a:schemeClr val="tx1"/>
                </a:solidFill>
                <a:effectLst/>
                <a:latin typeface="+mn-lt"/>
              </a:rPr>
              <a:t>Rompaey</a:t>
            </a:r>
            <a:r>
              <a:rPr lang="en-GB" sz="1200" b="0" i="0" dirty="0">
                <a:solidFill>
                  <a:schemeClr val="tx1"/>
                </a:solidFill>
                <a:effectLst/>
                <a:latin typeface="+mn-lt"/>
              </a:rPr>
              <a:t>, and </a:t>
            </a:r>
            <a:r>
              <a:rPr lang="en-GB" sz="1200" b="0" i="0" dirty="0" err="1">
                <a:solidFill>
                  <a:schemeClr val="tx1"/>
                </a:solidFill>
                <a:effectLst/>
                <a:latin typeface="+mn-lt"/>
              </a:rPr>
              <a:t>Jiahong</a:t>
            </a:r>
            <a:r>
              <a:rPr lang="en-GB" sz="1200" b="0" i="0" dirty="0">
                <a:solidFill>
                  <a:schemeClr val="tx1"/>
                </a:solidFill>
                <a:effectLst/>
                <a:latin typeface="+mn-lt"/>
              </a:rPr>
              <a:t> Wen. 2015. “Quantifying the impact of impervious surface location on flood peak discharge in urban areas.” </a:t>
            </a:r>
            <a:r>
              <a:rPr lang="en-GB" sz="1200" b="0" i="1" dirty="0">
                <a:solidFill>
                  <a:schemeClr val="tx1"/>
                </a:solidFill>
                <a:effectLst/>
                <a:latin typeface="+mn-lt"/>
              </a:rPr>
              <a:t>Natural Hazards</a:t>
            </a:r>
            <a:r>
              <a:rPr lang="en-GB" sz="1200" b="0" i="0" dirty="0">
                <a:solidFill>
                  <a:schemeClr val="tx1"/>
                </a:solidFill>
                <a:effectLst/>
                <a:latin typeface="+mn-lt"/>
              </a:rPr>
              <a:t> 76 (3): 1457–71. </a:t>
            </a:r>
            <a:r>
              <a:rPr lang="en-GB" sz="12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https://doi.org/10.1007/s11069-014-1463-2</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Elsner, James B, James P </a:t>
            </a:r>
            <a:r>
              <a:rPr lang="en-GB" sz="1200" b="0" i="0" dirty="0" err="1">
                <a:solidFill>
                  <a:schemeClr val="tx1"/>
                </a:solidFill>
                <a:effectLst/>
                <a:latin typeface="+mn-lt"/>
              </a:rPr>
              <a:t>Kossin</a:t>
            </a:r>
            <a:r>
              <a:rPr lang="en-GB" sz="1200" b="0" i="0" dirty="0">
                <a:solidFill>
                  <a:schemeClr val="tx1"/>
                </a:solidFill>
                <a:effectLst/>
                <a:latin typeface="+mn-lt"/>
              </a:rPr>
              <a:t>, and Thomas H Jagger. 2008. “The increasing intensity of the strongest tropical cyclones.” </a:t>
            </a:r>
            <a:r>
              <a:rPr lang="en-GB" sz="1200" b="0" i="1" dirty="0">
                <a:solidFill>
                  <a:schemeClr val="tx1"/>
                </a:solidFill>
                <a:effectLst/>
                <a:latin typeface="+mn-lt"/>
              </a:rPr>
              <a:t>Nature</a:t>
            </a:r>
            <a:r>
              <a:rPr lang="en-GB" sz="1200" b="0" i="0" dirty="0">
                <a:solidFill>
                  <a:schemeClr val="tx1"/>
                </a:solidFill>
                <a:effectLst/>
                <a:latin typeface="+mn-lt"/>
              </a:rPr>
              <a:t> 455 (7209): 92–95. </a:t>
            </a:r>
            <a:r>
              <a:rPr lang="en-GB" sz="12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https://doi.org/10.1038/nature07234</a:t>
            </a:r>
            <a:r>
              <a:rPr lang="en-GB" sz="1200" b="0" i="0" dirty="0">
                <a:solidFill>
                  <a:schemeClr val="tx1"/>
                </a:solidFill>
                <a:effectLst/>
                <a:latin typeface="+mn-lt"/>
              </a:rPr>
              <a:t>.</a:t>
            </a:r>
          </a:p>
          <a:p>
            <a:pPr marL="0" indent="0" algn="l">
              <a:buNone/>
            </a:pPr>
            <a:r>
              <a:rPr lang="en-GB" sz="1200" b="0" i="0" dirty="0" err="1">
                <a:solidFill>
                  <a:schemeClr val="tx1"/>
                </a:solidFill>
                <a:effectLst/>
                <a:latin typeface="+mn-lt"/>
              </a:rPr>
              <a:t>Espace</a:t>
            </a:r>
            <a:r>
              <a:rPr lang="en-GB" sz="1200" b="0" i="0" dirty="0">
                <a:solidFill>
                  <a:schemeClr val="tx1"/>
                </a:solidFill>
                <a:effectLst/>
                <a:latin typeface="+mn-lt"/>
              </a:rPr>
              <a:t> Mondial. n.d. “Extension of urban sprawl in selected cities, 1975-2015.” Accessed March 24, 2021. </a:t>
            </a:r>
            <a:r>
              <a:rPr lang="en-GB" sz="1200" b="0" i="0" u="none" strike="noStrike" dirty="0">
                <a:solidFill>
                  <a:schemeClr val="tx1"/>
                </a:solidFill>
                <a:effectLst/>
                <a:latin typeface="+mn-lt"/>
                <a:hlinkClick r:id="rId8">
                  <a:extLst>
                    <a:ext uri="{A12FA001-AC4F-418D-AE19-62706E023703}">
                      <ahyp:hlinkClr xmlns:ahyp="http://schemas.microsoft.com/office/drawing/2018/hyperlinkcolor" val="tx"/>
                    </a:ext>
                  </a:extLst>
                </a:hlinkClick>
              </a:rPr>
              <a:t>https://espace-mondial-atlas.sciencespo.fr/en/topic-mobility/map-2C14-EN-extension-of-urban-sprawl-in-selected-cities-1975-2015.html</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Lehmann, Peter, Jonas von </a:t>
            </a:r>
            <a:r>
              <a:rPr lang="en-GB" sz="1200" b="0" i="0" dirty="0" err="1">
                <a:solidFill>
                  <a:schemeClr val="tx1"/>
                </a:solidFill>
                <a:effectLst/>
                <a:latin typeface="+mn-lt"/>
              </a:rPr>
              <a:t>Ruette</a:t>
            </a:r>
            <a:r>
              <a:rPr lang="en-GB" sz="1200" b="0" i="0" dirty="0">
                <a:solidFill>
                  <a:schemeClr val="tx1"/>
                </a:solidFill>
                <a:effectLst/>
                <a:latin typeface="+mn-lt"/>
              </a:rPr>
              <a:t>, and Dani Or. 2019. “Deforestation Effects on Rainfall-Induced Shallow Landslides: Remote Sensing and Physically-Based Modelling.” </a:t>
            </a:r>
            <a:r>
              <a:rPr lang="en-GB" sz="1200" b="0" i="1" dirty="0">
                <a:solidFill>
                  <a:schemeClr val="tx1"/>
                </a:solidFill>
                <a:effectLst/>
                <a:latin typeface="+mn-lt"/>
              </a:rPr>
              <a:t>Water Resources Research</a:t>
            </a:r>
            <a:r>
              <a:rPr lang="en-GB" sz="1200" b="0" i="0" dirty="0">
                <a:solidFill>
                  <a:schemeClr val="tx1"/>
                </a:solidFill>
                <a:effectLst/>
                <a:latin typeface="+mn-lt"/>
              </a:rPr>
              <a:t> 55 (11): 9962–76. </a:t>
            </a:r>
            <a:r>
              <a:rPr lang="en-GB" sz="1200" b="0" i="0" u="none" strike="noStrike" dirty="0">
                <a:solidFill>
                  <a:schemeClr val="tx1"/>
                </a:solidFill>
                <a:effectLst/>
                <a:latin typeface="+mn-lt"/>
                <a:hlinkClick r:id="rId9">
                  <a:extLst>
                    <a:ext uri="{A12FA001-AC4F-418D-AE19-62706E023703}">
                      <ahyp:hlinkClr xmlns:ahyp="http://schemas.microsoft.com/office/drawing/2018/hyperlinkcolor" val="tx"/>
                    </a:ext>
                  </a:extLst>
                </a:hlinkClick>
              </a:rPr>
              <a:t>https://doi.org/10.1029/2019WR025233</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Liu, Xiaoping, </a:t>
            </a:r>
            <a:r>
              <a:rPr lang="en-GB" sz="1200" b="0" i="0" dirty="0" err="1">
                <a:solidFill>
                  <a:schemeClr val="tx1"/>
                </a:solidFill>
                <a:effectLst/>
                <a:latin typeface="+mn-lt"/>
              </a:rPr>
              <a:t>Yinghuai</a:t>
            </a:r>
            <a:r>
              <a:rPr lang="en-GB" sz="1200" b="0" i="0" dirty="0">
                <a:solidFill>
                  <a:schemeClr val="tx1"/>
                </a:solidFill>
                <a:effectLst/>
                <a:latin typeface="+mn-lt"/>
              </a:rPr>
              <a:t> Huang, </a:t>
            </a:r>
            <a:r>
              <a:rPr lang="en-GB" sz="1200" b="0" i="0" dirty="0" err="1">
                <a:solidFill>
                  <a:schemeClr val="tx1"/>
                </a:solidFill>
                <a:effectLst/>
                <a:latin typeface="+mn-lt"/>
              </a:rPr>
              <a:t>Xiaocong</a:t>
            </a:r>
            <a:r>
              <a:rPr lang="en-GB" sz="1200" b="0" i="0" dirty="0">
                <a:solidFill>
                  <a:schemeClr val="tx1"/>
                </a:solidFill>
                <a:effectLst/>
                <a:latin typeface="+mn-lt"/>
              </a:rPr>
              <a:t> Xu, </a:t>
            </a:r>
            <a:r>
              <a:rPr lang="en-GB" sz="1200" b="0" i="0" dirty="0" err="1">
                <a:solidFill>
                  <a:schemeClr val="tx1"/>
                </a:solidFill>
                <a:effectLst/>
                <a:latin typeface="+mn-lt"/>
              </a:rPr>
              <a:t>Xuecao</a:t>
            </a:r>
            <a:r>
              <a:rPr lang="en-GB" sz="1200" b="0" i="0" dirty="0">
                <a:solidFill>
                  <a:schemeClr val="tx1"/>
                </a:solidFill>
                <a:effectLst/>
                <a:latin typeface="+mn-lt"/>
              </a:rPr>
              <a:t> Li, Xia Li, Philippe </a:t>
            </a:r>
            <a:r>
              <a:rPr lang="en-GB" sz="1200" b="0" i="0" dirty="0" err="1">
                <a:solidFill>
                  <a:schemeClr val="tx1"/>
                </a:solidFill>
                <a:effectLst/>
                <a:latin typeface="+mn-lt"/>
              </a:rPr>
              <a:t>Ciais</a:t>
            </a:r>
            <a:r>
              <a:rPr lang="en-GB" sz="1200" b="0" i="0" dirty="0">
                <a:solidFill>
                  <a:schemeClr val="tx1"/>
                </a:solidFill>
                <a:effectLst/>
                <a:latin typeface="+mn-lt"/>
              </a:rPr>
              <a:t>, </a:t>
            </a:r>
            <a:r>
              <a:rPr lang="en-GB" sz="1200" b="0" i="0" dirty="0" err="1">
                <a:solidFill>
                  <a:schemeClr val="tx1"/>
                </a:solidFill>
                <a:effectLst/>
                <a:latin typeface="+mn-lt"/>
              </a:rPr>
              <a:t>Peirong</a:t>
            </a:r>
            <a:r>
              <a:rPr lang="en-GB" sz="1200" b="0" i="0" dirty="0">
                <a:solidFill>
                  <a:schemeClr val="tx1"/>
                </a:solidFill>
                <a:effectLst/>
                <a:latin typeface="+mn-lt"/>
              </a:rPr>
              <a:t> Lin, et al. 2020. “High-spatiotemporal-resolution mapping of global urban change from 1985 to 2015.” </a:t>
            </a:r>
            <a:r>
              <a:rPr lang="en-GB" sz="1200" b="0" i="1" dirty="0">
                <a:solidFill>
                  <a:schemeClr val="tx1"/>
                </a:solidFill>
                <a:effectLst/>
                <a:latin typeface="+mn-lt"/>
              </a:rPr>
              <a:t>Nature Sustainability</a:t>
            </a:r>
            <a:r>
              <a:rPr lang="en-GB" sz="1200" b="0" i="0" dirty="0">
                <a:solidFill>
                  <a:schemeClr val="tx1"/>
                </a:solidFill>
                <a:effectLst/>
                <a:latin typeface="+mn-lt"/>
              </a:rPr>
              <a:t> 3 (7): 564–70. </a:t>
            </a:r>
            <a:r>
              <a:rPr lang="en-GB" sz="1200" b="0" i="0" u="none" strike="noStrike" dirty="0">
                <a:solidFill>
                  <a:schemeClr val="tx1"/>
                </a:solidFill>
                <a:effectLst/>
                <a:latin typeface="+mn-lt"/>
                <a:hlinkClick r:id="rId10">
                  <a:extLst>
                    <a:ext uri="{A12FA001-AC4F-418D-AE19-62706E023703}">
                      <ahyp:hlinkClr xmlns:ahyp="http://schemas.microsoft.com/office/drawing/2018/hyperlinkcolor" val="tx"/>
                    </a:ext>
                  </a:extLst>
                </a:hlinkClick>
              </a:rPr>
              <a:t>https://doi.org/10.1038/s41893-020-0521-x</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Ritchie, Hannah, and Max </a:t>
            </a:r>
            <a:r>
              <a:rPr lang="en-GB" sz="1200" b="0" i="0" dirty="0" err="1">
                <a:solidFill>
                  <a:schemeClr val="tx1"/>
                </a:solidFill>
                <a:effectLst/>
                <a:latin typeface="+mn-lt"/>
              </a:rPr>
              <a:t>Roser</a:t>
            </a:r>
            <a:r>
              <a:rPr lang="en-GB" sz="1200" b="0" i="0" dirty="0">
                <a:solidFill>
                  <a:schemeClr val="tx1"/>
                </a:solidFill>
                <a:effectLst/>
                <a:latin typeface="+mn-lt"/>
              </a:rPr>
              <a:t>. 2014. “Natural Disasters.” </a:t>
            </a:r>
            <a:r>
              <a:rPr lang="en-GB" sz="1200" b="0" i="1" dirty="0">
                <a:solidFill>
                  <a:schemeClr val="tx1"/>
                </a:solidFill>
                <a:effectLst/>
                <a:latin typeface="+mn-lt"/>
              </a:rPr>
              <a:t>Our World in Data</a:t>
            </a:r>
            <a:r>
              <a:rPr lang="en-GB" sz="1200" b="0" i="0" dirty="0">
                <a:solidFill>
                  <a:schemeClr val="tx1"/>
                </a:solidFill>
                <a:effectLst/>
                <a:latin typeface="+mn-lt"/>
              </a:rPr>
              <a:t>.</a:t>
            </a:r>
          </a:p>
          <a:p>
            <a:pPr marL="0" indent="0" algn="l">
              <a:buNone/>
            </a:pPr>
            <a:r>
              <a:rPr lang="en-GB" sz="1200" b="0" i="0" dirty="0" err="1">
                <a:solidFill>
                  <a:schemeClr val="tx1"/>
                </a:solidFill>
                <a:effectLst/>
                <a:latin typeface="+mn-lt"/>
              </a:rPr>
              <a:t>Tanoue</a:t>
            </a:r>
            <a:r>
              <a:rPr lang="en-GB" sz="1200" b="0" i="0" dirty="0">
                <a:solidFill>
                  <a:schemeClr val="tx1"/>
                </a:solidFill>
                <a:effectLst/>
                <a:latin typeface="+mn-lt"/>
              </a:rPr>
              <a:t>, Masahiro, Yukiko </a:t>
            </a:r>
            <a:r>
              <a:rPr lang="en-GB" sz="1200" b="0" i="0" dirty="0" err="1">
                <a:solidFill>
                  <a:schemeClr val="tx1"/>
                </a:solidFill>
                <a:effectLst/>
                <a:latin typeface="+mn-lt"/>
              </a:rPr>
              <a:t>Hirabayashi</a:t>
            </a:r>
            <a:r>
              <a:rPr lang="en-GB" sz="1200" b="0" i="0" dirty="0">
                <a:solidFill>
                  <a:schemeClr val="tx1"/>
                </a:solidFill>
                <a:effectLst/>
                <a:latin typeface="+mn-lt"/>
              </a:rPr>
              <a:t>, and Hiroaki </a:t>
            </a:r>
            <a:r>
              <a:rPr lang="en-GB" sz="1200" b="0" i="0" dirty="0" err="1">
                <a:solidFill>
                  <a:schemeClr val="tx1"/>
                </a:solidFill>
                <a:effectLst/>
                <a:latin typeface="+mn-lt"/>
              </a:rPr>
              <a:t>Ikeuchi</a:t>
            </a:r>
            <a:r>
              <a:rPr lang="en-GB" sz="1200" b="0" i="0" dirty="0">
                <a:solidFill>
                  <a:schemeClr val="tx1"/>
                </a:solidFill>
                <a:effectLst/>
                <a:latin typeface="+mn-lt"/>
              </a:rPr>
              <a:t>. 2016. “Global-scale river flood vulnerability in the last 50 years.” </a:t>
            </a:r>
            <a:r>
              <a:rPr lang="en-GB" sz="1200" b="0" i="1" dirty="0">
                <a:solidFill>
                  <a:schemeClr val="tx1"/>
                </a:solidFill>
                <a:effectLst/>
                <a:latin typeface="+mn-lt"/>
              </a:rPr>
              <a:t>Scientific Reports</a:t>
            </a:r>
            <a:r>
              <a:rPr lang="en-GB" sz="1200" b="0" i="0" dirty="0">
                <a:solidFill>
                  <a:schemeClr val="tx1"/>
                </a:solidFill>
                <a:effectLst/>
                <a:latin typeface="+mn-lt"/>
              </a:rPr>
              <a:t> 6: 1–9. </a:t>
            </a:r>
            <a:r>
              <a:rPr lang="en-GB" sz="1200" b="0" i="0" u="none" strike="noStrike" dirty="0">
                <a:solidFill>
                  <a:schemeClr val="tx1"/>
                </a:solidFill>
                <a:effectLst/>
                <a:latin typeface="+mn-lt"/>
                <a:hlinkClick r:id="rId11">
                  <a:extLst>
                    <a:ext uri="{A12FA001-AC4F-418D-AE19-62706E023703}">
                      <ahyp:hlinkClr xmlns:ahyp="http://schemas.microsoft.com/office/drawing/2018/hyperlinkcolor" val="tx"/>
                    </a:ext>
                  </a:extLst>
                </a:hlinkClick>
              </a:rPr>
              <a:t>https://doi.org/10.1038/srep36021</a:t>
            </a:r>
            <a:r>
              <a:rPr lang="en-GB" sz="1200" b="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What are the future challenges?</a:t>
            </a:r>
            <a:endParaRPr sz="2800" dirty="0">
              <a:solidFill>
                <a:srgbClr val="C00000"/>
              </a:solidFill>
            </a:endParaRPr>
          </a:p>
        </p:txBody>
      </p:sp>
    </p:spTree>
    <p:extLst>
      <p:ext uri="{BB962C8B-B14F-4D97-AF65-F5344CB8AC3E}">
        <p14:creationId xmlns:p14="http://schemas.microsoft.com/office/powerpoint/2010/main" val="89450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2578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Learn what a climate model is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Compare and contrast the outcomes of different climate scenarios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Recognise that climate impacts may differ across regions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Projecting Future Climate</a:t>
            </a:r>
            <a:endParaRPr lang="sv-SE" sz="2800" dirty="0">
              <a:solidFill>
                <a:srgbClr val="C00000"/>
              </a:solidFill>
            </a:endParaRPr>
          </a:p>
        </p:txBody>
      </p:sp>
      <p:pic>
        <p:nvPicPr>
          <p:cNvPr id="5" name="Picture 4">
            <a:extLst>
              <a:ext uri="{FF2B5EF4-FFF2-40B4-BE49-F238E27FC236}">
                <a16:creationId xmlns:a16="http://schemas.microsoft.com/office/drawing/2014/main" id="{C5FA77C5-2F9D-41E6-8C89-0ED6C13A2739}"/>
              </a:ext>
            </a:extLst>
          </p:cNvPr>
          <p:cNvPicPr>
            <a:picLocks noChangeAspect="1"/>
          </p:cNvPicPr>
          <p:nvPr/>
        </p:nvPicPr>
        <p:blipFill>
          <a:blip r:embed="rId3"/>
          <a:stretch>
            <a:fillRect/>
          </a:stretch>
        </p:blipFill>
        <p:spPr>
          <a:xfrm>
            <a:off x="7282672" y="1231899"/>
            <a:ext cx="3583134" cy="4712159"/>
          </a:xfrm>
          <a:prstGeom prst="rect">
            <a:avLst/>
          </a:prstGeom>
        </p:spPr>
      </p:pic>
    </p:spTree>
    <p:extLst>
      <p:ext uri="{BB962C8B-B14F-4D97-AF65-F5344CB8AC3E}">
        <p14:creationId xmlns:p14="http://schemas.microsoft.com/office/powerpoint/2010/main" val="3840193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endParaRPr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Projecting Future Climate</a:t>
            </a:r>
            <a:endParaRPr sz="2800" dirty="0">
              <a:solidFill>
                <a:srgbClr val="C00000"/>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200" y="1865376"/>
            <a:ext cx="4675632" cy="338554"/>
          </a:xfrm>
          <a:prstGeom prst="rect">
            <a:avLst/>
          </a:prstGeom>
          <a:noFill/>
        </p:spPr>
        <p:txBody>
          <a:bodyPr wrap="square" rtlCol="0">
            <a:spAutoFit/>
          </a:bodyPr>
          <a:lstStyle/>
          <a:p>
            <a:endParaRPr lang="en-GB" sz="1600" dirty="0"/>
          </a:p>
        </p:txBody>
      </p:sp>
      <p:sp>
        <p:nvSpPr>
          <p:cNvPr id="11" name="TextBox 10">
            <a:extLst>
              <a:ext uri="{FF2B5EF4-FFF2-40B4-BE49-F238E27FC236}">
                <a16:creationId xmlns:a16="http://schemas.microsoft.com/office/drawing/2014/main" id="{69CB2DEE-3721-42E2-8BA6-9D88BD2A1481}"/>
              </a:ext>
            </a:extLst>
          </p:cNvPr>
          <p:cNvSpPr txBox="1"/>
          <p:nvPr/>
        </p:nvSpPr>
        <p:spPr>
          <a:xfrm>
            <a:off x="838198" y="1735587"/>
            <a:ext cx="4976006" cy="4770537"/>
          </a:xfrm>
          <a:prstGeom prst="rect">
            <a:avLst/>
          </a:prstGeom>
          <a:noFill/>
        </p:spPr>
        <p:txBody>
          <a:bodyPr wrap="square">
            <a:spAutoFit/>
          </a:bodyPr>
          <a:lstStyle/>
          <a:p>
            <a:pPr marL="285750" indent="-285750" algn="l">
              <a:buSzPct val="120000"/>
              <a:buFont typeface="Arial" panose="020B0604020202020204" pitchFamily="34" charset="0"/>
              <a:buChar char="•"/>
            </a:pPr>
            <a:r>
              <a:rPr lang="en-GB" sz="1600" b="1" dirty="0">
                <a:solidFill>
                  <a:schemeClr val="tx1"/>
                </a:solidFill>
                <a:latin typeface="+mn-lt"/>
              </a:rPr>
              <a:t>C</a:t>
            </a:r>
            <a:r>
              <a:rPr lang="en-GB" sz="1600" b="1" i="0" dirty="0">
                <a:solidFill>
                  <a:schemeClr val="tx1"/>
                </a:solidFill>
                <a:effectLst/>
                <a:latin typeface="+mn-lt"/>
              </a:rPr>
              <a:t>limate</a:t>
            </a:r>
            <a:r>
              <a:rPr lang="en-GB" sz="1600" b="0" i="0" dirty="0">
                <a:solidFill>
                  <a:schemeClr val="tx1"/>
                </a:solidFill>
                <a:effectLst/>
                <a:latin typeface="+mn-lt"/>
              </a:rPr>
              <a:t> = average of daily weather over a period of around 30 years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dirty="0">
                <a:solidFill>
                  <a:schemeClr val="tx1"/>
                </a:solidFill>
                <a:latin typeface="+mn-lt"/>
              </a:rPr>
              <a:t>A</a:t>
            </a:r>
            <a:r>
              <a:rPr lang="en-GB" sz="1600" b="0" i="0" dirty="0">
                <a:solidFill>
                  <a:schemeClr val="tx1"/>
                </a:solidFill>
                <a:effectLst/>
                <a:latin typeface="+mn-lt"/>
              </a:rPr>
              <a:t>lthough weather changes from day to day, the climate in a certain location should be fixed</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But </a:t>
            </a:r>
            <a:r>
              <a:rPr lang="en-GB" sz="1600" dirty="0">
                <a:solidFill>
                  <a:schemeClr val="tx1"/>
                </a:solidFill>
                <a:latin typeface="+mn-lt"/>
              </a:rPr>
              <a:t>the </a:t>
            </a:r>
            <a:r>
              <a:rPr lang="en-GB" sz="1600" b="0" i="0" dirty="0">
                <a:solidFill>
                  <a:schemeClr val="tx1"/>
                </a:solidFill>
                <a:effectLst/>
                <a:latin typeface="+mn-lt"/>
              </a:rPr>
              <a:t>global average temperature over time (since 1850) shows that the </a:t>
            </a:r>
            <a:r>
              <a:rPr lang="en-GB" sz="1600" b="1" i="0" dirty="0">
                <a:solidFill>
                  <a:schemeClr val="tx1"/>
                </a:solidFill>
                <a:effectLst/>
                <a:latin typeface="+mn-lt"/>
              </a:rPr>
              <a:t>climate is changing over time</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The main cause of the increase in temperature, and hence shift in climate, is the </a:t>
            </a:r>
            <a:r>
              <a:rPr lang="en-GB" sz="1600" b="1" i="0" dirty="0">
                <a:solidFill>
                  <a:schemeClr val="tx1"/>
                </a:solidFill>
                <a:effectLst/>
                <a:latin typeface="+mn-lt"/>
              </a:rPr>
              <a:t>anthropogenic carbon dioxide emissions</a:t>
            </a:r>
            <a:r>
              <a:rPr lang="en-GB" sz="1600" b="0" i="0" dirty="0">
                <a:solidFill>
                  <a:schemeClr val="tx1"/>
                </a:solidFill>
                <a:effectLst/>
                <a:latin typeface="+mn-lt"/>
              </a:rPr>
              <a:t> we put into the atmosphere, which </a:t>
            </a:r>
            <a:r>
              <a:rPr lang="en-GB" sz="1600" b="1" i="0" dirty="0">
                <a:solidFill>
                  <a:schemeClr val="tx1"/>
                </a:solidFill>
                <a:effectLst/>
                <a:latin typeface="+mn-lt"/>
              </a:rPr>
              <a:t>cause the climate to change and directly affects the key climate variables such as temperature, precipitation and wind speed</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More information can be found </a:t>
            </a:r>
            <a:r>
              <a:rPr lang="en-GB" sz="1600" b="1"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here</a:t>
            </a:r>
            <a:endParaRPr lang="en-GB" sz="1600" b="1" i="0" dirty="0">
              <a:solidFill>
                <a:schemeClr val="tx1"/>
              </a:solidFill>
              <a:effectLst/>
              <a:latin typeface="+mn-lt"/>
            </a:endParaRPr>
          </a:p>
        </p:txBody>
      </p:sp>
      <p:pic>
        <p:nvPicPr>
          <p:cNvPr id="7" name="Picture 6">
            <a:extLst>
              <a:ext uri="{FF2B5EF4-FFF2-40B4-BE49-F238E27FC236}">
                <a16:creationId xmlns:a16="http://schemas.microsoft.com/office/drawing/2014/main" id="{CCC80CDF-3E8F-4BD8-A418-1AE69A33835B}"/>
              </a:ext>
            </a:extLst>
          </p:cNvPr>
          <p:cNvPicPr>
            <a:picLocks noChangeAspect="1"/>
          </p:cNvPicPr>
          <p:nvPr/>
        </p:nvPicPr>
        <p:blipFill>
          <a:blip r:embed="rId4"/>
          <a:stretch>
            <a:fillRect/>
          </a:stretch>
        </p:blipFill>
        <p:spPr>
          <a:xfrm>
            <a:off x="5747312" y="2091943"/>
            <a:ext cx="5920633" cy="3121009"/>
          </a:xfrm>
          <a:prstGeom prst="rect">
            <a:avLst/>
          </a:prstGeom>
        </p:spPr>
      </p:pic>
      <p:sp>
        <p:nvSpPr>
          <p:cNvPr id="9" name="TextBox 8">
            <a:extLst>
              <a:ext uri="{FF2B5EF4-FFF2-40B4-BE49-F238E27FC236}">
                <a16:creationId xmlns:a16="http://schemas.microsoft.com/office/drawing/2014/main" id="{BB45430B-4CE5-4913-A4EF-48837DBBAD05}"/>
              </a:ext>
            </a:extLst>
          </p:cNvPr>
          <p:cNvSpPr txBox="1"/>
          <p:nvPr/>
        </p:nvSpPr>
        <p:spPr>
          <a:xfrm>
            <a:off x="5312075" y="5470418"/>
            <a:ext cx="6094562" cy="246221"/>
          </a:xfrm>
          <a:prstGeom prst="rect">
            <a:avLst/>
          </a:prstGeom>
          <a:noFill/>
        </p:spPr>
        <p:txBody>
          <a:bodyPr wrap="square">
            <a:spAutoFit/>
          </a:bodyPr>
          <a:lstStyle/>
          <a:p>
            <a:pPr algn="r"/>
            <a:r>
              <a:rPr lang="en-GB" sz="1000" i="1" dirty="0">
                <a:solidFill>
                  <a:srgbClr val="444444"/>
                </a:solidFill>
                <a:latin typeface="+mn-lt"/>
              </a:rPr>
              <a:t>(European Environmental Agence 2020)</a:t>
            </a:r>
          </a:p>
        </p:txBody>
      </p:sp>
    </p:spTree>
    <p:extLst>
      <p:ext uri="{BB962C8B-B14F-4D97-AF65-F5344CB8AC3E}">
        <p14:creationId xmlns:p14="http://schemas.microsoft.com/office/powerpoint/2010/main" val="3427707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5257801"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Global climate models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latin typeface="+mn-lt"/>
            </a:endParaRPr>
          </a:p>
          <a:p>
            <a:pPr marL="285750" indent="-285750" algn="l">
              <a:buSzPct val="120000"/>
              <a:buFont typeface="Arial" panose="020B0604020202020204" pitchFamily="34" charset="0"/>
              <a:buChar char="•"/>
            </a:pPr>
            <a:r>
              <a:rPr lang="en-GB" sz="1600" b="1" i="0" dirty="0">
                <a:solidFill>
                  <a:schemeClr val="tx1"/>
                </a:solidFill>
                <a:effectLst/>
                <a:latin typeface="+mn-lt"/>
              </a:rPr>
              <a:t>General Circulation Models (GCMs) </a:t>
            </a:r>
            <a:r>
              <a:rPr lang="en-GB" sz="1600" b="0" i="0" dirty="0">
                <a:solidFill>
                  <a:schemeClr val="tx1"/>
                </a:solidFill>
                <a:effectLst/>
                <a:latin typeface="+mn-lt"/>
              </a:rPr>
              <a:t>are numerical models that simulate physical, biological, and chemical processes in the Earth's atmosphere, oceans, cryosphere, and land surface to predict future climate changes</a:t>
            </a:r>
          </a:p>
          <a:p>
            <a:pPr marL="285750" indent="-285750" algn="l">
              <a:buSzPct val="120000"/>
              <a:buFont typeface="Arial" panose="020B0604020202020204" pitchFamily="34" charset="0"/>
              <a:buChar char="•"/>
            </a:pPr>
            <a:r>
              <a:rPr lang="en-GB" sz="1600" b="0" i="0" dirty="0">
                <a:solidFill>
                  <a:schemeClr val="tx1"/>
                </a:solidFill>
                <a:effectLst/>
                <a:latin typeface="+mn-lt"/>
              </a:rPr>
              <a:t>These models divide the Earth into </a:t>
            </a:r>
            <a:r>
              <a:rPr lang="en-GB" sz="1600" b="1" i="0" dirty="0">
                <a:solidFill>
                  <a:schemeClr val="tx1"/>
                </a:solidFill>
                <a:effectLst/>
                <a:latin typeface="+mn-lt"/>
              </a:rPr>
              <a:t>grid cells and layers</a:t>
            </a:r>
            <a:r>
              <a:rPr lang="en-GB" sz="1600" b="0" i="0" dirty="0">
                <a:solidFill>
                  <a:schemeClr val="tx1"/>
                </a:solidFill>
                <a:effectLst/>
                <a:latin typeface="+mn-lt"/>
              </a:rPr>
              <a:t>, with most having a spatial resolution of around 100 km, which has improved from the 500 km resolution of early models in 1990 </a:t>
            </a:r>
          </a:p>
          <a:p>
            <a:pPr marL="285750" indent="-285750" algn="l">
              <a:buSzPct val="120000"/>
              <a:buFont typeface="Arial" panose="020B0604020202020204" pitchFamily="34" charset="0"/>
              <a:buChar char="•"/>
            </a:pPr>
            <a:r>
              <a:rPr lang="en-GB" sz="1600" b="0" i="0" dirty="0">
                <a:solidFill>
                  <a:schemeClr val="tx1"/>
                </a:solidFill>
                <a:effectLst/>
                <a:latin typeface="+mn-lt"/>
              </a:rPr>
              <a:t>GCMs </a:t>
            </a:r>
            <a:r>
              <a:rPr lang="en-GB" sz="1600" b="1" i="0" dirty="0">
                <a:solidFill>
                  <a:schemeClr val="tx1"/>
                </a:solidFill>
                <a:effectLst/>
                <a:latin typeface="+mn-lt"/>
              </a:rPr>
              <a:t>solve complex equations numerically</a:t>
            </a:r>
            <a:r>
              <a:rPr lang="en-GB" sz="1600" b="0" i="0" dirty="0">
                <a:solidFill>
                  <a:schemeClr val="tx1"/>
                </a:solidFill>
                <a:effectLst/>
                <a:latin typeface="+mn-lt"/>
              </a:rPr>
              <a:t>, providing averaged results over regions and time rather than exact solutions</a:t>
            </a:r>
          </a:p>
          <a:p>
            <a:pPr marL="285750" indent="-285750" algn="l">
              <a:buSzPct val="120000"/>
              <a:buFont typeface="Arial" panose="020B0604020202020204" pitchFamily="34" charset="0"/>
              <a:buChar char="•"/>
            </a:pPr>
            <a:r>
              <a:rPr lang="en-GB" sz="1600" b="0" i="0" dirty="0">
                <a:solidFill>
                  <a:schemeClr val="tx1"/>
                </a:solidFill>
                <a:effectLst/>
                <a:latin typeface="+mn-lt"/>
              </a:rPr>
              <a:t>Key inputs for GCMs include external factors such as greenhouse gases (e.g., carbon dioxide, methane) which are crucial for validating models against observed temperature trends before making future projections</a:t>
            </a:r>
            <a:endParaRPr lang="en-GB" b="1"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Projecting Future Climate</a:t>
            </a:r>
            <a:endParaRPr sz="2800" dirty="0">
              <a:solidFill>
                <a:srgbClr val="C00000"/>
              </a:solidFill>
            </a:endParaRPr>
          </a:p>
        </p:txBody>
      </p:sp>
      <p:pic>
        <p:nvPicPr>
          <p:cNvPr id="7" name="Picture 6">
            <a:extLst>
              <a:ext uri="{FF2B5EF4-FFF2-40B4-BE49-F238E27FC236}">
                <a16:creationId xmlns:a16="http://schemas.microsoft.com/office/drawing/2014/main" id="{BF93E295-61D2-459E-A43B-E339A64792C1}"/>
              </a:ext>
            </a:extLst>
          </p:cNvPr>
          <p:cNvPicPr>
            <a:picLocks noChangeAspect="1"/>
          </p:cNvPicPr>
          <p:nvPr/>
        </p:nvPicPr>
        <p:blipFill rotWithShape="1">
          <a:blip r:embed="rId3"/>
          <a:srcRect r="12087"/>
          <a:stretch/>
        </p:blipFill>
        <p:spPr>
          <a:xfrm>
            <a:off x="6096000" y="1623444"/>
            <a:ext cx="5626154" cy="4002656"/>
          </a:xfrm>
          <a:prstGeom prst="rect">
            <a:avLst/>
          </a:prstGeom>
        </p:spPr>
      </p:pic>
      <p:sp>
        <p:nvSpPr>
          <p:cNvPr id="14" name="TextBox 13">
            <a:extLst>
              <a:ext uri="{FF2B5EF4-FFF2-40B4-BE49-F238E27FC236}">
                <a16:creationId xmlns:a16="http://schemas.microsoft.com/office/drawing/2014/main" id="{52CE8407-FA42-45AD-8EA0-CB3E0FE811D3}"/>
              </a:ext>
            </a:extLst>
          </p:cNvPr>
          <p:cNvSpPr txBox="1"/>
          <p:nvPr/>
        </p:nvSpPr>
        <p:spPr>
          <a:xfrm>
            <a:off x="6280176" y="5649493"/>
            <a:ext cx="5257801" cy="246221"/>
          </a:xfrm>
          <a:prstGeom prst="rect">
            <a:avLst/>
          </a:prstGeom>
          <a:noFill/>
        </p:spPr>
        <p:txBody>
          <a:bodyPr wrap="square">
            <a:spAutoFit/>
          </a:bodyPr>
          <a:lstStyle/>
          <a:p>
            <a:pPr algn="r"/>
            <a:r>
              <a:rPr lang="en-GB" sz="1000" i="1" dirty="0">
                <a:solidFill>
                  <a:srgbClr val="444444"/>
                </a:solidFill>
                <a:latin typeface="+mn-lt"/>
              </a:rPr>
              <a:t>(GFDL, n.d.)</a:t>
            </a:r>
          </a:p>
        </p:txBody>
      </p:sp>
    </p:spTree>
    <p:extLst>
      <p:ext uri="{BB962C8B-B14F-4D97-AF65-F5344CB8AC3E}">
        <p14:creationId xmlns:p14="http://schemas.microsoft.com/office/powerpoint/2010/main" val="3001247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Representative Concentration Pathways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Projecting Future Climate</a:t>
            </a:r>
            <a:endParaRPr sz="2800" dirty="0">
              <a:solidFill>
                <a:srgbClr val="C00000"/>
              </a:solidFill>
            </a:endParaRPr>
          </a:p>
        </p:txBody>
      </p:sp>
      <p:sp>
        <p:nvSpPr>
          <p:cNvPr id="11" name="Google Shape;168;p13">
            <a:extLst>
              <a:ext uri="{FF2B5EF4-FFF2-40B4-BE49-F238E27FC236}">
                <a16:creationId xmlns:a16="http://schemas.microsoft.com/office/drawing/2014/main" id="{395B22CB-1CFD-4A3C-9D0C-26519DA8EE10}"/>
              </a:ext>
            </a:extLst>
          </p:cNvPr>
          <p:cNvSpPr txBox="1">
            <a:spLocks/>
          </p:cNvSpPr>
          <p:nvPr/>
        </p:nvSpPr>
        <p:spPr>
          <a:xfrm>
            <a:off x="838200" y="1649819"/>
            <a:ext cx="4656826"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l">
              <a:buSzPct val="120000"/>
              <a:buFont typeface="Arial" panose="020B0604020202020204" pitchFamily="34" charset="0"/>
              <a:buChar char="•"/>
            </a:pPr>
            <a:r>
              <a:rPr lang="en-GB" sz="1400" b="0" i="0" dirty="0">
                <a:solidFill>
                  <a:schemeClr val="tx1"/>
                </a:solidFill>
                <a:effectLst/>
                <a:latin typeface="+mn-lt"/>
              </a:rPr>
              <a:t>Representative Concentration Pathways (RCPs) provide plausible descriptions of the future, based on </a:t>
            </a:r>
            <a:r>
              <a:rPr lang="en-GB" sz="1400" b="1" i="0" dirty="0">
                <a:solidFill>
                  <a:schemeClr val="tx1"/>
                </a:solidFill>
                <a:effectLst/>
                <a:latin typeface="+mn-lt"/>
              </a:rPr>
              <a:t>socio-economic scenarios of how global society grows and develops</a:t>
            </a:r>
          </a:p>
          <a:p>
            <a:pPr marL="285750" indent="-285750" algn="l">
              <a:buSzPct val="120000"/>
              <a:buFont typeface="Arial" panose="020B0604020202020204" pitchFamily="34" charset="0"/>
              <a:buChar char="•"/>
            </a:pPr>
            <a:r>
              <a:rPr lang="en-GB" sz="1400" b="0" i="0" dirty="0">
                <a:solidFill>
                  <a:schemeClr val="tx1"/>
                </a:solidFill>
                <a:effectLst/>
                <a:latin typeface="+mn-lt"/>
              </a:rPr>
              <a:t>The main RCP scenarios used are </a:t>
            </a:r>
            <a:r>
              <a:rPr lang="en-GB" sz="1400" i="0" dirty="0">
                <a:solidFill>
                  <a:schemeClr val="tx1"/>
                </a:solidFill>
                <a:effectLst/>
                <a:latin typeface="+mn-lt"/>
              </a:rPr>
              <a:t>RCP2.6, RCP4.5, RCP6.0 and RCP8.5</a:t>
            </a:r>
            <a:r>
              <a:rPr lang="en-GB" sz="1400" b="0" i="0" dirty="0">
                <a:solidFill>
                  <a:schemeClr val="tx1"/>
                </a:solidFill>
                <a:effectLst/>
                <a:latin typeface="+mn-lt"/>
              </a:rPr>
              <a:t>, with the number indicating the total amount of carbon dioxide (CO2) emissions in the atmosphere in 2100 (in Giga tonnes)</a:t>
            </a:r>
          </a:p>
          <a:p>
            <a:pPr marL="285750" indent="-285750" algn="l">
              <a:buSzPct val="120000"/>
              <a:buFont typeface="Arial" panose="020B0604020202020204" pitchFamily="34" charset="0"/>
              <a:buChar char="•"/>
            </a:pPr>
            <a:r>
              <a:rPr lang="en-GB" sz="1400" b="1" i="0" dirty="0">
                <a:solidFill>
                  <a:schemeClr val="tx1"/>
                </a:solidFill>
                <a:effectLst/>
                <a:latin typeface="+mn-lt"/>
              </a:rPr>
              <a:t>RCP2.6</a:t>
            </a:r>
            <a:r>
              <a:rPr lang="en-GB" sz="1400" b="0" i="0" dirty="0">
                <a:solidFill>
                  <a:schemeClr val="tx1"/>
                </a:solidFill>
                <a:effectLst/>
                <a:latin typeface="+mn-lt"/>
              </a:rPr>
              <a:t> is a very </a:t>
            </a:r>
            <a:r>
              <a:rPr lang="en-GB" sz="1400" b="1" i="0" dirty="0">
                <a:solidFill>
                  <a:schemeClr val="tx1"/>
                </a:solidFill>
                <a:effectLst/>
                <a:latin typeface="+mn-lt"/>
              </a:rPr>
              <a:t>ambitious scenario </a:t>
            </a:r>
            <a:r>
              <a:rPr lang="en-GB" sz="1400" b="0" i="0" dirty="0">
                <a:solidFill>
                  <a:schemeClr val="tx1"/>
                </a:solidFill>
                <a:effectLst/>
                <a:latin typeface="+mn-lt"/>
              </a:rPr>
              <a:t>with moderate population growth, continuous economic growth, low energy consumption and very low oil consumption, resulting in a strongly decarbonized economy with low CO</a:t>
            </a:r>
            <a:r>
              <a:rPr lang="en-GB" sz="1400" b="0" i="0" baseline="-25000" dirty="0">
                <a:solidFill>
                  <a:schemeClr val="tx1"/>
                </a:solidFill>
                <a:effectLst/>
                <a:latin typeface="+mn-lt"/>
              </a:rPr>
              <a:t>2</a:t>
            </a:r>
            <a:r>
              <a:rPr lang="en-GB" sz="1400" b="0" i="0" dirty="0">
                <a:solidFill>
                  <a:schemeClr val="tx1"/>
                </a:solidFill>
                <a:effectLst/>
                <a:latin typeface="+mn-lt"/>
              </a:rPr>
              <a:t> concentrations</a:t>
            </a:r>
          </a:p>
          <a:p>
            <a:pPr marL="285750" indent="-285750" algn="l">
              <a:buSzPct val="120000"/>
              <a:buFont typeface="Arial" panose="020B0604020202020204" pitchFamily="34" charset="0"/>
              <a:buChar char="•"/>
            </a:pPr>
            <a:r>
              <a:rPr lang="en-GB" sz="1400" b="1" i="0" dirty="0">
                <a:solidFill>
                  <a:schemeClr val="tx1"/>
                </a:solidFill>
                <a:effectLst/>
                <a:latin typeface="+mn-lt"/>
              </a:rPr>
              <a:t>RCP8.5 </a:t>
            </a:r>
            <a:r>
              <a:rPr lang="en-GB" sz="1400" b="0" i="0" dirty="0">
                <a:solidFill>
                  <a:schemeClr val="tx1"/>
                </a:solidFill>
                <a:effectLst/>
                <a:latin typeface="+mn-lt"/>
              </a:rPr>
              <a:t>covers high population growth, moderate GDP growth, large and primarily fossil-fuel dependent energy consumption, </a:t>
            </a:r>
            <a:r>
              <a:rPr lang="en-GB" sz="1400" b="1" i="0" dirty="0">
                <a:solidFill>
                  <a:schemeClr val="tx1"/>
                </a:solidFill>
                <a:effectLst/>
                <a:latin typeface="+mn-lt"/>
              </a:rPr>
              <a:t>resulting in very high CO</a:t>
            </a:r>
            <a:r>
              <a:rPr lang="en-GB" sz="1400" b="1" i="0" baseline="-25000" dirty="0">
                <a:solidFill>
                  <a:schemeClr val="tx1"/>
                </a:solidFill>
                <a:effectLst/>
                <a:latin typeface="+mn-lt"/>
              </a:rPr>
              <a:t>2</a:t>
            </a:r>
            <a:r>
              <a:rPr lang="en-GB" sz="1400" b="1" i="0" dirty="0">
                <a:solidFill>
                  <a:schemeClr val="tx1"/>
                </a:solidFill>
                <a:effectLst/>
                <a:latin typeface="+mn-lt"/>
              </a:rPr>
              <a:t> concentrations</a:t>
            </a:r>
          </a:p>
          <a:p>
            <a:pPr marL="285750" indent="-285750" algn="l">
              <a:buSzPct val="120000"/>
              <a:buFont typeface="Arial" panose="020B0604020202020204" pitchFamily="34" charset="0"/>
              <a:buChar char="•"/>
            </a:pPr>
            <a:r>
              <a:rPr lang="en-GB" sz="1400" b="0" i="0" dirty="0">
                <a:solidFill>
                  <a:schemeClr val="tx1"/>
                </a:solidFill>
                <a:effectLst/>
                <a:latin typeface="+mn-lt"/>
              </a:rPr>
              <a:t>These scenarios help us to </a:t>
            </a:r>
            <a:r>
              <a:rPr lang="en-GB" sz="1400" b="1" i="0" dirty="0">
                <a:solidFill>
                  <a:schemeClr val="tx1"/>
                </a:solidFill>
                <a:effectLst/>
                <a:latin typeface="+mn-lt"/>
              </a:rPr>
              <a:t>explore alternative futures</a:t>
            </a:r>
            <a:r>
              <a:rPr lang="en-GB" sz="1400" b="0" i="0" dirty="0">
                <a:solidFill>
                  <a:schemeClr val="tx1"/>
                </a:solidFill>
                <a:effectLst/>
                <a:latin typeface="+mn-lt"/>
              </a:rPr>
              <a:t>, including the associated uncertainty in how the climate might change</a:t>
            </a:r>
            <a:br>
              <a:rPr lang="en-GB" sz="1400" dirty="0">
                <a:solidFill>
                  <a:schemeClr val="tx1"/>
                </a:solidFill>
                <a:latin typeface="+mn-lt"/>
              </a:rPr>
            </a:br>
            <a:endParaRPr lang="en-GB" sz="1400" b="1" dirty="0">
              <a:solidFill>
                <a:schemeClr val="tx1"/>
              </a:solidFill>
              <a:latin typeface="+mn-lt"/>
            </a:endParaRPr>
          </a:p>
        </p:txBody>
      </p:sp>
      <p:pic>
        <p:nvPicPr>
          <p:cNvPr id="9" name="Picture 8">
            <a:extLst>
              <a:ext uri="{FF2B5EF4-FFF2-40B4-BE49-F238E27FC236}">
                <a16:creationId xmlns:a16="http://schemas.microsoft.com/office/drawing/2014/main" id="{5F2B39A3-50F7-4568-A484-4E917B0F7BBE}"/>
              </a:ext>
            </a:extLst>
          </p:cNvPr>
          <p:cNvPicPr>
            <a:picLocks noChangeAspect="1"/>
          </p:cNvPicPr>
          <p:nvPr/>
        </p:nvPicPr>
        <p:blipFill>
          <a:blip r:embed="rId3"/>
          <a:stretch>
            <a:fillRect/>
          </a:stretch>
        </p:blipFill>
        <p:spPr>
          <a:xfrm>
            <a:off x="6300429" y="186563"/>
            <a:ext cx="4249678" cy="1944247"/>
          </a:xfrm>
          <a:prstGeom prst="rect">
            <a:avLst/>
          </a:prstGeom>
        </p:spPr>
      </p:pic>
      <p:grpSp>
        <p:nvGrpSpPr>
          <p:cNvPr id="18" name="Group 17">
            <a:extLst>
              <a:ext uri="{FF2B5EF4-FFF2-40B4-BE49-F238E27FC236}">
                <a16:creationId xmlns:a16="http://schemas.microsoft.com/office/drawing/2014/main" id="{591821C5-50A1-48CD-B8E7-327D5B451FB7}"/>
              </a:ext>
            </a:extLst>
          </p:cNvPr>
          <p:cNvGrpSpPr/>
          <p:nvPr/>
        </p:nvGrpSpPr>
        <p:grpSpPr>
          <a:xfrm>
            <a:off x="6892955" y="2288822"/>
            <a:ext cx="3438493" cy="3839384"/>
            <a:chOff x="7013725" y="2502237"/>
            <a:chExt cx="3438493" cy="3839384"/>
          </a:xfrm>
        </p:grpSpPr>
        <p:pic>
          <p:nvPicPr>
            <p:cNvPr id="13" name="Picture 12">
              <a:extLst>
                <a:ext uri="{FF2B5EF4-FFF2-40B4-BE49-F238E27FC236}">
                  <a16:creationId xmlns:a16="http://schemas.microsoft.com/office/drawing/2014/main" id="{726EA165-9CEA-43C3-8874-B86C2A25ECF1}"/>
                </a:ext>
              </a:extLst>
            </p:cNvPr>
            <p:cNvPicPr>
              <a:picLocks noChangeAspect="1"/>
            </p:cNvPicPr>
            <p:nvPr/>
          </p:nvPicPr>
          <p:blipFill>
            <a:blip r:embed="rId4"/>
            <a:stretch>
              <a:fillRect/>
            </a:stretch>
          </p:blipFill>
          <p:spPr>
            <a:xfrm>
              <a:off x="7013725" y="2502237"/>
              <a:ext cx="3312152" cy="1859137"/>
            </a:xfrm>
            <a:prstGeom prst="rect">
              <a:avLst/>
            </a:prstGeom>
          </p:spPr>
        </p:pic>
        <p:pic>
          <p:nvPicPr>
            <p:cNvPr id="17" name="Picture 16">
              <a:extLst>
                <a:ext uri="{FF2B5EF4-FFF2-40B4-BE49-F238E27FC236}">
                  <a16:creationId xmlns:a16="http://schemas.microsoft.com/office/drawing/2014/main" id="{D90DDA6F-BEF1-48B1-8CE6-1BB16B92089D}"/>
                </a:ext>
              </a:extLst>
            </p:cNvPr>
            <p:cNvPicPr>
              <a:picLocks noChangeAspect="1"/>
            </p:cNvPicPr>
            <p:nvPr/>
          </p:nvPicPr>
          <p:blipFill rotWithShape="1">
            <a:blip r:embed="rId5"/>
            <a:srcRect t="1926"/>
            <a:stretch/>
          </p:blipFill>
          <p:spPr>
            <a:xfrm>
              <a:off x="7140066" y="4415277"/>
              <a:ext cx="3312152" cy="1926344"/>
            </a:xfrm>
            <a:prstGeom prst="rect">
              <a:avLst/>
            </a:prstGeom>
          </p:spPr>
        </p:pic>
      </p:grpSp>
      <p:sp>
        <p:nvSpPr>
          <p:cNvPr id="22" name="TextBox 21">
            <a:extLst>
              <a:ext uri="{FF2B5EF4-FFF2-40B4-BE49-F238E27FC236}">
                <a16:creationId xmlns:a16="http://schemas.microsoft.com/office/drawing/2014/main" id="{088F5A20-228D-493A-A119-920A9B99D16E}"/>
              </a:ext>
            </a:extLst>
          </p:cNvPr>
          <p:cNvSpPr txBox="1"/>
          <p:nvPr/>
        </p:nvSpPr>
        <p:spPr>
          <a:xfrm>
            <a:off x="4658626" y="6128206"/>
            <a:ext cx="6094562" cy="246221"/>
          </a:xfrm>
          <a:prstGeom prst="rect">
            <a:avLst/>
          </a:prstGeom>
          <a:noFill/>
        </p:spPr>
        <p:txBody>
          <a:bodyPr wrap="square">
            <a:spAutoFit/>
          </a:bodyPr>
          <a:lstStyle/>
          <a:p>
            <a:pPr algn="r"/>
            <a:r>
              <a:rPr lang="en-GB" sz="1000" i="1" dirty="0">
                <a:solidFill>
                  <a:srgbClr val="444444"/>
                </a:solidFill>
                <a:latin typeface="+mn-lt"/>
              </a:rPr>
              <a:t>(Vuuren et al. 2011)</a:t>
            </a:r>
          </a:p>
        </p:txBody>
      </p:sp>
    </p:spTree>
    <p:extLst>
      <p:ext uri="{BB962C8B-B14F-4D97-AF65-F5344CB8AC3E}">
        <p14:creationId xmlns:p14="http://schemas.microsoft.com/office/powerpoint/2010/main" val="220740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398971"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Predicting future climate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400" b="0" i="0" dirty="0">
                <a:solidFill>
                  <a:schemeClr val="tx1"/>
                </a:solidFill>
                <a:effectLst/>
                <a:latin typeface="+mn-lt"/>
              </a:rPr>
              <a:t>The various RCP scenarios can be used to </a:t>
            </a:r>
            <a:r>
              <a:rPr lang="en-GB" sz="1400" b="1" i="0" dirty="0">
                <a:solidFill>
                  <a:schemeClr val="tx1"/>
                </a:solidFill>
                <a:effectLst/>
                <a:latin typeface="+mn-lt"/>
              </a:rPr>
              <a:t>force a climate model and predict how the climate might change in the future</a:t>
            </a:r>
          </a:p>
          <a:p>
            <a:pPr marL="285750" indent="-285750" algn="l">
              <a:buSzPct val="120000"/>
              <a:buFont typeface="Arial" panose="020B0604020202020204" pitchFamily="34" charset="0"/>
              <a:buChar char="•"/>
            </a:pPr>
            <a:r>
              <a:rPr lang="en-GB" sz="1400" b="0" i="0" dirty="0">
                <a:solidFill>
                  <a:schemeClr val="tx1"/>
                </a:solidFill>
                <a:effectLst/>
                <a:latin typeface="+mn-lt"/>
              </a:rPr>
              <a:t>Across the world, many climate models have been developed, which are all based on slightly different model specifications</a:t>
            </a:r>
          </a:p>
          <a:p>
            <a:pPr marL="285750" indent="-285750" algn="l">
              <a:buSzPct val="120000"/>
              <a:buFont typeface="Arial" panose="020B0604020202020204" pitchFamily="34" charset="0"/>
              <a:buChar char="•"/>
            </a:pPr>
            <a:r>
              <a:rPr lang="en-GB" sz="1400" b="0" i="0" dirty="0">
                <a:solidFill>
                  <a:schemeClr val="tx1"/>
                </a:solidFill>
                <a:effectLst/>
                <a:latin typeface="+mn-lt"/>
              </a:rPr>
              <a:t>We use an </a:t>
            </a:r>
            <a:r>
              <a:rPr lang="en-GB" sz="1400" b="1" i="0" dirty="0">
                <a:solidFill>
                  <a:schemeClr val="tx1"/>
                </a:solidFill>
                <a:effectLst/>
                <a:latin typeface="+mn-lt"/>
              </a:rPr>
              <a:t>ensemble of climate models </a:t>
            </a:r>
            <a:r>
              <a:rPr lang="en-GB" sz="1400" b="0" i="0" dirty="0">
                <a:solidFill>
                  <a:schemeClr val="tx1"/>
                </a:solidFill>
                <a:effectLst/>
                <a:latin typeface="+mn-lt"/>
              </a:rPr>
              <a:t>to project multiple realisations of the future climate based on the results of the individual climate models</a:t>
            </a:r>
          </a:p>
          <a:p>
            <a:pPr marL="285750" indent="-285750" algn="l">
              <a:buSzPct val="120000"/>
              <a:buFont typeface="Arial" panose="020B0604020202020204" pitchFamily="34" charset="0"/>
              <a:buChar char="•"/>
            </a:pPr>
            <a:r>
              <a:rPr lang="en-GB" sz="1400" b="0" i="0" dirty="0">
                <a:solidFill>
                  <a:schemeClr val="tx1"/>
                </a:solidFill>
                <a:effectLst/>
                <a:latin typeface="+mn-lt"/>
              </a:rPr>
              <a:t>The most recent ‘</a:t>
            </a:r>
            <a:r>
              <a:rPr lang="en-GB" sz="1400" b="1" i="0" dirty="0">
                <a:solidFill>
                  <a:schemeClr val="tx1"/>
                </a:solidFill>
                <a:effectLst/>
                <a:latin typeface="+mn-lt"/>
              </a:rPr>
              <a:t>Coupled Model Intercomparison Project Phase 6’ (CMIP6) </a:t>
            </a:r>
            <a:r>
              <a:rPr lang="en-GB" sz="1400" b="0" i="0" dirty="0">
                <a:solidFill>
                  <a:schemeClr val="tx1"/>
                </a:solidFill>
                <a:effectLst/>
                <a:latin typeface="+mn-lt"/>
              </a:rPr>
              <a:t>project, the climate model ensemble that forms the basis for the </a:t>
            </a:r>
            <a:r>
              <a:rPr lang="en-GB" sz="14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IPCC report</a:t>
            </a:r>
            <a:r>
              <a:rPr lang="en-GB" sz="1400" b="0" i="0" dirty="0">
                <a:solidFill>
                  <a:schemeClr val="tx1"/>
                </a:solidFill>
                <a:effectLst/>
                <a:latin typeface="+mn-lt"/>
              </a:rPr>
              <a:t>, includes climate models from 49 different modelling groups (Eyring et al. 2016)</a:t>
            </a:r>
          </a:p>
          <a:p>
            <a:pPr marL="285750" indent="-285750" algn="l">
              <a:buSzPct val="120000"/>
              <a:buFont typeface="Arial" panose="020B0604020202020204" pitchFamily="34" charset="0"/>
              <a:buChar char="•"/>
            </a:pPr>
            <a:r>
              <a:rPr lang="en-GB" sz="1400" b="0" i="0" dirty="0">
                <a:solidFill>
                  <a:schemeClr val="tx1"/>
                </a:solidFill>
                <a:effectLst/>
                <a:latin typeface="+mn-lt"/>
              </a:rPr>
              <a:t>CMIP6 models project a larger warming than CMIP5, which is mainly due to the improved representations of various physical processes in the models (for instance, clouds and aerosols)</a:t>
            </a:r>
          </a:p>
          <a:p>
            <a:pPr marL="285750" indent="-285750" algn="l">
              <a:buSzPct val="120000"/>
              <a:buFont typeface="Arial" panose="020B0604020202020204" pitchFamily="34" charset="0"/>
              <a:buChar char="•"/>
            </a:pPr>
            <a:r>
              <a:rPr lang="en-GB" sz="1400" dirty="0">
                <a:solidFill>
                  <a:schemeClr val="tx1"/>
                </a:solidFill>
                <a:latin typeface="+mn-lt"/>
              </a:rPr>
              <a:t>T</a:t>
            </a:r>
            <a:r>
              <a:rPr lang="en-GB" sz="1400" b="0" i="0" dirty="0">
                <a:solidFill>
                  <a:schemeClr val="tx1"/>
                </a:solidFill>
                <a:effectLst/>
                <a:latin typeface="+mn-lt"/>
              </a:rPr>
              <a:t>he </a:t>
            </a:r>
            <a:r>
              <a:rPr lang="en-GB" sz="1400" b="1" i="0" dirty="0">
                <a:solidFill>
                  <a:schemeClr val="tx1"/>
                </a:solidFill>
                <a:effectLst/>
                <a:latin typeface="+mn-lt"/>
              </a:rPr>
              <a:t>spread between the models can be quite large</a:t>
            </a:r>
            <a:r>
              <a:rPr lang="en-GB" sz="1400" b="0" i="0" dirty="0">
                <a:solidFill>
                  <a:schemeClr val="tx1"/>
                </a:solidFill>
                <a:effectLst/>
                <a:latin typeface="+mn-lt"/>
              </a:rPr>
              <a:t>. For instance, for the RCP8.5 scenario, the lowest CMIP6 model projects 3.8°C of warming, whereas the highest CMIP6 model projects 7.4°C of warming</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Projecting Future Climate</a:t>
            </a:r>
            <a:endParaRPr sz="2800" dirty="0">
              <a:solidFill>
                <a:srgbClr val="C00000"/>
              </a:solidFill>
            </a:endParaRPr>
          </a:p>
        </p:txBody>
      </p:sp>
      <p:pic>
        <p:nvPicPr>
          <p:cNvPr id="4" name="Picture 3">
            <a:extLst>
              <a:ext uri="{FF2B5EF4-FFF2-40B4-BE49-F238E27FC236}">
                <a16:creationId xmlns:a16="http://schemas.microsoft.com/office/drawing/2014/main" id="{1DDAC043-EFD6-498F-BA33-49A89E110333}"/>
              </a:ext>
            </a:extLst>
          </p:cNvPr>
          <p:cNvPicPr>
            <a:picLocks noChangeAspect="1"/>
          </p:cNvPicPr>
          <p:nvPr/>
        </p:nvPicPr>
        <p:blipFill>
          <a:blip r:embed="rId4"/>
          <a:stretch>
            <a:fillRect/>
          </a:stretch>
        </p:blipFill>
        <p:spPr>
          <a:xfrm>
            <a:off x="6168426" y="2056585"/>
            <a:ext cx="5503113" cy="2744829"/>
          </a:xfrm>
          <a:prstGeom prst="rect">
            <a:avLst/>
          </a:prstGeom>
        </p:spPr>
      </p:pic>
      <p:sp>
        <p:nvSpPr>
          <p:cNvPr id="10" name="TextBox 9">
            <a:extLst>
              <a:ext uri="{FF2B5EF4-FFF2-40B4-BE49-F238E27FC236}">
                <a16:creationId xmlns:a16="http://schemas.microsoft.com/office/drawing/2014/main" id="{32EC00ED-307F-46AF-8E46-8B4430085015}"/>
              </a:ext>
            </a:extLst>
          </p:cNvPr>
          <p:cNvSpPr txBox="1"/>
          <p:nvPr/>
        </p:nvSpPr>
        <p:spPr>
          <a:xfrm>
            <a:off x="6073176" y="4906605"/>
            <a:ext cx="5503113" cy="246221"/>
          </a:xfrm>
          <a:prstGeom prst="rect">
            <a:avLst/>
          </a:prstGeom>
          <a:noFill/>
        </p:spPr>
        <p:txBody>
          <a:bodyPr wrap="square">
            <a:spAutoFit/>
          </a:bodyPr>
          <a:lstStyle/>
          <a:p>
            <a:pPr algn="r"/>
            <a:r>
              <a:rPr lang="en-GB" sz="1000" i="1" dirty="0">
                <a:solidFill>
                  <a:srgbClr val="444444"/>
                </a:solidFill>
                <a:latin typeface="+mn-lt"/>
              </a:rPr>
              <a:t>(</a:t>
            </a:r>
            <a:r>
              <a:rPr lang="en-GB" sz="1000" i="1" dirty="0" err="1">
                <a:solidFill>
                  <a:srgbClr val="444444"/>
                </a:solidFill>
                <a:latin typeface="+mn-lt"/>
              </a:rPr>
              <a:t>CarbonBrief</a:t>
            </a:r>
            <a:r>
              <a:rPr lang="en-GB" sz="1000" i="1" dirty="0">
                <a:solidFill>
                  <a:srgbClr val="444444"/>
                </a:solidFill>
                <a:latin typeface="+mn-lt"/>
              </a:rPr>
              <a:t> 2019)</a:t>
            </a:r>
          </a:p>
        </p:txBody>
      </p:sp>
    </p:spTree>
    <p:extLst>
      <p:ext uri="{BB962C8B-B14F-4D97-AF65-F5344CB8AC3E}">
        <p14:creationId xmlns:p14="http://schemas.microsoft.com/office/powerpoint/2010/main" val="191549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8" name="Google Shape;168;p13">
            <a:extLst>
              <a:ext uri="{FF2B5EF4-FFF2-40B4-BE49-F238E27FC236}">
                <a16:creationId xmlns:a16="http://schemas.microsoft.com/office/drawing/2014/main" id="{09CB86F8-FB84-46FD-8E88-31D49D7D22A8}"/>
              </a:ext>
            </a:extLst>
          </p:cNvPr>
          <p:cNvSpPr txBox="1">
            <a:spLocks/>
          </p:cNvSpPr>
          <p:nvPr/>
        </p:nvSpPr>
        <p:spPr>
          <a:xfrm>
            <a:off x="865255" y="1117909"/>
            <a:ext cx="4954520" cy="4826149"/>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endParaRPr lang="en-GB" sz="1800" b="1" dirty="0">
              <a:solidFill>
                <a:schemeClr val="accent5">
                  <a:lumMod val="60000"/>
                  <a:lumOff val="40000"/>
                </a:schemeClr>
              </a:solidFill>
            </a:endParaRPr>
          </a:p>
          <a:p>
            <a:pPr>
              <a:spcBef>
                <a:spcPts val="0"/>
              </a:spcBef>
              <a:buClr>
                <a:schemeClr val="dk1"/>
              </a:buClr>
              <a:buSzPts val="2800"/>
            </a:pPr>
            <a:endParaRPr lang="en-GB" sz="1400" b="0" i="0" dirty="0">
              <a:solidFill>
                <a:srgbClr val="444444"/>
              </a:solidFill>
              <a:effectLst/>
              <a:latin typeface="Open Sans" panose="020B0606030504020204" pitchFamily="34" charset="0"/>
            </a:endParaRPr>
          </a:p>
          <a:p>
            <a:pPr>
              <a:spcBef>
                <a:spcPts val="0"/>
              </a:spcBef>
              <a:buClr>
                <a:schemeClr val="dk1"/>
              </a:buClr>
              <a:buSzPts val="2800"/>
            </a:pPr>
            <a:endParaRPr lang="en-GB" sz="1400" dirty="0">
              <a:solidFill>
                <a:srgbClr val="444444"/>
              </a:solidFill>
              <a:latin typeface="Open Sans" panose="020B0606030504020204" pitchFamily="34" charset="0"/>
            </a:endParaRPr>
          </a:p>
          <a:p>
            <a:pPr>
              <a:spcBef>
                <a:spcPts val="0"/>
              </a:spcBef>
              <a:buClr>
                <a:schemeClr val="dk1"/>
              </a:buClr>
              <a:buSzPts val="2800"/>
            </a:pPr>
            <a:endParaRPr lang="en-GB" sz="1400" b="0" i="0" dirty="0">
              <a:solidFill>
                <a:srgbClr val="444444"/>
              </a:solidFill>
              <a:effectLst/>
              <a:latin typeface="Open Sans" panose="020B0606030504020204" pitchFamily="34" charset="0"/>
            </a:endParaRP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C</a:t>
            </a:r>
            <a:r>
              <a:rPr lang="en-GB" sz="1600" b="0" i="0" dirty="0">
                <a:solidFill>
                  <a:schemeClr val="tx1"/>
                </a:solidFill>
                <a:effectLst/>
                <a:latin typeface="+mn-lt"/>
              </a:rPr>
              <a:t>limate might </a:t>
            </a:r>
            <a:r>
              <a:rPr lang="en-GB" sz="1600" b="1" i="0" dirty="0">
                <a:solidFill>
                  <a:schemeClr val="tx1"/>
                </a:solidFill>
                <a:effectLst/>
                <a:latin typeface="+mn-lt"/>
              </a:rPr>
              <a:t>change differently in varying locations and over time</a:t>
            </a:r>
          </a:p>
          <a:p>
            <a:pPr marL="285750" indent="-285750">
              <a:spcBef>
                <a:spcPts val="0"/>
              </a:spcBef>
              <a:buClr>
                <a:schemeClr val="dk1"/>
              </a:buClr>
              <a:buSzPct val="120000"/>
              <a:buFont typeface="Arial" panose="020B0604020202020204" pitchFamily="34" charset="0"/>
              <a:buChar char="•"/>
            </a:pPr>
            <a:endParaRPr lang="en-GB" sz="1600" b="1"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endParaRPr lang="en-GB" sz="1600" b="1"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We need to evaluate the </a:t>
            </a:r>
            <a:r>
              <a:rPr lang="en-GB" sz="1600" b="1" dirty="0">
                <a:solidFill>
                  <a:schemeClr val="tx1"/>
                </a:solidFill>
                <a:latin typeface="+mn-lt"/>
              </a:rPr>
              <a:t>regional changes under multiple climate scenarios and models </a:t>
            </a:r>
            <a:r>
              <a:rPr lang="en-GB" sz="1600" dirty="0">
                <a:solidFill>
                  <a:schemeClr val="tx1"/>
                </a:solidFill>
                <a:latin typeface="+mn-lt"/>
              </a:rPr>
              <a:t>to understand the range of plausible futures that our infrastructure system might face</a:t>
            </a:r>
          </a:p>
          <a:p>
            <a:pPr>
              <a:spcBef>
                <a:spcPts val="0"/>
              </a:spcBef>
              <a:buClr>
                <a:schemeClr val="dk1"/>
              </a:buClr>
              <a:buSzPts val="2800"/>
            </a:pPr>
            <a:endParaRPr lang="en-GB" sz="1800" dirty="0">
              <a:solidFill>
                <a:schemeClr val="tx1"/>
              </a:solidFill>
            </a:endParaRPr>
          </a:p>
        </p:txBody>
      </p:sp>
      <p:sp>
        <p:nvSpPr>
          <p:cNvPr id="168" name="Google Shape;168;p13"/>
          <p:cNvSpPr txBox="1">
            <a:spLocks noGrp="1"/>
          </p:cNvSpPr>
          <p:nvPr>
            <p:ph idx="1"/>
          </p:nvPr>
        </p:nvSpPr>
        <p:spPr>
          <a:xfrm>
            <a:off x="838200" y="1231900"/>
            <a:ext cx="7612781" cy="3587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Regional climate variations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Projecting Future Climate</a:t>
            </a:r>
            <a:endParaRPr sz="2800" dirty="0">
              <a:solidFill>
                <a:srgbClr val="C00000"/>
              </a:solidFill>
            </a:endParaRPr>
          </a:p>
        </p:txBody>
      </p:sp>
      <p:pic>
        <p:nvPicPr>
          <p:cNvPr id="6" name="Picture 5">
            <a:extLst>
              <a:ext uri="{FF2B5EF4-FFF2-40B4-BE49-F238E27FC236}">
                <a16:creationId xmlns:a16="http://schemas.microsoft.com/office/drawing/2014/main" id="{3F9D9304-FE25-4641-92DA-B1BF2399ED18}"/>
              </a:ext>
            </a:extLst>
          </p:cNvPr>
          <p:cNvPicPr>
            <a:picLocks noChangeAspect="1"/>
          </p:cNvPicPr>
          <p:nvPr/>
        </p:nvPicPr>
        <p:blipFill>
          <a:blip r:embed="rId3"/>
          <a:stretch>
            <a:fillRect/>
          </a:stretch>
        </p:blipFill>
        <p:spPr>
          <a:xfrm>
            <a:off x="5961014" y="295353"/>
            <a:ext cx="5562600" cy="5775939"/>
          </a:xfrm>
          <a:prstGeom prst="rect">
            <a:avLst/>
          </a:prstGeom>
        </p:spPr>
      </p:pic>
      <p:sp>
        <p:nvSpPr>
          <p:cNvPr id="11" name="TextBox 10">
            <a:extLst>
              <a:ext uri="{FF2B5EF4-FFF2-40B4-BE49-F238E27FC236}">
                <a16:creationId xmlns:a16="http://schemas.microsoft.com/office/drawing/2014/main" id="{FDE372AF-CE31-4AA5-BF46-86CB2FE406C6}"/>
              </a:ext>
            </a:extLst>
          </p:cNvPr>
          <p:cNvSpPr txBox="1"/>
          <p:nvPr/>
        </p:nvSpPr>
        <p:spPr>
          <a:xfrm>
            <a:off x="6392305" y="6062172"/>
            <a:ext cx="4961495" cy="246221"/>
          </a:xfrm>
          <a:prstGeom prst="rect">
            <a:avLst/>
          </a:prstGeom>
          <a:noFill/>
        </p:spPr>
        <p:txBody>
          <a:bodyPr wrap="square">
            <a:spAutoFit/>
          </a:bodyPr>
          <a:lstStyle/>
          <a:p>
            <a:pPr algn="r"/>
            <a:r>
              <a:rPr lang="en-GB" sz="1000" i="1" dirty="0">
                <a:solidFill>
                  <a:srgbClr val="444444"/>
                </a:solidFill>
                <a:latin typeface="+mn-lt"/>
              </a:rPr>
              <a:t>(</a:t>
            </a:r>
            <a:r>
              <a:rPr lang="en-GB" sz="1000" i="1" dirty="0" err="1">
                <a:solidFill>
                  <a:srgbClr val="444444"/>
                </a:solidFill>
                <a:latin typeface="+mn-lt"/>
              </a:rPr>
              <a:t>Almazroui</a:t>
            </a:r>
            <a:r>
              <a:rPr lang="en-GB" sz="1000" i="1" dirty="0">
                <a:solidFill>
                  <a:srgbClr val="444444"/>
                </a:solidFill>
                <a:latin typeface="+mn-lt"/>
              </a:rPr>
              <a:t> et al. 2020)</a:t>
            </a:r>
          </a:p>
        </p:txBody>
      </p:sp>
    </p:spTree>
    <p:extLst>
      <p:ext uri="{BB962C8B-B14F-4D97-AF65-F5344CB8AC3E}">
        <p14:creationId xmlns:p14="http://schemas.microsoft.com/office/powerpoint/2010/main" val="3951396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 this lecture we have looked at how the climate is changing globally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described how we make use of climate models and projections to predict how the climate might look in the future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 climate might change differently in different regions, making it important to look at regional changes</a:t>
            </a:r>
            <a:endParaRPr lang="en-GB" sz="28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Projecting Future Climate</a:t>
            </a:r>
            <a:endParaRPr sz="2800" dirty="0">
              <a:solidFill>
                <a:srgbClr val="C00000"/>
              </a:solidFill>
            </a:endParaRPr>
          </a:p>
        </p:txBody>
      </p:sp>
    </p:spTree>
    <p:extLst>
      <p:ext uri="{BB962C8B-B14F-4D97-AF65-F5344CB8AC3E}">
        <p14:creationId xmlns:p14="http://schemas.microsoft.com/office/powerpoint/2010/main" val="279720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indent="0">
              <a:buNone/>
            </a:pPr>
            <a:r>
              <a:rPr lang="en-GB" sz="1600" dirty="0" err="1">
                <a:solidFill>
                  <a:schemeClr val="tx1"/>
                </a:solidFill>
                <a:latin typeface="+mn-lt"/>
              </a:rPr>
              <a:t>Almazroui</a:t>
            </a:r>
            <a:r>
              <a:rPr lang="en-GB" sz="1600" dirty="0">
                <a:solidFill>
                  <a:schemeClr val="tx1"/>
                </a:solidFill>
                <a:latin typeface="+mn-lt"/>
              </a:rPr>
              <a:t>, Mansour, Fahad Saeed, Sajjad Saeed, M. Nazrul Islam, Muhammad Ismail, Nana Ama Browne </a:t>
            </a:r>
            <a:r>
              <a:rPr lang="en-GB" sz="1600" dirty="0" err="1">
                <a:solidFill>
                  <a:schemeClr val="tx1"/>
                </a:solidFill>
                <a:latin typeface="+mn-lt"/>
              </a:rPr>
              <a:t>Klutse</a:t>
            </a:r>
            <a:r>
              <a:rPr lang="en-GB" sz="1600" dirty="0">
                <a:solidFill>
                  <a:schemeClr val="tx1"/>
                </a:solidFill>
                <a:latin typeface="+mn-lt"/>
              </a:rPr>
              <a:t>, and Muhammad Haroon Siddiqui. 2020. “Projected Change in Temperature and Precipitation Over Africa from CMIP6.” Earth Systems and Environment 4 (3): 455–75. https://doi.org/10.1007/s41748-020-00161-x.</a:t>
            </a:r>
          </a:p>
          <a:p>
            <a:pPr marL="0" indent="0">
              <a:buNone/>
            </a:pPr>
            <a:r>
              <a:rPr lang="en-GB" sz="1600" dirty="0" err="1">
                <a:solidFill>
                  <a:schemeClr val="tx1"/>
                </a:solidFill>
                <a:latin typeface="+mn-lt"/>
              </a:rPr>
              <a:t>CarbonBrief</a:t>
            </a:r>
            <a:r>
              <a:rPr lang="en-GB" sz="1600" dirty="0">
                <a:solidFill>
                  <a:schemeClr val="tx1"/>
                </a:solidFill>
                <a:latin typeface="+mn-lt"/>
              </a:rPr>
              <a:t>. 2019. “CMIP6: the next generation of climate models explained.” https://www.carbonbrief.org/cmip6-the-next-generation-of-climate-models-explained.</a:t>
            </a:r>
          </a:p>
          <a:p>
            <a:pPr marL="0" indent="0">
              <a:buNone/>
            </a:pPr>
            <a:r>
              <a:rPr lang="en-GB" sz="1600" dirty="0">
                <a:solidFill>
                  <a:schemeClr val="tx1"/>
                </a:solidFill>
                <a:latin typeface="+mn-lt"/>
              </a:rPr>
              <a:t>European Environmental </a:t>
            </a:r>
            <a:r>
              <a:rPr lang="en-GB" sz="1600" dirty="0" err="1">
                <a:solidFill>
                  <a:schemeClr val="tx1"/>
                </a:solidFill>
                <a:latin typeface="+mn-lt"/>
              </a:rPr>
              <a:t>Agence</a:t>
            </a:r>
            <a:r>
              <a:rPr lang="en-GB" sz="1600" dirty="0">
                <a:solidFill>
                  <a:schemeClr val="tx1"/>
                </a:solidFill>
                <a:latin typeface="+mn-lt"/>
              </a:rPr>
              <a:t>. 2020. “Global average near surface temperature since the pre-industrial period.” https://www.eea.europa.eu/data-and-maps/figures/global-average-near-surface-temperature.</a:t>
            </a:r>
          </a:p>
          <a:p>
            <a:pPr marL="0" indent="0">
              <a:buNone/>
            </a:pPr>
            <a:r>
              <a:rPr lang="en-GB" sz="1600" dirty="0">
                <a:solidFill>
                  <a:schemeClr val="tx1"/>
                </a:solidFill>
                <a:latin typeface="+mn-lt"/>
              </a:rPr>
              <a:t>Eyring, Veronika, Sandrine Bony, Gerald A. </a:t>
            </a:r>
            <a:r>
              <a:rPr lang="en-GB" sz="1600" dirty="0" err="1">
                <a:solidFill>
                  <a:schemeClr val="tx1"/>
                </a:solidFill>
                <a:latin typeface="+mn-lt"/>
              </a:rPr>
              <a:t>Meehl</a:t>
            </a:r>
            <a:r>
              <a:rPr lang="en-GB" sz="1600" dirty="0">
                <a:solidFill>
                  <a:schemeClr val="tx1"/>
                </a:solidFill>
                <a:latin typeface="+mn-lt"/>
              </a:rPr>
              <a:t>, Catherine A. Senior, Bjorn Stevens, Ronald J. Stouffer, and Karl E. Taylor. 2016. “Overview of the Coupled Model Intercomparison Project Phase 6 (CMIP6) experimental design and organization.” Geoscientific Model Development 9 (5): 1937–58. https://doi.org/10.5194/gmd-9-1937-2016.</a:t>
            </a:r>
          </a:p>
          <a:p>
            <a:pPr marL="0" indent="0">
              <a:buNone/>
            </a:pPr>
            <a:r>
              <a:rPr lang="en-GB" sz="1600" dirty="0">
                <a:solidFill>
                  <a:schemeClr val="tx1"/>
                </a:solidFill>
                <a:latin typeface="+mn-lt"/>
              </a:rPr>
              <a:t>GFDL. n.d. “Climate </a:t>
            </a:r>
            <a:r>
              <a:rPr lang="en-GB" sz="1600" dirty="0" err="1">
                <a:solidFill>
                  <a:schemeClr val="tx1"/>
                </a:solidFill>
                <a:latin typeface="+mn-lt"/>
              </a:rPr>
              <a:t>Modeling</a:t>
            </a:r>
            <a:r>
              <a:rPr lang="en-GB" sz="1600" dirty="0">
                <a:solidFill>
                  <a:schemeClr val="tx1"/>
                </a:solidFill>
                <a:latin typeface="+mn-lt"/>
              </a:rPr>
              <a:t>.” https://www.gfdl.noaa.gov/climate-modeling/.</a:t>
            </a:r>
          </a:p>
          <a:p>
            <a:pPr marL="0" indent="0">
              <a:buNone/>
            </a:pPr>
            <a:r>
              <a:rPr lang="en-GB" sz="1600" dirty="0">
                <a:solidFill>
                  <a:schemeClr val="tx1"/>
                </a:solidFill>
                <a:latin typeface="+mn-lt"/>
              </a:rPr>
              <a:t>Vuuren, D P van, J Edmonds, M </a:t>
            </a:r>
            <a:r>
              <a:rPr lang="en-GB" sz="1600" dirty="0" err="1">
                <a:solidFill>
                  <a:schemeClr val="tx1"/>
                </a:solidFill>
                <a:latin typeface="+mn-lt"/>
              </a:rPr>
              <a:t>Kainuma</a:t>
            </a:r>
            <a:r>
              <a:rPr lang="en-GB" sz="1600" dirty="0">
                <a:solidFill>
                  <a:schemeClr val="tx1"/>
                </a:solidFill>
                <a:latin typeface="+mn-lt"/>
              </a:rPr>
              <a:t>, K </a:t>
            </a:r>
            <a:r>
              <a:rPr lang="en-GB" sz="1600" dirty="0" err="1">
                <a:solidFill>
                  <a:schemeClr val="tx1"/>
                </a:solidFill>
                <a:latin typeface="+mn-lt"/>
              </a:rPr>
              <a:t>Riahi</a:t>
            </a:r>
            <a:r>
              <a:rPr lang="en-GB" sz="1600" dirty="0">
                <a:solidFill>
                  <a:schemeClr val="tx1"/>
                </a:solidFill>
                <a:latin typeface="+mn-lt"/>
              </a:rPr>
              <a:t>, A Thomson, K Hibbard, G C Hurtt, et al. 2011. “The representative concentration pathways: an overview.” Climatic Change 109: 5–31.</a:t>
            </a:r>
            <a:endParaRPr lang="en-GB" sz="12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5.2 </a:t>
            </a:r>
            <a:r>
              <a:rPr lang="en-GB" sz="2800" dirty="0">
                <a:solidFill>
                  <a:srgbClr val="C00000"/>
                </a:solidFill>
              </a:rPr>
              <a:t>Projecting Future Climate</a:t>
            </a:r>
            <a:endParaRPr sz="2800" dirty="0">
              <a:solidFill>
                <a:srgbClr val="C00000"/>
              </a:solidFill>
            </a:endParaRPr>
          </a:p>
        </p:txBody>
      </p:sp>
    </p:spTree>
    <p:extLst>
      <p:ext uri="{BB962C8B-B14F-4D97-AF65-F5344CB8AC3E}">
        <p14:creationId xmlns:p14="http://schemas.microsoft.com/office/powerpoint/2010/main" val="3061992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65174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Understand how climate change might change the occurrence of hazards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Summarise how infrastructure exposure can change in the future</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Evaluate what the different uncertainties are when predicting future hazards</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5.3 </a:t>
            </a:r>
            <a:r>
              <a:rPr lang="en-GB" dirty="0">
                <a:solidFill>
                  <a:srgbClr val="C00000"/>
                </a:solidFill>
              </a:rPr>
              <a:t> Projecting future hazards</a:t>
            </a:r>
            <a:endParaRPr lang="sv-SE" dirty="0">
              <a:solidFill>
                <a:srgbClr val="C00000"/>
              </a:solidFill>
            </a:endParaRPr>
          </a:p>
        </p:txBody>
      </p:sp>
      <p:pic>
        <p:nvPicPr>
          <p:cNvPr id="4" name="Picture 3">
            <a:extLst>
              <a:ext uri="{FF2B5EF4-FFF2-40B4-BE49-F238E27FC236}">
                <a16:creationId xmlns:a16="http://schemas.microsoft.com/office/drawing/2014/main" id="{C99682A4-344B-4FFD-9B30-9DED84F61923}"/>
              </a:ext>
            </a:extLst>
          </p:cNvPr>
          <p:cNvPicPr>
            <a:picLocks noChangeAspect="1"/>
          </p:cNvPicPr>
          <p:nvPr/>
        </p:nvPicPr>
        <p:blipFill rotWithShape="1">
          <a:blip r:embed="rId3"/>
          <a:srcRect l="21516" r="32363"/>
          <a:stretch/>
        </p:blipFill>
        <p:spPr>
          <a:xfrm>
            <a:off x="7108167" y="1161842"/>
            <a:ext cx="3519576" cy="5087386"/>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solidFill>
                  <a:schemeClr val="tx1"/>
                </a:solidFill>
                <a:effectLst/>
                <a:latin typeface="+mn-lt"/>
              </a:rPr>
              <a:t>Know the methods for analysing future risks to infrastructure networks</a:t>
            </a:r>
          </a:p>
          <a:p>
            <a:pPr marL="342900" lvl="0" indent="-342900">
              <a:spcBef>
                <a:spcPts val="0"/>
              </a:spcBef>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solidFill>
                  <a:schemeClr val="tx1"/>
                </a:solidFill>
                <a:effectLst/>
                <a:latin typeface="+mn-lt"/>
              </a:rPr>
              <a:t>Have focused on utilizing climate scenarios, models, and hazard assessments</a:t>
            </a:r>
          </a:p>
          <a:p>
            <a:pPr marL="342900" lvl="0" indent="-342900">
              <a:spcBef>
                <a:spcPts val="0"/>
              </a:spcBef>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solidFill>
                  <a:schemeClr val="tx1"/>
                </a:solidFill>
                <a:effectLst/>
                <a:latin typeface="+mn-lt"/>
              </a:rPr>
              <a:t>Know how to predict the impact of climate change on hazard occurrence and the associated risks to infrastructure assets</a:t>
            </a:r>
            <a:endParaRPr lang="en-GB" sz="28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94149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600" b="0" i="0" dirty="0">
                <a:solidFill>
                  <a:schemeClr val="tx1"/>
                </a:solidFill>
                <a:effectLst/>
                <a:latin typeface="+mn-lt"/>
              </a:rPr>
              <a:t>When evaluating changes in future hazards we often distinguish between changes in the frequency and the magnitude of events</a:t>
            </a:r>
            <a:endParaRPr lang="en-GB" sz="1600" b="1" i="0" dirty="0">
              <a:solidFill>
                <a:schemeClr val="tx1"/>
              </a:solidFill>
              <a:effectLst/>
              <a:latin typeface="+mn-lt"/>
            </a:endParaRPr>
          </a:p>
          <a:p>
            <a:pPr marL="0" lvl="0" indent="0" algn="l" rtl="0">
              <a:lnSpc>
                <a:spcPct val="90000"/>
              </a:lnSpc>
              <a:spcBef>
                <a:spcPts val="0"/>
              </a:spcBef>
              <a:spcAft>
                <a:spcPts val="0"/>
              </a:spcAft>
              <a:buClr>
                <a:schemeClr val="dk1"/>
              </a:buClr>
              <a:buSzPts val="2800"/>
              <a:buNone/>
            </a:pPr>
            <a:endParaRPr lang="en-GB" sz="1600" b="1" dirty="0">
              <a:solidFill>
                <a:schemeClr val="tx1"/>
              </a:solidFill>
              <a:latin typeface="+mn-lt"/>
            </a:endParaRPr>
          </a:p>
          <a:p>
            <a:pPr algn="l"/>
            <a:r>
              <a:rPr lang="en-GB" sz="1600" b="1" i="0" dirty="0">
                <a:solidFill>
                  <a:schemeClr val="tx1"/>
                </a:solidFill>
                <a:effectLst/>
                <a:latin typeface="+mn-lt"/>
              </a:rPr>
              <a:t>Frequency:</a:t>
            </a:r>
            <a:r>
              <a:rPr lang="en-GB" sz="1600" b="0" i="0" dirty="0">
                <a:solidFill>
                  <a:schemeClr val="tx1"/>
                </a:solidFill>
                <a:effectLst/>
                <a:latin typeface="+mn-lt"/>
              </a:rPr>
              <a:t> Frequency changes describe the increase or decrease of the occurrence of an event with a certain magnitude (horizontal line in Figure 5.3.1). </a:t>
            </a:r>
          </a:p>
          <a:p>
            <a:pPr algn="l"/>
            <a:r>
              <a:rPr lang="en-GB" sz="1600" b="0" i="1" dirty="0">
                <a:solidFill>
                  <a:schemeClr val="tx1"/>
                </a:solidFill>
                <a:effectLst/>
                <a:latin typeface="+mn-lt"/>
              </a:rPr>
              <a:t>In this example, a 100-year event becomes a 25-year event, meaning that the frequency increases by a factor four</a:t>
            </a:r>
          </a:p>
          <a:p>
            <a:pPr algn="l"/>
            <a:r>
              <a:rPr lang="en-GB" sz="1600" b="1" i="0" dirty="0">
                <a:solidFill>
                  <a:schemeClr val="tx1"/>
                </a:solidFill>
                <a:effectLst/>
                <a:latin typeface="+mn-lt"/>
              </a:rPr>
              <a:t>Magnitude:</a:t>
            </a:r>
            <a:r>
              <a:rPr lang="en-GB" sz="1600" b="0" i="0" dirty="0">
                <a:solidFill>
                  <a:schemeClr val="tx1"/>
                </a:solidFill>
                <a:effectLst/>
                <a:latin typeface="+mn-lt"/>
              </a:rPr>
              <a:t> Magnitude changes describe the increase or decrease of the severity of an event with a certain frequency (vertical line in Figure 5.3.1). </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5.3 </a:t>
            </a:r>
            <a:r>
              <a:rPr lang="en-GB" dirty="0">
                <a:solidFill>
                  <a:srgbClr val="C00000"/>
                </a:solidFill>
              </a:rPr>
              <a:t> Projecting future hazards</a:t>
            </a:r>
            <a:endParaRPr sz="2800" dirty="0">
              <a:solidFill>
                <a:srgbClr val="C00000"/>
              </a:solidFill>
            </a:endParaRPr>
          </a:p>
        </p:txBody>
      </p:sp>
      <p:pic>
        <p:nvPicPr>
          <p:cNvPr id="4" name="Picture 3">
            <a:extLst>
              <a:ext uri="{FF2B5EF4-FFF2-40B4-BE49-F238E27FC236}">
                <a16:creationId xmlns:a16="http://schemas.microsoft.com/office/drawing/2014/main" id="{CE170C8F-34C7-4D5F-A10B-7486FDB594BF}"/>
              </a:ext>
            </a:extLst>
          </p:cNvPr>
          <p:cNvPicPr>
            <a:picLocks noChangeAspect="1"/>
          </p:cNvPicPr>
          <p:nvPr/>
        </p:nvPicPr>
        <p:blipFill>
          <a:blip r:embed="rId3"/>
          <a:stretch>
            <a:fillRect/>
          </a:stretch>
        </p:blipFill>
        <p:spPr>
          <a:xfrm>
            <a:off x="5681522" y="1484381"/>
            <a:ext cx="5672278" cy="4459677"/>
          </a:xfrm>
          <a:prstGeom prst="rect">
            <a:avLst/>
          </a:prstGeom>
        </p:spPr>
      </p:pic>
      <p:sp>
        <p:nvSpPr>
          <p:cNvPr id="8" name="TextBox 7">
            <a:extLst>
              <a:ext uri="{FF2B5EF4-FFF2-40B4-BE49-F238E27FC236}">
                <a16:creationId xmlns:a16="http://schemas.microsoft.com/office/drawing/2014/main" id="{56257A08-F139-4B94-B818-B6153EE6C8E4}"/>
              </a:ext>
            </a:extLst>
          </p:cNvPr>
          <p:cNvSpPr txBox="1"/>
          <p:nvPr/>
        </p:nvSpPr>
        <p:spPr>
          <a:xfrm>
            <a:off x="5611868" y="5978959"/>
            <a:ext cx="5294462" cy="246221"/>
          </a:xfrm>
          <a:prstGeom prst="rect">
            <a:avLst/>
          </a:prstGeom>
          <a:noFill/>
        </p:spPr>
        <p:txBody>
          <a:bodyPr wrap="square">
            <a:spAutoFit/>
          </a:bodyPr>
          <a:lstStyle/>
          <a:p>
            <a:pPr algn="r"/>
            <a:r>
              <a:rPr lang="en-GB" sz="1000" i="1" dirty="0">
                <a:solidFill>
                  <a:srgbClr val="444444"/>
                </a:solidFill>
                <a:latin typeface="+mn-lt"/>
              </a:rPr>
              <a:t>(</a:t>
            </a:r>
            <a:r>
              <a:rPr lang="en-GB" sz="1000" i="1" dirty="0" err="1">
                <a:solidFill>
                  <a:srgbClr val="444444"/>
                </a:solidFill>
                <a:latin typeface="+mn-lt"/>
              </a:rPr>
              <a:t>Vitousek</a:t>
            </a:r>
            <a:r>
              <a:rPr lang="en-GB" sz="1000" i="1" dirty="0">
                <a:solidFill>
                  <a:srgbClr val="444444"/>
                </a:solidFill>
                <a:latin typeface="+mn-lt"/>
              </a:rPr>
              <a:t> et al. 2017)</a:t>
            </a:r>
          </a:p>
        </p:txBody>
      </p:sp>
    </p:spTree>
    <p:extLst>
      <p:ext uri="{BB962C8B-B14F-4D97-AF65-F5344CB8AC3E}">
        <p14:creationId xmlns:p14="http://schemas.microsoft.com/office/powerpoint/2010/main" val="302586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5.3 </a:t>
            </a:r>
            <a:r>
              <a:rPr lang="en-GB" dirty="0">
                <a:solidFill>
                  <a:srgbClr val="C00000"/>
                </a:solidFill>
              </a:rPr>
              <a:t> Projecting future hazards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latin typeface="+mn-lt"/>
              </a:rPr>
              <a:t>Hazard sensitivity to climate change</a:t>
            </a:r>
          </a:p>
        </p:txBody>
      </p:sp>
      <p:sp>
        <p:nvSpPr>
          <p:cNvPr id="6" name="Google Shape;168;p13">
            <a:extLst>
              <a:ext uri="{FF2B5EF4-FFF2-40B4-BE49-F238E27FC236}">
                <a16:creationId xmlns:a16="http://schemas.microsoft.com/office/drawing/2014/main" id="{50C43920-95C9-4935-9507-5EEE1C17F008}"/>
              </a:ext>
            </a:extLst>
          </p:cNvPr>
          <p:cNvSpPr txBox="1">
            <a:spLocks/>
          </p:cNvSpPr>
          <p:nvPr/>
        </p:nvSpPr>
        <p:spPr>
          <a:xfrm>
            <a:off x="838200" y="1668971"/>
            <a:ext cx="10082842"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lgn="l">
              <a:buSzPct val="120000"/>
              <a:buFont typeface="Arial" panose="020B0604020202020204" pitchFamily="34" charset="0"/>
              <a:buChar char="•"/>
            </a:pPr>
            <a:r>
              <a:rPr lang="en-GB" sz="1800" b="0" i="0" dirty="0">
                <a:solidFill>
                  <a:srgbClr val="1C1C1C"/>
                </a:solidFill>
                <a:effectLst/>
                <a:latin typeface="+mn-lt"/>
              </a:rPr>
              <a:t>Some hazards are more sensitive to climate change due to differing physical processes</a:t>
            </a:r>
          </a:p>
          <a:p>
            <a:pPr marL="171450" indent="-171450" algn="l">
              <a:buSzPct val="120000"/>
              <a:buFont typeface="Arial" panose="020B0604020202020204" pitchFamily="34" charset="0"/>
              <a:buChar char="•"/>
            </a:pPr>
            <a:r>
              <a:rPr lang="en-GB" sz="1800" b="1" i="0" dirty="0">
                <a:solidFill>
                  <a:srgbClr val="1C1C1C"/>
                </a:solidFill>
                <a:effectLst/>
                <a:latin typeface="+mn-lt"/>
              </a:rPr>
              <a:t>Heatwaves and wildfires </a:t>
            </a:r>
            <a:r>
              <a:rPr lang="en-GB" sz="1800" b="0" i="0" dirty="0">
                <a:solidFill>
                  <a:srgbClr val="1C1C1C"/>
                </a:solidFill>
                <a:effectLst/>
                <a:latin typeface="+mn-lt"/>
              </a:rPr>
              <a:t>increase linearly with rising global </a:t>
            </a:r>
            <a:r>
              <a:rPr lang="en-GB" sz="1800" b="1" i="0" dirty="0">
                <a:solidFill>
                  <a:srgbClr val="1C1C1C"/>
                </a:solidFill>
                <a:effectLst/>
                <a:latin typeface="+mn-lt"/>
              </a:rPr>
              <a:t>mean surface temperature</a:t>
            </a:r>
          </a:p>
          <a:p>
            <a:pPr marL="171450" indent="-171450" algn="l">
              <a:buSzPct val="120000"/>
              <a:buFont typeface="Arial" panose="020B0604020202020204" pitchFamily="34" charset="0"/>
              <a:buChar char="•"/>
            </a:pPr>
            <a:r>
              <a:rPr lang="en-GB" sz="1800" b="1" i="0" dirty="0">
                <a:solidFill>
                  <a:srgbClr val="1C1C1C"/>
                </a:solidFill>
                <a:effectLst/>
                <a:latin typeface="+mn-lt"/>
              </a:rPr>
              <a:t>Floods and droughts </a:t>
            </a:r>
            <a:r>
              <a:rPr lang="en-GB" sz="1800" b="0" i="0" dirty="0">
                <a:solidFill>
                  <a:srgbClr val="1C1C1C"/>
                </a:solidFill>
                <a:effectLst/>
                <a:latin typeface="+mn-lt"/>
              </a:rPr>
              <a:t>are driven by changing </a:t>
            </a:r>
            <a:r>
              <a:rPr lang="en-GB" sz="1800" b="1" i="0" dirty="0">
                <a:solidFill>
                  <a:srgbClr val="1C1C1C"/>
                </a:solidFill>
                <a:effectLst/>
                <a:latin typeface="+mn-lt"/>
              </a:rPr>
              <a:t>precipitation</a:t>
            </a:r>
            <a:r>
              <a:rPr lang="en-GB" sz="1800" b="0" i="0" dirty="0">
                <a:solidFill>
                  <a:srgbClr val="1C1C1C"/>
                </a:solidFill>
                <a:effectLst/>
                <a:latin typeface="+mn-lt"/>
              </a:rPr>
              <a:t> patterns, leading to wetter wet areas and drier dry areas</a:t>
            </a:r>
          </a:p>
          <a:p>
            <a:pPr marL="171450" indent="-171450" algn="l">
              <a:buSzPct val="120000"/>
              <a:buFont typeface="Arial" panose="020B0604020202020204" pitchFamily="34" charset="0"/>
              <a:buChar char="•"/>
            </a:pPr>
            <a:r>
              <a:rPr lang="en-GB" sz="1800" b="0" i="0" dirty="0">
                <a:solidFill>
                  <a:srgbClr val="1C1C1C"/>
                </a:solidFill>
                <a:effectLst/>
                <a:latin typeface="+mn-lt"/>
              </a:rPr>
              <a:t>Total </a:t>
            </a:r>
            <a:r>
              <a:rPr lang="en-GB" sz="1800" b="1" i="0" dirty="0">
                <a:solidFill>
                  <a:srgbClr val="1C1C1C"/>
                </a:solidFill>
                <a:effectLst/>
                <a:latin typeface="+mn-lt"/>
              </a:rPr>
              <a:t>precipitation is unevenly distributed</a:t>
            </a:r>
            <a:r>
              <a:rPr lang="en-GB" sz="1800" b="0" i="0" dirty="0">
                <a:solidFill>
                  <a:srgbClr val="1C1C1C"/>
                </a:solidFill>
                <a:effectLst/>
                <a:latin typeface="+mn-lt"/>
              </a:rPr>
              <a:t>, with a few very wet days contributing significantly</a:t>
            </a:r>
          </a:p>
          <a:p>
            <a:pPr marL="171450" indent="-171450" algn="l">
              <a:buSzPct val="120000"/>
              <a:buFont typeface="Arial" panose="020B0604020202020204" pitchFamily="34" charset="0"/>
              <a:buChar char="•"/>
            </a:pPr>
            <a:r>
              <a:rPr lang="en-GB" sz="1800" b="0" i="0" dirty="0">
                <a:solidFill>
                  <a:srgbClr val="1C1C1C"/>
                </a:solidFill>
                <a:effectLst/>
                <a:latin typeface="+mn-lt"/>
              </a:rPr>
              <a:t>Climate projections indicate future precipitation </a:t>
            </a:r>
            <a:r>
              <a:rPr lang="en-GB" sz="1800" b="1" i="0" dirty="0">
                <a:solidFill>
                  <a:srgbClr val="1C1C1C"/>
                </a:solidFill>
                <a:effectLst/>
                <a:latin typeface="+mn-lt"/>
              </a:rPr>
              <a:t>may become more uneven</a:t>
            </a:r>
          </a:p>
          <a:p>
            <a:pPr marL="171450" indent="-171450" algn="l">
              <a:buSzPct val="120000"/>
              <a:buFont typeface="Arial" panose="020B0604020202020204" pitchFamily="34" charset="0"/>
              <a:buChar char="•"/>
            </a:pPr>
            <a:r>
              <a:rPr lang="en-GB" sz="1800" b="1" i="0" dirty="0">
                <a:solidFill>
                  <a:srgbClr val="1C1C1C"/>
                </a:solidFill>
                <a:effectLst/>
                <a:latin typeface="+mn-lt"/>
              </a:rPr>
              <a:t>Predicting</a:t>
            </a:r>
            <a:r>
              <a:rPr lang="en-GB" sz="1800" b="0" i="0" dirty="0">
                <a:solidFill>
                  <a:srgbClr val="1C1C1C"/>
                </a:solidFill>
                <a:effectLst/>
                <a:latin typeface="+mn-lt"/>
              </a:rPr>
              <a:t> changes in tropical cyclones </a:t>
            </a:r>
            <a:r>
              <a:rPr lang="en-GB" sz="1800" b="1" i="0" dirty="0">
                <a:solidFill>
                  <a:srgbClr val="1C1C1C"/>
                </a:solidFill>
                <a:effectLst/>
                <a:latin typeface="+mn-lt"/>
              </a:rPr>
              <a:t>is complex </a:t>
            </a:r>
            <a:r>
              <a:rPr lang="en-GB" sz="1800" b="0" i="0" dirty="0">
                <a:solidFill>
                  <a:srgbClr val="1C1C1C"/>
                </a:solidFill>
                <a:effectLst/>
                <a:latin typeface="+mn-lt"/>
              </a:rPr>
              <a:t>due to the physical processes involved; current models cannot fully resolve them</a:t>
            </a:r>
          </a:p>
          <a:p>
            <a:pPr marL="171450" indent="-171450" algn="l">
              <a:buSzPct val="120000"/>
              <a:buFont typeface="Arial" panose="020B0604020202020204" pitchFamily="34" charset="0"/>
              <a:buChar char="•"/>
            </a:pPr>
            <a:r>
              <a:rPr lang="en-GB" sz="1800" b="1" i="0" dirty="0">
                <a:solidFill>
                  <a:srgbClr val="1C1C1C"/>
                </a:solidFill>
                <a:effectLst/>
                <a:latin typeface="+mn-lt"/>
              </a:rPr>
              <a:t>Rising temperatures </a:t>
            </a:r>
            <a:r>
              <a:rPr lang="en-GB" sz="1800" b="0" i="0" dirty="0">
                <a:solidFill>
                  <a:srgbClr val="1C1C1C"/>
                </a:solidFill>
                <a:effectLst/>
                <a:latin typeface="+mn-lt"/>
              </a:rPr>
              <a:t>are expected to increase moisture content, likely </a:t>
            </a:r>
            <a:r>
              <a:rPr lang="en-GB" sz="1800" b="1" i="0" dirty="0">
                <a:solidFill>
                  <a:srgbClr val="1C1C1C"/>
                </a:solidFill>
                <a:effectLst/>
                <a:latin typeface="+mn-lt"/>
              </a:rPr>
              <a:t>intensifying tropical cyclones</a:t>
            </a:r>
          </a:p>
          <a:p>
            <a:pPr marL="171450" indent="-171450" algn="l">
              <a:buSzPct val="120000"/>
              <a:buFont typeface="Arial" panose="020B0604020202020204" pitchFamily="34" charset="0"/>
              <a:buChar char="•"/>
            </a:pPr>
            <a:r>
              <a:rPr lang="en-GB" sz="1800" b="1" i="0" dirty="0">
                <a:solidFill>
                  <a:srgbClr val="1C1C1C"/>
                </a:solidFill>
                <a:effectLst/>
                <a:latin typeface="+mn-lt"/>
              </a:rPr>
              <a:t>Storm surges </a:t>
            </a:r>
            <a:r>
              <a:rPr lang="en-GB" sz="1800" b="0" i="0" dirty="0">
                <a:solidFill>
                  <a:srgbClr val="1C1C1C"/>
                </a:solidFill>
                <a:effectLst/>
                <a:latin typeface="+mn-lt"/>
              </a:rPr>
              <a:t>from tropical cyclones </a:t>
            </a:r>
            <a:r>
              <a:rPr lang="en-GB" sz="1800" b="1" i="0" dirty="0">
                <a:solidFill>
                  <a:srgbClr val="1C1C1C"/>
                </a:solidFill>
                <a:effectLst/>
                <a:latin typeface="+mn-lt"/>
              </a:rPr>
              <a:t>will likely increase due to rising sea levels</a:t>
            </a:r>
            <a:r>
              <a:rPr lang="en-GB" sz="1800" b="0" i="0" dirty="0">
                <a:solidFill>
                  <a:srgbClr val="1C1C1C"/>
                </a:solidFill>
                <a:effectLst/>
                <a:latin typeface="+mn-lt"/>
              </a:rPr>
              <a:t>, estimated at about 3 mm per year</a:t>
            </a:r>
          </a:p>
          <a:p>
            <a:pPr marL="171450" indent="-171450" algn="l">
              <a:buSzPct val="120000"/>
              <a:buFont typeface="Arial" panose="020B0604020202020204" pitchFamily="34" charset="0"/>
              <a:buChar char="•"/>
            </a:pPr>
            <a:r>
              <a:rPr lang="en-GB" sz="1800" b="0" i="0" dirty="0">
                <a:solidFill>
                  <a:srgbClr val="1C1C1C"/>
                </a:solidFill>
                <a:effectLst/>
                <a:latin typeface="+mn-lt"/>
              </a:rPr>
              <a:t>Earthquakes are unaffected by climate change and will remain unchanged in the future</a:t>
            </a:r>
            <a:endParaRPr lang="en-GB" b="0" i="0" dirty="0">
              <a:solidFill>
                <a:srgbClr val="444444"/>
              </a:solidFill>
              <a:effectLst/>
              <a:latin typeface="+mn-lt"/>
            </a:endParaRPr>
          </a:p>
        </p:txBody>
      </p:sp>
      <p:sp>
        <p:nvSpPr>
          <p:cNvPr id="7" name="TextBox 6">
            <a:extLst>
              <a:ext uri="{FF2B5EF4-FFF2-40B4-BE49-F238E27FC236}">
                <a16:creationId xmlns:a16="http://schemas.microsoft.com/office/drawing/2014/main" id="{4C7E39FD-B2F9-458D-BC6B-9C44572024C8}"/>
              </a:ext>
            </a:extLst>
          </p:cNvPr>
          <p:cNvSpPr txBox="1"/>
          <p:nvPr/>
        </p:nvSpPr>
        <p:spPr>
          <a:xfrm>
            <a:off x="5437239" y="6385153"/>
            <a:ext cx="6096000" cy="215444"/>
          </a:xfrm>
          <a:prstGeom prst="rect">
            <a:avLst/>
          </a:prstGeom>
          <a:noFill/>
        </p:spPr>
        <p:txBody>
          <a:bodyPr wrap="square">
            <a:spAutoFit/>
          </a:bodyPr>
          <a:lstStyle/>
          <a:p>
            <a:pPr algn="r"/>
            <a:r>
              <a:rPr lang="en-GB" sz="800" i="1" dirty="0">
                <a:solidFill>
                  <a:srgbClr val="444444"/>
                </a:solidFill>
                <a:latin typeface="+mn-lt"/>
              </a:rPr>
              <a:t>(Pendergrass and </a:t>
            </a:r>
            <a:r>
              <a:rPr lang="en-GB" sz="800" i="1" dirty="0" err="1">
                <a:solidFill>
                  <a:srgbClr val="444444"/>
                </a:solidFill>
                <a:latin typeface="+mn-lt"/>
              </a:rPr>
              <a:t>Knutti</a:t>
            </a:r>
            <a:r>
              <a:rPr lang="en-GB" sz="800" i="1" dirty="0">
                <a:solidFill>
                  <a:srgbClr val="444444"/>
                </a:solidFill>
                <a:latin typeface="+mn-lt"/>
              </a:rPr>
              <a:t> 2018; Knutson et al. 2020; Nerem et al. 2018)</a:t>
            </a:r>
          </a:p>
        </p:txBody>
      </p:sp>
    </p:spTree>
    <p:extLst>
      <p:ext uri="{BB962C8B-B14F-4D97-AF65-F5344CB8AC3E}">
        <p14:creationId xmlns:p14="http://schemas.microsoft.com/office/powerpoint/2010/main" val="4276348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5454756" cy="502827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latin typeface="+mj-lt"/>
              </a:rPr>
              <a:t>Expected changes in hazard occurrence</a:t>
            </a:r>
            <a:endParaRPr lang="en-GB" sz="2000" dirty="0">
              <a:solidFill>
                <a:srgbClr val="444444"/>
              </a:solidFill>
              <a:latin typeface="+mj-lt"/>
            </a:endParaRPr>
          </a:p>
          <a:p>
            <a:pPr marL="285750" indent="-285750" algn="l">
              <a:buSzPct val="120000"/>
              <a:buFont typeface="Arial" panose="020B0604020202020204" pitchFamily="34" charset="0"/>
              <a:buChar char="•"/>
            </a:pPr>
            <a:r>
              <a:rPr lang="en-GB" sz="1400" b="0" i="0" dirty="0">
                <a:effectLst/>
                <a:latin typeface="+mn-lt"/>
              </a:rPr>
              <a:t>By comparing the changes in 100-year return period, a larger increase in flood hazard (lower return period) is found for </a:t>
            </a:r>
            <a:r>
              <a:rPr lang="en-GB" sz="1400" b="1" i="0" dirty="0">
                <a:effectLst/>
                <a:latin typeface="+mn-lt"/>
              </a:rPr>
              <a:t>Asia, Africa and South America, while parts of Europe will experience less frequent floods </a:t>
            </a:r>
            <a:r>
              <a:rPr lang="en-GB" sz="1400" b="0" i="0" dirty="0">
                <a:effectLst/>
                <a:latin typeface="+mn-lt"/>
              </a:rPr>
              <a:t>(Hirabayashi et al. 2021)</a:t>
            </a:r>
            <a:endParaRPr lang="en-GB" sz="1400" b="0" i="0" dirty="0">
              <a:effectLst/>
              <a:latin typeface="+mn-lt"/>
              <a:ea typeface="Calibri"/>
              <a:cs typeface="Calibri"/>
            </a:endParaRPr>
          </a:p>
          <a:p>
            <a:pPr marL="285750" indent="-285750">
              <a:buFont typeface="Arial,Sans-Serif"/>
              <a:buChar char="•"/>
            </a:pPr>
            <a:r>
              <a:rPr lang="en-GB" sz="1400" dirty="0">
                <a:ea typeface="Calibri"/>
                <a:cs typeface="Calibri"/>
              </a:rPr>
              <a:t>Sea-level rise will make </a:t>
            </a:r>
            <a:r>
              <a:rPr lang="en-GB" sz="1400" b="1" dirty="0">
                <a:ea typeface="Calibri"/>
                <a:cs typeface="Calibri"/>
              </a:rPr>
              <a:t>coastal flooding more likely</a:t>
            </a:r>
            <a:r>
              <a:rPr lang="en-GB" sz="1400" dirty="0">
                <a:ea typeface="Calibri"/>
                <a:cs typeface="Calibri"/>
              </a:rPr>
              <a:t>. In most areas a doubling of flood frequency is expected, </a:t>
            </a:r>
            <a:r>
              <a:rPr lang="en-GB" sz="1400" dirty="0" err="1">
                <a:ea typeface="Calibri"/>
                <a:cs typeface="Calibri"/>
              </a:rPr>
              <a:t>whilein</a:t>
            </a:r>
            <a:r>
              <a:rPr lang="en-GB" sz="1400" dirty="0">
                <a:ea typeface="Calibri"/>
                <a:cs typeface="Calibri"/>
              </a:rPr>
              <a:t> some areas (e.g. Tropics) a doubling of flooding is already expected in 2050 (</a:t>
            </a:r>
            <a:r>
              <a:rPr lang="en-GB" sz="1400" dirty="0" err="1">
                <a:ea typeface="Calibri"/>
                <a:cs typeface="Calibri"/>
              </a:rPr>
              <a:t>Vitousek</a:t>
            </a:r>
            <a:r>
              <a:rPr lang="en-GB" sz="1400" dirty="0">
                <a:ea typeface="Calibri"/>
                <a:cs typeface="Calibri"/>
              </a:rPr>
              <a:t> et al. 2017)</a:t>
            </a:r>
            <a:endParaRPr lang="en-US" sz="1400" dirty="0">
              <a:ea typeface="Calibri"/>
              <a:cs typeface="Calibri"/>
            </a:endParaRPr>
          </a:p>
          <a:p>
            <a:pPr marL="285750" indent="-285750">
              <a:buFont typeface="Arial,Sans-Serif"/>
              <a:buChar char="•"/>
            </a:pPr>
            <a:r>
              <a:rPr lang="en-GB" sz="1400" dirty="0">
                <a:ea typeface="Calibri"/>
                <a:cs typeface="Calibri"/>
              </a:rPr>
              <a:t>Changes in tropical cyclones are harder to predict. Currently, it is expected that </a:t>
            </a:r>
            <a:r>
              <a:rPr lang="en-GB" sz="1400" b="1" dirty="0">
                <a:ea typeface="Calibri"/>
                <a:cs typeface="Calibri"/>
              </a:rPr>
              <a:t>the global frequency of </a:t>
            </a:r>
            <a:r>
              <a:rPr lang="en-GB" sz="1400" b="1" dirty="0" err="1">
                <a:ea typeface="Calibri"/>
                <a:cs typeface="Calibri"/>
              </a:rPr>
              <a:t>occurrenceof</a:t>
            </a:r>
            <a:r>
              <a:rPr lang="en-GB" sz="1400" b="1" dirty="0">
                <a:ea typeface="Calibri"/>
                <a:cs typeface="Calibri"/>
              </a:rPr>
              <a:t> tropical cyclones will either decrease or remain unchanged, while wind speed and precipitation rates </a:t>
            </a:r>
            <a:r>
              <a:rPr lang="en-GB" sz="1400" b="1" dirty="0" err="1">
                <a:ea typeface="Calibri"/>
                <a:cs typeface="Calibri"/>
              </a:rPr>
              <a:t>areexpected</a:t>
            </a:r>
            <a:r>
              <a:rPr lang="en-GB" sz="1400" b="1" dirty="0">
                <a:ea typeface="Calibri"/>
                <a:cs typeface="Calibri"/>
              </a:rPr>
              <a:t> to increase </a:t>
            </a:r>
            <a:r>
              <a:rPr lang="en-GB" sz="1400" dirty="0">
                <a:ea typeface="Calibri"/>
                <a:cs typeface="Calibri"/>
              </a:rPr>
              <a:t>(Knutson et al. 2020)</a:t>
            </a:r>
            <a:endParaRPr lang="en-US" sz="1400" dirty="0">
              <a:ea typeface="Calibri"/>
              <a:cs typeface="Calibri"/>
            </a:endParaRPr>
          </a:p>
          <a:p>
            <a:pPr marL="285750" indent="-285750">
              <a:buFont typeface="Arial,Sans-Serif"/>
              <a:buChar char="•"/>
            </a:pPr>
            <a:r>
              <a:rPr lang="en-GB" sz="1400" dirty="0">
                <a:ea typeface="Calibri"/>
                <a:cs typeface="Calibri"/>
              </a:rPr>
              <a:t>How droughts might change depends on the definition of a drought adopted. An </a:t>
            </a:r>
            <a:r>
              <a:rPr lang="en-GB" sz="1400" b="1" dirty="0">
                <a:ea typeface="Calibri"/>
                <a:cs typeface="Calibri"/>
              </a:rPr>
              <a:t>increasing frequency of </a:t>
            </a:r>
            <a:r>
              <a:rPr lang="en-GB" sz="1400" b="1" dirty="0" err="1">
                <a:ea typeface="Calibri"/>
                <a:cs typeface="Calibri"/>
              </a:rPr>
              <a:t>droughtis</a:t>
            </a:r>
            <a:r>
              <a:rPr lang="en-GB" sz="1400" b="1" dirty="0">
                <a:ea typeface="Calibri"/>
                <a:cs typeface="Calibri"/>
              </a:rPr>
              <a:t> expected over large land areas </a:t>
            </a:r>
            <a:r>
              <a:rPr lang="en-GB" sz="1400" dirty="0">
                <a:ea typeface="Calibri"/>
                <a:cs typeface="Calibri"/>
              </a:rPr>
              <a:t>resulting from either decreased and/or increased evaporation (Dai 2013)</a:t>
            </a:r>
            <a:endParaRPr lang="en-US" sz="1400">
              <a:ea typeface="Calibri"/>
              <a:cs typeface="Calibri"/>
            </a:endParaRPr>
          </a:p>
          <a:p>
            <a:pPr marL="285750" indent="-285750">
              <a:buFont typeface="Arial,Sans-Serif"/>
              <a:buChar char="•"/>
            </a:pPr>
            <a:r>
              <a:rPr lang="en-GB" sz="1400" b="1" dirty="0">
                <a:ea typeface="Calibri"/>
                <a:cs typeface="Calibri"/>
              </a:rPr>
              <a:t>Landslides might also become more frequent </a:t>
            </a:r>
            <a:r>
              <a:rPr lang="en-GB" sz="1400" dirty="0">
                <a:ea typeface="Calibri"/>
                <a:cs typeface="Calibri"/>
              </a:rPr>
              <a:t>due to the increase in intense precipitation events. For instance, </a:t>
            </a:r>
            <a:r>
              <a:rPr lang="en-GB" sz="1400" dirty="0" err="1">
                <a:ea typeface="Calibri"/>
                <a:cs typeface="Calibri"/>
              </a:rPr>
              <a:t>arecent</a:t>
            </a:r>
            <a:r>
              <a:rPr lang="en-GB" sz="1400" dirty="0">
                <a:ea typeface="Calibri"/>
                <a:cs typeface="Calibri"/>
              </a:rPr>
              <a:t> study showed that landslide activity in China and Nepal could see a 30 to 70% increase in the future (NASA2020)</a:t>
            </a:r>
            <a:endParaRPr lang="en-US" sz="1400">
              <a:ea typeface="Calibri"/>
              <a:cs typeface="Calibri"/>
            </a:endParaRPr>
          </a:p>
          <a:p>
            <a:pPr marL="0" indent="0">
              <a:spcBef>
                <a:spcPts val="0"/>
              </a:spcBef>
              <a:buNone/>
            </a:pPr>
            <a:endParaRPr lang="en-GB" sz="1800" dirty="0">
              <a:latin typeface="Arial"/>
              <a:cs typeface="Arial"/>
            </a:endParaRPr>
          </a:p>
          <a:p>
            <a:pPr marL="0" lvl="0" indent="0" algn="l">
              <a:lnSpc>
                <a:spcPct val="90000"/>
              </a:lnSpc>
              <a:spcBef>
                <a:spcPts val="0"/>
              </a:spcBef>
              <a:spcAft>
                <a:spcPts val="0"/>
              </a:spcAft>
              <a:buSzPts val="2800"/>
              <a:buNone/>
            </a:pPr>
            <a:endParaRPr lang="en-GB" sz="1800" dirty="0">
              <a:ea typeface="Calibri"/>
              <a:cs typeface="Calibri"/>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5.3 </a:t>
            </a:r>
            <a:r>
              <a:rPr lang="en-GB" dirty="0">
                <a:solidFill>
                  <a:srgbClr val="C00000"/>
                </a:solidFill>
              </a:rPr>
              <a:t> Projecting future hazards</a:t>
            </a:r>
            <a:endParaRPr sz="2800" dirty="0">
              <a:solidFill>
                <a:srgbClr val="C00000"/>
              </a:solidFill>
            </a:endParaRPr>
          </a:p>
        </p:txBody>
      </p:sp>
      <p:pic>
        <p:nvPicPr>
          <p:cNvPr id="5" name="Picture 4">
            <a:extLst>
              <a:ext uri="{FF2B5EF4-FFF2-40B4-BE49-F238E27FC236}">
                <a16:creationId xmlns:a16="http://schemas.microsoft.com/office/drawing/2014/main" id="{FE208882-C1B0-4C09-867E-8DD97DCC26B0}"/>
              </a:ext>
            </a:extLst>
          </p:cNvPr>
          <p:cNvPicPr>
            <a:picLocks noChangeAspect="1"/>
          </p:cNvPicPr>
          <p:nvPr/>
        </p:nvPicPr>
        <p:blipFill>
          <a:blip r:embed="rId3"/>
          <a:srcRect b="2359"/>
          <a:stretch>
            <a:fillRect/>
          </a:stretch>
        </p:blipFill>
        <p:spPr>
          <a:xfrm>
            <a:off x="6299168" y="2016431"/>
            <a:ext cx="5340108" cy="2639348"/>
          </a:xfrm>
          <a:prstGeom prst="rect">
            <a:avLst/>
          </a:prstGeom>
        </p:spPr>
      </p:pic>
    </p:spTree>
    <p:extLst>
      <p:ext uri="{BB962C8B-B14F-4D97-AF65-F5344CB8AC3E}">
        <p14:creationId xmlns:p14="http://schemas.microsoft.com/office/powerpoint/2010/main" val="21885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94985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infrastructure exposure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Climate change is projected to </a:t>
            </a:r>
            <a:r>
              <a:rPr lang="en-GB" sz="1400" b="1" i="0" dirty="0">
                <a:solidFill>
                  <a:srgbClr val="1C1C1C"/>
                </a:solidFill>
                <a:effectLst/>
                <a:latin typeface="+mn-lt"/>
              </a:rPr>
              <a:t>significantly increase the exposure and risk to people and infrastructure </a:t>
            </a:r>
            <a:r>
              <a:rPr lang="en-GB" sz="1400" b="0" i="0" dirty="0">
                <a:solidFill>
                  <a:srgbClr val="1C1C1C"/>
                </a:solidFill>
                <a:effectLst/>
                <a:latin typeface="+mn-lt"/>
              </a:rPr>
              <a:t>throughout the 21st century, assuming current population and infrastructure conditions remain unchanged</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rgbClr val="1C1C1C"/>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The number of individuals at risk of river flooding could rise by 7-14 times, while coastal flooding may affect 2.5 times more people by 2100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rgbClr val="1C1C1C"/>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Infrastructure risks are also expected to escalate, with sea-level rise threatening 900 million tonnes of goods and increasing disruptions to airline ports by 17-69 times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rgbClr val="1C1C1C"/>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In Europe, critical infrastructure damages could increase 10-fold by the century's end, resulting in annual damages of EUR 3.4 billion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rgbClr val="1C1C1C"/>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Drought and heatwaves are the main threats in southern Europe, while </a:t>
            </a:r>
            <a:r>
              <a:rPr lang="en-GB" sz="1400" b="1" i="0" dirty="0">
                <a:solidFill>
                  <a:srgbClr val="1C1C1C"/>
                </a:solidFill>
                <a:effectLst/>
                <a:latin typeface="+mn-lt"/>
              </a:rPr>
              <a:t>coastal flooding poses the most significant overall risk</a:t>
            </a:r>
            <a:r>
              <a:rPr lang="en-GB" sz="1400" b="0" i="0" dirty="0">
                <a:solidFill>
                  <a:srgbClr val="1C1C1C"/>
                </a:solidFill>
                <a:effectLst/>
                <a:latin typeface="+mn-lt"/>
              </a:rPr>
              <a:t>, alongside rising damages from river flooding, wind storms, and wildfires, which vary by region</a:t>
            </a:r>
            <a:endParaRPr lang="en-GB" sz="18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5.3 </a:t>
            </a:r>
            <a:r>
              <a:rPr lang="en-GB" dirty="0">
                <a:solidFill>
                  <a:srgbClr val="C00000"/>
                </a:solidFill>
              </a:rPr>
              <a:t> Projecting future hazards</a:t>
            </a:r>
            <a:endParaRPr sz="2800" dirty="0">
              <a:solidFill>
                <a:srgbClr val="C00000"/>
              </a:solidFill>
            </a:endParaRPr>
          </a:p>
        </p:txBody>
      </p:sp>
      <p:pic>
        <p:nvPicPr>
          <p:cNvPr id="4" name="Picture 3">
            <a:extLst>
              <a:ext uri="{FF2B5EF4-FFF2-40B4-BE49-F238E27FC236}">
                <a16:creationId xmlns:a16="http://schemas.microsoft.com/office/drawing/2014/main" id="{1F8D84D2-EB78-4682-86AB-2CD5E01B4C2E}"/>
              </a:ext>
            </a:extLst>
          </p:cNvPr>
          <p:cNvPicPr>
            <a:picLocks noChangeAspect="1"/>
          </p:cNvPicPr>
          <p:nvPr/>
        </p:nvPicPr>
        <p:blipFill>
          <a:blip r:embed="rId3"/>
          <a:stretch>
            <a:fillRect/>
          </a:stretch>
        </p:blipFill>
        <p:spPr>
          <a:xfrm>
            <a:off x="6403944" y="1177143"/>
            <a:ext cx="4409420" cy="4450630"/>
          </a:xfrm>
          <a:prstGeom prst="rect">
            <a:avLst/>
          </a:prstGeom>
        </p:spPr>
      </p:pic>
      <p:sp>
        <p:nvSpPr>
          <p:cNvPr id="8" name="TextBox 7">
            <a:extLst>
              <a:ext uri="{FF2B5EF4-FFF2-40B4-BE49-F238E27FC236}">
                <a16:creationId xmlns:a16="http://schemas.microsoft.com/office/drawing/2014/main" id="{FE172556-FFCE-4A16-B20C-EE6CA11EFCF1}"/>
              </a:ext>
            </a:extLst>
          </p:cNvPr>
          <p:cNvSpPr txBox="1"/>
          <p:nvPr/>
        </p:nvSpPr>
        <p:spPr>
          <a:xfrm>
            <a:off x="4949096" y="6144250"/>
            <a:ext cx="6702458" cy="215444"/>
          </a:xfrm>
          <a:prstGeom prst="rect">
            <a:avLst/>
          </a:prstGeom>
          <a:noFill/>
        </p:spPr>
        <p:txBody>
          <a:bodyPr wrap="square">
            <a:spAutoFit/>
          </a:bodyPr>
          <a:lstStyle>
            <a:defPPr marR="0" lvl="0" algn="l" rtl="0">
              <a:lnSpc>
                <a:spcPct val="100000"/>
              </a:lnSpc>
              <a:spcBef>
                <a:spcPts val="0"/>
              </a:spcBef>
              <a:spcAft>
                <a:spcPts val="0"/>
              </a:spcAft>
            </a:defPPr>
            <a:lvl1pPr algn="r">
              <a:defRPr sz="800" i="1">
                <a:solidFill>
                  <a:srgbClr val="444444"/>
                </a:solidFill>
                <a:latin typeface="+mn-lt"/>
              </a:defRPr>
            </a:lvl1pPr>
          </a:lstStyle>
          <a:p>
            <a:r>
              <a:rPr lang="en-GB" dirty="0"/>
              <a:t>(</a:t>
            </a:r>
            <a:r>
              <a:rPr lang="en-GB" dirty="0" err="1"/>
              <a:t>Hirabayashi</a:t>
            </a:r>
            <a:r>
              <a:rPr lang="en-GB" dirty="0"/>
              <a:t> et al. 2013; </a:t>
            </a:r>
            <a:r>
              <a:rPr lang="en-GB" dirty="0" err="1"/>
              <a:t>Kulp</a:t>
            </a:r>
            <a:r>
              <a:rPr lang="en-GB" dirty="0"/>
              <a:t> and Strauss 2019; Christodoulou, </a:t>
            </a:r>
            <a:r>
              <a:rPr lang="en-GB" dirty="0" err="1"/>
              <a:t>Christidis</a:t>
            </a:r>
            <a:r>
              <a:rPr lang="en-GB" dirty="0"/>
              <a:t>, and </a:t>
            </a:r>
            <a:r>
              <a:rPr lang="en-GB" dirty="0" err="1"/>
              <a:t>Demirel</a:t>
            </a:r>
            <a:r>
              <a:rPr lang="en-GB" dirty="0"/>
              <a:t> 2019; </a:t>
            </a:r>
            <a:r>
              <a:rPr lang="en-GB" dirty="0" err="1"/>
              <a:t>Yesudian</a:t>
            </a:r>
            <a:r>
              <a:rPr lang="en-GB" dirty="0"/>
              <a:t> and Dawson 2021; </a:t>
            </a:r>
            <a:r>
              <a:rPr lang="en-GB" dirty="0" err="1"/>
              <a:t>Forzieri</a:t>
            </a:r>
            <a:r>
              <a:rPr lang="en-GB" dirty="0"/>
              <a:t> et al. 2018)</a:t>
            </a:r>
          </a:p>
        </p:txBody>
      </p:sp>
      <p:sp>
        <p:nvSpPr>
          <p:cNvPr id="3" name="TextBox 2">
            <a:extLst>
              <a:ext uri="{FF2B5EF4-FFF2-40B4-BE49-F238E27FC236}">
                <a16:creationId xmlns:a16="http://schemas.microsoft.com/office/drawing/2014/main" id="{3729C728-52A3-D2ED-1A40-F950DD8C99FF}"/>
              </a:ext>
            </a:extLst>
          </p:cNvPr>
          <p:cNvSpPr txBox="1"/>
          <p:nvPr/>
        </p:nvSpPr>
        <p:spPr>
          <a:xfrm>
            <a:off x="4717364" y="5557746"/>
            <a:ext cx="6096000" cy="215444"/>
          </a:xfrm>
          <a:prstGeom prst="rect">
            <a:avLst/>
          </a:prstGeom>
          <a:noFill/>
        </p:spPr>
        <p:txBody>
          <a:bodyPr wrap="square">
            <a:spAutoFit/>
          </a:bodyPr>
          <a:lstStyle/>
          <a:p>
            <a:pPr algn="r"/>
            <a:r>
              <a:rPr lang="en-GB" sz="800" b="0" i="1" u="none" strike="noStrike" cap="none" dirty="0">
                <a:solidFill>
                  <a:srgbClr val="444444"/>
                </a:solidFill>
                <a:latin typeface="Calibri"/>
                <a:ea typeface="Calibri"/>
                <a:cs typeface="Calibri"/>
                <a:sym typeface="Calibri"/>
              </a:rPr>
              <a:t> (</a:t>
            </a:r>
            <a:r>
              <a:rPr lang="en-GB" sz="800" b="0" i="1" u="none" strike="noStrike" cap="none" dirty="0" err="1">
                <a:solidFill>
                  <a:srgbClr val="444444"/>
                </a:solidFill>
                <a:latin typeface="Calibri"/>
                <a:ea typeface="Calibri"/>
                <a:cs typeface="Calibri"/>
                <a:sym typeface="Calibri"/>
              </a:rPr>
              <a:t>Forzieri</a:t>
            </a:r>
            <a:r>
              <a:rPr lang="en-GB" sz="800" b="0" i="1" u="none" strike="noStrike" cap="none" dirty="0">
                <a:solidFill>
                  <a:srgbClr val="444444"/>
                </a:solidFill>
                <a:latin typeface="Calibri"/>
                <a:ea typeface="Calibri"/>
                <a:cs typeface="Calibri"/>
                <a:sym typeface="Calibri"/>
              </a:rPr>
              <a:t> et al. 2018)</a:t>
            </a:r>
            <a:endParaRPr lang="en-GB" sz="800" dirty="0"/>
          </a:p>
        </p:txBody>
      </p:sp>
    </p:spTree>
    <p:extLst>
      <p:ext uri="{BB962C8B-B14F-4D97-AF65-F5344CB8AC3E}">
        <p14:creationId xmlns:p14="http://schemas.microsoft.com/office/powerpoint/2010/main" val="2761367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1" y="1231900"/>
            <a:ext cx="404202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hazard uncertainties</a:t>
            </a:r>
          </a:p>
          <a:p>
            <a:pPr marL="0" lvl="0" indent="0" algn="l" rtl="0">
              <a:lnSpc>
                <a:spcPct val="90000"/>
              </a:lnSpc>
              <a:spcBef>
                <a:spcPts val="0"/>
              </a:spcBef>
              <a:spcAft>
                <a:spcPts val="0"/>
              </a:spcAft>
              <a:buClr>
                <a:schemeClr val="dk1"/>
              </a:buClr>
              <a:buSzPts val="2800"/>
              <a:buNone/>
            </a:pPr>
            <a:endParaRPr lang="en-GB" sz="1800" b="1" i="0" dirty="0">
              <a:solidFill>
                <a:schemeClr val="accent5">
                  <a:lumMod val="60000"/>
                  <a:lumOff val="40000"/>
                </a:schemeClr>
              </a:solidFill>
              <a:effectLst/>
              <a:latin typeface="Open Sans" panose="020B0606030504020204" pitchFamily="34" charset="0"/>
            </a:endParaRPr>
          </a:p>
          <a:p>
            <a:pPr algn="l"/>
            <a:r>
              <a:rPr lang="en-GB" sz="1800" b="0" i="0" dirty="0">
                <a:solidFill>
                  <a:schemeClr val="tx1"/>
                </a:solidFill>
                <a:effectLst/>
                <a:latin typeface="+mn-lt"/>
              </a:rPr>
              <a:t>We can distinguish between three sources of uncertainty:</a:t>
            </a:r>
          </a:p>
          <a:p>
            <a:pPr algn="l">
              <a:buFont typeface="+mj-lt"/>
              <a:buAutoNum type="arabicPeriod"/>
            </a:pPr>
            <a:r>
              <a:rPr lang="en-GB" sz="1800" b="1" i="0" dirty="0">
                <a:solidFill>
                  <a:schemeClr val="tx1"/>
                </a:solidFill>
                <a:effectLst/>
                <a:latin typeface="+mn-lt"/>
              </a:rPr>
              <a:t>Scenario uncertainty:</a:t>
            </a:r>
            <a:r>
              <a:rPr lang="en-GB" sz="1800" b="0" i="0" dirty="0">
                <a:solidFill>
                  <a:schemeClr val="tx1"/>
                </a:solidFill>
                <a:effectLst/>
                <a:latin typeface="+mn-lt"/>
              </a:rPr>
              <a:t> </a:t>
            </a:r>
          </a:p>
          <a:p>
            <a:pPr algn="l"/>
            <a:r>
              <a:rPr lang="en-GB" sz="1800" b="0" i="0" dirty="0">
                <a:solidFill>
                  <a:schemeClr val="tx1"/>
                </a:solidFill>
                <a:effectLst/>
                <a:latin typeface="+mn-lt"/>
              </a:rPr>
              <a:t>Differences between the RCP scenarios over time</a:t>
            </a:r>
          </a:p>
          <a:p>
            <a:pPr marL="342900" indent="-342900" algn="l">
              <a:buFont typeface="+mj-lt"/>
              <a:buAutoNum type="arabicPeriod" startAt="2"/>
            </a:pPr>
            <a:r>
              <a:rPr lang="en-GB" sz="1800" b="1" i="0" dirty="0">
                <a:solidFill>
                  <a:schemeClr val="tx1"/>
                </a:solidFill>
                <a:effectLst/>
                <a:latin typeface="+mn-lt"/>
              </a:rPr>
              <a:t>Climate model uncertainty:</a:t>
            </a:r>
            <a:r>
              <a:rPr lang="en-GB" sz="1800" b="0" i="0" dirty="0">
                <a:solidFill>
                  <a:schemeClr val="tx1"/>
                </a:solidFill>
                <a:effectLst/>
                <a:latin typeface="+mn-lt"/>
              </a:rPr>
              <a:t> </a:t>
            </a:r>
          </a:p>
          <a:p>
            <a:pPr algn="l"/>
            <a:r>
              <a:rPr lang="en-GB" sz="1800" b="0" i="0" dirty="0">
                <a:solidFill>
                  <a:schemeClr val="tx1"/>
                </a:solidFill>
                <a:effectLst/>
                <a:latin typeface="+mn-lt"/>
              </a:rPr>
              <a:t>Differences between the climate model results</a:t>
            </a:r>
          </a:p>
          <a:p>
            <a:pPr marL="342900" indent="-342900" algn="l">
              <a:buFont typeface="+mj-lt"/>
              <a:buAutoNum type="arabicPeriod" startAt="3"/>
            </a:pPr>
            <a:r>
              <a:rPr lang="en-GB" sz="1800" b="1" i="0" dirty="0">
                <a:solidFill>
                  <a:schemeClr val="tx1"/>
                </a:solidFill>
                <a:effectLst/>
                <a:latin typeface="+mn-lt"/>
              </a:rPr>
              <a:t>Knowledge uncertainty</a:t>
            </a:r>
          </a:p>
          <a:p>
            <a:pPr algn="l"/>
            <a:r>
              <a:rPr lang="en-GB" sz="1800" b="0" i="0" dirty="0">
                <a:solidFill>
                  <a:schemeClr val="tx1"/>
                </a:solidFill>
                <a:effectLst/>
                <a:latin typeface="+mn-lt"/>
              </a:rPr>
              <a:t>Additional uncertain factors that are not yet properly accounted for in climate scenarios and models</a:t>
            </a:r>
          </a:p>
          <a:p>
            <a:pPr marL="0" lvl="0" indent="0" algn="l" rtl="0">
              <a:lnSpc>
                <a:spcPct val="90000"/>
              </a:lnSpc>
              <a:spcBef>
                <a:spcPts val="0"/>
              </a:spcBef>
              <a:spcAft>
                <a:spcPts val="0"/>
              </a:spcAft>
              <a:buClr>
                <a:schemeClr val="dk1"/>
              </a:buClr>
              <a:buSzPts val="2800"/>
              <a:buNone/>
            </a:pPr>
            <a:endParaRPr lang="en-GB" sz="1800" b="0" i="0" dirty="0">
              <a:solidFill>
                <a:srgbClr val="444444"/>
              </a:solidFill>
              <a:effectLst/>
              <a:latin typeface="+mn-lt"/>
            </a:endParaRPr>
          </a:p>
          <a:p>
            <a:pPr algn="l"/>
            <a:endParaRPr lang="en-GB" sz="1200" dirty="0">
              <a:solidFill>
                <a:srgbClr val="444444"/>
              </a:solidFill>
              <a:latin typeface="Open Sans" panose="020B0606030504020204" pitchFamily="34" charset="0"/>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5.3 </a:t>
            </a:r>
            <a:r>
              <a:rPr lang="en-GB" dirty="0">
                <a:solidFill>
                  <a:srgbClr val="C00000"/>
                </a:solidFill>
              </a:rPr>
              <a:t> Projecting future hazards</a:t>
            </a:r>
            <a:endParaRPr sz="2800" dirty="0">
              <a:solidFill>
                <a:srgbClr val="C00000"/>
              </a:solidFill>
            </a:endParaRPr>
          </a:p>
        </p:txBody>
      </p:sp>
      <p:pic>
        <p:nvPicPr>
          <p:cNvPr id="5" name="Picture 4">
            <a:extLst>
              <a:ext uri="{FF2B5EF4-FFF2-40B4-BE49-F238E27FC236}">
                <a16:creationId xmlns:a16="http://schemas.microsoft.com/office/drawing/2014/main" id="{EC2BA64D-67A0-4710-A82A-1FF0BFFD5A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67368" y="1400355"/>
            <a:ext cx="7162108" cy="4543703"/>
          </a:xfrm>
          <a:prstGeom prst="rect">
            <a:avLst/>
          </a:prstGeom>
        </p:spPr>
      </p:pic>
      <p:sp>
        <p:nvSpPr>
          <p:cNvPr id="10" name="TextBox 9">
            <a:extLst>
              <a:ext uri="{FF2B5EF4-FFF2-40B4-BE49-F238E27FC236}">
                <a16:creationId xmlns:a16="http://schemas.microsoft.com/office/drawing/2014/main" id="{139D3FF6-1172-413E-8165-02AC7986AE3B}"/>
              </a:ext>
            </a:extLst>
          </p:cNvPr>
          <p:cNvSpPr txBox="1"/>
          <p:nvPr/>
        </p:nvSpPr>
        <p:spPr>
          <a:xfrm>
            <a:off x="5061370" y="6091027"/>
            <a:ext cx="6094428" cy="246221"/>
          </a:xfrm>
          <a:prstGeom prst="rect">
            <a:avLst/>
          </a:prstGeom>
          <a:noFill/>
        </p:spPr>
        <p:txBody>
          <a:bodyPr wrap="square">
            <a:spAutoFit/>
          </a:bodyPr>
          <a:lstStyle/>
          <a:p>
            <a:pPr algn="r"/>
            <a:r>
              <a:rPr lang="en-GB" sz="1000" i="1" dirty="0">
                <a:solidFill>
                  <a:srgbClr val="444444"/>
                </a:solidFill>
                <a:latin typeface="+mn-lt"/>
              </a:rPr>
              <a:t>(Wong, Bakker, and Keller 2017)</a:t>
            </a:r>
          </a:p>
        </p:txBody>
      </p:sp>
    </p:spTree>
    <p:extLst>
      <p:ext uri="{BB962C8B-B14F-4D97-AF65-F5344CB8AC3E}">
        <p14:creationId xmlns:p14="http://schemas.microsoft.com/office/powerpoint/2010/main" val="3284480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Use of climate scenarios and models for predicting future hazards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Potential exposure of infrastructure to these hazards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Three main sources of uncertainty related to future hazards</a:t>
            </a:r>
            <a:endParaRPr lang="en-GB" sz="2800" b="1"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5.3 </a:t>
            </a:r>
            <a:r>
              <a:rPr lang="en-GB" dirty="0">
                <a:solidFill>
                  <a:srgbClr val="C00000"/>
                </a:solidFill>
              </a:rPr>
              <a:t> Projecting future hazards</a:t>
            </a:r>
            <a:endParaRPr sz="2800" dirty="0">
              <a:solidFill>
                <a:srgbClr val="C00000"/>
              </a:solidFill>
            </a:endParaRPr>
          </a:p>
        </p:txBody>
      </p:sp>
    </p:spTree>
    <p:extLst>
      <p:ext uri="{BB962C8B-B14F-4D97-AF65-F5344CB8AC3E}">
        <p14:creationId xmlns:p14="http://schemas.microsoft.com/office/powerpoint/2010/main" val="2669022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40527"/>
            <a:ext cx="10515600" cy="51464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indent="0" algn="l">
              <a:lnSpc>
                <a:spcPct val="100000"/>
              </a:lnSpc>
              <a:spcBef>
                <a:spcPts val="300"/>
              </a:spcBef>
              <a:buNone/>
            </a:pPr>
            <a:r>
              <a:rPr lang="en-GB" sz="1100" b="0" i="0" dirty="0">
                <a:effectLst/>
                <a:latin typeface="+mn-lt"/>
              </a:rPr>
              <a:t>Christodoulou, Aris, Panayotis Christidis, and Hande Demirel. 2019. “Sea-level rise in ports: a wider focus on impacts.” </a:t>
            </a:r>
            <a:r>
              <a:rPr lang="en-GB" sz="1100" b="0" i="1" dirty="0">
                <a:effectLst/>
                <a:latin typeface="+mn-lt"/>
              </a:rPr>
              <a:t>Maritime Economics &amp; Logistics</a:t>
            </a:r>
            <a:r>
              <a:rPr lang="en-GB" sz="1100" b="0" i="0" dirty="0">
                <a:effectLst/>
                <a:latin typeface="+mn-lt"/>
              </a:rPr>
              <a:t> 21 (4): 482–96. </a:t>
            </a:r>
            <a:r>
              <a:rPr lang="en-GB" sz="1100" b="0" i="0" u="none" strike="noStrike" dirty="0">
                <a:effectLst/>
                <a:latin typeface="+mn-lt"/>
                <a:hlinkClick r:id="rId3">
                  <a:extLst>
                    <a:ext uri="{A12FA001-AC4F-418D-AE19-62706E023703}">
                      <ahyp:hlinkClr xmlns:ahyp="http://schemas.microsoft.com/office/drawing/2018/hyperlinkcolor" val="tx"/>
                    </a:ext>
                  </a:extLst>
                </a:hlinkClick>
              </a:rPr>
              <a:t>https://doi.org/10.1057/s41278-018-0114-z</a:t>
            </a:r>
            <a:r>
              <a:rPr lang="en-GB" sz="1100" b="0" i="0" dirty="0">
                <a:effectLst/>
                <a:latin typeface="+mn-lt"/>
              </a:rPr>
              <a:t>.</a:t>
            </a:r>
            <a:endParaRPr lang="en-GB" sz="1100" b="0" i="0">
              <a:effectLst/>
              <a:latin typeface="+mn-lt"/>
              <a:ea typeface="Calibri"/>
              <a:cs typeface="Calibri"/>
            </a:endParaRPr>
          </a:p>
          <a:p>
            <a:pPr marL="0" indent="0" algn="l">
              <a:lnSpc>
                <a:spcPct val="100000"/>
              </a:lnSpc>
              <a:spcBef>
                <a:spcPts val="300"/>
              </a:spcBef>
              <a:buNone/>
            </a:pPr>
            <a:r>
              <a:rPr lang="en-GB" sz="1100" b="0" i="0" dirty="0">
                <a:effectLst/>
                <a:latin typeface="+mn-lt"/>
              </a:rPr>
              <a:t>Dai, Aiguo. 2013. “Increasing drought under global warming in observations and models.” </a:t>
            </a:r>
            <a:r>
              <a:rPr lang="en-GB" sz="1100" b="0" i="1" dirty="0">
                <a:effectLst/>
                <a:latin typeface="+mn-lt"/>
              </a:rPr>
              <a:t>Nature Climate Change</a:t>
            </a:r>
            <a:r>
              <a:rPr lang="en-GB" sz="1100" b="0" i="0" dirty="0">
                <a:effectLst/>
                <a:latin typeface="+mn-lt"/>
              </a:rPr>
              <a:t> 3 (1): 52–58. </a:t>
            </a:r>
            <a:r>
              <a:rPr lang="en-GB" sz="1100" b="0" i="0" u="none" strike="noStrike" dirty="0">
                <a:effectLst/>
                <a:latin typeface="+mn-lt"/>
                <a:hlinkClick r:id="rId4">
                  <a:extLst>
                    <a:ext uri="{A12FA001-AC4F-418D-AE19-62706E023703}">
                      <ahyp:hlinkClr xmlns:ahyp="http://schemas.microsoft.com/office/drawing/2018/hyperlinkcolor" val="tx"/>
                    </a:ext>
                  </a:extLst>
                </a:hlinkClick>
              </a:rPr>
              <a:t>https://doi.org/10.1038/nclimate1633</a:t>
            </a:r>
            <a:r>
              <a:rPr lang="en-GB" sz="1100" b="0" i="0" dirty="0">
                <a:effectLst/>
                <a:latin typeface="+mn-lt"/>
              </a:rPr>
              <a:t>.</a:t>
            </a:r>
            <a:endParaRPr lang="en-GB" sz="1100" b="0" i="0">
              <a:effectLst/>
              <a:latin typeface="+mn-lt"/>
              <a:ea typeface="Calibri"/>
              <a:cs typeface="Calibri"/>
            </a:endParaRPr>
          </a:p>
          <a:p>
            <a:pPr marL="0" indent="0" algn="l">
              <a:lnSpc>
                <a:spcPct val="100000"/>
              </a:lnSpc>
              <a:spcBef>
                <a:spcPts val="300"/>
              </a:spcBef>
              <a:buNone/>
            </a:pPr>
            <a:r>
              <a:rPr lang="en-GB" sz="1100" b="0" i="0" err="1">
                <a:effectLst/>
                <a:latin typeface="+mn-lt"/>
              </a:rPr>
              <a:t>Forzieri</a:t>
            </a:r>
            <a:r>
              <a:rPr lang="en-GB" sz="1100" b="0" i="0" dirty="0">
                <a:effectLst/>
                <a:latin typeface="+mn-lt"/>
              </a:rPr>
              <a:t>, Giovanni, Alessandra Bianchi, Filipe Batista e. Silva, Mario A. Marin Herrera, Antoine </a:t>
            </a:r>
            <a:r>
              <a:rPr lang="en-GB" sz="1100" b="0" i="0" err="1">
                <a:effectLst/>
                <a:latin typeface="+mn-lt"/>
              </a:rPr>
              <a:t>Leblois</a:t>
            </a:r>
            <a:r>
              <a:rPr lang="en-GB" sz="1100" b="0" i="0" dirty="0">
                <a:effectLst/>
                <a:latin typeface="+mn-lt"/>
              </a:rPr>
              <a:t>, Carlo Lavalle, Jeroen C. J. H. Aerts, and Luc Feyen. 2018. “Escalating impacts of climate extremes on critical infrastructures in Europe.” </a:t>
            </a:r>
            <a:r>
              <a:rPr lang="en-GB" sz="1100" b="0" i="1" dirty="0">
                <a:effectLst/>
                <a:latin typeface="+mn-lt"/>
              </a:rPr>
              <a:t>Global Environmental Change</a:t>
            </a:r>
            <a:r>
              <a:rPr lang="en-GB" sz="1100" b="0" i="0" dirty="0">
                <a:effectLst/>
                <a:latin typeface="+mn-lt"/>
              </a:rPr>
              <a:t> 48 (April 2017): 97–107. </a:t>
            </a:r>
            <a:r>
              <a:rPr lang="en-GB" sz="1100" b="0" i="0" u="none" strike="noStrike" dirty="0">
                <a:effectLst/>
                <a:latin typeface="+mn-lt"/>
                <a:hlinkClick r:id="rId5">
                  <a:extLst>
                    <a:ext uri="{A12FA001-AC4F-418D-AE19-62706E023703}">
                      <ahyp:hlinkClr xmlns:ahyp="http://schemas.microsoft.com/office/drawing/2018/hyperlinkcolor" val="tx"/>
                    </a:ext>
                  </a:extLst>
                </a:hlinkClick>
              </a:rPr>
              <a:t>https://doi.org/10.1016/j.gloenvcha.2017.11.007</a:t>
            </a:r>
            <a:r>
              <a:rPr lang="en-GB" sz="1100" b="0" i="0" dirty="0">
                <a:effectLst/>
                <a:latin typeface="+mn-lt"/>
              </a:rPr>
              <a:t>.</a:t>
            </a:r>
            <a:endParaRPr lang="en-GB" sz="1100" b="0" i="0">
              <a:effectLst/>
              <a:latin typeface="+mn-lt"/>
              <a:ea typeface="Calibri"/>
              <a:cs typeface="Calibri"/>
            </a:endParaRPr>
          </a:p>
          <a:p>
            <a:pPr marL="0" indent="0" algn="l">
              <a:lnSpc>
                <a:spcPct val="100000"/>
              </a:lnSpc>
              <a:spcBef>
                <a:spcPts val="300"/>
              </a:spcBef>
              <a:buNone/>
            </a:pPr>
            <a:r>
              <a:rPr lang="en-GB" sz="1100" b="0" i="0" dirty="0">
                <a:effectLst/>
                <a:latin typeface="+mn-lt"/>
              </a:rPr>
              <a:t>Hirabayashi, Yukiko, </a:t>
            </a:r>
            <a:r>
              <a:rPr lang="en-GB" sz="1100" b="0" i="0" err="1">
                <a:effectLst/>
                <a:latin typeface="+mn-lt"/>
              </a:rPr>
              <a:t>Roobavannan</a:t>
            </a:r>
            <a:r>
              <a:rPr lang="en-GB" sz="1100" b="0" i="0" dirty="0">
                <a:effectLst/>
                <a:latin typeface="+mn-lt"/>
              </a:rPr>
              <a:t> Mahendran, Sujan Koirala, </a:t>
            </a:r>
            <a:r>
              <a:rPr lang="en-GB" sz="1100" b="0" i="0" err="1">
                <a:effectLst/>
                <a:latin typeface="+mn-lt"/>
              </a:rPr>
              <a:t>Lisako</a:t>
            </a:r>
            <a:r>
              <a:rPr lang="en-GB" sz="1100" b="0" i="0" dirty="0">
                <a:effectLst/>
                <a:latin typeface="+mn-lt"/>
              </a:rPr>
              <a:t> </a:t>
            </a:r>
            <a:r>
              <a:rPr lang="en-GB" sz="1100" b="0" i="0" err="1">
                <a:effectLst/>
                <a:latin typeface="+mn-lt"/>
              </a:rPr>
              <a:t>Konoshima</a:t>
            </a:r>
            <a:r>
              <a:rPr lang="en-GB" sz="1100" b="0" i="0" dirty="0">
                <a:effectLst/>
                <a:latin typeface="+mn-lt"/>
              </a:rPr>
              <a:t>, Dai Yamazaki, Satoshi Watanabe, </a:t>
            </a:r>
            <a:r>
              <a:rPr lang="en-GB" sz="1100" b="0" i="0" err="1">
                <a:effectLst/>
                <a:latin typeface="+mn-lt"/>
              </a:rPr>
              <a:t>Hyungjun</a:t>
            </a:r>
            <a:r>
              <a:rPr lang="en-GB" sz="1100" b="0" i="0" dirty="0">
                <a:effectLst/>
                <a:latin typeface="+mn-lt"/>
              </a:rPr>
              <a:t> Kim, and Shinjiro Kanae. 2013. “Global flood risk under climate change.” </a:t>
            </a:r>
            <a:r>
              <a:rPr lang="en-GB" sz="1100" b="0" i="1" dirty="0">
                <a:effectLst/>
                <a:latin typeface="+mn-lt"/>
              </a:rPr>
              <a:t>Nature Climate Change</a:t>
            </a:r>
            <a:r>
              <a:rPr lang="en-GB" sz="1100" b="0" i="0" dirty="0">
                <a:effectLst/>
                <a:latin typeface="+mn-lt"/>
              </a:rPr>
              <a:t> 3 (9): 816–21. </a:t>
            </a:r>
            <a:r>
              <a:rPr lang="en-GB" sz="1100" b="0" i="0" u="none" strike="noStrike" dirty="0">
                <a:effectLst/>
                <a:latin typeface="+mn-lt"/>
                <a:hlinkClick r:id="rId6">
                  <a:extLst>
                    <a:ext uri="{A12FA001-AC4F-418D-AE19-62706E023703}">
                      <ahyp:hlinkClr xmlns:ahyp="http://schemas.microsoft.com/office/drawing/2018/hyperlinkcolor" val="tx"/>
                    </a:ext>
                  </a:extLst>
                </a:hlinkClick>
              </a:rPr>
              <a:t>https://doi.org/10.1038/nclimate1911</a:t>
            </a:r>
            <a:r>
              <a:rPr lang="en-GB" sz="1100" b="0" i="0" dirty="0">
                <a:effectLst/>
                <a:latin typeface="+mn-lt"/>
              </a:rPr>
              <a:t>.</a:t>
            </a:r>
            <a:endParaRPr lang="en-GB" sz="1100" b="0" i="0">
              <a:effectLst/>
              <a:latin typeface="+mn-lt"/>
              <a:ea typeface="Calibri"/>
              <a:cs typeface="Calibri"/>
            </a:endParaRPr>
          </a:p>
          <a:p>
            <a:pPr marL="0" indent="0" algn="l">
              <a:lnSpc>
                <a:spcPct val="100000"/>
              </a:lnSpc>
              <a:spcBef>
                <a:spcPts val="300"/>
              </a:spcBef>
              <a:buNone/>
            </a:pPr>
            <a:r>
              <a:rPr lang="en-GB" sz="1100" b="0" i="0" dirty="0">
                <a:effectLst/>
                <a:latin typeface="+mn-lt"/>
              </a:rPr>
              <a:t>Hirabayashi, Yukiko, Masahiro Tanoue, Orie Sasaki, </a:t>
            </a:r>
            <a:r>
              <a:rPr lang="en-GB" sz="1100" b="0" i="0" err="1">
                <a:effectLst/>
                <a:latin typeface="+mn-lt"/>
              </a:rPr>
              <a:t>Xudong</a:t>
            </a:r>
            <a:r>
              <a:rPr lang="en-GB" sz="1100" b="0" i="0" dirty="0">
                <a:effectLst/>
                <a:latin typeface="+mn-lt"/>
              </a:rPr>
              <a:t> Zhou, and Dai Yamazaki. 2021. “Global exposure to flooding from the new CMIP6 climate model projections.” </a:t>
            </a:r>
            <a:r>
              <a:rPr lang="en-GB" sz="1100" b="0" i="1" dirty="0">
                <a:effectLst/>
                <a:latin typeface="+mn-lt"/>
              </a:rPr>
              <a:t>Scientific Reports</a:t>
            </a:r>
            <a:r>
              <a:rPr lang="en-GB" sz="1100" b="0" i="0" dirty="0">
                <a:effectLst/>
                <a:latin typeface="+mn-lt"/>
              </a:rPr>
              <a:t> 11 (1): 1–7. </a:t>
            </a:r>
            <a:r>
              <a:rPr lang="en-GB" sz="1100" b="0" i="0" u="none" strike="noStrike" dirty="0">
                <a:effectLst/>
                <a:latin typeface="+mn-lt"/>
                <a:hlinkClick r:id="rId7">
                  <a:extLst>
                    <a:ext uri="{A12FA001-AC4F-418D-AE19-62706E023703}">
                      <ahyp:hlinkClr xmlns:ahyp="http://schemas.microsoft.com/office/drawing/2018/hyperlinkcolor" val="tx"/>
                    </a:ext>
                  </a:extLst>
                </a:hlinkClick>
              </a:rPr>
              <a:t>https://doi.org/10.1038/s41598-021-83279-w</a:t>
            </a:r>
            <a:r>
              <a:rPr lang="en-GB" sz="1100" b="0" i="0" dirty="0">
                <a:effectLst/>
                <a:latin typeface="+mn-lt"/>
              </a:rPr>
              <a:t>.</a:t>
            </a:r>
            <a:endParaRPr lang="en-GB" sz="1100" b="0" i="0">
              <a:effectLst/>
              <a:latin typeface="+mn-lt"/>
              <a:ea typeface="Calibri"/>
              <a:cs typeface="Calibri"/>
            </a:endParaRPr>
          </a:p>
          <a:p>
            <a:pPr marL="0" indent="0" algn="l">
              <a:lnSpc>
                <a:spcPct val="100000"/>
              </a:lnSpc>
              <a:spcBef>
                <a:spcPts val="300"/>
              </a:spcBef>
              <a:buNone/>
            </a:pPr>
            <a:r>
              <a:rPr lang="en-GB" sz="1100" b="0" i="0" dirty="0">
                <a:effectLst/>
                <a:latin typeface="+mn-lt"/>
              </a:rPr>
              <a:t>Knutson, Thomas, Suzana J. Camargo, Johnny C. L. Chan, Kerry Emanuel, Chang Hoi Ho, James Kossin, Mrutyunjay Mohapatra, et al. 2020. “Tropical cyclones and climate change assessment part II: Projected response to anthropogenic warming.” </a:t>
            </a:r>
            <a:r>
              <a:rPr lang="en-GB" sz="1100" b="0" i="1" dirty="0">
                <a:effectLst/>
                <a:latin typeface="+mn-lt"/>
              </a:rPr>
              <a:t>Bulletin of the American Meteorological Society</a:t>
            </a:r>
            <a:r>
              <a:rPr lang="en-GB" sz="1100" b="0" i="0" dirty="0">
                <a:effectLst/>
                <a:latin typeface="+mn-lt"/>
              </a:rPr>
              <a:t> 101 (3): E303–22. </a:t>
            </a:r>
            <a:r>
              <a:rPr lang="en-GB" sz="1100" b="0" i="0" u="none" strike="noStrike" dirty="0">
                <a:effectLst/>
                <a:latin typeface="+mn-lt"/>
                <a:hlinkClick r:id="rId8">
                  <a:extLst>
                    <a:ext uri="{A12FA001-AC4F-418D-AE19-62706E023703}">
                      <ahyp:hlinkClr xmlns:ahyp="http://schemas.microsoft.com/office/drawing/2018/hyperlinkcolor" val="tx"/>
                    </a:ext>
                  </a:extLst>
                </a:hlinkClick>
              </a:rPr>
              <a:t>https://doi.org/10.1175/BAMS-D-18-0194.1</a:t>
            </a:r>
            <a:r>
              <a:rPr lang="en-GB" sz="1100" b="0" i="0" dirty="0">
                <a:effectLst/>
                <a:latin typeface="+mn-lt"/>
              </a:rPr>
              <a:t>.</a:t>
            </a:r>
            <a:endParaRPr lang="en-GB" sz="1100" b="0" i="0">
              <a:effectLst/>
              <a:latin typeface="+mn-lt"/>
              <a:ea typeface="Calibri"/>
              <a:cs typeface="Calibri"/>
            </a:endParaRPr>
          </a:p>
          <a:p>
            <a:pPr marL="0" indent="0" algn="l">
              <a:lnSpc>
                <a:spcPct val="100000"/>
              </a:lnSpc>
              <a:spcBef>
                <a:spcPts val="300"/>
              </a:spcBef>
              <a:buNone/>
            </a:pPr>
            <a:r>
              <a:rPr lang="en-GB" sz="1100" b="0" i="0" dirty="0">
                <a:effectLst/>
                <a:latin typeface="+mn-lt"/>
              </a:rPr>
              <a:t>Kulp, Scott A., and Benjamin H. Strauss. 2019. “New elevation data triple estimates of global vulnerability to sea-level rise and coastal flooding.” </a:t>
            </a:r>
            <a:r>
              <a:rPr lang="en-GB" sz="1100" b="0" i="1" dirty="0">
                <a:effectLst/>
                <a:latin typeface="+mn-lt"/>
              </a:rPr>
              <a:t>Nature Communications</a:t>
            </a:r>
            <a:r>
              <a:rPr lang="en-GB" sz="1100" b="0" i="0" dirty="0">
                <a:effectLst/>
                <a:latin typeface="+mn-lt"/>
              </a:rPr>
              <a:t> 10 (1). </a:t>
            </a:r>
            <a:r>
              <a:rPr lang="en-GB" sz="1100" b="0" i="0" u="none" strike="noStrike" dirty="0">
                <a:effectLst/>
                <a:latin typeface="+mn-lt"/>
                <a:hlinkClick r:id="rId9">
                  <a:extLst>
                    <a:ext uri="{A12FA001-AC4F-418D-AE19-62706E023703}">
                      <ahyp:hlinkClr xmlns:ahyp="http://schemas.microsoft.com/office/drawing/2018/hyperlinkcolor" val="tx"/>
                    </a:ext>
                  </a:extLst>
                </a:hlinkClick>
              </a:rPr>
              <a:t>https://doi.org/10.1038/s41467-019-12808-z</a:t>
            </a:r>
            <a:r>
              <a:rPr lang="en-GB" sz="1100" b="0" i="0" dirty="0">
                <a:effectLst/>
                <a:latin typeface="+mn-lt"/>
              </a:rPr>
              <a:t>.</a:t>
            </a:r>
            <a:endParaRPr lang="en-GB" sz="1100" b="0" i="0">
              <a:effectLst/>
              <a:latin typeface="+mn-lt"/>
              <a:ea typeface="Calibri"/>
              <a:cs typeface="Calibri"/>
            </a:endParaRPr>
          </a:p>
          <a:p>
            <a:pPr marL="0" indent="0" algn="l">
              <a:lnSpc>
                <a:spcPct val="100000"/>
              </a:lnSpc>
              <a:spcBef>
                <a:spcPts val="300"/>
              </a:spcBef>
              <a:buNone/>
            </a:pPr>
            <a:r>
              <a:rPr lang="en-GB" sz="1100" b="0" i="0" dirty="0">
                <a:effectLst/>
                <a:latin typeface="+mn-lt"/>
              </a:rPr>
              <a:t>NASA. 2020. “Climate Change Could Trigger More Landslides in High Mountain Asia.” </a:t>
            </a:r>
            <a:r>
              <a:rPr lang="en-GB" sz="1100" b="0" i="0" u="none" strike="noStrike" dirty="0">
                <a:effectLst/>
                <a:latin typeface="+mn-lt"/>
                <a:hlinkClick r:id="rId10">
                  <a:extLst>
                    <a:ext uri="{A12FA001-AC4F-418D-AE19-62706E023703}">
                      <ahyp:hlinkClr xmlns:ahyp="http://schemas.microsoft.com/office/drawing/2018/hyperlinkcolor" val="tx"/>
                    </a:ext>
                  </a:extLst>
                </a:hlinkClick>
              </a:rPr>
              <a:t>https://www.nasa.gov/feature/goddard/2020/climate-change-could-trigger-more-landslides-in-high-mountain-asia</a:t>
            </a:r>
            <a:r>
              <a:rPr lang="en-GB" sz="1100" b="0" i="0" dirty="0">
                <a:effectLst/>
                <a:latin typeface="+mn-lt"/>
              </a:rPr>
              <a:t>.</a:t>
            </a:r>
            <a:endParaRPr lang="en-GB" sz="1100" b="0" i="0">
              <a:effectLst/>
              <a:latin typeface="+mn-lt"/>
              <a:ea typeface="Calibri"/>
              <a:cs typeface="Calibri"/>
            </a:endParaRPr>
          </a:p>
          <a:p>
            <a:pPr marL="0" indent="0" algn="l">
              <a:lnSpc>
                <a:spcPct val="100000"/>
              </a:lnSpc>
              <a:spcBef>
                <a:spcPts val="300"/>
              </a:spcBef>
              <a:buNone/>
            </a:pPr>
            <a:r>
              <a:rPr lang="en-GB" sz="1100" b="0" i="0" dirty="0">
                <a:effectLst/>
                <a:latin typeface="+mn-lt"/>
              </a:rPr>
              <a:t>Nerem, R S, B D Beckley, J T Fasullo, B D </a:t>
            </a:r>
            <a:r>
              <a:rPr lang="en-GB" sz="1100" b="0" i="0" err="1">
                <a:effectLst/>
                <a:latin typeface="+mn-lt"/>
              </a:rPr>
              <a:t>Hamlington</a:t>
            </a:r>
            <a:r>
              <a:rPr lang="en-GB" sz="1100" b="0" i="0" dirty="0">
                <a:effectLst/>
                <a:latin typeface="+mn-lt"/>
              </a:rPr>
              <a:t>, D Masters, and G T Mitchum. 2018. “Climate-change–driven accelerated sea-level rise detected in the altimeter era.” </a:t>
            </a:r>
            <a:r>
              <a:rPr lang="en-GB" sz="1100" b="0" i="1" dirty="0">
                <a:effectLst/>
                <a:latin typeface="+mn-lt"/>
              </a:rPr>
              <a:t>Proceedings of the National Academy of Sciences</a:t>
            </a:r>
            <a:r>
              <a:rPr lang="en-GB" sz="1100" b="0" i="0" dirty="0">
                <a:effectLst/>
                <a:latin typeface="+mn-lt"/>
              </a:rPr>
              <a:t> 115 (9): 2022–25. </a:t>
            </a:r>
            <a:r>
              <a:rPr lang="en-GB" sz="1100" b="0" i="0" u="none" strike="noStrike" dirty="0">
                <a:effectLst/>
                <a:latin typeface="+mn-lt"/>
                <a:hlinkClick r:id="rId11">
                  <a:extLst>
                    <a:ext uri="{A12FA001-AC4F-418D-AE19-62706E023703}">
                      <ahyp:hlinkClr xmlns:ahyp="http://schemas.microsoft.com/office/drawing/2018/hyperlinkcolor" val="tx"/>
                    </a:ext>
                  </a:extLst>
                </a:hlinkClick>
              </a:rPr>
              <a:t>https://doi.org/10.1073/pnas.1717312115</a:t>
            </a:r>
            <a:r>
              <a:rPr lang="en-GB" sz="1100" b="0" i="0" dirty="0">
                <a:effectLst/>
                <a:latin typeface="+mn-lt"/>
              </a:rPr>
              <a:t>.</a:t>
            </a:r>
            <a:endParaRPr lang="en-GB" sz="1100" b="0" i="0">
              <a:effectLst/>
              <a:latin typeface="+mn-lt"/>
              <a:ea typeface="Calibri"/>
              <a:cs typeface="Calibri"/>
            </a:endParaRPr>
          </a:p>
          <a:p>
            <a:pPr marL="0" indent="0" algn="l">
              <a:lnSpc>
                <a:spcPct val="100000"/>
              </a:lnSpc>
              <a:spcBef>
                <a:spcPts val="300"/>
              </a:spcBef>
              <a:buNone/>
            </a:pPr>
            <a:r>
              <a:rPr lang="en-GB" sz="1100" b="0" i="0" dirty="0">
                <a:effectLst/>
                <a:latin typeface="+mn-lt"/>
              </a:rPr>
              <a:t>Pendergrass, Angeline G., and Reto Knutti. 2018. “The Uneven Nature of Daily Precipitation and Its Change.” </a:t>
            </a:r>
            <a:r>
              <a:rPr lang="en-GB" sz="1100" b="0" i="1" dirty="0">
                <a:effectLst/>
                <a:latin typeface="+mn-lt"/>
              </a:rPr>
              <a:t>Geophysical Research Letters</a:t>
            </a:r>
            <a:r>
              <a:rPr lang="en-GB" sz="1100" b="0" i="0" dirty="0">
                <a:effectLst/>
                <a:latin typeface="+mn-lt"/>
              </a:rPr>
              <a:t> 45 (21): 11, 980–11, 988. </a:t>
            </a:r>
            <a:r>
              <a:rPr lang="en-GB" sz="1100" b="0" i="0" u="none" strike="noStrike" dirty="0">
                <a:effectLst/>
                <a:latin typeface="+mn-lt"/>
                <a:hlinkClick r:id="rId12">
                  <a:extLst>
                    <a:ext uri="{A12FA001-AC4F-418D-AE19-62706E023703}">
                      <ahyp:hlinkClr xmlns:ahyp="http://schemas.microsoft.com/office/drawing/2018/hyperlinkcolor" val="tx"/>
                    </a:ext>
                  </a:extLst>
                </a:hlinkClick>
              </a:rPr>
              <a:t>https://doi.org/10.1029/2018GL080298</a:t>
            </a:r>
            <a:r>
              <a:rPr lang="en-GB" sz="1100" b="0" i="0" dirty="0">
                <a:effectLst/>
                <a:latin typeface="+mn-lt"/>
              </a:rPr>
              <a:t>.</a:t>
            </a:r>
            <a:endParaRPr lang="en-GB" sz="1100" b="0" i="0">
              <a:effectLst/>
              <a:latin typeface="+mn-lt"/>
              <a:ea typeface="Calibri"/>
              <a:cs typeface="Calibri"/>
            </a:endParaRPr>
          </a:p>
          <a:p>
            <a:pPr marL="0" indent="0" algn="l">
              <a:lnSpc>
                <a:spcPct val="100000"/>
              </a:lnSpc>
              <a:spcBef>
                <a:spcPts val="300"/>
              </a:spcBef>
              <a:buNone/>
            </a:pPr>
            <a:r>
              <a:rPr lang="en-GB" sz="1100" b="0" i="0" err="1">
                <a:effectLst/>
                <a:latin typeface="+mn-lt"/>
              </a:rPr>
              <a:t>Vitousek</a:t>
            </a:r>
            <a:r>
              <a:rPr lang="en-GB" sz="1100" b="0" i="0" dirty="0">
                <a:effectLst/>
                <a:latin typeface="+mn-lt"/>
              </a:rPr>
              <a:t>, S, P L Barnard, C H Fletcher, N Frazer, L Erikson, and C D </a:t>
            </a:r>
            <a:r>
              <a:rPr lang="en-GB" sz="1100" b="0" i="0" err="1">
                <a:effectLst/>
                <a:latin typeface="+mn-lt"/>
              </a:rPr>
              <a:t>Storlazzi</a:t>
            </a:r>
            <a:r>
              <a:rPr lang="en-GB" sz="1100" b="0" i="0" dirty="0">
                <a:effectLst/>
                <a:latin typeface="+mn-lt"/>
              </a:rPr>
              <a:t>. 2017. “Doubling of coastal flooding frequency within decades due to sea-level rise.” </a:t>
            </a:r>
            <a:r>
              <a:rPr lang="en-GB" sz="1100" b="0" i="1" dirty="0">
                <a:effectLst/>
                <a:latin typeface="+mn-lt"/>
              </a:rPr>
              <a:t>Scientific Reports</a:t>
            </a:r>
            <a:r>
              <a:rPr lang="en-GB" sz="1100" b="0" i="0" dirty="0">
                <a:effectLst/>
                <a:latin typeface="+mn-lt"/>
              </a:rPr>
              <a:t> 7 (1399): 1–9.</a:t>
            </a:r>
            <a:endParaRPr lang="en-GB" sz="1100" b="0" i="0">
              <a:effectLst/>
              <a:latin typeface="+mn-lt"/>
              <a:ea typeface="Calibri"/>
              <a:cs typeface="Calibri"/>
            </a:endParaRPr>
          </a:p>
          <a:p>
            <a:pPr marL="0" indent="0" algn="l">
              <a:lnSpc>
                <a:spcPct val="100000"/>
              </a:lnSpc>
              <a:spcBef>
                <a:spcPts val="300"/>
              </a:spcBef>
              <a:buNone/>
            </a:pPr>
            <a:r>
              <a:rPr lang="en-GB" sz="1100" b="0" i="0" dirty="0">
                <a:effectLst/>
                <a:latin typeface="+mn-lt"/>
              </a:rPr>
              <a:t>Wong, Tony E, Alexander M R Bakker, and Klaus Keller. 2017. “Impacts of Antarctic fast dynamics on sea-level projections and coastal flood </a:t>
            </a:r>
            <a:r>
              <a:rPr lang="en-GB" sz="1100" b="0" i="0" err="1">
                <a:effectLst/>
                <a:latin typeface="+mn-lt"/>
              </a:rPr>
              <a:t>defense</a:t>
            </a:r>
            <a:r>
              <a:rPr lang="en-GB" sz="1100" b="0" i="0" dirty="0">
                <a:effectLst/>
                <a:latin typeface="+mn-lt"/>
              </a:rPr>
              <a:t>.” </a:t>
            </a:r>
            <a:r>
              <a:rPr lang="en-GB" sz="1100" b="0" i="1" dirty="0">
                <a:effectLst/>
                <a:latin typeface="+mn-lt"/>
              </a:rPr>
              <a:t>Climatic Change</a:t>
            </a:r>
            <a:r>
              <a:rPr lang="en-GB" sz="1100" b="0" i="0" dirty="0">
                <a:effectLst/>
                <a:latin typeface="+mn-lt"/>
              </a:rPr>
              <a:t> 144 (2): 347–64. </a:t>
            </a:r>
            <a:r>
              <a:rPr lang="en-GB" sz="1100" b="0" i="0" u="none" strike="noStrike" dirty="0">
                <a:effectLst/>
                <a:latin typeface="+mn-lt"/>
                <a:hlinkClick r:id="rId13">
                  <a:extLst>
                    <a:ext uri="{A12FA001-AC4F-418D-AE19-62706E023703}">
                      <ahyp:hlinkClr xmlns:ahyp="http://schemas.microsoft.com/office/drawing/2018/hyperlinkcolor" val="tx"/>
                    </a:ext>
                  </a:extLst>
                </a:hlinkClick>
              </a:rPr>
              <a:t>https://doi.org/10.1007/s10584-017-2039-4</a:t>
            </a:r>
            <a:r>
              <a:rPr lang="en-GB" sz="1100" b="0" i="0" dirty="0">
                <a:effectLst/>
                <a:latin typeface="+mn-lt"/>
              </a:rPr>
              <a:t>.</a:t>
            </a:r>
            <a:endParaRPr lang="en-GB" sz="1100" b="0" i="0">
              <a:effectLst/>
              <a:latin typeface="+mn-lt"/>
              <a:ea typeface="Calibri"/>
              <a:cs typeface="Calibri"/>
            </a:endParaRPr>
          </a:p>
          <a:p>
            <a:pPr marL="0" indent="0" algn="l">
              <a:lnSpc>
                <a:spcPct val="100000"/>
              </a:lnSpc>
              <a:spcBef>
                <a:spcPts val="300"/>
              </a:spcBef>
              <a:buNone/>
            </a:pPr>
            <a:r>
              <a:rPr lang="en-GB" sz="1100" b="0" i="0" err="1">
                <a:effectLst/>
                <a:latin typeface="+mn-lt"/>
              </a:rPr>
              <a:t>Yesudian</a:t>
            </a:r>
            <a:r>
              <a:rPr lang="en-GB" sz="1100" b="0" i="0" dirty="0">
                <a:effectLst/>
                <a:latin typeface="+mn-lt"/>
              </a:rPr>
              <a:t>, Aaron N., and Richard J. Dawson. 2021. “Global analysis of sea level rise risk to airports.” </a:t>
            </a:r>
            <a:r>
              <a:rPr lang="en-GB" sz="1100" b="0" i="1" dirty="0">
                <a:effectLst/>
                <a:latin typeface="+mn-lt"/>
              </a:rPr>
              <a:t>Climate Risk Management</a:t>
            </a:r>
            <a:r>
              <a:rPr lang="en-GB" sz="1100" b="0" i="0" dirty="0">
                <a:effectLst/>
                <a:latin typeface="+mn-lt"/>
              </a:rPr>
              <a:t> 31 (November 2020): 100266. </a:t>
            </a:r>
            <a:r>
              <a:rPr lang="en-GB" sz="1100" b="0" i="0" u="none" strike="noStrike" dirty="0">
                <a:effectLst/>
                <a:latin typeface="+mn-lt"/>
                <a:hlinkClick r:id="rId14">
                  <a:extLst>
                    <a:ext uri="{A12FA001-AC4F-418D-AE19-62706E023703}">
                      <ahyp:hlinkClr xmlns:ahyp="http://schemas.microsoft.com/office/drawing/2018/hyperlinkcolor" val="tx"/>
                    </a:ext>
                  </a:extLst>
                </a:hlinkClick>
              </a:rPr>
              <a:t>https://doi.org/10.1016/j.crm.2020.100266</a:t>
            </a:r>
            <a:r>
              <a:rPr lang="en-GB" sz="1100" b="0" i="0" dirty="0">
                <a:solidFill>
                  <a:srgbClr val="444444"/>
                </a:solidFill>
                <a:effectLst/>
                <a:latin typeface="+mn-lt"/>
              </a:rPr>
              <a:t>.</a:t>
            </a:r>
            <a:endParaRPr lang="en-GB" sz="1100" b="0" i="0">
              <a:solidFill>
                <a:srgbClr val="444444"/>
              </a:solidFill>
              <a:effectLst/>
              <a:latin typeface="+mn-lt"/>
              <a:ea typeface="Calibri"/>
              <a:cs typeface="Calibri"/>
            </a:endParaRP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5.3 </a:t>
            </a:r>
            <a:r>
              <a:rPr lang="en-GB" dirty="0">
                <a:solidFill>
                  <a:srgbClr val="C00000"/>
                </a:solidFill>
              </a:rPr>
              <a:t> Projecting future hazards</a:t>
            </a:r>
            <a:endParaRPr sz="2800" dirty="0">
              <a:solidFill>
                <a:srgbClr val="C00000"/>
              </a:solidFill>
            </a:endParaRPr>
          </a:p>
        </p:txBody>
      </p:sp>
    </p:spTree>
    <p:extLst>
      <p:ext uri="{BB962C8B-B14F-4D97-AF65-F5344CB8AC3E}">
        <p14:creationId xmlns:p14="http://schemas.microsoft.com/office/powerpoint/2010/main" val="3178964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98810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indent="-342900" algn="l">
              <a:buSzPct val="120000"/>
              <a:buFont typeface="Arial" panose="020B0604020202020204" pitchFamily="34" charset="0"/>
              <a:buChar char="•"/>
            </a:pPr>
            <a:r>
              <a:rPr lang="en-GB" sz="2000" b="0" i="0" dirty="0">
                <a:solidFill>
                  <a:schemeClr val="tx1"/>
                </a:solidFill>
                <a:effectLst/>
                <a:latin typeface="+mn-lt"/>
              </a:rPr>
              <a:t>Learn how climate change can influence risk to assets in different ways</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Identify infrastructure risk hotspots</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Explain how a future climate risk assessment can inform adaptation</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54851"/>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Future hazard risk - Case study</a:t>
            </a:r>
            <a:endParaRPr sz="2800" dirty="0">
              <a:solidFill>
                <a:srgbClr val="C00000"/>
              </a:solidFill>
            </a:endParaRPr>
          </a:p>
        </p:txBody>
      </p:sp>
      <p:pic>
        <p:nvPicPr>
          <p:cNvPr id="5" name="Picture 4">
            <a:extLst>
              <a:ext uri="{FF2B5EF4-FFF2-40B4-BE49-F238E27FC236}">
                <a16:creationId xmlns:a16="http://schemas.microsoft.com/office/drawing/2014/main" id="{E1616278-25D5-4A86-85A5-EEC607A6D692}"/>
              </a:ext>
            </a:extLst>
          </p:cNvPr>
          <p:cNvPicPr>
            <a:picLocks noChangeAspect="1"/>
          </p:cNvPicPr>
          <p:nvPr/>
        </p:nvPicPr>
        <p:blipFill>
          <a:blip r:embed="rId3"/>
          <a:stretch>
            <a:fillRect/>
          </a:stretch>
        </p:blipFill>
        <p:spPr>
          <a:xfrm>
            <a:off x="6252680" y="1333186"/>
            <a:ext cx="4712157" cy="4712157"/>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71181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The lecture focuses on integrating future climate change projections into infrastructure risk analysis, specifically for Argentina's transport network</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It examines the impact of climate scenarios on hazard modelling and future risk changes for various assets and regions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The study emphasizes two resilience strategies: enhancing engineering standards and improving rerouting options within the transport system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The case study highlights flood vulnerability of transport infrastructure, particularly in urban areas, as flooding is a major hazard affecting the network</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Future hazard risk - Case study</a:t>
            </a:r>
            <a:endParaRPr sz="2800" dirty="0">
              <a:solidFill>
                <a:srgbClr val="C00000"/>
              </a:solidFill>
            </a:endParaRPr>
          </a:p>
        </p:txBody>
      </p:sp>
      <p:grpSp>
        <p:nvGrpSpPr>
          <p:cNvPr id="7" name="Group 6">
            <a:extLst>
              <a:ext uri="{FF2B5EF4-FFF2-40B4-BE49-F238E27FC236}">
                <a16:creationId xmlns:a16="http://schemas.microsoft.com/office/drawing/2014/main" id="{F9B15F94-6D15-40CB-AAB0-CB4E176D9DEF}"/>
              </a:ext>
            </a:extLst>
          </p:cNvPr>
          <p:cNvGrpSpPr/>
          <p:nvPr/>
        </p:nvGrpSpPr>
        <p:grpSpPr>
          <a:xfrm>
            <a:off x="333979" y="1588059"/>
            <a:ext cx="11019821" cy="4619625"/>
            <a:chOff x="790397" y="1090612"/>
            <a:chExt cx="11019821" cy="4619625"/>
          </a:xfrm>
        </p:grpSpPr>
        <p:pic>
          <p:nvPicPr>
            <p:cNvPr id="4" name="Picture 3">
              <a:extLst>
                <a:ext uri="{FF2B5EF4-FFF2-40B4-BE49-F238E27FC236}">
                  <a16:creationId xmlns:a16="http://schemas.microsoft.com/office/drawing/2014/main" id="{6289B584-F255-43E8-9080-71020F8D909F}"/>
                </a:ext>
              </a:extLst>
            </p:cNvPr>
            <p:cNvPicPr>
              <a:picLocks noChangeAspect="1"/>
            </p:cNvPicPr>
            <p:nvPr/>
          </p:nvPicPr>
          <p:blipFill>
            <a:blip r:embed="rId3"/>
            <a:stretch>
              <a:fillRect/>
            </a:stretch>
          </p:blipFill>
          <p:spPr>
            <a:xfrm>
              <a:off x="790397" y="1147762"/>
              <a:ext cx="5543550" cy="4562475"/>
            </a:xfrm>
            <a:prstGeom prst="rect">
              <a:avLst/>
            </a:prstGeom>
          </p:spPr>
        </p:pic>
        <p:pic>
          <p:nvPicPr>
            <p:cNvPr id="6" name="Picture 5">
              <a:extLst>
                <a:ext uri="{FF2B5EF4-FFF2-40B4-BE49-F238E27FC236}">
                  <a16:creationId xmlns:a16="http://schemas.microsoft.com/office/drawing/2014/main" id="{4B09A656-1242-4420-B073-9956CF39C151}"/>
                </a:ext>
              </a:extLst>
            </p:cNvPr>
            <p:cNvPicPr>
              <a:picLocks noChangeAspect="1"/>
            </p:cNvPicPr>
            <p:nvPr/>
          </p:nvPicPr>
          <p:blipFill>
            <a:blip r:embed="rId4"/>
            <a:stretch>
              <a:fillRect/>
            </a:stretch>
          </p:blipFill>
          <p:spPr>
            <a:xfrm>
              <a:off x="6304768" y="1090612"/>
              <a:ext cx="5505450" cy="4619625"/>
            </a:xfrm>
            <a:prstGeom prst="rect">
              <a:avLst/>
            </a:prstGeom>
          </p:spPr>
        </p:pic>
      </p:grpSp>
      <p:sp>
        <p:nvSpPr>
          <p:cNvPr id="11" name="TextBox 10">
            <a:extLst>
              <a:ext uri="{FF2B5EF4-FFF2-40B4-BE49-F238E27FC236}">
                <a16:creationId xmlns:a16="http://schemas.microsoft.com/office/drawing/2014/main" id="{C3BB6A97-A0D3-47D7-B8B3-AEAF43E6DA5A}"/>
              </a:ext>
            </a:extLst>
          </p:cNvPr>
          <p:cNvSpPr txBox="1"/>
          <p:nvPr/>
        </p:nvSpPr>
        <p:spPr>
          <a:xfrm>
            <a:off x="576810" y="6151112"/>
            <a:ext cx="10473647" cy="200055"/>
          </a:xfrm>
          <a:prstGeom prst="rect">
            <a:avLst/>
          </a:prstGeom>
          <a:noFill/>
        </p:spPr>
        <p:txBody>
          <a:bodyPr wrap="square">
            <a:spAutoFit/>
          </a:bodyPr>
          <a:lstStyle/>
          <a:p>
            <a:pPr algn="r"/>
            <a:r>
              <a:rPr lang="en-GB" sz="700" i="1" dirty="0">
                <a:solidFill>
                  <a:srgbClr val="444444"/>
                </a:solidFill>
                <a:latin typeface="+mn-lt"/>
              </a:rPr>
              <a:t>(Pant et al. 2019)</a:t>
            </a:r>
          </a:p>
        </p:txBody>
      </p:sp>
    </p:spTree>
    <p:extLst>
      <p:ext uri="{BB962C8B-B14F-4D97-AF65-F5344CB8AC3E}">
        <p14:creationId xmlns:p14="http://schemas.microsoft.com/office/powerpoint/2010/main" val="223081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6024717" cy="4712158"/>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dk1"/>
              </a:buClr>
              <a:buSzPts val="2800"/>
              <a:buNone/>
            </a:pPr>
            <a:r>
              <a:rPr lang="en-GB" sz="2000" b="1" dirty="0">
                <a:solidFill>
                  <a:schemeClr val="accent5">
                    <a:lumMod val="60000"/>
                    <a:lumOff val="40000"/>
                  </a:schemeClr>
                </a:solidFill>
              </a:rPr>
              <a:t>Future hazard scenarios</a:t>
            </a:r>
          </a:p>
          <a:p>
            <a:pPr lvl="0">
              <a:spcBef>
                <a:spcPts val="0"/>
              </a:spcBef>
              <a:buClr>
                <a:schemeClr val="dk1"/>
              </a:buClr>
              <a:buSzPts val="2800"/>
            </a:pPr>
            <a:endParaRPr lang="en-GB" sz="2000" b="1" dirty="0">
              <a:solidFill>
                <a:schemeClr val="accent5">
                  <a:lumMod val="60000"/>
                  <a:lumOff val="40000"/>
                </a:schemeClr>
              </a:solidFill>
              <a:latin typeface="+mn-lt"/>
            </a:endParaRPr>
          </a:p>
          <a:p>
            <a:pPr marL="285750" lvl="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Flood hazard maps </a:t>
            </a:r>
            <a:r>
              <a:rPr lang="en-GB" sz="1600" b="0" i="0" dirty="0">
                <a:solidFill>
                  <a:schemeClr val="tx1"/>
                </a:solidFill>
                <a:effectLst/>
                <a:latin typeface="+mn-lt"/>
              </a:rPr>
              <a:t>for ten return periods (ranging between 5 and 1,000-years)</a:t>
            </a: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Flood extent and the inundation depth</a:t>
            </a:r>
            <a:endParaRPr lang="en-GB" sz="1600" b="1"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32 Global </a:t>
            </a:r>
            <a:r>
              <a:rPr lang="en-GB" sz="1600" dirty="0">
                <a:solidFill>
                  <a:schemeClr val="tx1"/>
                </a:solidFill>
                <a:latin typeface="+mn-lt"/>
              </a:rPr>
              <a:t>C</a:t>
            </a:r>
            <a:r>
              <a:rPr lang="en-GB" sz="1600" b="0" i="0" dirty="0">
                <a:solidFill>
                  <a:schemeClr val="tx1"/>
                </a:solidFill>
                <a:effectLst/>
                <a:latin typeface="+mn-lt"/>
              </a:rPr>
              <a:t>limate </a:t>
            </a:r>
            <a:r>
              <a:rPr lang="en-GB" sz="1600" dirty="0">
                <a:solidFill>
                  <a:schemeClr val="tx1"/>
                </a:solidFill>
                <a:latin typeface="+mn-lt"/>
              </a:rPr>
              <a:t>M</a:t>
            </a:r>
            <a:r>
              <a:rPr lang="en-GB" sz="1600" b="0" i="0" dirty="0">
                <a:solidFill>
                  <a:schemeClr val="tx1"/>
                </a:solidFill>
                <a:effectLst/>
                <a:latin typeface="+mn-lt"/>
              </a:rPr>
              <a:t>odels (GCMs) from the cmip5 model ensemble </a:t>
            </a: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2050 time horizon </a:t>
            </a: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RCP4.5 and RCP8.5</a:t>
            </a: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b="1" i="0" dirty="0">
                <a:solidFill>
                  <a:schemeClr val="tx1"/>
                </a:solidFill>
                <a:effectLst/>
                <a:latin typeface="+mn-lt"/>
              </a:rPr>
              <a:t>Scenario-neutral approach</a:t>
            </a:r>
            <a:r>
              <a:rPr lang="en-GB" sz="1600" b="0" i="0" dirty="0">
                <a:solidFill>
                  <a:schemeClr val="tx1"/>
                </a:solidFill>
                <a:effectLst/>
                <a:latin typeface="+mn-lt"/>
              </a:rPr>
              <a:t>:</a:t>
            </a:r>
          </a:p>
          <a:p>
            <a:pPr marL="541338"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Detailed flood simulations for all 32 GCMs were not conducted</a:t>
            </a:r>
          </a:p>
          <a:p>
            <a:pPr marL="541338"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Two scenarios were created based on projected changes in 5-day maximum precipitation for 2050 compared to the baseline (1986-2005)</a:t>
            </a:r>
          </a:p>
          <a:p>
            <a:pPr marL="541338"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Scenarios: </a:t>
            </a:r>
          </a:p>
          <a:p>
            <a:pPr marL="806450" lvl="0" indent="-285750">
              <a:spcBef>
                <a:spcPts val="0"/>
              </a:spcBef>
              <a:buClr>
                <a:schemeClr val="dk1"/>
              </a:buClr>
              <a:buSzPct val="120000"/>
              <a:buFontTx/>
              <a:buChar char="-"/>
            </a:pPr>
            <a:r>
              <a:rPr lang="en-GB" sz="1600" b="0" i="0" dirty="0">
                <a:solidFill>
                  <a:schemeClr val="tx1"/>
                </a:solidFill>
                <a:effectLst/>
                <a:latin typeface="+mn-lt"/>
              </a:rPr>
              <a:t>‘future median’: +6% change </a:t>
            </a:r>
          </a:p>
          <a:p>
            <a:pPr marL="806450" lvl="0" indent="-285750">
              <a:spcBef>
                <a:spcPts val="0"/>
              </a:spcBef>
              <a:buClr>
                <a:schemeClr val="dk1"/>
              </a:buClr>
              <a:buSzPct val="120000"/>
              <a:buFontTx/>
              <a:buChar char="-"/>
            </a:pPr>
            <a:r>
              <a:rPr lang="en-GB" sz="1600" b="0" i="0" dirty="0">
                <a:solidFill>
                  <a:schemeClr val="tx1"/>
                </a:solidFill>
                <a:effectLst/>
                <a:latin typeface="+mn-lt"/>
              </a:rPr>
              <a:t>‘future high’: +12% change</a:t>
            </a:r>
          </a:p>
          <a:p>
            <a:pPr marL="541338"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These scenarios were used to scale flood extent and inundation depth</a:t>
            </a:r>
          </a:p>
          <a:p>
            <a:pPr marL="285750" lvl="0" indent="-285750">
              <a:spcBef>
                <a:spcPts val="0"/>
              </a:spcBef>
              <a:buClr>
                <a:schemeClr val="dk1"/>
              </a:buClr>
              <a:buSzPct val="120000"/>
              <a:buFont typeface="Arial" panose="020B0604020202020204" pitchFamily="34" charset="0"/>
              <a:buChar char="•"/>
            </a:pPr>
            <a:r>
              <a:rPr lang="en-GB" sz="1600" b="0" i="0" dirty="0">
                <a:solidFill>
                  <a:schemeClr val="tx1"/>
                </a:solidFill>
                <a:effectLst/>
                <a:latin typeface="+mn-lt"/>
              </a:rPr>
              <a:t>For smaller case studies, additional scenarios should be considered to explore uncertainty</a:t>
            </a:r>
            <a:endParaRPr lang="en-GB" sz="16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Future hazard risk - Case study</a:t>
            </a:r>
            <a:endParaRPr sz="2800" dirty="0">
              <a:solidFill>
                <a:srgbClr val="C00000"/>
              </a:solidFill>
            </a:endParaRPr>
          </a:p>
        </p:txBody>
      </p:sp>
      <p:pic>
        <p:nvPicPr>
          <p:cNvPr id="4" name="Picture 3">
            <a:extLst>
              <a:ext uri="{FF2B5EF4-FFF2-40B4-BE49-F238E27FC236}">
                <a16:creationId xmlns:a16="http://schemas.microsoft.com/office/drawing/2014/main" id="{E02A4328-FBBD-42B4-9F6C-C1C9C32DB240}"/>
              </a:ext>
            </a:extLst>
          </p:cNvPr>
          <p:cNvPicPr>
            <a:picLocks noChangeAspect="1"/>
          </p:cNvPicPr>
          <p:nvPr/>
        </p:nvPicPr>
        <p:blipFill rotWithShape="1">
          <a:blip r:embed="rId3"/>
          <a:srcRect l="3671" t="1375" r="3037" b="2376"/>
          <a:stretch/>
        </p:blipFill>
        <p:spPr>
          <a:xfrm>
            <a:off x="7030064" y="1207390"/>
            <a:ext cx="4247535" cy="4712159"/>
          </a:xfrm>
          <a:prstGeom prst="rect">
            <a:avLst/>
          </a:prstGeom>
          <a:ln w="28575">
            <a:solidFill>
              <a:schemeClr val="tx1"/>
            </a:solidFill>
          </a:ln>
        </p:spPr>
      </p:pic>
      <p:sp>
        <p:nvSpPr>
          <p:cNvPr id="8" name="TextBox 7">
            <a:extLst>
              <a:ext uri="{FF2B5EF4-FFF2-40B4-BE49-F238E27FC236}">
                <a16:creationId xmlns:a16="http://schemas.microsoft.com/office/drawing/2014/main" id="{51A29B48-1C66-4DCE-8B43-ACAA6F0172FF}"/>
              </a:ext>
            </a:extLst>
          </p:cNvPr>
          <p:cNvSpPr txBox="1"/>
          <p:nvPr/>
        </p:nvSpPr>
        <p:spPr>
          <a:xfrm>
            <a:off x="6931740" y="6042670"/>
            <a:ext cx="4935384" cy="246221"/>
          </a:xfrm>
          <a:prstGeom prst="rect">
            <a:avLst/>
          </a:prstGeom>
          <a:noFill/>
        </p:spPr>
        <p:txBody>
          <a:bodyPr wrap="square">
            <a:spAutoFit/>
          </a:bodyPr>
          <a:lstStyle/>
          <a:p>
            <a:pPr algn="r"/>
            <a:r>
              <a:rPr lang="en-GB" sz="1000" i="1" dirty="0">
                <a:solidFill>
                  <a:srgbClr val="444444"/>
                </a:solidFill>
                <a:latin typeface="+mn-lt"/>
              </a:rPr>
              <a:t>(Pant et al. 2019)</a:t>
            </a:r>
          </a:p>
        </p:txBody>
      </p:sp>
    </p:spTree>
    <p:extLst>
      <p:ext uri="{BB962C8B-B14F-4D97-AF65-F5344CB8AC3E}">
        <p14:creationId xmlns:p14="http://schemas.microsoft.com/office/powerpoint/2010/main" val="2669320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1" y="1231900"/>
            <a:ext cx="6321724"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800" b="0" i="0" dirty="0">
                <a:solidFill>
                  <a:schemeClr val="tx1"/>
                </a:solidFill>
                <a:effectLst/>
                <a:latin typeface="+mn-lt"/>
              </a:rPr>
              <a:t>Understand how risk has changed over time</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Identify the different drivers of changing risk</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Learn what dependencies and feedbacks exist between infrastructure and society</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a:t>
            </a:r>
            <a:r>
              <a:rPr lang="sv-SE" sz="2800" dirty="0">
                <a:solidFill>
                  <a:srgbClr val="C00000"/>
                </a:solidFill>
              </a:rPr>
              <a:t>1 </a:t>
            </a:r>
            <a:r>
              <a:rPr lang="en-GB" sz="2800" dirty="0">
                <a:solidFill>
                  <a:srgbClr val="C00000"/>
                </a:solidFill>
              </a:rPr>
              <a:t>What are the future challenges?</a:t>
            </a:r>
            <a:endParaRPr sz="2800" dirty="0">
              <a:solidFill>
                <a:srgbClr val="C00000"/>
              </a:solidFill>
            </a:endParaRPr>
          </a:p>
        </p:txBody>
      </p:sp>
      <p:pic>
        <p:nvPicPr>
          <p:cNvPr id="5" name="Picture 4">
            <a:extLst>
              <a:ext uri="{FF2B5EF4-FFF2-40B4-BE49-F238E27FC236}">
                <a16:creationId xmlns:a16="http://schemas.microsoft.com/office/drawing/2014/main" id="{E53FD6EA-F843-4CBF-B874-F1E56DE0613C}"/>
              </a:ext>
            </a:extLst>
          </p:cNvPr>
          <p:cNvPicPr>
            <a:picLocks noChangeAspect="1"/>
          </p:cNvPicPr>
          <p:nvPr/>
        </p:nvPicPr>
        <p:blipFill>
          <a:blip r:embed="rId3"/>
          <a:stretch>
            <a:fillRect/>
          </a:stretch>
        </p:blipFill>
        <p:spPr>
          <a:xfrm>
            <a:off x="7159925" y="1231900"/>
            <a:ext cx="3407433" cy="4968607"/>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37057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infrastructure exposure</a:t>
            </a:r>
            <a:endParaRPr lang="en-GB" sz="2000" b="1" i="0" dirty="0">
              <a:solidFill>
                <a:srgbClr val="444444"/>
              </a:solidFill>
              <a:effectLst/>
              <a:latin typeface="+mn-lt"/>
            </a:endParaRPr>
          </a:p>
          <a:p>
            <a:pPr marL="285750" indent="-285750" algn="l">
              <a:buFont typeface="Arial" panose="020B0604020202020204" pitchFamily="34" charset="0"/>
              <a:buChar char="•"/>
            </a:pPr>
            <a:endParaRPr lang="en-GB" sz="1800" b="0" i="0" dirty="0">
              <a:solidFill>
                <a:srgbClr val="444444"/>
              </a:solidFill>
              <a:effectLst/>
              <a:latin typeface="+mn-lt"/>
            </a:endParaRPr>
          </a:p>
          <a:p>
            <a:pPr marL="285750" indent="-285750" algn="l">
              <a:buFont typeface="Arial" panose="020B0604020202020204" pitchFamily="34" charset="0"/>
              <a:buChar char="•"/>
            </a:pPr>
            <a:endParaRPr lang="en-GB" sz="1800" dirty="0">
              <a:solidFill>
                <a:srgbClr val="444444"/>
              </a:solidFill>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Overlay of the current and future hazard maps with the transport network</a:t>
            </a:r>
          </a:p>
          <a:p>
            <a:pPr marL="285750" indent="-285750" algn="l">
              <a:buSzPct val="120000"/>
              <a:buFont typeface="Arial" panose="020B0604020202020204" pitchFamily="34" charset="0"/>
              <a:buChar char="•"/>
            </a:pPr>
            <a:r>
              <a:rPr lang="en-GB" sz="1800" b="0" i="0" dirty="0">
                <a:solidFill>
                  <a:schemeClr val="tx1"/>
                </a:solidFill>
                <a:effectLst/>
                <a:latin typeface="+mn-lt"/>
              </a:rPr>
              <a:t>the change in exposure differs per return period</a:t>
            </a:r>
          </a:p>
          <a:p>
            <a:pPr marL="285750" indent="-285750" algn="l">
              <a:buSzPct val="120000"/>
              <a:buFont typeface="Arial" panose="020B0604020202020204" pitchFamily="34" charset="0"/>
              <a:buChar char="•"/>
            </a:pPr>
            <a:r>
              <a:rPr lang="en-GB" sz="1800" b="0" i="0" dirty="0">
                <a:solidFill>
                  <a:schemeClr val="tx1"/>
                </a:solidFill>
                <a:effectLst/>
                <a:latin typeface="+mn-lt"/>
              </a:rPr>
              <a:t>For the road and rail networks the consequences of a medium extreme event (10-year) are changed more than for a very extreme event (100 year), which is critical to include in the risk analysis</a:t>
            </a:r>
          </a:p>
          <a:p>
            <a:pPr marL="285750" indent="-285750" algn="l">
              <a:buSzPct val="120000"/>
              <a:buFont typeface="Arial" panose="020B0604020202020204" pitchFamily="34" charset="0"/>
              <a:buChar char="•"/>
            </a:pPr>
            <a:r>
              <a:rPr lang="en-GB" sz="1800" b="0" i="0" dirty="0">
                <a:solidFill>
                  <a:schemeClr val="tx1"/>
                </a:solidFill>
                <a:effectLst/>
                <a:latin typeface="+mn-lt"/>
              </a:rPr>
              <a:t>The change in the exposure of maritime ports and airports is more trivial. For ports, for instance, only changes in the very extreme return periods cause an increase in flooding to the port infrastructure</a:t>
            </a:r>
          </a:p>
          <a:p>
            <a:pPr marL="285750" indent="-285750" algn="l">
              <a:buFont typeface="Arial" panose="020B0604020202020204" pitchFamily="34" charset="0"/>
              <a:buChar char="•"/>
            </a:pPr>
            <a:endParaRPr lang="en-GB" sz="1800" dirty="0">
              <a:solidFill>
                <a:srgbClr val="444444"/>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Future hazard risk - Case study</a:t>
            </a:r>
            <a:endParaRPr sz="2800" dirty="0">
              <a:solidFill>
                <a:srgbClr val="C00000"/>
              </a:solidFill>
            </a:endParaRPr>
          </a:p>
        </p:txBody>
      </p:sp>
      <p:grpSp>
        <p:nvGrpSpPr>
          <p:cNvPr id="10" name="Group 9">
            <a:extLst>
              <a:ext uri="{FF2B5EF4-FFF2-40B4-BE49-F238E27FC236}">
                <a16:creationId xmlns:a16="http://schemas.microsoft.com/office/drawing/2014/main" id="{6A85503D-CAB8-4B09-96C9-8133D9D0D416}"/>
              </a:ext>
            </a:extLst>
          </p:cNvPr>
          <p:cNvGrpSpPr/>
          <p:nvPr/>
        </p:nvGrpSpPr>
        <p:grpSpPr>
          <a:xfrm>
            <a:off x="5677924" y="983580"/>
            <a:ext cx="5929876" cy="5347090"/>
            <a:chOff x="6022870" y="1231900"/>
            <a:chExt cx="5929876" cy="5347090"/>
          </a:xfrm>
        </p:grpSpPr>
        <p:pic>
          <p:nvPicPr>
            <p:cNvPr id="8" name="Picture 7">
              <a:extLst>
                <a:ext uri="{FF2B5EF4-FFF2-40B4-BE49-F238E27FC236}">
                  <a16:creationId xmlns:a16="http://schemas.microsoft.com/office/drawing/2014/main" id="{2F87344F-F86E-4E60-BAC2-1912F51DEA1C}"/>
                </a:ext>
              </a:extLst>
            </p:cNvPr>
            <p:cNvPicPr>
              <a:picLocks noChangeAspect="1"/>
            </p:cNvPicPr>
            <p:nvPr/>
          </p:nvPicPr>
          <p:blipFill rotWithShape="1">
            <a:blip r:embed="rId3"/>
            <a:srcRect l="55077" r="2000"/>
            <a:stretch/>
          </p:blipFill>
          <p:spPr>
            <a:xfrm>
              <a:off x="9117573" y="1231900"/>
              <a:ext cx="2835173" cy="5347090"/>
            </a:xfrm>
            <a:prstGeom prst="rect">
              <a:avLst/>
            </a:prstGeom>
          </p:spPr>
        </p:pic>
        <p:pic>
          <p:nvPicPr>
            <p:cNvPr id="12" name="Picture 11">
              <a:extLst>
                <a:ext uri="{FF2B5EF4-FFF2-40B4-BE49-F238E27FC236}">
                  <a16:creationId xmlns:a16="http://schemas.microsoft.com/office/drawing/2014/main" id="{5D2A409F-81A4-4CD3-83F0-07643BA3B922}"/>
                </a:ext>
              </a:extLst>
            </p:cNvPr>
            <p:cNvPicPr>
              <a:picLocks noChangeAspect="1"/>
            </p:cNvPicPr>
            <p:nvPr/>
          </p:nvPicPr>
          <p:blipFill rotWithShape="1">
            <a:blip r:embed="rId3"/>
            <a:srcRect r="53148"/>
            <a:stretch/>
          </p:blipFill>
          <p:spPr>
            <a:xfrm>
              <a:off x="6022870" y="1231900"/>
              <a:ext cx="3094703" cy="5347090"/>
            </a:xfrm>
            <a:prstGeom prst="rect">
              <a:avLst/>
            </a:prstGeom>
          </p:spPr>
        </p:pic>
      </p:gr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grpSp>
        <p:nvGrpSpPr>
          <p:cNvPr id="9" name="Group 8">
            <a:extLst>
              <a:ext uri="{FF2B5EF4-FFF2-40B4-BE49-F238E27FC236}">
                <a16:creationId xmlns:a16="http://schemas.microsoft.com/office/drawing/2014/main" id="{97C006D7-A598-4035-84FD-41C54DFF90A8}"/>
              </a:ext>
            </a:extLst>
          </p:cNvPr>
          <p:cNvGrpSpPr/>
          <p:nvPr/>
        </p:nvGrpSpPr>
        <p:grpSpPr>
          <a:xfrm>
            <a:off x="90949" y="989866"/>
            <a:ext cx="5846505" cy="5413907"/>
            <a:chOff x="-18844" y="1185401"/>
            <a:chExt cx="5846505" cy="5413907"/>
          </a:xfrm>
        </p:grpSpPr>
        <p:pic>
          <p:nvPicPr>
            <p:cNvPr id="6" name="Picture 5">
              <a:extLst>
                <a:ext uri="{FF2B5EF4-FFF2-40B4-BE49-F238E27FC236}">
                  <a16:creationId xmlns:a16="http://schemas.microsoft.com/office/drawing/2014/main" id="{25605426-98F7-4B60-963A-DCFDA2D073E1}"/>
                </a:ext>
              </a:extLst>
            </p:cNvPr>
            <p:cNvPicPr>
              <a:picLocks noChangeAspect="1"/>
            </p:cNvPicPr>
            <p:nvPr/>
          </p:nvPicPr>
          <p:blipFill rotWithShape="1">
            <a:blip r:embed="rId4"/>
            <a:srcRect l="1905" r="52512"/>
            <a:stretch/>
          </p:blipFill>
          <p:spPr>
            <a:xfrm>
              <a:off x="-18844" y="1185401"/>
              <a:ext cx="2970568" cy="5413907"/>
            </a:xfrm>
            <a:prstGeom prst="rect">
              <a:avLst/>
            </a:prstGeom>
          </p:spPr>
        </p:pic>
        <p:pic>
          <p:nvPicPr>
            <p:cNvPr id="11" name="Picture 10">
              <a:extLst>
                <a:ext uri="{FF2B5EF4-FFF2-40B4-BE49-F238E27FC236}">
                  <a16:creationId xmlns:a16="http://schemas.microsoft.com/office/drawing/2014/main" id="{9699FB4B-4576-4F1C-B72D-86FE976A8BBC}"/>
                </a:ext>
              </a:extLst>
            </p:cNvPr>
            <p:cNvPicPr>
              <a:picLocks noChangeAspect="1"/>
            </p:cNvPicPr>
            <p:nvPr/>
          </p:nvPicPr>
          <p:blipFill rotWithShape="1">
            <a:blip r:embed="rId4"/>
            <a:srcRect l="52512"/>
            <a:stretch/>
          </p:blipFill>
          <p:spPr>
            <a:xfrm>
              <a:off x="2732959" y="1185401"/>
              <a:ext cx="3094702" cy="5413907"/>
            </a:xfrm>
            <a:prstGeom prst="rect">
              <a:avLst/>
            </a:prstGeom>
          </p:spPr>
        </p:pic>
      </p:grpSp>
      <p:sp>
        <p:nvSpPr>
          <p:cNvPr id="4" name="TextBox 3">
            <a:extLst>
              <a:ext uri="{FF2B5EF4-FFF2-40B4-BE49-F238E27FC236}">
                <a16:creationId xmlns:a16="http://schemas.microsoft.com/office/drawing/2014/main" id="{4A27EA34-65BA-557B-D725-F3008659E633}"/>
              </a:ext>
            </a:extLst>
          </p:cNvPr>
          <p:cNvSpPr txBox="1"/>
          <p:nvPr/>
        </p:nvSpPr>
        <p:spPr>
          <a:xfrm>
            <a:off x="5486400" y="6199865"/>
            <a:ext cx="60960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900" b="0" i="1" u="none" strike="noStrike" cap="none" dirty="0">
                <a:solidFill>
                  <a:srgbClr val="444444"/>
                </a:solidFill>
                <a:latin typeface="Calibri"/>
                <a:ea typeface="Calibri"/>
                <a:cs typeface="Calibri"/>
                <a:sym typeface="Calibri"/>
              </a:rPr>
              <a:t>(Pant et al. 2019)</a:t>
            </a:r>
          </a:p>
          <a:p>
            <a:pPr marL="0" marR="0" lvl="0" indent="0" algn="r"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900" b="0" i="1" u="none" strike="noStrike" cap="none" dirty="0">
              <a:solidFill>
                <a:srgbClr val="444444"/>
              </a:solidFill>
              <a:latin typeface="Calibri"/>
              <a:ea typeface="Calibri"/>
              <a:cs typeface="Calibri"/>
              <a:sym typeface="Calibri"/>
            </a:endParaRPr>
          </a:p>
        </p:txBody>
      </p:sp>
    </p:spTree>
    <p:extLst>
      <p:ext uri="{BB962C8B-B14F-4D97-AF65-F5344CB8AC3E}">
        <p14:creationId xmlns:p14="http://schemas.microsoft.com/office/powerpoint/2010/main" val="355074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794849"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economic losses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600" dirty="0">
                <a:solidFill>
                  <a:schemeClr val="tx1"/>
                </a:solidFill>
                <a:latin typeface="+mn-lt"/>
              </a:rPr>
              <a:t>C</a:t>
            </a:r>
            <a:r>
              <a:rPr lang="en-GB" sz="1600" b="0" i="0" dirty="0">
                <a:solidFill>
                  <a:schemeClr val="tx1"/>
                </a:solidFill>
                <a:effectLst/>
                <a:latin typeface="+mn-lt"/>
              </a:rPr>
              <a:t>onsequences of disruptions to the exposed transport assets, with a step-wise procedure</a:t>
            </a:r>
            <a:r>
              <a:rPr lang="en-GB" sz="160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1600" b="1"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chemeClr val="tx1"/>
                </a:solidFill>
                <a:latin typeface="+mn-lt"/>
              </a:rPr>
              <a:t>E</a:t>
            </a:r>
            <a:r>
              <a:rPr lang="en-GB" sz="1600" b="1" i="0" dirty="0">
                <a:solidFill>
                  <a:schemeClr val="tx1"/>
                </a:solidFill>
                <a:effectLst/>
                <a:latin typeface="+mn-lt"/>
              </a:rPr>
              <a:t>very asset was disrupted individually</a:t>
            </a:r>
            <a:r>
              <a:rPr lang="en-GB" sz="1600" b="0" i="0" dirty="0">
                <a:solidFill>
                  <a:schemeClr val="tx1"/>
                </a:solidFill>
                <a:effectLst/>
                <a:latin typeface="+mn-lt"/>
              </a:rPr>
              <a:t>, and the potential re-routing options were considered</a:t>
            </a:r>
            <a:endParaRPr lang="en-GB" sz="1600" b="1"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Re-routing </a:t>
            </a:r>
            <a:r>
              <a:rPr lang="en-GB" sz="1600" b="0" i="0" dirty="0">
                <a:solidFill>
                  <a:schemeClr val="tx1"/>
                </a:solidFill>
                <a:effectLst/>
                <a:latin typeface="+mn-lt"/>
              </a:rPr>
              <a:t>resulted in increased </a:t>
            </a:r>
            <a:r>
              <a:rPr lang="en-GB" sz="1600" b="1" i="0" dirty="0">
                <a:solidFill>
                  <a:schemeClr val="tx1"/>
                </a:solidFill>
                <a:effectLst/>
                <a:latin typeface="+mn-lt"/>
              </a:rPr>
              <a:t>transportation costs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If re-routing is not possible, a </a:t>
            </a:r>
            <a:r>
              <a:rPr lang="en-GB" sz="1600" b="1" i="0" dirty="0">
                <a:solidFill>
                  <a:schemeClr val="tx1"/>
                </a:solidFill>
                <a:effectLst/>
                <a:latin typeface="+mn-lt"/>
              </a:rPr>
              <a:t>supply disruption to businesses</a:t>
            </a:r>
            <a:r>
              <a:rPr lang="en-GB" sz="1600" b="0" i="0" dirty="0">
                <a:solidFill>
                  <a:schemeClr val="tx1"/>
                </a:solidFill>
                <a:effectLst/>
                <a:latin typeface="+mn-lt"/>
              </a:rPr>
              <a:t> is modelled, resulting in a reduction of production and economic output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The results of the impact analysis are combined with the probability of the asset being flooded for the current and future scenarios</a:t>
            </a:r>
            <a:endParaRPr lang="en-GB" sz="1600" b="1"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Identification of </a:t>
            </a:r>
            <a:r>
              <a:rPr lang="en-GB" sz="1600" b="1" dirty="0">
                <a:solidFill>
                  <a:schemeClr val="tx1"/>
                </a:solidFill>
                <a:latin typeface="+mn-lt"/>
              </a:rPr>
              <a:t>asset hotspots </a:t>
            </a:r>
            <a:r>
              <a:rPr lang="en-GB" sz="1600" dirty="0">
                <a:solidFill>
                  <a:schemeClr val="tx1"/>
                </a:solidFill>
                <a:latin typeface="+mn-lt"/>
              </a:rPr>
              <a:t>allows us to identify what assets are likely to need upgrading in the future, in particular given budget constraints</a:t>
            </a: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The asset-level analysis also allows us to evaluate the </a:t>
            </a:r>
            <a:r>
              <a:rPr lang="en-GB" sz="1600" b="1" dirty="0">
                <a:solidFill>
                  <a:schemeClr val="tx1"/>
                </a:solidFill>
                <a:latin typeface="+mn-lt"/>
              </a:rPr>
              <a:t>benefits of resilience measures on an asset level</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dirty="0">
                <a:solidFill>
                  <a:srgbClr val="C00000"/>
                </a:solidFill>
              </a:rPr>
              <a:t>5.4  Future hazard risk - Case study</a:t>
            </a:r>
            <a:endParaRPr lang="en-GB" sz="2800" dirty="0">
              <a:solidFill>
                <a:srgbClr val="C00000"/>
              </a:solidFill>
            </a:endParaRPr>
          </a:p>
        </p:txBody>
      </p:sp>
      <p:pic>
        <p:nvPicPr>
          <p:cNvPr id="4" name="Picture 3">
            <a:extLst>
              <a:ext uri="{FF2B5EF4-FFF2-40B4-BE49-F238E27FC236}">
                <a16:creationId xmlns:a16="http://schemas.microsoft.com/office/drawing/2014/main" id="{19815126-2D37-4E9D-91FF-0D81D8C19A80}"/>
              </a:ext>
            </a:extLst>
          </p:cNvPr>
          <p:cNvPicPr>
            <a:picLocks noChangeAspect="1"/>
          </p:cNvPicPr>
          <p:nvPr/>
        </p:nvPicPr>
        <p:blipFill>
          <a:blip r:embed="rId3"/>
          <a:stretch>
            <a:fillRect/>
          </a:stretch>
        </p:blipFill>
        <p:spPr>
          <a:xfrm>
            <a:off x="5633049" y="1073888"/>
            <a:ext cx="3015683" cy="5084489"/>
          </a:xfrm>
          <a:prstGeom prst="rect">
            <a:avLst/>
          </a:prstGeom>
        </p:spPr>
      </p:pic>
      <p:pic>
        <p:nvPicPr>
          <p:cNvPr id="6" name="Picture 5">
            <a:extLst>
              <a:ext uri="{FF2B5EF4-FFF2-40B4-BE49-F238E27FC236}">
                <a16:creationId xmlns:a16="http://schemas.microsoft.com/office/drawing/2014/main" id="{4550413A-033C-4933-BE01-ACA2566FD7F3}"/>
              </a:ext>
            </a:extLst>
          </p:cNvPr>
          <p:cNvPicPr>
            <a:picLocks noChangeAspect="1"/>
          </p:cNvPicPr>
          <p:nvPr/>
        </p:nvPicPr>
        <p:blipFill>
          <a:blip r:embed="rId4"/>
          <a:stretch>
            <a:fillRect/>
          </a:stretch>
        </p:blipFill>
        <p:spPr>
          <a:xfrm>
            <a:off x="8531084" y="1179113"/>
            <a:ext cx="2822716" cy="4968754"/>
          </a:xfrm>
          <a:prstGeom prst="rect">
            <a:avLst/>
          </a:prstGeom>
        </p:spPr>
      </p:pic>
      <p:sp>
        <p:nvSpPr>
          <p:cNvPr id="10" name="TextBox 9">
            <a:extLst>
              <a:ext uri="{FF2B5EF4-FFF2-40B4-BE49-F238E27FC236}">
                <a16:creationId xmlns:a16="http://schemas.microsoft.com/office/drawing/2014/main" id="{E654D6D9-BA89-47CF-9DC6-9BA4F3644DF1}"/>
              </a:ext>
            </a:extLst>
          </p:cNvPr>
          <p:cNvSpPr txBox="1"/>
          <p:nvPr/>
        </p:nvSpPr>
        <p:spPr>
          <a:xfrm>
            <a:off x="5149850" y="6092765"/>
            <a:ext cx="6096000" cy="246221"/>
          </a:xfrm>
          <a:prstGeom prst="rect">
            <a:avLst/>
          </a:prstGeom>
          <a:noFill/>
        </p:spPr>
        <p:txBody>
          <a:bodyPr wrap="square">
            <a:spAutoFit/>
          </a:bodyPr>
          <a:lstStyle/>
          <a:p>
            <a:pPr algn="r"/>
            <a:r>
              <a:rPr lang="en-GB" sz="1000" i="1" dirty="0">
                <a:solidFill>
                  <a:srgbClr val="444444"/>
                </a:solidFill>
                <a:latin typeface="+mn-lt"/>
              </a:rPr>
              <a:t>(Pant et al. 2019)</a:t>
            </a:r>
          </a:p>
        </p:txBody>
      </p:sp>
    </p:spTree>
    <p:extLst>
      <p:ext uri="{BB962C8B-B14F-4D97-AF65-F5344CB8AC3E}">
        <p14:creationId xmlns:p14="http://schemas.microsoft.com/office/powerpoint/2010/main" val="2610105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Final considerations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dirty="0">
                <a:solidFill>
                  <a:schemeClr val="tx1"/>
                </a:solidFill>
              </a:rPr>
              <a:t>The number of future scenarios to consider depends on the spatial scale and the level of detail of the analysis</a:t>
            </a: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ct val="120000"/>
            </a:pPr>
            <a:r>
              <a:rPr lang="en-GB" sz="1800" b="1" dirty="0">
                <a:solidFill>
                  <a:schemeClr val="tx1"/>
                </a:solidFill>
              </a:rPr>
              <a:t>How climate change may increase the likelihood and magnitude of hazard occurrence</a:t>
            </a:r>
            <a:r>
              <a:rPr lang="en-GB" sz="1800" b="1" dirty="0"/>
              <a:t> is very location specific</a:t>
            </a:r>
          </a:p>
          <a:p>
            <a:pPr marL="285750" lvl="0" indent="-285750">
              <a:spcBef>
                <a:spcPts val="0"/>
              </a:spcBef>
              <a:buClr>
                <a:schemeClr val="dk1"/>
              </a:buClr>
              <a:buSzPct val="120000"/>
            </a:pPr>
            <a:endParaRPr lang="en-GB" sz="1800" b="1" dirty="0"/>
          </a:p>
          <a:p>
            <a:pPr marL="285750" lvl="0" indent="-285750">
              <a:spcBef>
                <a:spcPts val="0"/>
              </a:spcBef>
              <a:buClr>
                <a:schemeClr val="dk1"/>
              </a:buClr>
              <a:buSzPct val="120000"/>
            </a:pPr>
            <a:r>
              <a:rPr lang="en-GB" sz="1800" dirty="0">
                <a:solidFill>
                  <a:schemeClr val="tx1"/>
                </a:solidFill>
              </a:rPr>
              <a:t>The changes in risk are even more asset specific. Therefore, </a:t>
            </a:r>
            <a:r>
              <a:rPr lang="en-GB" sz="1800" b="1" dirty="0">
                <a:solidFill>
                  <a:schemeClr val="tx1"/>
                </a:solidFill>
              </a:rPr>
              <a:t>the benefits of performing a nation-wide risk analysis, but on an asset level, to identify the most at-risk assets to future change are clearly demonstrated</a:t>
            </a:r>
          </a:p>
          <a:p>
            <a:pPr marL="285750" lvl="0" indent="-285750">
              <a:spcBef>
                <a:spcPts val="0"/>
              </a:spcBef>
              <a:buClr>
                <a:schemeClr val="dk1"/>
              </a:buClr>
              <a:buSzPct val="120000"/>
            </a:pPr>
            <a:endParaRPr lang="en-GB" sz="1800" b="1" dirty="0"/>
          </a:p>
          <a:p>
            <a:pPr marL="285750" lvl="0" indent="-285750">
              <a:spcBef>
                <a:spcPts val="0"/>
              </a:spcBef>
              <a:buClr>
                <a:schemeClr val="dk1"/>
              </a:buClr>
              <a:buSzPct val="120000"/>
            </a:pPr>
            <a:r>
              <a:rPr lang="en-GB" sz="1800" dirty="0">
                <a:solidFill>
                  <a:schemeClr val="tx1"/>
                </a:solidFill>
              </a:rPr>
              <a:t>This type of analysis is the backbone for evaluating the benefits of different types of interventions to improve resilience</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Future hazard risk - Case study</a:t>
            </a:r>
            <a:endParaRPr sz="2800" dirty="0">
              <a:solidFill>
                <a:srgbClr val="C00000"/>
              </a:solidFill>
            </a:endParaRPr>
          </a:p>
        </p:txBody>
      </p:sp>
    </p:spTree>
    <p:extLst>
      <p:ext uri="{BB962C8B-B14F-4D97-AF65-F5344CB8AC3E}">
        <p14:creationId xmlns:p14="http://schemas.microsoft.com/office/powerpoint/2010/main" val="1039741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indent="-285750">
              <a:buSzPct val="120000"/>
              <a:buFont typeface="Arial" panose="020B0604020202020204" pitchFamily="34" charset="0"/>
              <a:buChar char="•"/>
            </a:pPr>
            <a:r>
              <a:rPr lang="en-GB" sz="2000" b="0" i="0" dirty="0">
                <a:solidFill>
                  <a:schemeClr val="tx1"/>
                </a:solidFill>
                <a:effectLst/>
                <a:latin typeface="+mn-lt"/>
              </a:rPr>
              <a:t>We went through a detailed example of how to perform and analyse future climate risk to infrastructure assets on a national scale</a:t>
            </a:r>
          </a:p>
          <a:p>
            <a:pPr marL="285750" indent="-285750">
              <a:buSzPct val="120000"/>
              <a:buFont typeface="Arial" panose="020B0604020202020204" pitchFamily="34" charset="0"/>
              <a:buChar char="•"/>
            </a:pPr>
            <a:endParaRPr lang="en-GB" sz="2000" b="0" i="0" dirty="0">
              <a:solidFill>
                <a:schemeClr val="tx1"/>
              </a:solidFill>
              <a:effectLst/>
              <a:latin typeface="+mn-lt"/>
            </a:endParaRPr>
          </a:p>
          <a:p>
            <a:pPr marL="285750" indent="-285750">
              <a:buSzPct val="120000"/>
              <a:buFont typeface="Arial" panose="020B0604020202020204" pitchFamily="34" charset="0"/>
              <a:buChar char="•"/>
            </a:pPr>
            <a:r>
              <a:rPr lang="en-GB" sz="2000" b="0" i="0" dirty="0">
                <a:solidFill>
                  <a:schemeClr val="tx1"/>
                </a:solidFill>
                <a:effectLst/>
                <a:latin typeface="+mn-lt"/>
              </a:rPr>
              <a:t>Description of the results that can be expected as well as the approaches to identifying infrastructure risk hotspots</a:t>
            </a:r>
            <a:endParaRPr lang="en-GB" sz="54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Future hazard risk - Case study</a:t>
            </a:r>
            <a:endParaRPr sz="2800" dirty="0">
              <a:solidFill>
                <a:srgbClr val="C00000"/>
              </a:solidFill>
            </a:endParaRPr>
          </a:p>
        </p:txBody>
      </p:sp>
    </p:spTree>
    <p:extLst>
      <p:ext uri="{BB962C8B-B14F-4D97-AF65-F5344CB8AC3E}">
        <p14:creationId xmlns:p14="http://schemas.microsoft.com/office/powerpoint/2010/main" val="3169569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0" indent="0" algn="l">
              <a:buNone/>
            </a:pPr>
            <a:r>
              <a:rPr lang="en-GB" sz="2000" b="0" i="0" dirty="0">
                <a:solidFill>
                  <a:schemeClr val="tx1"/>
                </a:solidFill>
                <a:effectLst/>
                <a:latin typeface="+mn-lt"/>
              </a:rPr>
              <a:t>Pant, Raghav, </a:t>
            </a:r>
            <a:r>
              <a:rPr lang="en-GB" sz="2000" b="0" i="0" dirty="0" err="1">
                <a:solidFill>
                  <a:schemeClr val="tx1"/>
                </a:solidFill>
                <a:effectLst/>
                <a:latin typeface="+mn-lt"/>
              </a:rPr>
              <a:t>Elco</a:t>
            </a:r>
            <a:r>
              <a:rPr lang="en-GB" sz="2000" b="0" i="0" dirty="0">
                <a:solidFill>
                  <a:schemeClr val="tx1"/>
                </a:solidFill>
                <a:effectLst/>
                <a:latin typeface="+mn-lt"/>
              </a:rPr>
              <a:t> E. </a:t>
            </a:r>
            <a:r>
              <a:rPr lang="en-GB" sz="2000" b="0" i="0" dirty="0" err="1">
                <a:solidFill>
                  <a:schemeClr val="tx1"/>
                </a:solidFill>
                <a:effectLst/>
                <a:latin typeface="+mn-lt"/>
              </a:rPr>
              <a:t>Koks</a:t>
            </a:r>
            <a:r>
              <a:rPr lang="en-GB" sz="2000" b="0" i="0" dirty="0">
                <a:solidFill>
                  <a:schemeClr val="tx1"/>
                </a:solidFill>
                <a:effectLst/>
                <a:latin typeface="+mn-lt"/>
              </a:rPr>
              <a:t>, </a:t>
            </a:r>
            <a:r>
              <a:rPr lang="en-GB" sz="2000" b="0" i="0" dirty="0" err="1">
                <a:solidFill>
                  <a:schemeClr val="tx1"/>
                </a:solidFill>
                <a:effectLst/>
                <a:latin typeface="+mn-lt"/>
              </a:rPr>
              <a:t>Homero</a:t>
            </a:r>
            <a:r>
              <a:rPr lang="en-GB" sz="2000" b="0" i="0" dirty="0">
                <a:solidFill>
                  <a:schemeClr val="tx1"/>
                </a:solidFill>
                <a:effectLst/>
                <a:latin typeface="+mn-lt"/>
              </a:rPr>
              <a:t> Paltan, Tom Russell, and Jim W. Hall. 2019. “Argentina – Transport risk analysis.” August. Oxford, United Kingdom: Oxford Infrastructure Analytics.</a:t>
            </a:r>
            <a:endParaRPr lang="en-GB" sz="2800" b="0" i="0" dirty="0">
              <a:solidFill>
                <a:schemeClr val="tx1"/>
              </a:solidFill>
              <a:effectLst/>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5.4 </a:t>
            </a:r>
            <a:r>
              <a:rPr lang="en-GB" dirty="0">
                <a:solidFill>
                  <a:srgbClr val="C00000"/>
                </a:solidFill>
              </a:rPr>
              <a:t> Future hazard risk - Case study</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34</a:t>
            </a:fld>
            <a:endParaRPr lang="sv-SE" sz="1000" b="1" dirty="0">
              <a:solidFill>
                <a:schemeClr val="bg1"/>
              </a:solidFill>
            </a:endParaRPr>
          </a:p>
        </p:txBody>
      </p:sp>
    </p:spTree>
    <p:extLst>
      <p:ext uri="{BB962C8B-B14F-4D97-AF65-F5344CB8AC3E}">
        <p14:creationId xmlns:p14="http://schemas.microsoft.com/office/powerpoint/2010/main" val="2074846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 website&#10;&#10;Description automatically generated">
            <a:extLst>
              <a:ext uri="{FF2B5EF4-FFF2-40B4-BE49-F238E27FC236}">
                <a16:creationId xmlns:a16="http://schemas.microsoft.com/office/drawing/2014/main" id="{A35FD8A0-5A9E-49DD-9B97-440D1A95EB78}"/>
              </a:ext>
            </a:extLst>
          </p:cNvPr>
          <p:cNvPicPr>
            <a:picLocks noChangeAspect="1"/>
          </p:cNvPicPr>
          <p:nvPr/>
        </p:nvPicPr>
        <p:blipFill>
          <a:blip r:embed="rId3"/>
          <a:stretch>
            <a:fillRect/>
          </a:stretch>
        </p:blipFill>
        <p:spPr>
          <a:xfrm>
            <a:off x="1675" y="3035"/>
            <a:ext cx="12205396" cy="6893797"/>
          </a:xfrm>
          <a:prstGeom prst="rect">
            <a:avLst/>
          </a:prstGeom>
        </p:spPr>
      </p:pic>
      <p:sp>
        <p:nvSpPr>
          <p:cNvPr id="4" name="TextBox 3">
            <a:extLst>
              <a:ext uri="{FF2B5EF4-FFF2-40B4-BE49-F238E27FC236}">
                <a16:creationId xmlns:a16="http://schemas.microsoft.com/office/drawing/2014/main" id="{96AFDD58-DD26-4192-8E72-B760AF65965F}"/>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1: "COURSE INTRODUCTION TO MAED" ,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19309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84442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924464" y="1317582"/>
            <a:ext cx="4596442" cy="4712158"/>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2800"/>
              <a:buNone/>
            </a:pPr>
            <a:r>
              <a:rPr lang="en-GB" sz="2000" b="1" dirty="0">
                <a:solidFill>
                  <a:schemeClr val="accent5">
                    <a:lumMod val="60000"/>
                    <a:lumOff val="40000"/>
                  </a:schemeClr>
                </a:solidFill>
              </a:rPr>
              <a:t>Introduction</a:t>
            </a:r>
          </a:p>
          <a:p>
            <a:pPr>
              <a:spcBef>
                <a:spcPts val="0"/>
              </a:spcBef>
              <a:buClr>
                <a:schemeClr val="dk1"/>
              </a:buClr>
              <a:buSzPts val="2800"/>
            </a:pPr>
            <a:endParaRPr lang="en-GB" sz="1400" b="1" dirty="0">
              <a:solidFill>
                <a:schemeClr val="accent5">
                  <a:lumMod val="60000"/>
                  <a:lumOff val="40000"/>
                </a:schemeClr>
              </a:solidFill>
              <a:latin typeface="+mn-lt"/>
            </a:endParaRPr>
          </a:p>
          <a:p>
            <a:pPr marL="0" indent="0">
              <a:spcBef>
                <a:spcPts val="0"/>
              </a:spcBef>
              <a:buClr>
                <a:schemeClr val="dk1"/>
              </a:buClr>
              <a:buSzPts val="2800"/>
              <a:buNone/>
            </a:pPr>
            <a:r>
              <a:rPr lang="en-GB" sz="1400" b="1" i="0" dirty="0">
                <a:solidFill>
                  <a:schemeClr val="tx1"/>
                </a:solidFill>
                <a:effectLst/>
                <a:latin typeface="+mn-lt"/>
              </a:rPr>
              <a:t>Infrastructure investments have lifetimes of 50 years or more</a:t>
            </a:r>
            <a:r>
              <a:rPr lang="en-GB" sz="1400" b="0" i="0" dirty="0">
                <a:solidFill>
                  <a:schemeClr val="tx1"/>
                </a:solidFill>
                <a:effectLst/>
                <a:latin typeface="+mn-lt"/>
              </a:rPr>
              <a:t>, so decision-makers must consider changing risk factors in their designs</a:t>
            </a:r>
          </a:p>
          <a:p>
            <a:pPr>
              <a:spcBef>
                <a:spcPts val="0"/>
              </a:spcBef>
              <a:buClr>
                <a:schemeClr val="dk1"/>
              </a:buClr>
              <a:buSzPts val="2800"/>
            </a:pPr>
            <a:endParaRPr lang="en-GB" sz="1400" b="0" i="0" dirty="0">
              <a:solidFill>
                <a:schemeClr val="tx1"/>
              </a:solidFill>
              <a:effectLst/>
              <a:latin typeface="+mn-lt"/>
            </a:endParaRPr>
          </a:p>
          <a:p>
            <a:pPr marL="0" indent="0">
              <a:spcBef>
                <a:spcPts val="0"/>
              </a:spcBef>
              <a:buClr>
                <a:schemeClr val="dk1"/>
              </a:buClr>
              <a:buSzPts val="2800"/>
              <a:buNone/>
            </a:pPr>
            <a:r>
              <a:rPr lang="en-GB" sz="1400" b="0" i="0" dirty="0">
                <a:solidFill>
                  <a:schemeClr val="tx1"/>
                </a:solidFill>
                <a:effectLst/>
                <a:latin typeface="+mn-lt"/>
              </a:rPr>
              <a:t>Underestimating risks can lead to </a:t>
            </a:r>
            <a:r>
              <a:rPr lang="en-GB" sz="1400" b="1" i="0" dirty="0">
                <a:solidFill>
                  <a:schemeClr val="tx1"/>
                </a:solidFill>
                <a:effectLst/>
                <a:latin typeface="+mn-lt"/>
              </a:rPr>
              <a:t>under-designed systems and rapid deterioration</a:t>
            </a:r>
            <a:r>
              <a:rPr lang="en-GB" sz="1400" b="0" i="0" dirty="0">
                <a:solidFill>
                  <a:schemeClr val="tx1"/>
                </a:solidFill>
                <a:effectLst/>
                <a:latin typeface="+mn-lt"/>
              </a:rPr>
              <a:t>, while overestimating risks may result in </a:t>
            </a:r>
            <a:r>
              <a:rPr lang="en-GB" sz="1400" b="1" i="0" dirty="0">
                <a:solidFill>
                  <a:schemeClr val="tx1"/>
                </a:solidFill>
                <a:effectLst/>
                <a:latin typeface="+mn-lt"/>
              </a:rPr>
              <a:t>costly overdesign</a:t>
            </a:r>
          </a:p>
          <a:p>
            <a:pPr>
              <a:spcBef>
                <a:spcPts val="0"/>
              </a:spcBef>
              <a:buClr>
                <a:schemeClr val="dk1"/>
              </a:buClr>
              <a:buSzPts val="2800"/>
            </a:pPr>
            <a:endParaRPr lang="en-GB" sz="1400" dirty="0">
              <a:solidFill>
                <a:schemeClr val="tx1"/>
              </a:solidFill>
              <a:latin typeface="+mn-lt"/>
            </a:endParaRPr>
          </a:p>
          <a:p>
            <a:pPr marL="0" indent="0" algn="l">
              <a:buNone/>
            </a:pPr>
            <a:r>
              <a:rPr lang="en-GB" sz="1400" b="0" i="0" dirty="0">
                <a:solidFill>
                  <a:schemeClr val="tx1"/>
                </a:solidFill>
                <a:effectLst/>
                <a:latin typeface="+mn-lt"/>
              </a:rPr>
              <a:t>In this lecture we will briefly introduce the four main drivers of change in future risk:</a:t>
            </a:r>
          </a:p>
          <a:p>
            <a:pPr algn="l">
              <a:buFont typeface="+mj-lt"/>
              <a:buAutoNum type="arabicPeriod"/>
            </a:pPr>
            <a:r>
              <a:rPr lang="en-GB" sz="1400" b="1" i="0" dirty="0">
                <a:solidFill>
                  <a:schemeClr val="tx1"/>
                </a:solidFill>
                <a:effectLst/>
                <a:latin typeface="+mn-lt"/>
              </a:rPr>
              <a:t>Changes in the climate </a:t>
            </a:r>
            <a:r>
              <a:rPr lang="en-GB" sz="1400" b="0" i="0" dirty="0">
                <a:solidFill>
                  <a:schemeClr val="tx1"/>
                </a:solidFill>
                <a:effectLst/>
                <a:latin typeface="+mn-lt"/>
              </a:rPr>
              <a:t>which may cause the frequency and magnitude of hazards to change</a:t>
            </a:r>
          </a:p>
          <a:p>
            <a:pPr algn="l">
              <a:buFont typeface="+mj-lt"/>
              <a:buAutoNum type="arabicPeriod"/>
            </a:pPr>
            <a:r>
              <a:rPr lang="en-GB" sz="1400" b="1" i="0" dirty="0">
                <a:solidFill>
                  <a:schemeClr val="tx1"/>
                </a:solidFill>
                <a:effectLst/>
                <a:latin typeface="+mn-lt"/>
              </a:rPr>
              <a:t>Changes in the environment </a:t>
            </a:r>
            <a:r>
              <a:rPr lang="en-GB" sz="1400" b="0" i="0" dirty="0">
                <a:solidFill>
                  <a:schemeClr val="tx1"/>
                </a:solidFill>
                <a:effectLst/>
                <a:latin typeface="+mn-lt"/>
              </a:rPr>
              <a:t>which may cause the frequency and magnitude of hazards to change</a:t>
            </a:r>
          </a:p>
          <a:p>
            <a:pPr algn="l">
              <a:buFont typeface="+mj-lt"/>
              <a:buAutoNum type="arabicPeriod"/>
            </a:pPr>
            <a:r>
              <a:rPr lang="en-GB" sz="1400" b="0" i="0" dirty="0">
                <a:solidFill>
                  <a:schemeClr val="tx1"/>
                </a:solidFill>
                <a:effectLst/>
                <a:latin typeface="+mn-lt"/>
              </a:rPr>
              <a:t>Changes in the use of existing infrastructure systems and need for new infrastructure systems due to </a:t>
            </a:r>
            <a:r>
              <a:rPr lang="en-GB" sz="1400" b="1" i="0" dirty="0">
                <a:solidFill>
                  <a:schemeClr val="tx1"/>
                </a:solidFill>
                <a:effectLst/>
                <a:latin typeface="+mn-lt"/>
              </a:rPr>
              <a:t>socio-economic changes</a:t>
            </a:r>
          </a:p>
          <a:p>
            <a:pPr algn="l">
              <a:buFont typeface="+mj-lt"/>
              <a:buAutoNum type="arabicPeriod"/>
            </a:pPr>
            <a:r>
              <a:rPr lang="en-GB" sz="1400" b="1" i="0" dirty="0">
                <a:solidFill>
                  <a:schemeClr val="tx1"/>
                </a:solidFill>
                <a:effectLst/>
                <a:latin typeface="+mn-lt"/>
              </a:rPr>
              <a:t>Changes in societal dependencies </a:t>
            </a:r>
            <a:r>
              <a:rPr lang="en-GB" sz="1400" b="0" i="0" dirty="0">
                <a:solidFill>
                  <a:schemeClr val="tx1"/>
                </a:solidFill>
                <a:effectLst/>
                <a:latin typeface="+mn-lt"/>
              </a:rPr>
              <a:t>with regards to infrastructure</a:t>
            </a:r>
          </a:p>
          <a:p>
            <a:pPr>
              <a:spcBef>
                <a:spcPts val="0"/>
              </a:spcBef>
              <a:buClr>
                <a:schemeClr val="dk1"/>
              </a:buClr>
              <a:buSzPts val="2800"/>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What are the future challenges?</a:t>
            </a:r>
            <a:endParaRPr sz="2800" dirty="0">
              <a:solidFill>
                <a:srgbClr val="C00000"/>
              </a:solidFill>
            </a:endParaRPr>
          </a:p>
        </p:txBody>
      </p:sp>
      <p:pic>
        <p:nvPicPr>
          <p:cNvPr id="5" name="Picture 4">
            <a:extLst>
              <a:ext uri="{FF2B5EF4-FFF2-40B4-BE49-F238E27FC236}">
                <a16:creationId xmlns:a16="http://schemas.microsoft.com/office/drawing/2014/main" id="{294F7C89-0AD9-4832-A3F0-9AFF9321E36D}"/>
              </a:ext>
            </a:extLst>
          </p:cNvPr>
          <p:cNvPicPr>
            <a:picLocks noChangeAspect="1"/>
          </p:cNvPicPr>
          <p:nvPr/>
        </p:nvPicPr>
        <p:blipFill rotWithShape="1">
          <a:blip r:embed="rId3"/>
          <a:srcRect l="1733" t="686" b="1278"/>
          <a:stretch/>
        </p:blipFill>
        <p:spPr>
          <a:xfrm>
            <a:off x="5520906" y="1482233"/>
            <a:ext cx="5746630" cy="4382856"/>
          </a:xfrm>
          <a:prstGeom prst="rect">
            <a:avLst/>
          </a:prstGeom>
        </p:spPr>
      </p:pic>
      <p:sp>
        <p:nvSpPr>
          <p:cNvPr id="10" name="TextBox 9">
            <a:extLst>
              <a:ext uri="{FF2B5EF4-FFF2-40B4-BE49-F238E27FC236}">
                <a16:creationId xmlns:a16="http://schemas.microsoft.com/office/drawing/2014/main" id="{AF80047F-8D1A-426D-9FEC-0CE35F97C38B}"/>
              </a:ext>
            </a:extLst>
          </p:cNvPr>
          <p:cNvSpPr txBox="1"/>
          <p:nvPr/>
        </p:nvSpPr>
        <p:spPr>
          <a:xfrm>
            <a:off x="5090600" y="5948170"/>
            <a:ext cx="6094562" cy="246221"/>
          </a:xfrm>
          <a:prstGeom prst="rect">
            <a:avLst/>
          </a:prstGeom>
          <a:noFill/>
        </p:spPr>
        <p:txBody>
          <a:bodyPr wrap="square">
            <a:spAutoFit/>
          </a:bodyPr>
          <a:lstStyle/>
          <a:p>
            <a:pPr algn="r"/>
            <a:r>
              <a:rPr lang="en-GB" sz="1000" i="1" dirty="0">
                <a:solidFill>
                  <a:srgbClr val="444444"/>
                </a:solidFill>
                <a:latin typeface="+mn-lt"/>
              </a:rPr>
              <a:t>(Ritchie and Roser 2014)</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515599" cy="4427028"/>
          </a:xfrm>
          <a:prstGeom prst="rect">
            <a:avLst/>
          </a:prstGeom>
          <a:noFill/>
          <a:ln>
            <a:noFill/>
          </a:ln>
        </p:spPr>
        <p:txBody>
          <a:bodyPr spcFirstLastPara="1" wrap="square" lIns="91425" tIns="45700" rIns="91425" bIns="45700" anchor="t" anchorCtr="0">
            <a:noAutofit/>
          </a:bodyPr>
          <a:lstStyle/>
          <a:p>
            <a:pPr marL="0" indent="0" algn="l">
              <a:buNone/>
            </a:pPr>
            <a:r>
              <a:rPr lang="en-GB" sz="2000" b="1" dirty="0">
                <a:solidFill>
                  <a:schemeClr val="accent5">
                    <a:lumMod val="60000"/>
                    <a:lumOff val="40000"/>
                  </a:schemeClr>
                </a:solidFill>
              </a:rPr>
              <a:t>Introduction to climate change</a:t>
            </a:r>
          </a:p>
          <a:p>
            <a:pPr algn="l"/>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800" b="0" i="0" dirty="0">
                <a:solidFill>
                  <a:schemeClr val="tx1"/>
                </a:solidFill>
                <a:effectLst/>
                <a:latin typeface="+mn-lt"/>
              </a:rPr>
              <a:t>Climate change </a:t>
            </a:r>
            <a:r>
              <a:rPr lang="en-GB" sz="1800" b="1" i="0" dirty="0">
                <a:solidFill>
                  <a:schemeClr val="tx1"/>
                </a:solidFill>
                <a:effectLst/>
                <a:latin typeface="+mn-lt"/>
              </a:rPr>
              <a:t>influences the frequency and magnitude</a:t>
            </a:r>
            <a:r>
              <a:rPr lang="en-GB" sz="1800" b="0" i="0" dirty="0">
                <a:solidFill>
                  <a:schemeClr val="tx1"/>
                </a:solidFill>
                <a:effectLst/>
                <a:latin typeface="+mn-lt"/>
              </a:rPr>
              <a:t> of hazards, with some being more sensitive than others (e.g., heatwaves vs. hurricanes)</a:t>
            </a:r>
          </a:p>
          <a:p>
            <a:pPr marL="285750" indent="-285750" algn="l">
              <a:buSzPct val="120000"/>
              <a:buFont typeface="Arial" panose="020B0604020202020204" pitchFamily="34" charset="0"/>
              <a:buChar char="•"/>
            </a:pPr>
            <a:r>
              <a:rPr lang="en-GB" sz="1800" b="1" i="0" dirty="0">
                <a:solidFill>
                  <a:schemeClr val="tx1"/>
                </a:solidFill>
                <a:effectLst/>
                <a:latin typeface="+mn-lt"/>
              </a:rPr>
              <a:t>Intense tropical cyclones </a:t>
            </a:r>
            <a:r>
              <a:rPr lang="en-GB" sz="1800" b="0" i="0" dirty="0">
                <a:solidFill>
                  <a:schemeClr val="tx1"/>
                </a:solidFill>
                <a:effectLst/>
                <a:latin typeface="+mn-lt"/>
              </a:rPr>
              <a:t>are becoming </a:t>
            </a:r>
            <a:r>
              <a:rPr lang="en-GB" sz="1800" b="1" i="0" dirty="0">
                <a:solidFill>
                  <a:schemeClr val="tx1"/>
                </a:solidFill>
                <a:effectLst/>
                <a:latin typeface="+mn-lt"/>
              </a:rPr>
              <a:t>more frequent </a:t>
            </a:r>
            <a:r>
              <a:rPr lang="en-GB" sz="1800" b="0" i="0" dirty="0">
                <a:solidFill>
                  <a:schemeClr val="tx1"/>
                </a:solidFill>
                <a:effectLst/>
                <a:latin typeface="+mn-lt"/>
              </a:rPr>
              <a:t>due to anthropogenic warming, highlighting non-intuitive changes in hazard behaviour</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dirty="0">
                <a:solidFill>
                  <a:schemeClr val="tx1"/>
                </a:solidFill>
                <a:latin typeface="+mn-lt"/>
              </a:rPr>
              <a:t>Studies showed that </a:t>
            </a:r>
            <a:r>
              <a:rPr lang="en-GB" sz="1800" b="1" dirty="0">
                <a:solidFill>
                  <a:schemeClr val="tx1"/>
                </a:solidFill>
                <a:latin typeface="+mn-lt"/>
              </a:rPr>
              <a:t>f</a:t>
            </a:r>
            <a:r>
              <a:rPr lang="en-GB" sz="1800" b="1" i="0" dirty="0">
                <a:solidFill>
                  <a:schemeClr val="tx1"/>
                </a:solidFill>
                <a:effectLst/>
                <a:latin typeface="+mn-lt"/>
              </a:rPr>
              <a:t>looding hazards have varied impacts </a:t>
            </a:r>
            <a:r>
              <a:rPr lang="en-GB" sz="1800" b="0" i="0" dirty="0">
                <a:solidFill>
                  <a:schemeClr val="tx1"/>
                </a:solidFill>
                <a:effectLst/>
                <a:latin typeface="+mn-lt"/>
              </a:rPr>
              <a:t>across Europe: some areas experience increased flood risks while others see decreases, according to long-term data analysis</a:t>
            </a:r>
          </a:p>
          <a:p>
            <a:pPr marL="285750" indent="-285750" algn="l">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chemeClr val="tx1"/>
                </a:solidFill>
                <a:effectLst/>
                <a:latin typeface="+mn-lt"/>
              </a:rPr>
              <a:t>timing of river floods can differ regionally</a:t>
            </a:r>
            <a:r>
              <a:rPr lang="en-GB" sz="1800" b="0" i="0" dirty="0">
                <a:solidFill>
                  <a:schemeClr val="tx1"/>
                </a:solidFill>
                <a:effectLst/>
                <a:latin typeface="+mn-lt"/>
              </a:rPr>
              <a:t>, affected by factors such as earlier snowmelt, shifts in winter storm patterns, and soil saturation levels</a:t>
            </a:r>
          </a:p>
          <a:p>
            <a:pPr marL="285750" indent="-285750" algn="l">
              <a:buSzPct val="120000"/>
              <a:buFont typeface="Arial" panose="020B0604020202020204" pitchFamily="34" charset="0"/>
              <a:buChar char="•"/>
            </a:pPr>
            <a:r>
              <a:rPr lang="en-GB" sz="1800" b="1" i="0" dirty="0">
                <a:solidFill>
                  <a:schemeClr val="tx1"/>
                </a:solidFill>
                <a:effectLst/>
                <a:latin typeface="+mn-lt"/>
              </a:rPr>
              <a:t>Localized analysis is essential </a:t>
            </a:r>
            <a:r>
              <a:rPr lang="en-GB" sz="1800" b="0" i="0" dirty="0">
                <a:solidFill>
                  <a:schemeClr val="tx1"/>
                </a:solidFill>
                <a:effectLst/>
                <a:latin typeface="+mn-lt"/>
              </a:rPr>
              <a:t>to accurately understand and predict how climate change will impact flooding and other hazards in specific areas</a:t>
            </a:r>
            <a:endParaRPr lang="en-GB"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What are the future challenges?</a:t>
            </a:r>
            <a:endParaRPr sz="2800" dirty="0">
              <a:solidFill>
                <a:srgbClr val="C00000"/>
              </a:solidFill>
            </a:endParaRPr>
          </a:p>
        </p:txBody>
      </p:sp>
      <p:sp>
        <p:nvSpPr>
          <p:cNvPr id="6" name="TextBox 5">
            <a:extLst>
              <a:ext uri="{FF2B5EF4-FFF2-40B4-BE49-F238E27FC236}">
                <a16:creationId xmlns:a16="http://schemas.microsoft.com/office/drawing/2014/main" id="{31A010FF-B4B4-4676-8279-CBE7C8554778}"/>
              </a:ext>
            </a:extLst>
          </p:cNvPr>
          <p:cNvSpPr txBox="1"/>
          <p:nvPr/>
        </p:nvSpPr>
        <p:spPr>
          <a:xfrm>
            <a:off x="5491605" y="6135303"/>
            <a:ext cx="6096000" cy="215444"/>
          </a:xfrm>
          <a:prstGeom prst="rect">
            <a:avLst/>
          </a:prstGeom>
          <a:noFill/>
        </p:spPr>
        <p:txBody>
          <a:bodyPr wrap="square">
            <a:spAutoFit/>
          </a:bodyPr>
          <a:lstStyle/>
          <a:p>
            <a:pPr algn="r"/>
            <a:r>
              <a:rPr lang="sv-SE" sz="800" i="1" dirty="0">
                <a:solidFill>
                  <a:srgbClr val="444444"/>
                </a:solidFill>
                <a:latin typeface="+mn-lt"/>
              </a:rPr>
              <a:t>(Elsner, Kossin, and Jagger 2008; </a:t>
            </a:r>
            <a:r>
              <a:rPr lang="en-GB" sz="800" i="1" dirty="0" err="1">
                <a:solidFill>
                  <a:srgbClr val="444444"/>
                </a:solidFill>
                <a:latin typeface="+mn-lt"/>
              </a:rPr>
              <a:t>Blöschl</a:t>
            </a:r>
            <a:r>
              <a:rPr lang="en-GB" sz="800" i="1" dirty="0">
                <a:solidFill>
                  <a:srgbClr val="444444"/>
                </a:solidFill>
                <a:latin typeface="+mn-lt"/>
              </a:rPr>
              <a:t> et al. 2019</a:t>
            </a:r>
            <a:r>
              <a:rPr lang="sv-SE" sz="800" i="1" dirty="0">
                <a:solidFill>
                  <a:srgbClr val="444444"/>
                </a:solidFill>
                <a:latin typeface="+mn-lt"/>
              </a:rPr>
              <a:t>)</a:t>
            </a:r>
            <a:endParaRPr lang="en-GB" sz="800" i="1" dirty="0">
              <a:solidFill>
                <a:srgbClr val="444444"/>
              </a:solidFill>
              <a:latin typeface="+mn-lt"/>
            </a:endParaRP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666117"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environmental drivers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i="0" dirty="0">
                <a:solidFill>
                  <a:schemeClr val="tx1"/>
                </a:solidFill>
                <a:effectLst/>
                <a:latin typeface="+mn-lt"/>
              </a:rPr>
              <a:t>Human-induced changes</a:t>
            </a:r>
            <a:r>
              <a:rPr lang="en-GB" sz="1800" b="0" i="0" dirty="0">
                <a:solidFill>
                  <a:schemeClr val="tx1"/>
                </a:solidFill>
                <a:effectLst/>
                <a:latin typeface="+mn-lt"/>
              </a:rPr>
              <a:t>, such as urbanization and deforestation, significantly </a:t>
            </a:r>
            <a:r>
              <a:rPr lang="en-GB" sz="1800" b="1" i="0" dirty="0">
                <a:solidFill>
                  <a:schemeClr val="tx1"/>
                </a:solidFill>
                <a:effectLst/>
                <a:latin typeface="+mn-lt"/>
              </a:rPr>
              <a:t>impact the occurrence and intensity of natural hazards </a:t>
            </a:r>
            <a:r>
              <a:rPr lang="en-GB" sz="1800" b="0" i="0" dirty="0">
                <a:solidFill>
                  <a:schemeClr val="tx1"/>
                </a:solidFill>
                <a:effectLst/>
                <a:latin typeface="+mn-lt"/>
              </a:rPr>
              <a:t>like flooding and landslides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a:t>
            </a:r>
            <a:r>
              <a:rPr lang="en-GB" sz="1800" b="1" i="0" dirty="0">
                <a:solidFill>
                  <a:schemeClr val="tx1"/>
                </a:solidFill>
                <a:effectLst/>
                <a:latin typeface="+mn-lt"/>
              </a:rPr>
              <a:t>global urban extent expanded </a:t>
            </a:r>
            <a:r>
              <a:rPr lang="en-GB" sz="1800" b="0" i="0" dirty="0">
                <a:solidFill>
                  <a:schemeClr val="tx1"/>
                </a:solidFill>
                <a:effectLst/>
                <a:latin typeface="+mn-lt"/>
              </a:rPr>
              <a:t>by approximately 10,000 square </a:t>
            </a:r>
            <a:r>
              <a:rPr lang="en-GB" sz="1800" b="0" i="0" dirty="0" err="1">
                <a:solidFill>
                  <a:schemeClr val="tx1"/>
                </a:solidFill>
                <a:effectLst/>
                <a:latin typeface="+mn-lt"/>
              </a:rPr>
              <a:t>kilometers</a:t>
            </a:r>
            <a:r>
              <a:rPr lang="en-GB" sz="1800" b="0" i="0" dirty="0">
                <a:solidFill>
                  <a:schemeClr val="tx1"/>
                </a:solidFill>
                <a:effectLst/>
                <a:latin typeface="+mn-lt"/>
              </a:rPr>
              <a:t> annually from 1985 to 2015, leading to </a:t>
            </a:r>
            <a:r>
              <a:rPr lang="en-GB" sz="1800" b="1" i="0" dirty="0">
                <a:solidFill>
                  <a:schemeClr val="tx1"/>
                </a:solidFill>
                <a:effectLst/>
                <a:latin typeface="+mn-lt"/>
              </a:rPr>
              <a:t>increased flood volumes </a:t>
            </a:r>
            <a:r>
              <a:rPr lang="en-GB" sz="1800" b="0" i="0" dirty="0">
                <a:solidFill>
                  <a:schemeClr val="tx1"/>
                </a:solidFill>
                <a:effectLst/>
                <a:latin typeface="+mn-lt"/>
              </a:rPr>
              <a:t>due to the transformation of permeable surfaces into impermeable ones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1" i="0" dirty="0">
                <a:solidFill>
                  <a:schemeClr val="tx1"/>
                </a:solidFill>
                <a:effectLst/>
                <a:latin typeface="+mn-lt"/>
              </a:rPr>
              <a:t>Deforestation</a:t>
            </a:r>
            <a:r>
              <a:rPr lang="en-GB" sz="1800" b="0" i="0" dirty="0">
                <a:solidFill>
                  <a:schemeClr val="tx1"/>
                </a:solidFill>
                <a:effectLst/>
                <a:latin typeface="+mn-lt"/>
              </a:rPr>
              <a:t>, particularly in steep, high-rainfall areas, has been linked to </a:t>
            </a:r>
            <a:r>
              <a:rPr lang="en-GB" sz="1800" b="1" i="0" dirty="0">
                <a:solidFill>
                  <a:schemeClr val="tx1"/>
                </a:solidFill>
                <a:effectLst/>
                <a:latin typeface="+mn-lt"/>
              </a:rPr>
              <a:t>a rise in landslide occurrences</a:t>
            </a:r>
            <a:r>
              <a:rPr lang="en-GB" sz="1800" b="0" i="0" dirty="0">
                <a:solidFill>
                  <a:schemeClr val="tx1"/>
                </a:solidFill>
                <a:effectLst/>
                <a:latin typeface="+mn-lt"/>
              </a:rPr>
              <a:t>, demonstrating the unintended consequences of changing land-use patterns</a:t>
            </a:r>
            <a:endParaRPr lang="en-GB" b="1"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What are the future challenges?</a:t>
            </a:r>
            <a:endParaRPr sz="2800" dirty="0">
              <a:solidFill>
                <a:srgbClr val="C00000"/>
              </a:solidFill>
            </a:endParaRPr>
          </a:p>
        </p:txBody>
      </p:sp>
      <p:pic>
        <p:nvPicPr>
          <p:cNvPr id="4" name="Picture 3">
            <a:extLst>
              <a:ext uri="{FF2B5EF4-FFF2-40B4-BE49-F238E27FC236}">
                <a16:creationId xmlns:a16="http://schemas.microsoft.com/office/drawing/2014/main" id="{B1DB617D-730F-4D01-947F-12499E27C0E5}"/>
              </a:ext>
            </a:extLst>
          </p:cNvPr>
          <p:cNvPicPr>
            <a:picLocks noChangeAspect="1"/>
          </p:cNvPicPr>
          <p:nvPr/>
        </p:nvPicPr>
        <p:blipFill>
          <a:blip r:embed="rId3"/>
          <a:stretch>
            <a:fillRect/>
          </a:stretch>
        </p:blipFill>
        <p:spPr>
          <a:xfrm>
            <a:off x="6504317" y="1155700"/>
            <a:ext cx="4955287" cy="4655481"/>
          </a:xfrm>
          <a:prstGeom prst="rect">
            <a:avLst/>
          </a:prstGeom>
        </p:spPr>
      </p:pic>
      <p:sp>
        <p:nvSpPr>
          <p:cNvPr id="8" name="TextBox 7">
            <a:extLst>
              <a:ext uri="{FF2B5EF4-FFF2-40B4-BE49-F238E27FC236}">
                <a16:creationId xmlns:a16="http://schemas.microsoft.com/office/drawing/2014/main" id="{E2D3D76F-9956-4E3F-9208-5C5428DF4863}"/>
              </a:ext>
            </a:extLst>
          </p:cNvPr>
          <p:cNvSpPr txBox="1"/>
          <p:nvPr/>
        </p:nvSpPr>
        <p:spPr>
          <a:xfrm>
            <a:off x="6557218" y="5845338"/>
            <a:ext cx="4849483" cy="246221"/>
          </a:xfrm>
          <a:prstGeom prst="rect">
            <a:avLst/>
          </a:prstGeom>
          <a:noFill/>
        </p:spPr>
        <p:txBody>
          <a:bodyPr wrap="square">
            <a:spAutoFit/>
          </a:bodyPr>
          <a:lstStyle/>
          <a:p>
            <a:pPr algn="r"/>
            <a:r>
              <a:rPr lang="en-GB" sz="1000" i="1" dirty="0">
                <a:solidFill>
                  <a:srgbClr val="444444"/>
                </a:solidFill>
                <a:latin typeface="+mn-lt"/>
              </a:rPr>
              <a:t>(Lehmann, </a:t>
            </a:r>
            <a:r>
              <a:rPr lang="en-GB" sz="1000" i="1" dirty="0" err="1">
                <a:solidFill>
                  <a:srgbClr val="444444"/>
                </a:solidFill>
                <a:latin typeface="+mn-lt"/>
              </a:rPr>
              <a:t>Ruette</a:t>
            </a:r>
            <a:r>
              <a:rPr lang="en-GB" sz="1000" i="1" dirty="0">
                <a:solidFill>
                  <a:srgbClr val="444444"/>
                </a:solidFill>
                <a:latin typeface="+mn-lt"/>
              </a:rPr>
              <a:t>, and Or 2019)</a:t>
            </a:r>
          </a:p>
        </p:txBody>
      </p:sp>
      <p:sp>
        <p:nvSpPr>
          <p:cNvPr id="9" name="TextBox 8">
            <a:extLst>
              <a:ext uri="{FF2B5EF4-FFF2-40B4-BE49-F238E27FC236}">
                <a16:creationId xmlns:a16="http://schemas.microsoft.com/office/drawing/2014/main" id="{CDF561A4-8112-46FD-886E-272B2A1EFC51}"/>
              </a:ext>
            </a:extLst>
          </p:cNvPr>
          <p:cNvSpPr txBox="1"/>
          <p:nvPr/>
        </p:nvSpPr>
        <p:spPr>
          <a:xfrm>
            <a:off x="5565057" y="6137726"/>
            <a:ext cx="6096000" cy="215444"/>
          </a:xfrm>
          <a:prstGeom prst="rect">
            <a:avLst/>
          </a:prstGeom>
          <a:noFill/>
        </p:spPr>
        <p:txBody>
          <a:bodyPr wrap="square">
            <a:spAutoFit/>
          </a:bodyPr>
          <a:lstStyle/>
          <a:p>
            <a:pPr algn="r"/>
            <a:r>
              <a:rPr lang="en-GB" sz="800" i="1" dirty="0">
                <a:solidFill>
                  <a:srgbClr val="444444"/>
                </a:solidFill>
                <a:latin typeface="+mn-lt"/>
              </a:rPr>
              <a:t>(Liu et al. 2020; Curtis et al. 2018; Lehmann, </a:t>
            </a:r>
            <a:r>
              <a:rPr lang="en-GB" sz="800" i="1" dirty="0" err="1">
                <a:solidFill>
                  <a:srgbClr val="444444"/>
                </a:solidFill>
                <a:latin typeface="+mn-lt"/>
              </a:rPr>
              <a:t>Ruette</a:t>
            </a:r>
            <a:r>
              <a:rPr lang="en-GB" sz="800" i="1" dirty="0">
                <a:solidFill>
                  <a:srgbClr val="444444"/>
                </a:solidFill>
                <a:latin typeface="+mn-lt"/>
              </a:rPr>
              <a:t>, and Or 2019)</a:t>
            </a:r>
          </a:p>
        </p:txBody>
      </p:sp>
    </p:spTree>
    <p:extLst>
      <p:ext uri="{BB962C8B-B14F-4D97-AF65-F5344CB8AC3E}">
        <p14:creationId xmlns:p14="http://schemas.microsoft.com/office/powerpoint/2010/main" val="355735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8047008"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Introduction to socio-economic growth</a:t>
            </a:r>
          </a:p>
        </p:txBody>
      </p:sp>
      <p:sp>
        <p:nvSpPr>
          <p:cNvPr id="168" name="Google Shape;168;p13"/>
          <p:cNvSpPr txBox="1">
            <a:spLocks noGrp="1"/>
          </p:cNvSpPr>
          <p:nvPr>
            <p:ph idx="1"/>
          </p:nvPr>
        </p:nvSpPr>
        <p:spPr>
          <a:xfrm>
            <a:off x="838200" y="1769634"/>
            <a:ext cx="4750908" cy="3856466"/>
          </a:xfrm>
          <a:prstGeom prst="rect">
            <a:avLst/>
          </a:prstGeom>
          <a:noFill/>
          <a:ln>
            <a:noFill/>
          </a:ln>
        </p:spPr>
        <p:txBody>
          <a:bodyPr spcFirstLastPara="1" wrap="square" lIns="91425" tIns="45700" rIns="91425" bIns="45700" anchor="t" anchorCtr="0">
            <a:noAutofit/>
          </a:bodyPr>
          <a:lstStyle/>
          <a:p>
            <a:pPr marL="285750" indent="-285750" algn="l">
              <a:buSzPct val="120000"/>
              <a:buFont typeface="Arial" panose="020B0604020202020204" pitchFamily="34" charset="0"/>
              <a:buChar char="•"/>
            </a:pPr>
            <a:r>
              <a:rPr lang="en-GB" sz="1800" b="0" i="0" dirty="0">
                <a:solidFill>
                  <a:schemeClr val="tx1"/>
                </a:solidFill>
                <a:effectLst/>
                <a:latin typeface="+mn-lt"/>
              </a:rPr>
              <a:t>The exposure of assets and populations to natural hazards is influenced by their spatial locations and the </a:t>
            </a:r>
            <a:r>
              <a:rPr lang="en-GB" sz="1800" b="1" i="0" dirty="0">
                <a:solidFill>
                  <a:schemeClr val="tx1"/>
                </a:solidFill>
                <a:effectLst/>
                <a:latin typeface="+mn-lt"/>
              </a:rPr>
              <a:t>socio-economic growth</a:t>
            </a:r>
            <a:r>
              <a:rPr lang="en-GB" sz="1800" b="0" i="0" dirty="0">
                <a:solidFill>
                  <a:schemeClr val="tx1"/>
                </a:solidFill>
                <a:effectLst/>
                <a:latin typeface="+mn-lt"/>
              </a:rPr>
              <a:t> in those areas, leading to </a:t>
            </a:r>
            <a:r>
              <a:rPr lang="en-GB" sz="1800" b="1" i="0" dirty="0">
                <a:solidFill>
                  <a:schemeClr val="tx1"/>
                </a:solidFill>
                <a:effectLst/>
                <a:latin typeface="+mn-lt"/>
              </a:rPr>
              <a:t>increased infrastructure use and demand for new systems</a:t>
            </a:r>
          </a:p>
          <a:p>
            <a:pPr marL="285750" indent="-285750" algn="l">
              <a:buSzPct val="120000"/>
              <a:buFont typeface="Arial" panose="020B0604020202020204" pitchFamily="34" charset="0"/>
              <a:buChar char="•"/>
            </a:pPr>
            <a:r>
              <a:rPr lang="en-GB" sz="1800" b="0" i="0" dirty="0">
                <a:solidFill>
                  <a:schemeClr val="tx1"/>
                </a:solidFill>
                <a:effectLst/>
                <a:latin typeface="+mn-lt"/>
              </a:rPr>
              <a:t>Rapid socio-economic growth in hazard-prone regions, like floodplains, can significantly </a:t>
            </a:r>
            <a:r>
              <a:rPr lang="en-GB" sz="1800" b="1" i="0" dirty="0">
                <a:solidFill>
                  <a:schemeClr val="tx1"/>
                </a:solidFill>
                <a:effectLst/>
                <a:latin typeface="+mn-lt"/>
              </a:rPr>
              <a:t>heighten future risks</a:t>
            </a:r>
            <a:r>
              <a:rPr lang="en-GB" sz="1800" b="0" i="0" dirty="0">
                <a:solidFill>
                  <a:schemeClr val="tx1"/>
                </a:solidFill>
                <a:effectLst/>
                <a:latin typeface="+mn-lt"/>
              </a:rPr>
              <a:t>, as evidenced by rising global flood losses linked to this growth</a:t>
            </a:r>
          </a:p>
          <a:p>
            <a:pPr marL="285750" indent="-285750" algn="l">
              <a:buSzPct val="120000"/>
              <a:buFont typeface="Arial" panose="020B0604020202020204" pitchFamily="34" charset="0"/>
              <a:buChar char="•"/>
            </a:pPr>
            <a:r>
              <a:rPr lang="en-GB" sz="1800" dirty="0">
                <a:solidFill>
                  <a:schemeClr val="tx1"/>
                </a:solidFill>
                <a:latin typeface="+mn-lt"/>
              </a:rPr>
              <a:t>Often </a:t>
            </a:r>
            <a:r>
              <a:rPr lang="en-GB" sz="1800" b="1" dirty="0">
                <a:solidFill>
                  <a:schemeClr val="tx1"/>
                </a:solidFill>
                <a:latin typeface="+mn-lt"/>
              </a:rPr>
              <a:t>these changes occur in tandem</a:t>
            </a:r>
            <a:r>
              <a:rPr lang="en-GB" sz="1800" dirty="0">
                <a:solidFill>
                  <a:schemeClr val="tx1"/>
                </a:solidFill>
                <a:latin typeface="+mn-lt"/>
              </a:rPr>
              <a:t>; rapidly growing economies see an increase in population and wealth in existing and newly developed urban areas that demand more infrastructure services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What are the future challenges?</a:t>
            </a:r>
            <a:endParaRPr sz="2800" dirty="0">
              <a:solidFill>
                <a:srgbClr val="C00000"/>
              </a:solidFill>
            </a:endParaRPr>
          </a:p>
        </p:txBody>
      </p:sp>
      <p:pic>
        <p:nvPicPr>
          <p:cNvPr id="4" name="Picture 3">
            <a:extLst>
              <a:ext uri="{FF2B5EF4-FFF2-40B4-BE49-F238E27FC236}">
                <a16:creationId xmlns:a16="http://schemas.microsoft.com/office/drawing/2014/main" id="{77F38104-BBB3-43F3-BDD5-7269B41B2EEF}"/>
              </a:ext>
            </a:extLst>
          </p:cNvPr>
          <p:cNvPicPr>
            <a:picLocks noChangeAspect="1"/>
          </p:cNvPicPr>
          <p:nvPr/>
        </p:nvPicPr>
        <p:blipFill>
          <a:blip r:embed="rId3"/>
          <a:stretch>
            <a:fillRect/>
          </a:stretch>
        </p:blipFill>
        <p:spPr>
          <a:xfrm>
            <a:off x="5791093" y="2011170"/>
            <a:ext cx="5562707" cy="3583736"/>
          </a:xfrm>
          <a:prstGeom prst="rect">
            <a:avLst/>
          </a:prstGeom>
        </p:spPr>
      </p:pic>
      <p:sp>
        <p:nvSpPr>
          <p:cNvPr id="13" name="TextBox 12">
            <a:extLst>
              <a:ext uri="{FF2B5EF4-FFF2-40B4-BE49-F238E27FC236}">
                <a16:creationId xmlns:a16="http://schemas.microsoft.com/office/drawing/2014/main" id="{8B0C9D8F-2599-4BE6-A4D0-05E19745F63B}"/>
              </a:ext>
            </a:extLst>
          </p:cNvPr>
          <p:cNvSpPr txBox="1"/>
          <p:nvPr/>
        </p:nvSpPr>
        <p:spPr>
          <a:xfrm>
            <a:off x="5259238" y="5626100"/>
            <a:ext cx="6094562" cy="246221"/>
          </a:xfrm>
          <a:prstGeom prst="rect">
            <a:avLst/>
          </a:prstGeom>
          <a:noFill/>
        </p:spPr>
        <p:txBody>
          <a:bodyPr wrap="square">
            <a:spAutoFit/>
          </a:bodyPr>
          <a:lstStyle/>
          <a:p>
            <a:pPr algn="r"/>
            <a:r>
              <a:rPr lang="en-GB" sz="1000" i="1" dirty="0">
                <a:solidFill>
                  <a:srgbClr val="444444"/>
                </a:solidFill>
                <a:latin typeface="+mn-lt"/>
              </a:rPr>
              <a:t>(Espace Mondial n.d.)</a:t>
            </a:r>
          </a:p>
        </p:txBody>
      </p:sp>
      <p:sp>
        <p:nvSpPr>
          <p:cNvPr id="9" name="TextBox 8">
            <a:extLst>
              <a:ext uri="{FF2B5EF4-FFF2-40B4-BE49-F238E27FC236}">
                <a16:creationId xmlns:a16="http://schemas.microsoft.com/office/drawing/2014/main" id="{85F07DDC-A048-4DD0-9449-694448E155B6}"/>
              </a:ext>
            </a:extLst>
          </p:cNvPr>
          <p:cNvSpPr txBox="1"/>
          <p:nvPr/>
        </p:nvSpPr>
        <p:spPr>
          <a:xfrm>
            <a:off x="5524446" y="6132640"/>
            <a:ext cx="6096000" cy="215444"/>
          </a:xfrm>
          <a:prstGeom prst="rect">
            <a:avLst/>
          </a:prstGeom>
          <a:noFill/>
        </p:spPr>
        <p:txBody>
          <a:bodyPr wrap="square">
            <a:spAutoFit/>
          </a:bodyPr>
          <a:lstStyle/>
          <a:p>
            <a:pPr algn="r"/>
            <a:r>
              <a:rPr lang="en-GB" sz="800" i="1" dirty="0">
                <a:solidFill>
                  <a:srgbClr val="444444"/>
                </a:solidFill>
                <a:latin typeface="+mn-lt"/>
              </a:rPr>
              <a:t>(</a:t>
            </a:r>
            <a:r>
              <a:rPr lang="en-GB" sz="800" i="1" dirty="0" err="1">
                <a:solidFill>
                  <a:srgbClr val="444444"/>
                </a:solidFill>
                <a:latin typeface="+mn-lt"/>
              </a:rPr>
              <a:t>Tanoue</a:t>
            </a:r>
            <a:r>
              <a:rPr lang="en-GB" sz="800" i="1" dirty="0">
                <a:solidFill>
                  <a:srgbClr val="444444"/>
                </a:solidFill>
                <a:latin typeface="+mn-lt"/>
              </a:rPr>
              <a:t>, </a:t>
            </a:r>
            <a:r>
              <a:rPr lang="en-GB" sz="800" i="1" dirty="0" err="1">
                <a:solidFill>
                  <a:srgbClr val="444444"/>
                </a:solidFill>
                <a:latin typeface="+mn-lt"/>
              </a:rPr>
              <a:t>Hirabayashi</a:t>
            </a:r>
            <a:r>
              <a:rPr lang="en-GB" sz="800" i="1" dirty="0">
                <a:solidFill>
                  <a:srgbClr val="444444"/>
                </a:solidFill>
                <a:latin typeface="+mn-lt"/>
              </a:rPr>
              <a:t>, and </a:t>
            </a:r>
            <a:r>
              <a:rPr lang="en-GB" sz="800" i="1" dirty="0" err="1">
                <a:solidFill>
                  <a:srgbClr val="444444"/>
                </a:solidFill>
                <a:latin typeface="+mn-lt"/>
              </a:rPr>
              <a:t>Ikeuchi</a:t>
            </a:r>
            <a:r>
              <a:rPr lang="en-GB" sz="800" i="1" dirty="0">
                <a:solidFill>
                  <a:srgbClr val="444444"/>
                </a:solidFill>
                <a:latin typeface="+mn-lt"/>
              </a:rPr>
              <a:t> 2016)</a:t>
            </a:r>
          </a:p>
        </p:txBody>
      </p:sp>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38575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infrastructure dependencies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600" b="0" i="0" dirty="0">
                <a:solidFill>
                  <a:schemeClr val="tx1"/>
                </a:solidFill>
                <a:effectLst/>
                <a:latin typeface="+mn-lt"/>
              </a:rPr>
              <a:t>Infrastructure expansion may cause </a:t>
            </a:r>
            <a:r>
              <a:rPr lang="en-GB" sz="1600" b="1" i="0" dirty="0">
                <a:solidFill>
                  <a:schemeClr val="tx1"/>
                </a:solidFill>
                <a:effectLst/>
                <a:latin typeface="+mn-lt"/>
              </a:rPr>
              <a:t>shifts in the societal dependencies </a:t>
            </a:r>
            <a:r>
              <a:rPr lang="en-GB" sz="1600" b="0" i="0" dirty="0">
                <a:solidFill>
                  <a:schemeClr val="tx1"/>
                </a:solidFill>
                <a:effectLst/>
                <a:latin typeface="+mn-lt"/>
              </a:rPr>
              <a:t>on these infrastructure assets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Example of the ‘</a:t>
            </a:r>
            <a:r>
              <a:rPr lang="en-GB" sz="1600" b="1" i="0" dirty="0">
                <a:solidFill>
                  <a:schemeClr val="tx1"/>
                </a:solidFill>
                <a:effectLst/>
                <a:latin typeface="+mn-lt"/>
              </a:rPr>
              <a:t>reservoir effect</a:t>
            </a:r>
            <a:r>
              <a:rPr lang="en-GB" sz="1600" b="0" i="0" dirty="0">
                <a:solidFill>
                  <a:schemeClr val="tx1"/>
                </a:solidFill>
                <a:effectLst/>
                <a:latin typeface="+mn-lt"/>
              </a:rPr>
              <a:t>’, where the benefits from the construction of a reservoir can be quickly offset by two processes (Di </a:t>
            </a:r>
            <a:r>
              <a:rPr lang="en-GB" sz="1600" b="0" i="0" dirty="0" err="1">
                <a:solidFill>
                  <a:schemeClr val="tx1"/>
                </a:solidFill>
                <a:effectLst/>
                <a:latin typeface="+mn-lt"/>
              </a:rPr>
              <a:t>Baldassarre</a:t>
            </a:r>
            <a:r>
              <a:rPr lang="en-GB" sz="1600" b="0" i="0" dirty="0">
                <a:solidFill>
                  <a:schemeClr val="tx1"/>
                </a:solidFill>
                <a:effectLst/>
                <a:latin typeface="+mn-lt"/>
              </a:rPr>
              <a:t> et al. 2018):</a:t>
            </a:r>
          </a:p>
          <a:p>
            <a:pPr algn="l"/>
            <a:endParaRPr lang="en-GB" sz="1600" b="0" i="0" dirty="0">
              <a:solidFill>
                <a:schemeClr val="tx1"/>
              </a:solidFill>
              <a:effectLst/>
              <a:latin typeface="+mn-lt"/>
            </a:endParaRPr>
          </a:p>
          <a:p>
            <a:pPr marL="630238" indent="-342900" algn="l">
              <a:buFont typeface="+mj-lt"/>
              <a:buAutoNum type="arabicPeriod"/>
            </a:pPr>
            <a:r>
              <a:rPr lang="en-GB" sz="1600" b="0" i="0" dirty="0">
                <a:solidFill>
                  <a:schemeClr val="tx1"/>
                </a:solidFill>
                <a:effectLst/>
                <a:latin typeface="+mn-lt"/>
              </a:rPr>
              <a:t>Increasing the water supply in an area can stimulate the consumption of water, thereby offsetting the intended increase in water storage</a:t>
            </a:r>
          </a:p>
          <a:p>
            <a:pPr marL="630238" indent="-342900" algn="l">
              <a:buFont typeface="+mj-lt"/>
              <a:buAutoNum type="arabicPeriod"/>
            </a:pPr>
            <a:r>
              <a:rPr lang="en-GB" sz="1600" dirty="0">
                <a:solidFill>
                  <a:schemeClr val="tx1"/>
                </a:solidFill>
                <a:latin typeface="+mn-lt"/>
              </a:rPr>
              <a:t>T</a:t>
            </a:r>
            <a:r>
              <a:rPr lang="en-GB" sz="1600" b="0" i="0" dirty="0">
                <a:solidFill>
                  <a:schemeClr val="tx1"/>
                </a:solidFill>
                <a:effectLst/>
                <a:latin typeface="+mn-lt"/>
              </a:rPr>
              <a:t>he construction of a new reservoir can cause an over-reliance on this infrastructure, resulting in a larger societal disruption if this reservoir is affected by a drought</a:t>
            </a:r>
          </a:p>
          <a:p>
            <a:pPr marL="0" indent="0">
              <a:buNone/>
            </a:pPr>
            <a:br>
              <a:rPr lang="en-GB" sz="1600" dirty="0"/>
            </a:b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What are the future challenges?</a:t>
            </a:r>
            <a:endParaRPr sz="2800" dirty="0">
              <a:solidFill>
                <a:srgbClr val="C00000"/>
              </a:solidFill>
            </a:endParaRPr>
          </a:p>
        </p:txBody>
      </p:sp>
      <p:pic>
        <p:nvPicPr>
          <p:cNvPr id="4" name="Picture 3">
            <a:extLst>
              <a:ext uri="{FF2B5EF4-FFF2-40B4-BE49-F238E27FC236}">
                <a16:creationId xmlns:a16="http://schemas.microsoft.com/office/drawing/2014/main" id="{65710CFA-214B-4649-8E99-FCB43928B6EF}"/>
              </a:ext>
            </a:extLst>
          </p:cNvPr>
          <p:cNvPicPr>
            <a:picLocks noChangeAspect="1"/>
          </p:cNvPicPr>
          <p:nvPr/>
        </p:nvPicPr>
        <p:blipFill>
          <a:blip r:embed="rId3"/>
          <a:stretch>
            <a:fillRect/>
          </a:stretch>
        </p:blipFill>
        <p:spPr>
          <a:xfrm>
            <a:off x="6096001" y="1506923"/>
            <a:ext cx="5385758" cy="4612802"/>
          </a:xfrm>
          <a:prstGeom prst="rect">
            <a:avLst/>
          </a:prstGeom>
        </p:spPr>
      </p:pic>
      <p:sp>
        <p:nvSpPr>
          <p:cNvPr id="8" name="TextBox 7">
            <a:extLst>
              <a:ext uri="{FF2B5EF4-FFF2-40B4-BE49-F238E27FC236}">
                <a16:creationId xmlns:a16="http://schemas.microsoft.com/office/drawing/2014/main" id="{928DDCF0-BBD6-4DAA-A219-31488E02F90B}"/>
              </a:ext>
            </a:extLst>
          </p:cNvPr>
          <p:cNvSpPr txBox="1"/>
          <p:nvPr/>
        </p:nvSpPr>
        <p:spPr>
          <a:xfrm>
            <a:off x="6453518" y="5955499"/>
            <a:ext cx="4900282" cy="246221"/>
          </a:xfrm>
          <a:prstGeom prst="rect">
            <a:avLst/>
          </a:prstGeom>
          <a:noFill/>
        </p:spPr>
        <p:txBody>
          <a:bodyPr wrap="square">
            <a:spAutoFit/>
          </a:bodyPr>
          <a:lstStyle/>
          <a:p>
            <a:pPr algn="r"/>
            <a:r>
              <a:rPr lang="en-GB" sz="1000" i="1" dirty="0">
                <a:solidFill>
                  <a:srgbClr val="444444"/>
                </a:solidFill>
                <a:latin typeface="+mn-lt"/>
              </a:rPr>
              <a:t>(Di Baldassarre et al. 2018)</a:t>
            </a:r>
          </a:p>
        </p:txBody>
      </p:sp>
    </p:spTree>
    <p:extLst>
      <p:ext uri="{BB962C8B-B14F-4D97-AF65-F5344CB8AC3E}">
        <p14:creationId xmlns:p14="http://schemas.microsoft.com/office/powerpoint/2010/main" val="1383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r>
              <a:rPr lang="en-GB" sz="1600" b="0" i="0" dirty="0">
                <a:solidFill>
                  <a:srgbClr val="444444"/>
                </a:solidFill>
                <a:effectLst/>
                <a:latin typeface="Open Sans" panose="020B0606030504020204" pitchFamily="34" charset="0"/>
              </a:rPr>
              <a:t> </a:t>
            </a:r>
          </a:p>
          <a:p>
            <a:pPr marL="0" lvl="0" indent="0" algn="l" rtl="0">
              <a:lnSpc>
                <a:spcPct val="90000"/>
              </a:lnSpc>
              <a:spcBef>
                <a:spcPts val="0"/>
              </a:spcBef>
              <a:spcAft>
                <a:spcPts val="0"/>
              </a:spcAft>
              <a:buClr>
                <a:schemeClr val="dk1"/>
              </a:buClr>
              <a:buSzPts val="2800"/>
              <a:buNone/>
            </a:pPr>
            <a:endParaRPr lang="en-GB" sz="1600" dirty="0">
              <a:solidFill>
                <a:srgbClr val="444444"/>
              </a:solidFill>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r>
              <a:rPr lang="en-GB" sz="2000" b="0" i="0" dirty="0">
                <a:solidFill>
                  <a:schemeClr val="tx1"/>
                </a:solidFill>
                <a:effectLst/>
                <a:latin typeface="+mn-lt"/>
              </a:rPr>
              <a:t>In this lecture, we have given a brief introduction to how risk changes over time and identified the four main drivers of future hazard risk:</a:t>
            </a:r>
          </a:p>
          <a:p>
            <a:pPr marL="457200" lvl="0" indent="-457200" algn="l" rtl="0">
              <a:lnSpc>
                <a:spcPct val="90000"/>
              </a:lnSpc>
              <a:spcBef>
                <a:spcPts val="0"/>
              </a:spcBef>
              <a:spcAft>
                <a:spcPts val="0"/>
              </a:spcAft>
              <a:buClr>
                <a:schemeClr val="dk1"/>
              </a:buClr>
              <a:buSzPct val="120000"/>
              <a:buFont typeface="+mj-lt"/>
              <a:buAutoNum type="arabicPeriod"/>
            </a:pPr>
            <a:endParaRPr lang="en-GB" sz="2000" dirty="0">
              <a:solidFill>
                <a:schemeClr val="tx1"/>
              </a:solidFill>
              <a:latin typeface="+mn-lt"/>
            </a:endParaRPr>
          </a:p>
          <a:p>
            <a:pPr marL="457200" lvl="0" indent="-457200" algn="l" rtl="0">
              <a:lnSpc>
                <a:spcPct val="90000"/>
              </a:lnSpc>
              <a:spcBef>
                <a:spcPts val="0"/>
              </a:spcBef>
              <a:spcAft>
                <a:spcPts val="0"/>
              </a:spcAft>
              <a:buClr>
                <a:schemeClr val="dk1"/>
              </a:buClr>
              <a:buSzPct val="100000"/>
              <a:buFont typeface="+mj-lt"/>
              <a:buAutoNum type="arabicPeriod"/>
            </a:pPr>
            <a:r>
              <a:rPr lang="en-GB" sz="2000" dirty="0">
                <a:solidFill>
                  <a:schemeClr val="tx1"/>
                </a:solidFill>
                <a:latin typeface="+mn-lt"/>
              </a:rPr>
              <a:t>C</a:t>
            </a:r>
            <a:r>
              <a:rPr lang="en-GB" sz="2000" b="0" i="0" dirty="0">
                <a:solidFill>
                  <a:schemeClr val="tx1"/>
                </a:solidFill>
                <a:effectLst/>
                <a:latin typeface="+mn-lt"/>
              </a:rPr>
              <a:t>limate change</a:t>
            </a:r>
          </a:p>
          <a:p>
            <a:pPr marL="457200" lvl="0" indent="-457200" algn="l" rtl="0">
              <a:lnSpc>
                <a:spcPct val="90000"/>
              </a:lnSpc>
              <a:spcBef>
                <a:spcPts val="0"/>
              </a:spcBef>
              <a:spcAft>
                <a:spcPts val="0"/>
              </a:spcAft>
              <a:buClr>
                <a:schemeClr val="dk1"/>
              </a:buClr>
              <a:buSzPct val="100000"/>
              <a:buFont typeface="+mj-lt"/>
              <a:buAutoNum type="arabicPeriod"/>
            </a:pPr>
            <a:r>
              <a:rPr lang="en-GB" sz="2000" dirty="0">
                <a:solidFill>
                  <a:schemeClr val="tx1"/>
                </a:solidFill>
                <a:latin typeface="+mn-lt"/>
              </a:rPr>
              <a:t>E</a:t>
            </a:r>
            <a:r>
              <a:rPr lang="en-GB" sz="2000" b="0" i="0" dirty="0">
                <a:solidFill>
                  <a:schemeClr val="tx1"/>
                </a:solidFill>
                <a:effectLst/>
                <a:latin typeface="+mn-lt"/>
              </a:rPr>
              <a:t>nvironmental change</a:t>
            </a:r>
          </a:p>
          <a:p>
            <a:pPr marL="457200" lvl="0" indent="-457200" algn="l" rtl="0">
              <a:lnSpc>
                <a:spcPct val="90000"/>
              </a:lnSpc>
              <a:spcBef>
                <a:spcPts val="0"/>
              </a:spcBef>
              <a:spcAft>
                <a:spcPts val="0"/>
              </a:spcAft>
              <a:buClr>
                <a:schemeClr val="dk1"/>
              </a:buClr>
              <a:buSzPct val="100000"/>
              <a:buFont typeface="+mj-lt"/>
              <a:buAutoNum type="arabicPeriod"/>
            </a:pPr>
            <a:r>
              <a:rPr lang="en-GB" sz="2000" dirty="0">
                <a:solidFill>
                  <a:schemeClr val="tx1"/>
                </a:solidFill>
                <a:latin typeface="+mn-lt"/>
              </a:rPr>
              <a:t>S</a:t>
            </a:r>
            <a:r>
              <a:rPr lang="en-GB" sz="2000" b="0" i="0" dirty="0">
                <a:solidFill>
                  <a:schemeClr val="tx1"/>
                </a:solidFill>
                <a:effectLst/>
                <a:latin typeface="+mn-lt"/>
              </a:rPr>
              <a:t>ocio-economic change </a:t>
            </a:r>
          </a:p>
          <a:p>
            <a:pPr marL="457200" lvl="0" indent="-457200" algn="l" rtl="0">
              <a:lnSpc>
                <a:spcPct val="90000"/>
              </a:lnSpc>
              <a:spcBef>
                <a:spcPts val="0"/>
              </a:spcBef>
              <a:spcAft>
                <a:spcPts val="0"/>
              </a:spcAft>
              <a:buClr>
                <a:schemeClr val="dk1"/>
              </a:buClr>
              <a:buSzPct val="100000"/>
              <a:buFont typeface="+mj-lt"/>
              <a:buAutoNum type="arabicPeriod"/>
            </a:pPr>
            <a:r>
              <a:rPr lang="en-GB" sz="2000" dirty="0">
                <a:solidFill>
                  <a:schemeClr val="tx1"/>
                </a:solidFill>
                <a:latin typeface="+mn-lt"/>
              </a:rPr>
              <a:t>C</a:t>
            </a:r>
            <a:r>
              <a:rPr lang="en-GB" sz="2000" b="0" i="0" dirty="0">
                <a:solidFill>
                  <a:schemeClr val="tx1"/>
                </a:solidFill>
                <a:effectLst/>
                <a:latin typeface="+mn-lt"/>
              </a:rPr>
              <a:t>hanges in societal dependencies on infrastructure</a:t>
            </a:r>
            <a:endParaRPr lang="en-GB" sz="20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5.1 </a:t>
            </a:r>
            <a:r>
              <a:rPr lang="en-GB" sz="2800" dirty="0">
                <a:solidFill>
                  <a:srgbClr val="C00000"/>
                </a:solidFill>
              </a:rPr>
              <a:t>What are the future challenges?</a:t>
            </a:r>
            <a:endParaRPr sz="2800" dirty="0">
              <a:solidFill>
                <a:srgbClr val="C00000"/>
              </a:solidFill>
            </a:endParaRPr>
          </a:p>
        </p:txBody>
      </p:sp>
    </p:spTree>
    <p:extLst>
      <p:ext uri="{BB962C8B-B14F-4D97-AF65-F5344CB8AC3E}">
        <p14:creationId xmlns:p14="http://schemas.microsoft.com/office/powerpoint/2010/main" val="1901277318"/>
      </p:ext>
    </p:extLst>
  </p:cSld>
  <p:clrMapOvr>
    <a:masterClrMapping/>
  </p:clrMapOvr>
</p:sld>
</file>

<file path=ppt/theme/theme1.xml><?xml version="1.0" encoding="utf-8"?>
<a:theme xmlns:a="http://schemas.openxmlformats.org/drawingml/2006/main" name="2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2.xml><?xml version="1.0" encoding="utf-8"?>
<a:theme xmlns:a="http://schemas.openxmlformats.org/drawingml/2006/main" name="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4.xml><?xml version="1.0" encoding="utf-8"?>
<a:theme xmlns:a="http://schemas.openxmlformats.org/drawingml/2006/main" name="1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7.xml><?xml version="1.0" encoding="utf-8"?>
<a:theme xmlns:a="http://schemas.openxmlformats.org/drawingml/2006/main" name="3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atpack_template" id="{C87111FB-B5E1-4DCC-AADF-40F3C2EA32C1}" vid="{BAD67034-6B46-4EA7-A586-C022F73BF53E}"/>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5" ma:contentTypeDescription="Create a new document." ma:contentTypeScope="" ma:versionID="e46aabf10f48f39eced26a884b87b495">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82377a0e4449950b54318b6fd82fae94"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schemas.microsoft.com/office/2006/documentManagement/types"/>
    <ds:schemaRef ds:uri="http://www.w3.org/XML/1998/namespace"/>
    <ds:schemaRef ds:uri="http://purl.org/dc/terms/"/>
    <ds:schemaRef ds:uri="http://schemas.microsoft.com/office/infopath/2007/PartnerControls"/>
    <ds:schemaRef ds:uri="99f35b40-b313-45d5-84e3-56de909f702b"/>
    <ds:schemaRef ds:uri="http://purl.org/dc/dcmitype/"/>
    <ds:schemaRef ds:uri="http://purl.org/dc/elements/1.1/"/>
    <ds:schemaRef ds:uri="http://schemas.openxmlformats.org/package/2006/metadata/core-properties"/>
    <ds:schemaRef ds:uri="3f55d22f-630c-4924-ac9c-b86be3e1d73b"/>
    <ds:schemaRef ds:uri="http://schemas.microsoft.com/office/2006/metadata/properties"/>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B68B3088-1F39-43F0-B471-4D6F9E0692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f35b40-b313-45d5-84e3-56de909f702b"/>
    <ds:schemaRef ds:uri="3f55d22f-630c-4924-ac9c-b86be3e1d7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NISMOD_lecture_1</Template>
  <TotalTime>23287</TotalTime>
  <Words>5603</Words>
  <Application>Microsoft Office PowerPoint</Application>
  <PresentationFormat>Widescreen</PresentationFormat>
  <Paragraphs>443</Paragraphs>
  <Slides>35</Slides>
  <Notes>34</Notes>
  <HiddenSlides>0</HiddenSlides>
  <MMClips>0</MMClips>
  <ScaleCrop>false</ScaleCrop>
  <HeadingPairs>
    <vt:vector size="4" baseType="variant">
      <vt:variant>
        <vt:lpstr>Theme</vt:lpstr>
      </vt:variant>
      <vt:variant>
        <vt:i4>7</vt:i4>
      </vt:variant>
      <vt:variant>
        <vt:lpstr>Slide Titles</vt:lpstr>
      </vt:variant>
      <vt:variant>
        <vt:i4>35</vt:i4>
      </vt:variant>
    </vt:vector>
  </HeadingPairs>
  <TitlesOfParts>
    <vt:vector size="42" baseType="lpstr">
      <vt:lpstr>2_flatpack_template</vt:lpstr>
      <vt:lpstr>flatpack_template</vt:lpstr>
      <vt:lpstr>1_Office Theme</vt:lpstr>
      <vt:lpstr>1_flatpack_template</vt:lpstr>
      <vt:lpstr>2_Office Theme</vt:lpstr>
      <vt:lpstr>3_Office Theme</vt:lpstr>
      <vt:lpstr>3_flatpack_template</vt:lpstr>
      <vt:lpstr>Lecture 5: Analysing future risks (Part 1) </vt:lpstr>
      <vt:lpstr>Learning Outcomes</vt:lpstr>
      <vt:lpstr>5.1 What are the future challenges?</vt:lpstr>
      <vt:lpstr>5.1 What are the future challenges?</vt:lpstr>
      <vt:lpstr>5.1 What are the future challenges?</vt:lpstr>
      <vt:lpstr>5.1 What are the future challenges?</vt:lpstr>
      <vt:lpstr>5.1 What are the future challenges?</vt:lpstr>
      <vt:lpstr>5.1 What are the future challenges?</vt:lpstr>
      <vt:lpstr>5.1 What are the future challenges?</vt:lpstr>
      <vt:lpstr>5.1 What are the future challenges?</vt:lpstr>
      <vt:lpstr>5.2 Projecting Future Climate</vt:lpstr>
      <vt:lpstr>5.2 Projecting Future Climate</vt:lpstr>
      <vt:lpstr>5.2 Projecting Future Climate</vt:lpstr>
      <vt:lpstr>5.2 Projecting Future Climate</vt:lpstr>
      <vt:lpstr>5.2 Projecting Future Climate</vt:lpstr>
      <vt:lpstr>5.2 Projecting Future Climate</vt:lpstr>
      <vt:lpstr>5.2 Projecting Future Climate</vt:lpstr>
      <vt:lpstr>5.2 Projecting Future Climate</vt:lpstr>
      <vt:lpstr>5.3  Projecting future hazards</vt:lpstr>
      <vt:lpstr>5.3  Projecting future hazards</vt:lpstr>
      <vt:lpstr>5.3  Projecting future hazards</vt:lpstr>
      <vt:lpstr>5.3  Projecting future hazards</vt:lpstr>
      <vt:lpstr>5.3  Projecting future hazards</vt:lpstr>
      <vt:lpstr>5.3  Projecting future hazards</vt:lpstr>
      <vt:lpstr>5.3  Projecting future hazards</vt:lpstr>
      <vt:lpstr>5.3  Projecting future hazards</vt:lpstr>
      <vt:lpstr>5.4  Future hazard risk - Case study</vt:lpstr>
      <vt:lpstr>5.4  Future hazard risk - Case study</vt:lpstr>
      <vt:lpstr>5.4  Future hazard risk - Case study</vt:lpstr>
      <vt:lpstr>5.4  Future hazard risk - Case study</vt:lpstr>
      <vt:lpstr>5.4  Future hazard risk - Case study</vt:lpstr>
      <vt:lpstr>5.4  Future hazard risk - Case study</vt:lpstr>
      <vt:lpstr>5.4  Future hazard risk - Case study</vt:lpstr>
      <vt:lpstr>5.4  Future hazard risk - Case study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245</cp:revision>
  <dcterms:created xsi:type="dcterms:W3CDTF">2019-06-09T10:25:43Z</dcterms:created>
  <dcterms:modified xsi:type="dcterms:W3CDTF">2026-01-19T13:07:54Z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