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3" r:id="rId5"/>
    <p:sldMasterId id="2147483700" r:id="rId6"/>
    <p:sldMasterId id="2147483717" r:id="rId7"/>
    <p:sldMasterId id="2147483731" r:id="rId8"/>
    <p:sldMasterId id="2147483748" r:id="rId9"/>
    <p:sldMasterId id="2147483763" r:id="rId10"/>
  </p:sldMasterIdLst>
  <p:notesMasterIdLst>
    <p:notesMasterId r:id="rId47"/>
  </p:notesMasterIdLst>
  <p:sldIdLst>
    <p:sldId id="256" r:id="rId11"/>
    <p:sldId id="264" r:id="rId12"/>
    <p:sldId id="279" r:id="rId13"/>
    <p:sldId id="272" r:id="rId14"/>
    <p:sldId id="309" r:id="rId15"/>
    <p:sldId id="273" r:id="rId16"/>
    <p:sldId id="274" r:id="rId17"/>
    <p:sldId id="275" r:id="rId18"/>
    <p:sldId id="276" r:id="rId19"/>
    <p:sldId id="307" r:id="rId20"/>
    <p:sldId id="277" r:id="rId21"/>
    <p:sldId id="278" r:id="rId22"/>
    <p:sldId id="282" r:id="rId23"/>
    <p:sldId id="305" r:id="rId24"/>
    <p:sldId id="283" r:id="rId25"/>
    <p:sldId id="284" r:id="rId26"/>
    <p:sldId id="306" r:id="rId27"/>
    <p:sldId id="308"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219347-193C-411B-83CF-354A414E6FC7}" v="2" dt="2026-01-19T13:05:12.132"/>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57" autoAdjust="0"/>
  </p:normalViewPr>
  <p:slideViewPr>
    <p:cSldViewPr snapToGrid="0">
      <p:cViewPr varScale="1">
        <p:scale>
          <a:sx n="67" d="100"/>
          <a:sy n="67" d="100"/>
        </p:scale>
        <p:origin x="6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customschemas.google.com/relationships/presentationmetadata" Target="metadata"/><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BE887D3-E3A0-4E19-8CC2-970FD0003B17}"/>
    <pc:docChg chg="undo custSel addSld delSld modSld sldOrd">
      <pc:chgData name="Silvia Colombo" userId="cdf5343d-9518-4b48-8032-805a754f9105" providerId="ADAL" clId="{FBE887D3-E3A0-4E19-8CC2-970FD0003B17}" dt="2026-01-12T15:08:41.448" v="258" actId="20577"/>
      <pc:docMkLst>
        <pc:docMk/>
      </pc:docMkLst>
      <pc:sldChg chg="delSp modSp mod">
        <pc:chgData name="Silvia Colombo" userId="cdf5343d-9518-4b48-8032-805a754f9105" providerId="ADAL" clId="{FBE887D3-E3A0-4E19-8CC2-970FD0003B17}" dt="2026-01-06T16:45:03.614" v="176" actId="2711"/>
        <pc:sldMkLst>
          <pc:docMk/>
          <pc:sldMk cId="0" sldId="264"/>
        </pc:sldMkLst>
        <pc:spChg chg="mod">
          <ac:chgData name="Silvia Colombo" userId="cdf5343d-9518-4b48-8032-805a754f9105" providerId="ADAL" clId="{FBE887D3-E3A0-4E19-8CC2-970FD0003B17}" dt="2026-01-06T16:45:03.614" v="176" actId="2711"/>
          <ac:spMkLst>
            <pc:docMk/>
            <pc:sldMk cId="0" sldId="264"/>
            <ac:spMk id="168" creationId="{00000000-0000-0000-0000-000000000000}"/>
          </ac:spMkLst>
        </pc:spChg>
      </pc:sldChg>
      <pc:sldChg chg="modSp mod">
        <pc:chgData name="Silvia Colombo" userId="cdf5343d-9518-4b48-8032-805a754f9105" providerId="ADAL" clId="{FBE887D3-E3A0-4E19-8CC2-970FD0003B17}" dt="2026-01-06T16:46:18.780" v="196" actId="1038"/>
        <pc:sldMkLst>
          <pc:docMk/>
          <pc:sldMk cId="2207407581" sldId="283"/>
        </pc:sldMkLst>
        <pc:spChg chg="mod">
          <ac:chgData name="Silvia Colombo" userId="cdf5343d-9518-4b48-8032-805a754f9105" providerId="ADAL" clId="{FBE887D3-E3A0-4E19-8CC2-970FD0003B17}" dt="2026-01-06T16:46:08.625" v="178" actId="14100"/>
          <ac:spMkLst>
            <pc:docMk/>
            <pc:sldMk cId="2207407581" sldId="283"/>
            <ac:spMk id="11" creationId="{395B22CB-1CFD-4A3C-9D0C-26519DA8EE10}"/>
          </ac:spMkLst>
        </pc:spChg>
        <pc:picChg chg="mod">
          <ac:chgData name="Silvia Colombo" userId="cdf5343d-9518-4b48-8032-805a754f9105" providerId="ADAL" clId="{FBE887D3-E3A0-4E19-8CC2-970FD0003B17}" dt="2026-01-06T16:46:18.780" v="196" actId="1038"/>
          <ac:picMkLst>
            <pc:docMk/>
            <pc:sldMk cId="2207407581" sldId="283"/>
            <ac:picMk id="5" creationId="{271400F2-5BC2-47A4-9DC9-5B97D71D3626}"/>
          </ac:picMkLst>
        </pc:picChg>
      </pc:sldChg>
      <pc:sldChg chg="modSp mod">
        <pc:chgData name="Silvia Colombo" userId="cdf5343d-9518-4b48-8032-805a754f9105" providerId="ADAL" clId="{FBE887D3-E3A0-4E19-8CC2-970FD0003B17}" dt="2026-01-06T16:46:50.943" v="199" actId="207"/>
        <pc:sldMkLst>
          <pc:docMk/>
          <pc:sldMk cId="191549666" sldId="284"/>
        </pc:sldMkLst>
        <pc:spChg chg="mod">
          <ac:chgData name="Silvia Colombo" userId="cdf5343d-9518-4b48-8032-805a754f9105" providerId="ADAL" clId="{FBE887D3-E3A0-4E19-8CC2-970FD0003B17}" dt="2026-01-06T16:46:50.943" v="199" actId="207"/>
          <ac:spMkLst>
            <pc:docMk/>
            <pc:sldMk cId="191549666" sldId="284"/>
            <ac:spMk id="7" creationId="{ABEA44E0-0289-4188-85CC-D7FCF648BDE7}"/>
          </ac:spMkLst>
        </pc:spChg>
      </pc:sldChg>
      <pc:sldChg chg="modSp mod">
        <pc:chgData name="Silvia Colombo" userId="cdf5343d-9518-4b48-8032-805a754f9105" providerId="ADAL" clId="{FBE887D3-E3A0-4E19-8CC2-970FD0003B17}" dt="2026-01-06T16:48:38.291" v="232" actId="20577"/>
        <pc:sldMkLst>
          <pc:docMk/>
          <pc:sldMk cId="2669022340" sldId="295"/>
        </pc:sldMkLst>
        <pc:spChg chg="mod">
          <ac:chgData name="Silvia Colombo" userId="cdf5343d-9518-4b48-8032-805a754f9105" providerId="ADAL" clId="{FBE887D3-E3A0-4E19-8CC2-970FD0003B17}" dt="2026-01-06T16:48:38.291" v="232" actId="20577"/>
          <ac:spMkLst>
            <pc:docMk/>
            <pc:sldMk cId="2669022340" sldId="295"/>
            <ac:spMk id="168" creationId="{00000000-0000-0000-0000-000000000000}"/>
          </ac:spMkLst>
        </pc:spChg>
      </pc:sldChg>
      <pc:sldChg chg="modSp mod">
        <pc:chgData name="Silvia Colombo" userId="cdf5343d-9518-4b48-8032-805a754f9105" providerId="ADAL" clId="{FBE887D3-E3A0-4E19-8CC2-970FD0003B17}" dt="2026-01-06T16:49:08.003" v="234" actId="20577"/>
        <pc:sldMkLst>
          <pc:docMk/>
          <pc:sldMk cId="1039741806" sldId="302"/>
        </pc:sldMkLst>
        <pc:spChg chg="mod">
          <ac:chgData name="Silvia Colombo" userId="cdf5343d-9518-4b48-8032-805a754f9105" providerId="ADAL" clId="{FBE887D3-E3A0-4E19-8CC2-970FD0003B17}" dt="2026-01-06T16:49:08.003" v="234" actId="20577"/>
          <ac:spMkLst>
            <pc:docMk/>
            <pc:sldMk cId="1039741806" sldId="302"/>
            <ac:spMk id="168" creationId="{00000000-0000-0000-0000-000000000000}"/>
          </ac:spMkLst>
        </pc:spChg>
      </pc:sldChg>
      <pc:sldChg chg="modSp mod">
        <pc:chgData name="Silvia Colombo" userId="cdf5343d-9518-4b48-8032-805a754f9105" providerId="ADAL" clId="{FBE887D3-E3A0-4E19-8CC2-970FD0003B17}" dt="2026-01-06T16:49:40.158" v="256" actId="20577"/>
        <pc:sldMkLst>
          <pc:docMk/>
          <pc:sldMk cId="3169569971" sldId="303"/>
        </pc:sldMkLst>
        <pc:spChg chg="mod">
          <ac:chgData name="Silvia Colombo" userId="cdf5343d-9518-4b48-8032-805a754f9105" providerId="ADAL" clId="{FBE887D3-E3A0-4E19-8CC2-970FD0003B17}" dt="2026-01-06T16:49:40.158" v="256" actId="20577"/>
          <ac:spMkLst>
            <pc:docMk/>
            <pc:sldMk cId="3169569971" sldId="303"/>
            <ac:spMk id="168" creationId="{00000000-0000-0000-0000-000000000000}"/>
          </ac:spMkLst>
        </pc:spChg>
      </pc:sldChg>
      <pc:sldChg chg="modSp mod">
        <pc:chgData name="Silvia Colombo" userId="cdf5343d-9518-4b48-8032-805a754f9105" providerId="ADAL" clId="{FBE887D3-E3A0-4E19-8CC2-970FD0003B17}" dt="2026-01-06T16:47:26.140" v="211" actId="14100"/>
        <pc:sldMkLst>
          <pc:docMk/>
          <pc:sldMk cId="3951396816" sldId="306"/>
        </pc:sldMkLst>
        <pc:spChg chg="mod">
          <ac:chgData name="Silvia Colombo" userId="cdf5343d-9518-4b48-8032-805a754f9105" providerId="ADAL" clId="{FBE887D3-E3A0-4E19-8CC2-970FD0003B17}" dt="2026-01-06T16:47:26.140" v="211" actId="14100"/>
          <ac:spMkLst>
            <pc:docMk/>
            <pc:sldMk cId="3951396816" sldId="306"/>
            <ac:spMk id="8" creationId="{09CB86F8-FB84-46FD-8E88-31D49D7D22A8}"/>
          </ac:spMkLst>
        </pc:spChg>
        <pc:picChg chg="mod">
          <ac:chgData name="Silvia Colombo" userId="cdf5343d-9518-4b48-8032-805a754f9105" providerId="ADAL" clId="{FBE887D3-E3A0-4E19-8CC2-970FD0003B17}" dt="2026-01-06T16:47:24.616" v="210" actId="1038"/>
          <ac:picMkLst>
            <pc:docMk/>
            <pc:sldMk cId="3951396816" sldId="306"/>
            <ac:picMk id="4" creationId="{73F474CE-1DAF-4036-822C-ECC133ED4346}"/>
          </ac:picMkLst>
        </pc:picChg>
      </pc:sldChg>
      <pc:sldChg chg="add modNotesTx">
        <pc:chgData name="Silvia Colombo" userId="cdf5343d-9518-4b48-8032-805a754f9105" providerId="ADAL" clId="{FBE887D3-E3A0-4E19-8CC2-970FD0003B17}" dt="2026-01-12T15:08:41.448" v="258" actId="20577"/>
        <pc:sldMkLst>
          <pc:docMk/>
          <pc:sldMk cId="2036293505" sldId="309"/>
        </pc:sldMkLst>
      </pc:sldChg>
    </pc:docChg>
  </pc:docChgLst>
  <pc:docChgLst>
    <pc:chgData name="Tom Russell" userId="S::mert2014@ox.ac.uk::4b1064f2-bf33-4aaa-bf8f-f5954c99aa26" providerId="AD" clId="Web-{BC219347-193C-411B-83CF-354A414E6FC7}"/>
    <pc:docChg chg="modSld">
      <pc:chgData name="Tom Russell" userId="S::mert2014@ox.ac.uk::4b1064f2-bf33-4aaa-bf8f-f5954c99aa26" providerId="AD" clId="Web-{BC219347-193C-411B-83CF-354A414E6FC7}" dt="2026-01-19T13:05:10.773" v="0" actId="20577"/>
      <pc:docMkLst>
        <pc:docMk/>
      </pc:docMkLst>
      <pc:sldChg chg="modSp">
        <pc:chgData name="Tom Russell" userId="S::mert2014@ox.ac.uk::4b1064f2-bf33-4aaa-bf8f-f5954c99aa26" providerId="AD" clId="Web-{BC219347-193C-411B-83CF-354A414E6FC7}" dt="2026-01-19T13:05:10.773" v="0" actId="20577"/>
        <pc:sldMkLst>
          <pc:docMk/>
          <pc:sldMk cId="3178964038" sldId="296"/>
        </pc:sldMkLst>
        <pc:spChg chg="mod">
          <ac:chgData name="Tom Russell" userId="S::mert2014@ox.ac.uk::4b1064f2-bf33-4aaa-bf8f-f5954c99aa26" providerId="AD" clId="Web-{BC219347-193C-411B-83CF-354A414E6FC7}" dt="2026-01-19T13:05:10.773" v="0" actId="20577"/>
          <ac:spMkLst>
            <pc:docMk/>
            <pc:sldMk cId="3178964038" sldId="296"/>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fr-FR" sz="1200" b="0" i="1" u="none" strike="noStrike" cap="none" dirty="0">
                <a:solidFill>
                  <a:srgbClr val="444444"/>
                </a:solidFill>
                <a:latin typeface="Calibri"/>
                <a:ea typeface="Calibri"/>
                <a:cs typeface="Calibri"/>
                <a:sym typeface="Calibri"/>
              </a:rPr>
              <a:t>Global multi-</a:t>
            </a:r>
            <a:r>
              <a:rPr lang="fr-FR" sz="1200" b="0" i="1" u="none" strike="noStrike" cap="none" dirty="0" err="1">
                <a:solidFill>
                  <a:srgbClr val="444444"/>
                </a:solidFill>
                <a:latin typeface="Calibri"/>
                <a:ea typeface="Calibri"/>
                <a:cs typeface="Calibri"/>
                <a:sym typeface="Calibri"/>
              </a:rPr>
              <a:t>hazard</a:t>
            </a:r>
            <a:r>
              <a:rPr lang="fr-FR" sz="1200" b="0" i="1" u="none" strike="noStrike" cap="none" dirty="0">
                <a:solidFill>
                  <a:srgbClr val="444444"/>
                </a:solidFill>
                <a:latin typeface="Calibri"/>
                <a:ea typeface="Calibri"/>
                <a:cs typeface="Calibri"/>
                <a:sym typeface="Calibri"/>
              </a:rPr>
              <a:t> transport infrastructure </a:t>
            </a:r>
            <a:r>
              <a:rPr lang="fr-FR" sz="1200" b="0" i="1" u="none" strike="noStrike" cap="none" dirty="0" err="1">
                <a:solidFill>
                  <a:srgbClr val="444444"/>
                </a:solidFill>
                <a:latin typeface="Calibri"/>
                <a:ea typeface="Calibri"/>
                <a:cs typeface="Calibri"/>
                <a:sym typeface="Calibri"/>
              </a:rPr>
              <a:t>exposure</a:t>
            </a:r>
            <a:r>
              <a:rPr lang="fr-FR" sz="1200" b="0" i="1" u="none" strike="noStrike" cap="none" dirty="0">
                <a:solidFill>
                  <a:srgbClr val="444444"/>
                </a:solidFill>
                <a:latin typeface="Calibri"/>
                <a:ea typeface="Calibri"/>
                <a:cs typeface="Calibri"/>
                <a:sym typeface="Calibri"/>
              </a:rPr>
              <a:t>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Illustration of the structure of electricity infrastructure networks and its interconnections with other sectors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Illustration of how the flow of goods and services would have to be rerouted during a flood, and hence how the costs of the flood damage go beyond the cost of reconstructing the section of road that is directly affected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Rerouted Annual Average Daily Flow (AADF) of freight for road network links (2016) and projected cost of rerouting for road network links (2030)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Figure: </a:t>
            </a:r>
            <a:r>
              <a:rPr lang="en-GB" sz="1200" b="0" i="1" u="none" strike="noStrike" cap="none" dirty="0">
                <a:solidFill>
                  <a:srgbClr val="444444"/>
                </a:solidFill>
                <a:latin typeface="Calibri"/>
                <a:ea typeface="Calibri"/>
                <a:cs typeface="Calibri"/>
                <a:sym typeface="Calibri"/>
              </a:rPr>
              <a:t>Illustration of how populations can be divided according to Voronoi polygons dedicated to each electricity substation in order to estimate how many customers are served by each asset </a:t>
            </a:r>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11, 25, 50, 110, 250, 500, 1100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11,000 synthetic tropical cyclones paths with cyclone characteristics (e.g., wind speed, pressure) on a global scale. Wind speed probabilities are derived globally (11 metre, 11 minutes sustained speed) for different return periods (11 to 11,000 years) at 11km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0" u="none" strike="noStrike" cap="none" dirty="0">
                <a:solidFill>
                  <a:srgbClr val="444444"/>
                </a:solidFill>
                <a:effectLst/>
                <a:latin typeface="Calibri"/>
                <a:ea typeface="Calibri"/>
                <a:cs typeface="Calibri"/>
                <a:sym typeface="Calibri"/>
              </a:rPr>
              <a:t>In the top left graph, a network is drawn in black with dependent assets belonging to another sector in blue. Below, the service demands associated with each asset both in the first network (black) and the dependent assets (blue) are identified by drawing Voronoi polygons. The right-hand side of the figure illustrates what would happen in the event of failure at asset X. Because X is connected to other assets in the first network (red), which are in turn connected to two dependent assets of another sector (yellow), the initial failure propagates to 4 more assets. By understanding the extent of the service demand area associated with each, the population disrupted both directly and indirectly by the failure of asset X can be quantified. Evidently, the number of people served by the asset X is much lower than the total number of people disrupted, highlighting the importance of understanding the behaviour of infrastructure as an interconnected network or system-of-systems.</a:t>
            </a:r>
            <a:endParaRPr lang="en-GB" sz="1600" b="0" i="0" u="none" strike="noStrike" cap="none" dirty="0">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Number of domestic customers directly and indirectly exposed to the direct flood-induced disruptions for a range of infrastructure sectors in the Thames catchment</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effectLst/>
                <a:latin typeface="Calibri"/>
                <a:ea typeface="Calibri"/>
                <a:cs typeface="Calibri"/>
                <a:sym typeface="Calibri"/>
              </a:rPr>
              <a:t>It is particularly striking to see the additional number of people indirectly exposed to electricity disruptions via water supply, wastewater and telecommunications infrastructure disruptions</a:t>
            </a:r>
          </a:p>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Illustration of the range of types of impact of flood damages, including direct impacts and indirect impacts to assets that are dependent on affected business facilities or infrastructure services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Figure: </a:t>
            </a:r>
            <a:r>
              <a:rPr lang="en-GB" sz="1200" b="0" i="1" u="none" strike="noStrike" cap="none">
                <a:solidFill>
                  <a:srgbClr val="444444"/>
                </a:solidFill>
                <a:latin typeface="Calibri"/>
                <a:ea typeface="Calibri"/>
                <a:cs typeface="Calibri"/>
                <a:sym typeface="Calibri"/>
              </a:rPr>
              <a:t>Projected reduction in employment due to extreme flooding at business asset locations (left) and at both business asset locations as well as the electricity assets that serve them (right), in absolute (top) and relative (bottom) terms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36</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82DFB7-BDAB-FE4F-6E98-61DE58859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0C70F-59F8-DCFA-AC4D-8D59BBB060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594F66-59E9-834E-A704-5D1EBC9C27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24F73B6-3A9D-7BCE-1A5C-6F009C47583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97642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Schematic showing the relationship between a given load and economic damages, a distribution of potential economic damages associated with a given load can be used to incorporate uncertainty into the analysis (Lamb et al. 2010). Note that that in the figure, the x axis describes a “load” which describes the severity of a particular hazard. For example, in the case of flooding, the “load” may be the depth of flood inundation.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7651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Illustration of how a hazard goes on to affect dependent populations and how the complex relationship between infrastructure assets will determine the extent of a disruption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2018519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B472E98-43BF-6B0B-DAEA-D17E1C4F2D95}"/>
              </a:ext>
            </a:extLst>
          </p:cNvPr>
          <p:cNvPicPr>
            <a:picLocks noChangeAspect="1"/>
          </p:cNvPicPr>
          <p:nvPr userDrawn="1"/>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173675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518869401"/>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421963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372857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746872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7497087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846621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647981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0439234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431027561"/>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59749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72286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0186095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821283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13096088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583621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43924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89712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31028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47582439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00747151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6753445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77328622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48485479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84898171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27614311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2200318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9594662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45627173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783124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541036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4020641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65130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061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817668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712432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2952958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129525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25232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624510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645678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851456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835149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421512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717669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770615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37630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0850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74316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425074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13670897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613136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472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575120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567478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1850762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310183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63612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955248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516665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41367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10231708"/>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4090784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574998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1246288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3737037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255065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309783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211933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1648420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003449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30599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42163939"/>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464879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4111604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862653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3974349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610410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67212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15804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35149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40483091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14969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34353842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766939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985107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7913943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1084379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068507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4186075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989687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4081448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760639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74784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935471240"/>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751721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9180429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14952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274191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603910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095057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174854312"/>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2054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41998437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415088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6.jpe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7.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8301FEE0-6553-8231-7A23-B44FD7D5D54D}"/>
              </a:ext>
            </a:extLst>
          </p:cNvPr>
          <p:cNvPicPr>
            <a:picLocks noChangeAspect="1"/>
          </p:cNvPicPr>
          <p:nvPr userDrawn="1"/>
        </p:nvPicPr>
        <p:blipFill>
          <a:blip r:embed="rId20"/>
          <a:srcRect/>
          <a:stretch/>
        </p:blipFill>
        <p:spPr>
          <a:xfrm>
            <a:off x="0" y="0"/>
            <a:ext cx="12192000" cy="6858000"/>
          </a:xfrm>
          <a:prstGeom prst="rect">
            <a:avLst/>
          </a:prstGeom>
        </p:spPr>
      </p:pic>
    </p:spTree>
    <p:extLst>
      <p:ext uri="{BB962C8B-B14F-4D97-AF65-F5344CB8AC3E}">
        <p14:creationId xmlns:p14="http://schemas.microsoft.com/office/powerpoint/2010/main" val="9321284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7" r:id="rId15"/>
    <p:sldLayoutId id="2147483660" r:id="rId16"/>
    <p:sldLayoutId id="2147483651" r:id="rId17"/>
    <p:sldLayoutId id="2147483662" r:id="rId18"/>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33229270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20186799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0833481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2329447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39534133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79" r:id="rId15"/>
    <p:sldLayoutId id="2147483780"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6"/>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449703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07/s13753-019-00236-y" TargetMode="External"/><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hyperlink" Target="https://doi.org/10.1111/jfr3.12288" TargetMode="External"/><Relationship Id="rId4" Type="http://schemas.openxmlformats.org/officeDocument/2006/relationships/hyperlink" Target="https://doi.org/10.1111/j.1753-318X.2010.01081.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hyperlink" Target="https://gca.org/reports/adaptation-of-infrastructure-systems/" TargetMode="External"/><Relationship Id="rId2" Type="http://schemas.openxmlformats.org/officeDocument/2006/relationships/notesSlide" Target="../notesSlides/notesSlide18.xml"/><Relationship Id="rId1" Type="http://schemas.openxmlformats.org/officeDocument/2006/relationships/slideLayout" Target="../slideLayouts/slideLayout108.xml"/><Relationship Id="rId5" Type="http://schemas.openxmlformats.org/officeDocument/2006/relationships/hyperlink" Target="https://doi.org/10.1111/jfr3.12288" TargetMode="External"/><Relationship Id="rId4" Type="http://schemas.openxmlformats.org/officeDocument/2006/relationships/hyperlink" Target="https://doi.org/10.1038/s41467-019-10442-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8.xml"/><Relationship Id="rId6" Type="http://schemas.openxmlformats.org/officeDocument/2006/relationships/hyperlink" Target="https://mathworld.wolfram.com/ExactlyOne.html" TargetMode="External"/><Relationship Id="rId5" Type="http://schemas.openxmlformats.org/officeDocument/2006/relationships/hyperlink" Target="https://mathworld.wolfram.com/Polygon.html" TargetMode="External"/><Relationship Id="rId4" Type="http://schemas.openxmlformats.org/officeDocument/2006/relationships/hyperlink" Target="https://mathworld.wolfram.com/ConvexPolygon.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111/jfr3.12288" TargetMode="External"/><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38/s41467-020-16012-2" TargetMode="External"/><Relationship Id="rId2" Type="http://schemas.openxmlformats.org/officeDocument/2006/relationships/notesSlide" Target="../notesSlides/notesSlide34.xml"/><Relationship Id="rId1" Type="http://schemas.openxmlformats.org/officeDocument/2006/relationships/slideLayout" Target="../slideLayouts/slideLayout108.xml"/><Relationship Id="rId5" Type="http://schemas.openxmlformats.org/officeDocument/2006/relationships/hyperlink" Target="https://doi.org/10.21203/rs.3.rs-106378/v1" TargetMode="External"/><Relationship Id="rId4" Type="http://schemas.openxmlformats.org/officeDocument/2006/relationships/hyperlink" Target="https://doi.org/10.1007/s13753-019-00236-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4: Calculating damage and disruption to infrastructure systems</a:t>
            </a:r>
            <a:br>
              <a:rPr lang="en-GB" dirty="0"/>
            </a:br>
            <a:endParaRPr lang="en-GB" dirty="0"/>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Infrastructure failures can have cascading effects on other infrastructure assets, impacting their functionality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Dependent populations and various economic activities are significantly affected by these failures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It's crucial to consider the multiple outcomes of infrastructure failures in risk analysis for better preparedness and response</a:t>
            </a:r>
            <a:endParaRPr lang="en-GB" sz="20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Tree>
    <p:extLst>
      <p:ext uri="{BB962C8B-B14F-4D97-AF65-F5344CB8AC3E}">
        <p14:creationId xmlns:p14="http://schemas.microsoft.com/office/powerpoint/2010/main" val="190127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2000" dirty="0" err="1">
                <a:solidFill>
                  <a:schemeClr val="tx1"/>
                </a:solidFill>
                <a:latin typeface="+mn-lt"/>
              </a:rPr>
              <a:t>Koks</a:t>
            </a:r>
            <a:r>
              <a:rPr lang="en-GB" sz="2000" dirty="0">
                <a:solidFill>
                  <a:schemeClr val="tx1"/>
                </a:solidFill>
                <a:latin typeface="+mn-lt"/>
              </a:rPr>
              <a:t>, </a:t>
            </a:r>
            <a:r>
              <a:rPr lang="en-GB" sz="2000" dirty="0" err="1">
                <a:solidFill>
                  <a:schemeClr val="tx1"/>
                </a:solidFill>
                <a:latin typeface="+mn-lt"/>
              </a:rPr>
              <a:t>Elco</a:t>
            </a:r>
            <a:r>
              <a:rPr lang="en-GB" sz="2000" dirty="0">
                <a:solidFill>
                  <a:schemeClr val="tx1"/>
                </a:solidFill>
                <a:latin typeface="+mn-lt"/>
              </a:rPr>
              <a:t>, Raghav Pant, Scott Thacker, and Jim W. Hall. 2019. “Understanding Business Disruption and Economic Losses Due to Electricity Failures and Flooding.” International Journal of Disaster Risk Science.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https://doi.org/10.1007/s13753-019-00236-y</a:t>
            </a:r>
            <a:r>
              <a:rPr lang="en-GB" sz="2000" dirty="0">
                <a:solidFill>
                  <a:schemeClr val="tx1"/>
                </a:solidFill>
                <a:latin typeface="+mn-lt"/>
              </a:rPr>
              <a:t>.</a:t>
            </a:r>
          </a:p>
          <a:p>
            <a:pPr marL="0" indent="0" algn="l">
              <a:buNone/>
            </a:pPr>
            <a:r>
              <a:rPr lang="en-GB" sz="2000" dirty="0">
                <a:solidFill>
                  <a:schemeClr val="tx1"/>
                </a:solidFill>
                <a:latin typeface="+mn-lt"/>
              </a:rPr>
              <a:t>Lamb, R., C. Keef, J. </a:t>
            </a:r>
            <a:r>
              <a:rPr lang="en-GB" sz="2000" dirty="0" err="1">
                <a:solidFill>
                  <a:schemeClr val="tx1"/>
                </a:solidFill>
                <a:latin typeface="+mn-lt"/>
              </a:rPr>
              <a:t>Tawn</a:t>
            </a:r>
            <a:r>
              <a:rPr lang="en-GB" sz="2000" dirty="0">
                <a:solidFill>
                  <a:schemeClr val="tx1"/>
                </a:solidFill>
                <a:latin typeface="+mn-lt"/>
              </a:rPr>
              <a:t>, S. </a:t>
            </a:r>
            <a:r>
              <a:rPr lang="en-GB" sz="2000" dirty="0" err="1">
                <a:solidFill>
                  <a:schemeClr val="tx1"/>
                </a:solidFill>
                <a:latin typeface="+mn-lt"/>
              </a:rPr>
              <a:t>Laeger</a:t>
            </a:r>
            <a:r>
              <a:rPr lang="en-GB" sz="2000" dirty="0">
                <a:solidFill>
                  <a:schemeClr val="tx1"/>
                </a:solidFill>
                <a:latin typeface="+mn-lt"/>
              </a:rPr>
              <a:t>, I. Meadowcroft, S. </a:t>
            </a:r>
            <a:r>
              <a:rPr lang="en-GB" sz="2000" dirty="0" err="1">
                <a:solidFill>
                  <a:schemeClr val="tx1"/>
                </a:solidFill>
                <a:latin typeface="+mn-lt"/>
              </a:rPr>
              <a:t>Surendran</a:t>
            </a:r>
            <a:r>
              <a:rPr lang="en-GB" sz="2000" dirty="0">
                <a:solidFill>
                  <a:schemeClr val="tx1"/>
                </a:solidFill>
                <a:latin typeface="+mn-lt"/>
              </a:rPr>
              <a:t>, P. Dunning, and C. Batstone. 2010. “A new method to assess the risk of local and widespread flooding on rivers and coasts.” Journal of Flood Risk Management. </a:t>
            </a:r>
            <a:r>
              <a:rPr lang="en-GB" sz="2000" dirty="0">
                <a:solidFill>
                  <a:schemeClr val="tx1"/>
                </a:solidFill>
                <a:latin typeface="+mn-lt"/>
                <a:hlinkClick r:id="rId4">
                  <a:extLst>
                    <a:ext uri="{A12FA001-AC4F-418D-AE19-62706E023703}">
                      <ahyp:hlinkClr xmlns:ahyp="http://schemas.microsoft.com/office/drawing/2018/hyperlinkcolor" val="tx"/>
                    </a:ext>
                  </a:extLst>
                </a:hlinkClick>
              </a:rPr>
              <a:t>https://doi.org/10.1111/j.1753-318X.2010.01081.x</a:t>
            </a:r>
            <a:r>
              <a:rPr lang="en-GB" sz="2000" dirty="0">
                <a:solidFill>
                  <a:schemeClr val="tx1"/>
                </a:solidFill>
                <a:latin typeface="+mn-lt"/>
              </a:rPr>
              <a:t>.</a:t>
            </a:r>
          </a:p>
          <a:p>
            <a:pPr marL="0" indent="0" algn="l">
              <a:buNone/>
            </a:pPr>
            <a:r>
              <a:rPr lang="en-GB" sz="2000" dirty="0">
                <a:solidFill>
                  <a:schemeClr val="tx1"/>
                </a:solidFill>
                <a:latin typeface="+mn-lt"/>
              </a:rPr>
              <a:t>Pant, R., S. Thacker, J. W. Hall, D. Alderson, and S. Barr. 2018. “Critical infrastructure impact assessment due to flood exposure.” In Journal of Flood Risk Management. </a:t>
            </a:r>
            <a:r>
              <a:rPr lang="en-GB" sz="2000" dirty="0">
                <a:solidFill>
                  <a:schemeClr val="tx1"/>
                </a:solidFill>
                <a:latin typeface="+mn-lt"/>
                <a:hlinkClick r:id="rId5">
                  <a:extLst>
                    <a:ext uri="{A12FA001-AC4F-418D-AE19-62706E023703}">
                      <ahyp:hlinkClr xmlns:ahyp="http://schemas.microsoft.com/office/drawing/2018/hyperlinkcolor" val="tx"/>
                    </a:ext>
                  </a:extLst>
                </a:hlinkClick>
              </a:rPr>
              <a:t>https://doi.org/10.1111/jfr3.12288</a:t>
            </a:r>
            <a:r>
              <a:rPr lang="en-GB" sz="20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Conceptually understand the difference between direct and indirect infrastructure damages</a:t>
            </a:r>
          </a:p>
          <a:p>
            <a:pPr marL="342900" indent="-342900" algn="l">
              <a:buSzPct val="120000"/>
              <a:buFont typeface="Arial" panose="020B0604020202020204" pitchFamily="34" charset="0"/>
              <a:buChar char="•"/>
            </a:pPr>
            <a:endParaRPr lang="en-GB" sz="2000" b="0" i="0" dirty="0">
              <a:solidFill>
                <a:schemeClr val="tx1"/>
              </a:solidFill>
              <a:effectLst/>
              <a:latin typeface="+mn-lt"/>
              <a:ea typeface="Open Sans" panose="020B0606030504020204" pitchFamily="34" charset="0"/>
              <a:cs typeface="Open Sans" panose="020B0606030504020204" pitchFamily="34" charset="0"/>
            </a:endParaRPr>
          </a:p>
          <a:p>
            <a:pPr marL="342900" indent="-342900" algn="l">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Be able to calculate direct and indirect damages for the transport sector</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lang="sv-SE" sz="2800" dirty="0">
              <a:solidFill>
                <a:srgbClr val="C00000"/>
              </a:solidFill>
            </a:endParaRPr>
          </a:p>
        </p:txBody>
      </p:sp>
      <p:pic>
        <p:nvPicPr>
          <p:cNvPr id="4" name="Picture 3">
            <a:extLst>
              <a:ext uri="{FF2B5EF4-FFF2-40B4-BE49-F238E27FC236}">
                <a16:creationId xmlns:a16="http://schemas.microsoft.com/office/drawing/2014/main" id="{B9E794EC-CE8C-4E99-9BDC-C45CEB939157}"/>
              </a:ext>
            </a:extLst>
          </p:cNvPr>
          <p:cNvPicPr>
            <a:picLocks noChangeAspect="1"/>
          </p:cNvPicPr>
          <p:nvPr/>
        </p:nvPicPr>
        <p:blipFill>
          <a:blip r:embed="rId3"/>
          <a:stretch>
            <a:fillRect/>
          </a:stretch>
        </p:blipFill>
        <p:spPr>
          <a:xfrm>
            <a:off x="7122447" y="1231900"/>
            <a:ext cx="3129717" cy="4712158"/>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10013832" cy="3293209"/>
          </a:xfrm>
          <a:prstGeom prst="rect">
            <a:avLst/>
          </a:prstGeom>
          <a:noFill/>
        </p:spPr>
        <p:txBody>
          <a:bodyPr wrap="square">
            <a:spAutoFit/>
          </a:bodyPr>
          <a:lstStyle/>
          <a:p>
            <a:pPr algn="l"/>
            <a:endParaRPr lang="en-GB" sz="2400" dirty="0">
              <a:solidFill>
                <a:srgbClr val="444444"/>
              </a:solidFill>
              <a:latin typeface="+mn-lt"/>
            </a:endParaRPr>
          </a:p>
          <a:p>
            <a:pPr marL="342900" indent="-342900" algn="l">
              <a:buFont typeface="Arial" panose="020B0604020202020204" pitchFamily="34" charset="0"/>
              <a:buChar char="•"/>
            </a:pPr>
            <a:endParaRPr lang="en-GB" sz="2400" b="0" i="0" dirty="0">
              <a:solidFill>
                <a:srgbClr val="444444"/>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Traditionally, infrastructure risk assessments conducted by engineers, insurers or government would only account for direct damage</a:t>
            </a:r>
          </a:p>
          <a:p>
            <a:pPr marL="342900" indent="-342900" algn="l">
              <a:buSzPct val="120000"/>
              <a:buFont typeface="Arial" panose="020B0604020202020204" pitchFamily="34" charset="0"/>
              <a:buChar char="•"/>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Indirect damages caused by interruptions to infrastructure network flows can be significant</a:t>
            </a:r>
          </a:p>
          <a:p>
            <a:pPr marL="342900" indent="-342900" algn="l">
              <a:buSzPct val="120000"/>
              <a:buFont typeface="Arial" panose="020B0604020202020204" pitchFamily="34" charset="0"/>
              <a:buChar char="•"/>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Direct and indirect impacts will be discussed in turn from a conceptual standpoint, before exploring the difference in more depth for the transport sector</a:t>
            </a:r>
          </a:p>
        </p:txBody>
      </p:sp>
    </p:spTree>
    <p:extLst>
      <p:ext uri="{BB962C8B-B14F-4D97-AF65-F5344CB8AC3E}">
        <p14:creationId xmlns:p14="http://schemas.microsoft.com/office/powerpoint/2010/main" val="342770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7083393"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Direct damages: a function of exposure and vulnerability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pic>
        <p:nvPicPr>
          <p:cNvPr id="5" name="Picture 4">
            <a:extLst>
              <a:ext uri="{FF2B5EF4-FFF2-40B4-BE49-F238E27FC236}">
                <a16:creationId xmlns:a16="http://schemas.microsoft.com/office/drawing/2014/main" id="{17C0BAE7-FBE6-460E-8748-D6B687CEE8D6}"/>
              </a:ext>
            </a:extLst>
          </p:cNvPr>
          <p:cNvPicPr>
            <a:picLocks noChangeAspect="1"/>
          </p:cNvPicPr>
          <p:nvPr/>
        </p:nvPicPr>
        <p:blipFill rotWithShape="1">
          <a:blip r:embed="rId3"/>
          <a:srcRect r="4848" b="5087"/>
          <a:stretch/>
        </p:blipFill>
        <p:spPr>
          <a:xfrm>
            <a:off x="2813666" y="1921569"/>
            <a:ext cx="6135537" cy="4353247"/>
          </a:xfrm>
          <a:prstGeom prst="rect">
            <a:avLst/>
          </a:prstGeom>
        </p:spPr>
      </p:pic>
      <p:sp>
        <p:nvSpPr>
          <p:cNvPr id="10" name="Google Shape;168;p13">
            <a:extLst>
              <a:ext uri="{FF2B5EF4-FFF2-40B4-BE49-F238E27FC236}">
                <a16:creationId xmlns:a16="http://schemas.microsoft.com/office/drawing/2014/main" id="{0C091686-D557-4EC9-BF95-8C25EBA509B3}"/>
              </a:ext>
            </a:extLst>
          </p:cNvPr>
          <p:cNvSpPr txBox="1">
            <a:spLocks/>
          </p:cNvSpPr>
          <p:nvPr/>
        </p:nvSpPr>
        <p:spPr>
          <a:xfrm>
            <a:off x="838198" y="1433720"/>
            <a:ext cx="10086474" cy="484109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dirty="0">
                <a:solidFill>
                  <a:schemeClr val="tx1"/>
                </a:solidFill>
                <a:latin typeface="+mn-lt"/>
              </a:rPr>
              <a:t>Physical hazard exposure analyses are overlaid with fragility or vulnerability functions</a:t>
            </a:r>
          </a:p>
          <a:p>
            <a:pPr marL="171450" indent="-171450">
              <a:buFont typeface="Arial" panose="020B0604020202020204" pitchFamily="34" charset="0"/>
              <a:buChar char="•"/>
            </a:pPr>
            <a:endParaRPr lang="en-GB" sz="1800" dirty="0">
              <a:solidFill>
                <a:srgbClr val="444444"/>
              </a:solidFill>
              <a:latin typeface="+mn-lt"/>
            </a:endParaRPr>
          </a:p>
          <a:p>
            <a:pPr>
              <a:spcBef>
                <a:spcPts val="0"/>
              </a:spcBef>
              <a:buClr>
                <a:schemeClr val="dk1"/>
              </a:buClr>
              <a:buSzPts val="2800"/>
            </a:pPr>
            <a:endParaRPr lang="en-GB" sz="18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800" dirty="0">
              <a:solidFill>
                <a:srgbClr val="444444"/>
              </a:solidFill>
              <a:latin typeface="+mn-lt"/>
            </a:endParaRPr>
          </a:p>
          <a:p>
            <a:pPr>
              <a:spcBef>
                <a:spcPts val="0"/>
              </a:spcBef>
              <a:buClr>
                <a:schemeClr val="dk1"/>
              </a:buClr>
              <a:buSzPts val="2800"/>
            </a:pPr>
            <a:endParaRPr lang="en-GB" sz="2000" b="1" dirty="0">
              <a:solidFill>
                <a:schemeClr val="accent5">
                  <a:lumMod val="60000"/>
                  <a:lumOff val="40000"/>
                </a:schemeClr>
              </a:solidFill>
            </a:endParaRPr>
          </a:p>
        </p:txBody>
      </p:sp>
      <p:sp>
        <p:nvSpPr>
          <p:cNvPr id="13" name="TextBox 12">
            <a:extLst>
              <a:ext uri="{FF2B5EF4-FFF2-40B4-BE49-F238E27FC236}">
                <a16:creationId xmlns:a16="http://schemas.microsoft.com/office/drawing/2014/main" id="{EDB819C0-3A6A-4D70-9ED9-F33D30677AC5}"/>
              </a:ext>
            </a:extLst>
          </p:cNvPr>
          <p:cNvSpPr txBox="1"/>
          <p:nvPr/>
        </p:nvSpPr>
        <p:spPr>
          <a:xfrm>
            <a:off x="2851600" y="6186607"/>
            <a:ext cx="6097604" cy="246221"/>
          </a:xfrm>
          <a:prstGeom prst="rect">
            <a:avLst/>
          </a:prstGeom>
          <a:noFill/>
        </p:spPr>
        <p:txBody>
          <a:bodyPr wrap="square">
            <a:spAutoFit/>
          </a:bodyPr>
          <a:lstStyle/>
          <a:p>
            <a:pPr algn="r"/>
            <a:r>
              <a:rPr lang="fr-FR" sz="1000" i="1" dirty="0">
                <a:solidFill>
                  <a:srgbClr val="444444"/>
                </a:solidFill>
                <a:latin typeface="+mn-lt"/>
              </a:rPr>
              <a:t>(</a:t>
            </a:r>
            <a:r>
              <a:rPr lang="fr-FR" sz="1000" i="1" dirty="0" err="1">
                <a:solidFill>
                  <a:srgbClr val="444444"/>
                </a:solidFill>
                <a:latin typeface="+mn-lt"/>
              </a:rPr>
              <a:t>Koks</a:t>
            </a:r>
            <a:r>
              <a:rPr lang="fr-FR" sz="1000" i="1" dirty="0">
                <a:solidFill>
                  <a:srgbClr val="444444"/>
                </a:solidFill>
                <a:latin typeface="+mn-lt"/>
              </a:rPr>
              <a:t> et al. 2019)</a:t>
            </a:r>
            <a:endParaRPr lang="en-GB" sz="1000" i="1" dirty="0">
              <a:solidFill>
                <a:srgbClr val="444444"/>
              </a:solidFill>
              <a:latin typeface="+mn-lt"/>
            </a:endParaRPr>
          </a:p>
        </p:txBody>
      </p:sp>
    </p:spTree>
    <p:extLst>
      <p:ext uri="{BB962C8B-B14F-4D97-AF65-F5344CB8AC3E}">
        <p14:creationId xmlns:p14="http://schemas.microsoft.com/office/powerpoint/2010/main" val="3001247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Indirect damages: a function of the strength of connection between infrastructure sectors</a:t>
            </a: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sp>
        <p:nvSpPr>
          <p:cNvPr id="11" name="Google Shape;168;p13">
            <a:extLst>
              <a:ext uri="{FF2B5EF4-FFF2-40B4-BE49-F238E27FC236}">
                <a16:creationId xmlns:a16="http://schemas.microsoft.com/office/drawing/2014/main" id="{395B22CB-1CFD-4A3C-9D0C-26519DA8EE10}"/>
              </a:ext>
            </a:extLst>
          </p:cNvPr>
          <p:cNvSpPr txBox="1">
            <a:spLocks/>
          </p:cNvSpPr>
          <p:nvPr/>
        </p:nvSpPr>
        <p:spPr>
          <a:xfrm>
            <a:off x="838199" y="1649819"/>
            <a:ext cx="5149927"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8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8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800" dirty="0">
              <a:solidFill>
                <a:srgbClr val="444444"/>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By incorporating the effects of disruptions of infrastructure services on the dependent population on each individual infrastructure asset across a network, a much more valuable metric can be achieved across infrastructures</a:t>
            </a:r>
          </a:p>
          <a:p>
            <a:pPr marL="285750" indent="-285750" algn="l">
              <a:buSzPct val="120000"/>
              <a:buFont typeface="Arial" panose="020B0604020202020204" pitchFamily="34" charset="0"/>
              <a:buChar char="•"/>
            </a:pPr>
            <a:r>
              <a:rPr lang="en-GB" sz="1800" b="0" i="0" dirty="0">
                <a:solidFill>
                  <a:schemeClr val="tx1"/>
                </a:solidFill>
                <a:effectLst/>
                <a:latin typeface="+mn-lt"/>
              </a:rPr>
              <a:t>The electricity sector is the most pronounced example of this, as </a:t>
            </a:r>
            <a:r>
              <a:rPr lang="en-GB" sz="1800" b="1" i="0" dirty="0">
                <a:solidFill>
                  <a:schemeClr val="tx1"/>
                </a:solidFill>
                <a:effectLst/>
                <a:latin typeface="+mn-lt"/>
              </a:rPr>
              <a:t>almost all other infrastructure sectors </a:t>
            </a:r>
            <a:r>
              <a:rPr lang="en-GB" sz="1800" b="0" i="0" dirty="0">
                <a:solidFill>
                  <a:schemeClr val="tx1"/>
                </a:solidFill>
                <a:effectLst/>
                <a:latin typeface="+mn-lt"/>
              </a:rPr>
              <a:t>- including water, telecommunications, transport and gas - </a:t>
            </a:r>
            <a:r>
              <a:rPr lang="en-GB" sz="1800" b="1" i="0" dirty="0">
                <a:solidFill>
                  <a:schemeClr val="tx1"/>
                </a:solidFill>
                <a:effectLst/>
                <a:latin typeface="+mn-lt"/>
              </a:rPr>
              <a:t>require electricity supplies</a:t>
            </a:r>
          </a:p>
          <a:p>
            <a:pPr marL="285750" indent="-285750" algn="l">
              <a:buSzPct val="120000"/>
              <a:buFont typeface="Arial" panose="020B0604020202020204" pitchFamily="34" charset="0"/>
              <a:buChar char="•"/>
            </a:pPr>
            <a:r>
              <a:rPr lang="en-GB" sz="1800" dirty="0">
                <a:solidFill>
                  <a:schemeClr val="tx1"/>
                </a:solidFill>
                <a:latin typeface="+mn-lt"/>
              </a:rPr>
              <a:t>T</a:t>
            </a:r>
            <a:r>
              <a:rPr lang="en-GB" sz="1800" b="0" i="0" dirty="0">
                <a:solidFill>
                  <a:schemeClr val="tx1"/>
                </a:solidFill>
                <a:effectLst/>
                <a:latin typeface="+mn-lt"/>
              </a:rPr>
              <a:t>he consequences of </a:t>
            </a:r>
            <a:r>
              <a:rPr lang="en-GB" sz="1800" b="1" i="0" dirty="0">
                <a:solidFill>
                  <a:schemeClr val="tx1"/>
                </a:solidFill>
                <a:effectLst/>
                <a:latin typeface="+mn-lt"/>
              </a:rPr>
              <a:t>failure of a given electricity asset may have cascading impacts to other infrastructures such as telecommunications</a:t>
            </a:r>
          </a:p>
          <a:p>
            <a:pPr>
              <a:spcBef>
                <a:spcPts val="0"/>
              </a:spcBef>
              <a:buClr>
                <a:schemeClr val="dk1"/>
              </a:buClr>
              <a:buSzPts val="2800"/>
            </a:pPr>
            <a:endParaRPr lang="en-GB" b="1" dirty="0">
              <a:solidFill>
                <a:schemeClr val="accent5">
                  <a:lumMod val="60000"/>
                  <a:lumOff val="40000"/>
                </a:schemeClr>
              </a:solidFill>
            </a:endParaRPr>
          </a:p>
        </p:txBody>
      </p:sp>
      <p:pic>
        <p:nvPicPr>
          <p:cNvPr id="5" name="Picture 4">
            <a:extLst>
              <a:ext uri="{FF2B5EF4-FFF2-40B4-BE49-F238E27FC236}">
                <a16:creationId xmlns:a16="http://schemas.microsoft.com/office/drawing/2014/main" id="{271400F2-5BC2-47A4-9DC9-5B97D71D362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601734" y="2016102"/>
            <a:ext cx="6045409" cy="3924450"/>
          </a:xfrm>
          <a:prstGeom prst="rect">
            <a:avLst/>
          </a:prstGeom>
        </p:spPr>
      </p:pic>
      <p:sp>
        <p:nvSpPr>
          <p:cNvPr id="12" name="TextBox 11">
            <a:extLst>
              <a:ext uri="{FF2B5EF4-FFF2-40B4-BE49-F238E27FC236}">
                <a16:creationId xmlns:a16="http://schemas.microsoft.com/office/drawing/2014/main" id="{9C7128E9-328B-4E0B-9920-EA0693E6FCA3}"/>
              </a:ext>
            </a:extLst>
          </p:cNvPr>
          <p:cNvSpPr txBox="1"/>
          <p:nvPr/>
        </p:nvSpPr>
        <p:spPr>
          <a:xfrm>
            <a:off x="5988126" y="5961867"/>
            <a:ext cx="5215680" cy="246221"/>
          </a:xfrm>
          <a:prstGeom prst="rect">
            <a:avLst/>
          </a:prstGeom>
          <a:noFill/>
        </p:spPr>
        <p:txBody>
          <a:bodyPr wrap="square">
            <a:spAutoFit/>
          </a:bodyPr>
          <a:lstStyle/>
          <a:p>
            <a:pPr algn="r"/>
            <a:r>
              <a:rPr lang="en-GB" sz="1000" i="1" dirty="0">
                <a:solidFill>
                  <a:srgbClr val="444444"/>
                </a:solidFill>
                <a:latin typeface="+mn-lt"/>
              </a:rPr>
              <a:t>(Pant, Thacker, et al. 2018)</a:t>
            </a:r>
          </a:p>
        </p:txBody>
      </p:sp>
    </p:spTree>
    <p:extLst>
      <p:ext uri="{BB962C8B-B14F-4D97-AF65-F5344CB8AC3E}">
        <p14:creationId xmlns:p14="http://schemas.microsoft.com/office/powerpoint/2010/main" val="220740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79817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Indirect impacts of transport sector disruptions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pic>
        <p:nvPicPr>
          <p:cNvPr id="5" name="Picture 4">
            <a:extLst>
              <a:ext uri="{FF2B5EF4-FFF2-40B4-BE49-F238E27FC236}">
                <a16:creationId xmlns:a16="http://schemas.microsoft.com/office/drawing/2014/main" id="{A6516513-F248-4624-B246-415284AB5A82}"/>
              </a:ext>
            </a:extLst>
          </p:cNvPr>
          <p:cNvPicPr>
            <a:picLocks noChangeAspect="1"/>
          </p:cNvPicPr>
          <p:nvPr/>
        </p:nvPicPr>
        <p:blipFill>
          <a:blip r:embed="rId3"/>
          <a:stretch>
            <a:fillRect/>
          </a:stretch>
        </p:blipFill>
        <p:spPr>
          <a:xfrm>
            <a:off x="6096000" y="1788228"/>
            <a:ext cx="5517918" cy="3599502"/>
          </a:xfrm>
          <a:prstGeom prst="rect">
            <a:avLst/>
          </a:prstGeom>
        </p:spPr>
      </p:pic>
      <p:sp>
        <p:nvSpPr>
          <p:cNvPr id="12" name="TextBox 11">
            <a:extLst>
              <a:ext uri="{FF2B5EF4-FFF2-40B4-BE49-F238E27FC236}">
                <a16:creationId xmlns:a16="http://schemas.microsoft.com/office/drawing/2014/main" id="{CACABBF8-5F19-4FA3-82A4-7F0558465AA6}"/>
              </a:ext>
            </a:extLst>
          </p:cNvPr>
          <p:cNvSpPr txBox="1"/>
          <p:nvPr/>
        </p:nvSpPr>
        <p:spPr>
          <a:xfrm>
            <a:off x="6323798" y="5548072"/>
            <a:ext cx="5398971" cy="246221"/>
          </a:xfrm>
          <a:prstGeom prst="rect">
            <a:avLst/>
          </a:prstGeom>
          <a:noFill/>
        </p:spPr>
        <p:txBody>
          <a:bodyPr wrap="square">
            <a:spAutoFit/>
          </a:bodyPr>
          <a:lstStyle/>
          <a:p>
            <a:pPr algn="r"/>
            <a:r>
              <a:rPr lang="en-GB" sz="1000" i="1" dirty="0">
                <a:solidFill>
                  <a:srgbClr val="444444"/>
                </a:solidFill>
                <a:latin typeface="+mn-lt"/>
              </a:rPr>
              <a:t>(Hall et al. 2019)</a:t>
            </a:r>
          </a:p>
        </p:txBody>
      </p:sp>
      <p:sp>
        <p:nvSpPr>
          <p:cNvPr id="7" name="Google Shape;168;p13">
            <a:extLst>
              <a:ext uri="{FF2B5EF4-FFF2-40B4-BE49-F238E27FC236}">
                <a16:creationId xmlns:a16="http://schemas.microsoft.com/office/drawing/2014/main" id="{ABEA44E0-0289-4188-85CC-D7FCF648BDE7}"/>
              </a:ext>
            </a:extLst>
          </p:cNvPr>
          <p:cNvSpPr txBox="1">
            <a:spLocks/>
          </p:cNvSpPr>
          <p:nvPr/>
        </p:nvSpPr>
        <p:spPr>
          <a:xfrm>
            <a:off x="838200" y="1389912"/>
            <a:ext cx="5398971"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20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a:p>
            <a:r>
              <a:rPr lang="en-GB" sz="1600" b="1" dirty="0">
                <a:solidFill>
                  <a:srgbClr val="C00000"/>
                </a:solidFill>
                <a:latin typeface="+mn-lt"/>
              </a:rPr>
              <a:t>DIRECT COST OF DISRUPTION</a:t>
            </a:r>
            <a:r>
              <a:rPr lang="en-GB" sz="1600" dirty="0">
                <a:solidFill>
                  <a:srgbClr val="C00000"/>
                </a:solidFill>
                <a:latin typeface="+mn-lt"/>
              </a:rPr>
              <a:t>:</a:t>
            </a:r>
          </a:p>
          <a:p>
            <a:r>
              <a:rPr lang="en-GB" sz="1600" dirty="0">
                <a:solidFill>
                  <a:schemeClr val="tx1"/>
                </a:solidFill>
                <a:latin typeface="+mn-lt"/>
              </a:rPr>
              <a:t>calculating the economic cost of repairing the physical damages to the affected section of road or rail</a:t>
            </a:r>
          </a:p>
          <a:p>
            <a:endParaRPr lang="en-GB" sz="1600" dirty="0">
              <a:solidFill>
                <a:schemeClr val="tx1"/>
              </a:solidFill>
              <a:latin typeface="+mn-lt"/>
            </a:endParaRPr>
          </a:p>
          <a:p>
            <a:r>
              <a:rPr lang="en-GB" sz="1600" b="1" dirty="0">
                <a:solidFill>
                  <a:srgbClr val="C00000"/>
                </a:solidFill>
                <a:latin typeface="+mn-lt"/>
              </a:rPr>
              <a:t>INDIRECT COST OF DISRUPTION</a:t>
            </a:r>
            <a:r>
              <a:rPr lang="en-GB" sz="1600" dirty="0">
                <a:solidFill>
                  <a:srgbClr val="C00000"/>
                </a:solidFill>
                <a:latin typeface="+mn-lt"/>
              </a:rPr>
              <a:t>: </a:t>
            </a:r>
          </a:p>
          <a:p>
            <a:r>
              <a:rPr lang="en-GB" sz="1600" dirty="0">
                <a:solidFill>
                  <a:schemeClr val="tx1"/>
                </a:solidFill>
                <a:latin typeface="+mn-lt"/>
              </a:rPr>
              <a:t>given that the transport network is fundamental for the movement of goods and labour, redirecting this flow via a less efficient route will be associated with an additional cost </a:t>
            </a:r>
            <a:endParaRPr lang="en-GB" sz="2000" dirty="0">
              <a:solidFill>
                <a:schemeClr val="tx1"/>
              </a:solidFill>
              <a:latin typeface="+mn-lt"/>
            </a:endParaRPr>
          </a:p>
        </p:txBody>
      </p:sp>
    </p:spTree>
    <p:extLst>
      <p:ext uri="{BB962C8B-B14F-4D97-AF65-F5344CB8AC3E}">
        <p14:creationId xmlns:p14="http://schemas.microsoft.com/office/powerpoint/2010/main" val="191549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889239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Transport sector indirect damage assessment case study: Tanzania</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pic>
        <p:nvPicPr>
          <p:cNvPr id="4" name="Picture 3">
            <a:extLst>
              <a:ext uri="{FF2B5EF4-FFF2-40B4-BE49-F238E27FC236}">
                <a16:creationId xmlns:a16="http://schemas.microsoft.com/office/drawing/2014/main" id="{73F474CE-1DAF-4036-822C-ECC133ED4346}"/>
              </a:ext>
            </a:extLst>
          </p:cNvPr>
          <p:cNvPicPr>
            <a:picLocks noChangeAspect="1"/>
          </p:cNvPicPr>
          <p:nvPr/>
        </p:nvPicPr>
        <p:blipFill rotWithShape="1">
          <a:blip r:embed="rId3"/>
          <a:srcRect b="17081"/>
          <a:stretch/>
        </p:blipFill>
        <p:spPr>
          <a:xfrm>
            <a:off x="4371915" y="1828800"/>
            <a:ext cx="7349383" cy="3817222"/>
          </a:xfrm>
          <a:prstGeom prst="rect">
            <a:avLst/>
          </a:prstGeom>
        </p:spPr>
      </p:pic>
      <p:sp>
        <p:nvSpPr>
          <p:cNvPr id="5" name="TextBox 4">
            <a:extLst>
              <a:ext uri="{FF2B5EF4-FFF2-40B4-BE49-F238E27FC236}">
                <a16:creationId xmlns:a16="http://schemas.microsoft.com/office/drawing/2014/main" id="{D9E7443B-FFDC-442C-8EB7-44EB93D7736A}"/>
              </a:ext>
            </a:extLst>
          </p:cNvPr>
          <p:cNvSpPr txBox="1"/>
          <p:nvPr/>
        </p:nvSpPr>
        <p:spPr>
          <a:xfrm>
            <a:off x="4644590" y="5646022"/>
            <a:ext cx="6766560" cy="246221"/>
          </a:xfrm>
          <a:prstGeom prst="rect">
            <a:avLst/>
          </a:prstGeom>
          <a:noFill/>
        </p:spPr>
        <p:txBody>
          <a:bodyPr wrap="square" rtlCol="0">
            <a:spAutoFit/>
          </a:bodyPr>
          <a:lstStyle/>
          <a:p>
            <a:pPr algn="r"/>
            <a:r>
              <a:rPr lang="en-GB" sz="1000" i="1" dirty="0">
                <a:solidFill>
                  <a:srgbClr val="444444"/>
                </a:solidFill>
                <a:latin typeface="+mn-lt"/>
              </a:rPr>
              <a:t>(Pant, Koks, et al. 2018)</a:t>
            </a:r>
          </a:p>
        </p:txBody>
      </p:sp>
      <p:sp>
        <p:nvSpPr>
          <p:cNvPr id="8" name="Google Shape;168;p13">
            <a:extLst>
              <a:ext uri="{FF2B5EF4-FFF2-40B4-BE49-F238E27FC236}">
                <a16:creationId xmlns:a16="http://schemas.microsoft.com/office/drawing/2014/main" id="{09CB86F8-FB84-46FD-8E88-31D49D7D22A8}"/>
              </a:ext>
            </a:extLst>
          </p:cNvPr>
          <p:cNvSpPr txBox="1">
            <a:spLocks/>
          </p:cNvSpPr>
          <p:nvPr/>
        </p:nvSpPr>
        <p:spPr>
          <a:xfrm>
            <a:off x="865254" y="1231900"/>
            <a:ext cx="377933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Cost of rerouting the flow of freight</a:t>
            </a:r>
            <a:r>
              <a:rPr lang="en-GB" sz="1600" dirty="0">
                <a:solidFill>
                  <a:schemeClr val="tx1"/>
                </a:solidFill>
                <a:latin typeface="+mn-lt"/>
              </a:rPr>
              <a:t> under scenarios of present and future flooding</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Hotspots of infrastructure criticality = </a:t>
            </a:r>
            <a:r>
              <a:rPr lang="en-GB" sz="1600" b="1" dirty="0">
                <a:solidFill>
                  <a:schemeClr val="tx1"/>
                </a:solidFill>
                <a:latin typeface="+mn-lt"/>
              </a:rPr>
              <a:t>rehabilitation of damaged assets + cost of the rerouting </a:t>
            </a:r>
            <a:r>
              <a:rPr lang="en-GB" sz="1600" dirty="0">
                <a:solidFill>
                  <a:schemeClr val="tx1"/>
                </a:solidFill>
                <a:latin typeface="+mn-lt"/>
              </a:rPr>
              <a:t>of goods during the period of disruption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Hotspots are identified where a </a:t>
            </a:r>
            <a:r>
              <a:rPr lang="en-GB" sz="1600" b="1" dirty="0">
                <a:solidFill>
                  <a:schemeClr val="tx1"/>
                </a:solidFill>
                <a:latin typeface="+mn-lt"/>
              </a:rPr>
              <a:t>lack of transport network redundancy </a:t>
            </a:r>
            <a:r>
              <a:rPr lang="en-GB" sz="1600" dirty="0">
                <a:solidFill>
                  <a:schemeClr val="tx1"/>
                </a:solidFill>
                <a:latin typeface="+mn-lt"/>
              </a:rPr>
              <a:t>means the route that substitutes the affected route is far less efficient</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This may also help to guide the </a:t>
            </a:r>
            <a:r>
              <a:rPr lang="en-GB" sz="1600" b="1" dirty="0">
                <a:solidFill>
                  <a:schemeClr val="tx1"/>
                </a:solidFill>
                <a:latin typeface="+mn-lt"/>
              </a:rPr>
              <a:t>prioritisation of adaptation funds </a:t>
            </a:r>
            <a:r>
              <a:rPr lang="en-GB" sz="1600" dirty="0">
                <a:solidFill>
                  <a:schemeClr val="tx1"/>
                </a:solidFill>
                <a:latin typeface="+mn-lt"/>
              </a:rPr>
              <a:t>to where there is a lack of network redundancy</a:t>
            </a:r>
          </a:p>
          <a:p>
            <a:pPr>
              <a:spcBef>
                <a:spcPts val="0"/>
              </a:spcBef>
              <a:buClr>
                <a:schemeClr val="dk1"/>
              </a:buClr>
              <a:buSzPts val="2800"/>
            </a:pPr>
            <a:endParaRPr lang="en-GB" sz="1800" dirty="0">
              <a:solidFill>
                <a:schemeClr val="tx1"/>
              </a:solidFill>
            </a:endParaRPr>
          </a:p>
        </p:txBody>
      </p:sp>
    </p:spTree>
    <p:extLst>
      <p:ext uri="{BB962C8B-B14F-4D97-AF65-F5344CB8AC3E}">
        <p14:creationId xmlns:p14="http://schemas.microsoft.com/office/powerpoint/2010/main" val="3951396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provides a comparison between direct and indirect infrastructure damages</a:t>
            </a:r>
          </a:p>
          <a:p>
            <a:pPr lvl="0" algn="l" rtl="0">
              <a:lnSpc>
                <a:spcPct val="90000"/>
              </a:lnSpc>
              <a:spcBef>
                <a:spcPts val="0"/>
              </a:spcBef>
              <a:spcAft>
                <a:spcPts val="0"/>
              </a:spcAft>
              <a:buClr>
                <a:schemeClr val="dk1"/>
              </a:buClr>
              <a:buSzPts val="2800"/>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Transport sector as an in-depth case study</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spTree>
    <p:extLst>
      <p:ext uri="{BB962C8B-B14F-4D97-AF65-F5344CB8AC3E}">
        <p14:creationId xmlns:p14="http://schemas.microsoft.com/office/powerpoint/2010/main" val="27972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buNone/>
            </a:pPr>
            <a:r>
              <a:rPr lang="en-GB" sz="1800" dirty="0">
                <a:solidFill>
                  <a:schemeClr val="tx1"/>
                </a:solidFill>
                <a:latin typeface="+mn-lt"/>
              </a:rPr>
              <a:t>Hall, Jim W., Jeroen C. J. H. </a:t>
            </a:r>
            <a:r>
              <a:rPr lang="en-GB" sz="1800" dirty="0" err="1">
                <a:solidFill>
                  <a:schemeClr val="tx1"/>
                </a:solidFill>
                <a:latin typeface="+mn-lt"/>
              </a:rPr>
              <a:t>Aerts</a:t>
            </a:r>
            <a:r>
              <a:rPr lang="en-GB" sz="1800" dirty="0">
                <a:solidFill>
                  <a:schemeClr val="tx1"/>
                </a:solidFill>
                <a:latin typeface="+mn-lt"/>
              </a:rPr>
              <a:t>, Bilal M. Ayyub, Stéphane </a:t>
            </a:r>
            <a:r>
              <a:rPr lang="en-GB" sz="1800" dirty="0" err="1">
                <a:solidFill>
                  <a:schemeClr val="tx1"/>
                </a:solidFill>
                <a:latin typeface="+mn-lt"/>
              </a:rPr>
              <a:t>Hallegatte</a:t>
            </a:r>
            <a:r>
              <a:rPr lang="en-GB" sz="1800" dirty="0">
                <a:solidFill>
                  <a:schemeClr val="tx1"/>
                </a:solidFill>
                <a:latin typeface="+mn-lt"/>
              </a:rPr>
              <a:t>, Mark Harvey, Xi Hu, </a:t>
            </a:r>
            <a:r>
              <a:rPr lang="en-GB" sz="1800" dirty="0" err="1">
                <a:solidFill>
                  <a:schemeClr val="tx1"/>
                </a:solidFill>
                <a:latin typeface="+mn-lt"/>
              </a:rPr>
              <a:t>Elco</a:t>
            </a:r>
            <a:r>
              <a:rPr lang="en-GB" sz="1800" dirty="0">
                <a:solidFill>
                  <a:schemeClr val="tx1"/>
                </a:solidFill>
                <a:latin typeface="+mn-lt"/>
              </a:rPr>
              <a:t> </a:t>
            </a:r>
            <a:r>
              <a:rPr lang="en-GB" sz="1800" dirty="0" err="1">
                <a:solidFill>
                  <a:schemeClr val="tx1"/>
                </a:solidFill>
                <a:latin typeface="+mn-lt"/>
              </a:rPr>
              <a:t>Koks</a:t>
            </a:r>
            <a:r>
              <a:rPr lang="en-GB" sz="1800" dirty="0">
                <a:solidFill>
                  <a:schemeClr val="tx1"/>
                </a:solidFill>
                <a:latin typeface="+mn-lt"/>
              </a:rPr>
              <a:t>, et al. 2019. “Adaptation of Infrastructure Systems: Background Paper for the Global Commission on Adaptation.” Global Commission on Adaptation. </a:t>
            </a:r>
            <a:r>
              <a:rPr lang="en-GB" sz="1800" dirty="0">
                <a:solidFill>
                  <a:schemeClr val="tx1"/>
                </a:solidFill>
                <a:latin typeface="+mn-lt"/>
                <a:hlinkClick r:id="rId3">
                  <a:extLst>
                    <a:ext uri="{A12FA001-AC4F-418D-AE19-62706E023703}">
                      <ahyp:hlinkClr xmlns:ahyp="http://schemas.microsoft.com/office/drawing/2018/hyperlinkcolor" val="tx"/>
                    </a:ext>
                  </a:extLst>
                </a:hlinkClick>
              </a:rPr>
              <a:t>https://gca.org/reports/adaptation-of-infrastructure-systems/</a:t>
            </a:r>
            <a:r>
              <a:rPr lang="en-GB" sz="1800" dirty="0">
                <a:solidFill>
                  <a:schemeClr val="tx1"/>
                </a:solidFill>
                <a:latin typeface="+mn-lt"/>
              </a:rPr>
              <a:t>.</a:t>
            </a:r>
          </a:p>
          <a:p>
            <a:pPr marL="0" indent="0">
              <a:buNone/>
            </a:pPr>
            <a:r>
              <a:rPr lang="en-GB" sz="1800" dirty="0" err="1">
                <a:solidFill>
                  <a:schemeClr val="tx1"/>
                </a:solidFill>
                <a:latin typeface="+mn-lt"/>
              </a:rPr>
              <a:t>Koks</a:t>
            </a:r>
            <a:r>
              <a:rPr lang="en-GB" sz="1800" dirty="0">
                <a:solidFill>
                  <a:schemeClr val="tx1"/>
                </a:solidFill>
                <a:latin typeface="+mn-lt"/>
              </a:rPr>
              <a:t>, </a:t>
            </a:r>
            <a:r>
              <a:rPr lang="en-GB" sz="1800" dirty="0" err="1">
                <a:solidFill>
                  <a:schemeClr val="tx1"/>
                </a:solidFill>
                <a:latin typeface="+mn-lt"/>
              </a:rPr>
              <a:t>Elco</a:t>
            </a:r>
            <a:r>
              <a:rPr lang="en-GB" sz="1800" dirty="0">
                <a:solidFill>
                  <a:schemeClr val="tx1"/>
                </a:solidFill>
                <a:latin typeface="+mn-lt"/>
              </a:rPr>
              <a:t>, J. </a:t>
            </a:r>
            <a:r>
              <a:rPr lang="en-GB" sz="1800" dirty="0" err="1">
                <a:solidFill>
                  <a:schemeClr val="tx1"/>
                </a:solidFill>
                <a:latin typeface="+mn-lt"/>
              </a:rPr>
              <a:t>Rozenberg</a:t>
            </a:r>
            <a:r>
              <a:rPr lang="en-GB" sz="1800" dirty="0">
                <a:solidFill>
                  <a:schemeClr val="tx1"/>
                </a:solidFill>
                <a:latin typeface="+mn-lt"/>
              </a:rPr>
              <a:t>, C. Zorn, M. </a:t>
            </a:r>
            <a:r>
              <a:rPr lang="en-GB" sz="1800" dirty="0" err="1">
                <a:solidFill>
                  <a:schemeClr val="tx1"/>
                </a:solidFill>
                <a:latin typeface="+mn-lt"/>
              </a:rPr>
              <a:t>Tariverdi</a:t>
            </a:r>
            <a:r>
              <a:rPr lang="en-GB" sz="1800" dirty="0">
                <a:solidFill>
                  <a:schemeClr val="tx1"/>
                </a:solidFill>
                <a:latin typeface="+mn-lt"/>
              </a:rPr>
              <a:t>, M. </a:t>
            </a:r>
            <a:r>
              <a:rPr lang="en-GB" sz="1800" dirty="0" err="1">
                <a:solidFill>
                  <a:schemeClr val="tx1"/>
                </a:solidFill>
                <a:latin typeface="+mn-lt"/>
              </a:rPr>
              <a:t>Vousdoukas</a:t>
            </a:r>
            <a:r>
              <a:rPr lang="en-GB" sz="1800" dirty="0">
                <a:solidFill>
                  <a:schemeClr val="tx1"/>
                </a:solidFill>
                <a:latin typeface="+mn-lt"/>
              </a:rPr>
              <a:t>, S. A. Fraser, J. W. Hall, and S. </a:t>
            </a:r>
            <a:r>
              <a:rPr lang="en-GB" sz="1800" dirty="0" err="1">
                <a:solidFill>
                  <a:schemeClr val="tx1"/>
                </a:solidFill>
                <a:latin typeface="+mn-lt"/>
              </a:rPr>
              <a:t>Hallegatte</a:t>
            </a:r>
            <a:r>
              <a:rPr lang="en-GB" sz="1800" dirty="0">
                <a:solidFill>
                  <a:schemeClr val="tx1"/>
                </a:solidFill>
                <a:latin typeface="+mn-lt"/>
              </a:rPr>
              <a:t>. 2019. “A global multi-hazard risk analysis of road and railway infrastructure assets.” Nature Communications. </a:t>
            </a:r>
            <a:r>
              <a:rPr lang="en-GB" sz="1800" dirty="0">
                <a:solidFill>
                  <a:schemeClr val="tx1"/>
                </a:solidFill>
                <a:latin typeface="+mn-lt"/>
                <a:hlinkClick r:id="rId4">
                  <a:extLst>
                    <a:ext uri="{A12FA001-AC4F-418D-AE19-62706E023703}">
                      <ahyp:hlinkClr xmlns:ahyp="http://schemas.microsoft.com/office/drawing/2018/hyperlinkcolor" val="tx"/>
                    </a:ext>
                  </a:extLst>
                </a:hlinkClick>
              </a:rPr>
              <a:t>https://doi.org/10.1038/s41467-019-10442-3</a:t>
            </a:r>
            <a:r>
              <a:rPr lang="en-GB" sz="1800" dirty="0">
                <a:solidFill>
                  <a:schemeClr val="tx1"/>
                </a:solidFill>
                <a:latin typeface="+mn-lt"/>
              </a:rPr>
              <a:t>.</a:t>
            </a:r>
          </a:p>
          <a:p>
            <a:pPr marL="0" indent="0">
              <a:buNone/>
            </a:pPr>
            <a:r>
              <a:rPr lang="en-GB" sz="1800" dirty="0">
                <a:solidFill>
                  <a:schemeClr val="tx1"/>
                </a:solidFill>
                <a:latin typeface="+mn-lt"/>
              </a:rPr>
              <a:t>Pant, R., </a:t>
            </a:r>
            <a:r>
              <a:rPr lang="en-GB" sz="1800" dirty="0" err="1">
                <a:solidFill>
                  <a:schemeClr val="tx1"/>
                </a:solidFill>
                <a:latin typeface="+mn-lt"/>
              </a:rPr>
              <a:t>Elco</a:t>
            </a:r>
            <a:r>
              <a:rPr lang="en-GB" sz="1800" dirty="0">
                <a:solidFill>
                  <a:schemeClr val="tx1"/>
                </a:solidFill>
                <a:latin typeface="+mn-lt"/>
              </a:rPr>
              <a:t> E. </a:t>
            </a:r>
            <a:r>
              <a:rPr lang="en-GB" sz="1800" dirty="0" err="1">
                <a:solidFill>
                  <a:schemeClr val="tx1"/>
                </a:solidFill>
                <a:latin typeface="+mn-lt"/>
              </a:rPr>
              <a:t>Koks</a:t>
            </a:r>
            <a:r>
              <a:rPr lang="en-GB" sz="1800" dirty="0">
                <a:solidFill>
                  <a:schemeClr val="tx1"/>
                </a:solidFill>
                <a:latin typeface="+mn-lt"/>
              </a:rPr>
              <a:t>, Tom Russell, and Jim W. Hall. 2018. “Transport Risks Analysis for The United Republic of Tanzania – Systemic vulnerability assessment of multi-modal transport networks.” Oxford: Oxford Infrastructure Analytics Ltd.</a:t>
            </a:r>
          </a:p>
          <a:p>
            <a:pPr marL="0" indent="0" algn="l">
              <a:buNone/>
            </a:pPr>
            <a:r>
              <a:rPr lang="en-GB" sz="1800" dirty="0">
                <a:solidFill>
                  <a:schemeClr val="tx1"/>
                </a:solidFill>
                <a:latin typeface="+mn-lt"/>
              </a:rPr>
              <a:t>Pant, R., S. Thacker, J. W. Hall, D. Alderson, and S. Barr. 2018. “Critical infrastructure impact assessment due to flood exposure.” In Journal of Flood Risk Management. </a:t>
            </a:r>
            <a:r>
              <a:rPr lang="en-GB" sz="1800" dirty="0">
                <a:solidFill>
                  <a:schemeClr val="tx1"/>
                </a:solidFill>
                <a:latin typeface="+mn-lt"/>
                <a:hlinkClick r:id="rId5">
                  <a:extLst>
                    <a:ext uri="{A12FA001-AC4F-418D-AE19-62706E023703}">
                      <ahyp:hlinkClr xmlns:ahyp="http://schemas.microsoft.com/office/drawing/2018/hyperlinkcolor" val="tx"/>
                    </a:ext>
                  </a:extLst>
                </a:hlinkClick>
              </a:rPr>
              <a:t>https://doi.org/10.1111/jfr3.12288</a:t>
            </a:r>
            <a:r>
              <a:rPr lang="en-GB" sz="18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Calculating direct asset damage and interruptions to network flows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Have </a:t>
            </a:r>
            <a:r>
              <a:rPr lang="en-GB" sz="2000" b="0" i="0" dirty="0">
                <a:solidFill>
                  <a:schemeClr val="tx1"/>
                </a:solidFill>
                <a:effectLst/>
              </a:rPr>
              <a:t>an overview of the full range of consequences of infrastructure failure</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Know t</a:t>
            </a:r>
            <a:r>
              <a:rPr lang="en-GB" sz="2000" b="0" i="0" dirty="0">
                <a:solidFill>
                  <a:schemeClr val="tx1"/>
                </a:solidFill>
                <a:effectLst/>
              </a:rPr>
              <a:t>he differences between direct and indirect damages </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rPr>
              <a:t>Have explored the impacts to dependent populations and economic activities</a:t>
            </a: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recognise society’s direct and indirect dependence on infrastructure</a:t>
            </a:r>
          </a:p>
          <a:p>
            <a:pPr marL="342900" indent="-342900" algn="l">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be able to quantify the number of people affected by disruptions for large-scale analysis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lang="sv-SE" dirty="0">
              <a:solidFill>
                <a:srgbClr val="C00000"/>
              </a:solidFill>
            </a:endParaRPr>
          </a:p>
        </p:txBody>
      </p:sp>
      <p:pic>
        <p:nvPicPr>
          <p:cNvPr id="6" name="Picture 5">
            <a:extLst>
              <a:ext uri="{FF2B5EF4-FFF2-40B4-BE49-F238E27FC236}">
                <a16:creationId xmlns:a16="http://schemas.microsoft.com/office/drawing/2014/main" id="{B24B17E5-0285-4502-88C6-3DD4354215F1}"/>
              </a:ext>
            </a:extLst>
          </p:cNvPr>
          <p:cNvPicPr>
            <a:picLocks noChangeAspect="1"/>
          </p:cNvPicPr>
          <p:nvPr/>
        </p:nvPicPr>
        <p:blipFill>
          <a:blip r:embed="rId3"/>
          <a:stretch>
            <a:fillRect/>
          </a:stretch>
        </p:blipFill>
        <p:spPr>
          <a:xfrm>
            <a:off x="6750850" y="1231900"/>
            <a:ext cx="3533677" cy="4712159"/>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2756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lecture examines infrastructure disruptions and their impact on the affected population</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It describes a method for estimating the population served by various infrastructure assets</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An overview is provided on considering the population indirectly served through interconnected systems</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A case study analyses the direct and indirect effects of flooding on the population in the Thames catchment area</a:t>
            </a:r>
            <a:endParaRPr lang="en-GB"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spTree>
    <p:extLst>
      <p:ext uri="{BB962C8B-B14F-4D97-AF65-F5344CB8AC3E}">
        <p14:creationId xmlns:p14="http://schemas.microsoft.com/office/powerpoint/2010/main" val="302586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Identifying which populations are served by infrastructure assets</a:t>
            </a:r>
            <a:endParaRPr lang="en-GB" sz="2000" b="1" i="0" dirty="0">
              <a:solidFill>
                <a:schemeClr val="accent5">
                  <a:lumMod val="60000"/>
                  <a:lumOff val="40000"/>
                </a:schemeClr>
              </a:solidFill>
              <a:effectLst/>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p:txBody>
      </p:sp>
      <p:pic>
        <p:nvPicPr>
          <p:cNvPr id="5" name="Picture 4">
            <a:extLst>
              <a:ext uri="{FF2B5EF4-FFF2-40B4-BE49-F238E27FC236}">
                <a16:creationId xmlns:a16="http://schemas.microsoft.com/office/drawing/2014/main" id="{3BDEB6CE-6805-4C28-8DD9-BB10D77A0A83}"/>
              </a:ext>
            </a:extLst>
          </p:cNvPr>
          <p:cNvPicPr>
            <a:picLocks noChangeAspect="1"/>
          </p:cNvPicPr>
          <p:nvPr/>
        </p:nvPicPr>
        <p:blipFill rotWithShape="1">
          <a:blip r:embed="rId3"/>
          <a:srcRect b="19300"/>
          <a:stretch/>
        </p:blipFill>
        <p:spPr>
          <a:xfrm>
            <a:off x="5469147" y="1639209"/>
            <a:ext cx="5884653" cy="3986892"/>
          </a:xfrm>
          <a:prstGeom prst="rect">
            <a:avLst/>
          </a:prstGeom>
        </p:spPr>
      </p:pic>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200" y="1151386"/>
            <a:ext cx="4027098"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marL="171450" indent="-171450" algn="l">
              <a:buSzPct val="120000"/>
              <a:buFont typeface="Arial" panose="020B0604020202020204" pitchFamily="34" charset="0"/>
              <a:buChar char="•"/>
            </a:pPr>
            <a:r>
              <a:rPr lang="en-GB" sz="1600" b="0" i="0" dirty="0">
                <a:solidFill>
                  <a:schemeClr val="tx1"/>
                </a:solidFill>
                <a:effectLst/>
                <a:latin typeface="+mn-lt"/>
              </a:rPr>
              <a:t>At large scales, data on which infrastructure assets serve which populations is largely unavailable</a:t>
            </a:r>
          </a:p>
          <a:p>
            <a:pPr marL="171450" indent="-171450" algn="l">
              <a:buSzPct val="120000"/>
              <a:buFont typeface="Arial" panose="020B0604020202020204" pitchFamily="34" charset="0"/>
              <a:buChar char="•"/>
            </a:pPr>
            <a:r>
              <a:rPr lang="en-GB" sz="1600" b="0" i="0" dirty="0">
                <a:solidFill>
                  <a:schemeClr val="tx1"/>
                </a:solidFill>
                <a:effectLst/>
                <a:latin typeface="+mn-lt"/>
              </a:rPr>
              <a:t>A technique that involves spatially partitioning the population served by different assets is often employed</a:t>
            </a:r>
          </a:p>
          <a:p>
            <a:pPr marL="171450" indent="-171450" algn="l">
              <a:buSzPct val="120000"/>
              <a:buFont typeface="Arial" panose="020B0604020202020204" pitchFamily="34" charset="0"/>
              <a:buChar char="•"/>
            </a:pPr>
            <a:r>
              <a:rPr lang="en-GB" sz="1600" b="1" i="0" dirty="0">
                <a:solidFill>
                  <a:schemeClr val="tx1"/>
                </a:solidFill>
                <a:effectLst/>
                <a:latin typeface="+mn-lt"/>
              </a:rPr>
              <a:t>Voronoi polygons </a:t>
            </a:r>
            <a:r>
              <a:rPr lang="en-GB" sz="1600" b="0" i="0" dirty="0">
                <a:solidFill>
                  <a:schemeClr val="tx1"/>
                </a:solidFill>
                <a:effectLst/>
                <a:latin typeface="+mn-lt"/>
              </a:rPr>
              <a:t>involve partitioning a plane with points into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polygons</a:t>
            </a:r>
            <a:r>
              <a:rPr lang="en-GB" sz="1600" b="0" i="0" dirty="0">
                <a:solidFill>
                  <a:schemeClr val="tx1"/>
                </a:solidFill>
                <a:effectLst/>
                <a:latin typeface="+mn-lt"/>
              </a:rPr>
              <a:t> such that each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polygon</a:t>
            </a:r>
            <a:r>
              <a:rPr lang="en-GB" sz="1600" b="0" i="0" dirty="0">
                <a:solidFill>
                  <a:schemeClr val="tx1"/>
                </a:solidFill>
                <a:effectLst/>
                <a:latin typeface="+mn-lt"/>
              </a:rPr>
              <a:t> contains</a:t>
            </a:r>
          </a:p>
          <a:p>
            <a:pPr marL="180975" algn="l">
              <a:buFont typeface="+mj-lt"/>
              <a:buAutoNum type="arabicPeriod"/>
            </a:pP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one</a:t>
            </a:r>
            <a:r>
              <a:rPr lang="en-GB" sz="1600" b="0" i="0" dirty="0">
                <a:solidFill>
                  <a:schemeClr val="tx1"/>
                </a:solidFill>
                <a:effectLst/>
                <a:latin typeface="+mn-lt"/>
              </a:rPr>
              <a:t> ‘generating point’ and </a:t>
            </a:r>
          </a:p>
          <a:p>
            <a:pPr marL="361950" indent="-180975" algn="l">
              <a:buFont typeface="+mj-lt"/>
              <a:buAutoNum type="arabicPeriod"/>
            </a:pPr>
            <a:r>
              <a:rPr lang="en-GB" sz="1600" b="0" i="0" dirty="0">
                <a:solidFill>
                  <a:schemeClr val="tx1"/>
                </a:solidFill>
                <a:effectLst/>
                <a:latin typeface="+mn-lt"/>
              </a:rPr>
              <a:t>points that are closer to its ‘generating point’ than to any other</a:t>
            </a:r>
            <a:endParaRPr lang="en-GB" sz="1600" dirty="0">
              <a:solidFill>
                <a:schemeClr val="tx1"/>
              </a:solidFill>
              <a:latin typeface="+mn-lt"/>
            </a:endParaRPr>
          </a:p>
          <a:p>
            <a:pPr marL="180975" algn="l"/>
            <a:r>
              <a:rPr lang="en-GB" sz="1600" b="0" i="0" dirty="0">
                <a:solidFill>
                  <a:schemeClr val="tx1"/>
                </a:solidFill>
                <a:effectLst/>
                <a:latin typeface="+mn-lt"/>
              </a:rPr>
              <a:t>By drawing Voronoi polygons around each asset, each asset is associated with a region within which all villages and towns will be closer to that asset than to any other</a:t>
            </a:r>
          </a:p>
          <a:p>
            <a:pPr>
              <a:spcBef>
                <a:spcPts val="0"/>
              </a:spcBef>
              <a:buClr>
                <a:schemeClr val="dk1"/>
              </a:buClr>
              <a:buSzPts val="2800"/>
            </a:pPr>
            <a:endParaRPr lang="en-GB" sz="1600" dirty="0">
              <a:solidFill>
                <a:schemeClr val="tx1"/>
              </a:solidFill>
              <a:latin typeface="+mn-lt"/>
            </a:endParaRPr>
          </a:p>
          <a:p>
            <a:pPr>
              <a:spcBef>
                <a:spcPts val="0"/>
              </a:spcBef>
              <a:buClr>
                <a:schemeClr val="dk1"/>
              </a:buClr>
              <a:buSzPts val="2800"/>
            </a:pPr>
            <a:endParaRPr lang="en-GB" sz="1600" b="1" dirty="0">
              <a:solidFill>
                <a:schemeClr val="tx1"/>
              </a:solidFill>
              <a:latin typeface="+mn-lt"/>
            </a:endParaRPr>
          </a:p>
          <a:p>
            <a:pPr>
              <a:spcBef>
                <a:spcPts val="0"/>
              </a:spcBef>
              <a:buClr>
                <a:schemeClr val="dk1"/>
              </a:buClr>
              <a:buSzPts val="2800"/>
            </a:pPr>
            <a:endParaRPr lang="en-GB" sz="2000" b="1" dirty="0">
              <a:solidFill>
                <a:schemeClr val="accent5">
                  <a:lumMod val="60000"/>
                  <a:lumOff val="40000"/>
                </a:schemeClr>
              </a:solidFill>
            </a:endParaRPr>
          </a:p>
        </p:txBody>
      </p:sp>
      <p:sp>
        <p:nvSpPr>
          <p:cNvPr id="8" name="TextBox 7">
            <a:extLst>
              <a:ext uri="{FF2B5EF4-FFF2-40B4-BE49-F238E27FC236}">
                <a16:creationId xmlns:a16="http://schemas.microsoft.com/office/drawing/2014/main" id="{6D0CBC1F-68E1-4B29-9390-E4A714DBC32E}"/>
              </a:ext>
            </a:extLst>
          </p:cNvPr>
          <p:cNvSpPr txBox="1"/>
          <p:nvPr/>
        </p:nvSpPr>
        <p:spPr>
          <a:xfrm>
            <a:off x="5364192" y="5768363"/>
            <a:ext cx="6094562" cy="246221"/>
          </a:xfrm>
          <a:prstGeom prst="rect">
            <a:avLst/>
          </a:prstGeom>
          <a:noFill/>
        </p:spPr>
        <p:txBody>
          <a:bodyPr wrap="square">
            <a:spAutoFit/>
          </a:bodyPr>
          <a:lstStyle/>
          <a:p>
            <a:pPr algn="r"/>
            <a:r>
              <a:rPr lang="en-GB" sz="1000" i="1" dirty="0">
                <a:solidFill>
                  <a:srgbClr val="444444"/>
                </a:solidFill>
                <a:latin typeface="+mn-lt"/>
              </a:rPr>
              <a:t>(Pant et al. 2018)</a:t>
            </a:r>
          </a:p>
        </p:txBody>
      </p:sp>
    </p:spTree>
    <p:extLst>
      <p:ext uri="{BB962C8B-B14F-4D97-AF65-F5344CB8AC3E}">
        <p14:creationId xmlns:p14="http://schemas.microsoft.com/office/powerpoint/2010/main" val="427634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9539378"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Identifying which populations are indirectly served by infrastructure assets</a:t>
            </a:r>
            <a:endParaRPr lang="en-GB" sz="2000" dirty="0">
              <a:solidFill>
                <a:srgbClr val="444444"/>
              </a:solidFill>
              <a:latin typeface="+mn-lt"/>
            </a:endParaRPr>
          </a:p>
          <a:p>
            <a:pPr marL="285750" lvl="0" indent="-285750">
              <a:buSzPts val="2800"/>
              <a:buFont typeface="Arial" panose="020B0604020202020204" pitchFamily="34" charset="0"/>
              <a:buChar char="•"/>
            </a:pPr>
            <a:endParaRPr lang="en-GB" sz="18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pic>
        <p:nvPicPr>
          <p:cNvPr id="4" name="Picture 3">
            <a:extLst>
              <a:ext uri="{FF2B5EF4-FFF2-40B4-BE49-F238E27FC236}">
                <a16:creationId xmlns:a16="http://schemas.microsoft.com/office/drawing/2014/main" id="{669E64AB-B1A2-49A5-A755-101E65B000E4}"/>
              </a:ext>
            </a:extLst>
          </p:cNvPr>
          <p:cNvPicPr>
            <a:picLocks noChangeAspect="1"/>
          </p:cNvPicPr>
          <p:nvPr/>
        </p:nvPicPr>
        <p:blipFill>
          <a:blip r:embed="rId3"/>
          <a:stretch>
            <a:fillRect/>
          </a:stretch>
        </p:blipFill>
        <p:spPr>
          <a:xfrm>
            <a:off x="1121352" y="1945808"/>
            <a:ext cx="8973071" cy="4213244"/>
          </a:xfrm>
          <a:prstGeom prst="rect">
            <a:avLst/>
          </a:prstGeom>
        </p:spPr>
      </p:pic>
      <p:sp>
        <p:nvSpPr>
          <p:cNvPr id="9" name="TextBox 8">
            <a:extLst>
              <a:ext uri="{FF2B5EF4-FFF2-40B4-BE49-F238E27FC236}">
                <a16:creationId xmlns:a16="http://schemas.microsoft.com/office/drawing/2014/main" id="{9FD7F2F5-B64C-4F78-871E-39396955B38B}"/>
              </a:ext>
            </a:extLst>
          </p:cNvPr>
          <p:cNvSpPr txBox="1"/>
          <p:nvPr/>
        </p:nvSpPr>
        <p:spPr>
          <a:xfrm>
            <a:off x="5552536" y="6159052"/>
            <a:ext cx="6094428" cy="215444"/>
          </a:xfrm>
          <a:prstGeom prst="rect">
            <a:avLst/>
          </a:prstGeom>
          <a:noFill/>
        </p:spPr>
        <p:txBody>
          <a:bodyPr wrap="square">
            <a:spAutoFit/>
          </a:bodyPr>
          <a:lstStyle/>
          <a:p>
            <a:pPr algn="r"/>
            <a:r>
              <a:rPr lang="en-GB" sz="800" i="1" dirty="0">
                <a:solidFill>
                  <a:srgbClr val="444444"/>
                </a:solidFill>
                <a:latin typeface="+mn-lt"/>
              </a:rPr>
              <a:t>(Pant et al. 2020)</a:t>
            </a:r>
          </a:p>
        </p:txBody>
      </p:sp>
    </p:spTree>
    <p:extLst>
      <p:ext uri="{BB962C8B-B14F-4D97-AF65-F5344CB8AC3E}">
        <p14:creationId xmlns:p14="http://schemas.microsoft.com/office/powerpoint/2010/main" val="218857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Consequences for criticality analysis and decision-making</a:t>
            </a: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1" y="1599682"/>
            <a:ext cx="9875807"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GB" sz="1200" b="0" i="0" dirty="0">
              <a:solidFill>
                <a:srgbClr val="444444"/>
              </a:solidFill>
              <a:effectLst/>
              <a:latin typeface="Open Sans" panose="020B0606030504020204" pitchFamily="34" charset="0"/>
            </a:endParaRPr>
          </a:p>
          <a:p>
            <a:pPr algn="l"/>
            <a:endParaRPr lang="en-GB" sz="1200" dirty="0">
              <a:solidFill>
                <a:srgbClr val="444444"/>
              </a:solidFill>
              <a:latin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a:t>
            </a:r>
            <a:r>
              <a:rPr lang="en-GB" sz="1600" b="1" i="0" dirty="0">
                <a:solidFill>
                  <a:schemeClr val="tx1"/>
                </a:solidFill>
                <a:effectLst/>
                <a:latin typeface="+mn-lt"/>
              </a:rPr>
              <a:t>populations served both directly and indirectly by individual assets </a:t>
            </a:r>
            <a:r>
              <a:rPr lang="en-GB" sz="1600" b="0" i="0" dirty="0">
                <a:solidFill>
                  <a:schemeClr val="tx1"/>
                </a:solidFill>
                <a:effectLst/>
                <a:latin typeface="+mn-lt"/>
              </a:rPr>
              <a:t>provides an indication of the population exposed to asset failure, and thus the criticality of different assets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For example, the criticality of an electricity substation can be calculated by combining:</a:t>
            </a:r>
          </a:p>
          <a:p>
            <a:pPr marL="630238" indent="-342900" algn="l">
              <a:buFont typeface="+mj-lt"/>
              <a:buAutoNum type="arabicPeriod"/>
            </a:pPr>
            <a:r>
              <a:rPr lang="en-GB" sz="1600" b="1" i="0" dirty="0">
                <a:solidFill>
                  <a:schemeClr val="tx1"/>
                </a:solidFill>
                <a:effectLst/>
                <a:latin typeface="+mn-lt"/>
              </a:rPr>
              <a:t>The number of customers it serves directly </a:t>
            </a:r>
            <a:r>
              <a:rPr lang="en-GB" sz="1600" b="0" i="0" dirty="0">
                <a:solidFill>
                  <a:schemeClr val="tx1"/>
                </a:solidFill>
                <a:effectLst/>
                <a:latin typeface="+mn-lt"/>
              </a:rPr>
              <a:t>(that are potentially exposed to electricity asset failure) by assigning Voronoi polygons to individual electricity substation assets</a:t>
            </a:r>
          </a:p>
          <a:p>
            <a:pPr marL="630238" indent="-342900" algn="l">
              <a:buFont typeface="+mj-lt"/>
              <a:buAutoNum type="arabicPeriod"/>
            </a:pPr>
            <a:r>
              <a:rPr lang="en-GB" sz="1600" b="1" i="0" dirty="0">
                <a:solidFill>
                  <a:schemeClr val="tx1"/>
                </a:solidFill>
                <a:effectLst/>
                <a:latin typeface="+mn-lt"/>
              </a:rPr>
              <a:t>The number of customers that are served by other infrastructure systems </a:t>
            </a:r>
            <a:r>
              <a:rPr lang="en-GB" sz="1600" b="0" i="0" dirty="0">
                <a:solidFill>
                  <a:schemeClr val="tx1"/>
                </a:solidFill>
                <a:effectLst/>
                <a:latin typeface="+mn-lt"/>
              </a:rPr>
              <a:t>supplied by that electricity substation, such as gas, water, wastewater and telecommunications infrastructure</a:t>
            </a:r>
          </a:p>
          <a:p>
            <a:pPr marL="285750" indent="-285750" algn="l">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This metric can be used to guide decision-making by </a:t>
            </a:r>
            <a:r>
              <a:rPr lang="en-GB" sz="1600" b="1" i="0" dirty="0">
                <a:solidFill>
                  <a:schemeClr val="tx1"/>
                </a:solidFill>
                <a:effectLst/>
                <a:latin typeface="+mn-lt"/>
              </a:rPr>
              <a:t>prioritising the most ‘critical’ assets </a:t>
            </a:r>
            <a:r>
              <a:rPr lang="en-GB" sz="1600" b="0" i="0" dirty="0">
                <a:solidFill>
                  <a:schemeClr val="tx1"/>
                </a:solidFill>
                <a:effectLst/>
                <a:latin typeface="+mn-lt"/>
              </a:rPr>
              <a:t>for improvement works</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p:txBody>
      </p:sp>
    </p:spTree>
    <p:extLst>
      <p:ext uri="{BB962C8B-B14F-4D97-AF65-F5344CB8AC3E}">
        <p14:creationId xmlns:p14="http://schemas.microsoft.com/office/powerpoint/2010/main" val="276136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39149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Putting it into practice</a:t>
            </a:r>
            <a:endParaRPr lang="en-GB" sz="2000" dirty="0">
              <a:solidFill>
                <a:schemeClr val="tx1"/>
              </a:solidFill>
            </a:endParaRPr>
          </a:p>
          <a:p>
            <a:pPr algn="l"/>
            <a:endParaRPr lang="en-GB" sz="1400" b="0" i="0" dirty="0">
              <a:solidFill>
                <a:srgbClr val="444444"/>
              </a:solidFill>
              <a:effectLst/>
              <a:latin typeface="Open Sans" panose="020B0606030504020204" pitchFamily="34" charset="0"/>
            </a:endParaRPr>
          </a:p>
          <a:p>
            <a:pPr algn="l"/>
            <a:endParaRPr lang="en-GB" sz="1200" b="0" i="0" dirty="0">
              <a:solidFill>
                <a:srgbClr val="444444"/>
              </a:solidFill>
              <a:effectLst/>
              <a:latin typeface="Open Sans" panose="020B0606030504020204" pitchFamily="34" charset="0"/>
            </a:endParaRPr>
          </a:p>
          <a:p>
            <a:pPr marL="171450" indent="-171450" algn="l">
              <a:buSzPct val="120000"/>
              <a:buFont typeface="Arial" panose="020B0604020202020204" pitchFamily="34" charset="0"/>
              <a:buChar char="•"/>
            </a:pPr>
            <a:r>
              <a:rPr lang="en-GB" sz="1600" b="0" i="0" dirty="0">
                <a:solidFill>
                  <a:schemeClr val="tx1"/>
                </a:solidFill>
                <a:effectLst/>
                <a:latin typeface="+mn-lt"/>
              </a:rPr>
              <a:t>The number of </a:t>
            </a:r>
            <a:r>
              <a:rPr lang="en-GB" sz="1600" b="1" i="0" dirty="0">
                <a:solidFill>
                  <a:schemeClr val="tx1"/>
                </a:solidFill>
                <a:effectLst/>
                <a:latin typeface="+mn-lt"/>
              </a:rPr>
              <a:t>domestic customers exposed to the direct flood-induced disruption </a:t>
            </a:r>
            <a:r>
              <a:rPr lang="en-GB" sz="1600" b="0" i="0" dirty="0">
                <a:solidFill>
                  <a:schemeClr val="tx1"/>
                </a:solidFill>
                <a:effectLst/>
                <a:latin typeface="+mn-lt"/>
              </a:rPr>
              <a:t>for a range of infrastructures, from electricity to water to telecoms, as well as to </a:t>
            </a:r>
            <a:r>
              <a:rPr lang="en-GB" sz="1600" b="1" i="0" dirty="0">
                <a:solidFill>
                  <a:schemeClr val="tx1"/>
                </a:solidFill>
                <a:effectLst/>
                <a:latin typeface="+mn-lt"/>
              </a:rPr>
              <a:t>asset disruption caused indirectly by flooding </a:t>
            </a:r>
            <a:r>
              <a:rPr lang="en-GB" sz="1600" b="0" i="0" dirty="0">
                <a:solidFill>
                  <a:schemeClr val="tx1"/>
                </a:solidFill>
                <a:effectLst/>
                <a:latin typeface="+mn-lt"/>
              </a:rPr>
              <a:t>as a result on network connections, was calculated</a:t>
            </a:r>
          </a:p>
          <a:p>
            <a:pPr marL="171450" indent="-171450" algn="l">
              <a:buSzPct val="120000"/>
              <a:buFont typeface="Arial" panose="020B0604020202020204" pitchFamily="34" charset="0"/>
              <a:buChar char="•"/>
            </a:pPr>
            <a:endParaRPr lang="en-GB" sz="1600" b="0" i="0" dirty="0">
              <a:solidFill>
                <a:schemeClr val="tx1"/>
              </a:solidFill>
              <a:effectLst/>
              <a:latin typeface="+mn-lt"/>
            </a:endParaRPr>
          </a:p>
          <a:p>
            <a:pPr algn="l"/>
            <a:endParaRPr lang="en-GB" sz="1200" dirty="0">
              <a:solidFill>
                <a:srgbClr val="444444"/>
              </a:solidFill>
              <a:latin typeface="Open Sans" panose="020B0606030504020204" pitchFamily="34" charset="0"/>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pic>
        <p:nvPicPr>
          <p:cNvPr id="4" name="Picture 3">
            <a:extLst>
              <a:ext uri="{FF2B5EF4-FFF2-40B4-BE49-F238E27FC236}">
                <a16:creationId xmlns:a16="http://schemas.microsoft.com/office/drawing/2014/main" id="{84486A3D-57A9-4997-B30C-2A70D8742195}"/>
              </a:ext>
            </a:extLst>
          </p:cNvPr>
          <p:cNvPicPr>
            <a:picLocks noChangeAspect="1"/>
          </p:cNvPicPr>
          <p:nvPr/>
        </p:nvPicPr>
        <p:blipFill>
          <a:blip r:embed="rId3"/>
          <a:stretch>
            <a:fillRect/>
          </a:stretch>
        </p:blipFill>
        <p:spPr>
          <a:xfrm>
            <a:off x="4637872" y="1050861"/>
            <a:ext cx="6094562" cy="5074236"/>
          </a:xfrm>
          <a:prstGeom prst="rect">
            <a:avLst/>
          </a:prstGeom>
        </p:spPr>
      </p:pic>
      <p:sp>
        <p:nvSpPr>
          <p:cNvPr id="8" name="TextBox 7">
            <a:extLst>
              <a:ext uri="{FF2B5EF4-FFF2-40B4-BE49-F238E27FC236}">
                <a16:creationId xmlns:a16="http://schemas.microsoft.com/office/drawing/2014/main" id="{9B8DB043-5C76-4EEC-ABDB-0D5B5E1E05A8}"/>
              </a:ext>
            </a:extLst>
          </p:cNvPr>
          <p:cNvSpPr txBox="1"/>
          <p:nvPr/>
        </p:nvSpPr>
        <p:spPr>
          <a:xfrm>
            <a:off x="4753155" y="6015562"/>
            <a:ext cx="6094562" cy="246221"/>
          </a:xfrm>
          <a:prstGeom prst="rect">
            <a:avLst/>
          </a:prstGeom>
          <a:noFill/>
        </p:spPr>
        <p:txBody>
          <a:bodyPr wrap="square">
            <a:spAutoFit/>
          </a:bodyPr>
          <a:lstStyle/>
          <a:p>
            <a:pPr algn="r"/>
            <a:r>
              <a:rPr lang="en-GB" sz="1000" i="1" dirty="0">
                <a:solidFill>
                  <a:srgbClr val="444444"/>
                </a:solidFill>
                <a:latin typeface="+mn-lt"/>
              </a:rPr>
              <a:t>(Pant et al. 2018)</a:t>
            </a:r>
          </a:p>
        </p:txBody>
      </p:sp>
    </p:spTree>
    <p:extLst>
      <p:ext uri="{BB962C8B-B14F-4D97-AF65-F5344CB8AC3E}">
        <p14:creationId xmlns:p14="http://schemas.microsoft.com/office/powerpoint/2010/main" val="328448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How infrastructure failures disrupt dependent populations</a:t>
            </a: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Direct and indirect reliance on infrastructure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How to to estimate the number of people affected by such disruptions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2000" dirty="0">
                <a:latin typeface="+mn-lt"/>
              </a:rPr>
              <a:t>Pant, R., Tom </a:t>
            </a:r>
            <a:r>
              <a:rPr lang="en-GB" sz="2000" dirty="0"/>
              <a:t>Russell</a:t>
            </a:r>
            <a:r>
              <a:rPr lang="en-GB" sz="2000" dirty="0">
                <a:latin typeface="+mn-lt"/>
              </a:rPr>
              <a:t>, Conrad Zorn, Edward Oughton, and Jim W. Hall. 2020. “Resilience study research for NIC - Systems analysis of interdependent network vulnerabilities.” Oxford, UK: Environmental Change Institute, Oxford University.</a:t>
            </a:r>
            <a:endParaRPr lang="en-GB" sz="2000" dirty="0">
              <a:latin typeface="+mn-lt"/>
              <a:ea typeface="Calibri"/>
              <a:cs typeface="Calibri"/>
            </a:endParaRPr>
          </a:p>
          <a:p>
            <a:pPr marL="0" indent="0" algn="l">
              <a:buNone/>
            </a:pPr>
            <a:r>
              <a:rPr lang="en-GB" sz="2000" dirty="0">
                <a:solidFill>
                  <a:schemeClr val="tx1"/>
                </a:solidFill>
                <a:latin typeface="+mn-lt"/>
              </a:rPr>
              <a:t>Pant, R., S. Thacker, J. W. Hall, D. Alderson, and S. Barr. 2018. “Critical infrastructure impact assessment due to flood exposure.” In Journal of Flood Risk Management.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https://doi.org/10.1111/jfr3.12288</a:t>
            </a:r>
            <a:r>
              <a:rPr lang="en-GB" sz="20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4.3 </a:t>
            </a:r>
            <a:r>
              <a:rPr lang="en-GB" dirty="0">
                <a:solidFill>
                  <a:srgbClr val="C00000"/>
                </a:solidFill>
              </a:rPr>
              <a:t> Calculating disruptions to end-users</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indent="-342900" algn="l">
              <a:buFont typeface="Arial" panose="020B0604020202020204" pitchFamily="34" charset="0"/>
              <a:buChar char="•"/>
            </a:pPr>
            <a:r>
              <a:rPr lang="en-GB" sz="2000" b="0" i="0" dirty="0">
                <a:solidFill>
                  <a:schemeClr val="tx1"/>
                </a:solidFill>
                <a:effectLst/>
                <a:latin typeface="+mn-lt"/>
              </a:rPr>
              <a:t>To recognise how various economic activities depend on infrastructure services</a:t>
            </a:r>
          </a:p>
          <a:p>
            <a:pPr marL="342900" indent="-342900" algn="l">
              <a:buFont typeface="Arial" panose="020B0604020202020204" pitchFamily="34" charset="0"/>
              <a:buChar char="•"/>
            </a:pPr>
            <a:endParaRPr lang="en-GB" sz="2000" b="0" i="0" dirty="0">
              <a:solidFill>
                <a:schemeClr val="tx1"/>
              </a:solidFill>
              <a:effectLst/>
              <a:latin typeface="+mn-lt"/>
            </a:endParaRPr>
          </a:p>
          <a:p>
            <a:pPr marL="342900" indent="-342900" algn="l">
              <a:buFont typeface="Arial" panose="020B0604020202020204" pitchFamily="34" charset="0"/>
              <a:buChar char="•"/>
            </a:pPr>
            <a:r>
              <a:rPr lang="en-GB" sz="2000" b="0" i="0" dirty="0">
                <a:solidFill>
                  <a:schemeClr val="tx1"/>
                </a:solidFill>
                <a:effectLst/>
                <a:latin typeface="+mn-lt"/>
              </a:rPr>
              <a:t>To quantify the macro-economic impacts of infrastructure disruptions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pic>
        <p:nvPicPr>
          <p:cNvPr id="4" name="Picture 3">
            <a:extLst>
              <a:ext uri="{FF2B5EF4-FFF2-40B4-BE49-F238E27FC236}">
                <a16:creationId xmlns:a16="http://schemas.microsoft.com/office/drawing/2014/main" id="{5F545F70-33AF-439D-A0A9-B712E4DA3E65}"/>
              </a:ext>
            </a:extLst>
          </p:cNvPr>
          <p:cNvPicPr>
            <a:picLocks noChangeAspect="1"/>
          </p:cNvPicPr>
          <p:nvPr/>
        </p:nvPicPr>
        <p:blipFill rotWithShape="1">
          <a:blip r:embed="rId3"/>
          <a:srcRect l="17407" r="37099"/>
          <a:stretch/>
        </p:blipFill>
        <p:spPr>
          <a:xfrm>
            <a:off x="6840747" y="1231900"/>
            <a:ext cx="3752491" cy="4622555"/>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65152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800" b="0" i="0" dirty="0">
                <a:solidFill>
                  <a:schemeClr val="tx1"/>
                </a:solidFill>
                <a:effectLst/>
                <a:latin typeface="+mn-lt"/>
              </a:rPr>
              <a:t>When infrastructure disruptions impact businesses, they have </a:t>
            </a:r>
            <a:r>
              <a:rPr lang="en-GB" sz="1800" b="1" i="0" dirty="0">
                <a:solidFill>
                  <a:schemeClr val="tx1"/>
                </a:solidFill>
                <a:effectLst/>
                <a:latin typeface="+mn-lt"/>
              </a:rPr>
              <a:t>cascading macro-economic impacts</a:t>
            </a:r>
            <a:r>
              <a:rPr lang="en-GB" sz="1800" b="0" i="0" dirty="0">
                <a:solidFill>
                  <a:schemeClr val="tx1"/>
                </a:solidFill>
                <a:effectLst/>
                <a:latin typeface="+mn-lt"/>
              </a:rPr>
              <a:t>. This can occur in a variety of ways:</a:t>
            </a:r>
          </a:p>
          <a:p>
            <a:pPr marL="447675" algn="l">
              <a:buFont typeface="+mj-lt"/>
              <a:buAutoNum type="arabicPeriod"/>
            </a:pPr>
            <a:r>
              <a:rPr lang="en-GB" sz="1800" b="0" i="0" dirty="0">
                <a:solidFill>
                  <a:schemeClr val="tx1"/>
                </a:solidFill>
                <a:effectLst/>
                <a:latin typeface="+mn-lt"/>
              </a:rPr>
              <a:t>Many factory operations require a </a:t>
            </a:r>
            <a:r>
              <a:rPr lang="en-GB" sz="1800" b="1" i="0" dirty="0">
                <a:solidFill>
                  <a:schemeClr val="tx1"/>
                </a:solidFill>
                <a:effectLst/>
                <a:latin typeface="+mn-lt"/>
              </a:rPr>
              <a:t>reliable supply of water and electricity</a:t>
            </a:r>
            <a:r>
              <a:rPr lang="en-GB" sz="1800" b="0" i="0" dirty="0">
                <a:solidFill>
                  <a:schemeClr val="tx1"/>
                </a:solidFill>
                <a:effectLst/>
                <a:latin typeface="+mn-lt"/>
              </a:rPr>
              <a:t>. If factory operations are disrupted due to power or water supply cuts, this may cause further ripple effects through supply chains (</a:t>
            </a:r>
            <a:r>
              <a:rPr lang="en-GB" sz="1800" b="0" i="0" dirty="0" err="1">
                <a:solidFill>
                  <a:schemeClr val="tx1"/>
                </a:solidFill>
                <a:effectLst/>
                <a:latin typeface="+mn-lt"/>
              </a:rPr>
              <a:t>Koks</a:t>
            </a:r>
            <a:r>
              <a:rPr lang="en-GB" sz="1800" b="0" i="0" dirty="0">
                <a:solidFill>
                  <a:schemeClr val="tx1"/>
                </a:solidFill>
                <a:effectLst/>
                <a:latin typeface="+mn-lt"/>
              </a:rPr>
              <a:t> et al. 2019)</a:t>
            </a:r>
          </a:p>
          <a:p>
            <a:pPr marL="447675" algn="l">
              <a:buFont typeface="+mj-lt"/>
              <a:buAutoNum type="arabicPeriod"/>
            </a:pPr>
            <a:r>
              <a:rPr lang="en-GB" sz="1800" b="0" i="0" dirty="0">
                <a:solidFill>
                  <a:schemeClr val="tx1"/>
                </a:solidFill>
                <a:effectLst/>
                <a:latin typeface="+mn-lt"/>
              </a:rPr>
              <a:t>As a key node of </a:t>
            </a:r>
            <a:r>
              <a:rPr lang="en-GB" sz="1800" b="1" i="0" dirty="0">
                <a:solidFill>
                  <a:schemeClr val="tx1"/>
                </a:solidFill>
                <a:effectLst/>
                <a:latin typeface="+mn-lt"/>
              </a:rPr>
              <a:t>supply chains</a:t>
            </a:r>
            <a:r>
              <a:rPr lang="en-GB" sz="1800" b="0" i="0" dirty="0">
                <a:solidFill>
                  <a:schemeClr val="tx1"/>
                </a:solidFill>
                <a:effectLst/>
                <a:latin typeface="+mn-lt"/>
              </a:rPr>
              <a:t>, when port infrastructure is disrupted, the flow of goods will also be disrupted, possibly </a:t>
            </a:r>
            <a:r>
              <a:rPr lang="en-GB" sz="1800" b="1" i="0" dirty="0">
                <a:solidFill>
                  <a:schemeClr val="tx1"/>
                </a:solidFill>
                <a:effectLst/>
                <a:latin typeface="+mn-lt"/>
              </a:rPr>
              <a:t>across large scales </a:t>
            </a:r>
            <a:r>
              <a:rPr lang="en-GB" sz="1800" b="0" i="0" dirty="0">
                <a:solidFill>
                  <a:schemeClr val="tx1"/>
                </a:solidFill>
                <a:effectLst/>
                <a:latin typeface="+mn-lt"/>
              </a:rPr>
              <a:t>(</a:t>
            </a:r>
            <a:r>
              <a:rPr lang="en-GB" sz="1800" b="0" i="0" dirty="0" err="1">
                <a:solidFill>
                  <a:schemeClr val="tx1"/>
                </a:solidFill>
                <a:effectLst/>
                <a:latin typeface="+mn-lt"/>
              </a:rPr>
              <a:t>Verschuur</a:t>
            </a:r>
            <a:r>
              <a:rPr lang="en-GB" sz="1800" b="0" i="0" dirty="0">
                <a:solidFill>
                  <a:schemeClr val="tx1"/>
                </a:solidFill>
                <a:effectLst/>
                <a:latin typeface="+mn-lt"/>
              </a:rPr>
              <a:t>, </a:t>
            </a:r>
            <a:r>
              <a:rPr lang="en-GB" sz="1800" b="0" i="0" dirty="0" err="1">
                <a:solidFill>
                  <a:schemeClr val="tx1"/>
                </a:solidFill>
                <a:effectLst/>
                <a:latin typeface="+mn-lt"/>
              </a:rPr>
              <a:t>Koks</a:t>
            </a:r>
            <a:r>
              <a:rPr lang="en-GB" sz="1800" b="0" i="0" dirty="0">
                <a:solidFill>
                  <a:schemeClr val="tx1"/>
                </a:solidFill>
                <a:effectLst/>
                <a:latin typeface="+mn-lt"/>
              </a:rPr>
              <a:t>, and Hall 2021)</a:t>
            </a:r>
          </a:p>
          <a:p>
            <a:pPr marL="447675" algn="l">
              <a:buFont typeface="+mj-lt"/>
              <a:buAutoNum type="arabicPeriod"/>
            </a:pPr>
            <a:r>
              <a:rPr lang="en-GB" sz="1800" b="0" i="0" dirty="0">
                <a:solidFill>
                  <a:schemeClr val="tx1"/>
                </a:solidFill>
                <a:effectLst/>
                <a:latin typeface="+mn-lt"/>
              </a:rPr>
              <a:t>A more nuanced example would be the </a:t>
            </a:r>
            <a:r>
              <a:rPr lang="en-GB" sz="1800" b="1" i="0" dirty="0">
                <a:solidFill>
                  <a:schemeClr val="tx1"/>
                </a:solidFill>
                <a:effectLst/>
                <a:latin typeface="+mn-lt"/>
              </a:rPr>
              <a:t>potential impact of future droughts on cooling water shortages</a:t>
            </a:r>
            <a:r>
              <a:rPr lang="en-GB" sz="1800" b="0" i="0" dirty="0">
                <a:solidFill>
                  <a:schemeClr val="tx1"/>
                </a:solidFill>
                <a:effectLst/>
                <a:latin typeface="+mn-lt"/>
              </a:rPr>
              <a:t> to thermo-electric power plants, and the potential consequences of that for increasing electricity prices in the future (Byers et al. 2020)</a:t>
            </a:r>
          </a:p>
          <a:p>
            <a:pPr algn="l"/>
            <a:r>
              <a:rPr lang="en-GB" sz="1800" b="0" i="0" dirty="0">
                <a:solidFill>
                  <a:schemeClr val="tx1"/>
                </a:solidFill>
                <a:effectLst/>
                <a:latin typeface="+mn-lt"/>
              </a:rPr>
              <a:t>It is important to understand the full cost of infrastructure service disruptions </a:t>
            </a:r>
            <a:r>
              <a:rPr lang="en-GB" sz="1800" b="1" i="0" dirty="0">
                <a:solidFill>
                  <a:schemeClr val="tx1"/>
                </a:solidFill>
                <a:effectLst/>
                <a:latin typeface="+mn-lt"/>
              </a:rPr>
              <a:t>to prioritise funding for adaptation</a:t>
            </a:r>
            <a:endParaRPr lang="en-GB" sz="2000" b="1"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22308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63217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recognise that infrastructure failures may propagate to affect other infrastructure assets, dependent populations and the economy</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recognise the importance of considering the indirect impacts of infrastructure failures, as well as disruptions to people and the economy, for risk analysis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a:t>
            </a:r>
            <a:r>
              <a:rPr lang="sv-SE" sz="2800" dirty="0">
                <a:solidFill>
                  <a:srgbClr val="C00000"/>
                </a:solidFill>
              </a:rPr>
              <a:t>1 </a:t>
            </a:r>
            <a:r>
              <a:rPr lang="en-GB" sz="2800" dirty="0">
                <a:solidFill>
                  <a:srgbClr val="C00000"/>
                </a:solidFill>
              </a:rPr>
              <a:t>Introduction to calculating damage and disruption</a:t>
            </a:r>
            <a:endParaRPr sz="2800" dirty="0">
              <a:solidFill>
                <a:srgbClr val="C00000"/>
              </a:solidFill>
            </a:endParaRPr>
          </a:p>
        </p:txBody>
      </p:sp>
      <p:pic>
        <p:nvPicPr>
          <p:cNvPr id="4" name="Picture 3">
            <a:extLst>
              <a:ext uri="{FF2B5EF4-FFF2-40B4-BE49-F238E27FC236}">
                <a16:creationId xmlns:a16="http://schemas.microsoft.com/office/drawing/2014/main" id="{731A79B7-52B4-438F-AECC-2FC5CB30C9A4}"/>
              </a:ext>
            </a:extLst>
          </p:cNvPr>
          <p:cNvPicPr>
            <a:picLocks noChangeAspect="1"/>
          </p:cNvPicPr>
          <p:nvPr/>
        </p:nvPicPr>
        <p:blipFill rotWithShape="1">
          <a:blip r:embed="rId3"/>
          <a:srcRect b="4822"/>
          <a:stretch/>
        </p:blipFill>
        <p:spPr>
          <a:xfrm>
            <a:off x="7342243" y="1404424"/>
            <a:ext cx="3352734" cy="4780711"/>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056963" cy="471215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2000" b="1" dirty="0">
                <a:solidFill>
                  <a:schemeClr val="accent5">
                    <a:lumMod val="60000"/>
                    <a:lumOff val="40000"/>
                  </a:schemeClr>
                </a:solidFill>
              </a:rPr>
              <a:t>Input-Output modelling</a:t>
            </a:r>
          </a:p>
          <a:p>
            <a:pPr lvl="0">
              <a:spcBef>
                <a:spcPts val="0"/>
              </a:spcBef>
              <a:buClr>
                <a:schemeClr val="dk1"/>
              </a:buClr>
              <a:buSzPts val="2800"/>
            </a:pPr>
            <a:endParaRPr lang="en-GB" sz="1800" b="1" dirty="0">
              <a:solidFill>
                <a:schemeClr val="accent5">
                  <a:lumMod val="60000"/>
                  <a:lumOff val="40000"/>
                </a:schemeClr>
              </a:solidFill>
              <a:latin typeface="+mn-lt"/>
            </a:endParaRPr>
          </a:p>
          <a:p>
            <a:pPr lvl="0">
              <a:spcBef>
                <a:spcPts val="0"/>
              </a:spcBef>
              <a:buClr>
                <a:schemeClr val="dk1"/>
              </a:buClr>
              <a:buSzPts val="2800"/>
            </a:pPr>
            <a:endParaRPr lang="en-GB" sz="1600" dirty="0">
              <a:solidFill>
                <a:srgbClr val="444444"/>
              </a:solidFill>
              <a:latin typeface="+mn-lt"/>
            </a:endParaRPr>
          </a:p>
          <a:p>
            <a:pPr lvl="0" algn="l" rtl="0">
              <a:lnSpc>
                <a:spcPct val="90000"/>
              </a:lnSpc>
              <a:spcBef>
                <a:spcPts val="0"/>
              </a:spcBef>
              <a:spcAft>
                <a:spcPts val="0"/>
              </a:spcAft>
              <a:buClr>
                <a:schemeClr val="dk1"/>
              </a:buClr>
              <a:buSzPts val="2800"/>
            </a:pPr>
            <a:endParaRPr lang="en-GB" sz="1800" dirty="0">
              <a:solidFill>
                <a:srgbClr val="444444"/>
              </a:solidFill>
              <a:latin typeface="+mn-lt"/>
            </a:endParaRPr>
          </a:p>
          <a:p>
            <a:pPr marL="342900" indent="-342900">
              <a:buSzPct val="120000"/>
              <a:buFont typeface="Arial" panose="020B0604020202020204" pitchFamily="34" charset="0"/>
              <a:buChar char="•"/>
            </a:pPr>
            <a:r>
              <a:rPr lang="en-GB" sz="2000" b="1" dirty="0">
                <a:solidFill>
                  <a:schemeClr val="tx1"/>
                </a:solidFill>
              </a:rPr>
              <a:t>Input-Output (IO) tables </a:t>
            </a:r>
            <a:r>
              <a:rPr lang="en-GB" sz="2000" dirty="0">
                <a:solidFill>
                  <a:schemeClr val="tx1"/>
                </a:solidFill>
              </a:rPr>
              <a:t>illustrate transactions between various production sectors and are used for assessing economic impacts from changes in production</a:t>
            </a:r>
          </a:p>
          <a:p>
            <a:pPr marL="342900" indent="-342900">
              <a:buSzPct val="120000"/>
              <a:buFont typeface="Arial" panose="020B0604020202020204" pitchFamily="34" charset="0"/>
              <a:buChar char="•"/>
            </a:pPr>
            <a:r>
              <a:rPr lang="en-GB" sz="2000" dirty="0">
                <a:solidFill>
                  <a:schemeClr val="tx1"/>
                </a:solidFill>
              </a:rPr>
              <a:t>IO impact assessments quantify the </a:t>
            </a:r>
            <a:r>
              <a:rPr lang="en-GB" sz="2000" b="1" dirty="0">
                <a:solidFill>
                  <a:schemeClr val="tx1"/>
                </a:solidFill>
              </a:rPr>
              <a:t>economic effects </a:t>
            </a:r>
            <a:r>
              <a:rPr lang="en-GB" sz="2000" dirty="0">
                <a:solidFill>
                  <a:schemeClr val="tx1"/>
                </a:solidFill>
              </a:rPr>
              <a:t>on dependent sectors when there are changes in production from one sector</a:t>
            </a:r>
          </a:p>
          <a:p>
            <a:pPr marL="342900" indent="-342900">
              <a:buSzPct val="120000"/>
              <a:buFont typeface="Arial" panose="020B0604020202020204" pitchFamily="34" charset="0"/>
              <a:buChar char="•"/>
            </a:pPr>
            <a:r>
              <a:rPr lang="en-GB" sz="2000" dirty="0">
                <a:solidFill>
                  <a:schemeClr val="tx1"/>
                </a:solidFill>
              </a:rPr>
              <a:t>Infrastructure disruptions can interrupt production and other economic activities, leading to economic </a:t>
            </a:r>
            <a:r>
              <a:rPr lang="en-GB" sz="2000" b="1" dirty="0">
                <a:solidFill>
                  <a:schemeClr val="tx1"/>
                </a:solidFill>
              </a:rPr>
              <a:t>losses</a:t>
            </a:r>
          </a:p>
          <a:p>
            <a:pPr marL="342900" indent="-342900">
              <a:buSzPct val="120000"/>
              <a:buFont typeface="Arial" panose="020B0604020202020204" pitchFamily="34" charset="0"/>
              <a:buChar char="•"/>
            </a:pPr>
            <a:r>
              <a:rPr lang="en-GB" sz="2000" dirty="0">
                <a:solidFill>
                  <a:schemeClr val="tx1"/>
                </a:solidFill>
              </a:rPr>
              <a:t>There is a growing integration of IO impact assessments with spatial infrastructure network models to measure </a:t>
            </a:r>
            <a:r>
              <a:rPr lang="en-GB" sz="2000" b="1" dirty="0">
                <a:solidFill>
                  <a:schemeClr val="tx1"/>
                </a:solidFill>
              </a:rPr>
              <a:t>indirect economic losses from infrastructure failures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266932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993619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Macro-economic impacts of port disruption</a:t>
            </a:r>
          </a:p>
          <a:p>
            <a:pPr marL="285750" indent="-285750" algn="l">
              <a:buFont typeface="Arial" panose="020B0604020202020204" pitchFamily="34" charset="0"/>
              <a:buChar char="•"/>
            </a:pPr>
            <a:endParaRPr lang="en-GB" sz="2000" b="0" i="0" dirty="0">
              <a:solidFill>
                <a:srgbClr val="444444"/>
              </a:solidFill>
              <a:effectLst/>
              <a:latin typeface="+mn-lt"/>
            </a:endParaRPr>
          </a:p>
          <a:p>
            <a:pPr marL="285750" indent="-285750" algn="l">
              <a:buSzPct val="120000"/>
              <a:buFont typeface="Arial" panose="020B0604020202020204" pitchFamily="34" charset="0"/>
              <a:buChar char="•"/>
            </a:pPr>
            <a:r>
              <a:rPr lang="en-GB" sz="1800" b="0" i="0" dirty="0" err="1">
                <a:solidFill>
                  <a:schemeClr val="tx1"/>
                </a:solidFill>
                <a:effectLst/>
                <a:latin typeface="+mn-lt"/>
              </a:rPr>
              <a:t>Verschuur</a:t>
            </a:r>
            <a:r>
              <a:rPr lang="en-GB" sz="1800" b="0" i="0" dirty="0">
                <a:solidFill>
                  <a:schemeClr val="tx1"/>
                </a:solidFill>
                <a:effectLst/>
                <a:latin typeface="+mn-lt"/>
              </a:rPr>
              <a:t>, </a:t>
            </a:r>
            <a:r>
              <a:rPr lang="en-GB" sz="1800" b="0" i="0" dirty="0" err="1">
                <a:solidFill>
                  <a:schemeClr val="tx1"/>
                </a:solidFill>
                <a:effectLst/>
                <a:latin typeface="+mn-lt"/>
              </a:rPr>
              <a:t>Koks</a:t>
            </a:r>
            <a:r>
              <a:rPr lang="en-GB" sz="1800" b="0" i="0" dirty="0">
                <a:solidFill>
                  <a:schemeClr val="tx1"/>
                </a:solidFill>
                <a:effectLst/>
                <a:latin typeface="+mn-lt"/>
              </a:rPr>
              <a:t>, and Hall (2021) used IO tables to perform a criticality analysis of port and maritime transport networks globally with respect to their interdependency with global supply-chains</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Several </a:t>
            </a:r>
            <a:r>
              <a:rPr lang="en-GB" sz="1800" b="1" i="0" dirty="0">
                <a:solidFill>
                  <a:schemeClr val="tx1"/>
                </a:solidFill>
                <a:effectLst/>
                <a:latin typeface="+mn-lt"/>
              </a:rPr>
              <a:t>low-income countries and island </a:t>
            </a:r>
            <a:r>
              <a:rPr lang="en-GB" sz="1800" b="0" i="0" dirty="0">
                <a:solidFill>
                  <a:schemeClr val="tx1"/>
                </a:solidFill>
                <a:effectLst/>
                <a:latin typeface="+mn-lt"/>
              </a:rPr>
              <a:t>states were often </a:t>
            </a:r>
            <a:r>
              <a:rPr lang="en-GB" sz="1800" b="1" i="0" dirty="0">
                <a:solidFill>
                  <a:schemeClr val="tx1"/>
                </a:solidFill>
                <a:effectLst/>
                <a:latin typeface="+mn-lt"/>
              </a:rPr>
              <a:t>more dependent on maritime transport through one or two key ports </a:t>
            </a:r>
            <a:r>
              <a:rPr lang="en-GB" sz="1800" b="0" i="0" dirty="0">
                <a:solidFill>
                  <a:schemeClr val="tx1"/>
                </a:solidFill>
                <a:effectLst/>
                <a:latin typeface="+mn-lt"/>
              </a:rPr>
              <a:t>than higher income countries</a:t>
            </a:r>
          </a:p>
          <a:p>
            <a:pPr marL="285750" indent="-285750" algn="l">
              <a:buSzPct val="120000"/>
              <a:buFont typeface="Arial" panose="020B0604020202020204" pitchFamily="34" charset="0"/>
              <a:buChar char="•"/>
            </a:pPr>
            <a:r>
              <a:rPr lang="en-GB" sz="1800" b="0" i="0" dirty="0">
                <a:solidFill>
                  <a:schemeClr val="tx1"/>
                </a:solidFill>
                <a:effectLst/>
                <a:latin typeface="+mn-lt"/>
              </a:rPr>
              <a:t>Countries such as the Congo, Malta, Mauritius and Tanzania, had 20.3-43.5% of their economic activity dependent on trade flows flowing through a single port</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On a global scale 9.3% of the total industry output depends upon trade flowing through the top 10 ports, with the port of Shanghai alone embedding 1.7% of global output</a:t>
            </a:r>
          </a:p>
          <a:p>
            <a:pPr marL="285750" indent="-285750" algn="l">
              <a:buSzPct val="120000"/>
              <a:buFont typeface="Arial" panose="020B0604020202020204" pitchFamily="34" charset="0"/>
              <a:buChar char="•"/>
            </a:pPr>
            <a:r>
              <a:rPr lang="en-GB" sz="1800" b="1" dirty="0">
                <a:solidFill>
                  <a:schemeClr val="tx1"/>
                </a:solidFill>
                <a:latin typeface="+mn-lt"/>
              </a:rPr>
              <a:t>L</a:t>
            </a:r>
            <a:r>
              <a:rPr lang="en-GB" sz="1800" b="1" i="0" dirty="0">
                <a:solidFill>
                  <a:schemeClr val="tx1"/>
                </a:solidFill>
                <a:effectLst/>
                <a:latin typeface="+mn-lt"/>
              </a:rPr>
              <a:t>arge macro-economic impacts, both on a national and global scale, could be expected when ports are affected by climatic extremes</a:t>
            </a:r>
          </a:p>
          <a:p>
            <a:pPr marL="285750" indent="-285750" algn="l">
              <a:buFont typeface="Arial" panose="020B0604020202020204" pitchFamily="34" charset="0"/>
              <a:buChar char="•"/>
            </a:pPr>
            <a:endParaRPr lang="en-GB" sz="1800" dirty="0">
              <a:solidFill>
                <a:srgbClr val="444444"/>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3550741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Macro-economic impacts of electricity disruption</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
        <p:nvSpPr>
          <p:cNvPr id="5" name="TextBox 4">
            <a:extLst>
              <a:ext uri="{FF2B5EF4-FFF2-40B4-BE49-F238E27FC236}">
                <a16:creationId xmlns:a16="http://schemas.microsoft.com/office/drawing/2014/main" id="{405D3AC9-9D1A-4DE5-9206-75A8E49F4BEA}"/>
              </a:ext>
            </a:extLst>
          </p:cNvPr>
          <p:cNvSpPr txBox="1"/>
          <p:nvPr/>
        </p:nvSpPr>
        <p:spPr>
          <a:xfrm>
            <a:off x="838201" y="1682151"/>
            <a:ext cx="4390748" cy="452431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0" i="0" dirty="0" err="1">
                <a:solidFill>
                  <a:schemeClr val="tx1"/>
                </a:solidFill>
                <a:effectLst/>
                <a:latin typeface="+mn-lt"/>
              </a:rPr>
              <a:t>Koks</a:t>
            </a:r>
            <a:r>
              <a:rPr lang="en-GB" sz="1600" b="0" i="0" dirty="0">
                <a:solidFill>
                  <a:schemeClr val="tx1"/>
                </a:solidFill>
                <a:effectLst/>
                <a:latin typeface="+mn-lt"/>
              </a:rPr>
              <a:t> et al. (2019) </a:t>
            </a:r>
            <a:r>
              <a:rPr lang="en-GB" sz="1600" b="0" i="0" dirty="0" err="1">
                <a:solidFill>
                  <a:schemeClr val="tx1"/>
                </a:solidFill>
                <a:effectLst/>
                <a:latin typeface="+mn-lt"/>
              </a:rPr>
              <a:t>analyzed</a:t>
            </a:r>
            <a:r>
              <a:rPr lang="en-GB" sz="1600" b="0" i="0" dirty="0">
                <a:solidFill>
                  <a:schemeClr val="tx1"/>
                </a:solidFill>
                <a:effectLst/>
                <a:latin typeface="+mn-lt"/>
              </a:rPr>
              <a:t> the impact of </a:t>
            </a:r>
            <a:r>
              <a:rPr lang="en-GB" sz="1600" b="1" i="0" dirty="0">
                <a:solidFill>
                  <a:schemeClr val="tx1"/>
                </a:solidFill>
                <a:effectLst/>
                <a:latin typeface="+mn-lt"/>
              </a:rPr>
              <a:t>flooding on electricity infrastructure </a:t>
            </a:r>
            <a:r>
              <a:rPr lang="en-GB" sz="1600" b="0" i="0" dirty="0">
                <a:solidFill>
                  <a:schemeClr val="tx1"/>
                </a:solidFill>
                <a:effectLst/>
                <a:latin typeface="+mn-lt"/>
              </a:rPr>
              <a:t>in southeast England, revealing that supply disruptions significantly affected macro-economic losses across 37 regions in the UK</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study examined the effects of a </a:t>
            </a:r>
            <a:r>
              <a:rPr lang="en-GB" sz="1600" b="1" i="0" dirty="0">
                <a:solidFill>
                  <a:schemeClr val="tx1"/>
                </a:solidFill>
                <a:effectLst/>
                <a:latin typeface="+mn-lt"/>
              </a:rPr>
              <a:t>1 in 1,000-year flood event</a:t>
            </a:r>
            <a:r>
              <a:rPr lang="en-GB" sz="1600" b="0" i="0" dirty="0">
                <a:solidFill>
                  <a:schemeClr val="tx1"/>
                </a:solidFill>
                <a:effectLst/>
                <a:latin typeface="+mn-lt"/>
              </a:rPr>
              <a:t>, finding that business disruptions due to electricity failures could be magnified by a factor of 23 at the local level</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Nationally, including electricity failure in the loss assessment led to potential daily direct </a:t>
            </a:r>
            <a:r>
              <a:rPr lang="en-GB" sz="1600" b="1" i="0" dirty="0">
                <a:solidFill>
                  <a:schemeClr val="tx1"/>
                </a:solidFill>
                <a:effectLst/>
                <a:latin typeface="+mn-lt"/>
              </a:rPr>
              <a:t>output flow losses increasing </a:t>
            </a:r>
            <a:r>
              <a:rPr lang="en-GB" sz="1600" b="0" i="0" dirty="0">
                <a:solidFill>
                  <a:schemeClr val="tx1"/>
                </a:solidFill>
                <a:effectLst/>
                <a:latin typeface="+mn-lt"/>
              </a:rPr>
              <a:t>up to a factor of 33, and total output flow losses increasing up to a factor of 3</a:t>
            </a:r>
          </a:p>
        </p:txBody>
      </p:sp>
      <p:pic>
        <p:nvPicPr>
          <p:cNvPr id="6" name="Picture 5">
            <a:extLst>
              <a:ext uri="{FF2B5EF4-FFF2-40B4-BE49-F238E27FC236}">
                <a16:creationId xmlns:a16="http://schemas.microsoft.com/office/drawing/2014/main" id="{C2CB98BF-4008-426C-942D-FD1D84290F04}"/>
              </a:ext>
            </a:extLst>
          </p:cNvPr>
          <p:cNvPicPr>
            <a:picLocks noChangeAspect="1"/>
          </p:cNvPicPr>
          <p:nvPr/>
        </p:nvPicPr>
        <p:blipFill>
          <a:blip r:embed="rId3"/>
          <a:stretch>
            <a:fillRect/>
          </a:stretch>
        </p:blipFill>
        <p:spPr>
          <a:xfrm>
            <a:off x="5497899" y="1588851"/>
            <a:ext cx="5509407" cy="4325397"/>
          </a:xfrm>
          <a:prstGeom prst="rect">
            <a:avLst/>
          </a:prstGeom>
        </p:spPr>
      </p:pic>
      <p:sp>
        <p:nvSpPr>
          <p:cNvPr id="11" name="TextBox 10">
            <a:extLst>
              <a:ext uri="{FF2B5EF4-FFF2-40B4-BE49-F238E27FC236}">
                <a16:creationId xmlns:a16="http://schemas.microsoft.com/office/drawing/2014/main" id="{24CA7BEC-4F52-46B1-AA17-F1A2D3976D16}"/>
              </a:ext>
            </a:extLst>
          </p:cNvPr>
          <p:cNvSpPr txBox="1"/>
          <p:nvPr/>
        </p:nvSpPr>
        <p:spPr>
          <a:xfrm>
            <a:off x="5497899" y="5814856"/>
            <a:ext cx="5271268" cy="246221"/>
          </a:xfrm>
          <a:prstGeom prst="rect">
            <a:avLst/>
          </a:prstGeom>
          <a:noFill/>
        </p:spPr>
        <p:txBody>
          <a:bodyPr wrap="square">
            <a:spAutoFit/>
          </a:bodyPr>
          <a:lstStyle/>
          <a:p>
            <a:pPr algn="r"/>
            <a:r>
              <a:rPr lang="en-GB" sz="1000" i="1" dirty="0">
                <a:solidFill>
                  <a:srgbClr val="444444"/>
                </a:solidFill>
                <a:latin typeface="+mn-lt"/>
              </a:rPr>
              <a:t>(Koks et al. 2019)</a:t>
            </a:r>
          </a:p>
        </p:txBody>
      </p:sp>
    </p:spTree>
    <p:extLst>
      <p:ext uri="{BB962C8B-B14F-4D97-AF65-F5344CB8AC3E}">
        <p14:creationId xmlns:p14="http://schemas.microsoft.com/office/powerpoint/2010/main" val="261010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Drought impacts on energy prices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Infrastructure asset failures, particularly in transport, water, and energy, can have significant </a:t>
            </a:r>
            <a:r>
              <a:rPr lang="en-GB" sz="1800" b="1" i="0" dirty="0">
                <a:solidFill>
                  <a:schemeClr val="tx1"/>
                </a:solidFill>
                <a:effectLst/>
                <a:latin typeface="+mn-lt"/>
              </a:rPr>
              <a:t>macro-economic impacts due to their interdependence </a:t>
            </a:r>
            <a:r>
              <a:rPr lang="en-GB" sz="1800" b="0" i="0" dirty="0">
                <a:solidFill>
                  <a:schemeClr val="tx1"/>
                </a:solidFill>
                <a:effectLst/>
                <a:latin typeface="+mn-lt"/>
              </a:rPr>
              <a:t>on various economic activities</a:t>
            </a:r>
          </a:p>
          <a:p>
            <a:pPr marL="285750" indent="-285750" algn="l">
              <a:buSzPct val="120000"/>
              <a:buFont typeface="Arial" panose="020B0604020202020204" pitchFamily="34" charset="0"/>
              <a:buChar char="•"/>
            </a:pPr>
            <a:r>
              <a:rPr lang="en-GB" sz="1800" b="0" i="0" dirty="0">
                <a:solidFill>
                  <a:schemeClr val="tx1"/>
                </a:solidFill>
                <a:effectLst/>
                <a:latin typeface="+mn-lt"/>
              </a:rPr>
              <a:t>Climate hazards can affect both the resources provided by infrastructure systems and the prices of commodities, resulting in </a:t>
            </a:r>
            <a:r>
              <a:rPr lang="en-GB" sz="1800" b="1" i="0" dirty="0">
                <a:solidFill>
                  <a:schemeClr val="tx1"/>
                </a:solidFill>
                <a:effectLst/>
                <a:latin typeface="+mn-lt"/>
              </a:rPr>
              <a:t>macro-economic ripple effects</a:t>
            </a:r>
          </a:p>
          <a:p>
            <a:pPr marL="285750" indent="-285750" algn="l">
              <a:buSzPct val="120000"/>
              <a:buFont typeface="Arial" panose="020B0604020202020204" pitchFamily="34" charset="0"/>
              <a:buChar char="•"/>
            </a:pPr>
            <a:r>
              <a:rPr lang="en-GB" sz="1800" b="1" i="0" dirty="0">
                <a:solidFill>
                  <a:schemeClr val="tx1"/>
                </a:solidFill>
                <a:effectLst/>
                <a:latin typeface="+mn-lt"/>
              </a:rPr>
              <a:t>Thermo-electric power plants</a:t>
            </a:r>
            <a:r>
              <a:rPr lang="en-GB" sz="1800" b="0" i="0" dirty="0">
                <a:solidFill>
                  <a:schemeClr val="tx1"/>
                </a:solidFill>
                <a:effectLst/>
                <a:latin typeface="+mn-lt"/>
              </a:rPr>
              <a:t>, which rely heavily on water for cooling, </a:t>
            </a:r>
            <a:r>
              <a:rPr lang="en-GB" sz="1800" b="1" i="0" dirty="0">
                <a:solidFill>
                  <a:schemeClr val="tx1"/>
                </a:solidFill>
                <a:effectLst/>
                <a:latin typeface="+mn-lt"/>
              </a:rPr>
              <a:t>are vulnerable to shortages and rising temperatures</a:t>
            </a:r>
            <a:r>
              <a:rPr lang="en-GB" sz="1800" b="0" i="0" dirty="0">
                <a:solidFill>
                  <a:schemeClr val="tx1"/>
                </a:solidFill>
                <a:effectLst/>
                <a:latin typeface="+mn-lt"/>
              </a:rPr>
              <a:t>, potentially reducing electricity generation</a:t>
            </a:r>
          </a:p>
          <a:p>
            <a:pPr marL="285750" indent="-285750" algn="l">
              <a:buSzPct val="120000"/>
              <a:buFont typeface="Arial" panose="020B0604020202020204" pitchFamily="34" charset="0"/>
              <a:buChar char="•"/>
            </a:pPr>
            <a:r>
              <a:rPr lang="en-GB" sz="1800" b="0" i="0" dirty="0">
                <a:solidFill>
                  <a:schemeClr val="tx1"/>
                </a:solidFill>
                <a:effectLst/>
                <a:latin typeface="+mn-lt"/>
              </a:rPr>
              <a:t>A study by Byers et al. (2020) projected that future droughts could lead to increased electricity prices in the UK, with annual macro-economic impacts estimated between GBP29-66 million</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103974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rgbClr val="1C1C1C"/>
                </a:solidFill>
                <a:effectLst/>
                <a:latin typeface="+mn-lt"/>
              </a:rPr>
              <a:t>Relationship between infrastructure services and the economy</a:t>
            </a:r>
          </a:p>
          <a:p>
            <a:pPr marL="285750" indent="-285750">
              <a:buSzPct val="120000"/>
              <a:buFont typeface="Arial" panose="020B0604020202020204" pitchFamily="34" charset="0"/>
              <a:buChar char="•"/>
            </a:pPr>
            <a:endParaRPr lang="en-GB" sz="2000" b="0" i="0" dirty="0">
              <a:solidFill>
                <a:srgbClr val="1C1C1C"/>
              </a:solidFill>
              <a:effectLst/>
              <a:latin typeface="+mn-lt"/>
            </a:endParaRPr>
          </a:p>
          <a:p>
            <a:pPr marL="285750" indent="-285750">
              <a:buSzPct val="120000"/>
              <a:buFont typeface="Arial" panose="020B0604020202020204" pitchFamily="34" charset="0"/>
              <a:buChar char="•"/>
            </a:pPr>
            <a:r>
              <a:rPr lang="en-GB" sz="2000" b="0" i="0" dirty="0">
                <a:solidFill>
                  <a:srgbClr val="1C1C1C"/>
                </a:solidFill>
                <a:effectLst/>
                <a:latin typeface="+mn-lt"/>
              </a:rPr>
              <a:t>Case studies that demonstrate how to measure the economic impacts of infrastructure failures</a:t>
            </a:r>
          </a:p>
          <a:p>
            <a:pPr marL="285750" indent="-285750">
              <a:buSzPct val="120000"/>
              <a:buFont typeface="Arial" panose="020B0604020202020204" pitchFamily="34" charset="0"/>
              <a:buChar char="•"/>
            </a:pPr>
            <a:endParaRPr lang="en-GB" sz="2000" b="0" i="0" dirty="0">
              <a:solidFill>
                <a:srgbClr val="1C1C1C"/>
              </a:solidFill>
              <a:effectLst/>
              <a:latin typeface="+mn-lt"/>
            </a:endParaRPr>
          </a:p>
          <a:p>
            <a:pPr marL="285750" indent="-285750">
              <a:buSzPct val="120000"/>
              <a:buFont typeface="Arial" panose="020B0604020202020204" pitchFamily="34" charset="0"/>
              <a:buChar char="•"/>
            </a:pPr>
            <a:r>
              <a:rPr lang="en-GB" sz="2000" b="0" i="0" dirty="0">
                <a:solidFill>
                  <a:srgbClr val="1C1C1C"/>
                </a:solidFill>
                <a:effectLst/>
                <a:latin typeface="+mn-lt"/>
              </a:rPr>
              <a:t>Dependence of economic activities on infrastructure and be able to evaluate the macroeconomic effects of disruptions</a:t>
            </a:r>
            <a:endParaRPr lang="en-GB" sz="44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0" indent="0" algn="l">
              <a:buNone/>
            </a:pPr>
            <a:r>
              <a:rPr lang="en-GB" sz="2000" b="0" i="0" dirty="0">
                <a:solidFill>
                  <a:schemeClr val="tx1"/>
                </a:solidFill>
                <a:effectLst/>
                <a:latin typeface="+mn-lt"/>
              </a:rPr>
              <a:t>Byers, Edward A., Gemma </a:t>
            </a:r>
            <a:r>
              <a:rPr lang="en-GB" sz="2000" b="0" i="0" dirty="0" err="1">
                <a:solidFill>
                  <a:schemeClr val="tx1"/>
                </a:solidFill>
                <a:effectLst/>
                <a:latin typeface="+mn-lt"/>
              </a:rPr>
              <a:t>Coxon</a:t>
            </a:r>
            <a:r>
              <a:rPr lang="en-GB" sz="2000" b="0" i="0" dirty="0">
                <a:solidFill>
                  <a:schemeClr val="tx1"/>
                </a:solidFill>
                <a:effectLst/>
                <a:latin typeface="+mn-lt"/>
              </a:rPr>
              <a:t>, Jim Freer, and Jim W. Hall. 2020. “Drought and climate change impacts on cooling water shortages and electricity prices in Great Britain.” </a:t>
            </a:r>
            <a:r>
              <a:rPr lang="en-GB" sz="2000" b="0" i="1" dirty="0">
                <a:solidFill>
                  <a:schemeClr val="tx1"/>
                </a:solidFill>
                <a:effectLst/>
                <a:latin typeface="+mn-lt"/>
              </a:rPr>
              <a:t>Nature Communications</a:t>
            </a:r>
            <a:r>
              <a:rPr lang="en-GB" sz="2000" b="0" i="0" dirty="0">
                <a:solidFill>
                  <a:schemeClr val="tx1"/>
                </a:solidFill>
                <a:effectLst/>
                <a:latin typeface="+mn-lt"/>
              </a:rPr>
              <a:t>. </a:t>
            </a:r>
            <a:r>
              <a:rPr lang="en-GB" sz="20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https://doi.org/10.1038/s41467-020-16012-2</a:t>
            </a:r>
            <a:r>
              <a:rPr lang="en-GB" sz="2000" b="0" i="0" dirty="0">
                <a:solidFill>
                  <a:schemeClr val="tx1"/>
                </a:solidFill>
                <a:effectLst/>
                <a:latin typeface="+mn-lt"/>
              </a:rPr>
              <a:t>.</a:t>
            </a:r>
          </a:p>
          <a:p>
            <a:pPr marL="0" indent="0" algn="l">
              <a:buNone/>
            </a:pPr>
            <a:r>
              <a:rPr lang="en-GB" sz="2000" b="0" i="0" dirty="0" err="1">
                <a:solidFill>
                  <a:schemeClr val="tx1"/>
                </a:solidFill>
                <a:effectLst/>
                <a:latin typeface="+mn-lt"/>
              </a:rPr>
              <a:t>Koks</a:t>
            </a:r>
            <a:r>
              <a:rPr lang="en-GB" sz="2000" b="0" i="0" dirty="0">
                <a:solidFill>
                  <a:schemeClr val="tx1"/>
                </a:solidFill>
                <a:effectLst/>
                <a:latin typeface="+mn-lt"/>
              </a:rPr>
              <a:t>, </a:t>
            </a:r>
            <a:r>
              <a:rPr lang="en-GB" sz="2000" b="0" i="0" dirty="0" err="1">
                <a:solidFill>
                  <a:schemeClr val="tx1"/>
                </a:solidFill>
                <a:effectLst/>
                <a:latin typeface="+mn-lt"/>
              </a:rPr>
              <a:t>Elco</a:t>
            </a:r>
            <a:r>
              <a:rPr lang="en-GB" sz="2000" b="0" i="0" dirty="0">
                <a:solidFill>
                  <a:schemeClr val="tx1"/>
                </a:solidFill>
                <a:effectLst/>
                <a:latin typeface="+mn-lt"/>
              </a:rPr>
              <a:t>, Raghav Pant, Scott Thacker, and Jim W. Hall. 2019. “Understanding Business Disruption and Economic Losses Due to Electricity Failures and Flooding.” </a:t>
            </a:r>
            <a:r>
              <a:rPr lang="en-GB" sz="2000" b="0" i="1" dirty="0">
                <a:solidFill>
                  <a:schemeClr val="tx1"/>
                </a:solidFill>
                <a:effectLst/>
                <a:latin typeface="+mn-lt"/>
              </a:rPr>
              <a:t>International Journal of Disaster Risk Science</a:t>
            </a:r>
            <a:r>
              <a:rPr lang="en-GB" sz="2000" b="0" i="0" dirty="0">
                <a:solidFill>
                  <a:schemeClr val="tx1"/>
                </a:solidFill>
                <a:effectLst/>
                <a:latin typeface="+mn-lt"/>
              </a:rPr>
              <a:t>. </a:t>
            </a:r>
            <a:r>
              <a:rPr lang="en-GB" sz="20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https://doi.org/10.1007/s13753-019-00236-y</a:t>
            </a:r>
            <a:r>
              <a:rPr lang="en-GB" sz="2000" b="0" i="0" dirty="0">
                <a:solidFill>
                  <a:schemeClr val="tx1"/>
                </a:solidFill>
                <a:effectLst/>
                <a:latin typeface="+mn-lt"/>
              </a:rPr>
              <a:t>.</a:t>
            </a:r>
          </a:p>
          <a:p>
            <a:pPr marL="0" indent="0" algn="l">
              <a:buNone/>
            </a:pPr>
            <a:r>
              <a:rPr lang="en-GB" sz="2000" b="0" i="0" dirty="0" err="1">
                <a:solidFill>
                  <a:schemeClr val="tx1"/>
                </a:solidFill>
                <a:effectLst/>
                <a:latin typeface="+mn-lt"/>
              </a:rPr>
              <a:t>Verschuur</a:t>
            </a:r>
            <a:r>
              <a:rPr lang="en-GB" sz="2000" b="0" i="0" dirty="0">
                <a:solidFill>
                  <a:schemeClr val="tx1"/>
                </a:solidFill>
                <a:effectLst/>
                <a:latin typeface="+mn-lt"/>
              </a:rPr>
              <a:t>, J., E. E. </a:t>
            </a:r>
            <a:r>
              <a:rPr lang="en-GB" sz="2000" b="0" i="0" dirty="0" err="1">
                <a:solidFill>
                  <a:schemeClr val="tx1"/>
                </a:solidFill>
                <a:effectLst/>
                <a:latin typeface="+mn-lt"/>
              </a:rPr>
              <a:t>Koks</a:t>
            </a:r>
            <a:r>
              <a:rPr lang="en-GB" sz="2000" b="0" i="0" dirty="0">
                <a:solidFill>
                  <a:schemeClr val="tx1"/>
                </a:solidFill>
                <a:effectLst/>
                <a:latin typeface="+mn-lt"/>
              </a:rPr>
              <a:t>, and J. W. Hall. 2021. “Ports’ criticality in international trade and global supply-chains.” </a:t>
            </a:r>
            <a:r>
              <a:rPr lang="en-GB" sz="2000" b="0" i="1" dirty="0">
                <a:solidFill>
                  <a:schemeClr val="tx1"/>
                </a:solidFill>
                <a:effectLst/>
                <a:latin typeface="+mn-lt"/>
              </a:rPr>
              <a:t>Nature</a:t>
            </a:r>
            <a:r>
              <a:rPr lang="en-GB" sz="2000" b="0" i="0" dirty="0">
                <a:solidFill>
                  <a:schemeClr val="tx1"/>
                </a:solidFill>
                <a:effectLst/>
                <a:latin typeface="+mn-lt"/>
              </a:rPr>
              <a:t>. </a:t>
            </a:r>
            <a:r>
              <a:rPr lang="en-GB" sz="20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https://doi.org/10.21203/rs.3.rs-106378/v1</a:t>
            </a:r>
            <a:r>
              <a:rPr lang="en-GB" sz="2000" b="0" i="0" dirty="0">
                <a:solidFill>
                  <a:schemeClr val="tx1"/>
                </a:solidFill>
                <a:effectLst/>
                <a:latin typeface="+mn-lt"/>
              </a:rPr>
              <a:t>.</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Calculating economic consequence of disruptions to businesses</a:t>
            </a:r>
            <a:endParaRPr sz="2800" dirty="0">
              <a:solidFill>
                <a:srgbClr val="C00000"/>
              </a:solidFill>
            </a:endParaRPr>
          </a:p>
        </p:txBody>
      </p:sp>
    </p:spTree>
    <p:extLst>
      <p:ext uri="{BB962C8B-B14F-4D97-AF65-F5344CB8AC3E}">
        <p14:creationId xmlns:p14="http://schemas.microsoft.com/office/powerpoint/2010/main" val="207484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048336" cy="471215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None/>
            </a:pPr>
            <a:r>
              <a:rPr lang="en-GB" sz="2000" b="1" dirty="0">
                <a:solidFill>
                  <a:schemeClr val="accent5">
                    <a:lumMod val="60000"/>
                    <a:lumOff val="40000"/>
                  </a:schemeClr>
                </a:solidFill>
              </a:rPr>
              <a:t>Introduction</a:t>
            </a:r>
          </a:p>
          <a:p>
            <a:pPr algn="l"/>
            <a:r>
              <a:rPr lang="en-GB" sz="1600" b="0" i="0" dirty="0">
                <a:solidFill>
                  <a:schemeClr val="tx1"/>
                </a:solidFill>
                <a:effectLst/>
                <a:latin typeface="+mn-lt"/>
              </a:rPr>
              <a:t>This lecture will explore the full range of disruptions: </a:t>
            </a:r>
            <a:r>
              <a:rPr lang="en-GB" sz="1600" b="0" i="1" dirty="0">
                <a:solidFill>
                  <a:schemeClr val="tx1"/>
                </a:solidFill>
                <a:effectLst/>
                <a:latin typeface="+mn-lt"/>
              </a:rPr>
              <a:t>Direct damages, </a:t>
            </a:r>
            <a:r>
              <a:rPr lang="en-GB" sz="1600" b="0" i="0" dirty="0">
                <a:solidFill>
                  <a:schemeClr val="tx1"/>
                </a:solidFill>
                <a:effectLst/>
                <a:latin typeface="+mn-lt"/>
              </a:rPr>
              <a:t>impacts to other infrastructure systems (</a:t>
            </a:r>
            <a:r>
              <a:rPr lang="en-GB" sz="1600" b="0" i="1" dirty="0">
                <a:solidFill>
                  <a:schemeClr val="tx1"/>
                </a:solidFill>
                <a:effectLst/>
                <a:latin typeface="+mn-lt"/>
              </a:rPr>
              <a:t>Indirect damages</a:t>
            </a:r>
            <a:r>
              <a:rPr lang="en-GB" sz="1600" b="0" i="0" dirty="0">
                <a:solidFill>
                  <a:schemeClr val="tx1"/>
                </a:solidFill>
                <a:effectLst/>
                <a:latin typeface="+mn-lt"/>
              </a:rPr>
              <a:t>), dependent populations (</a:t>
            </a:r>
            <a:r>
              <a:rPr lang="en-GB" sz="1600" b="0" i="1" dirty="0">
                <a:solidFill>
                  <a:schemeClr val="tx1"/>
                </a:solidFill>
                <a:effectLst/>
                <a:latin typeface="+mn-lt"/>
              </a:rPr>
              <a:t>Disruptions to people</a:t>
            </a:r>
            <a:r>
              <a:rPr lang="en-GB" sz="1600" b="0" i="0" dirty="0">
                <a:solidFill>
                  <a:schemeClr val="tx1"/>
                </a:solidFill>
                <a:effectLst/>
                <a:latin typeface="+mn-lt"/>
              </a:rPr>
              <a:t>) and economic activities (</a:t>
            </a:r>
            <a:r>
              <a:rPr lang="en-GB" sz="1600" b="0" i="1" dirty="0">
                <a:solidFill>
                  <a:schemeClr val="tx1"/>
                </a:solidFill>
                <a:effectLst/>
                <a:latin typeface="+mn-lt"/>
              </a:rPr>
              <a:t>Disruptions to the economy</a:t>
            </a:r>
            <a:r>
              <a:rPr lang="en-GB" sz="1600" b="0" i="0" dirty="0">
                <a:solidFill>
                  <a:schemeClr val="tx1"/>
                </a:solidFill>
                <a:effectLst/>
                <a:latin typeface="+mn-lt"/>
              </a:rPr>
              <a:t>)</a:t>
            </a:r>
          </a:p>
          <a:p>
            <a:pPr>
              <a:spcBef>
                <a:spcPts val="0"/>
              </a:spcBef>
              <a:buClr>
                <a:schemeClr val="dk1"/>
              </a:buClr>
              <a:buSzPts val="2800"/>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pic>
        <p:nvPicPr>
          <p:cNvPr id="4" name="Picture 3">
            <a:extLst>
              <a:ext uri="{FF2B5EF4-FFF2-40B4-BE49-F238E27FC236}">
                <a16:creationId xmlns:a16="http://schemas.microsoft.com/office/drawing/2014/main" id="{E36E797A-BB34-496C-AA9F-9C195C8D112E}"/>
              </a:ext>
            </a:extLst>
          </p:cNvPr>
          <p:cNvPicPr>
            <a:picLocks noChangeAspect="1"/>
          </p:cNvPicPr>
          <p:nvPr/>
        </p:nvPicPr>
        <p:blipFill>
          <a:blip r:embed="rId3"/>
          <a:stretch>
            <a:fillRect/>
          </a:stretch>
        </p:blipFill>
        <p:spPr>
          <a:xfrm>
            <a:off x="2815087" y="2260083"/>
            <a:ext cx="6094562" cy="3683975"/>
          </a:xfrm>
          <a:prstGeom prst="rect">
            <a:avLst/>
          </a:prstGeom>
        </p:spPr>
      </p:pic>
      <p:sp>
        <p:nvSpPr>
          <p:cNvPr id="8" name="TextBox 7">
            <a:extLst>
              <a:ext uri="{FF2B5EF4-FFF2-40B4-BE49-F238E27FC236}">
                <a16:creationId xmlns:a16="http://schemas.microsoft.com/office/drawing/2014/main" id="{ED6B9436-1F04-4977-A48E-52F4E397DF22}"/>
              </a:ext>
            </a:extLst>
          </p:cNvPr>
          <p:cNvSpPr txBox="1"/>
          <p:nvPr/>
        </p:nvSpPr>
        <p:spPr>
          <a:xfrm>
            <a:off x="2815087" y="5944058"/>
            <a:ext cx="6094562" cy="246221"/>
          </a:xfrm>
          <a:prstGeom prst="rect">
            <a:avLst/>
          </a:prstGeom>
          <a:noFill/>
        </p:spPr>
        <p:txBody>
          <a:bodyPr wrap="square">
            <a:spAutoFit/>
          </a:bodyPr>
          <a:lstStyle/>
          <a:p>
            <a:pPr algn="r"/>
            <a:r>
              <a:rPr lang="en-GB" sz="1000" i="1" dirty="0">
                <a:solidFill>
                  <a:srgbClr val="444444"/>
                </a:solidFill>
                <a:latin typeface="+mn-lt"/>
              </a:rPr>
              <a:t>(Koks et al. 2019)</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DF76A42-6BE6-341B-CD17-4D12FB2B6698}"/>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FD523951-E392-5957-E991-B0D79335F31D}"/>
              </a:ext>
            </a:extLst>
          </p:cNvPr>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Direct damages - recap</a:t>
            </a:r>
            <a:endParaRPr lang="en-GB" sz="2000" dirty="0">
              <a:solidFill>
                <a:schemeClr val="tx1"/>
              </a:solidFill>
            </a:endParaRPr>
          </a:p>
        </p:txBody>
      </p:sp>
      <p:sp>
        <p:nvSpPr>
          <p:cNvPr id="167" name="Google Shape;167;p13">
            <a:extLst>
              <a:ext uri="{FF2B5EF4-FFF2-40B4-BE49-F238E27FC236}">
                <a16:creationId xmlns:a16="http://schemas.microsoft.com/office/drawing/2014/main" id="{6163DE69-C2B8-C464-3026-37228397A29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
        <p:nvSpPr>
          <p:cNvPr id="10" name="TextBox 9">
            <a:extLst>
              <a:ext uri="{FF2B5EF4-FFF2-40B4-BE49-F238E27FC236}">
                <a16:creationId xmlns:a16="http://schemas.microsoft.com/office/drawing/2014/main" id="{9B1B0CE1-1889-A296-CD0A-0171884EE7DA}"/>
              </a:ext>
            </a:extLst>
          </p:cNvPr>
          <p:cNvSpPr txBox="1"/>
          <p:nvPr/>
        </p:nvSpPr>
        <p:spPr>
          <a:xfrm>
            <a:off x="869108" y="2000510"/>
            <a:ext cx="5226892" cy="4555093"/>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Direct damage to infrastructure = physical stock damaged during an extreme event</a:t>
            </a:r>
          </a:p>
          <a:p>
            <a:pPr algn="l"/>
            <a:endParaRPr lang="en-GB" sz="1600" dirty="0">
              <a:solidFill>
                <a:schemeClr val="tx1"/>
              </a:solidFill>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Different infrastructures have</a:t>
            </a:r>
          </a:p>
          <a:p>
            <a:pPr algn="l"/>
            <a:r>
              <a:rPr lang="en-GB" sz="1600" b="0" i="0" dirty="0">
                <a:solidFill>
                  <a:schemeClr val="tx1"/>
                </a:solidFill>
                <a:effectLst/>
                <a:latin typeface="+mn-lt"/>
                <a:ea typeface="Open Sans" panose="020B0606030504020204" pitchFamily="34" charset="0"/>
                <a:cs typeface="Open Sans" panose="020B0606030504020204" pitchFamily="34" charset="0"/>
              </a:rPr>
              <a:t> </a:t>
            </a:r>
          </a:p>
          <a:p>
            <a:pPr marL="630238" indent="-342900" algn="l">
              <a:buAutoNum type="arabicParenR"/>
            </a:pPr>
            <a:r>
              <a:rPr lang="en-GB" sz="1600" b="0" i="0" dirty="0">
                <a:solidFill>
                  <a:schemeClr val="tx1"/>
                </a:solidFill>
                <a:effectLst/>
                <a:latin typeface="+mn-lt"/>
                <a:ea typeface="Open Sans" panose="020B0606030504020204" pitchFamily="34" charset="0"/>
                <a:cs typeface="Open Sans" panose="020B0606030504020204" pitchFamily="34" charset="0"/>
              </a:rPr>
              <a:t>different vulnerabilities to failure for a given severity of hazard</a:t>
            </a:r>
          </a:p>
          <a:p>
            <a:pPr marL="630238" indent="-342900" algn="l">
              <a:buAutoNum type="arabicParenR"/>
            </a:pPr>
            <a:r>
              <a:rPr lang="en-GB" sz="1600" b="0" i="0" dirty="0">
                <a:solidFill>
                  <a:schemeClr val="tx1"/>
                </a:solidFill>
                <a:effectLst/>
                <a:latin typeface="+mn-lt"/>
                <a:ea typeface="Open Sans" panose="020B0606030504020204" pitchFamily="34" charset="0"/>
                <a:cs typeface="Open Sans" panose="020B0606030504020204" pitchFamily="34" charset="0"/>
              </a:rPr>
              <a:t>different economic costs associated with failure</a:t>
            </a:r>
          </a:p>
          <a:p>
            <a:pPr marL="630238" indent="-342900" algn="l">
              <a:buAutoNum type="arabicParenR"/>
            </a:pPr>
            <a:endParaRPr lang="en-GB" sz="1600" b="0" i="0" dirty="0">
              <a:solidFill>
                <a:schemeClr val="tx1"/>
              </a:solidFill>
              <a:effectLst/>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Fragility curves can be used to understand the economic burden of natural hazards on infrastructure by assigning a monetary value to the level of damage associated with a given shock event</a:t>
            </a:r>
          </a:p>
          <a:p>
            <a:pPr marL="285750" indent="-285750" algn="l">
              <a:buFont typeface="Arial" panose="020B0604020202020204" pitchFamily="34" charset="0"/>
              <a:buChar char="•"/>
            </a:pPr>
            <a:endParaRPr lang="en-GB" sz="1600" b="0" i="0" dirty="0">
              <a:solidFill>
                <a:schemeClr val="tx1"/>
              </a:solidFill>
              <a:effectLst/>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This calculation does not account for the indirect impacts of infrastructure assets on other infrastructure systems</a:t>
            </a:r>
          </a:p>
          <a:p>
            <a:pPr algn="l"/>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AB5D76-B6C8-6739-3BA1-615D5D8BA159}"/>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737756" y="2363568"/>
            <a:ext cx="6257394" cy="2873674"/>
          </a:xfrm>
          <a:prstGeom prst="rect">
            <a:avLst/>
          </a:prstGeom>
        </p:spPr>
      </p:pic>
    </p:spTree>
    <p:extLst>
      <p:ext uri="{BB962C8B-B14F-4D97-AF65-F5344CB8AC3E}">
        <p14:creationId xmlns:p14="http://schemas.microsoft.com/office/powerpoint/2010/main" val="2036293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Direct damages - recap</a:t>
            </a: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
        <p:nvSpPr>
          <p:cNvPr id="10" name="TextBox 9">
            <a:extLst>
              <a:ext uri="{FF2B5EF4-FFF2-40B4-BE49-F238E27FC236}">
                <a16:creationId xmlns:a16="http://schemas.microsoft.com/office/drawing/2014/main" id="{8F30447D-E704-470D-95D9-7A1609F9A25B}"/>
              </a:ext>
            </a:extLst>
          </p:cNvPr>
          <p:cNvSpPr txBox="1"/>
          <p:nvPr/>
        </p:nvSpPr>
        <p:spPr>
          <a:xfrm>
            <a:off x="869108" y="2000510"/>
            <a:ext cx="5226892" cy="4555093"/>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Direct damage to infrastructure = physical stock damaged during an extreme event</a:t>
            </a:r>
          </a:p>
          <a:p>
            <a:pPr algn="l"/>
            <a:endParaRPr lang="en-GB" sz="1600" dirty="0">
              <a:solidFill>
                <a:schemeClr val="tx1"/>
              </a:solidFill>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Different infrastructures have</a:t>
            </a:r>
          </a:p>
          <a:p>
            <a:pPr algn="l"/>
            <a:r>
              <a:rPr lang="en-GB" sz="1600" b="0" i="0" dirty="0">
                <a:solidFill>
                  <a:schemeClr val="tx1"/>
                </a:solidFill>
                <a:effectLst/>
                <a:latin typeface="+mn-lt"/>
                <a:ea typeface="Open Sans" panose="020B0606030504020204" pitchFamily="34" charset="0"/>
                <a:cs typeface="Open Sans" panose="020B0606030504020204" pitchFamily="34" charset="0"/>
              </a:rPr>
              <a:t> </a:t>
            </a:r>
          </a:p>
          <a:p>
            <a:pPr marL="630238" indent="-342900" algn="l">
              <a:buAutoNum type="arabicParenR"/>
            </a:pPr>
            <a:r>
              <a:rPr lang="en-GB" sz="1600" b="0" i="0" dirty="0">
                <a:solidFill>
                  <a:schemeClr val="tx1"/>
                </a:solidFill>
                <a:effectLst/>
                <a:latin typeface="+mn-lt"/>
                <a:ea typeface="Open Sans" panose="020B0606030504020204" pitchFamily="34" charset="0"/>
                <a:cs typeface="Open Sans" panose="020B0606030504020204" pitchFamily="34" charset="0"/>
              </a:rPr>
              <a:t>different vulnerabilities to failure for a given severity of hazard</a:t>
            </a:r>
          </a:p>
          <a:p>
            <a:pPr marL="630238" indent="-342900" algn="l">
              <a:buAutoNum type="arabicParenR"/>
            </a:pPr>
            <a:r>
              <a:rPr lang="en-GB" sz="1600" b="0" i="0" dirty="0">
                <a:solidFill>
                  <a:schemeClr val="tx1"/>
                </a:solidFill>
                <a:effectLst/>
                <a:latin typeface="+mn-lt"/>
                <a:ea typeface="Open Sans" panose="020B0606030504020204" pitchFamily="34" charset="0"/>
                <a:cs typeface="Open Sans" panose="020B0606030504020204" pitchFamily="34" charset="0"/>
              </a:rPr>
              <a:t>different economic costs associated with failure</a:t>
            </a:r>
          </a:p>
          <a:p>
            <a:pPr marL="630238" indent="-342900" algn="l">
              <a:buAutoNum type="arabicParenR"/>
            </a:pPr>
            <a:endParaRPr lang="en-GB" sz="1600" b="0" i="0" dirty="0">
              <a:solidFill>
                <a:schemeClr val="tx1"/>
              </a:solidFill>
              <a:effectLst/>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Fragility curves can be used to understand the economic burden of natural hazards on infrastructure by assigning a monetary value to the level of damage associated with a given shock event</a:t>
            </a:r>
          </a:p>
          <a:p>
            <a:pPr marL="285750" indent="-285750" algn="l">
              <a:buFont typeface="Arial" panose="020B0604020202020204" pitchFamily="34" charset="0"/>
              <a:buChar char="•"/>
            </a:pPr>
            <a:endParaRPr lang="en-GB" sz="1600" b="0" i="0" dirty="0">
              <a:solidFill>
                <a:schemeClr val="tx1"/>
              </a:solidFill>
              <a:effectLst/>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mn-lt"/>
                <a:ea typeface="Open Sans" panose="020B0606030504020204" pitchFamily="34" charset="0"/>
                <a:cs typeface="Open Sans" panose="020B0606030504020204" pitchFamily="34" charset="0"/>
              </a:rPr>
              <a:t>This calculation does not account for the indirect impacts of infrastructure assets on other infrastructure systems</a:t>
            </a:r>
          </a:p>
          <a:p>
            <a:pPr algn="l"/>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12C1942-DAA1-4E13-BB18-A57F918C536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737756" y="2363568"/>
            <a:ext cx="6257394" cy="2873674"/>
          </a:xfrm>
          <a:prstGeom prst="rect">
            <a:avLst/>
          </a:prstGeom>
        </p:spPr>
      </p:pic>
    </p:spTree>
    <p:extLst>
      <p:ext uri="{BB962C8B-B14F-4D97-AF65-F5344CB8AC3E}">
        <p14:creationId xmlns:p14="http://schemas.microsoft.com/office/powerpoint/2010/main" val="18392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38410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Indirect damages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Infrastructure systems can be conceptualised as a </a:t>
            </a:r>
            <a:r>
              <a:rPr lang="en-GB" sz="2000" b="1" i="0" dirty="0">
                <a:solidFill>
                  <a:schemeClr val="tx1"/>
                </a:solidFill>
                <a:effectLst/>
                <a:latin typeface="+mn-lt"/>
                <a:ea typeface="Open Sans" panose="020B0606030504020204" pitchFamily="34" charset="0"/>
                <a:cs typeface="Open Sans" panose="020B0606030504020204" pitchFamily="34" charset="0"/>
              </a:rPr>
              <a:t>system-of-systems</a:t>
            </a:r>
            <a:r>
              <a:rPr lang="en-GB" sz="2000" b="0" i="0" dirty="0">
                <a:solidFill>
                  <a:schemeClr val="tx1"/>
                </a:solidFill>
                <a:effectLst/>
                <a:latin typeface="+mn-lt"/>
                <a:ea typeface="Open Sans" panose="020B0606030504020204" pitchFamily="34" charset="0"/>
                <a:cs typeface="Open Sans" panose="020B0606030504020204" pitchFamily="34" charset="0"/>
              </a:rPr>
              <a:t> </a:t>
            </a:r>
            <a:r>
              <a:rPr lang="en-GB" sz="2000" b="0" i="0" dirty="0">
                <a:solidFill>
                  <a:schemeClr val="tx1"/>
                </a:solidFill>
                <a:effectLst/>
                <a:latin typeface="+mn-lt"/>
                <a:ea typeface="Open Sans" panose="020B0606030504020204" pitchFamily="34" charset="0"/>
                <a:cs typeface="Open Sans" panose="020B0606030504020204" pitchFamily="34" charset="0"/>
                <a:sym typeface="Wingdings" panose="05000000000000000000" pitchFamily="2" charset="2"/>
              </a:rPr>
              <a:t> </a:t>
            </a:r>
            <a:r>
              <a:rPr lang="en-GB" sz="2000" b="0" i="0" dirty="0">
                <a:solidFill>
                  <a:schemeClr val="tx1"/>
                </a:solidFill>
                <a:effectLst/>
                <a:latin typeface="+mn-lt"/>
                <a:ea typeface="Open Sans" panose="020B0606030504020204" pitchFamily="34" charset="0"/>
                <a:cs typeface="Open Sans" panose="020B0606030504020204" pitchFamily="34" charset="0"/>
              </a:rPr>
              <a:t>asset failures in one system may have </a:t>
            </a:r>
            <a:r>
              <a:rPr lang="en-GB" sz="2000" b="1" i="0" dirty="0">
                <a:solidFill>
                  <a:schemeClr val="tx1"/>
                </a:solidFill>
                <a:effectLst/>
                <a:latin typeface="+mn-lt"/>
                <a:ea typeface="Open Sans" panose="020B0606030504020204" pitchFamily="34" charset="0"/>
                <a:cs typeface="Open Sans" panose="020B0606030504020204" pitchFamily="34" charset="0"/>
              </a:rPr>
              <a:t>cascading impacts </a:t>
            </a:r>
            <a:r>
              <a:rPr lang="en-GB" sz="2000" b="0" i="0" dirty="0">
                <a:solidFill>
                  <a:schemeClr val="tx1"/>
                </a:solidFill>
                <a:effectLst/>
                <a:latin typeface="+mn-lt"/>
                <a:ea typeface="Open Sans" panose="020B0606030504020204" pitchFamily="34" charset="0"/>
                <a:cs typeface="Open Sans" panose="020B0606030504020204" pitchFamily="34" charset="0"/>
              </a:rPr>
              <a:t>on other systems</a:t>
            </a:r>
          </a:p>
          <a:p>
            <a:pPr marL="342900" indent="-342900" algn="l">
              <a:buSzPct val="120000"/>
              <a:buFont typeface="Arial" panose="020B0604020202020204" pitchFamily="34" charset="0"/>
              <a:buChar char="•"/>
            </a:pPr>
            <a:endParaRPr lang="en-GB" sz="2000" b="0" i="0" dirty="0">
              <a:solidFill>
                <a:schemeClr val="tx1"/>
              </a:solidFill>
              <a:effectLst/>
              <a:latin typeface="+mn-lt"/>
              <a:ea typeface="Open Sans" panose="020B0606030504020204" pitchFamily="34" charset="0"/>
              <a:cs typeface="Open Sans" panose="020B0606030504020204" pitchFamily="34" charset="0"/>
            </a:endParaRPr>
          </a:p>
          <a:p>
            <a:pPr marL="342900" indent="-342900" algn="l">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These second-order impacts of infrastructure failures on the operations of other infrastructure systems are known as </a:t>
            </a:r>
            <a:r>
              <a:rPr lang="en-GB" sz="2000" b="1" i="1" dirty="0">
                <a:solidFill>
                  <a:schemeClr val="tx1"/>
                </a:solidFill>
                <a:effectLst/>
                <a:latin typeface="+mn-lt"/>
                <a:ea typeface="Open Sans" panose="020B0606030504020204" pitchFamily="34" charset="0"/>
                <a:cs typeface="Open Sans" panose="020B0606030504020204" pitchFamily="34" charset="0"/>
              </a:rPr>
              <a:t>indirect</a:t>
            </a:r>
            <a:r>
              <a:rPr lang="en-GB" sz="2000" b="1" i="0" dirty="0">
                <a:solidFill>
                  <a:schemeClr val="tx1"/>
                </a:solidFill>
                <a:effectLst/>
                <a:latin typeface="+mn-lt"/>
                <a:ea typeface="Open Sans" panose="020B0606030504020204" pitchFamily="34" charset="0"/>
                <a:cs typeface="Open Sans" panose="020B0606030504020204" pitchFamily="34" charset="0"/>
              </a:rPr>
              <a:t> damages </a:t>
            </a:r>
          </a:p>
          <a:p>
            <a:pPr marL="342900" indent="-342900" algn="l">
              <a:buSzPct val="120000"/>
              <a:buFont typeface="Arial" panose="020B0604020202020204" pitchFamily="34" charset="0"/>
              <a:buChar char="•"/>
            </a:pPr>
            <a:endParaRPr lang="en-GB" sz="2000" b="1" i="0" dirty="0">
              <a:solidFill>
                <a:schemeClr val="tx1"/>
              </a:solidFill>
              <a:effectLst/>
              <a:latin typeface="+mn-lt"/>
              <a:ea typeface="Open Sans" panose="020B0606030504020204" pitchFamily="34" charset="0"/>
              <a:cs typeface="Open Sans" panose="020B0606030504020204" pitchFamily="34" charset="0"/>
            </a:endParaRPr>
          </a:p>
          <a:p>
            <a:pPr marL="342900" indent="-342900" algn="l">
              <a:buSzPct val="120000"/>
              <a:buFont typeface="Arial" panose="020B0604020202020204" pitchFamily="34" charset="0"/>
              <a:buChar char="•"/>
            </a:pPr>
            <a:r>
              <a:rPr lang="en-GB" sz="2000" i="0" dirty="0">
                <a:solidFill>
                  <a:schemeClr val="tx1"/>
                </a:solidFill>
                <a:effectLst/>
                <a:latin typeface="+mn-lt"/>
                <a:ea typeface="Open Sans" panose="020B0606030504020204" pitchFamily="34" charset="0"/>
                <a:cs typeface="Open Sans" panose="020B0606030504020204" pitchFamily="34" charset="0"/>
              </a:rPr>
              <a:t>Indirect damages </a:t>
            </a:r>
            <a:r>
              <a:rPr lang="en-GB" sz="2000" b="0" i="0" dirty="0">
                <a:solidFill>
                  <a:schemeClr val="tx1"/>
                </a:solidFill>
                <a:effectLst/>
                <a:latin typeface="+mn-lt"/>
                <a:ea typeface="Open Sans" panose="020B0606030504020204" pitchFamily="34" charset="0"/>
                <a:cs typeface="Open Sans" panose="020B0606030504020204" pitchFamily="34" charset="0"/>
              </a:rPr>
              <a:t>may significantly contribute to the overall damages incurred during an extreme event, and may even </a:t>
            </a:r>
            <a:r>
              <a:rPr lang="en-GB" sz="2000" b="1" i="0" dirty="0">
                <a:solidFill>
                  <a:schemeClr val="tx1"/>
                </a:solidFill>
                <a:effectLst/>
                <a:latin typeface="+mn-lt"/>
                <a:ea typeface="Open Sans" panose="020B0606030504020204" pitchFamily="34" charset="0"/>
                <a:cs typeface="Open Sans" panose="020B0606030504020204" pitchFamily="34" charset="0"/>
              </a:rPr>
              <a:t>outweigh the direct damages </a:t>
            </a:r>
            <a:r>
              <a:rPr lang="en-GB" sz="2000" b="0" i="0" dirty="0">
                <a:solidFill>
                  <a:schemeClr val="tx1"/>
                </a:solidFill>
                <a:effectLst/>
                <a:latin typeface="+mn-lt"/>
                <a:ea typeface="Open Sans" panose="020B0606030504020204" pitchFamily="34" charset="0"/>
                <a:cs typeface="Open Sans" panose="020B0606030504020204" pitchFamily="34" charset="0"/>
              </a:rPr>
              <a:t>incurred</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Tree>
    <p:extLst>
      <p:ext uri="{BB962C8B-B14F-4D97-AF65-F5344CB8AC3E}">
        <p14:creationId xmlns:p14="http://schemas.microsoft.com/office/powerpoint/2010/main" val="355735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8047008"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Disruptions to people</a:t>
            </a:r>
          </a:p>
        </p:txBody>
      </p:sp>
      <p:sp>
        <p:nvSpPr>
          <p:cNvPr id="168" name="Google Shape;168;p13"/>
          <p:cNvSpPr txBox="1">
            <a:spLocks noGrp="1"/>
          </p:cNvSpPr>
          <p:nvPr>
            <p:ph idx="1"/>
          </p:nvPr>
        </p:nvSpPr>
        <p:spPr>
          <a:xfrm>
            <a:off x="838200" y="1769634"/>
            <a:ext cx="5257800" cy="3856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Society relies on essential infrastructure services like electricity, water, and transport, with their criticality depending on the population they serve; </a:t>
            </a:r>
            <a:r>
              <a:rPr lang="en-GB" sz="1800" b="1" i="0" dirty="0">
                <a:solidFill>
                  <a:schemeClr val="tx1"/>
                </a:solidFill>
                <a:effectLst/>
                <a:latin typeface="+mn-lt"/>
              </a:rPr>
              <a:t>more critical assets support larger populations</a:t>
            </a:r>
          </a:p>
          <a:p>
            <a:pPr marL="285750" indent="-285750" algn="l">
              <a:buSzPct val="120000"/>
              <a:buFont typeface="Arial" panose="020B0604020202020204" pitchFamily="34" charset="0"/>
              <a:buChar char="•"/>
            </a:pPr>
            <a:r>
              <a:rPr lang="en-GB" sz="1800" b="0" i="0" dirty="0">
                <a:solidFill>
                  <a:schemeClr val="tx1"/>
                </a:solidFill>
                <a:effectLst/>
                <a:latin typeface="+mn-lt"/>
              </a:rPr>
              <a:t>Decision-makers need to </a:t>
            </a:r>
            <a:r>
              <a:rPr lang="en-GB" sz="1800" b="1" i="0" dirty="0">
                <a:solidFill>
                  <a:schemeClr val="tx1"/>
                </a:solidFill>
                <a:effectLst/>
                <a:latin typeface="+mn-lt"/>
              </a:rPr>
              <a:t>consider both direct and indirect effects</a:t>
            </a:r>
            <a:r>
              <a:rPr lang="en-GB" sz="1800" b="0" i="0" dirty="0">
                <a:solidFill>
                  <a:schemeClr val="tx1"/>
                </a:solidFill>
                <a:effectLst/>
                <a:latin typeface="+mn-lt"/>
              </a:rPr>
              <a:t> of infrastructure disruptions when assessing their impact</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Funding allocation for infrastructure protection should </a:t>
            </a:r>
            <a:r>
              <a:rPr lang="en-GB" sz="1800" b="1" i="0" dirty="0">
                <a:solidFill>
                  <a:schemeClr val="tx1"/>
                </a:solidFill>
                <a:effectLst/>
                <a:latin typeface="+mn-lt"/>
              </a:rPr>
              <a:t>prioritize assets that serve a greater number of people</a:t>
            </a:r>
            <a:r>
              <a:rPr lang="en-GB" sz="1800" b="0" i="0" dirty="0">
                <a:solidFill>
                  <a:schemeClr val="tx1"/>
                </a:solidFill>
                <a:effectLst/>
                <a:latin typeface="+mn-lt"/>
              </a:rPr>
              <a:t>, such as substations that also support facilities like water treatment plants</a:t>
            </a:r>
            <a:endParaRPr lang="en-GB"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pic>
        <p:nvPicPr>
          <p:cNvPr id="5" name="Picture 4">
            <a:extLst>
              <a:ext uri="{FF2B5EF4-FFF2-40B4-BE49-F238E27FC236}">
                <a16:creationId xmlns:a16="http://schemas.microsoft.com/office/drawing/2014/main" id="{9B753A07-F91F-4F2C-92E9-814641DFD778}"/>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617362" y="1678847"/>
            <a:ext cx="4820361" cy="4038040"/>
          </a:xfrm>
          <a:prstGeom prst="rect">
            <a:avLst/>
          </a:prstGeom>
        </p:spPr>
      </p:pic>
      <p:sp>
        <p:nvSpPr>
          <p:cNvPr id="11" name="TextBox 10">
            <a:extLst>
              <a:ext uri="{FF2B5EF4-FFF2-40B4-BE49-F238E27FC236}">
                <a16:creationId xmlns:a16="http://schemas.microsoft.com/office/drawing/2014/main" id="{1B537CC9-D8B4-44B9-A726-2BBF0377AB1F}"/>
              </a:ext>
            </a:extLst>
          </p:cNvPr>
          <p:cNvSpPr txBox="1"/>
          <p:nvPr/>
        </p:nvSpPr>
        <p:spPr>
          <a:xfrm>
            <a:off x="6708231" y="5807674"/>
            <a:ext cx="4957028" cy="246221"/>
          </a:xfrm>
          <a:prstGeom prst="rect">
            <a:avLst/>
          </a:prstGeom>
          <a:noFill/>
        </p:spPr>
        <p:txBody>
          <a:bodyPr wrap="square">
            <a:spAutoFit/>
          </a:bodyPr>
          <a:lstStyle/>
          <a:p>
            <a:pPr algn="r"/>
            <a:r>
              <a:rPr lang="en-GB" sz="1000" i="1" dirty="0">
                <a:solidFill>
                  <a:srgbClr val="444444"/>
                </a:solidFill>
                <a:latin typeface="+mn-lt"/>
              </a:rPr>
              <a:t>(Pant et al. 2018)</a:t>
            </a:r>
          </a:p>
        </p:txBody>
      </p:sp>
    </p:spTree>
    <p:extLst>
      <p:ext uri="{BB962C8B-B14F-4D97-AF65-F5344CB8AC3E}">
        <p14:creationId xmlns:p14="http://schemas.microsoft.com/office/powerpoint/2010/main" val="208924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Disruptions to the economy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Disruptions to infrastructure services, such as ports, can significantly </a:t>
            </a:r>
            <a:r>
              <a:rPr lang="en-GB" sz="2000" b="1" i="0" dirty="0">
                <a:solidFill>
                  <a:schemeClr val="tx1"/>
                </a:solidFill>
                <a:effectLst/>
                <a:latin typeface="+mn-lt"/>
              </a:rPr>
              <a:t>impact supply chains</a:t>
            </a:r>
            <a:r>
              <a:rPr lang="en-GB" sz="2000" b="0" i="0" dirty="0">
                <a:solidFill>
                  <a:schemeClr val="tx1"/>
                </a:solidFill>
                <a:effectLst/>
                <a:latin typeface="+mn-lt"/>
              </a:rPr>
              <a:t>, particularly during events like hurricanes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These supply chain disruptions may lead to </a:t>
            </a:r>
            <a:r>
              <a:rPr lang="en-GB" sz="2000" b="1" i="0" dirty="0">
                <a:solidFill>
                  <a:schemeClr val="tx1"/>
                </a:solidFill>
                <a:effectLst/>
                <a:latin typeface="+mn-lt"/>
              </a:rPr>
              <a:t>cascading effects on manufacturing operations </a:t>
            </a:r>
            <a:r>
              <a:rPr lang="en-GB" sz="2000" b="0" i="0" dirty="0">
                <a:solidFill>
                  <a:schemeClr val="tx1"/>
                </a:solidFill>
                <a:effectLst/>
                <a:latin typeface="+mn-lt"/>
              </a:rPr>
              <a:t>and other dependent economic activities </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Manufacturing relies on consistent transport, electricity, and water services; disruptions to any of these can hinder factory operations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Introduction to calculating damage and disruption</a:t>
            </a:r>
            <a:endParaRPr sz="2800" dirty="0">
              <a:solidFill>
                <a:srgbClr val="C00000"/>
              </a:solidFill>
            </a:endParaRPr>
          </a:p>
        </p:txBody>
      </p:sp>
    </p:spTree>
    <p:extLst>
      <p:ext uri="{BB962C8B-B14F-4D97-AF65-F5344CB8AC3E}">
        <p14:creationId xmlns:p14="http://schemas.microsoft.com/office/powerpoint/2010/main" val="1383167316"/>
      </p:ext>
    </p:extLst>
  </p:cSld>
  <p:clrMapOvr>
    <a:masterClrMapping/>
  </p:clrMapOvr>
</p:sld>
</file>

<file path=ppt/theme/theme1.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4.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e46aabf10f48f39eced26a884b87b495">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82377a0e4449950b54318b6fd82fae9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dcmitype/"/>
    <ds:schemaRef ds:uri="99f35b40-b313-45d5-84e3-56de909f702b"/>
    <ds:schemaRef ds:uri="http://schemas.microsoft.com/office/2006/documentManagement/types"/>
    <ds:schemaRef ds:uri="http://www.w3.org/XML/1998/namespace"/>
    <ds:schemaRef ds:uri="http://schemas.microsoft.com/office/infopath/2007/PartnerControls"/>
    <ds:schemaRef ds:uri="http://purl.org/dc/terms/"/>
    <ds:schemaRef ds:uri="3f55d22f-630c-4924-ac9c-b86be3e1d73b"/>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60A0CE5-F4FD-46CF-AFD7-F3FC06D59341}"/>
</file>

<file path=docProps/app.xml><?xml version="1.0" encoding="utf-8"?>
<Properties xmlns="http://schemas.openxmlformats.org/officeDocument/2006/extended-properties" xmlns:vt="http://schemas.openxmlformats.org/officeDocument/2006/docPropsVTypes">
  <Template>NISMOD_lecture_1</Template>
  <TotalTime>21343</TotalTime>
  <Words>3812</Words>
  <Application>Microsoft Office PowerPoint</Application>
  <PresentationFormat>Widescreen</PresentationFormat>
  <Paragraphs>368</Paragraphs>
  <Slides>36</Slides>
  <Notes>35</Notes>
  <HiddenSlides>0</HiddenSlides>
  <MMClips>0</MMClips>
  <ScaleCrop>false</ScaleCrop>
  <HeadingPairs>
    <vt:vector size="4" baseType="variant">
      <vt:variant>
        <vt:lpstr>Theme</vt:lpstr>
      </vt:variant>
      <vt:variant>
        <vt:i4>7</vt:i4>
      </vt:variant>
      <vt:variant>
        <vt:lpstr>Slide Titles</vt:lpstr>
      </vt:variant>
      <vt:variant>
        <vt:i4>36</vt:i4>
      </vt:variant>
    </vt:vector>
  </HeadingPairs>
  <TitlesOfParts>
    <vt:vector size="43" baseType="lpstr">
      <vt:lpstr>2_flatpack_template</vt:lpstr>
      <vt:lpstr>flatpack_template</vt:lpstr>
      <vt:lpstr>1_Office Theme</vt:lpstr>
      <vt:lpstr>1_flatpack_template</vt:lpstr>
      <vt:lpstr>2_Office Theme</vt:lpstr>
      <vt:lpstr>3_Office Theme</vt:lpstr>
      <vt:lpstr>3_flatpack_template</vt:lpstr>
      <vt:lpstr>Lecture 4: Calculating damage and disruption to infrastructure systems </vt:lpstr>
      <vt:lpstr>Learning Outcomes</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4.1 Introduction to calculating damage and disruption</vt:lpstr>
      <vt:lpstr>4.2 Calculating direct asset damage and interruptions to network flows</vt:lpstr>
      <vt:lpstr>4.2 Calculating direct asset damage and interruptions to network flows</vt:lpstr>
      <vt:lpstr>4.2 Calculating direct asset damage and interruptions to network flows</vt:lpstr>
      <vt:lpstr>4.2 Calculating direct asset damage and interruptions to network flows</vt:lpstr>
      <vt:lpstr>4.2 Calculating direct asset damage and interruptions to network flows</vt:lpstr>
      <vt:lpstr>4.2 Calculating direct asset damage and interruptions to network flows</vt:lpstr>
      <vt:lpstr>4.2 Calculating direct asset damage and interruptions to network flows</vt:lpstr>
      <vt:lpstr>4.2 Calculating direct asset damage and interruptions to network flows</vt:lpstr>
      <vt:lpstr>4.3  Calculating disruptions to end-users</vt:lpstr>
      <vt:lpstr>4.3  Calculating disruptions to end-users</vt:lpstr>
      <vt:lpstr>4.3  Calculating disruptions to end-users</vt:lpstr>
      <vt:lpstr>4.3  Calculating disruptions to end-users</vt:lpstr>
      <vt:lpstr>4.3  Calculating disruptions to end-users</vt:lpstr>
      <vt:lpstr>4.3  Calculating disruptions to end-users</vt:lpstr>
      <vt:lpstr>4.3  Calculating disruptions to end-users</vt:lpstr>
      <vt:lpstr>4.3  Calculating disruptions to end-users</vt:lpstr>
      <vt:lpstr>4.4  Calculating economic consequence of disruptions to businesses</vt:lpstr>
      <vt:lpstr>4.4  Calculating economic consequence of disruptions to businesses</vt:lpstr>
      <vt:lpstr>4.4  Calculating economic consequence of disruptions to businesses</vt:lpstr>
      <vt:lpstr>4.4  Calculating economic consequence of disruptions to businesses</vt:lpstr>
      <vt:lpstr>4.4  Calculating economic consequence of disruptions to businesses</vt:lpstr>
      <vt:lpstr>4.4  Calculating economic consequence of disruptions to businesses</vt:lpstr>
      <vt:lpstr>4.4  Calculating economic consequence of disruptions to businesses</vt:lpstr>
      <vt:lpstr>4.4  Calculating economic consequence of disruptions to businesses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194</cp:revision>
  <dcterms:created xsi:type="dcterms:W3CDTF">2019-06-09T10:25:43Z</dcterms:created>
  <dcterms:modified xsi:type="dcterms:W3CDTF">2026-01-19T13:05:21Z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