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68" r:id="rId4"/>
    <p:sldMasterId id="2147483682" r:id="rId5"/>
    <p:sldMasterId id="2147483699" r:id="rId6"/>
    <p:sldMasterId id="2147483713" r:id="rId7"/>
    <p:sldMasterId id="2147483730" r:id="rId8"/>
    <p:sldMasterId id="2147483744" r:id="rId9"/>
    <p:sldMasterId id="2147483759" r:id="rId10"/>
  </p:sldMasterIdLst>
  <p:notesMasterIdLst>
    <p:notesMasterId r:id="rId63"/>
  </p:notesMasterIdLst>
  <p:sldIdLst>
    <p:sldId id="256" r:id="rId11"/>
    <p:sldId id="264" r:id="rId12"/>
    <p:sldId id="279" r:id="rId13"/>
    <p:sldId id="272" r:id="rId14"/>
    <p:sldId id="305" r:id="rId15"/>
    <p:sldId id="273" r:id="rId16"/>
    <p:sldId id="274" r:id="rId17"/>
    <p:sldId id="280" r:id="rId18"/>
    <p:sldId id="281" r:id="rId19"/>
    <p:sldId id="275" r:id="rId20"/>
    <p:sldId id="276" r:id="rId21"/>
    <p:sldId id="277" r:id="rId22"/>
    <p:sldId id="278" r:id="rId23"/>
    <p:sldId id="282" r:id="rId24"/>
    <p:sldId id="283" r:id="rId25"/>
    <p:sldId id="284" r:id="rId26"/>
    <p:sldId id="287" r:id="rId27"/>
    <p:sldId id="306" r:id="rId28"/>
    <p:sldId id="285" r:id="rId29"/>
    <p:sldId id="307" r:id="rId30"/>
    <p:sldId id="308" r:id="rId31"/>
    <p:sldId id="309" r:id="rId32"/>
    <p:sldId id="286" r:id="rId33"/>
    <p:sldId id="288" r:id="rId34"/>
    <p:sldId id="289" r:id="rId35"/>
    <p:sldId id="314" r:id="rId36"/>
    <p:sldId id="315" r:id="rId37"/>
    <p:sldId id="316" r:id="rId38"/>
    <p:sldId id="317" r:id="rId39"/>
    <p:sldId id="318" r:id="rId40"/>
    <p:sldId id="290" r:id="rId41"/>
    <p:sldId id="291" r:id="rId42"/>
    <p:sldId id="292" r:id="rId43"/>
    <p:sldId id="293" r:id="rId44"/>
    <p:sldId id="294" r:id="rId45"/>
    <p:sldId id="295" r:id="rId46"/>
    <p:sldId id="296" r:id="rId47"/>
    <p:sldId id="297" r:id="rId48"/>
    <p:sldId id="310" r:id="rId49"/>
    <p:sldId id="311" r:id="rId50"/>
    <p:sldId id="312" r:id="rId51"/>
    <p:sldId id="313" r:id="rId52"/>
    <p:sldId id="298" r:id="rId53"/>
    <p:sldId id="299" r:id="rId54"/>
    <p:sldId id="300" r:id="rId55"/>
    <p:sldId id="301" r:id="rId56"/>
    <p:sldId id="319" r:id="rId57"/>
    <p:sldId id="320" r:id="rId58"/>
    <p:sldId id="302" r:id="rId59"/>
    <p:sldId id="303" r:id="rId60"/>
    <p:sldId id="304" r:id="rId61"/>
    <p:sldId id="262"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4" roundtripDataSignature="AMtx7miC4h9XZJhYFypOKz07yp6KiatCo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lvia Colombo" initials="SC" lastIdx="2" clrIdx="0">
    <p:extLst>
      <p:ext uri="{19B8F6BF-5375-455C-9EA6-DF929625EA0E}">
        <p15:presenceInfo xmlns:p15="http://schemas.microsoft.com/office/powerpoint/2012/main" userId="S::cenv1075@ox.ac.uk::cdf5343d-9518-4b48-8032-805a754f91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523008-DA24-4858-B250-E242A65708F7}" v="33" dt="2026-01-12T15:13:03.225"/>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94404" autoAdjust="0"/>
  </p:normalViewPr>
  <p:slideViewPr>
    <p:cSldViewPr snapToGrid="0">
      <p:cViewPr>
        <p:scale>
          <a:sx n="75" d="100"/>
          <a:sy n="75" d="100"/>
        </p:scale>
        <p:origin x="368"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Master" Target="slideMasters/slideMaster4.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customschemas.google.com/relationships/presentationmetadata" Target="metadata"/><Relationship Id="rId69"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lvia Colombo" userId="cdf5343d-9518-4b48-8032-805a754f9105" providerId="ADAL" clId="{FBE887D3-E3A0-4E19-8CC2-970FD0003B17}"/>
    <pc:docChg chg="undo custSel addSld delSld modSld modMainMaster">
      <pc:chgData name="Silvia Colombo" userId="cdf5343d-9518-4b48-8032-805a754f9105" providerId="ADAL" clId="{FBE887D3-E3A0-4E19-8CC2-970FD0003B17}" dt="2026-01-12T17:03:39.003" v="1194" actId="12"/>
      <pc:docMkLst>
        <pc:docMk/>
      </pc:docMkLst>
      <pc:sldChg chg="delSp modSp mod">
        <pc:chgData name="Silvia Colombo" userId="cdf5343d-9518-4b48-8032-805a754f9105" providerId="ADAL" clId="{FBE887D3-E3A0-4E19-8CC2-970FD0003B17}" dt="2026-01-12T15:50:52.775" v="1187" actId="12"/>
        <pc:sldMkLst>
          <pc:docMk/>
          <pc:sldMk cId="1383167316" sldId="276"/>
        </pc:sldMkLst>
        <pc:spChg chg="mod">
          <ac:chgData name="Silvia Colombo" userId="cdf5343d-9518-4b48-8032-805a754f9105" providerId="ADAL" clId="{FBE887D3-E3A0-4E19-8CC2-970FD0003B17}" dt="2026-01-12T15:50:52.775" v="1187" actId="12"/>
          <ac:spMkLst>
            <pc:docMk/>
            <pc:sldMk cId="1383167316" sldId="276"/>
            <ac:spMk id="168" creationId="{00000000-0000-0000-0000-000000000000}"/>
          </ac:spMkLst>
        </pc:spChg>
      </pc:sldChg>
      <pc:sldChg chg="modSp mod">
        <pc:chgData name="Silvia Colombo" userId="cdf5343d-9518-4b48-8032-805a754f9105" providerId="ADAL" clId="{FBE887D3-E3A0-4E19-8CC2-970FD0003B17}" dt="2026-01-06T15:37:39.092" v="346" actId="20577"/>
        <pc:sldMkLst>
          <pc:docMk/>
          <pc:sldMk cId="2207407581" sldId="283"/>
        </pc:sldMkLst>
        <pc:spChg chg="mod">
          <ac:chgData name="Silvia Colombo" userId="cdf5343d-9518-4b48-8032-805a754f9105" providerId="ADAL" clId="{FBE887D3-E3A0-4E19-8CC2-970FD0003B17}" dt="2026-01-06T15:37:39.092" v="346" actId="20577"/>
          <ac:spMkLst>
            <pc:docMk/>
            <pc:sldMk cId="2207407581" sldId="283"/>
            <ac:spMk id="5" creationId="{6077C0B5-4446-478B-9CB3-ADD75829E13B}"/>
          </ac:spMkLst>
        </pc:spChg>
      </pc:sldChg>
      <pc:sldChg chg="modSp mod">
        <pc:chgData name="Silvia Colombo" userId="cdf5343d-9518-4b48-8032-805a754f9105" providerId="ADAL" clId="{FBE887D3-E3A0-4E19-8CC2-970FD0003B17}" dt="2026-01-06T15:39:37.726" v="353" actId="403"/>
        <pc:sldMkLst>
          <pc:docMk/>
          <pc:sldMk cId="191549666" sldId="284"/>
        </pc:sldMkLst>
        <pc:spChg chg="mod">
          <ac:chgData name="Silvia Colombo" userId="cdf5343d-9518-4b48-8032-805a754f9105" providerId="ADAL" clId="{FBE887D3-E3A0-4E19-8CC2-970FD0003B17}" dt="2026-01-06T15:39:37.726" v="353" actId="403"/>
          <ac:spMkLst>
            <pc:docMk/>
            <pc:sldMk cId="191549666" sldId="284"/>
            <ac:spMk id="168" creationId="{00000000-0000-0000-0000-000000000000}"/>
          </ac:spMkLst>
        </pc:spChg>
      </pc:sldChg>
      <pc:sldChg chg="delSp modSp mod delAnim modAnim">
        <pc:chgData name="Silvia Colombo" userId="cdf5343d-9518-4b48-8032-805a754f9105" providerId="ADAL" clId="{FBE887D3-E3A0-4E19-8CC2-970FD0003B17}" dt="2026-01-08T09:01:05.300" v="497"/>
        <pc:sldMkLst>
          <pc:docMk/>
          <pc:sldMk cId="143993997" sldId="285"/>
        </pc:sldMkLst>
        <pc:spChg chg="mod">
          <ac:chgData name="Silvia Colombo" userId="cdf5343d-9518-4b48-8032-805a754f9105" providerId="ADAL" clId="{FBE887D3-E3A0-4E19-8CC2-970FD0003B17}" dt="2026-01-08T08:58:40.613" v="470" actId="1076"/>
          <ac:spMkLst>
            <pc:docMk/>
            <pc:sldMk cId="143993997" sldId="285"/>
            <ac:spMk id="5" creationId="{F5A47292-B275-43C1-9290-48132BB58E26}"/>
          </ac:spMkLst>
        </pc:spChg>
        <pc:picChg chg="mod">
          <ac:chgData name="Silvia Colombo" userId="cdf5343d-9518-4b48-8032-805a754f9105" providerId="ADAL" clId="{FBE887D3-E3A0-4E19-8CC2-970FD0003B17}" dt="2026-01-06T15:54:25.122" v="355" actId="1076"/>
          <ac:picMkLst>
            <pc:docMk/>
            <pc:sldMk cId="143993997" sldId="285"/>
            <ac:picMk id="4" creationId="{ACB64E43-D30A-4C09-AEC6-42DD84D44DA6}"/>
          </ac:picMkLst>
        </pc:picChg>
        <pc:cxnChg chg="mod">
          <ac:chgData name="Silvia Colombo" userId="cdf5343d-9518-4b48-8032-805a754f9105" providerId="ADAL" clId="{FBE887D3-E3A0-4E19-8CC2-970FD0003B17}" dt="2026-01-08T08:58:47.287" v="472" actId="14100"/>
          <ac:cxnSpMkLst>
            <pc:docMk/>
            <pc:sldMk cId="143993997" sldId="285"/>
            <ac:cxnSpMk id="7" creationId="{882BA1A9-289A-4F24-A872-08ED4471EEC3}"/>
          </ac:cxnSpMkLst>
        </pc:cxnChg>
      </pc:sldChg>
      <pc:sldChg chg="modSp mod">
        <pc:chgData name="Silvia Colombo" userId="cdf5343d-9518-4b48-8032-805a754f9105" providerId="ADAL" clId="{FBE887D3-E3A0-4E19-8CC2-970FD0003B17}" dt="2026-01-06T15:57:53.041" v="406" actId="20577"/>
        <pc:sldMkLst>
          <pc:docMk/>
          <pc:sldMk cId="2790404089" sldId="286"/>
        </pc:sldMkLst>
        <pc:spChg chg="mod">
          <ac:chgData name="Silvia Colombo" userId="cdf5343d-9518-4b48-8032-805a754f9105" providerId="ADAL" clId="{FBE887D3-E3A0-4E19-8CC2-970FD0003B17}" dt="2026-01-06T15:57:53.041" v="406" actId="20577"/>
          <ac:spMkLst>
            <pc:docMk/>
            <pc:sldMk cId="2790404089" sldId="286"/>
            <ac:spMk id="168" creationId="{00000000-0000-0000-0000-000000000000}"/>
          </ac:spMkLst>
        </pc:spChg>
      </pc:sldChg>
      <pc:sldChg chg="modAnim">
        <pc:chgData name="Silvia Colombo" userId="cdf5343d-9518-4b48-8032-805a754f9105" providerId="ADAL" clId="{FBE887D3-E3A0-4E19-8CC2-970FD0003B17}" dt="2026-01-08T09:01:24.249" v="498"/>
        <pc:sldMkLst>
          <pc:docMk/>
          <pc:sldMk cId="845521373" sldId="287"/>
        </pc:sldMkLst>
      </pc:sldChg>
      <pc:sldChg chg="modSp mod">
        <pc:chgData name="Silvia Colombo" userId="cdf5343d-9518-4b48-8032-805a754f9105" providerId="ADAL" clId="{FBE887D3-E3A0-4E19-8CC2-970FD0003B17}" dt="2026-01-12T14:09:34.009" v="792" actId="12"/>
        <pc:sldMkLst>
          <pc:docMk/>
          <pc:sldMk cId="2985432160" sldId="289"/>
        </pc:sldMkLst>
        <pc:spChg chg="mod">
          <ac:chgData name="Silvia Colombo" userId="cdf5343d-9518-4b48-8032-805a754f9105" providerId="ADAL" clId="{FBE887D3-E3A0-4E19-8CC2-970FD0003B17}" dt="2026-01-12T14:09:34.009" v="792" actId="12"/>
          <ac:spMkLst>
            <pc:docMk/>
            <pc:sldMk cId="2985432160" sldId="289"/>
            <ac:spMk id="168" creationId="{00000000-0000-0000-0000-000000000000}"/>
          </ac:spMkLst>
        </pc:spChg>
      </pc:sldChg>
      <pc:sldChg chg="modSp mod">
        <pc:chgData name="Silvia Colombo" userId="cdf5343d-9518-4b48-8032-805a754f9105" providerId="ADAL" clId="{FBE887D3-E3A0-4E19-8CC2-970FD0003B17}" dt="2026-01-12T16:49:57.927" v="1192" actId="20577"/>
        <pc:sldMkLst>
          <pc:docMk/>
          <pc:sldMk cId="218857803" sldId="292"/>
        </pc:sldMkLst>
        <pc:spChg chg="mod">
          <ac:chgData name="Silvia Colombo" userId="cdf5343d-9518-4b48-8032-805a754f9105" providerId="ADAL" clId="{FBE887D3-E3A0-4E19-8CC2-970FD0003B17}" dt="2026-01-12T16:49:57.927" v="1192" actId="20577"/>
          <ac:spMkLst>
            <pc:docMk/>
            <pc:sldMk cId="218857803" sldId="292"/>
            <ac:spMk id="168" creationId="{00000000-0000-0000-0000-000000000000}"/>
          </ac:spMkLst>
        </pc:spChg>
      </pc:sldChg>
      <pc:sldChg chg="modSp mod">
        <pc:chgData name="Silvia Colombo" userId="cdf5343d-9518-4b48-8032-805a754f9105" providerId="ADAL" clId="{FBE887D3-E3A0-4E19-8CC2-970FD0003B17}" dt="2026-01-06T16:02:43.158" v="409" actId="20577"/>
        <pc:sldMkLst>
          <pc:docMk/>
          <pc:sldMk cId="3284480951" sldId="294"/>
        </pc:sldMkLst>
        <pc:spChg chg="mod">
          <ac:chgData name="Silvia Colombo" userId="cdf5343d-9518-4b48-8032-805a754f9105" providerId="ADAL" clId="{FBE887D3-E3A0-4E19-8CC2-970FD0003B17}" dt="2026-01-06T16:02:43.158" v="409" actId="20577"/>
          <ac:spMkLst>
            <pc:docMk/>
            <pc:sldMk cId="3284480951" sldId="294"/>
            <ac:spMk id="168" creationId="{00000000-0000-0000-0000-000000000000}"/>
          </ac:spMkLst>
        </pc:spChg>
      </pc:sldChg>
      <pc:sldChg chg="modNotesTx">
        <pc:chgData name="Silvia Colombo" userId="cdf5343d-9518-4b48-8032-805a754f9105" providerId="ADAL" clId="{FBE887D3-E3A0-4E19-8CC2-970FD0003B17}" dt="2026-01-12T14:46:21.318" v="1071" actId="20577"/>
        <pc:sldMkLst>
          <pc:docMk/>
          <pc:sldMk cId="2669022340" sldId="295"/>
        </pc:sldMkLst>
      </pc:sldChg>
      <pc:sldChg chg="modSp mod">
        <pc:chgData name="Silvia Colombo" userId="cdf5343d-9518-4b48-8032-805a754f9105" providerId="ADAL" clId="{FBE887D3-E3A0-4E19-8CC2-970FD0003B17}" dt="2026-01-12T12:54:47.598" v="545" actId="12"/>
        <pc:sldMkLst>
          <pc:docMk/>
          <pc:sldMk cId="3574041065" sldId="297"/>
        </pc:sldMkLst>
        <pc:spChg chg="mod">
          <ac:chgData name="Silvia Colombo" userId="cdf5343d-9518-4b48-8032-805a754f9105" providerId="ADAL" clId="{FBE887D3-E3A0-4E19-8CC2-970FD0003B17}" dt="2026-01-12T12:54:47.598" v="545" actId="12"/>
          <ac:spMkLst>
            <pc:docMk/>
            <pc:sldMk cId="3574041065" sldId="297"/>
            <ac:spMk id="168" creationId="{00000000-0000-0000-0000-000000000000}"/>
          </ac:spMkLst>
        </pc:spChg>
      </pc:sldChg>
      <pc:sldChg chg="modSp mod">
        <pc:chgData name="Silvia Colombo" userId="cdf5343d-9518-4b48-8032-805a754f9105" providerId="ADAL" clId="{FBE887D3-E3A0-4E19-8CC2-970FD0003B17}" dt="2026-01-06T16:05:06.357" v="410" actId="20577"/>
        <pc:sldMkLst>
          <pc:docMk/>
          <pc:sldMk cId="2669320641" sldId="299"/>
        </pc:sldMkLst>
        <pc:spChg chg="mod">
          <ac:chgData name="Silvia Colombo" userId="cdf5343d-9518-4b48-8032-805a754f9105" providerId="ADAL" clId="{FBE887D3-E3A0-4E19-8CC2-970FD0003B17}" dt="2026-01-06T16:05:06.357" v="410" actId="20577"/>
          <ac:spMkLst>
            <pc:docMk/>
            <pc:sldMk cId="2669320641" sldId="299"/>
            <ac:spMk id="168" creationId="{00000000-0000-0000-0000-000000000000}"/>
          </ac:spMkLst>
        </pc:spChg>
      </pc:sldChg>
      <pc:sldChg chg="addSp delSp modSp new mod">
        <pc:chgData name="Silvia Colombo" userId="cdf5343d-9518-4b48-8032-805a754f9105" providerId="ADAL" clId="{FBE887D3-E3A0-4E19-8CC2-970FD0003B17}" dt="2026-01-08T08:55:23.207" v="417" actId="1076"/>
        <pc:sldMkLst>
          <pc:docMk/>
          <pc:sldMk cId="3548871065" sldId="305"/>
        </pc:sldMkLst>
        <pc:picChg chg="add mod">
          <ac:chgData name="Silvia Colombo" userId="cdf5343d-9518-4b48-8032-805a754f9105" providerId="ADAL" clId="{FBE887D3-E3A0-4E19-8CC2-970FD0003B17}" dt="2026-01-08T08:55:23.207" v="417" actId="1076"/>
          <ac:picMkLst>
            <pc:docMk/>
            <pc:sldMk cId="3548871065" sldId="305"/>
            <ac:picMk id="4" creationId="{E26AD974-A0F3-C990-91EC-9118BE271C11}"/>
          </ac:picMkLst>
        </pc:picChg>
      </pc:sldChg>
      <pc:sldChg chg="addSp delSp modSp new mod">
        <pc:chgData name="Silvia Colombo" userId="cdf5343d-9518-4b48-8032-805a754f9105" providerId="ADAL" clId="{FBE887D3-E3A0-4E19-8CC2-970FD0003B17}" dt="2026-01-08T08:57:50.485" v="462" actId="20577"/>
        <pc:sldMkLst>
          <pc:docMk/>
          <pc:sldMk cId="2031667400" sldId="306"/>
        </pc:sldMkLst>
        <pc:spChg chg="add mod">
          <ac:chgData name="Silvia Colombo" userId="cdf5343d-9518-4b48-8032-805a754f9105" providerId="ADAL" clId="{FBE887D3-E3A0-4E19-8CC2-970FD0003B17}" dt="2026-01-08T08:57:01.952" v="419"/>
          <ac:spMkLst>
            <pc:docMk/>
            <pc:sldMk cId="2031667400" sldId="306"/>
            <ac:spMk id="5" creationId="{0AF666FA-7C58-ED56-5C11-E5E399C6C7B5}"/>
          </ac:spMkLst>
        </pc:spChg>
        <pc:spChg chg="add mod">
          <ac:chgData name="Silvia Colombo" userId="cdf5343d-9518-4b48-8032-805a754f9105" providerId="ADAL" clId="{FBE887D3-E3A0-4E19-8CC2-970FD0003B17}" dt="2026-01-08T08:57:01.952" v="419"/>
          <ac:spMkLst>
            <pc:docMk/>
            <pc:sldMk cId="2031667400" sldId="306"/>
            <ac:spMk id="6" creationId="{B4A59E64-6815-ADF4-5256-833DDA88CBE5}"/>
          </ac:spMkLst>
        </pc:spChg>
        <pc:spChg chg="add mod">
          <ac:chgData name="Silvia Colombo" userId="cdf5343d-9518-4b48-8032-805a754f9105" providerId="ADAL" clId="{FBE887D3-E3A0-4E19-8CC2-970FD0003B17}" dt="2026-01-08T08:57:01.952" v="419"/>
          <ac:spMkLst>
            <pc:docMk/>
            <pc:sldMk cId="2031667400" sldId="306"/>
            <ac:spMk id="7" creationId="{03A12A44-6ACB-5C2C-DE39-8E688DB59F7D}"/>
          </ac:spMkLst>
        </pc:spChg>
        <pc:spChg chg="add mod">
          <ac:chgData name="Silvia Colombo" userId="cdf5343d-9518-4b48-8032-805a754f9105" providerId="ADAL" clId="{FBE887D3-E3A0-4E19-8CC2-970FD0003B17}" dt="2026-01-08T08:57:01.952" v="419"/>
          <ac:spMkLst>
            <pc:docMk/>
            <pc:sldMk cId="2031667400" sldId="306"/>
            <ac:spMk id="9" creationId="{C4285271-0BCB-DB9A-0F8C-82D79C485E15}"/>
          </ac:spMkLst>
        </pc:spChg>
        <pc:spChg chg="add mod">
          <ac:chgData name="Silvia Colombo" userId="cdf5343d-9518-4b48-8032-805a754f9105" providerId="ADAL" clId="{FBE887D3-E3A0-4E19-8CC2-970FD0003B17}" dt="2026-01-08T08:57:01.952" v="419"/>
          <ac:spMkLst>
            <pc:docMk/>
            <pc:sldMk cId="2031667400" sldId="306"/>
            <ac:spMk id="10" creationId="{5E8F597B-0D6C-45C3-BB01-FD5A914A7D47}"/>
          </ac:spMkLst>
        </pc:spChg>
        <pc:spChg chg="add mod">
          <ac:chgData name="Silvia Colombo" userId="cdf5343d-9518-4b48-8032-805a754f9105" providerId="ADAL" clId="{FBE887D3-E3A0-4E19-8CC2-970FD0003B17}" dt="2026-01-08T08:57:01.952" v="419"/>
          <ac:spMkLst>
            <pc:docMk/>
            <pc:sldMk cId="2031667400" sldId="306"/>
            <ac:spMk id="11" creationId="{2DFF7D46-2AF7-F1F5-1057-3118EEFE356D}"/>
          </ac:spMkLst>
        </pc:spChg>
        <pc:spChg chg="add mod">
          <ac:chgData name="Silvia Colombo" userId="cdf5343d-9518-4b48-8032-805a754f9105" providerId="ADAL" clId="{FBE887D3-E3A0-4E19-8CC2-970FD0003B17}" dt="2026-01-08T08:57:01.952" v="419"/>
          <ac:spMkLst>
            <pc:docMk/>
            <pc:sldMk cId="2031667400" sldId="306"/>
            <ac:spMk id="14" creationId="{FE477840-F7BB-A26C-F410-114D0D73DBF5}"/>
          </ac:spMkLst>
        </pc:spChg>
        <pc:spChg chg="add mod">
          <ac:chgData name="Silvia Colombo" userId="cdf5343d-9518-4b48-8032-805a754f9105" providerId="ADAL" clId="{FBE887D3-E3A0-4E19-8CC2-970FD0003B17}" dt="2026-01-08T08:57:01.952" v="419"/>
          <ac:spMkLst>
            <pc:docMk/>
            <pc:sldMk cId="2031667400" sldId="306"/>
            <ac:spMk id="15" creationId="{0057C48A-95E6-540C-8673-14EFEF7184BE}"/>
          </ac:spMkLst>
        </pc:spChg>
        <pc:spChg chg="add mod">
          <ac:chgData name="Silvia Colombo" userId="cdf5343d-9518-4b48-8032-805a754f9105" providerId="ADAL" clId="{FBE887D3-E3A0-4E19-8CC2-970FD0003B17}" dt="2026-01-08T08:57:01.952" v="419"/>
          <ac:spMkLst>
            <pc:docMk/>
            <pc:sldMk cId="2031667400" sldId="306"/>
            <ac:spMk id="16" creationId="{C77023DB-C23C-2B20-F4E9-EF19F104B4FF}"/>
          </ac:spMkLst>
        </pc:spChg>
        <pc:spChg chg="add mod">
          <ac:chgData name="Silvia Colombo" userId="cdf5343d-9518-4b48-8032-805a754f9105" providerId="ADAL" clId="{FBE887D3-E3A0-4E19-8CC2-970FD0003B17}" dt="2026-01-08T08:57:01.952" v="419"/>
          <ac:spMkLst>
            <pc:docMk/>
            <pc:sldMk cId="2031667400" sldId="306"/>
            <ac:spMk id="18" creationId="{EE8FDCB8-0E22-5D11-42DC-EDF6B42981DC}"/>
          </ac:spMkLst>
        </pc:spChg>
        <pc:spChg chg="add del mod">
          <ac:chgData name="Silvia Colombo" userId="cdf5343d-9518-4b48-8032-805a754f9105" providerId="ADAL" clId="{FBE887D3-E3A0-4E19-8CC2-970FD0003B17}" dt="2026-01-08T08:57:50.485" v="462" actId="20577"/>
          <ac:spMkLst>
            <pc:docMk/>
            <pc:sldMk cId="2031667400" sldId="306"/>
            <ac:spMk id="19" creationId="{C0A2CAB9-E6B0-98A8-5ABB-66987D46C119}"/>
          </ac:spMkLst>
        </pc:spChg>
        <pc:spChg chg="add mod">
          <ac:chgData name="Silvia Colombo" userId="cdf5343d-9518-4b48-8032-805a754f9105" providerId="ADAL" clId="{FBE887D3-E3A0-4E19-8CC2-970FD0003B17}" dt="2026-01-08T08:57:15.390" v="420"/>
          <ac:spMkLst>
            <pc:docMk/>
            <pc:sldMk cId="2031667400" sldId="306"/>
            <ac:spMk id="20" creationId="{4AFFB696-5E72-F34B-B940-80EC79765513}"/>
          </ac:spMkLst>
        </pc:spChg>
      </pc:sldChg>
      <pc:sldChg chg="delSp modSp add mod delAnim modAnim">
        <pc:chgData name="Silvia Colombo" userId="cdf5343d-9518-4b48-8032-805a754f9105" providerId="ADAL" clId="{FBE887D3-E3A0-4E19-8CC2-970FD0003B17}" dt="2026-01-08T09:00:58" v="496"/>
        <pc:sldMkLst>
          <pc:docMk/>
          <pc:sldMk cId="3500630665" sldId="307"/>
        </pc:sldMkLst>
        <pc:spChg chg="mod">
          <ac:chgData name="Silvia Colombo" userId="cdf5343d-9518-4b48-8032-805a754f9105" providerId="ADAL" clId="{FBE887D3-E3A0-4E19-8CC2-970FD0003B17}" dt="2026-01-08T08:59:08.392" v="476" actId="14100"/>
          <ac:spMkLst>
            <pc:docMk/>
            <pc:sldMk cId="3500630665" sldId="307"/>
            <ac:spMk id="12" creationId="{1F80C2C3-EFCE-3BFA-30CC-40CDFB9E1778}"/>
          </ac:spMkLst>
        </pc:spChg>
        <pc:cxnChg chg="mod">
          <ac:chgData name="Silvia Colombo" userId="cdf5343d-9518-4b48-8032-805a754f9105" providerId="ADAL" clId="{FBE887D3-E3A0-4E19-8CC2-970FD0003B17}" dt="2026-01-08T08:59:14.484" v="477" actId="14100"/>
          <ac:cxnSpMkLst>
            <pc:docMk/>
            <pc:sldMk cId="3500630665" sldId="307"/>
            <ac:cxnSpMk id="11" creationId="{5D3178A6-D744-F6AF-C5D5-893C4507E7D5}"/>
          </ac:cxnSpMkLst>
        </pc:cxnChg>
      </pc:sldChg>
      <pc:sldChg chg="delSp modSp add mod delAnim modAnim">
        <pc:chgData name="Silvia Colombo" userId="cdf5343d-9518-4b48-8032-805a754f9105" providerId="ADAL" clId="{FBE887D3-E3A0-4E19-8CC2-970FD0003B17}" dt="2026-01-08T09:00:48.967" v="495"/>
        <pc:sldMkLst>
          <pc:docMk/>
          <pc:sldMk cId="1927974885" sldId="308"/>
        </pc:sldMkLst>
        <pc:spChg chg="mod">
          <ac:chgData name="Silvia Colombo" userId="cdf5343d-9518-4b48-8032-805a754f9105" providerId="ADAL" clId="{FBE887D3-E3A0-4E19-8CC2-970FD0003B17}" dt="2026-01-08T08:59:42.379" v="481" actId="1076"/>
          <ac:spMkLst>
            <pc:docMk/>
            <pc:sldMk cId="1927974885" sldId="308"/>
            <ac:spMk id="17" creationId="{B0C13C46-B44F-5DE9-F287-E8C51C41BA70}"/>
          </ac:spMkLst>
        </pc:spChg>
      </pc:sldChg>
      <pc:sldChg chg="delSp modSp add mod delAnim modAnim">
        <pc:chgData name="Silvia Colombo" userId="cdf5343d-9518-4b48-8032-805a754f9105" providerId="ADAL" clId="{FBE887D3-E3A0-4E19-8CC2-970FD0003B17}" dt="2026-01-08T09:00:37.603" v="494"/>
        <pc:sldMkLst>
          <pc:docMk/>
          <pc:sldMk cId="2406065432" sldId="309"/>
        </pc:sldMkLst>
        <pc:spChg chg="mod">
          <ac:chgData name="Silvia Colombo" userId="cdf5343d-9518-4b48-8032-805a754f9105" providerId="ADAL" clId="{FBE887D3-E3A0-4E19-8CC2-970FD0003B17}" dt="2026-01-08T09:00:24.348" v="493" actId="1076"/>
          <ac:spMkLst>
            <pc:docMk/>
            <pc:sldMk cId="2406065432" sldId="309"/>
            <ac:spMk id="15" creationId="{BB65A4E2-6061-B6DF-6EC9-4942DE0A49D2}"/>
          </ac:spMkLst>
        </pc:spChg>
      </pc:sldChg>
      <pc:sldChg chg="delSp modSp add mod modNotesTx">
        <pc:chgData name="Silvia Colombo" userId="cdf5343d-9518-4b48-8032-805a754f9105" providerId="ADAL" clId="{FBE887D3-E3A0-4E19-8CC2-970FD0003B17}" dt="2026-01-12T12:56:45.125" v="603" actId="403"/>
        <pc:sldMkLst>
          <pc:docMk/>
          <pc:sldMk cId="2107996667" sldId="310"/>
        </pc:sldMkLst>
        <pc:spChg chg="mod">
          <ac:chgData name="Silvia Colombo" userId="cdf5343d-9518-4b48-8032-805a754f9105" providerId="ADAL" clId="{FBE887D3-E3A0-4E19-8CC2-970FD0003B17}" dt="2026-01-12T12:56:45.125" v="603" actId="403"/>
          <ac:spMkLst>
            <pc:docMk/>
            <pc:sldMk cId="2107996667" sldId="310"/>
            <ac:spMk id="168" creationId="{B44D707E-681F-62D0-ACE5-EB85BE095834}"/>
          </ac:spMkLst>
        </pc:spChg>
        <pc:picChg chg="del">
          <ac:chgData name="Silvia Colombo" userId="cdf5343d-9518-4b48-8032-805a754f9105" providerId="ADAL" clId="{FBE887D3-E3A0-4E19-8CC2-970FD0003B17}" dt="2026-01-12T12:52:08.226" v="531" actId="478"/>
          <ac:picMkLst>
            <pc:docMk/>
            <pc:sldMk cId="2107996667" sldId="310"/>
            <ac:picMk id="4" creationId="{0951998C-75B1-DED5-A816-7C2A1BD48DC9}"/>
          </ac:picMkLst>
        </pc:picChg>
      </pc:sldChg>
      <pc:sldChg chg="addSp delSp modSp add mod">
        <pc:chgData name="Silvia Colombo" userId="cdf5343d-9518-4b48-8032-805a754f9105" providerId="ADAL" clId="{FBE887D3-E3A0-4E19-8CC2-970FD0003B17}" dt="2026-01-12T13:59:41.328" v="779" actId="1076"/>
        <pc:sldMkLst>
          <pc:docMk/>
          <pc:sldMk cId="1834100180" sldId="311"/>
        </pc:sldMkLst>
        <pc:spChg chg="add del mod">
          <ac:chgData name="Silvia Colombo" userId="cdf5343d-9518-4b48-8032-805a754f9105" providerId="ADAL" clId="{FBE887D3-E3A0-4E19-8CC2-970FD0003B17}" dt="2026-01-12T13:02:07.770" v="660" actId="478"/>
          <ac:spMkLst>
            <pc:docMk/>
            <pc:sldMk cId="1834100180" sldId="311"/>
            <ac:spMk id="3" creationId="{5A084CD0-6ED8-CF30-480F-DD3975B6544F}"/>
          </ac:spMkLst>
        </pc:spChg>
        <pc:spChg chg="add del mod">
          <ac:chgData name="Silvia Colombo" userId="cdf5343d-9518-4b48-8032-805a754f9105" providerId="ADAL" clId="{FBE887D3-E3A0-4E19-8CC2-970FD0003B17}" dt="2026-01-12T13:02:02.845" v="658" actId="478"/>
          <ac:spMkLst>
            <pc:docMk/>
            <pc:sldMk cId="1834100180" sldId="311"/>
            <ac:spMk id="4" creationId="{771EDC73-2A79-043A-4A38-C36D60459B2A}"/>
          </ac:spMkLst>
        </pc:spChg>
        <pc:spChg chg="add del mod">
          <ac:chgData name="Silvia Colombo" userId="cdf5343d-9518-4b48-8032-805a754f9105" providerId="ADAL" clId="{FBE887D3-E3A0-4E19-8CC2-970FD0003B17}" dt="2026-01-12T13:02:02.845" v="658" actId="478"/>
          <ac:spMkLst>
            <pc:docMk/>
            <pc:sldMk cId="1834100180" sldId="311"/>
            <ac:spMk id="6" creationId="{45021C3B-D24C-ACE4-6906-5CC57A3D26AD}"/>
          </ac:spMkLst>
        </pc:spChg>
        <pc:spChg chg="add del mod">
          <ac:chgData name="Silvia Colombo" userId="cdf5343d-9518-4b48-8032-805a754f9105" providerId="ADAL" clId="{FBE887D3-E3A0-4E19-8CC2-970FD0003B17}" dt="2026-01-12T13:02:06.116" v="659" actId="478"/>
          <ac:spMkLst>
            <pc:docMk/>
            <pc:sldMk cId="1834100180" sldId="311"/>
            <ac:spMk id="8" creationId="{681DF6B6-EA76-D6EF-1BA0-F12D215E860E}"/>
          </ac:spMkLst>
        </pc:spChg>
        <pc:spChg chg="mod">
          <ac:chgData name="Silvia Colombo" userId="cdf5343d-9518-4b48-8032-805a754f9105" providerId="ADAL" clId="{FBE887D3-E3A0-4E19-8CC2-970FD0003B17}" dt="2026-01-12T13:59:23.487" v="776" actId="403"/>
          <ac:spMkLst>
            <pc:docMk/>
            <pc:sldMk cId="1834100180" sldId="311"/>
            <ac:spMk id="168" creationId="{2907EE15-9A67-099C-095E-587B42DE1F6C}"/>
          </ac:spMkLst>
        </pc:spChg>
        <pc:graphicFrameChg chg="add mod modGraphic">
          <ac:chgData name="Silvia Colombo" userId="cdf5343d-9518-4b48-8032-805a754f9105" providerId="ADAL" clId="{FBE887D3-E3A0-4E19-8CC2-970FD0003B17}" dt="2026-01-12T13:59:41.328" v="779" actId="1076"/>
          <ac:graphicFrameMkLst>
            <pc:docMk/>
            <pc:sldMk cId="1834100180" sldId="311"/>
            <ac:graphicFrameMk id="2" creationId="{AB0C1FDD-0675-BD97-D0D6-E30808DBACAB}"/>
          </ac:graphicFrameMkLst>
        </pc:graphicFrameChg>
        <pc:picChg chg="add mod">
          <ac:chgData name="Silvia Colombo" userId="cdf5343d-9518-4b48-8032-805a754f9105" providerId="ADAL" clId="{FBE887D3-E3A0-4E19-8CC2-970FD0003B17}" dt="2026-01-12T13:02:37.510" v="662" actId="1076"/>
          <ac:picMkLst>
            <pc:docMk/>
            <pc:sldMk cId="1834100180" sldId="311"/>
            <ac:picMk id="16" creationId="{48824569-5508-F2C5-A433-04714B74265C}"/>
          </ac:picMkLst>
        </pc:picChg>
        <pc:cxnChg chg="add del mod">
          <ac:chgData name="Silvia Colombo" userId="cdf5343d-9518-4b48-8032-805a754f9105" providerId="ADAL" clId="{FBE887D3-E3A0-4E19-8CC2-970FD0003B17}" dt="2026-01-12T13:02:02.845" v="658" actId="478"/>
          <ac:cxnSpMkLst>
            <pc:docMk/>
            <pc:sldMk cId="1834100180" sldId="311"/>
            <ac:cxnSpMk id="5" creationId="{D9DD7C40-C1C1-18D9-A624-3F7CEB915BA4}"/>
          </ac:cxnSpMkLst>
        </pc:cxnChg>
        <pc:cxnChg chg="add del mod">
          <ac:chgData name="Silvia Colombo" userId="cdf5343d-9518-4b48-8032-805a754f9105" providerId="ADAL" clId="{FBE887D3-E3A0-4E19-8CC2-970FD0003B17}" dt="2026-01-12T13:02:02.845" v="658" actId="478"/>
          <ac:cxnSpMkLst>
            <pc:docMk/>
            <pc:sldMk cId="1834100180" sldId="311"/>
            <ac:cxnSpMk id="7" creationId="{0755D87F-E677-B636-8177-D7D21270F6EF}"/>
          </ac:cxnSpMkLst>
        </pc:cxnChg>
      </pc:sldChg>
      <pc:sldChg chg="addSp modSp new del">
        <pc:chgData name="Silvia Colombo" userId="cdf5343d-9518-4b48-8032-805a754f9105" providerId="ADAL" clId="{FBE887D3-E3A0-4E19-8CC2-970FD0003B17}" dt="2026-01-12T12:54:35.477" v="544" actId="680"/>
        <pc:sldMkLst>
          <pc:docMk/>
          <pc:sldMk cId="2340822682" sldId="311"/>
        </pc:sldMkLst>
        <pc:spChg chg="add mod">
          <ac:chgData name="Silvia Colombo" userId="cdf5343d-9518-4b48-8032-805a754f9105" providerId="ADAL" clId="{FBE887D3-E3A0-4E19-8CC2-970FD0003B17}" dt="2026-01-12T12:54:29.291" v="543"/>
          <ac:spMkLst>
            <pc:docMk/>
            <pc:sldMk cId="2340822682" sldId="311"/>
            <ac:spMk id="5" creationId="{6DBD719B-4D8C-F963-0DB4-43EC76864098}"/>
          </ac:spMkLst>
        </pc:spChg>
        <pc:spChg chg="add mod">
          <ac:chgData name="Silvia Colombo" userId="cdf5343d-9518-4b48-8032-805a754f9105" providerId="ADAL" clId="{FBE887D3-E3A0-4E19-8CC2-970FD0003B17}" dt="2026-01-12T12:54:29.291" v="543"/>
          <ac:spMkLst>
            <pc:docMk/>
            <pc:sldMk cId="2340822682" sldId="311"/>
            <ac:spMk id="6" creationId="{ABB90E2B-685D-916B-63BC-8AEBF3406162}"/>
          </ac:spMkLst>
        </pc:spChg>
        <pc:spChg chg="add mod">
          <ac:chgData name="Silvia Colombo" userId="cdf5343d-9518-4b48-8032-805a754f9105" providerId="ADAL" clId="{FBE887D3-E3A0-4E19-8CC2-970FD0003B17}" dt="2026-01-12T12:54:29.291" v="543"/>
          <ac:spMkLst>
            <pc:docMk/>
            <pc:sldMk cId="2340822682" sldId="311"/>
            <ac:spMk id="7" creationId="{88679B28-B302-215F-45C0-FAF1B5DE43F3}"/>
          </ac:spMkLst>
        </pc:spChg>
        <pc:spChg chg="add mod">
          <ac:chgData name="Silvia Colombo" userId="cdf5343d-9518-4b48-8032-805a754f9105" providerId="ADAL" clId="{FBE887D3-E3A0-4E19-8CC2-970FD0003B17}" dt="2026-01-12T12:54:29.291" v="543"/>
          <ac:spMkLst>
            <pc:docMk/>
            <pc:sldMk cId="2340822682" sldId="311"/>
            <ac:spMk id="8" creationId="{D1FC5AAD-5DEA-DE2E-DD5B-94F218735ACC}"/>
          </ac:spMkLst>
        </pc:spChg>
        <pc:graphicFrameChg chg="add mod">
          <ac:chgData name="Silvia Colombo" userId="cdf5343d-9518-4b48-8032-805a754f9105" providerId="ADAL" clId="{FBE887D3-E3A0-4E19-8CC2-970FD0003B17}" dt="2026-01-12T12:54:29.291" v="543"/>
          <ac:graphicFrameMkLst>
            <pc:docMk/>
            <pc:sldMk cId="2340822682" sldId="311"/>
            <ac:graphicFrameMk id="4" creationId="{42BE32C6-5B71-7E2E-652B-EA0840A96E64}"/>
          </ac:graphicFrameMkLst>
        </pc:graphicFrameChg>
      </pc:sldChg>
      <pc:sldChg chg="addSp delSp modSp add mod">
        <pc:chgData name="Silvia Colombo" userId="cdf5343d-9518-4b48-8032-805a754f9105" providerId="ADAL" clId="{FBE887D3-E3A0-4E19-8CC2-970FD0003B17}" dt="2026-01-12T14:03:46.485" v="785"/>
        <pc:sldMkLst>
          <pc:docMk/>
          <pc:sldMk cId="2559730657" sldId="312"/>
        </pc:sldMkLst>
        <pc:spChg chg="mod">
          <ac:chgData name="Silvia Colombo" userId="cdf5343d-9518-4b48-8032-805a754f9105" providerId="ADAL" clId="{FBE887D3-E3A0-4E19-8CC2-970FD0003B17}" dt="2026-01-12T13:59:27.207" v="777" actId="403"/>
          <ac:spMkLst>
            <pc:docMk/>
            <pc:sldMk cId="2559730657" sldId="312"/>
            <ac:spMk id="168" creationId="{7F3AEFCB-5030-BC07-F519-64B05FA0BD03}"/>
          </ac:spMkLst>
        </pc:spChg>
        <pc:graphicFrameChg chg="del modGraphic">
          <ac:chgData name="Silvia Colombo" userId="cdf5343d-9518-4b48-8032-805a754f9105" providerId="ADAL" clId="{FBE887D3-E3A0-4E19-8CC2-970FD0003B17}" dt="2026-01-12T13:54:06.555" v="674" actId="478"/>
          <ac:graphicFrameMkLst>
            <pc:docMk/>
            <pc:sldMk cId="2559730657" sldId="312"/>
            <ac:graphicFrameMk id="2" creationId="{08C3B9F9-4E63-BCBA-B05D-C558F0F89BAE}"/>
          </ac:graphicFrameMkLst>
        </pc:graphicFrameChg>
        <pc:graphicFrameChg chg="add mod modGraphic">
          <ac:chgData name="Silvia Colombo" userId="cdf5343d-9518-4b48-8032-805a754f9105" providerId="ADAL" clId="{FBE887D3-E3A0-4E19-8CC2-970FD0003B17}" dt="2026-01-12T14:03:46.485" v="785"/>
          <ac:graphicFrameMkLst>
            <pc:docMk/>
            <pc:sldMk cId="2559730657" sldId="312"/>
            <ac:graphicFrameMk id="3" creationId="{890DF04F-57B2-A8F1-5DF4-1DF4E52320C8}"/>
          </ac:graphicFrameMkLst>
        </pc:graphicFrameChg>
        <pc:graphicFrameChg chg="add mod modGraphic">
          <ac:chgData name="Silvia Colombo" userId="cdf5343d-9518-4b48-8032-805a754f9105" providerId="ADAL" clId="{FBE887D3-E3A0-4E19-8CC2-970FD0003B17}" dt="2026-01-12T14:03:34.596" v="783"/>
          <ac:graphicFrameMkLst>
            <pc:docMk/>
            <pc:sldMk cId="2559730657" sldId="312"/>
            <ac:graphicFrameMk id="4" creationId="{3E44A020-7703-72DD-A3D8-ACF5B6A2EAA9}"/>
          </ac:graphicFrameMkLst>
        </pc:graphicFrameChg>
        <pc:picChg chg="del">
          <ac:chgData name="Silvia Colombo" userId="cdf5343d-9518-4b48-8032-805a754f9105" providerId="ADAL" clId="{FBE887D3-E3A0-4E19-8CC2-970FD0003B17}" dt="2026-01-12T13:03:12.202" v="666" actId="478"/>
          <ac:picMkLst>
            <pc:docMk/>
            <pc:sldMk cId="2559730657" sldId="312"/>
            <ac:picMk id="16" creationId="{0D5930E7-D0CF-3604-DDCC-0B344A889826}"/>
          </ac:picMkLst>
        </pc:picChg>
      </pc:sldChg>
      <pc:sldChg chg="addSp delSp modSp add mod">
        <pc:chgData name="Silvia Colombo" userId="cdf5343d-9518-4b48-8032-805a754f9105" providerId="ADAL" clId="{FBE887D3-E3A0-4E19-8CC2-970FD0003B17}" dt="2026-01-12T13:59:30.410" v="778" actId="403"/>
        <pc:sldMkLst>
          <pc:docMk/>
          <pc:sldMk cId="931600271" sldId="313"/>
        </pc:sldMkLst>
        <pc:spChg chg="add mod">
          <ac:chgData name="Silvia Colombo" userId="cdf5343d-9518-4b48-8032-805a754f9105" providerId="ADAL" clId="{FBE887D3-E3A0-4E19-8CC2-970FD0003B17}" dt="2026-01-12T13:57:14.719" v="751" actId="1037"/>
          <ac:spMkLst>
            <pc:docMk/>
            <pc:sldMk cId="931600271" sldId="313"/>
            <ac:spMk id="4" creationId="{83986093-E14B-7724-646F-E705A7E29041}"/>
          </ac:spMkLst>
        </pc:spChg>
        <pc:spChg chg="add mod">
          <ac:chgData name="Silvia Colombo" userId="cdf5343d-9518-4b48-8032-805a754f9105" providerId="ADAL" clId="{FBE887D3-E3A0-4E19-8CC2-970FD0003B17}" dt="2026-01-12T13:58:18.980" v="773" actId="1036"/>
          <ac:spMkLst>
            <pc:docMk/>
            <pc:sldMk cId="931600271" sldId="313"/>
            <ac:spMk id="5" creationId="{52CF8A50-E682-FB80-68B2-8441A2F6BE01}"/>
          </ac:spMkLst>
        </pc:spChg>
        <pc:spChg chg="mod">
          <ac:chgData name="Silvia Colombo" userId="cdf5343d-9518-4b48-8032-805a754f9105" providerId="ADAL" clId="{FBE887D3-E3A0-4E19-8CC2-970FD0003B17}" dt="2026-01-12T13:59:30.410" v="778" actId="403"/>
          <ac:spMkLst>
            <pc:docMk/>
            <pc:sldMk cId="931600271" sldId="313"/>
            <ac:spMk id="168" creationId="{AEEAEB7E-45D1-2455-8040-1F86979B1C31}"/>
          </ac:spMkLst>
        </pc:spChg>
        <pc:graphicFrameChg chg="del modGraphic">
          <ac:chgData name="Silvia Colombo" userId="cdf5343d-9518-4b48-8032-805a754f9105" providerId="ADAL" clId="{FBE887D3-E3A0-4E19-8CC2-970FD0003B17}" dt="2026-01-12T13:55:31.325" v="710" actId="478"/>
          <ac:graphicFrameMkLst>
            <pc:docMk/>
            <pc:sldMk cId="931600271" sldId="313"/>
            <ac:graphicFrameMk id="2" creationId="{E83C0308-D39C-87E8-21C3-B7C9031487EF}"/>
          </ac:graphicFrameMkLst>
        </pc:graphicFrameChg>
        <pc:picChg chg="add mod">
          <ac:chgData name="Silvia Colombo" userId="cdf5343d-9518-4b48-8032-805a754f9105" providerId="ADAL" clId="{FBE887D3-E3A0-4E19-8CC2-970FD0003B17}" dt="2026-01-12T13:57:05.659" v="744" actId="14100"/>
          <ac:picMkLst>
            <pc:docMk/>
            <pc:sldMk cId="931600271" sldId="313"/>
            <ac:picMk id="3" creationId="{FB927B4E-28C3-BDFB-2634-99BA80B6B7AB}"/>
          </ac:picMkLst>
        </pc:picChg>
        <pc:picChg chg="del">
          <ac:chgData name="Silvia Colombo" userId="cdf5343d-9518-4b48-8032-805a754f9105" providerId="ADAL" clId="{FBE887D3-E3A0-4E19-8CC2-970FD0003B17}" dt="2026-01-12T13:03:17.594" v="668" actId="478"/>
          <ac:picMkLst>
            <pc:docMk/>
            <pc:sldMk cId="931600271" sldId="313"/>
            <ac:picMk id="16" creationId="{CD20F661-AF65-5602-8F7A-910B6B2A3831}"/>
          </ac:picMkLst>
        </pc:picChg>
      </pc:sldChg>
      <pc:sldChg chg="addSp delSp modSp add mod">
        <pc:chgData name="Silvia Colombo" userId="cdf5343d-9518-4b48-8032-805a754f9105" providerId="ADAL" clId="{FBE887D3-E3A0-4E19-8CC2-970FD0003B17}" dt="2026-01-12T16:44:27.322" v="1190" actId="313"/>
        <pc:sldMkLst>
          <pc:docMk/>
          <pc:sldMk cId="1865469546" sldId="314"/>
        </pc:sldMkLst>
        <pc:spChg chg="add mod">
          <ac:chgData name="Silvia Colombo" userId="cdf5343d-9518-4b48-8032-805a754f9105" providerId="ADAL" clId="{FBE887D3-E3A0-4E19-8CC2-970FD0003B17}" dt="2026-01-12T14:13:34.736" v="795"/>
          <ac:spMkLst>
            <pc:docMk/>
            <pc:sldMk cId="1865469546" sldId="314"/>
            <ac:spMk id="2" creationId="{D68EC4AE-D886-B1A6-3513-DF5BE4138C05}"/>
          </ac:spMkLst>
        </pc:spChg>
        <pc:spChg chg="add mod">
          <ac:chgData name="Silvia Colombo" userId="cdf5343d-9518-4b48-8032-805a754f9105" providerId="ADAL" clId="{FBE887D3-E3A0-4E19-8CC2-970FD0003B17}" dt="2026-01-12T14:14:35.095" v="805" actId="1076"/>
          <ac:spMkLst>
            <pc:docMk/>
            <pc:sldMk cId="1865469546" sldId="314"/>
            <ac:spMk id="3" creationId="{C02262F6-4B70-A13F-3136-873A24C28C3B}"/>
          </ac:spMkLst>
        </pc:spChg>
        <pc:spChg chg="add mod ord">
          <ac:chgData name="Silvia Colombo" userId="cdf5343d-9518-4b48-8032-805a754f9105" providerId="ADAL" clId="{FBE887D3-E3A0-4E19-8CC2-970FD0003B17}" dt="2026-01-12T16:44:27.322" v="1190" actId="313"/>
          <ac:spMkLst>
            <pc:docMk/>
            <pc:sldMk cId="1865469546" sldId="314"/>
            <ac:spMk id="13" creationId="{DC573BF0-7501-8C76-219B-E6490B70A894}"/>
          </ac:spMkLst>
        </pc:spChg>
        <pc:spChg chg="mod">
          <ac:chgData name="Silvia Colombo" userId="cdf5343d-9518-4b48-8032-805a754f9105" providerId="ADAL" clId="{FBE887D3-E3A0-4E19-8CC2-970FD0003B17}" dt="2026-01-12T14:23:59.141" v="853" actId="20577"/>
          <ac:spMkLst>
            <pc:docMk/>
            <pc:sldMk cId="1865469546" sldId="314"/>
            <ac:spMk id="168" creationId="{9A7EDE13-879D-5969-11A7-614DB130ACE6}"/>
          </ac:spMkLst>
        </pc:spChg>
        <pc:picChg chg="del">
          <ac:chgData name="Silvia Colombo" userId="cdf5343d-9518-4b48-8032-805a754f9105" providerId="ADAL" clId="{FBE887D3-E3A0-4E19-8CC2-970FD0003B17}" dt="2026-01-12T14:09:53.129" v="793" actId="478"/>
          <ac:picMkLst>
            <pc:docMk/>
            <pc:sldMk cId="1865469546" sldId="314"/>
            <ac:picMk id="4" creationId="{32186336-6430-7DD1-B78D-6F6007F1250C}"/>
          </ac:picMkLst>
        </pc:picChg>
        <pc:picChg chg="add mod">
          <ac:chgData name="Silvia Colombo" userId="cdf5343d-9518-4b48-8032-805a754f9105" providerId="ADAL" clId="{FBE887D3-E3A0-4E19-8CC2-970FD0003B17}" dt="2026-01-12T14:13:34.736" v="795"/>
          <ac:picMkLst>
            <pc:docMk/>
            <pc:sldMk cId="1865469546" sldId="314"/>
            <ac:picMk id="5" creationId="{EA0CA281-7D9A-350D-03FF-0B75735DD0F9}"/>
          </ac:picMkLst>
        </pc:picChg>
        <pc:picChg chg="add mod">
          <ac:chgData name="Silvia Colombo" userId="cdf5343d-9518-4b48-8032-805a754f9105" providerId="ADAL" clId="{FBE887D3-E3A0-4E19-8CC2-970FD0003B17}" dt="2026-01-12T14:13:34.736" v="795"/>
          <ac:picMkLst>
            <pc:docMk/>
            <pc:sldMk cId="1865469546" sldId="314"/>
            <ac:picMk id="6" creationId="{1A479AB3-06BD-629F-4D75-91689F9BA51C}"/>
          </ac:picMkLst>
        </pc:picChg>
        <pc:picChg chg="add mod">
          <ac:chgData name="Silvia Colombo" userId="cdf5343d-9518-4b48-8032-805a754f9105" providerId="ADAL" clId="{FBE887D3-E3A0-4E19-8CC2-970FD0003B17}" dt="2026-01-12T14:14:34.320" v="803" actId="14100"/>
          <ac:picMkLst>
            <pc:docMk/>
            <pc:sldMk cId="1865469546" sldId="314"/>
            <ac:picMk id="7" creationId="{16A68C78-652C-E9FE-9457-A8DB1B90833B}"/>
          </ac:picMkLst>
        </pc:picChg>
        <pc:picChg chg="add mod">
          <ac:chgData name="Silvia Colombo" userId="cdf5343d-9518-4b48-8032-805a754f9105" providerId="ADAL" clId="{FBE887D3-E3A0-4E19-8CC2-970FD0003B17}" dt="2026-01-12T14:13:34.736" v="795"/>
          <ac:picMkLst>
            <pc:docMk/>
            <pc:sldMk cId="1865469546" sldId="314"/>
            <ac:picMk id="10" creationId="{8A124B6A-9F8E-75E4-FDEB-5082EA7E2BFD}"/>
          </ac:picMkLst>
        </pc:picChg>
        <pc:picChg chg="add mod">
          <ac:chgData name="Silvia Colombo" userId="cdf5343d-9518-4b48-8032-805a754f9105" providerId="ADAL" clId="{FBE887D3-E3A0-4E19-8CC2-970FD0003B17}" dt="2026-01-12T14:16:26.192" v="823" actId="1036"/>
          <ac:picMkLst>
            <pc:docMk/>
            <pc:sldMk cId="1865469546" sldId="314"/>
            <ac:picMk id="15" creationId="{426EAF44-2975-10D8-936B-BCEC10292660}"/>
          </ac:picMkLst>
        </pc:picChg>
        <pc:cxnChg chg="add mod">
          <ac:chgData name="Silvia Colombo" userId="cdf5343d-9518-4b48-8032-805a754f9105" providerId="ADAL" clId="{FBE887D3-E3A0-4E19-8CC2-970FD0003B17}" dt="2026-01-12T14:13:34.736" v="795"/>
          <ac:cxnSpMkLst>
            <pc:docMk/>
            <pc:sldMk cId="1865469546" sldId="314"/>
            <ac:cxnSpMk id="8" creationId="{D335FBD4-FFE3-9A87-5093-1639FEF6869A}"/>
          </ac:cxnSpMkLst>
        </pc:cxnChg>
        <pc:cxnChg chg="add mod">
          <ac:chgData name="Silvia Colombo" userId="cdf5343d-9518-4b48-8032-805a754f9105" providerId="ADAL" clId="{FBE887D3-E3A0-4E19-8CC2-970FD0003B17}" dt="2026-01-12T14:13:34.736" v="795"/>
          <ac:cxnSpMkLst>
            <pc:docMk/>
            <pc:sldMk cId="1865469546" sldId="314"/>
            <ac:cxnSpMk id="9" creationId="{F7415F79-D8AE-D528-EFF1-B2A252DD2BEB}"/>
          </ac:cxnSpMkLst>
        </pc:cxnChg>
        <pc:cxnChg chg="add mod">
          <ac:chgData name="Silvia Colombo" userId="cdf5343d-9518-4b48-8032-805a754f9105" providerId="ADAL" clId="{FBE887D3-E3A0-4E19-8CC2-970FD0003B17}" dt="2026-01-12T14:13:34.736" v="795"/>
          <ac:cxnSpMkLst>
            <pc:docMk/>
            <pc:sldMk cId="1865469546" sldId="314"/>
            <ac:cxnSpMk id="11" creationId="{26A75CE9-3234-23B0-B551-9A077C4D6EFB}"/>
          </ac:cxnSpMkLst>
        </pc:cxnChg>
        <pc:cxnChg chg="add mod">
          <ac:chgData name="Silvia Colombo" userId="cdf5343d-9518-4b48-8032-805a754f9105" providerId="ADAL" clId="{FBE887D3-E3A0-4E19-8CC2-970FD0003B17}" dt="2026-01-12T14:13:34.736" v="795"/>
          <ac:cxnSpMkLst>
            <pc:docMk/>
            <pc:sldMk cId="1865469546" sldId="314"/>
            <ac:cxnSpMk id="12" creationId="{C15330D1-A51A-45BB-F642-5062C8C55BF5}"/>
          </ac:cxnSpMkLst>
        </pc:cxnChg>
      </pc:sldChg>
      <pc:sldChg chg="addSp delSp modSp add mod">
        <pc:chgData name="Silvia Colombo" userId="cdf5343d-9518-4b48-8032-805a754f9105" providerId="ADAL" clId="{FBE887D3-E3A0-4E19-8CC2-970FD0003B17}" dt="2026-01-12T14:24:19.528" v="878" actId="20577"/>
        <pc:sldMkLst>
          <pc:docMk/>
          <pc:sldMk cId="1131248800" sldId="315"/>
        </pc:sldMkLst>
        <pc:spChg chg="add mod">
          <ac:chgData name="Silvia Colombo" userId="cdf5343d-9518-4b48-8032-805a754f9105" providerId="ADAL" clId="{FBE887D3-E3A0-4E19-8CC2-970FD0003B17}" dt="2026-01-12T14:23:11.038" v="827"/>
          <ac:spMkLst>
            <pc:docMk/>
            <pc:sldMk cId="1131248800" sldId="315"/>
            <ac:spMk id="2" creationId="{B6A31BA7-A5E4-A6C2-C11F-75600D8ABDC5}"/>
          </ac:spMkLst>
        </pc:spChg>
        <pc:spChg chg="add mod">
          <ac:chgData name="Silvia Colombo" userId="cdf5343d-9518-4b48-8032-805a754f9105" providerId="ADAL" clId="{FBE887D3-E3A0-4E19-8CC2-970FD0003B17}" dt="2026-01-12T14:23:28.140" v="830" actId="14100"/>
          <ac:spMkLst>
            <pc:docMk/>
            <pc:sldMk cId="1131248800" sldId="315"/>
            <ac:spMk id="3" creationId="{4B2B4DDB-FA0A-4322-521E-894F95AA2FA5}"/>
          </ac:spMkLst>
        </pc:spChg>
        <pc:spChg chg="mod">
          <ac:chgData name="Silvia Colombo" userId="cdf5343d-9518-4b48-8032-805a754f9105" providerId="ADAL" clId="{FBE887D3-E3A0-4E19-8CC2-970FD0003B17}" dt="2026-01-12T14:23:11.038" v="827"/>
          <ac:spMkLst>
            <pc:docMk/>
            <pc:sldMk cId="1131248800" sldId="315"/>
            <ac:spMk id="6" creationId="{C7D49166-3088-FDB0-CE4E-25E2694550C0}"/>
          </ac:spMkLst>
        </pc:spChg>
        <pc:spChg chg="mod">
          <ac:chgData name="Silvia Colombo" userId="cdf5343d-9518-4b48-8032-805a754f9105" providerId="ADAL" clId="{FBE887D3-E3A0-4E19-8CC2-970FD0003B17}" dt="2026-01-12T14:23:11.038" v="827"/>
          <ac:spMkLst>
            <pc:docMk/>
            <pc:sldMk cId="1131248800" sldId="315"/>
            <ac:spMk id="7" creationId="{EBAB9363-1B8D-0C7C-AE1A-F420FE829B40}"/>
          </ac:spMkLst>
        </pc:spChg>
        <pc:spChg chg="del">
          <ac:chgData name="Silvia Colombo" userId="cdf5343d-9518-4b48-8032-805a754f9105" providerId="ADAL" clId="{FBE887D3-E3A0-4E19-8CC2-970FD0003B17}" dt="2026-01-12T14:23:08.627" v="825" actId="478"/>
          <ac:spMkLst>
            <pc:docMk/>
            <pc:sldMk cId="1131248800" sldId="315"/>
            <ac:spMk id="13" creationId="{4EB5E09B-6416-F20C-1A40-62D9B9C3A375}"/>
          </ac:spMkLst>
        </pc:spChg>
        <pc:spChg chg="mod">
          <ac:chgData name="Silvia Colombo" userId="cdf5343d-9518-4b48-8032-805a754f9105" providerId="ADAL" clId="{FBE887D3-E3A0-4E19-8CC2-970FD0003B17}" dt="2026-01-12T14:24:19.528" v="878" actId="20577"/>
          <ac:spMkLst>
            <pc:docMk/>
            <pc:sldMk cId="1131248800" sldId="315"/>
            <ac:spMk id="168" creationId="{A12E0927-9B46-6830-9ABA-FC8EA1B1E72A}"/>
          </ac:spMkLst>
        </pc:spChg>
        <pc:grpChg chg="add mod">
          <ac:chgData name="Silvia Colombo" userId="cdf5343d-9518-4b48-8032-805a754f9105" providerId="ADAL" clId="{FBE887D3-E3A0-4E19-8CC2-970FD0003B17}" dt="2026-01-12T14:23:34.970" v="831" actId="1076"/>
          <ac:grpSpMkLst>
            <pc:docMk/>
            <pc:sldMk cId="1131248800" sldId="315"/>
            <ac:grpSpMk id="4" creationId="{3EAC679B-2C4F-1E4D-72FD-993CA80C728E}"/>
          </ac:grpSpMkLst>
        </pc:grpChg>
        <pc:picChg chg="mod">
          <ac:chgData name="Silvia Colombo" userId="cdf5343d-9518-4b48-8032-805a754f9105" providerId="ADAL" clId="{FBE887D3-E3A0-4E19-8CC2-970FD0003B17}" dt="2026-01-12T14:23:11.038" v="827"/>
          <ac:picMkLst>
            <pc:docMk/>
            <pc:sldMk cId="1131248800" sldId="315"/>
            <ac:picMk id="5" creationId="{C308C775-7ED4-D52B-3778-64C661A7138B}"/>
          </ac:picMkLst>
        </pc:picChg>
        <pc:picChg chg="mod">
          <ac:chgData name="Silvia Colombo" userId="cdf5343d-9518-4b48-8032-805a754f9105" providerId="ADAL" clId="{FBE887D3-E3A0-4E19-8CC2-970FD0003B17}" dt="2026-01-12T14:23:11.038" v="827"/>
          <ac:picMkLst>
            <pc:docMk/>
            <pc:sldMk cId="1131248800" sldId="315"/>
            <ac:picMk id="8" creationId="{C77148CD-B406-ABFC-DEB4-4D08C032D2E9}"/>
          </ac:picMkLst>
        </pc:picChg>
        <pc:picChg chg="del">
          <ac:chgData name="Silvia Colombo" userId="cdf5343d-9518-4b48-8032-805a754f9105" providerId="ADAL" clId="{FBE887D3-E3A0-4E19-8CC2-970FD0003B17}" dt="2026-01-12T14:23:10.224" v="826" actId="478"/>
          <ac:picMkLst>
            <pc:docMk/>
            <pc:sldMk cId="1131248800" sldId="315"/>
            <ac:picMk id="15" creationId="{B9816E82-E8D6-E096-2980-429398444546}"/>
          </ac:picMkLst>
        </pc:picChg>
      </pc:sldChg>
      <pc:sldChg chg="addSp delSp modSp add mod">
        <pc:chgData name="Silvia Colombo" userId="cdf5343d-9518-4b48-8032-805a754f9105" providerId="ADAL" clId="{FBE887D3-E3A0-4E19-8CC2-970FD0003B17}" dt="2026-01-12T14:33:03.351" v="1067" actId="1035"/>
        <pc:sldMkLst>
          <pc:docMk/>
          <pc:sldMk cId="141351610" sldId="316"/>
        </pc:sldMkLst>
        <pc:spChg chg="del">
          <ac:chgData name="Silvia Colombo" userId="cdf5343d-9518-4b48-8032-805a754f9105" providerId="ADAL" clId="{FBE887D3-E3A0-4E19-8CC2-970FD0003B17}" dt="2026-01-12T14:25:40.171" v="887" actId="478"/>
          <ac:spMkLst>
            <pc:docMk/>
            <pc:sldMk cId="141351610" sldId="316"/>
            <ac:spMk id="3" creationId="{052BA5ED-020E-654E-7808-E9AE4B765D9D}"/>
          </ac:spMkLst>
        </pc:spChg>
        <pc:spChg chg="add mod">
          <ac:chgData name="Silvia Colombo" userId="cdf5343d-9518-4b48-8032-805a754f9105" providerId="ADAL" clId="{FBE887D3-E3A0-4E19-8CC2-970FD0003B17}" dt="2026-01-12T14:25:48.434" v="888"/>
          <ac:spMkLst>
            <pc:docMk/>
            <pc:sldMk cId="141351610" sldId="316"/>
            <ac:spMk id="9" creationId="{B173F1F8-146F-58E4-11E7-2527B8221250}"/>
          </ac:spMkLst>
        </pc:spChg>
        <pc:spChg chg="add mod">
          <ac:chgData name="Silvia Colombo" userId="cdf5343d-9518-4b48-8032-805a754f9105" providerId="ADAL" clId="{FBE887D3-E3A0-4E19-8CC2-970FD0003B17}" dt="2026-01-12T14:32:17.383" v="1028" actId="20577"/>
          <ac:spMkLst>
            <pc:docMk/>
            <pc:sldMk cId="141351610" sldId="316"/>
            <ac:spMk id="10" creationId="{32433831-810A-21BB-0C3D-F65D59CA42DC}"/>
          </ac:spMkLst>
        </pc:spChg>
        <pc:spChg chg="add del mod">
          <ac:chgData name="Silvia Colombo" userId="cdf5343d-9518-4b48-8032-805a754f9105" providerId="ADAL" clId="{FBE887D3-E3A0-4E19-8CC2-970FD0003B17}" dt="2026-01-12T14:26:11.738" v="893"/>
          <ac:spMkLst>
            <pc:docMk/>
            <pc:sldMk cId="141351610" sldId="316"/>
            <ac:spMk id="11" creationId="{4CB601A3-CE5A-6AD7-FF74-8B4CE8AB1CA3}"/>
          </ac:spMkLst>
        </pc:spChg>
        <pc:spChg chg="add mod">
          <ac:chgData name="Silvia Colombo" userId="cdf5343d-9518-4b48-8032-805a754f9105" providerId="ADAL" clId="{FBE887D3-E3A0-4E19-8CC2-970FD0003B17}" dt="2026-01-12T14:33:03.351" v="1067" actId="1035"/>
          <ac:spMkLst>
            <pc:docMk/>
            <pc:sldMk cId="141351610" sldId="316"/>
            <ac:spMk id="15" creationId="{4F416A08-FF0A-4E47-1B7E-CBED54D22793}"/>
          </ac:spMkLst>
        </pc:spChg>
        <pc:spChg chg="mod">
          <ac:chgData name="Silvia Colombo" userId="cdf5343d-9518-4b48-8032-805a754f9105" providerId="ADAL" clId="{FBE887D3-E3A0-4E19-8CC2-970FD0003B17}" dt="2026-01-12T14:25:34.893" v="886" actId="20577"/>
          <ac:spMkLst>
            <pc:docMk/>
            <pc:sldMk cId="141351610" sldId="316"/>
            <ac:spMk id="168" creationId="{DA393A5F-D165-DB8D-B182-F5180835E3F1}"/>
          </ac:spMkLst>
        </pc:spChg>
        <pc:grpChg chg="del">
          <ac:chgData name="Silvia Colombo" userId="cdf5343d-9518-4b48-8032-805a754f9105" providerId="ADAL" clId="{FBE887D3-E3A0-4E19-8CC2-970FD0003B17}" dt="2026-01-12T14:25:40.171" v="887" actId="478"/>
          <ac:grpSpMkLst>
            <pc:docMk/>
            <pc:sldMk cId="141351610" sldId="316"/>
            <ac:grpSpMk id="4" creationId="{B4BC5B6A-8369-6E9E-E80E-E5F830AECE22}"/>
          </ac:grpSpMkLst>
        </pc:grpChg>
        <pc:picChg chg="add mod">
          <ac:chgData name="Silvia Colombo" userId="cdf5343d-9518-4b48-8032-805a754f9105" providerId="ADAL" clId="{FBE887D3-E3A0-4E19-8CC2-970FD0003B17}" dt="2026-01-12T14:32:53.622" v="1053" actId="1035"/>
          <ac:picMkLst>
            <pc:docMk/>
            <pc:sldMk cId="141351610" sldId="316"/>
            <ac:picMk id="12" creationId="{9F6E4107-DF0B-7094-0E99-80EFD48F2428}"/>
          </ac:picMkLst>
        </pc:picChg>
        <pc:picChg chg="add mod">
          <ac:chgData name="Silvia Colombo" userId="cdf5343d-9518-4b48-8032-805a754f9105" providerId="ADAL" clId="{FBE887D3-E3A0-4E19-8CC2-970FD0003B17}" dt="2026-01-12T14:32:59.503" v="1059" actId="1076"/>
          <ac:picMkLst>
            <pc:docMk/>
            <pc:sldMk cId="141351610" sldId="316"/>
            <ac:picMk id="13" creationId="{291BEE81-7852-6C89-099D-FC89E02BFF7A}"/>
          </ac:picMkLst>
        </pc:picChg>
      </pc:sldChg>
      <pc:sldChg chg="addSp delSp modSp add mod modNotesTx">
        <pc:chgData name="Silvia Colombo" userId="cdf5343d-9518-4b48-8032-805a754f9105" providerId="ADAL" clId="{FBE887D3-E3A0-4E19-8CC2-970FD0003B17}" dt="2026-01-12T14:31:56.301" v="1017" actId="1036"/>
        <pc:sldMkLst>
          <pc:docMk/>
          <pc:sldMk cId="4130673235" sldId="317"/>
        </pc:sldMkLst>
        <pc:spChg chg="add mod">
          <ac:chgData name="Silvia Colombo" userId="cdf5343d-9518-4b48-8032-805a754f9105" providerId="ADAL" clId="{FBE887D3-E3A0-4E19-8CC2-970FD0003B17}" dt="2026-01-12T14:27:43.511" v="903" actId="1076"/>
          <ac:spMkLst>
            <pc:docMk/>
            <pc:sldMk cId="4130673235" sldId="317"/>
            <ac:spMk id="3" creationId="{3C98868E-4F5D-5DA7-CFE8-2786CE17CAD8}"/>
          </ac:spMkLst>
        </pc:spChg>
        <pc:spChg chg="add mod">
          <ac:chgData name="Silvia Colombo" userId="cdf5343d-9518-4b48-8032-805a754f9105" providerId="ADAL" clId="{FBE887D3-E3A0-4E19-8CC2-970FD0003B17}" dt="2026-01-12T14:31:56.301" v="1017" actId="1036"/>
          <ac:spMkLst>
            <pc:docMk/>
            <pc:sldMk cId="4130673235" sldId="317"/>
            <ac:spMk id="6" creationId="{E70E05A0-4398-CA3C-71E1-A557A47AAA16}"/>
          </ac:spMkLst>
        </pc:spChg>
        <pc:spChg chg="del">
          <ac:chgData name="Silvia Colombo" userId="cdf5343d-9518-4b48-8032-805a754f9105" providerId="ADAL" clId="{FBE887D3-E3A0-4E19-8CC2-970FD0003B17}" dt="2026-01-12T14:27:27.732" v="898" actId="478"/>
          <ac:spMkLst>
            <pc:docMk/>
            <pc:sldMk cId="4130673235" sldId="317"/>
            <ac:spMk id="10" creationId="{0EDCD74A-782B-F595-9673-102404048371}"/>
          </ac:spMkLst>
        </pc:spChg>
        <pc:spChg chg="mod">
          <ac:chgData name="Silvia Colombo" userId="cdf5343d-9518-4b48-8032-805a754f9105" providerId="ADAL" clId="{FBE887D3-E3A0-4E19-8CC2-970FD0003B17}" dt="2026-01-12T14:27:51.891" v="935" actId="20577"/>
          <ac:spMkLst>
            <pc:docMk/>
            <pc:sldMk cId="4130673235" sldId="317"/>
            <ac:spMk id="168" creationId="{7CFDD132-183E-89BE-242B-BC0DF8C0C3D8}"/>
          </ac:spMkLst>
        </pc:spChg>
        <pc:picChg chg="add mod">
          <ac:chgData name="Silvia Colombo" userId="cdf5343d-9518-4b48-8032-805a754f9105" providerId="ADAL" clId="{FBE887D3-E3A0-4E19-8CC2-970FD0003B17}" dt="2026-01-12T14:31:37.318" v="1012" actId="1036"/>
          <ac:picMkLst>
            <pc:docMk/>
            <pc:sldMk cId="4130673235" sldId="317"/>
            <ac:picMk id="4" creationId="{ED9C0189-D903-DE54-05EE-36E42C0D87EA}"/>
          </ac:picMkLst>
        </pc:picChg>
        <pc:picChg chg="add mod">
          <ac:chgData name="Silvia Colombo" userId="cdf5343d-9518-4b48-8032-805a754f9105" providerId="ADAL" clId="{FBE887D3-E3A0-4E19-8CC2-970FD0003B17}" dt="2026-01-12T14:31:37.318" v="1012" actId="1036"/>
          <ac:picMkLst>
            <pc:docMk/>
            <pc:sldMk cId="4130673235" sldId="317"/>
            <ac:picMk id="5" creationId="{341715A0-7618-5DFA-2C6D-CD02493A9E58}"/>
          </ac:picMkLst>
        </pc:picChg>
        <pc:picChg chg="del">
          <ac:chgData name="Silvia Colombo" userId="cdf5343d-9518-4b48-8032-805a754f9105" providerId="ADAL" clId="{FBE887D3-E3A0-4E19-8CC2-970FD0003B17}" dt="2026-01-12T14:27:27.732" v="898" actId="478"/>
          <ac:picMkLst>
            <pc:docMk/>
            <pc:sldMk cId="4130673235" sldId="317"/>
            <ac:picMk id="12" creationId="{76CEB260-59BD-2988-119D-74530FE8449E}"/>
          </ac:picMkLst>
        </pc:picChg>
        <pc:picChg chg="del">
          <ac:chgData name="Silvia Colombo" userId="cdf5343d-9518-4b48-8032-805a754f9105" providerId="ADAL" clId="{FBE887D3-E3A0-4E19-8CC2-970FD0003B17}" dt="2026-01-12T14:27:27.732" v="898" actId="478"/>
          <ac:picMkLst>
            <pc:docMk/>
            <pc:sldMk cId="4130673235" sldId="317"/>
            <ac:picMk id="13" creationId="{E6E46F1D-C91B-92F5-3E85-D72D793884CC}"/>
          </ac:picMkLst>
        </pc:picChg>
      </pc:sldChg>
      <pc:sldChg chg="delSp modSp add mod">
        <pc:chgData name="Silvia Colombo" userId="cdf5343d-9518-4b48-8032-805a754f9105" providerId="ADAL" clId="{FBE887D3-E3A0-4E19-8CC2-970FD0003B17}" dt="2026-01-12T14:33:25.007" v="1070" actId="14100"/>
        <pc:sldMkLst>
          <pc:docMk/>
          <pc:sldMk cId="562357280" sldId="318"/>
        </pc:sldMkLst>
        <pc:spChg chg="del">
          <ac:chgData name="Silvia Colombo" userId="cdf5343d-9518-4b48-8032-805a754f9105" providerId="ADAL" clId="{FBE887D3-E3A0-4E19-8CC2-970FD0003B17}" dt="2026-01-12T14:30:42.500" v="970" actId="478"/>
          <ac:spMkLst>
            <pc:docMk/>
            <pc:sldMk cId="562357280" sldId="318"/>
            <ac:spMk id="3" creationId="{FCB6EA39-0D24-5618-1135-921E56258B38}"/>
          </ac:spMkLst>
        </pc:spChg>
        <pc:spChg chg="mod">
          <ac:chgData name="Silvia Colombo" userId="cdf5343d-9518-4b48-8032-805a754f9105" providerId="ADAL" clId="{FBE887D3-E3A0-4E19-8CC2-970FD0003B17}" dt="2026-01-12T14:33:25.007" v="1070" actId="14100"/>
          <ac:spMkLst>
            <pc:docMk/>
            <pc:sldMk cId="562357280" sldId="318"/>
            <ac:spMk id="168" creationId="{66F14F2C-8A9D-D622-AD69-71015D660900}"/>
          </ac:spMkLst>
        </pc:spChg>
        <pc:picChg chg="del">
          <ac:chgData name="Silvia Colombo" userId="cdf5343d-9518-4b48-8032-805a754f9105" providerId="ADAL" clId="{FBE887D3-E3A0-4E19-8CC2-970FD0003B17}" dt="2026-01-12T14:30:44.614" v="971" actId="478"/>
          <ac:picMkLst>
            <pc:docMk/>
            <pc:sldMk cId="562357280" sldId="318"/>
            <ac:picMk id="4" creationId="{04EFADAE-5A2B-1FDA-CAA0-42715A8A6C7E}"/>
          </ac:picMkLst>
        </pc:picChg>
        <pc:picChg chg="del">
          <ac:chgData name="Silvia Colombo" userId="cdf5343d-9518-4b48-8032-805a754f9105" providerId="ADAL" clId="{FBE887D3-E3A0-4E19-8CC2-970FD0003B17}" dt="2026-01-12T14:30:44.614" v="971" actId="478"/>
          <ac:picMkLst>
            <pc:docMk/>
            <pc:sldMk cId="562357280" sldId="318"/>
            <ac:picMk id="5" creationId="{80A6E496-CFD1-29B9-7C40-9B0C48EEAA2D}"/>
          </ac:picMkLst>
        </pc:picChg>
      </pc:sldChg>
      <pc:sldChg chg="addSp delSp modSp add mod modNotesTx">
        <pc:chgData name="Silvia Colombo" userId="cdf5343d-9518-4b48-8032-805a754f9105" providerId="ADAL" clId="{FBE887D3-E3A0-4E19-8CC2-970FD0003B17}" dt="2026-01-12T17:03:39.003" v="1194" actId="12"/>
        <pc:sldMkLst>
          <pc:docMk/>
          <pc:sldMk cId="3387048796" sldId="319"/>
        </pc:sldMkLst>
        <pc:spChg chg="add mod">
          <ac:chgData name="Silvia Colombo" userId="cdf5343d-9518-4b48-8032-805a754f9105" providerId="ADAL" clId="{FBE887D3-E3A0-4E19-8CC2-970FD0003B17}" dt="2026-01-12T17:03:39.003" v="1194" actId="12"/>
          <ac:spMkLst>
            <pc:docMk/>
            <pc:sldMk cId="3387048796" sldId="319"/>
            <ac:spMk id="2" creationId="{3B7066FC-6D60-E6E6-6A2D-85197DBB27B7}"/>
          </ac:spMkLst>
        </pc:spChg>
        <pc:spChg chg="del">
          <ac:chgData name="Silvia Colombo" userId="cdf5343d-9518-4b48-8032-805a754f9105" providerId="ADAL" clId="{FBE887D3-E3A0-4E19-8CC2-970FD0003B17}" dt="2026-01-12T15:00:22.698" v="1094" actId="478"/>
          <ac:spMkLst>
            <pc:docMk/>
            <pc:sldMk cId="3387048796" sldId="319"/>
            <ac:spMk id="5" creationId="{39608E4F-2E3F-A597-A4DF-1982E6E49488}"/>
          </ac:spMkLst>
        </pc:spChg>
        <pc:spChg chg="add mod">
          <ac:chgData name="Silvia Colombo" userId="cdf5343d-9518-4b48-8032-805a754f9105" providerId="ADAL" clId="{FBE887D3-E3A0-4E19-8CC2-970FD0003B17}" dt="2026-01-12T15:01:32.012" v="1114" actId="1076"/>
          <ac:spMkLst>
            <pc:docMk/>
            <pc:sldMk cId="3387048796" sldId="319"/>
            <ac:spMk id="7" creationId="{44A3A0DD-8B02-0ED3-2B59-16399C423775}"/>
          </ac:spMkLst>
        </pc:spChg>
        <pc:spChg chg="mod">
          <ac:chgData name="Silvia Colombo" userId="cdf5343d-9518-4b48-8032-805a754f9105" providerId="ADAL" clId="{FBE887D3-E3A0-4E19-8CC2-970FD0003B17}" dt="2026-01-12T15:03:16.364" v="1159" actId="20577"/>
          <ac:spMkLst>
            <pc:docMk/>
            <pc:sldMk cId="3387048796" sldId="319"/>
            <ac:spMk id="168" creationId="{C9763591-9840-BE52-9DE7-EF7E7856A745}"/>
          </ac:spMkLst>
        </pc:spChg>
        <pc:picChg chg="add mod">
          <ac:chgData name="Silvia Colombo" userId="cdf5343d-9518-4b48-8032-805a754f9105" providerId="ADAL" clId="{FBE887D3-E3A0-4E19-8CC2-970FD0003B17}" dt="2026-01-12T15:01:32.012" v="1114" actId="1076"/>
          <ac:picMkLst>
            <pc:docMk/>
            <pc:sldMk cId="3387048796" sldId="319"/>
            <ac:picMk id="3" creationId="{6A1A7DD3-C01B-11D0-D7D2-53B982A29652}"/>
          </ac:picMkLst>
        </pc:picChg>
        <pc:picChg chg="del">
          <ac:chgData name="Silvia Colombo" userId="cdf5343d-9518-4b48-8032-805a754f9105" providerId="ADAL" clId="{FBE887D3-E3A0-4E19-8CC2-970FD0003B17}" dt="2026-01-12T15:00:23.513" v="1095" actId="478"/>
          <ac:picMkLst>
            <pc:docMk/>
            <pc:sldMk cId="3387048796" sldId="319"/>
            <ac:picMk id="4" creationId="{635EC52B-C2CE-53CB-3DA2-D1832484416A}"/>
          </ac:picMkLst>
        </pc:picChg>
        <pc:picChg chg="add mod">
          <ac:chgData name="Silvia Colombo" userId="cdf5343d-9518-4b48-8032-805a754f9105" providerId="ADAL" clId="{FBE887D3-E3A0-4E19-8CC2-970FD0003B17}" dt="2026-01-12T15:01:32.012" v="1114" actId="1076"/>
          <ac:picMkLst>
            <pc:docMk/>
            <pc:sldMk cId="3387048796" sldId="319"/>
            <ac:picMk id="6" creationId="{4E6A6607-B666-5D25-7186-A46B23D48164}"/>
          </ac:picMkLst>
        </pc:picChg>
      </pc:sldChg>
      <pc:sldChg chg="addSp delSp modSp add mod modNotesTx">
        <pc:chgData name="Silvia Colombo" userId="cdf5343d-9518-4b48-8032-805a754f9105" providerId="ADAL" clId="{FBE887D3-E3A0-4E19-8CC2-970FD0003B17}" dt="2026-01-12T15:13:03.225" v="1185"/>
        <pc:sldMkLst>
          <pc:docMk/>
          <pc:sldMk cId="3554890128" sldId="320"/>
        </pc:sldMkLst>
        <pc:spChg chg="del">
          <ac:chgData name="Silvia Colombo" userId="cdf5343d-9518-4b48-8032-805a754f9105" providerId="ADAL" clId="{FBE887D3-E3A0-4E19-8CC2-970FD0003B17}" dt="2026-01-12T15:12:49.537" v="1183" actId="478"/>
          <ac:spMkLst>
            <pc:docMk/>
            <pc:sldMk cId="3554890128" sldId="320"/>
            <ac:spMk id="2" creationId="{25604283-F8D0-01AB-B6DA-E15D8578BFEB}"/>
          </ac:spMkLst>
        </pc:spChg>
        <pc:spChg chg="add mod">
          <ac:chgData name="Silvia Colombo" userId="cdf5343d-9518-4b48-8032-805a754f9105" providerId="ADAL" clId="{FBE887D3-E3A0-4E19-8CC2-970FD0003B17}" dt="2026-01-12T15:13:03.225" v="1185"/>
          <ac:spMkLst>
            <pc:docMk/>
            <pc:sldMk cId="3554890128" sldId="320"/>
            <ac:spMk id="4" creationId="{267941BF-D5B2-05AE-5E7B-B4F50A9C2D93}"/>
          </ac:spMkLst>
        </pc:spChg>
        <pc:spChg chg="del">
          <ac:chgData name="Silvia Colombo" userId="cdf5343d-9518-4b48-8032-805a754f9105" providerId="ADAL" clId="{FBE887D3-E3A0-4E19-8CC2-970FD0003B17}" dt="2026-01-12T15:12:49.537" v="1183" actId="478"/>
          <ac:spMkLst>
            <pc:docMk/>
            <pc:sldMk cId="3554890128" sldId="320"/>
            <ac:spMk id="7" creationId="{D7F1E505-83C6-B2BB-3EBE-2D5CBD956CFB}"/>
          </ac:spMkLst>
        </pc:spChg>
        <pc:spChg chg="mod">
          <ac:chgData name="Silvia Colombo" userId="cdf5343d-9518-4b48-8032-805a754f9105" providerId="ADAL" clId="{FBE887D3-E3A0-4E19-8CC2-970FD0003B17}" dt="2026-01-12T15:12:44.558" v="1182" actId="20577"/>
          <ac:spMkLst>
            <pc:docMk/>
            <pc:sldMk cId="3554890128" sldId="320"/>
            <ac:spMk id="168" creationId="{414B09E2-047C-569D-8712-C4042F285F9E}"/>
          </ac:spMkLst>
        </pc:spChg>
        <pc:picChg chg="del">
          <ac:chgData name="Silvia Colombo" userId="cdf5343d-9518-4b48-8032-805a754f9105" providerId="ADAL" clId="{FBE887D3-E3A0-4E19-8CC2-970FD0003B17}" dt="2026-01-12T15:12:49.537" v="1183" actId="478"/>
          <ac:picMkLst>
            <pc:docMk/>
            <pc:sldMk cId="3554890128" sldId="320"/>
            <ac:picMk id="3" creationId="{609A66CA-C94E-703A-24FC-5F208117CC08}"/>
          </ac:picMkLst>
        </pc:picChg>
        <pc:picChg chg="add mod">
          <ac:chgData name="Silvia Colombo" userId="cdf5343d-9518-4b48-8032-805a754f9105" providerId="ADAL" clId="{FBE887D3-E3A0-4E19-8CC2-970FD0003B17}" dt="2026-01-12T15:13:03.225" v="1185"/>
          <ac:picMkLst>
            <pc:docMk/>
            <pc:sldMk cId="3554890128" sldId="320"/>
            <ac:picMk id="5" creationId="{45C9F2E7-EB38-A4C5-1E94-C6371B9884F5}"/>
          </ac:picMkLst>
        </pc:picChg>
        <pc:picChg chg="del">
          <ac:chgData name="Silvia Colombo" userId="cdf5343d-9518-4b48-8032-805a754f9105" providerId="ADAL" clId="{FBE887D3-E3A0-4E19-8CC2-970FD0003B17}" dt="2026-01-12T15:12:49.537" v="1183" actId="478"/>
          <ac:picMkLst>
            <pc:docMk/>
            <pc:sldMk cId="3554890128" sldId="320"/>
            <ac:picMk id="6" creationId="{D1FBC93C-1239-A162-B357-8B1C5F918BA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dx.doi.org/10.1017/9781009157896.001"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doi.org/10.2760/16510" TargetMode="External"/><Relationship Id="rId2" Type="http://schemas.openxmlformats.org/officeDocument/2006/relationships/slide" Target="../slides/slide47.xml"/><Relationship Id="rId1" Type="http://schemas.openxmlformats.org/officeDocument/2006/relationships/notesMaster" Target="../notesMasters/notesMaster1.xml"/><Relationship Id="rId5" Type="http://schemas.openxmlformats.org/officeDocument/2006/relationships/hyperlink" Target="https://doi.org/10.5194/nhess-21-1011-2021" TargetMode="External"/><Relationship Id="rId4" Type="http://schemas.openxmlformats.org/officeDocument/2006/relationships/hyperlink" Target="https://doi.org/10.5194/nhess-2023-208"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346311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dirty="0"/>
          </a:p>
        </p:txBody>
      </p:sp>
    </p:spTree>
    <p:extLst>
      <p:ext uri="{BB962C8B-B14F-4D97-AF65-F5344CB8AC3E}">
        <p14:creationId xmlns:p14="http://schemas.microsoft.com/office/powerpoint/2010/main" val="763199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buFont typeface="+mj-lt"/>
              <a:buAutoNum type="arabicPeriod"/>
            </a:pPr>
            <a:r>
              <a:rPr lang="en-GB" sz="1200" b="1" dirty="0">
                <a:latin typeface="Arial"/>
                <a:cs typeface="Arial"/>
              </a:rPr>
              <a:t>Source layers</a:t>
            </a:r>
            <a:r>
              <a:rPr lang="en-GB" sz="1200" dirty="0">
                <a:latin typeface="Arial"/>
                <a:cs typeface="Arial"/>
              </a:rPr>
              <a:t>: Where resources are generated - for example, power generation sites, rivers and reservoirs for water</a:t>
            </a:r>
          </a:p>
          <a:p>
            <a:pPr algn="l">
              <a:buFont typeface="+mj-lt"/>
              <a:buAutoNum type="arabicPeriod"/>
            </a:pPr>
            <a:endParaRPr lang="en-GB" sz="1200" dirty="0">
              <a:latin typeface="Arial"/>
              <a:cs typeface="Arial"/>
            </a:endParaRPr>
          </a:p>
          <a:p>
            <a:pPr algn="l">
              <a:buFont typeface="+mj-lt"/>
              <a:buAutoNum type="arabicPeriod"/>
            </a:pPr>
            <a:r>
              <a:rPr lang="en-GB" sz="1200" b="1" dirty="0">
                <a:latin typeface="Arial"/>
                <a:cs typeface="Arial"/>
              </a:rPr>
              <a:t> Intermediate layers</a:t>
            </a:r>
            <a:r>
              <a:rPr lang="en-GB" sz="1200" dirty="0">
                <a:latin typeface="Arial"/>
                <a:cs typeface="Arial"/>
              </a:rPr>
              <a:t>: Where resources are stored and (or) converted to be delivered further downstream - for example, electricity transmission substations and cables, ports, water treatment plants</a:t>
            </a:r>
          </a:p>
          <a:p>
            <a:pPr algn="l">
              <a:buFont typeface="+mj-lt"/>
              <a:buAutoNum type="arabicPeriod"/>
            </a:pPr>
            <a:endParaRPr lang="en-GB" sz="1200" dirty="0">
              <a:latin typeface="Arial"/>
              <a:cs typeface="Arial"/>
            </a:endParaRPr>
          </a:p>
          <a:p>
            <a:pPr algn="l">
              <a:buFont typeface="+mj-lt"/>
              <a:buAutoNum type="arabicPeriod"/>
            </a:pPr>
            <a:r>
              <a:rPr lang="en-GB" sz="1200" b="1" dirty="0">
                <a:latin typeface="Arial"/>
                <a:cs typeface="Arial"/>
              </a:rPr>
              <a:t> Sink layers</a:t>
            </a:r>
            <a:r>
              <a:rPr lang="en-GB" sz="1200" dirty="0">
                <a:latin typeface="Arial"/>
                <a:cs typeface="Arial"/>
              </a:rPr>
              <a:t>: Which resources are connected to the final customers (people, businesses, systems) who receive the infrastructure service - for example, electricity, gas and water distributions systems connected to homes, local roads.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2894041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t>Cascading effect: </a:t>
            </a:r>
            <a:r>
              <a:rPr lang="en-GB" sz="1200" dirty="0"/>
              <a:t>small initial failures manifest into larger events </a:t>
            </a:r>
          </a:p>
          <a:p>
            <a:endParaRPr lang="en-GB" sz="1200" b="1" dirty="0"/>
          </a:p>
          <a:p>
            <a:r>
              <a:rPr lang="en-GB" sz="1200" b="1" dirty="0"/>
              <a:t>Example</a:t>
            </a:r>
            <a:r>
              <a:rPr lang="en-GB" sz="1200" dirty="0"/>
              <a:t>: the hazard affecting the source layer asset (A) breaks the flow of service (A-&gt;C) to the intermediate layer. But there is another flow of service (B-&gt;E-&gt;C) that keeps the service going. This prevents the disruption from proceeding further in the network towards customers. </a:t>
            </a:r>
          </a:p>
          <a:p>
            <a:r>
              <a:rPr lang="en-GB" sz="1200" dirty="0"/>
              <a:t>But for another hazard affecting the sink layer assets (H and I) there are no alternative flows and all flow linkages (shown in dotted lines are all ineffective), so the customers become vulnerable.</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1950469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1830504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5ACFFBD-6AC2-66B2-BC23-E39000415D2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2E913ADB-FFF6-A0CC-76B7-68A004130E0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62E32D8A-C799-483B-693F-B032380E44D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38C81065-8288-91B0-5105-A5BAB304FA9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747298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32C8682-116D-8B27-88AC-43112D4AA586}"/>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3C18C21B-4CC5-BA45-AE24-8F2E7A8B35E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84AB4EA4-B602-5EA6-B608-08B9B81B7D0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65F31CD-79C5-4BFF-7544-FEDAE9B65CA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2534576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7E2BE19-B81B-474D-3FB1-477D00D21C9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DE3894C-2264-9669-29DE-046890DFF68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3BA1365-4B84-7728-2024-B70CBDD995E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AA0F84F-E5D9-55D7-A6E0-C700BEFE6B1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3110739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1231547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292953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dirty="0"/>
          </a:p>
        </p:txBody>
      </p:sp>
    </p:spTree>
    <p:extLst>
      <p:ext uri="{BB962C8B-B14F-4D97-AF65-F5344CB8AC3E}">
        <p14:creationId xmlns:p14="http://schemas.microsoft.com/office/powerpoint/2010/main" val="4099716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1003016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EF0105D4-6FA1-56BD-59A5-A43BA5A5668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512C1742-ED1A-506E-2E56-AE01F8739E1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14BDBA32-E9F5-0F0E-D8FD-69ECDFB66C0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F98EE26C-6BF7-DC89-C6C4-DA8C6C75ED5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16314401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579BAFC-55FE-3193-E5D3-6174841675EC}"/>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0CADD80-ED9A-0351-A044-CF2B7FA90CF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26286B7-6887-DC43-8C72-70524B15AE1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2C7713CB-EF6C-35FD-2AA2-0E7AFA0E14E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27</a:t>
            </a:fld>
            <a:endParaRPr/>
          </a:p>
        </p:txBody>
      </p:sp>
    </p:spTree>
    <p:extLst>
      <p:ext uri="{BB962C8B-B14F-4D97-AF65-F5344CB8AC3E}">
        <p14:creationId xmlns:p14="http://schemas.microsoft.com/office/powerpoint/2010/main" val="30396493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CF7A67F-7A91-7C80-C959-91CA8C1F7396}"/>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264E433A-CABF-4375-384A-ABF793E9EBD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2E01A4D-C23A-AD7C-4BA4-AB9DEB20EE1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dirty="0"/>
              <a:t>Figures from IPCC, 2021: Summary for Policymakers. In: </a:t>
            </a:r>
            <a:r>
              <a:rPr lang="en-US" sz="1200" i="1" dirty="0"/>
              <a:t>Climate Change 2021: The Physical Science Basis. Contribution of Working Group I to the Sixth Assessment Report of the Intergovernmental Panel on Climate Change </a:t>
            </a:r>
            <a:r>
              <a:rPr lang="en-US" sz="1200" dirty="0"/>
              <a:t>[Masson-Delmotte, V., P. Zhai, A. Pirani, S.L. Connors, C. </a:t>
            </a:r>
            <a:r>
              <a:rPr lang="en-US" sz="1200" dirty="0" err="1"/>
              <a:t>Péan</a:t>
            </a:r>
            <a:r>
              <a:rPr lang="en-US" sz="1200" dirty="0"/>
              <a:t>, S. Berger, N. </a:t>
            </a:r>
            <a:r>
              <a:rPr lang="en-US" sz="1200" dirty="0" err="1"/>
              <a:t>Caud</a:t>
            </a:r>
            <a:r>
              <a:rPr lang="en-US" sz="1200" dirty="0"/>
              <a:t>, Y. Chen, L. Goldfarb, M.I. Gomis, M. Huang, K. Leitzell, E. </a:t>
            </a:r>
            <a:r>
              <a:rPr lang="en-US" sz="1200" dirty="0" err="1"/>
              <a:t>Lonnoy</a:t>
            </a:r>
            <a:r>
              <a:rPr lang="en-US" sz="1200" dirty="0"/>
              <a:t>, J.B.R. Matthews, T.K. Maycock, T. Waterfield, O. </a:t>
            </a:r>
            <a:r>
              <a:rPr lang="en-US" sz="1200" dirty="0" err="1"/>
              <a:t>Yelekçi</a:t>
            </a:r>
            <a:r>
              <a:rPr lang="en-US" sz="1200" dirty="0"/>
              <a:t>, R. Yu, and B. Zhou (eds.)]. Cambridge University Press, Cambridge, UK and New York, NY,USA, pp. 3−32, </a:t>
            </a:r>
            <a:r>
              <a:rPr lang="en-US" sz="1200" dirty="0" err="1"/>
              <a:t>doi</a:t>
            </a:r>
            <a:r>
              <a:rPr lang="en-US" sz="1200" dirty="0"/>
              <a:t>: </a:t>
            </a:r>
            <a:r>
              <a:rPr lang="en-US" sz="1200" dirty="0">
                <a:hlinkClick r:id="rId3">
                  <a:extLst>
                    <a:ext uri="{A12FA001-AC4F-418D-AE19-62706E023703}">
                      <ahyp:hlinkClr xmlns:ahyp="http://schemas.microsoft.com/office/drawing/2018/hyperlinkcolor" val="tx"/>
                    </a:ext>
                  </a:extLst>
                </a:hlinkClick>
              </a:rPr>
              <a:t>10.1017/9781009157896.001 </a:t>
            </a:r>
            <a:r>
              <a:rPr lang="en-US" sz="1200" dirty="0"/>
              <a:t>.]</a:t>
            </a:r>
            <a:endParaRPr lang="en-US" sz="1200"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22C67736-8BAD-A0F7-292C-7C2276CA165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28</a:t>
            </a:fld>
            <a:endParaRPr/>
          </a:p>
        </p:txBody>
      </p:sp>
    </p:spTree>
    <p:extLst>
      <p:ext uri="{BB962C8B-B14F-4D97-AF65-F5344CB8AC3E}">
        <p14:creationId xmlns:p14="http://schemas.microsoft.com/office/powerpoint/2010/main" val="10596054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136A447-1F41-A25D-448A-76DCD12A8F3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ED12262-CADB-A4CF-15C9-96666331687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18F4790-2F50-F1CC-BEDF-5E2ED2B9E0C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B53A6A11-0547-D55C-73E8-E6C4D10D0A3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29</a:t>
            </a:fld>
            <a:endParaRPr/>
          </a:p>
        </p:txBody>
      </p:sp>
    </p:spTree>
    <p:extLst>
      <p:ext uri="{BB962C8B-B14F-4D97-AF65-F5344CB8AC3E}">
        <p14:creationId xmlns:p14="http://schemas.microsoft.com/office/powerpoint/2010/main" val="17378567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B70F32D-5DD8-32D3-1BC8-F3EECCE8A7F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896BC2E4-9802-7822-D147-E1EC6CB2130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054ED8A-6C53-C949-3C95-CA7B6B9E039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5485B91E-0C38-A460-003B-5CC6D548041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30</a:t>
            </a:fld>
            <a:endParaRPr/>
          </a:p>
        </p:txBody>
      </p:sp>
    </p:spTree>
    <p:extLst>
      <p:ext uri="{BB962C8B-B14F-4D97-AF65-F5344CB8AC3E}">
        <p14:creationId xmlns:p14="http://schemas.microsoft.com/office/powerpoint/2010/main" val="20773414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mc:AlternateContent xmlns:mc="http://schemas.openxmlformats.org/markup-compatibility/2006" xmlns:a14="http://schemas.microsoft.com/office/drawing/2010/main">
        <mc:Choice Requires="a14">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85750">
                  <a:spcBef>
                    <a:spcPts val="0"/>
                  </a:spcBef>
                  <a:buClr>
                    <a:schemeClr val="dk1"/>
                  </a:buClr>
                  <a:buSzPts val="2800"/>
                  <a:buFont typeface="Arial" panose="020B0604020202020204" pitchFamily="34" charset="0"/>
                  <a:buChar char="•"/>
                </a:pPr>
                <a:r>
                  <a:rPr lang="en-GB" sz="1400" dirty="0">
                    <a:solidFill>
                      <a:schemeClr val="tx1"/>
                    </a:solidFill>
                  </a:rPr>
                  <a:t>Flooding example:</a:t>
                </a:r>
              </a:p>
              <a:p>
                <a:pPr marL="285750" lvl="0" indent="-285750">
                  <a:spcBef>
                    <a:spcPts val="0"/>
                  </a:spcBef>
                  <a:buClr>
                    <a:schemeClr val="dk1"/>
                  </a:buClr>
                  <a:buSzPts val="2800"/>
                  <a:buFont typeface="Arial" panose="020B0604020202020204" pitchFamily="34" charset="0"/>
                  <a:buChar char="•"/>
                </a:pPr>
                <a:endParaRPr lang="en-GB" sz="1400" dirty="0">
                  <a:solidFill>
                    <a:schemeClr val="tx1"/>
                  </a:solidFill>
                </a:endParaRPr>
              </a:p>
              <a:p>
                <a:pPr marL="539750" lvl="0" indent="-285750">
                  <a:spcBef>
                    <a:spcPts val="0"/>
                  </a:spcBef>
                  <a:buClr>
                    <a:schemeClr val="dk1"/>
                  </a:buClr>
                  <a:buSzPts val="2800"/>
                  <a:buFontTx/>
                  <a:buChar char="-"/>
                </a:pPr>
                <a:r>
                  <a:rPr lang="en-GB" sz="1200" b="0" i="1" u="none" strike="noStrike" cap="none" dirty="0">
                    <a:solidFill>
                      <a:schemeClr val="tx1"/>
                    </a:solidFill>
                    <a:effectLst/>
                    <a:latin typeface="Calibri"/>
                    <a:ea typeface="Calibri"/>
                    <a:cs typeface="Calibri"/>
                    <a:sym typeface="Calibri"/>
                  </a:rPr>
                  <a:t>5 cm of flood depth might be okay, but 1metre of flood depth might be catastrophic</a:t>
                </a:r>
                <a:r>
                  <a:rPr lang="en-GB" sz="1200" b="0" i="1" u="none" strike="noStrike" cap="none" dirty="0">
                    <a:solidFill>
                      <a:schemeClr val="tx1"/>
                    </a:solidFill>
                    <a:effectLst/>
                    <a:latin typeface="Calibri"/>
                    <a:ea typeface="Calibri"/>
                    <a:cs typeface="Calibri"/>
                    <a:sym typeface="Wingdings" panose="05000000000000000000" pitchFamily="2" charset="2"/>
                  </a:rPr>
                  <a:t></a:t>
                </a:r>
                <a:r>
                  <a:rPr lang="en-GB" sz="1200" b="0" i="1" u="none" strike="noStrike" cap="none" dirty="0">
                    <a:solidFill>
                      <a:schemeClr val="tx1"/>
                    </a:solidFill>
                    <a:latin typeface="Calibri"/>
                    <a:ea typeface="Calibri"/>
                    <a:cs typeface="Calibri"/>
                    <a:sym typeface="Calibri"/>
                  </a:rPr>
                  <a:t> </a:t>
                </a:r>
                <a14:m>
                  <m:oMath xmlns:m="http://schemas.openxmlformats.org/officeDocument/2006/math">
                    <m:r>
                      <a:rPr lang="en-GB" sz="1200" b="0" i="1" smtClean="0">
                        <a:solidFill>
                          <a:schemeClr val="tx1"/>
                        </a:solidFill>
                        <a:latin typeface="Cambria Math" panose="02040503050406030204" pitchFamily="18" charset="0"/>
                      </a:rPr>
                      <m:t>h</m:t>
                    </m:r>
                    <m:r>
                      <a:rPr lang="en-GB" sz="1200" b="0" i="1" smtClean="0">
                        <a:solidFill>
                          <a:schemeClr val="tx1"/>
                        </a:solidFill>
                        <a:latin typeface="Cambria Math" panose="02040503050406030204" pitchFamily="18" charset="0"/>
                      </a:rPr>
                      <m:t>&gt;</m:t>
                    </m:r>
                    <m:sSub>
                      <m:sSubPr>
                        <m:ctrlPr>
                          <a:rPr lang="en-GB" sz="1200" i="1">
                            <a:solidFill>
                              <a:schemeClr val="tx1"/>
                            </a:solidFill>
                            <a:latin typeface="Cambria Math" panose="02040503050406030204" pitchFamily="18" charset="0"/>
                          </a:rPr>
                        </m:ctrlPr>
                      </m:sSubPr>
                      <m:e>
                        <m:r>
                          <a:rPr lang="en-GB" sz="1200" i="1">
                            <a:solidFill>
                              <a:schemeClr val="tx1"/>
                            </a:solidFill>
                            <a:latin typeface="Cambria Math" panose="02040503050406030204" pitchFamily="18" charset="0"/>
                          </a:rPr>
                          <m:t> </m:t>
                        </m:r>
                        <m:r>
                          <a:rPr lang="en-GB" sz="1200" i="1">
                            <a:solidFill>
                              <a:schemeClr val="tx1"/>
                            </a:solidFill>
                            <a:latin typeface="Cambria Math" panose="02040503050406030204" pitchFamily="18" charset="0"/>
                          </a:rPr>
                          <m:t>h</m:t>
                        </m:r>
                      </m:e>
                      <m:sub>
                        <m:r>
                          <a:rPr lang="en-GB" sz="1200" i="1">
                            <a:solidFill>
                              <a:schemeClr val="tx1"/>
                            </a:solidFill>
                            <a:latin typeface="Cambria Math" panose="02040503050406030204" pitchFamily="18" charset="0"/>
                          </a:rPr>
                          <m:t>𝑡𝑟</m:t>
                        </m:r>
                      </m:sub>
                    </m:sSub>
                  </m:oMath>
                </a14:m>
                <a:r>
                  <a:rPr lang="en-GB" sz="1200" b="0" i="1" u="none" strike="noStrike" cap="none" dirty="0">
                    <a:solidFill>
                      <a:schemeClr val="tx1"/>
                    </a:solidFill>
                    <a:latin typeface="Calibri"/>
                    <a:ea typeface="Calibri"/>
                    <a:cs typeface="Calibri"/>
                    <a:sym typeface="Calibri"/>
                  </a:rPr>
                  <a:t>= 1 m</a:t>
                </a:r>
              </a:p>
              <a:p>
                <a:pPr marL="539750" indent="-285750">
                  <a:spcBef>
                    <a:spcPts val="0"/>
                  </a:spcBef>
                  <a:buClr>
                    <a:schemeClr val="dk1"/>
                  </a:buClr>
                  <a:buSzPts val="2800"/>
                  <a:buFontTx/>
                  <a:buChar char="-"/>
                </a:pPr>
                <a:r>
                  <a:rPr lang="en-GB" sz="1200" b="0" i="1" u="none" strike="noStrike" cap="none" dirty="0">
                    <a:solidFill>
                      <a:schemeClr val="tx1"/>
                    </a:solidFill>
                    <a:effectLst/>
                    <a:latin typeface="Calibri"/>
                    <a:ea typeface="Calibri"/>
                    <a:cs typeface="Calibri"/>
                    <a:sym typeface="Calibri"/>
                  </a:rPr>
                  <a:t>The exceedance probability is a good indicator for selecting events – an event that has 0.001 probability of being exceeded (i.e. EP(h)=0.001) would be a rare event and possibly a hazard. This is a 1 in 1000-year return period flood event</a:t>
                </a:r>
              </a:p>
              <a:p>
                <a:pPr marL="0" lvl="0" indent="0" algn="l" rtl="0">
                  <a:lnSpc>
                    <a:spcPct val="100000"/>
                  </a:lnSpc>
                  <a:spcBef>
                    <a:spcPts val="0"/>
                  </a:spcBef>
                  <a:spcAft>
                    <a:spcPts val="0"/>
                  </a:spcAft>
                  <a:buClr>
                    <a:schemeClr val="dk1"/>
                  </a:buClr>
                  <a:buSzPts val="1200"/>
                  <a:buFont typeface="Calibri"/>
                  <a:buNone/>
                </a:pPr>
                <a:endParaRPr dirty="0"/>
              </a:p>
            </p:txBody>
          </p:sp>
        </mc:Choice>
        <mc:Fallback xmlns="">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85750">
                  <a:spcBef>
                    <a:spcPts val="0"/>
                  </a:spcBef>
                  <a:buClr>
                    <a:schemeClr val="dk1"/>
                  </a:buClr>
                  <a:buSzPts val="2800"/>
                  <a:buFont typeface="Arial" panose="020B0604020202020204" pitchFamily="34" charset="0"/>
                  <a:buChar char="•"/>
                </a:pPr>
                <a:r>
                  <a:rPr lang="en-GB" sz="1400" dirty="0">
                    <a:solidFill>
                      <a:schemeClr val="tx1"/>
                    </a:solidFill>
                  </a:rPr>
                  <a:t>Flooding example:</a:t>
                </a:r>
              </a:p>
              <a:p>
                <a:pPr marL="285750" lvl="0" indent="-285750">
                  <a:spcBef>
                    <a:spcPts val="0"/>
                  </a:spcBef>
                  <a:buClr>
                    <a:schemeClr val="dk1"/>
                  </a:buClr>
                  <a:buSzPts val="2800"/>
                  <a:buFont typeface="Arial" panose="020B0604020202020204" pitchFamily="34" charset="0"/>
                  <a:buChar char="•"/>
                </a:pPr>
                <a:endParaRPr lang="en-GB" sz="1400" dirty="0">
                  <a:solidFill>
                    <a:schemeClr val="tx1"/>
                  </a:solidFill>
                </a:endParaRPr>
              </a:p>
              <a:p>
                <a:pPr marL="539750" lvl="0" indent="-285750">
                  <a:spcBef>
                    <a:spcPts val="0"/>
                  </a:spcBef>
                  <a:buClr>
                    <a:schemeClr val="dk1"/>
                  </a:buClr>
                  <a:buSzPts val="2800"/>
                  <a:buFontTx/>
                  <a:buChar char="-"/>
                </a:pPr>
                <a:r>
                  <a:rPr lang="en-GB" sz="1200" b="0" i="1" u="none" strike="noStrike" cap="none" dirty="0">
                    <a:solidFill>
                      <a:schemeClr val="tx1"/>
                    </a:solidFill>
                    <a:effectLst/>
                    <a:latin typeface="Calibri"/>
                    <a:ea typeface="Calibri"/>
                    <a:cs typeface="Calibri"/>
                    <a:sym typeface="Calibri"/>
                  </a:rPr>
                  <a:t>5 cm of flood depth might be okay, but 1metre of flood depth might be catastrophic</a:t>
                </a:r>
                <a:r>
                  <a:rPr lang="en-GB" sz="1200" b="0" i="1" u="none" strike="noStrike" cap="none" dirty="0">
                    <a:solidFill>
                      <a:schemeClr val="tx1"/>
                    </a:solidFill>
                    <a:effectLst/>
                    <a:latin typeface="Calibri"/>
                    <a:ea typeface="Calibri"/>
                    <a:cs typeface="Calibri"/>
                    <a:sym typeface="Wingdings" panose="05000000000000000000" pitchFamily="2" charset="2"/>
                  </a:rPr>
                  <a:t></a:t>
                </a:r>
                <a:r>
                  <a:rPr lang="en-GB" sz="1200" b="0" i="1" u="none" strike="noStrike" cap="none" dirty="0">
                    <a:solidFill>
                      <a:schemeClr val="tx1"/>
                    </a:solidFill>
                    <a:latin typeface="Calibri"/>
                    <a:ea typeface="Calibri"/>
                    <a:cs typeface="Calibri"/>
                    <a:sym typeface="Calibri"/>
                  </a:rPr>
                  <a:t> </a:t>
                </a:r>
                <a:r>
                  <a:rPr lang="en-GB" sz="1200" b="0" i="0">
                    <a:solidFill>
                      <a:schemeClr val="tx1"/>
                    </a:solidFill>
                    <a:latin typeface="Cambria Math" panose="02040503050406030204" pitchFamily="18" charset="0"/>
                  </a:rPr>
                  <a:t>ℎ&gt;</a:t>
                </a:r>
                <a:r>
                  <a:rPr lang="en-GB" sz="1200" i="0">
                    <a:solidFill>
                      <a:schemeClr val="tx1"/>
                    </a:solidFill>
                    <a:latin typeface="Cambria Math" panose="02040503050406030204" pitchFamily="18" charset="0"/>
                  </a:rPr>
                  <a:t>〖 ℎ〗_𝑡𝑟</a:t>
                </a:r>
                <a:r>
                  <a:rPr lang="en-GB" sz="1200" b="0" i="1" u="none" strike="noStrike" cap="none" dirty="0">
                    <a:solidFill>
                      <a:schemeClr val="tx1"/>
                    </a:solidFill>
                    <a:latin typeface="Calibri"/>
                    <a:ea typeface="Calibri"/>
                    <a:cs typeface="Calibri"/>
                    <a:sym typeface="Calibri"/>
                  </a:rPr>
                  <a:t>= 1 m</a:t>
                </a:r>
              </a:p>
              <a:p>
                <a:pPr marL="539750" indent="-285750">
                  <a:spcBef>
                    <a:spcPts val="0"/>
                  </a:spcBef>
                  <a:buClr>
                    <a:schemeClr val="dk1"/>
                  </a:buClr>
                  <a:buSzPts val="2800"/>
                  <a:buFontTx/>
                  <a:buChar char="-"/>
                </a:pPr>
                <a:r>
                  <a:rPr lang="en-GB" sz="1200" b="0" i="1" u="none" strike="noStrike" cap="none" dirty="0">
                    <a:solidFill>
                      <a:schemeClr val="tx1"/>
                    </a:solidFill>
                    <a:effectLst/>
                    <a:latin typeface="Calibri"/>
                    <a:ea typeface="Calibri"/>
                    <a:cs typeface="Calibri"/>
                    <a:sym typeface="Calibri"/>
                  </a:rPr>
                  <a:t>The exceedance probability is a good indicator for selecting events – an event that has 0.001 probability of being exceeded (i.e. EP(h)=0.001) would be a rare event and possibly a hazard. This is a 1 in 1000-year return period flood event</a:t>
                </a:r>
              </a:p>
              <a:p>
                <a:pPr marL="0" lvl="0" indent="0" algn="l" rtl="0">
                  <a:lnSpc>
                    <a:spcPct val="100000"/>
                  </a:lnSpc>
                  <a:spcBef>
                    <a:spcPts val="0"/>
                  </a:spcBef>
                  <a:spcAft>
                    <a:spcPts val="0"/>
                  </a:spcAft>
                  <a:buClr>
                    <a:schemeClr val="dk1"/>
                  </a:buClr>
                  <a:buSzPts val="1200"/>
                  <a:buFont typeface="Calibri"/>
                  <a:buNone/>
                </a:pPr>
                <a:endParaRPr dirty="0"/>
              </a:p>
            </p:txBody>
          </p:sp>
        </mc:Fallback>
      </mc:AlternateContent>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31</a:t>
            </a:fld>
            <a:endParaRPr/>
          </a:p>
        </p:txBody>
      </p:sp>
    </p:spTree>
    <p:extLst>
      <p:ext uri="{BB962C8B-B14F-4D97-AF65-F5344CB8AC3E}">
        <p14:creationId xmlns:p14="http://schemas.microsoft.com/office/powerpoint/2010/main" val="1941889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GB" b="0" i="0" dirty="0">
                <a:solidFill>
                  <a:srgbClr val="444444"/>
                </a:solidFill>
                <a:effectLst/>
                <a:latin typeface="Open Sans" panose="020B0606030504020204" pitchFamily="34" charset="0"/>
              </a:rPr>
              <a:t>There are now several open-source hazard products at global scales which are being used widely for vulnerability and risk analysis. A few resources include:</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river and coastal flood maps: Historical and future hazard maps at different return periods (2, 5, 10, 25, 50, 100, 250, 500, 1000 years). All data is available at a 30 arc-seconds resolution (~1km at equator) (</a:t>
            </a:r>
            <a:r>
              <a:rPr lang="en-GB" b="0" i="0" dirty="0" err="1">
                <a:solidFill>
                  <a:srgbClr val="444444"/>
                </a:solidFill>
                <a:effectLst/>
                <a:latin typeface="Open Sans" panose="020B0606030504020204" pitchFamily="34" charset="0"/>
              </a:rPr>
              <a:t>Gassert</a:t>
            </a:r>
            <a:r>
              <a:rPr lang="en-GB" b="0" i="0" dirty="0">
                <a:solidFill>
                  <a:srgbClr val="444444"/>
                </a:solidFill>
                <a:effectLst/>
                <a:latin typeface="Open Sans" panose="020B0606030504020204" pitchFamily="34" charset="0"/>
              </a:rPr>
              <a:t> et al. 2015).</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hazard maps for earthquakes for different return periods (250, 475, 975, 1500, 2475 years) both Peak Ground Acceleration and spectral acceleration. Data is available at 0.072 degrees (~8km at equator).</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dataset of 10,000 synthetic tropical cyclones paths with cyclone characteristics (e.g., wind speed, pressure) on a global scale. Wind speed probabilities are derived globally (10 metre, 10 minutes sustained speed) for different return periods (10 to 10,000 years) at 10km resolution (</a:t>
            </a:r>
            <a:r>
              <a:rPr lang="en-GB" b="0" i="0" dirty="0" err="1">
                <a:solidFill>
                  <a:srgbClr val="444444"/>
                </a:solidFill>
                <a:effectLst/>
                <a:latin typeface="Open Sans" panose="020B0606030504020204" pitchFamily="34" charset="0"/>
              </a:rPr>
              <a:t>Bloemendaal</a:t>
            </a:r>
            <a:r>
              <a:rPr lang="en-GB" b="0" i="0" dirty="0">
                <a:solidFill>
                  <a:srgbClr val="444444"/>
                </a:solidFill>
                <a:effectLst/>
                <a:latin typeface="Open Sans" panose="020B0606030504020204" pitchFamily="34" charset="0"/>
              </a:rPr>
              <a:t> et al. 2019).</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32</a:t>
            </a:fld>
            <a:endParaRPr/>
          </a:p>
        </p:txBody>
      </p:sp>
    </p:spTree>
    <p:extLst>
      <p:ext uri="{BB962C8B-B14F-4D97-AF65-F5344CB8AC3E}">
        <p14:creationId xmlns:p14="http://schemas.microsoft.com/office/powerpoint/2010/main" val="20142914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solidFill>
                  <a:schemeClr val="tx1"/>
                </a:solidFill>
              </a:rPr>
              <a:t>A key result in risk analysis is the distribution of the vulnerability outcomes (losses) for different hazard events sampled from a probability distribution. A comprehensive approach to generating such curves includes the following steps: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33</a:t>
            </a:fld>
            <a:endParaRPr/>
          </a:p>
        </p:txBody>
      </p:sp>
    </p:spTree>
    <p:extLst>
      <p:ext uri="{BB962C8B-B14F-4D97-AF65-F5344CB8AC3E}">
        <p14:creationId xmlns:p14="http://schemas.microsoft.com/office/powerpoint/2010/main" val="32459161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effectLst/>
                <a:latin typeface="Calibri"/>
                <a:ea typeface="Calibri"/>
                <a:cs typeface="Calibri"/>
                <a:sym typeface="Calibri"/>
              </a:rPr>
              <a:t>Minimum and maximum daily loss vs exceedance probability curves for river flooding of the national road network. From a climate risk analysis study in Viet Nam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34</a:t>
            </a:fld>
            <a:endParaRPr/>
          </a:p>
        </p:txBody>
      </p:sp>
    </p:spTree>
    <p:extLst>
      <p:ext uri="{BB962C8B-B14F-4D97-AF65-F5344CB8AC3E}">
        <p14:creationId xmlns:p14="http://schemas.microsoft.com/office/powerpoint/2010/main" val="1360928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20991499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35</a:t>
            </a:fld>
            <a:endParaRPr/>
          </a:p>
        </p:txBody>
      </p:sp>
    </p:spTree>
    <p:extLst>
      <p:ext uri="{BB962C8B-B14F-4D97-AF65-F5344CB8AC3E}">
        <p14:creationId xmlns:p14="http://schemas.microsoft.com/office/powerpoint/2010/main" val="1647203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solidFill>
                  <a:schemeClr val="tx1"/>
                </a:solidFill>
              </a:rPr>
              <a:t>The different theoretical formulations and concepts introduced in this lecture provide over-arching concepts that apply to every type of network and hazard combination that we could analyse. But we note that there are network-specific nuances that need to be considered in infrastructure loss calculations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36</a:t>
            </a:fld>
            <a:endParaRPr/>
          </a:p>
        </p:txBody>
      </p:sp>
    </p:spTree>
    <p:extLst>
      <p:ext uri="{BB962C8B-B14F-4D97-AF65-F5344CB8AC3E}">
        <p14:creationId xmlns:p14="http://schemas.microsoft.com/office/powerpoint/2010/main" val="8180913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37</a:t>
            </a:fld>
            <a:endParaRPr/>
          </a:p>
        </p:txBody>
      </p:sp>
    </p:spTree>
    <p:extLst>
      <p:ext uri="{BB962C8B-B14F-4D97-AF65-F5344CB8AC3E}">
        <p14:creationId xmlns:p14="http://schemas.microsoft.com/office/powerpoint/2010/main" val="41273068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38</a:t>
            </a:fld>
            <a:endParaRPr/>
          </a:p>
        </p:txBody>
      </p:sp>
    </p:spTree>
    <p:extLst>
      <p:ext uri="{BB962C8B-B14F-4D97-AF65-F5344CB8AC3E}">
        <p14:creationId xmlns:p14="http://schemas.microsoft.com/office/powerpoint/2010/main" val="16276279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A51B86E8-15B8-EC65-4612-AB1D0CDB9D3C}"/>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D103F6C-C1C5-0468-C8A5-EA459387B5E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0FAC661-5C0F-46F1-E26F-F7B1822B64B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15BC1FFB-D7D4-6F95-8C66-040B2147D54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39</a:t>
            </a:fld>
            <a:endParaRPr/>
          </a:p>
        </p:txBody>
      </p:sp>
    </p:spTree>
    <p:extLst>
      <p:ext uri="{BB962C8B-B14F-4D97-AF65-F5344CB8AC3E}">
        <p14:creationId xmlns:p14="http://schemas.microsoft.com/office/powerpoint/2010/main" val="7516865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2A86416-19F7-AE26-83BF-BF60FE07A5A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0430C47-9635-242A-9505-BC0B4BDABEC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4B5C2DA3-FD32-8E14-66F8-8F4E317F005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6D5A968-9B1B-718B-2DA2-F23CA095F46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40</a:t>
            </a:fld>
            <a:endParaRPr/>
          </a:p>
        </p:txBody>
      </p:sp>
    </p:spTree>
    <p:extLst>
      <p:ext uri="{BB962C8B-B14F-4D97-AF65-F5344CB8AC3E}">
        <p14:creationId xmlns:p14="http://schemas.microsoft.com/office/powerpoint/2010/main" val="1818173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0672686-CCB3-8668-589D-27DD6B4F0EA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7AD1308-D656-E5B4-1E09-2ECC3ADB285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AFDC43B-45F2-CB4B-1E76-DEC7A97CF9C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F72FF77-2C9E-8191-179A-8C07310346C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41</a:t>
            </a:fld>
            <a:endParaRPr/>
          </a:p>
        </p:txBody>
      </p:sp>
    </p:spTree>
    <p:extLst>
      <p:ext uri="{BB962C8B-B14F-4D97-AF65-F5344CB8AC3E}">
        <p14:creationId xmlns:p14="http://schemas.microsoft.com/office/powerpoint/2010/main" val="23873998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F6CF180-8019-D92F-DBAF-1D2FEA1E184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50D3ADC-6FA8-5881-8877-761AC2AF0C8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776230D-B537-B460-C7E3-35F8CDC8D6E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833540B-7290-EB47-D335-D8E8BC5334B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42</a:t>
            </a:fld>
            <a:endParaRPr/>
          </a:p>
        </p:txBody>
      </p:sp>
    </p:spTree>
    <p:extLst>
      <p:ext uri="{BB962C8B-B14F-4D97-AF65-F5344CB8AC3E}">
        <p14:creationId xmlns:p14="http://schemas.microsoft.com/office/powerpoint/2010/main" val="25061133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Figure: </a:t>
            </a:r>
            <a:r>
              <a:rPr lang="en-GB" sz="1200" b="0" i="1" u="none" strike="noStrike" cap="none" dirty="0">
                <a:solidFill>
                  <a:srgbClr val="444444"/>
                </a:solidFill>
                <a:effectLst/>
                <a:latin typeface="Calibri"/>
                <a:ea typeface="Calibri"/>
                <a:cs typeface="Calibri"/>
                <a:sym typeface="Calibri"/>
              </a:rPr>
              <a:t>Spatial representation of the national road network in Uruguay showing the average daily vehicle counts along different roads</a:t>
            </a:r>
            <a:endParaRPr lang="en-GB" sz="1200" b="0" i="1" u="none" strike="noStrike" cap="none"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43</a:t>
            </a:fld>
            <a:endParaRPr/>
          </a:p>
        </p:txBody>
      </p:sp>
    </p:spTree>
    <p:extLst>
      <p:ext uri="{BB962C8B-B14F-4D97-AF65-F5344CB8AC3E}">
        <p14:creationId xmlns:p14="http://schemas.microsoft.com/office/powerpoint/2010/main" val="3727329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Figure: </a:t>
            </a:r>
            <a:r>
              <a:rPr lang="en-GB" sz="1200" b="0" i="1" u="none" strike="noStrike" cap="none" dirty="0">
                <a:solidFill>
                  <a:srgbClr val="444444"/>
                </a:solidFill>
                <a:effectLst/>
                <a:latin typeface="Calibri"/>
                <a:ea typeface="Calibri"/>
                <a:cs typeface="Calibri"/>
                <a:sym typeface="Calibri"/>
              </a:rPr>
              <a:t>Overlaying a 1 in 1000 flood hazard map with a road network and identifying locations of flood exposures</a:t>
            </a:r>
            <a:endParaRPr lang="en-GB" sz="1200" b="0" i="1" u="none" strike="noStrike" cap="none"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44</a:t>
            </a:fld>
            <a:endParaRPr/>
          </a:p>
        </p:txBody>
      </p:sp>
    </p:spTree>
    <p:extLst>
      <p:ext uri="{BB962C8B-B14F-4D97-AF65-F5344CB8AC3E}">
        <p14:creationId xmlns:p14="http://schemas.microsoft.com/office/powerpoint/2010/main" val="654291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33520027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effectLst/>
                <a:latin typeface="Calibri"/>
                <a:ea typeface="Calibri"/>
                <a:cs typeface="Calibri"/>
                <a:sym typeface="Calibri"/>
              </a:rPr>
              <a:t>Result of overlaying a road with the flood outline. Here we see the length of the road flooded (</a:t>
            </a:r>
            <a:r>
              <a:rPr lang="en-GB" sz="1200" b="0" i="1" u="none" strike="noStrike" cap="none" dirty="0" err="1">
                <a:solidFill>
                  <a:srgbClr val="444444"/>
                </a:solidFill>
                <a:effectLst/>
                <a:latin typeface="Calibri"/>
                <a:ea typeface="Calibri"/>
                <a:cs typeface="Calibri"/>
                <a:sym typeface="Calibri"/>
              </a:rPr>
              <a:t>road_flood</a:t>
            </a:r>
            <a:r>
              <a:rPr lang="en-GB" sz="1200" b="0" i="1" u="none" strike="noStrike" cap="none" dirty="0">
                <a:solidFill>
                  <a:srgbClr val="444444"/>
                </a:solidFill>
                <a:effectLst/>
                <a:latin typeface="Calibri"/>
                <a:ea typeface="Calibri"/>
                <a:cs typeface="Calibri"/>
                <a:sym typeface="Calibri"/>
              </a:rPr>
              <a:t>), and flood depth (between 1m – 1.8m), and the potential traffic disrupted per day on this road (daily total traffic – </a:t>
            </a:r>
            <a:r>
              <a:rPr lang="en-GB" sz="1200" b="0" i="1" u="none" strike="noStrike" cap="none" dirty="0" err="1">
                <a:solidFill>
                  <a:srgbClr val="444444"/>
                </a:solidFill>
                <a:effectLst/>
                <a:latin typeface="Calibri"/>
                <a:ea typeface="Calibri"/>
                <a:cs typeface="Calibri"/>
                <a:sym typeface="Calibri"/>
              </a:rPr>
              <a:t>tpda</a:t>
            </a:r>
            <a:r>
              <a:rPr lang="en-GB" sz="1200" b="0" i="1" u="none" strike="noStrike" cap="none" dirty="0">
                <a:solidFill>
                  <a:srgbClr val="444444"/>
                </a:solidFill>
                <a:effectLst/>
                <a:latin typeface="Calibri"/>
                <a:ea typeface="Calibri"/>
                <a:cs typeface="Calibri"/>
                <a:sym typeface="Calibri"/>
              </a:rPr>
              <a:t>, numbers of automobiles – auto, numbers of buses – bus) (Figure generated in QGIS software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45</a:t>
            </a:fld>
            <a:endParaRPr/>
          </a:p>
        </p:txBody>
      </p:sp>
    </p:spTree>
    <p:extLst>
      <p:ext uri="{BB962C8B-B14F-4D97-AF65-F5344CB8AC3E}">
        <p14:creationId xmlns:p14="http://schemas.microsoft.com/office/powerpoint/2010/main" val="24705618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46</a:t>
            </a:fld>
            <a:endParaRPr/>
          </a:p>
        </p:txBody>
      </p:sp>
    </p:spTree>
    <p:extLst>
      <p:ext uri="{BB962C8B-B14F-4D97-AF65-F5344CB8AC3E}">
        <p14:creationId xmlns:p14="http://schemas.microsoft.com/office/powerpoint/2010/main" val="4203344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A5A977AD-4EA6-B819-49E4-F2A001DAA85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9BCC7BF-229D-B040-12A5-E3B86785849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D04B098-0077-0543-9E18-0B99229D510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Some references:</a:t>
            </a:r>
          </a:p>
          <a:p>
            <a:pPr marL="285750" indent="-285750">
              <a:spcAft>
                <a:spcPts val="600"/>
              </a:spcAft>
              <a:buFont typeface="Arial" panose="020B0604020202020204" pitchFamily="34" charset="0"/>
              <a:buChar char="•"/>
            </a:pPr>
            <a:r>
              <a:rPr lang="en-US" sz="1200" dirty="0">
                <a:latin typeface="Arial"/>
                <a:cs typeface="Arial"/>
              </a:rPr>
              <a:t>FEMA (Federal Emergency Management Agency). 2013. “Multi-hazard Loss Estimation Methodology: Flood Model.” Department of Homeland Security and Federal Emergency Management Agency, Washington, DC. </a:t>
            </a:r>
          </a:p>
          <a:p>
            <a:pPr marL="285750" indent="-285750">
              <a:spcAft>
                <a:spcPts val="600"/>
              </a:spcAft>
              <a:buFont typeface="Arial" panose="020B0604020202020204" pitchFamily="34" charset="0"/>
              <a:buChar char="•"/>
            </a:pPr>
            <a:r>
              <a:rPr lang="en-US" sz="1200" dirty="0">
                <a:latin typeface="Arial"/>
                <a:cs typeface="Arial"/>
              </a:rPr>
              <a:t>Huizinga, J., H. de Moel and W. Szewczyk. 2017. “Global Flood Depth-Damage Functions”. Publications Office of the European Union: Luxembourg. </a:t>
            </a:r>
            <a:r>
              <a:rPr lang="en-US" sz="1200" dirty="0">
                <a:latin typeface="Arial"/>
                <a:cs typeface="Arial"/>
                <a:hlinkClick r:id="rId3">
                  <a:extLst>
                    <a:ext uri="{A12FA001-AC4F-418D-AE19-62706E023703}">
                      <ahyp:hlinkClr xmlns:ahyp="http://schemas.microsoft.com/office/drawing/2018/hyperlinkcolor" val="tx"/>
                    </a:ext>
                  </a:extLst>
                </a:hlinkClick>
              </a:rPr>
              <a:t>https://doi.org/10.2760/16510</a:t>
            </a:r>
            <a:r>
              <a:rPr lang="en-US" sz="1200" dirty="0">
                <a:latin typeface="Arial"/>
                <a:cs typeface="Arial"/>
              </a:rPr>
              <a:t>.</a:t>
            </a:r>
            <a:endParaRPr lang="en-US" sz="1200" dirty="0">
              <a:cs typeface="Arial"/>
            </a:endParaRPr>
          </a:p>
          <a:p>
            <a:pPr marL="285750" indent="-285750">
              <a:spcAft>
                <a:spcPts val="600"/>
              </a:spcAft>
              <a:buFont typeface="Arial" panose="020B0604020202020204" pitchFamily="34" charset="0"/>
              <a:buChar char="•"/>
            </a:pPr>
            <a:r>
              <a:rPr lang="en-US" sz="1200" dirty="0" err="1">
                <a:latin typeface="Arial"/>
                <a:cs typeface="Arial"/>
              </a:rPr>
              <a:t>Nirandjan</a:t>
            </a:r>
            <a:r>
              <a:rPr lang="en-US" sz="1200" dirty="0">
                <a:latin typeface="Arial"/>
                <a:cs typeface="Arial"/>
              </a:rPr>
              <a:t>, S., E. Koks, M. Ye, R. Pant, K C. H. van Ginkel, J. C. J. H. Aerts, and P. J. Ward. 2024. </a:t>
            </a:r>
            <a:br>
              <a:rPr lang="en-US" sz="1200" dirty="0">
                <a:latin typeface="Arial"/>
                <a:cs typeface="Arial"/>
              </a:rPr>
            </a:br>
            <a:r>
              <a:rPr lang="en-US" sz="1200" dirty="0">
                <a:latin typeface="Arial"/>
                <a:cs typeface="Arial"/>
              </a:rPr>
              <a:t>“Review Article: </a:t>
            </a:r>
            <a:r>
              <a:rPr lang="en-US" sz="1200" b="1" dirty="0">
                <a:latin typeface="Arial"/>
                <a:cs typeface="Arial"/>
              </a:rPr>
              <a:t>Physical Vulnerability Database for Critical Infrastructure Multi-hazard Risk Assessments</a:t>
            </a:r>
            <a:r>
              <a:rPr lang="en-US" sz="1200" dirty="0">
                <a:latin typeface="Arial"/>
                <a:cs typeface="Arial"/>
              </a:rPr>
              <a:t>—A Systematic Review and Data Collection.” Preprint, Natural Hazards and Earth Systems Sciences Discussion, January 23, 2024. </a:t>
            </a:r>
            <a:r>
              <a:rPr lang="en-US" sz="1200" dirty="0">
                <a:latin typeface="Arial"/>
                <a:cs typeface="Arial"/>
                <a:hlinkClick r:id="rId4">
                  <a:extLst>
                    <a:ext uri="{A12FA001-AC4F-418D-AE19-62706E023703}">
                      <ahyp:hlinkClr xmlns:ahyp="http://schemas.microsoft.com/office/drawing/2018/hyperlinkcolor" val="tx"/>
                    </a:ext>
                  </a:extLst>
                </a:hlinkClick>
              </a:rPr>
              <a:t>https://doi.org/10.5194/nhess-2023-208</a:t>
            </a:r>
            <a:r>
              <a:rPr lang="en-US" sz="1200" dirty="0">
                <a:latin typeface="Arial"/>
                <a:cs typeface="Arial"/>
              </a:rPr>
              <a:t>.</a:t>
            </a:r>
          </a:p>
          <a:p>
            <a:pPr marL="285750" indent="-285750">
              <a:spcAft>
                <a:spcPts val="600"/>
              </a:spcAft>
              <a:buFont typeface="Arial" panose="020B0604020202020204" pitchFamily="34" charset="0"/>
              <a:buChar char="•"/>
            </a:pPr>
            <a:r>
              <a:rPr lang="de-DE" sz="1200" dirty="0">
                <a:latin typeface="Arial"/>
                <a:cs typeface="Arial"/>
              </a:rPr>
              <a:t>van Ginkel, K. C. H., F. Dottori, L. Alfieri, L. </a:t>
            </a:r>
            <a:r>
              <a:rPr lang="en-US" sz="1200" dirty="0">
                <a:latin typeface="Arial"/>
                <a:cs typeface="Arial"/>
              </a:rPr>
              <a:t>Feyen, and E. E. Koks. 2021. “Flood Risk Assessment of the European Road Network.” </a:t>
            </a:r>
            <a:r>
              <a:rPr lang="en-US" sz="1200" i="1" dirty="0">
                <a:latin typeface="Arial"/>
                <a:cs typeface="Arial"/>
              </a:rPr>
              <a:t>Natural Hazards and Earth System Sciences</a:t>
            </a:r>
            <a:r>
              <a:rPr lang="en-US" sz="1200" dirty="0">
                <a:latin typeface="Arial"/>
                <a:cs typeface="Arial"/>
              </a:rPr>
              <a:t> 21, no. 3: 1011–27. </a:t>
            </a:r>
            <a:r>
              <a:rPr lang="en-US" sz="1200" u="sng" dirty="0">
                <a:latin typeface="Arial"/>
                <a:cs typeface="Arial"/>
                <a:hlinkClick r:id="rId5">
                  <a:extLst>
                    <a:ext uri="{A12FA001-AC4F-418D-AE19-62706E023703}">
                      <ahyp:hlinkClr xmlns:ahyp="http://schemas.microsoft.com/office/drawing/2018/hyperlinkcolor" val="tx"/>
                    </a:ext>
                  </a:extLst>
                </a:hlinkClick>
              </a:rPr>
              <a:t>https://doi.org/10.5194/nhess-21-1011-2021</a:t>
            </a:r>
            <a:r>
              <a:rPr lang="en-US" sz="1200" dirty="0">
                <a:latin typeface="Arial"/>
                <a:cs typeface="Arial"/>
              </a:rPr>
              <a:t>.</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F973C43D-9346-F92B-2E2B-0921FB11DAE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47</a:t>
            </a:fld>
            <a:endParaRPr/>
          </a:p>
        </p:txBody>
      </p:sp>
    </p:spTree>
    <p:extLst>
      <p:ext uri="{BB962C8B-B14F-4D97-AF65-F5344CB8AC3E}">
        <p14:creationId xmlns:p14="http://schemas.microsoft.com/office/powerpoint/2010/main" val="28899085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883C258-CAAC-070E-B7CD-87538913FB0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230D3439-2C16-F371-F8B3-8B2C0A03D75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6E2C781A-ABC4-019C-F11F-C33420AEE9C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742CFF3D-E002-5904-06CB-FA2CD822BC4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48</a:t>
            </a:fld>
            <a:endParaRPr/>
          </a:p>
        </p:txBody>
      </p:sp>
    </p:spTree>
    <p:extLst>
      <p:ext uri="{BB962C8B-B14F-4D97-AF65-F5344CB8AC3E}">
        <p14:creationId xmlns:p14="http://schemas.microsoft.com/office/powerpoint/2010/main" val="23276103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49</a:t>
            </a:fld>
            <a:endParaRPr/>
          </a:p>
        </p:txBody>
      </p:sp>
    </p:spTree>
    <p:extLst>
      <p:ext uri="{BB962C8B-B14F-4D97-AF65-F5344CB8AC3E}">
        <p14:creationId xmlns:p14="http://schemas.microsoft.com/office/powerpoint/2010/main" val="42665260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50</a:t>
            </a:fld>
            <a:endParaRPr/>
          </a:p>
        </p:txBody>
      </p:sp>
    </p:spTree>
    <p:extLst>
      <p:ext uri="{BB962C8B-B14F-4D97-AF65-F5344CB8AC3E}">
        <p14:creationId xmlns:p14="http://schemas.microsoft.com/office/powerpoint/2010/main" val="40152598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51</a:t>
            </a:fld>
            <a:endParaRPr/>
          </a:p>
        </p:txBody>
      </p:sp>
    </p:spTree>
    <p:extLst>
      <p:ext uri="{BB962C8B-B14F-4D97-AF65-F5344CB8AC3E}">
        <p14:creationId xmlns:p14="http://schemas.microsoft.com/office/powerpoint/2010/main" val="40121196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52</a:t>
            </a:fld>
            <a:endParaRPr lang="en-US"/>
          </a:p>
        </p:txBody>
      </p:sp>
    </p:spTree>
    <p:extLst>
      <p:ext uri="{BB962C8B-B14F-4D97-AF65-F5344CB8AC3E}">
        <p14:creationId xmlns:p14="http://schemas.microsoft.com/office/powerpoint/2010/main" val="973158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276515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dirty="0"/>
          </a:p>
        </p:txBody>
      </p:sp>
    </p:spTree>
    <p:extLst>
      <p:ext uri="{BB962C8B-B14F-4D97-AF65-F5344CB8AC3E}">
        <p14:creationId xmlns:p14="http://schemas.microsoft.com/office/powerpoint/2010/main" val="6929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dirty="0"/>
          </a:p>
        </p:txBody>
      </p:sp>
    </p:spTree>
    <p:extLst>
      <p:ext uri="{BB962C8B-B14F-4D97-AF65-F5344CB8AC3E}">
        <p14:creationId xmlns:p14="http://schemas.microsoft.com/office/powerpoint/2010/main" val="3572595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2454506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4091274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1/12/2026</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b="0" i="0" smtClean="0">
                <a:latin typeface="Open Sans" panose="020B0606030504020204" pitchFamily="34" charset="0"/>
              </a:rPr>
              <a:pPr/>
              <a:t>‹#›</a:t>
            </a:fld>
            <a:endParaRPr lang="en-US" b="0" i="0">
              <a:latin typeface="Open Sans" panose="020B0606030504020204" pitchFamily="34" charset="0"/>
            </a:endParaRPr>
          </a:p>
        </p:txBody>
      </p:sp>
      <p:pic>
        <p:nvPicPr>
          <p:cNvPr id="6" name="Picture 5">
            <a:extLst>
              <a:ext uri="{FF2B5EF4-FFF2-40B4-BE49-F238E27FC236}">
                <a16:creationId xmlns:a16="http://schemas.microsoft.com/office/drawing/2014/main" id="{EDC9821D-D2CE-81A2-2EA1-0689C1BB4D8B}"/>
              </a:ext>
            </a:extLst>
          </p:cNvPr>
          <p:cNvPicPr>
            <a:picLocks noChangeAspect="1"/>
          </p:cNvPicPr>
          <p:nvPr userDrawn="1"/>
        </p:nvPicPr>
        <p:blipFill>
          <a:blip r:embed="rId2"/>
          <a:srcRect/>
          <a:stretch/>
        </p:blipFill>
        <p:spPr>
          <a:xfrm>
            <a:off x="-1" y="0"/>
            <a:ext cx="12192000" cy="6858000"/>
          </a:xfrm>
          <a:prstGeom prst="rect">
            <a:avLst/>
          </a:prstGeom>
        </p:spPr>
      </p:pic>
    </p:spTree>
    <p:extLst>
      <p:ext uri="{BB962C8B-B14F-4D97-AF65-F5344CB8AC3E}">
        <p14:creationId xmlns:p14="http://schemas.microsoft.com/office/powerpoint/2010/main" val="2276377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1/12/2026</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2655403299"/>
      </p:ext>
    </p:extLst>
  </p:cSld>
  <p:clrMapOvr>
    <a:masterClrMapping/>
  </p:clrMapOvr>
  <p:hf sldNum="0"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1/12/2026</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b="0" i="0" smtClean="0">
                <a:latin typeface="Open Sans" panose="020B0606030504020204" pitchFamily="34" charset="0"/>
              </a:rPr>
              <a:pPr/>
              <a:t>‹#›</a:t>
            </a:fld>
            <a:endParaRPr lang="en-US" b="0" i="0">
              <a:latin typeface="Open Sans" panose="020B0606030504020204" pitchFamily="34" charset="0"/>
            </a:endParaRPr>
          </a:p>
        </p:txBody>
      </p:sp>
    </p:spTree>
    <p:extLst>
      <p:ext uri="{BB962C8B-B14F-4D97-AF65-F5344CB8AC3E}">
        <p14:creationId xmlns:p14="http://schemas.microsoft.com/office/powerpoint/2010/main" val="2559651433"/>
      </p:ext>
    </p:extLst>
  </p:cSld>
  <p:clrMapOvr>
    <a:masterClrMapping/>
  </p:clrMapOvr>
  <p:hf sldNum="0"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509291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1/12/2026</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326158052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3327581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858942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1/12/2026</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25190140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1/12/2026</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3266738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1/12/2026</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478507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1/12/2026</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1101780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1/12/2026</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39336564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1/12/2026</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34434130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1/12/2026</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13596064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1/12/2026</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1526878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1/12/2026</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11721406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1/12/2026</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4342365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1/12/2026</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29142323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1/12/2026</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25938391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1/12/2026</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37225336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nvGrpSpPr>
          <p:cNvPr id="25" name="Google Shape;25;p4"/>
          <p:cNvGrpSpPr/>
          <p:nvPr/>
        </p:nvGrpSpPr>
        <p:grpSpPr>
          <a:xfrm>
            <a:off x="1107190"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b="0" i="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r>
              <a:rPr lang="en-US"/>
              <a:t>Click to edit Master title style</a:t>
            </a:r>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b="0" i="0">
                <a:latin typeface="Open Sans" panose="020B0606030504020204" pitchFamily="34" charset="0"/>
                <a:ea typeface="Open Sans" panose="020B0606030504020204" pitchFamily="34" charset="0"/>
                <a:cs typeface="Open Sans" panose="020B0606030504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942853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1/12/2026</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3194849049"/>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86BB1F3-09E8-2A4B-94FB-2B55395E3B4A}" type="datetimeFigureOut">
              <a:rPr lang="en-US" smtClean="0"/>
              <a:pPr/>
              <a:t>1/12/2026</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23019426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32009444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userDrawn="1">
  <p:cSld name="2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15785881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BDFEE2A0-BA75-462B-B84F-D59CFC4AC0FD}" type="datetimeFigureOut">
              <a:rPr lang="en-US" smtClean="0"/>
              <a:pPr>
                <a:defRPr/>
              </a:pPr>
              <a:t>1/12/2026</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b="0" i="0" smtClean="0">
                <a:latin typeface="Open Sans" panose="020B0606030504020204" pitchFamily="34" charset="0"/>
              </a:rPr>
              <a:pPr/>
              <a:t>‹#›</a:t>
            </a:fld>
            <a:endParaRPr lang="en-US" b="0" i="0">
              <a:latin typeface="Open Sans" panose="020B0606030504020204" pitchFamily="34" charset="0"/>
            </a:endParaRPr>
          </a:p>
        </p:txBody>
      </p:sp>
      <p:sp>
        <p:nvSpPr>
          <p:cNvPr id="6" name="Slide Number Placeholder 5">
            <a:extLst>
              <a:ext uri="{FF2B5EF4-FFF2-40B4-BE49-F238E27FC236}">
                <a16:creationId xmlns:a16="http://schemas.microsoft.com/office/drawing/2014/main" id="{846BB689-C57F-0A90-41F0-3C7B2B887242}"/>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Slide Number Placeholder 5">
            <a:extLst>
              <a:ext uri="{FF2B5EF4-FFF2-40B4-BE49-F238E27FC236}">
                <a16:creationId xmlns:a16="http://schemas.microsoft.com/office/drawing/2014/main" id="{B08037EF-C72F-4196-17CF-481B70C3AC61}"/>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10" name="Picture 6" descr="A picture containing background pattern&#10;&#10;Description automatically generated">
            <a:extLst>
              <a:ext uri="{FF2B5EF4-FFF2-40B4-BE49-F238E27FC236}">
                <a16:creationId xmlns:a16="http://schemas.microsoft.com/office/drawing/2014/main" id="{922FF60C-4C03-6C5A-7F2F-6DEC2472951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66446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1/12/2026</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41743689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679D03E9-CE3B-4B74-9AEA-2F369F2C9F5D}" type="datetimeFigureOut">
              <a:rPr lang="en-US" smtClean="0"/>
              <a:pPr>
                <a:defRPr/>
              </a:pPr>
              <a:t>1/12/2026</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7FD11071-2EB5-4B59-8F65-42CD67EFA9DC}" type="slidenum">
              <a:rPr lang="en-US" smtClean="0"/>
              <a:pPr>
                <a:defRPr/>
              </a:pPr>
              <a:t>‹#›</a:t>
            </a:fld>
            <a:endParaRPr lang="en-US"/>
          </a:p>
        </p:txBody>
      </p:sp>
    </p:spTree>
    <p:extLst>
      <p:ext uri="{BB962C8B-B14F-4D97-AF65-F5344CB8AC3E}">
        <p14:creationId xmlns:p14="http://schemas.microsoft.com/office/powerpoint/2010/main" val="17227625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29CC1C8A-829F-486A-9222-1930C2A4A234}" type="datetimeFigureOut">
              <a:rPr lang="en-US" smtClean="0"/>
              <a:pPr>
                <a:defRPr/>
              </a:pPr>
              <a:t>1/12/2026</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40292760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055D33A7-DC55-468F-BB04-51BAA9E80EEE}" type="datetimeFigureOut">
              <a:rPr lang="en-US" smtClean="0"/>
              <a:pPr>
                <a:defRPr/>
              </a:pPr>
              <a:t>1/12/2026</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23270866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600B5346-6676-4D1F-8813-5334D50A5F8F}" type="datetimeFigureOut">
              <a:rPr lang="en-US" smtClean="0"/>
              <a:pPr>
                <a:defRPr/>
              </a:pPr>
              <a:t>1/12/2026</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2511667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DD1FCBAA-8979-4529-BD81-75B0E5C28C34}" type="datetimeFigureOut">
              <a:rPr lang="en-US" smtClean="0"/>
              <a:pPr>
                <a:defRPr/>
              </a:pPr>
              <a:t>1/12/2026</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3372382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1/12/2026</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370882974"/>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b="0" i="0">
                <a:latin typeface="Open Sans" panose="020B0606030504020204" pitchFamily="34" charset="0"/>
              </a:defRPr>
            </a:lvl1pPr>
            <a:lvl2pPr>
              <a:defRPr sz="2800" b="0" i="0">
                <a:latin typeface="Open Sans" panose="020B0606030504020204" pitchFamily="34" charset="0"/>
              </a:defRPr>
            </a:lvl2pPr>
            <a:lvl3pPr>
              <a:defRPr sz="2400" b="0" i="0">
                <a:latin typeface="Open Sans" panose="020B0606030504020204" pitchFamily="34" charset="0"/>
              </a:defRPr>
            </a:lvl3pPr>
            <a:lvl4pPr>
              <a:defRPr sz="2000" b="0" i="0">
                <a:latin typeface="Open Sans" panose="020B0606030504020204" pitchFamily="34" charset="0"/>
              </a:defRPr>
            </a:lvl4pPr>
            <a:lvl5pPr>
              <a:defRPr sz="2000" b="0" i="0">
                <a:latin typeface="Open Sans" panose="020B0606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A07D6DFC-3332-4E84-87C0-5ACB4C3D343B}" type="datetimeFigureOut">
              <a:rPr lang="en-US" smtClean="0"/>
              <a:pPr>
                <a:defRPr/>
              </a:pPr>
              <a:t>1/12/2026</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16406665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4C6DC744-E759-4962-8640-6AB34CAFCB69}" type="datetimeFigureOut">
              <a:rPr lang="en-US" smtClean="0"/>
              <a:pPr>
                <a:defRPr/>
              </a:pPr>
              <a:t>1/12/2026</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19581114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5D00AA64-8024-406E-8F7F-61C410ADA5CC}" type="datetimeFigureOut">
              <a:rPr lang="en-US" smtClean="0"/>
              <a:pPr>
                <a:defRPr/>
              </a:pPr>
              <a:t>1/12/2026</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14178506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8C59BBF9-74D1-4EA9-8847-0C90DD0D1EB4}" type="datetimeFigureOut">
              <a:rPr lang="en-US" smtClean="0"/>
              <a:pPr>
                <a:defRPr/>
              </a:pPr>
              <a:t>1/12/2026</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36603114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11376952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1709346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1/12/2026</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23406193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1/12/2026</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38836419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1/12/2026</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18065390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1/12/2026</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229855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1/12/2026</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772335197"/>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1/12/2026</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10201780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1/12/2026</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14238461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1/12/2026</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13316851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1/12/2026</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40529445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1/12/2026</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15925806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1/12/2026</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27218234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1/12/2026</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17958106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1/12/2026</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9020287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nvGrpSpPr>
          <p:cNvPr id="25" name="Google Shape;25;p4"/>
          <p:cNvGrpSpPr/>
          <p:nvPr/>
        </p:nvGrpSpPr>
        <p:grpSpPr>
          <a:xfrm>
            <a:off x="1107190"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b="0" i="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r>
              <a:rPr lang="en-US"/>
              <a:t>Click to edit Master title style</a:t>
            </a:r>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b="0" i="0">
                <a:latin typeface="Open Sans" panose="020B0606030504020204" pitchFamily="34" charset="0"/>
                <a:ea typeface="Open Sans" panose="020B0606030504020204" pitchFamily="34" charset="0"/>
                <a:cs typeface="Open Sans" panose="020B0606030504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2371888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86BB1F3-09E8-2A4B-94FB-2B55395E3B4A}" type="datetimeFigureOut">
              <a:rPr lang="en-US" smtClean="0"/>
              <a:pPr/>
              <a:t>1/12/2026</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3203301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1/12/2026</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433091943"/>
      </p:ext>
    </p:extLst>
  </p:cSld>
  <p:clrMapOvr>
    <a:masterClrMapping/>
  </p:clrMapOvr>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16330094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Content" userDrawn="1">
  <p:cSld name="2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0610944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BDFEE2A0-BA75-462B-B84F-D59CFC4AC0FD}" type="datetimeFigureOut">
              <a:rPr lang="en-US" smtClean="0"/>
              <a:pPr>
                <a:defRPr/>
              </a:pPr>
              <a:t>1/12/2026</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b="0" i="0" smtClean="0">
                <a:latin typeface="Open Sans" panose="020B0606030504020204" pitchFamily="34" charset="0"/>
              </a:rPr>
              <a:pPr/>
              <a:t>‹#›</a:t>
            </a:fld>
            <a:endParaRPr lang="en-US" b="0" i="0">
              <a:latin typeface="Open Sans" panose="020B0606030504020204" pitchFamily="34" charset="0"/>
            </a:endParaRPr>
          </a:p>
        </p:txBody>
      </p:sp>
      <p:sp>
        <p:nvSpPr>
          <p:cNvPr id="6" name="Slide Number Placeholder 5">
            <a:extLst>
              <a:ext uri="{FF2B5EF4-FFF2-40B4-BE49-F238E27FC236}">
                <a16:creationId xmlns:a16="http://schemas.microsoft.com/office/drawing/2014/main" id="{E9EB28F0-E022-9652-63F5-3D0152B1468E}"/>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Slide Number Placeholder 5">
            <a:extLst>
              <a:ext uri="{FF2B5EF4-FFF2-40B4-BE49-F238E27FC236}">
                <a16:creationId xmlns:a16="http://schemas.microsoft.com/office/drawing/2014/main" id="{6A8FD928-C832-25F9-5495-496B744E3B96}"/>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10" name="Picture 6" descr="A picture containing background pattern&#10;&#10;Description automatically generated">
            <a:extLst>
              <a:ext uri="{FF2B5EF4-FFF2-40B4-BE49-F238E27FC236}">
                <a16:creationId xmlns:a16="http://schemas.microsoft.com/office/drawing/2014/main" id="{EB3D92B8-1A08-128F-0D43-052333EBE34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89530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1/12/2026</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932804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679D03E9-CE3B-4B74-9AEA-2F369F2C9F5D}" type="datetimeFigureOut">
              <a:rPr lang="en-US" smtClean="0"/>
              <a:pPr>
                <a:defRPr/>
              </a:pPr>
              <a:t>1/12/2026</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7FD11071-2EB5-4B59-8F65-42CD67EFA9DC}" type="slidenum">
              <a:rPr lang="en-US" smtClean="0"/>
              <a:pPr>
                <a:defRPr/>
              </a:pPr>
              <a:t>‹#›</a:t>
            </a:fld>
            <a:endParaRPr lang="en-US"/>
          </a:p>
        </p:txBody>
      </p:sp>
    </p:spTree>
    <p:extLst>
      <p:ext uri="{BB962C8B-B14F-4D97-AF65-F5344CB8AC3E}">
        <p14:creationId xmlns:p14="http://schemas.microsoft.com/office/powerpoint/2010/main" val="5278802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29CC1C8A-829F-486A-9222-1930C2A4A234}" type="datetimeFigureOut">
              <a:rPr lang="en-US" smtClean="0"/>
              <a:pPr>
                <a:defRPr/>
              </a:pPr>
              <a:t>1/12/2026</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31756232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055D33A7-DC55-468F-BB04-51BAA9E80EEE}" type="datetimeFigureOut">
              <a:rPr lang="en-US" smtClean="0"/>
              <a:pPr>
                <a:defRPr/>
              </a:pPr>
              <a:t>1/12/2026</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17249843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600B5346-6676-4D1F-8813-5334D50A5F8F}" type="datetimeFigureOut">
              <a:rPr lang="en-US" smtClean="0"/>
              <a:pPr>
                <a:defRPr/>
              </a:pPr>
              <a:t>1/12/2026</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19580220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DD1FCBAA-8979-4529-BD81-75B0E5C28C34}" type="datetimeFigureOut">
              <a:rPr lang="en-US" smtClean="0"/>
              <a:pPr>
                <a:defRPr/>
              </a:pPr>
              <a:t>1/12/2026</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20945320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b="0" i="0">
                <a:latin typeface="Open Sans" panose="020B0606030504020204" pitchFamily="34" charset="0"/>
              </a:defRPr>
            </a:lvl1pPr>
            <a:lvl2pPr>
              <a:defRPr sz="2800" b="0" i="0">
                <a:latin typeface="Open Sans" panose="020B0606030504020204" pitchFamily="34" charset="0"/>
              </a:defRPr>
            </a:lvl2pPr>
            <a:lvl3pPr>
              <a:defRPr sz="2400" b="0" i="0">
                <a:latin typeface="Open Sans" panose="020B0606030504020204" pitchFamily="34" charset="0"/>
              </a:defRPr>
            </a:lvl3pPr>
            <a:lvl4pPr>
              <a:defRPr sz="2000" b="0" i="0">
                <a:latin typeface="Open Sans" panose="020B0606030504020204" pitchFamily="34" charset="0"/>
              </a:defRPr>
            </a:lvl4pPr>
            <a:lvl5pPr>
              <a:defRPr sz="2000" b="0" i="0">
                <a:latin typeface="Open Sans" panose="020B0606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A07D6DFC-3332-4E84-87C0-5ACB4C3D343B}" type="datetimeFigureOut">
              <a:rPr lang="en-US" smtClean="0"/>
              <a:pPr>
                <a:defRPr/>
              </a:pPr>
              <a:t>1/12/2026</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530761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1/12/2026</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1045861313"/>
      </p:ext>
    </p:extLst>
  </p:cSld>
  <p:clrMapOvr>
    <a:masterClrMapping/>
  </p:clrMapOvr>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4C6DC744-E759-4962-8640-6AB34CAFCB69}" type="datetimeFigureOut">
              <a:rPr lang="en-US" smtClean="0"/>
              <a:pPr>
                <a:defRPr/>
              </a:pPr>
              <a:t>1/12/2026</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10072068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5D00AA64-8024-406E-8F7F-61C410ADA5CC}" type="datetimeFigureOut">
              <a:rPr lang="en-US" smtClean="0"/>
              <a:pPr>
                <a:defRPr/>
              </a:pPr>
              <a:t>1/12/2026</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6244281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8C59BBF9-74D1-4EA9-8847-0C90DD0D1EB4}" type="datetimeFigureOut">
              <a:rPr lang="en-US" smtClean="0"/>
              <a:pPr>
                <a:defRPr/>
              </a:pPr>
              <a:t>1/12/2026</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25465508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33945597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itle 1"/>
          <p:cNvSpPr>
            <a:spLocks noGrp="1"/>
          </p:cNvSpPr>
          <p:nvPr>
            <p:ph type="title" hasCustomPrompt="1"/>
          </p:nvPr>
        </p:nvSpPr>
        <p:spPr>
          <a:xfrm>
            <a:off x="805249" y="4443413"/>
            <a:ext cx="5587313" cy="1325004"/>
          </a:xfrm>
          <a:prstGeom prst="rect">
            <a:avLst/>
          </a:prstGeom>
        </p:spPr>
        <p:txBody>
          <a:bodyPr/>
          <a:lstStyle>
            <a:lvl1pPr>
              <a:defRPr b="1">
                <a:latin typeface="Open Sans ExtraBold" panose="020B0606030504020204"/>
              </a:defRPr>
            </a:lvl1pPr>
          </a:lstStyle>
          <a:p>
            <a:r>
              <a:rPr lang="en-US" dirty="0"/>
              <a:t>CLICK TO EDIT MASTER TITLE STYLE</a:t>
            </a:r>
            <a:endParaRPr lang="en-GB" dirty="0"/>
          </a:p>
        </p:txBody>
      </p:sp>
      <p:sp>
        <p:nvSpPr>
          <p:cNvPr id="11" name="Text Placeholder 3"/>
          <p:cNvSpPr>
            <a:spLocks noGrp="1"/>
          </p:cNvSpPr>
          <p:nvPr>
            <p:ph type="body" sz="quarter" idx="10"/>
          </p:nvPr>
        </p:nvSpPr>
        <p:spPr>
          <a:xfrm>
            <a:off x="804863" y="4052888"/>
            <a:ext cx="5588000" cy="390525"/>
          </a:xfrm>
          <a:prstGeom prst="rect">
            <a:avLst/>
          </a:prstGeom>
        </p:spPr>
        <p:txBody>
          <a:bodyPr/>
          <a:lstStyle>
            <a:lvl1pPr marL="0" indent="0">
              <a:buNone/>
              <a:defRPr sz="1800" b="1">
                <a:solidFill>
                  <a:schemeClr val="bg1"/>
                </a:solidFill>
                <a:latin typeface="Open Sans ExtraBold" panose="020B0606030504020204"/>
              </a:defRPr>
            </a:lvl1pPr>
          </a:lstStyle>
          <a:p>
            <a:pPr lvl="0"/>
            <a:r>
              <a:rPr lang="en-US"/>
              <a:t>Click to edit Master text styles</a:t>
            </a:r>
          </a:p>
        </p:txBody>
      </p:sp>
    </p:spTree>
    <p:extLst>
      <p:ext uri="{BB962C8B-B14F-4D97-AF65-F5344CB8AC3E}">
        <p14:creationId xmlns:p14="http://schemas.microsoft.com/office/powerpoint/2010/main" val="33255757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1/12/2026</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10759170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1/12/2026</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8603725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1/12/2026</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23865420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1/12/2026</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5090998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1/12/2026</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3093847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b="0" i="0">
                <a:latin typeface="Open Sans" panose="020B0606030504020204" pitchFamily="34" charset="0"/>
              </a:defRPr>
            </a:lvl1pPr>
            <a:lvl2pPr>
              <a:defRPr sz="2800" b="0" i="0">
                <a:latin typeface="Open Sans" panose="020B0606030504020204" pitchFamily="34" charset="0"/>
              </a:defRPr>
            </a:lvl2pPr>
            <a:lvl3pPr>
              <a:defRPr sz="2400" b="0" i="0">
                <a:latin typeface="Open Sans" panose="020B0606030504020204" pitchFamily="34" charset="0"/>
              </a:defRPr>
            </a:lvl3pPr>
            <a:lvl4pPr>
              <a:defRPr sz="2000" b="0" i="0">
                <a:latin typeface="Open Sans" panose="020B0606030504020204" pitchFamily="34" charset="0"/>
              </a:defRPr>
            </a:lvl4pPr>
            <a:lvl5pPr>
              <a:defRPr sz="2000" b="0" i="0">
                <a:latin typeface="Open Sans" panose="020B0606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1/12/2026</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3253701959"/>
      </p:ext>
    </p:extLst>
  </p:cSld>
  <p:clrMapOvr>
    <a:masterClrMapping/>
  </p:clrMapOvr>
  <p:hf sldNum="0"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1/12/2026</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3074415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1/12/2026</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15651544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1/12/2026</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23710017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1/12/2026</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18847227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1/12/2026</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6198061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1/12/2026</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8915684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1/12/2026</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29652742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nvGrpSpPr>
          <p:cNvPr id="25" name="Google Shape;25;p4"/>
          <p:cNvGrpSpPr/>
          <p:nvPr/>
        </p:nvGrpSpPr>
        <p:grpSpPr>
          <a:xfrm>
            <a:off x="1107190"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b="0" i="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r>
              <a:rPr lang="en-US"/>
              <a:t>Click to edit Master title style</a:t>
            </a:r>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b="0" i="0">
                <a:latin typeface="Open Sans" panose="020B0606030504020204" pitchFamily="34" charset="0"/>
                <a:ea typeface="Open Sans" panose="020B0606030504020204" pitchFamily="34" charset="0"/>
                <a:cs typeface="Open Sans" panose="020B0606030504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5099700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86BB1F3-09E8-2A4B-94FB-2B55395E3B4A}" type="datetimeFigureOut">
              <a:rPr lang="en-US" smtClean="0"/>
              <a:pPr/>
              <a:t>1/12/2026</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11085869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2"/>
          <a:stretch>
            <a:fillRect/>
          </a:stretch>
        </p:blipFill>
        <p:spPr>
          <a:xfrm>
            <a:off x="0" y="0"/>
            <a:ext cx="12192000" cy="6858000"/>
          </a:xfrm>
          <a:prstGeom prst="rect">
            <a:avLst/>
          </a:prstGeom>
        </p:spPr>
      </p:pic>
      <p:sp>
        <p:nvSpPr>
          <p:cNvPr id="10" name="Title 1"/>
          <p:cNvSpPr>
            <a:spLocks noGrp="1"/>
          </p:cNvSpPr>
          <p:nvPr>
            <p:ph type="title" hasCustomPrompt="1"/>
          </p:nvPr>
        </p:nvSpPr>
        <p:spPr>
          <a:xfrm>
            <a:off x="805249" y="4443413"/>
            <a:ext cx="5587313" cy="1325004"/>
          </a:xfrm>
          <a:prstGeom prst="rect">
            <a:avLst/>
          </a:prstGeom>
        </p:spPr>
        <p:txBody>
          <a:bodyPr/>
          <a:lstStyle>
            <a:lvl1pPr>
              <a:defRPr b="1">
                <a:latin typeface="Open Sans ExtraBold" panose="020B0606030504020204"/>
              </a:defRPr>
            </a:lvl1pPr>
          </a:lstStyle>
          <a:p>
            <a:r>
              <a:rPr lang="en-US" dirty="0"/>
              <a:t>CLICK TO EDIT MASTER TITLE STYLE</a:t>
            </a:r>
            <a:endParaRPr lang="en-GB" dirty="0"/>
          </a:p>
        </p:txBody>
      </p:sp>
      <p:sp>
        <p:nvSpPr>
          <p:cNvPr id="11" name="Text Placeholder 3"/>
          <p:cNvSpPr>
            <a:spLocks noGrp="1"/>
          </p:cNvSpPr>
          <p:nvPr>
            <p:ph type="body" sz="quarter" idx="10"/>
          </p:nvPr>
        </p:nvSpPr>
        <p:spPr>
          <a:xfrm>
            <a:off x="804863" y="4052888"/>
            <a:ext cx="5588000" cy="390525"/>
          </a:xfrm>
          <a:prstGeom prst="rect">
            <a:avLst/>
          </a:prstGeom>
        </p:spPr>
        <p:txBody>
          <a:bodyPr/>
          <a:lstStyle>
            <a:lvl1pPr marL="0" indent="0">
              <a:buNone/>
              <a:defRPr sz="1800" b="1">
                <a:solidFill>
                  <a:schemeClr val="bg1"/>
                </a:solidFill>
                <a:latin typeface="Open Sans ExtraBold" panose="020B0606030504020204"/>
              </a:defRPr>
            </a:lvl1pPr>
          </a:lstStyle>
          <a:p>
            <a:pPr lvl="0"/>
            <a:r>
              <a:rPr lang="en-US"/>
              <a:t>Click to edit Master text styles</a:t>
            </a:r>
          </a:p>
        </p:txBody>
      </p:sp>
    </p:spTree>
    <p:extLst>
      <p:ext uri="{BB962C8B-B14F-4D97-AF65-F5344CB8AC3E}">
        <p14:creationId xmlns:p14="http://schemas.microsoft.com/office/powerpoint/2010/main" val="250967061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1/12/2026</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2232496339"/>
      </p:ext>
    </p:extLst>
  </p:cSld>
  <p:clrMapOvr>
    <a:masterClrMapping/>
  </p:clrMapOvr>
  <p:hf sldNum="0"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61110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a:xfrm>
            <a:off x="838200" y="6356350"/>
            <a:ext cx="2743200" cy="365125"/>
          </a:xfrm>
          <a:prstGeom prst="rect">
            <a:avLst/>
          </a:prstGeom>
        </p:spPr>
        <p:txBody>
          <a:bodyPr/>
          <a:lstStyle/>
          <a:p>
            <a:pPr>
              <a:defRPr/>
            </a:pPr>
            <a:fld id="{679D03E9-CE3B-4B74-9AEA-2F369F2C9F5D}" type="datetimeFigureOut">
              <a:rPr lang="en-US" smtClean="0"/>
              <a:pPr>
                <a:defRPr/>
              </a:pPr>
              <a:t>1/12/2026</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a:xfrm>
            <a:off x="8610600" y="6356350"/>
            <a:ext cx="2743200" cy="365125"/>
          </a:xfrm>
          <a:prstGeom prst="rect">
            <a:avLst/>
          </a:prstGeom>
        </p:spPr>
        <p:txBody>
          <a:bodyPr/>
          <a:lstStyle/>
          <a:p>
            <a:pPr>
              <a:defRPr/>
            </a:pPr>
            <a:fld id="{7FD11071-2EB5-4B59-8F65-42CD67EFA9DC}" type="slidenum">
              <a:rPr lang="en-US" smtClean="0"/>
              <a:pPr>
                <a:defRPr/>
              </a:pPr>
              <a:t>‹#›</a:t>
            </a:fld>
            <a:endParaRPr lang="en-US"/>
          </a:p>
        </p:txBody>
      </p:sp>
    </p:spTree>
    <p:extLst>
      <p:ext uri="{BB962C8B-B14F-4D97-AF65-F5344CB8AC3E}">
        <p14:creationId xmlns:p14="http://schemas.microsoft.com/office/powerpoint/2010/main" val="34012837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a:xfrm>
            <a:off x="838200" y="6356350"/>
            <a:ext cx="2743200" cy="365125"/>
          </a:xfrm>
          <a:prstGeom prst="rect">
            <a:avLst/>
          </a:prstGeom>
        </p:spPr>
        <p:txBody>
          <a:bodyPr/>
          <a:lstStyle/>
          <a:p>
            <a:pPr>
              <a:defRPr/>
            </a:pPr>
            <a:fld id="{29CC1C8A-829F-486A-9222-1930C2A4A234}" type="datetimeFigureOut">
              <a:rPr lang="en-US" smtClean="0"/>
              <a:pPr>
                <a:defRPr/>
              </a:pPr>
              <a:t>1/12/2026</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a:xfrm>
            <a:off x="8610600" y="6356350"/>
            <a:ext cx="2743200" cy="365125"/>
          </a:xfrm>
          <a:prstGeom prst="rect">
            <a:avLst/>
          </a:prstGeom>
        </p:spPr>
        <p:txBody>
          <a:body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3341519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a:xfrm>
            <a:off x="838200" y="6356350"/>
            <a:ext cx="2743200" cy="365125"/>
          </a:xfrm>
          <a:prstGeom prst="rect">
            <a:avLst/>
          </a:prstGeom>
        </p:spPr>
        <p:txBody>
          <a:bodyPr/>
          <a:lstStyle/>
          <a:p>
            <a:pPr>
              <a:defRPr/>
            </a:pPr>
            <a:fld id="{055D33A7-DC55-468F-BB04-51BAA9E80EEE}" type="datetimeFigureOut">
              <a:rPr lang="en-US" smtClean="0"/>
              <a:pPr>
                <a:defRPr/>
              </a:pPr>
              <a:t>1/12/2026</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a:xfrm>
            <a:off x="8610600" y="6356350"/>
            <a:ext cx="2743200" cy="365125"/>
          </a:xfrm>
          <a:prstGeom prst="rect">
            <a:avLst/>
          </a:prstGeom>
        </p:spPr>
        <p:txBody>
          <a:body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9155471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a:xfrm>
            <a:off x="838200" y="6356350"/>
            <a:ext cx="2743200" cy="365125"/>
          </a:xfrm>
          <a:prstGeom prst="rect">
            <a:avLst/>
          </a:prstGeom>
        </p:spPr>
        <p:txBody>
          <a:bodyPr/>
          <a:lstStyle/>
          <a:p>
            <a:pPr>
              <a:defRPr/>
            </a:pPr>
            <a:fld id="{600B5346-6676-4D1F-8813-5334D50A5F8F}" type="datetimeFigureOut">
              <a:rPr lang="en-US" smtClean="0"/>
              <a:pPr>
                <a:defRPr/>
              </a:pPr>
              <a:t>1/12/2026</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a:xfrm>
            <a:off x="8610600" y="6356350"/>
            <a:ext cx="2743200" cy="365125"/>
          </a:xfrm>
          <a:prstGeom prst="rect">
            <a:avLst/>
          </a:prstGeom>
        </p:spPr>
        <p:txBody>
          <a:body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36011393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a:xfrm>
            <a:off x="838200" y="6356350"/>
            <a:ext cx="2743200" cy="365125"/>
          </a:xfrm>
          <a:prstGeom prst="rect">
            <a:avLst/>
          </a:prstGeom>
        </p:spPr>
        <p:txBody>
          <a:bodyPr/>
          <a:lstStyle/>
          <a:p>
            <a:pPr>
              <a:defRPr/>
            </a:pPr>
            <a:fld id="{DD1FCBAA-8979-4529-BD81-75B0E5C28C34}" type="datetimeFigureOut">
              <a:rPr lang="en-US" smtClean="0"/>
              <a:pPr>
                <a:defRPr/>
              </a:pPr>
              <a:t>1/12/2026</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a:xfrm>
            <a:off x="8610600" y="6356350"/>
            <a:ext cx="2743200" cy="365125"/>
          </a:xfrm>
          <a:prstGeom prst="rect">
            <a:avLst/>
          </a:prstGeom>
        </p:spPr>
        <p:txBody>
          <a:body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33176713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a:xfrm>
            <a:off x="838200" y="6356350"/>
            <a:ext cx="2743200" cy="365125"/>
          </a:xfrm>
          <a:prstGeom prst="rect">
            <a:avLst/>
          </a:prstGeom>
        </p:spPr>
        <p:txBody>
          <a:bodyPr/>
          <a:lstStyle/>
          <a:p>
            <a:pPr>
              <a:defRPr/>
            </a:pPr>
            <a:fld id="{A07D6DFC-3332-4E84-87C0-5ACB4C3D343B}" type="datetimeFigureOut">
              <a:rPr lang="en-US" smtClean="0"/>
              <a:pPr>
                <a:defRPr/>
              </a:pPr>
              <a:t>1/12/2026</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a:xfrm>
            <a:off x="8610600" y="6356350"/>
            <a:ext cx="2743200" cy="365125"/>
          </a:xfrm>
          <a:prstGeom prst="rect">
            <a:avLst/>
          </a:prstGeom>
        </p:spPr>
        <p:txBody>
          <a:body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29154132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a:xfrm>
            <a:off x="838200" y="6356350"/>
            <a:ext cx="2743200" cy="365125"/>
          </a:xfrm>
          <a:prstGeom prst="rect">
            <a:avLst/>
          </a:prstGeom>
        </p:spPr>
        <p:txBody>
          <a:bodyPr/>
          <a:lstStyle/>
          <a:p>
            <a:pPr>
              <a:defRPr/>
            </a:pPr>
            <a:fld id="{4C6DC744-E759-4962-8640-6AB34CAFCB69}" type="datetimeFigureOut">
              <a:rPr lang="en-US" smtClean="0"/>
              <a:pPr>
                <a:defRPr/>
              </a:pPr>
              <a:t>1/12/2026</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a:xfrm>
            <a:off x="8610600" y="6356350"/>
            <a:ext cx="2743200" cy="365125"/>
          </a:xfrm>
          <a:prstGeom prst="rect">
            <a:avLst/>
          </a:prstGeom>
        </p:spPr>
        <p:txBody>
          <a:body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42366170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a:xfrm>
            <a:off x="838200" y="6356350"/>
            <a:ext cx="2743200" cy="365125"/>
          </a:xfrm>
          <a:prstGeom prst="rect">
            <a:avLst/>
          </a:prstGeom>
        </p:spPr>
        <p:txBody>
          <a:bodyPr/>
          <a:lstStyle/>
          <a:p>
            <a:pPr>
              <a:defRPr/>
            </a:pPr>
            <a:fld id="{5D00AA64-8024-406E-8F7F-61C410ADA5CC}" type="datetimeFigureOut">
              <a:rPr lang="en-US" smtClean="0"/>
              <a:pPr>
                <a:defRPr/>
              </a:pPr>
              <a:t>1/12/2026</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a:xfrm>
            <a:off x="8610600" y="6356350"/>
            <a:ext cx="2743200" cy="365125"/>
          </a:xfrm>
          <a:prstGeom prst="rect">
            <a:avLst/>
          </a:prstGeom>
        </p:spPr>
        <p:txBody>
          <a:body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6163992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a:xfrm>
            <a:off x="838200" y="6356350"/>
            <a:ext cx="2743200" cy="365125"/>
          </a:xfrm>
          <a:prstGeom prst="rect">
            <a:avLst/>
          </a:prstGeom>
        </p:spPr>
        <p:txBody>
          <a:bodyPr/>
          <a:lstStyle/>
          <a:p>
            <a:pPr>
              <a:defRPr/>
            </a:pPr>
            <a:fld id="{8C59BBF9-74D1-4EA9-8847-0C90DD0D1EB4}" type="datetimeFigureOut">
              <a:rPr lang="en-US" smtClean="0"/>
              <a:pPr>
                <a:defRPr/>
              </a:pPr>
              <a:t>1/12/2026</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a:xfrm>
            <a:off x="8610600" y="6356350"/>
            <a:ext cx="2743200" cy="365125"/>
          </a:xfrm>
          <a:prstGeom prst="rect">
            <a:avLst/>
          </a:prstGeom>
        </p:spPr>
        <p:txBody>
          <a:body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2203097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theme" Target="../theme/theme4.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theme" Target="../theme/theme6.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5.jpe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Open Sans" panose="020B0606030504020204" pitchFamily="34" charset="0"/>
              </a:defRPr>
            </a:lvl1pPr>
          </a:lstStyle>
          <a:p>
            <a:fld id="{986BB1F3-09E8-2A4B-94FB-2B55395E3B4A}" type="datetimeFigureOut">
              <a:rPr lang="en-US" smtClean="0"/>
              <a:pPr/>
              <a:t>1/12/2026</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Open Sans" panose="020B0606030504020204" pitchFamily="34" charset="0"/>
              </a:defRPr>
            </a:lvl1pPr>
          </a:lstStyle>
          <a:p>
            <a:fld id="{00000000-1234-1234-1234-123412341234}" type="slidenum">
              <a:rPr lang="sv-SE" smtClean="0"/>
              <a:pPr/>
              <a:t>‹#›</a:t>
            </a:fld>
            <a:endParaRPr lang="sv-SE" dirty="0"/>
          </a:p>
        </p:txBody>
      </p:sp>
      <p:pic>
        <p:nvPicPr>
          <p:cNvPr id="7" name="Picture 6">
            <a:extLst>
              <a:ext uri="{FF2B5EF4-FFF2-40B4-BE49-F238E27FC236}">
                <a16:creationId xmlns:a16="http://schemas.microsoft.com/office/drawing/2014/main" id="{319915BC-67CB-031A-50FA-E86A5D08CD3A}"/>
              </a:ext>
            </a:extLst>
          </p:cNvPr>
          <p:cNvPicPr>
            <a:picLocks noChangeAspect="1"/>
          </p:cNvPicPr>
          <p:nvPr userDrawn="1"/>
        </p:nvPicPr>
        <p:blipFill>
          <a:blip r:embed="rId18"/>
          <a:srcRect/>
          <a:stretch/>
        </p:blipFill>
        <p:spPr>
          <a:xfrm>
            <a:off x="0" y="0"/>
            <a:ext cx="12192000" cy="6858000"/>
          </a:xfrm>
          <a:prstGeom prst="rect">
            <a:avLst/>
          </a:prstGeom>
        </p:spPr>
      </p:pic>
    </p:spTree>
    <p:extLst>
      <p:ext uri="{BB962C8B-B14F-4D97-AF65-F5344CB8AC3E}">
        <p14:creationId xmlns:p14="http://schemas.microsoft.com/office/powerpoint/2010/main" val="122011830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67" r:id="rId14"/>
    <p:sldLayoutId id="2147483660" r:id="rId15"/>
    <p:sldLayoutId id="2147483662" r:id="rId16"/>
  </p:sldLayoutIdLst>
  <p:hf sldNum="0" hdr="0" ftr="0" dt="0"/>
  <p:txStyles>
    <p:titleStyle>
      <a:lvl1pPr algn="l" defTabSz="914400" rtl="0" eaLnBrk="1" latinLnBrk="0" hangingPunct="1">
        <a:lnSpc>
          <a:spcPct val="90000"/>
        </a:lnSpc>
        <a:spcBef>
          <a:spcPct val="0"/>
        </a:spcBef>
        <a:buNone/>
        <a:defRPr sz="4400" b="0" i="0" kern="1200">
          <a:solidFill>
            <a:schemeClr val="tx1"/>
          </a:solidFill>
          <a:latin typeface="Open Sans Light" panose="020B03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pPr>
                <a:defRPr/>
              </a:pPr>
              <a:t>1/12/2026</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pPr>
                <a:defRPr/>
              </a:pPr>
              <a:t>‹#›</a:t>
            </a:fld>
            <a:endParaRPr lang="en-US"/>
          </a:p>
        </p:txBody>
      </p:sp>
    </p:spTree>
    <p:extLst>
      <p:ext uri="{BB962C8B-B14F-4D97-AF65-F5344CB8AC3E}">
        <p14:creationId xmlns:p14="http://schemas.microsoft.com/office/powerpoint/2010/main" val="15552207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Lst>
  <p:txStyles>
    <p:titleStyle>
      <a:lvl1pPr algn="l" rtl="0" eaLnBrk="1" fontAlgn="base" hangingPunct="1">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1" fontAlgn="base" hangingPunct="1">
        <a:lnSpc>
          <a:spcPct val="90000"/>
        </a:lnSpc>
        <a:spcBef>
          <a:spcPct val="0"/>
        </a:spcBef>
        <a:spcAft>
          <a:spcPct val="0"/>
        </a:spcAft>
        <a:defRPr sz="4400">
          <a:solidFill>
            <a:schemeClr val="tx1"/>
          </a:solidFill>
          <a:latin typeface="Open Sans"/>
          <a:ea typeface="Open Sans"/>
          <a:cs typeface="Open Sans"/>
        </a:defRPr>
      </a:lvl2pPr>
      <a:lvl3pPr algn="l" rtl="0" eaLnBrk="1" fontAlgn="base" hangingPunct="1">
        <a:lnSpc>
          <a:spcPct val="90000"/>
        </a:lnSpc>
        <a:spcBef>
          <a:spcPct val="0"/>
        </a:spcBef>
        <a:spcAft>
          <a:spcPct val="0"/>
        </a:spcAft>
        <a:defRPr sz="4400">
          <a:solidFill>
            <a:schemeClr val="tx1"/>
          </a:solidFill>
          <a:latin typeface="Open Sans"/>
          <a:ea typeface="Open Sans"/>
          <a:cs typeface="Open Sans"/>
        </a:defRPr>
      </a:lvl3pPr>
      <a:lvl4pPr algn="l" rtl="0" eaLnBrk="1" fontAlgn="base" hangingPunct="1">
        <a:lnSpc>
          <a:spcPct val="90000"/>
        </a:lnSpc>
        <a:spcBef>
          <a:spcPct val="0"/>
        </a:spcBef>
        <a:spcAft>
          <a:spcPct val="0"/>
        </a:spcAft>
        <a:defRPr sz="4400">
          <a:solidFill>
            <a:schemeClr val="tx1"/>
          </a:solidFill>
          <a:latin typeface="Open Sans"/>
          <a:ea typeface="Open Sans"/>
          <a:cs typeface="Open Sans"/>
        </a:defRPr>
      </a:lvl4pPr>
      <a:lvl5pPr algn="l" rtl="0" eaLnBrk="1" fontAlgn="base" hangingPunct="1">
        <a:lnSpc>
          <a:spcPct val="90000"/>
        </a:lnSpc>
        <a:spcBef>
          <a:spcPct val="0"/>
        </a:spcBef>
        <a:spcAft>
          <a:spcPct val="0"/>
        </a:spcAft>
        <a:defRPr sz="4400">
          <a:solidFill>
            <a:schemeClr val="tx1"/>
          </a:solidFill>
          <a:latin typeface="Open Sans"/>
          <a:ea typeface="Open Sans"/>
          <a:cs typeface="Open Sans"/>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Open Sans" panose="020B0606030504020204" pitchFamily="34" charset="0"/>
              </a:defRPr>
            </a:lvl1pPr>
          </a:lstStyle>
          <a:p>
            <a:fld id="{986BB1F3-09E8-2A4B-94FB-2B55395E3B4A}" type="datetimeFigureOut">
              <a:rPr lang="en-US" smtClean="0"/>
              <a:pPr/>
              <a:t>1/12/2026</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282218882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hf sldNum="0" hdr="0" ftr="0" dt="0"/>
  <p:txStyles>
    <p:titleStyle>
      <a:lvl1pPr algn="l" defTabSz="914400" rtl="0" eaLnBrk="1" latinLnBrk="0" hangingPunct="1">
        <a:lnSpc>
          <a:spcPct val="90000"/>
        </a:lnSpc>
        <a:spcBef>
          <a:spcPct val="0"/>
        </a:spcBef>
        <a:buNone/>
        <a:defRPr sz="4400" b="0" i="0" kern="1200">
          <a:solidFill>
            <a:schemeClr val="tx1"/>
          </a:solidFill>
          <a:latin typeface="Open Sans Light" panose="020B03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pPr>
                <a:defRPr/>
              </a:pPr>
              <a:t>1/12/2026</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pPr>
                <a:defRPr/>
              </a:pPr>
              <a:t>‹#›</a:t>
            </a:fld>
            <a:endParaRPr lang="en-US"/>
          </a:p>
        </p:txBody>
      </p:sp>
    </p:spTree>
    <p:extLst>
      <p:ext uri="{BB962C8B-B14F-4D97-AF65-F5344CB8AC3E}">
        <p14:creationId xmlns:p14="http://schemas.microsoft.com/office/powerpoint/2010/main" val="187512513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Lst>
  <p:txStyles>
    <p:titleStyle>
      <a:lvl1pPr algn="l" rtl="0" eaLnBrk="1" fontAlgn="base" hangingPunct="1">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1" fontAlgn="base" hangingPunct="1">
        <a:lnSpc>
          <a:spcPct val="90000"/>
        </a:lnSpc>
        <a:spcBef>
          <a:spcPct val="0"/>
        </a:spcBef>
        <a:spcAft>
          <a:spcPct val="0"/>
        </a:spcAft>
        <a:defRPr sz="4400">
          <a:solidFill>
            <a:schemeClr val="tx1"/>
          </a:solidFill>
          <a:latin typeface="Open Sans"/>
          <a:ea typeface="Open Sans"/>
          <a:cs typeface="Open Sans"/>
        </a:defRPr>
      </a:lvl2pPr>
      <a:lvl3pPr algn="l" rtl="0" eaLnBrk="1" fontAlgn="base" hangingPunct="1">
        <a:lnSpc>
          <a:spcPct val="90000"/>
        </a:lnSpc>
        <a:spcBef>
          <a:spcPct val="0"/>
        </a:spcBef>
        <a:spcAft>
          <a:spcPct val="0"/>
        </a:spcAft>
        <a:defRPr sz="4400">
          <a:solidFill>
            <a:schemeClr val="tx1"/>
          </a:solidFill>
          <a:latin typeface="Open Sans"/>
          <a:ea typeface="Open Sans"/>
          <a:cs typeface="Open Sans"/>
        </a:defRPr>
      </a:lvl3pPr>
      <a:lvl4pPr algn="l" rtl="0" eaLnBrk="1" fontAlgn="base" hangingPunct="1">
        <a:lnSpc>
          <a:spcPct val="90000"/>
        </a:lnSpc>
        <a:spcBef>
          <a:spcPct val="0"/>
        </a:spcBef>
        <a:spcAft>
          <a:spcPct val="0"/>
        </a:spcAft>
        <a:defRPr sz="4400">
          <a:solidFill>
            <a:schemeClr val="tx1"/>
          </a:solidFill>
          <a:latin typeface="Open Sans"/>
          <a:ea typeface="Open Sans"/>
          <a:cs typeface="Open Sans"/>
        </a:defRPr>
      </a:lvl4pPr>
      <a:lvl5pPr algn="l" rtl="0" eaLnBrk="1" fontAlgn="base" hangingPunct="1">
        <a:lnSpc>
          <a:spcPct val="90000"/>
        </a:lnSpc>
        <a:spcBef>
          <a:spcPct val="0"/>
        </a:spcBef>
        <a:spcAft>
          <a:spcPct val="0"/>
        </a:spcAft>
        <a:defRPr sz="4400">
          <a:solidFill>
            <a:schemeClr val="tx1"/>
          </a:solidFill>
          <a:latin typeface="Open Sans"/>
          <a:ea typeface="Open Sans"/>
          <a:cs typeface="Open Sans"/>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Open Sans" panose="020B0606030504020204" pitchFamily="34" charset="0"/>
              </a:defRPr>
            </a:lvl1pPr>
          </a:lstStyle>
          <a:p>
            <a:fld id="{986BB1F3-09E8-2A4B-94FB-2B55395E3B4A}" type="datetimeFigureOut">
              <a:rPr lang="en-US" smtClean="0"/>
              <a:pPr/>
              <a:t>1/12/2026</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118303683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3" r:id="rId12"/>
    <p:sldLayoutId id="2147483773" r:id="rId13"/>
  </p:sldLayoutIdLst>
  <p:hf sldNum="0" hdr="0" ftr="0" dt="0"/>
  <p:txStyles>
    <p:titleStyle>
      <a:lvl1pPr algn="l" defTabSz="914400" rtl="0" eaLnBrk="1" latinLnBrk="0" hangingPunct="1">
        <a:lnSpc>
          <a:spcPct val="90000"/>
        </a:lnSpc>
        <a:spcBef>
          <a:spcPct val="0"/>
        </a:spcBef>
        <a:buNone/>
        <a:defRPr sz="4400" b="0" i="0" kern="1200">
          <a:solidFill>
            <a:schemeClr val="tx1"/>
          </a:solidFill>
          <a:latin typeface="Open Sans Light" panose="020B03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pPr>
                <a:defRPr/>
              </a:pPr>
              <a:t>1/12/2026</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pPr>
                <a:defRPr/>
              </a:pPr>
              <a:t>‹#›</a:t>
            </a:fld>
            <a:endParaRPr lang="en-US"/>
          </a:p>
        </p:txBody>
      </p:sp>
    </p:spTree>
    <p:extLst>
      <p:ext uri="{BB962C8B-B14F-4D97-AF65-F5344CB8AC3E}">
        <p14:creationId xmlns:p14="http://schemas.microsoft.com/office/powerpoint/2010/main" val="357702467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Lst>
  <p:txStyles>
    <p:titleStyle>
      <a:lvl1pPr algn="l" rtl="0" eaLnBrk="1" fontAlgn="base" hangingPunct="1">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1" fontAlgn="base" hangingPunct="1">
        <a:lnSpc>
          <a:spcPct val="90000"/>
        </a:lnSpc>
        <a:spcBef>
          <a:spcPct val="0"/>
        </a:spcBef>
        <a:spcAft>
          <a:spcPct val="0"/>
        </a:spcAft>
        <a:defRPr sz="4400">
          <a:solidFill>
            <a:schemeClr val="tx1"/>
          </a:solidFill>
          <a:latin typeface="Open Sans"/>
          <a:ea typeface="Open Sans"/>
          <a:cs typeface="Open Sans"/>
        </a:defRPr>
      </a:lvl2pPr>
      <a:lvl3pPr algn="l" rtl="0" eaLnBrk="1" fontAlgn="base" hangingPunct="1">
        <a:lnSpc>
          <a:spcPct val="90000"/>
        </a:lnSpc>
        <a:spcBef>
          <a:spcPct val="0"/>
        </a:spcBef>
        <a:spcAft>
          <a:spcPct val="0"/>
        </a:spcAft>
        <a:defRPr sz="4400">
          <a:solidFill>
            <a:schemeClr val="tx1"/>
          </a:solidFill>
          <a:latin typeface="Open Sans"/>
          <a:ea typeface="Open Sans"/>
          <a:cs typeface="Open Sans"/>
        </a:defRPr>
      </a:lvl3pPr>
      <a:lvl4pPr algn="l" rtl="0" eaLnBrk="1" fontAlgn="base" hangingPunct="1">
        <a:lnSpc>
          <a:spcPct val="90000"/>
        </a:lnSpc>
        <a:spcBef>
          <a:spcPct val="0"/>
        </a:spcBef>
        <a:spcAft>
          <a:spcPct val="0"/>
        </a:spcAft>
        <a:defRPr sz="4400">
          <a:solidFill>
            <a:schemeClr val="tx1"/>
          </a:solidFill>
          <a:latin typeface="Open Sans"/>
          <a:ea typeface="Open Sans"/>
          <a:cs typeface="Open Sans"/>
        </a:defRPr>
      </a:lvl4pPr>
      <a:lvl5pPr algn="l" rtl="0" eaLnBrk="1" fontAlgn="base" hangingPunct="1">
        <a:lnSpc>
          <a:spcPct val="90000"/>
        </a:lnSpc>
        <a:spcBef>
          <a:spcPct val="0"/>
        </a:spcBef>
        <a:spcAft>
          <a:spcPct val="0"/>
        </a:spcAft>
        <a:defRPr sz="4400">
          <a:solidFill>
            <a:schemeClr val="tx1"/>
          </a:solidFill>
          <a:latin typeface="Open Sans"/>
          <a:ea typeface="Open Sans"/>
          <a:cs typeface="Open Sans"/>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15"/>
          <a:stretch>
            <a:fillRect/>
          </a:stretch>
        </p:blipFill>
        <p:spPr>
          <a:xfrm>
            <a:off x="-3565" y="-1605"/>
            <a:ext cx="12192000" cy="6858000"/>
          </a:xfrm>
          <a:prstGeom prst="rect">
            <a:avLst/>
          </a:prstGeom>
        </p:spPr>
      </p:pic>
      <p:sp>
        <p:nvSpPr>
          <p:cNvPr id="8"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32615688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1.xml"/></Relationships>
</file>

<file path=ppt/slides/_rels/slide12.xml.rels><?xml version="1.0" encoding="UTF-8" standalone="yes"?>
<Relationships xmlns="http://schemas.openxmlformats.org/package/2006/relationships"><Relationship Id="rId8" Type="http://schemas.openxmlformats.org/officeDocument/2006/relationships/hyperlink" Target="https://doi.org/10.1038/s41893-019-0256-8" TargetMode="External"/><Relationship Id="rId3" Type="http://schemas.openxmlformats.org/officeDocument/2006/relationships/hyperlink" Target="https://gca.org/reports/adaptation-of-infrastructure-systems/" TargetMode="External"/><Relationship Id="rId7" Type="http://schemas.openxmlformats.org/officeDocument/2006/relationships/hyperlink" Target="https://doi.org/10.1016/j.eneco.2009.10.012" TargetMode="External"/><Relationship Id="rId2" Type="http://schemas.openxmlformats.org/officeDocument/2006/relationships/notesSlide" Target="../notesSlides/notesSlide8.xml"/><Relationship Id="rId1" Type="http://schemas.openxmlformats.org/officeDocument/2006/relationships/slideLayout" Target="../slideLayouts/slideLayout101.xml"/><Relationship Id="rId6" Type="http://schemas.openxmlformats.org/officeDocument/2006/relationships/hyperlink" Target="https://www.munichre.com/topics-online/en/climate-change-and-natural-disasters/natural-disasters/the-natural-disasters-of-2018-in-figures.html" TargetMode="External"/><Relationship Id="rId5" Type="http://schemas.openxmlformats.org/officeDocument/2006/relationships/hyperlink" Target="https://doi.org/10.1038/s41467-019-10442-3" TargetMode="External"/><Relationship Id="rId4" Type="http://schemas.openxmlformats.org/officeDocument/2006/relationships/hyperlink" Target="https://doi.org/10.1038/nclimate2467"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0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0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0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1.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0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0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01.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0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1.xml"/></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1016/j.ress.2015.08.006" TargetMode="External"/><Relationship Id="rId2" Type="http://schemas.openxmlformats.org/officeDocument/2006/relationships/notesSlide" Target="../notesSlides/notesSlide19.xml"/><Relationship Id="rId1" Type="http://schemas.openxmlformats.org/officeDocument/2006/relationships/slideLayout" Target="../slideLayouts/slideLayout101.xml"/><Relationship Id="rId6" Type="http://schemas.openxmlformats.org/officeDocument/2006/relationships/hyperlink" Target="https://doi.org/10.1016/j.ress.2017.04.023" TargetMode="External"/><Relationship Id="rId5" Type="http://schemas.openxmlformats.org/officeDocument/2006/relationships/hyperlink" Target="https://doi.org/10.1109/37.969131" TargetMode="External"/><Relationship Id="rId4" Type="http://schemas.openxmlformats.org/officeDocument/2006/relationships/hyperlink" Target="https://doi.org/10.1016/j.cie.2014.01.017"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101.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01.xml"/></Relationships>
</file>

<file path=ppt/slides/_rels/slide27.xml.rels><?xml version="1.0" encoding="UTF-8" standalone="yes"?>
<Relationships xmlns="http://schemas.openxmlformats.org/package/2006/relationships"><Relationship Id="rId3" Type="http://schemas.openxmlformats.org/officeDocument/2006/relationships/hyperlink" Target="https://fpsenvironmental.co.uk/what-are-flood-return-periods/" TargetMode="External"/><Relationship Id="rId2" Type="http://schemas.openxmlformats.org/officeDocument/2006/relationships/notesSlide" Target="../notesSlides/notesSlide22.xml"/><Relationship Id="rId1" Type="http://schemas.openxmlformats.org/officeDocument/2006/relationships/slideLayout" Target="../slideLayouts/slideLayout101.xml"/><Relationship Id="rId5" Type="http://schemas.openxmlformats.org/officeDocument/2006/relationships/image" Target="../media/image18.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01.xml"/><Relationship Id="rId5" Type="http://schemas.openxmlformats.org/officeDocument/2006/relationships/hyperlink" Target="https://dx.doi.org/10.1017/9781009157896.001" TargetMode="External"/><Relationship Id="rId4" Type="http://schemas.openxmlformats.org/officeDocument/2006/relationships/image" Target="../media/image20.jpe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01.xml"/><Relationship Id="rId5" Type="http://schemas.openxmlformats.org/officeDocument/2006/relationships/hyperlink" Target="https://dx.doi.org/10.1017/9781009157896.001" TargetMode="Externa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0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1.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101.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01.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01.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01.xml"/><Relationship Id="rId4" Type="http://schemas.openxmlformats.org/officeDocument/2006/relationships/image" Target="../media/image16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1.xml"/></Relationships>
</file>

<file path=ppt/slides/_rels/slide37.xml.rels><?xml version="1.0" encoding="UTF-8" standalone="yes"?>
<Relationships xmlns="http://schemas.openxmlformats.org/package/2006/relationships"><Relationship Id="rId3" Type="http://schemas.openxmlformats.org/officeDocument/2006/relationships/hyperlink" Target="https://doi.org/10.4121/uuid:82c1dc0d-5485-43d8-901a-ce7f26cda35d" TargetMode="External"/><Relationship Id="rId2" Type="http://schemas.openxmlformats.org/officeDocument/2006/relationships/notesSlide" Target="../notesSlides/notesSlide32.xml"/><Relationship Id="rId1" Type="http://schemas.openxmlformats.org/officeDocument/2006/relationships/slideLayout" Target="../slideLayouts/slideLayout101.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3.xml"/><Relationship Id="rId1" Type="http://schemas.openxmlformats.org/officeDocument/2006/relationships/slideLayout" Target="../slideLayouts/slideLayout10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1.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10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1.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101.xml"/><Relationship Id="rId6" Type="http://schemas.openxmlformats.org/officeDocument/2006/relationships/hyperlink" Target="https://github.com/nismod/irv-datapkg/blob/main/records.csv" TargetMode="External"/><Relationship Id="rId5" Type="http://schemas.openxmlformats.org/officeDocument/2006/relationships/hyperlink" Target="https://zenodo.org/communities/ccg/records?q=%22Infrastructure%20Climate%20Resilience%20Assessment%20Data%20Starter%20Kit%22&amp;l=list&amp;p=1&amp;s=10&amp;sort=newest" TargetMode="External"/><Relationship Id="rId4" Type="http://schemas.openxmlformats.org/officeDocument/2006/relationships/hyperlink" Target="https://global.infrastructureresilience.org/data#exposure"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101.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101.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101.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101.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101.xml"/><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10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1.xml"/></Relationships>
</file>

<file path=ppt/slides/_rels/slide51.xml.rels><?xml version="1.0" encoding="UTF-8" standalone="yes"?>
<Relationships xmlns="http://schemas.openxmlformats.org/package/2006/relationships"><Relationship Id="rId3" Type="http://schemas.openxmlformats.org/officeDocument/2006/relationships/hyperlink" Target="https://www.qgis.org/" TargetMode="External"/><Relationship Id="rId2" Type="http://schemas.openxmlformats.org/officeDocument/2006/relationships/notesSlide" Target="../notesSlides/notesSlide46.xml"/><Relationship Id="rId1" Type="http://schemas.openxmlformats.org/officeDocument/2006/relationships/slideLayout" Target="../slideLayouts/slideLayout101.xml"/></Relationships>
</file>

<file path=ppt/slides/_rels/slide5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7.xml"/><Relationship Id="rId1" Type="http://schemas.openxmlformats.org/officeDocument/2006/relationships/slideLayout" Target="../slideLayouts/slideLayout100.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0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C2CD3-A89F-D01E-0F51-0BF811CA5106}"/>
              </a:ext>
            </a:extLst>
          </p:cNvPr>
          <p:cNvSpPr>
            <a:spLocks noGrp="1"/>
          </p:cNvSpPr>
          <p:nvPr>
            <p:ph type="title"/>
          </p:nvPr>
        </p:nvSpPr>
        <p:spPr>
          <a:xfrm>
            <a:off x="805249" y="4443413"/>
            <a:ext cx="7151082" cy="1325004"/>
          </a:xfrm>
        </p:spPr>
        <p:txBody>
          <a:bodyPr>
            <a:normAutofit fontScale="90000"/>
          </a:bodyPr>
          <a:lstStyle/>
          <a:p>
            <a:r>
              <a:rPr lang="en-GB" dirty="0"/>
              <a:t>Lecture 1: Introduction to climate hazard impacts on infrastructure systems</a:t>
            </a:r>
          </a:p>
        </p:txBody>
      </p:sp>
    </p:spTree>
    <p:extLst>
      <p:ext uri="{BB962C8B-B14F-4D97-AF65-F5344CB8AC3E}">
        <p14:creationId xmlns:p14="http://schemas.microsoft.com/office/powerpoint/2010/main" val="1845822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Systemic resilience across infrastructure networks</a:t>
            </a:r>
          </a:p>
          <a:p>
            <a:pPr marL="342900" indent="-342900" algn="l">
              <a:buFont typeface="Arial" panose="020B0604020202020204" pitchFamily="34" charset="0"/>
              <a:buChar char="•"/>
            </a:pPr>
            <a:endParaRPr lang="en-GB" sz="2000" b="1" dirty="0">
              <a:solidFill>
                <a:srgbClr val="C00000"/>
              </a:solidFill>
            </a:endParaRPr>
          </a:p>
          <a:p>
            <a:pPr marL="0" indent="0" algn="l">
              <a:buNone/>
            </a:pPr>
            <a:r>
              <a:rPr lang="en-GB" sz="2000" b="1" dirty="0">
                <a:solidFill>
                  <a:srgbClr val="C00000"/>
                </a:solidFill>
              </a:rPr>
              <a:t>Enhancing system resilience</a:t>
            </a:r>
            <a:endParaRPr lang="en-GB" sz="2000" dirty="0">
              <a:solidFill>
                <a:srgbClr val="C00000"/>
              </a:solidFill>
            </a:endParaRPr>
          </a:p>
          <a:p>
            <a:pPr marL="712788" indent="-342900" algn="l">
              <a:buFont typeface="Arial" panose="020B0604020202020204" pitchFamily="34" charset="0"/>
              <a:buChar char="•"/>
            </a:pPr>
            <a:r>
              <a:rPr lang="en-GB" sz="1800" dirty="0"/>
              <a:t>Development and operation of forecasting, warning and emergency management systems</a:t>
            </a:r>
          </a:p>
          <a:p>
            <a:pPr marL="712788" indent="-342900" algn="l">
              <a:buFont typeface="Arial" panose="020B0604020202020204" pitchFamily="34" charset="0"/>
              <a:buChar char="•"/>
            </a:pPr>
            <a:r>
              <a:rPr lang="en-GB" sz="1800" dirty="0"/>
              <a:t>Diversified supply chains with stocks</a:t>
            </a:r>
          </a:p>
          <a:p>
            <a:pPr marL="712788" indent="-342900" algn="l">
              <a:buFont typeface="Arial" panose="020B0604020202020204" pitchFamily="34" charset="0"/>
              <a:buChar char="•"/>
            </a:pPr>
            <a:r>
              <a:rPr lang="en-GB" sz="1800" dirty="0"/>
              <a:t>Managing demand for water and energy </a:t>
            </a:r>
          </a:p>
          <a:p>
            <a:pPr marL="712788" indent="-342900" algn="l">
              <a:buFont typeface="Arial" panose="020B0604020202020204" pitchFamily="34" charset="0"/>
              <a:buChar char="•"/>
            </a:pPr>
            <a:r>
              <a:rPr lang="en-GB" sz="1800" dirty="0"/>
              <a:t>Financial instruments (direct payments, well-designed insurance, etc.)</a:t>
            </a:r>
          </a:p>
          <a:p>
            <a:pPr marL="0" indent="0" algn="l">
              <a:buNone/>
            </a:pPr>
            <a:r>
              <a:rPr lang="en-GB" sz="2000" b="1" dirty="0">
                <a:solidFill>
                  <a:srgbClr val="C00000"/>
                </a:solidFill>
              </a:rPr>
              <a:t>Planning for sustainable infrastructure development</a:t>
            </a:r>
          </a:p>
          <a:p>
            <a:pPr marL="712788" indent="-342900" algn="l">
              <a:buFont typeface="Arial" panose="020B0604020202020204" pitchFamily="34" charset="0"/>
              <a:buChar char="•"/>
            </a:pPr>
            <a:r>
              <a:rPr lang="en-GB" sz="1800" dirty="0"/>
              <a:t>Questions of climate risk and adaptation need to become mainstreamed in development policies and plans</a:t>
            </a:r>
          </a:p>
          <a:p>
            <a:pPr marL="712788" indent="-342900" algn="l">
              <a:buFont typeface="Arial" panose="020B0604020202020204" pitchFamily="34" charset="0"/>
              <a:buChar char="•"/>
            </a:pPr>
            <a:r>
              <a:rPr lang="en-GB" sz="1800" dirty="0"/>
              <a:t>A broad spatial scale will open up more resilient options and help to avoid locking in vulnerability</a:t>
            </a:r>
          </a:p>
          <a:p>
            <a:pPr marL="712788" indent="-342900" algn="l">
              <a:buFont typeface="Arial" panose="020B0604020202020204" pitchFamily="34" charset="0"/>
              <a:buChar char="•"/>
            </a:pPr>
            <a:r>
              <a:rPr lang="en-GB" sz="1800" dirty="0"/>
              <a:t>Systems thinking for the long-term and exploring diverse options in a range of possible futures</a:t>
            </a:r>
          </a:p>
          <a:p>
            <a:pPr marL="0" lvl="0" indent="0" algn="l" rtl="0">
              <a:lnSpc>
                <a:spcPct val="90000"/>
              </a:lnSpc>
              <a:spcBef>
                <a:spcPts val="0"/>
              </a:spcBef>
              <a:spcAft>
                <a:spcPts val="0"/>
              </a:spcAft>
              <a:buClr>
                <a:schemeClr val="dk1"/>
              </a:buClr>
              <a:buSzPts val="2800"/>
              <a:buNone/>
            </a:pPr>
            <a:endParaRPr sz="20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1.1 </a:t>
            </a:r>
            <a:r>
              <a:rPr lang="en-GB" sz="2800" dirty="0">
                <a:solidFill>
                  <a:srgbClr val="C00000"/>
                </a:solidFill>
              </a:rPr>
              <a:t>Introduction to infrastructure risk and resilience</a:t>
            </a:r>
            <a:endParaRPr sz="2800" dirty="0">
              <a:solidFill>
                <a:srgbClr val="C00000"/>
              </a:solidFill>
            </a:endParaRPr>
          </a:p>
        </p:txBody>
      </p:sp>
      <p:sp>
        <p:nvSpPr>
          <p:cNvPr id="5" name="TextBox 4">
            <a:extLst>
              <a:ext uri="{FF2B5EF4-FFF2-40B4-BE49-F238E27FC236}">
                <a16:creationId xmlns:a16="http://schemas.microsoft.com/office/drawing/2014/main" id="{EDC8C3D3-3E36-450D-98CB-244123FF2284}"/>
              </a:ext>
            </a:extLst>
          </p:cNvPr>
          <p:cNvSpPr txBox="1"/>
          <p:nvPr/>
        </p:nvSpPr>
        <p:spPr>
          <a:xfrm>
            <a:off x="5474997" y="6102070"/>
            <a:ext cx="6094428" cy="215444"/>
          </a:xfrm>
          <a:prstGeom prst="rect">
            <a:avLst/>
          </a:prstGeom>
          <a:noFill/>
        </p:spPr>
        <p:txBody>
          <a:bodyPr wrap="square">
            <a:spAutoFit/>
          </a:bodyPr>
          <a:lstStyle/>
          <a:p>
            <a:pPr algn="r"/>
            <a:r>
              <a:rPr lang="en-GB" sz="800" i="1" dirty="0">
                <a:solidFill>
                  <a:srgbClr val="444444"/>
                </a:solidFill>
                <a:latin typeface="+mn-lt"/>
              </a:rPr>
              <a:t>(Hall et al. 2019)</a:t>
            </a:r>
          </a:p>
        </p:txBody>
      </p:sp>
    </p:spTree>
    <p:extLst>
      <p:ext uri="{BB962C8B-B14F-4D97-AF65-F5344CB8AC3E}">
        <p14:creationId xmlns:p14="http://schemas.microsoft.com/office/powerpoint/2010/main" val="2089242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t>Climate risks to infrastructure systems and various adaptation strategies, importance of considering the scale, timing, and location of interventions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t>Effective decision-making relies on quantifying climate risks both before and after adaptation measures are implemented, to understand the residual risk</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t>The analysis of risk reduction benefits versus costs is essential for selecting appropriate adaptation options and planning effectively</a:t>
            </a:r>
            <a:endParaRPr sz="20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1.1 </a:t>
            </a:r>
            <a:r>
              <a:rPr lang="en-GB" sz="2800" dirty="0">
                <a:solidFill>
                  <a:srgbClr val="C00000"/>
                </a:solidFill>
              </a:rPr>
              <a:t>Introduction to infrastructure risk and resilience</a:t>
            </a:r>
            <a:endParaRPr sz="2800" dirty="0">
              <a:solidFill>
                <a:srgbClr val="C00000"/>
              </a:solidFill>
            </a:endParaRPr>
          </a:p>
        </p:txBody>
      </p:sp>
    </p:spTree>
    <p:extLst>
      <p:ext uri="{BB962C8B-B14F-4D97-AF65-F5344CB8AC3E}">
        <p14:creationId xmlns:p14="http://schemas.microsoft.com/office/powerpoint/2010/main" val="1383167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indent="0" algn="l">
              <a:buNone/>
            </a:pPr>
            <a:r>
              <a:rPr lang="en-GB" sz="1400" dirty="0"/>
              <a:t>Dawson, R. J., D. Thompson, D. Johns, S. Gosling, L. Chapman, G. </a:t>
            </a:r>
            <a:r>
              <a:rPr lang="en-GB" sz="1400" dirty="0" err="1"/>
              <a:t>Darch</a:t>
            </a:r>
            <a:r>
              <a:rPr lang="en-GB" sz="1400" dirty="0"/>
              <a:t>, G. Watson, et al. 2016. “UK Climate Change Risk Assessment Evidence Report: Chapter 4: Infrastructure.” Adaptation Sub-Committee for the Committee on Climate Change; Paul Hughes.</a:t>
            </a:r>
          </a:p>
          <a:p>
            <a:pPr marL="0" indent="0" algn="l">
              <a:buNone/>
            </a:pPr>
            <a:r>
              <a:rPr lang="en-GB" sz="1400" dirty="0"/>
              <a:t>Hall, Jim W., Jeroen C. J. H. </a:t>
            </a:r>
            <a:r>
              <a:rPr lang="en-GB" sz="1400" dirty="0" err="1"/>
              <a:t>Aerts</a:t>
            </a:r>
            <a:r>
              <a:rPr lang="en-GB" sz="1400" dirty="0"/>
              <a:t>, Bilal M. Ayyub, Stephane </a:t>
            </a:r>
            <a:r>
              <a:rPr lang="en-GB" sz="1400" dirty="0" err="1"/>
              <a:t>Hallegatte</a:t>
            </a:r>
            <a:r>
              <a:rPr lang="en-GB" sz="1400" dirty="0"/>
              <a:t>, Mark Harvey, Xi Hu, </a:t>
            </a:r>
            <a:r>
              <a:rPr lang="en-GB" sz="1400" dirty="0" err="1"/>
              <a:t>Elco</a:t>
            </a:r>
            <a:r>
              <a:rPr lang="en-GB" sz="1400" dirty="0"/>
              <a:t> </a:t>
            </a:r>
            <a:r>
              <a:rPr lang="en-GB" sz="1400" dirty="0" err="1"/>
              <a:t>Koks</a:t>
            </a:r>
            <a:r>
              <a:rPr lang="en-GB" sz="1400" dirty="0"/>
              <a:t>, et al. 2019. “Adaptation of Infrastructure Systems.” Global Commission on </a:t>
            </a:r>
            <a:r>
              <a:rPr lang="en-GB" sz="1400" dirty="0" err="1"/>
              <a:t>Adapatation</a:t>
            </a:r>
            <a:r>
              <a:rPr lang="en-GB" sz="1400" dirty="0"/>
              <a:t>. </a:t>
            </a:r>
            <a:r>
              <a:rPr lang="en-GB" sz="1400" dirty="0">
                <a:hlinkClick r:id="rId3">
                  <a:extLst>
                    <a:ext uri="{A12FA001-AC4F-418D-AE19-62706E023703}">
                      <ahyp:hlinkClr xmlns:ahyp="http://schemas.microsoft.com/office/drawing/2018/hyperlinkcolor" val="tx"/>
                    </a:ext>
                  </a:extLst>
                </a:hlinkClick>
              </a:rPr>
              <a:t>https://gca.org/reports/adaptation-of-infrastructure-systems/</a:t>
            </a:r>
            <a:r>
              <a:rPr lang="en-GB" sz="1400" dirty="0"/>
              <a:t>.</a:t>
            </a:r>
          </a:p>
          <a:p>
            <a:pPr marL="0" indent="0" algn="l">
              <a:buNone/>
            </a:pPr>
            <a:r>
              <a:rPr lang="en-GB" sz="1400" dirty="0"/>
              <a:t>Hall, Jim W., Frans </a:t>
            </a:r>
            <a:r>
              <a:rPr lang="en-GB" sz="1400" dirty="0" err="1"/>
              <a:t>Berkhout</a:t>
            </a:r>
            <a:r>
              <a:rPr lang="en-GB" sz="1400" dirty="0"/>
              <a:t>, and Rowan Douglas. 2015. “Responding to Adaptation Emergencies.” Nature Climate Change. Nature Publishing Group. </a:t>
            </a:r>
            <a:r>
              <a:rPr lang="en-GB" sz="1400" dirty="0">
                <a:hlinkClick r:id="rId4">
                  <a:extLst>
                    <a:ext uri="{A12FA001-AC4F-418D-AE19-62706E023703}">
                      <ahyp:hlinkClr xmlns:ahyp="http://schemas.microsoft.com/office/drawing/2018/hyperlinkcolor" val="tx"/>
                    </a:ext>
                  </a:extLst>
                </a:hlinkClick>
              </a:rPr>
              <a:t>https://doi.org/10.1038/nclimate2467</a:t>
            </a:r>
            <a:r>
              <a:rPr lang="en-GB" sz="1400" dirty="0"/>
              <a:t>.</a:t>
            </a:r>
          </a:p>
          <a:p>
            <a:pPr marL="0" indent="0" algn="l">
              <a:buNone/>
            </a:pPr>
            <a:r>
              <a:rPr lang="en-GB" sz="1400" dirty="0" err="1"/>
              <a:t>Koks</a:t>
            </a:r>
            <a:r>
              <a:rPr lang="en-GB" sz="1400" dirty="0"/>
              <a:t>, E. E., J. </a:t>
            </a:r>
            <a:r>
              <a:rPr lang="en-GB" sz="1400" dirty="0" err="1"/>
              <a:t>Rozenberg</a:t>
            </a:r>
            <a:r>
              <a:rPr lang="en-GB" sz="1400" dirty="0"/>
              <a:t>, C. Zorn, M. </a:t>
            </a:r>
            <a:r>
              <a:rPr lang="en-GB" sz="1400" dirty="0" err="1"/>
              <a:t>Tariverdi</a:t>
            </a:r>
            <a:r>
              <a:rPr lang="en-GB" sz="1400" dirty="0"/>
              <a:t>, M. </a:t>
            </a:r>
            <a:r>
              <a:rPr lang="en-GB" sz="1400" dirty="0" err="1"/>
              <a:t>Vousdoukas</a:t>
            </a:r>
            <a:r>
              <a:rPr lang="en-GB" sz="1400" dirty="0"/>
              <a:t>, S. A. Fraser, J. W. Hall, and S. </a:t>
            </a:r>
            <a:r>
              <a:rPr lang="en-GB" sz="1400" dirty="0" err="1"/>
              <a:t>Hallegatte</a:t>
            </a:r>
            <a:r>
              <a:rPr lang="en-GB" sz="1400" dirty="0"/>
              <a:t>. 2019. “A Global Multi-Hazard Risk Analysis of Road and Railway Infrastructure Assets.” Nature Communications 10 (December): 1–11. </a:t>
            </a:r>
            <a:r>
              <a:rPr lang="en-GB" sz="1400" dirty="0">
                <a:hlinkClick r:id="rId5">
                  <a:extLst>
                    <a:ext uri="{A12FA001-AC4F-418D-AE19-62706E023703}">
                      <ahyp:hlinkClr xmlns:ahyp="http://schemas.microsoft.com/office/drawing/2018/hyperlinkcolor" val="tx"/>
                    </a:ext>
                  </a:extLst>
                </a:hlinkClick>
              </a:rPr>
              <a:t>https://doi.org/10.1038/s41467-019-10442-3</a:t>
            </a:r>
            <a:r>
              <a:rPr lang="en-GB" sz="1400" dirty="0"/>
              <a:t>.</a:t>
            </a:r>
          </a:p>
          <a:p>
            <a:pPr marL="0" indent="0" algn="l">
              <a:buNone/>
            </a:pPr>
            <a:r>
              <a:rPr lang="en-GB" sz="1400" dirty="0"/>
              <a:t>Loew, Petra. 2019. “The Natural Disasters of 2018 in Figures | Munich Re Topics Online.” </a:t>
            </a:r>
            <a:r>
              <a:rPr lang="en-GB" sz="1400" dirty="0">
                <a:hlinkClick r:id="rId6">
                  <a:extLst>
                    <a:ext uri="{A12FA001-AC4F-418D-AE19-62706E023703}">
                      <ahyp:hlinkClr xmlns:ahyp="http://schemas.microsoft.com/office/drawing/2018/hyperlinkcolor" val="tx"/>
                    </a:ext>
                  </a:extLst>
                </a:hlinkClick>
              </a:rPr>
              <a:t>https://www.munichre.com/topics-online/en/climate-change-and-natural-disasters/natural-disasters/the-natural-disasters-of-2018-in-figures.html</a:t>
            </a:r>
            <a:r>
              <a:rPr lang="en-GB" sz="1400" dirty="0"/>
              <a:t>.</a:t>
            </a:r>
          </a:p>
          <a:p>
            <a:pPr marL="0" indent="0" algn="l">
              <a:buNone/>
            </a:pPr>
            <a:r>
              <a:rPr lang="en-GB" sz="1400" dirty="0" err="1"/>
              <a:t>Steinbuks</a:t>
            </a:r>
            <a:r>
              <a:rPr lang="en-GB" sz="1400" dirty="0"/>
              <a:t>, J., and V. Foster. 2010. “When Do Firms Generate? Evidence on in-House Electricity Supply in Africa.” Energy Economics 32 (May): 505–14. </a:t>
            </a:r>
            <a:r>
              <a:rPr lang="en-GB" sz="1400" dirty="0">
                <a:hlinkClick r:id="rId7">
                  <a:extLst>
                    <a:ext uri="{A12FA001-AC4F-418D-AE19-62706E023703}">
                      <ahyp:hlinkClr xmlns:ahyp="http://schemas.microsoft.com/office/drawing/2018/hyperlinkcolor" val="tx"/>
                    </a:ext>
                  </a:extLst>
                </a:hlinkClick>
              </a:rPr>
              <a:t>https://doi.org/10.1016/j.eneco.2009.10.012</a:t>
            </a:r>
            <a:r>
              <a:rPr lang="en-GB" sz="1400" dirty="0"/>
              <a:t>.</a:t>
            </a:r>
          </a:p>
          <a:p>
            <a:pPr marL="0" indent="0" algn="l">
              <a:buNone/>
            </a:pPr>
            <a:r>
              <a:rPr lang="en-GB" sz="1400" dirty="0"/>
              <a:t>Thacker, Scott, Daniel </a:t>
            </a:r>
            <a:r>
              <a:rPr lang="en-GB" sz="1400" dirty="0" err="1"/>
              <a:t>Adshead</a:t>
            </a:r>
            <a:r>
              <a:rPr lang="en-GB" sz="1400" dirty="0"/>
              <a:t>, Marianne Fay, Stéphane </a:t>
            </a:r>
            <a:r>
              <a:rPr lang="en-GB" sz="1400" dirty="0" err="1"/>
              <a:t>Hallegatte</a:t>
            </a:r>
            <a:r>
              <a:rPr lang="en-GB" sz="1400" dirty="0"/>
              <a:t>, Mark Harvey, Hendrik </a:t>
            </a:r>
            <a:r>
              <a:rPr lang="en-GB" sz="1400" dirty="0" err="1"/>
              <a:t>Meller</a:t>
            </a:r>
            <a:r>
              <a:rPr lang="en-GB" sz="1400" dirty="0"/>
              <a:t>, Nicholas </a:t>
            </a:r>
            <a:r>
              <a:rPr lang="en-GB" sz="1400" dirty="0" err="1"/>
              <a:t>O’Regan</a:t>
            </a:r>
            <a:r>
              <a:rPr lang="en-GB" sz="1400" dirty="0"/>
              <a:t>, Julie </a:t>
            </a:r>
            <a:r>
              <a:rPr lang="en-GB" sz="1400" dirty="0" err="1"/>
              <a:t>Rozenberg</a:t>
            </a:r>
            <a:r>
              <a:rPr lang="en-GB" sz="1400" dirty="0"/>
              <a:t>, Graham Watkins, and Jim W. Hall. 2019. “Infrastructure for Sustainable Development.” Nature Sustainability 2 (April): 324–31. </a:t>
            </a:r>
            <a:r>
              <a:rPr lang="en-GB" sz="1400" dirty="0">
                <a:hlinkClick r:id="rId8">
                  <a:extLst>
                    <a:ext uri="{A12FA001-AC4F-418D-AE19-62706E023703}">
                      <ahyp:hlinkClr xmlns:ahyp="http://schemas.microsoft.com/office/drawing/2018/hyperlinkcolor" val="tx"/>
                    </a:ext>
                  </a:extLst>
                </a:hlinkClick>
              </a:rPr>
              <a:t>https://doi.org/10.1038/s41893-019-0256-</a:t>
            </a:r>
            <a:r>
              <a:rPr lang="en-GB" sz="1400" dirty="0"/>
              <a:t>1.</a:t>
            </a:r>
          </a:p>
          <a:p>
            <a:pPr marL="0" lvl="0" indent="0" algn="l" rtl="0">
              <a:lnSpc>
                <a:spcPct val="90000"/>
              </a:lnSpc>
              <a:spcBef>
                <a:spcPts val="0"/>
              </a:spcBef>
              <a:spcAft>
                <a:spcPts val="0"/>
              </a:spcAft>
              <a:buClr>
                <a:schemeClr val="dk1"/>
              </a:buClr>
              <a:buSzPts val="2800"/>
              <a:buNone/>
            </a:pPr>
            <a:endParaRPr sz="20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1.1 </a:t>
            </a:r>
            <a:r>
              <a:rPr lang="en-GB" sz="2800" dirty="0">
                <a:solidFill>
                  <a:srgbClr val="C00000"/>
                </a:solidFill>
              </a:rPr>
              <a:t>Introduction to infrastructure risk and resilience</a:t>
            </a:r>
            <a:endParaRPr sz="2800" dirty="0">
              <a:solidFill>
                <a:srgbClr val="C00000"/>
              </a:solidFill>
            </a:endParaRPr>
          </a:p>
        </p:txBody>
      </p:sp>
    </p:spTree>
    <p:extLst>
      <p:ext uri="{BB962C8B-B14F-4D97-AF65-F5344CB8AC3E}">
        <p14:creationId xmlns:p14="http://schemas.microsoft.com/office/powerpoint/2010/main" val="89450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4885944"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indent="-342900">
              <a:spcBef>
                <a:spcPts val="0"/>
              </a:spcBef>
              <a:buClr>
                <a:schemeClr val="dk1"/>
              </a:buClr>
              <a:buSzPts val="2800"/>
              <a:buFont typeface="Arial" panose="020B0604020202020204" pitchFamily="34" charset="0"/>
              <a:buChar char="•"/>
            </a:pPr>
            <a:r>
              <a:rPr lang="en-GB" sz="2000" dirty="0"/>
              <a:t>Explain the definition and concept of an infrastructure</a:t>
            </a:r>
          </a:p>
          <a:p>
            <a:pPr marL="342900" indent="-342900">
              <a:spcBef>
                <a:spcPts val="0"/>
              </a:spcBef>
              <a:buClr>
                <a:schemeClr val="dk1"/>
              </a:buClr>
              <a:buSzPts val="2800"/>
              <a:buFont typeface="Arial" panose="020B0604020202020204" pitchFamily="34" charset="0"/>
              <a:buChar char="•"/>
            </a:pPr>
            <a:endParaRPr lang="en-GB" sz="2000" dirty="0"/>
          </a:p>
          <a:p>
            <a:pPr marL="342900" indent="-342900">
              <a:spcBef>
                <a:spcPts val="0"/>
              </a:spcBef>
              <a:buClr>
                <a:schemeClr val="dk1"/>
              </a:buClr>
              <a:buSzPts val="2800"/>
              <a:buFont typeface="Arial" panose="020B0604020202020204" pitchFamily="34" charset="0"/>
              <a:buChar char="•"/>
            </a:pPr>
            <a:r>
              <a:rPr lang="en-GB" sz="2000" dirty="0"/>
              <a:t>Define and conceptualise infrastructure risk as a combination of hazard, vulnerability and exposure, showing the role of networks in risk propagations</a:t>
            </a:r>
          </a:p>
          <a:p>
            <a:pPr marL="342900" indent="-342900">
              <a:spcBef>
                <a:spcPts val="0"/>
              </a:spcBef>
              <a:buClr>
                <a:schemeClr val="dk1"/>
              </a:buClr>
              <a:buSzPts val="2800"/>
              <a:buFont typeface="Arial" panose="020B0604020202020204" pitchFamily="34" charset="0"/>
              <a:buChar char="•"/>
            </a:pPr>
            <a:endParaRPr lang="en-GB" sz="2000" dirty="0"/>
          </a:p>
          <a:p>
            <a:pPr marL="342900" indent="-342900">
              <a:spcBef>
                <a:spcPts val="0"/>
              </a:spcBef>
              <a:buClr>
                <a:schemeClr val="dk1"/>
              </a:buClr>
              <a:buSzPts val="2800"/>
              <a:buFont typeface="Arial" panose="020B0604020202020204" pitchFamily="34" charset="0"/>
              <a:buChar char="•"/>
            </a:pPr>
            <a:r>
              <a:rPr lang="en-GB" sz="2000" dirty="0"/>
              <a:t>Explain the relevant definitions in understanding infrastructure resilience</a:t>
            </a:r>
          </a:p>
          <a:p>
            <a:pPr marL="0" lvl="0" indent="0" algn="l" rtl="0">
              <a:lnSpc>
                <a:spcPct val="90000"/>
              </a:lnSpc>
              <a:spcBef>
                <a:spcPts val="0"/>
              </a:spcBef>
              <a:spcAft>
                <a:spcPts val="0"/>
              </a:spcAft>
              <a:buClr>
                <a:schemeClr val="dk1"/>
              </a:buClr>
              <a:buSzPts val="2800"/>
              <a:buNone/>
            </a:pPr>
            <a:endParaRPr sz="20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1.2 Key concepts and definitions</a:t>
            </a:r>
          </a:p>
        </p:txBody>
      </p:sp>
      <p:pic>
        <p:nvPicPr>
          <p:cNvPr id="4" name="Picture 3">
            <a:extLst>
              <a:ext uri="{FF2B5EF4-FFF2-40B4-BE49-F238E27FC236}">
                <a16:creationId xmlns:a16="http://schemas.microsoft.com/office/drawing/2014/main" id="{C50750B6-27C7-4455-9CC4-87118EEC886C}"/>
              </a:ext>
            </a:extLst>
          </p:cNvPr>
          <p:cNvPicPr>
            <a:picLocks noChangeAspect="1"/>
          </p:cNvPicPr>
          <p:nvPr/>
        </p:nvPicPr>
        <p:blipFill>
          <a:blip r:embed="rId3"/>
          <a:stretch>
            <a:fillRect/>
          </a:stretch>
        </p:blipFill>
        <p:spPr>
          <a:xfrm>
            <a:off x="6096000" y="1755750"/>
            <a:ext cx="4885944" cy="3664458"/>
          </a:xfrm>
          <a:prstGeom prst="rect">
            <a:avLst/>
          </a:prstGeom>
        </p:spPr>
      </p:pic>
    </p:spTree>
    <p:extLst>
      <p:ext uri="{BB962C8B-B14F-4D97-AF65-F5344CB8AC3E}">
        <p14:creationId xmlns:p14="http://schemas.microsoft.com/office/powerpoint/2010/main" val="3840193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6056376" cy="7087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Understanding infrastructure networks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sz="20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1.2 Key concepts and definitions</a:t>
            </a:r>
            <a:endParaRPr sz="2800" dirty="0">
              <a:solidFill>
                <a:srgbClr val="C00000"/>
              </a:solidFill>
            </a:endParaRPr>
          </a:p>
        </p:txBody>
      </p:sp>
      <p:pic>
        <p:nvPicPr>
          <p:cNvPr id="4" name="Picture 3">
            <a:extLst>
              <a:ext uri="{FF2B5EF4-FFF2-40B4-BE49-F238E27FC236}">
                <a16:creationId xmlns:a16="http://schemas.microsoft.com/office/drawing/2014/main" id="{FE1E7E5F-3199-42AB-B681-831007290058}"/>
              </a:ext>
            </a:extLst>
          </p:cNvPr>
          <p:cNvPicPr>
            <a:picLocks noChangeAspect="1"/>
          </p:cNvPicPr>
          <p:nvPr/>
        </p:nvPicPr>
        <p:blipFill>
          <a:blip r:embed="rId3"/>
          <a:stretch>
            <a:fillRect/>
          </a:stretch>
        </p:blipFill>
        <p:spPr>
          <a:xfrm>
            <a:off x="5618354" y="1765330"/>
            <a:ext cx="5621866" cy="3929740"/>
          </a:xfrm>
          <a:prstGeom prst="rect">
            <a:avLst/>
          </a:prstGeom>
        </p:spPr>
      </p:pic>
      <p:sp>
        <p:nvSpPr>
          <p:cNvPr id="5" name="TextBox 4">
            <a:extLst>
              <a:ext uri="{FF2B5EF4-FFF2-40B4-BE49-F238E27FC236}">
                <a16:creationId xmlns:a16="http://schemas.microsoft.com/office/drawing/2014/main" id="{247AB516-FAA5-450E-9447-2FFF40BAAC33}"/>
              </a:ext>
            </a:extLst>
          </p:cNvPr>
          <p:cNvSpPr txBox="1"/>
          <p:nvPr/>
        </p:nvSpPr>
        <p:spPr>
          <a:xfrm>
            <a:off x="5618355" y="5694116"/>
            <a:ext cx="5526974" cy="246221"/>
          </a:xfrm>
          <a:prstGeom prst="rect">
            <a:avLst/>
          </a:prstGeom>
          <a:noFill/>
        </p:spPr>
        <p:txBody>
          <a:bodyPr wrap="square" rtlCol="0">
            <a:spAutoFit/>
          </a:bodyPr>
          <a:lstStyle/>
          <a:p>
            <a:pPr algn="r"/>
            <a:r>
              <a:rPr lang="en-GB" sz="1000" b="0" i="1" dirty="0">
                <a:solidFill>
                  <a:srgbClr val="444444"/>
                </a:solidFill>
                <a:effectLst/>
                <a:latin typeface="+mn-lt"/>
              </a:rPr>
              <a:t>(Thacker, Pant, and Hall 2017)</a:t>
            </a:r>
            <a:endParaRPr lang="en-GB" sz="1000" i="1" dirty="0">
              <a:latin typeface="+mn-lt"/>
            </a:endParaRPr>
          </a:p>
        </p:txBody>
      </p:sp>
      <p:sp>
        <p:nvSpPr>
          <p:cNvPr id="6" name="TextBox 5">
            <a:extLst>
              <a:ext uri="{FF2B5EF4-FFF2-40B4-BE49-F238E27FC236}">
                <a16:creationId xmlns:a16="http://schemas.microsoft.com/office/drawing/2014/main" id="{FC78CAEC-448B-4219-A200-6CCF404A14C9}"/>
              </a:ext>
            </a:extLst>
          </p:cNvPr>
          <p:cNvSpPr txBox="1"/>
          <p:nvPr/>
        </p:nvSpPr>
        <p:spPr>
          <a:xfrm>
            <a:off x="838200" y="2312889"/>
            <a:ext cx="4675632" cy="2834622"/>
          </a:xfrm>
          <a:prstGeom prst="rect">
            <a:avLst/>
          </a:prstGeom>
          <a:noFill/>
        </p:spPr>
        <p:txBody>
          <a:bodyPr wrap="square" rtlCol="0">
            <a:spAutoFit/>
          </a:bodyPr>
          <a:lstStyle/>
          <a:p>
            <a:pPr marL="342900" lvl="0" indent="-342900" algn="l" rtl="0">
              <a:lnSpc>
                <a:spcPct val="90000"/>
              </a:lnSpc>
              <a:spcBef>
                <a:spcPts val="0"/>
              </a:spcBef>
              <a:spcAft>
                <a:spcPts val="0"/>
              </a:spcAft>
              <a:buClr>
                <a:schemeClr val="dk1"/>
              </a:buClr>
              <a:buSzPts val="2800"/>
              <a:buFont typeface="Arial" panose="020B0604020202020204" pitchFamily="34" charset="0"/>
              <a:buChar char="•"/>
            </a:pPr>
            <a:endParaRPr lang="en-GB" sz="1800" dirty="0"/>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r>
              <a:rPr lang="en-GB" sz="1800" dirty="0"/>
              <a:t>Collection and </a:t>
            </a:r>
            <a:r>
              <a:rPr lang="en-GB" sz="1800" b="1" dirty="0"/>
              <a:t>interconnection</a:t>
            </a:r>
            <a:r>
              <a:rPr lang="en-GB" sz="1800" dirty="0"/>
              <a:t> of all physical assets and human systems that are operated in a </a:t>
            </a:r>
            <a:r>
              <a:rPr lang="en-GB" sz="1800" b="1" dirty="0"/>
              <a:t>coordinated</a:t>
            </a:r>
            <a:r>
              <a:rPr lang="en-GB" sz="1800" dirty="0"/>
              <a:t> way to provide a particular infrastructure service</a:t>
            </a: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endParaRPr lang="en-GB" sz="1800" dirty="0"/>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r>
              <a:rPr lang="en-GB" sz="1800" dirty="0"/>
              <a:t>Large spatially distributed networks that generally exhibit </a:t>
            </a:r>
            <a:r>
              <a:rPr lang="en-GB" sz="1800" b="1" dirty="0"/>
              <a:t>multi-scale hierarchical structures</a:t>
            </a: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endParaRPr lang="en-GB" sz="1800" dirty="0"/>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r>
              <a:rPr lang="en-GB" sz="1800" b="1" dirty="0"/>
              <a:t>Interdependent ‘system-of-systems’</a:t>
            </a:r>
            <a:endParaRPr lang="en-GB" sz="1600" dirty="0"/>
          </a:p>
        </p:txBody>
      </p:sp>
      <p:sp>
        <p:nvSpPr>
          <p:cNvPr id="9" name="TextBox 8">
            <a:extLst>
              <a:ext uri="{FF2B5EF4-FFF2-40B4-BE49-F238E27FC236}">
                <a16:creationId xmlns:a16="http://schemas.microsoft.com/office/drawing/2014/main" id="{0FDF4981-8FA5-4102-966F-CFF41D96987B}"/>
              </a:ext>
            </a:extLst>
          </p:cNvPr>
          <p:cNvSpPr txBox="1"/>
          <p:nvPr/>
        </p:nvSpPr>
        <p:spPr>
          <a:xfrm>
            <a:off x="5382073" y="6128491"/>
            <a:ext cx="6094428" cy="200055"/>
          </a:xfrm>
          <a:prstGeom prst="rect">
            <a:avLst/>
          </a:prstGeom>
          <a:noFill/>
        </p:spPr>
        <p:txBody>
          <a:bodyPr wrap="square">
            <a:spAutoFit/>
          </a:bodyPr>
          <a:lstStyle/>
          <a:p>
            <a:pPr algn="r"/>
            <a:r>
              <a:rPr lang="en-GB" sz="700" i="1" dirty="0">
                <a:solidFill>
                  <a:srgbClr val="444444"/>
                </a:solidFill>
                <a:latin typeface="+mn-lt"/>
              </a:rPr>
              <a:t>(Hall et al. 2016; Thacker, Pant, and Hall 2017; Mann 2009; Rinaldi, </a:t>
            </a:r>
            <a:r>
              <a:rPr lang="en-GB" sz="700" i="1" dirty="0" err="1">
                <a:solidFill>
                  <a:srgbClr val="444444"/>
                </a:solidFill>
                <a:latin typeface="+mn-lt"/>
              </a:rPr>
              <a:t>Peerenboom</a:t>
            </a:r>
            <a:r>
              <a:rPr lang="en-GB" sz="700" i="1" dirty="0">
                <a:solidFill>
                  <a:srgbClr val="444444"/>
                </a:solidFill>
                <a:latin typeface="+mn-lt"/>
              </a:rPr>
              <a:t>, and Kelly 2001)</a:t>
            </a:r>
          </a:p>
        </p:txBody>
      </p:sp>
    </p:spTree>
    <p:extLst>
      <p:ext uri="{BB962C8B-B14F-4D97-AF65-F5344CB8AC3E}">
        <p14:creationId xmlns:p14="http://schemas.microsoft.com/office/powerpoint/2010/main" val="3427707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The notion of hazard exposures, vulnerabilities and risks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1.2 Key concepts and definitions</a:t>
            </a:r>
            <a:endParaRPr sz="2800" dirty="0">
              <a:solidFill>
                <a:srgbClr val="C00000"/>
              </a:solidFill>
            </a:endParaRPr>
          </a:p>
        </p:txBody>
      </p:sp>
      <p:pic>
        <p:nvPicPr>
          <p:cNvPr id="4" name="Picture 3">
            <a:extLst>
              <a:ext uri="{FF2B5EF4-FFF2-40B4-BE49-F238E27FC236}">
                <a16:creationId xmlns:a16="http://schemas.microsoft.com/office/drawing/2014/main" id="{843F45D0-B1FC-4B68-BA12-BDE815EDD6D7}"/>
              </a:ext>
            </a:extLst>
          </p:cNvPr>
          <p:cNvPicPr>
            <a:picLocks noChangeAspect="1"/>
          </p:cNvPicPr>
          <p:nvPr/>
        </p:nvPicPr>
        <p:blipFill>
          <a:blip r:embed="rId3"/>
          <a:stretch>
            <a:fillRect/>
          </a:stretch>
        </p:blipFill>
        <p:spPr>
          <a:xfrm>
            <a:off x="4923591" y="1794415"/>
            <a:ext cx="6821165" cy="4149643"/>
          </a:xfrm>
          <a:prstGeom prst="rect">
            <a:avLst/>
          </a:prstGeom>
        </p:spPr>
      </p:pic>
      <p:sp>
        <p:nvSpPr>
          <p:cNvPr id="5" name="TextBox 4">
            <a:extLst>
              <a:ext uri="{FF2B5EF4-FFF2-40B4-BE49-F238E27FC236}">
                <a16:creationId xmlns:a16="http://schemas.microsoft.com/office/drawing/2014/main" id="{6077C0B5-4446-478B-9CB3-ADD75829E13B}"/>
              </a:ext>
            </a:extLst>
          </p:cNvPr>
          <p:cNvSpPr txBox="1"/>
          <p:nvPr/>
        </p:nvSpPr>
        <p:spPr>
          <a:xfrm>
            <a:off x="937641" y="1794415"/>
            <a:ext cx="3881177" cy="4708981"/>
          </a:xfrm>
          <a:prstGeom prst="rect">
            <a:avLst/>
          </a:prstGeom>
          <a:noFill/>
        </p:spPr>
        <p:txBody>
          <a:bodyPr wrap="square" rtlCol="0">
            <a:spAutoFit/>
          </a:bodyPr>
          <a:lstStyle/>
          <a:p>
            <a:pPr marL="0" lvl="0" indent="0" algn="l" rtl="0">
              <a:lnSpc>
                <a:spcPct val="90000"/>
              </a:lnSpc>
              <a:spcBef>
                <a:spcPts val="0"/>
              </a:spcBef>
              <a:spcAft>
                <a:spcPts val="0"/>
              </a:spcAft>
              <a:buClr>
                <a:schemeClr val="dk1"/>
              </a:buClr>
              <a:buSzPts val="2800"/>
              <a:buNone/>
            </a:pPr>
            <a:r>
              <a:rPr lang="en-GB" sz="1600" b="1" dirty="0">
                <a:solidFill>
                  <a:srgbClr val="C00000"/>
                </a:solidFill>
                <a:latin typeface="Arial"/>
                <a:cs typeface="Arial"/>
              </a:rPr>
              <a:t>Hazard: </a:t>
            </a:r>
            <a:r>
              <a:rPr lang="en-GB" sz="1600" dirty="0">
                <a:latin typeface="Arial"/>
                <a:cs typeface="Arial"/>
              </a:rPr>
              <a:t>possible future occurrence of natural or human-induced physical events that may have adverse effects on vulnerable and exposed elements</a:t>
            </a:r>
          </a:p>
          <a:p>
            <a:pPr marL="0" lvl="0" indent="0" algn="l" rtl="0">
              <a:lnSpc>
                <a:spcPct val="90000"/>
              </a:lnSpc>
              <a:spcBef>
                <a:spcPts val="0"/>
              </a:spcBef>
              <a:spcAft>
                <a:spcPts val="0"/>
              </a:spcAft>
              <a:buClr>
                <a:schemeClr val="dk1"/>
              </a:buClr>
              <a:buSzPts val="2800"/>
              <a:buNone/>
            </a:pPr>
            <a:endParaRPr lang="en-GB" sz="1600" b="1" dirty="0">
              <a:latin typeface="Arial"/>
              <a:cs typeface="Arial"/>
            </a:endParaRPr>
          </a:p>
          <a:p>
            <a:pPr marL="0" lvl="0" indent="0" algn="l" rtl="0">
              <a:lnSpc>
                <a:spcPct val="90000"/>
              </a:lnSpc>
              <a:spcBef>
                <a:spcPts val="0"/>
              </a:spcBef>
              <a:spcAft>
                <a:spcPts val="0"/>
              </a:spcAft>
              <a:buClr>
                <a:schemeClr val="dk1"/>
              </a:buClr>
              <a:buSzPts val="2800"/>
              <a:buNone/>
            </a:pPr>
            <a:r>
              <a:rPr lang="en-GB" sz="1600" b="1" dirty="0">
                <a:solidFill>
                  <a:srgbClr val="C00000"/>
                </a:solidFill>
                <a:latin typeface="Arial"/>
                <a:cs typeface="Arial"/>
              </a:rPr>
              <a:t>Exposure: </a:t>
            </a:r>
            <a:r>
              <a:rPr lang="en-GB" sz="1600" dirty="0">
                <a:latin typeface="Arial"/>
                <a:cs typeface="Arial"/>
              </a:rPr>
              <a:t>inventory of elements in an area in which hazard events may occur</a:t>
            </a:r>
          </a:p>
          <a:p>
            <a:pPr marL="0" lvl="0" indent="0" algn="l" rtl="0">
              <a:lnSpc>
                <a:spcPct val="90000"/>
              </a:lnSpc>
              <a:spcBef>
                <a:spcPts val="0"/>
              </a:spcBef>
              <a:spcAft>
                <a:spcPts val="0"/>
              </a:spcAft>
              <a:buClr>
                <a:schemeClr val="dk1"/>
              </a:buClr>
              <a:buSzPts val="2800"/>
              <a:buNone/>
            </a:pPr>
            <a:endParaRPr lang="en-GB" sz="1600" dirty="0">
              <a:latin typeface="Arial"/>
              <a:cs typeface="Arial"/>
            </a:endParaRPr>
          </a:p>
          <a:p>
            <a:pPr marL="0" lvl="0" indent="0" algn="l" rtl="0">
              <a:lnSpc>
                <a:spcPct val="90000"/>
              </a:lnSpc>
              <a:spcBef>
                <a:spcPts val="0"/>
              </a:spcBef>
              <a:spcAft>
                <a:spcPts val="0"/>
              </a:spcAft>
              <a:buClr>
                <a:schemeClr val="dk1"/>
              </a:buClr>
              <a:buSzPts val="2800"/>
              <a:buNone/>
            </a:pPr>
            <a:r>
              <a:rPr lang="en-GB" sz="1600" b="1" dirty="0">
                <a:solidFill>
                  <a:srgbClr val="C00000"/>
                </a:solidFill>
                <a:latin typeface="Arial"/>
                <a:cs typeface="Arial"/>
              </a:rPr>
              <a:t>Vulnerability: </a:t>
            </a:r>
            <a:r>
              <a:rPr lang="en-GB" sz="1600" dirty="0">
                <a:latin typeface="Arial"/>
                <a:cs typeface="Arial"/>
              </a:rPr>
              <a:t>propensity of exposed elements such as human beings, their livelihoods, and assets to suffer adverse effects when impacted by hazard events</a:t>
            </a:r>
          </a:p>
          <a:p>
            <a:pPr marL="0" lvl="0" indent="0" algn="l" rtl="0">
              <a:lnSpc>
                <a:spcPct val="90000"/>
              </a:lnSpc>
              <a:spcBef>
                <a:spcPts val="0"/>
              </a:spcBef>
              <a:spcAft>
                <a:spcPts val="0"/>
              </a:spcAft>
              <a:buClr>
                <a:schemeClr val="dk1"/>
              </a:buClr>
              <a:buSzPts val="2800"/>
              <a:buNone/>
            </a:pPr>
            <a:endParaRPr lang="en-GB" sz="1600" dirty="0">
              <a:latin typeface="Arial"/>
              <a:cs typeface="Arial"/>
            </a:endParaRPr>
          </a:p>
          <a:p>
            <a:pPr marL="0" lvl="0" indent="0" algn="l" rtl="0">
              <a:lnSpc>
                <a:spcPct val="90000"/>
              </a:lnSpc>
              <a:spcBef>
                <a:spcPts val="0"/>
              </a:spcBef>
              <a:spcAft>
                <a:spcPts val="0"/>
              </a:spcAft>
              <a:buClr>
                <a:schemeClr val="dk1"/>
              </a:buClr>
              <a:buSzPts val="2800"/>
              <a:buNone/>
            </a:pPr>
            <a:r>
              <a:rPr lang="en-GB" sz="1600" b="1" dirty="0">
                <a:solidFill>
                  <a:srgbClr val="C00000"/>
                </a:solidFill>
                <a:latin typeface="Arial"/>
                <a:cs typeface="Arial"/>
              </a:rPr>
              <a:t>Risk: </a:t>
            </a:r>
            <a:r>
              <a:rPr lang="en-GB" sz="1600" dirty="0">
                <a:latin typeface="Arial"/>
                <a:cs typeface="Arial"/>
              </a:rPr>
              <a:t>combination of the hazard, exposure, and vulnerability: probability of occurrence of hazardous events or trends multiplied by the consequences of impacts to vulnerable systems if these events or trends occur </a:t>
            </a:r>
          </a:p>
          <a:p>
            <a:endParaRPr lang="en-GB" dirty="0"/>
          </a:p>
        </p:txBody>
      </p:sp>
      <p:sp>
        <p:nvSpPr>
          <p:cNvPr id="9" name="TextBox 8">
            <a:extLst>
              <a:ext uri="{FF2B5EF4-FFF2-40B4-BE49-F238E27FC236}">
                <a16:creationId xmlns:a16="http://schemas.microsoft.com/office/drawing/2014/main" id="{C3499F72-6D4D-4A19-97BF-1106FF0FC4C3}"/>
              </a:ext>
            </a:extLst>
          </p:cNvPr>
          <p:cNvSpPr txBox="1"/>
          <p:nvPr/>
        </p:nvSpPr>
        <p:spPr>
          <a:xfrm>
            <a:off x="5508927" y="6154793"/>
            <a:ext cx="6094428" cy="215444"/>
          </a:xfrm>
          <a:prstGeom prst="rect">
            <a:avLst/>
          </a:prstGeom>
          <a:noFill/>
        </p:spPr>
        <p:txBody>
          <a:bodyPr wrap="square">
            <a:spAutoFit/>
          </a:bodyPr>
          <a:lstStyle/>
          <a:p>
            <a:pPr algn="r"/>
            <a:r>
              <a:rPr lang="en-GB" sz="800" i="1" dirty="0">
                <a:solidFill>
                  <a:srgbClr val="444444"/>
                </a:solidFill>
                <a:latin typeface="+mn-lt"/>
              </a:rPr>
              <a:t>(Field and Barros 2014; Oppenheimer et al. 2015)</a:t>
            </a:r>
          </a:p>
        </p:txBody>
      </p:sp>
    </p:spTree>
    <p:extLst>
      <p:ext uri="{BB962C8B-B14F-4D97-AF65-F5344CB8AC3E}">
        <p14:creationId xmlns:p14="http://schemas.microsoft.com/office/powerpoint/2010/main" val="2207407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Conceptualising infrastructure layers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algn="l"/>
            <a:endParaRPr lang="en-GB" sz="1600" dirty="0">
              <a:latin typeface="Arial"/>
              <a:cs typeface="Arial"/>
            </a:endParaRPr>
          </a:p>
          <a:p>
            <a:pPr algn="l">
              <a:buFont typeface="+mj-lt"/>
              <a:buAutoNum type="arabicPeriod"/>
            </a:pPr>
            <a:r>
              <a:rPr lang="en-GB" sz="1600" b="1" dirty="0">
                <a:latin typeface="Arial"/>
                <a:cs typeface="Arial"/>
              </a:rPr>
              <a:t> </a:t>
            </a:r>
            <a:r>
              <a:rPr lang="en-GB" sz="1800" b="1" dirty="0">
                <a:latin typeface="Arial"/>
                <a:cs typeface="Arial"/>
              </a:rPr>
              <a:t>Source layers</a:t>
            </a:r>
            <a:r>
              <a:rPr lang="en-GB" sz="1800" dirty="0">
                <a:latin typeface="Arial"/>
                <a:cs typeface="Arial"/>
              </a:rPr>
              <a:t>: Where resources are generated</a:t>
            </a:r>
          </a:p>
          <a:p>
            <a:pPr algn="l">
              <a:buFont typeface="+mj-lt"/>
              <a:buAutoNum type="arabicPeriod"/>
            </a:pPr>
            <a:endParaRPr lang="en-GB" sz="1800" dirty="0">
              <a:latin typeface="Arial"/>
              <a:cs typeface="Arial"/>
            </a:endParaRPr>
          </a:p>
          <a:p>
            <a:pPr algn="l">
              <a:buFont typeface="+mj-lt"/>
              <a:buAutoNum type="arabicPeriod"/>
            </a:pPr>
            <a:r>
              <a:rPr lang="en-GB" sz="1800" b="1" dirty="0">
                <a:latin typeface="Arial"/>
                <a:cs typeface="Arial"/>
              </a:rPr>
              <a:t> Intermediate layers</a:t>
            </a:r>
            <a:r>
              <a:rPr lang="en-GB" sz="1800" dirty="0">
                <a:latin typeface="Arial"/>
                <a:cs typeface="Arial"/>
              </a:rPr>
              <a:t>: Where resources are stored and (or) converted to be delivered further downstream</a:t>
            </a:r>
          </a:p>
          <a:p>
            <a:pPr algn="l">
              <a:buFont typeface="+mj-lt"/>
              <a:buAutoNum type="arabicPeriod"/>
            </a:pPr>
            <a:endParaRPr lang="en-GB" sz="1800" dirty="0">
              <a:latin typeface="Arial"/>
              <a:cs typeface="Arial"/>
            </a:endParaRPr>
          </a:p>
          <a:p>
            <a:pPr algn="l">
              <a:buFont typeface="+mj-lt"/>
              <a:buAutoNum type="arabicPeriod"/>
            </a:pPr>
            <a:r>
              <a:rPr lang="en-GB" sz="1800" b="1" dirty="0">
                <a:latin typeface="Arial"/>
                <a:cs typeface="Arial"/>
              </a:rPr>
              <a:t> Sink layers</a:t>
            </a:r>
            <a:r>
              <a:rPr lang="en-GB" sz="1800" dirty="0">
                <a:latin typeface="Arial"/>
                <a:cs typeface="Arial"/>
              </a:rPr>
              <a:t>: Which resources are connected to the final customers (people, businesses, systems) who receive the infrastructure service</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1.2 Key concepts and definitions</a:t>
            </a:r>
            <a:endParaRPr sz="2800" dirty="0">
              <a:solidFill>
                <a:srgbClr val="C00000"/>
              </a:solidFill>
            </a:endParaRPr>
          </a:p>
        </p:txBody>
      </p:sp>
      <p:sp>
        <p:nvSpPr>
          <p:cNvPr id="6" name="TextBox 5">
            <a:extLst>
              <a:ext uri="{FF2B5EF4-FFF2-40B4-BE49-F238E27FC236}">
                <a16:creationId xmlns:a16="http://schemas.microsoft.com/office/drawing/2014/main" id="{835AFBAA-D14F-4123-BD81-04C1D75D9930}"/>
              </a:ext>
            </a:extLst>
          </p:cNvPr>
          <p:cNvSpPr txBox="1"/>
          <p:nvPr/>
        </p:nvSpPr>
        <p:spPr>
          <a:xfrm>
            <a:off x="5259372" y="6102070"/>
            <a:ext cx="6094428" cy="215444"/>
          </a:xfrm>
          <a:prstGeom prst="rect">
            <a:avLst/>
          </a:prstGeom>
          <a:noFill/>
        </p:spPr>
        <p:txBody>
          <a:bodyPr wrap="square">
            <a:spAutoFit/>
          </a:bodyPr>
          <a:lstStyle/>
          <a:p>
            <a:pPr algn="r"/>
            <a:r>
              <a:rPr lang="en-GB" sz="800" i="1" dirty="0">
                <a:solidFill>
                  <a:srgbClr val="444444"/>
                </a:solidFill>
                <a:latin typeface="+mn-lt"/>
              </a:rPr>
              <a:t>(Thacker, Pant, and Hall 2017; Pant et al. 2018)</a:t>
            </a:r>
          </a:p>
        </p:txBody>
      </p:sp>
    </p:spTree>
    <p:extLst>
      <p:ext uri="{BB962C8B-B14F-4D97-AF65-F5344CB8AC3E}">
        <p14:creationId xmlns:p14="http://schemas.microsoft.com/office/powerpoint/2010/main" val="1915496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Cascading risks through the infrastructure network</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1.2 Key concepts and definitions</a:t>
            </a:r>
            <a:endParaRPr sz="2800" dirty="0">
              <a:solidFill>
                <a:srgbClr val="C00000"/>
              </a:solidFill>
            </a:endParaRPr>
          </a:p>
        </p:txBody>
      </p:sp>
      <p:pic>
        <p:nvPicPr>
          <p:cNvPr id="4" name="Picture 3">
            <a:extLst>
              <a:ext uri="{FF2B5EF4-FFF2-40B4-BE49-F238E27FC236}">
                <a16:creationId xmlns:a16="http://schemas.microsoft.com/office/drawing/2014/main" id="{40D64EA9-0A76-492D-8287-ED0102706C9F}"/>
              </a:ext>
            </a:extLst>
          </p:cNvPr>
          <p:cNvPicPr>
            <a:picLocks noChangeAspect="1"/>
          </p:cNvPicPr>
          <p:nvPr/>
        </p:nvPicPr>
        <p:blipFill rotWithShape="1">
          <a:blip r:embed="rId3"/>
          <a:srcRect l="5503"/>
          <a:stretch/>
        </p:blipFill>
        <p:spPr>
          <a:xfrm>
            <a:off x="3805602" y="1751051"/>
            <a:ext cx="4580796" cy="4283487"/>
          </a:xfrm>
          <a:prstGeom prst="rect">
            <a:avLst/>
          </a:prstGeom>
          <a:ln>
            <a:solidFill>
              <a:schemeClr val="tx1"/>
            </a:solidFill>
          </a:ln>
        </p:spPr>
      </p:pic>
      <p:sp>
        <p:nvSpPr>
          <p:cNvPr id="11" name="TextBox 10">
            <a:extLst>
              <a:ext uri="{FF2B5EF4-FFF2-40B4-BE49-F238E27FC236}">
                <a16:creationId xmlns:a16="http://schemas.microsoft.com/office/drawing/2014/main" id="{2F88546C-917C-4290-BC18-E5C6C56465AF}"/>
              </a:ext>
            </a:extLst>
          </p:cNvPr>
          <p:cNvSpPr txBox="1"/>
          <p:nvPr/>
        </p:nvSpPr>
        <p:spPr>
          <a:xfrm>
            <a:off x="3562794" y="6055159"/>
            <a:ext cx="4823604" cy="246221"/>
          </a:xfrm>
          <a:prstGeom prst="rect">
            <a:avLst/>
          </a:prstGeom>
          <a:noFill/>
        </p:spPr>
        <p:txBody>
          <a:bodyPr wrap="square" rtlCol="0">
            <a:spAutoFit/>
          </a:bodyPr>
          <a:lstStyle/>
          <a:p>
            <a:pPr algn="r"/>
            <a:r>
              <a:rPr lang="en-GB" sz="1000" i="1" dirty="0">
                <a:solidFill>
                  <a:srgbClr val="444444"/>
                </a:solidFill>
                <a:latin typeface="+mn-lt"/>
              </a:rPr>
              <a:t>(Pant et al. 2018)</a:t>
            </a:r>
          </a:p>
        </p:txBody>
      </p:sp>
    </p:spTree>
    <p:extLst>
      <p:ext uri="{BB962C8B-B14F-4D97-AF65-F5344CB8AC3E}">
        <p14:creationId xmlns:p14="http://schemas.microsoft.com/office/powerpoint/2010/main" val="845521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5F92E4-50EE-9281-3BE1-D7E3FAA33889}"/>
              </a:ext>
            </a:extLst>
          </p:cNvPr>
          <p:cNvSpPr txBox="1"/>
          <p:nvPr/>
        </p:nvSpPr>
        <p:spPr>
          <a:xfrm>
            <a:off x="556311" y="2508280"/>
            <a:ext cx="4359050" cy="646331"/>
          </a:xfrm>
          <a:prstGeom prst="rect">
            <a:avLst/>
          </a:prstGeom>
          <a:solidFill>
            <a:srgbClr val="70AD47">
              <a:lumMod val="60000"/>
              <a:lumOff val="40000"/>
              <a:alpha val="44000"/>
            </a:srgbClr>
          </a:solidFill>
          <a:ln w="15875">
            <a:solidFill>
              <a:srgbClr val="00B050"/>
            </a:solidFill>
          </a:ln>
        </p:spPr>
        <p:txBody>
          <a:bodyPr wrap="square" rtlCol="0">
            <a:spAutoFit/>
          </a:bodyPr>
          <a:lstStyle>
            <a:defPPr>
              <a:defRPr lang="en-GB"/>
            </a:defPPr>
            <a:lvl1pPr>
              <a:defRPr b="1" i="0">
                <a:effectLst/>
                <a:latin typeface="Open Sans" panose="020B0606030504020204"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Direct climate damage to infrastructure assets</a:t>
            </a:r>
          </a:p>
        </p:txBody>
      </p:sp>
      <p:sp>
        <p:nvSpPr>
          <p:cNvPr id="5" name="TextBox 4">
            <a:extLst>
              <a:ext uri="{FF2B5EF4-FFF2-40B4-BE49-F238E27FC236}">
                <a16:creationId xmlns:a16="http://schemas.microsoft.com/office/drawing/2014/main" id="{0AF666FA-7C58-ED56-5C11-E5E399C6C7B5}"/>
              </a:ext>
            </a:extLst>
          </p:cNvPr>
          <p:cNvSpPr txBox="1"/>
          <p:nvPr/>
        </p:nvSpPr>
        <p:spPr>
          <a:xfrm>
            <a:off x="558636" y="3364013"/>
            <a:ext cx="4359051" cy="646331"/>
          </a:xfrm>
          <a:prstGeom prst="rect">
            <a:avLst/>
          </a:prstGeom>
          <a:solidFill>
            <a:srgbClr val="70AD47">
              <a:lumMod val="60000"/>
              <a:lumOff val="40000"/>
              <a:alpha val="44000"/>
            </a:srgbClr>
          </a:solidFill>
          <a:ln w="15875">
            <a:solidFill>
              <a:srgbClr val="00B050"/>
            </a:solidFill>
          </a:ln>
        </p:spPr>
        <p:txBody>
          <a:bodyPr wrap="square" rtlCol="0">
            <a:spAutoFit/>
          </a:bodyPr>
          <a:lstStyle>
            <a:defPPr>
              <a:defRPr lang="en-GB"/>
            </a:defPPr>
            <a:lvl1pPr>
              <a:defRPr b="1" i="0">
                <a:effectLst/>
                <a:latin typeface="Open Sans" panose="020B0606030504020204"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Climate disruption to the operation of infrastructure networks</a:t>
            </a:r>
          </a:p>
        </p:txBody>
      </p:sp>
      <p:sp>
        <p:nvSpPr>
          <p:cNvPr id="6" name="TextBox 5">
            <a:extLst>
              <a:ext uri="{FF2B5EF4-FFF2-40B4-BE49-F238E27FC236}">
                <a16:creationId xmlns:a16="http://schemas.microsoft.com/office/drawing/2014/main" id="{B4A59E64-6815-ADF4-5256-833DDA88CBE5}"/>
              </a:ext>
            </a:extLst>
          </p:cNvPr>
          <p:cNvSpPr txBox="1"/>
          <p:nvPr/>
        </p:nvSpPr>
        <p:spPr>
          <a:xfrm>
            <a:off x="556311" y="4230915"/>
            <a:ext cx="4359050" cy="646331"/>
          </a:xfrm>
          <a:prstGeom prst="rect">
            <a:avLst/>
          </a:prstGeom>
          <a:solidFill>
            <a:srgbClr val="70AD47">
              <a:lumMod val="60000"/>
              <a:lumOff val="40000"/>
              <a:alpha val="44000"/>
            </a:srgbClr>
          </a:solidFill>
          <a:ln w="15875">
            <a:solidFill>
              <a:srgbClr val="00B05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Infrastructure-induced exposure to climate hazards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3A12A44-6ACB-5C2C-DE39-8E688DB59F7D}"/>
              </a:ext>
            </a:extLst>
          </p:cNvPr>
          <p:cNvSpPr txBox="1"/>
          <p:nvPr/>
        </p:nvSpPr>
        <p:spPr>
          <a:xfrm>
            <a:off x="7799870" y="1745150"/>
            <a:ext cx="3561272" cy="641530"/>
          </a:xfrm>
          <a:prstGeom prst="rect">
            <a:avLst/>
          </a:prstGeom>
          <a:noFill/>
        </p:spPr>
        <p:txBody>
          <a:bodyPr wrap="square" rtlCol="0">
            <a:spAutoFit/>
          </a:bodyPr>
          <a:lstStyle/>
          <a:p>
            <a:pPr marL="285750" indent="-285750">
              <a:buClrTx/>
              <a:buFont typeface="Arial" panose="020B0604020202020204" pitchFamily="34" charset="0"/>
              <a:buChar char="•"/>
            </a:pPr>
            <a:r>
              <a:rPr lang="en-GB" sz="1800" b="1" kern="1200" dirty="0">
                <a:solidFill>
                  <a:prstClr val="black"/>
                </a:solidFill>
                <a:latin typeface="Open Sans" panose="020B0606030504020204" pitchFamily="34" charset="0"/>
                <a:ea typeface="+mn-ea"/>
                <a:cs typeface="+mn-cs"/>
              </a:rPr>
              <a:t>Technology and structural measures</a:t>
            </a:r>
            <a:endParaRPr lang="en-GB" sz="1800" kern="1200" dirty="0">
              <a:solidFill>
                <a:prstClr val="black"/>
              </a:solidFill>
              <a:latin typeface="Calibri" panose="020F0502020204030204"/>
              <a:ea typeface="+mn-ea"/>
              <a:cs typeface="+mn-cs"/>
            </a:endParaRPr>
          </a:p>
        </p:txBody>
      </p:sp>
      <p:sp>
        <p:nvSpPr>
          <p:cNvPr id="8" name="TextBox 7">
            <a:extLst>
              <a:ext uri="{FF2B5EF4-FFF2-40B4-BE49-F238E27FC236}">
                <a16:creationId xmlns:a16="http://schemas.microsoft.com/office/drawing/2014/main" id="{E79419C8-1D03-7909-A453-7F7DABA4004C}"/>
              </a:ext>
            </a:extLst>
          </p:cNvPr>
          <p:cNvSpPr txBox="1"/>
          <p:nvPr/>
        </p:nvSpPr>
        <p:spPr>
          <a:xfrm>
            <a:off x="7799870" y="2545026"/>
            <a:ext cx="3561272" cy="641530"/>
          </a:xfrm>
          <a:prstGeom prst="rect">
            <a:avLst/>
          </a:prstGeom>
          <a:noFill/>
        </p:spPr>
        <p:txBody>
          <a:bodyPr wrap="square" rtlCol="0">
            <a:spAutoFit/>
          </a:bodyPr>
          <a:lstStyle/>
          <a:p>
            <a:pPr marL="285750" indent="-285750">
              <a:buClrTx/>
              <a:buFont typeface="Arial" panose="020B0604020202020204" pitchFamily="34" charset="0"/>
              <a:buChar char="•"/>
            </a:pPr>
            <a:r>
              <a:rPr lang="en-GB" sz="1800" b="1" kern="1200" dirty="0">
                <a:solidFill>
                  <a:prstClr val="black"/>
                </a:solidFill>
                <a:latin typeface="Open Sans" panose="020B0606030504020204" pitchFamily="34" charset="0"/>
                <a:ea typeface="+mn-ea"/>
                <a:cs typeface="+mn-cs"/>
              </a:rPr>
              <a:t>Management and siting measures</a:t>
            </a:r>
            <a:endParaRPr lang="en-GB" sz="1800" kern="1200" dirty="0">
              <a:solidFill>
                <a:prstClr val="black"/>
              </a:solidFill>
              <a:latin typeface="Calibri" panose="020F0502020204030204"/>
              <a:ea typeface="+mn-ea"/>
              <a:cs typeface="+mn-cs"/>
            </a:endParaRPr>
          </a:p>
        </p:txBody>
      </p:sp>
      <p:sp>
        <p:nvSpPr>
          <p:cNvPr id="9" name="TextBox 8">
            <a:extLst>
              <a:ext uri="{FF2B5EF4-FFF2-40B4-BE49-F238E27FC236}">
                <a16:creationId xmlns:a16="http://schemas.microsoft.com/office/drawing/2014/main" id="{C4285271-0BCB-DB9A-0F8C-82D79C485E15}"/>
              </a:ext>
            </a:extLst>
          </p:cNvPr>
          <p:cNvSpPr txBox="1"/>
          <p:nvPr/>
        </p:nvSpPr>
        <p:spPr>
          <a:xfrm>
            <a:off x="7792528" y="4316265"/>
            <a:ext cx="3561272" cy="646331"/>
          </a:xfrm>
          <a:prstGeom prst="rect">
            <a:avLst/>
          </a:prstGeom>
          <a:noFill/>
        </p:spPr>
        <p:txBody>
          <a:bodyPr wrap="square" rtlCol="0">
            <a:spAutoFit/>
          </a:bodyPr>
          <a:lstStyle/>
          <a:p>
            <a:pPr marL="285750" indent="-285750">
              <a:buClrTx/>
              <a:buFont typeface="Arial" panose="020B0604020202020204" pitchFamily="34" charset="0"/>
              <a:buChar char="•"/>
            </a:pPr>
            <a:r>
              <a:rPr lang="en-GB" sz="1800" b="1" kern="1200" dirty="0">
                <a:solidFill>
                  <a:prstClr val="black"/>
                </a:solidFill>
                <a:latin typeface="Open Sans" panose="020B0606030504020204" pitchFamily="34" charset="0"/>
                <a:ea typeface="+mn-ea"/>
                <a:cs typeface="+mn-cs"/>
              </a:rPr>
              <a:t>Enhancing system resilience</a:t>
            </a:r>
            <a:endParaRPr lang="en-GB" sz="1800" kern="1200" dirty="0">
              <a:solidFill>
                <a:prstClr val="black"/>
              </a:solidFill>
              <a:latin typeface="Calibri" panose="020F0502020204030204"/>
              <a:ea typeface="+mn-ea"/>
              <a:cs typeface="+mn-cs"/>
            </a:endParaRPr>
          </a:p>
        </p:txBody>
      </p:sp>
      <p:sp>
        <p:nvSpPr>
          <p:cNvPr id="10" name="TextBox 9">
            <a:extLst>
              <a:ext uri="{FF2B5EF4-FFF2-40B4-BE49-F238E27FC236}">
                <a16:creationId xmlns:a16="http://schemas.microsoft.com/office/drawing/2014/main" id="{5E8F597B-0D6C-45C3-BB01-FD5A914A7D47}"/>
              </a:ext>
            </a:extLst>
          </p:cNvPr>
          <p:cNvSpPr txBox="1"/>
          <p:nvPr/>
        </p:nvSpPr>
        <p:spPr>
          <a:xfrm>
            <a:off x="7799870" y="4975469"/>
            <a:ext cx="3561272" cy="923330"/>
          </a:xfrm>
          <a:prstGeom prst="rect">
            <a:avLst/>
          </a:prstGeom>
          <a:noFill/>
        </p:spPr>
        <p:txBody>
          <a:bodyPr wrap="square" rtlCol="0">
            <a:spAutoFit/>
          </a:bodyPr>
          <a:lstStyle/>
          <a:p>
            <a:pPr marL="285750" indent="-285750">
              <a:buClrTx/>
              <a:buFont typeface="Arial" panose="020B0604020202020204" pitchFamily="34" charset="0"/>
              <a:buChar char="•"/>
            </a:pPr>
            <a:r>
              <a:rPr lang="en-GB" sz="1800" b="1" kern="1200" dirty="0">
                <a:solidFill>
                  <a:prstClr val="black"/>
                </a:solidFill>
                <a:latin typeface="Open Sans" panose="020B0606030504020204" pitchFamily="34" charset="0"/>
                <a:ea typeface="+mn-ea"/>
                <a:cs typeface="+mn-cs"/>
              </a:rPr>
              <a:t>Planning for sustainable infrastructure development</a:t>
            </a:r>
            <a:endParaRPr lang="en-GB" sz="1800" kern="1200" dirty="0">
              <a:solidFill>
                <a:prstClr val="black"/>
              </a:solidFill>
              <a:latin typeface="Calibri" panose="020F0502020204030204"/>
              <a:ea typeface="+mn-ea"/>
              <a:cs typeface="+mn-cs"/>
            </a:endParaRPr>
          </a:p>
        </p:txBody>
      </p:sp>
      <p:sp>
        <p:nvSpPr>
          <p:cNvPr id="11" name="Rectangle 10">
            <a:extLst>
              <a:ext uri="{FF2B5EF4-FFF2-40B4-BE49-F238E27FC236}">
                <a16:creationId xmlns:a16="http://schemas.microsoft.com/office/drawing/2014/main" id="{2DFF7D46-2AF7-F1F5-1057-3118EEFE356D}"/>
              </a:ext>
            </a:extLst>
          </p:cNvPr>
          <p:cNvSpPr/>
          <p:nvPr/>
        </p:nvSpPr>
        <p:spPr>
          <a:xfrm>
            <a:off x="431321" y="2386680"/>
            <a:ext cx="4609030" cy="2588790"/>
          </a:xfrm>
          <a:prstGeom prst="rect">
            <a:avLst/>
          </a:prstGeom>
          <a:noFill/>
          <a:ln w="571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2" name="Connector: Elbow 11">
            <a:extLst>
              <a:ext uri="{FF2B5EF4-FFF2-40B4-BE49-F238E27FC236}">
                <a16:creationId xmlns:a16="http://schemas.microsoft.com/office/drawing/2014/main" id="{EF248160-1C88-7243-C393-2F044351D852}"/>
              </a:ext>
            </a:extLst>
          </p:cNvPr>
          <p:cNvCxnSpPr>
            <a:cxnSpLocks/>
            <a:stCxn id="11" idx="3"/>
            <a:endCxn id="14" idx="1"/>
          </p:cNvCxnSpPr>
          <p:nvPr/>
        </p:nvCxnSpPr>
        <p:spPr>
          <a:xfrm flipV="1">
            <a:off x="5040351" y="2438877"/>
            <a:ext cx="2673255" cy="1242198"/>
          </a:xfrm>
          <a:prstGeom prst="bentConnector3">
            <a:avLst/>
          </a:prstGeom>
          <a:noFill/>
          <a:ln w="19050" cap="rnd" cmpd="sng" algn="ctr">
            <a:solidFill>
              <a:sysClr val="windowText" lastClr="000000"/>
            </a:solidFill>
            <a:prstDash val="solid"/>
            <a:round/>
            <a:tailEnd type="triangle"/>
          </a:ln>
          <a:effectLst/>
        </p:spPr>
      </p:cxnSp>
      <p:cxnSp>
        <p:nvCxnSpPr>
          <p:cNvPr id="13" name="Connector: Elbow 12">
            <a:extLst>
              <a:ext uri="{FF2B5EF4-FFF2-40B4-BE49-F238E27FC236}">
                <a16:creationId xmlns:a16="http://schemas.microsoft.com/office/drawing/2014/main" id="{56768E6C-9410-A311-9050-4F7E1DF78C29}"/>
              </a:ext>
            </a:extLst>
          </p:cNvPr>
          <p:cNvCxnSpPr>
            <a:cxnSpLocks/>
            <a:stCxn id="11" idx="3"/>
            <a:endCxn id="15" idx="1"/>
          </p:cNvCxnSpPr>
          <p:nvPr/>
        </p:nvCxnSpPr>
        <p:spPr>
          <a:xfrm>
            <a:off x="5040351" y="3681075"/>
            <a:ext cx="2670583" cy="1381151"/>
          </a:xfrm>
          <a:prstGeom prst="bentConnector3">
            <a:avLst/>
          </a:prstGeom>
          <a:noFill/>
          <a:ln w="19050" cap="rnd" cmpd="sng" algn="ctr">
            <a:solidFill>
              <a:sysClr val="windowText" lastClr="000000"/>
            </a:solidFill>
            <a:prstDash val="solid"/>
            <a:round/>
            <a:tailEnd type="triangle"/>
          </a:ln>
          <a:effectLst/>
        </p:spPr>
      </p:cxnSp>
      <p:sp>
        <p:nvSpPr>
          <p:cNvPr id="14" name="Rectangle 13">
            <a:extLst>
              <a:ext uri="{FF2B5EF4-FFF2-40B4-BE49-F238E27FC236}">
                <a16:creationId xmlns:a16="http://schemas.microsoft.com/office/drawing/2014/main" id="{FE477840-F7BB-A26C-F410-114D0D73DBF5}"/>
              </a:ext>
            </a:extLst>
          </p:cNvPr>
          <p:cNvSpPr/>
          <p:nvPr/>
        </p:nvSpPr>
        <p:spPr>
          <a:xfrm>
            <a:off x="7713606" y="1534570"/>
            <a:ext cx="3640194" cy="1808613"/>
          </a:xfrm>
          <a:prstGeom prst="rect">
            <a:avLst/>
          </a:prstGeom>
          <a:noFill/>
          <a:ln w="571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057C48A-95E6-540C-8673-14EFEF7184BE}"/>
              </a:ext>
            </a:extLst>
          </p:cNvPr>
          <p:cNvSpPr/>
          <p:nvPr/>
        </p:nvSpPr>
        <p:spPr>
          <a:xfrm>
            <a:off x="7710934" y="4157919"/>
            <a:ext cx="3640193" cy="1808613"/>
          </a:xfrm>
          <a:prstGeom prst="rect">
            <a:avLst/>
          </a:prstGeom>
          <a:noFill/>
          <a:ln w="571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C77023DB-C23C-2B20-F4E9-EF19F104B4FF}"/>
              </a:ext>
            </a:extLst>
          </p:cNvPr>
          <p:cNvSpPr txBox="1"/>
          <p:nvPr/>
        </p:nvSpPr>
        <p:spPr>
          <a:xfrm>
            <a:off x="5114513" y="4175594"/>
            <a:ext cx="2452132" cy="584775"/>
          </a:xfrm>
          <a:prstGeom prst="rect">
            <a:avLst/>
          </a:prstGeom>
          <a:solidFill>
            <a:sysClr val="window" lastClr="FFFFFF"/>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Systemic resilience across infrastructure networks</a:t>
            </a:r>
          </a:p>
        </p:txBody>
      </p:sp>
      <p:sp>
        <p:nvSpPr>
          <p:cNvPr id="17" name="TextBox 16">
            <a:extLst>
              <a:ext uri="{FF2B5EF4-FFF2-40B4-BE49-F238E27FC236}">
                <a16:creationId xmlns:a16="http://schemas.microsoft.com/office/drawing/2014/main" id="{1FB6F83F-5A43-0174-38CB-1B47D20BAE75}"/>
              </a:ext>
            </a:extLst>
          </p:cNvPr>
          <p:cNvSpPr txBox="1"/>
          <p:nvPr/>
        </p:nvSpPr>
        <p:spPr>
          <a:xfrm>
            <a:off x="5163015" y="2848002"/>
            <a:ext cx="2507584" cy="338554"/>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Asset adaptation measures</a:t>
            </a:r>
          </a:p>
        </p:txBody>
      </p:sp>
      <p:sp>
        <p:nvSpPr>
          <p:cNvPr id="18" name="Slide Number Placeholder 1">
            <a:extLst>
              <a:ext uri="{FF2B5EF4-FFF2-40B4-BE49-F238E27FC236}">
                <a16:creationId xmlns:a16="http://schemas.microsoft.com/office/drawing/2014/main" id="{EE8FDCB8-0E22-5D11-42DC-EDF6B42981DC}"/>
              </a:ext>
            </a:extLst>
          </p:cNvPr>
          <p:cNvSpPr>
            <a:spLocks noGrp="1"/>
          </p:cNvSpPr>
          <p:nvPr>
            <p:ph type="sldNum" sz="quarter" idx="12"/>
          </p:nvPr>
        </p:nvSpPr>
        <p:spPr>
          <a:xfrm>
            <a:off x="11798300" y="6565900"/>
            <a:ext cx="393700" cy="292100"/>
          </a:xfrm>
        </p:spPr>
        <p:txBody>
          <a:bodyPr/>
          <a:lstStyle/>
          <a:p>
            <a:fld id="{330EA680-D336-4FF7-8B7A-9848BB0A1C32}" type="slidenum">
              <a:rPr lang="en-GB" smtClean="0"/>
              <a:t>18</a:t>
            </a:fld>
            <a:endParaRPr lang="en-GB"/>
          </a:p>
        </p:txBody>
      </p:sp>
      <p:sp>
        <p:nvSpPr>
          <p:cNvPr id="19" name="Google Shape;168;p13">
            <a:extLst>
              <a:ext uri="{FF2B5EF4-FFF2-40B4-BE49-F238E27FC236}">
                <a16:creationId xmlns:a16="http://schemas.microsoft.com/office/drawing/2014/main" id="{C0A2CAB9-E6B0-98A8-5ABB-66987D46C119}"/>
              </a:ext>
            </a:extLst>
          </p:cNvPr>
          <p:cNvSpPr txBox="1">
            <a:spLocks/>
          </p:cNvSpPr>
          <p:nvPr/>
        </p:nvSpPr>
        <p:spPr>
          <a:xfrm>
            <a:off x="838200" y="1231900"/>
            <a:ext cx="10515600" cy="4712158"/>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dk1"/>
              </a:buClr>
              <a:buSzPts val="2800"/>
              <a:buFont typeface="Arial" panose="020B0604020202020204" pitchFamily="34" charset="0"/>
              <a:buNone/>
            </a:pPr>
            <a:r>
              <a:rPr lang="en-GB" sz="2000" b="1" dirty="0">
                <a:solidFill>
                  <a:schemeClr val="accent5">
                    <a:lumMod val="60000"/>
                    <a:lumOff val="40000"/>
                  </a:schemeClr>
                </a:solidFill>
              </a:rPr>
              <a:t>Climate risk to infrastructure systems</a:t>
            </a:r>
          </a:p>
          <a:p>
            <a:pPr marL="0" indent="0">
              <a:spcBef>
                <a:spcPts val="0"/>
              </a:spcBef>
              <a:buClr>
                <a:schemeClr val="dk1"/>
              </a:buClr>
              <a:buSzPts val="2800"/>
              <a:buFont typeface="Arial" panose="020B0604020202020204" pitchFamily="34" charset="0"/>
              <a:buNone/>
            </a:pPr>
            <a:endParaRPr lang="en-GB" sz="2000" b="1" dirty="0">
              <a:solidFill>
                <a:schemeClr val="accent5">
                  <a:lumMod val="60000"/>
                  <a:lumOff val="40000"/>
                </a:schemeClr>
              </a:solidFill>
            </a:endParaRPr>
          </a:p>
        </p:txBody>
      </p:sp>
      <p:sp>
        <p:nvSpPr>
          <p:cNvPr id="20" name="Google Shape;167;p13">
            <a:extLst>
              <a:ext uri="{FF2B5EF4-FFF2-40B4-BE49-F238E27FC236}">
                <a16:creationId xmlns:a16="http://schemas.microsoft.com/office/drawing/2014/main" id="{4AFFB696-5E72-F34B-B940-80EC79765513}"/>
              </a:ext>
            </a:extLst>
          </p:cNvPr>
          <p:cNvSpPr txBox="1">
            <a:spLocks/>
          </p:cNvSpPr>
          <p:nvPr/>
        </p:nvSpPr>
        <p:spPr>
          <a:xfrm>
            <a:off x="838200" y="365125"/>
            <a:ext cx="10515600" cy="708763"/>
          </a:xfrm>
          <a:prstGeom prst="rect">
            <a:avLst/>
          </a:prstGeom>
          <a:noFill/>
          <a:ln>
            <a:noFill/>
          </a:ln>
        </p:spPr>
        <p:txBody>
          <a:bodyPr spcFirstLastPara="1" wrap="square" lIns="91425" tIns="45700" rIns="91425" bIns="45700" anchor="b" anchorCtr="0">
            <a:noAutofit/>
          </a:bodyPr>
          <a:lstStyle>
            <a:lvl1pPr lvl="0" algn="l" defTabSz="914400" rtl="0" eaLnBrk="1" latinLnBrk="0" hangingPunct="1">
              <a:lnSpc>
                <a:spcPct val="90000"/>
              </a:lnSpc>
              <a:spcBef>
                <a:spcPts val="0"/>
              </a:spcBef>
              <a:spcAft>
                <a:spcPts val="0"/>
              </a:spcAft>
              <a:buClr>
                <a:schemeClr val="dk1"/>
              </a:buClr>
              <a:buSzPts val="4400"/>
              <a:buFont typeface="Helvetica Neue"/>
              <a:buNone/>
              <a:defRPr sz="2800" b="1" i="0" kern="1200">
                <a:solidFill>
                  <a:schemeClr val="tx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buFont typeface="Calibri"/>
              <a:buNone/>
            </a:pPr>
            <a:r>
              <a:rPr lang="en-GB">
                <a:solidFill>
                  <a:srgbClr val="C00000"/>
                </a:solidFill>
              </a:rPr>
              <a:t>1.2 Key concepts and definitions</a:t>
            </a:r>
            <a:endParaRPr lang="en-GB" dirty="0">
              <a:solidFill>
                <a:srgbClr val="C00000"/>
              </a:solidFill>
            </a:endParaRPr>
          </a:p>
        </p:txBody>
      </p:sp>
    </p:spTree>
    <p:extLst>
      <p:ext uri="{BB962C8B-B14F-4D97-AF65-F5344CB8AC3E}">
        <p14:creationId xmlns:p14="http://schemas.microsoft.com/office/powerpoint/2010/main" val="2031667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Infrastructure resilience</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1.2 Key concepts and definitions</a:t>
            </a:r>
            <a:endParaRPr sz="2800" dirty="0">
              <a:solidFill>
                <a:srgbClr val="C00000"/>
              </a:solidFill>
            </a:endParaRPr>
          </a:p>
        </p:txBody>
      </p:sp>
      <p:pic>
        <p:nvPicPr>
          <p:cNvPr id="4" name="Picture 3">
            <a:extLst>
              <a:ext uri="{FF2B5EF4-FFF2-40B4-BE49-F238E27FC236}">
                <a16:creationId xmlns:a16="http://schemas.microsoft.com/office/drawing/2014/main" id="{ACB64E43-D30A-4C09-AEC6-42DD84D44DA6}"/>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1289304" y="1534434"/>
            <a:ext cx="9002178" cy="4784478"/>
          </a:xfrm>
          <a:prstGeom prst="rect">
            <a:avLst/>
          </a:prstGeom>
        </p:spPr>
      </p:pic>
      <p:sp>
        <p:nvSpPr>
          <p:cNvPr id="5" name="TextBox 4">
            <a:extLst>
              <a:ext uri="{FF2B5EF4-FFF2-40B4-BE49-F238E27FC236}">
                <a16:creationId xmlns:a16="http://schemas.microsoft.com/office/drawing/2014/main" id="{F5A47292-B275-43C1-9290-48132BB58E26}"/>
              </a:ext>
            </a:extLst>
          </p:cNvPr>
          <p:cNvSpPr txBox="1"/>
          <p:nvPr/>
        </p:nvSpPr>
        <p:spPr>
          <a:xfrm>
            <a:off x="5321808" y="1587710"/>
            <a:ext cx="6209792" cy="830997"/>
          </a:xfrm>
          <a:prstGeom prst="rect">
            <a:avLst/>
          </a:prstGeom>
          <a:solidFill>
            <a:schemeClr val="bg1"/>
          </a:solidFill>
          <a:ln w="28575">
            <a:solidFill>
              <a:srgbClr val="C00000"/>
            </a:solidFill>
          </a:ln>
        </p:spPr>
        <p:txBody>
          <a:bodyPr wrap="square" rtlCol="0">
            <a:spAutoFit/>
          </a:bodyPr>
          <a:lstStyle/>
          <a:p>
            <a:r>
              <a:rPr lang="en-GB" sz="1600" dirty="0"/>
              <a:t>The ability of an infrastructure to anticipate external hazard shocks is built into its reliability. For example, making a road flood-proof in advance of knowing the severity of floods that could affect it</a:t>
            </a:r>
          </a:p>
        </p:txBody>
      </p:sp>
      <p:cxnSp>
        <p:nvCxnSpPr>
          <p:cNvPr id="7" name="Straight Arrow Connector 6">
            <a:extLst>
              <a:ext uri="{FF2B5EF4-FFF2-40B4-BE49-F238E27FC236}">
                <a16:creationId xmlns:a16="http://schemas.microsoft.com/office/drawing/2014/main" id="{882BA1A9-289A-4F24-A872-08ED4471EEC3}"/>
              </a:ext>
            </a:extLst>
          </p:cNvPr>
          <p:cNvCxnSpPr>
            <a:cxnSpLocks/>
          </p:cNvCxnSpPr>
          <p:nvPr/>
        </p:nvCxnSpPr>
        <p:spPr>
          <a:xfrm flipV="1">
            <a:off x="3552787" y="2418707"/>
            <a:ext cx="4549813" cy="2020587"/>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A813ACD-B028-4DFF-AA6F-F4096CF84D93}"/>
              </a:ext>
            </a:extLst>
          </p:cNvPr>
          <p:cNvSpPr txBox="1"/>
          <p:nvPr/>
        </p:nvSpPr>
        <p:spPr>
          <a:xfrm>
            <a:off x="5527891" y="6188523"/>
            <a:ext cx="6094428" cy="215444"/>
          </a:xfrm>
          <a:prstGeom prst="rect">
            <a:avLst/>
          </a:prstGeom>
          <a:noFill/>
        </p:spPr>
        <p:txBody>
          <a:bodyPr wrap="square">
            <a:spAutoFit/>
          </a:bodyPr>
          <a:lstStyle/>
          <a:p>
            <a:pPr algn="r"/>
            <a:r>
              <a:rPr lang="en-GB" sz="800" i="1" dirty="0">
                <a:solidFill>
                  <a:srgbClr val="444444"/>
                </a:solidFill>
                <a:latin typeface="+mn-lt"/>
              </a:rPr>
              <a:t>(Hosseini, Barker, and Ramirez-Marquez 2016; </a:t>
            </a:r>
            <a:r>
              <a:rPr lang="en-GB" sz="800" i="1" dirty="0" err="1">
                <a:solidFill>
                  <a:srgbClr val="444444"/>
                </a:solidFill>
                <a:latin typeface="+mn-lt"/>
              </a:rPr>
              <a:t>Hickford</a:t>
            </a:r>
            <a:r>
              <a:rPr lang="en-GB" sz="800" i="1" dirty="0">
                <a:solidFill>
                  <a:srgbClr val="444444"/>
                </a:solidFill>
                <a:latin typeface="+mn-lt"/>
              </a:rPr>
              <a:t> et al. 2018; Pant et al. 2014)</a:t>
            </a:r>
          </a:p>
        </p:txBody>
      </p:sp>
    </p:spTree>
    <p:extLst>
      <p:ext uri="{BB962C8B-B14F-4D97-AF65-F5344CB8AC3E}">
        <p14:creationId xmlns:p14="http://schemas.microsoft.com/office/powerpoint/2010/main" val="143993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By the end of this lecture, you will:</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lvl="0" indent="-342900">
              <a:spcBef>
                <a:spcPts val="0"/>
              </a:spcBef>
              <a:buClr>
                <a:schemeClr val="dk1"/>
              </a:buClr>
              <a:buSzPts val="2800"/>
              <a:buFont typeface="Arial" panose="020B0604020202020204" pitchFamily="34" charset="0"/>
              <a:buChar char="•"/>
            </a:pPr>
            <a:endParaRPr lang="en-GB" sz="2000" dirty="0"/>
          </a:p>
          <a:p>
            <a:pPr marL="342900" lvl="0" indent="-342900">
              <a:spcBef>
                <a:spcPts val="0"/>
              </a:spcBef>
              <a:buClr>
                <a:schemeClr val="dk1"/>
              </a:buClr>
              <a:buSzPts val="2800"/>
              <a:buFont typeface="Arial" panose="020B0604020202020204" pitchFamily="34" charset="0"/>
              <a:buChar char="•"/>
            </a:pPr>
            <a:endParaRPr lang="en-GB" sz="2000" dirty="0"/>
          </a:p>
          <a:p>
            <a:pPr marL="342900" lvl="0" indent="-342900">
              <a:spcBef>
                <a:spcPts val="0"/>
              </a:spcBef>
              <a:buClr>
                <a:schemeClr val="dk1"/>
              </a:buClr>
              <a:buSzPts val="2800"/>
              <a:buFont typeface="Arial" panose="020B0604020202020204" pitchFamily="34" charset="0"/>
              <a:buChar char="•"/>
            </a:pPr>
            <a:endParaRPr lang="en-GB" sz="2000" dirty="0"/>
          </a:p>
          <a:p>
            <a:pPr marL="342900" lvl="0" indent="-342900">
              <a:spcBef>
                <a:spcPts val="0"/>
              </a:spcBef>
              <a:buClr>
                <a:schemeClr val="dk1"/>
              </a:buClr>
              <a:buSzPts val="2800"/>
              <a:buFont typeface="Arial" panose="020B0604020202020204" pitchFamily="34" charset="0"/>
              <a:buChar char="•"/>
            </a:pPr>
            <a:r>
              <a:rPr lang="en-GB" sz="2000" dirty="0"/>
              <a:t>Have general knowledge of infrastructure networks, hazards, and the theory of spatial risk analysis</a:t>
            </a:r>
          </a:p>
          <a:p>
            <a:pPr marL="342900" lvl="0" indent="-342900">
              <a:spcBef>
                <a:spcPts val="0"/>
              </a:spcBef>
              <a:buClr>
                <a:schemeClr val="dk1"/>
              </a:buClr>
              <a:buSzPts val="2800"/>
              <a:buFont typeface="Arial" panose="020B0604020202020204" pitchFamily="34" charset="0"/>
              <a:buChar char="•"/>
            </a:pPr>
            <a:endParaRPr lang="en-GB" sz="2000" dirty="0"/>
          </a:p>
          <a:p>
            <a:pPr marL="342900" lvl="0" indent="-342900">
              <a:spcBef>
                <a:spcPts val="0"/>
              </a:spcBef>
              <a:buClr>
                <a:schemeClr val="dk1"/>
              </a:buClr>
              <a:buSzPts val="2800"/>
              <a:buFont typeface="Arial" panose="020B0604020202020204" pitchFamily="34" charset="0"/>
              <a:buChar char="•"/>
            </a:pPr>
            <a:r>
              <a:rPr lang="en-GB" sz="2000" dirty="0"/>
              <a:t>Know the key concepts of: infrastructures, hazards, exposures, vulnerabilities, and infrastructure resilience</a:t>
            </a:r>
          </a:p>
          <a:p>
            <a:pPr marL="342900" lvl="0" indent="-342900">
              <a:spcBef>
                <a:spcPts val="0"/>
              </a:spcBef>
              <a:buClr>
                <a:schemeClr val="dk1"/>
              </a:buClr>
              <a:buSzPts val="2800"/>
              <a:buFont typeface="Arial" panose="020B0604020202020204" pitchFamily="34" charset="0"/>
              <a:buChar char="•"/>
            </a:pPr>
            <a:endParaRPr lang="en-GB" sz="2000" dirty="0"/>
          </a:p>
          <a:p>
            <a:pPr marL="342900" lvl="0" indent="-342900">
              <a:spcBef>
                <a:spcPts val="0"/>
              </a:spcBef>
              <a:buClr>
                <a:schemeClr val="dk1"/>
              </a:buClr>
              <a:buSzPts val="2800"/>
              <a:buFont typeface="Arial" panose="020B0604020202020204" pitchFamily="34" charset="0"/>
              <a:buChar char="•"/>
            </a:pPr>
            <a:r>
              <a:rPr lang="en-GB" sz="2000" dirty="0"/>
              <a:t>Have explored the quantifying hazards and understanding loss-probability curves for risk analysis</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en-GB" sz="2800" dirty="0">
                <a:solidFill>
                  <a:srgbClr val="C00000"/>
                </a:solidFill>
              </a:rPr>
              <a:t>Learning Outcomes</a:t>
            </a:r>
            <a:endParaRPr sz="2800" dirty="0">
              <a:solidFill>
                <a:srgbClr val="C0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17B41980-751C-3D13-88F5-B9B674C8942C}"/>
            </a:ext>
          </a:extLst>
        </p:cNvPr>
        <p:cNvGrpSpPr/>
        <p:nvPr/>
      </p:nvGrpSpPr>
      <p:grpSpPr>
        <a:xfrm>
          <a:off x="0" y="0"/>
          <a:ext cx="0" cy="0"/>
          <a:chOff x="0" y="0"/>
          <a:chExt cx="0" cy="0"/>
        </a:xfrm>
      </p:grpSpPr>
      <p:sp>
        <p:nvSpPr>
          <p:cNvPr id="168" name="Google Shape;168;p13">
            <a:extLst>
              <a:ext uri="{FF2B5EF4-FFF2-40B4-BE49-F238E27FC236}">
                <a16:creationId xmlns:a16="http://schemas.microsoft.com/office/drawing/2014/main" id="{C46EDDFC-8297-9291-095C-0EC9633B74D5}"/>
              </a:ext>
            </a:extLst>
          </p:cNvPr>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Infrastructure resilience</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p:txBody>
      </p:sp>
      <p:sp>
        <p:nvSpPr>
          <p:cNvPr id="167" name="Google Shape;167;p13">
            <a:extLst>
              <a:ext uri="{FF2B5EF4-FFF2-40B4-BE49-F238E27FC236}">
                <a16:creationId xmlns:a16="http://schemas.microsoft.com/office/drawing/2014/main" id="{6C908097-C58E-B5AB-9DAF-43397A18D99F}"/>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1.2 Key concepts and definitions</a:t>
            </a:r>
            <a:endParaRPr sz="2800" dirty="0">
              <a:solidFill>
                <a:srgbClr val="C00000"/>
              </a:solidFill>
            </a:endParaRPr>
          </a:p>
        </p:txBody>
      </p:sp>
      <p:pic>
        <p:nvPicPr>
          <p:cNvPr id="4" name="Picture 3">
            <a:extLst>
              <a:ext uri="{FF2B5EF4-FFF2-40B4-BE49-F238E27FC236}">
                <a16:creationId xmlns:a16="http://schemas.microsoft.com/office/drawing/2014/main" id="{30E97A01-4F8A-528C-BD19-8F70A04A297D}"/>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1289304" y="1534434"/>
            <a:ext cx="9002178" cy="4784478"/>
          </a:xfrm>
          <a:prstGeom prst="rect">
            <a:avLst/>
          </a:prstGeom>
        </p:spPr>
      </p:pic>
      <p:cxnSp>
        <p:nvCxnSpPr>
          <p:cNvPr id="11" name="Straight Arrow Connector 10">
            <a:extLst>
              <a:ext uri="{FF2B5EF4-FFF2-40B4-BE49-F238E27FC236}">
                <a16:creationId xmlns:a16="http://schemas.microsoft.com/office/drawing/2014/main" id="{5D3178A6-D744-F6AF-C5D5-893C4507E7D5}"/>
              </a:ext>
            </a:extLst>
          </p:cNvPr>
          <p:cNvCxnSpPr>
            <a:cxnSpLocks/>
            <a:endCxn id="12" idx="2"/>
          </p:cNvCxnSpPr>
          <p:nvPr/>
        </p:nvCxnSpPr>
        <p:spPr>
          <a:xfrm flipV="1">
            <a:off x="4334256" y="2637950"/>
            <a:ext cx="4541774" cy="195098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F80C2C3-EFCE-3BFA-30CC-40CDFB9E1778}"/>
              </a:ext>
            </a:extLst>
          </p:cNvPr>
          <p:cNvSpPr txBox="1"/>
          <p:nvPr/>
        </p:nvSpPr>
        <p:spPr>
          <a:xfrm>
            <a:off x="6309360" y="1806953"/>
            <a:ext cx="5133340" cy="830997"/>
          </a:xfrm>
          <a:prstGeom prst="rect">
            <a:avLst/>
          </a:prstGeom>
          <a:solidFill>
            <a:schemeClr val="bg1"/>
          </a:solidFill>
          <a:ln w="28575">
            <a:solidFill>
              <a:srgbClr val="C00000"/>
            </a:solidFill>
          </a:ln>
        </p:spPr>
        <p:txBody>
          <a:bodyPr wrap="square" rtlCol="0">
            <a:spAutoFit/>
          </a:bodyPr>
          <a:lstStyle/>
          <a:p>
            <a:r>
              <a:rPr lang="en-GB" sz="1600" dirty="0"/>
              <a:t>The ability to absorb shocks is reflected in the decrease of level of services while some function is still possible, which is also a measure of the vulnerability or survivability.</a:t>
            </a:r>
          </a:p>
        </p:txBody>
      </p:sp>
      <p:sp>
        <p:nvSpPr>
          <p:cNvPr id="14" name="TextBox 13">
            <a:extLst>
              <a:ext uri="{FF2B5EF4-FFF2-40B4-BE49-F238E27FC236}">
                <a16:creationId xmlns:a16="http://schemas.microsoft.com/office/drawing/2014/main" id="{6D0BC2CA-9861-3FA0-36B1-4FB207D7EBA4}"/>
              </a:ext>
            </a:extLst>
          </p:cNvPr>
          <p:cNvSpPr txBox="1"/>
          <p:nvPr/>
        </p:nvSpPr>
        <p:spPr>
          <a:xfrm>
            <a:off x="5527891" y="6188523"/>
            <a:ext cx="6094428" cy="215444"/>
          </a:xfrm>
          <a:prstGeom prst="rect">
            <a:avLst/>
          </a:prstGeom>
          <a:noFill/>
        </p:spPr>
        <p:txBody>
          <a:bodyPr wrap="square">
            <a:spAutoFit/>
          </a:bodyPr>
          <a:lstStyle/>
          <a:p>
            <a:pPr algn="r"/>
            <a:r>
              <a:rPr lang="en-GB" sz="800" i="1" dirty="0">
                <a:solidFill>
                  <a:srgbClr val="444444"/>
                </a:solidFill>
                <a:latin typeface="+mn-lt"/>
              </a:rPr>
              <a:t>(Hosseini, Barker, and Ramirez-Marquez 2016; </a:t>
            </a:r>
            <a:r>
              <a:rPr lang="en-GB" sz="800" i="1" dirty="0" err="1">
                <a:solidFill>
                  <a:srgbClr val="444444"/>
                </a:solidFill>
                <a:latin typeface="+mn-lt"/>
              </a:rPr>
              <a:t>Hickford</a:t>
            </a:r>
            <a:r>
              <a:rPr lang="en-GB" sz="800" i="1" dirty="0">
                <a:solidFill>
                  <a:srgbClr val="444444"/>
                </a:solidFill>
                <a:latin typeface="+mn-lt"/>
              </a:rPr>
              <a:t> et al. 2018; Pant et al. 2014)</a:t>
            </a:r>
          </a:p>
        </p:txBody>
      </p:sp>
    </p:spTree>
    <p:extLst>
      <p:ext uri="{BB962C8B-B14F-4D97-AF65-F5344CB8AC3E}">
        <p14:creationId xmlns:p14="http://schemas.microsoft.com/office/powerpoint/2010/main" val="35006306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E56ACB4-B9DB-B71F-6B0E-DD236C3CF360}"/>
            </a:ext>
          </a:extLst>
        </p:cNvPr>
        <p:cNvGrpSpPr/>
        <p:nvPr/>
      </p:nvGrpSpPr>
      <p:grpSpPr>
        <a:xfrm>
          <a:off x="0" y="0"/>
          <a:ext cx="0" cy="0"/>
          <a:chOff x="0" y="0"/>
          <a:chExt cx="0" cy="0"/>
        </a:xfrm>
      </p:grpSpPr>
      <p:sp>
        <p:nvSpPr>
          <p:cNvPr id="168" name="Google Shape;168;p13">
            <a:extLst>
              <a:ext uri="{FF2B5EF4-FFF2-40B4-BE49-F238E27FC236}">
                <a16:creationId xmlns:a16="http://schemas.microsoft.com/office/drawing/2014/main" id="{C871E926-389E-2754-3464-C3CB0DA8D23B}"/>
              </a:ext>
            </a:extLst>
          </p:cNvPr>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Infrastructure resilience</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p:txBody>
      </p:sp>
      <p:sp>
        <p:nvSpPr>
          <p:cNvPr id="167" name="Google Shape;167;p13">
            <a:extLst>
              <a:ext uri="{FF2B5EF4-FFF2-40B4-BE49-F238E27FC236}">
                <a16:creationId xmlns:a16="http://schemas.microsoft.com/office/drawing/2014/main" id="{EFEB7A4D-063E-60E3-A1CC-F7D0E0465250}"/>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1.2 Key concepts and definitions</a:t>
            </a:r>
            <a:endParaRPr sz="2800" dirty="0">
              <a:solidFill>
                <a:srgbClr val="C00000"/>
              </a:solidFill>
            </a:endParaRPr>
          </a:p>
        </p:txBody>
      </p:sp>
      <p:pic>
        <p:nvPicPr>
          <p:cNvPr id="4" name="Picture 3">
            <a:extLst>
              <a:ext uri="{FF2B5EF4-FFF2-40B4-BE49-F238E27FC236}">
                <a16:creationId xmlns:a16="http://schemas.microsoft.com/office/drawing/2014/main" id="{1EC19A6A-5B1C-A56F-916B-C64028DA7D39}"/>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1289304" y="1534434"/>
            <a:ext cx="9002178" cy="4784478"/>
          </a:xfrm>
          <a:prstGeom prst="rect">
            <a:avLst/>
          </a:prstGeom>
        </p:spPr>
      </p:pic>
      <p:sp>
        <p:nvSpPr>
          <p:cNvPr id="17" name="TextBox 16">
            <a:extLst>
              <a:ext uri="{FF2B5EF4-FFF2-40B4-BE49-F238E27FC236}">
                <a16:creationId xmlns:a16="http://schemas.microsoft.com/office/drawing/2014/main" id="{B0C13C46-B44F-5DE9-F287-E8C51C41BA70}"/>
              </a:ext>
            </a:extLst>
          </p:cNvPr>
          <p:cNvSpPr txBox="1"/>
          <p:nvPr/>
        </p:nvSpPr>
        <p:spPr>
          <a:xfrm>
            <a:off x="4429442" y="1759469"/>
            <a:ext cx="6924358" cy="892552"/>
          </a:xfrm>
          <a:prstGeom prst="rect">
            <a:avLst/>
          </a:prstGeom>
          <a:solidFill>
            <a:schemeClr val="bg1"/>
          </a:solidFill>
          <a:ln w="28575">
            <a:solidFill>
              <a:srgbClr val="C00000"/>
            </a:solidFill>
          </a:ln>
        </p:spPr>
        <p:txBody>
          <a:bodyPr wrap="square" rtlCol="0">
            <a:spAutoFit/>
          </a:bodyPr>
          <a:lstStyle/>
          <a:p>
            <a:pPr algn="l"/>
            <a:r>
              <a:rPr lang="en-GB" sz="1600" dirty="0"/>
              <a:t>The</a:t>
            </a:r>
            <a:r>
              <a:rPr lang="en-GB" sz="2000" b="0" i="0" dirty="0">
                <a:solidFill>
                  <a:srgbClr val="444444"/>
                </a:solidFill>
                <a:effectLst/>
                <a:latin typeface="Open Sans" panose="020B0606030504020204" pitchFamily="34" charset="0"/>
              </a:rPr>
              <a:t> </a:t>
            </a:r>
            <a:r>
              <a:rPr lang="en-GB" sz="1600" dirty="0"/>
              <a:t>abilities to adapt and recover are reflected in the recoverability of the infrastructure systems, which are the results of combinations of actions and plans put in place to get the system back to its pre-shock failure levels of service.</a:t>
            </a:r>
          </a:p>
        </p:txBody>
      </p:sp>
      <p:cxnSp>
        <p:nvCxnSpPr>
          <p:cNvPr id="19" name="Straight Arrow Connector 18">
            <a:extLst>
              <a:ext uri="{FF2B5EF4-FFF2-40B4-BE49-F238E27FC236}">
                <a16:creationId xmlns:a16="http://schemas.microsoft.com/office/drawing/2014/main" id="{AA1CEA2E-A65D-7D76-8FD7-DF7818370977}"/>
              </a:ext>
            </a:extLst>
          </p:cNvPr>
          <p:cNvCxnSpPr>
            <a:cxnSpLocks/>
          </p:cNvCxnSpPr>
          <p:nvPr/>
        </p:nvCxnSpPr>
        <p:spPr>
          <a:xfrm flipV="1">
            <a:off x="5711762" y="2666291"/>
            <a:ext cx="1975104" cy="200191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B4174E4-6C12-0747-85FC-C35F0184F7F0}"/>
              </a:ext>
            </a:extLst>
          </p:cNvPr>
          <p:cNvSpPr txBox="1"/>
          <p:nvPr/>
        </p:nvSpPr>
        <p:spPr>
          <a:xfrm>
            <a:off x="5527891" y="6188523"/>
            <a:ext cx="6094428" cy="215444"/>
          </a:xfrm>
          <a:prstGeom prst="rect">
            <a:avLst/>
          </a:prstGeom>
          <a:noFill/>
        </p:spPr>
        <p:txBody>
          <a:bodyPr wrap="square">
            <a:spAutoFit/>
          </a:bodyPr>
          <a:lstStyle/>
          <a:p>
            <a:pPr algn="r"/>
            <a:r>
              <a:rPr lang="en-GB" sz="800" i="1" dirty="0">
                <a:solidFill>
                  <a:srgbClr val="444444"/>
                </a:solidFill>
                <a:latin typeface="+mn-lt"/>
              </a:rPr>
              <a:t>(Hosseini, Barker, and Ramirez-Marquez 2016; </a:t>
            </a:r>
            <a:r>
              <a:rPr lang="en-GB" sz="800" i="1" dirty="0" err="1">
                <a:solidFill>
                  <a:srgbClr val="444444"/>
                </a:solidFill>
                <a:latin typeface="+mn-lt"/>
              </a:rPr>
              <a:t>Hickford</a:t>
            </a:r>
            <a:r>
              <a:rPr lang="en-GB" sz="800" i="1" dirty="0">
                <a:solidFill>
                  <a:srgbClr val="444444"/>
                </a:solidFill>
                <a:latin typeface="+mn-lt"/>
              </a:rPr>
              <a:t> et al. 2018; Pant et al. 2014)</a:t>
            </a:r>
          </a:p>
        </p:txBody>
      </p:sp>
    </p:spTree>
    <p:extLst>
      <p:ext uri="{BB962C8B-B14F-4D97-AF65-F5344CB8AC3E}">
        <p14:creationId xmlns:p14="http://schemas.microsoft.com/office/powerpoint/2010/main" val="19279748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7C0C099-5DE3-0EF8-5FB0-02105D7972D3}"/>
            </a:ext>
          </a:extLst>
        </p:cNvPr>
        <p:cNvGrpSpPr/>
        <p:nvPr/>
      </p:nvGrpSpPr>
      <p:grpSpPr>
        <a:xfrm>
          <a:off x="0" y="0"/>
          <a:ext cx="0" cy="0"/>
          <a:chOff x="0" y="0"/>
          <a:chExt cx="0" cy="0"/>
        </a:xfrm>
      </p:grpSpPr>
      <p:sp>
        <p:nvSpPr>
          <p:cNvPr id="168" name="Google Shape;168;p13">
            <a:extLst>
              <a:ext uri="{FF2B5EF4-FFF2-40B4-BE49-F238E27FC236}">
                <a16:creationId xmlns:a16="http://schemas.microsoft.com/office/drawing/2014/main" id="{3438E789-08FD-E31C-3776-1616DC82511C}"/>
              </a:ext>
            </a:extLst>
          </p:cNvPr>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Infrastructure resilience</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p:txBody>
      </p:sp>
      <p:sp>
        <p:nvSpPr>
          <p:cNvPr id="167" name="Google Shape;167;p13">
            <a:extLst>
              <a:ext uri="{FF2B5EF4-FFF2-40B4-BE49-F238E27FC236}">
                <a16:creationId xmlns:a16="http://schemas.microsoft.com/office/drawing/2014/main" id="{DF2A26F8-F41F-5FC0-EE8B-D0D546523FAE}"/>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1.2 Key concepts and definitions</a:t>
            </a:r>
            <a:endParaRPr sz="2800" dirty="0">
              <a:solidFill>
                <a:srgbClr val="C00000"/>
              </a:solidFill>
            </a:endParaRPr>
          </a:p>
        </p:txBody>
      </p:sp>
      <p:sp>
        <p:nvSpPr>
          <p:cNvPr id="15" name="TextBox 14">
            <a:extLst>
              <a:ext uri="{FF2B5EF4-FFF2-40B4-BE49-F238E27FC236}">
                <a16:creationId xmlns:a16="http://schemas.microsoft.com/office/drawing/2014/main" id="{BB65A4E2-6061-B6DF-6EC9-4942DE0A49D2}"/>
              </a:ext>
            </a:extLst>
          </p:cNvPr>
          <p:cNvSpPr txBox="1"/>
          <p:nvPr/>
        </p:nvSpPr>
        <p:spPr>
          <a:xfrm>
            <a:off x="1566670" y="1843950"/>
            <a:ext cx="9058659" cy="3170099"/>
          </a:xfrm>
          <a:prstGeom prst="rect">
            <a:avLst/>
          </a:prstGeom>
          <a:solidFill>
            <a:schemeClr val="bg1"/>
          </a:solidFill>
          <a:ln w="28575">
            <a:solidFill>
              <a:srgbClr val="C00000"/>
            </a:solidFill>
          </a:ln>
        </p:spPr>
        <p:txBody>
          <a:bodyPr wrap="square" rtlCol="0">
            <a:spAutoFit/>
          </a:bodyPr>
          <a:lstStyle/>
          <a:p>
            <a:pPr algn="l"/>
            <a:r>
              <a:rPr lang="en-GB" sz="2000" dirty="0"/>
              <a:t>In the context of a network, two mechanisms by which all these aspects of resilience are enhanced include:</a:t>
            </a:r>
          </a:p>
          <a:p>
            <a:pPr algn="l"/>
            <a:endParaRPr lang="en-GB" sz="2000" dirty="0"/>
          </a:p>
          <a:p>
            <a:pPr marL="285750" indent="-285750" algn="l">
              <a:buFont typeface="Arial" panose="020B0604020202020204" pitchFamily="34" charset="0"/>
              <a:buChar char="•"/>
            </a:pPr>
            <a:r>
              <a:rPr lang="en-GB" sz="2000" b="1" dirty="0">
                <a:solidFill>
                  <a:srgbClr val="C00000"/>
                </a:solidFill>
              </a:rPr>
              <a:t>Robustness</a:t>
            </a:r>
            <a:r>
              <a:rPr lang="en-GB" sz="2000" dirty="0">
                <a:solidFill>
                  <a:srgbClr val="C00000"/>
                </a:solidFill>
              </a:rPr>
              <a:t>: </a:t>
            </a:r>
            <a:r>
              <a:rPr lang="en-GB" sz="2000" dirty="0"/>
              <a:t>When the network assets are built to absorb shocks and maintain function</a:t>
            </a:r>
          </a:p>
          <a:p>
            <a:pPr algn="l"/>
            <a:endParaRPr lang="en-GB" sz="2000" dirty="0"/>
          </a:p>
          <a:p>
            <a:pPr marL="285750" indent="-285750" algn="l">
              <a:buFont typeface="Arial" panose="020B0604020202020204" pitchFamily="34" charset="0"/>
              <a:buChar char="•"/>
            </a:pPr>
            <a:r>
              <a:rPr lang="en-GB" sz="2000" b="1" dirty="0">
                <a:solidFill>
                  <a:srgbClr val="C00000"/>
                </a:solidFill>
              </a:rPr>
              <a:t>Redundancies</a:t>
            </a:r>
            <a:r>
              <a:rPr lang="en-GB" sz="2000" dirty="0">
                <a:solidFill>
                  <a:srgbClr val="C00000"/>
                </a:solidFill>
              </a:rPr>
              <a:t>: </a:t>
            </a:r>
            <a:r>
              <a:rPr lang="en-GB" sz="2000" dirty="0"/>
              <a:t>When the networks have alternative routes within or connections with other networks to continue the services. For example, alternative routes can be used in road networks to bypass a damaged road, or electricity backup supply can be provided for networks that rely on a continuous supply of electricity.</a:t>
            </a:r>
          </a:p>
        </p:txBody>
      </p:sp>
      <p:sp>
        <p:nvSpPr>
          <p:cNvPr id="14" name="TextBox 13">
            <a:extLst>
              <a:ext uri="{FF2B5EF4-FFF2-40B4-BE49-F238E27FC236}">
                <a16:creationId xmlns:a16="http://schemas.microsoft.com/office/drawing/2014/main" id="{D981EE55-FEEC-4E5C-E725-F8F3B45160BC}"/>
              </a:ext>
            </a:extLst>
          </p:cNvPr>
          <p:cNvSpPr txBox="1"/>
          <p:nvPr/>
        </p:nvSpPr>
        <p:spPr>
          <a:xfrm>
            <a:off x="5527891" y="6188523"/>
            <a:ext cx="6094428" cy="215444"/>
          </a:xfrm>
          <a:prstGeom prst="rect">
            <a:avLst/>
          </a:prstGeom>
          <a:noFill/>
        </p:spPr>
        <p:txBody>
          <a:bodyPr wrap="square">
            <a:spAutoFit/>
          </a:bodyPr>
          <a:lstStyle/>
          <a:p>
            <a:pPr algn="r"/>
            <a:r>
              <a:rPr lang="en-GB" sz="800" i="1" dirty="0">
                <a:solidFill>
                  <a:srgbClr val="444444"/>
                </a:solidFill>
                <a:latin typeface="+mn-lt"/>
              </a:rPr>
              <a:t>(Hosseini, Barker, and Ramirez-Marquez 2016; </a:t>
            </a:r>
            <a:r>
              <a:rPr lang="en-GB" sz="800" i="1" dirty="0" err="1">
                <a:solidFill>
                  <a:srgbClr val="444444"/>
                </a:solidFill>
                <a:latin typeface="+mn-lt"/>
              </a:rPr>
              <a:t>Hickford</a:t>
            </a:r>
            <a:r>
              <a:rPr lang="en-GB" sz="800" i="1" dirty="0">
                <a:solidFill>
                  <a:srgbClr val="444444"/>
                </a:solidFill>
                <a:latin typeface="+mn-lt"/>
              </a:rPr>
              <a:t> et al. 2018; Pant et al. 2014)</a:t>
            </a:r>
          </a:p>
        </p:txBody>
      </p:sp>
    </p:spTree>
    <p:extLst>
      <p:ext uri="{BB962C8B-B14F-4D97-AF65-F5344CB8AC3E}">
        <p14:creationId xmlns:p14="http://schemas.microsoft.com/office/powerpoint/2010/main" val="24060654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r>
              <a:rPr lang="en-GB" sz="2000" dirty="0">
                <a:solidFill>
                  <a:schemeClr val="tx1"/>
                </a:solidFill>
              </a:rPr>
              <a:t>Infrastructure networks are interdependent multi-scale systems that deliver essential goods and services to various population segments, including households and businesses.  </a:t>
            </a: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r>
              <a:rPr lang="en-GB" sz="2000" dirty="0">
                <a:solidFill>
                  <a:schemeClr val="tx1"/>
                </a:solidFill>
              </a:rPr>
              <a:t>Concepts of hazard, exposure, and vulnerability in relation to infrastructure and how hierarchical structures contribute to risk propagation and cascading effects.  </a:t>
            </a: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r>
              <a:rPr lang="en-GB" sz="2000" dirty="0">
                <a:solidFill>
                  <a:schemeClr val="tx1"/>
                </a:solidFill>
              </a:rPr>
              <a:t>Definition and importance of resilience in quantifying failures and enhancing preparedness for risks.</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1.2 Key concepts and definitions</a:t>
            </a:r>
            <a:endParaRPr sz="2800" dirty="0">
              <a:solidFill>
                <a:srgbClr val="C00000"/>
              </a:solidFill>
            </a:endParaRPr>
          </a:p>
        </p:txBody>
      </p:sp>
    </p:spTree>
    <p:extLst>
      <p:ext uri="{BB962C8B-B14F-4D97-AF65-F5344CB8AC3E}">
        <p14:creationId xmlns:p14="http://schemas.microsoft.com/office/powerpoint/2010/main" val="2790404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indent="0" algn="l">
              <a:buNone/>
            </a:pPr>
            <a:r>
              <a:rPr lang="en-GB" sz="1100" b="0" i="0" dirty="0">
                <a:solidFill>
                  <a:schemeClr val="tx1"/>
                </a:solidFill>
                <a:effectLst/>
                <a:latin typeface="+mn-lt"/>
              </a:rPr>
              <a:t>Field, Christopher B, and Vicente R Barros. 2014. </a:t>
            </a:r>
            <a:r>
              <a:rPr lang="en-GB" sz="1100" b="0" i="1" dirty="0">
                <a:solidFill>
                  <a:schemeClr val="tx1"/>
                </a:solidFill>
                <a:effectLst/>
                <a:latin typeface="+mn-lt"/>
              </a:rPr>
              <a:t>Climate Change 2014–Impacts, Adaptation and Vulnerability: Regional Aspects</a:t>
            </a:r>
            <a:r>
              <a:rPr lang="en-GB" sz="1100" b="0" i="0" dirty="0">
                <a:solidFill>
                  <a:schemeClr val="tx1"/>
                </a:solidFill>
                <a:effectLst/>
                <a:latin typeface="+mn-lt"/>
              </a:rPr>
              <a:t>. Cambridge University Press.</a:t>
            </a:r>
          </a:p>
          <a:p>
            <a:pPr marL="0" indent="0" algn="l">
              <a:buNone/>
            </a:pPr>
            <a:r>
              <a:rPr lang="en-GB" sz="1100" b="0" i="0" dirty="0">
                <a:solidFill>
                  <a:schemeClr val="tx1"/>
                </a:solidFill>
                <a:effectLst/>
                <a:latin typeface="+mn-lt"/>
              </a:rPr>
              <a:t>Hall, J. W., M. Tran, A. </a:t>
            </a:r>
            <a:r>
              <a:rPr lang="en-GB" sz="1100" b="0" i="0" dirty="0" err="1">
                <a:solidFill>
                  <a:schemeClr val="tx1"/>
                </a:solidFill>
                <a:effectLst/>
                <a:latin typeface="+mn-lt"/>
              </a:rPr>
              <a:t>Hickford</a:t>
            </a:r>
            <a:r>
              <a:rPr lang="en-GB" sz="1100" b="0" i="0" dirty="0">
                <a:solidFill>
                  <a:schemeClr val="tx1"/>
                </a:solidFill>
                <a:effectLst/>
                <a:latin typeface="+mn-lt"/>
              </a:rPr>
              <a:t>, and R. Nicholls. 2016. </a:t>
            </a:r>
            <a:r>
              <a:rPr lang="en-GB" sz="1100" b="0" i="1" dirty="0">
                <a:solidFill>
                  <a:schemeClr val="tx1"/>
                </a:solidFill>
                <a:effectLst/>
                <a:latin typeface="+mn-lt"/>
              </a:rPr>
              <a:t>The future of national infrastructure: A systems-of-systems approach</a:t>
            </a:r>
            <a:r>
              <a:rPr lang="en-GB" sz="1100" b="0" i="0" dirty="0">
                <a:solidFill>
                  <a:schemeClr val="tx1"/>
                </a:solidFill>
                <a:effectLst/>
                <a:latin typeface="+mn-lt"/>
              </a:rPr>
              <a:t>. Cambridge: Cambridge University Press.</a:t>
            </a:r>
          </a:p>
          <a:p>
            <a:pPr marL="0" indent="0" algn="l">
              <a:buNone/>
            </a:pPr>
            <a:r>
              <a:rPr lang="en-GB" sz="1100" b="0" i="0" dirty="0" err="1">
                <a:solidFill>
                  <a:schemeClr val="tx1"/>
                </a:solidFill>
                <a:effectLst/>
                <a:latin typeface="+mn-lt"/>
              </a:rPr>
              <a:t>Hickford</a:t>
            </a:r>
            <a:r>
              <a:rPr lang="en-GB" sz="1100" b="0" i="0" dirty="0">
                <a:solidFill>
                  <a:schemeClr val="tx1"/>
                </a:solidFill>
                <a:effectLst/>
                <a:latin typeface="+mn-lt"/>
              </a:rPr>
              <a:t>, Adrian J, Simon P Blainey, Alejandro Ortega Hortelano, and Raghav Pant. 2011. “Resilience Engineering: Theory and Practice in Interdependent Infrastructure Systems.” </a:t>
            </a:r>
            <a:r>
              <a:rPr lang="en-GB" sz="1100" b="0" i="1" dirty="0">
                <a:solidFill>
                  <a:schemeClr val="tx1"/>
                </a:solidFill>
                <a:effectLst/>
                <a:latin typeface="+mn-lt"/>
              </a:rPr>
              <a:t>Environment Systems and Decisions</a:t>
            </a:r>
            <a:r>
              <a:rPr lang="en-GB" sz="1100" b="0" i="0" dirty="0">
                <a:solidFill>
                  <a:schemeClr val="tx1"/>
                </a:solidFill>
                <a:effectLst/>
                <a:latin typeface="+mn-lt"/>
              </a:rPr>
              <a:t> 38 (3): 278–91.</a:t>
            </a:r>
          </a:p>
          <a:p>
            <a:pPr marL="0" indent="0" algn="l">
              <a:buNone/>
            </a:pPr>
            <a:r>
              <a:rPr lang="en-GB" sz="1100" b="0" i="0" dirty="0">
                <a:solidFill>
                  <a:schemeClr val="tx1"/>
                </a:solidFill>
                <a:effectLst/>
                <a:latin typeface="+mn-lt"/>
              </a:rPr>
              <a:t>Hosseini, </a:t>
            </a:r>
            <a:r>
              <a:rPr lang="en-GB" sz="1100" b="0" i="0" dirty="0" err="1">
                <a:solidFill>
                  <a:schemeClr val="tx1"/>
                </a:solidFill>
                <a:effectLst/>
                <a:latin typeface="+mn-lt"/>
              </a:rPr>
              <a:t>Seyedmohsen</a:t>
            </a:r>
            <a:r>
              <a:rPr lang="en-GB" sz="1100" b="0" i="0" dirty="0">
                <a:solidFill>
                  <a:schemeClr val="tx1"/>
                </a:solidFill>
                <a:effectLst/>
                <a:latin typeface="+mn-lt"/>
              </a:rPr>
              <a:t>, </a:t>
            </a:r>
            <a:r>
              <a:rPr lang="en-GB" sz="1100" b="0" i="0" dirty="0" err="1">
                <a:solidFill>
                  <a:schemeClr val="tx1"/>
                </a:solidFill>
                <a:effectLst/>
                <a:latin typeface="+mn-lt"/>
              </a:rPr>
              <a:t>Kash</a:t>
            </a:r>
            <a:r>
              <a:rPr lang="en-GB" sz="1100" b="0" i="0" dirty="0">
                <a:solidFill>
                  <a:schemeClr val="tx1"/>
                </a:solidFill>
                <a:effectLst/>
                <a:latin typeface="+mn-lt"/>
              </a:rPr>
              <a:t> Barker, and Jose E. Ramirez-Marquez. 2016. “A Review of Definitions and Measures of System Resilience.” </a:t>
            </a:r>
            <a:r>
              <a:rPr lang="en-GB" sz="1100" b="0" i="1" dirty="0">
                <a:solidFill>
                  <a:schemeClr val="tx1"/>
                </a:solidFill>
                <a:effectLst/>
                <a:latin typeface="+mn-lt"/>
              </a:rPr>
              <a:t>Reliability Engineering &amp; System Safety</a:t>
            </a:r>
            <a:r>
              <a:rPr lang="en-GB" sz="1100" b="0" i="0" dirty="0">
                <a:solidFill>
                  <a:schemeClr val="tx1"/>
                </a:solidFill>
                <a:effectLst/>
                <a:latin typeface="+mn-lt"/>
              </a:rPr>
              <a:t> 145: 47–61. https://doi.org/</a:t>
            </a:r>
            <a:r>
              <a:rPr lang="en-GB" sz="1100" b="0" i="0" u="none" strike="noStrike" dirty="0">
                <a:solidFill>
                  <a:schemeClr val="tx1"/>
                </a:solidFill>
                <a:effectLst/>
                <a:latin typeface="+mn-lt"/>
                <a:hlinkClick r:id="rId3">
                  <a:extLst>
                    <a:ext uri="{A12FA001-AC4F-418D-AE19-62706E023703}">
                      <ahyp:hlinkClr xmlns:ahyp="http://schemas.microsoft.com/office/drawing/2018/hyperlinkcolor" val="tx"/>
                    </a:ext>
                  </a:extLst>
                </a:hlinkClick>
              </a:rPr>
              <a:t>https://doi.org/10.1016/j.ress.2015.01.006</a:t>
            </a:r>
            <a:r>
              <a:rPr lang="en-GB" sz="1100" b="0" i="0" dirty="0">
                <a:solidFill>
                  <a:schemeClr val="tx1"/>
                </a:solidFill>
                <a:effectLst/>
                <a:latin typeface="+mn-lt"/>
              </a:rPr>
              <a:t>.</a:t>
            </a:r>
          </a:p>
          <a:p>
            <a:pPr marL="0" indent="0" algn="l">
              <a:buNone/>
            </a:pPr>
            <a:r>
              <a:rPr lang="en-GB" sz="1100" b="0" i="0" dirty="0">
                <a:solidFill>
                  <a:schemeClr val="tx1"/>
                </a:solidFill>
                <a:effectLst/>
                <a:latin typeface="+mn-lt"/>
              </a:rPr>
              <a:t>Mann, B. 2009. “Strategic Framework and Policy Statement on Improving the Resilience of Critical Infrastructure to Disruption from Natural Hazards.” </a:t>
            </a:r>
            <a:r>
              <a:rPr lang="en-GB" sz="1100" b="0" i="1" dirty="0">
                <a:solidFill>
                  <a:schemeClr val="tx1"/>
                </a:solidFill>
                <a:effectLst/>
                <a:latin typeface="+mn-lt"/>
              </a:rPr>
              <a:t>Cabinet Office, London&lt; Http://Www.cabinetoffice.gov.uk/Media/308367/Sfps-Consultation.pdf</a:t>
            </a:r>
            <a:r>
              <a:rPr lang="en-GB" sz="1100" b="0" i="0" dirty="0">
                <a:solidFill>
                  <a:schemeClr val="tx1"/>
                </a:solidFill>
                <a:effectLst/>
                <a:latin typeface="+mn-lt"/>
              </a:rPr>
              <a:t>.</a:t>
            </a:r>
          </a:p>
          <a:p>
            <a:pPr marL="0" indent="0" algn="l">
              <a:buNone/>
            </a:pPr>
            <a:r>
              <a:rPr lang="en-GB" sz="1100" b="0" i="0" dirty="0">
                <a:solidFill>
                  <a:schemeClr val="tx1"/>
                </a:solidFill>
                <a:effectLst/>
                <a:latin typeface="+mn-lt"/>
              </a:rPr>
              <a:t>Oppenheimer, Michael, Maximiliano Campos, Rachel Warren, </a:t>
            </a:r>
            <a:r>
              <a:rPr lang="en-GB" sz="1100" b="0" i="0" dirty="0" err="1">
                <a:solidFill>
                  <a:schemeClr val="tx1"/>
                </a:solidFill>
                <a:effectLst/>
                <a:latin typeface="+mn-lt"/>
              </a:rPr>
              <a:t>Joern</a:t>
            </a:r>
            <a:r>
              <a:rPr lang="en-GB" sz="1100" b="0" i="0" dirty="0">
                <a:solidFill>
                  <a:schemeClr val="tx1"/>
                </a:solidFill>
                <a:effectLst/>
                <a:latin typeface="+mn-lt"/>
              </a:rPr>
              <a:t> </a:t>
            </a:r>
            <a:r>
              <a:rPr lang="en-GB" sz="1100" b="0" i="0" dirty="0" err="1">
                <a:solidFill>
                  <a:schemeClr val="tx1"/>
                </a:solidFill>
                <a:effectLst/>
                <a:latin typeface="+mn-lt"/>
              </a:rPr>
              <a:t>Birkmann</a:t>
            </a:r>
            <a:r>
              <a:rPr lang="en-GB" sz="1100" b="0" i="0" dirty="0">
                <a:solidFill>
                  <a:schemeClr val="tx1"/>
                </a:solidFill>
                <a:effectLst/>
                <a:latin typeface="+mn-lt"/>
              </a:rPr>
              <a:t>, George </a:t>
            </a:r>
            <a:r>
              <a:rPr lang="en-GB" sz="1100" b="0" i="0" dirty="0" err="1">
                <a:solidFill>
                  <a:schemeClr val="tx1"/>
                </a:solidFill>
                <a:effectLst/>
                <a:latin typeface="+mn-lt"/>
              </a:rPr>
              <a:t>Luber</a:t>
            </a:r>
            <a:r>
              <a:rPr lang="en-GB" sz="1100" b="0" i="0" dirty="0">
                <a:solidFill>
                  <a:schemeClr val="tx1"/>
                </a:solidFill>
                <a:effectLst/>
                <a:latin typeface="+mn-lt"/>
              </a:rPr>
              <a:t>, Brian O’Neill, Kiyoshi Takahashi, et al. 2015. “Emergent Risks and Key Vulnerabilities.” In </a:t>
            </a:r>
            <a:r>
              <a:rPr lang="en-GB" sz="1100" b="0" i="1" dirty="0">
                <a:solidFill>
                  <a:schemeClr val="tx1"/>
                </a:solidFill>
                <a:effectLst/>
                <a:latin typeface="+mn-lt"/>
              </a:rPr>
              <a:t>Climate Change 2014 Impacts, Adaptation and Vulnerability: Part a: Global and Sectoral Aspects</a:t>
            </a:r>
            <a:r>
              <a:rPr lang="en-GB" sz="1100" b="0" i="0" dirty="0">
                <a:solidFill>
                  <a:schemeClr val="tx1"/>
                </a:solidFill>
                <a:effectLst/>
                <a:latin typeface="+mn-lt"/>
              </a:rPr>
              <a:t>, 1039–1100. Cambridge University Press.</a:t>
            </a:r>
          </a:p>
          <a:p>
            <a:pPr marL="0" indent="0" algn="l">
              <a:buNone/>
            </a:pPr>
            <a:r>
              <a:rPr lang="en-GB" sz="1100" b="0" i="0" dirty="0">
                <a:solidFill>
                  <a:schemeClr val="tx1"/>
                </a:solidFill>
                <a:effectLst/>
                <a:latin typeface="+mn-lt"/>
              </a:rPr>
              <a:t>Pant, Raghav, </a:t>
            </a:r>
            <a:r>
              <a:rPr lang="en-GB" sz="1100" b="0" i="0" dirty="0" err="1">
                <a:solidFill>
                  <a:schemeClr val="tx1"/>
                </a:solidFill>
                <a:effectLst/>
                <a:latin typeface="+mn-lt"/>
              </a:rPr>
              <a:t>Kash</a:t>
            </a:r>
            <a:r>
              <a:rPr lang="en-GB" sz="1100" b="0" i="0" dirty="0">
                <a:solidFill>
                  <a:schemeClr val="tx1"/>
                </a:solidFill>
                <a:effectLst/>
                <a:latin typeface="+mn-lt"/>
              </a:rPr>
              <a:t> Barker, Jose Emmanuel Ramirez-Marquez, and Claudio M. Rocco. 2014. “Stochastic Measures of Resilience and Their Application to Container Terminals.” </a:t>
            </a:r>
            <a:r>
              <a:rPr lang="en-GB" sz="1100" b="0" i="1" dirty="0">
                <a:solidFill>
                  <a:schemeClr val="tx1"/>
                </a:solidFill>
                <a:effectLst/>
                <a:latin typeface="+mn-lt"/>
              </a:rPr>
              <a:t>Computers &amp; Industrial Engineering</a:t>
            </a:r>
            <a:r>
              <a:rPr lang="en-GB" sz="1100" b="0" i="0" dirty="0">
                <a:solidFill>
                  <a:schemeClr val="tx1"/>
                </a:solidFill>
                <a:effectLst/>
                <a:latin typeface="+mn-lt"/>
              </a:rPr>
              <a:t> 70: 183–94. https://doi.org/</a:t>
            </a:r>
            <a:r>
              <a:rPr lang="en-GB" sz="1100" b="0" i="0" u="none" strike="noStrike" dirty="0">
                <a:solidFill>
                  <a:schemeClr val="tx1"/>
                </a:solidFill>
                <a:effectLst/>
                <a:latin typeface="+mn-lt"/>
                <a:hlinkClick r:id="rId4">
                  <a:extLst>
                    <a:ext uri="{A12FA001-AC4F-418D-AE19-62706E023703}">
                      <ahyp:hlinkClr xmlns:ahyp="http://schemas.microsoft.com/office/drawing/2018/hyperlinkcolor" val="tx"/>
                    </a:ext>
                  </a:extLst>
                </a:hlinkClick>
              </a:rPr>
              <a:t>https://doi.org/10.1016/j.cie.2014.01.017</a:t>
            </a:r>
            <a:r>
              <a:rPr lang="en-GB" sz="1100" b="0" i="0" dirty="0">
                <a:solidFill>
                  <a:schemeClr val="tx1"/>
                </a:solidFill>
                <a:effectLst/>
                <a:latin typeface="+mn-lt"/>
              </a:rPr>
              <a:t>.</a:t>
            </a:r>
          </a:p>
          <a:p>
            <a:pPr marL="0" indent="0" algn="l">
              <a:buNone/>
            </a:pPr>
            <a:r>
              <a:rPr lang="en-GB" sz="1100" b="0" i="0" dirty="0">
                <a:solidFill>
                  <a:schemeClr val="tx1"/>
                </a:solidFill>
                <a:effectLst/>
                <a:latin typeface="+mn-lt"/>
              </a:rPr>
              <a:t>Pant, Raghav, Scott Thacker, Jim W Hall, David Alderson, and Stuart Barr. 2011. “Critical Infrastructure Impact Assessment Due to Flood Exposure.” </a:t>
            </a:r>
            <a:r>
              <a:rPr lang="en-GB" sz="1100" b="0" i="1" dirty="0">
                <a:solidFill>
                  <a:schemeClr val="tx1"/>
                </a:solidFill>
                <a:effectLst/>
                <a:latin typeface="+mn-lt"/>
              </a:rPr>
              <a:t>Journal of Flood Risk Management</a:t>
            </a:r>
            <a:r>
              <a:rPr lang="en-GB" sz="1100" b="0" i="0" dirty="0">
                <a:solidFill>
                  <a:schemeClr val="tx1"/>
                </a:solidFill>
                <a:effectLst/>
                <a:latin typeface="+mn-lt"/>
              </a:rPr>
              <a:t> 11 (1): 22–33.</a:t>
            </a:r>
          </a:p>
          <a:p>
            <a:pPr marL="0" indent="0" algn="l">
              <a:buNone/>
            </a:pPr>
            <a:r>
              <a:rPr lang="en-GB" sz="1100" b="0" i="0" dirty="0">
                <a:solidFill>
                  <a:schemeClr val="tx1"/>
                </a:solidFill>
                <a:effectLst/>
                <a:latin typeface="+mn-lt"/>
              </a:rPr>
              <a:t>Rinaldi, S. M., J. P. </a:t>
            </a:r>
            <a:r>
              <a:rPr lang="en-GB" sz="1100" b="0" i="0" dirty="0" err="1">
                <a:solidFill>
                  <a:schemeClr val="tx1"/>
                </a:solidFill>
                <a:effectLst/>
                <a:latin typeface="+mn-lt"/>
              </a:rPr>
              <a:t>Peerenboom</a:t>
            </a:r>
            <a:r>
              <a:rPr lang="en-GB" sz="1100" b="0" i="0" dirty="0">
                <a:solidFill>
                  <a:schemeClr val="tx1"/>
                </a:solidFill>
                <a:effectLst/>
                <a:latin typeface="+mn-lt"/>
              </a:rPr>
              <a:t>, and T. K. Kelly. 2001. “Identifying, Understanding, and </a:t>
            </a:r>
            <a:r>
              <a:rPr lang="en-GB" sz="1100" b="0" i="0" dirty="0" err="1">
                <a:solidFill>
                  <a:schemeClr val="tx1"/>
                </a:solidFill>
                <a:effectLst/>
                <a:latin typeface="+mn-lt"/>
              </a:rPr>
              <a:t>Analyzing</a:t>
            </a:r>
            <a:r>
              <a:rPr lang="en-GB" sz="1100" b="0" i="0" dirty="0">
                <a:solidFill>
                  <a:schemeClr val="tx1"/>
                </a:solidFill>
                <a:effectLst/>
                <a:latin typeface="+mn-lt"/>
              </a:rPr>
              <a:t> Critical Infrastructure Interdependencies.” </a:t>
            </a:r>
            <a:r>
              <a:rPr lang="en-GB" sz="1100" b="0" i="1" dirty="0">
                <a:solidFill>
                  <a:schemeClr val="tx1"/>
                </a:solidFill>
                <a:effectLst/>
                <a:latin typeface="+mn-lt"/>
              </a:rPr>
              <a:t>IEEE Control Systems Magazine</a:t>
            </a:r>
            <a:r>
              <a:rPr lang="en-GB" sz="1100" b="0" i="0" dirty="0">
                <a:solidFill>
                  <a:schemeClr val="tx1"/>
                </a:solidFill>
                <a:effectLst/>
                <a:latin typeface="+mn-lt"/>
              </a:rPr>
              <a:t> 21 (6): 11–25. </a:t>
            </a:r>
            <a:r>
              <a:rPr lang="en-GB" sz="1100" b="0" i="0" u="none" strike="noStrike" dirty="0">
                <a:solidFill>
                  <a:schemeClr val="tx1"/>
                </a:solidFill>
                <a:effectLst/>
                <a:latin typeface="+mn-lt"/>
                <a:hlinkClick r:id="rId5">
                  <a:extLst>
                    <a:ext uri="{A12FA001-AC4F-418D-AE19-62706E023703}">
                      <ahyp:hlinkClr xmlns:ahyp="http://schemas.microsoft.com/office/drawing/2018/hyperlinkcolor" val="tx"/>
                    </a:ext>
                  </a:extLst>
                </a:hlinkClick>
              </a:rPr>
              <a:t>https://doi.org/10.1109/37.969131</a:t>
            </a:r>
            <a:r>
              <a:rPr lang="en-GB" sz="1100" b="0" i="0" dirty="0">
                <a:solidFill>
                  <a:schemeClr val="tx1"/>
                </a:solidFill>
                <a:effectLst/>
                <a:latin typeface="+mn-lt"/>
              </a:rPr>
              <a:t>.</a:t>
            </a:r>
          </a:p>
          <a:p>
            <a:pPr marL="0" indent="0" algn="l">
              <a:buNone/>
            </a:pPr>
            <a:r>
              <a:rPr lang="en-GB" sz="1100" b="0" i="0" dirty="0">
                <a:solidFill>
                  <a:schemeClr val="tx1"/>
                </a:solidFill>
                <a:effectLst/>
                <a:latin typeface="+mn-lt"/>
              </a:rPr>
              <a:t>Thacker, Scott, Raghav Pant, and Jim W. Hall. 2017. “System-of-Systems Formulation and Disruption Analysis for Multi-Scale Critical National Infrastructures.” </a:t>
            </a:r>
            <a:r>
              <a:rPr lang="en-GB" sz="1100" b="0" i="1" dirty="0">
                <a:solidFill>
                  <a:schemeClr val="tx1"/>
                </a:solidFill>
                <a:effectLst/>
                <a:latin typeface="+mn-lt"/>
              </a:rPr>
              <a:t>Reliability Engineering &amp; System Safety</a:t>
            </a:r>
            <a:r>
              <a:rPr lang="en-GB" sz="1100" b="0" i="0" dirty="0">
                <a:solidFill>
                  <a:schemeClr val="tx1"/>
                </a:solidFill>
                <a:effectLst/>
                <a:latin typeface="+mn-lt"/>
              </a:rPr>
              <a:t> 167: 30–41. https://doi.org/</a:t>
            </a:r>
            <a:r>
              <a:rPr lang="en-GB" sz="1100" b="0" i="0" u="none" strike="noStrike" dirty="0">
                <a:solidFill>
                  <a:schemeClr val="tx1"/>
                </a:solidFill>
                <a:effectLst/>
                <a:latin typeface="+mn-lt"/>
                <a:hlinkClick r:id="rId6">
                  <a:extLst>
                    <a:ext uri="{A12FA001-AC4F-418D-AE19-62706E023703}">
                      <ahyp:hlinkClr xmlns:ahyp="http://schemas.microsoft.com/office/drawing/2018/hyperlinkcolor" val="tx"/>
                    </a:ext>
                  </a:extLst>
                </a:hlinkClick>
              </a:rPr>
              <a:t>https://doi.org/10.1016/j.ress.2017.04.023</a:t>
            </a:r>
            <a:r>
              <a:rPr lang="en-GB" sz="1100" b="0" i="0" dirty="0">
                <a:solidFill>
                  <a:schemeClr val="tx1"/>
                </a:solidFill>
                <a:effectLst/>
                <a:latin typeface="+mn-lt"/>
              </a:rPr>
              <a:t>.</a:t>
            </a:r>
          </a:p>
          <a:p>
            <a:pPr marL="0" indent="0" algn="l">
              <a:buNone/>
            </a:pPr>
            <a:r>
              <a:rPr lang="en-GB" sz="1100" b="0" i="0" dirty="0">
                <a:solidFill>
                  <a:schemeClr val="tx1"/>
                </a:solidFill>
                <a:effectLst/>
                <a:latin typeface="+mn-lt"/>
              </a:rPr>
              <a:t>Watts, Duncan J. 2002. “A Simple Model of Global Cascades on Random Networks.” </a:t>
            </a:r>
            <a:r>
              <a:rPr lang="en-GB" sz="1100" b="0" i="1" dirty="0">
                <a:solidFill>
                  <a:schemeClr val="tx1"/>
                </a:solidFill>
                <a:effectLst/>
                <a:latin typeface="+mn-lt"/>
              </a:rPr>
              <a:t>Proceedings of the National Academy of Sciences</a:t>
            </a:r>
            <a:r>
              <a:rPr lang="en-GB" sz="1100" b="0" i="0" dirty="0">
                <a:solidFill>
                  <a:schemeClr val="tx1"/>
                </a:solidFill>
                <a:effectLst/>
                <a:latin typeface="+mn-lt"/>
              </a:rPr>
              <a:t> 99 (9): 5766–71.</a:t>
            </a:r>
          </a:p>
          <a:p>
            <a:pPr marL="0" lvl="0" indent="0" algn="l" rtl="0">
              <a:lnSpc>
                <a:spcPct val="90000"/>
              </a:lnSpc>
              <a:spcBef>
                <a:spcPts val="0"/>
              </a:spcBef>
              <a:spcAft>
                <a:spcPts val="0"/>
              </a:spcAft>
              <a:buClr>
                <a:schemeClr val="dk1"/>
              </a:buClr>
              <a:buSzPts val="2800"/>
              <a:buNone/>
            </a:pPr>
            <a:endParaRPr lang="en-GB" sz="12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1.2 Key concepts and definitions</a:t>
            </a:r>
            <a:endParaRPr sz="2800" dirty="0">
              <a:solidFill>
                <a:srgbClr val="C00000"/>
              </a:solidFill>
            </a:endParaRPr>
          </a:p>
        </p:txBody>
      </p:sp>
    </p:spTree>
    <p:extLst>
      <p:ext uri="{BB962C8B-B14F-4D97-AF65-F5344CB8AC3E}">
        <p14:creationId xmlns:p14="http://schemas.microsoft.com/office/powerpoint/2010/main" val="3061992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4770748"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t>How to represent and model different hazards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Introduce the concept of hazard exceedance probabilities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Discuss the process of generating loss-probability curves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Show how to calculate expected risks for discrete probabilities and losses</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1.3 </a:t>
            </a:r>
            <a:r>
              <a:rPr lang="en-GB" dirty="0">
                <a:solidFill>
                  <a:srgbClr val="C00000"/>
                </a:solidFill>
              </a:rPr>
              <a:t> Characterising hazards and risk calculations for infrastructure networks</a:t>
            </a:r>
            <a:endParaRPr lang="sv-SE" dirty="0">
              <a:solidFill>
                <a:srgbClr val="C00000"/>
              </a:solidFill>
            </a:endParaRPr>
          </a:p>
        </p:txBody>
      </p:sp>
      <p:pic>
        <p:nvPicPr>
          <p:cNvPr id="4" name="Picture 3">
            <a:extLst>
              <a:ext uri="{FF2B5EF4-FFF2-40B4-BE49-F238E27FC236}">
                <a16:creationId xmlns:a16="http://schemas.microsoft.com/office/drawing/2014/main" id="{06BA20CA-84F3-41F7-A7B0-33901230F15C}"/>
              </a:ext>
            </a:extLst>
          </p:cNvPr>
          <p:cNvPicPr>
            <a:picLocks noChangeAspect="1"/>
          </p:cNvPicPr>
          <p:nvPr/>
        </p:nvPicPr>
        <p:blipFill>
          <a:blip r:embed="rId3"/>
          <a:stretch>
            <a:fillRect/>
          </a:stretch>
        </p:blipFill>
        <p:spPr>
          <a:xfrm>
            <a:off x="6665414" y="1231900"/>
            <a:ext cx="3176174" cy="4764261"/>
          </a:xfrm>
          <a:prstGeom prst="rect">
            <a:avLst/>
          </a:prstGeom>
        </p:spPr>
      </p:pic>
    </p:spTree>
    <p:extLst>
      <p:ext uri="{BB962C8B-B14F-4D97-AF65-F5344CB8AC3E}">
        <p14:creationId xmlns:p14="http://schemas.microsoft.com/office/powerpoint/2010/main" val="29854321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F68FAED-5A92-78D9-D812-AB4181AD72D0}"/>
            </a:ext>
          </a:extLst>
        </p:cNvPr>
        <p:cNvGrpSpPr/>
        <p:nvPr/>
      </p:nvGrpSpPr>
      <p:grpSpPr>
        <a:xfrm>
          <a:off x="0" y="0"/>
          <a:ext cx="0" cy="0"/>
          <a:chOff x="0" y="0"/>
          <a:chExt cx="0" cy="0"/>
        </a:xfrm>
      </p:grpSpPr>
      <p:sp>
        <p:nvSpPr>
          <p:cNvPr id="168" name="Google Shape;168;p13">
            <a:extLst>
              <a:ext uri="{FF2B5EF4-FFF2-40B4-BE49-F238E27FC236}">
                <a16:creationId xmlns:a16="http://schemas.microsoft.com/office/drawing/2014/main" id="{9A7EDE13-879D-5969-11A7-614DB130ACE6}"/>
              </a:ext>
            </a:extLst>
          </p:cNvPr>
          <p:cNvSpPr txBox="1">
            <a:spLocks noGrp="1"/>
          </p:cNvSpPr>
          <p:nvPr>
            <p:ph idx="1"/>
          </p:nvPr>
        </p:nvSpPr>
        <p:spPr>
          <a:xfrm>
            <a:off x="838200" y="1231900"/>
            <a:ext cx="4770748"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Hazards representation</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p:txBody>
      </p:sp>
      <p:sp>
        <p:nvSpPr>
          <p:cNvPr id="167" name="Google Shape;167;p13">
            <a:extLst>
              <a:ext uri="{FF2B5EF4-FFF2-40B4-BE49-F238E27FC236}">
                <a16:creationId xmlns:a16="http://schemas.microsoft.com/office/drawing/2014/main" id="{FEBF28DD-089C-092C-FDB6-D0E9E9A61B61}"/>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1.3 </a:t>
            </a:r>
            <a:r>
              <a:rPr lang="en-GB" dirty="0">
                <a:solidFill>
                  <a:srgbClr val="C00000"/>
                </a:solidFill>
              </a:rPr>
              <a:t> Characterising hazards and risk calculations for infrastructure networks</a:t>
            </a:r>
            <a:endParaRPr lang="sv-SE" dirty="0">
              <a:solidFill>
                <a:srgbClr val="C00000"/>
              </a:solidFill>
            </a:endParaRPr>
          </a:p>
        </p:txBody>
      </p:sp>
      <p:pic>
        <p:nvPicPr>
          <p:cNvPr id="15" name="Picture 14">
            <a:extLst>
              <a:ext uri="{FF2B5EF4-FFF2-40B4-BE49-F238E27FC236}">
                <a16:creationId xmlns:a16="http://schemas.microsoft.com/office/drawing/2014/main" id="{426EAF44-2975-10D8-936B-BCEC10292660}"/>
              </a:ext>
            </a:extLst>
          </p:cNvPr>
          <p:cNvPicPr>
            <a:picLocks noChangeAspect="1"/>
          </p:cNvPicPr>
          <p:nvPr/>
        </p:nvPicPr>
        <p:blipFill>
          <a:blip r:embed="rId3"/>
          <a:stretch>
            <a:fillRect/>
          </a:stretch>
        </p:blipFill>
        <p:spPr>
          <a:xfrm>
            <a:off x="2341837" y="1336675"/>
            <a:ext cx="9516788" cy="5391234"/>
          </a:xfrm>
          <a:prstGeom prst="rect">
            <a:avLst/>
          </a:prstGeom>
        </p:spPr>
      </p:pic>
      <p:sp>
        <p:nvSpPr>
          <p:cNvPr id="13" name="TextBox 5">
            <a:extLst>
              <a:ext uri="{FF2B5EF4-FFF2-40B4-BE49-F238E27FC236}">
                <a16:creationId xmlns:a16="http://schemas.microsoft.com/office/drawing/2014/main" id="{DC573BF0-7501-8C76-219B-E6490B70A894}"/>
              </a:ext>
            </a:extLst>
          </p:cNvPr>
          <p:cNvSpPr txBox="1"/>
          <p:nvPr/>
        </p:nvSpPr>
        <p:spPr>
          <a:xfrm>
            <a:off x="838201" y="1710417"/>
            <a:ext cx="5257800" cy="13234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600" dirty="0">
                <a:cs typeface="Arial"/>
              </a:rPr>
              <a:t>Raster format - a 2D grid where each grid cell has a value</a:t>
            </a:r>
          </a:p>
          <a:p>
            <a:pPr marL="285750" indent="-285750">
              <a:buFont typeface="Arial" panose="020B0604020202020204" pitchFamily="34" charset="0"/>
              <a:buChar char="•"/>
            </a:pPr>
            <a:r>
              <a:rPr lang="en-US" sz="1600" dirty="0">
                <a:cs typeface="Arial"/>
              </a:rPr>
              <a:t>For floods this is often maximum flood depth (in meters)</a:t>
            </a:r>
          </a:p>
          <a:p>
            <a:pPr marL="285750" indent="-285750">
              <a:buFont typeface="Arial" panose="020B0604020202020204" pitchFamily="34" charset="0"/>
              <a:buChar char="•"/>
            </a:pPr>
            <a:r>
              <a:rPr lang="en-US" sz="1600" dirty="0">
                <a:cs typeface="Arial"/>
              </a:rPr>
              <a:t>For storms could be maximum sustained wind speed (or maximum 30s gust) at 10m above the ground (in meters/second)</a:t>
            </a:r>
          </a:p>
        </p:txBody>
      </p:sp>
    </p:spTree>
    <p:extLst>
      <p:ext uri="{BB962C8B-B14F-4D97-AF65-F5344CB8AC3E}">
        <p14:creationId xmlns:p14="http://schemas.microsoft.com/office/powerpoint/2010/main" val="18654695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CC58AA0-2CB9-E43D-8648-C0A07B9B5F3E}"/>
            </a:ext>
          </a:extLst>
        </p:cNvPr>
        <p:cNvGrpSpPr/>
        <p:nvPr/>
      </p:nvGrpSpPr>
      <p:grpSpPr>
        <a:xfrm>
          <a:off x="0" y="0"/>
          <a:ext cx="0" cy="0"/>
          <a:chOff x="0" y="0"/>
          <a:chExt cx="0" cy="0"/>
        </a:xfrm>
      </p:grpSpPr>
      <p:sp>
        <p:nvSpPr>
          <p:cNvPr id="168" name="Google Shape;168;p13">
            <a:extLst>
              <a:ext uri="{FF2B5EF4-FFF2-40B4-BE49-F238E27FC236}">
                <a16:creationId xmlns:a16="http://schemas.microsoft.com/office/drawing/2014/main" id="{A12E0927-9B46-6830-9ABA-FC8EA1B1E72A}"/>
              </a:ext>
            </a:extLst>
          </p:cNvPr>
          <p:cNvSpPr txBox="1">
            <a:spLocks noGrp="1"/>
          </p:cNvSpPr>
          <p:nvPr>
            <p:ph idx="1"/>
          </p:nvPr>
        </p:nvSpPr>
        <p:spPr>
          <a:xfrm>
            <a:off x="838200" y="1231900"/>
            <a:ext cx="4770748"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Return periods and events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p:txBody>
      </p:sp>
      <p:sp>
        <p:nvSpPr>
          <p:cNvPr id="167" name="Google Shape;167;p13">
            <a:extLst>
              <a:ext uri="{FF2B5EF4-FFF2-40B4-BE49-F238E27FC236}">
                <a16:creationId xmlns:a16="http://schemas.microsoft.com/office/drawing/2014/main" id="{585DC721-2E5C-304D-B836-96E592C91E6D}"/>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1.3 </a:t>
            </a:r>
            <a:r>
              <a:rPr lang="en-GB" dirty="0">
                <a:solidFill>
                  <a:srgbClr val="C00000"/>
                </a:solidFill>
              </a:rPr>
              <a:t> Characterising hazards and risk calculations for infrastructure networks</a:t>
            </a:r>
            <a:endParaRPr lang="sv-SE" dirty="0">
              <a:solidFill>
                <a:srgbClr val="C00000"/>
              </a:solidFill>
            </a:endParaRPr>
          </a:p>
        </p:txBody>
      </p:sp>
      <p:sp>
        <p:nvSpPr>
          <p:cNvPr id="2" name="Slide Number Placeholder 1">
            <a:extLst>
              <a:ext uri="{FF2B5EF4-FFF2-40B4-BE49-F238E27FC236}">
                <a16:creationId xmlns:a16="http://schemas.microsoft.com/office/drawing/2014/main" id="{B6A31BA7-A5E4-A6C2-C11F-75600D8ABDC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27</a:t>
            </a:fld>
            <a:endParaRPr lang="sv-SE" sz="1000" b="1">
              <a:solidFill>
                <a:schemeClr val="bg1"/>
              </a:solidFill>
            </a:endParaRPr>
          </a:p>
        </p:txBody>
      </p:sp>
      <p:sp>
        <p:nvSpPr>
          <p:cNvPr id="3" name="TextBox 5">
            <a:extLst>
              <a:ext uri="{FF2B5EF4-FFF2-40B4-BE49-F238E27FC236}">
                <a16:creationId xmlns:a16="http://schemas.microsoft.com/office/drawing/2014/main" id="{4B2B4DDB-FA0A-4322-521E-894F95AA2FA5}"/>
              </a:ext>
            </a:extLst>
          </p:cNvPr>
          <p:cNvSpPr txBox="1"/>
          <p:nvPr/>
        </p:nvSpPr>
        <p:spPr>
          <a:xfrm>
            <a:off x="838200" y="1576318"/>
            <a:ext cx="4981575" cy="520142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1600" dirty="0">
                <a:ea typeface="Calibri"/>
                <a:cs typeface="Arial"/>
              </a:rPr>
              <a:t>S</a:t>
            </a:r>
            <a:r>
              <a:rPr lang="en-GB" sz="1600" dirty="0">
                <a:effectLst/>
                <a:ea typeface="Calibri"/>
                <a:cs typeface="Arial"/>
              </a:rPr>
              <a:t>everity of a hazard scenario, such as a flood, is typically communicated through either the </a:t>
            </a:r>
            <a:r>
              <a:rPr lang="en-GB" sz="1600" b="1" dirty="0">
                <a:effectLst/>
                <a:ea typeface="Calibri"/>
                <a:cs typeface="Arial"/>
              </a:rPr>
              <a:t>annual exceedance probability</a:t>
            </a:r>
            <a:r>
              <a:rPr lang="en-GB" sz="1600" dirty="0">
                <a:effectLst/>
                <a:ea typeface="Calibri"/>
                <a:cs typeface="Arial"/>
              </a:rPr>
              <a:t> or the </a:t>
            </a:r>
            <a:r>
              <a:rPr lang="en-GB" sz="1600" b="1" dirty="0">
                <a:effectLst/>
                <a:ea typeface="Calibri"/>
                <a:cs typeface="Arial"/>
              </a:rPr>
              <a:t>return period</a:t>
            </a:r>
          </a:p>
          <a:p>
            <a:pPr marL="285750" indent="-285750">
              <a:buFont typeface="Arial" panose="020B0604020202020204" pitchFamily="34" charset="0"/>
              <a:buChar char="•"/>
            </a:pPr>
            <a:endParaRPr lang="en-GB" sz="1600" dirty="0">
              <a:ea typeface="Calibri" panose="020F0502020204030204" pitchFamily="34" charset="0"/>
              <a:cs typeface="Arial" panose="020B0604020202020204" pitchFamily="34" charset="0"/>
            </a:endParaRPr>
          </a:p>
          <a:p>
            <a:pPr lvl="1"/>
            <a:r>
              <a:rPr lang="en-GB" sz="1200" dirty="0">
                <a:ea typeface="Calibri"/>
                <a:cs typeface="Arial"/>
              </a:rPr>
              <a:t>"Commonly referenced return periods when assessing flood risk include:</a:t>
            </a:r>
            <a:endParaRPr lang="en-US" sz="1200" dirty="0">
              <a:ea typeface="Calibri"/>
              <a:cs typeface="Arial"/>
            </a:endParaRPr>
          </a:p>
          <a:p>
            <a:pPr marL="628650" lvl="1" indent="-171450">
              <a:buChar char="•"/>
            </a:pPr>
            <a:r>
              <a:rPr lang="en-GB" sz="1200" dirty="0">
                <a:ea typeface="Calibri"/>
                <a:cs typeface="Arial"/>
              </a:rPr>
              <a:t>1 in 30 year (3.33% annual exceedance probability)</a:t>
            </a:r>
          </a:p>
          <a:p>
            <a:pPr marL="628650" lvl="1" indent="-171450">
              <a:buChar char="•"/>
            </a:pPr>
            <a:r>
              <a:rPr lang="en-GB" sz="1200" dirty="0">
                <a:ea typeface="Calibri"/>
                <a:cs typeface="Arial"/>
              </a:rPr>
              <a:t>1 in 100 year (</a:t>
            </a:r>
            <a:r>
              <a:rPr lang="en-GB" sz="1200" dirty="0">
                <a:effectLst/>
                <a:ea typeface="Calibri"/>
                <a:cs typeface="Arial"/>
              </a:rPr>
              <a:t>1% annual exceedance probability</a:t>
            </a:r>
            <a:r>
              <a:rPr lang="en-GB" sz="1200" dirty="0">
                <a:ea typeface="Calibri"/>
                <a:cs typeface="Arial"/>
              </a:rPr>
              <a:t>)</a:t>
            </a:r>
          </a:p>
          <a:p>
            <a:pPr marL="628650" lvl="1" indent="-171450">
              <a:buChar char="•"/>
            </a:pPr>
            <a:r>
              <a:rPr lang="en-GB" sz="1200" dirty="0">
                <a:ea typeface="Calibri"/>
                <a:cs typeface="Arial"/>
              </a:rPr>
              <a:t>1 in 1000 year (0.1% annual exceedance probability)</a:t>
            </a:r>
          </a:p>
          <a:p>
            <a:pPr marL="742950" lvl="1" indent="-285750">
              <a:buFont typeface="Arial" panose="020B0604020202020204" pitchFamily="34" charset="0"/>
              <a:buChar char="•"/>
            </a:pPr>
            <a:endParaRPr lang="en-GB" sz="1200" dirty="0">
              <a:ea typeface="Calibri"/>
              <a:cs typeface="Arial"/>
            </a:endParaRPr>
          </a:p>
          <a:p>
            <a:pPr lvl="1"/>
            <a:r>
              <a:rPr lang="en-GB" sz="1200" dirty="0">
                <a:ea typeface="Calibri"/>
                <a:cs typeface="Arial"/>
              </a:rPr>
              <a:t>Unfortunately, many people are under the impression if they experience a 1-in-100-year flood, they will not experience another one like it for the next 99 years. However, this is not the case! In reality, </a:t>
            </a:r>
            <a:r>
              <a:rPr lang="en-GB" sz="1200" b="1" dirty="0">
                <a:ea typeface="Calibri"/>
                <a:cs typeface="Arial"/>
              </a:rPr>
              <a:t>the chance</a:t>
            </a:r>
            <a:r>
              <a:rPr lang="en-GB" sz="1200" b="1" dirty="0">
                <a:effectLst/>
                <a:ea typeface="Calibri"/>
                <a:cs typeface="Arial"/>
              </a:rPr>
              <a:t> of </a:t>
            </a:r>
            <a:r>
              <a:rPr lang="en-GB" sz="1200" b="1" dirty="0">
                <a:ea typeface="Calibri"/>
                <a:cs typeface="Arial"/>
              </a:rPr>
              <a:t>being flooded by a 1-in-100-year flood event is the same </a:t>
            </a:r>
            <a:r>
              <a:rPr lang="en-GB" sz="1200" b="1" dirty="0">
                <a:effectLst/>
                <a:ea typeface="Calibri"/>
                <a:cs typeface="Arial"/>
              </a:rPr>
              <a:t>in any given year</a:t>
            </a:r>
            <a:r>
              <a:rPr lang="en-GB" sz="1200" b="1" dirty="0">
                <a:ea typeface="Calibri"/>
                <a:cs typeface="Arial"/>
              </a:rPr>
              <a:t>: 1%</a:t>
            </a:r>
            <a:r>
              <a:rPr lang="en-GB" sz="1200" dirty="0">
                <a:ea typeface="Calibri"/>
                <a:cs typeface="Arial"/>
              </a:rPr>
              <a:t>"</a:t>
            </a:r>
            <a:endParaRPr lang="en-US" sz="1200" dirty="0">
              <a:ea typeface="Calibri"/>
              <a:cs typeface="Arial"/>
            </a:endParaRPr>
          </a:p>
          <a:p>
            <a:pPr lvl="1"/>
            <a:r>
              <a:rPr lang="en-GB" sz="1200" dirty="0">
                <a:ea typeface="Calibri"/>
                <a:cs typeface="Arial"/>
                <a:hlinkClick r:id="rId3"/>
              </a:rPr>
              <a:t>https://fpsenvironmental.co.uk/what-are-flood-return-periods/</a:t>
            </a:r>
            <a:r>
              <a:rPr lang="en-GB" sz="1200" dirty="0">
                <a:ea typeface="Calibri"/>
                <a:cs typeface="Arial"/>
              </a:rPr>
              <a:t> </a:t>
            </a:r>
            <a:endParaRPr lang="en-GB" dirty="0">
              <a:cs typeface="Arial" panose="020B0604020202020204"/>
            </a:endParaRPr>
          </a:p>
          <a:p>
            <a:pPr marL="285750" indent="-285750">
              <a:buFont typeface="Arial" panose="020B0604020202020204" pitchFamily="34" charset="0"/>
              <a:buChar char="•"/>
            </a:pPr>
            <a:endParaRPr lang="en-GB" sz="1600" dirty="0">
              <a:ea typeface="Calibri"/>
              <a:cs typeface="Arial"/>
            </a:endParaRPr>
          </a:p>
          <a:p>
            <a:pPr marL="285750" indent="-285750">
              <a:buFont typeface="Arial" panose="020B0604020202020204" pitchFamily="34" charset="0"/>
              <a:buChar char="•"/>
            </a:pPr>
            <a:r>
              <a:rPr lang="en-GB" sz="1600" dirty="0">
                <a:ea typeface="Calibri"/>
                <a:cs typeface="Arial"/>
              </a:rPr>
              <a:t>Return period maps show the </a:t>
            </a:r>
            <a:r>
              <a:rPr lang="en-GB" sz="1600" b="1" dirty="0">
                <a:ea typeface="Calibri"/>
                <a:cs typeface="Arial"/>
              </a:rPr>
              <a:t>intensity </a:t>
            </a:r>
            <a:r>
              <a:rPr lang="en-GB" sz="1600" dirty="0">
                <a:ea typeface="Calibri"/>
                <a:cs typeface="Arial"/>
              </a:rPr>
              <a:t>of a hazard that will be exceeded with the given probability in each grid cell, </a:t>
            </a:r>
            <a:r>
              <a:rPr lang="en-GB" sz="1600" b="1" dirty="0">
                <a:ea typeface="Calibri"/>
                <a:cs typeface="Arial"/>
              </a:rPr>
              <a:t>independently </a:t>
            </a:r>
            <a:r>
              <a:rPr lang="en-GB" sz="1600" dirty="0">
                <a:ea typeface="Calibri"/>
                <a:cs typeface="Arial"/>
              </a:rPr>
              <a:t>of neighbouring or distant cells: the whole map </a:t>
            </a:r>
            <a:r>
              <a:rPr lang="en-GB" sz="1600" b="1" dirty="0">
                <a:ea typeface="Calibri"/>
                <a:cs typeface="Arial"/>
              </a:rPr>
              <a:t>does not represent </a:t>
            </a:r>
            <a:r>
              <a:rPr lang="en-GB" sz="1600" dirty="0">
                <a:ea typeface="Calibri"/>
                <a:cs typeface="Arial"/>
              </a:rPr>
              <a:t>a realistic event.</a:t>
            </a:r>
          </a:p>
          <a:p>
            <a:pPr marL="285750" indent="-285750">
              <a:buFont typeface="Arial" panose="020B0604020202020204" pitchFamily="34" charset="0"/>
              <a:buChar char="•"/>
            </a:pPr>
            <a:endParaRPr lang="en-US" sz="1600" dirty="0">
              <a:cs typeface="Arial"/>
            </a:endParaRPr>
          </a:p>
        </p:txBody>
      </p:sp>
      <p:grpSp>
        <p:nvGrpSpPr>
          <p:cNvPr id="4" name="Gruppieren 29">
            <a:extLst>
              <a:ext uri="{FF2B5EF4-FFF2-40B4-BE49-F238E27FC236}">
                <a16:creationId xmlns:a16="http://schemas.microsoft.com/office/drawing/2014/main" id="{3EAC679B-2C4F-1E4D-72FD-993CA80C728E}"/>
              </a:ext>
            </a:extLst>
          </p:cNvPr>
          <p:cNvGrpSpPr/>
          <p:nvPr/>
        </p:nvGrpSpPr>
        <p:grpSpPr>
          <a:xfrm>
            <a:off x="5913867" y="1920737"/>
            <a:ext cx="5439933" cy="4023321"/>
            <a:chOff x="6345045" y="1311929"/>
            <a:chExt cx="4978693" cy="3781309"/>
          </a:xfrm>
        </p:grpSpPr>
        <p:pic>
          <p:nvPicPr>
            <p:cNvPr id="5" name="Google Shape;513;p52">
              <a:extLst>
                <a:ext uri="{FF2B5EF4-FFF2-40B4-BE49-F238E27FC236}">
                  <a16:creationId xmlns:a16="http://schemas.microsoft.com/office/drawing/2014/main" id="{C308C775-7ED4-D52B-3778-64C661A7138B}"/>
                </a:ext>
              </a:extLst>
            </p:cNvPr>
            <p:cNvPicPr preferRelativeResize="0"/>
            <p:nvPr/>
          </p:nvPicPr>
          <p:blipFill rotWithShape="1">
            <a:blip r:embed="rId4">
              <a:alphaModFix/>
            </a:blip>
            <a:srcRect b="12472"/>
            <a:stretch/>
          </p:blipFill>
          <p:spPr>
            <a:xfrm>
              <a:off x="6345045" y="1311929"/>
              <a:ext cx="4978693" cy="3239124"/>
            </a:xfrm>
            <a:prstGeom prst="rect">
              <a:avLst/>
            </a:prstGeom>
            <a:noFill/>
            <a:ln>
              <a:noFill/>
            </a:ln>
          </p:spPr>
        </p:pic>
        <p:sp>
          <p:nvSpPr>
            <p:cNvPr id="6" name="Google Shape;524;p52">
              <a:extLst>
                <a:ext uri="{FF2B5EF4-FFF2-40B4-BE49-F238E27FC236}">
                  <a16:creationId xmlns:a16="http://schemas.microsoft.com/office/drawing/2014/main" id="{C7D49166-3088-FDB0-CE4E-25E2694550C0}"/>
                </a:ext>
              </a:extLst>
            </p:cNvPr>
            <p:cNvSpPr/>
            <p:nvPr/>
          </p:nvSpPr>
          <p:spPr>
            <a:xfrm>
              <a:off x="7215701" y="4131813"/>
              <a:ext cx="925355" cy="324320"/>
            </a:xfrm>
            <a:prstGeom prst="rect">
              <a:avLst/>
            </a:prstGeom>
            <a:solidFill>
              <a:schemeClr val="lt1"/>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r" rtl="0">
                <a:spcBef>
                  <a:spcPts val="0"/>
                </a:spcBef>
                <a:spcAft>
                  <a:spcPts val="0"/>
                </a:spcAft>
                <a:buNone/>
              </a:pPr>
              <a:r>
                <a:rPr lang="en-GB" sz="1000">
                  <a:latin typeface="Roboto"/>
                  <a:ea typeface="Roboto"/>
                  <a:cs typeface="Roboto"/>
                  <a:sym typeface="Roboto"/>
                </a:rPr>
                <a:t>1-in-10 year</a:t>
              </a:r>
              <a:endParaRPr sz="1000">
                <a:latin typeface="Roboto"/>
                <a:ea typeface="Roboto"/>
                <a:cs typeface="Roboto"/>
                <a:sym typeface="Roboto"/>
              </a:endParaRPr>
            </a:p>
          </p:txBody>
        </p:sp>
        <p:sp>
          <p:nvSpPr>
            <p:cNvPr id="7" name="Google Shape;525;p52">
              <a:extLst>
                <a:ext uri="{FF2B5EF4-FFF2-40B4-BE49-F238E27FC236}">
                  <a16:creationId xmlns:a16="http://schemas.microsoft.com/office/drawing/2014/main" id="{EBAB9363-1B8D-0C7C-AE1A-F420FE829B40}"/>
                </a:ext>
              </a:extLst>
            </p:cNvPr>
            <p:cNvSpPr/>
            <p:nvPr/>
          </p:nvSpPr>
          <p:spPr>
            <a:xfrm>
              <a:off x="9576914" y="4131813"/>
              <a:ext cx="908040" cy="324320"/>
            </a:xfrm>
            <a:prstGeom prst="rect">
              <a:avLst/>
            </a:prstGeom>
            <a:solidFill>
              <a:schemeClr val="lt1"/>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r" rtl="0">
                <a:spcBef>
                  <a:spcPts val="0"/>
                </a:spcBef>
                <a:spcAft>
                  <a:spcPts val="0"/>
                </a:spcAft>
                <a:buNone/>
              </a:pPr>
              <a:r>
                <a:rPr lang="en-GB" sz="1000">
                  <a:latin typeface="Roboto"/>
                  <a:ea typeface="Roboto"/>
                  <a:cs typeface="Roboto"/>
                  <a:sym typeface="Roboto"/>
                </a:rPr>
                <a:t>1-in-50 year</a:t>
              </a:r>
              <a:endParaRPr sz="1000">
                <a:latin typeface="Roboto"/>
                <a:ea typeface="Roboto"/>
                <a:cs typeface="Roboto"/>
                <a:sym typeface="Roboto"/>
              </a:endParaRPr>
            </a:p>
          </p:txBody>
        </p:sp>
        <p:pic>
          <p:nvPicPr>
            <p:cNvPr id="8" name="Google Shape;512;p52">
              <a:extLst>
                <a:ext uri="{FF2B5EF4-FFF2-40B4-BE49-F238E27FC236}">
                  <a16:creationId xmlns:a16="http://schemas.microsoft.com/office/drawing/2014/main" id="{C77148CD-B406-ABFC-DEB4-4D08C032D2E9}"/>
                </a:ext>
              </a:extLst>
            </p:cNvPr>
            <p:cNvPicPr preferRelativeResize="0"/>
            <p:nvPr/>
          </p:nvPicPr>
          <p:blipFill rotWithShape="1">
            <a:blip r:embed="rId5">
              <a:alphaModFix/>
            </a:blip>
            <a:srcRect t="87772"/>
            <a:stretch/>
          </p:blipFill>
          <p:spPr>
            <a:xfrm>
              <a:off x="7036306" y="4651296"/>
              <a:ext cx="3922828" cy="441942"/>
            </a:xfrm>
            <a:prstGeom prst="rect">
              <a:avLst/>
            </a:prstGeom>
            <a:noFill/>
            <a:ln>
              <a:noFill/>
            </a:ln>
          </p:spPr>
        </p:pic>
      </p:grpSp>
    </p:spTree>
    <p:extLst>
      <p:ext uri="{BB962C8B-B14F-4D97-AF65-F5344CB8AC3E}">
        <p14:creationId xmlns:p14="http://schemas.microsoft.com/office/powerpoint/2010/main" val="11312488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2B84518-F859-C1FE-0021-CB6A76298765}"/>
            </a:ext>
          </a:extLst>
        </p:cNvPr>
        <p:cNvGrpSpPr/>
        <p:nvPr/>
      </p:nvGrpSpPr>
      <p:grpSpPr>
        <a:xfrm>
          <a:off x="0" y="0"/>
          <a:ext cx="0" cy="0"/>
          <a:chOff x="0" y="0"/>
          <a:chExt cx="0" cy="0"/>
        </a:xfrm>
      </p:grpSpPr>
      <p:sp>
        <p:nvSpPr>
          <p:cNvPr id="168" name="Google Shape;168;p13">
            <a:extLst>
              <a:ext uri="{FF2B5EF4-FFF2-40B4-BE49-F238E27FC236}">
                <a16:creationId xmlns:a16="http://schemas.microsoft.com/office/drawing/2014/main" id="{DA393A5F-D165-DB8D-B182-F5180835E3F1}"/>
              </a:ext>
            </a:extLst>
          </p:cNvPr>
          <p:cNvSpPr txBox="1">
            <a:spLocks noGrp="1"/>
          </p:cNvSpPr>
          <p:nvPr>
            <p:ph idx="1"/>
          </p:nvPr>
        </p:nvSpPr>
        <p:spPr>
          <a:xfrm>
            <a:off x="838200" y="1231900"/>
            <a:ext cx="4770748"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Return periods and climate</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p:txBody>
      </p:sp>
      <p:sp>
        <p:nvSpPr>
          <p:cNvPr id="167" name="Google Shape;167;p13">
            <a:extLst>
              <a:ext uri="{FF2B5EF4-FFF2-40B4-BE49-F238E27FC236}">
                <a16:creationId xmlns:a16="http://schemas.microsoft.com/office/drawing/2014/main" id="{5E3D0FBA-7013-BF79-5C82-530BD9F7B861}"/>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1.3 </a:t>
            </a:r>
            <a:r>
              <a:rPr lang="en-GB" dirty="0">
                <a:solidFill>
                  <a:srgbClr val="C00000"/>
                </a:solidFill>
              </a:rPr>
              <a:t> Characterising hazards and risk calculations for infrastructure networks</a:t>
            </a:r>
            <a:endParaRPr lang="sv-SE" dirty="0">
              <a:solidFill>
                <a:srgbClr val="C00000"/>
              </a:solidFill>
            </a:endParaRPr>
          </a:p>
        </p:txBody>
      </p:sp>
      <p:sp>
        <p:nvSpPr>
          <p:cNvPr id="2" name="Slide Number Placeholder 1">
            <a:extLst>
              <a:ext uri="{FF2B5EF4-FFF2-40B4-BE49-F238E27FC236}">
                <a16:creationId xmlns:a16="http://schemas.microsoft.com/office/drawing/2014/main" id="{67EA8C23-C36F-81E8-BAED-561FFE7096C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28</a:t>
            </a:fld>
            <a:endParaRPr lang="sv-SE" sz="1000" b="1">
              <a:solidFill>
                <a:schemeClr val="bg1"/>
              </a:solidFill>
            </a:endParaRPr>
          </a:p>
        </p:txBody>
      </p:sp>
      <p:sp>
        <p:nvSpPr>
          <p:cNvPr id="9" name="Slide Number Placeholder 1">
            <a:extLst>
              <a:ext uri="{FF2B5EF4-FFF2-40B4-BE49-F238E27FC236}">
                <a16:creationId xmlns:a16="http://schemas.microsoft.com/office/drawing/2014/main" id="{B173F1F8-146F-58E4-11E7-2527B822125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28</a:t>
            </a:fld>
            <a:endParaRPr lang="sv-SE" sz="1000" b="1">
              <a:solidFill>
                <a:schemeClr val="bg1"/>
              </a:solidFill>
            </a:endParaRPr>
          </a:p>
        </p:txBody>
      </p:sp>
      <p:sp>
        <p:nvSpPr>
          <p:cNvPr id="10" name="TextBox 5">
            <a:extLst>
              <a:ext uri="{FF2B5EF4-FFF2-40B4-BE49-F238E27FC236}">
                <a16:creationId xmlns:a16="http://schemas.microsoft.com/office/drawing/2014/main" id="{32433831-810A-21BB-0C3D-F65D59CA42DC}"/>
              </a:ext>
            </a:extLst>
          </p:cNvPr>
          <p:cNvSpPr txBox="1"/>
          <p:nvPr/>
        </p:nvSpPr>
        <p:spPr>
          <a:xfrm>
            <a:off x="838200" y="1652750"/>
            <a:ext cx="5187175" cy="10772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Char char="•"/>
            </a:pPr>
            <a:r>
              <a:rPr lang="en-GB" sz="1600" dirty="0">
                <a:ea typeface="+mn-lt"/>
                <a:cs typeface="+mn-lt"/>
              </a:rPr>
              <a:t>Historical return periods may no longer reflect the current or future probability of extreme events</a:t>
            </a:r>
          </a:p>
          <a:p>
            <a:pPr marL="285750" indent="-285750">
              <a:buChar char="•"/>
            </a:pPr>
            <a:r>
              <a:rPr lang="en-GB" sz="1600" dirty="0">
                <a:ea typeface="+mn-lt"/>
                <a:cs typeface="+mn-lt"/>
              </a:rPr>
              <a:t>As the climate is changing, extreme events are occurring more frequently and with greater intensity.</a:t>
            </a:r>
            <a:endParaRPr lang="en-US" dirty="0">
              <a:cs typeface="Arial"/>
            </a:endParaRPr>
          </a:p>
        </p:txBody>
      </p:sp>
      <p:pic>
        <p:nvPicPr>
          <p:cNvPr id="12" name="Picture 11" descr="A diagram of a climate change&#10;&#10;AI-generated content may be incorrect.">
            <a:extLst>
              <a:ext uri="{FF2B5EF4-FFF2-40B4-BE49-F238E27FC236}">
                <a16:creationId xmlns:a16="http://schemas.microsoft.com/office/drawing/2014/main" id="{9F6E4107-DF0B-7094-0E99-80EFD48F2428}"/>
              </a:ext>
            </a:extLst>
          </p:cNvPr>
          <p:cNvPicPr>
            <a:picLocks noChangeAspect="1"/>
          </p:cNvPicPr>
          <p:nvPr/>
        </p:nvPicPr>
        <p:blipFill>
          <a:blip r:embed="rId3"/>
          <a:stretch>
            <a:fillRect/>
          </a:stretch>
        </p:blipFill>
        <p:spPr>
          <a:xfrm>
            <a:off x="1727252" y="2697258"/>
            <a:ext cx="3042088" cy="2983875"/>
          </a:xfrm>
          <a:prstGeom prst="rect">
            <a:avLst/>
          </a:prstGeom>
        </p:spPr>
      </p:pic>
      <p:pic>
        <p:nvPicPr>
          <p:cNvPr id="13" name="Picture 12" descr="A screenshot of a graph&#10;&#10;AI-generated content may be incorrect.">
            <a:extLst>
              <a:ext uri="{FF2B5EF4-FFF2-40B4-BE49-F238E27FC236}">
                <a16:creationId xmlns:a16="http://schemas.microsoft.com/office/drawing/2014/main" id="{291BEE81-7852-6C89-099D-FC89E02BFF7A}"/>
              </a:ext>
            </a:extLst>
          </p:cNvPr>
          <p:cNvPicPr>
            <a:picLocks noChangeAspect="1"/>
          </p:cNvPicPr>
          <p:nvPr/>
        </p:nvPicPr>
        <p:blipFill>
          <a:blip r:embed="rId4"/>
          <a:srcRect t="-772" r="-185" b="3864"/>
          <a:stretch/>
        </p:blipFill>
        <p:spPr>
          <a:xfrm>
            <a:off x="6166627" y="520334"/>
            <a:ext cx="4339335" cy="5423724"/>
          </a:xfrm>
          <a:prstGeom prst="rect">
            <a:avLst/>
          </a:prstGeom>
        </p:spPr>
      </p:pic>
      <p:sp>
        <p:nvSpPr>
          <p:cNvPr id="15" name="TextBox 14">
            <a:extLst>
              <a:ext uri="{FF2B5EF4-FFF2-40B4-BE49-F238E27FC236}">
                <a16:creationId xmlns:a16="http://schemas.microsoft.com/office/drawing/2014/main" id="{4F416A08-FF0A-4E47-1B7E-CBED54D22793}"/>
              </a:ext>
            </a:extLst>
          </p:cNvPr>
          <p:cNvSpPr txBox="1"/>
          <p:nvPr/>
        </p:nvSpPr>
        <p:spPr>
          <a:xfrm>
            <a:off x="838201" y="5963211"/>
            <a:ext cx="1051559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800" dirty="0"/>
              <a:t>Figures from IPCC, 2021: Summary for Policymakers. In: </a:t>
            </a:r>
            <a:r>
              <a:rPr lang="en-US" sz="800" i="1" dirty="0"/>
              <a:t>Climate Change 2021: The Physical Science Basis. Contribution of Working Group I to the Sixth Assessment Report of the Intergovernmental Panel on Climate Change </a:t>
            </a:r>
            <a:r>
              <a:rPr lang="en-US" sz="800" dirty="0"/>
              <a:t>[Masson-Delmotte, V., P. Zhai, A. Pirani, S.L. Connors, C. </a:t>
            </a:r>
            <a:r>
              <a:rPr lang="en-US" sz="800" dirty="0" err="1"/>
              <a:t>Péan</a:t>
            </a:r>
            <a:r>
              <a:rPr lang="en-US" sz="800" dirty="0"/>
              <a:t>, S. Berger, N. </a:t>
            </a:r>
            <a:r>
              <a:rPr lang="en-US" sz="800" dirty="0" err="1"/>
              <a:t>Caud</a:t>
            </a:r>
            <a:r>
              <a:rPr lang="en-US" sz="800" dirty="0"/>
              <a:t>, Y. Chen, L. Goldfarb, M.I. Gomis, M. Huang, K. Leitzell, E. </a:t>
            </a:r>
            <a:r>
              <a:rPr lang="en-US" sz="800" dirty="0" err="1"/>
              <a:t>Lonnoy</a:t>
            </a:r>
            <a:r>
              <a:rPr lang="en-US" sz="800" dirty="0"/>
              <a:t>, J.B.R. Matthews, T.K. Maycock, T. Waterfield, O. </a:t>
            </a:r>
            <a:r>
              <a:rPr lang="en-US" sz="800" dirty="0" err="1"/>
              <a:t>Yelekçi</a:t>
            </a:r>
            <a:r>
              <a:rPr lang="en-US" sz="800" dirty="0"/>
              <a:t>, R. Yu, and B. Zhou (eds.)]. Cambridge University Press, Cambridge, UK and New York, NY,USA, pp. 3−32, </a:t>
            </a:r>
            <a:r>
              <a:rPr lang="en-US" sz="800" dirty="0" err="1"/>
              <a:t>doi</a:t>
            </a:r>
            <a:r>
              <a:rPr lang="en-US" sz="800" dirty="0"/>
              <a:t>: </a:t>
            </a:r>
            <a:r>
              <a:rPr lang="en-US" sz="800" dirty="0">
                <a:hlinkClick r:id="rId5">
                  <a:extLst>
                    <a:ext uri="{A12FA001-AC4F-418D-AE19-62706E023703}">
                      <ahyp:hlinkClr xmlns:ahyp="http://schemas.microsoft.com/office/drawing/2018/hyperlinkcolor" val="tx"/>
                    </a:ext>
                  </a:extLst>
                </a:hlinkClick>
              </a:rPr>
              <a:t>10.1017/9781009157896.001 </a:t>
            </a:r>
            <a:r>
              <a:rPr lang="en-US" sz="800" dirty="0"/>
              <a:t>.]</a:t>
            </a:r>
            <a:endParaRPr lang="en-US" sz="800" dirty="0">
              <a:cs typeface="Calibri"/>
            </a:endParaRPr>
          </a:p>
        </p:txBody>
      </p:sp>
    </p:spTree>
    <p:extLst>
      <p:ext uri="{BB962C8B-B14F-4D97-AF65-F5344CB8AC3E}">
        <p14:creationId xmlns:p14="http://schemas.microsoft.com/office/powerpoint/2010/main" val="141351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FA9E195-6F01-B680-287D-2CC3CC6AE838}"/>
            </a:ext>
          </a:extLst>
        </p:cNvPr>
        <p:cNvGrpSpPr/>
        <p:nvPr/>
      </p:nvGrpSpPr>
      <p:grpSpPr>
        <a:xfrm>
          <a:off x="0" y="0"/>
          <a:ext cx="0" cy="0"/>
          <a:chOff x="0" y="0"/>
          <a:chExt cx="0" cy="0"/>
        </a:xfrm>
      </p:grpSpPr>
      <p:sp>
        <p:nvSpPr>
          <p:cNvPr id="168" name="Google Shape;168;p13">
            <a:extLst>
              <a:ext uri="{FF2B5EF4-FFF2-40B4-BE49-F238E27FC236}">
                <a16:creationId xmlns:a16="http://schemas.microsoft.com/office/drawing/2014/main" id="{7CFDD132-183E-89BE-242B-BC0DF8C0C3D8}"/>
              </a:ext>
            </a:extLst>
          </p:cNvPr>
          <p:cNvSpPr txBox="1">
            <a:spLocks noGrp="1"/>
          </p:cNvSpPr>
          <p:nvPr>
            <p:ph idx="1"/>
          </p:nvPr>
        </p:nvSpPr>
        <p:spPr>
          <a:xfrm>
            <a:off x="838200" y="1231900"/>
            <a:ext cx="4770748"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Climate change and acute hazards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p:txBody>
      </p:sp>
      <p:sp>
        <p:nvSpPr>
          <p:cNvPr id="167" name="Google Shape;167;p13">
            <a:extLst>
              <a:ext uri="{FF2B5EF4-FFF2-40B4-BE49-F238E27FC236}">
                <a16:creationId xmlns:a16="http://schemas.microsoft.com/office/drawing/2014/main" id="{B4F422AB-453E-033C-8A95-AAF3293C2E9A}"/>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1.3 </a:t>
            </a:r>
            <a:r>
              <a:rPr lang="en-GB" dirty="0">
                <a:solidFill>
                  <a:srgbClr val="C00000"/>
                </a:solidFill>
              </a:rPr>
              <a:t> Characterising hazards and risk calculations for infrastructure networks</a:t>
            </a:r>
            <a:endParaRPr lang="sv-SE" dirty="0">
              <a:solidFill>
                <a:srgbClr val="C00000"/>
              </a:solidFill>
            </a:endParaRPr>
          </a:p>
        </p:txBody>
      </p:sp>
      <p:sp>
        <p:nvSpPr>
          <p:cNvPr id="2" name="Slide Number Placeholder 1">
            <a:extLst>
              <a:ext uri="{FF2B5EF4-FFF2-40B4-BE49-F238E27FC236}">
                <a16:creationId xmlns:a16="http://schemas.microsoft.com/office/drawing/2014/main" id="{F4FF7F95-D7E5-E828-3581-1BD847EB332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29</a:t>
            </a:fld>
            <a:endParaRPr lang="sv-SE" sz="1000" b="1">
              <a:solidFill>
                <a:schemeClr val="bg1"/>
              </a:solidFill>
            </a:endParaRPr>
          </a:p>
        </p:txBody>
      </p:sp>
      <p:sp>
        <p:nvSpPr>
          <p:cNvPr id="9" name="Slide Number Placeholder 1">
            <a:extLst>
              <a:ext uri="{FF2B5EF4-FFF2-40B4-BE49-F238E27FC236}">
                <a16:creationId xmlns:a16="http://schemas.microsoft.com/office/drawing/2014/main" id="{62C37027-311B-7483-31F1-D9A9969D3567}"/>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29</a:t>
            </a:fld>
            <a:endParaRPr lang="sv-SE" sz="1000" b="1">
              <a:solidFill>
                <a:schemeClr val="bg1"/>
              </a:solidFill>
            </a:endParaRPr>
          </a:p>
        </p:txBody>
      </p:sp>
      <p:sp>
        <p:nvSpPr>
          <p:cNvPr id="3" name="Content Placeholder 1">
            <a:extLst>
              <a:ext uri="{FF2B5EF4-FFF2-40B4-BE49-F238E27FC236}">
                <a16:creationId xmlns:a16="http://schemas.microsoft.com/office/drawing/2014/main" id="{3C98868E-4F5D-5DA7-CFE8-2786CE17CAD8}"/>
              </a:ext>
            </a:extLst>
          </p:cNvPr>
          <p:cNvSpPr txBox="1">
            <a:spLocks/>
          </p:cNvSpPr>
          <p:nvPr/>
        </p:nvSpPr>
        <p:spPr>
          <a:xfrm>
            <a:off x="838200" y="1852264"/>
            <a:ext cx="5091953" cy="471363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GB" sz="1600" b="1" dirty="0">
                <a:latin typeface="Arial"/>
                <a:cs typeface="Arial"/>
              </a:rPr>
              <a:t>Climate change projections </a:t>
            </a:r>
            <a:r>
              <a:rPr lang="en-GB" sz="1600" dirty="0">
                <a:latin typeface="Arial"/>
                <a:cs typeface="Arial"/>
              </a:rPr>
              <a:t>are developed using global circulation models (GCMs) that simulate temperature, precipitation, and other variables</a:t>
            </a:r>
          </a:p>
          <a:p>
            <a:pPr marL="342900" indent="-342900"/>
            <a:r>
              <a:rPr lang="en-GB" sz="1600" dirty="0">
                <a:latin typeface="Arial"/>
                <a:cs typeface="Arial"/>
              </a:rPr>
              <a:t>GCMs are </a:t>
            </a:r>
            <a:r>
              <a:rPr lang="en-GB" sz="1600" b="1" dirty="0">
                <a:latin typeface="Arial"/>
                <a:cs typeface="Arial"/>
              </a:rPr>
              <a:t>not able to represent granular atmospheric features</a:t>
            </a:r>
            <a:r>
              <a:rPr lang="en-GB" sz="1600" dirty="0">
                <a:latin typeface="Arial"/>
                <a:cs typeface="Arial"/>
              </a:rPr>
              <a:t> (such as cloud cover, tropical cyclone formation, or local processes)</a:t>
            </a:r>
          </a:p>
          <a:p>
            <a:pPr marL="342900" indent="-342900"/>
            <a:r>
              <a:rPr lang="en-GB" sz="1600" b="1" dirty="0">
                <a:latin typeface="Arial"/>
                <a:cs typeface="Arial"/>
              </a:rPr>
              <a:t>Downscaling </a:t>
            </a:r>
            <a:r>
              <a:rPr lang="en-GB" sz="1600" dirty="0">
                <a:latin typeface="Arial"/>
                <a:cs typeface="Arial"/>
              </a:rPr>
              <a:t>of climate models attempts to bridge the gap between global and local effects by layering local-level data over larger-scale climate models</a:t>
            </a:r>
          </a:p>
          <a:p>
            <a:pPr marL="342900" indent="-342900"/>
            <a:r>
              <a:rPr lang="en-GB" sz="1600" dirty="0">
                <a:latin typeface="Arial"/>
                <a:cs typeface="Arial"/>
              </a:rPr>
              <a:t>Climate variables (possibly downscaled) are used to </a:t>
            </a:r>
            <a:r>
              <a:rPr lang="en-GB" sz="1600" b="1" dirty="0">
                <a:latin typeface="Arial"/>
                <a:cs typeface="Arial"/>
              </a:rPr>
              <a:t>force or parameterise </a:t>
            </a:r>
            <a:r>
              <a:rPr lang="en-GB" sz="1600" dirty="0">
                <a:latin typeface="Arial"/>
                <a:cs typeface="Arial"/>
              </a:rPr>
              <a:t>changes in the various hydro-meteorological models that represent </a:t>
            </a:r>
            <a:r>
              <a:rPr lang="en-GB" sz="1600" b="1" dirty="0">
                <a:latin typeface="Arial"/>
                <a:cs typeface="Arial"/>
              </a:rPr>
              <a:t>acute hazard processes</a:t>
            </a:r>
            <a:r>
              <a:rPr lang="en-GB" sz="1600" dirty="0">
                <a:latin typeface="Arial"/>
                <a:cs typeface="Arial"/>
              </a:rPr>
              <a:t>: coastal storm surges, river flooding, tropical cyclones, and so on</a:t>
            </a:r>
            <a:endParaRPr lang="en-GB" dirty="0"/>
          </a:p>
        </p:txBody>
      </p:sp>
      <p:pic>
        <p:nvPicPr>
          <p:cNvPr id="4" name="Picture 3" descr="A map of the world&#10;&#10;AI-generated content may be incorrect.">
            <a:extLst>
              <a:ext uri="{FF2B5EF4-FFF2-40B4-BE49-F238E27FC236}">
                <a16:creationId xmlns:a16="http://schemas.microsoft.com/office/drawing/2014/main" id="{ED9C0189-D903-DE54-05EE-36E42C0D87EA}"/>
              </a:ext>
            </a:extLst>
          </p:cNvPr>
          <p:cNvPicPr>
            <a:picLocks noGrp="1" noChangeAspect="1"/>
          </p:cNvPicPr>
          <p:nvPr/>
        </p:nvPicPr>
        <p:blipFill>
          <a:blip r:embed="rId3"/>
          <a:stretch>
            <a:fillRect/>
          </a:stretch>
        </p:blipFill>
        <p:spPr>
          <a:xfrm>
            <a:off x="6856610" y="599755"/>
            <a:ext cx="4376255" cy="3482277"/>
          </a:xfrm>
          <a:prstGeom prst="rect">
            <a:avLst/>
          </a:prstGeom>
        </p:spPr>
      </p:pic>
      <p:pic>
        <p:nvPicPr>
          <p:cNvPr id="5" name="Picture 4" descr="A diagram of the earth&amp;#39;s climate change&#10;&#10;AI-generated content may be incorrect.">
            <a:extLst>
              <a:ext uri="{FF2B5EF4-FFF2-40B4-BE49-F238E27FC236}">
                <a16:creationId xmlns:a16="http://schemas.microsoft.com/office/drawing/2014/main" id="{341715A0-7618-5DFA-2C6D-CD02493A9E58}"/>
              </a:ext>
            </a:extLst>
          </p:cNvPr>
          <p:cNvPicPr>
            <a:picLocks noChangeAspect="1"/>
          </p:cNvPicPr>
          <p:nvPr/>
        </p:nvPicPr>
        <p:blipFill rotWithShape="1">
          <a:blip r:embed="rId4"/>
          <a:srcRect r="-231" b="51020"/>
          <a:stretch/>
        </p:blipFill>
        <p:spPr>
          <a:xfrm>
            <a:off x="6858000" y="4064304"/>
            <a:ext cx="4398470" cy="1942048"/>
          </a:xfrm>
          <a:prstGeom prst="rect">
            <a:avLst/>
          </a:prstGeom>
        </p:spPr>
      </p:pic>
      <p:sp>
        <p:nvSpPr>
          <p:cNvPr id="6" name="TextBox 3">
            <a:extLst>
              <a:ext uri="{FF2B5EF4-FFF2-40B4-BE49-F238E27FC236}">
                <a16:creationId xmlns:a16="http://schemas.microsoft.com/office/drawing/2014/main" id="{E70E05A0-4398-CA3C-71E1-A557A47AAA16}"/>
              </a:ext>
            </a:extLst>
          </p:cNvPr>
          <p:cNvSpPr txBox="1"/>
          <p:nvPr/>
        </p:nvSpPr>
        <p:spPr>
          <a:xfrm>
            <a:off x="721087" y="5960992"/>
            <a:ext cx="10418131"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Figures from IPCC, 2021: Summary for Policymakers. In: </a:t>
            </a:r>
            <a:r>
              <a:rPr lang="en-US" sz="800" i="1" dirty="0"/>
              <a:t>Climate Change 2021: The Physical Science Basis. Contribution of Working Group I to the Sixth Assessment Report of the Intergovernmental Panel on Climate Change </a:t>
            </a:r>
            <a:r>
              <a:rPr lang="en-US" sz="800" dirty="0"/>
              <a:t>[Masson-Delmotte, V., P. Zhai, A. Pirani, S.L. Connors, C. </a:t>
            </a:r>
            <a:r>
              <a:rPr lang="en-US" sz="800" dirty="0" err="1"/>
              <a:t>Péan</a:t>
            </a:r>
            <a:r>
              <a:rPr lang="en-US" sz="800" dirty="0"/>
              <a:t>, S. Berger, N. </a:t>
            </a:r>
            <a:r>
              <a:rPr lang="en-US" sz="800" dirty="0" err="1"/>
              <a:t>Caud</a:t>
            </a:r>
            <a:r>
              <a:rPr lang="en-US" sz="800" dirty="0"/>
              <a:t>, Y. Chen, L. Goldfarb, M.I. Gomis, M. Huang, K. Leitzell, E. </a:t>
            </a:r>
            <a:r>
              <a:rPr lang="en-US" sz="800" dirty="0" err="1"/>
              <a:t>Lonnoy</a:t>
            </a:r>
            <a:r>
              <a:rPr lang="en-US" sz="800" dirty="0"/>
              <a:t>, J.B.R. Matthews, T.K. Maycock, T. Waterfield, O. </a:t>
            </a:r>
            <a:r>
              <a:rPr lang="en-US" sz="800" dirty="0" err="1"/>
              <a:t>Yelekçi</a:t>
            </a:r>
            <a:r>
              <a:rPr lang="en-US" sz="800" dirty="0"/>
              <a:t>, R. Yu, and B. Zhou (eds.)]. Cambridge University Press, Cambridge, UK and New York, NY,USA, pp. 3−32, </a:t>
            </a:r>
            <a:r>
              <a:rPr lang="en-US" sz="800" dirty="0" err="1"/>
              <a:t>doi</a:t>
            </a:r>
            <a:r>
              <a:rPr lang="en-US" sz="800" dirty="0"/>
              <a:t>: </a:t>
            </a:r>
            <a:r>
              <a:rPr lang="en-US" sz="800" dirty="0">
                <a:hlinkClick r:id="rId5">
                  <a:extLst>
                    <a:ext uri="{A12FA001-AC4F-418D-AE19-62706E023703}">
                      <ahyp:hlinkClr xmlns:ahyp="http://schemas.microsoft.com/office/drawing/2018/hyperlinkcolor" val="tx"/>
                    </a:ext>
                  </a:extLst>
                </a:hlinkClick>
              </a:rPr>
              <a:t>10.1017/9781009157896.001 </a:t>
            </a:r>
            <a:r>
              <a:rPr lang="en-US" sz="800" dirty="0"/>
              <a:t>.]</a:t>
            </a:r>
            <a:endParaRPr lang="en-US" sz="800" dirty="0">
              <a:cs typeface="Calibri"/>
            </a:endParaRPr>
          </a:p>
        </p:txBody>
      </p:sp>
    </p:spTree>
    <p:extLst>
      <p:ext uri="{BB962C8B-B14F-4D97-AF65-F5344CB8AC3E}">
        <p14:creationId xmlns:p14="http://schemas.microsoft.com/office/powerpoint/2010/main" val="4130673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1" y="1231900"/>
            <a:ext cx="6211824"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indent="-342900">
              <a:spcBef>
                <a:spcPts val="0"/>
              </a:spcBef>
              <a:buClr>
                <a:schemeClr val="dk1"/>
              </a:buClr>
              <a:buSzPts val="2800"/>
              <a:buFont typeface="Arial" panose="020B0604020202020204" pitchFamily="34" charset="0"/>
              <a:buChar char="•"/>
            </a:pPr>
            <a:r>
              <a:rPr lang="en-GB" sz="2000" dirty="0">
                <a:solidFill>
                  <a:schemeClr val="tx1"/>
                </a:solidFill>
              </a:rPr>
              <a:t>Gain an understanding of climate risks to infrastructure systems</a:t>
            </a:r>
          </a:p>
          <a:p>
            <a:pPr marL="342900" indent="-342900">
              <a:spcBef>
                <a:spcPts val="0"/>
              </a:spcBef>
              <a:buClr>
                <a:schemeClr val="dk1"/>
              </a:buClr>
              <a:buSzPts val="2800"/>
              <a:buFont typeface="Arial" panose="020B0604020202020204" pitchFamily="34" charset="0"/>
              <a:buChar char="•"/>
            </a:pPr>
            <a:endParaRPr lang="en-GB" sz="2000" dirty="0">
              <a:solidFill>
                <a:schemeClr val="tx1"/>
              </a:solidFill>
            </a:endParaRPr>
          </a:p>
          <a:p>
            <a:pPr marL="342900" indent="-342900">
              <a:spcBef>
                <a:spcPts val="0"/>
              </a:spcBef>
              <a:buClr>
                <a:schemeClr val="dk1"/>
              </a:buClr>
              <a:buSzPts val="2800"/>
              <a:buFont typeface="Arial" panose="020B0604020202020204" pitchFamily="34" charset="0"/>
              <a:buChar char="•"/>
            </a:pPr>
            <a:r>
              <a:rPr lang="en-GB" sz="2000" dirty="0">
                <a:solidFill>
                  <a:schemeClr val="tx1"/>
                </a:solidFill>
              </a:rPr>
              <a:t>Recall options for adapting infrastructure systems in the context of a changing climate</a:t>
            </a:r>
          </a:p>
          <a:p>
            <a:pPr marL="342900" indent="-342900">
              <a:spcBef>
                <a:spcPts val="0"/>
              </a:spcBef>
              <a:buClr>
                <a:schemeClr val="dk1"/>
              </a:buClr>
              <a:buSzPts val="2800"/>
              <a:buFont typeface="Arial" panose="020B0604020202020204" pitchFamily="34" charset="0"/>
              <a:buChar char="•"/>
            </a:pPr>
            <a:endParaRPr lang="en-GB" sz="2000" dirty="0">
              <a:solidFill>
                <a:schemeClr val="tx1"/>
              </a:solidFill>
            </a:endParaRPr>
          </a:p>
          <a:p>
            <a:pPr marL="342900" indent="-342900">
              <a:spcBef>
                <a:spcPts val="0"/>
              </a:spcBef>
              <a:buClr>
                <a:schemeClr val="dk1"/>
              </a:buClr>
              <a:buSzPts val="2800"/>
              <a:buFont typeface="Arial" panose="020B0604020202020204" pitchFamily="34" charset="0"/>
              <a:buChar char="•"/>
            </a:pPr>
            <a:r>
              <a:rPr lang="en-GB" sz="2000" dirty="0">
                <a:solidFill>
                  <a:schemeClr val="tx1"/>
                </a:solidFill>
              </a:rPr>
              <a:t>Explain how risk analysis fits into adaptation decision-making</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1.1 </a:t>
            </a:r>
            <a:r>
              <a:rPr lang="en-GB" sz="2800" dirty="0">
                <a:solidFill>
                  <a:srgbClr val="C00000"/>
                </a:solidFill>
              </a:rPr>
              <a:t>Introduction to infrastructure risk and resilience</a:t>
            </a:r>
            <a:endParaRPr sz="2800" dirty="0">
              <a:solidFill>
                <a:srgbClr val="C00000"/>
              </a:solidFill>
            </a:endParaRPr>
          </a:p>
        </p:txBody>
      </p:sp>
      <p:pic>
        <p:nvPicPr>
          <p:cNvPr id="4" name="Picture 3">
            <a:extLst>
              <a:ext uri="{FF2B5EF4-FFF2-40B4-BE49-F238E27FC236}">
                <a16:creationId xmlns:a16="http://schemas.microsoft.com/office/drawing/2014/main" id="{03C8CC8D-9DA8-421B-ADFC-512AF0ED1EAC}"/>
              </a:ext>
            </a:extLst>
          </p:cNvPr>
          <p:cNvPicPr>
            <a:picLocks noChangeAspect="1"/>
          </p:cNvPicPr>
          <p:nvPr/>
        </p:nvPicPr>
        <p:blipFill>
          <a:blip r:embed="rId3"/>
          <a:stretch>
            <a:fillRect/>
          </a:stretch>
        </p:blipFill>
        <p:spPr>
          <a:xfrm>
            <a:off x="7165359" y="1231900"/>
            <a:ext cx="3725146" cy="4655602"/>
          </a:xfrm>
          <a:prstGeom prst="rect">
            <a:avLst/>
          </a:prstGeom>
        </p:spPr>
      </p:pic>
    </p:spTree>
    <p:extLst>
      <p:ext uri="{BB962C8B-B14F-4D97-AF65-F5344CB8AC3E}">
        <p14:creationId xmlns:p14="http://schemas.microsoft.com/office/powerpoint/2010/main" val="3151422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07072A7-C1A1-B9C4-0FD5-79B7FDEA8ADF}"/>
            </a:ext>
          </a:extLst>
        </p:cNvPr>
        <p:cNvGrpSpPr/>
        <p:nvPr/>
      </p:nvGrpSpPr>
      <p:grpSpPr>
        <a:xfrm>
          <a:off x="0" y="0"/>
          <a:ext cx="0" cy="0"/>
          <a:chOff x="0" y="0"/>
          <a:chExt cx="0" cy="0"/>
        </a:xfrm>
      </p:grpSpPr>
      <p:sp>
        <p:nvSpPr>
          <p:cNvPr id="168" name="Google Shape;168;p13">
            <a:extLst>
              <a:ext uri="{FF2B5EF4-FFF2-40B4-BE49-F238E27FC236}">
                <a16:creationId xmlns:a16="http://schemas.microsoft.com/office/drawing/2014/main" id="{66F14F2C-8A9D-D622-AD69-71015D660900}"/>
              </a:ext>
            </a:extLst>
          </p:cNvPr>
          <p:cNvSpPr txBox="1">
            <a:spLocks noGrp="1"/>
          </p:cNvSpPr>
          <p:nvPr>
            <p:ph idx="1"/>
          </p:nvPr>
        </p:nvSpPr>
        <p:spPr>
          <a:xfrm>
            <a:off x="838199" y="1231900"/>
            <a:ext cx="6697133"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Hazard data selection</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Raster format</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Range of scenarios (RPs, RCPs, future projections)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Resolution</a:t>
            </a:r>
            <a:br>
              <a:rPr lang="en-GB" sz="1800" dirty="0">
                <a:solidFill>
                  <a:schemeClr val="tx1"/>
                </a:solidFill>
              </a:rPr>
            </a:br>
            <a:endParaRPr lang="en-GB" sz="18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Discrete categories vs. continuous data</a:t>
            </a:r>
            <a:br>
              <a:rPr lang="en-GB" sz="1800" dirty="0">
                <a:solidFill>
                  <a:schemeClr val="tx1"/>
                </a:solidFill>
              </a:rPr>
            </a:br>
            <a:endParaRPr lang="en-GB" sz="18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Global data vs data based on regional models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Return period maps, historical events, synthetic event sets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Acceptance</a:t>
            </a:r>
            <a:br>
              <a:rPr lang="en-GB" sz="1800" dirty="0">
                <a:solidFill>
                  <a:schemeClr val="tx1"/>
                </a:solidFill>
              </a:rPr>
            </a:br>
            <a:endParaRPr lang="en-GB" sz="1800" dirty="0">
              <a:solidFill>
                <a:schemeClr val="tx1"/>
              </a:solidFill>
            </a:endParaRPr>
          </a:p>
          <a:p>
            <a:pPr marL="0" lvl="0" indent="0" algn="l" rtl="0">
              <a:lnSpc>
                <a:spcPct val="90000"/>
              </a:lnSpc>
              <a:spcBef>
                <a:spcPts val="0"/>
              </a:spcBef>
              <a:spcAft>
                <a:spcPts val="0"/>
              </a:spcAft>
              <a:buClr>
                <a:schemeClr val="dk1"/>
              </a:buClr>
              <a:buSzPct val="120000"/>
              <a:buNone/>
            </a:pPr>
            <a:r>
              <a:rPr lang="en-GB" sz="1800" dirty="0">
                <a:solidFill>
                  <a:schemeClr val="tx1"/>
                </a:solidFill>
              </a:rPr>
              <a:t>NB: Trade offs!</a:t>
            </a: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p:txBody>
      </p:sp>
      <p:sp>
        <p:nvSpPr>
          <p:cNvPr id="167" name="Google Shape;167;p13">
            <a:extLst>
              <a:ext uri="{FF2B5EF4-FFF2-40B4-BE49-F238E27FC236}">
                <a16:creationId xmlns:a16="http://schemas.microsoft.com/office/drawing/2014/main" id="{82E4219D-B4B6-86C1-7CC2-0AB81B564895}"/>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1.3 </a:t>
            </a:r>
            <a:r>
              <a:rPr lang="en-GB" dirty="0">
                <a:solidFill>
                  <a:srgbClr val="C00000"/>
                </a:solidFill>
              </a:rPr>
              <a:t> Characterising hazards and risk calculations for infrastructure networks</a:t>
            </a:r>
            <a:endParaRPr lang="sv-SE" dirty="0">
              <a:solidFill>
                <a:srgbClr val="C00000"/>
              </a:solidFill>
            </a:endParaRPr>
          </a:p>
        </p:txBody>
      </p:sp>
      <p:sp>
        <p:nvSpPr>
          <p:cNvPr id="2" name="Slide Number Placeholder 1">
            <a:extLst>
              <a:ext uri="{FF2B5EF4-FFF2-40B4-BE49-F238E27FC236}">
                <a16:creationId xmlns:a16="http://schemas.microsoft.com/office/drawing/2014/main" id="{75367E3E-8C82-E304-7F26-AD53E8B2EDD6}"/>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30</a:t>
            </a:fld>
            <a:endParaRPr lang="sv-SE" sz="1000" b="1">
              <a:solidFill>
                <a:schemeClr val="bg1"/>
              </a:solidFill>
            </a:endParaRPr>
          </a:p>
        </p:txBody>
      </p:sp>
      <p:sp>
        <p:nvSpPr>
          <p:cNvPr id="9" name="Slide Number Placeholder 1">
            <a:extLst>
              <a:ext uri="{FF2B5EF4-FFF2-40B4-BE49-F238E27FC236}">
                <a16:creationId xmlns:a16="http://schemas.microsoft.com/office/drawing/2014/main" id="{67793C22-3AD2-8B6F-6D20-79F917BB554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30</a:t>
            </a:fld>
            <a:endParaRPr lang="sv-SE" sz="1000" b="1">
              <a:solidFill>
                <a:schemeClr val="bg1"/>
              </a:solidFill>
            </a:endParaRPr>
          </a:p>
        </p:txBody>
      </p:sp>
    </p:spTree>
    <p:extLst>
      <p:ext uri="{BB962C8B-B14F-4D97-AF65-F5344CB8AC3E}">
        <p14:creationId xmlns:p14="http://schemas.microsoft.com/office/powerpoint/2010/main" val="5623572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Quantifying a hazard</a:t>
                </a: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b="1" dirty="0">
                  <a:solidFill>
                    <a:schemeClr val="accent5">
                      <a:lumMod val="60000"/>
                      <a:lumOff val="40000"/>
                    </a:schemeClr>
                  </a:solidFill>
                </a:endParaRPr>
              </a:p>
              <a:p>
                <a:pPr marL="285750" lvl="0" indent="-285750">
                  <a:spcBef>
                    <a:spcPts val="0"/>
                  </a:spcBef>
                  <a:buClr>
                    <a:schemeClr val="dk1"/>
                  </a:buClr>
                  <a:buSzPts val="2800"/>
                  <a:buFont typeface="Arial" panose="020B0604020202020204" pitchFamily="34" charset="0"/>
                  <a:buChar char="•"/>
                </a:pPr>
                <a:endParaRPr lang="en-GB" sz="1800" dirty="0">
                  <a:solidFill>
                    <a:schemeClr val="tx1"/>
                  </a:solidFill>
                </a:endParaRPr>
              </a:p>
              <a:p>
                <a:pPr marL="285750" lvl="0" indent="-285750">
                  <a:spcBef>
                    <a:spcPts val="0"/>
                  </a:spcBef>
                  <a:buClr>
                    <a:schemeClr val="dk1"/>
                  </a:buClr>
                  <a:buSzPts val="2800"/>
                  <a:buFont typeface="Arial" panose="020B0604020202020204" pitchFamily="34" charset="0"/>
                  <a:buChar char="•"/>
                </a:pPr>
                <a:r>
                  <a:rPr lang="en-GB" sz="1800" dirty="0">
                    <a:solidFill>
                      <a:schemeClr val="tx1"/>
                    </a:solidFill>
                  </a:rPr>
                  <a:t>Extreme hazard models are created over a 2-dimensional surface area x, characterized by a load </a:t>
                </a:r>
                <a14:m>
                  <m:oMath xmlns:m="http://schemas.openxmlformats.org/officeDocument/2006/math">
                    <m:r>
                      <a:rPr lang="en-GB" sz="1800" i="1">
                        <a:solidFill>
                          <a:schemeClr val="tx1"/>
                        </a:solidFill>
                        <a:latin typeface="Cambria Math" panose="02040503050406030204" pitchFamily="18" charset="0"/>
                      </a:rPr>
                      <m:t>h</m:t>
                    </m:r>
                    <m:r>
                      <a:rPr lang="en-GB" sz="1800" i="1">
                        <a:solidFill>
                          <a:schemeClr val="tx1"/>
                        </a:solidFill>
                        <a:latin typeface="Cambria Math" panose="02040503050406030204" pitchFamily="18" charset="0"/>
                      </a:rPr>
                      <m:t> </m:t>
                    </m:r>
                    <m:d>
                      <m:dPr>
                        <m:ctrlPr>
                          <a:rPr lang="en-GB" sz="1800" i="1" smtClean="0">
                            <a:solidFill>
                              <a:schemeClr val="tx1"/>
                            </a:solidFill>
                            <a:latin typeface="Cambria Math" panose="02040503050406030204" pitchFamily="18" charset="0"/>
                            <a:ea typeface="Cambria Math" panose="02040503050406030204" pitchFamily="18" charset="0"/>
                          </a:rPr>
                        </m:ctrlPr>
                      </m:dPr>
                      <m:e>
                        <m:r>
                          <a:rPr lang="en-GB" sz="1800" b="0" i="1" smtClean="0">
                            <a:solidFill>
                              <a:schemeClr val="tx1"/>
                            </a:solidFill>
                            <a:latin typeface="Cambria Math" panose="02040503050406030204" pitchFamily="18" charset="0"/>
                            <a:ea typeface="Cambria Math" panose="02040503050406030204" pitchFamily="18" charset="0"/>
                          </a:rPr>
                          <m:t>𝑥</m:t>
                        </m:r>
                      </m:e>
                    </m:d>
                    <m:r>
                      <a:rPr lang="en-GB" sz="1800" i="1" smtClean="0">
                        <a:solidFill>
                          <a:schemeClr val="tx1"/>
                        </a:solidFill>
                        <a:latin typeface="Cambria Math" panose="02040503050406030204" pitchFamily="18" charset="0"/>
                        <a:ea typeface="Cambria Math" panose="02040503050406030204" pitchFamily="18" charset="0"/>
                      </a:rPr>
                      <m:t>≡</m:t>
                    </m:r>
                  </m:oMath>
                </a14:m>
                <a:r>
                  <a:rPr lang="en-GB" sz="1800" dirty="0">
                    <a:solidFill>
                      <a:schemeClr val="tx1"/>
                    </a:solidFill>
                  </a:rPr>
                  <a:t> </a:t>
                </a:r>
                <a14:m>
                  <m:oMath xmlns:m="http://schemas.openxmlformats.org/officeDocument/2006/math">
                    <m:r>
                      <a:rPr lang="en-GB" sz="1800" i="1">
                        <a:solidFill>
                          <a:schemeClr val="tx1"/>
                        </a:solidFill>
                        <a:latin typeface="Cambria Math" panose="02040503050406030204" pitchFamily="18" charset="0"/>
                      </a:rPr>
                      <m:t>h</m:t>
                    </m:r>
                  </m:oMath>
                </a14:m>
                <a:r>
                  <a:rPr lang="en-GB" sz="1800" dirty="0">
                    <a:solidFill>
                      <a:schemeClr val="tx1"/>
                    </a:solidFill>
                  </a:rPr>
                  <a:t> sampled from a probability density function</a:t>
                </a:r>
                <a14:m>
                  <m:oMath xmlns:m="http://schemas.openxmlformats.org/officeDocument/2006/math">
                    <m:sSub>
                      <m:sSubPr>
                        <m:ctrlPr>
                          <a:rPr lang="en-GB" sz="1800" i="1" smtClean="0">
                            <a:solidFill>
                              <a:schemeClr val="tx1"/>
                            </a:solidFill>
                            <a:latin typeface="Cambria Math" panose="02040503050406030204" pitchFamily="18" charset="0"/>
                          </a:rPr>
                        </m:ctrlPr>
                      </m:sSubPr>
                      <m:e>
                        <m:r>
                          <a:rPr lang="en-GB" sz="1800" b="0" i="1" smtClean="0">
                            <a:solidFill>
                              <a:schemeClr val="tx1"/>
                            </a:solidFill>
                            <a:latin typeface="Cambria Math" panose="02040503050406030204" pitchFamily="18" charset="0"/>
                          </a:rPr>
                          <m:t> </m:t>
                        </m:r>
                        <m:r>
                          <a:rPr lang="en-GB" sz="1800" b="0" i="1" smtClean="0">
                            <a:solidFill>
                              <a:schemeClr val="tx1"/>
                            </a:solidFill>
                            <a:latin typeface="Cambria Math" panose="02040503050406030204" pitchFamily="18" charset="0"/>
                          </a:rPr>
                          <m:t>𝑔</m:t>
                        </m:r>
                      </m:e>
                      <m:sub>
                        <m:r>
                          <a:rPr lang="en-GB" sz="1800" b="0" i="1" smtClean="0">
                            <a:solidFill>
                              <a:schemeClr val="tx1"/>
                            </a:solidFill>
                            <a:latin typeface="Cambria Math" panose="02040503050406030204" pitchFamily="18" charset="0"/>
                          </a:rPr>
                          <m:t>h</m:t>
                        </m:r>
                      </m:sub>
                    </m:sSub>
                    <m:d>
                      <m:dPr>
                        <m:ctrlPr>
                          <a:rPr lang="en-GB" sz="1800" i="1" smtClean="0">
                            <a:solidFill>
                              <a:schemeClr val="tx1"/>
                            </a:solidFill>
                            <a:latin typeface="Cambria Math" panose="02040503050406030204" pitchFamily="18" charset="0"/>
                          </a:rPr>
                        </m:ctrlPr>
                      </m:dPr>
                      <m:e>
                        <m:r>
                          <a:rPr lang="en-GB" sz="1800" b="0" i="1" smtClean="0">
                            <a:solidFill>
                              <a:schemeClr val="tx1"/>
                            </a:solidFill>
                            <a:latin typeface="Cambria Math" panose="02040503050406030204" pitchFamily="18" charset="0"/>
                          </a:rPr>
                          <m:t>h</m:t>
                        </m:r>
                      </m:e>
                    </m:d>
                  </m:oMath>
                </a14:m>
                <a:endParaRPr lang="en-GB" sz="1800" dirty="0">
                  <a:solidFill>
                    <a:schemeClr val="tx1"/>
                  </a:solidFill>
                </a:endParaRPr>
              </a:p>
              <a:p>
                <a:pPr marL="285750" lvl="0" indent="-285750">
                  <a:spcBef>
                    <a:spcPts val="0"/>
                  </a:spcBef>
                  <a:buClr>
                    <a:schemeClr val="dk1"/>
                  </a:buClr>
                  <a:buSzPts val="2800"/>
                  <a:buFont typeface="Arial" panose="020B0604020202020204" pitchFamily="34" charset="0"/>
                  <a:buChar char="•"/>
                </a:pPr>
                <a:endParaRPr lang="en-GB" sz="1800" dirty="0">
                  <a:solidFill>
                    <a:schemeClr val="tx1"/>
                  </a:solidFill>
                </a:endParaRPr>
              </a:p>
              <a:p>
                <a:pPr marL="285750" lvl="0" indent="-285750">
                  <a:spcBef>
                    <a:spcPts val="0"/>
                  </a:spcBef>
                  <a:buClr>
                    <a:schemeClr val="dk1"/>
                  </a:buClr>
                  <a:buSzPts val="2800"/>
                  <a:buFont typeface="Arial" panose="020B0604020202020204" pitchFamily="34" charset="0"/>
                  <a:buChar char="•"/>
                </a:pPr>
                <a:r>
                  <a:rPr lang="en-GB" sz="1800" dirty="0">
                    <a:solidFill>
                      <a:schemeClr val="tx1"/>
                    </a:solidFill>
                  </a:rPr>
                  <a:t>The most extreme hazards are chosen to be the ones that exceed a particular threshold load  </a:t>
                </a:r>
                <a14:m>
                  <m:oMath xmlns:m="http://schemas.openxmlformats.org/officeDocument/2006/math">
                    <m:sSub>
                      <m:sSubPr>
                        <m:ctrlPr>
                          <a:rPr lang="en-GB" sz="1800" i="1" smtClean="0">
                            <a:solidFill>
                              <a:schemeClr val="tx1"/>
                            </a:solidFill>
                            <a:latin typeface="Cambria Math" panose="02040503050406030204" pitchFamily="18" charset="0"/>
                          </a:rPr>
                        </m:ctrlPr>
                      </m:sSubPr>
                      <m:e>
                        <m:r>
                          <a:rPr lang="en-GB" sz="1800" b="0" i="1" smtClean="0">
                            <a:solidFill>
                              <a:schemeClr val="tx1"/>
                            </a:solidFill>
                            <a:latin typeface="Cambria Math" panose="02040503050406030204" pitchFamily="18" charset="0"/>
                          </a:rPr>
                          <m:t> </m:t>
                        </m:r>
                        <m:r>
                          <a:rPr lang="en-GB" sz="1800" b="0" i="1" smtClean="0">
                            <a:solidFill>
                              <a:schemeClr val="tx1"/>
                            </a:solidFill>
                            <a:latin typeface="Cambria Math" panose="02040503050406030204" pitchFamily="18" charset="0"/>
                          </a:rPr>
                          <m:t>h</m:t>
                        </m:r>
                      </m:e>
                      <m:sub>
                        <m:r>
                          <a:rPr lang="en-GB" sz="1800" b="0" i="1" smtClean="0">
                            <a:solidFill>
                              <a:schemeClr val="tx1"/>
                            </a:solidFill>
                            <a:latin typeface="Cambria Math" panose="02040503050406030204" pitchFamily="18" charset="0"/>
                          </a:rPr>
                          <m:t>𝑡𝑟</m:t>
                        </m:r>
                      </m:sub>
                    </m:sSub>
                  </m:oMath>
                </a14:m>
                <a:r>
                  <a:rPr lang="en-GB" sz="1800" dirty="0">
                    <a:solidFill>
                      <a:schemeClr val="tx1"/>
                    </a:solidFill>
                  </a:rPr>
                  <a:t> and are sampled from an exceedance probability (EP) curve:</a:t>
                </a:r>
              </a:p>
              <a:p>
                <a:pPr marL="285750" lvl="0" indent="-285750">
                  <a:spcBef>
                    <a:spcPts val="0"/>
                  </a:spcBef>
                  <a:buClr>
                    <a:schemeClr val="dk1"/>
                  </a:buClr>
                  <a:buSzPts val="2800"/>
                  <a:buFont typeface="Arial" panose="020B0604020202020204" pitchFamily="34" charset="0"/>
                  <a:buChar char="•"/>
                </a:pPr>
                <a:endParaRPr lang="en-GB" sz="1800" dirty="0">
                  <a:solidFill>
                    <a:schemeClr val="tx1"/>
                  </a:solidFill>
                </a:endParaRPr>
              </a:p>
              <a:p>
                <a:pPr marL="0" lvl="0" indent="0">
                  <a:spcBef>
                    <a:spcPts val="0"/>
                  </a:spcBef>
                  <a:buClr>
                    <a:schemeClr val="dk1"/>
                  </a:buClr>
                  <a:buSzPts val="2800"/>
                  <a:buNone/>
                </a:pPr>
                <a14:m>
                  <m:oMathPara xmlns:m="http://schemas.openxmlformats.org/officeDocument/2006/math">
                    <m:oMathParaPr>
                      <m:jc m:val="centerGroup"/>
                    </m:oMathParaPr>
                    <m:oMath xmlns:m="http://schemas.openxmlformats.org/officeDocument/2006/math">
                      <m:r>
                        <a:rPr lang="en-GB" sz="1800" b="0" i="1" smtClean="0">
                          <a:solidFill>
                            <a:schemeClr val="tx1"/>
                          </a:solidFill>
                          <a:latin typeface="Cambria Math" panose="02040503050406030204" pitchFamily="18" charset="0"/>
                        </a:rPr>
                        <m:t>𝐸𝑃</m:t>
                      </m:r>
                      <m:d>
                        <m:dPr>
                          <m:ctrlPr>
                            <a:rPr lang="en-GB" sz="1800" b="0" i="1" smtClean="0">
                              <a:solidFill>
                                <a:schemeClr val="tx1"/>
                              </a:solidFill>
                              <a:latin typeface="Cambria Math" panose="02040503050406030204" pitchFamily="18" charset="0"/>
                            </a:rPr>
                          </m:ctrlPr>
                        </m:dPr>
                        <m:e>
                          <m:r>
                            <a:rPr lang="en-GB" sz="1800" b="0" i="1" smtClean="0">
                              <a:solidFill>
                                <a:schemeClr val="tx1"/>
                              </a:solidFill>
                              <a:latin typeface="Cambria Math" panose="02040503050406030204" pitchFamily="18" charset="0"/>
                            </a:rPr>
                            <m:t>h</m:t>
                          </m:r>
                        </m:e>
                      </m:d>
                      <m:r>
                        <a:rPr lang="en-GB" sz="1800" b="0" i="1" smtClean="0">
                          <a:solidFill>
                            <a:schemeClr val="tx1"/>
                          </a:solidFill>
                          <a:latin typeface="Cambria Math" panose="02040503050406030204" pitchFamily="18" charset="0"/>
                        </a:rPr>
                        <m:t>=</m:t>
                      </m:r>
                      <m:r>
                        <a:rPr lang="en-GB" sz="1800" b="0" i="1" smtClean="0">
                          <a:solidFill>
                            <a:schemeClr val="tx1"/>
                          </a:solidFill>
                          <a:latin typeface="Cambria Math" panose="02040503050406030204" pitchFamily="18" charset="0"/>
                        </a:rPr>
                        <m:t>𝑃</m:t>
                      </m:r>
                      <m:d>
                        <m:dPr>
                          <m:begChr m:val="["/>
                          <m:endChr m:val="]"/>
                          <m:ctrlPr>
                            <a:rPr lang="en-GB" sz="1800" b="0" i="1" smtClean="0">
                              <a:solidFill>
                                <a:schemeClr val="tx1"/>
                              </a:solidFill>
                              <a:latin typeface="Cambria Math" panose="02040503050406030204" pitchFamily="18" charset="0"/>
                            </a:rPr>
                          </m:ctrlPr>
                        </m:dPr>
                        <m:e>
                          <m:r>
                            <a:rPr lang="en-GB" sz="1800" b="0" i="1" smtClean="0">
                              <a:solidFill>
                                <a:schemeClr val="tx1"/>
                              </a:solidFill>
                              <a:latin typeface="Cambria Math" panose="02040503050406030204" pitchFamily="18" charset="0"/>
                            </a:rPr>
                            <m:t>h</m:t>
                          </m:r>
                          <m:r>
                            <a:rPr lang="en-GB" sz="1800" b="0" i="1" smtClean="0">
                              <a:solidFill>
                                <a:schemeClr val="tx1"/>
                              </a:solidFill>
                              <a:latin typeface="Cambria Math" panose="02040503050406030204" pitchFamily="18" charset="0"/>
                            </a:rPr>
                            <m:t>&gt;</m:t>
                          </m:r>
                          <m:sSub>
                            <m:sSubPr>
                              <m:ctrlPr>
                                <a:rPr lang="en-GB" sz="1800" i="1">
                                  <a:solidFill>
                                    <a:schemeClr val="tx1"/>
                                  </a:solidFill>
                                  <a:latin typeface="Cambria Math" panose="02040503050406030204" pitchFamily="18" charset="0"/>
                                </a:rPr>
                              </m:ctrlPr>
                            </m:sSubPr>
                            <m:e>
                              <m:r>
                                <a:rPr lang="en-GB" sz="1800" i="1">
                                  <a:solidFill>
                                    <a:schemeClr val="tx1"/>
                                  </a:solidFill>
                                  <a:latin typeface="Cambria Math" panose="02040503050406030204" pitchFamily="18" charset="0"/>
                                </a:rPr>
                                <m:t> </m:t>
                              </m:r>
                              <m:r>
                                <a:rPr lang="en-GB" sz="1800" i="1">
                                  <a:solidFill>
                                    <a:schemeClr val="tx1"/>
                                  </a:solidFill>
                                  <a:latin typeface="Cambria Math" panose="02040503050406030204" pitchFamily="18" charset="0"/>
                                </a:rPr>
                                <m:t>h</m:t>
                              </m:r>
                            </m:e>
                            <m:sub>
                              <m:r>
                                <a:rPr lang="en-GB" sz="1800" i="1">
                                  <a:solidFill>
                                    <a:schemeClr val="tx1"/>
                                  </a:solidFill>
                                  <a:latin typeface="Cambria Math" panose="02040503050406030204" pitchFamily="18" charset="0"/>
                                </a:rPr>
                                <m:t>𝑡𝑟</m:t>
                              </m:r>
                            </m:sub>
                          </m:sSub>
                        </m:e>
                      </m:d>
                      <m:r>
                        <a:rPr lang="en-GB" sz="1800" b="0" i="1" smtClean="0">
                          <a:solidFill>
                            <a:schemeClr val="tx1"/>
                          </a:solidFill>
                          <a:latin typeface="Cambria Math" panose="02040503050406030204" pitchFamily="18" charset="0"/>
                        </a:rPr>
                        <m:t>=1 − </m:t>
                      </m:r>
                      <m:nary>
                        <m:naryPr>
                          <m:ctrlPr>
                            <a:rPr lang="en-GB" sz="1800" b="0" i="1" smtClean="0">
                              <a:solidFill>
                                <a:schemeClr val="tx1"/>
                              </a:solidFill>
                              <a:latin typeface="Cambria Math" panose="02040503050406030204" pitchFamily="18" charset="0"/>
                            </a:rPr>
                          </m:ctrlPr>
                        </m:naryPr>
                        <m:sub>
                          <m:r>
                            <m:rPr>
                              <m:brk m:alnAt="23"/>
                            </m:rPr>
                            <a:rPr lang="en-GB" sz="1800" b="0" i="1" smtClean="0">
                              <a:solidFill>
                                <a:schemeClr val="tx1"/>
                              </a:solidFill>
                              <a:latin typeface="Cambria Math" panose="02040503050406030204" pitchFamily="18" charset="0"/>
                            </a:rPr>
                            <m:t>0</m:t>
                          </m:r>
                        </m:sub>
                        <m:sup>
                          <m:r>
                            <a:rPr lang="en-GB" sz="1800" b="0" i="1" smtClean="0">
                              <a:solidFill>
                                <a:schemeClr val="tx1"/>
                              </a:solidFill>
                              <a:latin typeface="Cambria Math" panose="02040503050406030204" pitchFamily="18" charset="0"/>
                            </a:rPr>
                            <m:t>h</m:t>
                          </m:r>
                        </m:sup>
                        <m:e>
                          <m:sSub>
                            <m:sSubPr>
                              <m:ctrlPr>
                                <a:rPr lang="en-GB" sz="1800" i="1">
                                  <a:solidFill>
                                    <a:schemeClr val="tx1"/>
                                  </a:solidFill>
                                  <a:latin typeface="Cambria Math" panose="02040503050406030204" pitchFamily="18" charset="0"/>
                                </a:rPr>
                              </m:ctrlPr>
                            </m:sSubPr>
                            <m:e>
                              <m:r>
                                <a:rPr lang="en-GB" sz="1800" i="1">
                                  <a:solidFill>
                                    <a:schemeClr val="tx1"/>
                                  </a:solidFill>
                                  <a:latin typeface="Cambria Math" panose="02040503050406030204" pitchFamily="18" charset="0"/>
                                </a:rPr>
                                <m:t> </m:t>
                              </m:r>
                              <m:r>
                                <a:rPr lang="en-GB" sz="1800" i="1">
                                  <a:solidFill>
                                    <a:schemeClr val="tx1"/>
                                  </a:solidFill>
                                  <a:latin typeface="Cambria Math" panose="02040503050406030204" pitchFamily="18" charset="0"/>
                                </a:rPr>
                                <m:t>𝑔</m:t>
                              </m:r>
                            </m:e>
                            <m:sub>
                              <m:r>
                                <a:rPr lang="en-GB" sz="1800" i="1">
                                  <a:solidFill>
                                    <a:schemeClr val="tx1"/>
                                  </a:solidFill>
                                  <a:latin typeface="Cambria Math" panose="02040503050406030204" pitchFamily="18" charset="0"/>
                                </a:rPr>
                                <m:t>h</m:t>
                              </m:r>
                            </m:sub>
                          </m:sSub>
                          <m:d>
                            <m:dPr>
                              <m:ctrlPr>
                                <a:rPr lang="en-GB" sz="1800" i="1">
                                  <a:solidFill>
                                    <a:schemeClr val="tx1"/>
                                  </a:solidFill>
                                  <a:latin typeface="Cambria Math" panose="02040503050406030204" pitchFamily="18" charset="0"/>
                                </a:rPr>
                              </m:ctrlPr>
                            </m:dPr>
                            <m:e>
                              <m:r>
                                <a:rPr lang="en-GB" sz="1800" i="1">
                                  <a:solidFill>
                                    <a:schemeClr val="tx1"/>
                                  </a:solidFill>
                                  <a:latin typeface="Cambria Math" panose="02040503050406030204" pitchFamily="18" charset="0"/>
                                </a:rPr>
                                <m:t>h</m:t>
                              </m:r>
                            </m:e>
                          </m:d>
                          <m:r>
                            <a:rPr lang="en-GB" sz="1800" b="0" i="1" smtClean="0">
                              <a:solidFill>
                                <a:schemeClr val="tx1"/>
                              </a:solidFill>
                              <a:latin typeface="Cambria Math" panose="02040503050406030204" pitchFamily="18" charset="0"/>
                            </a:rPr>
                            <m:t> </m:t>
                          </m:r>
                          <m:r>
                            <a:rPr lang="en-GB" sz="1800" b="0" i="1" smtClean="0">
                              <a:solidFill>
                                <a:schemeClr val="tx1"/>
                              </a:solidFill>
                              <a:latin typeface="Cambria Math" panose="02040503050406030204" pitchFamily="18" charset="0"/>
                            </a:rPr>
                            <m:t>𝑑h</m:t>
                          </m:r>
                        </m:e>
                      </m:nary>
                    </m:oMath>
                  </m:oMathPara>
                </a14:m>
                <a:endParaRPr lang="en-GB" sz="1800" dirty="0">
                  <a:solidFill>
                    <a:schemeClr val="tx1"/>
                  </a:solidFill>
                </a:endParaRPr>
              </a:p>
              <a:p>
                <a:pPr marL="285750" lvl="0" indent="-285750">
                  <a:spcBef>
                    <a:spcPts val="0"/>
                  </a:spcBef>
                  <a:buClr>
                    <a:schemeClr val="dk1"/>
                  </a:buClr>
                  <a:buSzPts val="2800"/>
                  <a:buFont typeface="Arial" panose="020B0604020202020204" pitchFamily="34" charset="0"/>
                  <a:buChar char="•"/>
                </a:pPr>
                <a:endParaRPr lang="en-GB" sz="1800" dirty="0">
                  <a:solidFill>
                    <a:schemeClr val="tx1"/>
                  </a:solidFill>
                </a:endParaRPr>
              </a:p>
              <a:p>
                <a:pPr marL="285750" lvl="0" indent="-285750">
                  <a:spcBef>
                    <a:spcPts val="0"/>
                  </a:spcBef>
                  <a:buClr>
                    <a:schemeClr val="dk1"/>
                  </a:buClr>
                  <a:buSzPts val="2800"/>
                  <a:buFont typeface="Arial" panose="020B0604020202020204" pitchFamily="34" charset="0"/>
                  <a:buChar char="•"/>
                </a:pPr>
                <a:r>
                  <a:rPr lang="en-GB" sz="1800" dirty="0">
                    <a:solidFill>
                      <a:schemeClr val="tx1"/>
                    </a:solidFill>
                  </a:rPr>
                  <a:t>Return period of an event = </a:t>
                </a:r>
                <a14:m>
                  <m:oMath xmlns:m="http://schemas.openxmlformats.org/officeDocument/2006/math">
                    <m:f>
                      <m:fPr>
                        <m:type m:val="skw"/>
                        <m:ctrlPr>
                          <a:rPr lang="en-GB" i="1" smtClean="0">
                            <a:solidFill>
                              <a:schemeClr val="tx1"/>
                            </a:solidFill>
                            <a:latin typeface="Cambria Math" panose="02040503050406030204" pitchFamily="18" charset="0"/>
                          </a:rPr>
                        </m:ctrlPr>
                      </m:fPr>
                      <m:num>
                        <m:r>
                          <a:rPr lang="en-GB" b="0" i="1" smtClean="0">
                            <a:solidFill>
                              <a:schemeClr val="tx1"/>
                            </a:solidFill>
                            <a:latin typeface="Cambria Math" panose="02040503050406030204" pitchFamily="18" charset="0"/>
                          </a:rPr>
                          <m:t>1</m:t>
                        </m:r>
                      </m:num>
                      <m:den>
                        <m:r>
                          <a:rPr lang="en-GB" b="0" i="1" smtClean="0">
                            <a:solidFill>
                              <a:schemeClr val="tx1"/>
                            </a:solidFill>
                            <a:latin typeface="Cambria Math" panose="02040503050406030204" pitchFamily="18" charset="0"/>
                          </a:rPr>
                          <m:t>𝐸𝑃</m:t>
                        </m:r>
                      </m:den>
                    </m:f>
                  </m:oMath>
                </a14:m>
                <a:endParaRPr lang="en-GB" sz="1800" dirty="0">
                  <a:solidFill>
                    <a:schemeClr val="tx1"/>
                  </a:solidFill>
                </a:endParaRPr>
              </a:p>
              <a:p>
                <a:pPr marL="285750" lvl="0" indent="-285750">
                  <a:spcBef>
                    <a:spcPts val="0"/>
                  </a:spcBef>
                  <a:buClr>
                    <a:schemeClr val="dk1"/>
                  </a:buClr>
                  <a:buSzPts val="2800"/>
                  <a:buFont typeface="Arial" panose="020B0604020202020204" pitchFamily="34" charset="0"/>
                  <a:buChar char="•"/>
                </a:pPr>
                <a:endParaRPr lang="en-GB" sz="1800" dirty="0">
                  <a:solidFill>
                    <a:schemeClr val="tx1"/>
                  </a:solidFill>
                </a:endParaRPr>
              </a:p>
              <a:p>
                <a:pPr marL="285750" lvl="0" indent="-285750">
                  <a:spcBef>
                    <a:spcPts val="0"/>
                  </a:spcBef>
                  <a:buClr>
                    <a:schemeClr val="dk1"/>
                  </a:buClr>
                  <a:buSzPts val="2800"/>
                  <a:buFontTx/>
                  <a:buChar char="-"/>
                </a:pPr>
                <a:endParaRPr lang="en-GB" sz="1800" dirty="0">
                  <a:solidFill>
                    <a:schemeClr val="tx1"/>
                  </a:solidFill>
                </a:endParaRPr>
              </a:p>
            </p:txBody>
          </p:sp>
        </mc:Choice>
        <mc:Fallback xmlns="">
          <p:sp>
            <p:nvSpPr>
              <p:cNvPr id="168" name="Google Shape;168;p13"/>
              <p:cNvSpPr txBox="1">
                <a:spLocks noGrp="1" noRot="1" noChangeAspect="1" noMove="1" noResize="1" noEditPoints="1" noAdjustHandles="1" noChangeArrowheads="1" noChangeShapeType="1" noTextEdit="1"/>
              </p:cNvSpPr>
              <p:nvPr>
                <p:ph idx="1"/>
              </p:nvPr>
            </p:nvSpPr>
            <p:spPr>
              <a:xfrm>
                <a:off x="838200" y="1231900"/>
                <a:ext cx="10515600" cy="4712158"/>
              </a:xfrm>
              <a:prstGeom prst="rect">
                <a:avLst/>
              </a:prstGeom>
              <a:blipFill>
                <a:blip r:embed="rId3"/>
                <a:stretch>
                  <a:fillRect l="-1101" t="-1294"/>
                </a:stretch>
              </a:blipFill>
              <a:ln>
                <a:noFill/>
              </a:ln>
            </p:spPr>
            <p:txBody>
              <a:bodyPr/>
              <a:lstStyle/>
              <a:p>
                <a:r>
                  <a:rPr lang="en-GB">
                    <a:noFill/>
                  </a:rPr>
                  <a:t> </a:t>
                </a:r>
              </a:p>
            </p:txBody>
          </p:sp>
        </mc:Fallback>
      </mc:AlternateContent>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1.3 </a:t>
            </a:r>
            <a:r>
              <a:rPr lang="en-GB" dirty="0">
                <a:solidFill>
                  <a:srgbClr val="C00000"/>
                </a:solidFill>
              </a:rPr>
              <a:t> Characterising hazards and risk calculations for infrastructure networks</a:t>
            </a:r>
            <a:endParaRPr sz="2800" dirty="0">
              <a:solidFill>
                <a:srgbClr val="C00000"/>
              </a:solidFill>
            </a:endParaRPr>
          </a:p>
        </p:txBody>
      </p:sp>
      <p:sp>
        <p:nvSpPr>
          <p:cNvPr id="2" name="Oval 1">
            <a:extLst>
              <a:ext uri="{FF2B5EF4-FFF2-40B4-BE49-F238E27FC236}">
                <a16:creationId xmlns:a16="http://schemas.microsoft.com/office/drawing/2014/main" id="{92C8FF37-E13B-4ECB-B997-5BF0761C8E0C}"/>
              </a:ext>
            </a:extLst>
          </p:cNvPr>
          <p:cNvSpPr/>
          <p:nvPr/>
        </p:nvSpPr>
        <p:spPr>
          <a:xfrm>
            <a:off x="6777871" y="3418700"/>
            <a:ext cx="1374697" cy="858495"/>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86528ED-AEA6-49AA-8F72-2C2D58250E7C}"/>
              </a:ext>
            </a:extLst>
          </p:cNvPr>
          <p:cNvSpPr txBox="1"/>
          <p:nvPr/>
        </p:nvSpPr>
        <p:spPr>
          <a:xfrm>
            <a:off x="5850033" y="4296707"/>
            <a:ext cx="3230372" cy="276999"/>
          </a:xfrm>
          <a:prstGeom prst="rect">
            <a:avLst/>
          </a:prstGeom>
          <a:noFill/>
        </p:spPr>
        <p:txBody>
          <a:bodyPr wrap="square" rtlCol="0">
            <a:spAutoFit/>
          </a:bodyPr>
          <a:lstStyle/>
          <a:p>
            <a:r>
              <a:rPr lang="en-GB" sz="1200" dirty="0">
                <a:solidFill>
                  <a:srgbClr val="FF0000"/>
                </a:solidFill>
                <a:latin typeface="Arial" panose="020B0604020202020204" pitchFamily="34" charset="0"/>
                <a:cs typeface="Arial" panose="020B0604020202020204" pitchFamily="34" charset="0"/>
              </a:rPr>
              <a:t>cumulative density function of hazard loading</a:t>
            </a:r>
          </a:p>
        </p:txBody>
      </p:sp>
    </p:spTree>
    <p:extLst>
      <p:ext uri="{BB962C8B-B14F-4D97-AF65-F5344CB8AC3E}">
        <p14:creationId xmlns:p14="http://schemas.microsoft.com/office/powerpoint/2010/main" val="30258622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1.3 </a:t>
            </a:r>
            <a:r>
              <a:rPr lang="en-GB" dirty="0">
                <a:solidFill>
                  <a:srgbClr val="C00000"/>
                </a:solidFill>
              </a:rPr>
              <a:t> Characterising hazards and risk calculations for infrastructure networks</a:t>
            </a:r>
            <a:endParaRPr sz="2800" dirty="0">
              <a:solidFill>
                <a:srgbClr val="C00000"/>
              </a:solidFill>
            </a:endParaRPr>
          </a:p>
        </p:txBody>
      </p:sp>
      <p:pic>
        <p:nvPicPr>
          <p:cNvPr id="7" name="Picture 6">
            <a:extLst>
              <a:ext uri="{FF2B5EF4-FFF2-40B4-BE49-F238E27FC236}">
                <a16:creationId xmlns:a16="http://schemas.microsoft.com/office/drawing/2014/main" id="{01AB32EA-377B-4676-B910-619F60865FEC}"/>
              </a:ext>
            </a:extLst>
          </p:cNvPr>
          <p:cNvPicPr>
            <a:picLocks noChangeAspect="1"/>
          </p:cNvPicPr>
          <p:nvPr/>
        </p:nvPicPr>
        <p:blipFill>
          <a:blip r:embed="rId3"/>
          <a:stretch>
            <a:fillRect/>
          </a:stretch>
        </p:blipFill>
        <p:spPr>
          <a:xfrm>
            <a:off x="5184733" y="1629102"/>
            <a:ext cx="6100105" cy="4205375"/>
          </a:xfrm>
          <a:prstGeom prst="rect">
            <a:avLst/>
          </a:prstGeom>
        </p:spPr>
      </p:pic>
      <p:sp>
        <p:nvSpPr>
          <p:cNvPr id="8" name="TextBox 7">
            <a:extLst>
              <a:ext uri="{FF2B5EF4-FFF2-40B4-BE49-F238E27FC236}">
                <a16:creationId xmlns:a16="http://schemas.microsoft.com/office/drawing/2014/main" id="{E73424B3-C686-415C-9409-566BDF430095}"/>
              </a:ext>
            </a:extLst>
          </p:cNvPr>
          <p:cNvSpPr txBox="1"/>
          <p:nvPr/>
        </p:nvSpPr>
        <p:spPr>
          <a:xfrm>
            <a:off x="5184733" y="5827100"/>
            <a:ext cx="6100105" cy="400110"/>
          </a:xfrm>
          <a:prstGeom prst="rect">
            <a:avLst/>
          </a:prstGeom>
          <a:noFill/>
        </p:spPr>
        <p:txBody>
          <a:bodyPr wrap="square" rtlCol="0">
            <a:spAutoFit/>
          </a:bodyPr>
          <a:lstStyle/>
          <a:p>
            <a:r>
              <a:rPr lang="en-GB" sz="1000" b="0" i="1" dirty="0">
                <a:solidFill>
                  <a:srgbClr val="444444"/>
                </a:solidFill>
                <a:effectLst/>
                <a:latin typeface="+mn-lt"/>
              </a:rPr>
              <a:t>A 1 in 1000 exceedance probability river flood map for Uruguay showing areas with different flood depths in metres. Created from FATHOM data (Wing et al. 2020)</a:t>
            </a:r>
            <a:endParaRPr lang="en-GB" sz="1000" i="1" dirty="0">
              <a:latin typeface="+mn-lt"/>
            </a:endParaRPr>
          </a:p>
        </p:txBody>
      </p:sp>
      <p:sp>
        <p:nvSpPr>
          <p:cNvPr id="11" name="Google Shape;168;p13">
            <a:extLst>
              <a:ext uri="{FF2B5EF4-FFF2-40B4-BE49-F238E27FC236}">
                <a16:creationId xmlns:a16="http://schemas.microsoft.com/office/drawing/2014/main" id="{CDD7956C-AD4A-4FCD-870C-C4BFC69F804B}"/>
              </a:ext>
            </a:extLst>
          </p:cNvPr>
          <p:cNvSpPr txBox="1">
            <a:spLocks/>
          </p:cNvSpPr>
          <p:nvPr/>
        </p:nvSpPr>
        <p:spPr>
          <a:xfrm>
            <a:off x="838200" y="1231900"/>
            <a:ext cx="10515600" cy="52374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solidFill>
                  <a:schemeClr val="accent5">
                    <a:lumMod val="60000"/>
                    <a:lumOff val="40000"/>
                  </a:schemeClr>
                </a:solidFill>
              </a:rPr>
              <a:t>Hazard information used in practice</a:t>
            </a:r>
          </a:p>
          <a:p>
            <a:pPr>
              <a:spcBef>
                <a:spcPts val="0"/>
              </a:spcBef>
              <a:buClr>
                <a:schemeClr val="dk1"/>
              </a:buClr>
              <a:buSzPts val="2800"/>
            </a:pPr>
            <a:endParaRPr lang="en-GB" sz="2000" b="1" dirty="0">
              <a:solidFill>
                <a:schemeClr val="accent5">
                  <a:lumMod val="60000"/>
                  <a:lumOff val="40000"/>
                </a:schemeClr>
              </a:solidFill>
            </a:endParaRPr>
          </a:p>
        </p:txBody>
      </p:sp>
      <p:sp>
        <p:nvSpPr>
          <p:cNvPr id="9" name="TextBox 8">
            <a:extLst>
              <a:ext uri="{FF2B5EF4-FFF2-40B4-BE49-F238E27FC236}">
                <a16:creationId xmlns:a16="http://schemas.microsoft.com/office/drawing/2014/main" id="{044AF3D7-50A9-4710-A46E-6577E389EF34}"/>
              </a:ext>
            </a:extLst>
          </p:cNvPr>
          <p:cNvSpPr txBox="1"/>
          <p:nvPr/>
        </p:nvSpPr>
        <p:spPr>
          <a:xfrm>
            <a:off x="838200" y="1755648"/>
            <a:ext cx="4081272" cy="3939540"/>
          </a:xfrm>
          <a:prstGeom prst="rect">
            <a:avLst/>
          </a:prstGeom>
          <a:noFill/>
        </p:spPr>
        <p:txBody>
          <a:bodyPr wrap="square" rtlCol="0">
            <a:spAutoFit/>
          </a:bodyPr>
          <a:lstStyle/>
          <a:p>
            <a:pPr marL="342900" indent="-342900">
              <a:spcBef>
                <a:spcPts val="0"/>
              </a:spcBef>
              <a:buClr>
                <a:schemeClr val="dk1"/>
              </a:buClr>
              <a:buSzPts val="2800"/>
              <a:buFont typeface="Arial" panose="020B0604020202020204" pitchFamily="34" charset="0"/>
              <a:buChar char="•"/>
            </a:pPr>
            <a:r>
              <a:rPr lang="en-GB" sz="1800" dirty="0">
                <a:solidFill>
                  <a:schemeClr val="tx1"/>
                </a:solidFill>
              </a:rPr>
              <a:t>The river flood hazard here is defined as an event for which the river flows at every location have </a:t>
            </a:r>
            <a:r>
              <a:rPr lang="en-GB" sz="1800" b="1" dirty="0">
                <a:solidFill>
                  <a:schemeClr val="tx1"/>
                </a:solidFill>
              </a:rPr>
              <a:t>0.001 exceedance probability values</a:t>
            </a:r>
            <a:r>
              <a:rPr lang="en-GB" sz="1800" dirty="0">
                <a:solidFill>
                  <a:schemeClr val="tx1"/>
                </a:solidFill>
              </a:rPr>
              <a:t>: at every location the selected flow is the one that has a 1 in 1000 chance of being exceeded</a:t>
            </a:r>
          </a:p>
          <a:p>
            <a:pPr marL="342900" indent="-342900">
              <a:spcBef>
                <a:spcPts val="0"/>
              </a:spcBef>
              <a:buClr>
                <a:schemeClr val="dk1"/>
              </a:buClr>
              <a:buSzPts val="2800"/>
              <a:buFont typeface="Arial" panose="020B0604020202020204" pitchFamily="34" charset="0"/>
              <a:buChar char="•"/>
            </a:pPr>
            <a:endParaRPr lang="en-GB" sz="1800" dirty="0">
              <a:solidFill>
                <a:schemeClr val="tx1"/>
              </a:solidFill>
            </a:endParaRPr>
          </a:p>
          <a:p>
            <a:pPr marL="342900" indent="-342900">
              <a:spcBef>
                <a:spcPts val="0"/>
              </a:spcBef>
              <a:buClr>
                <a:schemeClr val="dk1"/>
              </a:buClr>
              <a:buSzPts val="2800"/>
              <a:buFont typeface="Arial" panose="020B0604020202020204" pitchFamily="34" charset="0"/>
              <a:buChar char="•"/>
            </a:pPr>
            <a:r>
              <a:rPr lang="en-GB" sz="1800" dirty="0">
                <a:solidFill>
                  <a:schemeClr val="tx1"/>
                </a:solidFill>
              </a:rPr>
              <a:t>The flood depths in metres are the hazard loads here. Very high flood depths at specific locations (in darkest shades of blue) would make potential areas vulnerable to flooding</a:t>
            </a:r>
          </a:p>
          <a:p>
            <a:endParaRPr lang="en-GB" sz="1600" dirty="0"/>
          </a:p>
        </p:txBody>
      </p:sp>
    </p:spTree>
    <p:extLst>
      <p:ext uri="{BB962C8B-B14F-4D97-AF65-F5344CB8AC3E}">
        <p14:creationId xmlns:p14="http://schemas.microsoft.com/office/powerpoint/2010/main" val="42763484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Generating loss-exceedance probability curves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342900" indent="-342900" algn="l">
                  <a:buFont typeface="+mj-lt"/>
                  <a:buAutoNum type="arabicPeriod"/>
                </a:pPr>
                <a:r>
                  <a:rPr lang="en-GB" sz="2000" b="1" dirty="0">
                    <a:solidFill>
                      <a:schemeClr val="tx1"/>
                    </a:solidFill>
                  </a:rPr>
                  <a:t>Simulate</a:t>
                </a:r>
                <a:r>
                  <a:rPr lang="en-GB" sz="2000" dirty="0">
                    <a:solidFill>
                      <a:schemeClr val="tx1"/>
                    </a:solidFill>
                  </a:rPr>
                  <a:t> several thousand sample </a:t>
                </a:r>
                <a:r>
                  <a:rPr lang="en-GB" sz="2000" b="1" dirty="0">
                    <a:solidFill>
                      <a:schemeClr val="tx1"/>
                    </a:solidFill>
                  </a:rPr>
                  <a:t>hazard events </a:t>
                </a:r>
                <a:r>
                  <a:rPr lang="en-GB" sz="2000" dirty="0">
                    <a:solidFill>
                      <a:schemeClr val="tx1"/>
                    </a:solidFill>
                  </a:rPr>
                  <a:t>from a probability distribution (</a:t>
                </a:r>
                <a14:m>
                  <m:oMath xmlns:m="http://schemas.openxmlformats.org/officeDocument/2006/math">
                    <m:sSub>
                      <m:sSubPr>
                        <m:ctrlPr>
                          <a:rPr lang="en-GB" sz="2000" i="1" smtClean="0">
                            <a:solidFill>
                              <a:schemeClr val="tx1"/>
                            </a:solidFill>
                            <a:latin typeface="Cambria Math" panose="02040503050406030204" pitchFamily="18" charset="0"/>
                          </a:rPr>
                        </m:ctrlPr>
                      </m:sSubPr>
                      <m:e>
                        <m:r>
                          <a:rPr lang="en-GB" sz="2000" b="0" i="1" smtClean="0">
                            <a:solidFill>
                              <a:schemeClr val="tx1"/>
                            </a:solidFill>
                            <a:latin typeface="Cambria Math" panose="02040503050406030204" pitchFamily="18" charset="0"/>
                          </a:rPr>
                          <m:t>𝑔</m:t>
                        </m:r>
                      </m:e>
                      <m:sub>
                        <m:r>
                          <a:rPr lang="en-GB" sz="2000" b="0" i="1" smtClean="0">
                            <a:solidFill>
                              <a:schemeClr val="tx1"/>
                            </a:solidFill>
                            <a:latin typeface="Cambria Math" panose="02040503050406030204" pitchFamily="18" charset="0"/>
                          </a:rPr>
                          <m:t>𝐻</m:t>
                        </m:r>
                      </m:sub>
                    </m:sSub>
                    <m:d>
                      <m:dPr>
                        <m:ctrlPr>
                          <a:rPr lang="en-GB" sz="2000" i="1" smtClean="0">
                            <a:solidFill>
                              <a:schemeClr val="tx1"/>
                            </a:solidFill>
                            <a:latin typeface="Cambria Math" panose="02040503050406030204" pitchFamily="18" charset="0"/>
                          </a:rPr>
                        </m:ctrlPr>
                      </m:dPr>
                      <m:e>
                        <m:r>
                          <a:rPr lang="en-GB" sz="2000" b="0" i="1" smtClean="0">
                            <a:solidFill>
                              <a:schemeClr val="tx1"/>
                            </a:solidFill>
                            <a:latin typeface="Cambria Math" panose="02040503050406030204" pitchFamily="18" charset="0"/>
                          </a:rPr>
                          <m:t>h</m:t>
                        </m:r>
                        <m:r>
                          <a:rPr lang="en-GB" sz="2000" b="0" i="1" smtClean="0">
                            <a:solidFill>
                              <a:schemeClr val="tx1"/>
                            </a:solidFill>
                            <a:latin typeface="Cambria Math" panose="02040503050406030204" pitchFamily="18" charset="0"/>
                          </a:rPr>
                          <m:t>,</m:t>
                        </m:r>
                        <m:r>
                          <a:rPr lang="en-GB" sz="2000" b="0" i="1" smtClean="0">
                            <a:solidFill>
                              <a:schemeClr val="tx1"/>
                            </a:solidFill>
                            <a:latin typeface="Cambria Math" panose="02040503050406030204" pitchFamily="18" charset="0"/>
                          </a:rPr>
                          <m:t>𝑡</m:t>
                        </m:r>
                      </m:e>
                    </m:d>
                  </m:oMath>
                </a14:m>
                <a:r>
                  <a:rPr lang="en-GB" sz="2000" dirty="0">
                    <a:solidFill>
                      <a:schemeClr val="tx1"/>
                    </a:solidFill>
                  </a:rPr>
                  <a:t>) over space and time – for example, flood models can generate 10,000 flood events over a 50-year timeline over a country</a:t>
                </a:r>
              </a:p>
              <a:p>
                <a:pPr marL="342900" indent="-342900" algn="l">
                  <a:buFont typeface="+mj-lt"/>
                  <a:buAutoNum type="arabicPeriod"/>
                </a:pPr>
                <a:r>
                  <a:rPr lang="en-GB" sz="2000" b="1" dirty="0">
                    <a:solidFill>
                      <a:schemeClr val="tx1"/>
                    </a:solidFill>
                  </a:rPr>
                  <a:t>Intersect</a:t>
                </a:r>
                <a:r>
                  <a:rPr lang="en-GB" sz="2000" dirty="0">
                    <a:solidFill>
                      <a:schemeClr val="tx1"/>
                    </a:solidFill>
                  </a:rPr>
                  <a:t> each hazard event with the infrastructure assets (e.g. electricity substations, roads, etc.).</a:t>
                </a:r>
              </a:p>
              <a:p>
                <a:pPr marL="342900" indent="-342900" algn="l">
                  <a:buFont typeface="+mj-lt"/>
                  <a:buAutoNum type="arabicPeriod"/>
                </a:pPr>
                <a:r>
                  <a:rPr lang="en-GB" sz="2000" b="1" dirty="0">
                    <a:solidFill>
                      <a:schemeClr val="tx1"/>
                    </a:solidFill>
                  </a:rPr>
                  <a:t>Simulate </a:t>
                </a:r>
                <a:r>
                  <a:rPr lang="en-GB" sz="2000" dirty="0">
                    <a:solidFill>
                      <a:schemeClr val="tx1"/>
                    </a:solidFill>
                  </a:rPr>
                  <a:t>the </a:t>
                </a:r>
                <a:r>
                  <a:rPr lang="en-GB" sz="2000" b="1" dirty="0">
                    <a:solidFill>
                      <a:schemeClr val="tx1"/>
                    </a:solidFill>
                  </a:rPr>
                  <a:t>failure </a:t>
                </a:r>
                <a:r>
                  <a:rPr lang="en-GB" sz="2000" dirty="0">
                    <a:solidFill>
                      <a:schemeClr val="tx1"/>
                    </a:solidFill>
                  </a:rPr>
                  <a:t>of an asset based on a fragility curve for a given hazard load (h) </a:t>
                </a:r>
              </a:p>
              <a:p>
                <a:pPr marL="342900" indent="-342900" algn="l">
                  <a:buFont typeface="+mj-lt"/>
                  <a:buAutoNum type="arabicPeriod"/>
                </a:pPr>
                <a:r>
                  <a:rPr lang="en-GB" sz="2000" b="1" dirty="0">
                    <a:solidFill>
                      <a:schemeClr val="tx1"/>
                    </a:solidFill>
                  </a:rPr>
                  <a:t>Estimate</a:t>
                </a:r>
                <a:r>
                  <a:rPr lang="en-GB" sz="2000" dirty="0">
                    <a:solidFill>
                      <a:schemeClr val="tx1"/>
                    </a:solidFill>
                  </a:rPr>
                  <a:t> infrastructure network</a:t>
                </a:r>
                <a:r>
                  <a:rPr lang="en-GB" sz="2000" b="1" dirty="0">
                    <a:solidFill>
                      <a:schemeClr val="tx1"/>
                    </a:solidFill>
                  </a:rPr>
                  <a:t> losses </a:t>
                </a:r>
                <a:r>
                  <a:rPr lang="en-GB" sz="2000" dirty="0">
                    <a:solidFill>
                      <a:schemeClr val="tx1"/>
                    </a:solidFill>
                  </a:rPr>
                  <a:t>(</a:t>
                </a:r>
                <a14:m>
                  <m:oMath xmlns:m="http://schemas.openxmlformats.org/officeDocument/2006/math">
                    <m:r>
                      <m:rPr>
                        <m:sty m:val="p"/>
                      </m:rPr>
                      <a:rPr lang="en-GB" sz="2000" dirty="0" smtClean="0">
                        <a:solidFill>
                          <a:schemeClr val="tx1"/>
                        </a:solidFill>
                        <a:latin typeface="Cambria Math" panose="02040503050406030204" pitchFamily="18" charset="0"/>
                      </a:rPr>
                      <m:t>l</m:t>
                    </m:r>
                    <m:d>
                      <m:dPr>
                        <m:ctrlPr>
                          <a:rPr lang="en-GB" sz="2000" i="1" smtClean="0">
                            <a:solidFill>
                              <a:schemeClr val="tx1"/>
                            </a:solidFill>
                            <a:latin typeface="Cambria Math" panose="02040503050406030204" pitchFamily="18" charset="0"/>
                          </a:rPr>
                        </m:ctrlPr>
                      </m:dPr>
                      <m:e>
                        <m:r>
                          <a:rPr lang="en-GB" sz="2000" b="0" i="1" smtClean="0">
                            <a:solidFill>
                              <a:schemeClr val="tx1"/>
                            </a:solidFill>
                            <a:latin typeface="Cambria Math" panose="02040503050406030204" pitchFamily="18" charset="0"/>
                          </a:rPr>
                          <m:t>𝑡</m:t>
                        </m:r>
                      </m:e>
                    </m:d>
                  </m:oMath>
                </a14:m>
                <a:r>
                  <a:rPr lang="en-GB" sz="2000" dirty="0">
                    <a:solidFill>
                      <a:schemeClr val="tx1"/>
                    </a:solidFill>
                  </a:rPr>
                  <a:t>) associated with each hazard event for each year</a:t>
                </a:r>
              </a:p>
              <a:p>
                <a:pPr marL="342900" indent="-342900" algn="l">
                  <a:buFont typeface="+mj-lt"/>
                  <a:buAutoNum type="arabicPeriod"/>
                </a:pPr>
                <a:r>
                  <a:rPr lang="en-GB" sz="2000" dirty="0">
                    <a:solidFill>
                      <a:schemeClr val="tx1"/>
                    </a:solidFill>
                  </a:rPr>
                  <a:t>Find the </a:t>
                </a:r>
                <a:r>
                  <a:rPr lang="en-GB" sz="2000" b="1" dirty="0">
                    <a:solidFill>
                      <a:schemeClr val="tx1"/>
                    </a:solidFill>
                  </a:rPr>
                  <a:t>mean losses </a:t>
                </a:r>
                <a:r>
                  <a:rPr lang="en-GB" sz="2000" dirty="0">
                    <a:solidFill>
                      <a:schemeClr val="tx1"/>
                    </a:solidFill>
                  </a:rPr>
                  <a:t>over each year </a:t>
                </a:r>
                <a14:m>
                  <m:oMath xmlns:m="http://schemas.openxmlformats.org/officeDocument/2006/math">
                    <m:acc>
                      <m:accPr>
                        <m:chr m:val="̅"/>
                        <m:ctrlPr>
                          <a:rPr lang="en-GB" sz="2000" i="1" smtClean="0">
                            <a:solidFill>
                              <a:schemeClr val="tx1"/>
                            </a:solidFill>
                            <a:latin typeface="Cambria Math" panose="02040503050406030204" pitchFamily="18" charset="0"/>
                          </a:rPr>
                        </m:ctrlPr>
                      </m:accPr>
                      <m:e>
                        <m:r>
                          <a:rPr lang="en-GB" sz="2000" b="0" i="1" smtClean="0">
                            <a:solidFill>
                              <a:schemeClr val="tx1"/>
                            </a:solidFill>
                            <a:latin typeface="Cambria Math" panose="02040503050406030204" pitchFamily="18" charset="0"/>
                          </a:rPr>
                          <m:t>𝑙</m:t>
                        </m:r>
                      </m:e>
                    </m:acc>
                  </m:oMath>
                </a14:m>
                <a:r>
                  <a:rPr lang="en-GB" sz="2000" dirty="0">
                    <a:solidFill>
                      <a:schemeClr val="tx1"/>
                    </a:solidFill>
                  </a:rPr>
                  <a:t>, by taking the average of losses for the same year</a:t>
                </a:r>
              </a:p>
              <a:p>
                <a:pPr marL="342900" indent="-342900">
                  <a:buFont typeface="+mj-lt"/>
                  <a:buAutoNum type="arabicPeriod"/>
                </a:pPr>
                <a:r>
                  <a:rPr lang="en-GB" sz="2000" dirty="0">
                    <a:solidFill>
                      <a:schemeClr val="tx1"/>
                    </a:solidFill>
                  </a:rPr>
                  <a:t>Plot the probability distribution of losses  </a:t>
                </a:r>
                <a14:m>
                  <m:oMath xmlns:m="http://schemas.openxmlformats.org/officeDocument/2006/math">
                    <m:acc>
                      <m:accPr>
                        <m:chr m:val="̅"/>
                        <m:ctrlPr>
                          <a:rPr lang="en-GB" sz="2000" i="1" smtClean="0">
                            <a:solidFill>
                              <a:schemeClr val="tx1"/>
                            </a:solidFill>
                            <a:latin typeface="Cambria Math" panose="02040503050406030204" pitchFamily="18" charset="0"/>
                          </a:rPr>
                        </m:ctrlPr>
                      </m:accPr>
                      <m:e>
                        <m:r>
                          <a:rPr lang="en-GB" sz="2000" b="0" i="1" smtClean="0">
                            <a:solidFill>
                              <a:schemeClr val="tx1"/>
                            </a:solidFill>
                            <a:latin typeface="Cambria Math" panose="02040503050406030204" pitchFamily="18" charset="0"/>
                          </a:rPr>
                          <m:t>𝑙</m:t>
                        </m:r>
                      </m:e>
                    </m:acc>
                  </m:oMath>
                </a14:m>
                <a:r>
                  <a:rPr lang="en-GB" sz="2000" dirty="0">
                    <a:solidFill>
                      <a:schemeClr val="tx1"/>
                    </a:solidFill>
                  </a:rPr>
                  <a:t>, or plot a </a:t>
                </a:r>
                <a:r>
                  <a:rPr lang="en-GB" sz="2000" b="1" dirty="0">
                    <a:solidFill>
                      <a:schemeClr val="tx1"/>
                    </a:solidFill>
                  </a:rPr>
                  <a:t>curve of loss vs the exceedance probability of a loss</a:t>
                </a:r>
                <a:r>
                  <a:rPr lang="en-GB" sz="2000" dirty="0">
                    <a:solidFill>
                      <a:schemeClr val="tx1"/>
                    </a:solidFill>
                  </a:rPr>
                  <a:t>, i.e., P[L&gt; </a:t>
                </a:r>
                <a14:m>
                  <m:oMath xmlns:m="http://schemas.openxmlformats.org/officeDocument/2006/math">
                    <m:acc>
                      <m:accPr>
                        <m:chr m:val="̅"/>
                        <m:ctrlPr>
                          <a:rPr lang="en-GB" sz="2000" i="1">
                            <a:solidFill>
                              <a:schemeClr val="tx1"/>
                            </a:solidFill>
                            <a:latin typeface="Cambria Math" panose="02040503050406030204" pitchFamily="18" charset="0"/>
                          </a:rPr>
                        </m:ctrlPr>
                      </m:accPr>
                      <m:e>
                        <m:r>
                          <a:rPr lang="en-GB" sz="2000" i="1">
                            <a:solidFill>
                              <a:schemeClr val="tx1"/>
                            </a:solidFill>
                            <a:latin typeface="Cambria Math" panose="02040503050406030204" pitchFamily="18" charset="0"/>
                          </a:rPr>
                          <m:t>𝑙</m:t>
                        </m:r>
                      </m:e>
                    </m:acc>
                  </m:oMath>
                </a14:m>
                <a:r>
                  <a:rPr lang="en-GB" sz="2000" dirty="0">
                    <a:solidFill>
                      <a:schemeClr val="tx1"/>
                    </a:solidFill>
                  </a:rPr>
                  <a:t>]</a:t>
                </a:r>
              </a:p>
              <a:p>
                <a:pPr lvl="0">
                  <a:spcBef>
                    <a:spcPts val="0"/>
                  </a:spcBef>
                  <a:buClr>
                    <a:schemeClr val="dk1"/>
                  </a:buClr>
                  <a:buSzPts val="2800"/>
                </a:pPr>
                <a:endParaRPr lang="en-GB" sz="1800" dirty="0">
                  <a:solidFill>
                    <a:schemeClr val="tx1"/>
                  </a:solidFill>
                </a:endParaRPr>
              </a:p>
            </p:txBody>
          </p:sp>
        </mc:Choice>
        <mc:Fallback>
          <p:sp>
            <p:nvSpPr>
              <p:cNvPr id="168" name="Google Shape;168;p13"/>
              <p:cNvSpPr txBox="1">
                <a:spLocks noGrp="1" noRot="1" noChangeAspect="1" noMove="1" noResize="1" noEditPoints="1" noAdjustHandles="1" noChangeArrowheads="1" noChangeShapeType="1" noTextEdit="1"/>
              </p:cNvSpPr>
              <p:nvPr>
                <p:ph idx="1"/>
              </p:nvPr>
            </p:nvSpPr>
            <p:spPr>
              <a:xfrm>
                <a:off x="838200" y="1231900"/>
                <a:ext cx="10515600" cy="4712158"/>
              </a:xfrm>
              <a:prstGeom prst="rect">
                <a:avLst/>
              </a:prstGeom>
              <a:blipFill>
                <a:blip r:embed="rId3"/>
                <a:stretch>
                  <a:fillRect l="-696" t="-1294" r="-696"/>
                </a:stretch>
              </a:blipFill>
              <a:ln>
                <a:noFill/>
              </a:ln>
            </p:spPr>
            <p:txBody>
              <a:bodyPr/>
              <a:lstStyle/>
              <a:p>
                <a:r>
                  <a:rPr lang="en-GB">
                    <a:noFill/>
                  </a:rPr>
                  <a:t> </a:t>
                </a:r>
              </a:p>
            </p:txBody>
          </p:sp>
        </mc:Fallback>
      </mc:AlternateContent>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1.3 </a:t>
            </a:r>
            <a:r>
              <a:rPr lang="en-GB" dirty="0">
                <a:solidFill>
                  <a:srgbClr val="C00000"/>
                </a:solidFill>
              </a:rPr>
              <a:t> Characterising hazards and risk calculations for infrastructure networks</a:t>
            </a:r>
            <a:endParaRPr sz="2800" dirty="0">
              <a:solidFill>
                <a:srgbClr val="C00000"/>
              </a:solidFill>
            </a:endParaRPr>
          </a:p>
        </p:txBody>
      </p:sp>
    </p:spTree>
    <p:extLst>
      <p:ext uri="{BB962C8B-B14F-4D97-AF65-F5344CB8AC3E}">
        <p14:creationId xmlns:p14="http://schemas.microsoft.com/office/powerpoint/2010/main" val="2188578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Risk calculations from loss-probability curves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algn="l"/>
            <a:endParaRPr lang="en-GB" sz="1800"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1.3 </a:t>
            </a:r>
            <a:r>
              <a:rPr lang="en-GB" dirty="0">
                <a:solidFill>
                  <a:srgbClr val="C00000"/>
                </a:solidFill>
              </a:rPr>
              <a:t> Characterising hazards and risk calculations for infrastructure networks</a:t>
            </a:r>
            <a:endParaRPr sz="2800" dirty="0">
              <a:solidFill>
                <a:srgbClr val="C00000"/>
              </a:solidFill>
            </a:endParaRPr>
          </a:p>
        </p:txBody>
      </p:sp>
      <p:pic>
        <p:nvPicPr>
          <p:cNvPr id="4" name="Picture 3">
            <a:extLst>
              <a:ext uri="{FF2B5EF4-FFF2-40B4-BE49-F238E27FC236}">
                <a16:creationId xmlns:a16="http://schemas.microsoft.com/office/drawing/2014/main" id="{B03E3C96-0267-4ABC-8F42-9D4A1E0ACBF3}"/>
              </a:ext>
            </a:extLst>
          </p:cNvPr>
          <p:cNvPicPr>
            <a:picLocks noChangeAspect="1"/>
          </p:cNvPicPr>
          <p:nvPr/>
        </p:nvPicPr>
        <p:blipFill>
          <a:blip r:embed="rId3"/>
          <a:stretch>
            <a:fillRect/>
          </a:stretch>
        </p:blipFill>
        <p:spPr>
          <a:xfrm>
            <a:off x="4910948" y="1657166"/>
            <a:ext cx="6442852" cy="3861625"/>
          </a:xfrm>
          <a:prstGeom prst="rect">
            <a:avLst/>
          </a:prstGeom>
        </p:spPr>
      </p:pic>
      <mc:AlternateContent xmlns:mc="http://schemas.openxmlformats.org/markup-compatibility/2006" xmlns:a14="http://schemas.microsoft.com/office/drawing/2010/main">
        <mc:Choice Requires="a14">
          <p:sp>
            <p:nvSpPr>
              <p:cNvPr id="7" name="Google Shape;168;p13">
                <a:extLst>
                  <a:ext uri="{FF2B5EF4-FFF2-40B4-BE49-F238E27FC236}">
                    <a16:creationId xmlns:a16="http://schemas.microsoft.com/office/drawing/2014/main" id="{48ABBB91-0AEA-4B4B-947E-65B26D722456}"/>
                  </a:ext>
                </a:extLst>
              </p:cNvPr>
              <p:cNvSpPr txBox="1">
                <a:spLocks/>
              </p:cNvSpPr>
              <p:nvPr/>
            </p:nvSpPr>
            <p:spPr>
              <a:xfrm>
                <a:off x="838200" y="1591056"/>
                <a:ext cx="4218432" cy="4353002"/>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spcBef>
                    <a:spcPts val="0"/>
                  </a:spcBef>
                  <a:buClr>
                    <a:schemeClr val="dk1"/>
                  </a:buClr>
                  <a:buSzPts val="2800"/>
                  <a:buFont typeface="Arial" panose="020B0604020202020204" pitchFamily="34" charset="0"/>
                  <a:buChar char="•"/>
                </a:pPr>
                <a:endParaRPr lang="en-GB" sz="14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r>
                  <a:rPr lang="en-GB" sz="1400" dirty="0">
                    <a:solidFill>
                      <a:schemeClr val="tx1"/>
                    </a:solidFill>
                    <a:latin typeface="+mn-lt"/>
                  </a:rPr>
                  <a:t>The curves are based on a </a:t>
                </a:r>
                <a:r>
                  <a:rPr lang="en-GB" sz="1400" b="1" dirty="0">
                    <a:solidFill>
                      <a:schemeClr val="tx1"/>
                    </a:solidFill>
                    <a:latin typeface="+mn-lt"/>
                  </a:rPr>
                  <a:t>failure analysis </a:t>
                </a:r>
                <a:r>
                  <a:rPr lang="en-GB" sz="1400" dirty="0">
                    <a:solidFill>
                      <a:schemeClr val="tx1"/>
                    </a:solidFill>
                    <a:latin typeface="+mn-lt"/>
                  </a:rPr>
                  <a:t>of Vietnam's national road network in relation to river flooding maps</a:t>
                </a:r>
              </a:p>
              <a:p>
                <a:pPr marL="285750" indent="-285750">
                  <a:spcBef>
                    <a:spcPts val="0"/>
                  </a:spcBef>
                  <a:buClr>
                    <a:schemeClr val="dk1"/>
                  </a:buClr>
                  <a:buSzPct val="120000"/>
                  <a:buFont typeface="Arial" panose="020B0604020202020204" pitchFamily="34" charset="0"/>
                  <a:buChar char="•"/>
                </a:pPr>
                <a:r>
                  <a:rPr lang="en-GB" sz="1400" dirty="0">
                    <a:solidFill>
                      <a:schemeClr val="tx1"/>
                    </a:solidFill>
                    <a:latin typeface="+mn-lt"/>
                  </a:rPr>
                  <a:t>Daily losses in </a:t>
                </a:r>
                <a:r>
                  <a:rPr lang="en-GB" sz="1400" b="1" dirty="0">
                    <a:solidFill>
                      <a:schemeClr val="tx1"/>
                    </a:solidFill>
                    <a:latin typeface="+mn-lt"/>
                  </a:rPr>
                  <a:t>freight transport and economic activity</a:t>
                </a:r>
                <a:r>
                  <a:rPr lang="en-GB" sz="1400" dirty="0">
                    <a:solidFill>
                      <a:schemeClr val="tx1"/>
                    </a:solidFill>
                    <a:latin typeface="+mn-lt"/>
                  </a:rPr>
                  <a:t> resulting from individual road asset failures (minimum and maximum bounds to account for uncertainty)</a:t>
                </a:r>
              </a:p>
              <a:p>
                <a:pPr marL="285750" indent="-285750">
                  <a:spcBef>
                    <a:spcPts val="0"/>
                  </a:spcBef>
                  <a:buClr>
                    <a:schemeClr val="dk1"/>
                  </a:buClr>
                  <a:buSzPct val="120000"/>
                  <a:buFont typeface="Arial" panose="020B0604020202020204" pitchFamily="34" charset="0"/>
                  <a:buChar char="•"/>
                </a:pPr>
                <a:r>
                  <a:rPr lang="en-GB" sz="1400" dirty="0">
                    <a:solidFill>
                      <a:schemeClr val="tx1"/>
                    </a:solidFill>
                    <a:latin typeface="+mn-lt"/>
                  </a:rPr>
                  <a:t>The loss-probability curve here represents the </a:t>
                </a:r>
                <a:r>
                  <a:rPr lang="en-GB" sz="1400" b="1" dirty="0">
                    <a:solidFill>
                      <a:schemeClr val="tx1"/>
                    </a:solidFill>
                    <a:latin typeface="+mn-lt"/>
                  </a:rPr>
                  <a:t>exceedance probabilities in any given year of flooding</a:t>
                </a:r>
                <a:r>
                  <a:rPr lang="en-GB" sz="1400" dirty="0">
                    <a:solidFill>
                      <a:schemeClr val="tx1"/>
                    </a:solidFill>
                    <a:latin typeface="+mn-lt"/>
                  </a:rPr>
                  <a:t>. In risk analysis there is interest in estimating the </a:t>
                </a:r>
                <a:r>
                  <a:rPr lang="en-GB" sz="1400" b="1" dirty="0">
                    <a:solidFill>
                      <a:schemeClr val="tx1"/>
                    </a:solidFill>
                    <a:latin typeface="+mn-lt"/>
                  </a:rPr>
                  <a:t>Expected Annual Losses (EAL) or Annual Average Losses (AAL)</a:t>
                </a:r>
                <a:r>
                  <a:rPr lang="en-GB" sz="1400" dirty="0">
                    <a:solidFill>
                      <a:schemeClr val="tx1"/>
                    </a:solidFill>
                    <a:latin typeface="+mn-lt"/>
                  </a:rPr>
                  <a:t>, which are the areas under the loss-probability curves. </a:t>
                </a:r>
              </a:p>
              <a:p>
                <a:pPr marL="285750" indent="-285750">
                  <a:spcBef>
                    <a:spcPts val="0"/>
                  </a:spcBef>
                  <a:buClr>
                    <a:schemeClr val="dk1"/>
                  </a:buClr>
                  <a:buSzPct val="120000"/>
                  <a:buFont typeface="Arial" panose="020B0604020202020204" pitchFamily="34" charset="0"/>
                  <a:buChar char="•"/>
                </a:pPr>
                <a:endParaRPr lang="en-GB" sz="14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r>
                  <a:rPr lang="en-GB" sz="1400" dirty="0">
                    <a:solidFill>
                      <a:schemeClr val="tx1"/>
                    </a:solidFill>
                    <a:latin typeface="+mn-lt"/>
                  </a:rPr>
                  <a:t> 1,…,m discrete instances of exceedance probabilities  </a:t>
                </a:r>
                <a14:m>
                  <m:oMath xmlns:m="http://schemas.openxmlformats.org/officeDocument/2006/math">
                    <m:sSub>
                      <m:sSubPr>
                        <m:ctrlPr>
                          <a:rPr lang="en-GB" sz="1400" i="1">
                            <a:solidFill>
                              <a:schemeClr val="tx1"/>
                            </a:solidFill>
                            <a:latin typeface="Cambria Math" panose="02040503050406030204" pitchFamily="18" charset="0"/>
                          </a:rPr>
                        </m:ctrlPr>
                      </m:sSubPr>
                      <m:e>
                        <m:r>
                          <a:rPr lang="en-GB" sz="1400">
                            <a:solidFill>
                              <a:schemeClr val="tx1"/>
                            </a:solidFill>
                            <a:latin typeface="Cambria Math" panose="02040503050406030204" pitchFamily="18" charset="0"/>
                          </a:rPr>
                          <m:t>𝐸𝑃</m:t>
                        </m:r>
                      </m:e>
                      <m:sub>
                        <m:r>
                          <a:rPr lang="en-GB" sz="1400">
                            <a:solidFill>
                              <a:schemeClr val="tx1"/>
                            </a:solidFill>
                            <a:latin typeface="Cambria Math" panose="02040503050406030204" pitchFamily="18" charset="0"/>
                          </a:rPr>
                          <m:t>𝑘</m:t>
                        </m:r>
                      </m:sub>
                    </m:sSub>
                    <m:r>
                      <a:rPr lang="en-GB" sz="1400">
                        <a:solidFill>
                          <a:schemeClr val="tx1"/>
                        </a:solidFill>
                        <a:latin typeface="Cambria Math" panose="02040503050406030204" pitchFamily="18" charset="0"/>
                      </a:rPr>
                      <m:t> </m:t>
                    </m:r>
                  </m:oMath>
                </a14:m>
                <a:r>
                  <a:rPr lang="en-GB" sz="1400" dirty="0">
                    <a:solidFill>
                      <a:schemeClr val="tx1"/>
                    </a:solidFill>
                    <a:latin typeface="+mn-lt"/>
                  </a:rPr>
                  <a:t> and losses  </a:t>
                </a:r>
                <a14:m>
                  <m:oMath xmlns:m="http://schemas.openxmlformats.org/officeDocument/2006/math">
                    <m:sSub>
                      <m:sSubPr>
                        <m:ctrlPr>
                          <a:rPr lang="en-GB" sz="1400" i="1">
                            <a:solidFill>
                              <a:schemeClr val="tx1"/>
                            </a:solidFill>
                            <a:latin typeface="Cambria Math" panose="02040503050406030204" pitchFamily="18" charset="0"/>
                          </a:rPr>
                        </m:ctrlPr>
                      </m:sSubPr>
                      <m:e>
                        <m:r>
                          <a:rPr lang="en-GB" sz="1400">
                            <a:solidFill>
                              <a:schemeClr val="tx1"/>
                            </a:solidFill>
                            <a:latin typeface="Cambria Math" panose="02040503050406030204" pitchFamily="18" charset="0"/>
                          </a:rPr>
                          <m:t>𝑙</m:t>
                        </m:r>
                      </m:e>
                      <m:sub>
                        <m:r>
                          <a:rPr lang="en-GB" sz="1400">
                            <a:solidFill>
                              <a:schemeClr val="tx1"/>
                            </a:solidFill>
                            <a:latin typeface="Cambria Math" panose="02040503050406030204" pitchFamily="18" charset="0"/>
                          </a:rPr>
                          <m:t>𝑘</m:t>
                        </m:r>
                      </m:sub>
                    </m:sSub>
                  </m:oMath>
                </a14:m>
                <a:endParaRPr lang="en-GB" sz="1400" dirty="0">
                  <a:solidFill>
                    <a:schemeClr val="tx1"/>
                  </a:solidFill>
                  <a:latin typeface="+mn-lt"/>
                </a:endParaRPr>
              </a:p>
              <a:p>
                <a:pPr>
                  <a:spcBef>
                    <a:spcPts val="0"/>
                  </a:spcBef>
                  <a:buClr>
                    <a:schemeClr val="dk1"/>
                  </a:buClr>
                  <a:buSzPts val="2800"/>
                </a:pPr>
                <a:endParaRPr lang="en-GB" sz="1400" b="0" i="0" dirty="0">
                  <a:solidFill>
                    <a:srgbClr val="444444"/>
                  </a:solidFill>
                  <a:effectLst/>
                  <a:latin typeface="+mn-lt"/>
                </a:endParaRPr>
              </a:p>
              <a:p>
                <a:pPr>
                  <a:spcBef>
                    <a:spcPts val="0"/>
                  </a:spcBef>
                  <a:buClr>
                    <a:schemeClr val="dk1"/>
                  </a:buClr>
                  <a:buSzPts val="2800"/>
                </a:pPr>
                <a:endParaRPr lang="en-GB" sz="1400" dirty="0">
                  <a:solidFill>
                    <a:srgbClr val="444444"/>
                  </a:solidFill>
                  <a:latin typeface="+mn-lt"/>
                </a:endParaRPr>
              </a:p>
              <a:p>
                <a:pPr>
                  <a:spcBef>
                    <a:spcPts val="0"/>
                  </a:spcBef>
                  <a:buClr>
                    <a:schemeClr val="dk1"/>
                  </a:buClr>
                  <a:buSzPts val="2800"/>
                </a:pPr>
                <a14:m>
                  <m:oMath xmlns:m="http://schemas.openxmlformats.org/officeDocument/2006/math">
                    <m:r>
                      <a:rPr lang="en-GB" sz="1400" b="0" i="1" smtClean="0">
                        <a:solidFill>
                          <a:schemeClr val="tx1"/>
                        </a:solidFill>
                        <a:latin typeface="Cambria Math" panose="02040503050406030204" pitchFamily="18" charset="0"/>
                      </a:rPr>
                      <m:t>𝐸𝐴𝐿</m:t>
                    </m:r>
                    <m:r>
                      <a:rPr lang="en-GB" sz="1400" b="0" i="1" smtClean="0">
                        <a:solidFill>
                          <a:schemeClr val="tx1"/>
                        </a:solidFill>
                        <a:latin typeface="Cambria Math" panose="02040503050406030204" pitchFamily="18" charset="0"/>
                      </a:rPr>
                      <m:t>=</m:t>
                    </m:r>
                    <m:f>
                      <m:fPr>
                        <m:ctrlPr>
                          <a:rPr lang="en-GB" sz="1400" b="0" i="1" smtClean="0">
                            <a:solidFill>
                              <a:schemeClr val="tx1"/>
                            </a:solidFill>
                            <a:latin typeface="Cambria Math" panose="02040503050406030204" pitchFamily="18" charset="0"/>
                          </a:rPr>
                        </m:ctrlPr>
                      </m:fPr>
                      <m:num>
                        <m:r>
                          <a:rPr lang="en-GB" sz="1400" b="0" i="1" smtClean="0">
                            <a:solidFill>
                              <a:schemeClr val="tx1"/>
                            </a:solidFill>
                            <a:latin typeface="Cambria Math" panose="02040503050406030204" pitchFamily="18" charset="0"/>
                          </a:rPr>
                          <m:t>1</m:t>
                        </m:r>
                      </m:num>
                      <m:den>
                        <m:r>
                          <a:rPr lang="en-GB" sz="1400" b="0" i="1" smtClean="0">
                            <a:solidFill>
                              <a:schemeClr val="tx1"/>
                            </a:solidFill>
                            <a:latin typeface="Cambria Math" panose="02040503050406030204" pitchFamily="18" charset="0"/>
                          </a:rPr>
                          <m:t>2</m:t>
                        </m:r>
                      </m:den>
                    </m:f>
                    <m:nary>
                      <m:naryPr>
                        <m:chr m:val="∑"/>
                        <m:ctrlPr>
                          <a:rPr lang="en-GB" sz="1400" b="0" i="1" smtClean="0">
                            <a:solidFill>
                              <a:schemeClr val="tx1"/>
                            </a:solidFill>
                            <a:latin typeface="Cambria Math" panose="02040503050406030204" pitchFamily="18" charset="0"/>
                          </a:rPr>
                        </m:ctrlPr>
                      </m:naryPr>
                      <m:sub>
                        <m:r>
                          <m:rPr>
                            <m:brk m:alnAt="23"/>
                          </m:rPr>
                          <a:rPr lang="en-GB" sz="1400" b="0" i="1" smtClean="0">
                            <a:solidFill>
                              <a:schemeClr val="tx1"/>
                            </a:solidFill>
                            <a:latin typeface="Cambria Math" panose="02040503050406030204" pitchFamily="18" charset="0"/>
                          </a:rPr>
                          <m:t>𝑘</m:t>
                        </m:r>
                        <m:r>
                          <a:rPr lang="en-GB" sz="1400" b="0" i="1" smtClean="0">
                            <a:solidFill>
                              <a:schemeClr val="tx1"/>
                            </a:solidFill>
                            <a:latin typeface="Cambria Math" panose="02040503050406030204" pitchFamily="18" charset="0"/>
                          </a:rPr>
                          <m:t>=1</m:t>
                        </m:r>
                      </m:sub>
                      <m:sup>
                        <m:r>
                          <a:rPr lang="en-GB" sz="1400" b="0" i="1" smtClean="0">
                            <a:solidFill>
                              <a:schemeClr val="tx1"/>
                            </a:solidFill>
                            <a:latin typeface="Cambria Math" panose="02040503050406030204" pitchFamily="18" charset="0"/>
                          </a:rPr>
                          <m:t>𝑚</m:t>
                        </m:r>
                      </m:sup>
                      <m:e>
                        <m:d>
                          <m:dPr>
                            <m:ctrlPr>
                              <a:rPr lang="en-GB" sz="1400" b="0" i="1" smtClean="0">
                                <a:solidFill>
                                  <a:schemeClr val="tx1"/>
                                </a:solidFill>
                                <a:latin typeface="Cambria Math" panose="02040503050406030204" pitchFamily="18" charset="0"/>
                              </a:rPr>
                            </m:ctrlPr>
                          </m:dPr>
                          <m:e>
                            <m:sSub>
                              <m:sSubPr>
                                <m:ctrlPr>
                                  <a:rPr lang="en-GB" sz="1400" b="0" i="1" smtClean="0">
                                    <a:solidFill>
                                      <a:schemeClr val="tx1"/>
                                    </a:solidFill>
                                    <a:latin typeface="Cambria Math" panose="02040503050406030204" pitchFamily="18" charset="0"/>
                                  </a:rPr>
                                </m:ctrlPr>
                              </m:sSubPr>
                              <m:e>
                                <m:r>
                                  <a:rPr lang="en-GB" sz="1400" b="0" i="1" smtClean="0">
                                    <a:solidFill>
                                      <a:schemeClr val="tx1"/>
                                    </a:solidFill>
                                    <a:latin typeface="Cambria Math" panose="02040503050406030204" pitchFamily="18" charset="0"/>
                                  </a:rPr>
                                  <m:t>𝐸𝑃</m:t>
                                </m:r>
                              </m:e>
                              <m:sub>
                                <m:r>
                                  <a:rPr lang="en-GB" sz="1400" b="0" i="1" smtClean="0">
                                    <a:solidFill>
                                      <a:schemeClr val="tx1"/>
                                    </a:solidFill>
                                    <a:latin typeface="Cambria Math" panose="02040503050406030204" pitchFamily="18" charset="0"/>
                                  </a:rPr>
                                  <m:t>𝑘</m:t>
                                </m:r>
                                <m:r>
                                  <a:rPr lang="en-GB" sz="1400" b="0" i="1" smtClean="0">
                                    <a:solidFill>
                                      <a:schemeClr val="tx1"/>
                                    </a:solidFill>
                                    <a:latin typeface="Cambria Math" panose="02040503050406030204" pitchFamily="18" charset="0"/>
                                  </a:rPr>
                                  <m:t>+1</m:t>
                                </m:r>
                              </m:sub>
                            </m:sSub>
                            <m:r>
                              <a:rPr lang="en-GB" sz="1400" b="0" i="1" smtClean="0">
                                <a:solidFill>
                                  <a:schemeClr val="tx1"/>
                                </a:solidFill>
                                <a:latin typeface="Cambria Math" panose="02040503050406030204" pitchFamily="18" charset="0"/>
                              </a:rPr>
                              <m:t>−</m:t>
                            </m:r>
                            <m:sSub>
                              <m:sSubPr>
                                <m:ctrlPr>
                                  <a:rPr lang="en-GB" sz="1400" b="0" i="1" smtClean="0">
                                    <a:solidFill>
                                      <a:schemeClr val="tx1"/>
                                    </a:solidFill>
                                    <a:latin typeface="Cambria Math" panose="02040503050406030204" pitchFamily="18" charset="0"/>
                                  </a:rPr>
                                </m:ctrlPr>
                              </m:sSubPr>
                              <m:e>
                                <m:r>
                                  <a:rPr lang="en-GB" sz="1400" b="0" i="1" smtClean="0">
                                    <a:solidFill>
                                      <a:schemeClr val="tx1"/>
                                    </a:solidFill>
                                    <a:latin typeface="Cambria Math" panose="02040503050406030204" pitchFamily="18" charset="0"/>
                                  </a:rPr>
                                  <m:t>𝐸𝑃</m:t>
                                </m:r>
                              </m:e>
                              <m:sub>
                                <m:r>
                                  <a:rPr lang="en-GB" sz="1400" b="0" i="1" smtClean="0">
                                    <a:solidFill>
                                      <a:schemeClr val="tx1"/>
                                    </a:solidFill>
                                    <a:latin typeface="Cambria Math" panose="02040503050406030204" pitchFamily="18" charset="0"/>
                                  </a:rPr>
                                  <m:t>𝑘</m:t>
                                </m:r>
                              </m:sub>
                            </m:sSub>
                          </m:e>
                        </m:d>
                      </m:e>
                    </m:nary>
                  </m:oMath>
                </a14:m>
                <a:r>
                  <a:rPr lang="en-GB" sz="1400" dirty="0">
                    <a:solidFill>
                      <a:schemeClr val="tx1"/>
                    </a:solidFill>
                    <a:latin typeface="+mn-lt"/>
                  </a:rPr>
                  <a:t> </a:t>
                </a:r>
                <a14:m>
                  <m:oMath xmlns:m="http://schemas.openxmlformats.org/officeDocument/2006/math">
                    <m:d>
                      <m:dPr>
                        <m:ctrlPr>
                          <a:rPr lang="en-GB" sz="1400" i="1">
                            <a:solidFill>
                              <a:schemeClr val="tx1"/>
                            </a:solidFill>
                            <a:latin typeface="Cambria Math" panose="02040503050406030204" pitchFamily="18" charset="0"/>
                          </a:rPr>
                        </m:ctrlPr>
                      </m:dPr>
                      <m:e>
                        <m:sSub>
                          <m:sSubPr>
                            <m:ctrlPr>
                              <a:rPr lang="en-GB" sz="1400" i="1">
                                <a:solidFill>
                                  <a:schemeClr val="tx1"/>
                                </a:solidFill>
                                <a:latin typeface="Cambria Math" panose="02040503050406030204" pitchFamily="18" charset="0"/>
                              </a:rPr>
                            </m:ctrlPr>
                          </m:sSubPr>
                          <m:e>
                            <m:r>
                              <a:rPr lang="en-GB" sz="1400" b="0" i="1" smtClean="0">
                                <a:solidFill>
                                  <a:schemeClr val="tx1"/>
                                </a:solidFill>
                                <a:latin typeface="Cambria Math" panose="02040503050406030204" pitchFamily="18" charset="0"/>
                              </a:rPr>
                              <m:t>𝑙</m:t>
                            </m:r>
                          </m:e>
                          <m:sub>
                            <m:r>
                              <a:rPr lang="en-GB" sz="1400" b="0" i="1" smtClean="0">
                                <a:solidFill>
                                  <a:schemeClr val="tx1"/>
                                </a:solidFill>
                                <a:latin typeface="Cambria Math" panose="02040503050406030204" pitchFamily="18" charset="0"/>
                              </a:rPr>
                              <m:t>𝑘</m:t>
                            </m:r>
                          </m:sub>
                        </m:sSub>
                        <m:r>
                          <a:rPr lang="en-GB" sz="1400" b="0" i="1" smtClean="0">
                            <a:solidFill>
                              <a:schemeClr val="tx1"/>
                            </a:solidFill>
                            <a:latin typeface="Cambria Math" panose="02040503050406030204" pitchFamily="18" charset="0"/>
                          </a:rPr>
                          <m:t>+</m:t>
                        </m:r>
                        <m:sSub>
                          <m:sSubPr>
                            <m:ctrlPr>
                              <a:rPr lang="en-GB" sz="1400" i="1">
                                <a:solidFill>
                                  <a:schemeClr val="tx1"/>
                                </a:solidFill>
                                <a:latin typeface="Cambria Math" panose="02040503050406030204" pitchFamily="18" charset="0"/>
                              </a:rPr>
                            </m:ctrlPr>
                          </m:sSubPr>
                          <m:e>
                            <m:r>
                              <a:rPr lang="en-GB" sz="1400" b="0" i="1" smtClean="0">
                                <a:solidFill>
                                  <a:schemeClr val="tx1"/>
                                </a:solidFill>
                                <a:latin typeface="Cambria Math" panose="02040503050406030204" pitchFamily="18" charset="0"/>
                              </a:rPr>
                              <m:t>𝑙</m:t>
                            </m:r>
                          </m:e>
                          <m:sub>
                            <m:r>
                              <a:rPr lang="en-GB" sz="1400" b="0" i="1" smtClean="0">
                                <a:solidFill>
                                  <a:schemeClr val="tx1"/>
                                </a:solidFill>
                                <a:latin typeface="Cambria Math" panose="02040503050406030204" pitchFamily="18" charset="0"/>
                              </a:rPr>
                              <m:t>𝑘</m:t>
                            </m:r>
                            <m:r>
                              <a:rPr lang="en-GB" sz="1400" b="0" i="1" smtClean="0">
                                <a:solidFill>
                                  <a:schemeClr val="tx1"/>
                                </a:solidFill>
                                <a:latin typeface="Cambria Math" panose="02040503050406030204" pitchFamily="18" charset="0"/>
                              </a:rPr>
                              <m:t>+1</m:t>
                            </m:r>
                          </m:sub>
                        </m:sSub>
                      </m:e>
                    </m:d>
                  </m:oMath>
                </a14:m>
                <a:endParaRPr lang="en-GB" sz="1400" dirty="0">
                  <a:solidFill>
                    <a:schemeClr val="tx1"/>
                  </a:solidFill>
                  <a:latin typeface="+mn-lt"/>
                </a:endParaRPr>
              </a:p>
            </p:txBody>
          </p:sp>
        </mc:Choice>
        <mc:Fallback xmlns="">
          <p:sp>
            <p:nvSpPr>
              <p:cNvPr id="7" name="Google Shape;168;p13">
                <a:extLst>
                  <a:ext uri="{FF2B5EF4-FFF2-40B4-BE49-F238E27FC236}">
                    <a16:creationId xmlns:a16="http://schemas.microsoft.com/office/drawing/2014/main" id="{48ABBB91-0AEA-4B4B-947E-65B26D722456}"/>
                  </a:ext>
                </a:extLst>
              </p:cNvPr>
              <p:cNvSpPr txBox="1">
                <a:spLocks noRot="1" noChangeAspect="1" noMove="1" noResize="1" noEditPoints="1" noAdjustHandles="1" noChangeArrowheads="1" noChangeShapeType="1" noTextEdit="1"/>
              </p:cNvSpPr>
              <p:nvPr/>
            </p:nvSpPr>
            <p:spPr>
              <a:xfrm>
                <a:off x="838200" y="1591056"/>
                <a:ext cx="4218432" cy="4353002"/>
              </a:xfrm>
              <a:prstGeom prst="rect">
                <a:avLst/>
              </a:prstGeom>
              <a:blipFill>
                <a:blip r:embed="rId4"/>
                <a:stretch>
                  <a:fillRect l="-867" b="-7143"/>
                </a:stretch>
              </a:blipFill>
              <a:ln>
                <a:noFill/>
              </a:ln>
            </p:spPr>
            <p:txBody>
              <a:bodyPr/>
              <a:lstStyle/>
              <a:p>
                <a:r>
                  <a:rPr lang="en-GB">
                    <a:noFill/>
                  </a:rPr>
                  <a:t> </a:t>
                </a:r>
              </a:p>
            </p:txBody>
          </p:sp>
        </mc:Fallback>
      </mc:AlternateContent>
      <p:sp>
        <p:nvSpPr>
          <p:cNvPr id="5" name="TextBox 4">
            <a:extLst>
              <a:ext uri="{FF2B5EF4-FFF2-40B4-BE49-F238E27FC236}">
                <a16:creationId xmlns:a16="http://schemas.microsoft.com/office/drawing/2014/main" id="{9465418C-8231-4F91-AE99-08D6F718DD6B}"/>
              </a:ext>
            </a:extLst>
          </p:cNvPr>
          <p:cNvSpPr txBox="1"/>
          <p:nvPr/>
        </p:nvSpPr>
        <p:spPr>
          <a:xfrm>
            <a:off x="5056632" y="5531369"/>
            <a:ext cx="6190488" cy="246221"/>
          </a:xfrm>
          <a:prstGeom prst="rect">
            <a:avLst/>
          </a:prstGeom>
          <a:noFill/>
        </p:spPr>
        <p:txBody>
          <a:bodyPr wrap="square" rtlCol="0">
            <a:spAutoFit/>
          </a:bodyPr>
          <a:lstStyle/>
          <a:p>
            <a:pPr algn="r"/>
            <a:r>
              <a:rPr lang="en-GB" sz="1000" b="0" i="1" dirty="0">
                <a:solidFill>
                  <a:srgbClr val="444444"/>
                </a:solidFill>
                <a:effectLst/>
                <a:latin typeface="+mn-lt"/>
              </a:rPr>
              <a:t>(Oh et al. 2019)</a:t>
            </a:r>
            <a:endParaRPr lang="en-GB" sz="1000" i="1" dirty="0">
              <a:latin typeface="+mn-lt"/>
            </a:endParaRPr>
          </a:p>
        </p:txBody>
      </p:sp>
    </p:spTree>
    <p:extLst>
      <p:ext uri="{BB962C8B-B14F-4D97-AF65-F5344CB8AC3E}">
        <p14:creationId xmlns:p14="http://schemas.microsoft.com/office/powerpoint/2010/main" val="27613672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Nuances in infrastructure risk assessments</a:t>
            </a:r>
          </a:p>
          <a:p>
            <a:pPr lvl="0">
              <a:spcBef>
                <a:spcPts val="0"/>
              </a:spcBef>
              <a:buClr>
                <a:schemeClr val="dk1"/>
              </a:buClr>
              <a:buSzPts val="2800"/>
            </a:pPr>
            <a:endParaRPr lang="en-GB" sz="1400" b="0" i="0" dirty="0">
              <a:solidFill>
                <a:srgbClr val="444444"/>
              </a:solidFill>
              <a:effectLst/>
              <a:latin typeface="Open Sans" panose="020B0606030504020204" pitchFamily="34" charset="0"/>
            </a:endParaRPr>
          </a:p>
          <a:p>
            <a:pPr marL="285750" lvl="0" indent="-285750">
              <a:spcBef>
                <a:spcPts val="0"/>
              </a:spcBef>
              <a:buClr>
                <a:schemeClr val="dk1"/>
              </a:buClr>
              <a:buSzPts val="2800"/>
              <a:buFont typeface="Arial" panose="020B0604020202020204" pitchFamily="34" charset="0"/>
              <a:buChar char="•"/>
            </a:pPr>
            <a:endParaRPr lang="en-GB" sz="1800" dirty="0">
              <a:solidFill>
                <a:schemeClr val="tx1"/>
              </a:solidFill>
            </a:endParaRPr>
          </a:p>
          <a:p>
            <a:pPr marL="285750" lvl="0" indent="-285750">
              <a:spcBef>
                <a:spcPts val="0"/>
              </a:spcBef>
              <a:buClr>
                <a:schemeClr val="dk1"/>
              </a:buClr>
              <a:buSzPct val="120000"/>
              <a:buFont typeface="Arial" panose="020B0604020202020204" pitchFamily="34" charset="0"/>
              <a:buChar char="•"/>
            </a:pPr>
            <a:r>
              <a:rPr lang="en-GB" sz="1800" dirty="0">
                <a:solidFill>
                  <a:schemeClr val="tx1"/>
                </a:solidFill>
              </a:rPr>
              <a:t>In general, </a:t>
            </a:r>
            <a:r>
              <a:rPr lang="en-GB" sz="1800" b="1" dirty="0">
                <a:solidFill>
                  <a:schemeClr val="tx1"/>
                </a:solidFill>
              </a:rPr>
              <a:t>infrastructure losses</a:t>
            </a:r>
            <a:r>
              <a:rPr lang="en-GB" sz="1800" dirty="0">
                <a:solidFill>
                  <a:schemeClr val="tx1"/>
                </a:solidFill>
              </a:rPr>
              <a:t> are a combination of the monetary value of asset damages that need to be replaced (</a:t>
            </a:r>
            <a:r>
              <a:rPr lang="en-GB" sz="1800" b="1" dirty="0">
                <a:solidFill>
                  <a:schemeClr val="tx1"/>
                </a:solidFill>
              </a:rPr>
              <a:t>direct damages</a:t>
            </a:r>
            <a:r>
              <a:rPr lang="en-GB" sz="1800" dirty="0">
                <a:solidFill>
                  <a:schemeClr val="tx1"/>
                </a:solidFill>
              </a:rPr>
              <a:t>) and the economic losses accrued due to disruption of network services (</a:t>
            </a:r>
            <a:r>
              <a:rPr lang="en-GB" sz="1800" b="1" dirty="0">
                <a:solidFill>
                  <a:schemeClr val="tx1"/>
                </a:solidFill>
              </a:rPr>
              <a:t>indirect losses</a:t>
            </a:r>
            <a:r>
              <a:rPr lang="en-GB" sz="1800" dirty="0">
                <a:solidFill>
                  <a:schemeClr val="tx1"/>
                </a:solidFill>
              </a:rPr>
              <a:t>)</a:t>
            </a:r>
          </a:p>
          <a:p>
            <a:pPr marL="285750" lvl="0" indent="-285750">
              <a:spcBef>
                <a:spcPts val="0"/>
              </a:spcBef>
              <a:buClr>
                <a:schemeClr val="dk1"/>
              </a:buClr>
              <a:buSzPct val="120000"/>
              <a:buFont typeface="Arial" panose="020B0604020202020204" pitchFamily="34" charset="0"/>
              <a:buChar char="•"/>
            </a:pPr>
            <a:endParaRPr lang="en-GB" sz="1800" dirty="0">
              <a:solidFill>
                <a:schemeClr val="tx1"/>
              </a:solidFill>
            </a:endParaRPr>
          </a:p>
          <a:p>
            <a:pPr marL="285750" lvl="0" indent="-285750">
              <a:spcBef>
                <a:spcPts val="0"/>
              </a:spcBef>
              <a:buClr>
                <a:schemeClr val="dk1"/>
              </a:buClr>
              <a:buSzPct val="120000"/>
              <a:buFont typeface="Arial" panose="020B0604020202020204" pitchFamily="34" charset="0"/>
              <a:buChar char="•"/>
            </a:pPr>
            <a:r>
              <a:rPr lang="en-GB" sz="1800" dirty="0">
                <a:solidFill>
                  <a:schemeClr val="tx1"/>
                </a:solidFill>
              </a:rPr>
              <a:t>While the principles of finding direct damages might be the same across all types of infrastructure assets, the </a:t>
            </a:r>
            <a:r>
              <a:rPr lang="en-GB" sz="1800" b="1" dirty="0">
                <a:solidFill>
                  <a:schemeClr val="tx1"/>
                </a:solidFill>
              </a:rPr>
              <a:t>process of estimating indirect losses are very network specific</a:t>
            </a:r>
          </a:p>
          <a:p>
            <a:pPr marL="285750" lvl="0" indent="-285750">
              <a:spcBef>
                <a:spcPts val="0"/>
              </a:spcBef>
              <a:buClr>
                <a:schemeClr val="dk1"/>
              </a:buClr>
              <a:buSzPct val="120000"/>
              <a:buFont typeface="Arial" panose="020B0604020202020204" pitchFamily="34" charset="0"/>
              <a:buChar char="•"/>
            </a:pPr>
            <a:endParaRPr lang="en-GB" sz="1800" b="1" dirty="0">
              <a:solidFill>
                <a:schemeClr val="tx1"/>
              </a:solidFill>
            </a:endParaRPr>
          </a:p>
          <a:p>
            <a:pPr marL="285750" lvl="0" indent="-285750">
              <a:spcBef>
                <a:spcPts val="0"/>
              </a:spcBef>
              <a:buClr>
                <a:schemeClr val="dk1"/>
              </a:buClr>
              <a:buSzPct val="120000"/>
              <a:buFont typeface="Arial" panose="020B0604020202020204" pitchFamily="34" charset="0"/>
              <a:buChar char="•"/>
            </a:pPr>
            <a:r>
              <a:rPr lang="en-GB" sz="1800" dirty="0">
                <a:solidFill>
                  <a:schemeClr val="tx1"/>
                </a:solidFill>
              </a:rPr>
              <a:t>For example, </a:t>
            </a:r>
            <a:r>
              <a:rPr lang="en-GB" sz="1800" b="1" dirty="0">
                <a:solidFill>
                  <a:schemeClr val="tx1"/>
                </a:solidFill>
              </a:rPr>
              <a:t>electricity and telecoms network failure </a:t>
            </a:r>
            <a:r>
              <a:rPr lang="en-GB" sz="1800" dirty="0">
                <a:solidFill>
                  <a:schemeClr val="tx1"/>
                </a:solidFill>
              </a:rPr>
              <a:t>result in instantaneous loss of service (electricity), which might result in losses and risks within a matter of a few minutes. On the other hand, </a:t>
            </a:r>
            <a:r>
              <a:rPr lang="en-GB" sz="1800" b="1" dirty="0">
                <a:solidFill>
                  <a:schemeClr val="tx1"/>
                </a:solidFill>
              </a:rPr>
              <a:t>transport network failures </a:t>
            </a:r>
            <a:r>
              <a:rPr lang="en-GB" sz="1800" dirty="0">
                <a:solidFill>
                  <a:schemeClr val="tx1"/>
                </a:solidFill>
              </a:rPr>
              <a:t>might result in a gradual build-up of losses over several days or months until commodity supplies run out</a:t>
            </a:r>
          </a:p>
          <a:p>
            <a:pPr marL="285750" lvl="0" indent="-285750">
              <a:spcBef>
                <a:spcPts val="0"/>
              </a:spcBef>
              <a:buClr>
                <a:schemeClr val="dk1"/>
              </a:buClr>
              <a:buSzPct val="120000"/>
              <a:buFont typeface="Arial" panose="020B0604020202020204" pitchFamily="34" charset="0"/>
              <a:buChar char="•"/>
            </a:pPr>
            <a:endParaRPr lang="en-GB" sz="1800" dirty="0">
              <a:solidFill>
                <a:schemeClr val="tx1"/>
              </a:solidFill>
            </a:endParaRPr>
          </a:p>
          <a:p>
            <a:pPr marL="285750" lvl="0" indent="-285750">
              <a:spcBef>
                <a:spcPts val="0"/>
              </a:spcBef>
              <a:buClr>
                <a:schemeClr val="dk1"/>
              </a:buClr>
              <a:buSzPct val="120000"/>
              <a:buFont typeface="Arial" panose="020B0604020202020204" pitchFamily="34" charset="0"/>
              <a:buChar char="•"/>
            </a:pPr>
            <a:r>
              <a:rPr lang="en-GB" sz="1800" dirty="0">
                <a:solidFill>
                  <a:schemeClr val="tx1"/>
                </a:solidFill>
              </a:rPr>
              <a:t>In infrastructure risk analysis often the </a:t>
            </a:r>
            <a:r>
              <a:rPr lang="en-GB" sz="1800" b="1" dirty="0">
                <a:solidFill>
                  <a:schemeClr val="tx1"/>
                </a:solidFill>
              </a:rPr>
              <a:t>quantification of the losses (l) </a:t>
            </a:r>
            <a:r>
              <a:rPr lang="en-GB" sz="1800" dirty="0">
                <a:solidFill>
                  <a:schemeClr val="tx1"/>
                </a:solidFill>
              </a:rPr>
              <a:t>is </a:t>
            </a:r>
            <a:r>
              <a:rPr lang="en-GB" sz="1800" b="1" dirty="0">
                <a:solidFill>
                  <a:schemeClr val="tx1"/>
                </a:solidFill>
              </a:rPr>
              <a:t>not a straightforward process</a:t>
            </a:r>
            <a:r>
              <a:rPr lang="en-GB" sz="1800" dirty="0">
                <a:solidFill>
                  <a:schemeClr val="tx1"/>
                </a:solidFill>
              </a:rPr>
              <a:t>. It often depends on creating good network flow models </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1.3 </a:t>
            </a:r>
            <a:r>
              <a:rPr lang="en-GB" dirty="0">
                <a:solidFill>
                  <a:srgbClr val="C00000"/>
                </a:solidFill>
              </a:rPr>
              <a:t> Characterising hazards and risk calculations for infrastructure networks</a:t>
            </a:r>
            <a:endParaRPr sz="2800" dirty="0">
              <a:solidFill>
                <a:srgbClr val="C00000"/>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35</a:t>
            </a:fld>
            <a:endParaRPr lang="sv-SE" sz="1000" b="1" dirty="0">
              <a:solidFill>
                <a:schemeClr val="bg1"/>
              </a:solidFill>
            </a:endParaRPr>
          </a:p>
        </p:txBody>
      </p:sp>
    </p:spTree>
    <p:extLst>
      <p:ext uri="{BB962C8B-B14F-4D97-AF65-F5344CB8AC3E}">
        <p14:creationId xmlns:p14="http://schemas.microsoft.com/office/powerpoint/2010/main" val="32844809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indent="-285750">
              <a:spcBef>
                <a:spcPts val="0"/>
              </a:spcBef>
              <a:buClr>
                <a:schemeClr val="dk1"/>
              </a:buClr>
              <a:buSzPct val="120000"/>
              <a:buFont typeface="Arial" panose="020B0604020202020204" pitchFamily="34" charset="0"/>
              <a:buChar char="•"/>
            </a:pPr>
            <a:endParaRPr lang="en-GB" sz="2000" dirty="0">
              <a:solidFill>
                <a:schemeClr val="tx1"/>
              </a:solidFill>
            </a:endParaRPr>
          </a:p>
          <a:p>
            <a:pPr marL="285750" indent="-285750">
              <a:spcBef>
                <a:spcPts val="0"/>
              </a:spcBef>
              <a:buClr>
                <a:schemeClr val="dk1"/>
              </a:buClr>
              <a:buSzPct val="120000"/>
              <a:buFont typeface="Arial" panose="020B0604020202020204" pitchFamily="34" charset="0"/>
              <a:buChar char="•"/>
            </a:pPr>
            <a:r>
              <a:rPr lang="en-GB" sz="2000" dirty="0">
                <a:solidFill>
                  <a:schemeClr val="tx1"/>
                </a:solidFill>
              </a:rPr>
              <a:t>General theory of sampling hazard events from hazard models </a:t>
            </a:r>
          </a:p>
          <a:p>
            <a:pPr marL="285750" indent="-285750">
              <a:spcBef>
                <a:spcPts val="0"/>
              </a:spcBef>
              <a:buClr>
                <a:schemeClr val="dk1"/>
              </a:buClr>
              <a:buSzPct val="120000"/>
              <a:buFont typeface="Arial" panose="020B0604020202020204" pitchFamily="34" charset="0"/>
              <a:buChar char="•"/>
            </a:pPr>
            <a:endParaRPr lang="en-GB" sz="2000" dirty="0">
              <a:solidFill>
                <a:schemeClr val="tx1"/>
              </a:solidFill>
            </a:endParaRPr>
          </a:p>
          <a:p>
            <a:pPr marL="285750" indent="-285750">
              <a:spcBef>
                <a:spcPts val="0"/>
              </a:spcBef>
              <a:buClr>
                <a:schemeClr val="dk1"/>
              </a:buClr>
              <a:buSzPct val="120000"/>
              <a:buFont typeface="Arial" panose="020B0604020202020204" pitchFamily="34" charset="0"/>
              <a:buChar char="•"/>
            </a:pPr>
            <a:r>
              <a:rPr lang="en-GB" sz="2000" dirty="0">
                <a:solidFill>
                  <a:schemeClr val="tx1"/>
                </a:solidFill>
              </a:rPr>
              <a:t>Introduction of the concept of exceedance probabilities as applied to spatial hazard event sets</a:t>
            </a:r>
          </a:p>
          <a:p>
            <a:pPr marL="342900" indent="-342900">
              <a:spcBef>
                <a:spcPts val="0"/>
              </a:spcBef>
              <a:buClr>
                <a:schemeClr val="dk1"/>
              </a:buClr>
              <a:buSzPct val="120000"/>
              <a:buFont typeface="Arial" panose="020B0604020202020204" pitchFamily="34" charset="0"/>
              <a:buChar char="•"/>
            </a:pPr>
            <a:endParaRPr lang="en-GB" sz="2000" dirty="0">
              <a:solidFill>
                <a:schemeClr val="tx1"/>
              </a:solidFill>
            </a:endParaRPr>
          </a:p>
          <a:p>
            <a:pPr marL="285750" indent="-285750">
              <a:spcBef>
                <a:spcPts val="0"/>
              </a:spcBef>
              <a:buClr>
                <a:schemeClr val="dk1"/>
              </a:buClr>
              <a:buSzPct val="120000"/>
              <a:buFont typeface="Arial" panose="020B0604020202020204" pitchFamily="34" charset="0"/>
              <a:buChar char="•"/>
            </a:pPr>
            <a:r>
              <a:rPr lang="en-GB" sz="2000" dirty="0">
                <a:solidFill>
                  <a:schemeClr val="tx1"/>
                </a:solidFill>
              </a:rPr>
              <a:t>Theoretical steps in the process of generating a comprehensive loss-probability curve for hazards and network losses</a:t>
            </a:r>
          </a:p>
          <a:p>
            <a:pPr marL="285750" indent="-285750">
              <a:spcBef>
                <a:spcPts val="0"/>
              </a:spcBef>
              <a:buClr>
                <a:schemeClr val="dk1"/>
              </a:buClr>
              <a:buSzPct val="120000"/>
              <a:buFont typeface="Arial" panose="020B0604020202020204" pitchFamily="34" charset="0"/>
              <a:buChar char="•"/>
            </a:pPr>
            <a:endParaRPr lang="en-GB" sz="2000" dirty="0">
              <a:solidFill>
                <a:schemeClr val="tx1"/>
              </a:solidFill>
            </a:endParaRPr>
          </a:p>
          <a:p>
            <a:pPr marL="285750" indent="-285750">
              <a:spcBef>
                <a:spcPts val="0"/>
              </a:spcBef>
              <a:buClr>
                <a:schemeClr val="dk1"/>
              </a:buClr>
              <a:buSzPct val="120000"/>
              <a:buFont typeface="Arial" panose="020B0604020202020204" pitchFamily="34" charset="0"/>
              <a:buChar char="•"/>
            </a:pPr>
            <a:r>
              <a:rPr lang="en-GB" sz="2000" dirty="0">
                <a:solidFill>
                  <a:schemeClr val="tx1"/>
                </a:solidFill>
              </a:rPr>
              <a:t>Loss-probability curve from a real-world study and how to estimate the expected annual risks</a:t>
            </a:r>
          </a:p>
          <a:p>
            <a:pPr marL="285750" indent="-285750">
              <a:spcBef>
                <a:spcPts val="0"/>
              </a:spcBef>
              <a:buClr>
                <a:schemeClr val="dk1"/>
              </a:buClr>
              <a:buSzPct val="120000"/>
              <a:buFont typeface="Arial" panose="020B0604020202020204" pitchFamily="34" charset="0"/>
              <a:buChar char="•"/>
            </a:pPr>
            <a:endParaRPr lang="en-GB" sz="2000"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1.3 </a:t>
            </a:r>
            <a:r>
              <a:rPr lang="en-GB" dirty="0">
                <a:solidFill>
                  <a:srgbClr val="C00000"/>
                </a:solidFill>
              </a:rPr>
              <a:t> Characterising hazards and risk calculations for infrastructure networks</a:t>
            </a:r>
            <a:endParaRPr sz="2800" dirty="0">
              <a:solidFill>
                <a:srgbClr val="C00000"/>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36</a:t>
            </a:fld>
            <a:endParaRPr lang="sv-SE" sz="1000" b="1" dirty="0">
              <a:solidFill>
                <a:schemeClr val="bg1"/>
              </a:solidFill>
            </a:endParaRPr>
          </a:p>
        </p:txBody>
      </p:sp>
    </p:spTree>
    <p:extLst>
      <p:ext uri="{BB962C8B-B14F-4D97-AF65-F5344CB8AC3E}">
        <p14:creationId xmlns:p14="http://schemas.microsoft.com/office/powerpoint/2010/main" val="26690223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r>
              <a:rPr lang="en-GB" sz="1800" dirty="0" err="1">
                <a:solidFill>
                  <a:schemeClr val="tx1"/>
                </a:solidFill>
              </a:rPr>
              <a:t>Bloemendaal</a:t>
            </a:r>
            <a:r>
              <a:rPr lang="en-GB" sz="1800" dirty="0">
                <a:solidFill>
                  <a:schemeClr val="tx1"/>
                </a:solidFill>
              </a:rPr>
              <a:t>, Nadia, Ivan Haigh, Hans de </a:t>
            </a:r>
            <a:r>
              <a:rPr lang="en-GB" sz="1800" dirty="0" err="1">
                <a:solidFill>
                  <a:schemeClr val="tx1"/>
                </a:solidFill>
              </a:rPr>
              <a:t>Moel</a:t>
            </a:r>
            <a:r>
              <a:rPr lang="en-GB" sz="1800" dirty="0">
                <a:solidFill>
                  <a:schemeClr val="tx1"/>
                </a:solidFill>
              </a:rPr>
              <a:t>, S. </a:t>
            </a:r>
            <a:r>
              <a:rPr lang="en-GB" sz="1800" dirty="0" err="1">
                <a:solidFill>
                  <a:schemeClr val="tx1"/>
                </a:solidFill>
              </a:rPr>
              <a:t>Muis</a:t>
            </a:r>
            <a:r>
              <a:rPr lang="en-GB" sz="1800" dirty="0">
                <a:solidFill>
                  <a:schemeClr val="tx1"/>
                </a:solidFill>
              </a:rPr>
              <a:t>, </a:t>
            </a:r>
            <a:r>
              <a:rPr lang="en-GB" sz="1800" dirty="0" err="1">
                <a:solidFill>
                  <a:schemeClr val="tx1"/>
                </a:solidFill>
              </a:rPr>
              <a:t>Reindert</a:t>
            </a:r>
            <a:r>
              <a:rPr lang="en-GB" sz="1800" dirty="0">
                <a:solidFill>
                  <a:schemeClr val="tx1"/>
                </a:solidFill>
              </a:rPr>
              <a:t> </a:t>
            </a:r>
            <a:r>
              <a:rPr lang="en-GB" sz="1800" dirty="0" err="1">
                <a:solidFill>
                  <a:schemeClr val="tx1"/>
                </a:solidFill>
              </a:rPr>
              <a:t>Haarsma</a:t>
            </a:r>
            <a:r>
              <a:rPr lang="en-GB" sz="1800" dirty="0">
                <a:solidFill>
                  <a:schemeClr val="tx1"/>
                </a:solidFill>
              </a:rPr>
              <a:t>, and Jeroen </a:t>
            </a:r>
            <a:r>
              <a:rPr lang="en-GB" sz="1800" dirty="0" err="1">
                <a:solidFill>
                  <a:schemeClr val="tx1"/>
                </a:solidFill>
              </a:rPr>
              <a:t>Aerts</a:t>
            </a:r>
            <a:r>
              <a:rPr lang="en-GB" sz="1800" dirty="0">
                <a:solidFill>
                  <a:schemeClr val="tx1"/>
                </a:solidFill>
              </a:rPr>
              <a:t>. 2019. “STORM </a:t>
            </a:r>
            <a:r>
              <a:rPr lang="en-GB" sz="1800" dirty="0" err="1">
                <a:solidFill>
                  <a:schemeClr val="tx1"/>
                </a:solidFill>
              </a:rPr>
              <a:t>IBTrACS</a:t>
            </a:r>
            <a:r>
              <a:rPr lang="en-GB" sz="1800" dirty="0">
                <a:solidFill>
                  <a:schemeClr val="tx1"/>
                </a:solidFill>
              </a:rPr>
              <a:t> present climate synthetic tropical cyclone tracks,” November. </a:t>
            </a:r>
            <a:r>
              <a:rPr lang="en-GB" sz="1800" dirty="0">
                <a:solidFill>
                  <a:schemeClr val="tx1"/>
                </a:solidFill>
                <a:hlinkClick r:id="rId3"/>
              </a:rPr>
              <a:t>https://doi.org/10.4121/uuid:82c1dc0d-5485-43d8-901a-ce7f26cda35d</a:t>
            </a:r>
            <a:r>
              <a:rPr lang="en-GB" sz="1800" dirty="0">
                <a:solidFill>
                  <a:schemeClr val="tx1"/>
                </a:solidFill>
              </a:rPr>
              <a:t>.</a:t>
            </a:r>
          </a:p>
          <a:p>
            <a:pPr marL="0" lvl="0" indent="0" algn="l" rtl="0">
              <a:lnSpc>
                <a:spcPct val="90000"/>
              </a:lnSpc>
              <a:spcBef>
                <a:spcPts val="0"/>
              </a:spcBef>
              <a:spcAft>
                <a:spcPts val="0"/>
              </a:spcAft>
              <a:buClr>
                <a:schemeClr val="dk1"/>
              </a:buClr>
              <a:buSzPts val="2800"/>
              <a:buNone/>
            </a:pPr>
            <a:endParaRPr lang="en-GB" sz="1800" dirty="0">
              <a:solidFill>
                <a:schemeClr val="tx1"/>
              </a:solidFill>
            </a:endParaRPr>
          </a:p>
          <a:p>
            <a:pPr marL="0" lvl="0" indent="0" algn="l" rtl="0">
              <a:lnSpc>
                <a:spcPct val="90000"/>
              </a:lnSpc>
              <a:spcBef>
                <a:spcPts val="0"/>
              </a:spcBef>
              <a:spcAft>
                <a:spcPts val="0"/>
              </a:spcAft>
              <a:buClr>
                <a:schemeClr val="dk1"/>
              </a:buClr>
              <a:buSzPts val="2800"/>
              <a:buNone/>
            </a:pPr>
            <a:r>
              <a:rPr lang="en-GB" sz="1800" dirty="0" err="1">
                <a:solidFill>
                  <a:schemeClr val="tx1"/>
                </a:solidFill>
              </a:rPr>
              <a:t>Gassert</a:t>
            </a:r>
            <a:r>
              <a:rPr lang="en-GB" sz="1800" dirty="0">
                <a:solidFill>
                  <a:schemeClr val="tx1"/>
                </a:solidFill>
              </a:rPr>
              <a:t>, Francis, Paul </a:t>
            </a:r>
            <a:r>
              <a:rPr lang="en-GB" sz="1800" dirty="0" err="1">
                <a:solidFill>
                  <a:schemeClr val="tx1"/>
                </a:solidFill>
              </a:rPr>
              <a:t>Reig</a:t>
            </a:r>
            <a:r>
              <a:rPr lang="en-GB" sz="1800" dirty="0">
                <a:solidFill>
                  <a:schemeClr val="tx1"/>
                </a:solidFill>
              </a:rPr>
              <a:t>, Tien </a:t>
            </a:r>
            <a:r>
              <a:rPr lang="en-GB" sz="1800" dirty="0" err="1">
                <a:solidFill>
                  <a:schemeClr val="tx1"/>
                </a:solidFill>
              </a:rPr>
              <a:t>Shiao</a:t>
            </a:r>
            <a:r>
              <a:rPr lang="en-GB" sz="1800" dirty="0">
                <a:solidFill>
                  <a:schemeClr val="tx1"/>
                </a:solidFill>
              </a:rPr>
              <a:t>, Matt Landis, Matt Luck, and others. 2015. “Aqueduct Global Maps 2.1.”</a:t>
            </a:r>
          </a:p>
          <a:p>
            <a:pPr marL="0" lvl="0" indent="0" algn="l" rtl="0">
              <a:lnSpc>
                <a:spcPct val="90000"/>
              </a:lnSpc>
              <a:spcBef>
                <a:spcPts val="0"/>
              </a:spcBef>
              <a:spcAft>
                <a:spcPts val="0"/>
              </a:spcAft>
              <a:buClr>
                <a:schemeClr val="dk1"/>
              </a:buClr>
              <a:buSzPts val="2800"/>
              <a:buNone/>
            </a:pPr>
            <a:endParaRPr lang="en-GB" sz="1800" dirty="0">
              <a:solidFill>
                <a:schemeClr val="tx1"/>
              </a:solidFill>
            </a:endParaRPr>
          </a:p>
          <a:p>
            <a:pPr marL="0" lvl="0" indent="0" algn="l" rtl="0">
              <a:lnSpc>
                <a:spcPct val="90000"/>
              </a:lnSpc>
              <a:spcBef>
                <a:spcPts val="0"/>
              </a:spcBef>
              <a:spcAft>
                <a:spcPts val="0"/>
              </a:spcAft>
              <a:buClr>
                <a:schemeClr val="dk1"/>
              </a:buClr>
              <a:buSzPts val="2800"/>
              <a:buNone/>
            </a:pPr>
            <a:r>
              <a:rPr lang="en-GB" sz="1800" dirty="0">
                <a:solidFill>
                  <a:schemeClr val="tx1"/>
                </a:solidFill>
              </a:rPr>
              <a:t>Oh, Jung </a:t>
            </a:r>
            <a:r>
              <a:rPr lang="en-GB" sz="1800" dirty="0" err="1">
                <a:solidFill>
                  <a:schemeClr val="tx1"/>
                </a:solidFill>
              </a:rPr>
              <a:t>Eun</a:t>
            </a:r>
            <a:r>
              <a:rPr lang="en-GB" sz="1800" dirty="0">
                <a:solidFill>
                  <a:schemeClr val="tx1"/>
                </a:solidFill>
              </a:rPr>
              <a:t>, Xavier Espinet Alegre, Raghav Pant, </a:t>
            </a:r>
            <a:r>
              <a:rPr lang="en-GB" sz="1800" dirty="0" err="1">
                <a:solidFill>
                  <a:schemeClr val="tx1"/>
                </a:solidFill>
              </a:rPr>
              <a:t>Elco</a:t>
            </a:r>
            <a:r>
              <a:rPr lang="en-GB" sz="1800" dirty="0">
                <a:solidFill>
                  <a:schemeClr val="tx1"/>
                </a:solidFill>
              </a:rPr>
              <a:t> E </a:t>
            </a:r>
            <a:r>
              <a:rPr lang="en-GB" sz="1800" dirty="0" err="1">
                <a:solidFill>
                  <a:schemeClr val="tx1"/>
                </a:solidFill>
              </a:rPr>
              <a:t>Koks</a:t>
            </a:r>
            <a:r>
              <a:rPr lang="en-GB" sz="1800" dirty="0">
                <a:solidFill>
                  <a:schemeClr val="tx1"/>
                </a:solidFill>
              </a:rPr>
              <a:t>, Tom Russell, Roald </a:t>
            </a:r>
            <a:r>
              <a:rPr lang="en-GB" sz="1800" dirty="0" err="1">
                <a:solidFill>
                  <a:schemeClr val="tx1"/>
                </a:solidFill>
              </a:rPr>
              <a:t>Schoenmakers</a:t>
            </a:r>
            <a:r>
              <a:rPr lang="en-GB" sz="1800" dirty="0">
                <a:solidFill>
                  <a:schemeClr val="tx1"/>
                </a:solidFill>
              </a:rPr>
              <a:t>, and Jim W Hall. 2019. “Addressing Climate Change in Transport: Volume 2: Pathway to Resilient Transport.” World Bank.</a:t>
            </a:r>
          </a:p>
          <a:p>
            <a:pPr marL="0" lvl="0" indent="0" algn="l" rtl="0">
              <a:lnSpc>
                <a:spcPct val="90000"/>
              </a:lnSpc>
              <a:spcBef>
                <a:spcPts val="0"/>
              </a:spcBef>
              <a:spcAft>
                <a:spcPts val="0"/>
              </a:spcAft>
              <a:buClr>
                <a:schemeClr val="dk1"/>
              </a:buClr>
              <a:buSzPts val="2800"/>
              <a:buNone/>
            </a:pPr>
            <a:endParaRPr lang="en-GB" sz="1800" dirty="0">
              <a:solidFill>
                <a:schemeClr val="tx1"/>
              </a:solidFill>
            </a:endParaRPr>
          </a:p>
          <a:p>
            <a:pPr marL="0" lvl="0" indent="0" algn="l" rtl="0">
              <a:lnSpc>
                <a:spcPct val="90000"/>
              </a:lnSpc>
              <a:spcBef>
                <a:spcPts val="0"/>
              </a:spcBef>
              <a:spcAft>
                <a:spcPts val="0"/>
              </a:spcAft>
              <a:buClr>
                <a:schemeClr val="dk1"/>
              </a:buClr>
              <a:buSzPts val="2800"/>
              <a:buNone/>
            </a:pPr>
            <a:r>
              <a:rPr lang="en-GB" sz="1800" dirty="0">
                <a:solidFill>
                  <a:schemeClr val="tx1"/>
                </a:solidFill>
              </a:rPr>
              <a:t>Wing, Oliver EJ, Niall Quinn, Paul D Bates, Jeffrey C Neal, Andrew M Smith, Christopher C Sampson, Gemma </a:t>
            </a:r>
            <a:r>
              <a:rPr lang="en-GB" sz="1800" dirty="0" err="1">
                <a:solidFill>
                  <a:schemeClr val="tx1"/>
                </a:solidFill>
              </a:rPr>
              <a:t>Coxon</a:t>
            </a:r>
            <a:r>
              <a:rPr lang="en-GB" sz="1800" dirty="0">
                <a:solidFill>
                  <a:schemeClr val="tx1"/>
                </a:solidFill>
              </a:rPr>
              <a:t>, Dai Yamazaki, Edwin H </a:t>
            </a:r>
            <a:r>
              <a:rPr lang="en-GB" sz="1800" dirty="0" err="1">
                <a:solidFill>
                  <a:schemeClr val="tx1"/>
                </a:solidFill>
              </a:rPr>
              <a:t>Sutanudjaja</a:t>
            </a:r>
            <a:r>
              <a:rPr lang="en-GB" sz="1800" dirty="0">
                <a:solidFill>
                  <a:schemeClr val="tx1"/>
                </a:solidFill>
              </a:rPr>
              <a:t>, and Lorenzo Alfieri. 2020. “Toward Global Stochastic River Flood </a:t>
            </a:r>
            <a:r>
              <a:rPr lang="en-GB" sz="1800" dirty="0" err="1">
                <a:solidFill>
                  <a:schemeClr val="tx1"/>
                </a:solidFill>
              </a:rPr>
              <a:t>Modeling</a:t>
            </a:r>
            <a:r>
              <a:rPr lang="en-GB" sz="1800" dirty="0">
                <a:solidFill>
                  <a:schemeClr val="tx1"/>
                </a:solidFill>
              </a:rPr>
              <a:t>.” Water Resources Research 56 (8): e2020WR027692.</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1.3 </a:t>
            </a:r>
            <a:r>
              <a:rPr lang="en-GB" dirty="0">
                <a:solidFill>
                  <a:srgbClr val="C00000"/>
                </a:solidFill>
              </a:rPr>
              <a:t> Characterising hazards and risk calculations for infrastructure networks</a:t>
            </a:r>
            <a:endParaRPr sz="2800" dirty="0">
              <a:solidFill>
                <a:srgbClr val="C00000"/>
              </a:solidFill>
            </a:endParaRPr>
          </a:p>
        </p:txBody>
      </p:sp>
    </p:spTree>
    <p:extLst>
      <p:ext uri="{BB962C8B-B14F-4D97-AF65-F5344CB8AC3E}">
        <p14:creationId xmlns:p14="http://schemas.microsoft.com/office/powerpoint/2010/main" val="31789640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5614358"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a:spcBef>
                <a:spcPts val="0"/>
              </a:spcBef>
              <a:buClr>
                <a:schemeClr val="dk1"/>
              </a:buClr>
              <a:buSzPct val="120000"/>
            </a:pPr>
            <a:r>
              <a:rPr lang="en-GB" sz="2000" dirty="0"/>
              <a:t>Exposure analysis in practice</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Show exposure analysis with a road network layer and a flood hazard layer</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Measure network vulnerabilities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Highlight vulnerable network locations (hotspots) at the national scale</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1.4 </a:t>
            </a:r>
            <a:r>
              <a:rPr lang="en-GB" dirty="0">
                <a:solidFill>
                  <a:srgbClr val="C00000"/>
                </a:solidFill>
              </a:rPr>
              <a:t> Hazard exposure and vulnerability analysis in practice for high-level decision-making</a:t>
            </a:r>
            <a:endParaRPr sz="2800" dirty="0">
              <a:solidFill>
                <a:srgbClr val="C00000"/>
              </a:solidFill>
            </a:endParaRPr>
          </a:p>
        </p:txBody>
      </p:sp>
      <p:pic>
        <p:nvPicPr>
          <p:cNvPr id="4" name="Picture 3">
            <a:extLst>
              <a:ext uri="{FF2B5EF4-FFF2-40B4-BE49-F238E27FC236}">
                <a16:creationId xmlns:a16="http://schemas.microsoft.com/office/drawing/2014/main" id="{1275C8C7-A9F5-4663-BB2A-510F850CC03D}"/>
              </a:ext>
            </a:extLst>
          </p:cNvPr>
          <p:cNvPicPr>
            <a:picLocks noChangeAspect="1"/>
          </p:cNvPicPr>
          <p:nvPr/>
        </p:nvPicPr>
        <p:blipFill>
          <a:blip r:embed="rId3"/>
          <a:stretch>
            <a:fillRect/>
          </a:stretch>
        </p:blipFill>
        <p:spPr>
          <a:xfrm>
            <a:off x="7269389" y="1373920"/>
            <a:ext cx="3141780" cy="4712158"/>
          </a:xfrm>
          <a:prstGeom prst="rect">
            <a:avLst/>
          </a:prstGeom>
        </p:spPr>
      </p:pic>
    </p:spTree>
    <p:extLst>
      <p:ext uri="{BB962C8B-B14F-4D97-AF65-F5344CB8AC3E}">
        <p14:creationId xmlns:p14="http://schemas.microsoft.com/office/powerpoint/2010/main" val="35740410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2560B6D9-6698-1A1E-E251-3F0437EE84C5}"/>
            </a:ext>
          </a:extLst>
        </p:cNvPr>
        <p:cNvGrpSpPr/>
        <p:nvPr/>
      </p:nvGrpSpPr>
      <p:grpSpPr>
        <a:xfrm>
          <a:off x="0" y="0"/>
          <a:ext cx="0" cy="0"/>
          <a:chOff x="0" y="0"/>
          <a:chExt cx="0" cy="0"/>
        </a:xfrm>
      </p:grpSpPr>
      <p:sp>
        <p:nvSpPr>
          <p:cNvPr id="168" name="Google Shape;168;p13">
            <a:extLst>
              <a:ext uri="{FF2B5EF4-FFF2-40B4-BE49-F238E27FC236}">
                <a16:creationId xmlns:a16="http://schemas.microsoft.com/office/drawing/2014/main" id="{B44D707E-681F-62D0-ACE5-EB85BE095834}"/>
              </a:ext>
            </a:extLst>
          </p:cNvPr>
          <p:cNvSpPr txBox="1">
            <a:spLocks noGrp="1"/>
          </p:cNvSpPr>
          <p:nvPr>
            <p:ph idx="1"/>
          </p:nvPr>
        </p:nvSpPr>
        <p:spPr>
          <a:xfrm>
            <a:off x="838200" y="1231900"/>
            <a:ext cx="912495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Assets, location and attributes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indent="0">
              <a:spcBef>
                <a:spcPts val="0"/>
              </a:spcBef>
              <a:buClr>
                <a:schemeClr val="dk1"/>
              </a:buClr>
              <a:buSzPts val="2800"/>
              <a:buNone/>
            </a:pPr>
            <a:r>
              <a:rPr lang="en-GB" sz="2400" dirty="0"/>
              <a:t>Aim to collect sufficient asset information to support the risk analysis.</a:t>
            </a:r>
          </a:p>
          <a:p>
            <a:pPr>
              <a:spcBef>
                <a:spcPts val="0"/>
              </a:spcBef>
              <a:buClr>
                <a:schemeClr val="dk1"/>
              </a:buClr>
              <a:buSzPts val="2800"/>
            </a:pPr>
            <a:endParaRPr lang="en-GB" sz="2400" dirty="0"/>
          </a:p>
          <a:p>
            <a:pPr marL="0" indent="0">
              <a:spcBef>
                <a:spcPts val="0"/>
              </a:spcBef>
              <a:buClr>
                <a:schemeClr val="dk1"/>
              </a:buClr>
              <a:buSzPts val="2800"/>
              <a:buNone/>
            </a:pPr>
            <a:r>
              <a:rPr lang="en-GB" sz="2400" dirty="0"/>
              <a:t>Damage assessment</a:t>
            </a:r>
          </a:p>
          <a:p>
            <a:pPr>
              <a:spcBef>
                <a:spcPts val="0"/>
              </a:spcBef>
              <a:buClr>
                <a:schemeClr val="dk1"/>
              </a:buClr>
              <a:buSzPct val="120000"/>
            </a:pPr>
            <a:r>
              <a:rPr lang="en-GB" sz="2400" dirty="0"/>
              <a:t>Location of the asset</a:t>
            </a:r>
          </a:p>
          <a:p>
            <a:pPr>
              <a:spcBef>
                <a:spcPts val="0"/>
              </a:spcBef>
              <a:buClr>
                <a:schemeClr val="dk1"/>
              </a:buClr>
              <a:buSzPct val="120000"/>
            </a:pPr>
            <a:r>
              <a:rPr lang="en-GB" sz="2400" dirty="0"/>
              <a:t>Condition? Design standard? Generic type?</a:t>
            </a:r>
          </a:p>
          <a:p>
            <a:pPr>
              <a:spcBef>
                <a:spcPts val="0"/>
              </a:spcBef>
              <a:buClr>
                <a:schemeClr val="dk1"/>
              </a:buClr>
              <a:buSzPct val="120000"/>
            </a:pPr>
            <a:r>
              <a:rPr lang="en-GB" sz="2400" dirty="0"/>
              <a:t>Replacement or rehabilitation cost</a:t>
            </a:r>
          </a:p>
          <a:p>
            <a:pPr>
              <a:spcBef>
                <a:spcPts val="0"/>
              </a:spcBef>
              <a:buClr>
                <a:schemeClr val="dk1"/>
              </a:buClr>
              <a:buSzPts val="2800"/>
            </a:pPr>
            <a:endParaRPr lang="en-GB" sz="2400" dirty="0"/>
          </a:p>
          <a:p>
            <a:pPr marL="0" indent="0">
              <a:spcBef>
                <a:spcPts val="0"/>
              </a:spcBef>
              <a:buClr>
                <a:schemeClr val="dk1"/>
              </a:buClr>
              <a:buSzPts val="2800"/>
              <a:buNone/>
            </a:pPr>
            <a:r>
              <a:rPr lang="en-GB" sz="2400" dirty="0"/>
              <a:t>Disruption assessment</a:t>
            </a:r>
          </a:p>
          <a:p>
            <a:pPr>
              <a:spcBef>
                <a:spcPts val="0"/>
              </a:spcBef>
              <a:buClr>
                <a:schemeClr val="dk1"/>
              </a:buClr>
              <a:buSzPct val="120000"/>
            </a:pPr>
            <a:r>
              <a:rPr lang="en-GB" sz="2400" dirty="0"/>
              <a:t>Functional attributes (capacity, usage, restrictions, constraints)</a:t>
            </a:r>
          </a:p>
          <a:p>
            <a:pPr>
              <a:spcBef>
                <a:spcPts val="0"/>
              </a:spcBef>
              <a:buClr>
                <a:schemeClr val="dk1"/>
              </a:buClr>
              <a:buSzPct val="120000"/>
            </a:pPr>
            <a:r>
              <a:rPr lang="en-GB" sz="2400" dirty="0"/>
              <a:t>Connection to wider system (network links, dependency connections)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167" name="Google Shape;167;p13">
            <a:extLst>
              <a:ext uri="{FF2B5EF4-FFF2-40B4-BE49-F238E27FC236}">
                <a16:creationId xmlns:a16="http://schemas.microsoft.com/office/drawing/2014/main" id="{B21083BD-F9AF-957C-CC04-F9E7B1EB5E2B}"/>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1.4 </a:t>
            </a:r>
            <a:r>
              <a:rPr lang="en-GB" dirty="0">
                <a:solidFill>
                  <a:srgbClr val="C00000"/>
                </a:solidFill>
              </a:rPr>
              <a:t> Hazard exposure and vulnerability analysis in practice for high-level decision-making</a:t>
            </a:r>
            <a:endParaRPr sz="2800" dirty="0">
              <a:solidFill>
                <a:srgbClr val="C00000"/>
              </a:solidFill>
            </a:endParaRPr>
          </a:p>
        </p:txBody>
      </p:sp>
    </p:spTree>
    <p:extLst>
      <p:ext uri="{BB962C8B-B14F-4D97-AF65-F5344CB8AC3E}">
        <p14:creationId xmlns:p14="http://schemas.microsoft.com/office/powerpoint/2010/main" val="2107996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Introduction</a:t>
            </a: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endParaRPr lang="en-GB" sz="20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r>
              <a:rPr lang="en-GB" sz="2000" b="1" dirty="0"/>
              <a:t>Infrastructure systems</a:t>
            </a:r>
            <a:r>
              <a:rPr lang="en-GB" sz="2000" dirty="0"/>
              <a:t>: energy, transport, digital communications, water and waste management</a:t>
            </a: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endParaRPr lang="en-GB" sz="2000" dirty="0"/>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r>
              <a:rPr lang="en-GB" sz="2000" dirty="0"/>
              <a:t>Many of these systems are </a:t>
            </a:r>
            <a:r>
              <a:rPr lang="en-GB" sz="2000" b="1" dirty="0"/>
              <a:t>vulnerable to the impacts of climate change</a:t>
            </a:r>
            <a:r>
              <a:rPr lang="en-GB" sz="2000" dirty="0"/>
              <a:t>: sea level rise, river and surface water flooding, landslides, wildfires, permafrost melt, droughts and other extreme events</a:t>
            </a: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endParaRPr lang="en-GB" sz="2000" dirty="0"/>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r>
              <a:rPr lang="en-GB" sz="2000" dirty="0"/>
              <a:t>Expansion and modernisation of infrastructure systems </a:t>
            </a:r>
            <a:r>
              <a:rPr lang="en-GB" sz="2000" dirty="0">
                <a:sym typeface="Wingdings" panose="05000000000000000000" pitchFamily="2" charset="2"/>
              </a:rPr>
              <a:t> </a:t>
            </a:r>
            <a:r>
              <a:rPr lang="en-GB" sz="2000" b="1" dirty="0"/>
              <a:t>economic development</a:t>
            </a: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endParaRPr lang="en-GB" sz="2000" dirty="0"/>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r>
              <a:rPr lang="en-GB" sz="2000" dirty="0"/>
              <a:t>US$80 trillion of investment in new and existing infrastructure required worldwide over the next 15 years</a:t>
            </a: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endParaRPr lang="en-GB" sz="2000" dirty="0"/>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r>
              <a:rPr lang="en-GB" sz="2000" b="1" dirty="0"/>
              <a:t>Adaptation and resilience </a:t>
            </a:r>
            <a:r>
              <a:rPr lang="en-GB" sz="2000" dirty="0"/>
              <a:t>need to be embedded throughout the life cycle of infrastructure planning, project preparation, finance, design, delivery, operation and maintenance</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1.1 </a:t>
            </a:r>
            <a:r>
              <a:rPr lang="en-GB" sz="2800" dirty="0">
                <a:solidFill>
                  <a:srgbClr val="C00000"/>
                </a:solidFill>
              </a:rPr>
              <a:t>Introduction to infrastructure risk and resilience</a:t>
            </a:r>
            <a:endParaRPr sz="2800" dirty="0">
              <a:solidFill>
                <a:srgbClr val="C00000"/>
              </a:solidFill>
            </a:endParaRPr>
          </a:p>
        </p:txBody>
      </p:sp>
      <p:sp>
        <p:nvSpPr>
          <p:cNvPr id="6" name="TextBox 5">
            <a:extLst>
              <a:ext uri="{FF2B5EF4-FFF2-40B4-BE49-F238E27FC236}">
                <a16:creationId xmlns:a16="http://schemas.microsoft.com/office/drawing/2014/main" id="{E359EF34-070C-44B4-BFD1-2C6E649F4021}"/>
              </a:ext>
            </a:extLst>
          </p:cNvPr>
          <p:cNvSpPr txBox="1"/>
          <p:nvPr/>
        </p:nvSpPr>
        <p:spPr>
          <a:xfrm>
            <a:off x="5544236" y="6102070"/>
            <a:ext cx="6094428" cy="215444"/>
          </a:xfrm>
          <a:prstGeom prst="rect">
            <a:avLst/>
          </a:prstGeom>
          <a:noFill/>
        </p:spPr>
        <p:txBody>
          <a:bodyPr wrap="square">
            <a:spAutoFit/>
          </a:bodyPr>
          <a:lstStyle/>
          <a:p>
            <a:pPr algn="r"/>
            <a:r>
              <a:rPr lang="en-GB" sz="800" i="1" dirty="0">
                <a:solidFill>
                  <a:srgbClr val="444444"/>
                </a:solidFill>
                <a:latin typeface="+mn-lt"/>
              </a:rPr>
              <a:t>(Hall et al. 2019;  </a:t>
            </a:r>
            <a:r>
              <a:rPr lang="en-GB" sz="800" i="1" dirty="0" err="1">
                <a:solidFill>
                  <a:srgbClr val="444444"/>
                </a:solidFill>
                <a:latin typeface="+mn-lt"/>
              </a:rPr>
              <a:t>Koks</a:t>
            </a:r>
            <a:r>
              <a:rPr lang="en-GB" sz="800" i="1" dirty="0">
                <a:solidFill>
                  <a:srgbClr val="444444"/>
                </a:solidFill>
                <a:latin typeface="+mn-lt"/>
              </a:rPr>
              <a:t> et al. 2019; Thacker et al. 2019)</a:t>
            </a:r>
          </a:p>
        </p:txBody>
      </p:sp>
    </p:spTree>
    <p:extLst>
      <p:ext uri="{BB962C8B-B14F-4D97-AF65-F5344CB8AC3E}">
        <p14:creationId xmlns:p14="http://schemas.microsoft.com/office/powerpoint/2010/main" val="17687207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CF2F4C8-8F79-31AA-4593-368383598F8D}"/>
            </a:ext>
          </a:extLst>
        </p:cNvPr>
        <p:cNvGrpSpPr/>
        <p:nvPr/>
      </p:nvGrpSpPr>
      <p:grpSpPr>
        <a:xfrm>
          <a:off x="0" y="0"/>
          <a:ext cx="0" cy="0"/>
          <a:chOff x="0" y="0"/>
          <a:chExt cx="0" cy="0"/>
        </a:xfrm>
      </p:grpSpPr>
      <p:sp>
        <p:nvSpPr>
          <p:cNvPr id="168" name="Google Shape;168;p13">
            <a:extLst>
              <a:ext uri="{FF2B5EF4-FFF2-40B4-BE49-F238E27FC236}">
                <a16:creationId xmlns:a16="http://schemas.microsoft.com/office/drawing/2014/main" id="{2907EE15-9A67-099C-095E-587B42DE1F6C}"/>
              </a:ext>
            </a:extLst>
          </p:cNvPr>
          <p:cNvSpPr txBox="1">
            <a:spLocks noGrp="1"/>
          </p:cNvSpPr>
          <p:nvPr>
            <p:ph idx="1"/>
          </p:nvPr>
        </p:nvSpPr>
        <p:spPr>
          <a:xfrm>
            <a:off x="838200" y="1231900"/>
            <a:ext cx="912495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Data collection process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167" name="Google Shape;167;p13">
            <a:extLst>
              <a:ext uri="{FF2B5EF4-FFF2-40B4-BE49-F238E27FC236}">
                <a16:creationId xmlns:a16="http://schemas.microsoft.com/office/drawing/2014/main" id="{273412BA-AD6A-07B8-B818-FB6218D9CE18}"/>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1.4 </a:t>
            </a:r>
            <a:r>
              <a:rPr lang="en-GB" dirty="0">
                <a:solidFill>
                  <a:srgbClr val="C00000"/>
                </a:solidFill>
              </a:rPr>
              <a:t> Hazard exposure and vulnerability analysis in practice for high-level decision-making</a:t>
            </a:r>
            <a:endParaRPr sz="2800" dirty="0">
              <a:solidFill>
                <a:srgbClr val="C00000"/>
              </a:solidFill>
            </a:endParaRPr>
          </a:p>
        </p:txBody>
      </p:sp>
      <p:graphicFrame>
        <p:nvGraphicFramePr>
          <p:cNvPr id="2" name="Table 1">
            <a:extLst>
              <a:ext uri="{FF2B5EF4-FFF2-40B4-BE49-F238E27FC236}">
                <a16:creationId xmlns:a16="http://schemas.microsoft.com/office/drawing/2014/main" id="{AB0C1FDD-0675-BD97-D0D6-E30808DBACAB}"/>
              </a:ext>
            </a:extLst>
          </p:cNvPr>
          <p:cNvGraphicFramePr>
            <a:graphicFrameLocks noGrp="1"/>
          </p:cNvGraphicFramePr>
          <p:nvPr>
            <p:extLst>
              <p:ext uri="{D42A27DB-BD31-4B8C-83A1-F6EECF244321}">
                <p14:modId xmlns:p14="http://schemas.microsoft.com/office/powerpoint/2010/main" val="849243507"/>
              </p:ext>
            </p:extLst>
          </p:nvPr>
        </p:nvGraphicFramePr>
        <p:xfrm>
          <a:off x="838200" y="1149579"/>
          <a:ext cx="10040453" cy="2438400"/>
        </p:xfrm>
        <a:graphic>
          <a:graphicData uri="http://schemas.openxmlformats.org/drawingml/2006/table">
            <a:tbl>
              <a:tblPr bandRow="1">
                <a:tableStyleId>{B8DA472E-C0B5-4FAA-A71B-45BBE6C39A2A}</a:tableStyleId>
              </a:tblPr>
              <a:tblGrid>
                <a:gridCol w="10040453">
                  <a:extLst>
                    <a:ext uri="{9D8B030D-6E8A-4147-A177-3AD203B41FA5}">
                      <a16:colId xmlns:a16="http://schemas.microsoft.com/office/drawing/2014/main" val="206389495"/>
                    </a:ext>
                  </a:extLst>
                </a:gridCol>
              </a:tblGrid>
              <a:tr h="2054585">
                <a:tc>
                  <a:txBody>
                    <a:bodyPr/>
                    <a:lstStyle/>
                    <a:p>
                      <a:pPr lvl="0">
                        <a:buNone/>
                      </a:pPr>
                      <a:endParaRPr lang="en-GB" sz="1600" b="0" dirty="0">
                        <a:effectLst/>
                        <a:latin typeface="Arial"/>
                      </a:endParaRPr>
                    </a:p>
                    <a:p>
                      <a:pPr lvl="0">
                        <a:buNone/>
                      </a:pPr>
                      <a:endParaRPr lang="en-GB" sz="1600" b="0" dirty="0">
                        <a:effectLst/>
                        <a:latin typeface="Arial"/>
                      </a:endParaRPr>
                    </a:p>
                    <a:p>
                      <a:pPr marL="342900" lvl="0" indent="-342900">
                        <a:buAutoNum type="arabicPeriod"/>
                      </a:pPr>
                      <a:r>
                        <a:rPr lang="en-GB" sz="1600" b="1" dirty="0">
                          <a:effectLst/>
                          <a:latin typeface="+mn-lt"/>
                        </a:rPr>
                        <a:t>make a list</a:t>
                      </a:r>
                      <a:r>
                        <a:rPr lang="en-GB" sz="1600" b="0" dirty="0">
                          <a:effectLst/>
                          <a:latin typeface="+mn-lt"/>
                        </a:rPr>
                        <a:t> of datasets required for the study</a:t>
                      </a:r>
                    </a:p>
                    <a:p>
                      <a:pPr marL="342900" lvl="0" indent="-342900">
                        <a:buAutoNum type="arabicPeriod"/>
                      </a:pPr>
                      <a:r>
                        <a:rPr lang="en-GB" sz="1600" b="1" dirty="0">
                          <a:effectLst/>
                          <a:latin typeface="+mn-lt"/>
                        </a:rPr>
                        <a:t>collect </a:t>
                      </a:r>
                      <a:r>
                        <a:rPr lang="en-GB" sz="1600" b="0" dirty="0">
                          <a:effectLst/>
                          <a:latin typeface="+mn-lt"/>
                        </a:rPr>
                        <a:t>potentially useful datasets</a:t>
                      </a:r>
                      <a:endParaRPr lang="en-GB" sz="1600" dirty="0">
                        <a:latin typeface="+mn-lt"/>
                      </a:endParaRPr>
                    </a:p>
                    <a:p>
                      <a:pPr marL="342900" lvl="0" indent="-342900">
                        <a:buAutoNum type="arabicPeriod"/>
                      </a:pPr>
                      <a:r>
                        <a:rPr lang="en-GB" sz="1600" b="1" dirty="0">
                          <a:effectLst/>
                          <a:latin typeface="+mn-lt"/>
                        </a:rPr>
                        <a:t>review </a:t>
                      </a:r>
                      <a:r>
                        <a:rPr lang="en-GB" sz="1600" b="0" dirty="0">
                          <a:effectLst/>
                          <a:latin typeface="+mn-lt"/>
                        </a:rPr>
                        <a:t>the collected datasets, selecting the most useful ones to input into the analysis</a:t>
                      </a:r>
                      <a:endParaRPr lang="en-GB" sz="1600" dirty="0">
                        <a:latin typeface="+mn-lt"/>
                      </a:endParaRPr>
                    </a:p>
                    <a:p>
                      <a:pPr marL="342900" lvl="0" indent="-342900">
                        <a:buAutoNum type="arabicPeriod"/>
                      </a:pPr>
                      <a:r>
                        <a:rPr lang="en-GB" sz="1600" b="1" dirty="0">
                          <a:effectLst/>
                          <a:latin typeface="+mn-lt"/>
                        </a:rPr>
                        <a:t>process </a:t>
                      </a:r>
                      <a:r>
                        <a:rPr lang="en-GB" sz="1600" b="0" dirty="0">
                          <a:effectLst/>
                          <a:latin typeface="+mn-lt"/>
                        </a:rPr>
                        <a:t>and clean/extract/enrich the datasets into analysis-ready form</a:t>
                      </a:r>
                    </a:p>
                    <a:p>
                      <a:pPr marL="342900" lvl="0" indent="-342900">
                        <a:buAutoNum type="arabicPeriod"/>
                      </a:pPr>
                      <a:r>
                        <a:rPr lang="en-GB" sz="1600" b="1" dirty="0">
                          <a:effectLst/>
                          <a:latin typeface="+mn-lt"/>
                        </a:rPr>
                        <a:t>do</a:t>
                      </a:r>
                      <a:r>
                        <a:rPr lang="en-GB" sz="1600" b="0" dirty="0">
                          <a:effectLst/>
                          <a:latin typeface="+mn-lt"/>
                        </a:rPr>
                        <a:t> the modelling and analysis</a:t>
                      </a:r>
                      <a:endParaRPr lang="en-GB" sz="1600" dirty="0">
                        <a:latin typeface="+mn-lt"/>
                      </a:endParaRPr>
                    </a:p>
                    <a:p>
                      <a:pPr marL="342900" lvl="0" indent="-342900">
                        <a:buAutoNum type="arabicPeriod"/>
                      </a:pPr>
                      <a:r>
                        <a:rPr lang="en-GB" sz="1600" b="1" dirty="0">
                          <a:effectLst/>
                          <a:latin typeface="+mn-lt"/>
                        </a:rPr>
                        <a:t>report and share </a:t>
                      </a:r>
                      <a:r>
                        <a:rPr lang="en-GB" sz="1600" b="0" dirty="0">
                          <a:effectLst/>
                          <a:latin typeface="+mn-lt"/>
                        </a:rPr>
                        <a:t>results with clear reference to all input datasets</a:t>
                      </a:r>
                    </a:p>
                    <a:p>
                      <a:pPr marL="342900" lvl="0" indent="-342900">
                        <a:buAutoNum type="arabicPeriod"/>
                      </a:pPr>
                      <a:endParaRPr lang="en-GB" sz="1600" b="0" dirty="0">
                        <a:effectLst/>
                        <a:latin typeface="+mn-lt"/>
                      </a:endParaRPr>
                    </a:p>
                    <a:p>
                      <a:pPr marL="0" lvl="0" indent="0">
                        <a:buNone/>
                      </a:pPr>
                      <a:r>
                        <a:rPr lang="en-GB" sz="1600" b="0" dirty="0">
                          <a:effectLst/>
                          <a:latin typeface="+mn-lt"/>
                        </a:rPr>
                        <a:t>Organise and archive </a:t>
                      </a:r>
                      <a:r>
                        <a:rPr lang="en-GB" sz="1600" b="1" dirty="0">
                          <a:effectLst/>
                          <a:latin typeface="+mn-lt"/>
                        </a:rPr>
                        <a:t>incoming </a:t>
                      </a:r>
                      <a:r>
                        <a:rPr lang="en-GB" sz="1600" b="0" dirty="0">
                          <a:effectLst/>
                          <a:latin typeface="+mn-lt"/>
                        </a:rPr>
                        <a:t>data as received; separate </a:t>
                      </a:r>
                      <a:r>
                        <a:rPr lang="en-GB" sz="1600" b="1" dirty="0">
                          <a:effectLst/>
                          <a:latin typeface="+mn-lt"/>
                        </a:rPr>
                        <a:t>processed </a:t>
                      </a:r>
                      <a:r>
                        <a:rPr lang="en-GB" sz="1600" b="0" dirty="0">
                          <a:effectLst/>
                          <a:latin typeface="+mn-lt"/>
                        </a:rPr>
                        <a:t>analysis-ready data:</a:t>
                      </a:r>
                    </a:p>
                  </a:txBody>
                  <a:tcPr marL="28575" marR="28575"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508803189"/>
                  </a:ext>
                </a:extLst>
              </a:tr>
            </a:tbl>
          </a:graphicData>
        </a:graphic>
      </p:graphicFrame>
      <p:pic>
        <p:nvPicPr>
          <p:cNvPr id="16" name="Picture 15">
            <a:extLst>
              <a:ext uri="{FF2B5EF4-FFF2-40B4-BE49-F238E27FC236}">
                <a16:creationId xmlns:a16="http://schemas.microsoft.com/office/drawing/2014/main" id="{48824569-5508-F2C5-A433-04714B74265C}"/>
              </a:ext>
            </a:extLst>
          </p:cNvPr>
          <p:cNvPicPr>
            <a:picLocks noChangeAspect="1"/>
          </p:cNvPicPr>
          <p:nvPr/>
        </p:nvPicPr>
        <p:blipFill>
          <a:blip r:embed="rId3"/>
          <a:stretch>
            <a:fillRect/>
          </a:stretch>
        </p:blipFill>
        <p:spPr>
          <a:xfrm>
            <a:off x="1457453" y="3702506"/>
            <a:ext cx="9277094" cy="2532636"/>
          </a:xfrm>
          <a:prstGeom prst="rect">
            <a:avLst/>
          </a:prstGeom>
        </p:spPr>
      </p:pic>
    </p:spTree>
    <p:extLst>
      <p:ext uri="{BB962C8B-B14F-4D97-AF65-F5344CB8AC3E}">
        <p14:creationId xmlns:p14="http://schemas.microsoft.com/office/powerpoint/2010/main" val="18341001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0486426-1CC6-F9A9-1C19-36AE071E36E9}"/>
            </a:ext>
          </a:extLst>
        </p:cNvPr>
        <p:cNvGrpSpPr/>
        <p:nvPr/>
      </p:nvGrpSpPr>
      <p:grpSpPr>
        <a:xfrm>
          <a:off x="0" y="0"/>
          <a:ext cx="0" cy="0"/>
          <a:chOff x="0" y="0"/>
          <a:chExt cx="0" cy="0"/>
        </a:xfrm>
      </p:grpSpPr>
      <p:sp>
        <p:nvSpPr>
          <p:cNvPr id="168" name="Google Shape;168;p13">
            <a:extLst>
              <a:ext uri="{FF2B5EF4-FFF2-40B4-BE49-F238E27FC236}">
                <a16:creationId xmlns:a16="http://schemas.microsoft.com/office/drawing/2014/main" id="{7F3AEFCB-5030-BC07-F519-64B05FA0BD03}"/>
              </a:ext>
            </a:extLst>
          </p:cNvPr>
          <p:cNvSpPr txBox="1">
            <a:spLocks noGrp="1"/>
          </p:cNvSpPr>
          <p:nvPr>
            <p:ph idx="1"/>
          </p:nvPr>
        </p:nvSpPr>
        <p:spPr>
          <a:xfrm>
            <a:off x="838200" y="1231900"/>
            <a:ext cx="912495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Data collection spreadsheet example</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167" name="Google Shape;167;p13">
            <a:extLst>
              <a:ext uri="{FF2B5EF4-FFF2-40B4-BE49-F238E27FC236}">
                <a16:creationId xmlns:a16="http://schemas.microsoft.com/office/drawing/2014/main" id="{778C437B-1D5D-7749-5278-731947B18786}"/>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1.4 </a:t>
            </a:r>
            <a:r>
              <a:rPr lang="en-GB" dirty="0">
                <a:solidFill>
                  <a:srgbClr val="C00000"/>
                </a:solidFill>
              </a:rPr>
              <a:t> Hazard exposure and vulnerability analysis in practice for high-level decision-making</a:t>
            </a:r>
            <a:endParaRPr sz="2800" dirty="0">
              <a:solidFill>
                <a:srgbClr val="C00000"/>
              </a:solidFill>
            </a:endParaRPr>
          </a:p>
        </p:txBody>
      </p:sp>
      <p:graphicFrame>
        <p:nvGraphicFramePr>
          <p:cNvPr id="3" name="Content Placeholder 4">
            <a:extLst>
              <a:ext uri="{FF2B5EF4-FFF2-40B4-BE49-F238E27FC236}">
                <a16:creationId xmlns:a16="http://schemas.microsoft.com/office/drawing/2014/main" id="{890DF04F-57B2-A8F1-5DF4-1DF4E52320C8}"/>
              </a:ext>
            </a:extLst>
          </p:cNvPr>
          <p:cNvGraphicFramePr>
            <a:graphicFrameLocks/>
          </p:cNvGraphicFramePr>
          <p:nvPr>
            <p:extLst>
              <p:ext uri="{D42A27DB-BD31-4B8C-83A1-F6EECF244321}">
                <p14:modId xmlns:p14="http://schemas.microsoft.com/office/powerpoint/2010/main" val="2323655907"/>
              </p:ext>
            </p:extLst>
          </p:nvPr>
        </p:nvGraphicFramePr>
        <p:xfrm>
          <a:off x="838200" y="1765780"/>
          <a:ext cx="5095761" cy="4294134"/>
        </p:xfrm>
        <a:graphic>
          <a:graphicData uri="http://schemas.openxmlformats.org/drawingml/2006/table">
            <a:tbl>
              <a:tblPr bandRow="1">
                <a:tableStyleId>{B8DA472E-C0B5-4FAA-A71B-45BBE6C39A2A}</a:tableStyleId>
              </a:tblPr>
              <a:tblGrid>
                <a:gridCol w="2062777">
                  <a:extLst>
                    <a:ext uri="{9D8B030D-6E8A-4147-A177-3AD203B41FA5}">
                      <a16:colId xmlns:a16="http://schemas.microsoft.com/office/drawing/2014/main" val="2992225960"/>
                    </a:ext>
                  </a:extLst>
                </a:gridCol>
                <a:gridCol w="3032984">
                  <a:extLst>
                    <a:ext uri="{9D8B030D-6E8A-4147-A177-3AD203B41FA5}">
                      <a16:colId xmlns:a16="http://schemas.microsoft.com/office/drawing/2014/main" val="2622028637"/>
                    </a:ext>
                  </a:extLst>
                </a:gridCol>
              </a:tblGrid>
              <a:tr h="182289">
                <a:tc>
                  <a:txBody>
                    <a:bodyPr/>
                    <a:lstStyle/>
                    <a:p>
                      <a:pPr rtl="0" fontAlgn="ctr"/>
                      <a:r>
                        <a:rPr lang="en-GB" sz="1000" b="0" dirty="0">
                          <a:solidFill>
                            <a:srgbClr val="FFFFFF"/>
                          </a:solidFill>
                          <a:effectLst/>
                          <a:latin typeface="Arial"/>
                        </a:rPr>
                        <a:t>Column</a:t>
                      </a:r>
                    </a:p>
                  </a:txBody>
                  <a:tcPr marL="76200" marR="76200"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356854"/>
                    </a:solidFill>
                  </a:tcPr>
                </a:tc>
                <a:tc>
                  <a:txBody>
                    <a:bodyPr/>
                    <a:lstStyle/>
                    <a:p>
                      <a:pPr rtl="0" fontAlgn="ctr"/>
                      <a:r>
                        <a:rPr lang="en-GB" sz="1000" b="0" dirty="0">
                          <a:solidFill>
                            <a:srgbClr val="FFFFFF"/>
                          </a:solidFill>
                          <a:effectLst/>
                          <a:latin typeface="Arial"/>
                        </a:rPr>
                        <a:t>Description</a:t>
                      </a:r>
                    </a:p>
                  </a:txBody>
                  <a:tcPr marL="76200" marR="76200"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356854"/>
                    </a:solidFill>
                  </a:tcPr>
                </a:tc>
                <a:extLst>
                  <a:ext uri="{0D108BD9-81ED-4DB2-BD59-A6C34878D82A}">
                    <a16:rowId xmlns:a16="http://schemas.microsoft.com/office/drawing/2014/main" val="1621139622"/>
                  </a:ext>
                </a:extLst>
              </a:tr>
              <a:tr h="291662">
                <a:tc>
                  <a:txBody>
                    <a:bodyPr/>
                    <a:lstStyle/>
                    <a:p>
                      <a:pPr rtl="0" fontAlgn="ctr"/>
                      <a:r>
                        <a:rPr lang="en-GB" sz="1000" b="1" dirty="0">
                          <a:effectLst/>
                          <a:latin typeface="Arial"/>
                        </a:rPr>
                        <a:t>System</a:t>
                      </a:r>
                    </a:p>
                  </a:txBody>
                  <a:tcPr marL="76200" marR="76200"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r>
                        <a:rPr lang="en-GB" sz="1000" b="0" dirty="0">
                          <a:effectLst/>
                          <a:latin typeface="Arial"/>
                        </a:rPr>
                        <a:t>Top-level category (infrastructure/socio-economic/hazard/vulnerability/other)</a:t>
                      </a:r>
                    </a:p>
                  </a:txBody>
                  <a:tcPr marL="76200" marR="76200"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424905692"/>
                  </a:ext>
                </a:extLst>
              </a:tr>
              <a:tr h="182289">
                <a:tc>
                  <a:txBody>
                    <a:bodyPr/>
                    <a:lstStyle/>
                    <a:p>
                      <a:pPr rtl="0" fontAlgn="ctr"/>
                      <a:r>
                        <a:rPr lang="en-GB" sz="1000" b="1" dirty="0">
                          <a:effectLst/>
                          <a:latin typeface="Arial"/>
                        </a:rPr>
                        <a:t>Sector</a:t>
                      </a:r>
                    </a:p>
                  </a:txBody>
                  <a:tcPr marL="76200" marR="76200"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6F8F9"/>
                    </a:solidFill>
                  </a:tcPr>
                </a:tc>
                <a:tc>
                  <a:txBody>
                    <a:bodyPr/>
                    <a:lstStyle/>
                    <a:p>
                      <a:pPr rtl="0" fontAlgn="ctr"/>
                      <a:r>
                        <a:rPr lang="en-GB" sz="1000" b="0" dirty="0">
                          <a:effectLst/>
                          <a:latin typeface="Arial"/>
                        </a:rPr>
                        <a:t>Dataset sector (energy/transport/water/...)</a:t>
                      </a:r>
                    </a:p>
                  </a:txBody>
                  <a:tcPr marL="76200" marR="76200"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6F8F9"/>
                    </a:solidFill>
                  </a:tcPr>
                </a:tc>
                <a:extLst>
                  <a:ext uri="{0D108BD9-81ED-4DB2-BD59-A6C34878D82A}">
                    <a16:rowId xmlns:a16="http://schemas.microsoft.com/office/drawing/2014/main" val="4234844825"/>
                  </a:ext>
                </a:extLst>
              </a:tr>
              <a:tr h="182289">
                <a:tc>
                  <a:txBody>
                    <a:bodyPr/>
                    <a:lstStyle/>
                    <a:p>
                      <a:pPr rtl="0" fontAlgn="ctr"/>
                      <a:r>
                        <a:rPr lang="en-GB" sz="1000" b="1" dirty="0">
                          <a:effectLst/>
                          <a:latin typeface="Arial"/>
                        </a:rPr>
                        <a:t>Sub-sector</a:t>
                      </a:r>
                    </a:p>
                  </a:txBody>
                  <a:tcPr marL="76200" marR="76200"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r>
                        <a:rPr lang="en-GB" sz="1000" b="0" dirty="0">
                          <a:effectLst/>
                          <a:latin typeface="Arial"/>
                        </a:rPr>
                        <a:t>Dataset subsector (power/road/rail/...)</a:t>
                      </a:r>
                    </a:p>
                  </a:txBody>
                  <a:tcPr marL="76200" marR="76200"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527241337"/>
                  </a:ext>
                </a:extLst>
              </a:tr>
              <a:tr h="182289">
                <a:tc>
                  <a:txBody>
                    <a:bodyPr/>
                    <a:lstStyle/>
                    <a:p>
                      <a:pPr rtl="0" fontAlgn="ctr"/>
                      <a:r>
                        <a:rPr lang="en-GB" sz="1000" b="1" dirty="0">
                          <a:effectLst/>
                          <a:latin typeface="Arial"/>
                        </a:rPr>
                        <a:t>Short description</a:t>
                      </a:r>
                    </a:p>
                  </a:txBody>
                  <a:tcPr marL="76200" marR="76200"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6F8F9"/>
                    </a:solidFill>
                  </a:tcPr>
                </a:tc>
                <a:tc>
                  <a:txBody>
                    <a:bodyPr/>
                    <a:lstStyle/>
                    <a:p>
                      <a:pPr rtl="0" fontAlgn="ctr"/>
                      <a:r>
                        <a:rPr lang="en-GB" sz="1000" b="0" dirty="0">
                          <a:effectLst/>
                          <a:latin typeface="Arial"/>
                        </a:rPr>
                        <a:t>Short description of the dataset sought/collected</a:t>
                      </a:r>
                    </a:p>
                  </a:txBody>
                  <a:tcPr marL="76200" marR="76200"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6F8F9"/>
                    </a:solidFill>
                  </a:tcPr>
                </a:tc>
                <a:extLst>
                  <a:ext uri="{0D108BD9-81ED-4DB2-BD59-A6C34878D82A}">
                    <a16:rowId xmlns:a16="http://schemas.microsoft.com/office/drawing/2014/main" val="2110761782"/>
                  </a:ext>
                </a:extLst>
              </a:tr>
              <a:tr h="182289">
                <a:tc>
                  <a:txBody>
                    <a:bodyPr/>
                    <a:lstStyle/>
                    <a:p>
                      <a:pPr rtl="0" fontAlgn="ctr"/>
                      <a:r>
                        <a:rPr lang="en-GB" sz="1000" b="1" dirty="0">
                          <a:effectLst/>
                          <a:latin typeface="Arial"/>
                        </a:rPr>
                        <a:t>Dataset name</a:t>
                      </a:r>
                    </a:p>
                  </a:txBody>
                  <a:tcPr marL="76200" marR="76200"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r>
                        <a:rPr lang="en-GB" sz="1000" b="0" dirty="0">
                          <a:effectLst/>
                          <a:latin typeface="Arial"/>
                        </a:rPr>
                        <a:t>Short name of the specific dataset collected</a:t>
                      </a:r>
                    </a:p>
                  </a:txBody>
                  <a:tcPr marL="76200" marR="76200"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3026859191"/>
                  </a:ext>
                </a:extLst>
              </a:tr>
              <a:tr h="583323">
                <a:tc>
                  <a:txBody>
                    <a:bodyPr/>
                    <a:lstStyle/>
                    <a:p>
                      <a:pPr rtl="0" fontAlgn="ctr"/>
                      <a:r>
                        <a:rPr lang="en-GB" sz="1000" b="1" dirty="0">
                          <a:effectLst/>
                          <a:latin typeface="Arial"/>
                        </a:rPr>
                        <a:t>Status of evaluation</a:t>
                      </a:r>
                    </a:p>
                  </a:txBody>
                  <a:tcPr marL="76200" marR="76200"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6F8F9"/>
                    </a:solidFill>
                  </a:tcPr>
                </a:tc>
                <a:tc>
                  <a:txBody>
                    <a:bodyPr/>
                    <a:lstStyle/>
                    <a:p>
                      <a:pPr rtl="0" fontAlgn="ctr"/>
                      <a:r>
                        <a:rPr lang="en-GB" sz="1000" b="0" dirty="0">
                          <a:effectLst/>
                          <a:latin typeface="Arial"/>
                        </a:rPr>
                        <a:t>Status of the dataset in the collection process: first list datasets "to collect"; then as they are collected, mark them "to review"; then either select them for use or not.</a:t>
                      </a:r>
                    </a:p>
                  </a:txBody>
                  <a:tcPr marL="76200" marR="76200"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6F8F9"/>
                    </a:solidFill>
                  </a:tcPr>
                </a:tc>
                <a:extLst>
                  <a:ext uri="{0D108BD9-81ED-4DB2-BD59-A6C34878D82A}">
                    <a16:rowId xmlns:a16="http://schemas.microsoft.com/office/drawing/2014/main" val="1363909965"/>
                  </a:ext>
                </a:extLst>
              </a:tr>
              <a:tr h="291662">
                <a:tc>
                  <a:txBody>
                    <a:bodyPr/>
                    <a:lstStyle/>
                    <a:p>
                      <a:pPr rtl="0" fontAlgn="ctr"/>
                      <a:r>
                        <a:rPr lang="en-GB" sz="1000" b="1" dirty="0">
                          <a:effectLst/>
                          <a:latin typeface="Arial"/>
                        </a:rPr>
                        <a:t>Notes on data collection &amp; evaluation</a:t>
                      </a:r>
                    </a:p>
                  </a:txBody>
                  <a:tcPr marL="76200" marR="76200"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r>
                        <a:rPr lang="en-GB" sz="1000" b="0" dirty="0">
                          <a:effectLst/>
                          <a:latin typeface="Arial"/>
                        </a:rPr>
                        <a:t>Add notes on collection and review</a:t>
                      </a:r>
                    </a:p>
                  </a:txBody>
                  <a:tcPr marL="76200" marR="76200"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3665782131"/>
                  </a:ext>
                </a:extLst>
              </a:tr>
              <a:tr h="291662">
                <a:tc>
                  <a:txBody>
                    <a:bodyPr/>
                    <a:lstStyle/>
                    <a:p>
                      <a:pPr rtl="0" fontAlgn="ctr"/>
                      <a:r>
                        <a:rPr lang="en-GB" sz="1000" b="1" dirty="0">
                          <a:effectLst/>
                          <a:latin typeface="Arial"/>
                        </a:rPr>
                        <a:t>Source/Contact/Link</a:t>
                      </a:r>
                    </a:p>
                  </a:txBody>
                  <a:tcPr marL="76200" marR="76200"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6F8F9"/>
                    </a:solidFill>
                  </a:tcPr>
                </a:tc>
                <a:tc>
                  <a:txBody>
                    <a:bodyPr/>
                    <a:lstStyle/>
                    <a:p>
                      <a:pPr rtl="0" fontAlgn="ctr"/>
                      <a:r>
                        <a:rPr lang="en-GB" sz="1000" b="0" dirty="0">
                          <a:effectLst/>
                          <a:latin typeface="Arial"/>
                        </a:rPr>
                        <a:t>Add details on the dataset source: citation, dataset URL, contact name and institution</a:t>
                      </a:r>
                    </a:p>
                  </a:txBody>
                  <a:tcPr marL="76200" marR="76200"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6F8F9"/>
                    </a:solidFill>
                  </a:tcPr>
                </a:tc>
                <a:extLst>
                  <a:ext uri="{0D108BD9-81ED-4DB2-BD59-A6C34878D82A}">
                    <a16:rowId xmlns:a16="http://schemas.microsoft.com/office/drawing/2014/main" val="741642818"/>
                  </a:ext>
                </a:extLst>
              </a:tr>
              <a:tr h="583323">
                <a:tc>
                  <a:txBody>
                    <a:bodyPr/>
                    <a:lstStyle/>
                    <a:p>
                      <a:pPr rtl="0" fontAlgn="ctr"/>
                      <a:r>
                        <a:rPr lang="en-GB" sz="1000" b="1" dirty="0">
                          <a:effectLst/>
                          <a:latin typeface="Arial"/>
                        </a:rPr>
                        <a:t>Usage restrictions/License</a:t>
                      </a:r>
                    </a:p>
                  </a:txBody>
                  <a:tcPr marL="76200" marR="76200"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r>
                        <a:rPr lang="en-GB" sz="1000" b="0" dirty="0">
                          <a:effectLst/>
                          <a:latin typeface="Arial"/>
                        </a:rPr>
                        <a:t>Add details on the dataset usage: is it for internal use only, commercially restricted, for academic or government use only, or is it openly licensed (CC-BY-SA, </a:t>
                      </a:r>
                      <a:r>
                        <a:rPr lang="en-GB" sz="1000" b="0" dirty="0" err="1">
                          <a:effectLst/>
                          <a:latin typeface="Arial"/>
                        </a:rPr>
                        <a:t>ODbL</a:t>
                      </a:r>
                      <a:r>
                        <a:rPr lang="en-GB" sz="1000" b="0" dirty="0">
                          <a:effectLst/>
                          <a:latin typeface="Arial"/>
                        </a:rPr>
                        <a:t> or similar)</a:t>
                      </a:r>
                    </a:p>
                  </a:txBody>
                  <a:tcPr marL="76200" marR="76200"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2711879882"/>
                  </a:ext>
                </a:extLst>
              </a:tr>
              <a:tr h="182289">
                <a:tc>
                  <a:txBody>
                    <a:bodyPr/>
                    <a:lstStyle/>
                    <a:p>
                      <a:pPr rtl="0" fontAlgn="ctr"/>
                      <a:r>
                        <a:rPr lang="en-GB" sz="1000" b="1" dirty="0">
                          <a:effectLst/>
                          <a:latin typeface="Arial"/>
                        </a:rPr>
                        <a:t>Notes</a:t>
                      </a:r>
                    </a:p>
                  </a:txBody>
                  <a:tcPr marL="76200" marR="76200"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6F8F9"/>
                    </a:solidFill>
                  </a:tcPr>
                </a:tc>
                <a:tc>
                  <a:txBody>
                    <a:bodyPr/>
                    <a:lstStyle/>
                    <a:p>
                      <a:pPr rtl="0" fontAlgn="ctr"/>
                      <a:r>
                        <a:rPr lang="en-GB" sz="1000" b="0" dirty="0">
                          <a:effectLst/>
                          <a:latin typeface="Arial"/>
                        </a:rPr>
                        <a:t>Space for more notes!</a:t>
                      </a:r>
                    </a:p>
                  </a:txBody>
                  <a:tcPr marL="76200" marR="76200"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6F8F9"/>
                    </a:solidFill>
                  </a:tcPr>
                </a:tc>
                <a:extLst>
                  <a:ext uri="{0D108BD9-81ED-4DB2-BD59-A6C34878D82A}">
                    <a16:rowId xmlns:a16="http://schemas.microsoft.com/office/drawing/2014/main" val="3168616526"/>
                  </a:ext>
                </a:extLst>
              </a:tr>
              <a:tr h="291662">
                <a:tc>
                  <a:txBody>
                    <a:bodyPr/>
                    <a:lstStyle/>
                    <a:p>
                      <a:pPr rtl="0" fontAlgn="ctr"/>
                      <a:r>
                        <a:rPr lang="en-GB" sz="1000" b="1" dirty="0">
                          <a:effectLst/>
                          <a:latin typeface="Arial"/>
                        </a:rPr>
                        <a:t>Resolution/Granularity</a:t>
                      </a:r>
                    </a:p>
                  </a:txBody>
                  <a:tcPr marL="76200" marR="76200"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r>
                        <a:rPr lang="en-GB" sz="1000" b="0" dirty="0">
                          <a:effectLst/>
                          <a:latin typeface="Arial"/>
                        </a:rPr>
                        <a:t>Spatial resolution or granularity (30m, 1km raster; regional/national; point/line)</a:t>
                      </a:r>
                    </a:p>
                  </a:txBody>
                  <a:tcPr marL="76200" marR="76200"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19969999"/>
                  </a:ext>
                </a:extLst>
              </a:tr>
              <a:tr h="291662">
                <a:tc>
                  <a:txBody>
                    <a:bodyPr/>
                    <a:lstStyle/>
                    <a:p>
                      <a:pPr rtl="0" fontAlgn="ctr"/>
                      <a:r>
                        <a:rPr lang="en-GB" sz="1000" b="1" dirty="0">
                          <a:effectLst/>
                          <a:latin typeface="Arial"/>
                        </a:rPr>
                        <a:t>Date/last updated</a:t>
                      </a:r>
                    </a:p>
                  </a:txBody>
                  <a:tcPr marL="76200" marR="76200"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6F8F9"/>
                    </a:solidFill>
                  </a:tcPr>
                </a:tc>
                <a:tc>
                  <a:txBody>
                    <a:bodyPr/>
                    <a:lstStyle/>
                    <a:p>
                      <a:pPr rtl="0" fontAlgn="ctr"/>
                      <a:r>
                        <a:rPr lang="en-GB" sz="1000" b="0" dirty="0">
                          <a:effectLst/>
                          <a:latin typeface="Arial"/>
                        </a:rPr>
                        <a:t>Dates covered by a timeseries, and/or date last updated</a:t>
                      </a:r>
                    </a:p>
                  </a:txBody>
                  <a:tcPr marL="76200" marR="76200"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6F8F9"/>
                    </a:solidFill>
                  </a:tcPr>
                </a:tc>
                <a:extLst>
                  <a:ext uri="{0D108BD9-81ED-4DB2-BD59-A6C34878D82A}">
                    <a16:rowId xmlns:a16="http://schemas.microsoft.com/office/drawing/2014/main" val="2895014328"/>
                  </a:ext>
                </a:extLst>
              </a:tr>
              <a:tr h="291662">
                <a:tc>
                  <a:txBody>
                    <a:bodyPr/>
                    <a:lstStyle/>
                    <a:p>
                      <a:pPr rtl="0" fontAlgn="ctr"/>
                      <a:r>
                        <a:rPr lang="en-GB" sz="1000" b="1" dirty="0">
                          <a:effectLst/>
                          <a:latin typeface="Arial"/>
                        </a:rPr>
                        <a:t>Storage location</a:t>
                      </a:r>
                    </a:p>
                  </a:txBody>
                  <a:tcPr marL="76200" marR="76200"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ctr"/>
                      <a:r>
                        <a:rPr lang="en-GB" sz="1000" b="0" dirty="0">
                          <a:effectLst/>
                          <a:latin typeface="Arial"/>
                        </a:rPr>
                        <a:t>Reference to your own storage location for this dataset as collected (folder/drive/bucket/database...)</a:t>
                      </a:r>
                    </a:p>
                  </a:txBody>
                  <a:tcPr marL="76200" marR="76200"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039064042"/>
                  </a:ext>
                </a:extLst>
              </a:tr>
            </a:tbl>
          </a:graphicData>
        </a:graphic>
      </p:graphicFrame>
      <p:graphicFrame>
        <p:nvGraphicFramePr>
          <p:cNvPr id="4" name="Table 3">
            <a:extLst>
              <a:ext uri="{FF2B5EF4-FFF2-40B4-BE49-F238E27FC236}">
                <a16:creationId xmlns:a16="http://schemas.microsoft.com/office/drawing/2014/main" id="{3E44A020-7703-72DD-A3D8-ACF5B6A2EAA9}"/>
              </a:ext>
            </a:extLst>
          </p:cNvPr>
          <p:cNvGraphicFramePr>
            <a:graphicFrameLocks noGrp="1"/>
          </p:cNvGraphicFramePr>
          <p:nvPr>
            <p:extLst>
              <p:ext uri="{D42A27DB-BD31-4B8C-83A1-F6EECF244321}">
                <p14:modId xmlns:p14="http://schemas.microsoft.com/office/powerpoint/2010/main" val="1127588899"/>
              </p:ext>
            </p:extLst>
          </p:nvPr>
        </p:nvGraphicFramePr>
        <p:xfrm>
          <a:off x="6096000" y="1212097"/>
          <a:ext cx="5069539" cy="4847817"/>
        </p:xfrm>
        <a:graphic>
          <a:graphicData uri="http://schemas.openxmlformats.org/drawingml/2006/table">
            <a:tbl>
              <a:tblPr bandRow="1">
                <a:tableStyleId>{B8DA472E-C0B5-4FAA-A71B-45BBE6C39A2A}</a:tableStyleId>
              </a:tblPr>
              <a:tblGrid>
                <a:gridCol w="1075091">
                  <a:extLst>
                    <a:ext uri="{9D8B030D-6E8A-4147-A177-3AD203B41FA5}">
                      <a16:colId xmlns:a16="http://schemas.microsoft.com/office/drawing/2014/main" val="1697965842"/>
                    </a:ext>
                  </a:extLst>
                </a:gridCol>
                <a:gridCol w="1354791">
                  <a:extLst>
                    <a:ext uri="{9D8B030D-6E8A-4147-A177-3AD203B41FA5}">
                      <a16:colId xmlns:a16="http://schemas.microsoft.com/office/drawing/2014/main" val="890834884"/>
                    </a:ext>
                  </a:extLst>
                </a:gridCol>
                <a:gridCol w="2639657">
                  <a:extLst>
                    <a:ext uri="{9D8B030D-6E8A-4147-A177-3AD203B41FA5}">
                      <a16:colId xmlns:a16="http://schemas.microsoft.com/office/drawing/2014/main" val="3941362569"/>
                    </a:ext>
                  </a:extLst>
                </a:gridCol>
              </a:tblGrid>
              <a:tr h="182289">
                <a:tc>
                  <a:txBody>
                    <a:bodyPr/>
                    <a:lstStyle/>
                    <a:p>
                      <a:pPr rtl="0" fontAlgn="ctr"/>
                      <a:r>
                        <a:rPr lang="en-GB" sz="1000" dirty="0">
                          <a:solidFill>
                            <a:srgbClr val="FFFFFF"/>
                          </a:solidFill>
                          <a:effectLst/>
                          <a:latin typeface="Roboto"/>
                        </a:rPr>
                        <a:t>Sector</a:t>
                      </a:r>
                    </a:p>
                  </a:txBody>
                  <a:tcPr marL="76200" marR="76200"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356854"/>
                    </a:solidFill>
                  </a:tcPr>
                </a:tc>
                <a:tc>
                  <a:txBody>
                    <a:bodyPr/>
                    <a:lstStyle/>
                    <a:p>
                      <a:pPr rtl="0" fontAlgn="ctr"/>
                      <a:r>
                        <a:rPr lang="en-GB" sz="1000" dirty="0">
                          <a:solidFill>
                            <a:srgbClr val="FFFFFF"/>
                          </a:solidFill>
                          <a:effectLst/>
                          <a:latin typeface="Roboto"/>
                        </a:rPr>
                        <a:t>Sub-sector</a:t>
                      </a:r>
                    </a:p>
                  </a:txBody>
                  <a:tcPr marL="76200" marR="7620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356854"/>
                    </a:solidFill>
                  </a:tcPr>
                </a:tc>
                <a:tc>
                  <a:txBody>
                    <a:bodyPr/>
                    <a:lstStyle/>
                    <a:p>
                      <a:pPr rtl="0" fontAlgn="ctr"/>
                      <a:r>
                        <a:rPr lang="en-GB" sz="1000" dirty="0">
                          <a:solidFill>
                            <a:srgbClr val="FFFFFF"/>
                          </a:solidFill>
                          <a:effectLst/>
                          <a:latin typeface="Roboto"/>
                        </a:rPr>
                        <a:t>Short description</a:t>
                      </a:r>
                    </a:p>
                  </a:txBody>
                  <a:tcPr marL="76200" marR="76200"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356854"/>
                    </a:solidFill>
                  </a:tcPr>
                </a:tc>
                <a:extLst>
                  <a:ext uri="{0D108BD9-81ED-4DB2-BD59-A6C34878D82A}">
                    <a16:rowId xmlns:a16="http://schemas.microsoft.com/office/drawing/2014/main" val="3736152850"/>
                  </a:ext>
                </a:extLst>
              </a:tr>
              <a:tr h="182289">
                <a:tc>
                  <a:txBody>
                    <a:bodyPr/>
                    <a:lstStyle/>
                    <a:p>
                      <a:pPr rtl="0" fontAlgn="ctr"/>
                      <a:r>
                        <a:rPr lang="en-GB" sz="1000" dirty="0">
                          <a:solidFill>
                            <a:srgbClr val="434343"/>
                          </a:solidFill>
                          <a:effectLst/>
                          <a:latin typeface="Roboto"/>
                        </a:rPr>
                        <a:t>Energy</a:t>
                      </a:r>
                    </a:p>
                  </a:txBody>
                  <a:tcPr marL="76200" marR="76200"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r>
                        <a:rPr lang="en-GB" sz="1000" dirty="0">
                          <a:solidFill>
                            <a:srgbClr val="434343"/>
                          </a:solidFill>
                          <a:effectLst/>
                          <a:latin typeface="Roboto"/>
                        </a:rPr>
                        <a:t>Power</a:t>
                      </a:r>
                    </a:p>
                  </a:txBody>
                  <a:tcPr marL="76200" marR="7620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r>
                        <a:rPr lang="en-GB" sz="1000" dirty="0">
                          <a:solidFill>
                            <a:srgbClr val="434343"/>
                          </a:solidFill>
                          <a:effectLst/>
                          <a:latin typeface="Roboto"/>
                        </a:rPr>
                        <a:t>Generation sites (location, fuel, capacity)</a:t>
                      </a:r>
                    </a:p>
                  </a:txBody>
                  <a:tcPr marL="76200" marR="76200"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3135985509"/>
                  </a:ext>
                </a:extLst>
              </a:tr>
              <a:tr h="182289">
                <a:tc>
                  <a:txBody>
                    <a:bodyPr/>
                    <a:lstStyle/>
                    <a:p>
                      <a:pPr rtl="0" fontAlgn="ctr"/>
                      <a:r>
                        <a:rPr lang="en-GB" sz="1000" dirty="0">
                          <a:solidFill>
                            <a:srgbClr val="434343"/>
                          </a:solidFill>
                          <a:effectLst/>
                          <a:latin typeface="Roboto"/>
                        </a:rPr>
                        <a:t>Energy</a:t>
                      </a:r>
                    </a:p>
                  </a:txBody>
                  <a:tcPr marL="76200" marR="76200"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6F8F9"/>
                    </a:solidFill>
                  </a:tcPr>
                </a:tc>
                <a:tc>
                  <a:txBody>
                    <a:bodyPr/>
                    <a:lstStyle/>
                    <a:p>
                      <a:pPr rtl="0" fontAlgn="ctr"/>
                      <a:r>
                        <a:rPr lang="en-GB" sz="1000" dirty="0">
                          <a:solidFill>
                            <a:srgbClr val="434343"/>
                          </a:solidFill>
                          <a:effectLst/>
                          <a:latin typeface="Roboto"/>
                        </a:rPr>
                        <a:t>Power</a:t>
                      </a:r>
                    </a:p>
                  </a:txBody>
                  <a:tcPr marL="76200" marR="7620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6F8F9"/>
                    </a:solidFill>
                  </a:tcPr>
                </a:tc>
                <a:tc>
                  <a:txBody>
                    <a:bodyPr/>
                    <a:lstStyle/>
                    <a:p>
                      <a:pPr rtl="0" fontAlgn="ctr"/>
                      <a:r>
                        <a:rPr lang="en-GB" sz="1000" dirty="0">
                          <a:solidFill>
                            <a:srgbClr val="434343"/>
                          </a:solidFill>
                          <a:effectLst/>
                          <a:latin typeface="Roboto"/>
                        </a:rPr>
                        <a:t>Transmission lines</a:t>
                      </a:r>
                    </a:p>
                  </a:txBody>
                  <a:tcPr marL="76200" marR="76200"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6F8F9"/>
                    </a:solidFill>
                  </a:tcPr>
                </a:tc>
                <a:extLst>
                  <a:ext uri="{0D108BD9-81ED-4DB2-BD59-A6C34878D82A}">
                    <a16:rowId xmlns:a16="http://schemas.microsoft.com/office/drawing/2014/main" val="498438050"/>
                  </a:ext>
                </a:extLst>
              </a:tr>
              <a:tr h="182289">
                <a:tc>
                  <a:txBody>
                    <a:bodyPr/>
                    <a:lstStyle/>
                    <a:p>
                      <a:pPr rtl="0" fontAlgn="ctr"/>
                      <a:r>
                        <a:rPr lang="en-GB" sz="1000" dirty="0">
                          <a:solidFill>
                            <a:srgbClr val="434343"/>
                          </a:solidFill>
                          <a:effectLst/>
                          <a:latin typeface="Roboto"/>
                        </a:rPr>
                        <a:t>Energy</a:t>
                      </a:r>
                    </a:p>
                  </a:txBody>
                  <a:tcPr marL="76200" marR="76200"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r>
                        <a:rPr lang="en-GB" sz="1000" dirty="0">
                          <a:solidFill>
                            <a:srgbClr val="434343"/>
                          </a:solidFill>
                          <a:effectLst/>
                          <a:latin typeface="Roboto"/>
                        </a:rPr>
                        <a:t>Power</a:t>
                      </a:r>
                    </a:p>
                  </a:txBody>
                  <a:tcPr marL="76200" marR="7620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r>
                        <a:rPr lang="en-GB" sz="1000" dirty="0">
                          <a:solidFill>
                            <a:srgbClr val="434343"/>
                          </a:solidFill>
                          <a:effectLst/>
                          <a:latin typeface="Roboto"/>
                        </a:rPr>
                        <a:t>Substations</a:t>
                      </a:r>
                    </a:p>
                  </a:txBody>
                  <a:tcPr marL="76200" marR="76200"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59346443"/>
                  </a:ext>
                </a:extLst>
              </a:tr>
              <a:tr h="182289">
                <a:tc>
                  <a:txBody>
                    <a:bodyPr/>
                    <a:lstStyle/>
                    <a:p>
                      <a:pPr rtl="0" fontAlgn="ctr"/>
                      <a:r>
                        <a:rPr lang="en-GB" sz="1000" dirty="0">
                          <a:solidFill>
                            <a:srgbClr val="434343"/>
                          </a:solidFill>
                          <a:effectLst/>
                          <a:latin typeface="Roboto"/>
                        </a:rPr>
                        <a:t>Energy</a:t>
                      </a:r>
                    </a:p>
                  </a:txBody>
                  <a:tcPr marL="76200" marR="76200"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6F8F9"/>
                    </a:solidFill>
                  </a:tcPr>
                </a:tc>
                <a:tc>
                  <a:txBody>
                    <a:bodyPr/>
                    <a:lstStyle/>
                    <a:p>
                      <a:pPr rtl="0" fontAlgn="ctr"/>
                      <a:r>
                        <a:rPr lang="en-GB" sz="1000" dirty="0">
                          <a:solidFill>
                            <a:srgbClr val="434343"/>
                          </a:solidFill>
                          <a:effectLst/>
                          <a:latin typeface="Roboto"/>
                        </a:rPr>
                        <a:t>Power</a:t>
                      </a:r>
                    </a:p>
                  </a:txBody>
                  <a:tcPr marL="76200" marR="7620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6F8F9"/>
                    </a:solidFill>
                  </a:tcPr>
                </a:tc>
                <a:tc>
                  <a:txBody>
                    <a:bodyPr/>
                    <a:lstStyle/>
                    <a:p>
                      <a:pPr rtl="0" fontAlgn="ctr"/>
                      <a:r>
                        <a:rPr lang="en-GB" sz="1000" dirty="0">
                          <a:solidFill>
                            <a:srgbClr val="434343"/>
                          </a:solidFill>
                          <a:effectLst/>
                          <a:latin typeface="Roboto"/>
                        </a:rPr>
                        <a:t>Distribution lines</a:t>
                      </a:r>
                    </a:p>
                  </a:txBody>
                  <a:tcPr marL="76200" marR="76200"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6F8F9"/>
                    </a:solidFill>
                  </a:tcPr>
                </a:tc>
                <a:extLst>
                  <a:ext uri="{0D108BD9-81ED-4DB2-BD59-A6C34878D82A}">
                    <a16:rowId xmlns:a16="http://schemas.microsoft.com/office/drawing/2014/main" val="518167254"/>
                  </a:ext>
                </a:extLst>
              </a:tr>
              <a:tr h="182289">
                <a:tc>
                  <a:txBody>
                    <a:bodyPr/>
                    <a:lstStyle/>
                    <a:p>
                      <a:pPr rtl="0" fontAlgn="ctr"/>
                      <a:r>
                        <a:rPr lang="en-GB" sz="1000" dirty="0">
                          <a:solidFill>
                            <a:srgbClr val="434343"/>
                          </a:solidFill>
                          <a:effectLst/>
                          <a:latin typeface="Roboto"/>
                        </a:rPr>
                        <a:t>Energy</a:t>
                      </a:r>
                    </a:p>
                  </a:txBody>
                  <a:tcPr marL="76200" marR="76200"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r>
                        <a:rPr lang="en-GB" sz="1000" dirty="0">
                          <a:solidFill>
                            <a:srgbClr val="434343"/>
                          </a:solidFill>
                          <a:effectLst/>
                          <a:latin typeface="Roboto"/>
                        </a:rPr>
                        <a:t>Power</a:t>
                      </a:r>
                    </a:p>
                  </a:txBody>
                  <a:tcPr marL="76200" marR="7620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r>
                        <a:rPr lang="en-GB" sz="1000" dirty="0">
                          <a:solidFill>
                            <a:srgbClr val="434343"/>
                          </a:solidFill>
                          <a:effectLst/>
                          <a:latin typeface="Roboto"/>
                        </a:rPr>
                        <a:t>Load curves</a:t>
                      </a:r>
                    </a:p>
                  </a:txBody>
                  <a:tcPr marL="76200" marR="76200"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2686584913"/>
                  </a:ext>
                </a:extLst>
              </a:tr>
              <a:tr h="182289">
                <a:tc>
                  <a:txBody>
                    <a:bodyPr/>
                    <a:lstStyle/>
                    <a:p>
                      <a:pPr rtl="0" fontAlgn="ctr"/>
                      <a:r>
                        <a:rPr lang="en-GB" sz="1000" dirty="0">
                          <a:solidFill>
                            <a:srgbClr val="434343"/>
                          </a:solidFill>
                          <a:effectLst/>
                          <a:latin typeface="Roboto"/>
                        </a:rPr>
                        <a:t>Energy</a:t>
                      </a:r>
                    </a:p>
                  </a:txBody>
                  <a:tcPr marL="76200" marR="76200"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6F8F9"/>
                    </a:solidFill>
                  </a:tcPr>
                </a:tc>
                <a:tc>
                  <a:txBody>
                    <a:bodyPr/>
                    <a:lstStyle/>
                    <a:p>
                      <a:pPr rtl="0" fontAlgn="ctr"/>
                      <a:r>
                        <a:rPr lang="en-GB" sz="1000" dirty="0">
                          <a:solidFill>
                            <a:srgbClr val="434343"/>
                          </a:solidFill>
                          <a:effectLst/>
                          <a:latin typeface="Roboto"/>
                        </a:rPr>
                        <a:t>Power</a:t>
                      </a:r>
                    </a:p>
                  </a:txBody>
                  <a:tcPr marL="76200" marR="7620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6F8F9"/>
                    </a:solidFill>
                  </a:tcPr>
                </a:tc>
                <a:tc>
                  <a:txBody>
                    <a:bodyPr/>
                    <a:lstStyle/>
                    <a:p>
                      <a:pPr rtl="0" fontAlgn="ctr"/>
                      <a:r>
                        <a:rPr lang="en-GB" sz="1000" dirty="0">
                          <a:solidFill>
                            <a:srgbClr val="434343"/>
                          </a:solidFill>
                          <a:effectLst/>
                          <a:latin typeface="Roboto"/>
                        </a:rPr>
                        <a:t>Demand centres / service areas</a:t>
                      </a:r>
                    </a:p>
                  </a:txBody>
                  <a:tcPr marL="76200" marR="76200"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6F8F9"/>
                    </a:solidFill>
                  </a:tcPr>
                </a:tc>
                <a:extLst>
                  <a:ext uri="{0D108BD9-81ED-4DB2-BD59-A6C34878D82A}">
                    <a16:rowId xmlns:a16="http://schemas.microsoft.com/office/drawing/2014/main" val="2411988763"/>
                  </a:ext>
                </a:extLst>
              </a:tr>
              <a:tr h="182289">
                <a:tc>
                  <a:txBody>
                    <a:bodyPr/>
                    <a:lstStyle/>
                    <a:p>
                      <a:pPr rtl="0" fontAlgn="ctr"/>
                      <a:r>
                        <a:rPr lang="en-GB" sz="1000" dirty="0">
                          <a:solidFill>
                            <a:srgbClr val="434343"/>
                          </a:solidFill>
                          <a:effectLst/>
                          <a:latin typeface="Roboto"/>
                        </a:rPr>
                        <a:t>Energy</a:t>
                      </a:r>
                    </a:p>
                  </a:txBody>
                  <a:tcPr marL="76200" marR="76200"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r>
                        <a:rPr lang="en-GB" sz="1000" dirty="0">
                          <a:solidFill>
                            <a:srgbClr val="434343"/>
                          </a:solidFill>
                          <a:effectLst/>
                          <a:latin typeface="Roboto"/>
                        </a:rPr>
                        <a:t>Oil and Gas</a:t>
                      </a:r>
                    </a:p>
                  </a:txBody>
                  <a:tcPr marL="76200" marR="7620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r>
                        <a:rPr lang="en-GB" sz="1000" dirty="0">
                          <a:solidFill>
                            <a:srgbClr val="434343"/>
                          </a:solidFill>
                          <a:effectLst/>
                          <a:latin typeface="Roboto"/>
                        </a:rPr>
                        <a:t>FPSOs</a:t>
                      </a:r>
                    </a:p>
                  </a:txBody>
                  <a:tcPr marL="76200" marR="76200"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95469991"/>
                  </a:ext>
                </a:extLst>
              </a:tr>
              <a:tr h="182289">
                <a:tc>
                  <a:txBody>
                    <a:bodyPr/>
                    <a:lstStyle/>
                    <a:p>
                      <a:pPr rtl="0" fontAlgn="ctr"/>
                      <a:r>
                        <a:rPr lang="en-GB" sz="1000" dirty="0">
                          <a:solidFill>
                            <a:srgbClr val="434343"/>
                          </a:solidFill>
                          <a:effectLst/>
                          <a:latin typeface="Roboto"/>
                        </a:rPr>
                        <a:t>Energy</a:t>
                      </a:r>
                    </a:p>
                  </a:txBody>
                  <a:tcPr marL="76200" marR="76200"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6F8F9"/>
                    </a:solidFill>
                  </a:tcPr>
                </a:tc>
                <a:tc>
                  <a:txBody>
                    <a:bodyPr/>
                    <a:lstStyle/>
                    <a:p>
                      <a:pPr rtl="0" fontAlgn="ctr"/>
                      <a:r>
                        <a:rPr lang="en-GB" sz="1000" dirty="0">
                          <a:solidFill>
                            <a:srgbClr val="434343"/>
                          </a:solidFill>
                          <a:effectLst/>
                          <a:latin typeface="Roboto"/>
                        </a:rPr>
                        <a:t>Oil and Gas</a:t>
                      </a:r>
                    </a:p>
                  </a:txBody>
                  <a:tcPr marL="76200" marR="7620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6F8F9"/>
                    </a:solidFill>
                  </a:tcPr>
                </a:tc>
                <a:tc>
                  <a:txBody>
                    <a:bodyPr/>
                    <a:lstStyle/>
                    <a:p>
                      <a:pPr rtl="0" fontAlgn="ctr"/>
                      <a:r>
                        <a:rPr lang="en-GB" sz="1000" dirty="0">
                          <a:solidFill>
                            <a:srgbClr val="434343"/>
                          </a:solidFill>
                          <a:effectLst/>
                          <a:latin typeface="Roboto"/>
                        </a:rPr>
                        <a:t>Offshore platforms</a:t>
                      </a:r>
                    </a:p>
                  </a:txBody>
                  <a:tcPr marL="76200" marR="76200"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6F8F9"/>
                    </a:solidFill>
                  </a:tcPr>
                </a:tc>
                <a:extLst>
                  <a:ext uri="{0D108BD9-81ED-4DB2-BD59-A6C34878D82A}">
                    <a16:rowId xmlns:a16="http://schemas.microsoft.com/office/drawing/2014/main" val="1036485039"/>
                  </a:ext>
                </a:extLst>
              </a:tr>
              <a:tr h="182289">
                <a:tc>
                  <a:txBody>
                    <a:bodyPr/>
                    <a:lstStyle/>
                    <a:p>
                      <a:pPr rtl="0" fontAlgn="ctr"/>
                      <a:r>
                        <a:rPr lang="en-GB" sz="1000" dirty="0">
                          <a:solidFill>
                            <a:srgbClr val="434343"/>
                          </a:solidFill>
                          <a:effectLst/>
                          <a:latin typeface="Roboto"/>
                        </a:rPr>
                        <a:t>Energy</a:t>
                      </a:r>
                    </a:p>
                  </a:txBody>
                  <a:tcPr marL="76200" marR="76200"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r>
                        <a:rPr lang="en-GB" sz="1000" dirty="0">
                          <a:solidFill>
                            <a:srgbClr val="434343"/>
                          </a:solidFill>
                          <a:effectLst/>
                          <a:latin typeface="Roboto"/>
                        </a:rPr>
                        <a:t>Oil and Gas</a:t>
                      </a:r>
                    </a:p>
                  </a:txBody>
                  <a:tcPr marL="76200" marR="7620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r>
                        <a:rPr lang="en-GB" sz="1000" dirty="0">
                          <a:solidFill>
                            <a:srgbClr val="434343"/>
                          </a:solidFill>
                          <a:effectLst/>
                          <a:latin typeface="Roboto"/>
                        </a:rPr>
                        <a:t>Pipelines</a:t>
                      </a:r>
                    </a:p>
                  </a:txBody>
                  <a:tcPr marL="76200" marR="76200"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437820255"/>
                  </a:ext>
                </a:extLst>
              </a:tr>
              <a:tr h="291662">
                <a:tc>
                  <a:txBody>
                    <a:bodyPr/>
                    <a:lstStyle/>
                    <a:p>
                      <a:pPr rtl="0" fontAlgn="ctr"/>
                      <a:r>
                        <a:rPr lang="en-GB" sz="1000" dirty="0">
                          <a:solidFill>
                            <a:srgbClr val="434343"/>
                          </a:solidFill>
                          <a:effectLst/>
                          <a:latin typeface="Roboto"/>
                        </a:rPr>
                        <a:t>Transport</a:t>
                      </a:r>
                    </a:p>
                  </a:txBody>
                  <a:tcPr marL="76200" marR="76200"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6F8F9"/>
                    </a:solidFill>
                  </a:tcPr>
                </a:tc>
                <a:tc>
                  <a:txBody>
                    <a:bodyPr/>
                    <a:lstStyle/>
                    <a:p>
                      <a:pPr rtl="0" fontAlgn="ctr"/>
                      <a:r>
                        <a:rPr lang="en-GB" sz="1000" dirty="0">
                          <a:solidFill>
                            <a:srgbClr val="434343"/>
                          </a:solidFill>
                          <a:effectLst/>
                          <a:latin typeface="Roboto"/>
                        </a:rPr>
                        <a:t>Road</a:t>
                      </a:r>
                    </a:p>
                  </a:txBody>
                  <a:tcPr marL="76200" marR="7620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6F8F9"/>
                    </a:solidFill>
                  </a:tcPr>
                </a:tc>
                <a:tc>
                  <a:txBody>
                    <a:bodyPr/>
                    <a:lstStyle/>
                    <a:p>
                      <a:pPr rtl="0" fontAlgn="ctr"/>
                      <a:r>
                        <a:rPr lang="en-GB" sz="1000" dirty="0">
                          <a:solidFill>
                            <a:srgbClr val="434343"/>
                          </a:solidFill>
                          <a:effectLst/>
                          <a:latin typeface="Roboto"/>
                        </a:rPr>
                        <a:t>Road junctions and road links, including major, minor and local</a:t>
                      </a:r>
                    </a:p>
                  </a:txBody>
                  <a:tcPr marL="76200" marR="76200"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6F8F9"/>
                    </a:solidFill>
                  </a:tcPr>
                </a:tc>
                <a:extLst>
                  <a:ext uri="{0D108BD9-81ED-4DB2-BD59-A6C34878D82A}">
                    <a16:rowId xmlns:a16="http://schemas.microsoft.com/office/drawing/2014/main" val="407520864"/>
                  </a:ext>
                </a:extLst>
              </a:tr>
              <a:tr h="182289">
                <a:tc>
                  <a:txBody>
                    <a:bodyPr/>
                    <a:lstStyle/>
                    <a:p>
                      <a:pPr rtl="0" fontAlgn="ctr"/>
                      <a:r>
                        <a:rPr lang="en-GB" sz="1000" dirty="0">
                          <a:solidFill>
                            <a:srgbClr val="434343"/>
                          </a:solidFill>
                          <a:effectLst/>
                          <a:latin typeface="Roboto"/>
                        </a:rPr>
                        <a:t>Transport</a:t>
                      </a:r>
                    </a:p>
                  </a:txBody>
                  <a:tcPr marL="76200" marR="76200"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r>
                        <a:rPr lang="en-GB" sz="1000" dirty="0">
                          <a:solidFill>
                            <a:srgbClr val="434343"/>
                          </a:solidFill>
                          <a:effectLst/>
                          <a:latin typeface="Roboto"/>
                        </a:rPr>
                        <a:t>Road</a:t>
                      </a:r>
                    </a:p>
                  </a:txBody>
                  <a:tcPr marL="76200" marR="7620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r>
                        <a:rPr lang="en-GB" sz="1000" dirty="0">
                          <a:solidFill>
                            <a:srgbClr val="434343"/>
                          </a:solidFill>
                          <a:effectLst/>
                          <a:latin typeface="Roboto"/>
                        </a:rPr>
                        <a:t>Road usage statistics (AADT)</a:t>
                      </a:r>
                    </a:p>
                  </a:txBody>
                  <a:tcPr marL="76200" marR="76200"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3993087576"/>
                  </a:ext>
                </a:extLst>
              </a:tr>
              <a:tr h="182289">
                <a:tc>
                  <a:txBody>
                    <a:bodyPr/>
                    <a:lstStyle/>
                    <a:p>
                      <a:pPr rtl="0" fontAlgn="ctr"/>
                      <a:r>
                        <a:rPr lang="en-GB" sz="1000" dirty="0">
                          <a:solidFill>
                            <a:srgbClr val="434343"/>
                          </a:solidFill>
                          <a:effectLst/>
                          <a:latin typeface="Roboto"/>
                        </a:rPr>
                        <a:t>Transport</a:t>
                      </a:r>
                    </a:p>
                  </a:txBody>
                  <a:tcPr marL="76200" marR="76200"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6F8F9"/>
                    </a:solidFill>
                  </a:tcPr>
                </a:tc>
                <a:tc>
                  <a:txBody>
                    <a:bodyPr/>
                    <a:lstStyle/>
                    <a:p>
                      <a:pPr rtl="0" fontAlgn="ctr"/>
                      <a:r>
                        <a:rPr lang="en-GB" sz="1000" dirty="0">
                          <a:solidFill>
                            <a:srgbClr val="434343"/>
                          </a:solidFill>
                          <a:effectLst/>
                          <a:latin typeface="Roboto"/>
                        </a:rPr>
                        <a:t>Road</a:t>
                      </a:r>
                    </a:p>
                  </a:txBody>
                  <a:tcPr marL="76200" marR="7620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6F8F9"/>
                    </a:solidFill>
                  </a:tcPr>
                </a:tc>
                <a:tc>
                  <a:txBody>
                    <a:bodyPr/>
                    <a:lstStyle/>
                    <a:p>
                      <a:pPr rtl="0" fontAlgn="ctr"/>
                      <a:r>
                        <a:rPr lang="en-GB" sz="1000" dirty="0">
                          <a:solidFill>
                            <a:srgbClr val="434343"/>
                          </a:solidFill>
                          <a:effectLst/>
                          <a:latin typeface="Roboto"/>
                        </a:rPr>
                        <a:t>Travel/trip statistics (travel survey)</a:t>
                      </a:r>
                    </a:p>
                  </a:txBody>
                  <a:tcPr marL="76200" marR="76200"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6F8F9"/>
                    </a:solidFill>
                  </a:tcPr>
                </a:tc>
                <a:extLst>
                  <a:ext uri="{0D108BD9-81ED-4DB2-BD59-A6C34878D82A}">
                    <a16:rowId xmlns:a16="http://schemas.microsoft.com/office/drawing/2014/main" val="2684351254"/>
                  </a:ext>
                </a:extLst>
              </a:tr>
              <a:tr h="182289">
                <a:tc>
                  <a:txBody>
                    <a:bodyPr/>
                    <a:lstStyle/>
                    <a:p>
                      <a:pPr rtl="0" fontAlgn="ctr"/>
                      <a:r>
                        <a:rPr lang="en-GB" sz="1000" dirty="0">
                          <a:solidFill>
                            <a:srgbClr val="434343"/>
                          </a:solidFill>
                          <a:effectLst/>
                          <a:latin typeface="Roboto"/>
                        </a:rPr>
                        <a:t>Transport</a:t>
                      </a:r>
                    </a:p>
                  </a:txBody>
                  <a:tcPr marL="76200" marR="76200"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r>
                        <a:rPr lang="en-GB" sz="1000" dirty="0">
                          <a:solidFill>
                            <a:srgbClr val="434343"/>
                          </a:solidFill>
                          <a:effectLst/>
                          <a:latin typeface="Roboto"/>
                        </a:rPr>
                        <a:t>Road</a:t>
                      </a:r>
                    </a:p>
                  </a:txBody>
                  <a:tcPr marL="76200" marR="7620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r>
                        <a:rPr lang="en-GB" sz="1000" dirty="0">
                          <a:solidFill>
                            <a:srgbClr val="434343"/>
                          </a:solidFill>
                          <a:effectLst/>
                          <a:latin typeface="Roboto"/>
                        </a:rPr>
                        <a:t>Future (proposed/planned) roads</a:t>
                      </a:r>
                    </a:p>
                  </a:txBody>
                  <a:tcPr marL="76200" marR="76200"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2482450054"/>
                  </a:ext>
                </a:extLst>
              </a:tr>
              <a:tr h="182289">
                <a:tc>
                  <a:txBody>
                    <a:bodyPr/>
                    <a:lstStyle/>
                    <a:p>
                      <a:pPr rtl="0" fontAlgn="ctr"/>
                      <a:r>
                        <a:rPr lang="en-GB" sz="1000" dirty="0">
                          <a:solidFill>
                            <a:srgbClr val="434343"/>
                          </a:solidFill>
                          <a:effectLst/>
                          <a:latin typeface="Roboto"/>
                        </a:rPr>
                        <a:t>Social</a:t>
                      </a:r>
                    </a:p>
                  </a:txBody>
                  <a:tcPr marL="76200" marR="76200"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6F8F9"/>
                    </a:solidFill>
                  </a:tcPr>
                </a:tc>
                <a:tc>
                  <a:txBody>
                    <a:bodyPr/>
                    <a:lstStyle/>
                    <a:p>
                      <a:pPr rtl="0" fontAlgn="ctr"/>
                      <a:r>
                        <a:rPr lang="en-GB" sz="1000" dirty="0">
                          <a:solidFill>
                            <a:srgbClr val="434343"/>
                          </a:solidFill>
                          <a:effectLst/>
                          <a:latin typeface="Roboto"/>
                        </a:rPr>
                        <a:t>Education</a:t>
                      </a:r>
                    </a:p>
                  </a:txBody>
                  <a:tcPr marL="76200" marR="7620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6F8F9"/>
                    </a:solidFill>
                  </a:tcPr>
                </a:tc>
                <a:tc>
                  <a:txBody>
                    <a:bodyPr/>
                    <a:lstStyle/>
                    <a:p>
                      <a:pPr rtl="0" fontAlgn="ctr"/>
                      <a:r>
                        <a:rPr lang="en-GB" sz="1000" dirty="0">
                          <a:solidFill>
                            <a:srgbClr val="434343"/>
                          </a:solidFill>
                          <a:effectLst/>
                          <a:latin typeface="Roboto"/>
                        </a:rPr>
                        <a:t>School and university locations</a:t>
                      </a:r>
                    </a:p>
                  </a:txBody>
                  <a:tcPr marL="76200" marR="76200"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6F8F9"/>
                    </a:solidFill>
                  </a:tcPr>
                </a:tc>
                <a:extLst>
                  <a:ext uri="{0D108BD9-81ED-4DB2-BD59-A6C34878D82A}">
                    <a16:rowId xmlns:a16="http://schemas.microsoft.com/office/drawing/2014/main" val="3009949704"/>
                  </a:ext>
                </a:extLst>
              </a:tr>
              <a:tr h="182289">
                <a:tc>
                  <a:txBody>
                    <a:bodyPr/>
                    <a:lstStyle/>
                    <a:p>
                      <a:pPr rtl="0" fontAlgn="ctr"/>
                      <a:r>
                        <a:rPr lang="en-GB" sz="1000" dirty="0">
                          <a:solidFill>
                            <a:srgbClr val="434343"/>
                          </a:solidFill>
                          <a:effectLst/>
                          <a:latin typeface="Roboto"/>
                        </a:rPr>
                        <a:t>Social</a:t>
                      </a:r>
                    </a:p>
                  </a:txBody>
                  <a:tcPr marL="76200" marR="76200"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r>
                        <a:rPr lang="en-GB" sz="1000" dirty="0">
                          <a:solidFill>
                            <a:srgbClr val="434343"/>
                          </a:solidFill>
                          <a:effectLst/>
                          <a:latin typeface="Roboto"/>
                        </a:rPr>
                        <a:t>Health</a:t>
                      </a:r>
                    </a:p>
                  </a:txBody>
                  <a:tcPr marL="76200" marR="7620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r>
                        <a:rPr lang="en-GB" sz="1000" dirty="0">
                          <a:solidFill>
                            <a:srgbClr val="434343"/>
                          </a:solidFill>
                          <a:effectLst/>
                          <a:latin typeface="Roboto"/>
                        </a:rPr>
                        <a:t>Health centre and hospital locations</a:t>
                      </a:r>
                    </a:p>
                  </a:txBody>
                  <a:tcPr marL="76200" marR="76200"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4020759928"/>
                  </a:ext>
                </a:extLst>
              </a:tr>
              <a:tr h="182289">
                <a:tc>
                  <a:txBody>
                    <a:bodyPr/>
                    <a:lstStyle/>
                    <a:p>
                      <a:pPr rtl="0" fontAlgn="ctr"/>
                      <a:r>
                        <a:rPr lang="en-GB" sz="1000" dirty="0">
                          <a:solidFill>
                            <a:srgbClr val="434343"/>
                          </a:solidFill>
                          <a:effectLst/>
                          <a:latin typeface="Roboto"/>
                        </a:rPr>
                        <a:t>All</a:t>
                      </a:r>
                    </a:p>
                  </a:txBody>
                  <a:tcPr marL="76200" marR="76200"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6F8F9"/>
                    </a:solidFill>
                  </a:tcPr>
                </a:tc>
                <a:tc>
                  <a:txBody>
                    <a:bodyPr/>
                    <a:lstStyle/>
                    <a:p>
                      <a:pPr rtl="0" fontAlgn="ctr"/>
                      <a:r>
                        <a:rPr lang="en-GB" sz="1000" dirty="0">
                          <a:solidFill>
                            <a:srgbClr val="434343"/>
                          </a:solidFill>
                          <a:effectLst/>
                          <a:latin typeface="Roboto"/>
                        </a:rPr>
                        <a:t>All</a:t>
                      </a:r>
                    </a:p>
                  </a:txBody>
                  <a:tcPr marL="76200" marR="7620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6F8F9"/>
                    </a:solidFill>
                  </a:tcPr>
                </a:tc>
                <a:tc>
                  <a:txBody>
                    <a:bodyPr/>
                    <a:lstStyle/>
                    <a:p>
                      <a:pPr rtl="0" fontAlgn="ctr"/>
                      <a:r>
                        <a:rPr lang="en-GB" sz="1000" dirty="0">
                          <a:solidFill>
                            <a:srgbClr val="434343"/>
                          </a:solidFill>
                          <a:effectLst/>
                          <a:latin typeface="Roboto"/>
                        </a:rPr>
                        <a:t>Maintenance, build, rehabilitation costs</a:t>
                      </a:r>
                    </a:p>
                  </a:txBody>
                  <a:tcPr marL="76200" marR="76200"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6F8F9"/>
                    </a:solidFill>
                  </a:tcPr>
                </a:tc>
                <a:extLst>
                  <a:ext uri="{0D108BD9-81ED-4DB2-BD59-A6C34878D82A}">
                    <a16:rowId xmlns:a16="http://schemas.microsoft.com/office/drawing/2014/main" val="3297632674"/>
                  </a:ext>
                </a:extLst>
              </a:tr>
              <a:tr h="182289">
                <a:tc>
                  <a:txBody>
                    <a:bodyPr/>
                    <a:lstStyle/>
                    <a:p>
                      <a:pPr rtl="0" fontAlgn="ctr"/>
                      <a:r>
                        <a:rPr lang="en-GB" sz="1000" dirty="0">
                          <a:solidFill>
                            <a:srgbClr val="434343"/>
                          </a:solidFill>
                          <a:effectLst/>
                          <a:latin typeface="Roboto"/>
                        </a:rPr>
                        <a:t>Economic</a:t>
                      </a:r>
                    </a:p>
                  </a:txBody>
                  <a:tcPr marL="76200" marR="76200"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r>
                        <a:rPr lang="en-GB" sz="1000" dirty="0">
                          <a:solidFill>
                            <a:srgbClr val="434343"/>
                          </a:solidFill>
                          <a:effectLst/>
                          <a:latin typeface="Roboto"/>
                        </a:rPr>
                        <a:t>Markets or local hubs</a:t>
                      </a:r>
                    </a:p>
                  </a:txBody>
                  <a:tcPr marL="76200" marR="7620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r>
                        <a:rPr lang="en-GB" sz="1000" dirty="0">
                          <a:solidFill>
                            <a:srgbClr val="434343"/>
                          </a:solidFill>
                          <a:effectLst/>
                          <a:latin typeface="Roboto"/>
                        </a:rPr>
                        <a:t>Populated places - village/town/city centres</a:t>
                      </a:r>
                    </a:p>
                  </a:txBody>
                  <a:tcPr marL="76200" marR="76200"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723454530"/>
                  </a:ext>
                </a:extLst>
              </a:tr>
              <a:tr h="182289">
                <a:tc>
                  <a:txBody>
                    <a:bodyPr/>
                    <a:lstStyle/>
                    <a:p>
                      <a:pPr rtl="0" fontAlgn="ctr"/>
                      <a:r>
                        <a:rPr lang="en-GB" sz="1000" dirty="0">
                          <a:solidFill>
                            <a:srgbClr val="434343"/>
                          </a:solidFill>
                          <a:effectLst/>
                          <a:latin typeface="Roboto"/>
                        </a:rPr>
                        <a:t>Demographic</a:t>
                      </a:r>
                    </a:p>
                  </a:txBody>
                  <a:tcPr marL="76200" marR="76200"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6F8F9"/>
                    </a:solidFill>
                  </a:tcPr>
                </a:tc>
                <a:tc>
                  <a:txBody>
                    <a:bodyPr/>
                    <a:lstStyle/>
                    <a:p>
                      <a:pPr rtl="0" fontAlgn="ctr"/>
                      <a:r>
                        <a:rPr lang="en-GB" sz="1000" dirty="0">
                          <a:solidFill>
                            <a:srgbClr val="434343"/>
                          </a:solidFill>
                          <a:effectLst/>
                          <a:latin typeface="Roboto"/>
                        </a:rPr>
                        <a:t>Population</a:t>
                      </a:r>
                    </a:p>
                  </a:txBody>
                  <a:tcPr marL="76200" marR="7620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6F8F9"/>
                    </a:solidFill>
                  </a:tcPr>
                </a:tc>
                <a:tc>
                  <a:txBody>
                    <a:bodyPr/>
                    <a:lstStyle/>
                    <a:p>
                      <a:pPr rtl="0" fontAlgn="ctr"/>
                      <a:r>
                        <a:rPr lang="en-GB" sz="1000" dirty="0">
                          <a:solidFill>
                            <a:srgbClr val="434343"/>
                          </a:solidFill>
                          <a:effectLst/>
                          <a:latin typeface="Roboto"/>
                        </a:rPr>
                        <a:t>Population density</a:t>
                      </a:r>
                    </a:p>
                  </a:txBody>
                  <a:tcPr marL="76200" marR="76200"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6F8F9"/>
                    </a:solidFill>
                  </a:tcPr>
                </a:tc>
                <a:extLst>
                  <a:ext uri="{0D108BD9-81ED-4DB2-BD59-A6C34878D82A}">
                    <a16:rowId xmlns:a16="http://schemas.microsoft.com/office/drawing/2014/main" val="3250299186"/>
                  </a:ext>
                </a:extLst>
              </a:tr>
              <a:tr h="182289">
                <a:tc>
                  <a:txBody>
                    <a:bodyPr/>
                    <a:lstStyle/>
                    <a:p>
                      <a:pPr rtl="0" fontAlgn="ctr"/>
                      <a:r>
                        <a:rPr lang="en-GB" sz="1000" dirty="0">
                          <a:solidFill>
                            <a:srgbClr val="434343"/>
                          </a:solidFill>
                          <a:effectLst/>
                          <a:latin typeface="Roboto"/>
                        </a:rPr>
                        <a:t>Demographic</a:t>
                      </a:r>
                    </a:p>
                  </a:txBody>
                  <a:tcPr marL="76200" marR="76200"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r>
                        <a:rPr lang="en-GB" sz="1000" dirty="0">
                          <a:solidFill>
                            <a:srgbClr val="434343"/>
                          </a:solidFill>
                          <a:effectLst/>
                          <a:latin typeface="Roboto"/>
                        </a:rPr>
                        <a:t>Population</a:t>
                      </a:r>
                    </a:p>
                  </a:txBody>
                  <a:tcPr marL="76200" marR="7620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r>
                        <a:rPr lang="en-GB" sz="1000" dirty="0">
                          <a:solidFill>
                            <a:srgbClr val="434343"/>
                          </a:solidFill>
                          <a:effectLst/>
                          <a:latin typeface="Roboto"/>
                        </a:rPr>
                        <a:t>Census population</a:t>
                      </a:r>
                    </a:p>
                  </a:txBody>
                  <a:tcPr marL="76200" marR="76200"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3810266508"/>
                  </a:ext>
                </a:extLst>
              </a:tr>
              <a:tr h="191403">
                <a:tc>
                  <a:txBody>
                    <a:bodyPr/>
                    <a:lstStyle/>
                    <a:p>
                      <a:pPr rtl="0" fontAlgn="ctr"/>
                      <a:r>
                        <a:rPr lang="en-GB" sz="1000" dirty="0">
                          <a:solidFill>
                            <a:srgbClr val="434343"/>
                          </a:solidFill>
                          <a:effectLst/>
                          <a:latin typeface="Roboto"/>
                        </a:rPr>
                        <a:t>Economic</a:t>
                      </a:r>
                    </a:p>
                  </a:txBody>
                  <a:tcPr marL="76200" marR="76200"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6F8F9"/>
                    </a:solidFill>
                  </a:tcPr>
                </a:tc>
                <a:tc>
                  <a:txBody>
                    <a:bodyPr/>
                    <a:lstStyle/>
                    <a:p>
                      <a:pPr rtl="0" fontAlgn="ctr"/>
                      <a:r>
                        <a:rPr lang="en-GB" sz="1000" dirty="0">
                          <a:solidFill>
                            <a:srgbClr val="434343"/>
                          </a:solidFill>
                          <a:effectLst/>
                          <a:latin typeface="Roboto"/>
                        </a:rPr>
                        <a:t>Trade</a:t>
                      </a:r>
                    </a:p>
                  </a:txBody>
                  <a:tcPr marL="76200" marR="7620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6F8F9"/>
                    </a:solidFill>
                  </a:tcPr>
                </a:tc>
                <a:tc>
                  <a:txBody>
                    <a:bodyPr/>
                    <a:lstStyle/>
                    <a:p>
                      <a:pPr rtl="0" fontAlgn="ctr"/>
                      <a:r>
                        <a:rPr lang="en-GB" sz="1000" dirty="0">
                          <a:solidFill>
                            <a:srgbClr val="434343"/>
                          </a:solidFill>
                          <a:effectLst/>
                          <a:latin typeface="Roboto"/>
                        </a:rPr>
                        <a:t>International trade statistics</a:t>
                      </a:r>
                    </a:p>
                  </a:txBody>
                  <a:tcPr marL="76200" marR="76200"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6F8F9"/>
                    </a:solidFill>
                  </a:tcPr>
                </a:tc>
                <a:extLst>
                  <a:ext uri="{0D108BD9-81ED-4DB2-BD59-A6C34878D82A}">
                    <a16:rowId xmlns:a16="http://schemas.microsoft.com/office/drawing/2014/main" val="3002652466"/>
                  </a:ext>
                </a:extLst>
              </a:tr>
              <a:tr h="191403">
                <a:tc>
                  <a:txBody>
                    <a:bodyPr/>
                    <a:lstStyle/>
                    <a:p>
                      <a:pPr rtl="0" fontAlgn="ctr"/>
                      <a:r>
                        <a:rPr lang="en-GB" sz="1000" dirty="0">
                          <a:solidFill>
                            <a:srgbClr val="434343"/>
                          </a:solidFill>
                          <a:effectLst/>
                          <a:latin typeface="Roboto"/>
                        </a:rPr>
                        <a:t>Boundaries</a:t>
                      </a:r>
                    </a:p>
                  </a:txBody>
                  <a:tcPr marL="76200" marR="76200"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endParaRPr lang="en-GB" sz="1000" dirty="0">
                        <a:effectLst/>
                      </a:endParaRPr>
                    </a:p>
                  </a:txBody>
                  <a:tcPr marL="76200" marR="7620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r>
                        <a:rPr lang="en-GB" sz="1000" dirty="0">
                          <a:solidFill>
                            <a:srgbClr val="434343"/>
                          </a:solidFill>
                          <a:effectLst/>
                          <a:latin typeface="Roboto"/>
                        </a:rPr>
                        <a:t>Census regions</a:t>
                      </a:r>
                    </a:p>
                  </a:txBody>
                  <a:tcPr marL="76200" marR="76200"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3849328384"/>
                  </a:ext>
                </a:extLst>
              </a:tr>
              <a:tr h="191403">
                <a:tc>
                  <a:txBody>
                    <a:bodyPr/>
                    <a:lstStyle/>
                    <a:p>
                      <a:pPr rtl="0" fontAlgn="ctr"/>
                      <a:r>
                        <a:rPr lang="en-GB" sz="1000" dirty="0">
                          <a:solidFill>
                            <a:srgbClr val="434343"/>
                          </a:solidFill>
                          <a:effectLst/>
                          <a:latin typeface="Roboto"/>
                        </a:rPr>
                        <a:t>Boundaries</a:t>
                      </a:r>
                    </a:p>
                  </a:txBody>
                  <a:tcPr marL="76200" marR="76200"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6F8F9"/>
                    </a:solidFill>
                  </a:tcPr>
                </a:tc>
                <a:tc>
                  <a:txBody>
                    <a:bodyPr/>
                    <a:lstStyle/>
                    <a:p>
                      <a:pPr rtl="0" fontAlgn="ctr"/>
                      <a:endParaRPr lang="en-GB" sz="1000" dirty="0">
                        <a:effectLst/>
                      </a:endParaRPr>
                    </a:p>
                  </a:txBody>
                  <a:tcPr marL="76200" marR="7620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6F8F9"/>
                    </a:solidFill>
                  </a:tcPr>
                </a:tc>
                <a:tc>
                  <a:txBody>
                    <a:bodyPr/>
                    <a:lstStyle/>
                    <a:p>
                      <a:pPr rtl="0" fontAlgn="ctr"/>
                      <a:r>
                        <a:rPr lang="en-GB" sz="1000" dirty="0">
                          <a:solidFill>
                            <a:srgbClr val="434343"/>
                          </a:solidFill>
                          <a:effectLst/>
                          <a:latin typeface="Roboto"/>
                        </a:rPr>
                        <a:t>National boundaries</a:t>
                      </a:r>
                    </a:p>
                  </a:txBody>
                  <a:tcPr marL="76200" marR="76200"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6F8F9"/>
                    </a:solidFill>
                  </a:tcPr>
                </a:tc>
                <a:extLst>
                  <a:ext uri="{0D108BD9-81ED-4DB2-BD59-A6C34878D82A}">
                    <a16:rowId xmlns:a16="http://schemas.microsoft.com/office/drawing/2014/main" val="2769924262"/>
                  </a:ext>
                </a:extLst>
              </a:tr>
              <a:tr h="191403">
                <a:tc>
                  <a:txBody>
                    <a:bodyPr/>
                    <a:lstStyle/>
                    <a:p>
                      <a:pPr rtl="0" fontAlgn="ctr"/>
                      <a:r>
                        <a:rPr lang="en-GB" sz="1000" dirty="0">
                          <a:solidFill>
                            <a:srgbClr val="434343"/>
                          </a:solidFill>
                          <a:effectLst/>
                          <a:latin typeface="Roboto"/>
                        </a:rPr>
                        <a:t>Boundaries</a:t>
                      </a:r>
                    </a:p>
                  </a:txBody>
                  <a:tcPr marL="76200" marR="76200"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endParaRPr lang="en-GB" sz="1000" dirty="0">
                        <a:effectLst/>
                      </a:endParaRPr>
                    </a:p>
                  </a:txBody>
                  <a:tcPr marL="76200" marR="7620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r>
                        <a:rPr lang="en-GB" sz="1000" dirty="0">
                          <a:solidFill>
                            <a:srgbClr val="434343"/>
                          </a:solidFill>
                          <a:effectLst/>
                          <a:latin typeface="Roboto"/>
                        </a:rPr>
                        <a:t>Regional boundaries</a:t>
                      </a:r>
                    </a:p>
                  </a:txBody>
                  <a:tcPr marL="76200" marR="76200"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666964585"/>
                  </a:ext>
                </a:extLst>
              </a:tr>
              <a:tr h="191403">
                <a:tc>
                  <a:txBody>
                    <a:bodyPr/>
                    <a:lstStyle/>
                    <a:p>
                      <a:pPr rtl="0" fontAlgn="ctr"/>
                      <a:r>
                        <a:rPr lang="en-GB" sz="1000" dirty="0">
                          <a:solidFill>
                            <a:srgbClr val="434343"/>
                          </a:solidFill>
                          <a:effectLst/>
                          <a:latin typeface="Roboto"/>
                        </a:rPr>
                        <a:t>Boundaries</a:t>
                      </a:r>
                    </a:p>
                  </a:txBody>
                  <a:tcPr marL="76200" marR="76200"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8F9"/>
                    </a:solidFill>
                  </a:tcPr>
                </a:tc>
                <a:tc>
                  <a:txBody>
                    <a:bodyPr/>
                    <a:lstStyle/>
                    <a:p>
                      <a:pPr rtl="0" fontAlgn="ctr"/>
                      <a:endParaRPr lang="en-GB" sz="1000" dirty="0">
                        <a:effectLst/>
                      </a:endParaRPr>
                    </a:p>
                  </a:txBody>
                  <a:tcPr marL="76200" marR="7620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8F9"/>
                    </a:solidFill>
                  </a:tcPr>
                </a:tc>
                <a:tc>
                  <a:txBody>
                    <a:bodyPr/>
                    <a:lstStyle/>
                    <a:p>
                      <a:pPr rtl="0" fontAlgn="ctr"/>
                      <a:r>
                        <a:rPr lang="en-GB" sz="1000" dirty="0">
                          <a:solidFill>
                            <a:srgbClr val="434343"/>
                          </a:solidFill>
                          <a:effectLst/>
                          <a:latin typeface="Roboto"/>
                        </a:rPr>
                        <a:t>River basins</a:t>
                      </a:r>
                    </a:p>
                  </a:txBody>
                  <a:tcPr marL="76200" marR="76200"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8F9"/>
                    </a:solidFill>
                  </a:tcPr>
                </a:tc>
                <a:extLst>
                  <a:ext uri="{0D108BD9-81ED-4DB2-BD59-A6C34878D82A}">
                    <a16:rowId xmlns:a16="http://schemas.microsoft.com/office/drawing/2014/main" val="3211467728"/>
                  </a:ext>
                </a:extLst>
              </a:tr>
            </a:tbl>
          </a:graphicData>
        </a:graphic>
      </p:graphicFrame>
    </p:spTree>
    <p:extLst>
      <p:ext uri="{BB962C8B-B14F-4D97-AF65-F5344CB8AC3E}">
        <p14:creationId xmlns:p14="http://schemas.microsoft.com/office/powerpoint/2010/main" val="25597306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EF5606E-5C8F-025B-7B30-AE1CE0576F3C}"/>
            </a:ext>
          </a:extLst>
        </p:cNvPr>
        <p:cNvGrpSpPr/>
        <p:nvPr/>
      </p:nvGrpSpPr>
      <p:grpSpPr>
        <a:xfrm>
          <a:off x="0" y="0"/>
          <a:ext cx="0" cy="0"/>
          <a:chOff x="0" y="0"/>
          <a:chExt cx="0" cy="0"/>
        </a:xfrm>
      </p:grpSpPr>
      <p:sp>
        <p:nvSpPr>
          <p:cNvPr id="168" name="Google Shape;168;p13">
            <a:extLst>
              <a:ext uri="{FF2B5EF4-FFF2-40B4-BE49-F238E27FC236}">
                <a16:creationId xmlns:a16="http://schemas.microsoft.com/office/drawing/2014/main" id="{AEEAEB7E-45D1-2455-8040-1F86979B1C31}"/>
              </a:ext>
            </a:extLst>
          </p:cNvPr>
          <p:cNvSpPr txBox="1">
            <a:spLocks noGrp="1"/>
          </p:cNvSpPr>
          <p:nvPr>
            <p:ph idx="1"/>
          </p:nvPr>
        </p:nvSpPr>
        <p:spPr>
          <a:xfrm>
            <a:off x="838200" y="1231900"/>
            <a:ext cx="912495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Global open data sources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167" name="Google Shape;167;p13">
            <a:extLst>
              <a:ext uri="{FF2B5EF4-FFF2-40B4-BE49-F238E27FC236}">
                <a16:creationId xmlns:a16="http://schemas.microsoft.com/office/drawing/2014/main" id="{0878DEFF-5B84-2745-C342-5FA78304F35E}"/>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1.4 </a:t>
            </a:r>
            <a:r>
              <a:rPr lang="en-GB" dirty="0">
                <a:solidFill>
                  <a:srgbClr val="C00000"/>
                </a:solidFill>
              </a:rPr>
              <a:t> Hazard exposure and vulnerability analysis in practice for high-level decision-making</a:t>
            </a:r>
            <a:endParaRPr sz="2800" dirty="0">
              <a:solidFill>
                <a:srgbClr val="C00000"/>
              </a:solidFill>
            </a:endParaRPr>
          </a:p>
        </p:txBody>
      </p:sp>
      <p:pic>
        <p:nvPicPr>
          <p:cNvPr id="3" name="Content Placeholder 3" descr="A screenshot of a computer&#10;&#10;AI-generated content may be incorrect.">
            <a:extLst>
              <a:ext uri="{FF2B5EF4-FFF2-40B4-BE49-F238E27FC236}">
                <a16:creationId xmlns:a16="http://schemas.microsoft.com/office/drawing/2014/main" id="{FB927B4E-28C3-BDFB-2634-99BA80B6B7AB}"/>
              </a:ext>
            </a:extLst>
          </p:cNvPr>
          <p:cNvPicPr>
            <a:picLocks noChangeAspect="1"/>
          </p:cNvPicPr>
          <p:nvPr/>
        </p:nvPicPr>
        <p:blipFill>
          <a:blip r:embed="rId3"/>
          <a:stretch>
            <a:fillRect/>
          </a:stretch>
        </p:blipFill>
        <p:spPr>
          <a:xfrm>
            <a:off x="838538" y="1623289"/>
            <a:ext cx="5818740" cy="4397997"/>
          </a:xfrm>
          <a:prstGeom prst="rect">
            <a:avLst/>
          </a:prstGeom>
        </p:spPr>
      </p:pic>
      <p:sp>
        <p:nvSpPr>
          <p:cNvPr id="4" name="TextBox 3">
            <a:extLst>
              <a:ext uri="{FF2B5EF4-FFF2-40B4-BE49-F238E27FC236}">
                <a16:creationId xmlns:a16="http://schemas.microsoft.com/office/drawing/2014/main" id="{83986093-E14B-7724-646F-E705A7E29041}"/>
              </a:ext>
            </a:extLst>
          </p:cNvPr>
          <p:cNvSpPr txBox="1"/>
          <p:nvPr/>
        </p:nvSpPr>
        <p:spPr>
          <a:xfrm>
            <a:off x="757365" y="6075018"/>
            <a:ext cx="65801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4"/>
              </a:rPr>
              <a:t>https://global.infrastructureresilience.org/data#exposure</a:t>
            </a:r>
            <a:r>
              <a:rPr lang="en-US" dirty="0"/>
              <a:t> </a:t>
            </a:r>
          </a:p>
        </p:txBody>
      </p:sp>
      <p:sp>
        <p:nvSpPr>
          <p:cNvPr id="5" name="TextBox 4">
            <a:extLst>
              <a:ext uri="{FF2B5EF4-FFF2-40B4-BE49-F238E27FC236}">
                <a16:creationId xmlns:a16="http://schemas.microsoft.com/office/drawing/2014/main" id="{52CF8A50-E682-FB80-68B2-8441A2F6BE01}"/>
              </a:ext>
            </a:extLst>
          </p:cNvPr>
          <p:cNvSpPr txBox="1"/>
          <p:nvPr/>
        </p:nvSpPr>
        <p:spPr>
          <a:xfrm>
            <a:off x="7608529" y="1805270"/>
            <a:ext cx="3589104"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Search Zenodo:</a:t>
            </a:r>
          </a:p>
          <a:p>
            <a:r>
              <a:rPr lang="en-US" dirty="0">
                <a:hlinkClick r:id="rId5"/>
              </a:rPr>
              <a:t>https://zenodo.org/communities/ccg/records?q=%22Infrastructure%20Climate%20Resilience%20Assessment%20Data%20Starter%20Kit%22&amp;l=list&amp;p=1&amp;s=10&amp;sort=newest</a:t>
            </a:r>
            <a:r>
              <a:rPr lang="en-US" dirty="0"/>
              <a:t> </a:t>
            </a:r>
          </a:p>
          <a:p>
            <a:endParaRPr lang="en-US" dirty="0"/>
          </a:p>
          <a:p>
            <a:r>
              <a:rPr lang="en-US" dirty="0"/>
              <a:t>CSV list of records:</a:t>
            </a:r>
          </a:p>
          <a:p>
            <a:r>
              <a:rPr lang="en-US" dirty="0">
                <a:hlinkClick r:id="rId6"/>
              </a:rPr>
              <a:t>https://github.com/nismod/irv-datapkg/blob/main/records.csv</a:t>
            </a:r>
          </a:p>
        </p:txBody>
      </p:sp>
    </p:spTree>
    <p:extLst>
      <p:ext uri="{BB962C8B-B14F-4D97-AF65-F5344CB8AC3E}">
        <p14:creationId xmlns:p14="http://schemas.microsoft.com/office/powerpoint/2010/main" val="9316002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4536057"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Road network exposure analysis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How an exceedance probability hazard layer is overlaid and combined with a road network to produce exposure and vulnerability outcomes useful for decision-making</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Simplified </a:t>
            </a:r>
            <a:r>
              <a:rPr lang="en-GB" sz="1800" b="1" dirty="0">
                <a:solidFill>
                  <a:schemeClr val="tx1"/>
                </a:solidFill>
              </a:rPr>
              <a:t>exposure and vulnerability assessment </a:t>
            </a:r>
            <a:r>
              <a:rPr lang="en-GB" sz="1800" dirty="0">
                <a:solidFill>
                  <a:schemeClr val="tx1"/>
                </a:solidFill>
              </a:rPr>
              <a:t>for the national scale road network in Uruguay, for which we know the average daily traffic count of vehicles along different road sections </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1.4 </a:t>
            </a:r>
            <a:r>
              <a:rPr lang="en-GB" dirty="0">
                <a:solidFill>
                  <a:srgbClr val="C00000"/>
                </a:solidFill>
              </a:rPr>
              <a:t> Hazard exposure and vulnerability analysis in practice for high-level decision-making</a:t>
            </a:r>
            <a:endParaRPr sz="2800" dirty="0">
              <a:solidFill>
                <a:srgbClr val="C00000"/>
              </a:solidFill>
            </a:endParaRPr>
          </a:p>
        </p:txBody>
      </p:sp>
      <p:pic>
        <p:nvPicPr>
          <p:cNvPr id="4" name="Picture 3">
            <a:extLst>
              <a:ext uri="{FF2B5EF4-FFF2-40B4-BE49-F238E27FC236}">
                <a16:creationId xmlns:a16="http://schemas.microsoft.com/office/drawing/2014/main" id="{D17F4929-72BB-4031-9BBD-ECC213C0BB47}"/>
              </a:ext>
            </a:extLst>
          </p:cNvPr>
          <p:cNvPicPr>
            <a:picLocks noChangeAspect="1"/>
          </p:cNvPicPr>
          <p:nvPr/>
        </p:nvPicPr>
        <p:blipFill rotWithShape="1">
          <a:blip r:embed="rId3"/>
          <a:srcRect l="7452" r="14299"/>
          <a:stretch/>
        </p:blipFill>
        <p:spPr>
          <a:xfrm>
            <a:off x="6160697" y="1301646"/>
            <a:ext cx="5193103" cy="4254707"/>
          </a:xfrm>
          <a:prstGeom prst="rect">
            <a:avLst/>
          </a:prstGeom>
        </p:spPr>
      </p:pic>
    </p:spTree>
    <p:extLst>
      <p:ext uri="{BB962C8B-B14F-4D97-AF65-F5344CB8AC3E}">
        <p14:creationId xmlns:p14="http://schemas.microsoft.com/office/powerpoint/2010/main" val="22308169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199" y="1231900"/>
            <a:ext cx="4601829"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Hazards and network overlays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600" b="0" i="0" dirty="0">
              <a:solidFill>
                <a:srgbClr val="444444"/>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400" b="0" i="0" dirty="0">
                <a:solidFill>
                  <a:schemeClr val="tx1"/>
                </a:solidFill>
                <a:effectLst/>
                <a:latin typeface="+mn-lt"/>
              </a:rPr>
              <a:t>We infer the potential exposure and vulnerability of infrastructure networks by </a:t>
            </a:r>
            <a:r>
              <a:rPr lang="en-GB" sz="1400" b="1" i="0" dirty="0">
                <a:solidFill>
                  <a:schemeClr val="tx1"/>
                </a:solidFill>
                <a:effectLst/>
                <a:latin typeface="+mn-lt"/>
              </a:rPr>
              <a:t>spatially intersecting </a:t>
            </a:r>
            <a:r>
              <a:rPr lang="en-GB" sz="1400" b="0" i="0" dirty="0">
                <a:solidFill>
                  <a:schemeClr val="tx1"/>
                </a:solidFill>
                <a:effectLst/>
                <a:latin typeface="+mn-lt"/>
              </a:rPr>
              <a:t>them with hazard maps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4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400" b="0" i="0" dirty="0">
                <a:solidFill>
                  <a:schemeClr val="tx1"/>
                </a:solidFill>
                <a:effectLst/>
                <a:latin typeface="+mn-lt"/>
              </a:rPr>
              <a:t>Example of a </a:t>
            </a:r>
            <a:r>
              <a:rPr lang="en-GB" sz="1400" b="1" i="0" dirty="0">
                <a:solidFill>
                  <a:schemeClr val="tx1"/>
                </a:solidFill>
                <a:effectLst/>
                <a:latin typeface="+mn-lt"/>
              </a:rPr>
              <a:t>river flood map </a:t>
            </a:r>
            <a:r>
              <a:rPr lang="en-GB" sz="1400" b="0" i="0" dirty="0">
                <a:solidFill>
                  <a:schemeClr val="tx1"/>
                </a:solidFill>
                <a:effectLst/>
                <a:latin typeface="+mn-lt"/>
              </a:rPr>
              <a:t>with a 1 in 1000 exceedance probability overlaid with a road network in Uruguay, from which the potential locations of roads exposed to high flood depths (&gt; 1metre) can be identified</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4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400" dirty="0">
                <a:solidFill>
                  <a:schemeClr val="tx1"/>
                </a:solidFill>
                <a:latin typeface="+mn-lt"/>
              </a:rPr>
              <a:t>The type of outcomes of such analyses include estimating the </a:t>
            </a:r>
            <a:r>
              <a:rPr lang="en-GB" sz="1400" b="1" dirty="0">
                <a:solidFill>
                  <a:schemeClr val="tx1"/>
                </a:solidFill>
                <a:latin typeface="+mn-lt"/>
              </a:rPr>
              <a:t>exact geometry, flooded lengths and flood depths </a:t>
            </a:r>
            <a:r>
              <a:rPr lang="en-GB" sz="1400" dirty="0">
                <a:solidFill>
                  <a:schemeClr val="tx1"/>
                </a:solidFill>
                <a:latin typeface="+mn-lt"/>
              </a:rPr>
              <a:t>along sections of roads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4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400" dirty="0">
                <a:solidFill>
                  <a:schemeClr val="tx1"/>
                </a:solidFill>
                <a:latin typeface="+mn-lt"/>
              </a:rPr>
              <a:t>The intersection analysis can be done with a software package such as </a:t>
            </a:r>
            <a:r>
              <a:rPr lang="en-GB" sz="1400" b="1" dirty="0">
                <a:solidFill>
                  <a:schemeClr val="tx1"/>
                </a:solidFill>
                <a:latin typeface="+mn-lt"/>
              </a:rPr>
              <a:t>QGIS (QGIS Development Team 2021) </a:t>
            </a:r>
            <a:r>
              <a:rPr lang="en-GB" sz="1400" dirty="0">
                <a:solidFill>
                  <a:schemeClr val="tx1"/>
                </a:solidFill>
                <a:latin typeface="+mn-lt"/>
              </a:rPr>
              <a:t>or using spatial functions in </a:t>
            </a:r>
            <a:r>
              <a:rPr lang="en-GB" sz="1400" b="1" dirty="0">
                <a:solidFill>
                  <a:schemeClr val="tx1"/>
                </a:solidFill>
                <a:latin typeface="+mn-lt"/>
              </a:rPr>
              <a:t>Python </a:t>
            </a:r>
            <a:r>
              <a:rPr lang="en-GB" sz="1400" dirty="0">
                <a:solidFill>
                  <a:schemeClr val="tx1"/>
                </a:solidFill>
                <a:latin typeface="+mn-lt"/>
              </a:rPr>
              <a:t>programming language</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1.4 </a:t>
            </a:r>
            <a:r>
              <a:rPr lang="en-GB" dirty="0">
                <a:solidFill>
                  <a:srgbClr val="C00000"/>
                </a:solidFill>
              </a:rPr>
              <a:t> Hazard exposure and vulnerability analysis in practice for high-level decision-making</a:t>
            </a:r>
            <a:endParaRPr sz="2800" dirty="0">
              <a:solidFill>
                <a:srgbClr val="C00000"/>
              </a:solidFill>
            </a:endParaRPr>
          </a:p>
        </p:txBody>
      </p:sp>
      <p:pic>
        <p:nvPicPr>
          <p:cNvPr id="4" name="Picture 3">
            <a:extLst>
              <a:ext uri="{FF2B5EF4-FFF2-40B4-BE49-F238E27FC236}">
                <a16:creationId xmlns:a16="http://schemas.microsoft.com/office/drawing/2014/main" id="{0D6328CD-97D8-4588-9D03-D5ADE2DAFBA8}"/>
              </a:ext>
            </a:extLst>
          </p:cNvPr>
          <p:cNvPicPr>
            <a:picLocks noChangeAspect="1"/>
          </p:cNvPicPr>
          <p:nvPr/>
        </p:nvPicPr>
        <p:blipFill>
          <a:blip r:embed="rId3"/>
          <a:stretch>
            <a:fillRect/>
          </a:stretch>
        </p:blipFill>
        <p:spPr>
          <a:xfrm>
            <a:off x="5662340" y="1716656"/>
            <a:ext cx="5691460" cy="4011283"/>
          </a:xfrm>
          <a:prstGeom prst="rect">
            <a:avLst/>
          </a:prstGeom>
        </p:spPr>
      </p:pic>
    </p:spTree>
    <p:extLst>
      <p:ext uri="{BB962C8B-B14F-4D97-AF65-F5344CB8AC3E}">
        <p14:creationId xmlns:p14="http://schemas.microsoft.com/office/powerpoint/2010/main" val="26693206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199" y="1231900"/>
            <a:ext cx="4587815"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Exposures and vulnerability metrics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indent="-285750">
              <a:spcBef>
                <a:spcPts val="0"/>
              </a:spcBef>
              <a:buClr>
                <a:schemeClr val="dk1"/>
              </a:buClr>
              <a:buSzPct val="120000"/>
              <a:buFont typeface="Arial" panose="020B0604020202020204" pitchFamily="34" charset="0"/>
              <a:buChar char="•"/>
            </a:pPr>
            <a:r>
              <a:rPr lang="en-GB" sz="1800" dirty="0">
                <a:solidFill>
                  <a:schemeClr val="tx1"/>
                </a:solidFill>
              </a:rPr>
              <a:t>As a single road could be exposed to flooding over several sections and many flood depths, we can estimate the </a:t>
            </a:r>
            <a:r>
              <a:rPr lang="en-GB" sz="1800" b="1" dirty="0">
                <a:solidFill>
                  <a:schemeClr val="tx1"/>
                </a:solidFill>
              </a:rPr>
              <a:t>total length of flooding and minimum and maximum flood depths</a:t>
            </a:r>
            <a:r>
              <a:rPr lang="en-GB" sz="1800" dirty="0">
                <a:solidFill>
                  <a:schemeClr val="tx1"/>
                </a:solidFill>
              </a:rPr>
              <a:t> for each road</a:t>
            </a:r>
          </a:p>
          <a:p>
            <a:pPr marL="285750" indent="-285750">
              <a:spcBef>
                <a:spcPts val="0"/>
              </a:spcBef>
              <a:buClr>
                <a:schemeClr val="dk1"/>
              </a:buClr>
              <a:buSzPct val="120000"/>
              <a:buFont typeface="Arial" panose="020B0604020202020204" pitchFamily="34" charset="0"/>
              <a:buChar char="•"/>
            </a:pPr>
            <a:endParaRPr lang="en-GB" sz="1800" dirty="0">
              <a:solidFill>
                <a:schemeClr val="tx1"/>
              </a:solidFill>
            </a:endParaRPr>
          </a:p>
          <a:p>
            <a:pPr marL="285750" indent="-285750">
              <a:spcBef>
                <a:spcPts val="0"/>
              </a:spcBef>
              <a:buClr>
                <a:schemeClr val="dk1"/>
              </a:buClr>
              <a:buSzPct val="120000"/>
              <a:buFont typeface="Arial" panose="020B0604020202020204" pitchFamily="34" charset="0"/>
              <a:buChar char="•"/>
            </a:pPr>
            <a:r>
              <a:rPr lang="en-GB" sz="1800" dirty="0">
                <a:solidFill>
                  <a:schemeClr val="tx1"/>
                </a:solidFill>
              </a:rPr>
              <a:t>Since we know the traffic counts along the road, we can get an </a:t>
            </a:r>
            <a:r>
              <a:rPr lang="en-GB" sz="1800" b="1" dirty="0">
                <a:solidFill>
                  <a:schemeClr val="tx1"/>
                </a:solidFill>
              </a:rPr>
              <a:t>estimate of the potential traffic that could be disrupted due to flooding</a:t>
            </a:r>
            <a:r>
              <a:rPr lang="en-GB" sz="1800" dirty="0">
                <a:solidFill>
                  <a:schemeClr val="tx1"/>
                </a:solidFill>
              </a:rPr>
              <a:t>, which is a measure of the level of </a:t>
            </a:r>
            <a:r>
              <a:rPr lang="en-GB" sz="1800" b="1" dirty="0">
                <a:solidFill>
                  <a:schemeClr val="tx1"/>
                </a:solidFill>
              </a:rPr>
              <a:t>vulnerability</a:t>
            </a:r>
            <a:r>
              <a:rPr lang="en-GB" sz="1800" dirty="0">
                <a:solidFill>
                  <a:schemeClr val="tx1"/>
                </a:solidFill>
              </a:rPr>
              <a:t> associated with the road</a:t>
            </a:r>
          </a:p>
          <a:p>
            <a:pPr marL="285750" indent="-285750">
              <a:spcBef>
                <a:spcPts val="0"/>
              </a:spcBef>
              <a:buClr>
                <a:schemeClr val="dk1"/>
              </a:buClr>
              <a:buSzPts val="2800"/>
              <a:buFont typeface="Arial" panose="020B0604020202020204" pitchFamily="34" charset="0"/>
              <a:buChar char="•"/>
            </a:pPr>
            <a:endParaRPr lang="en-GB" sz="1800" dirty="0">
              <a:solidFill>
                <a:schemeClr val="tx1"/>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1.4 </a:t>
            </a:r>
            <a:r>
              <a:rPr lang="en-GB" dirty="0">
                <a:solidFill>
                  <a:srgbClr val="C00000"/>
                </a:solidFill>
              </a:rPr>
              <a:t> Hazard exposure and vulnerability analysis in practice for high-level decision-making</a:t>
            </a:r>
            <a:endParaRPr sz="2800" dirty="0">
              <a:solidFill>
                <a:srgbClr val="C00000"/>
              </a:solidFill>
            </a:endParaRPr>
          </a:p>
        </p:txBody>
      </p:sp>
      <p:pic>
        <p:nvPicPr>
          <p:cNvPr id="4" name="Picture 3">
            <a:extLst>
              <a:ext uri="{FF2B5EF4-FFF2-40B4-BE49-F238E27FC236}">
                <a16:creationId xmlns:a16="http://schemas.microsoft.com/office/drawing/2014/main" id="{A3CFDF6A-3675-4DC0-AAF8-B057D2714DA8}"/>
              </a:ext>
            </a:extLst>
          </p:cNvPr>
          <p:cNvPicPr>
            <a:picLocks noChangeAspect="1"/>
          </p:cNvPicPr>
          <p:nvPr/>
        </p:nvPicPr>
        <p:blipFill>
          <a:blip r:embed="rId3"/>
          <a:stretch>
            <a:fillRect/>
          </a:stretch>
        </p:blipFill>
        <p:spPr>
          <a:xfrm>
            <a:off x="5426014" y="1702010"/>
            <a:ext cx="6185873" cy="3453980"/>
          </a:xfrm>
          <a:prstGeom prst="rect">
            <a:avLst/>
          </a:prstGeom>
        </p:spPr>
      </p:pic>
      <p:sp>
        <p:nvSpPr>
          <p:cNvPr id="5" name="TextBox 4">
            <a:extLst>
              <a:ext uri="{FF2B5EF4-FFF2-40B4-BE49-F238E27FC236}">
                <a16:creationId xmlns:a16="http://schemas.microsoft.com/office/drawing/2014/main" id="{577FCAE3-C285-4D6E-B6EF-F122C3491891}"/>
              </a:ext>
            </a:extLst>
          </p:cNvPr>
          <p:cNvSpPr txBox="1"/>
          <p:nvPr/>
        </p:nvSpPr>
        <p:spPr>
          <a:xfrm>
            <a:off x="5499704" y="5205394"/>
            <a:ext cx="6038491" cy="253916"/>
          </a:xfrm>
          <a:prstGeom prst="rect">
            <a:avLst/>
          </a:prstGeom>
          <a:noFill/>
        </p:spPr>
        <p:txBody>
          <a:bodyPr wrap="square" rtlCol="0">
            <a:spAutoFit/>
          </a:bodyPr>
          <a:lstStyle/>
          <a:p>
            <a:pPr algn="r"/>
            <a:r>
              <a:rPr lang="en-GB" sz="1050" b="0" i="1" dirty="0">
                <a:solidFill>
                  <a:srgbClr val="444444"/>
                </a:solidFill>
                <a:effectLst/>
                <a:latin typeface="+mn-lt"/>
              </a:rPr>
              <a:t>(QGIS Development Team 2021)</a:t>
            </a:r>
            <a:endParaRPr lang="en-GB" sz="1050" i="1" dirty="0">
              <a:latin typeface="+mn-lt"/>
            </a:endParaRPr>
          </a:p>
        </p:txBody>
      </p:sp>
    </p:spTree>
    <p:extLst>
      <p:ext uri="{BB962C8B-B14F-4D97-AF65-F5344CB8AC3E}">
        <p14:creationId xmlns:p14="http://schemas.microsoft.com/office/powerpoint/2010/main" val="35507418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169106" cy="45025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Identifying locations of vulnerabilities at national scales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1.4 </a:t>
            </a:r>
            <a:r>
              <a:rPr lang="en-GB" dirty="0">
                <a:solidFill>
                  <a:srgbClr val="C00000"/>
                </a:solidFill>
              </a:rPr>
              <a:t> Hazard exposure and vulnerability analysis in practice for high-level decision-making</a:t>
            </a:r>
            <a:endParaRPr sz="2800" dirty="0">
              <a:solidFill>
                <a:srgbClr val="C00000"/>
              </a:solidFill>
            </a:endParaRPr>
          </a:p>
        </p:txBody>
      </p:sp>
      <p:pic>
        <p:nvPicPr>
          <p:cNvPr id="4" name="Picture 3">
            <a:extLst>
              <a:ext uri="{FF2B5EF4-FFF2-40B4-BE49-F238E27FC236}">
                <a16:creationId xmlns:a16="http://schemas.microsoft.com/office/drawing/2014/main" id="{511C04CC-1284-4DB0-B0C7-81C13A3D4AFD}"/>
              </a:ext>
            </a:extLst>
          </p:cNvPr>
          <p:cNvPicPr>
            <a:picLocks noChangeAspect="1"/>
          </p:cNvPicPr>
          <p:nvPr/>
        </p:nvPicPr>
        <p:blipFill>
          <a:blip r:embed="rId3"/>
          <a:stretch>
            <a:fillRect/>
          </a:stretch>
        </p:blipFill>
        <p:spPr>
          <a:xfrm>
            <a:off x="6096000" y="2111542"/>
            <a:ext cx="5352893" cy="3832516"/>
          </a:xfrm>
          <a:prstGeom prst="rect">
            <a:avLst/>
          </a:prstGeom>
        </p:spPr>
      </p:pic>
      <p:sp>
        <p:nvSpPr>
          <p:cNvPr id="5" name="TextBox 4">
            <a:extLst>
              <a:ext uri="{FF2B5EF4-FFF2-40B4-BE49-F238E27FC236}">
                <a16:creationId xmlns:a16="http://schemas.microsoft.com/office/drawing/2014/main" id="{405D3AC9-9D1A-4DE5-9206-75A8E49F4BEA}"/>
              </a:ext>
            </a:extLst>
          </p:cNvPr>
          <p:cNvSpPr txBox="1"/>
          <p:nvPr/>
        </p:nvSpPr>
        <p:spPr>
          <a:xfrm>
            <a:off x="838200" y="1879519"/>
            <a:ext cx="5571226" cy="4296561"/>
          </a:xfrm>
          <a:prstGeom prst="rect">
            <a:avLst/>
          </a:prstGeom>
          <a:noFill/>
        </p:spPr>
        <p:txBody>
          <a:bodyPr wrap="square" rtlCol="0">
            <a:spAutoFit/>
          </a:bodyPr>
          <a:lstStyle/>
          <a:p>
            <a:pPr marL="285750" indent="-285750">
              <a:lnSpc>
                <a:spcPct val="90000"/>
              </a:lnSpc>
              <a:buClr>
                <a:schemeClr val="dk1"/>
              </a:buClr>
              <a:buSzPct val="120000"/>
              <a:buFont typeface="Arial" panose="020B0604020202020204" pitchFamily="34" charset="0"/>
              <a:buChar char="•"/>
            </a:pPr>
            <a:r>
              <a:rPr lang="en-GB" sz="1800" dirty="0">
                <a:solidFill>
                  <a:schemeClr val="tx1"/>
                </a:solidFill>
                <a:latin typeface="Arial" panose="020B0604020202020204" pitchFamily="34" charset="0"/>
                <a:cs typeface="Arial" panose="020B0604020202020204" pitchFamily="34" charset="0"/>
              </a:rPr>
              <a:t>A simple way of identifying the </a:t>
            </a:r>
            <a:r>
              <a:rPr lang="en-GB" sz="1800" b="1" dirty="0">
                <a:solidFill>
                  <a:schemeClr val="tx1"/>
                </a:solidFill>
                <a:latin typeface="Arial" panose="020B0604020202020204" pitchFamily="34" charset="0"/>
                <a:cs typeface="Arial" panose="020B0604020202020204" pitchFamily="34" charset="0"/>
              </a:rPr>
              <a:t>most critical roads </a:t>
            </a:r>
            <a:r>
              <a:rPr lang="en-GB" sz="1800" dirty="0">
                <a:solidFill>
                  <a:schemeClr val="tx1"/>
                </a:solidFill>
                <a:latin typeface="Arial" panose="020B0604020202020204" pitchFamily="34" charset="0"/>
                <a:cs typeface="Arial" panose="020B0604020202020204" pitchFamily="34" charset="0"/>
              </a:rPr>
              <a:t>in the country is to look at the roads with the highest lengths or percentages of flood exposures and the highest impacted traffic flows</a:t>
            </a:r>
          </a:p>
          <a:p>
            <a:pPr marL="285750" indent="-285750">
              <a:lnSpc>
                <a:spcPct val="90000"/>
              </a:lnSpc>
              <a:buClr>
                <a:schemeClr val="dk1"/>
              </a:buClr>
              <a:buSzPct val="120000"/>
              <a:buFont typeface="Arial" panose="020B0604020202020204" pitchFamily="34" charset="0"/>
              <a:buChar char="•"/>
            </a:pPr>
            <a:endParaRPr lang="en-GB" sz="1800" dirty="0">
              <a:solidFill>
                <a:schemeClr val="tx1"/>
              </a:solidFill>
              <a:latin typeface="Arial" panose="020B0604020202020204" pitchFamily="34" charset="0"/>
              <a:cs typeface="Arial" panose="020B0604020202020204" pitchFamily="34" charset="0"/>
            </a:endParaRPr>
          </a:p>
          <a:p>
            <a:pPr marL="285750" indent="-285750">
              <a:lnSpc>
                <a:spcPct val="90000"/>
              </a:lnSpc>
              <a:buClr>
                <a:schemeClr val="dk1"/>
              </a:buClr>
              <a:buSzPct val="120000"/>
              <a:buFont typeface="Arial" panose="020B0604020202020204" pitchFamily="34" charset="0"/>
              <a:buChar char="•"/>
            </a:pPr>
            <a:r>
              <a:rPr lang="en-GB" sz="1800" dirty="0">
                <a:solidFill>
                  <a:schemeClr val="tx1"/>
                </a:solidFill>
                <a:latin typeface="Arial" panose="020B0604020202020204" pitchFamily="34" charset="0"/>
                <a:cs typeface="Arial" panose="020B0604020202020204" pitchFamily="34" charset="0"/>
              </a:rPr>
              <a:t>The figure highlights </a:t>
            </a:r>
            <a:r>
              <a:rPr lang="en-GB" sz="1800" b="1" dirty="0">
                <a:solidFill>
                  <a:schemeClr val="tx1"/>
                </a:solidFill>
                <a:latin typeface="Arial" panose="020B0604020202020204" pitchFamily="34" charset="0"/>
                <a:cs typeface="Arial" panose="020B0604020202020204" pitchFamily="34" charset="0"/>
              </a:rPr>
              <a:t>vulnerable locations </a:t>
            </a:r>
            <a:r>
              <a:rPr lang="en-GB" sz="1800" dirty="0">
                <a:solidFill>
                  <a:schemeClr val="tx1"/>
                </a:solidFill>
                <a:latin typeface="Arial" panose="020B0604020202020204" pitchFamily="34" charset="0"/>
                <a:cs typeface="Arial" panose="020B0604020202020204" pitchFamily="34" charset="0"/>
              </a:rPr>
              <a:t>in the Uruguay road network at risk of severe flooding, impacting traffic</a:t>
            </a:r>
          </a:p>
          <a:p>
            <a:pPr marL="285750" indent="-285750">
              <a:lnSpc>
                <a:spcPct val="90000"/>
              </a:lnSpc>
              <a:buClr>
                <a:schemeClr val="dk1"/>
              </a:buClr>
              <a:buSzPct val="120000"/>
              <a:buFont typeface="Arial" panose="020B0604020202020204" pitchFamily="34" charset="0"/>
              <a:buChar char="•"/>
            </a:pPr>
            <a:endParaRPr lang="en-GB" sz="1800" dirty="0">
              <a:solidFill>
                <a:schemeClr val="tx1"/>
              </a:solidFill>
              <a:latin typeface="Arial" panose="020B0604020202020204" pitchFamily="34" charset="0"/>
              <a:cs typeface="Arial" panose="020B0604020202020204" pitchFamily="34" charset="0"/>
            </a:endParaRPr>
          </a:p>
          <a:p>
            <a:pPr marL="285750" indent="-285750">
              <a:lnSpc>
                <a:spcPct val="90000"/>
              </a:lnSpc>
              <a:buClr>
                <a:schemeClr val="dk1"/>
              </a:buClr>
              <a:buSzPct val="120000"/>
              <a:buFont typeface="Arial" panose="020B0604020202020204" pitchFamily="34" charset="0"/>
              <a:buChar char="•"/>
            </a:pPr>
            <a:r>
              <a:rPr lang="en-GB" sz="1800" dirty="0">
                <a:solidFill>
                  <a:schemeClr val="tx1"/>
                </a:solidFill>
                <a:latin typeface="Arial" panose="020B0604020202020204" pitchFamily="34" charset="0"/>
                <a:cs typeface="Arial" panose="020B0604020202020204" pitchFamily="34" charset="0"/>
              </a:rPr>
              <a:t>Criticality assessments rank road links based on their importance and potential disruption to the infrastructure</a:t>
            </a:r>
          </a:p>
          <a:p>
            <a:pPr marL="285750" indent="-285750">
              <a:lnSpc>
                <a:spcPct val="90000"/>
              </a:lnSpc>
              <a:buClr>
                <a:schemeClr val="dk1"/>
              </a:buClr>
              <a:buSzPct val="120000"/>
              <a:buFont typeface="Arial" panose="020B0604020202020204" pitchFamily="34" charset="0"/>
              <a:buChar char="•"/>
            </a:pPr>
            <a:endParaRPr lang="en-GB" sz="1800" dirty="0">
              <a:solidFill>
                <a:schemeClr val="tx1"/>
              </a:solidFill>
              <a:latin typeface="Arial" panose="020B0604020202020204" pitchFamily="34" charset="0"/>
              <a:cs typeface="Arial" panose="020B0604020202020204" pitchFamily="34" charset="0"/>
            </a:endParaRPr>
          </a:p>
          <a:p>
            <a:pPr marL="285750" indent="-285750">
              <a:lnSpc>
                <a:spcPct val="90000"/>
              </a:lnSpc>
              <a:buClr>
                <a:schemeClr val="dk1"/>
              </a:buClr>
              <a:buSzPct val="120000"/>
              <a:buFont typeface="Arial" panose="020B0604020202020204" pitchFamily="34" charset="0"/>
              <a:buChar char="•"/>
            </a:pPr>
            <a:r>
              <a:rPr lang="en-GB" sz="1800" b="1" dirty="0">
                <a:solidFill>
                  <a:schemeClr val="tx1"/>
                </a:solidFill>
                <a:latin typeface="Arial" panose="020B0604020202020204" pitchFamily="34" charset="0"/>
                <a:cs typeface="Arial" panose="020B0604020202020204" pitchFamily="34" charset="0"/>
              </a:rPr>
              <a:t>Initial analyses </a:t>
            </a:r>
            <a:r>
              <a:rPr lang="en-GB" sz="1800" dirty="0">
                <a:solidFill>
                  <a:schemeClr val="tx1"/>
                </a:solidFill>
                <a:latin typeface="Arial" panose="020B0604020202020204" pitchFamily="34" charset="0"/>
                <a:cs typeface="Arial" panose="020B0604020202020204" pitchFamily="34" charset="0"/>
              </a:rPr>
              <a:t>to help prioritize high-risk areas for more detailed studies, aiding efficient resource allocation for disaster resilience</a:t>
            </a:r>
          </a:p>
          <a:p>
            <a:endParaRPr lang="en-GB" dirty="0"/>
          </a:p>
        </p:txBody>
      </p:sp>
    </p:spTree>
    <p:extLst>
      <p:ext uri="{BB962C8B-B14F-4D97-AF65-F5344CB8AC3E}">
        <p14:creationId xmlns:p14="http://schemas.microsoft.com/office/powerpoint/2010/main" val="26101057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1ABA36E3-9CE7-B856-CA88-B57289BDBCF5}"/>
            </a:ext>
          </a:extLst>
        </p:cNvPr>
        <p:cNvGrpSpPr/>
        <p:nvPr/>
      </p:nvGrpSpPr>
      <p:grpSpPr>
        <a:xfrm>
          <a:off x="0" y="0"/>
          <a:ext cx="0" cy="0"/>
          <a:chOff x="0" y="0"/>
          <a:chExt cx="0" cy="0"/>
        </a:xfrm>
      </p:grpSpPr>
      <p:sp>
        <p:nvSpPr>
          <p:cNvPr id="168" name="Google Shape;168;p13">
            <a:extLst>
              <a:ext uri="{FF2B5EF4-FFF2-40B4-BE49-F238E27FC236}">
                <a16:creationId xmlns:a16="http://schemas.microsoft.com/office/drawing/2014/main" id="{C9763591-9840-BE52-9DE7-EF7E7856A745}"/>
              </a:ext>
            </a:extLst>
          </p:cNvPr>
          <p:cNvSpPr txBox="1">
            <a:spLocks noGrp="1"/>
          </p:cNvSpPr>
          <p:nvPr>
            <p:ph idx="1"/>
          </p:nvPr>
        </p:nvSpPr>
        <p:spPr>
          <a:xfrm>
            <a:off x="838200" y="1231900"/>
            <a:ext cx="10169106" cy="45025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Vulnerability and damage curves</a:t>
            </a:r>
            <a:endParaRPr lang="en-GB" sz="1800" b="1" dirty="0">
              <a:solidFill>
                <a:schemeClr val="accent5">
                  <a:lumMod val="60000"/>
                  <a:lumOff val="40000"/>
                </a:schemeClr>
              </a:solidFill>
            </a:endParaRPr>
          </a:p>
        </p:txBody>
      </p:sp>
      <p:sp>
        <p:nvSpPr>
          <p:cNvPr id="167" name="Google Shape;167;p13">
            <a:extLst>
              <a:ext uri="{FF2B5EF4-FFF2-40B4-BE49-F238E27FC236}">
                <a16:creationId xmlns:a16="http://schemas.microsoft.com/office/drawing/2014/main" id="{41FA5ED2-4CC0-AC72-72BC-FBF3BF79FF71}"/>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1.4 </a:t>
            </a:r>
            <a:r>
              <a:rPr lang="en-GB" dirty="0">
                <a:solidFill>
                  <a:srgbClr val="C00000"/>
                </a:solidFill>
              </a:rPr>
              <a:t> Hazard exposure and vulnerability analysis in practice for high-level decision-making</a:t>
            </a:r>
            <a:endParaRPr sz="2800" dirty="0">
              <a:solidFill>
                <a:srgbClr val="C00000"/>
              </a:solidFill>
            </a:endParaRPr>
          </a:p>
        </p:txBody>
      </p:sp>
      <p:sp>
        <p:nvSpPr>
          <p:cNvPr id="2" name="TextBox 5">
            <a:extLst>
              <a:ext uri="{FF2B5EF4-FFF2-40B4-BE49-F238E27FC236}">
                <a16:creationId xmlns:a16="http://schemas.microsoft.com/office/drawing/2014/main" id="{3B7066FC-6D60-E6E6-6A2D-85197DBB27B7}"/>
              </a:ext>
            </a:extLst>
          </p:cNvPr>
          <p:cNvSpPr txBox="1"/>
          <p:nvPr/>
        </p:nvSpPr>
        <p:spPr>
          <a:xfrm>
            <a:off x="838200" y="1758639"/>
            <a:ext cx="5623560" cy="424731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cs typeface="Arial"/>
              </a:rPr>
              <a:t>Relate hazard intensity to damage fraction</a:t>
            </a:r>
          </a:p>
          <a:p>
            <a:pPr marL="742950" lvl="1" indent="-285750">
              <a:buFont typeface="Arial" panose="020B0604020202020204" pitchFamily="34" charset="0"/>
              <a:buChar char="•"/>
            </a:pPr>
            <a:r>
              <a:rPr lang="en-US" dirty="0">
                <a:cs typeface="Arial"/>
              </a:rPr>
              <a:t>e.g. Flood depth in </a:t>
            </a:r>
            <a:r>
              <a:rPr lang="en-US" dirty="0" err="1">
                <a:cs typeface="Arial"/>
              </a:rPr>
              <a:t>metres</a:t>
            </a:r>
            <a:r>
              <a:rPr lang="en-US" dirty="0">
                <a:cs typeface="Arial"/>
              </a:rPr>
              <a:t> on the x-axis</a:t>
            </a:r>
          </a:p>
          <a:p>
            <a:pPr marL="742950" lvl="1" indent="-285750">
              <a:buFont typeface="Arial" panose="020B0604020202020204" pitchFamily="34" charset="0"/>
              <a:buChar char="•"/>
            </a:pPr>
            <a:r>
              <a:rPr lang="en-US" dirty="0">
                <a:cs typeface="Arial"/>
              </a:rPr>
              <a:t>Fraction of asset damage on the y-axis</a:t>
            </a:r>
          </a:p>
          <a:p>
            <a:pPr marL="742950" lvl="1" indent="-285750">
              <a:buFont typeface="Arial" panose="020B0604020202020204" pitchFamily="34" charset="0"/>
              <a:buChar char="•"/>
            </a:pPr>
            <a:r>
              <a:rPr lang="en-US" dirty="0">
                <a:cs typeface="Arial"/>
              </a:rPr>
              <a:t>Different curves for different asset types</a:t>
            </a:r>
          </a:p>
          <a:p>
            <a:pPr marL="742950" lvl="1" indent="-285750">
              <a:buFont typeface="Arial" panose="020B0604020202020204" pitchFamily="34" charset="0"/>
              <a:buChar char="•"/>
            </a:pPr>
            <a:r>
              <a:rPr lang="en-US" dirty="0">
                <a:cs typeface="Arial"/>
              </a:rPr>
              <a:t>Often desirable to test multiple curves or some bounds of sensitivity</a:t>
            </a:r>
          </a:p>
          <a:p>
            <a:pPr marL="285750" indent="-285750">
              <a:buFont typeface="Arial" panose="020B0604020202020204" pitchFamily="34" charset="0"/>
              <a:buChar char="•"/>
            </a:pPr>
            <a:endParaRPr lang="en-US" dirty="0">
              <a:cs typeface="Arial"/>
            </a:endParaRPr>
          </a:p>
          <a:p>
            <a:pPr marL="285750" indent="-285750">
              <a:buFont typeface="Arial" panose="020B0604020202020204" pitchFamily="34" charset="0"/>
              <a:buChar char="•"/>
            </a:pPr>
            <a:r>
              <a:rPr lang="en-US" dirty="0">
                <a:cs typeface="Arial"/>
              </a:rPr>
              <a:t>Can be interpreted as a "probability of destruction"</a:t>
            </a:r>
          </a:p>
          <a:p>
            <a:pPr marL="285750" indent="-285750">
              <a:buFont typeface="Arial" panose="020B0604020202020204" pitchFamily="34" charset="0"/>
              <a:buChar char="•"/>
            </a:pPr>
            <a:endParaRPr lang="en-US" dirty="0">
              <a:cs typeface="Arial"/>
            </a:endParaRPr>
          </a:p>
          <a:p>
            <a:pPr marL="285750" indent="-285750">
              <a:buFont typeface="Arial" panose="020B0604020202020204" pitchFamily="34" charset="0"/>
              <a:buChar char="•"/>
            </a:pPr>
            <a:r>
              <a:rPr lang="en-US" dirty="0">
                <a:cs typeface="Arial"/>
              </a:rPr>
              <a:t>Related concept of fragility curves, which relate hazard intensity to probability of being in one of several qualitative damage states</a:t>
            </a:r>
          </a:p>
          <a:p>
            <a:pPr marL="285750" indent="-285750">
              <a:buFont typeface="Arial" panose="020B0604020202020204" pitchFamily="34" charset="0"/>
              <a:buChar char="•"/>
            </a:pPr>
            <a:endParaRPr lang="en-US" dirty="0">
              <a:cs typeface="Arial"/>
            </a:endParaRPr>
          </a:p>
          <a:p>
            <a:pPr marL="285750" indent="-285750">
              <a:buFont typeface="Arial" panose="020B0604020202020204" pitchFamily="34" charset="0"/>
              <a:buChar char="•"/>
            </a:pPr>
            <a:r>
              <a:rPr lang="en-US" dirty="0">
                <a:cs typeface="Arial"/>
              </a:rPr>
              <a:t>Generated empirically, from recorded events, or as the result of modelling of structures and loads</a:t>
            </a:r>
          </a:p>
        </p:txBody>
      </p:sp>
      <p:pic>
        <p:nvPicPr>
          <p:cNvPr id="3" name="Picture 2">
            <a:extLst>
              <a:ext uri="{FF2B5EF4-FFF2-40B4-BE49-F238E27FC236}">
                <a16:creationId xmlns:a16="http://schemas.microsoft.com/office/drawing/2014/main" id="{6A1A7DD3-C01B-11D0-D7D2-53B982A29652}"/>
              </a:ext>
            </a:extLst>
          </p:cNvPr>
          <p:cNvPicPr>
            <a:picLocks noChangeAspect="1"/>
          </p:cNvPicPr>
          <p:nvPr/>
        </p:nvPicPr>
        <p:blipFill>
          <a:blip r:embed="rId3"/>
          <a:stretch>
            <a:fillRect/>
          </a:stretch>
        </p:blipFill>
        <p:spPr>
          <a:xfrm>
            <a:off x="7018547" y="1682151"/>
            <a:ext cx="3121789" cy="2091039"/>
          </a:xfrm>
          <a:prstGeom prst="rect">
            <a:avLst/>
          </a:prstGeom>
        </p:spPr>
      </p:pic>
      <p:pic>
        <p:nvPicPr>
          <p:cNvPr id="6" name="Picture 5">
            <a:extLst>
              <a:ext uri="{FF2B5EF4-FFF2-40B4-BE49-F238E27FC236}">
                <a16:creationId xmlns:a16="http://schemas.microsoft.com/office/drawing/2014/main" id="{4E6A6607-B666-5D25-7186-A46B23D48164}"/>
              </a:ext>
            </a:extLst>
          </p:cNvPr>
          <p:cNvPicPr>
            <a:picLocks noChangeAspect="1"/>
          </p:cNvPicPr>
          <p:nvPr/>
        </p:nvPicPr>
        <p:blipFill>
          <a:blip r:embed="rId4"/>
          <a:stretch>
            <a:fillRect/>
          </a:stretch>
        </p:blipFill>
        <p:spPr>
          <a:xfrm>
            <a:off x="7021658" y="3882481"/>
            <a:ext cx="3198953" cy="2091038"/>
          </a:xfrm>
          <a:prstGeom prst="rect">
            <a:avLst/>
          </a:prstGeom>
        </p:spPr>
      </p:pic>
      <p:sp>
        <p:nvSpPr>
          <p:cNvPr id="7" name="TextBox 6">
            <a:extLst>
              <a:ext uri="{FF2B5EF4-FFF2-40B4-BE49-F238E27FC236}">
                <a16:creationId xmlns:a16="http://schemas.microsoft.com/office/drawing/2014/main" id="{44A3A0DD-8B02-0ED3-2B59-16399C423775}"/>
              </a:ext>
            </a:extLst>
          </p:cNvPr>
          <p:cNvSpPr txBox="1"/>
          <p:nvPr/>
        </p:nvSpPr>
        <p:spPr>
          <a:xfrm>
            <a:off x="7120794" y="6043085"/>
            <a:ext cx="454510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t>Flood depth-damage curves plotted from </a:t>
            </a:r>
            <a:r>
              <a:rPr lang="en-GB" sz="1200" err="1"/>
              <a:t>Nirandjan</a:t>
            </a:r>
            <a:r>
              <a:rPr lang="en-GB" sz="1200"/>
              <a:t> et al 2024</a:t>
            </a:r>
          </a:p>
        </p:txBody>
      </p:sp>
    </p:spTree>
    <p:extLst>
      <p:ext uri="{BB962C8B-B14F-4D97-AF65-F5344CB8AC3E}">
        <p14:creationId xmlns:p14="http://schemas.microsoft.com/office/powerpoint/2010/main" val="33870487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06CCA6D-2E7C-EDD5-92C9-8FB2F19B0BEA}"/>
            </a:ext>
          </a:extLst>
        </p:cNvPr>
        <p:cNvGrpSpPr/>
        <p:nvPr/>
      </p:nvGrpSpPr>
      <p:grpSpPr>
        <a:xfrm>
          <a:off x="0" y="0"/>
          <a:ext cx="0" cy="0"/>
          <a:chOff x="0" y="0"/>
          <a:chExt cx="0" cy="0"/>
        </a:xfrm>
      </p:grpSpPr>
      <p:sp>
        <p:nvSpPr>
          <p:cNvPr id="168" name="Google Shape;168;p13">
            <a:extLst>
              <a:ext uri="{FF2B5EF4-FFF2-40B4-BE49-F238E27FC236}">
                <a16:creationId xmlns:a16="http://schemas.microsoft.com/office/drawing/2014/main" id="{414B09E2-047C-569D-8712-C4042F285F9E}"/>
              </a:ext>
            </a:extLst>
          </p:cNvPr>
          <p:cNvSpPr txBox="1">
            <a:spLocks noGrp="1"/>
          </p:cNvSpPr>
          <p:nvPr>
            <p:ph idx="1"/>
          </p:nvPr>
        </p:nvSpPr>
        <p:spPr>
          <a:xfrm>
            <a:off x="838200" y="1231900"/>
            <a:ext cx="10169106" cy="45025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Expected annual damage</a:t>
            </a:r>
            <a:endParaRPr lang="en-GB" sz="1800" b="1" dirty="0">
              <a:solidFill>
                <a:schemeClr val="accent5">
                  <a:lumMod val="60000"/>
                  <a:lumOff val="40000"/>
                </a:schemeClr>
              </a:solidFill>
            </a:endParaRPr>
          </a:p>
        </p:txBody>
      </p:sp>
      <p:sp>
        <p:nvSpPr>
          <p:cNvPr id="167" name="Google Shape;167;p13">
            <a:extLst>
              <a:ext uri="{FF2B5EF4-FFF2-40B4-BE49-F238E27FC236}">
                <a16:creationId xmlns:a16="http://schemas.microsoft.com/office/drawing/2014/main" id="{C5F58156-BD0D-5237-9588-07D906F27102}"/>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1.4 </a:t>
            </a:r>
            <a:r>
              <a:rPr lang="en-GB" dirty="0">
                <a:solidFill>
                  <a:srgbClr val="C00000"/>
                </a:solidFill>
              </a:rPr>
              <a:t> Hazard exposure and vulnerability analysis in practice for high-level decision-making</a:t>
            </a:r>
            <a:endParaRPr sz="2800" dirty="0">
              <a:solidFill>
                <a:srgbClr val="C00000"/>
              </a:solidFill>
            </a:endParaRPr>
          </a:p>
        </p:txBody>
      </p:sp>
      <p:sp>
        <p:nvSpPr>
          <p:cNvPr id="4" name="Google Shape;168;p13">
            <a:extLst>
              <a:ext uri="{FF2B5EF4-FFF2-40B4-BE49-F238E27FC236}">
                <a16:creationId xmlns:a16="http://schemas.microsoft.com/office/drawing/2014/main" id="{267941BF-D5B2-05AE-5E7B-B4F50A9C2D93}"/>
              </a:ext>
            </a:extLst>
          </p:cNvPr>
          <p:cNvSpPr txBox="1">
            <a:spLocks/>
          </p:cNvSpPr>
          <p:nvPr/>
        </p:nvSpPr>
        <p:spPr>
          <a:xfrm>
            <a:off x="990600" y="1692646"/>
            <a:ext cx="4916214" cy="4030879"/>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Font typeface="Arial" panose="020B0604020202020204" pitchFamily="34" charset="0"/>
              <a:buChar char="•"/>
            </a:pPr>
            <a:r>
              <a:rPr lang="en-GB" sz="2000" b="0" i="0" u="none" strike="noStrike" baseline="0" dirty="0">
                <a:latin typeface="Calibri" panose="020F0502020204030204" pitchFamily="34" charset="0"/>
                <a:ea typeface="Calibri" panose="020F0502020204030204" pitchFamily="34" charset="0"/>
                <a:cs typeface="Calibri" panose="020F0502020204030204" pitchFamily="34" charset="0"/>
              </a:rPr>
              <a:t>Having the hazard exposure, the vulnerability curves, construction costs:</a:t>
            </a:r>
          </a:p>
          <a:p>
            <a:pPr marL="809625" indent="-457200">
              <a:buFont typeface="+mj-lt"/>
              <a:buAutoNum type="arabicPeriod"/>
            </a:pPr>
            <a:r>
              <a:rPr lang="en-GB" sz="2000" dirty="0">
                <a:latin typeface="Calibri" panose="020F0502020204030204" pitchFamily="34" charset="0"/>
                <a:ea typeface="Calibri" panose="020F0502020204030204" pitchFamily="34" charset="0"/>
                <a:cs typeface="Calibri" panose="020F0502020204030204" pitchFamily="34" charset="0"/>
              </a:rPr>
              <a:t>Apply the damage functions to the exposed infrastructure asset</a:t>
            </a:r>
            <a:endParaRPr lang="en-GB" sz="2000" b="0" i="0" u="none" strike="noStrike" baseline="0" dirty="0">
              <a:latin typeface="Calibri" panose="020F0502020204030204" pitchFamily="34" charset="0"/>
              <a:ea typeface="Calibri" panose="020F0502020204030204" pitchFamily="34" charset="0"/>
              <a:cs typeface="Calibri" panose="020F0502020204030204" pitchFamily="34" charset="0"/>
            </a:endParaRPr>
          </a:p>
          <a:p>
            <a:pPr marL="809625" indent="-457200">
              <a:buFont typeface="+mj-lt"/>
              <a:buAutoNum type="arabicPeriod"/>
            </a:pPr>
            <a:r>
              <a:rPr lang="en-GB" sz="2000" b="0" i="0" u="none" strike="noStrike" baseline="0" dirty="0">
                <a:latin typeface="Calibri" panose="020F0502020204030204" pitchFamily="34" charset="0"/>
                <a:ea typeface="Calibri" panose="020F0502020204030204" pitchFamily="34" charset="0"/>
                <a:cs typeface="Calibri" panose="020F0502020204030204" pitchFamily="34" charset="0"/>
              </a:rPr>
              <a:t>Calculate expected annual damages for historical and future scenarios, integrating under the expected damage curve over return period</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Enables estimation of </a:t>
            </a:r>
            <a:r>
              <a:rPr kumimoji="0" lang="en-US" altLang="en-US" sz="2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economic burden</a:t>
            </a:r>
            <a:r>
              <a:rPr kumimoji="0" lang="en-US"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by assigning monetary values to damage levels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Economic damage</a:t>
            </a:r>
            <a:r>
              <a:rPr kumimoji="0" lang="en-US"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is based on the asset’s </a:t>
            </a:r>
            <a:r>
              <a:rPr kumimoji="0" lang="en-US" altLang="en-US" sz="2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reconstruction costs</a:t>
            </a:r>
            <a:endParaRPr kumimoji="0" lang="en-US"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2000" b="0" i="0" u="none" strike="noStrike" baseline="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5C9F2E7-EB38-A4C5-1E94-C6371B9884F5}"/>
              </a:ext>
            </a:extLst>
          </p:cNvPr>
          <p:cNvPicPr>
            <a:picLocks noChangeAspect="1"/>
          </p:cNvPicPr>
          <p:nvPr/>
        </p:nvPicPr>
        <p:blipFill>
          <a:blip r:embed="rId3"/>
          <a:stretch>
            <a:fillRect/>
          </a:stretch>
        </p:blipFill>
        <p:spPr>
          <a:xfrm>
            <a:off x="6026015" y="1133029"/>
            <a:ext cx="5245370" cy="5150115"/>
          </a:xfrm>
          <a:prstGeom prst="rect">
            <a:avLst/>
          </a:prstGeom>
        </p:spPr>
      </p:pic>
    </p:spTree>
    <p:extLst>
      <p:ext uri="{BB962C8B-B14F-4D97-AF65-F5344CB8AC3E}">
        <p14:creationId xmlns:p14="http://schemas.microsoft.com/office/powerpoint/2010/main" val="35548901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Limitations and further analysis steps</a:t>
            </a:r>
          </a:p>
          <a:p>
            <a:pPr marL="0" lvl="0" indent="0" algn="l" rtl="0">
              <a:lnSpc>
                <a:spcPct val="90000"/>
              </a:lnSpc>
              <a:spcBef>
                <a:spcPts val="0"/>
              </a:spcBef>
              <a:spcAft>
                <a:spcPts val="0"/>
              </a:spcAft>
              <a:buClr>
                <a:schemeClr val="dk1"/>
              </a:buClr>
              <a:buSzPts val="2800"/>
              <a:buNone/>
            </a:pPr>
            <a:endParaRPr lang="en-GB" sz="1800" dirty="0">
              <a:solidFill>
                <a:schemeClr val="tx1"/>
              </a:solidFill>
            </a:endParaRPr>
          </a:p>
          <a:p>
            <a:pPr marL="0" lvl="0" indent="0" algn="l" rtl="0">
              <a:lnSpc>
                <a:spcPct val="90000"/>
              </a:lnSpc>
              <a:spcBef>
                <a:spcPts val="0"/>
              </a:spcBef>
              <a:spcAft>
                <a:spcPts val="0"/>
              </a:spcAft>
              <a:buClr>
                <a:schemeClr val="dk1"/>
              </a:buClr>
              <a:buSzPts val="2800"/>
              <a:buNone/>
            </a:pPr>
            <a:r>
              <a:rPr lang="en-GB" sz="1800" dirty="0">
                <a:solidFill>
                  <a:schemeClr val="tx1"/>
                </a:solidFill>
              </a:rPr>
              <a:t>There are </a:t>
            </a:r>
            <a:r>
              <a:rPr lang="en-GB" sz="1800" b="1" dirty="0">
                <a:solidFill>
                  <a:schemeClr val="tx1"/>
                </a:solidFill>
              </a:rPr>
              <a:t>further analysis steps </a:t>
            </a:r>
            <a:r>
              <a:rPr lang="en-GB" sz="1800" dirty="0">
                <a:solidFill>
                  <a:schemeClr val="tx1"/>
                </a:solidFill>
              </a:rPr>
              <a:t>that should be included in such analyses to get more realistic risk outcomes:</a:t>
            </a:r>
            <a:endParaRPr lang="en-GB" sz="1600" dirty="0">
              <a:solidFill>
                <a:schemeClr val="tx1"/>
              </a:solidFill>
            </a:endParaRPr>
          </a:p>
          <a:p>
            <a:pPr marL="285750" indent="-285750">
              <a:buSzPct val="120000"/>
              <a:buFont typeface="Arial" panose="020B0604020202020204" pitchFamily="34" charset="0"/>
              <a:buChar char="•"/>
            </a:pPr>
            <a:endParaRPr lang="en-GB" sz="1800" dirty="0">
              <a:solidFill>
                <a:schemeClr val="tx1"/>
              </a:solidFill>
            </a:endParaRPr>
          </a:p>
          <a:p>
            <a:pPr marL="285750" indent="-285750">
              <a:buSzPct val="120000"/>
              <a:buFont typeface="Arial" panose="020B0604020202020204" pitchFamily="34" charset="0"/>
              <a:buChar char="•"/>
            </a:pPr>
            <a:r>
              <a:rPr lang="en-GB" sz="1800" dirty="0">
                <a:solidFill>
                  <a:schemeClr val="tx1"/>
                </a:solidFill>
              </a:rPr>
              <a:t>The </a:t>
            </a:r>
            <a:r>
              <a:rPr lang="en-GB" sz="1800" b="1" dirty="0">
                <a:solidFill>
                  <a:schemeClr val="tx1"/>
                </a:solidFill>
              </a:rPr>
              <a:t>vulnerability or failure of an asset </a:t>
            </a:r>
            <a:r>
              <a:rPr lang="en-GB" sz="1800" dirty="0">
                <a:solidFill>
                  <a:schemeClr val="tx1"/>
                </a:solidFill>
              </a:rPr>
              <a:t>(road section here) is not a deterministic quantity, but rather a </a:t>
            </a:r>
            <a:r>
              <a:rPr lang="en-GB" sz="1800" b="1" dirty="0">
                <a:solidFill>
                  <a:schemeClr val="tx1"/>
                </a:solidFill>
              </a:rPr>
              <a:t>probabilistic estimate derived from fragility curves </a:t>
            </a:r>
          </a:p>
          <a:p>
            <a:pPr marL="285750" indent="-285750">
              <a:buSzPct val="120000"/>
              <a:buFont typeface="Arial" panose="020B0604020202020204" pitchFamily="34" charset="0"/>
              <a:buChar char="•"/>
            </a:pPr>
            <a:r>
              <a:rPr lang="en-GB" sz="1800" dirty="0">
                <a:solidFill>
                  <a:schemeClr val="tx1"/>
                </a:solidFill>
              </a:rPr>
              <a:t>The</a:t>
            </a:r>
            <a:r>
              <a:rPr lang="en-GB" sz="1800" b="1" dirty="0">
                <a:solidFill>
                  <a:schemeClr val="tx1"/>
                </a:solidFill>
              </a:rPr>
              <a:t> damages </a:t>
            </a:r>
            <a:r>
              <a:rPr lang="en-GB" sz="1800" dirty="0">
                <a:solidFill>
                  <a:schemeClr val="tx1"/>
                </a:solidFill>
              </a:rPr>
              <a:t>associated with hazards are not limited to specific point locations, but rather have </a:t>
            </a:r>
            <a:r>
              <a:rPr lang="en-GB" sz="1800" b="1" dirty="0">
                <a:solidFill>
                  <a:schemeClr val="tx1"/>
                </a:solidFill>
              </a:rPr>
              <a:t>wider spatially dependent footprints</a:t>
            </a:r>
            <a:r>
              <a:rPr lang="en-GB" sz="1800" dirty="0">
                <a:solidFill>
                  <a:schemeClr val="tx1"/>
                </a:solidFill>
              </a:rPr>
              <a:t> </a:t>
            </a:r>
          </a:p>
          <a:p>
            <a:pPr marL="285750" indent="-285750">
              <a:buSzPct val="120000"/>
              <a:buFont typeface="Arial" panose="020B0604020202020204" pitchFamily="34" charset="0"/>
              <a:buChar char="•"/>
            </a:pPr>
            <a:r>
              <a:rPr lang="en-GB" sz="1800" dirty="0">
                <a:solidFill>
                  <a:schemeClr val="tx1"/>
                </a:solidFill>
              </a:rPr>
              <a:t>The </a:t>
            </a:r>
            <a:r>
              <a:rPr lang="en-GB" sz="1800" b="1" dirty="0">
                <a:solidFill>
                  <a:schemeClr val="tx1"/>
                </a:solidFill>
              </a:rPr>
              <a:t>vulnerable impacts </a:t>
            </a:r>
            <a:r>
              <a:rPr lang="en-GB" sz="1800" dirty="0">
                <a:solidFill>
                  <a:schemeClr val="tx1"/>
                </a:solidFill>
              </a:rPr>
              <a:t>(traffic counts here) </a:t>
            </a:r>
            <a:r>
              <a:rPr lang="en-GB" sz="1800" b="1" dirty="0">
                <a:solidFill>
                  <a:schemeClr val="tx1"/>
                </a:solidFill>
              </a:rPr>
              <a:t>to networks </a:t>
            </a:r>
            <a:r>
              <a:rPr lang="en-GB" sz="1800" dirty="0">
                <a:solidFill>
                  <a:schemeClr val="tx1"/>
                </a:solidFill>
              </a:rPr>
              <a:t>are estimated through more complex network flow models which account for how the disruption will propagate through the rest of the network. </a:t>
            </a:r>
          </a:p>
          <a:p>
            <a:pPr marL="285750" indent="-285750">
              <a:buSzPct val="120000"/>
              <a:buFont typeface="Arial" panose="020B0604020202020204" pitchFamily="34" charset="0"/>
              <a:buChar char="•"/>
            </a:pPr>
            <a:r>
              <a:rPr lang="en-GB" sz="1800" dirty="0">
                <a:solidFill>
                  <a:schemeClr val="tx1"/>
                </a:solidFill>
              </a:rPr>
              <a:t>If several such hazard maps or actual simulations of hazard event sets were available, then the </a:t>
            </a:r>
            <a:r>
              <a:rPr lang="en-GB" sz="1800" b="1" dirty="0">
                <a:solidFill>
                  <a:schemeClr val="tx1"/>
                </a:solidFill>
              </a:rPr>
              <a:t>calculations should be repeated over several hazards and network failure scenarios </a:t>
            </a:r>
            <a:r>
              <a:rPr lang="en-GB" sz="1800" dirty="0">
                <a:solidFill>
                  <a:schemeClr val="tx1"/>
                </a:solidFill>
              </a:rPr>
              <a:t>to get a more complete picture of vulnerabilities and risks.</a:t>
            </a: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1.4 </a:t>
            </a:r>
            <a:r>
              <a:rPr lang="en-GB" dirty="0">
                <a:solidFill>
                  <a:srgbClr val="C00000"/>
                </a:solidFill>
              </a:rPr>
              <a:t> Hazard exposure and vulnerability analysis in practice for high-level decision-making</a:t>
            </a:r>
            <a:endParaRPr sz="2800" dirty="0">
              <a:solidFill>
                <a:srgbClr val="C00000"/>
              </a:solidFill>
            </a:endParaRPr>
          </a:p>
        </p:txBody>
      </p:sp>
    </p:spTree>
    <p:extLst>
      <p:ext uri="{BB962C8B-B14F-4D97-AF65-F5344CB8AC3E}">
        <p14:creationId xmlns:p14="http://schemas.microsoft.com/office/powerpoint/2010/main" val="1039741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map&#10;&#10;AI-generated content may be incorrect.">
            <a:extLst>
              <a:ext uri="{FF2B5EF4-FFF2-40B4-BE49-F238E27FC236}">
                <a16:creationId xmlns:a16="http://schemas.microsoft.com/office/drawing/2014/main" id="{E26AD974-A0F3-C990-91EC-9118BE271C11}"/>
              </a:ext>
            </a:extLst>
          </p:cNvPr>
          <p:cNvPicPr>
            <a:picLocks noChangeAspect="1"/>
          </p:cNvPicPr>
          <p:nvPr/>
        </p:nvPicPr>
        <p:blipFill>
          <a:blip r:embed="rId2"/>
          <a:srcRect l="646" t="1431" r="1570" b="1287"/>
          <a:stretch/>
        </p:blipFill>
        <p:spPr>
          <a:xfrm>
            <a:off x="581806" y="0"/>
            <a:ext cx="10644993" cy="6851240"/>
          </a:xfrm>
          <a:prstGeom prst="rect">
            <a:avLst/>
          </a:prstGeom>
        </p:spPr>
      </p:pic>
    </p:spTree>
    <p:extLst>
      <p:ext uri="{BB962C8B-B14F-4D97-AF65-F5344CB8AC3E}">
        <p14:creationId xmlns:p14="http://schemas.microsoft.com/office/powerpoint/2010/main" val="35488710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endParaRPr lang="en-GB" sz="20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indent="-285750">
              <a:buFont typeface="Arial" panose="020B0604020202020204" pitchFamily="34" charset="0"/>
              <a:buChar char="•"/>
            </a:pPr>
            <a:endParaRPr lang="en-GB" sz="2000" dirty="0">
              <a:solidFill>
                <a:schemeClr val="tx1"/>
              </a:solidFill>
            </a:endParaRPr>
          </a:p>
          <a:p>
            <a:pPr marL="285750" indent="-285750">
              <a:buFont typeface="Arial" panose="020B0604020202020204" pitchFamily="34" charset="0"/>
              <a:buChar char="•"/>
            </a:pPr>
            <a:r>
              <a:rPr lang="en-GB" sz="2000" dirty="0">
                <a:solidFill>
                  <a:schemeClr val="tx1"/>
                </a:solidFill>
              </a:rPr>
              <a:t>A basic hazard exposure and vulnerability analysis was conducted using a river flooding map and Uruguay's national road network to identify flooded road segments and their traffic impacts</a:t>
            </a:r>
          </a:p>
          <a:p>
            <a:pPr marL="285750" indent="-285750">
              <a:buFont typeface="Arial" panose="020B0604020202020204" pitchFamily="34" charset="0"/>
              <a:buChar char="•"/>
            </a:pPr>
            <a:endParaRPr lang="en-GB" sz="2000" dirty="0">
              <a:solidFill>
                <a:schemeClr val="tx1"/>
              </a:solidFill>
            </a:endParaRPr>
          </a:p>
          <a:p>
            <a:pPr marL="285750" indent="-285750">
              <a:buFont typeface="Arial" panose="020B0604020202020204" pitchFamily="34" charset="0"/>
              <a:buChar char="•"/>
            </a:pPr>
            <a:r>
              <a:rPr lang="en-GB" sz="2000" dirty="0">
                <a:solidFill>
                  <a:schemeClr val="tx1"/>
                </a:solidFill>
              </a:rPr>
              <a:t>The results were visualized in a criticality map, highlighting hotspots of affected roads and disrupted traffic counts</a:t>
            </a:r>
          </a:p>
          <a:p>
            <a:pPr marL="285750" indent="-285750">
              <a:buFont typeface="Arial" panose="020B0604020202020204" pitchFamily="34" charset="0"/>
              <a:buChar char="•"/>
            </a:pPr>
            <a:endParaRPr lang="en-GB" sz="2000" dirty="0">
              <a:solidFill>
                <a:schemeClr val="tx1"/>
              </a:solidFill>
            </a:endParaRPr>
          </a:p>
          <a:p>
            <a:pPr marL="285750" indent="-285750">
              <a:buFont typeface="Arial" panose="020B0604020202020204" pitchFamily="34" charset="0"/>
              <a:buChar char="•"/>
            </a:pPr>
            <a:r>
              <a:rPr lang="en-GB" sz="2000" dirty="0">
                <a:solidFill>
                  <a:schemeClr val="tx1"/>
                </a:solidFill>
              </a:rPr>
              <a:t>This analysis serves as a preliminary tool for prioritizing vulnerable locations, aiding resource allocation in countries with limited disaster risk planning budgets</a:t>
            </a:r>
            <a:endParaRPr lang="en-GB" sz="1800"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1.4 </a:t>
            </a:r>
            <a:r>
              <a:rPr lang="en-GB" dirty="0">
                <a:solidFill>
                  <a:srgbClr val="C00000"/>
                </a:solidFill>
              </a:rPr>
              <a:t> Hazard exposure and vulnerability analysis in practice for high-level decision-making</a:t>
            </a:r>
            <a:endParaRPr sz="2800" dirty="0">
              <a:solidFill>
                <a:srgbClr val="C00000"/>
              </a:solidFill>
            </a:endParaRPr>
          </a:p>
        </p:txBody>
      </p:sp>
    </p:spTree>
    <p:extLst>
      <p:ext uri="{BB962C8B-B14F-4D97-AF65-F5344CB8AC3E}">
        <p14:creationId xmlns:p14="http://schemas.microsoft.com/office/powerpoint/2010/main" val="31695699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endParaRPr lang="en-GB" sz="20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0" indent="0" algn="l">
              <a:buNone/>
            </a:pPr>
            <a:r>
              <a:rPr lang="en-GB" sz="1800" dirty="0" err="1">
                <a:solidFill>
                  <a:schemeClr val="tx1"/>
                </a:solidFill>
              </a:rPr>
              <a:t>Jafino</a:t>
            </a:r>
            <a:r>
              <a:rPr lang="en-GB" sz="1800" dirty="0">
                <a:solidFill>
                  <a:schemeClr val="tx1"/>
                </a:solidFill>
              </a:rPr>
              <a:t>, </a:t>
            </a:r>
            <a:r>
              <a:rPr lang="en-GB" sz="1800" dirty="0" err="1">
                <a:solidFill>
                  <a:schemeClr val="tx1"/>
                </a:solidFill>
              </a:rPr>
              <a:t>Bramka</a:t>
            </a:r>
            <a:r>
              <a:rPr lang="en-GB" sz="1800" dirty="0">
                <a:solidFill>
                  <a:schemeClr val="tx1"/>
                </a:solidFill>
              </a:rPr>
              <a:t> </a:t>
            </a:r>
            <a:r>
              <a:rPr lang="en-GB" sz="1800" dirty="0" err="1">
                <a:solidFill>
                  <a:schemeClr val="tx1"/>
                </a:solidFill>
              </a:rPr>
              <a:t>Arga</a:t>
            </a:r>
            <a:r>
              <a:rPr lang="en-GB" sz="1800" dirty="0">
                <a:solidFill>
                  <a:schemeClr val="tx1"/>
                </a:solidFill>
              </a:rPr>
              <a:t>, Jan </a:t>
            </a:r>
            <a:r>
              <a:rPr lang="en-GB" sz="1800" dirty="0" err="1">
                <a:solidFill>
                  <a:schemeClr val="tx1"/>
                </a:solidFill>
              </a:rPr>
              <a:t>Kwakkel</a:t>
            </a:r>
            <a:r>
              <a:rPr lang="en-GB" sz="1800" dirty="0">
                <a:solidFill>
                  <a:schemeClr val="tx1"/>
                </a:solidFill>
              </a:rPr>
              <a:t>, and Alexander </a:t>
            </a:r>
            <a:r>
              <a:rPr lang="en-GB" sz="1800" dirty="0" err="1">
                <a:solidFill>
                  <a:schemeClr val="tx1"/>
                </a:solidFill>
              </a:rPr>
              <a:t>Verbraeck</a:t>
            </a:r>
            <a:r>
              <a:rPr lang="en-GB" sz="1800" dirty="0">
                <a:solidFill>
                  <a:schemeClr val="tx1"/>
                </a:solidFill>
              </a:rPr>
              <a:t>. 2020. “Transport Network Criticality Metrics: A Comparative Analysis and a Guideline for Selection.” Transport Reviews 40 (2): 241–64.</a:t>
            </a:r>
          </a:p>
          <a:p>
            <a:pPr marL="0" indent="0" algn="l">
              <a:buNone/>
            </a:pPr>
            <a:r>
              <a:rPr lang="en-GB" sz="1800" dirty="0">
                <a:solidFill>
                  <a:schemeClr val="tx1"/>
                </a:solidFill>
              </a:rPr>
              <a:t>Pant, Raghav, Jim W Hall, and Simon P Blainey. 2016. “Vulnerability Assessment Framework for Interdependent Critical Infrastructures: Case-Study for Great Britain’s Rail Network.” European Journal of Transport and Infrastructure Research 16 (1).</a:t>
            </a:r>
          </a:p>
          <a:p>
            <a:pPr marL="0" indent="0" algn="l">
              <a:buNone/>
            </a:pPr>
            <a:r>
              <a:rPr lang="en-GB" sz="1800" dirty="0">
                <a:solidFill>
                  <a:schemeClr val="tx1"/>
                </a:solidFill>
              </a:rPr>
              <a:t>QGIS Development Team. 2021. QGIS Geographic Information System. QGIS Association. </a:t>
            </a:r>
            <a:r>
              <a:rPr lang="en-GB" sz="1800" dirty="0">
                <a:solidFill>
                  <a:schemeClr val="tx1"/>
                </a:solidFill>
                <a:hlinkClick r:id="rId3">
                  <a:extLst>
                    <a:ext uri="{A12FA001-AC4F-418D-AE19-62706E023703}">
                      <ahyp:hlinkClr xmlns:ahyp="http://schemas.microsoft.com/office/drawing/2018/hyperlinkcolor" val="tx"/>
                    </a:ext>
                  </a:extLst>
                </a:hlinkClick>
              </a:rPr>
              <a:t>https://www.qgis.org</a:t>
            </a:r>
            <a:r>
              <a:rPr lang="en-GB" sz="1800" dirty="0">
                <a:solidFill>
                  <a:schemeClr val="tx1"/>
                </a:solidFill>
              </a:rPr>
              <a:t>.</a:t>
            </a:r>
          </a:p>
          <a:p>
            <a:pPr marL="0" indent="0" algn="l">
              <a:buNone/>
            </a:pPr>
            <a:r>
              <a:rPr lang="en-GB" sz="1800" dirty="0">
                <a:solidFill>
                  <a:schemeClr val="tx1"/>
                </a:solidFill>
              </a:rPr>
              <a:t>Wing, Oliver EJ, Niall Quinn, Paul D Bates, Jeffrey C Neal, Andrew M Smith, Christopher C Sampson, Gemma </a:t>
            </a:r>
            <a:r>
              <a:rPr lang="en-GB" sz="1800" dirty="0" err="1">
                <a:solidFill>
                  <a:schemeClr val="tx1"/>
                </a:solidFill>
              </a:rPr>
              <a:t>Coxon</a:t>
            </a:r>
            <a:r>
              <a:rPr lang="en-GB" sz="1800" dirty="0">
                <a:solidFill>
                  <a:schemeClr val="tx1"/>
                </a:solidFill>
              </a:rPr>
              <a:t>, Dai Yamazaki, Edwin H </a:t>
            </a:r>
            <a:r>
              <a:rPr lang="en-GB" sz="1800" dirty="0" err="1">
                <a:solidFill>
                  <a:schemeClr val="tx1"/>
                </a:solidFill>
              </a:rPr>
              <a:t>Sutanudjaja</a:t>
            </a:r>
            <a:r>
              <a:rPr lang="en-GB" sz="1800" dirty="0">
                <a:solidFill>
                  <a:schemeClr val="tx1"/>
                </a:solidFill>
              </a:rPr>
              <a:t>, and Lorenzo Alfieri. 2020. “Toward Global Stochastic River Flood </a:t>
            </a:r>
            <a:r>
              <a:rPr lang="en-GB" sz="1800" dirty="0" err="1">
                <a:solidFill>
                  <a:schemeClr val="tx1"/>
                </a:solidFill>
              </a:rPr>
              <a:t>Modeling</a:t>
            </a:r>
            <a:r>
              <a:rPr lang="en-GB" sz="1800" dirty="0">
                <a:solidFill>
                  <a:schemeClr val="tx1"/>
                </a:solidFill>
              </a:rPr>
              <a:t>.” Water Resources Research 56 (8): e2020WR027692.</a:t>
            </a: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1.4 </a:t>
            </a:r>
            <a:r>
              <a:rPr lang="en-GB" dirty="0">
                <a:solidFill>
                  <a:srgbClr val="C00000"/>
                </a:solidFill>
              </a:rPr>
              <a:t> Hazard exposure and vulnerability analysis in practice for high-level decision-making</a:t>
            </a:r>
            <a:endParaRPr sz="2800" dirty="0">
              <a:solidFill>
                <a:srgbClr val="C00000"/>
              </a:solidFill>
            </a:endParaRPr>
          </a:p>
        </p:txBody>
      </p:sp>
    </p:spTree>
    <p:extLst>
      <p:ext uri="{BB962C8B-B14F-4D97-AF65-F5344CB8AC3E}">
        <p14:creationId xmlns:p14="http://schemas.microsoft.com/office/powerpoint/2010/main" val="20748463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Graphical user interface, website&#10;&#10;Description automatically generated">
            <a:extLst>
              <a:ext uri="{FF2B5EF4-FFF2-40B4-BE49-F238E27FC236}">
                <a16:creationId xmlns:a16="http://schemas.microsoft.com/office/drawing/2014/main" id="{A35FD8A0-5A9E-49DD-9B97-440D1A95EB78}"/>
              </a:ext>
            </a:extLst>
          </p:cNvPr>
          <p:cNvPicPr>
            <a:picLocks noChangeAspect="1"/>
          </p:cNvPicPr>
          <p:nvPr/>
        </p:nvPicPr>
        <p:blipFill>
          <a:blip r:embed="rId3"/>
          <a:stretch>
            <a:fillRect/>
          </a:stretch>
        </p:blipFill>
        <p:spPr>
          <a:xfrm>
            <a:off x="1675" y="3035"/>
            <a:ext cx="12205396" cy="6893797"/>
          </a:xfrm>
          <a:prstGeom prst="rect">
            <a:avLst/>
          </a:prstGeom>
        </p:spPr>
      </p:pic>
      <p:sp>
        <p:nvSpPr>
          <p:cNvPr id="4" name="TextBox 3">
            <a:extLst>
              <a:ext uri="{FF2B5EF4-FFF2-40B4-BE49-F238E27FC236}">
                <a16:creationId xmlns:a16="http://schemas.microsoft.com/office/drawing/2014/main" id="{96AFDD58-DD26-4192-8E72-B760AF65965F}"/>
              </a:ext>
            </a:extLst>
          </p:cNvPr>
          <p:cNvSpPr txBox="1"/>
          <p:nvPr/>
        </p:nvSpPr>
        <p:spPr>
          <a:xfrm>
            <a:off x="8811492" y="4675914"/>
            <a:ext cx="323120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latin typeface="Open Sans"/>
                <a:ea typeface="+mn-lt"/>
                <a:cs typeface="+mn-lt"/>
              </a:rPr>
              <a:t>Cannone, C., Collett, K.A., Charbonnier F., Ahsan A., Halloran C., Vijay,A.,</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a:t>
            </a:r>
            <a:r>
              <a:rPr lang="en-US" sz="800" dirty="0" err="1">
                <a:solidFill>
                  <a:schemeClr val="bg1"/>
                </a:solidFill>
                <a:latin typeface="Open Sans"/>
                <a:ea typeface="+mn-lt"/>
                <a:cs typeface="+mn-lt"/>
              </a:rPr>
              <a:t>Hasanovic</a:t>
            </a:r>
            <a:r>
              <a:rPr lang="en-US" sz="800" dirty="0">
                <a:solidFill>
                  <a:schemeClr val="bg1"/>
                </a:solidFill>
                <a:latin typeface="Open Sans"/>
                <a:ea typeface="+mn-lt"/>
                <a:cs typeface="+mn-lt"/>
              </a:rPr>
              <a:t> S., Gritsevskyi </a:t>
            </a:r>
            <a:r>
              <a:rPr lang="en-US" sz="800" dirty="0" err="1">
                <a:solidFill>
                  <a:schemeClr val="bg1"/>
                </a:solidFill>
                <a:latin typeface="Open Sans"/>
                <a:ea typeface="+mn-lt"/>
                <a:cs typeface="+mn-lt"/>
              </a:rPr>
              <a:t>A,Stankeviciute</a:t>
            </a:r>
            <a:r>
              <a:rPr lang="en-US" sz="800" dirty="0">
                <a:solidFill>
                  <a:schemeClr val="bg1"/>
                </a:solidFill>
                <a:latin typeface="Open Sans"/>
                <a:ea typeface="+mn-lt"/>
                <a:cs typeface="+mn-lt"/>
              </a:rPr>
              <a:t> L., Tot M.; Welsch M., </a:t>
            </a:r>
            <a:r>
              <a:rPr lang="en-US" sz="800" dirty="0" err="1">
                <a:solidFill>
                  <a:schemeClr val="bg1"/>
                </a:solidFill>
                <a:latin typeface="Open Sans"/>
                <a:ea typeface="+mn-lt"/>
                <a:cs typeface="+mn-lt"/>
              </a:rPr>
              <a:t>Hirmer</a:t>
            </a:r>
            <a:r>
              <a:rPr lang="en-US" sz="800" dirty="0">
                <a:solidFill>
                  <a:schemeClr val="bg1"/>
                </a:solidFill>
                <a:latin typeface="Open Sans"/>
                <a:ea typeface="+mn-lt"/>
                <a:cs typeface="+mn-lt"/>
              </a:rPr>
              <a:t> S., 2023. Lecture 1: "COURSE INTRODUCTION TO MAED" , Energy Demands Projections with MAED (Model for Analysis of Energy Demand). Release Version 2.0.  [online presentation]. Climate Compatible Growth &amp; </a:t>
            </a:r>
            <a:r>
              <a:rPr lang="en-US" sz="800" dirty="0" err="1">
                <a:solidFill>
                  <a:schemeClr val="bg1"/>
                </a:solidFill>
                <a:latin typeface="Open Sans"/>
                <a:ea typeface="+mn-lt"/>
                <a:cs typeface="+mn-lt"/>
              </a:rPr>
              <a:t>Programme</a:t>
            </a:r>
            <a:r>
              <a:rPr lang="en-US" sz="800" dirty="0">
                <a:solidFill>
                  <a:schemeClr val="bg1"/>
                </a:solidFill>
                <a:latin typeface="Open Sans"/>
                <a:ea typeface="+mn-lt"/>
                <a:cs typeface="+mn-lt"/>
              </a:rPr>
              <a:t> and International Atomic Energy Agency.</a:t>
            </a:r>
            <a:endParaRPr lang="en-US" sz="800" dirty="0">
              <a:solidFill>
                <a:schemeClr val="bg1"/>
              </a:solidFill>
              <a:cs typeface="Calibri"/>
            </a:endParaRPr>
          </a:p>
        </p:txBody>
      </p:sp>
      <p:sp>
        <p:nvSpPr>
          <p:cNvPr id="12" name="TextBox 11">
            <a:extLst>
              <a:ext uri="{FF2B5EF4-FFF2-40B4-BE49-F238E27FC236}">
                <a16:creationId xmlns:a16="http://schemas.microsoft.com/office/drawing/2014/main" id="{1D77FAFD-0957-4806-A6D9-1764F7200FBA}"/>
              </a:ext>
            </a:extLst>
          </p:cNvPr>
          <p:cNvSpPr txBox="1"/>
          <p:nvPr/>
        </p:nvSpPr>
        <p:spPr>
          <a:xfrm>
            <a:off x="9899301" y="5905083"/>
            <a:ext cx="193095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latin typeface="Open Sans"/>
                <a:ea typeface="+mn-lt"/>
                <a:cs typeface="+mn-lt"/>
              </a:rPr>
              <a:t>CCG courses (this will take </a:t>
            </a:r>
            <a:br>
              <a:rPr lang="en-US" sz="800" dirty="0">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Tree>
    <p:extLst>
      <p:ext uri="{BB962C8B-B14F-4D97-AF65-F5344CB8AC3E}">
        <p14:creationId xmlns:p14="http://schemas.microsoft.com/office/powerpoint/2010/main" val="3844424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7609114" cy="478617"/>
          </a:xfrm>
          <a:prstGeom prst="rect">
            <a:avLst/>
          </a:prstGeom>
          <a:noFill/>
          <a:ln>
            <a:noFill/>
          </a:ln>
        </p:spPr>
        <p:txBody>
          <a:bodyPr spcFirstLastPara="1" wrap="square" lIns="91425" tIns="45700" rIns="91425" bIns="45700" anchor="t" anchorCtr="0">
            <a:noAutofit/>
          </a:bodyPr>
          <a:lstStyle/>
          <a:p>
            <a:pPr marL="0" indent="0" algn="l">
              <a:buNone/>
            </a:pPr>
            <a:r>
              <a:rPr lang="en-GB" sz="2000" b="1" dirty="0">
                <a:solidFill>
                  <a:schemeClr val="accent5">
                    <a:lumMod val="60000"/>
                    <a:lumOff val="40000"/>
                  </a:schemeClr>
                </a:solidFill>
              </a:rPr>
              <a:t>Types of climate risks to infrastructure systems</a:t>
            </a:r>
          </a:p>
          <a:p>
            <a:pPr algn="l"/>
            <a:endParaRPr lang="en-GB" sz="2000" b="1" dirty="0">
              <a:solidFill>
                <a:schemeClr val="accent5">
                  <a:lumMod val="60000"/>
                  <a:lumOff val="40000"/>
                </a:schemeClr>
              </a:solidFill>
            </a:endParaRPr>
          </a:p>
          <a:p>
            <a:pPr algn="l"/>
            <a:endParaRPr lang="en-GB" sz="20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1.1 </a:t>
            </a:r>
            <a:r>
              <a:rPr lang="en-GB" sz="2800" dirty="0">
                <a:solidFill>
                  <a:srgbClr val="C00000"/>
                </a:solidFill>
              </a:rPr>
              <a:t>Introduction to infrastructure risk and resilience</a:t>
            </a:r>
            <a:endParaRPr sz="2800" dirty="0">
              <a:solidFill>
                <a:srgbClr val="C00000"/>
              </a:solidFill>
            </a:endParaRPr>
          </a:p>
        </p:txBody>
      </p:sp>
      <p:pic>
        <p:nvPicPr>
          <p:cNvPr id="6" name="Picture 5">
            <a:extLst>
              <a:ext uri="{FF2B5EF4-FFF2-40B4-BE49-F238E27FC236}">
                <a16:creationId xmlns:a16="http://schemas.microsoft.com/office/drawing/2014/main" id="{B73CD1D0-4CA2-4863-96E0-E6810A57E864}"/>
              </a:ext>
            </a:extLst>
          </p:cNvPr>
          <p:cNvPicPr>
            <a:picLocks noChangeAspect="1"/>
          </p:cNvPicPr>
          <p:nvPr/>
        </p:nvPicPr>
        <p:blipFill>
          <a:blip r:embed="rId3"/>
          <a:stretch>
            <a:fillRect/>
          </a:stretch>
        </p:blipFill>
        <p:spPr>
          <a:xfrm>
            <a:off x="3958040" y="1792551"/>
            <a:ext cx="7395760" cy="4302061"/>
          </a:xfrm>
          <a:prstGeom prst="rect">
            <a:avLst/>
          </a:prstGeom>
        </p:spPr>
      </p:pic>
      <p:sp>
        <p:nvSpPr>
          <p:cNvPr id="7" name="TextBox 6">
            <a:extLst>
              <a:ext uri="{FF2B5EF4-FFF2-40B4-BE49-F238E27FC236}">
                <a16:creationId xmlns:a16="http://schemas.microsoft.com/office/drawing/2014/main" id="{A5179070-302C-4363-B467-FFB07F98FD58}"/>
              </a:ext>
            </a:extLst>
          </p:cNvPr>
          <p:cNvSpPr txBox="1"/>
          <p:nvPr/>
        </p:nvSpPr>
        <p:spPr>
          <a:xfrm>
            <a:off x="838200" y="2897142"/>
            <a:ext cx="3119840" cy="2554545"/>
          </a:xfrm>
          <a:prstGeom prst="rect">
            <a:avLst/>
          </a:prstGeom>
          <a:noFill/>
        </p:spPr>
        <p:txBody>
          <a:bodyPr wrap="square" rtlCol="0">
            <a:spAutoFit/>
          </a:bodyPr>
          <a:lstStyle/>
          <a:p>
            <a:pPr algn="l">
              <a:buFont typeface="+mj-lt"/>
              <a:buAutoNum type="arabicPeriod"/>
            </a:pPr>
            <a:r>
              <a:rPr lang="en-GB" sz="1600" dirty="0"/>
              <a:t> </a:t>
            </a:r>
            <a:r>
              <a:rPr lang="en-GB" sz="1600" b="1" dirty="0"/>
              <a:t>Direct</a:t>
            </a:r>
            <a:r>
              <a:rPr lang="en-GB" sz="1600" dirty="0"/>
              <a:t> climate damage to infrastructure assets</a:t>
            </a:r>
          </a:p>
          <a:p>
            <a:pPr algn="l">
              <a:buFont typeface="+mj-lt"/>
              <a:buAutoNum type="arabicPeriod"/>
            </a:pPr>
            <a:endParaRPr lang="en-GB" sz="1600" dirty="0"/>
          </a:p>
          <a:p>
            <a:pPr algn="l">
              <a:buFont typeface="+mj-lt"/>
              <a:buAutoNum type="arabicPeriod"/>
            </a:pPr>
            <a:r>
              <a:rPr lang="en-GB" sz="1600" dirty="0"/>
              <a:t> Climate </a:t>
            </a:r>
            <a:r>
              <a:rPr lang="en-GB" sz="1600" b="1" dirty="0"/>
              <a:t>disruption to the operation</a:t>
            </a:r>
            <a:r>
              <a:rPr lang="en-GB" sz="1600" dirty="0"/>
              <a:t> of infrastructure networks</a:t>
            </a:r>
          </a:p>
          <a:p>
            <a:pPr algn="l">
              <a:buFont typeface="+mj-lt"/>
              <a:buAutoNum type="arabicPeriod"/>
            </a:pPr>
            <a:endParaRPr lang="en-GB" sz="1600" dirty="0"/>
          </a:p>
          <a:p>
            <a:pPr algn="l">
              <a:buFont typeface="+mj-lt"/>
              <a:buAutoNum type="arabicPeriod"/>
            </a:pPr>
            <a:r>
              <a:rPr lang="en-GB" sz="1600" dirty="0"/>
              <a:t> </a:t>
            </a:r>
            <a:r>
              <a:rPr lang="en-GB" sz="1600" b="1" dirty="0"/>
              <a:t>Infrastructure-induced</a:t>
            </a:r>
            <a:r>
              <a:rPr lang="en-GB" sz="1600" dirty="0"/>
              <a:t> </a:t>
            </a:r>
            <a:r>
              <a:rPr lang="en-GB" sz="1600" b="1" dirty="0"/>
              <a:t>exposure</a:t>
            </a:r>
            <a:r>
              <a:rPr lang="en-GB" sz="1600" dirty="0"/>
              <a:t> to climate hazards</a:t>
            </a:r>
            <a:endParaRPr lang="en-GB" sz="1600" dirty="0">
              <a:solidFill>
                <a:schemeClr val="accent5">
                  <a:lumMod val="60000"/>
                  <a:lumOff val="40000"/>
                </a:schemeClr>
              </a:solidFill>
            </a:endParaRPr>
          </a:p>
          <a:p>
            <a:endParaRPr lang="en-GB" sz="1600" dirty="0"/>
          </a:p>
        </p:txBody>
      </p:sp>
      <p:sp>
        <p:nvSpPr>
          <p:cNvPr id="8" name="TextBox 7">
            <a:extLst>
              <a:ext uri="{FF2B5EF4-FFF2-40B4-BE49-F238E27FC236}">
                <a16:creationId xmlns:a16="http://schemas.microsoft.com/office/drawing/2014/main" id="{6FE5B529-18B2-4B7A-BFF9-457B85C54921}"/>
              </a:ext>
            </a:extLst>
          </p:cNvPr>
          <p:cNvSpPr txBox="1"/>
          <p:nvPr/>
        </p:nvSpPr>
        <p:spPr>
          <a:xfrm>
            <a:off x="5259372" y="6136652"/>
            <a:ext cx="6094428" cy="215444"/>
          </a:xfrm>
          <a:prstGeom prst="rect">
            <a:avLst/>
          </a:prstGeom>
          <a:noFill/>
        </p:spPr>
        <p:txBody>
          <a:bodyPr wrap="square">
            <a:spAutoFit/>
          </a:bodyPr>
          <a:lstStyle/>
          <a:p>
            <a:pPr algn="r"/>
            <a:r>
              <a:rPr lang="en-GB" sz="800" i="1" dirty="0">
                <a:solidFill>
                  <a:srgbClr val="444444"/>
                </a:solidFill>
                <a:latin typeface="+mn-lt"/>
              </a:rPr>
              <a:t>Examples of climate hazards to infrastructure sectors (Hall et al. 2019; Dawson et al. 2016)</a:t>
            </a:r>
          </a:p>
        </p:txBody>
      </p:sp>
    </p:spTree>
    <p:extLst>
      <p:ext uri="{BB962C8B-B14F-4D97-AF65-F5344CB8AC3E}">
        <p14:creationId xmlns:p14="http://schemas.microsoft.com/office/powerpoint/2010/main" val="1839245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Priorities for adapting infrastructure systems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indent="-342900" algn="l">
              <a:buFont typeface="Arial" panose="020B0604020202020204" pitchFamily="34" charset="0"/>
              <a:buChar char="•"/>
            </a:pPr>
            <a:r>
              <a:rPr lang="en-GB" sz="2000" dirty="0"/>
              <a:t>Decisions on adapting infrastructure must </a:t>
            </a:r>
            <a:r>
              <a:rPr lang="en-GB" sz="2000" b="1" dirty="0"/>
              <a:t>consider projected future climatic conditions </a:t>
            </a:r>
            <a:r>
              <a:rPr lang="en-GB" sz="2000" dirty="0"/>
              <a:t>across various scales, addressing risks such as increased flooding and wind damage from extreme weather events</a:t>
            </a:r>
          </a:p>
          <a:p>
            <a:pPr marL="342900" indent="-342900" algn="l">
              <a:buFont typeface="Arial" panose="020B0604020202020204" pitchFamily="34" charset="0"/>
              <a:buChar char="•"/>
            </a:pPr>
            <a:r>
              <a:rPr lang="en-GB" sz="2000" b="1" dirty="0"/>
              <a:t>There is always a residual risk </a:t>
            </a:r>
            <a:r>
              <a:rPr lang="en-GB" sz="2000" dirty="0"/>
              <a:t>of extreme climatic events exceeding the design conditions of infrastructure, given the uncertainty of future climate scenarios</a:t>
            </a:r>
          </a:p>
          <a:p>
            <a:pPr marL="342900" indent="-342900" algn="l">
              <a:buFont typeface="Arial" panose="020B0604020202020204" pitchFamily="34" charset="0"/>
              <a:buChar char="•"/>
            </a:pPr>
            <a:r>
              <a:rPr lang="en-GB" sz="2000" b="1" dirty="0"/>
              <a:t>Adaptation efforts must be context-specific</a:t>
            </a:r>
            <a:r>
              <a:rPr lang="en-GB" sz="2000" dirty="0"/>
              <a:t>, striving to incorporate climate change considerations in the design and management of all infrastructure assets while prioritizing flexible solutions</a:t>
            </a:r>
          </a:p>
          <a:p>
            <a:pPr marL="342900" indent="-342900" algn="l">
              <a:buFont typeface="Arial" panose="020B0604020202020204" pitchFamily="34" charset="0"/>
              <a:buChar char="•"/>
            </a:pPr>
            <a:r>
              <a:rPr lang="en-GB" sz="2000" dirty="0"/>
              <a:t>The </a:t>
            </a:r>
            <a:r>
              <a:rPr lang="en-GB" sz="2000" b="1" dirty="0"/>
              <a:t>enforcement of engineering standards and codes</a:t>
            </a:r>
            <a:r>
              <a:rPr lang="en-GB" sz="2000" dirty="0"/>
              <a:t>, alongside </a:t>
            </a:r>
            <a:r>
              <a:rPr lang="en-GB" sz="2000" b="1" dirty="0"/>
              <a:t>nature-based solutions</a:t>
            </a:r>
            <a:r>
              <a:rPr lang="en-GB" sz="2000" dirty="0"/>
              <a:t>, can help reduce risks and promote resilience while providing multiple co-benefits</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1.1 </a:t>
            </a:r>
            <a:r>
              <a:rPr lang="en-GB" sz="2800" dirty="0">
                <a:solidFill>
                  <a:srgbClr val="C00000"/>
                </a:solidFill>
              </a:rPr>
              <a:t>Introduction to infrastructure risk and resilience</a:t>
            </a:r>
            <a:endParaRPr sz="2800" dirty="0">
              <a:solidFill>
                <a:srgbClr val="C00000"/>
              </a:solidFill>
            </a:endParaRPr>
          </a:p>
        </p:txBody>
      </p:sp>
      <p:sp>
        <p:nvSpPr>
          <p:cNvPr id="6" name="TextBox 5">
            <a:extLst>
              <a:ext uri="{FF2B5EF4-FFF2-40B4-BE49-F238E27FC236}">
                <a16:creationId xmlns:a16="http://schemas.microsoft.com/office/drawing/2014/main" id="{BE9D8F2D-F383-4919-A03E-25CEDFAED144}"/>
              </a:ext>
            </a:extLst>
          </p:cNvPr>
          <p:cNvSpPr txBox="1"/>
          <p:nvPr/>
        </p:nvSpPr>
        <p:spPr>
          <a:xfrm>
            <a:off x="5463727" y="6102070"/>
            <a:ext cx="6094428" cy="215444"/>
          </a:xfrm>
          <a:prstGeom prst="rect">
            <a:avLst/>
          </a:prstGeom>
          <a:noFill/>
        </p:spPr>
        <p:txBody>
          <a:bodyPr wrap="square">
            <a:spAutoFit/>
          </a:bodyPr>
          <a:lstStyle/>
          <a:p>
            <a:pPr algn="r"/>
            <a:r>
              <a:rPr lang="en-GB" sz="800" i="1" dirty="0">
                <a:solidFill>
                  <a:srgbClr val="444444"/>
                </a:solidFill>
                <a:latin typeface="+mn-lt"/>
              </a:rPr>
              <a:t>(Hall et al. 2019)</a:t>
            </a:r>
          </a:p>
        </p:txBody>
      </p:sp>
    </p:spTree>
    <p:extLst>
      <p:ext uri="{BB962C8B-B14F-4D97-AF65-F5344CB8AC3E}">
        <p14:creationId xmlns:p14="http://schemas.microsoft.com/office/powerpoint/2010/main" val="3557352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144;p9">
            <a:extLst>
              <a:ext uri="{FF2B5EF4-FFF2-40B4-BE49-F238E27FC236}">
                <a16:creationId xmlns:a16="http://schemas.microsoft.com/office/drawing/2014/main" id="{0F8071B5-943B-4B86-9055-96B2F0D25CCD}"/>
              </a:ext>
            </a:extLst>
          </p:cNvPr>
          <p:cNvGraphicFramePr/>
          <p:nvPr>
            <p:extLst>
              <p:ext uri="{D42A27DB-BD31-4B8C-83A1-F6EECF244321}">
                <p14:modId xmlns:p14="http://schemas.microsoft.com/office/powerpoint/2010/main" val="3719138224"/>
              </p:ext>
            </p:extLst>
          </p:nvPr>
        </p:nvGraphicFramePr>
        <p:xfrm>
          <a:off x="1021976" y="1186688"/>
          <a:ext cx="9610497" cy="4808754"/>
        </p:xfrm>
        <a:graphic>
          <a:graphicData uri="http://schemas.openxmlformats.org/drawingml/2006/table">
            <a:tbl>
              <a:tblPr firstRow="1" bandRow="1">
                <a:tableStyleId>{B8DA472E-C0B5-4FAA-A71B-45BBE6C39A2A}</a:tableStyleId>
              </a:tblPr>
              <a:tblGrid>
                <a:gridCol w="1610740">
                  <a:extLst>
                    <a:ext uri="{9D8B030D-6E8A-4147-A177-3AD203B41FA5}">
                      <a16:colId xmlns:a16="http://schemas.microsoft.com/office/drawing/2014/main" val="20000"/>
                    </a:ext>
                  </a:extLst>
                </a:gridCol>
                <a:gridCol w="2795524">
                  <a:extLst>
                    <a:ext uri="{9D8B030D-6E8A-4147-A177-3AD203B41FA5}">
                      <a16:colId xmlns:a16="http://schemas.microsoft.com/office/drawing/2014/main" val="793984083"/>
                    </a:ext>
                  </a:extLst>
                </a:gridCol>
                <a:gridCol w="5204233">
                  <a:extLst>
                    <a:ext uri="{9D8B030D-6E8A-4147-A177-3AD203B41FA5}">
                      <a16:colId xmlns:a16="http://schemas.microsoft.com/office/drawing/2014/main" val="20001"/>
                    </a:ext>
                  </a:extLst>
                </a:gridCol>
              </a:tblGrid>
              <a:tr h="708838">
                <a:tc>
                  <a:txBody>
                    <a:bodyPr/>
                    <a:lstStyle/>
                    <a:p>
                      <a:pPr algn="ctr"/>
                      <a:r>
                        <a:rPr lang="en-GB" sz="1200" b="1" dirty="0">
                          <a:effectLst/>
                        </a:rPr>
                        <a:t>Energy sub-sector</a:t>
                      </a:r>
                      <a:endParaRPr lang="en-GB" sz="1200" dirty="0">
                        <a:effectLst/>
                      </a:endParaRPr>
                    </a:p>
                  </a:txBody>
                  <a:tcPr anchor="ctr"/>
                </a:tc>
                <a:tc>
                  <a:txBody>
                    <a:bodyPr/>
                    <a:lstStyle/>
                    <a:p>
                      <a:pPr algn="ctr"/>
                      <a:r>
                        <a:rPr lang="en-GB" sz="1200" b="1" dirty="0">
                          <a:effectLst/>
                        </a:rPr>
                        <a:t>Technology and structural measures</a:t>
                      </a:r>
                      <a:endParaRPr lang="en-GB" sz="1200" dirty="0">
                        <a:effectLst/>
                      </a:endParaRPr>
                    </a:p>
                  </a:txBody>
                  <a:tcPr anchor="ctr"/>
                </a:tc>
                <a:tc>
                  <a:txBody>
                    <a:bodyPr/>
                    <a:lstStyle/>
                    <a:p>
                      <a:pPr algn="ctr"/>
                      <a:r>
                        <a:rPr lang="en-GB" sz="1200" b="1" dirty="0">
                          <a:effectLst/>
                        </a:rPr>
                        <a:t>Management and siting measures</a:t>
                      </a:r>
                      <a:endParaRPr lang="en-GB" sz="1200" dirty="0">
                        <a:effectLst/>
                      </a:endParaRPr>
                    </a:p>
                  </a:txBody>
                  <a:tcPr anchor="ctr"/>
                </a:tc>
                <a:extLst>
                  <a:ext uri="{0D108BD9-81ED-4DB2-BD59-A6C34878D82A}">
                    <a16:rowId xmlns:a16="http://schemas.microsoft.com/office/drawing/2014/main" val="10000"/>
                  </a:ext>
                </a:extLst>
              </a:tr>
              <a:tr h="708838">
                <a:tc>
                  <a:txBody>
                    <a:bodyPr/>
                    <a:lstStyle/>
                    <a:p>
                      <a:pPr fontAlgn="t"/>
                      <a:r>
                        <a:rPr lang="en-GB" sz="1000" dirty="0">
                          <a:effectLst/>
                        </a:rPr>
                        <a:t>Thermal and nuclear power</a:t>
                      </a:r>
                    </a:p>
                  </a:txBody>
                  <a:tcPr anchor="ctr"/>
                </a:tc>
                <a:tc>
                  <a:txBody>
                    <a:bodyPr/>
                    <a:lstStyle/>
                    <a:p>
                      <a:pPr marL="171450" indent="-171450" fontAlgn="t">
                        <a:buFont typeface="Arial" panose="020B0604020202020204" pitchFamily="34" charset="0"/>
                        <a:buChar char="•"/>
                      </a:pPr>
                      <a:r>
                        <a:rPr lang="en-GB" sz="1000" dirty="0">
                          <a:effectLst/>
                        </a:rPr>
                        <a:t>Adopt alternative cooling technologies such as closed loop and dry cooling</a:t>
                      </a:r>
                    </a:p>
                  </a:txBody>
                  <a:tcPr anchor="ctr"/>
                </a:tc>
                <a:tc>
                  <a:txBody>
                    <a:bodyPr/>
                    <a:lstStyle/>
                    <a:p>
                      <a:pPr marL="171450" indent="-171450" fontAlgn="t">
                        <a:buFont typeface="Arial" panose="020B0604020202020204" pitchFamily="34" charset="0"/>
                        <a:buChar char="•"/>
                      </a:pPr>
                      <a:r>
                        <a:rPr lang="en-GB" sz="1000" dirty="0">
                          <a:effectLst/>
                        </a:rPr>
                        <a:t>Site plants based on water access and away from high-risk areas</a:t>
                      </a:r>
                    </a:p>
                    <a:p>
                      <a:pPr marL="171450" indent="-171450" fontAlgn="t">
                        <a:buFont typeface="Arial" panose="020B0604020202020204" pitchFamily="34" charset="0"/>
                        <a:buChar char="•"/>
                      </a:pPr>
                      <a:r>
                        <a:rPr lang="en-GB" sz="1000" dirty="0">
                          <a:effectLst/>
                        </a:rPr>
                        <a:t>Use alternative water sources, including grey water or seawater</a:t>
                      </a:r>
                    </a:p>
                  </a:txBody>
                  <a:tcPr anchor="ctr"/>
                </a:tc>
                <a:extLst>
                  <a:ext uri="{0D108BD9-81ED-4DB2-BD59-A6C34878D82A}">
                    <a16:rowId xmlns:a16="http://schemas.microsoft.com/office/drawing/2014/main" val="10001"/>
                  </a:ext>
                </a:extLst>
              </a:tr>
              <a:tr h="2116220">
                <a:tc>
                  <a:txBody>
                    <a:bodyPr/>
                    <a:lstStyle/>
                    <a:p>
                      <a:pPr fontAlgn="t"/>
                      <a:r>
                        <a:rPr lang="en-GB" sz="1000">
                          <a:effectLst/>
                        </a:rPr>
                        <a:t>Hydropower</a:t>
                      </a:r>
                    </a:p>
                  </a:txBody>
                  <a:tcPr anchor="ctr"/>
                </a:tc>
                <a:tc>
                  <a:txBody>
                    <a:bodyPr/>
                    <a:lstStyle/>
                    <a:p>
                      <a:pPr marL="171450" indent="-171450" fontAlgn="t">
                        <a:buFont typeface="Arial" panose="020B0604020202020204" pitchFamily="34" charset="0"/>
                        <a:buChar char="•"/>
                      </a:pPr>
                      <a:r>
                        <a:rPr lang="en-GB" sz="1000" dirty="0">
                          <a:effectLst/>
                        </a:rPr>
                        <a:t>Enhance reservoir capacity</a:t>
                      </a:r>
                    </a:p>
                    <a:p>
                      <a:pPr marL="171450" indent="-171450" fontAlgn="t">
                        <a:buFont typeface="Arial" panose="020B0604020202020204" pitchFamily="34" charset="0"/>
                        <a:buChar char="•"/>
                      </a:pPr>
                      <a:r>
                        <a:rPr lang="en-GB" sz="1000" dirty="0">
                          <a:effectLst/>
                        </a:rPr>
                        <a:t>Improve design and location of spillways to manage changing water levels</a:t>
                      </a:r>
                    </a:p>
                    <a:p>
                      <a:pPr marL="171450" indent="-171450" fontAlgn="t">
                        <a:buFont typeface="Arial" panose="020B0604020202020204" pitchFamily="34" charset="0"/>
                        <a:buChar char="•"/>
                      </a:pPr>
                      <a:r>
                        <a:rPr lang="en-GB" sz="1000" dirty="0">
                          <a:effectLst/>
                        </a:rPr>
                        <a:t>Culvert and drainage sizing revised for hydrological uncertainty</a:t>
                      </a:r>
                    </a:p>
                    <a:p>
                      <a:pPr marL="171450" indent="-171450" fontAlgn="t">
                        <a:buFont typeface="Arial" panose="020B0604020202020204" pitchFamily="34" charset="0"/>
                        <a:buChar char="•"/>
                      </a:pPr>
                      <a:r>
                        <a:rPr lang="en-GB" sz="1000" dirty="0">
                          <a:effectLst/>
                        </a:rPr>
                        <a:t>Development of upstream sediment control facilities or sediment bypass</a:t>
                      </a:r>
                    </a:p>
                    <a:p>
                      <a:pPr marL="171450" indent="-171450" fontAlgn="t">
                        <a:buFont typeface="Arial" panose="020B0604020202020204" pitchFamily="34" charset="0"/>
                        <a:buChar char="•"/>
                      </a:pPr>
                      <a:r>
                        <a:rPr lang="en-GB" sz="1000" dirty="0">
                          <a:effectLst/>
                        </a:rPr>
                        <a:t>tunnels/facilities</a:t>
                      </a:r>
                    </a:p>
                    <a:p>
                      <a:pPr marL="171450" indent="-171450" fontAlgn="t">
                        <a:buFont typeface="Arial" panose="020B0604020202020204" pitchFamily="34" charset="0"/>
                        <a:buChar char="•"/>
                      </a:pPr>
                      <a:r>
                        <a:rPr lang="en-GB" sz="1000" dirty="0">
                          <a:effectLst/>
                        </a:rPr>
                        <a:t>Reassessment of dam type to allow overtopping (i.e. concrete dam)</a:t>
                      </a:r>
                    </a:p>
                    <a:p>
                      <a:pPr marL="171450" indent="-171450" fontAlgn="t">
                        <a:buFont typeface="Arial" panose="020B0604020202020204" pitchFamily="34" charset="0"/>
                        <a:buChar char="•"/>
                      </a:pPr>
                      <a:r>
                        <a:rPr lang="en-GB" sz="1000" dirty="0">
                          <a:effectLst/>
                        </a:rPr>
                        <a:t>Adapt concrete mix design to withstand more temperature variations</a:t>
                      </a:r>
                    </a:p>
                    <a:p>
                      <a:pPr marL="171450" indent="-171450" fontAlgn="t">
                        <a:buFont typeface="Arial" panose="020B0604020202020204" pitchFamily="34" charset="0"/>
                        <a:buChar char="•"/>
                      </a:pPr>
                      <a:r>
                        <a:rPr lang="en-GB" sz="1000" dirty="0">
                          <a:effectLst/>
                        </a:rPr>
                        <a:t>Additional slope protection and stabilisation measures</a:t>
                      </a:r>
                    </a:p>
                    <a:p>
                      <a:pPr marL="171450" indent="-171450" fontAlgn="t">
                        <a:buFont typeface="Arial" panose="020B0604020202020204" pitchFamily="34" charset="0"/>
                        <a:buChar char="•"/>
                      </a:pPr>
                      <a:r>
                        <a:rPr lang="en-GB" sz="1000" dirty="0">
                          <a:effectLst/>
                        </a:rPr>
                        <a:t>Installation of variable speed turbines or turbines with higher efficiency for a wide range of discharges</a:t>
                      </a:r>
                    </a:p>
                  </a:txBody>
                  <a:tcPr anchor="ctr"/>
                </a:tc>
                <a:tc>
                  <a:txBody>
                    <a:bodyPr/>
                    <a:lstStyle/>
                    <a:p>
                      <a:pPr marL="171450" indent="-171450" fontAlgn="t">
                        <a:buFont typeface="Arial" panose="020B0604020202020204" pitchFamily="34" charset="0"/>
                        <a:buChar char="•"/>
                      </a:pPr>
                      <a:r>
                        <a:rPr lang="en-GB" sz="1000" dirty="0">
                          <a:effectLst/>
                        </a:rPr>
                        <a:t>Modify management procedures for water storage</a:t>
                      </a:r>
                    </a:p>
                    <a:p>
                      <a:pPr marL="171450" indent="-171450" fontAlgn="t">
                        <a:buFont typeface="Arial" panose="020B0604020202020204" pitchFamily="34" charset="0"/>
                        <a:buChar char="•"/>
                      </a:pPr>
                      <a:r>
                        <a:rPr lang="en-GB" sz="1000" dirty="0">
                          <a:effectLst/>
                        </a:rPr>
                        <a:t>Site plants based on projections of hydrological conditions</a:t>
                      </a:r>
                    </a:p>
                    <a:p>
                      <a:pPr marL="171450" indent="-171450" fontAlgn="t">
                        <a:buFont typeface="Arial" panose="020B0604020202020204" pitchFamily="34" charset="0"/>
                        <a:buChar char="•"/>
                      </a:pPr>
                      <a:r>
                        <a:rPr lang="en-GB" sz="1000" dirty="0">
                          <a:effectLst/>
                        </a:rPr>
                        <a:t>Enhance debris removal</a:t>
                      </a:r>
                    </a:p>
                    <a:p>
                      <a:pPr marL="171450" indent="-171450" fontAlgn="t">
                        <a:buFont typeface="Arial" panose="020B0604020202020204" pitchFamily="34" charset="0"/>
                        <a:buChar char="•"/>
                      </a:pPr>
                      <a:r>
                        <a:rPr lang="en-GB" sz="1000" dirty="0">
                          <a:effectLst/>
                        </a:rPr>
                        <a:t>Demand-side management to reduce water consumption and enhance water re-use</a:t>
                      </a:r>
                    </a:p>
                    <a:p>
                      <a:pPr marL="171450" indent="-171450" fontAlgn="t">
                        <a:buFont typeface="Arial" panose="020B0604020202020204" pitchFamily="34" charset="0"/>
                        <a:buChar char="•"/>
                      </a:pPr>
                      <a:r>
                        <a:rPr lang="en-GB" sz="1000" dirty="0">
                          <a:effectLst/>
                        </a:rPr>
                        <a:t>Creation of regulatory bodies that are mandated to develop and apply improved operating strategies</a:t>
                      </a:r>
                    </a:p>
                  </a:txBody>
                  <a:tcPr anchor="ctr"/>
                </a:tc>
                <a:extLst>
                  <a:ext uri="{0D108BD9-81ED-4DB2-BD59-A6C34878D82A}">
                    <a16:rowId xmlns:a16="http://schemas.microsoft.com/office/drawing/2014/main" val="10002"/>
                  </a:ext>
                </a:extLst>
              </a:tr>
              <a:tr h="708838">
                <a:tc>
                  <a:txBody>
                    <a:bodyPr/>
                    <a:lstStyle/>
                    <a:p>
                      <a:pPr fontAlgn="t"/>
                      <a:r>
                        <a:rPr lang="en-GB" sz="1000">
                          <a:effectLst/>
                        </a:rPr>
                        <a:t>Solar energy</a:t>
                      </a:r>
                    </a:p>
                  </a:txBody>
                  <a:tcPr anchor="ctr"/>
                </a:tc>
                <a:tc>
                  <a:txBody>
                    <a:bodyPr/>
                    <a:lstStyle/>
                    <a:p>
                      <a:pPr marL="171450" indent="-171450" fontAlgn="t">
                        <a:buFont typeface="Arial" panose="020B0604020202020204" pitchFamily="34" charset="0"/>
                        <a:buChar char="•"/>
                      </a:pPr>
                      <a:r>
                        <a:rPr lang="en-GB" sz="1000" dirty="0">
                          <a:effectLst/>
                        </a:rPr>
                        <a:t>Modify surface material for PV panels for improved light diffusion</a:t>
                      </a:r>
                    </a:p>
                    <a:p>
                      <a:pPr marL="171450" indent="-171450" fontAlgn="t">
                        <a:buFont typeface="Arial" panose="020B0604020202020204" pitchFamily="34" charset="0"/>
                        <a:buChar char="•"/>
                      </a:pPr>
                      <a:r>
                        <a:rPr lang="en-GB" sz="1000" dirty="0">
                          <a:effectLst/>
                        </a:rPr>
                        <a:t>Adapt material durability to extreme wind and precipitation</a:t>
                      </a:r>
                    </a:p>
                  </a:txBody>
                  <a:tcPr anchor="ctr"/>
                </a:tc>
                <a:tc>
                  <a:txBody>
                    <a:bodyPr/>
                    <a:lstStyle/>
                    <a:p>
                      <a:pPr marL="171450" indent="-171450" fontAlgn="t">
                        <a:buFont typeface="Arial" panose="020B0604020202020204" pitchFamily="34" charset="0"/>
                        <a:buChar char="•"/>
                      </a:pPr>
                      <a:r>
                        <a:rPr lang="en-GB" sz="1000" dirty="0">
                          <a:effectLst/>
                        </a:rPr>
                        <a:t>Site solar PV panels based on projected changes in cloud cover and air temperature</a:t>
                      </a:r>
                    </a:p>
                    <a:p>
                      <a:pPr marL="171450" indent="-171450" fontAlgn="t">
                        <a:buFont typeface="Arial" panose="020B0604020202020204" pitchFamily="34" charset="0"/>
                        <a:buChar char="•"/>
                      </a:pPr>
                      <a:r>
                        <a:rPr lang="en-GB" sz="1000" dirty="0">
                          <a:effectLst/>
                        </a:rPr>
                        <a:t>Site CSP based on water availability</a:t>
                      </a:r>
                    </a:p>
                    <a:p>
                      <a:pPr marL="171450" indent="-171450" fontAlgn="t">
                        <a:buFont typeface="Arial" panose="020B0604020202020204" pitchFamily="34" charset="0"/>
                        <a:buChar char="•"/>
                      </a:pPr>
                      <a:r>
                        <a:rPr lang="en-GB" sz="1000" dirty="0">
                          <a:effectLst/>
                        </a:rPr>
                        <a:t>Adjust design of buildings with passive and active solar heating</a:t>
                      </a:r>
                    </a:p>
                    <a:p>
                      <a:pPr marL="171450" indent="-171450" fontAlgn="t">
                        <a:buFont typeface="Arial" panose="020B0604020202020204" pitchFamily="34" charset="0"/>
                        <a:buChar char="•"/>
                      </a:pPr>
                      <a:r>
                        <a:rPr lang="en-GB" sz="1000" dirty="0">
                          <a:effectLst/>
                        </a:rPr>
                        <a:t>Demand-side flexibility – enhance the installation of rooftop solar PV</a:t>
                      </a:r>
                    </a:p>
                  </a:txBody>
                  <a:tcPr anchor="ctr"/>
                </a:tc>
                <a:extLst>
                  <a:ext uri="{0D108BD9-81ED-4DB2-BD59-A6C34878D82A}">
                    <a16:rowId xmlns:a16="http://schemas.microsoft.com/office/drawing/2014/main" val="10003"/>
                  </a:ext>
                </a:extLst>
              </a:tr>
            </a:tbl>
          </a:graphicData>
        </a:graphic>
      </p:graphicFrame>
      <p:sp>
        <p:nvSpPr>
          <p:cNvPr id="5" name="Google Shape;167;p13">
            <a:extLst>
              <a:ext uri="{FF2B5EF4-FFF2-40B4-BE49-F238E27FC236}">
                <a16:creationId xmlns:a16="http://schemas.microsoft.com/office/drawing/2014/main" id="{8F7ADB1A-A327-439E-8B33-708C5549C9C0}"/>
              </a:ext>
            </a:extLst>
          </p:cNvPr>
          <p:cNvSpPr txBox="1">
            <a:spLocks/>
          </p:cNvSpPr>
          <p:nvPr/>
        </p:nvSpPr>
        <p:spPr>
          <a:xfrm>
            <a:off x="838200" y="365125"/>
            <a:ext cx="10515600" cy="708763"/>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Helvetica Neue"/>
              <a:buNone/>
              <a:defRPr sz="2800" b="1" i="0" u="none" strike="noStrike" cap="none" baseline="0">
                <a:solidFill>
                  <a:schemeClr val="tx1"/>
                </a:solidFill>
                <a:latin typeface="Arial" panose="020B0604020202020204" pitchFamily="34" charset="0"/>
                <a:ea typeface="Helvetica Neue"/>
                <a:cs typeface="Arial" panose="020B0604020202020204" pitchFamily="34" charset="0"/>
                <a:sym typeface="Helvetica Neue"/>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a:buFont typeface="Calibri"/>
              <a:buNone/>
            </a:pPr>
            <a:r>
              <a:rPr lang="en-GB" dirty="0">
                <a:solidFill>
                  <a:srgbClr val="C00000"/>
                </a:solidFill>
              </a:rPr>
              <a:t>1.1 Introduction to infrastructure risk and resilience</a:t>
            </a:r>
          </a:p>
        </p:txBody>
      </p:sp>
      <p:sp>
        <p:nvSpPr>
          <p:cNvPr id="6" name="TextBox 5">
            <a:extLst>
              <a:ext uri="{FF2B5EF4-FFF2-40B4-BE49-F238E27FC236}">
                <a16:creationId xmlns:a16="http://schemas.microsoft.com/office/drawing/2014/main" id="{B5EF752A-C309-43AF-B653-8DECAE00E329}"/>
              </a:ext>
            </a:extLst>
          </p:cNvPr>
          <p:cNvSpPr txBox="1"/>
          <p:nvPr/>
        </p:nvSpPr>
        <p:spPr>
          <a:xfrm>
            <a:off x="5592127" y="6140044"/>
            <a:ext cx="6094428" cy="184666"/>
          </a:xfrm>
          <a:prstGeom prst="rect">
            <a:avLst/>
          </a:prstGeom>
          <a:noFill/>
        </p:spPr>
        <p:txBody>
          <a:bodyPr wrap="square">
            <a:spAutoFit/>
          </a:bodyPr>
          <a:lstStyle/>
          <a:p>
            <a:pPr algn="r"/>
            <a:r>
              <a:rPr lang="en-GB" sz="600" i="1" dirty="0">
                <a:solidFill>
                  <a:srgbClr val="444444"/>
                </a:solidFill>
                <a:latin typeface="+mn-lt"/>
              </a:rPr>
              <a:t>(Hall et al. 2019)</a:t>
            </a:r>
          </a:p>
        </p:txBody>
      </p:sp>
    </p:spTree>
    <p:extLst>
      <p:ext uri="{BB962C8B-B14F-4D97-AF65-F5344CB8AC3E}">
        <p14:creationId xmlns:p14="http://schemas.microsoft.com/office/powerpoint/2010/main" val="285066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144;p9">
            <a:extLst>
              <a:ext uri="{FF2B5EF4-FFF2-40B4-BE49-F238E27FC236}">
                <a16:creationId xmlns:a16="http://schemas.microsoft.com/office/drawing/2014/main" id="{F7FBCE40-3D9B-410E-A106-13A27E867EF7}"/>
              </a:ext>
            </a:extLst>
          </p:cNvPr>
          <p:cNvGraphicFramePr/>
          <p:nvPr>
            <p:extLst>
              <p:ext uri="{D42A27DB-BD31-4B8C-83A1-F6EECF244321}">
                <p14:modId xmlns:p14="http://schemas.microsoft.com/office/powerpoint/2010/main" val="1896613289"/>
              </p:ext>
            </p:extLst>
          </p:nvPr>
        </p:nvGraphicFramePr>
        <p:xfrm>
          <a:off x="1009292" y="1169881"/>
          <a:ext cx="9613884" cy="5071841"/>
        </p:xfrm>
        <a:graphic>
          <a:graphicData uri="http://schemas.openxmlformats.org/drawingml/2006/table">
            <a:tbl>
              <a:tblPr firstRow="1" bandRow="1">
                <a:tableStyleId>{B8DA472E-C0B5-4FAA-A71B-45BBE6C39A2A}</a:tableStyleId>
              </a:tblPr>
              <a:tblGrid>
                <a:gridCol w="1628170">
                  <a:extLst>
                    <a:ext uri="{9D8B030D-6E8A-4147-A177-3AD203B41FA5}">
                      <a16:colId xmlns:a16="http://schemas.microsoft.com/office/drawing/2014/main" val="20000"/>
                    </a:ext>
                  </a:extLst>
                </a:gridCol>
                <a:gridCol w="2779647">
                  <a:extLst>
                    <a:ext uri="{9D8B030D-6E8A-4147-A177-3AD203B41FA5}">
                      <a16:colId xmlns:a16="http://schemas.microsoft.com/office/drawing/2014/main" val="793984083"/>
                    </a:ext>
                  </a:extLst>
                </a:gridCol>
                <a:gridCol w="5206067">
                  <a:extLst>
                    <a:ext uri="{9D8B030D-6E8A-4147-A177-3AD203B41FA5}">
                      <a16:colId xmlns:a16="http://schemas.microsoft.com/office/drawing/2014/main" val="20001"/>
                    </a:ext>
                  </a:extLst>
                </a:gridCol>
              </a:tblGrid>
              <a:tr h="743681">
                <a:tc>
                  <a:txBody>
                    <a:bodyPr/>
                    <a:lstStyle/>
                    <a:p>
                      <a:pPr algn="ctr"/>
                      <a:r>
                        <a:rPr lang="en-GB" sz="1200" b="1" dirty="0">
                          <a:effectLst/>
                        </a:rPr>
                        <a:t>Energy sub-sector</a:t>
                      </a:r>
                      <a:endParaRPr lang="en-GB" sz="1200" dirty="0">
                        <a:effectLst/>
                      </a:endParaRPr>
                    </a:p>
                  </a:txBody>
                  <a:tcPr anchor="ctr"/>
                </a:tc>
                <a:tc>
                  <a:txBody>
                    <a:bodyPr/>
                    <a:lstStyle/>
                    <a:p>
                      <a:pPr algn="ctr"/>
                      <a:r>
                        <a:rPr lang="en-GB" sz="1200" b="1" dirty="0">
                          <a:effectLst/>
                        </a:rPr>
                        <a:t>Technology and structural measures</a:t>
                      </a:r>
                      <a:endParaRPr lang="en-GB" sz="1200" dirty="0">
                        <a:effectLst/>
                      </a:endParaRPr>
                    </a:p>
                  </a:txBody>
                  <a:tcPr anchor="ctr"/>
                </a:tc>
                <a:tc>
                  <a:txBody>
                    <a:bodyPr/>
                    <a:lstStyle/>
                    <a:p>
                      <a:pPr algn="ctr"/>
                      <a:r>
                        <a:rPr lang="en-GB" sz="1200" b="1" dirty="0">
                          <a:effectLst/>
                        </a:rPr>
                        <a:t>Management and siting measures</a:t>
                      </a:r>
                      <a:endParaRPr lang="en-GB" sz="1200" dirty="0">
                        <a:effectLst/>
                      </a:endParaRPr>
                    </a:p>
                  </a:txBody>
                  <a:tcPr anchor="ctr"/>
                </a:tc>
                <a:extLst>
                  <a:ext uri="{0D108BD9-81ED-4DB2-BD59-A6C34878D82A}">
                    <a16:rowId xmlns:a16="http://schemas.microsoft.com/office/drawing/2014/main" val="10000"/>
                  </a:ext>
                </a:extLst>
              </a:tr>
              <a:tr h="795660">
                <a:tc>
                  <a:txBody>
                    <a:bodyPr/>
                    <a:lstStyle/>
                    <a:p>
                      <a:pPr fontAlgn="t"/>
                      <a:r>
                        <a:rPr lang="en-GB" sz="1000" dirty="0">
                          <a:effectLst/>
                        </a:rPr>
                        <a:t>Wind power</a:t>
                      </a:r>
                    </a:p>
                  </a:txBody>
                  <a:tcPr anchor="ctr"/>
                </a:tc>
                <a:tc>
                  <a:txBody>
                    <a:bodyPr/>
                    <a:lstStyle/>
                    <a:p>
                      <a:pPr marL="171450" indent="-171450" fontAlgn="t">
                        <a:buFont typeface="Arial" panose="020B0604020202020204" pitchFamily="34" charset="0"/>
                        <a:buChar char="•"/>
                      </a:pPr>
                      <a:r>
                        <a:rPr lang="en-GB" sz="1000" dirty="0">
                          <a:effectLst/>
                        </a:rPr>
                        <a:t>Alter turbine design to withstand high winds</a:t>
                      </a:r>
                    </a:p>
                    <a:p>
                      <a:pPr marL="171450" indent="-171450" fontAlgn="t">
                        <a:buFont typeface="Arial" panose="020B0604020202020204" pitchFamily="34" charset="0"/>
                        <a:buChar char="•"/>
                      </a:pPr>
                      <a:r>
                        <a:rPr lang="en-GB" sz="1000" dirty="0">
                          <a:effectLst/>
                        </a:rPr>
                        <a:t>Improve material durability</a:t>
                      </a:r>
                    </a:p>
                    <a:p>
                      <a:pPr marL="171450" indent="-171450" fontAlgn="t">
                        <a:buFont typeface="Arial" panose="020B0604020202020204" pitchFamily="34" charset="0"/>
                        <a:buChar char="•"/>
                      </a:pPr>
                      <a:r>
                        <a:rPr lang="en-GB" sz="1000" dirty="0">
                          <a:effectLst/>
                        </a:rPr>
                        <a:t>Fortify off-shore potential for wind energy</a:t>
                      </a:r>
                    </a:p>
                    <a:p>
                      <a:pPr marL="171450" indent="-171450" fontAlgn="t">
                        <a:buFont typeface="Arial" panose="020B0604020202020204" pitchFamily="34" charset="0"/>
                        <a:buChar char="•"/>
                      </a:pPr>
                      <a:r>
                        <a:rPr lang="en-GB" sz="1000" dirty="0">
                          <a:effectLst/>
                        </a:rPr>
                        <a:t>Taller and larger wind turbines to improve efficiency</a:t>
                      </a:r>
                    </a:p>
                  </a:txBody>
                  <a:tcPr anchor="ctr"/>
                </a:tc>
                <a:tc>
                  <a:txBody>
                    <a:bodyPr/>
                    <a:lstStyle/>
                    <a:p>
                      <a:pPr marL="171450" indent="-171450" fontAlgn="t">
                        <a:buFont typeface="Arial" panose="020B0604020202020204" pitchFamily="34" charset="0"/>
                        <a:buChar char="•"/>
                      </a:pPr>
                      <a:r>
                        <a:rPr lang="en-GB" sz="1000" dirty="0">
                          <a:effectLst/>
                        </a:rPr>
                        <a:t>Site turbines based on projected changes in wind speed and direction, and exposure to extreme weather events</a:t>
                      </a:r>
                    </a:p>
                  </a:txBody>
                  <a:tcPr anchor="ctr"/>
                </a:tc>
                <a:extLst>
                  <a:ext uri="{0D108BD9-81ED-4DB2-BD59-A6C34878D82A}">
                    <a16:rowId xmlns:a16="http://schemas.microsoft.com/office/drawing/2014/main" val="10001"/>
                  </a:ext>
                </a:extLst>
              </a:tr>
              <a:tr h="939140">
                <a:tc>
                  <a:txBody>
                    <a:bodyPr/>
                    <a:lstStyle/>
                    <a:p>
                      <a:pPr fontAlgn="t"/>
                      <a:r>
                        <a:rPr lang="en-GB" sz="1000" dirty="0">
                          <a:effectLst/>
                        </a:rPr>
                        <a:t>Transportation, transmission and distribution (T&amp;D)</a:t>
                      </a:r>
                    </a:p>
                  </a:txBody>
                  <a:tcPr anchor="ctr"/>
                </a:tc>
                <a:tc>
                  <a:txBody>
                    <a:bodyPr/>
                    <a:lstStyle/>
                    <a:p>
                      <a:pPr marL="171450" indent="-171450" fontAlgn="t">
                        <a:buFont typeface="Arial" panose="020B0604020202020204" pitchFamily="34" charset="0"/>
                        <a:buChar char="•"/>
                      </a:pPr>
                      <a:r>
                        <a:rPr lang="en-GB" sz="1000" dirty="0">
                          <a:effectLst/>
                        </a:rPr>
                        <a:t>Increase T&amp;D line capacity and ability to withstand higher snow and ice load</a:t>
                      </a:r>
                    </a:p>
                    <a:p>
                      <a:pPr marL="171450" indent="-171450" fontAlgn="t">
                        <a:buFont typeface="Arial" panose="020B0604020202020204" pitchFamily="34" charset="0"/>
                        <a:buChar char="•"/>
                      </a:pPr>
                      <a:r>
                        <a:rPr lang="en-GB" sz="1000" dirty="0">
                          <a:effectLst/>
                        </a:rPr>
                        <a:t>Modify pipeline materials to be waterproof and able to withstand freeze-thaw cycles</a:t>
                      </a:r>
                    </a:p>
                    <a:p>
                      <a:pPr marL="171450" indent="-171450" fontAlgn="t">
                        <a:buFont typeface="Arial" panose="020B0604020202020204" pitchFamily="34" charset="0"/>
                        <a:buChar char="•"/>
                      </a:pPr>
                      <a:r>
                        <a:rPr lang="en-GB" sz="1000" dirty="0">
                          <a:effectLst/>
                        </a:rPr>
                        <a:t>Replace wooden utility poles with steel poles</a:t>
                      </a:r>
                    </a:p>
                  </a:txBody>
                  <a:tcPr anchor="ctr"/>
                </a:tc>
                <a:tc>
                  <a:txBody>
                    <a:bodyPr/>
                    <a:lstStyle/>
                    <a:p>
                      <a:pPr marL="171450" indent="-171450" fontAlgn="t">
                        <a:buFont typeface="Arial" panose="020B0604020202020204" pitchFamily="34" charset="0"/>
                        <a:buChar char="•"/>
                      </a:pPr>
                      <a:r>
                        <a:rPr lang="en-GB" sz="1000" dirty="0">
                          <a:effectLst/>
                        </a:rPr>
                        <a:t>Place T&amp;D lines underground</a:t>
                      </a:r>
                    </a:p>
                    <a:p>
                      <a:pPr marL="171450" indent="-171450" fontAlgn="t">
                        <a:buFont typeface="Arial" panose="020B0604020202020204" pitchFamily="34" charset="0"/>
                        <a:buChar char="•"/>
                      </a:pPr>
                      <a:r>
                        <a:rPr lang="en-GB" sz="1000" dirty="0">
                          <a:effectLst/>
                        </a:rPr>
                        <a:t>Improve vegetation management around wires</a:t>
                      </a:r>
                    </a:p>
                    <a:p>
                      <a:pPr marL="171450" indent="-171450" fontAlgn="t">
                        <a:buFont typeface="Arial" panose="020B0604020202020204" pitchFamily="34" charset="0"/>
                        <a:buChar char="•"/>
                      </a:pPr>
                      <a:r>
                        <a:rPr lang="en-GB" sz="1000" dirty="0">
                          <a:effectLst/>
                        </a:rPr>
                        <a:t>Site pipelines away from areas of high flood risk, extreme freeze-thaw cycles, and melting permafrost</a:t>
                      </a:r>
                    </a:p>
                  </a:txBody>
                  <a:tcPr anchor="ctr"/>
                </a:tc>
                <a:extLst>
                  <a:ext uri="{0D108BD9-81ED-4DB2-BD59-A6C34878D82A}">
                    <a16:rowId xmlns:a16="http://schemas.microsoft.com/office/drawing/2014/main" val="10002"/>
                  </a:ext>
                </a:extLst>
              </a:tr>
              <a:tr h="1656538">
                <a:tc>
                  <a:txBody>
                    <a:bodyPr/>
                    <a:lstStyle/>
                    <a:p>
                      <a:pPr fontAlgn="t"/>
                      <a:r>
                        <a:rPr lang="en-GB" sz="1000" dirty="0">
                          <a:effectLst/>
                        </a:rPr>
                        <a:t>Ocean energy</a:t>
                      </a:r>
                    </a:p>
                  </a:txBody>
                  <a:tcPr anchor="ctr"/>
                </a:tc>
                <a:tc>
                  <a:txBody>
                    <a:bodyPr/>
                    <a:lstStyle/>
                    <a:p>
                      <a:pPr marL="171450" indent="-171450" fontAlgn="t">
                        <a:buFont typeface="Arial" panose="020B0604020202020204" pitchFamily="34" charset="0"/>
                        <a:buChar char="•"/>
                      </a:pPr>
                      <a:r>
                        <a:rPr lang="en-GB" sz="1000" dirty="0">
                          <a:effectLst/>
                        </a:rPr>
                        <a:t>Combination of offshore wind power plants with wave or tidal energy production</a:t>
                      </a:r>
                    </a:p>
                    <a:p>
                      <a:pPr marL="171450" indent="-171450" fontAlgn="t">
                        <a:buFont typeface="Arial" panose="020B0604020202020204" pitchFamily="34" charset="0"/>
                        <a:buChar char="•"/>
                      </a:pPr>
                      <a:r>
                        <a:rPr lang="en-GB" sz="1000" dirty="0">
                          <a:effectLst/>
                        </a:rPr>
                        <a:t>Continuous development of wave, ocean current and ocean thermal energy production potential</a:t>
                      </a:r>
                    </a:p>
                    <a:p>
                      <a:pPr marL="171450" indent="-171450" fontAlgn="t">
                        <a:buFont typeface="Arial" panose="020B0604020202020204" pitchFamily="34" charset="0"/>
                        <a:buChar char="•"/>
                      </a:pPr>
                      <a:r>
                        <a:rPr lang="en-GB" sz="1000" dirty="0">
                          <a:effectLst/>
                        </a:rPr>
                        <a:t>Development of offshore tidal lagoons</a:t>
                      </a:r>
                    </a:p>
                    <a:p>
                      <a:pPr marL="171450" indent="-171450" fontAlgn="t">
                        <a:buFont typeface="Arial" panose="020B0604020202020204" pitchFamily="34" charset="0"/>
                        <a:buChar char="•"/>
                      </a:pPr>
                      <a:r>
                        <a:rPr lang="en-GB" sz="1000" dirty="0">
                          <a:effectLst/>
                        </a:rPr>
                        <a:t>Turbine efficiency improvements in bi-directional flows for tidal energy production</a:t>
                      </a:r>
                    </a:p>
                    <a:p>
                      <a:pPr marL="171450" indent="-171450" fontAlgn="t">
                        <a:buFont typeface="Arial" panose="020B0604020202020204" pitchFamily="34" charset="0"/>
                        <a:buChar char="•"/>
                      </a:pPr>
                      <a:r>
                        <a:rPr lang="en-GB" sz="1000" dirty="0">
                          <a:effectLst/>
                        </a:rPr>
                        <a:t>Installation of variable speed turbines or turbines with higher efficiency for a wide range of flows</a:t>
                      </a:r>
                    </a:p>
                  </a:txBody>
                  <a:tcPr anchor="ctr"/>
                </a:tc>
                <a:tc>
                  <a:txBody>
                    <a:bodyPr/>
                    <a:lstStyle/>
                    <a:p>
                      <a:pPr marL="171450" indent="-171450" fontAlgn="t">
                        <a:buFont typeface="Arial" panose="020B0604020202020204" pitchFamily="34" charset="0"/>
                        <a:buChar char="•"/>
                      </a:pPr>
                      <a:r>
                        <a:rPr lang="en-GB" sz="1000" dirty="0">
                          <a:effectLst/>
                        </a:rPr>
                        <a:t>A comprehensive set of policies is required to encourage investments in ocean energy</a:t>
                      </a:r>
                    </a:p>
                  </a:txBody>
                  <a:tcPr anchor="ctr"/>
                </a:tc>
                <a:extLst>
                  <a:ext uri="{0D108BD9-81ED-4DB2-BD59-A6C34878D82A}">
                    <a16:rowId xmlns:a16="http://schemas.microsoft.com/office/drawing/2014/main" val="10003"/>
                  </a:ext>
                </a:extLst>
              </a:tr>
              <a:tr h="452211">
                <a:tc>
                  <a:txBody>
                    <a:bodyPr/>
                    <a:lstStyle/>
                    <a:p>
                      <a:pPr fontAlgn="t"/>
                      <a:r>
                        <a:rPr lang="en-GB" sz="1000" dirty="0">
                          <a:effectLst/>
                        </a:rPr>
                        <a:t>Hydrogen production</a:t>
                      </a:r>
                    </a:p>
                  </a:txBody>
                  <a:tcPr anchor="ctr"/>
                </a:tc>
                <a:tc>
                  <a:txBody>
                    <a:bodyPr/>
                    <a:lstStyle/>
                    <a:p>
                      <a:pPr marL="171450" indent="-171450" fontAlgn="t">
                        <a:buFont typeface="Arial" panose="020B0604020202020204" pitchFamily="34" charset="0"/>
                        <a:buChar char="•"/>
                      </a:pPr>
                      <a:r>
                        <a:rPr lang="en-GB" sz="1000" dirty="0">
                          <a:effectLst/>
                        </a:rPr>
                        <a:t>Link together with other energy sources, to compensate when energy production is low</a:t>
                      </a:r>
                    </a:p>
                  </a:txBody>
                  <a:tcPr anchor="ctr"/>
                </a:tc>
                <a:tc>
                  <a:txBody>
                    <a:bodyPr/>
                    <a:lstStyle/>
                    <a:p>
                      <a:pPr marL="171450" indent="-171450" fontAlgn="t">
                        <a:buFont typeface="Arial" panose="020B0604020202020204" pitchFamily="34" charset="0"/>
                        <a:buChar char="•"/>
                      </a:pPr>
                      <a:r>
                        <a:rPr lang="en-GB" sz="1000" dirty="0">
                          <a:effectLst/>
                        </a:rPr>
                        <a:t>A comprehensive set of policies is required to encourage private investments in hydrogen</a:t>
                      </a:r>
                    </a:p>
                    <a:p>
                      <a:pPr marL="171450" indent="-171450" fontAlgn="t">
                        <a:buFont typeface="Arial" panose="020B0604020202020204" pitchFamily="34" charset="0"/>
                        <a:buChar char="•"/>
                      </a:pPr>
                      <a:r>
                        <a:rPr lang="en-GB" sz="1000" dirty="0">
                          <a:effectLst/>
                        </a:rPr>
                        <a:t>Large scale storage requirements in salt caverns or storage tanks</a:t>
                      </a:r>
                    </a:p>
                  </a:txBody>
                  <a:tcPr anchor="ctr"/>
                </a:tc>
                <a:extLst>
                  <a:ext uri="{0D108BD9-81ED-4DB2-BD59-A6C34878D82A}">
                    <a16:rowId xmlns:a16="http://schemas.microsoft.com/office/drawing/2014/main" val="4100325496"/>
                  </a:ext>
                </a:extLst>
              </a:tr>
            </a:tbl>
          </a:graphicData>
        </a:graphic>
      </p:graphicFrame>
      <p:sp>
        <p:nvSpPr>
          <p:cNvPr id="5" name="Google Shape;167;p13">
            <a:extLst>
              <a:ext uri="{FF2B5EF4-FFF2-40B4-BE49-F238E27FC236}">
                <a16:creationId xmlns:a16="http://schemas.microsoft.com/office/drawing/2014/main" id="{0233F05E-B5EB-4BCD-8323-9D9C0041FD53}"/>
              </a:ext>
            </a:extLst>
          </p:cNvPr>
          <p:cNvSpPr txBox="1">
            <a:spLocks/>
          </p:cNvSpPr>
          <p:nvPr/>
        </p:nvSpPr>
        <p:spPr>
          <a:xfrm>
            <a:off x="838200" y="365125"/>
            <a:ext cx="10515600" cy="708763"/>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Helvetica Neue"/>
              <a:buNone/>
              <a:defRPr sz="2800" b="1" i="0" u="none" strike="noStrike" cap="none" baseline="0">
                <a:solidFill>
                  <a:schemeClr val="tx1"/>
                </a:solidFill>
                <a:latin typeface="Arial" panose="020B0604020202020204" pitchFamily="34" charset="0"/>
                <a:ea typeface="Helvetica Neue"/>
                <a:cs typeface="Arial" panose="020B0604020202020204" pitchFamily="34" charset="0"/>
                <a:sym typeface="Helvetica Neue"/>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a:buFont typeface="Calibri"/>
              <a:buNone/>
            </a:pPr>
            <a:r>
              <a:rPr lang="en-GB" dirty="0">
                <a:solidFill>
                  <a:srgbClr val="C00000"/>
                </a:solidFill>
              </a:rPr>
              <a:t>1.1 Introduction to infrastructure risk and resilience</a:t>
            </a:r>
          </a:p>
        </p:txBody>
      </p:sp>
      <p:sp>
        <p:nvSpPr>
          <p:cNvPr id="6" name="TextBox 5">
            <a:extLst>
              <a:ext uri="{FF2B5EF4-FFF2-40B4-BE49-F238E27FC236}">
                <a16:creationId xmlns:a16="http://schemas.microsoft.com/office/drawing/2014/main" id="{66DB8373-A2B0-41A2-A3DE-23DAECD73066}"/>
              </a:ext>
            </a:extLst>
          </p:cNvPr>
          <p:cNvSpPr txBox="1"/>
          <p:nvPr/>
        </p:nvSpPr>
        <p:spPr>
          <a:xfrm>
            <a:off x="5571756" y="6104215"/>
            <a:ext cx="6094428" cy="184666"/>
          </a:xfrm>
          <a:prstGeom prst="rect">
            <a:avLst/>
          </a:prstGeom>
          <a:noFill/>
        </p:spPr>
        <p:txBody>
          <a:bodyPr wrap="square">
            <a:spAutoFit/>
          </a:bodyPr>
          <a:lstStyle/>
          <a:p>
            <a:pPr algn="r"/>
            <a:r>
              <a:rPr lang="en-GB" sz="600" i="1" dirty="0">
                <a:solidFill>
                  <a:srgbClr val="444444"/>
                </a:solidFill>
                <a:latin typeface="+mn-lt"/>
              </a:rPr>
              <a:t>(Hall et al. 2019)</a:t>
            </a:r>
          </a:p>
        </p:txBody>
      </p:sp>
    </p:spTree>
    <p:extLst>
      <p:ext uri="{BB962C8B-B14F-4D97-AF65-F5344CB8AC3E}">
        <p14:creationId xmlns:p14="http://schemas.microsoft.com/office/powerpoint/2010/main" val="434239094"/>
      </p:ext>
    </p:extLst>
  </p:cSld>
  <p:clrMapOvr>
    <a:masterClrMapping/>
  </p:clrMapOvr>
</p:sld>
</file>

<file path=ppt/theme/theme1.xml><?xml version="1.0" encoding="utf-8"?>
<a:theme xmlns:a="http://schemas.openxmlformats.org/drawingml/2006/main" name="flatpack_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_1_NISMOD" id="{1EBE313A-64C4-4C14-ACFB-CBFA29B07928}" vid="{58A95B5A-0313-4650-B487-9F623A786C3D}"/>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_1_NISMOD" id="{1EBE313A-64C4-4C14-ACFB-CBFA29B07928}" vid="{199923A5-303C-4D76-8EB6-85814EDE074B}"/>
    </a:ext>
  </a:extLst>
</a:theme>
</file>

<file path=ppt/theme/theme3.xml><?xml version="1.0" encoding="utf-8"?>
<a:theme xmlns:a="http://schemas.openxmlformats.org/drawingml/2006/main" name="1_flatpack_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_1_NISMOD" id="{1EBE313A-64C4-4C14-ACFB-CBFA29B07928}" vid="{58A95B5A-0313-4650-B487-9F623A786C3D}"/>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_1_NISMOD" id="{1EBE313A-64C4-4C14-ACFB-CBFA29B07928}" vid="{199923A5-303C-4D76-8EB6-85814EDE074B}"/>
    </a:ext>
  </a:extLst>
</a:theme>
</file>

<file path=ppt/theme/theme5.xml><?xml version="1.0" encoding="utf-8"?>
<a:theme xmlns:a="http://schemas.openxmlformats.org/drawingml/2006/main" name="2_flatpack_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_1_NISMOD" id="{1EBE313A-64C4-4C14-ACFB-CBFA29B07928}" vid="{58A95B5A-0313-4650-B487-9F623A786C3D}"/>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_1_NISMOD" id="{1EBE313A-64C4-4C14-ACFB-CBFA29B07928}" vid="{199923A5-303C-4D76-8EB6-85814EDE074B}"/>
    </a:ext>
  </a:extLst>
</a:theme>
</file>

<file path=ppt/theme/theme7.xml><?xml version="1.0" encoding="utf-8"?>
<a:theme xmlns:a="http://schemas.openxmlformats.org/drawingml/2006/main" name="3_flatpack_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latpack_template" id="{C87111FB-B5E1-4DCC-AADF-40F3C2EA32C1}" vid="{BAD67034-6B46-4EA7-A586-C022F73BF53E}"/>
    </a:ext>
  </a:extLst>
</a:theme>
</file>

<file path=ppt/theme/theme8.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9f35b40-b313-45d5-84e3-56de909f702b">
      <Terms xmlns="http://schemas.microsoft.com/office/infopath/2007/PartnerControls"/>
    </lcf76f155ced4ddcb4097134ff3c332f>
    <TaxCatchAll xmlns="3f55d22f-630c-4924-ac9c-b86be3e1d73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03739A705A62B43BBDEBDF200A36E2F" ma:contentTypeVersion="15" ma:contentTypeDescription="Create a new document." ma:contentTypeScope="" ma:versionID="a94c1e185e5c71dae87766be99cfdc4f">
  <xsd:schema xmlns:xsd="http://www.w3.org/2001/XMLSchema" xmlns:xs="http://www.w3.org/2001/XMLSchema" xmlns:p="http://schemas.microsoft.com/office/2006/metadata/properties" xmlns:ns2="99f35b40-b313-45d5-84e3-56de909f702b" xmlns:ns3="3f55d22f-630c-4924-ac9c-b86be3e1d73b" targetNamespace="http://schemas.microsoft.com/office/2006/metadata/properties" ma:root="true" ma:fieldsID="6548bad7f463a81141e3cce9678623f4" ns2:_="" ns3:_="">
    <xsd:import namespace="99f35b40-b313-45d5-84e3-56de909f702b"/>
    <xsd:import namespace="3f55d22f-630c-4924-ac9c-b86be3e1d73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ObjectDetectorVersions" minOccurs="0"/>
                <xsd:element ref="ns2:MediaServiceSearchProperties"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f35b40-b313-45d5-84e3-56de909f70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eeb44a9-b924-44d0-8ed9-f8b504a4bac6"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f55d22f-630c-4924-ac9c-b86be3e1d73b"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b1e2176-f776-4a0d-995a-6aa78e61244a}" ma:internalName="TaxCatchAll" ma:showField="CatchAllData" ma:web="3f55d22f-630c-4924-ac9c-b86be3e1d7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1DDE83-2ED0-4567-A669-A16A212F164D}">
  <ds:schemaRefs>
    <ds:schemaRef ds:uri="http://schemas.microsoft.com/office/2006/metadata/properties"/>
    <ds:schemaRef ds:uri="http://schemas.microsoft.com/office/2006/documentManagement/types"/>
    <ds:schemaRef ds:uri="http://schemas.microsoft.com/office/infopath/2007/PartnerControls"/>
    <ds:schemaRef ds:uri="http://purl.org/dc/dcmitype/"/>
    <ds:schemaRef ds:uri="3f55d22f-630c-4924-ac9c-b86be3e1d73b"/>
    <ds:schemaRef ds:uri="99f35b40-b313-45d5-84e3-56de909f702b"/>
    <ds:schemaRef ds:uri="http://purl.org/dc/terms/"/>
    <ds:schemaRef ds:uri="http://schemas.openxmlformats.org/package/2006/metadata/core-properties"/>
    <ds:schemaRef ds:uri="http://www.w3.org/XML/1998/namespace"/>
    <ds:schemaRef ds:uri="http://purl.org/dc/elements/1.1/"/>
  </ds:schemaRefs>
</ds:datastoreItem>
</file>

<file path=customXml/itemProps2.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3.xml><?xml version="1.0" encoding="utf-8"?>
<ds:datastoreItem xmlns:ds="http://schemas.openxmlformats.org/officeDocument/2006/customXml" ds:itemID="{06405FFA-D452-4730-9047-C5C7510B42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f35b40-b313-45d5-84e3-56de909f702b"/>
    <ds:schemaRef ds:uri="3f55d22f-630c-4924-ac9c-b86be3e1d7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flatpack_template</Template>
  <TotalTime>6650</TotalTime>
  <Words>7383</Words>
  <Application>Microsoft Office PowerPoint</Application>
  <PresentationFormat>Widescreen</PresentationFormat>
  <Paragraphs>694</Paragraphs>
  <Slides>52</Slides>
  <Notes>47</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52</vt:i4>
      </vt:variant>
    </vt:vector>
  </HeadingPairs>
  <TitlesOfParts>
    <vt:vector size="69" baseType="lpstr">
      <vt:lpstr>Arial</vt:lpstr>
      <vt:lpstr>Calibri</vt:lpstr>
      <vt:lpstr>Calibri Light</vt:lpstr>
      <vt:lpstr>Cambria Math</vt:lpstr>
      <vt:lpstr>Helvetica Neue</vt:lpstr>
      <vt:lpstr>Open Sans</vt:lpstr>
      <vt:lpstr>Open Sans ExtraBold</vt:lpstr>
      <vt:lpstr>Open Sans Light</vt:lpstr>
      <vt:lpstr>Roboto</vt:lpstr>
      <vt:lpstr>Wingdings</vt:lpstr>
      <vt:lpstr>flatpack_template</vt:lpstr>
      <vt:lpstr>1_Office Theme</vt:lpstr>
      <vt:lpstr>1_flatpack_template</vt:lpstr>
      <vt:lpstr>2_Office Theme</vt:lpstr>
      <vt:lpstr>2_flatpack_template</vt:lpstr>
      <vt:lpstr>3_Office Theme</vt:lpstr>
      <vt:lpstr>3_flatpack_template</vt:lpstr>
      <vt:lpstr>Lecture 1: Introduction to climate hazard impacts on infrastructure systems</vt:lpstr>
      <vt:lpstr>Learning Outcomes</vt:lpstr>
      <vt:lpstr>1.1 Introduction to infrastructure risk and resilience</vt:lpstr>
      <vt:lpstr>1.1 Introduction to infrastructure risk and resilience</vt:lpstr>
      <vt:lpstr>PowerPoint Presentation</vt:lpstr>
      <vt:lpstr>1.1 Introduction to infrastructure risk and resilience</vt:lpstr>
      <vt:lpstr>1.1 Introduction to infrastructure risk and resilience</vt:lpstr>
      <vt:lpstr>PowerPoint Presentation</vt:lpstr>
      <vt:lpstr>PowerPoint Presentation</vt:lpstr>
      <vt:lpstr>1.1 Introduction to infrastructure risk and resilience</vt:lpstr>
      <vt:lpstr>1.1 Introduction to infrastructure risk and resilience</vt:lpstr>
      <vt:lpstr>1.1 Introduction to infrastructure risk and resilience</vt:lpstr>
      <vt:lpstr>1.2 Key concepts and definitions</vt:lpstr>
      <vt:lpstr>1.2 Key concepts and definitions</vt:lpstr>
      <vt:lpstr>1.2 Key concepts and definitions</vt:lpstr>
      <vt:lpstr>1.2 Key concepts and definitions</vt:lpstr>
      <vt:lpstr>1.2 Key concepts and definitions</vt:lpstr>
      <vt:lpstr>PowerPoint Presentation</vt:lpstr>
      <vt:lpstr>1.2 Key concepts and definitions</vt:lpstr>
      <vt:lpstr>1.2 Key concepts and definitions</vt:lpstr>
      <vt:lpstr>1.2 Key concepts and definitions</vt:lpstr>
      <vt:lpstr>1.2 Key concepts and definitions</vt:lpstr>
      <vt:lpstr>1.2 Key concepts and definitions</vt:lpstr>
      <vt:lpstr>1.2 Key concepts and definitions</vt:lpstr>
      <vt:lpstr>1.3  Characterising hazards and risk calculations for infrastructure networks</vt:lpstr>
      <vt:lpstr>1.3  Characterising hazards and risk calculations for infrastructure networks</vt:lpstr>
      <vt:lpstr>1.3  Characterising hazards and risk calculations for infrastructure networks</vt:lpstr>
      <vt:lpstr>1.3  Characterising hazards and risk calculations for infrastructure networks</vt:lpstr>
      <vt:lpstr>1.3  Characterising hazards and risk calculations for infrastructure networks</vt:lpstr>
      <vt:lpstr>1.3  Characterising hazards and risk calculations for infrastructure networks</vt:lpstr>
      <vt:lpstr>1.3  Characterising hazards and risk calculations for infrastructure networks</vt:lpstr>
      <vt:lpstr>1.3  Characterising hazards and risk calculations for infrastructure networks</vt:lpstr>
      <vt:lpstr>1.3  Characterising hazards and risk calculations for infrastructure networks</vt:lpstr>
      <vt:lpstr>1.3  Characterising hazards and risk calculations for infrastructure networks</vt:lpstr>
      <vt:lpstr>1.3  Characterising hazards and risk calculations for infrastructure networks</vt:lpstr>
      <vt:lpstr>1.3  Characterising hazards and risk calculations for infrastructure networks</vt:lpstr>
      <vt:lpstr>1.3  Characterising hazards and risk calculations for infrastructure networks</vt:lpstr>
      <vt:lpstr>1.4  Hazard exposure and vulnerability analysis in practice for high-level decision-making</vt:lpstr>
      <vt:lpstr>1.4  Hazard exposure and vulnerability analysis in practice for high-level decision-making</vt:lpstr>
      <vt:lpstr>1.4  Hazard exposure and vulnerability analysis in practice for high-level decision-making</vt:lpstr>
      <vt:lpstr>1.4  Hazard exposure and vulnerability analysis in practice for high-level decision-making</vt:lpstr>
      <vt:lpstr>1.4  Hazard exposure and vulnerability analysis in practice for high-level decision-making</vt:lpstr>
      <vt:lpstr>1.4  Hazard exposure and vulnerability analysis in practice for high-level decision-making</vt:lpstr>
      <vt:lpstr>1.4  Hazard exposure and vulnerability analysis in practice for high-level decision-making</vt:lpstr>
      <vt:lpstr>1.4  Hazard exposure and vulnerability analysis in practice for high-level decision-making</vt:lpstr>
      <vt:lpstr>1.4  Hazard exposure and vulnerability analysis in practice for high-level decision-making</vt:lpstr>
      <vt:lpstr>1.4  Hazard exposure and vulnerability analysis in practice for high-level decision-making</vt:lpstr>
      <vt:lpstr>1.4  Hazard exposure and vulnerability analysis in practice for high-level decision-making</vt:lpstr>
      <vt:lpstr>1.4  Hazard exposure and vulnerability analysis in practice for high-level decision-making</vt:lpstr>
      <vt:lpstr>1.4  Hazard exposure and vulnerability analysis in practice for high-level decision-making</vt:lpstr>
      <vt:lpstr>1.4  Hazard exposure and vulnerability analysis in practice for high-level decision-making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Silvia Colombo</cp:lastModifiedBy>
  <cp:revision>107</cp:revision>
  <dcterms:created xsi:type="dcterms:W3CDTF">2019-06-09T10:25:43Z</dcterms:created>
  <dcterms:modified xsi:type="dcterms:W3CDTF">2026-01-12T17:03:47Z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0x010100C03739A705A62B43BBDEBDF200A36E2F</vt:lpwstr>
  </property>
  <property fmtid="{D5CDD505-2E9C-101B-9397-08002B2CF9AE}" pid="3" name="MediaServiceImageTags">
    <vt:lpwstr/>
  </property>
</Properties>
</file>