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79" r:id="rId2"/>
  </p:sldMasterIdLst>
  <p:notesMasterIdLst>
    <p:notesMasterId r:id="rId29"/>
  </p:notesMasterIdLst>
  <p:sldIdLst>
    <p:sldId id="266" r:id="rId3"/>
    <p:sldId id="278" r:id="rId4"/>
    <p:sldId id="494" r:id="rId5"/>
    <p:sldId id="493" r:id="rId6"/>
    <p:sldId id="492" r:id="rId7"/>
    <p:sldId id="491" r:id="rId8"/>
    <p:sldId id="490" r:id="rId9"/>
    <p:sldId id="489" r:id="rId10"/>
    <p:sldId id="488" r:id="rId11"/>
    <p:sldId id="487" r:id="rId12"/>
    <p:sldId id="486" r:id="rId13"/>
    <p:sldId id="485" r:id="rId14"/>
    <p:sldId id="495" r:id="rId15"/>
    <p:sldId id="496" r:id="rId16"/>
    <p:sldId id="484" r:id="rId17"/>
    <p:sldId id="483" r:id="rId18"/>
    <p:sldId id="482" r:id="rId19"/>
    <p:sldId id="481" r:id="rId20"/>
    <p:sldId id="480" r:id="rId21"/>
    <p:sldId id="497" r:id="rId22"/>
    <p:sldId id="479" r:id="rId23"/>
    <p:sldId id="478" r:id="rId24"/>
    <p:sldId id="477" r:id="rId25"/>
    <p:sldId id="498" r:id="rId26"/>
    <p:sldId id="499" r:id="rId27"/>
    <p:sldId id="26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18AB5A-6F4D-C013-B60E-F6D4411BBCAF}" name="Alemayehu Woldeamanuel" initials="AW" userId="S::alemayehu.agizew@wri.org::29d2db0c-a888-4ede-9837-5755a0962163" providerId="AD"/>
  <p188:author id="{A7EC59EB-5659-9C7D-C2DE-A13A2EF1F2EF}" name="Dimitrios Mentis" initials="DM" userId="S::dimitrios.mentis.5@wri.org::7d8dbe01-18cf-4f50-88d7-705f50a3f0a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69E08C-9758-B89A-A8EC-92D9EEA263C0}" v="302" dt="2026-01-15T05:30:40.081"/>
    <p1510:client id="{E9ED0B7A-D7F6-2ED8-CA42-391056A1EA1B}" v="93" dt="2026-01-15T06:07:57.7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859" autoAdjust="0"/>
  </p:normalViewPr>
  <p:slideViewPr>
    <p:cSldViewPr snapToGrid="0">
      <p:cViewPr varScale="1">
        <p:scale>
          <a:sx n="48" d="100"/>
          <a:sy n="48" d="100"/>
        </p:scale>
        <p:origin x="13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mitrios Mentis" userId="S::dimitrios.mentis.5@wri.org::7d8dbe01-18cf-4f50-88d7-705f50a3f0a3" providerId="AD" clId="Web-{2E9CEF72-D94B-7D73-DD71-E8248F0F7CBB}"/>
    <pc:docChg chg="mod">
      <pc:chgData name="Dimitrios Mentis" userId="S::dimitrios.mentis.5@wri.org::7d8dbe01-18cf-4f50-88d7-705f50a3f0a3" providerId="AD" clId="Web-{2E9CEF72-D94B-7D73-DD71-E8248F0F7CBB}" dt="2026-01-05T11:44:18.030" v="0"/>
      <pc:docMkLst>
        <pc:docMk/>
      </pc:docMkLst>
    </pc:docChg>
  </pc:docChgLst>
  <pc:docChgLst>
    <pc:chgData name="Alemayehu Woldeamanuel" userId="S::alemayehu.agizew@wri.org::29d2db0c-a888-4ede-9837-5755a0962163" providerId="AD" clId="Web-{AF69E08C-9758-B89A-A8EC-92D9EEA263C0}"/>
    <pc:docChg chg="mod addSld modSld sldOrd">
      <pc:chgData name="Alemayehu Woldeamanuel" userId="S::alemayehu.agizew@wri.org::29d2db0c-a888-4ede-9837-5755a0962163" providerId="AD" clId="Web-{AF69E08C-9758-B89A-A8EC-92D9EEA263C0}" dt="2026-01-15T05:30:40.081" v="244"/>
      <pc:docMkLst>
        <pc:docMk/>
      </pc:docMkLst>
      <pc:sldChg chg="addSp modSp">
        <pc:chgData name="Alemayehu Woldeamanuel" userId="S::alemayehu.agizew@wri.org::29d2db0c-a888-4ede-9837-5755a0962163" providerId="AD" clId="Web-{AF69E08C-9758-B89A-A8EC-92D9EEA263C0}" dt="2026-01-15T05:25:55.855" v="220" actId="1076"/>
        <pc:sldMkLst>
          <pc:docMk/>
          <pc:sldMk cId="311633067" sldId="477"/>
        </pc:sldMkLst>
        <pc:spChg chg="add mod">
          <ac:chgData name="Alemayehu Woldeamanuel" userId="S::alemayehu.agizew@wri.org::29d2db0c-a888-4ede-9837-5755a0962163" providerId="AD" clId="Web-{AF69E08C-9758-B89A-A8EC-92D9EEA263C0}" dt="2026-01-15T05:25:55.855" v="220" actId="1076"/>
          <ac:spMkLst>
            <pc:docMk/>
            <pc:sldMk cId="311633067" sldId="477"/>
            <ac:spMk id="5" creationId="{84275079-18BD-FC25-99FA-5DE031480B98}"/>
          </ac:spMkLst>
        </pc:spChg>
        <pc:picChg chg="mod">
          <ac:chgData name="Alemayehu Woldeamanuel" userId="S::alemayehu.agizew@wri.org::29d2db0c-a888-4ede-9837-5755a0962163" providerId="AD" clId="Web-{AF69E08C-9758-B89A-A8EC-92D9EEA263C0}" dt="2026-01-15T05:25:50.292" v="219" actId="1076"/>
          <ac:picMkLst>
            <pc:docMk/>
            <pc:sldMk cId="311633067" sldId="477"/>
            <ac:picMk id="3" creationId="{9D6324AE-5FAD-DA5D-4FDA-7FFE80EF72AB}"/>
          </ac:picMkLst>
        </pc:picChg>
      </pc:sldChg>
      <pc:sldChg chg="ord">
        <pc:chgData name="Alemayehu Woldeamanuel" userId="S::alemayehu.agizew@wri.org::29d2db0c-a888-4ede-9837-5755a0962163" providerId="AD" clId="Web-{AF69E08C-9758-B89A-A8EC-92D9EEA263C0}" dt="2026-01-15T05:17:15.095" v="164"/>
        <pc:sldMkLst>
          <pc:docMk/>
          <pc:sldMk cId="1190889126" sldId="486"/>
        </pc:sldMkLst>
      </pc:sldChg>
      <pc:sldChg chg="addSp delSp modSp add ord replId">
        <pc:chgData name="Alemayehu Woldeamanuel" userId="S::alemayehu.agizew@wri.org::29d2db0c-a888-4ede-9837-5755a0962163" providerId="AD" clId="Web-{AF69E08C-9758-B89A-A8EC-92D9EEA263C0}" dt="2026-01-15T05:17:42.799" v="165"/>
        <pc:sldMkLst>
          <pc:docMk/>
          <pc:sldMk cId="298043970" sldId="495"/>
        </pc:sldMkLst>
        <pc:spChg chg="del mod">
          <ac:chgData name="Alemayehu Woldeamanuel" userId="S::alemayehu.agizew@wri.org::29d2db0c-a888-4ede-9837-5755a0962163" providerId="AD" clId="Web-{AF69E08C-9758-B89A-A8EC-92D9EEA263C0}" dt="2026-01-15T05:01:33.587" v="19"/>
          <ac:spMkLst>
            <pc:docMk/>
            <pc:sldMk cId="298043970" sldId="495"/>
            <ac:spMk id="3" creationId="{F77BB93D-5439-E986-4791-F9F32B8B3E85}"/>
          </ac:spMkLst>
        </pc:spChg>
        <pc:spChg chg="mod">
          <ac:chgData name="Alemayehu Woldeamanuel" userId="S::alemayehu.agizew@wri.org::29d2db0c-a888-4ede-9837-5755a0962163" providerId="AD" clId="Web-{AF69E08C-9758-B89A-A8EC-92D9EEA263C0}" dt="2026-01-15T05:05:18.780" v="53" actId="14100"/>
          <ac:spMkLst>
            <pc:docMk/>
            <pc:sldMk cId="298043970" sldId="495"/>
            <ac:spMk id="4" creationId="{1F7F26CE-0C63-FBEA-CB95-C47BCCF644A0}"/>
          </ac:spMkLst>
        </pc:spChg>
        <pc:spChg chg="mod">
          <ac:chgData name="Alemayehu Woldeamanuel" userId="S::alemayehu.agizew@wri.org::29d2db0c-a888-4ede-9837-5755a0962163" providerId="AD" clId="Web-{AF69E08C-9758-B89A-A8EC-92D9EEA263C0}" dt="2026-01-15T05:05:36.969" v="54" actId="1076"/>
          <ac:spMkLst>
            <pc:docMk/>
            <pc:sldMk cId="298043970" sldId="495"/>
            <ac:spMk id="7" creationId="{AC340B29-21F5-F4AD-1391-17D84E176232}"/>
          </ac:spMkLst>
        </pc:spChg>
        <pc:spChg chg="add mod">
          <ac:chgData name="Alemayehu Woldeamanuel" userId="S::alemayehu.agizew@wri.org::29d2db0c-a888-4ede-9837-5755a0962163" providerId="AD" clId="Web-{AF69E08C-9758-B89A-A8EC-92D9EEA263C0}" dt="2026-01-15T05:15:44.983" v="152" actId="1076"/>
          <ac:spMkLst>
            <pc:docMk/>
            <pc:sldMk cId="298043970" sldId="495"/>
            <ac:spMk id="22" creationId="{61012420-A242-3433-57BD-04F848CB6C52}"/>
          </ac:spMkLst>
        </pc:spChg>
        <pc:graphicFrameChg chg="add mod modGraphic">
          <ac:chgData name="Alemayehu Woldeamanuel" userId="S::alemayehu.agizew@wri.org::29d2db0c-a888-4ede-9837-5755a0962163" providerId="AD" clId="Web-{AF69E08C-9758-B89A-A8EC-92D9EEA263C0}" dt="2026-01-15T05:12:37.692" v="127" actId="1076"/>
          <ac:graphicFrameMkLst>
            <pc:docMk/>
            <pc:sldMk cId="298043970" sldId="495"/>
            <ac:graphicFrameMk id="5" creationId="{0073D38B-BD3B-9470-0D28-6FD4910A1FEC}"/>
          </ac:graphicFrameMkLst>
        </pc:graphicFrameChg>
        <pc:graphicFrameChg chg="add mod modGraphic">
          <ac:chgData name="Alemayehu Woldeamanuel" userId="S::alemayehu.agizew@wri.org::29d2db0c-a888-4ede-9837-5755a0962163" providerId="AD" clId="Web-{AF69E08C-9758-B89A-A8EC-92D9EEA263C0}" dt="2026-01-15T05:16:43.391" v="162" actId="1076"/>
          <ac:graphicFrameMkLst>
            <pc:docMk/>
            <pc:sldMk cId="298043970" sldId="495"/>
            <ac:graphicFrameMk id="10" creationId="{931E20D2-08C8-0BA7-2094-7CAA4D8AD351}"/>
          </ac:graphicFrameMkLst>
        </pc:graphicFrameChg>
        <pc:graphicFrameChg chg="add mod modGraphic">
          <ac:chgData name="Alemayehu Woldeamanuel" userId="S::alemayehu.agizew@wri.org::29d2db0c-a888-4ede-9837-5755a0962163" providerId="AD" clId="Web-{AF69E08C-9758-B89A-A8EC-92D9EEA263C0}" dt="2026-01-15T05:16:36.500" v="160" actId="1076"/>
          <ac:graphicFrameMkLst>
            <pc:docMk/>
            <pc:sldMk cId="298043970" sldId="495"/>
            <ac:graphicFrameMk id="13" creationId="{D8A0C0CD-5373-712B-B56F-036E726CFE7D}"/>
          </ac:graphicFrameMkLst>
        </pc:graphicFrameChg>
        <pc:graphicFrameChg chg="add mod modGraphic">
          <ac:chgData name="Alemayehu Woldeamanuel" userId="S::alemayehu.agizew@wri.org::29d2db0c-a888-4ede-9837-5755a0962163" providerId="AD" clId="Web-{AF69E08C-9758-B89A-A8EC-92D9EEA263C0}" dt="2026-01-15T05:16:08.796" v="156" actId="1076"/>
          <ac:graphicFrameMkLst>
            <pc:docMk/>
            <pc:sldMk cId="298043970" sldId="495"/>
            <ac:graphicFrameMk id="16" creationId="{26D30004-BE90-3C74-60D2-4C5779B0F836}"/>
          </ac:graphicFrameMkLst>
        </pc:graphicFrameChg>
        <pc:graphicFrameChg chg="add mod modGraphic">
          <ac:chgData name="Alemayehu Woldeamanuel" userId="S::alemayehu.agizew@wri.org::29d2db0c-a888-4ede-9837-5755a0962163" providerId="AD" clId="Web-{AF69E08C-9758-B89A-A8EC-92D9EEA263C0}" dt="2026-01-15T05:15:51.389" v="153" actId="1076"/>
          <ac:graphicFrameMkLst>
            <pc:docMk/>
            <pc:sldMk cId="298043970" sldId="495"/>
            <ac:graphicFrameMk id="19" creationId="{2078AC33-6070-D7B5-721F-D1F483212F95}"/>
          </ac:graphicFrameMkLst>
        </pc:graphicFrameChg>
        <pc:picChg chg="add mod">
          <ac:chgData name="Alemayehu Woldeamanuel" userId="S::alemayehu.agizew@wri.org::29d2db0c-a888-4ede-9837-5755a0962163" providerId="AD" clId="Web-{AF69E08C-9758-B89A-A8EC-92D9EEA263C0}" dt="2026-01-15T05:09:30.052" v="89" actId="1076"/>
          <ac:picMkLst>
            <pc:docMk/>
            <pc:sldMk cId="298043970" sldId="495"/>
            <ac:picMk id="8" creationId="{FB2228EF-46A8-E0B5-FAD3-755B8CC4757B}"/>
          </ac:picMkLst>
        </pc:picChg>
        <pc:picChg chg="add mod">
          <ac:chgData name="Alemayehu Woldeamanuel" userId="S::alemayehu.agizew@wri.org::29d2db0c-a888-4ede-9837-5755a0962163" providerId="AD" clId="Web-{AF69E08C-9758-B89A-A8EC-92D9EEA263C0}" dt="2026-01-15T05:16:47.829" v="163" actId="1076"/>
          <ac:picMkLst>
            <pc:docMk/>
            <pc:sldMk cId="298043970" sldId="495"/>
            <ac:picMk id="11" creationId="{84BC7999-D560-AC2F-5C2A-249E47A1BA44}"/>
          </ac:picMkLst>
        </pc:picChg>
        <pc:picChg chg="add mod">
          <ac:chgData name="Alemayehu Woldeamanuel" userId="S::alemayehu.agizew@wri.org::29d2db0c-a888-4ede-9837-5755a0962163" providerId="AD" clId="Web-{AF69E08C-9758-B89A-A8EC-92D9EEA263C0}" dt="2026-01-15T05:16:38.844" v="161" actId="1076"/>
          <ac:picMkLst>
            <pc:docMk/>
            <pc:sldMk cId="298043970" sldId="495"/>
            <ac:picMk id="14" creationId="{A7C177C1-461D-7D9B-3F36-5575DCA5F875}"/>
          </ac:picMkLst>
        </pc:picChg>
        <pc:picChg chg="add mod">
          <ac:chgData name="Alemayehu Woldeamanuel" userId="S::alemayehu.agizew@wri.org::29d2db0c-a888-4ede-9837-5755a0962163" providerId="AD" clId="Web-{AF69E08C-9758-B89A-A8EC-92D9EEA263C0}" dt="2026-01-15T05:16:14.281" v="157" actId="1076"/>
          <ac:picMkLst>
            <pc:docMk/>
            <pc:sldMk cId="298043970" sldId="495"/>
            <ac:picMk id="17" creationId="{4DEE8387-612A-8A1B-1154-D23B3FB8DC43}"/>
          </ac:picMkLst>
        </pc:picChg>
        <pc:picChg chg="add mod">
          <ac:chgData name="Alemayehu Woldeamanuel" userId="S::alemayehu.agizew@wri.org::29d2db0c-a888-4ede-9837-5755a0962163" providerId="AD" clId="Web-{AF69E08C-9758-B89A-A8EC-92D9EEA263C0}" dt="2026-01-15T05:15:58.092" v="155" actId="14100"/>
          <ac:picMkLst>
            <pc:docMk/>
            <pc:sldMk cId="298043970" sldId="495"/>
            <ac:picMk id="20" creationId="{0D65CB66-F99D-3C7B-422E-A45EF38F9938}"/>
          </ac:picMkLst>
        </pc:picChg>
      </pc:sldChg>
      <pc:sldChg chg="modSp add replId">
        <pc:chgData name="Alemayehu Woldeamanuel" userId="S::alemayehu.agizew@wri.org::29d2db0c-a888-4ede-9837-5755a0962163" providerId="AD" clId="Web-{AF69E08C-9758-B89A-A8EC-92D9EEA263C0}" dt="2026-01-15T05:20:09.006" v="174" actId="20577"/>
        <pc:sldMkLst>
          <pc:docMk/>
          <pc:sldMk cId="51753384" sldId="496"/>
        </pc:sldMkLst>
        <pc:spChg chg="mod">
          <ac:chgData name="Alemayehu Woldeamanuel" userId="S::alemayehu.agizew@wri.org::29d2db0c-a888-4ede-9837-5755a0962163" providerId="AD" clId="Web-{AF69E08C-9758-B89A-A8EC-92D9EEA263C0}" dt="2026-01-15T05:20:09.006" v="174" actId="20577"/>
          <ac:spMkLst>
            <pc:docMk/>
            <pc:sldMk cId="51753384" sldId="496"/>
            <ac:spMk id="2" creationId="{B4035C48-FF65-F553-9400-E955532C9ADE}"/>
          </ac:spMkLst>
        </pc:spChg>
        <pc:spChg chg="mod">
          <ac:chgData name="Alemayehu Woldeamanuel" userId="S::alemayehu.agizew@wri.org::29d2db0c-a888-4ede-9837-5755a0962163" providerId="AD" clId="Web-{AF69E08C-9758-B89A-A8EC-92D9EEA263C0}" dt="2026-01-15T05:19:36.584" v="168" actId="20577"/>
          <ac:spMkLst>
            <pc:docMk/>
            <pc:sldMk cId="51753384" sldId="496"/>
            <ac:spMk id="11" creationId="{1D1AB8C4-F299-720A-3207-8F915E54562A}"/>
          </ac:spMkLst>
        </pc:spChg>
      </pc:sldChg>
      <pc:sldChg chg="addSp delSp modSp add replId">
        <pc:chgData name="Alemayehu Woldeamanuel" userId="S::alemayehu.agizew@wri.org::29d2db0c-a888-4ede-9837-5755a0962163" providerId="AD" clId="Web-{AF69E08C-9758-B89A-A8EC-92D9EEA263C0}" dt="2026-01-15T05:24:46.737" v="214" actId="1076"/>
        <pc:sldMkLst>
          <pc:docMk/>
          <pc:sldMk cId="4179827779" sldId="497"/>
        </pc:sldMkLst>
        <pc:spChg chg="del mod">
          <ac:chgData name="Alemayehu Woldeamanuel" userId="S::alemayehu.agizew@wri.org::29d2db0c-a888-4ede-9837-5755a0962163" providerId="AD" clId="Web-{AF69E08C-9758-B89A-A8EC-92D9EEA263C0}" dt="2026-01-15T05:21:39.165" v="188"/>
          <ac:spMkLst>
            <pc:docMk/>
            <pc:sldMk cId="4179827779" sldId="497"/>
            <ac:spMk id="3" creationId="{B43C5D81-B23B-2454-0721-01B5DBF56CE7}"/>
          </ac:spMkLst>
        </pc:spChg>
        <pc:spChg chg="mod">
          <ac:chgData name="Alemayehu Woldeamanuel" userId="S::alemayehu.agizew@wri.org::29d2db0c-a888-4ede-9837-5755a0962163" providerId="AD" clId="Web-{AF69E08C-9758-B89A-A8EC-92D9EEA263C0}" dt="2026-01-15T05:23:49.212" v="206" actId="1076"/>
          <ac:spMkLst>
            <pc:docMk/>
            <pc:sldMk cId="4179827779" sldId="497"/>
            <ac:spMk id="7" creationId="{CA3CE87D-2145-028F-5D59-B6934AA8C9CB}"/>
          </ac:spMkLst>
        </pc:spChg>
        <pc:spChg chg="add mod">
          <ac:chgData name="Alemayehu Woldeamanuel" userId="S::alemayehu.agizew@wri.org::29d2db0c-a888-4ede-9837-5755a0962163" providerId="AD" clId="Web-{AF69E08C-9758-B89A-A8EC-92D9EEA263C0}" dt="2026-01-15T05:24:35.391" v="211" actId="1076"/>
          <ac:spMkLst>
            <pc:docMk/>
            <pc:sldMk cId="4179827779" sldId="497"/>
            <ac:spMk id="9" creationId="{8A06518F-B73A-5FEB-657A-5F6742372B33}"/>
          </ac:spMkLst>
        </pc:spChg>
        <pc:picChg chg="add del mod">
          <ac:chgData name="Alemayehu Woldeamanuel" userId="S::alemayehu.agizew@wri.org::29d2db0c-a888-4ede-9837-5755a0962163" providerId="AD" clId="Web-{AF69E08C-9758-B89A-A8EC-92D9EEA263C0}" dt="2026-01-15T05:23:12.642" v="197"/>
          <ac:picMkLst>
            <pc:docMk/>
            <pc:sldMk cId="4179827779" sldId="497"/>
            <ac:picMk id="2" creationId="{9375F294-6589-5ADA-2A19-CAAE553D6FBF}"/>
          </ac:picMkLst>
        </pc:picChg>
        <pc:picChg chg="add mod">
          <ac:chgData name="Alemayehu Woldeamanuel" userId="S::alemayehu.agizew@wri.org::29d2db0c-a888-4ede-9837-5755a0962163" providerId="AD" clId="Web-{AF69E08C-9758-B89A-A8EC-92D9EEA263C0}" dt="2026-01-15T05:24:46.737" v="214" actId="1076"/>
          <ac:picMkLst>
            <pc:docMk/>
            <pc:sldMk cId="4179827779" sldId="497"/>
            <ac:picMk id="5" creationId="{38771C7E-FC92-BC94-CF07-8E9AB4AB7D9A}"/>
          </ac:picMkLst>
        </pc:picChg>
      </pc:sldChg>
      <pc:sldChg chg="addSp delSp modSp add ord replId">
        <pc:chgData name="Alemayehu Woldeamanuel" userId="S::alemayehu.agizew@wri.org::29d2db0c-a888-4ede-9837-5755a0962163" providerId="AD" clId="Web-{AF69E08C-9758-B89A-A8EC-92D9EEA263C0}" dt="2026-01-15T05:28:20.978" v="241" actId="1076"/>
        <pc:sldMkLst>
          <pc:docMk/>
          <pc:sldMk cId="1653317551" sldId="498"/>
        </pc:sldMkLst>
        <pc:spChg chg="del">
          <ac:chgData name="Alemayehu Woldeamanuel" userId="S::alemayehu.agizew@wri.org::29d2db0c-a888-4ede-9837-5755a0962163" providerId="AD" clId="Web-{AF69E08C-9758-B89A-A8EC-92D9EEA263C0}" dt="2026-01-15T05:27:32.896" v="232"/>
          <ac:spMkLst>
            <pc:docMk/>
            <pc:sldMk cId="1653317551" sldId="498"/>
            <ac:spMk id="3" creationId="{B6DE2CBD-A73D-85F9-CC89-441270A867C8}"/>
          </ac:spMkLst>
        </pc:spChg>
        <pc:spChg chg="mod">
          <ac:chgData name="Alemayehu Woldeamanuel" userId="S::alemayehu.agizew@wri.org::29d2db0c-a888-4ede-9837-5755a0962163" providerId="AD" clId="Web-{AF69E08C-9758-B89A-A8EC-92D9EEA263C0}" dt="2026-01-15T05:28:02.102" v="238" actId="1076"/>
          <ac:spMkLst>
            <pc:docMk/>
            <pc:sldMk cId="1653317551" sldId="498"/>
            <ac:spMk id="7" creationId="{CC5647D6-A682-13F1-B4FD-9E702833829F}"/>
          </ac:spMkLst>
        </pc:spChg>
        <pc:spChg chg="add mod">
          <ac:chgData name="Alemayehu Woldeamanuel" userId="S::alemayehu.agizew@wri.org::29d2db0c-a888-4ede-9837-5755a0962163" providerId="AD" clId="Web-{AF69E08C-9758-B89A-A8EC-92D9EEA263C0}" dt="2026-01-15T05:28:20.978" v="241" actId="1076"/>
          <ac:spMkLst>
            <pc:docMk/>
            <pc:sldMk cId="1653317551" sldId="498"/>
            <ac:spMk id="8" creationId="{43EECEEB-1D40-DBF2-DF27-1B5560172B70}"/>
          </ac:spMkLst>
        </pc:spChg>
        <pc:picChg chg="add mod">
          <ac:chgData name="Alemayehu Woldeamanuel" userId="S::alemayehu.agizew@wri.org::29d2db0c-a888-4ede-9837-5755a0962163" providerId="AD" clId="Web-{AF69E08C-9758-B89A-A8EC-92D9EEA263C0}" dt="2026-01-15T05:28:06.383" v="239" actId="1076"/>
          <ac:picMkLst>
            <pc:docMk/>
            <pc:sldMk cId="1653317551" sldId="498"/>
            <ac:picMk id="2" creationId="{4311F30A-2960-8DB2-1F54-6486D5A5DDAB}"/>
          </ac:picMkLst>
        </pc:picChg>
      </pc:sldChg>
      <pc:sldChg chg="modSp add replId">
        <pc:chgData name="Alemayehu Woldeamanuel" userId="S::alemayehu.agizew@wri.org::29d2db0c-a888-4ede-9837-5755a0962163" providerId="AD" clId="Web-{AF69E08C-9758-B89A-A8EC-92D9EEA263C0}" dt="2026-01-15T05:29:06.435" v="243" actId="20577"/>
        <pc:sldMkLst>
          <pc:docMk/>
          <pc:sldMk cId="975464548" sldId="499"/>
        </pc:sldMkLst>
        <pc:spChg chg="mod">
          <ac:chgData name="Alemayehu Woldeamanuel" userId="S::alemayehu.agizew@wri.org::29d2db0c-a888-4ede-9837-5755a0962163" providerId="AD" clId="Web-{AF69E08C-9758-B89A-A8EC-92D9EEA263C0}" dt="2026-01-15T05:29:06.435" v="243" actId="20577"/>
          <ac:spMkLst>
            <pc:docMk/>
            <pc:sldMk cId="975464548" sldId="499"/>
            <ac:spMk id="11" creationId="{711A6164-F1D4-5FDD-41B3-BA86042A26A0}"/>
          </ac:spMkLst>
        </pc:spChg>
      </pc:sldChg>
    </pc:docChg>
  </pc:docChgLst>
  <pc:docChgLst>
    <pc:chgData name="Alemayehu Woldeamanuel" userId="S::alemayehu.agizew@wri.org::29d2db0c-a888-4ede-9837-5755a0962163" providerId="AD" clId="Web-{E9ED0B7A-D7F6-2ED8-CA42-391056A1EA1B}"/>
    <pc:docChg chg="modSld">
      <pc:chgData name="Alemayehu Woldeamanuel" userId="S::alemayehu.agizew@wri.org::29d2db0c-a888-4ede-9837-5755a0962163" providerId="AD" clId="Web-{E9ED0B7A-D7F6-2ED8-CA42-391056A1EA1B}" dt="2026-01-15T06:07:55.267" v="44" actId="20577"/>
      <pc:docMkLst>
        <pc:docMk/>
      </pc:docMkLst>
      <pc:sldChg chg="modSp">
        <pc:chgData name="Alemayehu Woldeamanuel" userId="S::alemayehu.agizew@wri.org::29d2db0c-a888-4ede-9837-5755a0962163" providerId="AD" clId="Web-{E9ED0B7A-D7F6-2ED8-CA42-391056A1EA1B}" dt="2026-01-15T06:07:55.267" v="44" actId="20577"/>
        <pc:sldMkLst>
          <pc:docMk/>
          <pc:sldMk cId="169286684" sldId="269"/>
        </pc:sldMkLst>
        <pc:spChg chg="mod">
          <ac:chgData name="Alemayehu Woldeamanuel" userId="S::alemayehu.agizew@wri.org::29d2db0c-a888-4ede-9837-5755a0962163" providerId="AD" clId="Web-{E9ED0B7A-D7F6-2ED8-CA42-391056A1EA1B}" dt="2026-01-15T06:07:55.267" v="44" actId="20577"/>
          <ac:spMkLst>
            <pc:docMk/>
            <pc:sldMk cId="169286684" sldId="269"/>
            <ac:spMk id="4" creationId="{49F2405F-B3F7-809D-3B34-7B64C756CBE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894A0-58DC-4CDC-880A-F7511565B372}" type="datetimeFigureOut">
              <a:rPr lang="en-US" smtClean="0"/>
              <a:t>1/16/2026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03F51D-777E-43A8-9878-C547B1FA9981}" type="slidenum">
              <a:rPr lang="en-US" smtClean="0"/>
              <a:t>‹#›</a:t>
            </a:fld>
            <a:endParaRPr lang="en-US"/>
          </a:p>
        </p:txBody>
      </p:sp>
    </p:spTree>
    <p:extLst>
      <p:ext uri="{BB962C8B-B14F-4D97-AF65-F5344CB8AC3E}">
        <p14:creationId xmlns:p14="http://schemas.microsoft.com/office/powerpoint/2010/main" val="257050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License:</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work is licensed under the Creative Commons Attribution 4.0 International License (CC BY 4.0). To view a copy of this license, visit </a:t>
            </a:r>
            <a:r>
              <a:rPr lang="en-GB" sz="1200" u="sng" kern="1200" dirty="0">
                <a:solidFill>
                  <a:schemeClr val="tx1"/>
                </a:solidFill>
                <a:effectLst/>
                <a:latin typeface="+mn-lt"/>
                <a:ea typeface="+mn-ea"/>
                <a:cs typeface="+mn-cs"/>
                <a:hlinkClick r:id="rId3"/>
              </a:rPr>
              <a:t>https://creativecommons.org/licenses/by/4.0/</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Attribution:</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Please cite as: </a:t>
            </a:r>
            <a:r>
              <a:rPr lang="en-US" sz="1200" kern="1200" dirty="0">
                <a:solidFill>
                  <a:schemeClr val="tx1"/>
                </a:solidFill>
                <a:effectLst/>
                <a:latin typeface="+mn-lt"/>
                <a:ea typeface="+mn-ea"/>
                <a:cs typeface="+mn-cs"/>
              </a:rPr>
              <a:t>Woldeamanuel, A. A., Khalid, A., Anand, S., Sahar, T., Saklani, A., Sinclair-Lecaros, S., Mentis, D., Ronoh, D., &amp; Stockman, J., </a:t>
            </a:r>
            <a:r>
              <a:rPr lang="en-GB" sz="1200" kern="1200" dirty="0">
                <a:solidFill>
                  <a:schemeClr val="tx1"/>
                </a:solidFill>
                <a:effectLst/>
                <a:latin typeface="+mn-lt"/>
                <a:ea typeface="+mn-ea"/>
                <a:cs typeface="+mn-cs"/>
              </a:rPr>
              <a:t>2026. Data Driven, Integrated and Inclusive Energy Planning with Energy Access Explorer. Version 1. Climate Compatible Growth Teaching Kit Website, Climate Compatible Growth.</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4603F51D-777E-43A8-9878-C547B1FA9981}" type="slidenum">
              <a:rPr lang="en-US" smtClean="0"/>
              <a:t>1</a:t>
            </a:fld>
            <a:endParaRPr lang="en-US"/>
          </a:p>
        </p:txBody>
      </p:sp>
    </p:spTree>
    <p:extLst>
      <p:ext uri="{BB962C8B-B14F-4D97-AF65-F5344CB8AC3E}">
        <p14:creationId xmlns:p14="http://schemas.microsoft.com/office/powerpoint/2010/main" val="3046806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a:latin typeface="Open Sans"/>
              <a:ea typeface="Open Sans"/>
              <a:cs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503574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a:latin typeface="Open Sans"/>
              <a:ea typeface="Open Sans"/>
              <a:cs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1488917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91BDB-EFB3-AED6-53E5-31141EE8F8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E48463-0EF4-4969-7092-281E7E6435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3FFF7E-22F4-74D1-7713-83A97295484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a:latin typeface="Open Sans"/>
              <a:ea typeface="Open Sans"/>
              <a:cs typeface="Open Sans"/>
            </a:endParaRPr>
          </a:p>
        </p:txBody>
      </p:sp>
      <p:sp>
        <p:nvSpPr>
          <p:cNvPr id="4" name="Slide Number Placeholder 3">
            <a:extLst>
              <a:ext uri="{FF2B5EF4-FFF2-40B4-BE49-F238E27FC236}">
                <a16:creationId xmlns:a16="http://schemas.microsoft.com/office/drawing/2014/main" id="{D52A030C-0A6C-8780-05FF-5D92CFFAE11D}"/>
              </a:ext>
            </a:extLst>
          </p:cNvPr>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940115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a:latin typeface="Open Sans"/>
              <a:ea typeface="Open Sans"/>
              <a:cs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a:p>
        </p:txBody>
      </p:sp>
    </p:spTree>
    <p:extLst>
      <p:ext uri="{BB962C8B-B14F-4D97-AF65-F5344CB8AC3E}">
        <p14:creationId xmlns:p14="http://schemas.microsoft.com/office/powerpoint/2010/main" val="3875350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Open Sans"/>
              <a:ea typeface="Open Sans"/>
              <a:cs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a:p>
        </p:txBody>
      </p:sp>
    </p:spTree>
    <p:extLst>
      <p:ext uri="{BB962C8B-B14F-4D97-AF65-F5344CB8AC3E}">
        <p14:creationId xmlns:p14="http://schemas.microsoft.com/office/powerpoint/2010/main" val="165257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a:latin typeface="Open Sans"/>
              <a:ea typeface="Open Sans"/>
              <a:cs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17</a:t>
            </a:fld>
            <a:endParaRPr lang="en-US"/>
          </a:p>
        </p:txBody>
      </p:sp>
    </p:spTree>
    <p:extLst>
      <p:ext uri="{BB962C8B-B14F-4D97-AF65-F5344CB8AC3E}">
        <p14:creationId xmlns:p14="http://schemas.microsoft.com/office/powerpoint/2010/main" val="554346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a:latin typeface="Open Sans"/>
              <a:ea typeface="Open Sans"/>
              <a:cs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18</a:t>
            </a:fld>
            <a:endParaRPr lang="en-US"/>
          </a:p>
        </p:txBody>
      </p:sp>
    </p:spTree>
    <p:extLst>
      <p:ext uri="{BB962C8B-B14F-4D97-AF65-F5344CB8AC3E}">
        <p14:creationId xmlns:p14="http://schemas.microsoft.com/office/powerpoint/2010/main" val="1890638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Open Sans"/>
              <a:ea typeface="Open Sans"/>
              <a:cs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19</a:t>
            </a:fld>
            <a:endParaRPr lang="en-US"/>
          </a:p>
        </p:txBody>
      </p:sp>
    </p:spTree>
    <p:extLst>
      <p:ext uri="{BB962C8B-B14F-4D97-AF65-F5344CB8AC3E}">
        <p14:creationId xmlns:p14="http://schemas.microsoft.com/office/powerpoint/2010/main" val="1580680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CD08A-A8B6-4630-98BB-6C0A1BDAE5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C4C80-2C76-AFD9-EB1E-2E498F8A3F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C427E0-35FF-BF9E-F0CE-F1F1E39F380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Open Sans"/>
              <a:ea typeface="Open Sans"/>
              <a:cs typeface="Open Sans"/>
            </a:endParaRPr>
          </a:p>
        </p:txBody>
      </p:sp>
      <p:sp>
        <p:nvSpPr>
          <p:cNvPr id="4" name="Slide Number Placeholder 3">
            <a:extLst>
              <a:ext uri="{FF2B5EF4-FFF2-40B4-BE49-F238E27FC236}">
                <a16:creationId xmlns:a16="http://schemas.microsoft.com/office/drawing/2014/main" id="{16DC1DC7-00A3-72B7-AD73-EE003AA31180}"/>
              </a:ext>
            </a:extLst>
          </p:cNvPr>
          <p:cNvSpPr>
            <a:spLocks noGrp="1"/>
          </p:cNvSpPr>
          <p:nvPr>
            <p:ph type="sldNum" sz="quarter" idx="5"/>
          </p:nvPr>
        </p:nvSpPr>
        <p:spPr/>
        <p:txBody>
          <a:bodyPr/>
          <a:lstStyle/>
          <a:p>
            <a:fld id="{496A28AF-C390-D94A-86D3-7BD7243CB0E2}" type="slidenum">
              <a:rPr lang="en-US" smtClean="0"/>
              <a:t>20</a:t>
            </a:fld>
            <a:endParaRPr lang="en-US"/>
          </a:p>
        </p:txBody>
      </p:sp>
    </p:spTree>
    <p:extLst>
      <p:ext uri="{BB962C8B-B14F-4D97-AF65-F5344CB8AC3E}">
        <p14:creationId xmlns:p14="http://schemas.microsoft.com/office/powerpoint/2010/main" val="573731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Open Sans"/>
              <a:ea typeface="Open Sans"/>
              <a:cs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21</a:t>
            </a:fld>
            <a:endParaRPr lang="en-US"/>
          </a:p>
        </p:txBody>
      </p:sp>
    </p:spTree>
    <p:extLst>
      <p:ext uri="{BB962C8B-B14F-4D97-AF65-F5344CB8AC3E}">
        <p14:creationId xmlns:p14="http://schemas.microsoft.com/office/powerpoint/2010/main" val="2672236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a:solidFill>
                  <a:srgbClr val="27915C"/>
                </a:solidFill>
                <a:effectLst/>
                <a:latin typeface="Calibri" panose="020F0502020204030204" pitchFamily="34" charset="0"/>
                <a:ea typeface="Arial" panose="020B0604020202020204" pitchFamily="34" charset="0"/>
              </a:rPr>
              <a:t>This lecture has four Intended Learning Outcomes. After this lecture you will:</a:t>
            </a:r>
            <a:endParaRPr lang="en-US" sz="12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dirty="0">
                <a:solidFill>
                  <a:srgbClr val="27915C"/>
                </a:solidFill>
                <a:effectLst/>
                <a:latin typeface="Calibri" panose="020F0502020204030204" pitchFamily="34" charset="0"/>
                <a:ea typeface="Calibri" panose="020F0502020204030204" pitchFamily="34" charset="0"/>
              </a:rPr>
              <a:t>​</a:t>
            </a:r>
            <a:endParaRPr lang="en-US" sz="1200" dirty="0">
              <a:effectLst/>
              <a:latin typeface="Arial" panose="020B0604020202020204" pitchFamily="34" charset="0"/>
              <a:ea typeface="Arial" panose="020B0604020202020204" pitchFamily="34" charset="0"/>
            </a:endParaRPr>
          </a:p>
          <a:p>
            <a:pPr marL="0" indent="0" algn="l">
              <a:lnSpc>
                <a:spcPct val="100000"/>
              </a:lnSpc>
              <a:buNone/>
            </a:pPr>
            <a:r>
              <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Understand the meaning and importance of data governance  </a:t>
            </a:r>
          </a:p>
          <a:p>
            <a:pPr marL="0" indent="0" algn="l">
              <a:lnSpc>
                <a:spcPct val="100000"/>
              </a:lnSpc>
              <a:buNone/>
            </a:pPr>
            <a:r>
              <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Describe how to design and implement effective data governance system in the energy sector </a:t>
            </a:r>
          </a:p>
          <a:p>
            <a:pPr marL="0" indent="0" algn="l">
              <a:lnSpc>
                <a:spcPct val="100000"/>
              </a:lnSpc>
              <a:buNone/>
            </a:pPr>
            <a:r>
              <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Explain the mechanisms of data governance and management in EAE </a:t>
            </a:r>
          </a:p>
          <a:p>
            <a:pPr marL="0" indent="0" algn="l">
              <a:lnSpc>
                <a:spcPct val="100000"/>
              </a:lnSpc>
              <a:buNone/>
            </a:pPr>
            <a:r>
              <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Identify the various sustainability plans for adopting EAE in a country </a:t>
            </a:r>
          </a:p>
          <a:p>
            <a:pPr marL="0" marR="0">
              <a:lnSpc>
                <a:spcPct val="115000"/>
              </a:lnSpc>
              <a:spcBef>
                <a:spcPts val="0"/>
              </a:spcBef>
              <a:spcAft>
                <a:spcPts val="0"/>
              </a:spcAft>
            </a:pPr>
            <a:r>
              <a:rPr lang="en-US" sz="1200" dirty="0">
                <a:solidFill>
                  <a:srgbClr val="27915C"/>
                </a:solidFill>
                <a:effectLst/>
                <a:latin typeface="Calibri" panose="020F0502020204030204" pitchFamily="34" charset="0"/>
                <a:ea typeface="Calibri" panose="020F0502020204030204" pitchFamily="34" charset="0"/>
              </a:rPr>
              <a:t>​</a:t>
            </a:r>
            <a:endParaRPr lang="en-US" sz="1200" dirty="0">
              <a:effectLst/>
              <a:latin typeface="Arial" panose="020B0604020202020204" pitchFamily="34" charset="0"/>
              <a:ea typeface="Arial" panose="020B0604020202020204" pitchFamily="34" charset="0"/>
            </a:endParaRPr>
          </a:p>
          <a:p>
            <a:r>
              <a:rPr lang="en-US" sz="1200" dirty="0">
                <a:solidFill>
                  <a:srgbClr val="27915C"/>
                </a:solidFill>
                <a:effectLst/>
                <a:latin typeface="Calibri" panose="020F0502020204030204" pitchFamily="34" charset="0"/>
                <a:ea typeface="Calibri" panose="020F0502020204030204" pitchFamily="34" charset="0"/>
              </a:rPr>
              <a:t>These learning outcomes will be important to understand the data governance and sustainability plan of an energy system including EAE.</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4101674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Open Sans"/>
              <a:ea typeface="Open Sans"/>
              <a:cs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22</a:t>
            </a:fld>
            <a:endParaRPr lang="en-US"/>
          </a:p>
        </p:txBody>
      </p:sp>
    </p:spTree>
    <p:extLst>
      <p:ext uri="{BB962C8B-B14F-4D97-AF65-F5344CB8AC3E}">
        <p14:creationId xmlns:p14="http://schemas.microsoft.com/office/powerpoint/2010/main" val="2297131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Open Sans"/>
              <a:ea typeface="Open Sans"/>
              <a:cs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23</a:t>
            </a:fld>
            <a:endParaRPr lang="en-US"/>
          </a:p>
        </p:txBody>
      </p:sp>
    </p:spTree>
    <p:extLst>
      <p:ext uri="{BB962C8B-B14F-4D97-AF65-F5344CB8AC3E}">
        <p14:creationId xmlns:p14="http://schemas.microsoft.com/office/powerpoint/2010/main" val="1450397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EA122-9978-B226-5C8B-0CCBAA4AE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5D9369-E96C-C166-6B33-55DBE353BA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A9E614-5FB0-DBC4-C7A6-C809D3C11F9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Open Sans"/>
              <a:ea typeface="Open Sans"/>
              <a:cs typeface="Open Sans"/>
            </a:endParaRPr>
          </a:p>
        </p:txBody>
      </p:sp>
      <p:sp>
        <p:nvSpPr>
          <p:cNvPr id="4" name="Slide Number Placeholder 3">
            <a:extLst>
              <a:ext uri="{FF2B5EF4-FFF2-40B4-BE49-F238E27FC236}">
                <a16:creationId xmlns:a16="http://schemas.microsoft.com/office/drawing/2014/main" id="{FFDB5F75-BB20-F1FD-946A-3071D3E39BDD}"/>
              </a:ext>
            </a:extLst>
          </p:cNvPr>
          <p:cNvSpPr>
            <a:spLocks noGrp="1"/>
          </p:cNvSpPr>
          <p:nvPr>
            <p:ph type="sldNum" sz="quarter" idx="5"/>
          </p:nvPr>
        </p:nvSpPr>
        <p:spPr/>
        <p:txBody>
          <a:bodyPr/>
          <a:lstStyle/>
          <a:p>
            <a:fld id="{496A28AF-C390-D94A-86D3-7BD7243CB0E2}" type="slidenum">
              <a:rPr lang="en-US" smtClean="0"/>
              <a:t>24</a:t>
            </a:fld>
            <a:endParaRPr lang="en-US"/>
          </a:p>
        </p:txBody>
      </p:sp>
    </p:spTree>
    <p:extLst>
      <p:ext uri="{BB962C8B-B14F-4D97-AF65-F5344CB8AC3E}">
        <p14:creationId xmlns:p14="http://schemas.microsoft.com/office/powerpoint/2010/main" val="3778377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a:t>Data governance </a:t>
            </a:r>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1740818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Open Sans" panose="020B0606030504020204" pitchFamily="34" charset="0"/>
                <a:ea typeface="Open Sans" panose="020B0606030504020204" pitchFamily="34" charset="0"/>
                <a:cs typeface="Open Sans" panose="020B0606030504020204" pitchFamily="34" charset="0"/>
              </a:rPr>
              <a:t>Data governance</a:t>
            </a:r>
          </a:p>
          <a:p>
            <a:pPr marL="0" lvl="0" indent="0" algn="l" rtl="0">
              <a:spcBef>
                <a:spcPts val="0"/>
              </a:spcBef>
              <a:spcAft>
                <a:spcPts val="0"/>
              </a:spcAft>
              <a:buNone/>
            </a:pPr>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a:p>
        </p:txBody>
      </p:sp>
    </p:spTree>
    <p:extLst>
      <p:ext uri="{BB962C8B-B14F-4D97-AF65-F5344CB8AC3E}">
        <p14:creationId xmlns:p14="http://schemas.microsoft.com/office/powerpoint/2010/main" val="3211353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Open Sans" panose="020B0606030504020204" pitchFamily="34" charset="0"/>
                <a:ea typeface="Open Sans" panose="020B0606030504020204" pitchFamily="34" charset="0"/>
                <a:cs typeface="Open Sans" panose="020B0606030504020204" pitchFamily="34" charset="0"/>
              </a:rPr>
              <a:t>Data governance</a:t>
            </a:r>
          </a:p>
          <a:p>
            <a:pPr marL="0" lvl="0" indent="0" algn="l" rtl="0">
              <a:spcBef>
                <a:spcPts val="0"/>
              </a:spcBef>
              <a:spcAft>
                <a:spcPts val="0"/>
              </a:spcAft>
              <a:buNone/>
            </a:pPr>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2300336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Open Sans"/>
              <a:ea typeface="Open Sans"/>
              <a:cs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408740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Open Sans"/>
              <a:ea typeface="Open Sans"/>
              <a:cs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a:p>
        </p:txBody>
      </p:sp>
    </p:spTree>
    <p:extLst>
      <p:ext uri="{BB962C8B-B14F-4D97-AF65-F5344CB8AC3E}">
        <p14:creationId xmlns:p14="http://schemas.microsoft.com/office/powerpoint/2010/main" val="1160568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Open Sans"/>
              <a:ea typeface="Open Sans"/>
              <a:cs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2363624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a:latin typeface="Open Sans"/>
              <a:ea typeface="Open Sans"/>
              <a:cs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1037120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5" name="Google Shape;35;p20"/>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 name="Picture Placeholder 6">
            <a:extLst>
              <a:ext uri="{FF2B5EF4-FFF2-40B4-BE49-F238E27FC236}">
                <a16:creationId xmlns:a16="http://schemas.microsoft.com/office/drawing/2014/main" id="{79D5118D-97C4-8F48-B7F6-276414ACF32F}"/>
              </a:ext>
            </a:extLst>
          </p:cNvPr>
          <p:cNvSpPr>
            <a:spLocks noGrp="1"/>
          </p:cNvSpPr>
          <p:nvPr>
            <p:ph type="pic" sz="quarter" idx="10" hasCustomPrompt="1"/>
          </p:nvPr>
        </p:nvSpPr>
        <p:spPr>
          <a:xfrm>
            <a:off x="6172202" y="1239210"/>
            <a:ext cx="5181598" cy="4937753"/>
          </a:xfrm>
          <a:prstGeom prst="rect">
            <a:avLst/>
          </a:prstGeom>
        </p:spPr>
        <p:txBody>
          <a:bodyPr>
            <a:normAutofit/>
          </a:bodyPr>
          <a:lstStyle>
            <a:lvl1pPr marL="76200" marR="0" indent="0" algn="l" defTabSz="914400" rtl="0" eaLnBrk="1" fontAlgn="auto" latinLnBrk="0" hangingPunct="1">
              <a:lnSpc>
                <a:spcPct val="90000"/>
              </a:lnSpc>
              <a:spcBef>
                <a:spcPts val="1000"/>
              </a:spcBef>
              <a:spcAft>
                <a:spcPts val="0"/>
              </a:spcAft>
              <a:buClr>
                <a:schemeClr val="dk1"/>
              </a:buClr>
              <a:buSzPts val="2400"/>
              <a:buFontTx/>
              <a:buNone/>
              <a:tabLst/>
              <a:defRPr sz="2000" i="1" baseline="0">
                <a:solidFill>
                  <a:schemeClr val="bg1">
                    <a:lumMod val="50000"/>
                  </a:schemeClr>
                </a:solidFill>
                <a:latin typeface="Arial" panose="020B0604020202020204" pitchFamily="34" charset="0"/>
              </a:defRPr>
            </a:lvl1pPr>
          </a:lstStyle>
          <a:p>
            <a:pPr marL="457200" marR="0" lvl="0" indent="-381000" algn="l" defTabSz="914400" rtl="0" eaLnBrk="1" fontAlgn="auto" latinLnBrk="0" hangingPunct="1">
              <a:lnSpc>
                <a:spcPct val="90000"/>
              </a:lnSpc>
              <a:spcBef>
                <a:spcPts val="1000"/>
              </a:spcBef>
              <a:spcAft>
                <a:spcPts val="0"/>
              </a:spcAft>
              <a:buClr>
                <a:schemeClr val="dk1"/>
              </a:buClr>
              <a:buSzPts val="2400"/>
              <a:buFont typeface="Arial"/>
              <a:buChar char="•"/>
              <a:tabLst/>
              <a:defRPr/>
            </a:pPr>
            <a:r>
              <a:rPr lang="sv-SE" dirty="0" err="1"/>
              <a:t>When</a:t>
            </a:r>
            <a:r>
              <a:rPr lang="sv-SE" dirty="0"/>
              <a:t> </a:t>
            </a:r>
            <a:r>
              <a:rPr lang="sv-SE" dirty="0" err="1"/>
              <a:t>using</a:t>
            </a:r>
            <a:r>
              <a:rPr lang="sv-SE" dirty="0"/>
              <a:t> a </a:t>
            </a:r>
            <a:r>
              <a:rPr lang="sv-SE" dirty="0" err="1"/>
              <a:t>photo</a:t>
            </a:r>
            <a:r>
              <a:rPr lang="sv-SE" dirty="0"/>
              <a:t> or diagram</a:t>
            </a:r>
          </a:p>
        </p:txBody>
      </p:sp>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28A3D4D3-1AF4-4389-ABC1-4D77F9E7ECC7}" type="slidenum">
              <a:rPr lang="en-US" smtClean="0"/>
              <a:t>‹#›</a:t>
            </a:fld>
            <a:endParaRPr lang="en-US"/>
          </a:p>
        </p:txBody>
      </p:sp>
    </p:spTree>
    <p:extLst>
      <p:ext uri="{BB962C8B-B14F-4D97-AF65-F5344CB8AC3E}">
        <p14:creationId xmlns:p14="http://schemas.microsoft.com/office/powerpoint/2010/main" val="4004992141"/>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40"/>
        <p:cNvGrpSpPr/>
        <p:nvPr/>
      </p:nvGrpSpPr>
      <p:grpSpPr>
        <a:xfrm>
          <a:off x="0" y="0"/>
          <a:ext cx="0" cy="0"/>
          <a:chOff x="0" y="0"/>
          <a:chExt cx="0" cy="0"/>
        </a:xfrm>
      </p:grpSpPr>
      <p:sp>
        <p:nvSpPr>
          <p:cNvPr id="5" name="Google Shape;14;p16">
            <a:extLst>
              <a:ext uri="{FF2B5EF4-FFF2-40B4-BE49-F238E27FC236}">
                <a16:creationId xmlns:a16="http://schemas.microsoft.com/office/drawing/2014/main" id="{CC7370BD-D26C-52B9-5360-A8F985E01E49}"/>
              </a:ext>
            </a:extLst>
          </p:cNvPr>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7" name="Text Placeholder 4">
            <a:extLst>
              <a:ext uri="{FF2B5EF4-FFF2-40B4-BE49-F238E27FC236}">
                <a16:creationId xmlns:a16="http://schemas.microsoft.com/office/drawing/2014/main" id="{381328E2-BBCC-9942-F175-B550123AD180}"/>
              </a:ext>
            </a:extLst>
          </p:cNvPr>
          <p:cNvSpPr>
            <a:spLocks noGrp="1"/>
          </p:cNvSpPr>
          <p:nvPr>
            <p:ph idx="1"/>
          </p:nvPr>
        </p:nvSpPr>
        <p:spPr>
          <a:xfrm>
            <a:off x="838200" y="1239210"/>
            <a:ext cx="10515600" cy="493775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Google Shape;34;p20">
            <a:extLst>
              <a:ext uri="{FF2B5EF4-FFF2-40B4-BE49-F238E27FC236}">
                <a16:creationId xmlns:a16="http://schemas.microsoft.com/office/drawing/2014/main" id="{5B5801FF-0DBD-D7A6-73AC-CAA38C2CFB6D}"/>
              </a:ext>
            </a:extLst>
          </p:cNvPr>
          <p:cNvSpPr txBox="1">
            <a:spLocks noGrp="1"/>
          </p:cNvSpPr>
          <p:nvPr>
            <p:ph type="title"/>
          </p:nvPr>
        </p:nvSpPr>
        <p:spPr>
          <a:xfrm>
            <a:off x="838200" y="0"/>
            <a:ext cx="10515600" cy="10787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540450743"/>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365125"/>
            <a:ext cx="10515600" cy="1325563"/>
          </a:xfrm>
          <a:prstGeom prst="rect">
            <a:avLst/>
          </a:prstGeom>
        </p:spPr>
        <p:txBody>
          <a:bodyPr/>
          <a:lstStyle>
            <a:lvl1pPr>
              <a:defRPr baseline="0">
                <a:latin typeface="+mn-lt"/>
              </a:defRPr>
            </a:lvl1pPr>
          </a:lstStyle>
          <a:p>
            <a:endParaRPr lang="en-US" dirty="0"/>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00000000-1234-1234-1234-123412341234}" type="slidenum">
              <a:rPr lang="sv-SE" smtClean="0"/>
              <a:pPr/>
              <a:t>‹#›</a:t>
            </a:fld>
            <a:endParaRPr lang="sv-SE" dirty="0"/>
          </a:p>
        </p:txBody>
      </p:sp>
      <p:pic>
        <p:nvPicPr>
          <p:cNvPr id="4" name="Picture 3">
            <a:extLst>
              <a:ext uri="{FF2B5EF4-FFF2-40B4-BE49-F238E27FC236}">
                <a16:creationId xmlns:a16="http://schemas.microsoft.com/office/drawing/2014/main" id="{23D03772-EAFD-A016-312C-C6F5AB20048E}"/>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89988991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reserve="1">
  <p:cSld name="1_Two Content">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p:nvPicPr>
        <p:blipFill rotWithShape="1">
          <a:blip r:embed="rId2"/>
          <a:srcRect l="53717" t="15856" r="8276" b="19640"/>
          <a:stretch/>
        </p:blipFill>
        <p:spPr>
          <a:xfrm>
            <a:off x="6549080" y="1087395"/>
            <a:ext cx="4633785" cy="4423720"/>
          </a:xfrm>
          <a:prstGeom prst="rect">
            <a:avLst/>
          </a:prstGeom>
        </p:spPr>
      </p:pic>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28A3D4D3-1AF4-4389-ABC1-4D77F9E7ECC7}" type="slidenum">
              <a:rPr lang="en-US" smtClean="0"/>
              <a:t>‹#›</a:t>
            </a:fld>
            <a:endParaRPr lang="en-US"/>
          </a:p>
        </p:txBody>
      </p:sp>
      <p:sp>
        <p:nvSpPr>
          <p:cNvPr id="5" name="Google Shape;35;p20">
            <a:extLst>
              <a:ext uri="{FF2B5EF4-FFF2-40B4-BE49-F238E27FC236}">
                <a16:creationId xmlns:a16="http://schemas.microsoft.com/office/drawing/2014/main" id="{3F56D5FE-8BBC-E95A-76D4-D1938A0E3A78}"/>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Google Shape;34;p20">
            <a:extLst>
              <a:ext uri="{FF2B5EF4-FFF2-40B4-BE49-F238E27FC236}">
                <a16:creationId xmlns:a16="http://schemas.microsoft.com/office/drawing/2014/main" id="{7FF2A8CD-3CE5-A92B-4009-D09EC2A0050B}"/>
              </a:ext>
            </a:extLst>
          </p:cNvPr>
          <p:cNvSpPr txBox="1">
            <a:spLocks noGrp="1"/>
          </p:cNvSpPr>
          <p:nvPr>
            <p:ph type="title"/>
          </p:nvPr>
        </p:nvSpPr>
        <p:spPr>
          <a:xfrm>
            <a:off x="838200" y="0"/>
            <a:ext cx="10515600" cy="10771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extLst>
      <p:ext uri="{BB962C8B-B14F-4D97-AF65-F5344CB8AC3E}">
        <p14:creationId xmlns:p14="http://schemas.microsoft.com/office/powerpoint/2010/main" val="2918555423"/>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reserve="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8B067-C222-A145-CF89-234516211EAC}"/>
              </a:ext>
            </a:extLst>
          </p:cNvPr>
          <p:cNvSpPr>
            <a:spLocks noGrp="1"/>
          </p:cNvSpPr>
          <p:nvPr>
            <p:ph type="sldNum" idx="11"/>
          </p:nvPr>
        </p:nvSpPr>
        <p:spPr>
          <a:xfrm>
            <a:off x="11798300" y="6565900"/>
            <a:ext cx="393700" cy="292100"/>
          </a:xfrm>
        </p:spPr>
        <p:txBody>
          <a:bodyPr/>
          <a:lstStyle/>
          <a:p>
            <a:fld id="{28A3D4D3-1AF4-4389-ABC1-4D77F9E7ECC7}" type="slidenum">
              <a:rPr lang="en-US" smtClean="0"/>
              <a:t>‹#›</a:t>
            </a:fld>
            <a:endParaRPr lang="en-US"/>
          </a:p>
        </p:txBody>
      </p:sp>
      <p:sp>
        <p:nvSpPr>
          <p:cNvPr id="5" name="Google Shape;35;p20">
            <a:extLst>
              <a:ext uri="{FF2B5EF4-FFF2-40B4-BE49-F238E27FC236}">
                <a16:creationId xmlns:a16="http://schemas.microsoft.com/office/drawing/2014/main" id="{B3503028-5BCC-32AC-877B-DF34C7FE812B}"/>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Google Shape;35;p20">
            <a:extLst>
              <a:ext uri="{FF2B5EF4-FFF2-40B4-BE49-F238E27FC236}">
                <a16:creationId xmlns:a16="http://schemas.microsoft.com/office/drawing/2014/main" id="{2E41FEE8-207D-F515-0218-988E1E95F438}"/>
              </a:ext>
            </a:extLst>
          </p:cNvPr>
          <p:cNvSpPr txBox="1">
            <a:spLocks noGrp="1"/>
          </p:cNvSpPr>
          <p:nvPr>
            <p:ph type="body" idx="12"/>
          </p:nvPr>
        </p:nvSpPr>
        <p:spPr>
          <a:xfrm>
            <a:off x="6148754"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 name="Google Shape;34;p20">
            <a:extLst>
              <a:ext uri="{FF2B5EF4-FFF2-40B4-BE49-F238E27FC236}">
                <a16:creationId xmlns:a16="http://schemas.microsoft.com/office/drawing/2014/main" id="{9F492DC9-5A51-908E-E46A-76443B2F0C19}"/>
              </a:ext>
            </a:extLst>
          </p:cNvPr>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extLst>
      <p:ext uri="{BB962C8B-B14F-4D97-AF65-F5344CB8AC3E}">
        <p14:creationId xmlns:p14="http://schemas.microsoft.com/office/powerpoint/2010/main" val="193830684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365125"/>
            <a:ext cx="10515600" cy="1325563"/>
          </a:xfrm>
          <a:prstGeom prst="rect">
            <a:avLst/>
          </a:prstGeom>
        </p:spPr>
        <p:txBody>
          <a:bodyPr/>
          <a:lstStyle>
            <a:lvl1pPr>
              <a:defRPr baseline="0">
                <a:latin typeface="+mn-lt"/>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28A3D4D3-1AF4-4389-ABC1-4D77F9E7ECC7}" type="slidenum">
              <a:rPr lang="en-US" smtClean="0"/>
              <a:t>‹#›</a:t>
            </a:fld>
            <a:endParaRPr lang="en-US"/>
          </a:p>
        </p:txBody>
      </p:sp>
      <p:pic>
        <p:nvPicPr>
          <p:cNvPr id="4" name="Picture 3">
            <a:extLst>
              <a:ext uri="{FF2B5EF4-FFF2-40B4-BE49-F238E27FC236}">
                <a16:creationId xmlns:a16="http://schemas.microsoft.com/office/drawing/2014/main" id="{23D03772-EAFD-A016-312C-C6F5AB20048E}"/>
              </a:ext>
            </a:extLst>
          </p:cNvPr>
          <p:cNvPicPr>
            <a:picLocks noChangeAspect="1"/>
          </p:cNvPicPr>
          <p:nvPr/>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48314899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35CD4-D974-2A1F-2C32-DC7AA0CB06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F43063-81A6-58BD-F5EC-D703156A55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D27127-A87F-E486-8513-EA29827F7140}"/>
              </a:ext>
            </a:extLst>
          </p:cNvPr>
          <p:cNvSpPr>
            <a:spLocks noGrp="1"/>
          </p:cNvSpPr>
          <p:nvPr>
            <p:ph type="dt" sz="half" idx="10"/>
          </p:nvPr>
        </p:nvSpPr>
        <p:spPr/>
        <p:txBody>
          <a:bodyPr/>
          <a:lstStyle/>
          <a:p>
            <a:fld id="{F5EE9C2E-5654-442E-B15E-02D464398AE9}" type="datetimeFigureOut">
              <a:rPr lang="en-US" smtClean="0"/>
              <a:t>1/16/2026</a:t>
            </a:fld>
            <a:endParaRPr lang="en-US"/>
          </a:p>
        </p:txBody>
      </p:sp>
      <p:sp>
        <p:nvSpPr>
          <p:cNvPr id="5" name="Footer Placeholder 4">
            <a:extLst>
              <a:ext uri="{FF2B5EF4-FFF2-40B4-BE49-F238E27FC236}">
                <a16:creationId xmlns:a16="http://schemas.microsoft.com/office/drawing/2014/main" id="{C27049FD-B0CD-0351-FB3E-679C32FF1D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B2F6D-ED83-A4F0-AB77-EA929ABCA25E}"/>
              </a:ext>
            </a:extLst>
          </p:cNvPr>
          <p:cNvSpPr>
            <a:spLocks noGrp="1"/>
          </p:cNvSpPr>
          <p:nvPr>
            <p:ph type="sldNum" sz="quarter" idx="12"/>
          </p:nvPr>
        </p:nvSpPr>
        <p:spPr/>
        <p:txBody>
          <a:bodyPr/>
          <a:lstStyle/>
          <a:p>
            <a:fld id="{28A3D4D3-1AF4-4389-ABC1-4D77F9E7ECC7}" type="slidenum">
              <a:rPr lang="en-US" smtClean="0"/>
              <a:t>‹#›</a:t>
            </a:fld>
            <a:endParaRPr lang="en-US"/>
          </a:p>
        </p:txBody>
      </p:sp>
    </p:spTree>
    <p:extLst>
      <p:ext uri="{BB962C8B-B14F-4D97-AF65-F5344CB8AC3E}">
        <p14:creationId xmlns:p14="http://schemas.microsoft.com/office/powerpoint/2010/main" val="78963481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50AB-7923-654D-A291-A2D93829C4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0A4D518-7A0D-E64D-BFF9-227E2FE8B2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AEF637-4F65-4E4F-9090-B74EE225B96D}"/>
              </a:ext>
            </a:extLst>
          </p:cNvPr>
          <p:cNvSpPr>
            <a:spLocks noGrp="1"/>
          </p:cNvSpPr>
          <p:nvPr>
            <p:ph type="dt" sz="half" idx="10"/>
          </p:nvPr>
        </p:nvSpPr>
        <p:spPr/>
        <p:txBody>
          <a:bodyPr/>
          <a:lstStyle/>
          <a:p>
            <a:fld id="{986BB1F3-09E8-2A4B-94FB-2B55395E3B4A}" type="datetimeFigureOut">
              <a:rPr lang="en-US" smtClean="0"/>
              <a:t>1/16/2026</a:t>
            </a:fld>
            <a:endParaRPr lang="en-US"/>
          </a:p>
        </p:txBody>
      </p:sp>
      <p:sp>
        <p:nvSpPr>
          <p:cNvPr id="5" name="Footer Placeholder 4">
            <a:extLst>
              <a:ext uri="{FF2B5EF4-FFF2-40B4-BE49-F238E27FC236}">
                <a16:creationId xmlns:a16="http://schemas.microsoft.com/office/drawing/2014/main" id="{1DCAE473-0CE2-E347-B317-4BA55C07093E}"/>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C11CD2F5-C8D5-5F44-B3D7-C158CE199089}"/>
              </a:ext>
            </a:extLst>
          </p:cNvPr>
          <p:cNvSpPr txBox="1">
            <a:spLocks/>
          </p:cNvSpPr>
          <p:nvPr userDrawn="1"/>
        </p:nvSpPr>
        <p:spPr>
          <a:xfrm>
            <a:off x="11701849" y="6455804"/>
            <a:ext cx="4530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Slide Number Placeholder 5">
            <a:extLst>
              <a:ext uri="{FF2B5EF4-FFF2-40B4-BE49-F238E27FC236}">
                <a16:creationId xmlns:a16="http://schemas.microsoft.com/office/drawing/2014/main" id="{1B0A21EF-E976-2245-8909-4A9AEB1FB143}"/>
              </a:ext>
            </a:extLst>
          </p:cNvPr>
          <p:cNvSpPr txBox="1">
            <a:spLocks/>
          </p:cNvSpPr>
          <p:nvPr userDrawn="1"/>
        </p:nvSpPr>
        <p:spPr>
          <a:xfrm>
            <a:off x="11798644" y="6492875"/>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854D2D-F7E8-B04D-95AC-3B508D13757F}" type="slidenum">
              <a:rPr lang="en-US" smtClean="0"/>
              <a:pPr/>
              <a:t>‹#›</a:t>
            </a:fld>
            <a:endParaRPr lang="en-US"/>
          </a:p>
        </p:txBody>
      </p:sp>
    </p:spTree>
    <p:extLst>
      <p:ext uri="{BB962C8B-B14F-4D97-AF65-F5344CB8AC3E}">
        <p14:creationId xmlns:p14="http://schemas.microsoft.com/office/powerpoint/2010/main" val="1866928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userDrawn="1"/>
        </p:nvPicPr>
        <p:blipFill>
          <a:blip r:embed="rId2"/>
          <a:srcRect/>
          <a:stretch/>
        </p:blipFill>
        <p:spPr>
          <a:xfrm>
            <a:off x="-1" y="0"/>
            <a:ext cx="12192000" cy="6858000"/>
          </a:xfrm>
          <a:prstGeom prst="rect">
            <a:avLst/>
          </a:prstGeom>
        </p:spPr>
      </p:pic>
      <p:sp>
        <p:nvSpPr>
          <p:cNvPr id="16" name="Google Shape;16;p17"/>
          <p:cNvSpPr txBox="1">
            <a:spLocks noGrp="1"/>
          </p:cNvSpPr>
          <p:nvPr>
            <p:ph type="ctrTitle"/>
          </p:nvPr>
        </p:nvSpPr>
        <p:spPr>
          <a:xfrm>
            <a:off x="1" y="1952105"/>
            <a:ext cx="960782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7"/>
          <p:cNvSpPr txBox="1">
            <a:spLocks noGrp="1"/>
          </p:cNvSpPr>
          <p:nvPr>
            <p:ph type="subTitle" idx="1"/>
          </p:nvPr>
        </p:nvSpPr>
        <p:spPr>
          <a:xfrm>
            <a:off x="0" y="4339705"/>
            <a:ext cx="9607826" cy="195210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b="0">
                <a:solidFill>
                  <a:schemeClr val="bg1"/>
                </a:solidFill>
                <a:latin typeface="Arial" panose="020B0604020202020204" pitchFamily="34" charset="0"/>
                <a:ea typeface="Helvetica Neue"/>
                <a:cs typeface="Arial" panose="020B060402020202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extLst>
      <p:ext uri="{BB962C8B-B14F-4D97-AF65-F5344CB8AC3E}">
        <p14:creationId xmlns:p14="http://schemas.microsoft.com/office/powerpoint/2010/main" val="378937039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userDrawn="1"/>
        </p:nvPicPr>
        <p:blipFill rotWithShape="1">
          <a:blip r:embed="rId2"/>
          <a:srcRect l="53717" t="15856" r="8276" b="19640"/>
          <a:stretch/>
        </p:blipFill>
        <p:spPr>
          <a:xfrm>
            <a:off x="6549080" y="1087395"/>
            <a:ext cx="4633785" cy="4423720"/>
          </a:xfrm>
          <a:prstGeom prst="rect">
            <a:avLst/>
          </a:prstGeom>
        </p:spPr>
      </p:pic>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3F56D5FE-8BBC-E95A-76D4-D1938A0E3A78}"/>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4;p20">
            <a:extLst>
              <a:ext uri="{FF2B5EF4-FFF2-40B4-BE49-F238E27FC236}">
                <a16:creationId xmlns:a16="http://schemas.microsoft.com/office/drawing/2014/main" id="{7FF2A8CD-3CE5-A92B-4009-D09EC2A0050B}"/>
              </a:ext>
            </a:extLst>
          </p:cNvPr>
          <p:cNvSpPr txBox="1">
            <a:spLocks noGrp="1"/>
          </p:cNvSpPr>
          <p:nvPr>
            <p:ph type="title"/>
          </p:nvPr>
        </p:nvSpPr>
        <p:spPr>
          <a:xfrm>
            <a:off x="838200" y="0"/>
            <a:ext cx="10515600" cy="10771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1874775803"/>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8B067-C222-A145-CF89-234516211EAC}"/>
              </a:ext>
            </a:extLst>
          </p:cNvPr>
          <p:cNvSpPr>
            <a:spLocks noGrp="1"/>
          </p:cNvSpPr>
          <p:nvPr>
            <p:ph type="sldNum" idx="11"/>
          </p:nvPr>
        </p:nvSpPr>
        <p:spPr>
          <a:xfrm>
            <a:off x="11798300" y="6565900"/>
            <a:ext cx="393700" cy="292100"/>
          </a:xfrm>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B3503028-5BCC-32AC-877B-DF34C7FE812B}"/>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5;p20">
            <a:extLst>
              <a:ext uri="{FF2B5EF4-FFF2-40B4-BE49-F238E27FC236}">
                <a16:creationId xmlns:a16="http://schemas.microsoft.com/office/drawing/2014/main" id="{2E41FEE8-207D-F515-0218-988E1E95F438}"/>
              </a:ext>
            </a:extLst>
          </p:cNvPr>
          <p:cNvSpPr txBox="1">
            <a:spLocks noGrp="1"/>
          </p:cNvSpPr>
          <p:nvPr>
            <p:ph type="body" idx="12"/>
          </p:nvPr>
        </p:nvSpPr>
        <p:spPr>
          <a:xfrm>
            <a:off x="6148754"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 name="Google Shape;34;p20">
            <a:extLst>
              <a:ext uri="{FF2B5EF4-FFF2-40B4-BE49-F238E27FC236}">
                <a16:creationId xmlns:a16="http://schemas.microsoft.com/office/drawing/2014/main" id="{9F492DC9-5A51-908E-E46A-76443B2F0C19}"/>
              </a:ext>
            </a:extLst>
          </p:cNvPr>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9917770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jp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p:nvPicPr>
        <p:blipFill>
          <a:blip r:embed="rId8"/>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28A3D4D3-1AF4-4389-ABC1-4D77F9E7ECC7}" type="slidenum">
              <a:rPr lang="en-US" smtClean="0"/>
              <a:t>‹#›</a:t>
            </a:fld>
            <a:endParaRPr lang="en-US"/>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7087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8634949"/>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5" r:id="rId4"/>
    <p:sldLayoutId id="2147483677" r:id="rId5"/>
    <p:sldLayoutId id="2147483686" r:id="rId6"/>
  </p:sldLayoutIdLst>
  <p:transition spd="slow">
    <p:wipe/>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userDrawn="1"/>
        </p:nvPicPr>
        <p:blipFill>
          <a:blip r:embed="rId7"/>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708763"/>
          </a:xfrm>
          <a:prstGeom prst="rect">
            <a:avLst/>
          </a:prstGeom>
        </p:spPr>
        <p:txBody>
          <a:bodyPr vert="horz" lIns="91440" tIns="45720" rIns="91440" bIns="45720" rtlCol="0" anchor="b">
            <a:normAutofit/>
          </a:body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76410230"/>
      </p:ext>
    </p:extLst>
  </p:cSld>
  <p:clrMap bg1="lt1" tx1="dk1" bg2="dk2" tx2="lt2" accent1="accent1" accent2="accent2" accent3="accent3" accent4="accent4" accent5="accent5" accent6="accent6" hlink="hlink" folHlink="folHlink"/>
  <p:sldLayoutIdLst>
    <p:sldLayoutId id="2147483680" r:id="rId1"/>
    <p:sldLayoutId id="2147483682" r:id="rId2"/>
    <p:sldLayoutId id="2147483683" r:id="rId3"/>
    <p:sldLayoutId id="2147483684" r:id="rId4"/>
    <p:sldLayoutId id="2147483685" r:id="rId5"/>
  </p:sldLayoutIdLst>
  <p:transition spd="slow">
    <p:wip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hyperlink" Target="https://www.wri.org/technical-perspectives/energy-access-explorer-data-governance"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wri.org/research/energy-access-explorer-data-and-methods"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hyperlink" Target="https://www.wri.org/technical-perspectives/energy-access-explorer-data-governance"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tableau.com/learn/articles/data-management-vs-data-governance"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tableau.com/learn/articles/data-management-vs-data-governance"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tableau.com/learn/articles/data-management-vs-data-governance"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016/j.procs.2016.08.025" TargetMode="External"/><Relationship Id="rId2" Type="http://schemas.openxmlformats.org/officeDocument/2006/relationships/hyperlink" Target="https://doi.org/10.1016/j.jval.2023.02.012" TargetMode="External"/><Relationship Id="rId1" Type="http://schemas.openxmlformats.org/officeDocument/2006/relationships/slideLayout" Target="../slideLayouts/slideLayout6.xml"/><Relationship Id="rId5" Type="http://schemas.openxmlformats.org/officeDocument/2006/relationships/hyperlink" Target="https://www.riob.org/en/documents/handbook-water-information-systems-administration-processing-and-exploitation-water" TargetMode="External"/><Relationship Id="rId4" Type="http://schemas.openxmlformats.org/officeDocument/2006/relationships/hyperlink" Target="http://tahttps/www.tableau.com/learn/articles/data-management-vs-data-governanc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8F41D3A-296D-75FB-88E4-B253A9E88EE1}"/>
              </a:ext>
            </a:extLst>
          </p:cNvPr>
          <p:cNvSpPr>
            <a:spLocks noGrp="1"/>
          </p:cNvSpPr>
          <p:nvPr>
            <p:ph type="ctrTitle"/>
          </p:nvPr>
        </p:nvSpPr>
        <p:spPr/>
        <p:txBody>
          <a:bodyPr/>
          <a:lstStyle/>
          <a:p>
            <a:r>
              <a:rPr lang="en-US" dirty="0"/>
              <a:t>Maximum 32 point Arial in white </a:t>
            </a:r>
            <a:br>
              <a:rPr lang="en-US" dirty="0"/>
            </a:br>
            <a:endParaRPr lang="en-US" dirty="0"/>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a:xfrm>
            <a:off x="1158844" y="4323781"/>
            <a:ext cx="6201623" cy="947519"/>
          </a:xfrm>
        </p:spPr>
        <p:txBody>
          <a:bodyPr>
            <a:noAutofit/>
          </a:bodyPr>
          <a:lstStyle/>
          <a:p>
            <a:pPr algn="l"/>
            <a:r>
              <a:rPr lang="en-US" sz="3200" b="1" dirty="0">
                <a:solidFill>
                  <a:schemeClr val="bg1"/>
                </a:solidFill>
              </a:rPr>
              <a:t>LECTURE 6</a:t>
            </a:r>
            <a:br>
              <a:rPr lang="en-US" sz="3200" b="1" dirty="0"/>
            </a:br>
            <a:r>
              <a:rPr lang="en-US" sz="3200" b="1" dirty="0">
                <a:solidFill>
                  <a:schemeClr val="tx1"/>
                </a:solidFill>
              </a:rPr>
              <a:t>DATA GOVERNANCE AND SUSTAINABILITY</a:t>
            </a:r>
          </a:p>
        </p:txBody>
      </p:sp>
      <p:pic>
        <p:nvPicPr>
          <p:cNvPr id="7" name="Picture 6" descr="A black background with white text&#10;&#10;Description automatically generated">
            <a:extLst>
              <a:ext uri="{FF2B5EF4-FFF2-40B4-BE49-F238E27FC236}">
                <a16:creationId xmlns:a16="http://schemas.microsoft.com/office/drawing/2014/main" id="{1A98B8DC-1067-2BD6-87CD-15AFDCD6F5C2}"/>
              </a:ext>
            </a:extLst>
          </p:cNvPr>
          <p:cNvPicPr>
            <a:picLocks noChangeAspect="1"/>
          </p:cNvPicPr>
          <p:nvPr/>
        </p:nvPicPr>
        <p:blipFill>
          <a:blip r:embed="rId3"/>
          <a:stretch>
            <a:fillRect/>
          </a:stretch>
        </p:blipFill>
        <p:spPr>
          <a:xfrm>
            <a:off x="597528" y="3775297"/>
            <a:ext cx="3327517" cy="782486"/>
          </a:xfrm>
          <a:prstGeom prst="rect">
            <a:avLst/>
          </a:prstGeom>
        </p:spPr>
      </p:pic>
      <p:sp>
        <p:nvSpPr>
          <p:cNvPr id="8" name="TextBox 7">
            <a:extLst>
              <a:ext uri="{FF2B5EF4-FFF2-40B4-BE49-F238E27FC236}">
                <a16:creationId xmlns:a16="http://schemas.microsoft.com/office/drawing/2014/main" id="{5B8A8525-F3A8-DA7C-B433-928B2B39A280}"/>
              </a:ext>
            </a:extLst>
          </p:cNvPr>
          <p:cNvSpPr txBox="1"/>
          <p:nvPr/>
        </p:nvSpPr>
        <p:spPr>
          <a:xfrm>
            <a:off x="7939610" y="5364606"/>
            <a:ext cx="15496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1" i="1" u="none" strike="noStrike" kern="0" cap="none" spc="0" normalizeH="0" baseline="0" noProof="0" dirty="0">
                <a:ln>
                  <a:noFill/>
                </a:ln>
                <a:solidFill>
                  <a:srgbClr val="FFFFFF"/>
                </a:solidFill>
                <a:effectLst/>
                <a:uLnTx/>
                <a:uFillTx/>
                <a:latin typeface="Open Sans"/>
                <a:ea typeface="+mn-lt"/>
                <a:cs typeface="Arial" panose="020B0604020202020204"/>
                <a:sym typeface="Arial"/>
              </a:rPr>
              <a:t>Supported by and in collaboration with World Resources Institute</a:t>
            </a:r>
          </a:p>
        </p:txBody>
      </p:sp>
      <p:pic>
        <p:nvPicPr>
          <p:cNvPr id="10" name="Picture 9">
            <a:extLst>
              <a:ext uri="{FF2B5EF4-FFF2-40B4-BE49-F238E27FC236}">
                <a16:creationId xmlns:a16="http://schemas.microsoft.com/office/drawing/2014/main" id="{50ABA4A2-FC0A-3191-033A-0ECC15F7970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027367" y="5917631"/>
            <a:ext cx="1184564" cy="410649"/>
          </a:xfrm>
          <a:prstGeom prst="rect">
            <a:avLst/>
          </a:prstGeom>
        </p:spPr>
      </p:pic>
    </p:spTree>
    <p:extLst>
      <p:ext uri="{BB962C8B-B14F-4D97-AF65-F5344CB8AC3E}">
        <p14:creationId xmlns:p14="http://schemas.microsoft.com/office/powerpoint/2010/main" val="70185691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56898" y="-27721"/>
            <a:ext cx="9473256" cy="1479711"/>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6.2 </a:t>
            </a:r>
            <a:r>
              <a:rPr lang="en-US" dirty="0">
                <a:sym typeface="Bodoni SvtyTwo ITC TT-Book"/>
              </a:rPr>
              <a:t>Data Governance in the Energy Sector</a:t>
            </a:r>
          </a:p>
        </p:txBody>
      </p:sp>
      <p:sp>
        <p:nvSpPr>
          <p:cNvPr id="3" name="TextBox 2">
            <a:extLst>
              <a:ext uri="{FF2B5EF4-FFF2-40B4-BE49-F238E27FC236}">
                <a16:creationId xmlns:a16="http://schemas.microsoft.com/office/drawing/2014/main" id="{BAAD85C5-2919-2DA0-8F28-8B002BCDE958}"/>
              </a:ext>
            </a:extLst>
          </p:cNvPr>
          <p:cNvSpPr txBox="1"/>
          <p:nvPr/>
        </p:nvSpPr>
        <p:spPr>
          <a:xfrm>
            <a:off x="1189608" y="1847057"/>
            <a:ext cx="9716815" cy="3416320"/>
          </a:xfrm>
          <a:prstGeom prst="rect">
            <a:avLst/>
          </a:prstGeom>
          <a:noFill/>
        </p:spPr>
        <p:txBody>
          <a:bodyPr wrap="square" rtlCol="0">
            <a:spAutoFit/>
          </a:bodyPr>
          <a:lstStyle/>
          <a:p>
            <a:pPr marL="342900" indent="-342900">
              <a:buFont typeface="Arial" panose="020B0604020202020204" pitchFamily="34" charset="0"/>
              <a:buChar char="•"/>
            </a:pPr>
            <a:endParaRPr lang="en-US" sz="2400">
              <a:latin typeface="+mj-lt"/>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en-US" sz="2400">
                <a:latin typeface="+mj-lt"/>
                <a:ea typeface="Open Sans" panose="020B0606030504020204" pitchFamily="34" charset="0"/>
                <a:cs typeface="Open Sans" panose="020B0606030504020204" pitchFamily="34" charset="0"/>
              </a:rPr>
              <a:t>Aspects of data governance which should be included in the strategy are:</a:t>
            </a:r>
          </a:p>
          <a:p>
            <a:pPr marL="342900" indent="-342900" algn="l">
              <a:buFont typeface="Arial" panose="020B0604020202020204" pitchFamily="34" charset="0"/>
              <a:buChar char="•"/>
            </a:pPr>
            <a:endParaRPr lang="en-US" sz="240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400" i="0">
                <a:effectLst/>
                <a:latin typeface="+mj-lt"/>
                <a:ea typeface="Open Sans" panose="020B0606030504020204" pitchFamily="34" charset="0"/>
                <a:cs typeface="Open Sans" panose="020B0606030504020204" pitchFamily="34" charset="0"/>
              </a:rPr>
              <a:t>Data </a:t>
            </a:r>
            <a:r>
              <a:rPr lang="en-US" sz="2400" b="1" i="0">
                <a:effectLst/>
                <a:latin typeface="+mj-lt"/>
                <a:ea typeface="Open Sans" panose="020B0606030504020204" pitchFamily="34" charset="0"/>
                <a:cs typeface="Open Sans" panose="020B0606030504020204" pitchFamily="34" charset="0"/>
              </a:rPr>
              <a:t>sourcing</a:t>
            </a:r>
            <a:r>
              <a:rPr lang="en-US" sz="2400" i="0">
                <a:effectLst/>
                <a:latin typeface="+mj-lt"/>
                <a:ea typeface="Open Sans" panose="020B0606030504020204" pitchFamily="34" charset="0"/>
                <a:cs typeface="Open Sans" panose="020B0606030504020204" pitchFamily="34" charset="0"/>
              </a:rPr>
              <a:t>/scoping</a:t>
            </a:r>
          </a:p>
          <a:p>
            <a:pPr marL="800100" lvl="1" indent="-342900">
              <a:buFont typeface="Arial" panose="020B0604020202020204" pitchFamily="34" charset="0"/>
              <a:buChar char="•"/>
            </a:pPr>
            <a:r>
              <a:rPr lang="en-US" sz="2400" b="1" i="0">
                <a:effectLst/>
                <a:latin typeface="+mj-lt"/>
                <a:ea typeface="Open Sans" panose="020B0606030504020204" pitchFamily="34" charset="0"/>
                <a:cs typeface="Open Sans" panose="020B0606030504020204" pitchFamily="34" charset="0"/>
              </a:rPr>
              <a:t>Validation</a:t>
            </a:r>
            <a:r>
              <a:rPr lang="en-US" sz="2400" i="0">
                <a:effectLst/>
                <a:latin typeface="+mj-lt"/>
                <a:ea typeface="Open Sans" panose="020B0606030504020204" pitchFamily="34" charset="0"/>
                <a:cs typeface="Open Sans" panose="020B0606030504020204" pitchFamily="34" charset="0"/>
              </a:rPr>
              <a:t> of datasets</a:t>
            </a:r>
          </a:p>
          <a:p>
            <a:pPr marL="800100" lvl="1" indent="-342900">
              <a:buFont typeface="Arial" panose="020B0604020202020204" pitchFamily="34" charset="0"/>
              <a:buChar char="•"/>
            </a:pPr>
            <a:r>
              <a:rPr lang="en-US" sz="2400" i="0">
                <a:effectLst/>
                <a:latin typeface="+mj-lt"/>
                <a:ea typeface="Open Sans" panose="020B0606030504020204" pitchFamily="34" charset="0"/>
                <a:cs typeface="Open Sans" panose="020B0606030504020204" pitchFamily="34" charset="0"/>
              </a:rPr>
              <a:t>Frequency of data </a:t>
            </a:r>
            <a:r>
              <a:rPr lang="en-US" sz="2400" b="1" i="0">
                <a:effectLst/>
                <a:latin typeface="+mj-lt"/>
                <a:ea typeface="Open Sans" panose="020B0606030504020204" pitchFamily="34" charset="0"/>
                <a:cs typeface="Open Sans" panose="020B0606030504020204" pitchFamily="34" charset="0"/>
              </a:rPr>
              <a:t>updates</a:t>
            </a:r>
          </a:p>
          <a:p>
            <a:pPr marL="800100" lvl="1" indent="-342900">
              <a:buFont typeface="Arial" panose="020B0604020202020204" pitchFamily="34" charset="0"/>
              <a:buChar char="•"/>
            </a:pPr>
            <a:r>
              <a:rPr lang="en-US" sz="2400" b="1">
                <a:latin typeface="+mj-lt"/>
                <a:ea typeface="Open Sans" panose="020B0606030504020204" pitchFamily="34" charset="0"/>
                <a:cs typeface="Open Sans" panose="020B0606030504020204" pitchFamily="34" charset="0"/>
              </a:rPr>
              <a:t>Security </a:t>
            </a:r>
            <a:r>
              <a:rPr lang="en-US" sz="2400">
                <a:latin typeface="+mj-lt"/>
                <a:ea typeface="Open Sans" panose="020B0606030504020204" pitchFamily="34" charset="0"/>
                <a:cs typeface="Open Sans" panose="020B0606030504020204" pitchFamily="34" charset="0"/>
              </a:rPr>
              <a:t>and</a:t>
            </a:r>
            <a:r>
              <a:rPr lang="en-US" sz="2400" b="1">
                <a:latin typeface="+mj-lt"/>
                <a:ea typeface="Open Sans" panose="020B0606030504020204" pitchFamily="34" charset="0"/>
                <a:cs typeface="Open Sans" panose="020B0606030504020204" pitchFamily="34" charset="0"/>
              </a:rPr>
              <a:t> </a:t>
            </a:r>
            <a:r>
              <a:rPr lang="en-US" sz="2400">
                <a:latin typeface="+mj-lt"/>
                <a:ea typeface="Open Sans" panose="020B0606030504020204" pitchFamily="34" charset="0"/>
                <a:cs typeface="Open Sans" panose="020B0606030504020204" pitchFamily="34" charset="0"/>
              </a:rPr>
              <a:t>access levels of different datasets</a:t>
            </a:r>
          </a:p>
          <a:p>
            <a:pPr marL="800100" lvl="1" indent="-342900">
              <a:buFont typeface="Arial" panose="020B0604020202020204" pitchFamily="34" charset="0"/>
              <a:buChar char="•"/>
            </a:pPr>
            <a:r>
              <a:rPr lang="en-US" sz="2400" b="1" i="0">
                <a:effectLst/>
                <a:latin typeface="+mj-lt"/>
                <a:ea typeface="Open Sans" panose="020B0606030504020204" pitchFamily="34" charset="0"/>
                <a:cs typeface="Open Sans" panose="020B0606030504020204" pitchFamily="34" charset="0"/>
              </a:rPr>
              <a:t>Attribution </a:t>
            </a:r>
            <a:r>
              <a:rPr lang="en-US" sz="2400">
                <a:latin typeface="+mj-lt"/>
                <a:ea typeface="Open Sans" panose="020B0606030504020204" pitchFamily="34" charset="0"/>
                <a:cs typeface="Open Sans" panose="020B0606030504020204" pitchFamily="34" charset="0"/>
              </a:rPr>
              <a:t>and </a:t>
            </a:r>
            <a:r>
              <a:rPr lang="en-US" sz="2400" i="0">
                <a:effectLst/>
                <a:latin typeface="+mj-lt"/>
                <a:ea typeface="Open Sans" panose="020B0606030504020204" pitchFamily="34" charset="0"/>
                <a:cs typeface="Open Sans" panose="020B0606030504020204" pitchFamily="34" charset="0"/>
              </a:rPr>
              <a:t>documentation of metadata</a:t>
            </a:r>
          </a:p>
        </p:txBody>
      </p:sp>
      <p:sp>
        <p:nvSpPr>
          <p:cNvPr id="7" name="Rectangle 6">
            <a:extLst>
              <a:ext uri="{FF2B5EF4-FFF2-40B4-BE49-F238E27FC236}">
                <a16:creationId xmlns:a16="http://schemas.microsoft.com/office/drawing/2014/main" id="{4CC0A6BC-A4DF-9043-110F-5ECAF5F57E64}"/>
              </a:ext>
            </a:extLst>
          </p:cNvPr>
          <p:cNvSpPr/>
          <p:nvPr/>
        </p:nvSpPr>
        <p:spPr>
          <a:xfrm>
            <a:off x="1189608" y="1543983"/>
            <a:ext cx="8458484"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Designing an Effective Data Governance Strategy</a:t>
            </a:r>
          </a:p>
        </p:txBody>
      </p:sp>
    </p:spTree>
    <p:extLst>
      <p:ext uri="{BB962C8B-B14F-4D97-AF65-F5344CB8AC3E}">
        <p14:creationId xmlns:p14="http://schemas.microsoft.com/office/powerpoint/2010/main" val="3265516463"/>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56898" y="-27721"/>
            <a:ext cx="9473256" cy="1479711"/>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6.2 </a:t>
            </a:r>
            <a:r>
              <a:rPr lang="en-US" dirty="0">
                <a:sym typeface="Bodoni SvtyTwo ITC TT-Book"/>
              </a:rPr>
              <a:t>Data Governance in the Energy Sector</a:t>
            </a:r>
          </a:p>
        </p:txBody>
      </p:sp>
      <p:sp>
        <p:nvSpPr>
          <p:cNvPr id="3" name="TextBox 2">
            <a:extLst>
              <a:ext uri="{FF2B5EF4-FFF2-40B4-BE49-F238E27FC236}">
                <a16:creationId xmlns:a16="http://schemas.microsoft.com/office/drawing/2014/main" id="{BAAD85C5-2919-2DA0-8F28-8B002BCDE958}"/>
              </a:ext>
            </a:extLst>
          </p:cNvPr>
          <p:cNvSpPr txBox="1"/>
          <p:nvPr/>
        </p:nvSpPr>
        <p:spPr>
          <a:xfrm>
            <a:off x="1189608" y="1847057"/>
            <a:ext cx="9716815" cy="3046988"/>
          </a:xfrm>
          <a:prstGeom prst="rect">
            <a:avLst/>
          </a:prstGeom>
          <a:noFill/>
        </p:spPr>
        <p:txBody>
          <a:bodyPr wrap="square" rtlCol="0">
            <a:spAutoFit/>
          </a:bodyPr>
          <a:lstStyle/>
          <a:p>
            <a:pPr marL="342900" indent="-342900">
              <a:buFont typeface="Arial" panose="020B0604020202020204" pitchFamily="34" charset="0"/>
              <a:buChar char="•"/>
            </a:pPr>
            <a:endParaRPr lang="en-US" sz="2400">
              <a:latin typeface="+mj-lt"/>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en-US" sz="2400">
                <a:latin typeface="+mj-lt"/>
                <a:ea typeface="Open Sans" panose="020B0606030504020204" pitchFamily="34" charset="0"/>
                <a:cs typeface="Open Sans" panose="020B0606030504020204" pitchFamily="34" charset="0"/>
              </a:rPr>
              <a:t>Data governance should involve all relevant stakeholders:</a:t>
            </a:r>
          </a:p>
          <a:p>
            <a:pPr marL="342900" indent="-342900" algn="l">
              <a:buFont typeface="Arial" panose="020B0604020202020204" pitchFamily="34" charset="0"/>
              <a:buChar char="•"/>
            </a:pPr>
            <a:endParaRPr lang="en-US" sz="240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400" i="0">
                <a:effectLst/>
                <a:latin typeface="+mj-lt"/>
                <a:ea typeface="Open Sans" panose="020B0606030504020204" pitchFamily="34" charset="0"/>
                <a:cs typeface="Open Sans" panose="020B0606030504020204" pitchFamily="34" charset="0"/>
              </a:rPr>
              <a:t>Data </a:t>
            </a:r>
            <a:r>
              <a:rPr lang="en-US" sz="2400" b="1" i="0">
                <a:effectLst/>
                <a:latin typeface="+mj-lt"/>
                <a:ea typeface="Open Sans" panose="020B0606030504020204" pitchFamily="34" charset="0"/>
                <a:cs typeface="Open Sans" panose="020B0606030504020204" pitchFamily="34" charset="0"/>
              </a:rPr>
              <a:t>users</a:t>
            </a:r>
          </a:p>
          <a:p>
            <a:pPr marL="800100" lvl="1" indent="-342900">
              <a:buFont typeface="Arial" panose="020B0604020202020204" pitchFamily="34" charset="0"/>
              <a:buChar char="•"/>
            </a:pPr>
            <a:r>
              <a:rPr lang="en-US" sz="2400" i="0">
                <a:effectLst/>
                <a:latin typeface="+mj-lt"/>
                <a:ea typeface="Open Sans" panose="020B0606030504020204" pitchFamily="34" charset="0"/>
                <a:cs typeface="Open Sans" panose="020B0606030504020204" pitchFamily="34" charset="0"/>
              </a:rPr>
              <a:t>Data </a:t>
            </a:r>
            <a:r>
              <a:rPr lang="en-US" sz="2400" b="1" i="0">
                <a:effectLst/>
                <a:latin typeface="+mj-lt"/>
                <a:ea typeface="Open Sans" panose="020B0606030504020204" pitchFamily="34" charset="0"/>
                <a:cs typeface="Open Sans" panose="020B0606030504020204" pitchFamily="34" charset="0"/>
              </a:rPr>
              <a:t>providers</a:t>
            </a:r>
          </a:p>
          <a:p>
            <a:pPr marL="800100" lvl="1" indent="-342900">
              <a:buFont typeface="Arial" panose="020B0604020202020204" pitchFamily="34" charset="0"/>
              <a:buChar char="•"/>
            </a:pPr>
            <a:r>
              <a:rPr lang="en-US" sz="2400" i="0">
                <a:effectLst/>
                <a:latin typeface="+mj-lt"/>
                <a:ea typeface="Open Sans" panose="020B0606030504020204" pitchFamily="34" charset="0"/>
                <a:cs typeface="Open Sans" panose="020B0606030504020204" pitchFamily="34" charset="0"/>
              </a:rPr>
              <a:t>Data </a:t>
            </a:r>
            <a:r>
              <a:rPr lang="en-US" sz="2400" b="1" i="0">
                <a:effectLst/>
                <a:latin typeface="+mj-lt"/>
                <a:ea typeface="Open Sans" panose="020B0606030504020204" pitchFamily="34" charset="0"/>
                <a:cs typeface="Open Sans" panose="020B0606030504020204" pitchFamily="34" charset="0"/>
              </a:rPr>
              <a:t>administrators</a:t>
            </a:r>
            <a:r>
              <a:rPr lang="en-US" sz="2400" i="0">
                <a:effectLst/>
                <a:latin typeface="+mj-lt"/>
                <a:ea typeface="Open Sans" panose="020B0606030504020204" pitchFamily="34" charset="0"/>
                <a:cs typeface="Open Sans" panose="020B0606030504020204" pitchFamily="34" charset="0"/>
              </a:rPr>
              <a:t>/support team</a:t>
            </a:r>
          </a:p>
          <a:p>
            <a:pPr marL="800100" lvl="1" indent="-342900">
              <a:buFont typeface="Arial" panose="020B0604020202020204" pitchFamily="34" charset="0"/>
              <a:buChar char="•"/>
            </a:pPr>
            <a:r>
              <a:rPr lang="en-US" sz="2400">
                <a:latin typeface="+mj-lt"/>
                <a:ea typeface="Open Sans" panose="020B0606030504020204" pitchFamily="34" charset="0"/>
                <a:cs typeface="Open Sans" panose="020B0606030504020204" pitchFamily="34" charset="0"/>
              </a:rPr>
              <a:t>Executive </a:t>
            </a:r>
            <a:r>
              <a:rPr lang="en-US" sz="2400" b="1">
                <a:latin typeface="+mj-lt"/>
                <a:ea typeface="Open Sans" panose="020B0606030504020204" pitchFamily="34" charset="0"/>
                <a:cs typeface="Open Sans" panose="020B0606030504020204" pitchFamily="34" charset="0"/>
              </a:rPr>
              <a:t>leadership</a:t>
            </a:r>
          </a:p>
          <a:p>
            <a:pPr marL="800100" lvl="1" indent="-342900">
              <a:buFont typeface="Arial" panose="020B0604020202020204" pitchFamily="34" charset="0"/>
              <a:buChar char="•"/>
            </a:pPr>
            <a:r>
              <a:rPr lang="en-US" sz="2400" i="0">
                <a:effectLst/>
                <a:latin typeface="+mj-lt"/>
                <a:ea typeface="Open Sans" panose="020B0606030504020204" pitchFamily="34" charset="0"/>
                <a:cs typeface="Open Sans" panose="020B0606030504020204" pitchFamily="34" charset="0"/>
              </a:rPr>
              <a:t>Subject area </a:t>
            </a:r>
            <a:r>
              <a:rPr lang="en-US" sz="2400" b="1" i="0">
                <a:effectLst/>
                <a:latin typeface="+mj-lt"/>
                <a:ea typeface="Open Sans" panose="020B0606030504020204" pitchFamily="34" charset="0"/>
                <a:cs typeface="Open Sans" panose="020B0606030504020204" pitchFamily="34" charset="0"/>
              </a:rPr>
              <a:t>experts</a:t>
            </a:r>
          </a:p>
        </p:txBody>
      </p:sp>
      <p:sp>
        <p:nvSpPr>
          <p:cNvPr id="7" name="Rectangle 6">
            <a:extLst>
              <a:ext uri="{FF2B5EF4-FFF2-40B4-BE49-F238E27FC236}">
                <a16:creationId xmlns:a16="http://schemas.microsoft.com/office/drawing/2014/main" id="{CAE8C8F1-9975-AAF7-7059-92C460A19C7B}"/>
              </a:ext>
            </a:extLst>
          </p:cNvPr>
          <p:cNvSpPr/>
          <p:nvPr/>
        </p:nvSpPr>
        <p:spPr>
          <a:xfrm>
            <a:off x="1189608" y="1543983"/>
            <a:ext cx="8458484"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Designing an Effective Data Governance Strategy</a:t>
            </a:r>
          </a:p>
        </p:txBody>
      </p:sp>
    </p:spTree>
    <p:extLst>
      <p:ext uri="{BB962C8B-B14F-4D97-AF65-F5344CB8AC3E}">
        <p14:creationId xmlns:p14="http://schemas.microsoft.com/office/powerpoint/2010/main" val="1190889126"/>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56898" y="-27721"/>
            <a:ext cx="9473256" cy="1479711"/>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6.2 </a:t>
            </a:r>
            <a:r>
              <a:rPr lang="en-US" dirty="0">
                <a:sym typeface="Bodoni SvtyTwo ITC TT-Book"/>
              </a:rPr>
              <a:t>Data Governance in the Energy Sector</a:t>
            </a:r>
          </a:p>
        </p:txBody>
      </p:sp>
      <p:sp>
        <p:nvSpPr>
          <p:cNvPr id="7" name="Rectangle 6">
            <a:extLst>
              <a:ext uri="{FF2B5EF4-FFF2-40B4-BE49-F238E27FC236}">
                <a16:creationId xmlns:a16="http://schemas.microsoft.com/office/drawing/2014/main" id="{CAE8C8F1-9975-AAF7-7059-92C460A19C7B}"/>
              </a:ext>
            </a:extLst>
          </p:cNvPr>
          <p:cNvSpPr/>
          <p:nvPr/>
        </p:nvSpPr>
        <p:spPr>
          <a:xfrm>
            <a:off x="1189608" y="1543983"/>
            <a:ext cx="8458484"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Implementing an Effective Data Governance Strategy</a:t>
            </a:r>
          </a:p>
        </p:txBody>
      </p:sp>
      <p:sp>
        <p:nvSpPr>
          <p:cNvPr id="3" name="TextBox 2">
            <a:extLst>
              <a:ext uri="{FF2B5EF4-FFF2-40B4-BE49-F238E27FC236}">
                <a16:creationId xmlns:a16="http://schemas.microsoft.com/office/drawing/2014/main" id="{BAAD85C5-2919-2DA0-8F28-8B002BCDE958}"/>
              </a:ext>
            </a:extLst>
          </p:cNvPr>
          <p:cNvSpPr txBox="1"/>
          <p:nvPr/>
        </p:nvSpPr>
        <p:spPr>
          <a:xfrm>
            <a:off x="1189609" y="1847057"/>
            <a:ext cx="9648092" cy="3477875"/>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en-US" sz="2000" i="0" dirty="0">
                <a:effectLst/>
                <a:latin typeface="+mj-lt"/>
                <a:ea typeface="Open Sans" panose="020B0606030504020204" pitchFamily="34" charset="0"/>
                <a:cs typeface="Open Sans" panose="020B0606030504020204" pitchFamily="34" charset="0"/>
              </a:rPr>
              <a:t>A data management strategy is only as effective as its implementation</a:t>
            </a:r>
          </a:p>
          <a:p>
            <a:pPr marL="342900" indent="-342900" algn="l">
              <a:buFont typeface="Arial" panose="020B0604020202020204" pitchFamily="34" charset="0"/>
              <a:buChar char="•"/>
            </a:pPr>
            <a:r>
              <a:rPr lang="en-US" sz="2000" i="0" dirty="0">
                <a:effectLst/>
                <a:latin typeface="+mj-lt"/>
                <a:ea typeface="Open Sans" panose="020B0606030504020204" pitchFamily="34" charset="0"/>
                <a:cs typeface="Open Sans" panose="020B0606030504020204" pitchFamily="34" charset="0"/>
              </a:rPr>
              <a:t>Best practices for implementing data governance:</a:t>
            </a: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Identify qualified </a:t>
            </a:r>
            <a:r>
              <a:rPr lang="en-US" sz="2000" b="1" dirty="0">
                <a:latin typeface="+mj-lt"/>
                <a:ea typeface="Open Sans" panose="020B0606030504020204" pitchFamily="34" charset="0"/>
                <a:cs typeface="Open Sans" panose="020B0606030504020204" pitchFamily="34" charset="0"/>
              </a:rPr>
              <a:t>managers</a:t>
            </a:r>
            <a:r>
              <a:rPr lang="en-US" sz="2000" dirty="0">
                <a:latin typeface="+mj-lt"/>
                <a:ea typeface="Open Sans" panose="020B0606030504020204" pitchFamily="34" charset="0"/>
                <a:cs typeface="Open Sans" panose="020B0606030504020204" pitchFamily="34" charset="0"/>
              </a:rPr>
              <a:t> for data governance</a:t>
            </a:r>
          </a:p>
          <a:p>
            <a:pPr marL="800100" lvl="1" indent="-342900">
              <a:buFont typeface="Arial" panose="020B0604020202020204" pitchFamily="34" charset="0"/>
              <a:buChar char="•"/>
            </a:pPr>
            <a:r>
              <a:rPr lang="en-US" sz="2000" i="0" dirty="0">
                <a:effectLst/>
                <a:latin typeface="+mj-lt"/>
                <a:ea typeface="Open Sans" panose="020B0606030504020204" pitchFamily="34" charset="0"/>
                <a:cs typeface="Open Sans" panose="020B0606030504020204" pitchFamily="34" charset="0"/>
              </a:rPr>
              <a:t>Hold </a:t>
            </a:r>
            <a:r>
              <a:rPr lang="en-US" sz="2000" b="1" i="0" dirty="0">
                <a:effectLst/>
                <a:latin typeface="+mj-lt"/>
                <a:ea typeface="Open Sans" panose="020B0606030504020204" pitchFamily="34" charset="0"/>
                <a:cs typeface="Open Sans" panose="020B0606030504020204" pitchFamily="34" charset="0"/>
              </a:rPr>
              <a:t>recurring meetings </a:t>
            </a:r>
            <a:r>
              <a:rPr lang="en-US" sz="2000" i="0" dirty="0">
                <a:effectLst/>
                <a:latin typeface="+mj-lt"/>
                <a:ea typeface="Open Sans" panose="020B0606030504020204" pitchFamily="34" charset="0"/>
                <a:cs typeface="Open Sans" panose="020B0606030504020204" pitchFamily="34" charset="0"/>
              </a:rPr>
              <a:t>and/or audits to ensure that strategy remains effective and on track</a:t>
            </a:r>
          </a:p>
          <a:p>
            <a:pPr marL="800100" lvl="1" indent="-342900">
              <a:buFont typeface="Arial" panose="020B0604020202020204" pitchFamily="34" charset="0"/>
              <a:buChar char="•"/>
            </a:pPr>
            <a:r>
              <a:rPr lang="en-US" sz="2000" i="0" dirty="0">
                <a:effectLst/>
                <a:latin typeface="+mj-lt"/>
                <a:ea typeface="Open Sans" panose="020B0606030504020204" pitchFamily="34" charset="0"/>
                <a:cs typeface="Open Sans" panose="020B0606030504020204" pitchFamily="34" charset="0"/>
              </a:rPr>
              <a:t>Central </a:t>
            </a:r>
            <a:r>
              <a:rPr lang="en-US" sz="2000" b="1" i="0" dirty="0">
                <a:effectLst/>
                <a:latin typeface="+mj-lt"/>
                <a:ea typeface="Open Sans" panose="020B0606030504020204" pitchFamily="34" charset="0"/>
                <a:cs typeface="Open Sans" panose="020B0606030504020204" pitchFamily="34" charset="0"/>
              </a:rPr>
              <a:t>repository</a:t>
            </a:r>
            <a:r>
              <a:rPr lang="en-US" sz="2000" i="0" dirty="0">
                <a:effectLst/>
                <a:latin typeface="+mj-lt"/>
                <a:ea typeface="Open Sans" panose="020B0606030504020204" pitchFamily="34" charset="0"/>
                <a:cs typeface="Open Sans" panose="020B0606030504020204" pitchFamily="34" charset="0"/>
              </a:rPr>
              <a:t> for storing data and metadata</a:t>
            </a:r>
          </a:p>
          <a:p>
            <a:pPr marL="800100" lvl="1" indent="-342900">
              <a:buFont typeface="Arial" panose="020B0604020202020204" pitchFamily="34" charset="0"/>
              <a:buChar char="•"/>
            </a:pPr>
            <a:r>
              <a:rPr lang="en-US" sz="2000" i="0" dirty="0">
                <a:effectLst/>
                <a:latin typeface="+mj-lt"/>
                <a:ea typeface="Open Sans" panose="020B0606030504020204" pitchFamily="34" charset="0"/>
                <a:cs typeface="Open Sans" panose="020B0606030504020204" pitchFamily="34" charset="0"/>
              </a:rPr>
              <a:t>Continued engagement with </a:t>
            </a:r>
            <a:r>
              <a:rPr lang="en-US" sz="2000" b="1" i="0" dirty="0">
                <a:effectLst/>
                <a:latin typeface="+mj-lt"/>
                <a:ea typeface="Open Sans" panose="020B0606030504020204" pitchFamily="34" charset="0"/>
                <a:cs typeface="Open Sans" panose="020B0606030504020204" pitchFamily="34" charset="0"/>
              </a:rPr>
              <a:t>data users </a:t>
            </a:r>
            <a:r>
              <a:rPr lang="en-US" sz="2000" i="0" dirty="0">
                <a:effectLst/>
                <a:latin typeface="+mj-lt"/>
                <a:ea typeface="Open Sans" panose="020B0606030504020204" pitchFamily="34" charset="0"/>
                <a:cs typeface="Open Sans" panose="020B0606030504020204" pitchFamily="34" charset="0"/>
              </a:rPr>
              <a:t>to ensure data align with use cases and needs</a:t>
            </a: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Continued engagement with </a:t>
            </a:r>
            <a:r>
              <a:rPr lang="en-US" sz="2000" b="1" dirty="0">
                <a:latin typeface="+mj-lt"/>
                <a:ea typeface="Open Sans" panose="020B0606030504020204" pitchFamily="34" charset="0"/>
                <a:cs typeface="Open Sans" panose="020B0606030504020204" pitchFamily="34" charset="0"/>
              </a:rPr>
              <a:t>data providers </a:t>
            </a:r>
            <a:r>
              <a:rPr lang="en-US" sz="2000" dirty="0">
                <a:latin typeface="+mj-lt"/>
                <a:ea typeface="Open Sans" panose="020B0606030504020204" pitchFamily="34" charset="0"/>
                <a:cs typeface="Open Sans" panose="020B0606030504020204" pitchFamily="34" charset="0"/>
              </a:rPr>
              <a:t>to track new data releases and updates </a:t>
            </a:r>
            <a:endParaRPr lang="en-US" sz="2000" i="0" dirty="0">
              <a:effectLst/>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89693921"/>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04304-0660-D29C-92AD-E4958229BD50}"/>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C4C3E6D-45ED-47EF-82EA-A21D201EC29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itle 10">
            <a:extLst>
              <a:ext uri="{FF2B5EF4-FFF2-40B4-BE49-F238E27FC236}">
                <a16:creationId xmlns:a16="http://schemas.microsoft.com/office/drawing/2014/main" id="{1F7F26CE-0C63-FBEA-CB95-C47BCCF644A0}"/>
              </a:ext>
            </a:extLst>
          </p:cNvPr>
          <p:cNvSpPr txBox="1">
            <a:spLocks/>
          </p:cNvSpPr>
          <p:nvPr/>
        </p:nvSpPr>
        <p:spPr>
          <a:xfrm>
            <a:off x="256898" y="185190"/>
            <a:ext cx="9406022" cy="650477"/>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6.2 </a:t>
            </a:r>
            <a:r>
              <a:rPr lang="en-US" dirty="0">
                <a:sym typeface="Bodoni SvtyTwo ITC TT-Book"/>
              </a:rPr>
              <a:t>Data Governance in the Energy Sector</a:t>
            </a:r>
          </a:p>
        </p:txBody>
      </p:sp>
      <p:sp>
        <p:nvSpPr>
          <p:cNvPr id="7" name="Rectangle 6">
            <a:extLst>
              <a:ext uri="{FF2B5EF4-FFF2-40B4-BE49-F238E27FC236}">
                <a16:creationId xmlns:a16="http://schemas.microsoft.com/office/drawing/2014/main" id="{AC340B29-21F5-F4AD-1391-17D84E176232}"/>
              </a:ext>
            </a:extLst>
          </p:cNvPr>
          <p:cNvSpPr/>
          <p:nvPr/>
        </p:nvSpPr>
        <p:spPr>
          <a:xfrm>
            <a:off x="1010314" y="838012"/>
            <a:ext cx="8458484" cy="461665"/>
          </a:xfrm>
          <a:prstGeom prst="rect">
            <a:avLst/>
          </a:prstGeom>
        </p:spPr>
        <p:txBody>
          <a:bodyPr wrap="square" lIns="91440" tIns="45720" rIns="91440" bIns="45720" anchor="t">
            <a:spAutoFit/>
          </a:bodyPr>
          <a:lstStyle/>
          <a:p>
            <a:r>
              <a:rPr lang="en-ZA" sz="2400" b="1" dirty="0">
                <a:solidFill>
                  <a:srgbClr val="333333"/>
                </a:solidFill>
              </a:rPr>
              <a:t>Key Components of Energy Data Governance</a:t>
            </a:r>
            <a:endParaRPr lang="en-US" sz="2400" dirty="0"/>
          </a:p>
        </p:txBody>
      </p:sp>
      <p:graphicFrame>
        <p:nvGraphicFramePr>
          <p:cNvPr id="5" name="Table 4">
            <a:extLst>
              <a:ext uri="{FF2B5EF4-FFF2-40B4-BE49-F238E27FC236}">
                <a16:creationId xmlns:a16="http://schemas.microsoft.com/office/drawing/2014/main" id="{0073D38B-BD3B-9470-0D28-6FD4910A1FEC}"/>
              </a:ext>
            </a:extLst>
          </p:cNvPr>
          <p:cNvGraphicFramePr>
            <a:graphicFrameLocks noGrp="1"/>
          </p:cNvGraphicFramePr>
          <p:nvPr>
            <p:extLst>
              <p:ext uri="{D42A27DB-BD31-4B8C-83A1-F6EECF244321}">
                <p14:modId xmlns:p14="http://schemas.microsoft.com/office/powerpoint/2010/main" val="3209334154"/>
              </p:ext>
            </p:extLst>
          </p:nvPr>
        </p:nvGraphicFramePr>
        <p:xfrm>
          <a:off x="280147" y="1344705"/>
          <a:ext cx="11546915" cy="822960"/>
        </p:xfrm>
        <a:graphic>
          <a:graphicData uri="http://schemas.openxmlformats.org/drawingml/2006/table">
            <a:tbl>
              <a:tblPr bandRow="1">
                <a:tableStyleId>{5C22544A-7EE6-4342-B048-85BDC9FD1C3A}</a:tableStyleId>
              </a:tblPr>
              <a:tblGrid>
                <a:gridCol w="1431597">
                  <a:extLst>
                    <a:ext uri="{9D8B030D-6E8A-4147-A177-3AD203B41FA5}">
                      <a16:colId xmlns:a16="http://schemas.microsoft.com/office/drawing/2014/main" val="2249564976"/>
                    </a:ext>
                  </a:extLst>
                </a:gridCol>
                <a:gridCol w="10115318">
                  <a:extLst>
                    <a:ext uri="{9D8B030D-6E8A-4147-A177-3AD203B41FA5}">
                      <a16:colId xmlns:a16="http://schemas.microsoft.com/office/drawing/2014/main" val="1194082957"/>
                    </a:ext>
                  </a:extLst>
                </a:gridCol>
              </a:tblGrid>
              <a:tr h="139067">
                <a:tc>
                  <a:txBody>
                    <a:bodyPr/>
                    <a:lstStyle/>
                    <a:p>
                      <a:pPr fontAlgn="t">
                        <a:buNone/>
                      </a:pPr>
                      <a:endParaRPr lang="en-US" sz="1200" b="1" dirty="0">
                        <a:effectLst/>
                      </a:endParaRPr>
                    </a:p>
                  </a:txBody>
                  <a:tcP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a:noFill/>
                    </a:lnB>
                    <a:solidFill>
                      <a:srgbClr val="FFFFFF"/>
                    </a:solidFill>
                  </a:tcPr>
                </a:tc>
                <a:tc rowSpan="2">
                  <a:txBody>
                    <a:bodyPr/>
                    <a:lstStyle/>
                    <a:p>
                      <a:pPr lvl="0" algn="l">
                        <a:buNone/>
                      </a:pPr>
                      <a:r>
                        <a:rPr lang="en-US" sz="1200" b="1" dirty="0">
                          <a:solidFill>
                            <a:srgbClr val="328749"/>
                          </a:solidFill>
                          <a:effectLst/>
                        </a:rPr>
                        <a:t>1. Data Availability</a:t>
                      </a:r>
                      <a:endParaRPr lang="en-US" sz="1200"/>
                    </a:p>
                    <a:p>
                      <a:pPr lvl="0" algn="l">
                        <a:buNone/>
                      </a:pPr>
                      <a:r>
                        <a:rPr lang="en-US" sz="1200" dirty="0">
                          <a:effectLst/>
                        </a:rPr>
                        <a:t>Ensuring that relevant energy data is collected, maintained and made openly accessible to relevant stakeholders. Open access policies, alongside interoperable data platforms, can enhance availability and reduce institutional silos, enabling decision-makers to plan, finance, implement and monitor energy interventions more effectively.</a:t>
                      </a:r>
                      <a:endParaRPr lang="en-US" sz="1200" dirty="0"/>
                    </a:p>
                  </a:txBody>
                  <a:tcPr>
                    <a:lnL w="12700" cap="flat" cmpd="sng" algn="ctr">
                      <a:solidFill>
                        <a:srgbClr val="DDDDDD"/>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336304429"/>
                  </a:ext>
                </a:extLst>
              </a:tr>
              <a:tr h="440379">
                <a:tc>
                  <a:txBody>
                    <a:bodyPr/>
                    <a:lstStyle/>
                    <a:p>
                      <a:pPr fontAlgn="t">
                        <a:buNone/>
                      </a:pPr>
                      <a:endParaRPr lang="en-US" sz="1200" dirty="0">
                        <a:effectLst/>
                      </a:endParaRPr>
                    </a:p>
                  </a:txBody>
                  <a:tcP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a:noFill/>
                    </a:lnB>
                    <a:solidFill>
                      <a:srgbClr val="FFFFFF"/>
                    </a:solidFill>
                  </a:tcPr>
                </a:tc>
                <a:tc vMerge="1">
                  <a:txBody>
                    <a:bodyPr/>
                    <a:lstStyle/>
                    <a:p>
                      <a:endParaRPr lang="en-US"/>
                    </a:p>
                  </a:txBody>
                  <a:tcPr>
                    <a:lnL w="12700" cap="flat" cmpd="sng" algn="ctr">
                      <a:solidFill>
                        <a:srgbClr val="DDDDDD"/>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847425494"/>
                  </a:ext>
                </a:extLst>
              </a:tr>
            </a:tbl>
          </a:graphicData>
        </a:graphic>
      </p:graphicFrame>
      <p:pic>
        <p:nvPicPr>
          <p:cNvPr id="8" name="Graphic 7" descr="A hand holding a stack of coins&#10;&#10;AI-generated content may be incorrect.">
            <a:extLst>
              <a:ext uri="{FF2B5EF4-FFF2-40B4-BE49-F238E27FC236}">
                <a16:creationId xmlns:a16="http://schemas.microsoft.com/office/drawing/2014/main" id="{FB2228EF-46A8-E0B5-FAD3-755B8CC475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2195" y="1317811"/>
            <a:ext cx="871819" cy="804584"/>
          </a:xfrm>
          <a:prstGeom prst="rect">
            <a:avLst/>
          </a:prstGeom>
        </p:spPr>
      </p:pic>
      <p:graphicFrame>
        <p:nvGraphicFramePr>
          <p:cNvPr id="10" name="Table 9">
            <a:extLst>
              <a:ext uri="{FF2B5EF4-FFF2-40B4-BE49-F238E27FC236}">
                <a16:creationId xmlns:a16="http://schemas.microsoft.com/office/drawing/2014/main" id="{931E20D2-08C8-0BA7-2094-7CAA4D8AD351}"/>
              </a:ext>
            </a:extLst>
          </p:cNvPr>
          <p:cNvGraphicFramePr>
            <a:graphicFrameLocks noGrp="1"/>
          </p:cNvGraphicFramePr>
          <p:nvPr>
            <p:extLst>
              <p:ext uri="{D42A27DB-BD31-4B8C-83A1-F6EECF244321}">
                <p14:modId xmlns:p14="http://schemas.microsoft.com/office/powerpoint/2010/main" val="4185803353"/>
              </p:ext>
            </p:extLst>
          </p:nvPr>
        </p:nvGraphicFramePr>
        <p:xfrm>
          <a:off x="280147" y="2241176"/>
          <a:ext cx="11513308" cy="822960"/>
        </p:xfrm>
        <a:graphic>
          <a:graphicData uri="http://schemas.openxmlformats.org/drawingml/2006/table">
            <a:tbl>
              <a:tblPr bandRow="1">
                <a:tableStyleId>{5C22544A-7EE6-4342-B048-85BDC9FD1C3A}</a:tableStyleId>
              </a:tblPr>
              <a:tblGrid>
                <a:gridCol w="1427430">
                  <a:extLst>
                    <a:ext uri="{9D8B030D-6E8A-4147-A177-3AD203B41FA5}">
                      <a16:colId xmlns:a16="http://schemas.microsoft.com/office/drawing/2014/main" val="1717099390"/>
                    </a:ext>
                  </a:extLst>
                </a:gridCol>
                <a:gridCol w="10085878">
                  <a:extLst>
                    <a:ext uri="{9D8B030D-6E8A-4147-A177-3AD203B41FA5}">
                      <a16:colId xmlns:a16="http://schemas.microsoft.com/office/drawing/2014/main" val="438140943"/>
                    </a:ext>
                  </a:extLst>
                </a:gridCol>
              </a:tblGrid>
              <a:tr h="0">
                <a:tc>
                  <a:txBody>
                    <a:bodyPr/>
                    <a:lstStyle/>
                    <a:p>
                      <a:pPr fontAlgn="t">
                        <a:buNone/>
                      </a:pPr>
                      <a:endParaRPr lang="en-US" sz="1200" dirty="0">
                        <a:effectLst/>
                      </a:endParaRPr>
                    </a:p>
                  </a:txBody>
                  <a:tcP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a:noFill/>
                    </a:lnB>
                    <a:solidFill>
                      <a:srgbClr val="FFFFFF"/>
                    </a:solidFill>
                  </a:tcPr>
                </a:tc>
                <a:tc>
                  <a:txBody>
                    <a:bodyPr/>
                    <a:lstStyle/>
                    <a:p>
                      <a:pPr fontAlgn="t">
                        <a:buNone/>
                      </a:pPr>
                      <a:r>
                        <a:rPr lang="en-US" sz="1200" b="1" dirty="0">
                          <a:solidFill>
                            <a:srgbClr val="328749"/>
                          </a:solidFill>
                          <a:effectLst/>
                        </a:rPr>
                        <a:t>2. Data Quality</a:t>
                      </a:r>
                    </a:p>
                    <a:p>
                      <a:pPr fontAlgn="t">
                        <a:buNone/>
                      </a:pPr>
                      <a:r>
                        <a:rPr lang="en-US" sz="1200" dirty="0">
                          <a:effectLst/>
                        </a:rPr>
                        <a:t>The accuracy, consistency and completeness of energy data are critical for sound decision-making. Standardized data collection methodologies, robust validation protocols and periodic updates ensure that data remains reliable, providing an accurate representation and reflecting or capturing evolving energy needs and solutions.</a:t>
                      </a:r>
                    </a:p>
                  </a:txBody>
                  <a:tcPr>
                    <a:lnL w="12700" cap="flat" cmpd="sng" algn="ctr">
                      <a:solidFill>
                        <a:srgbClr val="DDDDDD"/>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775546529"/>
                  </a:ext>
                </a:extLst>
              </a:tr>
            </a:tbl>
          </a:graphicData>
        </a:graphic>
      </p:graphicFrame>
      <p:pic>
        <p:nvPicPr>
          <p:cNvPr id="11" name="Graphic 10" descr="A green outline of a server and a medal&#10;&#10;AI-generated content may be incorrect.">
            <a:extLst>
              <a:ext uri="{FF2B5EF4-FFF2-40B4-BE49-F238E27FC236}">
                <a16:creationId xmlns:a16="http://schemas.microsoft.com/office/drawing/2014/main" id="{84BC7999-D560-AC2F-5C2A-249E47A1BA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4301" y="2311213"/>
            <a:ext cx="745192" cy="745192"/>
          </a:xfrm>
          <a:prstGeom prst="rect">
            <a:avLst/>
          </a:prstGeom>
        </p:spPr>
      </p:pic>
      <p:graphicFrame>
        <p:nvGraphicFramePr>
          <p:cNvPr id="13" name="Table 12">
            <a:extLst>
              <a:ext uri="{FF2B5EF4-FFF2-40B4-BE49-F238E27FC236}">
                <a16:creationId xmlns:a16="http://schemas.microsoft.com/office/drawing/2014/main" id="{D8A0C0CD-5373-712B-B56F-036E726CFE7D}"/>
              </a:ext>
            </a:extLst>
          </p:cNvPr>
          <p:cNvGraphicFramePr>
            <a:graphicFrameLocks noGrp="1"/>
          </p:cNvGraphicFramePr>
          <p:nvPr>
            <p:extLst>
              <p:ext uri="{D42A27DB-BD31-4B8C-83A1-F6EECF244321}">
                <p14:modId xmlns:p14="http://schemas.microsoft.com/office/powerpoint/2010/main" val="1427042793"/>
              </p:ext>
            </p:extLst>
          </p:nvPr>
        </p:nvGraphicFramePr>
        <p:xfrm>
          <a:off x="280147" y="3137647"/>
          <a:ext cx="11513310" cy="1005840"/>
        </p:xfrm>
        <a:graphic>
          <a:graphicData uri="http://schemas.openxmlformats.org/drawingml/2006/table">
            <a:tbl>
              <a:tblPr bandRow="1">
                <a:tableStyleId>{5C22544A-7EE6-4342-B048-85BDC9FD1C3A}</a:tableStyleId>
              </a:tblPr>
              <a:tblGrid>
                <a:gridCol w="1427432">
                  <a:extLst>
                    <a:ext uri="{9D8B030D-6E8A-4147-A177-3AD203B41FA5}">
                      <a16:colId xmlns:a16="http://schemas.microsoft.com/office/drawing/2014/main" val="1466616966"/>
                    </a:ext>
                  </a:extLst>
                </a:gridCol>
                <a:gridCol w="10085878">
                  <a:extLst>
                    <a:ext uri="{9D8B030D-6E8A-4147-A177-3AD203B41FA5}">
                      <a16:colId xmlns:a16="http://schemas.microsoft.com/office/drawing/2014/main" val="1208843898"/>
                    </a:ext>
                  </a:extLst>
                </a:gridCol>
              </a:tblGrid>
              <a:tr h="0">
                <a:tc>
                  <a:txBody>
                    <a:bodyPr/>
                    <a:lstStyle/>
                    <a:p>
                      <a:pPr fontAlgn="t">
                        <a:buNone/>
                      </a:pPr>
                      <a:endParaRPr lang="en-US" sz="1200" dirty="0">
                        <a:effectLst/>
                      </a:endParaRPr>
                    </a:p>
                  </a:txBody>
                  <a:tcP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a:noFill/>
                    </a:lnB>
                    <a:solidFill>
                      <a:srgbClr val="FFFFFF"/>
                    </a:solidFill>
                  </a:tcPr>
                </a:tc>
                <a:tc>
                  <a:txBody>
                    <a:bodyPr/>
                    <a:lstStyle/>
                    <a:p>
                      <a:pPr fontAlgn="t">
                        <a:buNone/>
                      </a:pPr>
                      <a:r>
                        <a:rPr lang="en-US" sz="1200" b="1" dirty="0">
                          <a:solidFill>
                            <a:srgbClr val="328749"/>
                          </a:solidFill>
                          <a:effectLst/>
                        </a:rPr>
                        <a:t>3. Data Ownership and Stewardship</a:t>
                      </a:r>
                    </a:p>
                    <a:p>
                      <a:pPr fontAlgn="t">
                        <a:buNone/>
                      </a:pPr>
                      <a:r>
                        <a:rPr lang="en-US" sz="1200" dirty="0">
                          <a:effectLst/>
                        </a:rPr>
                        <a:t>Energy data is generated by multiple stakeholders, including utilities, regulatory bodies, private sector actors and NGOs, raising complex questions around ownership and access rights. Lack of or ambiguities in data governance frameworks can impede cross-sector collaboration and lead to data hoarding. Clearly defining ownership roles — such as ministries overseeing national energy data repositories or utilities managing grid performance data — and establishing transparent stewardship mechanisms, can prevent such barriers and ensure equitable data access.</a:t>
                      </a:r>
                    </a:p>
                  </a:txBody>
                  <a:tcPr>
                    <a:lnL w="12700" cap="flat" cmpd="sng" algn="ctr">
                      <a:solidFill>
                        <a:srgbClr val="DDDDDD"/>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589275447"/>
                  </a:ext>
                </a:extLst>
              </a:tr>
            </a:tbl>
          </a:graphicData>
        </a:graphic>
      </p:graphicFrame>
      <p:pic>
        <p:nvPicPr>
          <p:cNvPr id="14" name="Graphic 13" descr="A green icon with a group of people&#10;&#10;AI-generated content may be incorrect.">
            <a:extLst>
              <a:ext uri="{FF2B5EF4-FFF2-40B4-BE49-F238E27FC236}">
                <a16:creationId xmlns:a16="http://schemas.microsoft.com/office/drawing/2014/main" id="{A7C177C1-461D-7D9B-3F36-5575DCA5F87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5507" y="3252508"/>
            <a:ext cx="801221" cy="733986"/>
          </a:xfrm>
          <a:prstGeom prst="rect">
            <a:avLst/>
          </a:prstGeom>
        </p:spPr>
      </p:pic>
      <p:graphicFrame>
        <p:nvGraphicFramePr>
          <p:cNvPr id="16" name="Table 15">
            <a:extLst>
              <a:ext uri="{FF2B5EF4-FFF2-40B4-BE49-F238E27FC236}">
                <a16:creationId xmlns:a16="http://schemas.microsoft.com/office/drawing/2014/main" id="{26D30004-BE90-3C74-60D2-4C5779B0F836}"/>
              </a:ext>
            </a:extLst>
          </p:cNvPr>
          <p:cNvGraphicFramePr>
            <a:graphicFrameLocks noGrp="1"/>
          </p:cNvGraphicFramePr>
          <p:nvPr>
            <p:extLst>
              <p:ext uri="{D42A27DB-BD31-4B8C-83A1-F6EECF244321}">
                <p14:modId xmlns:p14="http://schemas.microsoft.com/office/powerpoint/2010/main" val="1506725563"/>
              </p:ext>
            </p:extLst>
          </p:nvPr>
        </p:nvGraphicFramePr>
        <p:xfrm>
          <a:off x="280147" y="4235823"/>
          <a:ext cx="11513309" cy="1005840"/>
        </p:xfrm>
        <a:graphic>
          <a:graphicData uri="http://schemas.openxmlformats.org/drawingml/2006/table">
            <a:tbl>
              <a:tblPr bandRow="1">
                <a:tableStyleId>{5C22544A-7EE6-4342-B048-85BDC9FD1C3A}</a:tableStyleId>
              </a:tblPr>
              <a:tblGrid>
                <a:gridCol w="1427431">
                  <a:extLst>
                    <a:ext uri="{9D8B030D-6E8A-4147-A177-3AD203B41FA5}">
                      <a16:colId xmlns:a16="http://schemas.microsoft.com/office/drawing/2014/main" val="1937307366"/>
                    </a:ext>
                  </a:extLst>
                </a:gridCol>
                <a:gridCol w="10085878">
                  <a:extLst>
                    <a:ext uri="{9D8B030D-6E8A-4147-A177-3AD203B41FA5}">
                      <a16:colId xmlns:a16="http://schemas.microsoft.com/office/drawing/2014/main" val="513221505"/>
                    </a:ext>
                  </a:extLst>
                </a:gridCol>
              </a:tblGrid>
              <a:tr h="0">
                <a:tc>
                  <a:txBody>
                    <a:bodyPr/>
                    <a:lstStyle/>
                    <a:p>
                      <a:pPr fontAlgn="t">
                        <a:buNone/>
                      </a:pPr>
                      <a:endParaRPr lang="en-US" sz="1200" dirty="0">
                        <a:effectLst/>
                      </a:endParaRPr>
                    </a:p>
                  </a:txBody>
                  <a:tcP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a:noFill/>
                    </a:lnB>
                    <a:solidFill>
                      <a:srgbClr val="FFFFFF"/>
                    </a:solidFill>
                  </a:tcPr>
                </a:tc>
                <a:tc>
                  <a:txBody>
                    <a:bodyPr/>
                    <a:lstStyle/>
                    <a:p>
                      <a:pPr fontAlgn="t">
                        <a:buNone/>
                      </a:pPr>
                      <a:r>
                        <a:rPr lang="en-US" sz="1200" b="1" dirty="0">
                          <a:solidFill>
                            <a:srgbClr val="328749"/>
                          </a:solidFill>
                          <a:effectLst/>
                        </a:rPr>
                        <a:t>4. Data Sharing and Collaboration</a:t>
                      </a:r>
                    </a:p>
                    <a:p>
                      <a:pPr fontAlgn="t">
                        <a:buNone/>
                      </a:pPr>
                      <a:r>
                        <a:rPr lang="en-US" sz="1200" dirty="0">
                          <a:effectLst/>
                        </a:rPr>
                        <a:t>Strong data governance enables integration across sectors, allowing energy strategies to align with broader development objectives, such as those in health, education and agriculture. In many countries, however, energy data remains siloed within government agencies or private entities due to regulatory constraints or commercial sensitivities. Establishing clear data-sharing agreements, interoperability standards and cross-sectoral working groups can mitigate these issues, ensuring that stakeholders coordinate and share insights effectively.</a:t>
                      </a:r>
                    </a:p>
                  </a:txBody>
                  <a:tcPr>
                    <a:lnL w="12700" cap="flat" cmpd="sng" algn="ctr">
                      <a:solidFill>
                        <a:srgbClr val="DDDDDD"/>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828414412"/>
                  </a:ext>
                </a:extLst>
              </a:tr>
            </a:tbl>
          </a:graphicData>
        </a:graphic>
      </p:graphicFrame>
      <p:pic>
        <p:nvPicPr>
          <p:cNvPr id="17" name="Graphic 16">
            <a:extLst>
              <a:ext uri="{FF2B5EF4-FFF2-40B4-BE49-F238E27FC236}">
                <a16:creationId xmlns:a16="http://schemas.microsoft.com/office/drawing/2014/main" id="{4DEE8387-612A-8A1B-1154-D23B3FB8DC4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9125" y="4462742"/>
            <a:ext cx="722780" cy="711575"/>
          </a:xfrm>
          <a:prstGeom prst="rect">
            <a:avLst/>
          </a:prstGeom>
        </p:spPr>
      </p:pic>
      <p:graphicFrame>
        <p:nvGraphicFramePr>
          <p:cNvPr id="19" name="Table 18">
            <a:extLst>
              <a:ext uri="{FF2B5EF4-FFF2-40B4-BE49-F238E27FC236}">
                <a16:creationId xmlns:a16="http://schemas.microsoft.com/office/drawing/2014/main" id="{2078AC33-6070-D7B5-721F-D1F483212F95}"/>
              </a:ext>
            </a:extLst>
          </p:cNvPr>
          <p:cNvGraphicFramePr>
            <a:graphicFrameLocks noGrp="1"/>
          </p:cNvGraphicFramePr>
          <p:nvPr>
            <p:extLst>
              <p:ext uri="{D42A27DB-BD31-4B8C-83A1-F6EECF244321}">
                <p14:modId xmlns:p14="http://schemas.microsoft.com/office/powerpoint/2010/main" val="2386531661"/>
              </p:ext>
            </p:extLst>
          </p:nvPr>
        </p:nvGraphicFramePr>
        <p:xfrm>
          <a:off x="291352" y="5322794"/>
          <a:ext cx="11429223" cy="822960"/>
        </p:xfrm>
        <a:graphic>
          <a:graphicData uri="http://schemas.openxmlformats.org/drawingml/2006/table">
            <a:tbl>
              <a:tblPr bandRow="1">
                <a:tableStyleId>{5C22544A-7EE6-4342-B048-85BDC9FD1C3A}</a:tableStyleId>
              </a:tblPr>
              <a:tblGrid>
                <a:gridCol w="1417007">
                  <a:extLst>
                    <a:ext uri="{9D8B030D-6E8A-4147-A177-3AD203B41FA5}">
                      <a16:colId xmlns:a16="http://schemas.microsoft.com/office/drawing/2014/main" val="895142911"/>
                    </a:ext>
                  </a:extLst>
                </a:gridCol>
                <a:gridCol w="10012216">
                  <a:extLst>
                    <a:ext uri="{9D8B030D-6E8A-4147-A177-3AD203B41FA5}">
                      <a16:colId xmlns:a16="http://schemas.microsoft.com/office/drawing/2014/main" val="2388953924"/>
                    </a:ext>
                  </a:extLst>
                </a:gridCol>
              </a:tblGrid>
              <a:tr h="0">
                <a:tc>
                  <a:txBody>
                    <a:bodyPr/>
                    <a:lstStyle/>
                    <a:p>
                      <a:pPr fontAlgn="t">
                        <a:buNone/>
                      </a:pPr>
                      <a:endParaRPr lang="en-US" sz="1200" dirty="0">
                        <a:effectLst/>
                      </a:endParaRPr>
                    </a:p>
                  </a:txBody>
                  <a:tcP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a:noFill/>
                    </a:lnB>
                    <a:solidFill>
                      <a:srgbClr val="FFFFFF"/>
                    </a:solidFill>
                  </a:tcPr>
                </a:tc>
                <a:tc>
                  <a:txBody>
                    <a:bodyPr/>
                    <a:lstStyle/>
                    <a:p>
                      <a:pPr fontAlgn="t">
                        <a:buNone/>
                      </a:pPr>
                      <a:r>
                        <a:rPr lang="en-US" sz="1200" b="1" dirty="0">
                          <a:solidFill>
                            <a:srgbClr val="328749"/>
                          </a:solidFill>
                          <a:effectLst/>
                        </a:rPr>
                        <a:t>5. Data Privacy and Security</a:t>
                      </a:r>
                    </a:p>
                    <a:p>
                      <a:pPr fontAlgn="t">
                        <a:buNone/>
                      </a:pPr>
                      <a:r>
                        <a:rPr lang="en-US" sz="1200" dirty="0">
                          <a:effectLst/>
                        </a:rPr>
                        <a:t>Protecting sensitive information, such as personal information and household-level energy consumption data, is crucial for maintaining public trust and complying with privacy regulations. A comprehensive data governance framework should incorporate encryption, anonymization and controlled-access measures to balance transparency with the need for security.</a:t>
                      </a:r>
                    </a:p>
                  </a:txBody>
                  <a:tcPr>
                    <a:lnL w="12700" cap="flat" cmpd="sng" algn="ctr">
                      <a:solidFill>
                        <a:srgbClr val="DDDDDD"/>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939113549"/>
                  </a:ext>
                </a:extLst>
              </a:tr>
            </a:tbl>
          </a:graphicData>
        </a:graphic>
      </p:graphicFrame>
      <p:pic>
        <p:nvPicPr>
          <p:cNvPr id="20" name="Graphic 19" descr="A green line drawing of a server&#10;&#10;AI-generated content may be incorrect.">
            <a:extLst>
              <a:ext uri="{FF2B5EF4-FFF2-40B4-BE49-F238E27FC236}">
                <a16:creationId xmlns:a16="http://schemas.microsoft.com/office/drawing/2014/main" id="{0D65CB66-F99D-3C7B-422E-A45EF38F993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53596" y="5493683"/>
            <a:ext cx="621927" cy="554692"/>
          </a:xfrm>
          <a:prstGeom prst="rect">
            <a:avLst/>
          </a:prstGeom>
        </p:spPr>
      </p:pic>
      <p:sp>
        <p:nvSpPr>
          <p:cNvPr id="22" name="Rectangle 21">
            <a:extLst>
              <a:ext uri="{FF2B5EF4-FFF2-40B4-BE49-F238E27FC236}">
                <a16:creationId xmlns:a16="http://schemas.microsoft.com/office/drawing/2014/main" id="{61012420-A242-3433-57BD-04F848CB6C52}"/>
              </a:ext>
            </a:extLst>
          </p:cNvPr>
          <p:cNvSpPr/>
          <p:nvPr/>
        </p:nvSpPr>
        <p:spPr>
          <a:xfrm>
            <a:off x="9013451" y="6172777"/>
            <a:ext cx="2689971" cy="307777"/>
          </a:xfrm>
          <a:prstGeom prst="rect">
            <a:avLst/>
          </a:prstGeom>
        </p:spPr>
        <p:txBody>
          <a:bodyPr wrap="square" lIns="91440" tIns="45720" rIns="91440" bIns="45720" anchor="t">
            <a:spAutoFit/>
          </a:bodyPr>
          <a:lstStyle/>
          <a:p>
            <a:r>
              <a:rPr lang="en-US" sz="1400" i="1" dirty="0">
                <a:latin typeface="Open Sans "/>
              </a:rPr>
              <a:t>SOURCE: Mentis et.al, 2025</a:t>
            </a:r>
            <a:endParaRPr lang="en-US" sz="1400" dirty="0">
              <a:latin typeface="Open Sans"/>
              <a:ea typeface="Open Sans"/>
              <a:cs typeface="Open Sans"/>
            </a:endParaRPr>
          </a:p>
        </p:txBody>
      </p:sp>
    </p:spTree>
    <p:extLst>
      <p:ext uri="{BB962C8B-B14F-4D97-AF65-F5344CB8AC3E}">
        <p14:creationId xmlns:p14="http://schemas.microsoft.com/office/powerpoint/2010/main" val="298043970"/>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160F1-3083-2330-ACE8-500053582DF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0C73AFB-EF19-7E90-05E0-02E3610884A6}"/>
              </a:ext>
            </a:extLst>
          </p:cNvPr>
          <p:cNvSpPr txBox="1"/>
          <p:nvPr/>
        </p:nvSpPr>
        <p:spPr>
          <a:xfrm>
            <a:off x="735496" y="5628342"/>
            <a:ext cx="8050696" cy="523220"/>
          </a:xfrm>
          <a:prstGeom prst="rect">
            <a:avLst/>
          </a:prstGeom>
          <a:noFill/>
        </p:spPr>
        <p:txBody>
          <a:bodyPr wrap="square" rtlCol="0" anchor="b">
            <a:spAutoFit/>
          </a:bodyPr>
          <a:lstStyle/>
          <a:p>
            <a:r>
              <a:rPr lang="en-ZA" sz="2800" b="1" i="1">
                <a:solidFill>
                  <a:schemeClr val="bg1"/>
                </a:solidFill>
                <a:latin typeface="Open Sans" panose="020B0606030504020204" pitchFamily="34" charset="0"/>
                <a:ea typeface="Open Sans" panose="020B0606030504020204" pitchFamily="34" charset="0"/>
                <a:cs typeface="Open Sans" panose="020B0606030504020204" pitchFamily="34" charset="0"/>
              </a:rPr>
              <a:t>Mini Lecture Learning Objective</a:t>
            </a:r>
            <a:endParaRPr lang="en-US" sz="28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Slide Number Placeholder 5">
            <a:extLst>
              <a:ext uri="{FF2B5EF4-FFF2-40B4-BE49-F238E27FC236}">
                <a16:creationId xmlns:a16="http://schemas.microsoft.com/office/drawing/2014/main" id="{864D1100-12E5-6B1A-9036-7091787734C4}"/>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1" name="Title 10">
            <a:extLst>
              <a:ext uri="{FF2B5EF4-FFF2-40B4-BE49-F238E27FC236}">
                <a16:creationId xmlns:a16="http://schemas.microsoft.com/office/drawing/2014/main" id="{1D1AB8C4-F299-720A-3207-8F915E54562A}"/>
              </a:ext>
            </a:extLst>
          </p:cNvPr>
          <p:cNvSpPr txBox="1">
            <a:spLocks/>
          </p:cNvSpPr>
          <p:nvPr/>
        </p:nvSpPr>
        <p:spPr>
          <a:xfrm>
            <a:off x="894080" y="-7924"/>
            <a:ext cx="7651304" cy="136907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latin typeface="Arial"/>
                <a:cs typeface="Arial"/>
              </a:rPr>
              <a:t>Lecture 6.2 References</a:t>
            </a:r>
          </a:p>
        </p:txBody>
      </p:sp>
      <p:sp>
        <p:nvSpPr>
          <p:cNvPr id="2" name="TextBox 1">
            <a:extLst>
              <a:ext uri="{FF2B5EF4-FFF2-40B4-BE49-F238E27FC236}">
                <a16:creationId xmlns:a16="http://schemas.microsoft.com/office/drawing/2014/main" id="{B4035C48-FF65-F553-9400-E955532C9ADE}"/>
              </a:ext>
            </a:extLst>
          </p:cNvPr>
          <p:cNvSpPr txBox="1"/>
          <p:nvPr/>
        </p:nvSpPr>
        <p:spPr>
          <a:xfrm>
            <a:off x="894080" y="1576391"/>
            <a:ext cx="1002891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600" err="1">
                <a:highlight>
                  <a:srgbClr val="FFFFFF"/>
                </a:highlight>
                <a:latin typeface="Arial"/>
                <a:ea typeface="+mn-lt"/>
                <a:cs typeface="+mn-lt"/>
              </a:rPr>
              <a:t>Mentis</a:t>
            </a:r>
            <a:r>
              <a:rPr lang="sv-SE" sz="1600" dirty="0">
                <a:highlight>
                  <a:srgbClr val="FFFFFF"/>
                </a:highlight>
                <a:latin typeface="Arial"/>
                <a:ea typeface="+mn-lt"/>
                <a:cs typeface="+mn-lt"/>
              </a:rPr>
              <a:t>, D., </a:t>
            </a:r>
            <a:r>
              <a:rPr lang="sv-SE" sz="1600" err="1">
                <a:highlight>
                  <a:srgbClr val="FFFFFF"/>
                </a:highlight>
                <a:latin typeface="Arial"/>
                <a:ea typeface="+mn-lt"/>
                <a:cs typeface="+mn-lt"/>
              </a:rPr>
              <a:t>Ronoh</a:t>
            </a:r>
            <a:r>
              <a:rPr lang="sv-SE" sz="1600" dirty="0">
                <a:highlight>
                  <a:srgbClr val="FFFFFF"/>
                </a:highlight>
                <a:latin typeface="Arial"/>
                <a:ea typeface="+mn-lt"/>
                <a:cs typeface="+mn-lt"/>
              </a:rPr>
              <a:t>, D., </a:t>
            </a:r>
            <a:r>
              <a:rPr lang="sv-SE" sz="1600" err="1">
                <a:highlight>
                  <a:srgbClr val="FFFFFF"/>
                </a:highlight>
                <a:latin typeface="Arial"/>
                <a:ea typeface="+mn-lt"/>
                <a:cs typeface="+mn-lt"/>
              </a:rPr>
              <a:t>Saklani</a:t>
            </a:r>
            <a:r>
              <a:rPr lang="sv-SE" sz="1600" dirty="0">
                <a:highlight>
                  <a:srgbClr val="FFFFFF"/>
                </a:highlight>
                <a:latin typeface="Arial"/>
                <a:ea typeface="+mn-lt"/>
                <a:cs typeface="+mn-lt"/>
              </a:rPr>
              <a:t>, A., </a:t>
            </a:r>
            <a:r>
              <a:rPr lang="sv-SE" sz="1600" err="1">
                <a:highlight>
                  <a:srgbClr val="FFFFFF"/>
                </a:highlight>
                <a:latin typeface="Arial"/>
                <a:ea typeface="+mn-lt"/>
                <a:cs typeface="+mn-lt"/>
              </a:rPr>
              <a:t>Lecaros</a:t>
            </a:r>
            <a:r>
              <a:rPr lang="sv-SE" sz="1600" dirty="0">
                <a:highlight>
                  <a:srgbClr val="FFFFFF"/>
                </a:highlight>
                <a:latin typeface="Arial"/>
                <a:ea typeface="+mn-lt"/>
                <a:cs typeface="+mn-lt"/>
              </a:rPr>
              <a:t>, S.S., </a:t>
            </a:r>
            <a:r>
              <a:rPr lang="sv-SE" sz="1600" err="1">
                <a:highlight>
                  <a:srgbClr val="FFFFFF"/>
                </a:highlight>
                <a:latin typeface="Arial"/>
                <a:ea typeface="+mn-lt"/>
                <a:cs typeface="+mn-lt"/>
              </a:rPr>
              <a:t>Alemayehu</a:t>
            </a:r>
            <a:r>
              <a:rPr lang="sv-SE" sz="1600" dirty="0">
                <a:highlight>
                  <a:srgbClr val="FFFFFF"/>
                </a:highlight>
                <a:latin typeface="Arial"/>
                <a:ea typeface="+mn-lt"/>
                <a:cs typeface="+mn-lt"/>
              </a:rPr>
              <a:t>, A., Khalid, A., and Anand</a:t>
            </a:r>
            <a:r>
              <a:rPr lang="sv-SE" sz="1600" dirty="0">
                <a:highlight>
                  <a:srgbClr val="FFFFFF"/>
                </a:highlight>
                <a:latin typeface="Arial"/>
                <a:ea typeface="Open Sans"/>
                <a:cs typeface="Open Sans"/>
              </a:rPr>
              <a:t>, S. 2025. </a:t>
            </a:r>
            <a:r>
              <a:rPr lang="en-GB" sz="1600" dirty="0">
                <a:highlight>
                  <a:srgbClr val="FFFFFF"/>
                </a:highlight>
                <a:latin typeface="Arial"/>
                <a:ea typeface="Open Sans"/>
                <a:cs typeface="Open Sans"/>
              </a:rPr>
              <a:t>“</a:t>
            </a:r>
            <a:r>
              <a:rPr lang="en-US" sz="1600" dirty="0">
                <a:highlight>
                  <a:srgbClr val="FFFFFF"/>
                </a:highlight>
                <a:latin typeface="Arial"/>
                <a:ea typeface="Open Sans"/>
                <a:cs typeface="Open Sans"/>
              </a:rPr>
              <a:t>Energy Access Explorer: Lessons Learned on Data Governance”. Washington, DC: World Resources Institute. Available online at: </a:t>
            </a:r>
            <a:r>
              <a:rPr lang="en-US" sz="1600" u="sng" dirty="0">
                <a:highlight>
                  <a:srgbClr val="FFFFFF"/>
                </a:highlight>
                <a:latin typeface="Arial"/>
                <a:ea typeface="Calibri"/>
                <a:cs typeface="Calibri"/>
                <a:hlinkClick r:id="rId2"/>
              </a:rPr>
              <a:t>https://www.wri.org/technical-perspectives/energy-access-explorer-data-governance</a:t>
            </a:r>
            <a:r>
              <a:rPr lang="en-US" sz="1600" dirty="0">
                <a:highlight>
                  <a:srgbClr val="FFFFFF"/>
                </a:highlight>
                <a:latin typeface="Arial"/>
                <a:ea typeface="Calibri"/>
                <a:cs typeface="Calibri"/>
              </a:rPr>
              <a:t> </a:t>
            </a:r>
          </a:p>
          <a:p>
            <a:endParaRPr lang="en-GB" sz="1600" dirty="0">
              <a:latin typeface="+mj-lt"/>
              <a:cs typeface="Calibri"/>
            </a:endParaRPr>
          </a:p>
        </p:txBody>
      </p:sp>
    </p:spTree>
    <p:extLst>
      <p:ext uri="{BB962C8B-B14F-4D97-AF65-F5344CB8AC3E}">
        <p14:creationId xmlns:p14="http://schemas.microsoft.com/office/powerpoint/2010/main" val="51753384"/>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56897" y="-27721"/>
            <a:ext cx="11086293" cy="1479711"/>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6.3 </a:t>
            </a:r>
            <a:r>
              <a:rPr lang="en-US" dirty="0">
                <a:sym typeface="Bodoni SvtyTwo ITC TT-Book"/>
              </a:rPr>
              <a:t>Data Governance in Energy Access Explorer: Foundations</a:t>
            </a:r>
          </a:p>
        </p:txBody>
      </p:sp>
      <p:sp>
        <p:nvSpPr>
          <p:cNvPr id="7" name="Rectangle 6">
            <a:extLst>
              <a:ext uri="{FF2B5EF4-FFF2-40B4-BE49-F238E27FC236}">
                <a16:creationId xmlns:a16="http://schemas.microsoft.com/office/drawing/2014/main" id="{CAE8C8F1-9975-AAF7-7059-92C460A19C7B}"/>
              </a:ext>
            </a:extLst>
          </p:cNvPr>
          <p:cNvSpPr/>
          <p:nvPr/>
        </p:nvSpPr>
        <p:spPr>
          <a:xfrm>
            <a:off x="1189608" y="1543983"/>
            <a:ext cx="8458484"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Data Governance in EAE – Guiding Principles</a:t>
            </a:r>
          </a:p>
        </p:txBody>
      </p:sp>
      <p:sp>
        <p:nvSpPr>
          <p:cNvPr id="3" name="TextBox 2">
            <a:extLst>
              <a:ext uri="{FF2B5EF4-FFF2-40B4-BE49-F238E27FC236}">
                <a16:creationId xmlns:a16="http://schemas.microsoft.com/office/drawing/2014/main" id="{BAAD85C5-2919-2DA0-8F28-8B002BCDE958}"/>
              </a:ext>
            </a:extLst>
          </p:cNvPr>
          <p:cNvSpPr txBox="1"/>
          <p:nvPr/>
        </p:nvSpPr>
        <p:spPr>
          <a:xfrm>
            <a:off x="1189609" y="1847057"/>
            <a:ext cx="9648092" cy="4093428"/>
          </a:xfrm>
          <a:prstGeom prst="rect">
            <a:avLst/>
          </a:prstGeom>
          <a:noFill/>
        </p:spPr>
        <p:txBody>
          <a:bodyPr wrap="square" rtlCol="0">
            <a:spAutoFi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Wingdings" panose="05000000000000000000" pitchFamily="2" charset="2"/>
              <a:buChar char="q"/>
            </a:pP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While specific approaches may vary by geography, the following principles always guide the development of the governance strategy:</a:t>
            </a:r>
          </a:p>
          <a:p>
            <a:pPr algn="l"/>
            <a:endPar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Wingdings" panose="05000000000000000000" pitchFamily="2" charset="2"/>
              <a:buChar char="§"/>
            </a:pPr>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Impact</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 EAE should be developed to best support the country’s electrification/clean cooking strategy and development goals</a:t>
            </a:r>
          </a:p>
          <a:p>
            <a:pPr marL="800100" lvl="1" indent="-342900">
              <a:buFont typeface="Wingdings" panose="05000000000000000000" pitchFamily="2" charset="2"/>
              <a:buChar char="§"/>
            </a:pPr>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Quality</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 Data in EAE should undergo rigorous evaluation, include detailed documentation, and present data in an easy-to-use format</a:t>
            </a:r>
            <a:endPar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Wingdings" panose="05000000000000000000" pitchFamily="2" charset="2"/>
              <a:buChar char="§"/>
            </a:pPr>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Ownership</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 local ownership is critical for ensuring long-term sustainability, integration with national policy goals, and engaging key stakeholders in each country</a:t>
            </a:r>
          </a:p>
          <a:p>
            <a:pPr marL="800100" lvl="1" indent="-342900">
              <a:buFont typeface="Wingdings" panose="05000000000000000000" pitchFamily="2" charset="2"/>
              <a:buChar char="§"/>
            </a:pPr>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Adaptability</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 there is no one-size-fits-all solution, and both the data included and data governance strategies should reflect local needs</a:t>
            </a:r>
          </a:p>
        </p:txBody>
      </p:sp>
    </p:spTree>
    <p:extLst>
      <p:ext uri="{BB962C8B-B14F-4D97-AF65-F5344CB8AC3E}">
        <p14:creationId xmlns:p14="http://schemas.microsoft.com/office/powerpoint/2010/main" val="1379194348"/>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56897" y="-27721"/>
            <a:ext cx="10831650" cy="1479711"/>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6.3 </a:t>
            </a:r>
            <a:r>
              <a:rPr lang="en-US" dirty="0">
                <a:sym typeface="Bodoni SvtyTwo ITC TT-Book"/>
              </a:rPr>
              <a:t>Data Governance in Energy Access Explorer: Foundations</a:t>
            </a:r>
          </a:p>
        </p:txBody>
      </p:sp>
      <p:sp>
        <p:nvSpPr>
          <p:cNvPr id="7" name="Rectangle 6">
            <a:extLst>
              <a:ext uri="{FF2B5EF4-FFF2-40B4-BE49-F238E27FC236}">
                <a16:creationId xmlns:a16="http://schemas.microsoft.com/office/drawing/2014/main" id="{CAE8C8F1-9975-AAF7-7059-92C460A19C7B}"/>
              </a:ext>
            </a:extLst>
          </p:cNvPr>
          <p:cNvSpPr/>
          <p:nvPr/>
        </p:nvSpPr>
        <p:spPr>
          <a:xfrm>
            <a:off x="1189608" y="1543983"/>
            <a:ext cx="8458484"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EAE Data Standards</a:t>
            </a:r>
          </a:p>
        </p:txBody>
      </p:sp>
      <p:sp>
        <p:nvSpPr>
          <p:cNvPr id="3" name="TextBox 2">
            <a:extLst>
              <a:ext uri="{FF2B5EF4-FFF2-40B4-BE49-F238E27FC236}">
                <a16:creationId xmlns:a16="http://schemas.microsoft.com/office/drawing/2014/main" id="{BAAD85C5-2919-2DA0-8F28-8B002BCDE958}"/>
              </a:ext>
            </a:extLst>
          </p:cNvPr>
          <p:cNvSpPr txBox="1"/>
          <p:nvPr/>
        </p:nvSpPr>
        <p:spPr>
          <a:xfrm>
            <a:off x="1189609" y="1847057"/>
            <a:ext cx="9648092" cy="3508653"/>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In our </a:t>
            </a:r>
            <a:r>
              <a:rPr lang="en-US" sz="2000" b="1" dirty="0">
                <a:latin typeface="+mj-lt"/>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technical note</a:t>
            </a:r>
            <a:r>
              <a:rPr lang="en-US" sz="2000" dirty="0">
                <a:latin typeface="+mj-lt"/>
                <a:ea typeface="Open Sans" panose="020B0606030504020204" pitchFamily="34" charset="0"/>
                <a:cs typeface="Open Sans" panose="020B0606030504020204" pitchFamily="34" charset="0"/>
              </a:rPr>
              <a:t>, we outline standards for ensuring data quality and documentation in EAE:</a:t>
            </a:r>
          </a:p>
          <a:p>
            <a:pPr marL="742950" lvl="1" indent="-285750">
              <a:buFont typeface="Arial" panose="020B0604020202020204" pitchFamily="34" charset="0"/>
              <a:buChar char="•"/>
            </a:pPr>
            <a:r>
              <a:rPr lang="en-US" b="1" dirty="0">
                <a:latin typeface="+mj-lt"/>
                <a:ea typeface="Open Sans" panose="020B0606030504020204" pitchFamily="34" charset="0"/>
                <a:cs typeface="Open Sans" panose="020B0606030504020204" pitchFamily="34" charset="0"/>
              </a:rPr>
              <a:t>Credibility</a:t>
            </a:r>
            <a:r>
              <a:rPr lang="en-US" dirty="0">
                <a:latin typeface="+mj-lt"/>
                <a:ea typeface="Open Sans" panose="020B0606030504020204" pitchFamily="34" charset="0"/>
                <a:cs typeface="Open Sans" panose="020B0606030504020204" pitchFamily="34" charset="0"/>
              </a:rPr>
              <a:t>: data should come from a credible source (peer reviewed and/or comprehensively cited) with clearly defined methodology</a:t>
            </a:r>
          </a:p>
          <a:p>
            <a:pPr marL="742950" lvl="1" indent="-285750">
              <a:buFont typeface="Arial" panose="020B0604020202020204" pitchFamily="34" charset="0"/>
              <a:buChar char="•"/>
            </a:pPr>
            <a:r>
              <a:rPr lang="en-US" b="1" dirty="0">
                <a:latin typeface="+mj-lt"/>
                <a:ea typeface="Open Sans" panose="020B0606030504020204" pitchFamily="34" charset="0"/>
                <a:cs typeface="Open Sans" panose="020B0606030504020204" pitchFamily="34" charset="0"/>
              </a:rPr>
              <a:t>Metadata</a:t>
            </a:r>
            <a:r>
              <a:rPr lang="en-US" dirty="0">
                <a:latin typeface="+mj-lt"/>
                <a:ea typeface="Open Sans" panose="020B0606030504020204" pitchFamily="34" charset="0"/>
                <a:cs typeface="Open Sans" panose="020B0606030504020204" pitchFamily="34" charset="0"/>
              </a:rPr>
              <a:t>: dataset should include detailed metadata documentation</a:t>
            </a:r>
          </a:p>
          <a:p>
            <a:pPr marL="742950" lvl="1" indent="-285750">
              <a:buFont typeface="Arial" panose="020B0604020202020204" pitchFamily="34" charset="0"/>
              <a:buChar char="•"/>
            </a:pPr>
            <a:r>
              <a:rPr lang="en-US" b="1" dirty="0">
                <a:latin typeface="+mj-lt"/>
                <a:ea typeface="Open Sans" panose="020B0606030504020204" pitchFamily="34" charset="0"/>
                <a:cs typeface="Open Sans" panose="020B0606030504020204" pitchFamily="34" charset="0"/>
              </a:rPr>
              <a:t>Accessibility</a:t>
            </a:r>
            <a:r>
              <a:rPr lang="en-US" dirty="0">
                <a:latin typeface="+mj-lt"/>
                <a:ea typeface="Open Sans" panose="020B0606030504020204" pitchFamily="34" charset="0"/>
                <a:cs typeface="Open Sans" panose="020B0606030504020204" pitchFamily="34" charset="0"/>
              </a:rPr>
              <a:t>: data are in a usable format for GIS applications</a:t>
            </a:r>
          </a:p>
          <a:p>
            <a:pPr marL="742950" lvl="1" indent="-285750">
              <a:buFont typeface="Arial" panose="020B0604020202020204" pitchFamily="34" charset="0"/>
              <a:buChar char="•"/>
            </a:pPr>
            <a:r>
              <a:rPr lang="en-US" b="1" dirty="0">
                <a:latin typeface="+mj-lt"/>
                <a:ea typeface="Open Sans" panose="020B0606030504020204" pitchFamily="34" charset="0"/>
                <a:cs typeface="Open Sans" panose="020B0606030504020204" pitchFamily="34" charset="0"/>
              </a:rPr>
              <a:t>Spatial Coverage</a:t>
            </a:r>
            <a:r>
              <a:rPr lang="en-US" dirty="0">
                <a:latin typeface="+mj-lt"/>
                <a:ea typeface="Open Sans" panose="020B0606030504020204" pitchFamily="34" charset="0"/>
                <a:cs typeface="Open Sans" panose="020B0606030504020204" pitchFamily="34" charset="0"/>
              </a:rPr>
              <a:t>: data offer complete coverage for target geography</a:t>
            </a:r>
          </a:p>
          <a:p>
            <a:pPr marL="742950" lvl="1" indent="-285750">
              <a:buFont typeface="Arial" panose="020B0604020202020204" pitchFamily="34" charset="0"/>
              <a:buChar char="•"/>
            </a:pPr>
            <a:r>
              <a:rPr lang="en-US" b="1" dirty="0">
                <a:latin typeface="+mj-lt"/>
                <a:ea typeface="Open Sans" panose="020B0606030504020204" pitchFamily="34" charset="0"/>
                <a:cs typeface="Open Sans" panose="020B0606030504020204" pitchFamily="34" charset="0"/>
              </a:rPr>
              <a:t>Spatial Resolution</a:t>
            </a:r>
            <a:r>
              <a:rPr lang="en-US" dirty="0">
                <a:latin typeface="+mj-lt"/>
                <a:ea typeface="Open Sans" panose="020B0606030504020204" pitchFamily="34" charset="0"/>
                <a:cs typeface="Open Sans" panose="020B0606030504020204" pitchFamily="34" charset="0"/>
              </a:rPr>
              <a:t>: data are in the highest available resolution for the data type</a:t>
            </a:r>
          </a:p>
          <a:p>
            <a:pPr marL="742950" lvl="1" indent="-285750">
              <a:buFont typeface="Arial" panose="020B0604020202020204" pitchFamily="34" charset="0"/>
              <a:buChar char="•"/>
            </a:pPr>
            <a:r>
              <a:rPr lang="en-US" b="1" dirty="0">
                <a:latin typeface="+mj-lt"/>
                <a:ea typeface="Open Sans" panose="020B0606030504020204" pitchFamily="34" charset="0"/>
                <a:cs typeface="Open Sans" panose="020B0606030504020204" pitchFamily="34" charset="0"/>
              </a:rPr>
              <a:t>Timeliness</a:t>
            </a:r>
            <a:r>
              <a:rPr lang="en-US" dirty="0">
                <a:latin typeface="+mj-lt"/>
                <a:ea typeface="Open Sans" panose="020B0606030504020204" pitchFamily="34" charset="0"/>
                <a:cs typeface="Open Sans" panose="020B0606030504020204" pitchFamily="34" charset="0"/>
              </a:rPr>
              <a:t>: data are recent enough for reliable use—ideally no more than 5 years old</a:t>
            </a:r>
          </a:p>
          <a:p>
            <a:pPr marL="742950" lvl="1" indent="-285750">
              <a:buFont typeface="Arial" panose="020B0604020202020204" pitchFamily="34" charset="0"/>
              <a:buChar char="•"/>
            </a:pPr>
            <a:r>
              <a:rPr lang="en-US" b="1" dirty="0">
                <a:latin typeface="+mj-lt"/>
                <a:ea typeface="Open Sans" panose="020B0606030504020204" pitchFamily="34" charset="0"/>
                <a:cs typeface="Open Sans" panose="020B0606030504020204" pitchFamily="34" charset="0"/>
              </a:rPr>
              <a:t>Public License</a:t>
            </a:r>
            <a:r>
              <a:rPr lang="en-US" dirty="0">
                <a:latin typeface="+mj-lt"/>
                <a:ea typeface="Open Sans" panose="020B0606030504020204" pitchFamily="34" charset="0"/>
                <a:cs typeface="Open Sans" panose="020B0606030504020204" pitchFamily="34" charset="0"/>
              </a:rPr>
              <a:t>: data are released to the public, can be shared, and are available for download according to a Creative Commons (3.0 or 4.0) or Open License</a:t>
            </a:r>
            <a:endParaRPr lang="en-US" b="1" dirty="0">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47327804"/>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56897" y="-27721"/>
            <a:ext cx="11213614" cy="1479711"/>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6.4 </a:t>
            </a:r>
            <a:r>
              <a:rPr lang="en-US" dirty="0">
                <a:sym typeface="Bodoni SvtyTwo ITC TT-Book"/>
              </a:rPr>
              <a:t>Data Governance in Energy Access Explorer: Implementation</a:t>
            </a:r>
          </a:p>
        </p:txBody>
      </p:sp>
      <p:sp>
        <p:nvSpPr>
          <p:cNvPr id="7" name="Rectangle 6">
            <a:extLst>
              <a:ext uri="{FF2B5EF4-FFF2-40B4-BE49-F238E27FC236}">
                <a16:creationId xmlns:a16="http://schemas.microsoft.com/office/drawing/2014/main" id="{CAE8C8F1-9975-AAF7-7059-92C460A19C7B}"/>
              </a:ext>
            </a:extLst>
          </p:cNvPr>
          <p:cNvSpPr/>
          <p:nvPr/>
        </p:nvSpPr>
        <p:spPr>
          <a:xfrm>
            <a:off x="1189608" y="1543983"/>
            <a:ext cx="8458484" cy="400110"/>
          </a:xfrm>
          <a:prstGeom prst="rect">
            <a:avLst/>
          </a:prstGeom>
        </p:spPr>
        <p:txBody>
          <a:bodyPr wrap="square" lIns="91440" tIns="45720" rIns="91440" bIns="45720" anchor="t">
            <a:spAutoFit/>
          </a:bodyPr>
          <a:lstStyle/>
          <a:p>
            <a:pPr>
              <a:spcAft>
                <a:spcPts val="1200"/>
              </a:spcAft>
            </a:pPr>
            <a:r>
              <a:rPr lang="en-ZA" sz="2000" b="1">
                <a:latin typeface="+mj-lt"/>
                <a:ea typeface="Open Sans" panose="020B0606030504020204" pitchFamily="34" charset="0"/>
                <a:cs typeface="Open Sans" panose="020B0606030504020204" pitchFamily="34" charset="0"/>
              </a:rPr>
              <a:t>Data Lifecycle in EAE</a:t>
            </a:r>
          </a:p>
        </p:txBody>
      </p:sp>
      <p:sp>
        <p:nvSpPr>
          <p:cNvPr id="3" name="TextBox 2">
            <a:extLst>
              <a:ext uri="{FF2B5EF4-FFF2-40B4-BE49-F238E27FC236}">
                <a16:creationId xmlns:a16="http://schemas.microsoft.com/office/drawing/2014/main" id="{BAAD85C5-2919-2DA0-8F28-8B002BCDE958}"/>
              </a:ext>
            </a:extLst>
          </p:cNvPr>
          <p:cNvSpPr txBox="1"/>
          <p:nvPr/>
        </p:nvSpPr>
        <p:spPr>
          <a:xfrm>
            <a:off x="1189609" y="1847057"/>
            <a:ext cx="9648092" cy="4093428"/>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en-US" sz="2000" i="0" dirty="0">
                <a:effectLst/>
                <a:latin typeface="+mj-lt"/>
                <a:ea typeface="Open Sans" panose="020B0606030504020204" pitchFamily="34" charset="0"/>
                <a:cs typeface="Open Sans" panose="020B0606030504020204" pitchFamily="34" charset="0"/>
              </a:rPr>
              <a:t>Before covering specific approaches to data governance in EAE, let’s review the lifecycle of data integration into the platform:</a:t>
            </a:r>
          </a:p>
          <a:p>
            <a:pPr marL="342900" indent="-342900" algn="l">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000" b="1" i="0" dirty="0">
                <a:effectLst/>
                <a:latin typeface="+mj-lt"/>
                <a:ea typeface="Open Sans" panose="020B0606030504020204" pitchFamily="34" charset="0"/>
                <a:cs typeface="Open Sans" panose="020B0606030504020204" pitchFamily="34" charset="0"/>
              </a:rPr>
              <a:t>Identify</a:t>
            </a:r>
            <a:r>
              <a:rPr lang="en-US" sz="2000" i="0" dirty="0">
                <a:effectLst/>
                <a:latin typeface="+mj-lt"/>
                <a:ea typeface="Open Sans" panose="020B0606030504020204" pitchFamily="34" charset="0"/>
                <a:cs typeface="Open Sans" panose="020B0606030504020204" pitchFamily="34" charset="0"/>
              </a:rPr>
              <a:t> key stakeholders and their strategic objectives</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Scope</a:t>
            </a:r>
            <a:r>
              <a:rPr lang="en-US" sz="2000" dirty="0">
                <a:latin typeface="+mj-lt"/>
                <a:ea typeface="Open Sans" panose="020B0606030504020204" pitchFamily="34" charset="0"/>
                <a:cs typeface="Open Sans" panose="020B0606030504020204" pitchFamily="34" charset="0"/>
              </a:rPr>
              <a:t> relevant datasets and tools available to support goals</a:t>
            </a:r>
          </a:p>
          <a:p>
            <a:pPr marL="800100" lvl="1" indent="-342900">
              <a:buFont typeface="Arial" panose="020B0604020202020204" pitchFamily="34" charset="0"/>
              <a:buChar char="•"/>
            </a:pPr>
            <a:r>
              <a:rPr lang="en-US" sz="2000" b="1" i="0" dirty="0">
                <a:effectLst/>
                <a:latin typeface="+mj-lt"/>
                <a:ea typeface="Open Sans" panose="020B0606030504020204" pitchFamily="34" charset="0"/>
                <a:cs typeface="Open Sans" panose="020B0606030504020204" pitchFamily="34" charset="0"/>
              </a:rPr>
              <a:t>Validate</a:t>
            </a:r>
            <a:r>
              <a:rPr lang="en-US" sz="2000" i="0" dirty="0">
                <a:effectLst/>
                <a:latin typeface="+mj-lt"/>
                <a:ea typeface="Open Sans" panose="020B0606030504020204" pitchFamily="34" charset="0"/>
                <a:cs typeface="Open Sans" panose="020B0606030504020204" pitchFamily="34" charset="0"/>
              </a:rPr>
              <a:t> dataset contents to ensure quality and completeness</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Present</a:t>
            </a:r>
            <a:r>
              <a:rPr lang="en-US" sz="2000" dirty="0">
                <a:latin typeface="+mj-lt"/>
                <a:ea typeface="Open Sans" panose="020B0606030504020204" pitchFamily="34" charset="0"/>
                <a:cs typeface="Open Sans" panose="020B0606030504020204" pitchFamily="34" charset="0"/>
              </a:rPr>
              <a:t> prospective data list to stakeholders for feedback</a:t>
            </a:r>
          </a:p>
          <a:p>
            <a:pPr marL="800100" lvl="1" indent="-342900">
              <a:buFont typeface="Arial" panose="020B0604020202020204" pitchFamily="34" charset="0"/>
              <a:buChar char="•"/>
            </a:pPr>
            <a:r>
              <a:rPr lang="en-US" sz="2000" b="1" i="0" dirty="0">
                <a:effectLst/>
                <a:latin typeface="+mj-lt"/>
                <a:ea typeface="Open Sans" panose="020B0606030504020204" pitchFamily="34" charset="0"/>
                <a:cs typeface="Open Sans" panose="020B0606030504020204" pitchFamily="34" charset="0"/>
              </a:rPr>
              <a:t>Modify</a:t>
            </a:r>
            <a:r>
              <a:rPr lang="en-US" sz="2000" i="0" dirty="0">
                <a:effectLst/>
                <a:latin typeface="+mj-lt"/>
                <a:ea typeface="Open Sans" panose="020B0606030504020204" pitchFamily="34" charset="0"/>
                <a:cs typeface="Open Sans" panose="020B0606030504020204" pitchFamily="34" charset="0"/>
              </a:rPr>
              <a:t> and format dataset as needed</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Upload</a:t>
            </a:r>
            <a:r>
              <a:rPr lang="en-US" sz="2000" dirty="0">
                <a:latin typeface="+mj-lt"/>
                <a:ea typeface="Open Sans" panose="020B0606030504020204" pitchFamily="34" charset="0"/>
                <a:cs typeface="Open Sans" panose="020B0606030504020204" pitchFamily="34" charset="0"/>
              </a:rPr>
              <a:t> to EAE backend data repository</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Document</a:t>
            </a:r>
            <a:r>
              <a:rPr lang="en-US" sz="2000" dirty="0">
                <a:latin typeface="+mj-lt"/>
                <a:ea typeface="Open Sans" panose="020B0606030504020204" pitchFamily="34" charset="0"/>
                <a:cs typeface="Open Sans" panose="020B0606030504020204" pitchFamily="34" charset="0"/>
              </a:rPr>
              <a:t> complete metadata</a:t>
            </a:r>
          </a:p>
          <a:p>
            <a:pPr marL="800100" lvl="1" indent="-342900">
              <a:buFont typeface="Arial" panose="020B0604020202020204" pitchFamily="34" charset="0"/>
              <a:buChar char="•"/>
            </a:pPr>
            <a:r>
              <a:rPr lang="en-US" sz="2000" b="1" i="0" dirty="0">
                <a:effectLst/>
                <a:latin typeface="+mj-lt"/>
                <a:ea typeface="Open Sans" panose="020B0606030504020204" pitchFamily="34" charset="0"/>
                <a:cs typeface="Open Sans" panose="020B0606030504020204" pitchFamily="34" charset="0"/>
              </a:rPr>
              <a:t>Configure</a:t>
            </a:r>
            <a:r>
              <a:rPr lang="en-US" sz="2000" i="0" dirty="0">
                <a:effectLst/>
                <a:latin typeface="+mj-lt"/>
                <a:ea typeface="Open Sans" panose="020B0606030504020204" pitchFamily="34" charset="0"/>
                <a:cs typeface="Open Sans" panose="020B0606030504020204" pitchFamily="34" charset="0"/>
              </a:rPr>
              <a:t> settings to support use cases in EAE</a:t>
            </a:r>
          </a:p>
          <a:p>
            <a:pPr marL="800100" lvl="1" indent="-342900">
              <a:buFont typeface="Arial" panose="020B0604020202020204" pitchFamily="34" charset="0"/>
              <a:buChar char="•"/>
            </a:pPr>
            <a:r>
              <a:rPr lang="en-US" sz="2000" b="1" i="0" dirty="0">
                <a:effectLst/>
                <a:latin typeface="+mj-lt"/>
                <a:ea typeface="Open Sans" panose="020B0606030504020204" pitchFamily="34" charset="0"/>
                <a:cs typeface="Open Sans" panose="020B0606030504020204" pitchFamily="34" charset="0"/>
              </a:rPr>
              <a:t>Update</a:t>
            </a:r>
            <a:r>
              <a:rPr lang="en-US" sz="2000" i="0" dirty="0">
                <a:effectLst/>
                <a:latin typeface="+mj-lt"/>
                <a:ea typeface="Open Sans" panose="020B0606030504020204" pitchFamily="34" charset="0"/>
                <a:cs typeface="Open Sans" panose="020B0606030504020204" pitchFamily="34" charset="0"/>
              </a:rPr>
              <a:t> as new data become available, or user needs evolve</a:t>
            </a:r>
          </a:p>
        </p:txBody>
      </p:sp>
    </p:spTree>
    <p:extLst>
      <p:ext uri="{BB962C8B-B14F-4D97-AF65-F5344CB8AC3E}">
        <p14:creationId xmlns:p14="http://schemas.microsoft.com/office/powerpoint/2010/main" val="3323963098"/>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56897" y="-27720"/>
            <a:ext cx="11324493" cy="986726"/>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6.4 </a:t>
            </a:r>
            <a:r>
              <a:rPr lang="en-US" dirty="0">
                <a:sym typeface="Bodoni SvtyTwo ITC TT-Book"/>
              </a:rPr>
              <a:t>Data Governance in Energy Access Explorer: Implementation</a:t>
            </a:r>
          </a:p>
        </p:txBody>
      </p:sp>
      <p:sp>
        <p:nvSpPr>
          <p:cNvPr id="7" name="Rectangle 6">
            <a:extLst>
              <a:ext uri="{FF2B5EF4-FFF2-40B4-BE49-F238E27FC236}">
                <a16:creationId xmlns:a16="http://schemas.microsoft.com/office/drawing/2014/main" id="{CAE8C8F1-9975-AAF7-7059-92C460A19C7B}"/>
              </a:ext>
            </a:extLst>
          </p:cNvPr>
          <p:cNvSpPr/>
          <p:nvPr/>
        </p:nvSpPr>
        <p:spPr>
          <a:xfrm>
            <a:off x="1189609" y="1202976"/>
            <a:ext cx="8458484"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Data Governance in EAE – Data Wish List</a:t>
            </a:r>
          </a:p>
        </p:txBody>
      </p:sp>
      <p:sp>
        <p:nvSpPr>
          <p:cNvPr id="3" name="TextBox 2">
            <a:extLst>
              <a:ext uri="{FF2B5EF4-FFF2-40B4-BE49-F238E27FC236}">
                <a16:creationId xmlns:a16="http://schemas.microsoft.com/office/drawing/2014/main" id="{BAAD85C5-2919-2DA0-8F28-8B002BCDE958}"/>
              </a:ext>
            </a:extLst>
          </p:cNvPr>
          <p:cNvSpPr txBox="1"/>
          <p:nvPr/>
        </p:nvSpPr>
        <p:spPr>
          <a:xfrm>
            <a:off x="1189609" y="1501370"/>
            <a:ext cx="9648092" cy="2862322"/>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en-US" sz="2000" i="0" dirty="0">
                <a:effectLst/>
                <a:latin typeface="+mj-lt"/>
                <a:ea typeface="Open Sans" panose="020B0606030504020204" pitchFamily="34" charset="0"/>
                <a:cs typeface="Open Sans" panose="020B0606030504020204" pitchFamily="34" charset="0"/>
              </a:rPr>
              <a:t>The first phase of the data governance strategy for EAE involves creating a data wish list. The wish list is intended to:</a:t>
            </a:r>
          </a:p>
          <a:p>
            <a:pPr marL="342900" indent="-342900" algn="l">
              <a:buFont typeface="Arial" panose="020B0604020202020204" pitchFamily="34" charset="0"/>
              <a:buChar char="•"/>
            </a:pPr>
            <a:endParaRPr lang="en-US" sz="2000" i="0" dirty="0">
              <a:effectLst/>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List</a:t>
            </a:r>
            <a:r>
              <a:rPr lang="en-US" sz="2000" dirty="0">
                <a:latin typeface="+mj-lt"/>
                <a:ea typeface="Open Sans" panose="020B0606030504020204" pitchFamily="34" charset="0"/>
                <a:cs typeface="Open Sans" panose="020B0606030504020204" pitchFamily="34" charset="0"/>
              </a:rPr>
              <a:t> high-priority datasets for inclusion on the EAE platform</a:t>
            </a:r>
          </a:p>
          <a:p>
            <a:pPr marL="800100" lvl="1" indent="-342900">
              <a:buFont typeface="Arial" panose="020B0604020202020204" pitchFamily="34" charset="0"/>
              <a:buChar char="•"/>
            </a:pPr>
            <a:r>
              <a:rPr lang="en-US" sz="2000" b="1" i="0" dirty="0">
                <a:effectLst/>
                <a:latin typeface="+mj-lt"/>
                <a:ea typeface="Open Sans" panose="020B0606030504020204" pitchFamily="34" charset="0"/>
                <a:cs typeface="Open Sans" panose="020B0606030504020204" pitchFamily="34" charset="0"/>
              </a:rPr>
              <a:t>Review</a:t>
            </a:r>
            <a:r>
              <a:rPr lang="en-US" sz="2000" i="0" dirty="0">
                <a:effectLst/>
                <a:latin typeface="+mj-lt"/>
                <a:ea typeface="Open Sans" panose="020B0606030504020204" pitchFamily="34" charset="0"/>
                <a:cs typeface="Open Sans" panose="020B0606030504020204" pitchFamily="34" charset="0"/>
              </a:rPr>
              <a:t> existing data sources for quality and completeness</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Document</a:t>
            </a:r>
            <a:r>
              <a:rPr lang="en-US" sz="2000" dirty="0">
                <a:latin typeface="+mj-lt"/>
                <a:ea typeface="Open Sans" panose="020B0606030504020204" pitchFamily="34" charset="0"/>
                <a:cs typeface="Open Sans" panose="020B0606030504020204" pitchFamily="34" charset="0"/>
              </a:rPr>
              <a:t> potential sources and record detailed metadata</a:t>
            </a:r>
          </a:p>
          <a:p>
            <a:pPr marL="800100" lvl="1" indent="-342900">
              <a:buFont typeface="Arial" panose="020B0604020202020204" pitchFamily="34" charset="0"/>
              <a:buChar char="•"/>
            </a:pPr>
            <a:r>
              <a:rPr lang="en-US" sz="2000" b="1" i="0" dirty="0">
                <a:effectLst/>
                <a:latin typeface="+mj-lt"/>
                <a:ea typeface="Open Sans" panose="020B0606030504020204" pitchFamily="34" charset="0"/>
                <a:cs typeface="Open Sans" panose="020B0606030504020204" pitchFamily="34" charset="0"/>
              </a:rPr>
              <a:t>Track</a:t>
            </a:r>
            <a:r>
              <a:rPr lang="en-US" sz="2000" i="0" dirty="0">
                <a:effectLst/>
                <a:latin typeface="+mj-lt"/>
                <a:ea typeface="Open Sans" panose="020B0606030504020204" pitchFamily="34" charset="0"/>
                <a:cs typeface="Open Sans" panose="020B0606030504020204" pitchFamily="34" charset="0"/>
              </a:rPr>
              <a:t> progress of data uploads in EAE</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Identify</a:t>
            </a:r>
            <a:r>
              <a:rPr lang="en-US" sz="2000" dirty="0">
                <a:latin typeface="+mj-lt"/>
                <a:ea typeface="Open Sans" panose="020B0606030504020204" pitchFamily="34" charset="0"/>
                <a:cs typeface="Open Sans" panose="020B0606030504020204" pitchFamily="34" charset="0"/>
              </a:rPr>
              <a:t> data gaps where important data are missing or incomplete</a:t>
            </a:r>
          </a:p>
        </p:txBody>
      </p:sp>
      <p:pic>
        <p:nvPicPr>
          <p:cNvPr id="10" name="Picture 9">
            <a:extLst>
              <a:ext uri="{FF2B5EF4-FFF2-40B4-BE49-F238E27FC236}">
                <a16:creationId xmlns:a16="http://schemas.microsoft.com/office/drawing/2014/main" id="{8DAE9A5E-DE5C-D36C-70A9-3FD521D30809}"/>
              </a:ext>
            </a:extLst>
          </p:cNvPr>
          <p:cNvPicPr>
            <a:picLocks noChangeAspect="1"/>
          </p:cNvPicPr>
          <p:nvPr/>
        </p:nvPicPr>
        <p:blipFill rotWithShape="1">
          <a:blip r:embed="rId3"/>
          <a:srcRect b="9428"/>
          <a:stretch/>
        </p:blipFill>
        <p:spPr>
          <a:xfrm>
            <a:off x="210005" y="4709407"/>
            <a:ext cx="11371385" cy="1745799"/>
          </a:xfrm>
          <a:prstGeom prst="rect">
            <a:avLst/>
          </a:prstGeom>
        </p:spPr>
      </p:pic>
    </p:spTree>
    <p:extLst>
      <p:ext uri="{BB962C8B-B14F-4D97-AF65-F5344CB8AC3E}">
        <p14:creationId xmlns:p14="http://schemas.microsoft.com/office/powerpoint/2010/main" val="2749850755"/>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56897" y="-27720"/>
            <a:ext cx="11306918" cy="1020180"/>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6.4 </a:t>
            </a:r>
            <a:r>
              <a:rPr lang="en-US" dirty="0">
                <a:sym typeface="Bodoni SvtyTwo ITC TT-Book"/>
              </a:rPr>
              <a:t>Data Governance in Energy Access Explorer: Implementation</a:t>
            </a:r>
          </a:p>
        </p:txBody>
      </p:sp>
      <p:sp>
        <p:nvSpPr>
          <p:cNvPr id="7" name="Rectangle 6">
            <a:extLst>
              <a:ext uri="{FF2B5EF4-FFF2-40B4-BE49-F238E27FC236}">
                <a16:creationId xmlns:a16="http://schemas.microsoft.com/office/drawing/2014/main" id="{CAE8C8F1-9975-AAF7-7059-92C460A19C7B}"/>
              </a:ext>
            </a:extLst>
          </p:cNvPr>
          <p:cNvSpPr/>
          <p:nvPr/>
        </p:nvSpPr>
        <p:spPr>
          <a:xfrm>
            <a:off x="1189608" y="1543983"/>
            <a:ext cx="8458484"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Data Governance in EAE – Working Groups</a:t>
            </a:r>
          </a:p>
        </p:txBody>
      </p:sp>
      <p:sp>
        <p:nvSpPr>
          <p:cNvPr id="3" name="TextBox 2">
            <a:extLst>
              <a:ext uri="{FF2B5EF4-FFF2-40B4-BE49-F238E27FC236}">
                <a16:creationId xmlns:a16="http://schemas.microsoft.com/office/drawing/2014/main" id="{BAAD85C5-2919-2DA0-8F28-8B002BCDE958}"/>
              </a:ext>
            </a:extLst>
          </p:cNvPr>
          <p:cNvSpPr txBox="1"/>
          <p:nvPr/>
        </p:nvSpPr>
        <p:spPr>
          <a:xfrm>
            <a:off x="1189609" y="1642519"/>
            <a:ext cx="9648092" cy="4708981"/>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en-US" sz="2000" i="0" dirty="0">
                <a:effectLst/>
                <a:latin typeface="+mj-lt"/>
                <a:ea typeface="Open Sans" panose="020B0606030504020204" pitchFamily="34" charset="0"/>
                <a:cs typeface="Open Sans" panose="020B0606030504020204" pitchFamily="34" charset="0"/>
              </a:rPr>
              <a:t>A focal point of long-term data governance is the formation of </a:t>
            </a:r>
            <a:r>
              <a:rPr lang="en-US" sz="2000" b="1" i="0" dirty="0">
                <a:effectLst/>
                <a:latin typeface="+mj-lt"/>
                <a:ea typeface="Open Sans" panose="020B0606030504020204" pitchFamily="34" charset="0"/>
                <a:cs typeface="Open Sans" panose="020B0606030504020204" pitchFamily="34" charset="0"/>
              </a:rPr>
              <a:t>EAE Working Groups</a:t>
            </a:r>
            <a:r>
              <a:rPr lang="en-US" sz="2000" i="0" dirty="0">
                <a:effectLst/>
                <a:latin typeface="+mj-lt"/>
                <a:ea typeface="Open Sans" panose="020B0606030504020204" pitchFamily="34" charset="0"/>
                <a:cs typeface="Open Sans" panose="020B0606030504020204" pitchFamily="34" charset="0"/>
              </a:rPr>
              <a:t>, which are organized for the following purposes:</a:t>
            </a:r>
          </a:p>
          <a:p>
            <a:pPr marL="342900" indent="-342900" algn="l">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000" b="1" i="0" dirty="0">
                <a:effectLst/>
                <a:latin typeface="+mj-lt"/>
                <a:ea typeface="Open Sans" panose="020B0606030504020204" pitchFamily="34" charset="0"/>
                <a:cs typeface="Open Sans" panose="020B0606030504020204" pitchFamily="34" charset="0"/>
              </a:rPr>
              <a:t>Convene </a:t>
            </a:r>
            <a:r>
              <a:rPr lang="en-US" sz="2000" i="0" dirty="0">
                <a:effectLst/>
                <a:latin typeface="+mj-lt"/>
                <a:ea typeface="Open Sans" panose="020B0606030504020204" pitchFamily="34" charset="0"/>
                <a:cs typeface="Open Sans" panose="020B0606030504020204" pitchFamily="34" charset="0"/>
              </a:rPr>
              <a:t>relevant stakeholders: data users, providers, administrators, and subject area experts</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Coordinate</a:t>
            </a:r>
            <a:r>
              <a:rPr lang="en-US" sz="2000" dirty="0">
                <a:latin typeface="+mj-lt"/>
                <a:ea typeface="Open Sans" panose="020B0606030504020204" pitchFamily="34" charset="0"/>
                <a:cs typeface="Open Sans" panose="020B0606030504020204" pitchFamily="34" charset="0"/>
              </a:rPr>
              <a:t> long-term partnerships with key stakeholders to support long-term engagement and optimization to suit their needs</a:t>
            </a:r>
          </a:p>
          <a:p>
            <a:pPr marL="800100" lvl="1" indent="-342900">
              <a:buFont typeface="Arial" panose="020B0604020202020204" pitchFamily="34" charset="0"/>
              <a:buChar char="•"/>
            </a:pPr>
            <a:r>
              <a:rPr lang="en-US" sz="2000" b="1" i="0" dirty="0">
                <a:effectLst/>
                <a:latin typeface="+mj-lt"/>
                <a:ea typeface="Open Sans" panose="020B0606030504020204" pitchFamily="34" charset="0"/>
                <a:cs typeface="Open Sans" panose="020B0606030504020204" pitchFamily="34" charset="0"/>
              </a:rPr>
              <a:t>Communicate</a:t>
            </a:r>
            <a:r>
              <a:rPr lang="en-US" sz="2000" i="0" dirty="0">
                <a:effectLst/>
                <a:latin typeface="+mj-lt"/>
                <a:ea typeface="Open Sans" panose="020B0606030504020204" pitchFamily="34" charset="0"/>
                <a:cs typeface="Open Sans" panose="020B0606030504020204" pitchFamily="34" charset="0"/>
              </a:rPr>
              <a:t> progress to date and upcoming updates</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Gather feedback </a:t>
            </a:r>
            <a:r>
              <a:rPr lang="en-US" sz="2000" dirty="0">
                <a:latin typeface="+mj-lt"/>
                <a:ea typeface="Open Sans" panose="020B0606030504020204" pitchFamily="34" charset="0"/>
                <a:cs typeface="Open Sans" panose="020B0606030504020204" pitchFamily="34" charset="0"/>
              </a:rPr>
              <a:t>on the platform to date and prioritize data requests</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Engage</a:t>
            </a:r>
            <a:r>
              <a:rPr lang="en-US" sz="2000" dirty="0">
                <a:latin typeface="+mj-lt"/>
                <a:ea typeface="Open Sans" panose="020B0606030504020204" pitchFamily="34" charset="0"/>
                <a:cs typeface="Open Sans" panose="020B0606030504020204" pitchFamily="34" charset="0"/>
              </a:rPr>
              <a:t> in peer learning to integrate successful practice from other EAE geographies to maximize impact and improve user experience</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Leverage</a:t>
            </a:r>
            <a:r>
              <a:rPr lang="en-US" sz="2000" dirty="0">
                <a:latin typeface="+mj-lt"/>
                <a:ea typeface="Open Sans" panose="020B0606030504020204" pitchFamily="34" charset="0"/>
                <a:cs typeface="Open Sans" panose="020B0606030504020204" pitchFamily="34" charset="0"/>
              </a:rPr>
              <a:t> participant expertise in non-energy sectors to link energy initiatives to broader socio-economic development goals</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Inform</a:t>
            </a:r>
            <a:r>
              <a:rPr lang="en-US" sz="2000" dirty="0">
                <a:latin typeface="+mj-lt"/>
                <a:ea typeface="Open Sans" panose="020B0606030504020204" pitchFamily="34" charset="0"/>
                <a:cs typeface="Open Sans" panose="020B0606030504020204" pitchFamily="34" charset="0"/>
              </a:rPr>
              <a:t> the design of relevant energy strategies </a:t>
            </a:r>
          </a:p>
        </p:txBody>
      </p:sp>
    </p:spTree>
    <p:extLst>
      <p:ext uri="{BB962C8B-B14F-4D97-AF65-F5344CB8AC3E}">
        <p14:creationId xmlns:p14="http://schemas.microsoft.com/office/powerpoint/2010/main" val="1140390719"/>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2</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Rectangle 3">
            <a:extLst>
              <a:ext uri="{FF2B5EF4-FFF2-40B4-BE49-F238E27FC236}">
                <a16:creationId xmlns:a16="http://schemas.microsoft.com/office/drawing/2014/main" id="{0E2B679D-3E3A-7EDA-CB1B-4EC0B0A7BE7E}"/>
              </a:ext>
            </a:extLst>
          </p:cNvPr>
          <p:cNvSpPr/>
          <p:nvPr/>
        </p:nvSpPr>
        <p:spPr>
          <a:xfrm>
            <a:off x="887215" y="1512021"/>
            <a:ext cx="6217920" cy="1077218"/>
          </a:xfrm>
          <a:prstGeom prst="rect">
            <a:avLst/>
          </a:prstGeom>
        </p:spPr>
        <p:txBody>
          <a:bodyPr wrap="square" lIns="91440" tIns="45720" rIns="91440" bIns="45720" anchor="t">
            <a:spAutoFit/>
          </a:bodyPr>
          <a:lstStyle/>
          <a:p>
            <a:pPr>
              <a:spcAft>
                <a:spcPts val="1200"/>
              </a:spcAft>
            </a:pPr>
            <a:endParaRPr lang="en-ZA" b="1">
              <a:latin typeface="Open Sans" panose="020B0606030504020204" pitchFamily="34" charset="0"/>
              <a:ea typeface="Open Sans" panose="020B0606030504020204" pitchFamily="34" charset="0"/>
              <a:cs typeface="Open Sans" panose="020B0606030504020204" pitchFamily="34" charset="0"/>
            </a:endParaRPr>
          </a:p>
          <a:p>
            <a:br>
              <a:rPr lang="en-ZA"/>
            </a:br>
            <a:endParaRPr lang="en-US"/>
          </a:p>
        </p:txBody>
      </p:sp>
      <p:sp>
        <p:nvSpPr>
          <p:cNvPr id="5" name="Title 10">
            <a:extLst>
              <a:ext uri="{FF2B5EF4-FFF2-40B4-BE49-F238E27FC236}">
                <a16:creationId xmlns:a16="http://schemas.microsoft.com/office/drawing/2014/main" id="{2EEC7642-BA14-BD4B-EEF4-256E87950343}"/>
              </a:ext>
            </a:extLst>
          </p:cNvPr>
          <p:cNvSpPr txBox="1">
            <a:spLocks/>
          </p:cNvSpPr>
          <p:nvPr/>
        </p:nvSpPr>
        <p:spPr>
          <a:xfrm>
            <a:off x="1189608" y="573207"/>
            <a:ext cx="7651304" cy="916080"/>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sym typeface="Helvetica Neue"/>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dirty="0"/>
              <a:t>Learning Outcomes</a:t>
            </a:r>
          </a:p>
        </p:txBody>
      </p:sp>
      <p:sp>
        <p:nvSpPr>
          <p:cNvPr id="7" name="Content Placeholder 13">
            <a:extLst>
              <a:ext uri="{FF2B5EF4-FFF2-40B4-BE49-F238E27FC236}">
                <a16:creationId xmlns:a16="http://schemas.microsoft.com/office/drawing/2014/main" id="{6D4CDEE6-4F65-9B5E-C0CC-406EDCC745C0}"/>
              </a:ext>
            </a:extLst>
          </p:cNvPr>
          <p:cNvSpPr txBox="1">
            <a:spLocks/>
          </p:cNvSpPr>
          <p:nvPr/>
        </p:nvSpPr>
        <p:spPr>
          <a:xfrm>
            <a:off x="1189607" y="2206766"/>
            <a:ext cx="6471281" cy="3138755"/>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AutoNum type="arabicPeriod"/>
            </a:pPr>
            <a:r>
              <a:rPr lang="en-US" sz="2000" b="0" i="0" dirty="0">
                <a:effectLst/>
                <a:latin typeface="+mj-lt"/>
                <a:ea typeface="Open Sans"/>
                <a:cs typeface="Open Sans"/>
              </a:rPr>
              <a:t>ILO1: Understand the meaning and importance of data governance  </a:t>
            </a:r>
          </a:p>
          <a:p>
            <a:pPr marL="342900" indent="-342900" algn="l">
              <a:lnSpc>
                <a:spcPct val="100000"/>
              </a:lnSpc>
              <a:buAutoNum type="arabicPeriod"/>
            </a:pPr>
            <a:r>
              <a:rPr lang="en-US" sz="2000" b="0" i="0" dirty="0">
                <a:effectLst/>
                <a:latin typeface="+mj-lt"/>
                <a:ea typeface="Open Sans"/>
                <a:cs typeface="Open Sans"/>
              </a:rPr>
              <a:t>ILO 2: Describe how to design and implement effective data governance system in the energy sector </a:t>
            </a:r>
          </a:p>
          <a:p>
            <a:pPr marL="342900" indent="-342900" algn="l">
              <a:lnSpc>
                <a:spcPct val="100000"/>
              </a:lnSpc>
              <a:buAutoNum type="arabicPeriod"/>
            </a:pPr>
            <a:r>
              <a:rPr lang="en-US" sz="2000" b="0" i="0" dirty="0">
                <a:effectLst/>
                <a:latin typeface="+mj-lt"/>
                <a:ea typeface="Open Sans"/>
                <a:cs typeface="Open Sans"/>
              </a:rPr>
              <a:t>ILO 3: Explain the mechanisms of data governance and management in EAE </a:t>
            </a:r>
          </a:p>
          <a:p>
            <a:pPr marL="342900" indent="-342900" algn="l">
              <a:lnSpc>
                <a:spcPct val="100000"/>
              </a:lnSpc>
              <a:buAutoNum type="arabicPeriod"/>
            </a:pPr>
            <a:r>
              <a:rPr lang="en-US" sz="2000" b="0" i="0" dirty="0">
                <a:effectLst/>
                <a:latin typeface="+mj-lt"/>
                <a:ea typeface="Open Sans"/>
                <a:cs typeface="Open Sans"/>
              </a:rPr>
              <a:t>ILO 3: Identify the various sustainability plans for adopting EAE in a country </a:t>
            </a:r>
          </a:p>
        </p:txBody>
      </p:sp>
      <p:sp>
        <p:nvSpPr>
          <p:cNvPr id="10" name="Rectangle 9">
            <a:extLst>
              <a:ext uri="{FF2B5EF4-FFF2-40B4-BE49-F238E27FC236}">
                <a16:creationId xmlns:a16="http://schemas.microsoft.com/office/drawing/2014/main" id="{7D2C8728-0D62-66F1-FAD4-D6AC55DE7B08}"/>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By the end of this lecture, you will:</a:t>
            </a:r>
          </a:p>
        </p:txBody>
      </p:sp>
    </p:spTree>
    <p:extLst>
      <p:ext uri="{BB962C8B-B14F-4D97-AF65-F5344CB8AC3E}">
        <p14:creationId xmlns:p14="http://schemas.microsoft.com/office/powerpoint/2010/main" val="368893534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79965-1D4E-6B20-2522-39B0212E6C03}"/>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5C1AD5B-2832-7E7A-39C6-03F498E73E34}"/>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itle 10">
            <a:extLst>
              <a:ext uri="{FF2B5EF4-FFF2-40B4-BE49-F238E27FC236}">
                <a16:creationId xmlns:a16="http://schemas.microsoft.com/office/drawing/2014/main" id="{F5C532C4-6FD7-7D91-3799-D48D2CB44708}"/>
              </a:ext>
            </a:extLst>
          </p:cNvPr>
          <p:cNvSpPr txBox="1">
            <a:spLocks/>
          </p:cNvSpPr>
          <p:nvPr/>
        </p:nvSpPr>
        <p:spPr>
          <a:xfrm>
            <a:off x="256897" y="-27720"/>
            <a:ext cx="11306918" cy="1020180"/>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6.4 </a:t>
            </a:r>
            <a:r>
              <a:rPr lang="en-US" dirty="0">
                <a:sym typeface="Bodoni SvtyTwo ITC TT-Book"/>
              </a:rPr>
              <a:t>Data Governance in Energy Access Explorer: Implementation</a:t>
            </a:r>
          </a:p>
        </p:txBody>
      </p:sp>
      <p:sp>
        <p:nvSpPr>
          <p:cNvPr id="7" name="Rectangle 6">
            <a:extLst>
              <a:ext uri="{FF2B5EF4-FFF2-40B4-BE49-F238E27FC236}">
                <a16:creationId xmlns:a16="http://schemas.microsoft.com/office/drawing/2014/main" id="{CA3CE87D-2145-028F-5D59-B6934AA8C9CB}"/>
              </a:ext>
            </a:extLst>
          </p:cNvPr>
          <p:cNvSpPr/>
          <p:nvPr/>
        </p:nvSpPr>
        <p:spPr>
          <a:xfrm>
            <a:off x="518015" y="1711881"/>
            <a:ext cx="4674313" cy="2123658"/>
          </a:xfrm>
          <a:prstGeom prst="rect">
            <a:avLst/>
          </a:prstGeom>
        </p:spPr>
        <p:txBody>
          <a:bodyPr wrap="square" lIns="91440" tIns="45720" rIns="91440" bIns="45720" anchor="t">
            <a:spAutoFit/>
          </a:bodyPr>
          <a:lstStyle/>
          <a:p>
            <a:r>
              <a:rPr lang="en-US" sz="2000" b="1" dirty="0">
                <a:solidFill>
                  <a:srgbClr val="333333"/>
                </a:solidFill>
                <a:latin typeface="+mj-lt"/>
                <a:ea typeface="Open Sans"/>
                <a:cs typeface="Arial"/>
              </a:rPr>
              <a:t>Example of EAE Working Group from Ethiopia</a:t>
            </a:r>
          </a:p>
          <a:p>
            <a:endParaRPr lang="en-US" sz="2000" dirty="0">
              <a:latin typeface="+mj-lt"/>
              <a:ea typeface="Open Sans"/>
              <a:cs typeface="Arial"/>
            </a:endParaRPr>
          </a:p>
          <a:p>
            <a:pPr marL="285750" indent="-285750">
              <a:buFont typeface="Arial,Sans-Serif"/>
              <a:buChar char="•"/>
            </a:pPr>
            <a:r>
              <a:rPr lang="en-US" dirty="0">
                <a:solidFill>
                  <a:srgbClr val="333333"/>
                </a:solidFill>
                <a:highlight>
                  <a:srgbClr val="FFFFFF"/>
                </a:highlight>
                <a:latin typeface="+mj-lt"/>
                <a:ea typeface="Open Sans"/>
                <a:cs typeface="Arial"/>
              </a:rPr>
              <a:t>Shown for the purpose of facilitating the activities of the working group, does not reflect any existing organizational or administrative structures</a:t>
            </a:r>
            <a:endParaRPr lang="en-ZA" dirty="0">
              <a:ea typeface="Open Sans"/>
              <a:cs typeface="Arial" panose="020B0604020202020204"/>
            </a:endParaRPr>
          </a:p>
        </p:txBody>
      </p:sp>
      <p:pic>
        <p:nvPicPr>
          <p:cNvPr id="5" name="Picture 4" descr="A diagram of a company&#10;&#10;AI-generated content may be incorrect.">
            <a:extLst>
              <a:ext uri="{FF2B5EF4-FFF2-40B4-BE49-F238E27FC236}">
                <a16:creationId xmlns:a16="http://schemas.microsoft.com/office/drawing/2014/main" id="{38771C7E-FC92-BC94-CF07-8E9AB4AB7D9A}"/>
              </a:ext>
            </a:extLst>
          </p:cNvPr>
          <p:cNvPicPr>
            <a:picLocks noChangeAspect="1"/>
          </p:cNvPicPr>
          <p:nvPr/>
        </p:nvPicPr>
        <p:blipFill>
          <a:blip r:embed="rId3"/>
          <a:stretch>
            <a:fillRect/>
          </a:stretch>
        </p:blipFill>
        <p:spPr>
          <a:xfrm>
            <a:off x="5340134" y="1029912"/>
            <a:ext cx="5967493" cy="5443939"/>
          </a:xfrm>
          <a:prstGeom prst="rect">
            <a:avLst/>
          </a:prstGeom>
        </p:spPr>
      </p:pic>
      <p:sp>
        <p:nvSpPr>
          <p:cNvPr id="9" name="Rectangle 8">
            <a:extLst>
              <a:ext uri="{FF2B5EF4-FFF2-40B4-BE49-F238E27FC236}">
                <a16:creationId xmlns:a16="http://schemas.microsoft.com/office/drawing/2014/main" id="{8A06518F-B73A-5FEB-657A-5F6742372B33}"/>
              </a:ext>
            </a:extLst>
          </p:cNvPr>
          <p:cNvSpPr/>
          <p:nvPr/>
        </p:nvSpPr>
        <p:spPr>
          <a:xfrm>
            <a:off x="515214" y="6146947"/>
            <a:ext cx="2689971" cy="307777"/>
          </a:xfrm>
          <a:prstGeom prst="rect">
            <a:avLst/>
          </a:prstGeom>
        </p:spPr>
        <p:txBody>
          <a:bodyPr wrap="square" lIns="91440" tIns="45720" rIns="91440" bIns="45720" anchor="t">
            <a:spAutoFit/>
          </a:bodyPr>
          <a:lstStyle/>
          <a:p>
            <a:r>
              <a:rPr lang="en-US" sz="1400" i="1" dirty="0">
                <a:latin typeface="Open Sans "/>
              </a:rPr>
              <a:t>SOURCE: Mentis et.al, 2025</a:t>
            </a:r>
            <a:endParaRPr lang="en-US" sz="1400" dirty="0">
              <a:latin typeface="Open Sans"/>
              <a:ea typeface="Open Sans"/>
              <a:cs typeface="Open Sans"/>
            </a:endParaRPr>
          </a:p>
        </p:txBody>
      </p:sp>
    </p:spTree>
    <p:extLst>
      <p:ext uri="{BB962C8B-B14F-4D97-AF65-F5344CB8AC3E}">
        <p14:creationId xmlns:p14="http://schemas.microsoft.com/office/powerpoint/2010/main" val="4179827779"/>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56897" y="-27720"/>
            <a:ext cx="11407279" cy="1020180"/>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6.4 </a:t>
            </a:r>
            <a:r>
              <a:rPr lang="en-US" dirty="0">
                <a:sym typeface="Bodoni SvtyTwo ITC TT-Book"/>
              </a:rPr>
              <a:t>Data Governance in Energy Access Explorer: Implementation</a:t>
            </a:r>
          </a:p>
        </p:txBody>
      </p:sp>
      <p:sp>
        <p:nvSpPr>
          <p:cNvPr id="7" name="Rectangle 6">
            <a:extLst>
              <a:ext uri="{FF2B5EF4-FFF2-40B4-BE49-F238E27FC236}">
                <a16:creationId xmlns:a16="http://schemas.microsoft.com/office/drawing/2014/main" id="{CAE8C8F1-9975-AAF7-7059-92C460A19C7B}"/>
              </a:ext>
            </a:extLst>
          </p:cNvPr>
          <p:cNvSpPr/>
          <p:nvPr/>
        </p:nvSpPr>
        <p:spPr>
          <a:xfrm>
            <a:off x="1189608" y="1543983"/>
            <a:ext cx="8458484"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Data Governance in EAE – Capacity Building</a:t>
            </a:r>
          </a:p>
        </p:txBody>
      </p:sp>
      <p:sp>
        <p:nvSpPr>
          <p:cNvPr id="3" name="TextBox 2">
            <a:extLst>
              <a:ext uri="{FF2B5EF4-FFF2-40B4-BE49-F238E27FC236}">
                <a16:creationId xmlns:a16="http://schemas.microsoft.com/office/drawing/2014/main" id="{BAAD85C5-2919-2DA0-8F28-8B002BCDE958}"/>
              </a:ext>
            </a:extLst>
          </p:cNvPr>
          <p:cNvSpPr txBox="1"/>
          <p:nvPr/>
        </p:nvSpPr>
        <p:spPr>
          <a:xfrm>
            <a:off x="1189609" y="1847057"/>
            <a:ext cx="9648092" cy="2862322"/>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en-US" sz="2000" i="0" dirty="0">
                <a:effectLst/>
                <a:latin typeface="+mj-lt"/>
                <a:ea typeface="Open Sans" panose="020B0606030504020204" pitchFamily="34" charset="0"/>
                <a:cs typeface="Open Sans" panose="020B0606030504020204" pitchFamily="34" charset="0"/>
              </a:rPr>
              <a:t>Effective data governance requires technical capacity among data administrators. EAE features a robust capacity building strategy amon</a:t>
            </a:r>
            <a:r>
              <a:rPr lang="en-US" sz="2000" dirty="0">
                <a:latin typeface="+mj-lt"/>
                <a:ea typeface="Open Sans" panose="020B0606030504020204" pitchFamily="34" charset="0"/>
                <a:cs typeface="Open Sans" panose="020B0606030504020204" pitchFamily="34" charset="0"/>
              </a:rPr>
              <a:t>g its governance priorities.</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Review</a:t>
            </a:r>
            <a:r>
              <a:rPr lang="en-US" sz="2000" b="1" i="0" dirty="0">
                <a:effectLst/>
                <a:latin typeface="+mj-lt"/>
                <a:ea typeface="Open Sans" panose="020B0606030504020204" pitchFamily="34" charset="0"/>
                <a:cs typeface="Open Sans" panose="020B0606030504020204" pitchFamily="34" charset="0"/>
              </a:rPr>
              <a:t> </a:t>
            </a:r>
            <a:r>
              <a:rPr lang="en-US" sz="2000" i="0" dirty="0">
                <a:effectLst/>
                <a:latin typeface="+mj-lt"/>
                <a:ea typeface="Open Sans" panose="020B0606030504020204" pitchFamily="34" charset="0"/>
                <a:cs typeface="Open Sans" panose="020B0606030504020204" pitchFamily="34" charset="0"/>
              </a:rPr>
              <a:t>key objectives and relationships between EAE and broader planning objectives</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Reinforce</a:t>
            </a:r>
            <a:r>
              <a:rPr lang="en-US" sz="2000" dirty="0">
                <a:latin typeface="+mj-lt"/>
                <a:ea typeface="Open Sans" panose="020B0606030504020204" pitchFamily="34" charset="0"/>
                <a:cs typeface="Open Sans" panose="020B0606030504020204" pitchFamily="34" charset="0"/>
              </a:rPr>
              <a:t> critical GIS concepts and workflows for processing EAE data</a:t>
            </a:r>
          </a:p>
          <a:p>
            <a:pPr marL="800100" lvl="1" indent="-342900">
              <a:buFont typeface="Arial" panose="020B0604020202020204" pitchFamily="34" charset="0"/>
              <a:buChar char="•"/>
            </a:pPr>
            <a:r>
              <a:rPr lang="en-US" sz="2000" b="1" i="0" dirty="0">
                <a:effectLst/>
                <a:latin typeface="+mj-lt"/>
                <a:ea typeface="Open Sans" panose="020B0606030504020204" pitchFamily="34" charset="0"/>
                <a:cs typeface="Open Sans" panose="020B0606030504020204" pitchFamily="34" charset="0"/>
              </a:rPr>
              <a:t>Introduce</a:t>
            </a:r>
            <a:r>
              <a:rPr lang="en-US" sz="2000" i="0" dirty="0">
                <a:effectLst/>
                <a:latin typeface="+mj-lt"/>
                <a:ea typeface="Open Sans" panose="020B0606030504020204" pitchFamily="34" charset="0"/>
                <a:cs typeface="Open Sans" panose="020B0606030504020204" pitchFamily="34" charset="0"/>
              </a:rPr>
              <a:t> EAE front-end and back-end infrastructure</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Practice </a:t>
            </a:r>
            <a:r>
              <a:rPr lang="en-US" sz="2000" dirty="0">
                <a:latin typeface="+mj-lt"/>
                <a:ea typeface="Open Sans" panose="020B0606030504020204" pitchFamily="34" charset="0"/>
                <a:cs typeface="Open Sans" panose="020B0606030504020204" pitchFamily="34" charset="0"/>
              </a:rPr>
              <a:t>with hands-on exercises to ensure readiness</a:t>
            </a:r>
          </a:p>
        </p:txBody>
      </p:sp>
    </p:spTree>
    <p:extLst>
      <p:ext uri="{BB962C8B-B14F-4D97-AF65-F5344CB8AC3E}">
        <p14:creationId xmlns:p14="http://schemas.microsoft.com/office/powerpoint/2010/main" val="2248957731"/>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56897" y="-27721"/>
            <a:ext cx="11519097" cy="997877"/>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6.4 </a:t>
            </a:r>
            <a:r>
              <a:rPr lang="en-US" dirty="0">
                <a:sym typeface="Bodoni SvtyTwo ITC TT-Book"/>
              </a:rPr>
              <a:t>Data Governance in Energy Access Explorer: Implementation</a:t>
            </a:r>
          </a:p>
        </p:txBody>
      </p:sp>
      <p:sp>
        <p:nvSpPr>
          <p:cNvPr id="7" name="Rectangle 6">
            <a:extLst>
              <a:ext uri="{FF2B5EF4-FFF2-40B4-BE49-F238E27FC236}">
                <a16:creationId xmlns:a16="http://schemas.microsoft.com/office/drawing/2014/main" id="{CAE8C8F1-9975-AAF7-7059-92C460A19C7B}"/>
              </a:ext>
            </a:extLst>
          </p:cNvPr>
          <p:cNvSpPr/>
          <p:nvPr/>
        </p:nvSpPr>
        <p:spPr>
          <a:xfrm>
            <a:off x="1189608" y="1543983"/>
            <a:ext cx="8458484"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Data Governance in EAE – User Access, Roles, and Security</a:t>
            </a:r>
          </a:p>
        </p:txBody>
      </p:sp>
      <p:sp>
        <p:nvSpPr>
          <p:cNvPr id="3" name="TextBox 2">
            <a:extLst>
              <a:ext uri="{FF2B5EF4-FFF2-40B4-BE49-F238E27FC236}">
                <a16:creationId xmlns:a16="http://schemas.microsoft.com/office/drawing/2014/main" id="{BAAD85C5-2919-2DA0-8F28-8B002BCDE958}"/>
              </a:ext>
            </a:extLst>
          </p:cNvPr>
          <p:cNvSpPr txBox="1"/>
          <p:nvPr/>
        </p:nvSpPr>
        <p:spPr>
          <a:xfrm>
            <a:off x="1189608" y="2159291"/>
            <a:ext cx="9648092" cy="1938992"/>
          </a:xfrm>
          <a:prstGeom prst="rect">
            <a:avLst/>
          </a:prstGeom>
          <a:noFill/>
        </p:spPr>
        <p:txBody>
          <a:bodyPr wrap="square" rtlCol="0">
            <a:spAutoFit/>
          </a:bodyPr>
          <a:lstStyle/>
          <a:p>
            <a:pPr marL="342900" indent="-342900">
              <a:buFont typeface="Arial" panose="020B0604020202020204" pitchFamily="34" charset="0"/>
              <a:buChar char="•"/>
            </a:pPr>
            <a:endParaRPr lang="en-US" sz="2000">
              <a:latin typeface="+mj-lt"/>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en-US" sz="2000" i="0">
                <a:effectLst/>
                <a:latin typeface="+mj-lt"/>
                <a:ea typeface="Open Sans" panose="020B0606030504020204" pitchFamily="34" charset="0"/>
                <a:cs typeface="Open Sans" panose="020B0606030504020204" pitchFamily="34" charset="0"/>
              </a:rPr>
              <a:t>While Energy Access Explorer takes pride in being an open-source solution, we understand that datasets may be sensitive or proprietary in nature.</a:t>
            </a:r>
          </a:p>
          <a:p>
            <a:pPr marL="800100" lvl="1" indent="-34290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To accommodate this, EAE includes a </a:t>
            </a:r>
            <a:r>
              <a:rPr lang="en-US" sz="2000" b="1">
                <a:latin typeface="+mj-lt"/>
                <a:ea typeface="Open Sans" panose="020B0606030504020204" pitchFamily="34" charset="0"/>
                <a:cs typeface="Open Sans" panose="020B0606030504020204" pitchFamily="34" charset="0"/>
              </a:rPr>
              <a:t>user management </a:t>
            </a:r>
            <a:r>
              <a:rPr lang="en-US" sz="2000">
                <a:latin typeface="+mj-lt"/>
                <a:ea typeface="Open Sans" panose="020B0606030504020204" pitchFamily="34" charset="0"/>
                <a:cs typeface="Open Sans" panose="020B0606030504020204" pitchFamily="34" charset="0"/>
              </a:rPr>
              <a:t>system in the backend of the application.</a:t>
            </a:r>
          </a:p>
          <a:p>
            <a:pPr marL="800100" lvl="1" indent="-34290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User management is an integral part of the data governance strategy</a:t>
            </a:r>
            <a:endParaRPr lang="en-US" sz="2000" i="0">
              <a:effectLst/>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73611384"/>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56897" y="-27720"/>
            <a:ext cx="11362674" cy="1020180"/>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6.4 </a:t>
            </a:r>
            <a:r>
              <a:rPr lang="en-US" dirty="0">
                <a:sym typeface="Bodoni SvtyTwo ITC TT-Book"/>
              </a:rPr>
              <a:t>Data Governance in Energy Access Explorer: Implementation</a:t>
            </a:r>
          </a:p>
        </p:txBody>
      </p:sp>
      <p:sp>
        <p:nvSpPr>
          <p:cNvPr id="7" name="Rectangle 6">
            <a:extLst>
              <a:ext uri="{FF2B5EF4-FFF2-40B4-BE49-F238E27FC236}">
                <a16:creationId xmlns:a16="http://schemas.microsoft.com/office/drawing/2014/main" id="{CAE8C8F1-9975-AAF7-7059-92C460A19C7B}"/>
              </a:ext>
            </a:extLst>
          </p:cNvPr>
          <p:cNvSpPr/>
          <p:nvPr/>
        </p:nvSpPr>
        <p:spPr>
          <a:xfrm>
            <a:off x="1062950" y="992460"/>
            <a:ext cx="8458484"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Data Governance in EAE – User Access, Roles, and Security</a:t>
            </a:r>
          </a:p>
        </p:txBody>
      </p:sp>
      <p:pic>
        <p:nvPicPr>
          <p:cNvPr id="3" name="Picture 2">
            <a:extLst>
              <a:ext uri="{FF2B5EF4-FFF2-40B4-BE49-F238E27FC236}">
                <a16:creationId xmlns:a16="http://schemas.microsoft.com/office/drawing/2014/main" id="{9D6324AE-5FAD-DA5D-4FDA-7FFE80EF72AB}"/>
              </a:ext>
            </a:extLst>
          </p:cNvPr>
          <p:cNvPicPr>
            <a:picLocks noChangeAspect="1"/>
          </p:cNvPicPr>
          <p:nvPr/>
        </p:nvPicPr>
        <p:blipFill>
          <a:blip r:embed="rId3"/>
          <a:stretch>
            <a:fillRect/>
          </a:stretch>
        </p:blipFill>
        <p:spPr>
          <a:xfrm>
            <a:off x="1449906" y="1392570"/>
            <a:ext cx="7619493" cy="5095101"/>
          </a:xfrm>
          <a:prstGeom prst="rect">
            <a:avLst/>
          </a:prstGeom>
        </p:spPr>
      </p:pic>
      <p:sp>
        <p:nvSpPr>
          <p:cNvPr id="5" name="Rectangle 4">
            <a:extLst>
              <a:ext uri="{FF2B5EF4-FFF2-40B4-BE49-F238E27FC236}">
                <a16:creationId xmlns:a16="http://schemas.microsoft.com/office/drawing/2014/main" id="{84275079-18BD-FC25-99FA-5DE031480B98}"/>
              </a:ext>
            </a:extLst>
          </p:cNvPr>
          <p:cNvSpPr/>
          <p:nvPr/>
        </p:nvSpPr>
        <p:spPr>
          <a:xfrm>
            <a:off x="9129688" y="6146947"/>
            <a:ext cx="2689971" cy="307777"/>
          </a:xfrm>
          <a:prstGeom prst="rect">
            <a:avLst/>
          </a:prstGeom>
        </p:spPr>
        <p:txBody>
          <a:bodyPr wrap="square" lIns="91440" tIns="45720" rIns="91440" bIns="45720" anchor="t">
            <a:spAutoFit/>
          </a:bodyPr>
          <a:lstStyle/>
          <a:p>
            <a:r>
              <a:rPr lang="en-US" sz="1400" i="1" dirty="0">
                <a:latin typeface="Open Sans "/>
              </a:rPr>
              <a:t>SOURCE: Mentis et.al, 2025</a:t>
            </a:r>
            <a:endParaRPr lang="en-US" sz="1400" dirty="0">
              <a:latin typeface="Open Sans"/>
              <a:ea typeface="Open Sans"/>
              <a:cs typeface="Open Sans"/>
            </a:endParaRPr>
          </a:p>
        </p:txBody>
      </p:sp>
    </p:spTree>
    <p:extLst>
      <p:ext uri="{BB962C8B-B14F-4D97-AF65-F5344CB8AC3E}">
        <p14:creationId xmlns:p14="http://schemas.microsoft.com/office/powerpoint/2010/main" val="311633067"/>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45FC4-824A-7884-58DA-1073D138FAC3}"/>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58D62AE-FCE2-8937-08A1-1A6BF8DE2F2A}"/>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itle 10">
            <a:extLst>
              <a:ext uri="{FF2B5EF4-FFF2-40B4-BE49-F238E27FC236}">
                <a16:creationId xmlns:a16="http://schemas.microsoft.com/office/drawing/2014/main" id="{49CC7863-9E9D-BEAD-CD31-D611547282C5}"/>
              </a:ext>
            </a:extLst>
          </p:cNvPr>
          <p:cNvSpPr txBox="1">
            <a:spLocks/>
          </p:cNvSpPr>
          <p:nvPr/>
        </p:nvSpPr>
        <p:spPr>
          <a:xfrm>
            <a:off x="256897" y="-27721"/>
            <a:ext cx="11519097" cy="997877"/>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6.4 </a:t>
            </a:r>
            <a:r>
              <a:rPr lang="en-US" dirty="0">
                <a:sym typeface="Bodoni SvtyTwo ITC TT-Book"/>
              </a:rPr>
              <a:t>Data Governance in Energy Access Explorer: Implementation</a:t>
            </a:r>
          </a:p>
        </p:txBody>
      </p:sp>
      <p:sp>
        <p:nvSpPr>
          <p:cNvPr id="7" name="Rectangle 6">
            <a:extLst>
              <a:ext uri="{FF2B5EF4-FFF2-40B4-BE49-F238E27FC236}">
                <a16:creationId xmlns:a16="http://schemas.microsoft.com/office/drawing/2014/main" id="{CC5647D6-A682-13F1-B4FD-9E702833829F}"/>
              </a:ext>
            </a:extLst>
          </p:cNvPr>
          <p:cNvSpPr/>
          <p:nvPr/>
        </p:nvSpPr>
        <p:spPr>
          <a:xfrm>
            <a:off x="763405" y="1298594"/>
            <a:ext cx="2995332" cy="830997"/>
          </a:xfrm>
          <a:prstGeom prst="rect">
            <a:avLst/>
          </a:prstGeom>
        </p:spPr>
        <p:txBody>
          <a:bodyPr wrap="square" lIns="91440" tIns="45720" rIns="91440" bIns="45720" anchor="t">
            <a:spAutoFit/>
          </a:bodyPr>
          <a:lstStyle/>
          <a:p>
            <a:r>
              <a:rPr lang="en-ZA" sz="2400" b="1" dirty="0">
                <a:highlight>
                  <a:srgbClr val="FFFFFF"/>
                </a:highlight>
              </a:rPr>
              <a:t>EAE Data Governance Flow</a:t>
            </a:r>
            <a:endParaRPr lang="en-US" sz="2400">
              <a:cs typeface="Arial"/>
            </a:endParaRPr>
          </a:p>
        </p:txBody>
      </p:sp>
      <p:pic>
        <p:nvPicPr>
          <p:cNvPr id="2" name="Picture 1" descr="A screenshot of a survey&#10;&#10;AI-generated content may be incorrect.">
            <a:extLst>
              <a:ext uri="{FF2B5EF4-FFF2-40B4-BE49-F238E27FC236}">
                <a16:creationId xmlns:a16="http://schemas.microsoft.com/office/drawing/2014/main" id="{4311F30A-2960-8DB2-1F54-6486D5A5DDAB}"/>
              </a:ext>
            </a:extLst>
          </p:cNvPr>
          <p:cNvPicPr>
            <a:picLocks noChangeAspect="1"/>
          </p:cNvPicPr>
          <p:nvPr/>
        </p:nvPicPr>
        <p:blipFill>
          <a:blip r:embed="rId3"/>
          <a:stretch>
            <a:fillRect/>
          </a:stretch>
        </p:blipFill>
        <p:spPr>
          <a:xfrm>
            <a:off x="4509522" y="1026198"/>
            <a:ext cx="6918379" cy="5412622"/>
          </a:xfrm>
          <a:prstGeom prst="rect">
            <a:avLst/>
          </a:prstGeom>
        </p:spPr>
      </p:pic>
      <p:sp>
        <p:nvSpPr>
          <p:cNvPr id="8" name="Rectangle 7">
            <a:extLst>
              <a:ext uri="{FF2B5EF4-FFF2-40B4-BE49-F238E27FC236}">
                <a16:creationId xmlns:a16="http://schemas.microsoft.com/office/drawing/2014/main" id="{43EECEEB-1D40-DBF2-DF27-1B5560172B70}"/>
              </a:ext>
            </a:extLst>
          </p:cNvPr>
          <p:cNvSpPr/>
          <p:nvPr/>
        </p:nvSpPr>
        <p:spPr>
          <a:xfrm>
            <a:off x="360230" y="6146947"/>
            <a:ext cx="2689971" cy="307777"/>
          </a:xfrm>
          <a:prstGeom prst="rect">
            <a:avLst/>
          </a:prstGeom>
        </p:spPr>
        <p:txBody>
          <a:bodyPr wrap="square" lIns="91440" tIns="45720" rIns="91440" bIns="45720" anchor="t">
            <a:spAutoFit/>
          </a:bodyPr>
          <a:lstStyle/>
          <a:p>
            <a:r>
              <a:rPr lang="en-US" sz="1400" i="1" dirty="0">
                <a:latin typeface="Open Sans "/>
              </a:rPr>
              <a:t>SOURCE: Mentis et.al, 2025</a:t>
            </a:r>
            <a:endParaRPr lang="en-US" sz="1400" dirty="0">
              <a:latin typeface="Open Sans"/>
              <a:ea typeface="Open Sans"/>
              <a:cs typeface="Open Sans"/>
            </a:endParaRPr>
          </a:p>
        </p:txBody>
      </p:sp>
    </p:spTree>
    <p:extLst>
      <p:ext uri="{BB962C8B-B14F-4D97-AF65-F5344CB8AC3E}">
        <p14:creationId xmlns:p14="http://schemas.microsoft.com/office/powerpoint/2010/main" val="1653317551"/>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B6073-81D0-4CC8-0291-485F28B16CF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B9A44E1-4D86-4061-5DAA-A76D264B34BB}"/>
              </a:ext>
            </a:extLst>
          </p:cNvPr>
          <p:cNvSpPr txBox="1"/>
          <p:nvPr/>
        </p:nvSpPr>
        <p:spPr>
          <a:xfrm>
            <a:off x="735496" y="5628342"/>
            <a:ext cx="8050696" cy="523220"/>
          </a:xfrm>
          <a:prstGeom prst="rect">
            <a:avLst/>
          </a:prstGeom>
          <a:noFill/>
        </p:spPr>
        <p:txBody>
          <a:bodyPr wrap="square" rtlCol="0" anchor="b">
            <a:spAutoFit/>
          </a:bodyPr>
          <a:lstStyle/>
          <a:p>
            <a:r>
              <a:rPr lang="en-ZA" sz="2800" b="1" i="1">
                <a:solidFill>
                  <a:schemeClr val="bg1"/>
                </a:solidFill>
                <a:latin typeface="Open Sans" panose="020B0606030504020204" pitchFamily="34" charset="0"/>
                <a:ea typeface="Open Sans" panose="020B0606030504020204" pitchFamily="34" charset="0"/>
                <a:cs typeface="Open Sans" panose="020B0606030504020204" pitchFamily="34" charset="0"/>
              </a:rPr>
              <a:t>Mini Lecture Learning Objective</a:t>
            </a:r>
            <a:endParaRPr lang="en-US" sz="28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Slide Number Placeholder 5">
            <a:extLst>
              <a:ext uri="{FF2B5EF4-FFF2-40B4-BE49-F238E27FC236}">
                <a16:creationId xmlns:a16="http://schemas.microsoft.com/office/drawing/2014/main" id="{1037D08C-5773-12B6-D55D-7BD1F6C61165}"/>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1" name="Title 10">
            <a:extLst>
              <a:ext uri="{FF2B5EF4-FFF2-40B4-BE49-F238E27FC236}">
                <a16:creationId xmlns:a16="http://schemas.microsoft.com/office/drawing/2014/main" id="{711A6164-F1D4-5FDD-41B3-BA86042A26A0}"/>
              </a:ext>
            </a:extLst>
          </p:cNvPr>
          <p:cNvSpPr txBox="1">
            <a:spLocks/>
          </p:cNvSpPr>
          <p:nvPr/>
        </p:nvSpPr>
        <p:spPr>
          <a:xfrm>
            <a:off x="894080" y="-7924"/>
            <a:ext cx="7651304" cy="136907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latin typeface="Arial"/>
                <a:cs typeface="Arial"/>
              </a:rPr>
              <a:t>Lecture 6.4 References</a:t>
            </a:r>
          </a:p>
        </p:txBody>
      </p:sp>
      <p:sp>
        <p:nvSpPr>
          <p:cNvPr id="2" name="TextBox 1">
            <a:extLst>
              <a:ext uri="{FF2B5EF4-FFF2-40B4-BE49-F238E27FC236}">
                <a16:creationId xmlns:a16="http://schemas.microsoft.com/office/drawing/2014/main" id="{40E2B8A0-A622-8E35-C997-28C2C26029B0}"/>
              </a:ext>
            </a:extLst>
          </p:cNvPr>
          <p:cNvSpPr txBox="1"/>
          <p:nvPr/>
        </p:nvSpPr>
        <p:spPr>
          <a:xfrm>
            <a:off x="894080" y="1576391"/>
            <a:ext cx="1002891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600" err="1">
                <a:highlight>
                  <a:srgbClr val="FFFFFF"/>
                </a:highlight>
                <a:latin typeface="Arial"/>
                <a:ea typeface="+mn-lt"/>
                <a:cs typeface="+mn-lt"/>
              </a:rPr>
              <a:t>Mentis</a:t>
            </a:r>
            <a:r>
              <a:rPr lang="sv-SE" sz="1600" dirty="0">
                <a:highlight>
                  <a:srgbClr val="FFFFFF"/>
                </a:highlight>
                <a:latin typeface="Arial"/>
                <a:ea typeface="+mn-lt"/>
                <a:cs typeface="+mn-lt"/>
              </a:rPr>
              <a:t>, D., </a:t>
            </a:r>
            <a:r>
              <a:rPr lang="sv-SE" sz="1600" err="1">
                <a:highlight>
                  <a:srgbClr val="FFFFFF"/>
                </a:highlight>
                <a:latin typeface="Arial"/>
                <a:ea typeface="+mn-lt"/>
                <a:cs typeface="+mn-lt"/>
              </a:rPr>
              <a:t>Ronoh</a:t>
            </a:r>
            <a:r>
              <a:rPr lang="sv-SE" sz="1600" dirty="0">
                <a:highlight>
                  <a:srgbClr val="FFFFFF"/>
                </a:highlight>
                <a:latin typeface="Arial"/>
                <a:ea typeface="+mn-lt"/>
                <a:cs typeface="+mn-lt"/>
              </a:rPr>
              <a:t>, D., </a:t>
            </a:r>
            <a:r>
              <a:rPr lang="sv-SE" sz="1600" err="1">
                <a:highlight>
                  <a:srgbClr val="FFFFFF"/>
                </a:highlight>
                <a:latin typeface="Arial"/>
                <a:ea typeface="+mn-lt"/>
                <a:cs typeface="+mn-lt"/>
              </a:rPr>
              <a:t>Saklani</a:t>
            </a:r>
            <a:r>
              <a:rPr lang="sv-SE" sz="1600" dirty="0">
                <a:highlight>
                  <a:srgbClr val="FFFFFF"/>
                </a:highlight>
                <a:latin typeface="Arial"/>
                <a:ea typeface="+mn-lt"/>
                <a:cs typeface="+mn-lt"/>
              </a:rPr>
              <a:t>, A., </a:t>
            </a:r>
            <a:r>
              <a:rPr lang="sv-SE" sz="1600" err="1">
                <a:highlight>
                  <a:srgbClr val="FFFFFF"/>
                </a:highlight>
                <a:latin typeface="Arial"/>
                <a:ea typeface="+mn-lt"/>
                <a:cs typeface="+mn-lt"/>
              </a:rPr>
              <a:t>Lecaros</a:t>
            </a:r>
            <a:r>
              <a:rPr lang="sv-SE" sz="1600" dirty="0">
                <a:highlight>
                  <a:srgbClr val="FFFFFF"/>
                </a:highlight>
                <a:latin typeface="Arial"/>
                <a:ea typeface="+mn-lt"/>
                <a:cs typeface="+mn-lt"/>
              </a:rPr>
              <a:t>, S.S., </a:t>
            </a:r>
            <a:r>
              <a:rPr lang="sv-SE" sz="1600" err="1">
                <a:highlight>
                  <a:srgbClr val="FFFFFF"/>
                </a:highlight>
                <a:latin typeface="Arial"/>
                <a:ea typeface="+mn-lt"/>
                <a:cs typeface="+mn-lt"/>
              </a:rPr>
              <a:t>Alemayehu</a:t>
            </a:r>
            <a:r>
              <a:rPr lang="sv-SE" sz="1600" dirty="0">
                <a:highlight>
                  <a:srgbClr val="FFFFFF"/>
                </a:highlight>
                <a:latin typeface="Arial"/>
                <a:ea typeface="+mn-lt"/>
                <a:cs typeface="+mn-lt"/>
              </a:rPr>
              <a:t>, A., Khalid, A., and Anand</a:t>
            </a:r>
            <a:r>
              <a:rPr lang="sv-SE" sz="1600" dirty="0">
                <a:highlight>
                  <a:srgbClr val="FFFFFF"/>
                </a:highlight>
                <a:latin typeface="Arial"/>
                <a:ea typeface="Open Sans"/>
                <a:cs typeface="Open Sans"/>
              </a:rPr>
              <a:t>, S. 2025. </a:t>
            </a:r>
            <a:r>
              <a:rPr lang="en-GB" sz="1600" dirty="0">
                <a:highlight>
                  <a:srgbClr val="FFFFFF"/>
                </a:highlight>
                <a:latin typeface="Arial"/>
                <a:ea typeface="Open Sans"/>
                <a:cs typeface="Open Sans"/>
              </a:rPr>
              <a:t>“</a:t>
            </a:r>
            <a:r>
              <a:rPr lang="en-US" sz="1600" dirty="0">
                <a:highlight>
                  <a:srgbClr val="FFFFFF"/>
                </a:highlight>
                <a:latin typeface="Arial"/>
                <a:ea typeface="Open Sans"/>
                <a:cs typeface="Open Sans"/>
              </a:rPr>
              <a:t>Energy Access Explorer: Lessons Learned on Data Governance”. Washington, DC: World Resources Institute. Available online at: </a:t>
            </a:r>
            <a:r>
              <a:rPr lang="en-US" sz="1600" u="sng" dirty="0">
                <a:highlight>
                  <a:srgbClr val="FFFFFF"/>
                </a:highlight>
                <a:latin typeface="Arial"/>
                <a:ea typeface="Calibri"/>
                <a:cs typeface="Calibri"/>
                <a:hlinkClick r:id="rId2"/>
              </a:rPr>
              <a:t>https://www.wri.org/technical-perspectives/energy-access-explorer-data-governance</a:t>
            </a:r>
            <a:r>
              <a:rPr lang="en-US" sz="1600" dirty="0">
                <a:highlight>
                  <a:srgbClr val="FFFFFF"/>
                </a:highlight>
                <a:latin typeface="Arial"/>
                <a:ea typeface="Calibri"/>
                <a:cs typeface="Calibri"/>
              </a:rPr>
              <a:t> </a:t>
            </a:r>
          </a:p>
          <a:p>
            <a:endParaRPr lang="en-GB" sz="1600" dirty="0">
              <a:latin typeface="+mj-lt"/>
              <a:cs typeface="Calibri"/>
            </a:endParaRPr>
          </a:p>
        </p:txBody>
      </p:sp>
    </p:spTree>
    <p:extLst>
      <p:ext uri="{BB962C8B-B14F-4D97-AF65-F5344CB8AC3E}">
        <p14:creationId xmlns:p14="http://schemas.microsoft.com/office/powerpoint/2010/main" val="975464548"/>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D3A-296D-75FB-88E4-B253A9E88EE1}"/>
              </a:ext>
            </a:extLst>
          </p:cNvPr>
          <p:cNvSpPr>
            <a:spLocks noGrp="1"/>
          </p:cNvSpPr>
          <p:nvPr>
            <p:ph type="ctrTitle"/>
          </p:nvPr>
        </p:nvSpPr>
        <p:spPr>
          <a:xfrm>
            <a:off x="1" y="811371"/>
            <a:ext cx="9607824" cy="2387600"/>
          </a:xfrm>
        </p:spPr>
        <p:txBody>
          <a:bodyPr/>
          <a:lstStyle/>
          <a:p>
            <a:r>
              <a:rPr lang="en-US" dirty="0"/>
              <a:t>Thank you</a:t>
            </a:r>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a:xfrm>
            <a:off x="0" y="3198971"/>
            <a:ext cx="9607826" cy="1952105"/>
          </a:xfrm>
        </p:spPr>
        <p:txBody>
          <a:bodyPr/>
          <a:lstStyle/>
          <a:p>
            <a:r>
              <a:rPr lang="en-US" dirty="0" err="1"/>
              <a:t>www.climatecompatiblegrowth.com</a:t>
            </a:r>
            <a:endParaRPr lang="en-US" dirty="0"/>
          </a:p>
        </p:txBody>
      </p:sp>
      <p:sp>
        <p:nvSpPr>
          <p:cNvPr id="4" name="Google Shape;130;p4">
            <a:extLst>
              <a:ext uri="{FF2B5EF4-FFF2-40B4-BE49-F238E27FC236}">
                <a16:creationId xmlns:a16="http://schemas.microsoft.com/office/drawing/2014/main" id="{49F2405F-B3F7-809D-3B34-7B64C756CBE3}"/>
              </a:ext>
            </a:extLst>
          </p:cNvPr>
          <p:cNvSpPr txBox="1"/>
          <p:nvPr/>
        </p:nvSpPr>
        <p:spPr>
          <a:xfrm>
            <a:off x="1571796" y="5944606"/>
            <a:ext cx="6464231" cy="461624"/>
          </a:xfrm>
          <a:prstGeom prst="rect">
            <a:avLst/>
          </a:prstGeom>
          <a:noFill/>
          <a:ln>
            <a:noFill/>
          </a:ln>
        </p:spPr>
        <p:txBody>
          <a:bodyPr spcFirstLastPara="1" wrap="square" lIns="91425" tIns="45700" rIns="91425" bIns="45700" anchor="t" anchorCtr="0">
            <a:spAutoFit/>
          </a:bodyPr>
          <a:lstStyle/>
          <a:p>
            <a:pPr algn="ctr">
              <a:buClr>
                <a:srgbClr val="000000"/>
              </a:buClr>
              <a:defRPr/>
            </a:pPr>
            <a:r>
              <a:rPr kumimoji="0" lang="en-US" sz="800" b="0" i="0" u="none" strike="noStrike" kern="0" cap="none" spc="0" normalizeH="0" baseline="0" noProof="0" dirty="0" err="1">
                <a:ln>
                  <a:noFill/>
                </a:ln>
                <a:solidFill>
                  <a:srgbClr val="FFFFFF"/>
                </a:solidFill>
                <a:effectLst/>
                <a:uLnTx/>
                <a:uFillTx/>
                <a:latin typeface="Open Sans"/>
                <a:ea typeface="Open Sans"/>
                <a:cs typeface="Open Sans"/>
                <a:sym typeface="Open Sans"/>
              </a:rPr>
              <a:t>Woldeamanuel</a:t>
            </a: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 A. A., Khalid, A., Anand, S., Sahar, T., Saklani, A., Sinclair-Lecaros, S., Mentis, D., Ronoh, D., &amp; Stockman, J., </a:t>
            </a:r>
            <a:r>
              <a:rPr lang="en-US" sz="800" kern="0" dirty="0">
                <a:solidFill>
                  <a:srgbClr val="FFFFFF"/>
                </a:solidFill>
                <a:latin typeface="Open Sans"/>
                <a:ea typeface="Open Sans"/>
                <a:cs typeface="Open Sans"/>
                <a:sym typeface="Open Sans"/>
              </a:rPr>
              <a:t>2026</a:t>
            </a: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a:t>
            </a:r>
            <a:b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b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Lecture </a:t>
            </a:r>
            <a:r>
              <a:rPr lang="en-US" sz="800" kern="0" dirty="0">
                <a:solidFill>
                  <a:srgbClr val="FFFFFF"/>
                </a:solidFill>
                <a:latin typeface="Open Sans"/>
                <a:ea typeface="Open Sans"/>
                <a:cs typeface="Open Sans"/>
                <a:sym typeface="Open Sans"/>
              </a:rPr>
              <a:t>6</a:t>
            </a: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 </a:t>
            </a:r>
            <a:r>
              <a:rPr lang="en-US" sz="800" kern="0" dirty="0">
                <a:solidFill>
                  <a:srgbClr val="FFFFFF"/>
                </a:solidFill>
                <a:latin typeface="Open Sans"/>
                <a:ea typeface="Open Sans"/>
                <a:cs typeface="Open Sans"/>
                <a:sym typeface="Open Sans"/>
              </a:rPr>
              <a:t>Data Governance and Sustainability</a:t>
            </a: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 Release Version </a:t>
            </a:r>
            <a:r>
              <a:rPr lang="en-US" sz="800" kern="0" dirty="0">
                <a:solidFill>
                  <a:srgbClr val="FFFFFF"/>
                </a:solidFill>
                <a:latin typeface="Open Sans"/>
                <a:ea typeface="Open Sans"/>
                <a:cs typeface="Open Sans"/>
                <a:sym typeface="Open Sans"/>
              </a:rPr>
              <a:t>3.0</a:t>
            </a:r>
            <a:b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b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 [online presentation]. Climate Compatible Growth </a:t>
            </a:r>
            <a:r>
              <a:rPr kumimoji="0" lang="en-US" sz="800" b="0" i="0" u="none" strike="noStrike" kern="0" cap="none" spc="0" normalizeH="0" baseline="0" noProof="0" dirty="0" err="1">
                <a:ln>
                  <a:noFill/>
                </a:ln>
                <a:solidFill>
                  <a:srgbClr val="FFFFFF"/>
                </a:solidFill>
                <a:effectLst/>
                <a:uLnTx/>
                <a:uFillTx/>
                <a:latin typeface="Open Sans"/>
                <a:ea typeface="Open Sans"/>
                <a:cs typeface="Open Sans"/>
                <a:sym typeface="Open Sans"/>
              </a:rPr>
              <a:t>Programme</a:t>
            </a: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 World Resource Institute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31;p4">
            <a:extLst>
              <a:ext uri="{FF2B5EF4-FFF2-40B4-BE49-F238E27FC236}">
                <a16:creationId xmlns:a16="http://schemas.microsoft.com/office/drawing/2014/main" id="{8D2895F3-258F-E275-C652-84DAB93D1770}"/>
              </a:ext>
            </a:extLst>
          </p:cNvPr>
          <p:cNvSpPr txBox="1"/>
          <p:nvPr/>
        </p:nvSpPr>
        <p:spPr>
          <a:xfrm>
            <a:off x="3299082" y="4138370"/>
            <a:ext cx="3009660" cy="3693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1" u="none" strike="noStrike" kern="0" cap="none" spc="0" normalizeH="0" baseline="0" noProof="0" dirty="0">
                <a:ln>
                  <a:noFill/>
                </a:ln>
                <a:solidFill>
                  <a:srgbClr val="FFFFFF"/>
                </a:solidFill>
                <a:effectLst/>
                <a:uLnTx/>
                <a:uFillTx/>
                <a:latin typeface="Open Sans"/>
                <a:ea typeface="Open Sans"/>
                <a:cs typeface="Open Sans"/>
                <a:sym typeface="Open Sans"/>
              </a:rPr>
              <a:t>Supported by and in collaboration with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1" u="none" strike="noStrike" kern="0" cap="none" spc="0" normalizeH="0" baseline="0" noProof="0" dirty="0">
                <a:ln>
                  <a:noFill/>
                </a:ln>
                <a:solidFill>
                  <a:srgbClr val="FFFFFF"/>
                </a:solidFill>
                <a:effectLst/>
                <a:uLnTx/>
                <a:uFillTx/>
                <a:latin typeface="Open Sans"/>
                <a:ea typeface="Open Sans"/>
                <a:cs typeface="Open Sans"/>
                <a:sym typeface="Open Sans"/>
              </a:rPr>
              <a:t>World Resources Institute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Google Shape;134;p4">
            <a:extLst>
              <a:ext uri="{FF2B5EF4-FFF2-40B4-BE49-F238E27FC236}">
                <a16:creationId xmlns:a16="http://schemas.microsoft.com/office/drawing/2014/main" id="{D87E279F-986C-BB92-61B4-40CF71267235}"/>
              </a:ext>
            </a:extLst>
          </p:cNvPr>
          <p:cNvSpPr txBox="1"/>
          <p:nvPr/>
        </p:nvSpPr>
        <p:spPr>
          <a:xfrm>
            <a:off x="1800808" y="5581726"/>
            <a:ext cx="6055568" cy="33851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Consolidated by Alemayehu Agizew Woldeamanuel, Abdul Khalid, Shikha Anand, Tarannum Sahar, Akansha Saklani, Santiago Sinclair-Lecaros, Dimitris Mentis, Douglas Ronoh and Jake Stockman from the World Resources Institute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7" name="Google Shape;135;p4">
            <a:extLst>
              <a:ext uri="{FF2B5EF4-FFF2-40B4-BE49-F238E27FC236}">
                <a16:creationId xmlns:a16="http://schemas.microsoft.com/office/drawing/2014/main" id="{CFD41455-6A03-C878-0D57-746450EC93F8}"/>
              </a:ext>
            </a:extLst>
          </p:cNvPr>
          <p:cNvPicPr preferRelativeResize="0"/>
          <p:nvPr/>
        </p:nvPicPr>
        <p:blipFill rotWithShape="1">
          <a:blip r:embed="rId2">
            <a:alphaModFix/>
          </a:blip>
          <a:srcRect/>
          <a:stretch/>
        </p:blipFill>
        <p:spPr>
          <a:xfrm>
            <a:off x="3960485" y="4716457"/>
            <a:ext cx="1686852" cy="584775"/>
          </a:xfrm>
          <a:prstGeom prst="rect">
            <a:avLst/>
          </a:prstGeom>
          <a:noFill/>
          <a:ln>
            <a:noFill/>
          </a:ln>
        </p:spPr>
      </p:pic>
    </p:spTree>
    <p:extLst>
      <p:ext uri="{BB962C8B-B14F-4D97-AF65-F5344CB8AC3E}">
        <p14:creationId xmlns:p14="http://schemas.microsoft.com/office/powerpoint/2010/main" val="16928668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7000875" y="6114170"/>
            <a:ext cx="4775120" cy="307777"/>
          </a:xfrm>
          <a:prstGeom prst="rect">
            <a:avLst/>
          </a:prstGeom>
        </p:spPr>
        <p:txBody>
          <a:bodyPr wrap="square" lIns="91440" tIns="45720" rIns="91440" bIns="45720" anchor="t">
            <a:spAutoFit/>
          </a:bodyPr>
          <a:lstStyle/>
          <a:p>
            <a:r>
              <a:rPr lang="en-US" sz="1400" i="1" dirty="0">
                <a:latin typeface="Open Sans "/>
              </a:rPr>
              <a:t>SOURCE: </a:t>
            </a:r>
            <a:r>
              <a:rPr lang="en-US" sz="1400" err="1">
                <a:latin typeface="Open Sans"/>
                <a:ea typeface="Open Sans"/>
                <a:cs typeface="Open Sans"/>
              </a:rPr>
              <a:t>Solà</a:t>
            </a:r>
            <a:r>
              <a:rPr lang="en-US" sz="1400" dirty="0">
                <a:latin typeface="Open Sans"/>
                <a:ea typeface="Open Sans"/>
                <a:cs typeface="Open Sans"/>
              </a:rPr>
              <a:t>-Morales et.al., 2023; Al-Ruithe et.al, 2019</a:t>
            </a:r>
            <a:r>
              <a:rPr lang="en-US" sz="1400" b="1" i="1" dirty="0">
                <a:latin typeface="Open Sans"/>
                <a:ea typeface="Open Sans"/>
                <a:cs typeface="Open Sans"/>
              </a:rPr>
              <a:t> </a:t>
            </a:r>
            <a:endParaRPr lang="en-GB" sz="1400" b="1" i="1" dirty="0">
              <a:latin typeface="Open Sans"/>
              <a:ea typeface="Open Sans"/>
              <a:cs typeface="Open Sans"/>
            </a:endParaRPr>
          </a:p>
        </p:txBody>
      </p:sp>
      <p:sp>
        <p:nvSpPr>
          <p:cNvPr id="15" name="TextBox 14">
            <a:extLst>
              <a:ext uri="{FF2B5EF4-FFF2-40B4-BE49-F238E27FC236}">
                <a16:creationId xmlns:a16="http://schemas.microsoft.com/office/drawing/2014/main" id="{3CCE9380-BC84-4979-D36F-C697FAB2DD68}"/>
              </a:ext>
            </a:extLst>
          </p:cNvPr>
          <p:cNvSpPr txBox="1"/>
          <p:nvPr/>
        </p:nvSpPr>
        <p:spPr>
          <a:xfrm>
            <a:off x="1189608" y="1847057"/>
            <a:ext cx="9716815" cy="4093428"/>
          </a:xfrm>
          <a:prstGeom prst="rect">
            <a:avLst/>
          </a:prstGeom>
          <a:noFill/>
        </p:spPr>
        <p:txBody>
          <a:bodyPr wrap="square" rtlCol="0">
            <a:spAutoFit/>
          </a:bodyPr>
          <a:lstStyle/>
          <a:p>
            <a:endParaRPr lang="en-US" sz="2000" dirty="0">
              <a:latin typeface="+mj-lt"/>
              <a:ea typeface="Open Sans" panose="020B0606030504020204" pitchFamily="34" charset="0"/>
              <a:cs typeface="Open Sans" panose="020B0606030504020204" pitchFamily="34" charset="0"/>
            </a:endParaRPr>
          </a:p>
          <a:p>
            <a:r>
              <a:rPr lang="en-US" sz="2400" dirty="0">
                <a:latin typeface="+mj-lt"/>
                <a:ea typeface="Open Sans" panose="020B0606030504020204" pitchFamily="34" charset="0"/>
                <a:cs typeface="Open Sans" panose="020B0606030504020204" pitchFamily="34" charset="0"/>
              </a:rPr>
              <a:t>Data governance has many definitions</a:t>
            </a:r>
          </a:p>
          <a:p>
            <a:endParaRPr lang="en-US" sz="24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latin typeface="+mj-lt"/>
                <a:ea typeface="Open Sans" panose="020B0606030504020204" pitchFamily="34" charset="0"/>
                <a:cs typeface="Open Sans" panose="020B0606030504020204" pitchFamily="34" charset="0"/>
              </a:rPr>
              <a:t>Data governance can be defined as a strategy for the overall management of the usability, availability, integrity, quality, and security of data to ensure their maximum potential</a:t>
            </a:r>
          </a:p>
          <a:p>
            <a:pPr marL="342900" indent="-342900">
              <a:buFont typeface="Arial" panose="020B0604020202020204" pitchFamily="34" charset="0"/>
              <a:buChar char="•"/>
            </a:pPr>
            <a:endParaRPr lang="en-US" sz="24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latin typeface="+mj-lt"/>
                <a:ea typeface="Open Sans" panose="020B0606030504020204" pitchFamily="34" charset="0"/>
                <a:cs typeface="Open Sans" panose="020B0606030504020204" pitchFamily="34" charset="0"/>
              </a:rPr>
              <a:t>The Data Management Association (DAMA) defines data governance as the exercise of authority, control, and shared decision making (planning, monitoring, and enforcement) over the management of data assets</a:t>
            </a:r>
            <a:endParaRPr lang="en-US" sz="2000" dirty="0">
              <a:latin typeface="+mj-lt"/>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AD7656C7-16F5-385A-CEFE-89D725C85BDB}"/>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What is Data Governance?</a:t>
            </a:r>
          </a:p>
        </p:txBody>
      </p:sp>
      <p:sp>
        <p:nvSpPr>
          <p:cNvPr id="10" name="Title 10">
            <a:extLst>
              <a:ext uri="{FF2B5EF4-FFF2-40B4-BE49-F238E27FC236}">
                <a16:creationId xmlns:a16="http://schemas.microsoft.com/office/drawing/2014/main" id="{F0A18884-84DF-EA42-010E-40114247E46E}"/>
              </a:ext>
            </a:extLst>
          </p:cNvPr>
          <p:cNvSpPr txBox="1">
            <a:spLocks/>
          </p:cNvSpPr>
          <p:nvPr/>
        </p:nvSpPr>
        <p:spPr>
          <a:xfrm>
            <a:off x="256898" y="-27721"/>
            <a:ext cx="9426364" cy="1479711"/>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6.1 </a:t>
            </a:r>
            <a:r>
              <a:rPr lang="en-US" dirty="0">
                <a:sym typeface="Bodoni SvtyTwo ITC TT-Book"/>
              </a:rPr>
              <a:t>Data Governance and Data Management</a:t>
            </a:r>
            <a:endParaRPr lang="en-GB" dirty="0">
              <a:sym typeface="Bodoni SvtyTwo ITC TT-Book"/>
            </a:endParaRPr>
          </a:p>
        </p:txBody>
      </p:sp>
    </p:spTree>
    <p:extLst>
      <p:ext uri="{BB962C8B-B14F-4D97-AF65-F5344CB8AC3E}">
        <p14:creationId xmlns:p14="http://schemas.microsoft.com/office/powerpoint/2010/main" val="4191306847"/>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4236067" y="5992604"/>
            <a:ext cx="7422533" cy="307777"/>
          </a:xfrm>
          <a:prstGeom prst="rect">
            <a:avLst/>
          </a:prstGeom>
        </p:spPr>
        <p:txBody>
          <a:bodyPr wrap="square" lIns="91440" tIns="45720" rIns="91440" bIns="45720" anchor="t">
            <a:spAutoFit/>
          </a:bodyPr>
          <a:lstStyle/>
          <a:p>
            <a:r>
              <a:rPr lang="en-US" sz="1400" i="1">
                <a:latin typeface="Open Sans "/>
              </a:rPr>
              <a:t>SOURCE: </a:t>
            </a:r>
            <a:r>
              <a:rPr lang="en-US" sz="1400" i="1">
                <a:latin typeface="Open Sans "/>
                <a:hlinkClick r:id="rId3"/>
              </a:rPr>
              <a:t>https://www.tableau.com/learn/articles/data-management-vs-data-governance</a:t>
            </a:r>
            <a:r>
              <a:rPr lang="en-US" sz="1400" i="1">
                <a:latin typeface="Open Sans "/>
              </a:rPr>
              <a:t> </a:t>
            </a:r>
            <a:r>
              <a:rPr lang="en-US" sz="1400" b="1" i="1">
                <a:latin typeface="Open Sans "/>
              </a:rPr>
              <a:t> </a:t>
            </a:r>
            <a:endParaRPr lang="en-GB" sz="1400" b="1" i="1">
              <a:latin typeface="Open Sans "/>
            </a:endParaRPr>
          </a:p>
        </p:txBody>
      </p:sp>
      <p:sp>
        <p:nvSpPr>
          <p:cNvPr id="15" name="TextBox 14">
            <a:extLst>
              <a:ext uri="{FF2B5EF4-FFF2-40B4-BE49-F238E27FC236}">
                <a16:creationId xmlns:a16="http://schemas.microsoft.com/office/drawing/2014/main" id="{3CCE9380-BC84-4979-D36F-C697FAB2DD68}"/>
              </a:ext>
            </a:extLst>
          </p:cNvPr>
          <p:cNvSpPr txBox="1"/>
          <p:nvPr/>
        </p:nvSpPr>
        <p:spPr>
          <a:xfrm>
            <a:off x="1189608" y="2102657"/>
            <a:ext cx="9812784" cy="3046988"/>
          </a:xfrm>
          <a:prstGeom prst="rect">
            <a:avLst/>
          </a:prstGeom>
          <a:noFill/>
        </p:spPr>
        <p:txBody>
          <a:bodyPr wrap="square" rtlCol="0">
            <a:spAutoFit/>
          </a:bodyPr>
          <a:lstStyle/>
          <a:p>
            <a:endParaRPr lang="en-US" sz="2400" dirty="0">
              <a:latin typeface="+mj-lt"/>
              <a:ea typeface="Open Sans" panose="020B0606030504020204" pitchFamily="34" charset="0"/>
              <a:cs typeface="Open Sans" panose="020B0606030504020204" pitchFamily="34" charset="0"/>
            </a:endParaRPr>
          </a:p>
          <a:p>
            <a:r>
              <a:rPr lang="en-US" sz="2400" dirty="0">
                <a:latin typeface="+mj-lt"/>
                <a:ea typeface="Open Sans" panose="020B0606030504020204" pitchFamily="34" charset="0"/>
                <a:cs typeface="Open Sans" panose="020B0606030504020204" pitchFamily="34" charset="0"/>
              </a:rPr>
              <a:t>Data governance helps answer the following questions</a:t>
            </a:r>
          </a:p>
          <a:p>
            <a:endParaRPr lang="en-US" sz="2400" dirty="0">
              <a:latin typeface="+mj-lt"/>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en-US" sz="2400" b="0" i="0" dirty="0">
                <a:effectLst/>
                <a:latin typeface="+mj-lt"/>
                <a:ea typeface="Open Sans" panose="020B0606030504020204" pitchFamily="34" charset="0"/>
                <a:cs typeface="Open Sans" panose="020B0606030504020204" pitchFamily="34" charset="0"/>
              </a:rPr>
              <a:t>Who has </a:t>
            </a:r>
            <a:r>
              <a:rPr lang="en-US" sz="2400" b="1" i="0" dirty="0">
                <a:effectLst/>
                <a:latin typeface="+mj-lt"/>
                <a:ea typeface="Open Sans" panose="020B0606030504020204" pitchFamily="34" charset="0"/>
                <a:cs typeface="Open Sans" panose="020B0606030504020204" pitchFamily="34" charset="0"/>
              </a:rPr>
              <a:t>ownership</a:t>
            </a:r>
            <a:r>
              <a:rPr lang="en-US" sz="2400" b="0" i="0" dirty="0">
                <a:effectLst/>
                <a:latin typeface="+mj-lt"/>
                <a:ea typeface="Open Sans" panose="020B0606030504020204" pitchFamily="34" charset="0"/>
                <a:cs typeface="Open Sans" panose="020B0606030504020204" pitchFamily="34" charset="0"/>
              </a:rPr>
              <a:t> of the data?</a:t>
            </a:r>
          </a:p>
          <a:p>
            <a:pPr marL="342900" indent="-342900" algn="l">
              <a:buFont typeface="Arial" panose="020B0604020202020204" pitchFamily="34" charset="0"/>
              <a:buChar char="•"/>
            </a:pPr>
            <a:r>
              <a:rPr lang="en-US" sz="2400" b="0" i="0" dirty="0">
                <a:effectLst/>
                <a:latin typeface="+mj-lt"/>
                <a:ea typeface="Open Sans" panose="020B0606030504020204" pitchFamily="34" charset="0"/>
                <a:cs typeface="Open Sans" panose="020B0606030504020204" pitchFamily="34" charset="0"/>
              </a:rPr>
              <a:t>Who can </a:t>
            </a:r>
            <a:r>
              <a:rPr lang="en-US" sz="2400" b="1" i="0" dirty="0">
                <a:effectLst/>
                <a:latin typeface="+mj-lt"/>
                <a:ea typeface="Open Sans" panose="020B0606030504020204" pitchFamily="34" charset="0"/>
                <a:cs typeface="Open Sans" panose="020B0606030504020204" pitchFamily="34" charset="0"/>
              </a:rPr>
              <a:t>access</a:t>
            </a:r>
            <a:r>
              <a:rPr lang="en-US" sz="2400" b="0" i="0" dirty="0">
                <a:effectLst/>
                <a:latin typeface="+mj-lt"/>
                <a:ea typeface="Open Sans" panose="020B0606030504020204" pitchFamily="34" charset="0"/>
                <a:cs typeface="Open Sans" panose="020B0606030504020204" pitchFamily="34" charset="0"/>
              </a:rPr>
              <a:t> what data?</a:t>
            </a:r>
          </a:p>
          <a:p>
            <a:pPr marL="342900" indent="-342900" algn="l">
              <a:buFont typeface="Arial" panose="020B0604020202020204" pitchFamily="34" charset="0"/>
              <a:buChar char="•"/>
            </a:pPr>
            <a:r>
              <a:rPr lang="en-US" sz="2400" b="0" i="0" dirty="0">
                <a:effectLst/>
                <a:latin typeface="+mj-lt"/>
                <a:ea typeface="Open Sans" panose="020B0606030504020204" pitchFamily="34" charset="0"/>
                <a:cs typeface="Open Sans" panose="020B0606030504020204" pitchFamily="34" charset="0"/>
              </a:rPr>
              <a:t>What </a:t>
            </a:r>
            <a:r>
              <a:rPr lang="en-US" sz="2400" b="1" i="0" dirty="0">
                <a:effectLst/>
                <a:latin typeface="+mj-lt"/>
                <a:ea typeface="Open Sans" panose="020B0606030504020204" pitchFamily="34" charset="0"/>
                <a:cs typeface="Open Sans" panose="020B0606030504020204" pitchFamily="34" charset="0"/>
              </a:rPr>
              <a:t>security</a:t>
            </a:r>
            <a:r>
              <a:rPr lang="en-US" sz="2400" b="0" i="0" dirty="0">
                <a:effectLst/>
                <a:latin typeface="+mj-lt"/>
                <a:ea typeface="Open Sans" panose="020B0606030504020204" pitchFamily="34" charset="0"/>
                <a:cs typeface="Open Sans" panose="020B0606030504020204" pitchFamily="34" charset="0"/>
              </a:rPr>
              <a:t> measures are in place to protect data and privacy?</a:t>
            </a:r>
          </a:p>
          <a:p>
            <a:pPr marL="342900" indent="-342900" algn="l">
              <a:buFont typeface="Arial" panose="020B0604020202020204" pitchFamily="34" charset="0"/>
              <a:buChar char="•"/>
            </a:pPr>
            <a:r>
              <a:rPr lang="en-US" sz="2400" b="0" i="0" dirty="0">
                <a:effectLst/>
                <a:latin typeface="+mj-lt"/>
                <a:ea typeface="Open Sans" panose="020B0606030504020204" pitchFamily="34" charset="0"/>
                <a:cs typeface="Open Sans" panose="020B0606030504020204" pitchFamily="34" charset="0"/>
              </a:rPr>
              <a:t>How much of our data is </a:t>
            </a:r>
            <a:r>
              <a:rPr lang="en-US" sz="2400" b="1" i="0" dirty="0">
                <a:effectLst/>
                <a:latin typeface="+mj-lt"/>
                <a:ea typeface="Open Sans" panose="020B0606030504020204" pitchFamily="34" charset="0"/>
                <a:cs typeface="Open Sans" panose="020B0606030504020204" pitchFamily="34" charset="0"/>
              </a:rPr>
              <a:t>compliant</a:t>
            </a:r>
            <a:r>
              <a:rPr lang="en-US" sz="2400" b="0" i="0" dirty="0">
                <a:effectLst/>
                <a:latin typeface="+mj-lt"/>
                <a:ea typeface="Open Sans" panose="020B0606030504020204" pitchFamily="34" charset="0"/>
                <a:cs typeface="Open Sans" panose="020B0606030504020204" pitchFamily="34" charset="0"/>
              </a:rPr>
              <a:t> with new regulations?</a:t>
            </a:r>
          </a:p>
          <a:p>
            <a:pPr marL="342900" indent="-342900" algn="l">
              <a:buFont typeface="Arial" panose="020B0604020202020204" pitchFamily="34" charset="0"/>
              <a:buChar char="•"/>
            </a:pPr>
            <a:r>
              <a:rPr lang="en-US" sz="2400" b="0" i="0" dirty="0">
                <a:effectLst/>
                <a:latin typeface="+mj-lt"/>
                <a:ea typeface="Open Sans" panose="020B0606030504020204" pitchFamily="34" charset="0"/>
                <a:cs typeface="Open Sans" panose="020B0606030504020204" pitchFamily="34" charset="0"/>
              </a:rPr>
              <a:t>Which data </a:t>
            </a:r>
            <a:r>
              <a:rPr lang="en-US" sz="2400" b="1" i="0" dirty="0">
                <a:effectLst/>
                <a:latin typeface="+mj-lt"/>
                <a:ea typeface="Open Sans" panose="020B0606030504020204" pitchFamily="34" charset="0"/>
                <a:cs typeface="Open Sans" panose="020B0606030504020204" pitchFamily="34" charset="0"/>
              </a:rPr>
              <a:t>sources</a:t>
            </a:r>
            <a:r>
              <a:rPr lang="en-US" sz="2400" b="0" i="0" dirty="0">
                <a:effectLst/>
                <a:latin typeface="+mj-lt"/>
                <a:ea typeface="Open Sans" panose="020B0606030504020204" pitchFamily="34" charset="0"/>
                <a:cs typeface="Open Sans" panose="020B0606030504020204" pitchFamily="34" charset="0"/>
              </a:rPr>
              <a:t> are approved to use?</a:t>
            </a:r>
          </a:p>
        </p:txBody>
      </p:sp>
      <p:sp>
        <p:nvSpPr>
          <p:cNvPr id="7" name="Rectangle 6">
            <a:extLst>
              <a:ext uri="{FF2B5EF4-FFF2-40B4-BE49-F238E27FC236}">
                <a16:creationId xmlns:a16="http://schemas.microsoft.com/office/drawing/2014/main" id="{AD7656C7-16F5-385A-CEFE-89D725C85BDB}"/>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What is Data Governance?</a:t>
            </a:r>
          </a:p>
        </p:txBody>
      </p:sp>
      <p:sp>
        <p:nvSpPr>
          <p:cNvPr id="10" name="Title 10">
            <a:extLst>
              <a:ext uri="{FF2B5EF4-FFF2-40B4-BE49-F238E27FC236}">
                <a16:creationId xmlns:a16="http://schemas.microsoft.com/office/drawing/2014/main" id="{F0A18884-84DF-EA42-010E-40114247E46E}"/>
              </a:ext>
            </a:extLst>
          </p:cNvPr>
          <p:cNvSpPr txBox="1">
            <a:spLocks/>
          </p:cNvSpPr>
          <p:nvPr/>
        </p:nvSpPr>
        <p:spPr>
          <a:xfrm>
            <a:off x="256898" y="-27721"/>
            <a:ext cx="11912451" cy="1479711"/>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6.1 </a:t>
            </a:r>
            <a:r>
              <a:rPr lang="en-US" dirty="0">
                <a:sym typeface="Bodoni SvtyTwo ITC TT-Book"/>
              </a:rPr>
              <a:t>Data Governance and Data Management</a:t>
            </a:r>
            <a:endParaRPr lang="en-GB" dirty="0">
              <a:sym typeface="Bodoni SvtyTwo ITC TT-Book"/>
            </a:endParaRPr>
          </a:p>
        </p:txBody>
      </p:sp>
    </p:spTree>
    <p:extLst>
      <p:ext uri="{BB962C8B-B14F-4D97-AF65-F5344CB8AC3E}">
        <p14:creationId xmlns:p14="http://schemas.microsoft.com/office/powerpoint/2010/main" val="3752291453"/>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2589805" y="5991475"/>
            <a:ext cx="9068795" cy="307777"/>
          </a:xfrm>
          <a:prstGeom prst="rect">
            <a:avLst/>
          </a:prstGeom>
        </p:spPr>
        <p:txBody>
          <a:bodyPr wrap="square" lIns="91440" tIns="45720" rIns="91440" bIns="45720" anchor="t">
            <a:spAutoFit/>
          </a:bodyPr>
          <a:lstStyle/>
          <a:p>
            <a:r>
              <a:rPr lang="en-US" sz="1400" i="1">
                <a:latin typeface="Open Sans "/>
              </a:rPr>
              <a:t>SOURCE: </a:t>
            </a:r>
            <a:r>
              <a:rPr lang="en-US" sz="1400">
                <a:latin typeface="Open Sans" panose="020B0606030504020204" pitchFamily="34" charset="0"/>
                <a:ea typeface="Open Sans" panose="020B0606030504020204" pitchFamily="34" charset="0"/>
                <a:cs typeface="Open Sans" panose="020B0606030504020204" pitchFamily="34" charset="0"/>
              </a:rPr>
              <a:t>Al-Ruithe et.al, 2019; </a:t>
            </a:r>
            <a:r>
              <a:rPr lang="en-US" sz="1400" i="1">
                <a:latin typeface="Open Sans "/>
              </a:rPr>
              <a:t> </a:t>
            </a:r>
            <a:r>
              <a:rPr lang="en-US" sz="1400" i="1">
                <a:latin typeface="Open Sans "/>
                <a:hlinkClick r:id="rId3"/>
              </a:rPr>
              <a:t>https://www.tableau.com/learn/articles/data-management-vs-data-governance</a:t>
            </a:r>
            <a:r>
              <a:rPr lang="en-US" sz="1400" i="1">
                <a:latin typeface="Open Sans "/>
              </a:rPr>
              <a:t> </a:t>
            </a:r>
            <a:r>
              <a:rPr lang="en-US" sz="1400" b="1" i="1">
                <a:latin typeface="Open Sans "/>
              </a:rPr>
              <a:t> </a:t>
            </a:r>
            <a:endParaRPr lang="en-GB" sz="1400" b="1" i="1">
              <a:latin typeface="Open Sans "/>
            </a:endParaRPr>
          </a:p>
        </p:txBody>
      </p:sp>
      <p:sp>
        <p:nvSpPr>
          <p:cNvPr id="15" name="TextBox 14">
            <a:extLst>
              <a:ext uri="{FF2B5EF4-FFF2-40B4-BE49-F238E27FC236}">
                <a16:creationId xmlns:a16="http://schemas.microsoft.com/office/drawing/2014/main" id="{3CCE9380-BC84-4979-D36F-C697FAB2DD68}"/>
              </a:ext>
            </a:extLst>
          </p:cNvPr>
          <p:cNvSpPr txBox="1"/>
          <p:nvPr/>
        </p:nvSpPr>
        <p:spPr>
          <a:xfrm>
            <a:off x="1189608" y="1847057"/>
            <a:ext cx="9716815" cy="3416320"/>
          </a:xfrm>
          <a:prstGeom prst="rect">
            <a:avLst/>
          </a:prstGeom>
          <a:noFill/>
        </p:spPr>
        <p:txBody>
          <a:bodyPr wrap="square" rtlCol="0">
            <a:spAutoFit/>
          </a:bodyPr>
          <a:lstStyle/>
          <a:p>
            <a:endParaRPr lang="en-US" sz="2400" dirty="0">
              <a:latin typeface="+mj-lt"/>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en-US" sz="2400" dirty="0">
                <a:latin typeface="+mj-lt"/>
                <a:ea typeface="Open Sans" panose="020B0606030504020204" pitchFamily="34" charset="0"/>
                <a:cs typeface="Open Sans" panose="020B0606030504020204" pitchFamily="34" charset="0"/>
              </a:rPr>
              <a:t>The Data Management Association (DAMA) defines data management as the development, execution, and supervision of plans, policies, programs, and practices that control, protect, deliver, and enhance the value of data and information assets.</a:t>
            </a:r>
          </a:p>
          <a:p>
            <a:pPr marL="342900" indent="-342900" algn="l">
              <a:buFont typeface="Arial" panose="020B0604020202020204" pitchFamily="34" charset="0"/>
              <a:buChar char="•"/>
            </a:pPr>
            <a:endParaRPr lang="en-US" sz="2400" dirty="0">
              <a:latin typeface="+mj-lt"/>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en-US" sz="2400" b="0" i="0" dirty="0">
                <a:effectLst/>
                <a:latin typeface="+mj-lt"/>
                <a:ea typeface="Open Sans" panose="020B0606030504020204" pitchFamily="34" charset="0"/>
                <a:cs typeface="Open Sans" panose="020B0606030504020204" pitchFamily="34" charset="0"/>
              </a:rPr>
              <a:t>Data governance </a:t>
            </a:r>
            <a:r>
              <a:rPr lang="en-US" sz="2400" b="1" i="0" dirty="0">
                <a:effectLst/>
                <a:latin typeface="+mj-lt"/>
                <a:ea typeface="Open Sans" panose="020B0606030504020204" pitchFamily="34" charset="0"/>
                <a:cs typeface="Open Sans" panose="020B0606030504020204" pitchFamily="34" charset="0"/>
              </a:rPr>
              <a:t>establishes</a:t>
            </a:r>
            <a:r>
              <a:rPr lang="en-US" sz="2400" b="0" i="0" dirty="0">
                <a:effectLst/>
                <a:latin typeface="+mj-lt"/>
                <a:ea typeface="Open Sans" panose="020B0606030504020204" pitchFamily="34" charset="0"/>
                <a:cs typeface="Open Sans" panose="020B0606030504020204" pitchFamily="34" charset="0"/>
              </a:rPr>
              <a:t> policies and procedures around data, while data management </a:t>
            </a:r>
            <a:r>
              <a:rPr lang="en-US" sz="2400" b="1" i="0" dirty="0">
                <a:effectLst/>
                <a:latin typeface="+mj-lt"/>
                <a:ea typeface="Open Sans" panose="020B0606030504020204" pitchFamily="34" charset="0"/>
                <a:cs typeface="Open Sans" panose="020B0606030504020204" pitchFamily="34" charset="0"/>
              </a:rPr>
              <a:t>enacts</a:t>
            </a:r>
            <a:r>
              <a:rPr lang="en-US" sz="2400" b="0" i="0" dirty="0">
                <a:effectLst/>
                <a:latin typeface="+mj-lt"/>
                <a:ea typeface="Open Sans" panose="020B0606030504020204" pitchFamily="34" charset="0"/>
                <a:cs typeface="Open Sans" panose="020B0606030504020204" pitchFamily="34" charset="0"/>
              </a:rPr>
              <a:t> those policies and procedures to compile and use that data for decision-making</a:t>
            </a:r>
          </a:p>
        </p:txBody>
      </p:sp>
      <p:sp>
        <p:nvSpPr>
          <p:cNvPr id="7" name="Rectangle 6">
            <a:extLst>
              <a:ext uri="{FF2B5EF4-FFF2-40B4-BE49-F238E27FC236}">
                <a16:creationId xmlns:a16="http://schemas.microsoft.com/office/drawing/2014/main" id="{AD7656C7-16F5-385A-CEFE-89D725C85BDB}"/>
              </a:ext>
            </a:extLst>
          </p:cNvPr>
          <p:cNvSpPr/>
          <p:nvPr/>
        </p:nvSpPr>
        <p:spPr>
          <a:xfrm>
            <a:off x="1189607" y="1708355"/>
            <a:ext cx="8097268"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Difference between Data Governance and Data Management?</a:t>
            </a:r>
          </a:p>
        </p:txBody>
      </p:sp>
      <p:sp>
        <p:nvSpPr>
          <p:cNvPr id="10" name="Title 10">
            <a:extLst>
              <a:ext uri="{FF2B5EF4-FFF2-40B4-BE49-F238E27FC236}">
                <a16:creationId xmlns:a16="http://schemas.microsoft.com/office/drawing/2014/main" id="{F0A18884-84DF-EA42-010E-40114247E46E}"/>
              </a:ext>
            </a:extLst>
          </p:cNvPr>
          <p:cNvSpPr txBox="1">
            <a:spLocks/>
          </p:cNvSpPr>
          <p:nvPr/>
        </p:nvSpPr>
        <p:spPr>
          <a:xfrm>
            <a:off x="256898" y="-27721"/>
            <a:ext cx="9848393" cy="1479711"/>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6.1 </a:t>
            </a:r>
            <a:r>
              <a:rPr lang="en-US" dirty="0">
                <a:sym typeface="Bodoni SvtyTwo ITC TT-Book"/>
              </a:rPr>
              <a:t>Data Governance and Data Management</a:t>
            </a:r>
            <a:endParaRPr lang="en-GB" dirty="0">
              <a:sym typeface="Bodoni SvtyTwo ITC TT-Book"/>
            </a:endParaRPr>
          </a:p>
        </p:txBody>
      </p:sp>
    </p:spTree>
    <p:extLst>
      <p:ext uri="{BB962C8B-B14F-4D97-AF65-F5344CB8AC3E}">
        <p14:creationId xmlns:p14="http://schemas.microsoft.com/office/powerpoint/2010/main" val="3078863448"/>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2532940" y="6127952"/>
            <a:ext cx="9125660" cy="319150"/>
          </a:xfrm>
          <a:prstGeom prst="rect">
            <a:avLst/>
          </a:prstGeom>
        </p:spPr>
        <p:txBody>
          <a:bodyPr wrap="square" lIns="91440" tIns="45720" rIns="91440" bIns="45720" anchor="t">
            <a:spAutoFit/>
          </a:bodyPr>
          <a:lstStyle/>
          <a:p>
            <a:r>
              <a:rPr lang="en-US" sz="1400" i="1" dirty="0">
                <a:latin typeface="Open Sans "/>
              </a:rPr>
              <a:t>SOURCE: </a:t>
            </a:r>
            <a:r>
              <a:rPr lang="en-US" sz="1400" dirty="0">
                <a:latin typeface="Open Sans"/>
                <a:ea typeface="Open Sans"/>
                <a:cs typeface="Open Sans"/>
              </a:rPr>
              <a:t>Al-Ruithe et.al, 2019; </a:t>
            </a:r>
            <a:r>
              <a:rPr lang="en-US" sz="1400" i="1" dirty="0">
                <a:latin typeface="Open Sans "/>
              </a:rPr>
              <a:t> </a:t>
            </a:r>
            <a:r>
              <a:rPr lang="en-US" sz="1400" i="1" dirty="0">
                <a:latin typeface="Open Sans "/>
                <a:hlinkClick r:id="rId3"/>
              </a:rPr>
              <a:t>https://www.tableau.com/learn/articles/data-management-vs-data-governance</a:t>
            </a:r>
            <a:r>
              <a:rPr lang="en-US" sz="1400" i="1" dirty="0">
                <a:latin typeface="Open Sans "/>
              </a:rPr>
              <a:t> </a:t>
            </a:r>
            <a:r>
              <a:rPr lang="en-US" sz="1400" b="1" i="1" dirty="0">
                <a:latin typeface="Open Sans "/>
              </a:rPr>
              <a:t> </a:t>
            </a:r>
            <a:endParaRPr lang="en-GB" sz="1400" b="1" i="1" dirty="0">
              <a:latin typeface="Open Sans "/>
            </a:endParaRPr>
          </a:p>
        </p:txBody>
      </p:sp>
      <p:sp>
        <p:nvSpPr>
          <p:cNvPr id="15" name="TextBox 14">
            <a:extLst>
              <a:ext uri="{FF2B5EF4-FFF2-40B4-BE49-F238E27FC236}">
                <a16:creationId xmlns:a16="http://schemas.microsoft.com/office/drawing/2014/main" id="{3CCE9380-BC84-4979-D36F-C697FAB2DD68}"/>
              </a:ext>
            </a:extLst>
          </p:cNvPr>
          <p:cNvSpPr txBox="1"/>
          <p:nvPr/>
        </p:nvSpPr>
        <p:spPr>
          <a:xfrm>
            <a:off x="1189608" y="1847057"/>
            <a:ext cx="9716815" cy="3416320"/>
          </a:xfrm>
          <a:prstGeom prst="rect">
            <a:avLst/>
          </a:prstGeom>
          <a:noFill/>
        </p:spPr>
        <p:txBody>
          <a:bodyPr wrap="square" rtlCol="0">
            <a:spAutoFit/>
          </a:bodyPr>
          <a:lstStyle/>
          <a:p>
            <a:pPr marL="342900" indent="-342900">
              <a:buFont typeface="Arial" panose="020B0604020202020204" pitchFamily="34" charset="0"/>
              <a:buChar char="•"/>
            </a:pPr>
            <a:endParaRPr lang="en-US" sz="2400" dirty="0">
              <a:latin typeface="+mj-lt"/>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en-US" sz="2400" dirty="0">
                <a:latin typeface="+mj-lt"/>
                <a:ea typeface="Open Sans" panose="020B0606030504020204" pitchFamily="34" charset="0"/>
                <a:cs typeface="Open Sans" panose="020B0606030504020204" pitchFamily="34" charset="0"/>
              </a:rPr>
              <a:t>Effective data governance is important for the following reasons:</a:t>
            </a:r>
          </a:p>
          <a:p>
            <a:pPr marL="800100" lvl="1" indent="-342900">
              <a:buFont typeface="Arial" panose="020B0604020202020204" pitchFamily="34" charset="0"/>
              <a:buChar char="•"/>
            </a:pPr>
            <a:r>
              <a:rPr lang="en-US" sz="2400" dirty="0">
                <a:latin typeface="+mj-lt"/>
                <a:ea typeface="Open Sans" panose="020B0606030504020204" pitchFamily="34" charset="0"/>
                <a:cs typeface="Open Sans" panose="020B0606030504020204" pitchFamily="34" charset="0"/>
              </a:rPr>
              <a:t>Ensure that </a:t>
            </a:r>
            <a:r>
              <a:rPr lang="en-US" sz="2400" b="1" dirty="0">
                <a:latin typeface="+mj-lt"/>
                <a:ea typeface="Open Sans" panose="020B0606030504020204" pitchFamily="34" charset="0"/>
                <a:cs typeface="Open Sans" panose="020B0606030504020204" pitchFamily="34" charset="0"/>
              </a:rPr>
              <a:t>appropriate users </a:t>
            </a:r>
            <a:r>
              <a:rPr lang="en-US" sz="2400" dirty="0">
                <a:latin typeface="+mj-lt"/>
                <a:ea typeface="Open Sans" panose="020B0606030504020204" pitchFamily="34" charset="0"/>
                <a:cs typeface="Open Sans" panose="020B0606030504020204" pitchFamily="34" charset="0"/>
              </a:rPr>
              <a:t>have system access</a:t>
            </a:r>
          </a:p>
          <a:p>
            <a:pPr marL="800100" lvl="1" indent="-342900">
              <a:buFont typeface="Arial" panose="020B0604020202020204" pitchFamily="34" charset="0"/>
              <a:buChar char="•"/>
            </a:pPr>
            <a:r>
              <a:rPr lang="en-US" sz="2400" dirty="0">
                <a:latin typeface="+mj-lt"/>
                <a:ea typeface="Open Sans" panose="020B0606030504020204" pitchFamily="34" charset="0"/>
                <a:cs typeface="Open Sans" panose="020B0606030504020204" pitchFamily="34" charset="0"/>
              </a:rPr>
              <a:t>Protect data that may be </a:t>
            </a:r>
            <a:r>
              <a:rPr lang="en-US" sz="2400" b="1" dirty="0">
                <a:latin typeface="+mj-lt"/>
                <a:ea typeface="Open Sans" panose="020B0606030504020204" pitchFamily="34" charset="0"/>
                <a:cs typeface="Open Sans" panose="020B0606030504020204" pitchFamily="34" charset="0"/>
              </a:rPr>
              <a:t>sensitive or proprietary </a:t>
            </a:r>
            <a:r>
              <a:rPr lang="en-US" sz="2400" dirty="0">
                <a:latin typeface="+mj-lt"/>
                <a:ea typeface="Open Sans" panose="020B0606030504020204" pitchFamily="34" charset="0"/>
                <a:cs typeface="Open Sans" panose="020B0606030504020204" pitchFamily="34" charset="0"/>
              </a:rPr>
              <a:t>in nature</a:t>
            </a:r>
          </a:p>
          <a:p>
            <a:pPr marL="800100" lvl="1" indent="-342900">
              <a:buFont typeface="Arial" panose="020B0604020202020204" pitchFamily="34" charset="0"/>
              <a:buChar char="•"/>
            </a:pPr>
            <a:r>
              <a:rPr lang="en-US" sz="2400" b="0" i="0" dirty="0">
                <a:effectLst/>
                <a:latin typeface="+mj-lt"/>
                <a:ea typeface="Open Sans" panose="020B0606030504020204" pitchFamily="34" charset="0"/>
                <a:cs typeface="Open Sans" panose="020B0606030504020204" pitchFamily="34" charset="0"/>
              </a:rPr>
              <a:t>Create processes for data </a:t>
            </a:r>
            <a:r>
              <a:rPr lang="en-US" sz="2400" b="1" i="0" dirty="0">
                <a:effectLst/>
                <a:latin typeface="+mj-lt"/>
                <a:ea typeface="Open Sans" panose="020B0606030504020204" pitchFamily="34" charset="0"/>
                <a:cs typeface="Open Sans" panose="020B0606030504020204" pitchFamily="34" charset="0"/>
              </a:rPr>
              <a:t>validation</a:t>
            </a:r>
            <a:r>
              <a:rPr lang="en-US" sz="2400" b="0" i="0" dirty="0">
                <a:effectLst/>
                <a:latin typeface="+mj-lt"/>
                <a:ea typeface="Open Sans" panose="020B0606030504020204" pitchFamily="34" charset="0"/>
                <a:cs typeface="Open Sans" panose="020B0606030504020204" pitchFamily="34" charset="0"/>
              </a:rPr>
              <a:t> and standardization</a:t>
            </a:r>
          </a:p>
          <a:p>
            <a:pPr marL="800100" lvl="1" indent="-342900">
              <a:buFont typeface="Arial" panose="020B0604020202020204" pitchFamily="34" charset="0"/>
              <a:buChar char="•"/>
            </a:pPr>
            <a:r>
              <a:rPr lang="en-US" sz="2400" dirty="0">
                <a:latin typeface="+mj-lt"/>
                <a:ea typeface="Open Sans" panose="020B0606030504020204" pitchFamily="34" charset="0"/>
                <a:cs typeface="Open Sans" panose="020B0606030504020204" pitchFamily="34" charset="0"/>
              </a:rPr>
              <a:t>Develop process for recurring data </a:t>
            </a:r>
            <a:r>
              <a:rPr lang="en-US" sz="2400" b="1" dirty="0">
                <a:latin typeface="+mj-lt"/>
                <a:ea typeface="Open Sans" panose="020B0606030504020204" pitchFamily="34" charset="0"/>
                <a:cs typeface="Open Sans" panose="020B0606030504020204" pitchFamily="34" charset="0"/>
              </a:rPr>
              <a:t>updates</a:t>
            </a:r>
          </a:p>
          <a:p>
            <a:pPr marL="800100" lvl="1" indent="-342900">
              <a:buFont typeface="Arial" panose="020B0604020202020204" pitchFamily="34" charset="0"/>
              <a:buChar char="•"/>
            </a:pPr>
            <a:endParaRPr lang="en-US" sz="2400" b="1" i="0" dirty="0">
              <a:effectLst/>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latin typeface="+mj-lt"/>
                <a:ea typeface="Open Sans" panose="020B0606030504020204" pitchFamily="34" charset="0"/>
                <a:cs typeface="Open Sans" panose="020B0606030504020204" pitchFamily="34" charset="0"/>
              </a:rPr>
              <a:t>Data governance ensures </a:t>
            </a:r>
            <a:r>
              <a:rPr lang="en-US" sz="2400" b="1" dirty="0">
                <a:latin typeface="+mj-lt"/>
                <a:ea typeface="Open Sans" panose="020B0606030504020204" pitchFamily="34" charset="0"/>
                <a:cs typeface="Open Sans" panose="020B0606030504020204" pitchFamily="34" charset="0"/>
              </a:rPr>
              <a:t>quality</a:t>
            </a:r>
            <a:r>
              <a:rPr lang="en-US" sz="2400" dirty="0">
                <a:latin typeface="+mj-lt"/>
                <a:ea typeface="Open Sans" panose="020B0606030504020204" pitchFamily="34" charset="0"/>
                <a:cs typeface="Open Sans" panose="020B0606030504020204" pitchFamily="34" charset="0"/>
              </a:rPr>
              <a:t>, </a:t>
            </a:r>
            <a:r>
              <a:rPr lang="en-US" sz="2400" b="1" dirty="0">
                <a:latin typeface="+mj-lt"/>
                <a:ea typeface="Open Sans" panose="020B0606030504020204" pitchFamily="34" charset="0"/>
                <a:cs typeface="Open Sans" panose="020B0606030504020204" pitchFamily="34" charset="0"/>
              </a:rPr>
              <a:t>security</a:t>
            </a:r>
            <a:r>
              <a:rPr lang="en-US" sz="2400" dirty="0">
                <a:latin typeface="+mj-lt"/>
                <a:ea typeface="Open Sans" panose="020B0606030504020204" pitchFamily="34" charset="0"/>
                <a:cs typeface="Open Sans" panose="020B0606030504020204" pitchFamily="34" charset="0"/>
              </a:rPr>
              <a:t>, </a:t>
            </a:r>
            <a:r>
              <a:rPr lang="en-US" sz="2400" b="1" dirty="0">
                <a:latin typeface="+mj-lt"/>
                <a:ea typeface="Open Sans" panose="020B0606030504020204" pitchFamily="34" charset="0"/>
                <a:cs typeface="Open Sans" panose="020B0606030504020204" pitchFamily="34" charset="0"/>
              </a:rPr>
              <a:t>reliability, transparency and accountability. </a:t>
            </a:r>
            <a:endParaRPr lang="en-US" sz="2400" b="1" i="0" dirty="0">
              <a:effectLst/>
              <a:latin typeface="+mj-lt"/>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AD7656C7-16F5-385A-CEFE-89D725C85BDB}"/>
              </a:ext>
            </a:extLst>
          </p:cNvPr>
          <p:cNvSpPr/>
          <p:nvPr/>
        </p:nvSpPr>
        <p:spPr>
          <a:xfrm>
            <a:off x="1189607" y="1708355"/>
            <a:ext cx="8097268"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Importance of Data Governance</a:t>
            </a:r>
          </a:p>
        </p:txBody>
      </p:sp>
      <p:sp>
        <p:nvSpPr>
          <p:cNvPr id="10" name="Title 10">
            <a:extLst>
              <a:ext uri="{FF2B5EF4-FFF2-40B4-BE49-F238E27FC236}">
                <a16:creationId xmlns:a16="http://schemas.microsoft.com/office/drawing/2014/main" id="{F0A18884-84DF-EA42-010E-40114247E46E}"/>
              </a:ext>
            </a:extLst>
          </p:cNvPr>
          <p:cNvSpPr txBox="1">
            <a:spLocks/>
          </p:cNvSpPr>
          <p:nvPr/>
        </p:nvSpPr>
        <p:spPr>
          <a:xfrm>
            <a:off x="256898" y="-27721"/>
            <a:ext cx="10176639" cy="1479711"/>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6.1 </a:t>
            </a:r>
            <a:r>
              <a:rPr lang="en-US" dirty="0">
                <a:sym typeface="Bodoni SvtyTwo ITC TT-Book"/>
              </a:rPr>
              <a:t>Data Governance and Data Management</a:t>
            </a:r>
            <a:endParaRPr lang="en-GB" dirty="0">
              <a:sym typeface="Bodoni SvtyTwo ITC TT-Book"/>
            </a:endParaRPr>
          </a:p>
        </p:txBody>
      </p:sp>
    </p:spTree>
    <p:extLst>
      <p:ext uri="{BB962C8B-B14F-4D97-AF65-F5344CB8AC3E}">
        <p14:creationId xmlns:p14="http://schemas.microsoft.com/office/powerpoint/2010/main" val="2962915131"/>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363510" y="6049512"/>
            <a:ext cx="3295090" cy="318982"/>
          </a:xfrm>
          <a:prstGeom prst="rect">
            <a:avLst/>
          </a:prstGeom>
        </p:spPr>
        <p:txBody>
          <a:bodyPr wrap="square" lIns="91440" tIns="45720" rIns="91440" bIns="45720" anchor="t">
            <a:spAutoFit/>
          </a:bodyPr>
          <a:lstStyle/>
          <a:p>
            <a:r>
              <a:rPr lang="en-US" sz="1400" i="1">
                <a:latin typeface="Open Sans "/>
              </a:rPr>
              <a:t>SOURCE: INBO/UNESCO, 2018</a:t>
            </a:r>
            <a:endParaRPr lang="en-US" sz="1400">
              <a:latin typeface="Open Sans"/>
              <a:ea typeface="Open Sans"/>
              <a:cs typeface="Open Sans"/>
            </a:endParaRPr>
          </a:p>
        </p:txBody>
      </p:sp>
      <p:sp>
        <p:nvSpPr>
          <p:cNvPr id="15" name="TextBox 14">
            <a:extLst>
              <a:ext uri="{FF2B5EF4-FFF2-40B4-BE49-F238E27FC236}">
                <a16:creationId xmlns:a16="http://schemas.microsoft.com/office/drawing/2014/main" id="{3CCE9380-BC84-4979-D36F-C697FAB2DD68}"/>
              </a:ext>
            </a:extLst>
          </p:cNvPr>
          <p:cNvSpPr txBox="1"/>
          <p:nvPr/>
        </p:nvSpPr>
        <p:spPr>
          <a:xfrm>
            <a:off x="1189608" y="2172028"/>
            <a:ext cx="9918520" cy="1569660"/>
          </a:xfrm>
          <a:prstGeom prst="rect">
            <a:avLst/>
          </a:prstGeom>
          <a:noFill/>
        </p:spPr>
        <p:txBody>
          <a:bodyPr wrap="square" lIns="91440" tIns="45720" rIns="91440" bIns="45720" rtlCol="0" anchor="t">
            <a:spAutoFit/>
          </a:bodyPr>
          <a:lstStyle/>
          <a:p>
            <a:r>
              <a:rPr lang="en-US" sz="2400" dirty="0">
                <a:latin typeface="+mj-lt"/>
                <a:ea typeface="Open Sans"/>
                <a:cs typeface="Open Sans"/>
              </a:rPr>
              <a:t>Can we adapt data governance system from other sectors?</a:t>
            </a:r>
            <a:endParaRPr lang="en-US" dirty="0">
              <a:latin typeface="+mj-lt"/>
              <a:cs typeface="Calibri" panose="020F0502020204030204"/>
            </a:endParaRPr>
          </a:p>
          <a:p>
            <a:pPr marL="342900" indent="-342900">
              <a:buFont typeface="Arial" panose="020B0604020202020204" pitchFamily="34" charset="0"/>
              <a:buChar char="•"/>
            </a:pPr>
            <a:r>
              <a:rPr lang="en-US" sz="2400" dirty="0">
                <a:latin typeface="+mj-lt"/>
                <a:ea typeface="+mn-lt"/>
                <a:cs typeface="+mn-lt"/>
              </a:rPr>
              <a:t>e.</a:t>
            </a:r>
            <a:r>
              <a:rPr lang="en-US" sz="2400" dirty="0">
                <a:latin typeface="+mj-lt"/>
                <a:ea typeface="Open Sans"/>
                <a:cs typeface="Calibri"/>
              </a:rPr>
              <a:t>g., w</a:t>
            </a:r>
            <a:r>
              <a:rPr lang="en-US" sz="2400" dirty="0">
                <a:latin typeface="+mj-lt"/>
                <a:ea typeface="Open Sans"/>
                <a:cs typeface="Open Sans"/>
              </a:rPr>
              <a:t>ater data governance system </a:t>
            </a:r>
            <a:r>
              <a:rPr lang="en-US" sz="2400" dirty="0">
                <a:latin typeface="+mj-lt"/>
                <a:ea typeface="Open Sans"/>
                <a:cs typeface="Calibri"/>
              </a:rPr>
              <a:t>includes</a:t>
            </a:r>
            <a:r>
              <a:rPr lang="en-US" sz="2400" dirty="0">
                <a:latin typeface="+mj-lt"/>
                <a:ea typeface="+mn-lt"/>
                <a:cs typeface="+mn-lt"/>
              </a:rPr>
              <a:t> legislative texts, strategies and procedures for inter-institutional coordination and organization of a steering committee and specific working groups</a:t>
            </a:r>
            <a:endParaRPr lang="en-US" sz="2400" dirty="0">
              <a:latin typeface="+mj-lt"/>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AD7656C7-16F5-385A-CEFE-89D725C85BDB}"/>
              </a:ext>
            </a:extLst>
          </p:cNvPr>
          <p:cNvSpPr/>
          <p:nvPr/>
        </p:nvSpPr>
        <p:spPr>
          <a:xfrm>
            <a:off x="1189607" y="1607502"/>
            <a:ext cx="8097268" cy="400110"/>
          </a:xfrm>
          <a:prstGeom prst="rect">
            <a:avLst/>
          </a:prstGeom>
        </p:spPr>
        <p:txBody>
          <a:bodyPr wrap="square" lIns="91440" tIns="45720" rIns="91440" bIns="45720" anchor="t">
            <a:spAutoFit/>
          </a:bodyPr>
          <a:lstStyle/>
          <a:p>
            <a:pPr>
              <a:spcAft>
                <a:spcPts val="1200"/>
              </a:spcAft>
            </a:pPr>
            <a:r>
              <a:rPr lang="en-ZA" sz="2000" b="1">
                <a:latin typeface="+mj-lt"/>
                <a:ea typeface="Open Sans" panose="020B0606030504020204" pitchFamily="34" charset="0"/>
                <a:cs typeface="Open Sans" panose="020B0606030504020204" pitchFamily="34" charset="0"/>
              </a:rPr>
              <a:t>Examples of data governance in other sectors</a:t>
            </a:r>
          </a:p>
        </p:txBody>
      </p:sp>
      <p:sp>
        <p:nvSpPr>
          <p:cNvPr id="10" name="Title 10">
            <a:extLst>
              <a:ext uri="{FF2B5EF4-FFF2-40B4-BE49-F238E27FC236}">
                <a16:creationId xmlns:a16="http://schemas.microsoft.com/office/drawing/2014/main" id="{F0A18884-84DF-EA42-010E-40114247E46E}"/>
              </a:ext>
            </a:extLst>
          </p:cNvPr>
          <p:cNvSpPr txBox="1">
            <a:spLocks/>
          </p:cNvSpPr>
          <p:nvPr/>
        </p:nvSpPr>
        <p:spPr>
          <a:xfrm>
            <a:off x="256899" y="-27721"/>
            <a:ext cx="9454260" cy="1138891"/>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6.1 </a:t>
            </a:r>
            <a:r>
              <a:rPr lang="en-US" dirty="0">
                <a:sym typeface="Bodoni SvtyTwo ITC TT-Book"/>
              </a:rPr>
              <a:t>Data governance and data management</a:t>
            </a:r>
            <a:endParaRPr lang="en-GB" dirty="0">
              <a:sym typeface="Bodoni SvtyTwo ITC TT-Book"/>
            </a:endParaRPr>
          </a:p>
        </p:txBody>
      </p:sp>
      <p:pic>
        <p:nvPicPr>
          <p:cNvPr id="3" name="Picture 2" descr="A blue green and white arrows&#10;&#10;Description automatically generated">
            <a:extLst>
              <a:ext uri="{FF2B5EF4-FFF2-40B4-BE49-F238E27FC236}">
                <a16:creationId xmlns:a16="http://schemas.microsoft.com/office/drawing/2014/main" id="{CD297846-01D0-549F-0482-DF41724D0D8A}"/>
              </a:ext>
            </a:extLst>
          </p:cNvPr>
          <p:cNvPicPr>
            <a:picLocks noChangeAspect="1"/>
          </p:cNvPicPr>
          <p:nvPr/>
        </p:nvPicPr>
        <p:blipFill>
          <a:blip r:embed="rId3"/>
          <a:stretch>
            <a:fillRect/>
          </a:stretch>
        </p:blipFill>
        <p:spPr>
          <a:xfrm>
            <a:off x="1272990" y="3951008"/>
            <a:ext cx="9567581" cy="1903129"/>
          </a:xfrm>
          <a:prstGeom prst="rect">
            <a:avLst/>
          </a:prstGeom>
        </p:spPr>
      </p:pic>
    </p:spTree>
    <p:extLst>
      <p:ext uri="{BB962C8B-B14F-4D97-AF65-F5344CB8AC3E}">
        <p14:creationId xmlns:p14="http://schemas.microsoft.com/office/powerpoint/2010/main" val="2211267419"/>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b="1" i="1">
                <a:solidFill>
                  <a:schemeClr val="bg1"/>
                </a:solidFill>
                <a:latin typeface="Open Sans" panose="020B0606030504020204" pitchFamily="34" charset="0"/>
                <a:ea typeface="Open Sans" panose="020B0606030504020204" pitchFamily="34" charset="0"/>
                <a:cs typeface="Open Sans" panose="020B0606030504020204" pitchFamily="34" charset="0"/>
              </a:rPr>
              <a:t>Mini Lecture Learning Objective</a:t>
            </a:r>
            <a:endParaRPr lang="en-US" sz="28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1" name="Title 10">
            <a:extLst>
              <a:ext uri="{FF2B5EF4-FFF2-40B4-BE49-F238E27FC236}">
                <a16:creationId xmlns:a16="http://schemas.microsoft.com/office/drawing/2014/main" id="{E3F33BE3-7756-EF44-9269-DDA634DF88BE}"/>
              </a:ext>
            </a:extLst>
          </p:cNvPr>
          <p:cNvSpPr txBox="1">
            <a:spLocks/>
          </p:cNvSpPr>
          <p:nvPr/>
        </p:nvSpPr>
        <p:spPr>
          <a:xfrm>
            <a:off x="894080" y="-7924"/>
            <a:ext cx="7651304" cy="136907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t>Lecture 6.1 References</a:t>
            </a:r>
          </a:p>
        </p:txBody>
      </p:sp>
      <p:sp>
        <p:nvSpPr>
          <p:cNvPr id="2" name="TextBox 1">
            <a:extLst>
              <a:ext uri="{FF2B5EF4-FFF2-40B4-BE49-F238E27FC236}">
                <a16:creationId xmlns:a16="http://schemas.microsoft.com/office/drawing/2014/main" id="{FAF90D44-5101-4EC2-B9CE-EAF183347C86}"/>
              </a:ext>
            </a:extLst>
          </p:cNvPr>
          <p:cNvSpPr txBox="1"/>
          <p:nvPr/>
        </p:nvSpPr>
        <p:spPr>
          <a:xfrm>
            <a:off x="894080" y="1576391"/>
            <a:ext cx="10028915"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err="1">
                <a:latin typeface="+mj-lt"/>
                <a:ea typeface="+mn-lt"/>
                <a:cs typeface="+mn-lt"/>
              </a:rPr>
              <a:t>Solà</a:t>
            </a:r>
            <a:r>
              <a:rPr lang="en-US" sz="1600" dirty="0">
                <a:latin typeface="+mj-lt"/>
                <a:ea typeface="+mn-lt"/>
                <a:cs typeface="+mn-lt"/>
              </a:rPr>
              <a:t>-Morales, O., </a:t>
            </a:r>
            <a:r>
              <a:rPr lang="en-US" sz="1600" dirty="0" err="1">
                <a:latin typeface="+mj-lt"/>
                <a:ea typeface="+mn-lt"/>
                <a:cs typeface="+mn-lt"/>
              </a:rPr>
              <a:t>Sigurðardóttir</a:t>
            </a:r>
            <a:r>
              <a:rPr lang="en-US" sz="1600" dirty="0">
                <a:latin typeface="+mj-lt"/>
                <a:ea typeface="+mn-lt"/>
                <a:cs typeface="+mn-lt"/>
              </a:rPr>
              <a:t>, K., Akehurst, R., Murphy, L.A., Mestre-</a:t>
            </a:r>
            <a:r>
              <a:rPr lang="en-US" sz="1600" dirty="0" err="1">
                <a:latin typeface="+mj-lt"/>
                <a:ea typeface="+mn-lt"/>
                <a:cs typeface="+mn-lt"/>
              </a:rPr>
              <a:t>Ferrandiz</a:t>
            </a:r>
            <a:r>
              <a:rPr lang="en-US" sz="1600" dirty="0">
                <a:latin typeface="+mj-lt"/>
                <a:ea typeface="+mn-lt"/>
                <a:cs typeface="+mn-lt"/>
              </a:rPr>
              <a:t>, J., Cunningham, D., de </a:t>
            </a:r>
            <a:r>
              <a:rPr lang="en-US" sz="1600" dirty="0" err="1">
                <a:latin typeface="+mj-lt"/>
                <a:ea typeface="+mn-lt"/>
                <a:cs typeface="+mn-lt"/>
              </a:rPr>
              <a:t>Pouvourville</a:t>
            </a:r>
            <a:r>
              <a:rPr lang="en-US" sz="1600" dirty="0">
                <a:latin typeface="+mj-lt"/>
                <a:ea typeface="+mn-lt"/>
                <a:cs typeface="+mn-lt"/>
              </a:rPr>
              <a:t>, G., 2023. Data Governance for Real-World Data Management: A Proposal for a Checklist to Support Decision Making. Value Health 26(4S):32–42 </a:t>
            </a:r>
            <a:r>
              <a:rPr lang="en-US" sz="1600" dirty="0">
                <a:latin typeface="+mj-lt"/>
                <a:ea typeface="+mn-lt"/>
                <a:cs typeface="+mn-lt"/>
                <a:hlinkClick r:id="rId2"/>
              </a:rPr>
              <a:t>https://doi.org/10.1016/j.jval.2023.02.012</a:t>
            </a:r>
            <a:r>
              <a:rPr lang="en-US" sz="1600" dirty="0">
                <a:latin typeface="+mj-lt"/>
                <a:ea typeface="+mn-lt"/>
                <a:cs typeface="+mn-lt"/>
              </a:rPr>
              <a:t> </a:t>
            </a:r>
            <a:endParaRPr lang="en-GB" sz="1600" dirty="0">
              <a:latin typeface="+mj-lt"/>
              <a:ea typeface="+mn-lt"/>
              <a:cs typeface="+mn-lt"/>
            </a:endParaRPr>
          </a:p>
          <a:p>
            <a:endParaRPr lang="en-US" sz="1600" dirty="0">
              <a:latin typeface="+mj-lt"/>
              <a:ea typeface="+mn-lt"/>
              <a:cs typeface="+mn-lt"/>
            </a:endParaRPr>
          </a:p>
          <a:p>
            <a:r>
              <a:rPr lang="en-US" sz="1600" dirty="0">
                <a:latin typeface="+mj-lt"/>
                <a:ea typeface="+mn-lt"/>
                <a:cs typeface="+mn-lt"/>
              </a:rPr>
              <a:t>Al-</a:t>
            </a:r>
            <a:r>
              <a:rPr lang="en-US" sz="1600" dirty="0" err="1">
                <a:latin typeface="+mj-lt"/>
                <a:ea typeface="+mn-lt"/>
                <a:cs typeface="+mn-lt"/>
              </a:rPr>
              <a:t>Ruithe</a:t>
            </a:r>
            <a:r>
              <a:rPr lang="en-US" sz="1600" dirty="0">
                <a:latin typeface="+mj-lt"/>
                <a:ea typeface="+mn-lt"/>
                <a:cs typeface="+mn-lt"/>
              </a:rPr>
              <a:t>, M., </a:t>
            </a:r>
            <a:r>
              <a:rPr lang="en-US" sz="1600" dirty="0" err="1">
                <a:latin typeface="+mj-lt"/>
                <a:ea typeface="+mn-lt"/>
                <a:cs typeface="+mn-lt"/>
              </a:rPr>
              <a:t>Elhadj</a:t>
            </a:r>
            <a:r>
              <a:rPr lang="en-US" sz="1600" dirty="0">
                <a:latin typeface="+mj-lt"/>
                <a:ea typeface="+mn-lt"/>
                <a:cs typeface="+mn-lt"/>
              </a:rPr>
              <a:t> </a:t>
            </a:r>
            <a:r>
              <a:rPr lang="en-US" sz="1600" dirty="0" err="1">
                <a:latin typeface="+mj-lt"/>
                <a:ea typeface="+mn-lt"/>
                <a:cs typeface="+mn-lt"/>
              </a:rPr>
              <a:t>Benkhelifa</a:t>
            </a:r>
            <a:r>
              <a:rPr lang="en-US" sz="1600" dirty="0">
                <a:latin typeface="+mj-lt"/>
                <a:ea typeface="+mn-lt"/>
                <a:cs typeface="+mn-lt"/>
              </a:rPr>
              <a:t>, </a:t>
            </a:r>
            <a:r>
              <a:rPr lang="en-US" sz="1600" dirty="0" err="1">
                <a:latin typeface="+mj-lt"/>
                <a:ea typeface="+mn-lt"/>
                <a:cs typeface="+mn-lt"/>
              </a:rPr>
              <a:t>Khawar</a:t>
            </a:r>
            <a:r>
              <a:rPr lang="en-US" sz="1600" dirty="0">
                <a:latin typeface="+mj-lt"/>
                <a:ea typeface="+mn-lt"/>
                <a:cs typeface="+mn-lt"/>
              </a:rPr>
              <a:t> Hameed., 2019.</a:t>
            </a:r>
            <a:r>
              <a:rPr lang="en-US" sz="1600" b="1" i="1" dirty="0">
                <a:latin typeface="+mj-lt"/>
                <a:ea typeface="+mn-lt"/>
                <a:cs typeface="+mn-lt"/>
              </a:rPr>
              <a:t> </a:t>
            </a:r>
            <a:r>
              <a:rPr lang="en-US" sz="1600" dirty="0">
                <a:latin typeface="+mj-lt"/>
                <a:ea typeface="+mn-lt"/>
                <a:cs typeface="+mn-lt"/>
              </a:rPr>
              <a:t>A Conceptual Framework for Designing Data Governance for Cloud Computing. Procedia Computer Science 94, 160-167  </a:t>
            </a:r>
            <a:r>
              <a:rPr lang="en-US" sz="1600" dirty="0">
                <a:latin typeface="+mj-lt"/>
                <a:ea typeface="+mn-lt"/>
                <a:cs typeface="+mn-lt"/>
                <a:hlinkClick r:id="rId3"/>
              </a:rPr>
              <a:t>https://doi.org/10.1016/j.procs.2016.08.025</a:t>
            </a:r>
            <a:endParaRPr lang="en-US" sz="1600" dirty="0">
              <a:latin typeface="+mj-lt"/>
              <a:ea typeface="+mn-lt"/>
              <a:cs typeface="+mn-lt"/>
            </a:endParaRPr>
          </a:p>
          <a:p>
            <a:endParaRPr lang="en-US" sz="1600" dirty="0">
              <a:latin typeface="+mj-lt"/>
              <a:ea typeface="Open Sans"/>
              <a:cs typeface="Open Sans"/>
            </a:endParaRPr>
          </a:p>
          <a:p>
            <a:r>
              <a:rPr lang="en-US" sz="1600" dirty="0">
                <a:latin typeface="+mj-lt"/>
                <a:ea typeface="Open Sans"/>
                <a:cs typeface="Open Sans"/>
              </a:rPr>
              <a:t>Tableau, 2023. Data Management vs. Data Governance: The Difference Explained</a:t>
            </a:r>
          </a:p>
          <a:p>
            <a:r>
              <a:rPr lang="en-US" sz="1600" dirty="0">
                <a:latin typeface="+mj-lt"/>
                <a:ea typeface="+mn-lt"/>
                <a:cs typeface="Segoe UI"/>
                <a:hlinkClick r:id="rId4"/>
              </a:rPr>
              <a:t>https://www.tableau.com/learn/articles/data-management-vs-data-governance</a:t>
            </a:r>
            <a:r>
              <a:rPr lang="en-US" sz="1600" dirty="0">
                <a:latin typeface="+mj-lt"/>
                <a:ea typeface="+mn-lt"/>
                <a:cs typeface="Segoe UI"/>
              </a:rPr>
              <a:t> </a:t>
            </a:r>
            <a:endParaRPr lang="en-US" sz="1600" dirty="0">
              <a:latin typeface="+mj-lt"/>
              <a:ea typeface="Open Sans"/>
              <a:cs typeface="Open Sans"/>
            </a:endParaRPr>
          </a:p>
          <a:p>
            <a:endParaRPr lang="en-GB" sz="1600" dirty="0">
              <a:latin typeface="+mj-lt"/>
              <a:ea typeface="Open Sans"/>
              <a:cs typeface="Open Sans"/>
            </a:endParaRPr>
          </a:p>
          <a:p>
            <a:r>
              <a:rPr lang="en-GB" sz="1600" dirty="0">
                <a:latin typeface="+mj-lt"/>
                <a:ea typeface="Open Sans"/>
                <a:cs typeface="Open Sans"/>
              </a:rPr>
              <a:t>INBO/UNESCO, 2018. Handbook of Water Information Systems: Administration, Processing and Exploitation of Water-Related Data </a:t>
            </a:r>
            <a:r>
              <a:rPr lang="en-GB" sz="1600" dirty="0">
                <a:latin typeface="+mj-lt"/>
                <a:ea typeface="Calibri"/>
                <a:cs typeface="Calibri"/>
                <a:hlinkClick r:id="rId5"/>
              </a:rPr>
              <a:t>https://www.riob.org/en/documents/handbook-water-information-systems-administration-processing-and-exploitation-water</a:t>
            </a:r>
          </a:p>
          <a:p>
            <a:endParaRPr lang="en-GB" sz="1600" dirty="0">
              <a:latin typeface="+mj-lt"/>
              <a:cs typeface="Calibri"/>
            </a:endParaRPr>
          </a:p>
        </p:txBody>
      </p:sp>
    </p:spTree>
    <p:extLst>
      <p:ext uri="{BB962C8B-B14F-4D97-AF65-F5344CB8AC3E}">
        <p14:creationId xmlns:p14="http://schemas.microsoft.com/office/powerpoint/2010/main" val="3167175515"/>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8458484"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Designing an Effective Data Governance Strategy</a:t>
            </a: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56898" y="-27721"/>
            <a:ext cx="9473256" cy="1479711"/>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6.2 </a:t>
            </a:r>
            <a:r>
              <a:rPr lang="en-US" dirty="0">
                <a:sym typeface="Bodoni SvtyTwo ITC TT-Book"/>
              </a:rPr>
              <a:t>Data Governance in the Energy Sector</a:t>
            </a:r>
          </a:p>
        </p:txBody>
      </p:sp>
      <p:sp>
        <p:nvSpPr>
          <p:cNvPr id="3" name="TextBox 2">
            <a:extLst>
              <a:ext uri="{FF2B5EF4-FFF2-40B4-BE49-F238E27FC236}">
                <a16:creationId xmlns:a16="http://schemas.microsoft.com/office/drawing/2014/main" id="{BAAD85C5-2919-2DA0-8F28-8B002BCDE958}"/>
              </a:ext>
            </a:extLst>
          </p:cNvPr>
          <p:cNvSpPr txBox="1"/>
          <p:nvPr/>
        </p:nvSpPr>
        <p:spPr>
          <a:xfrm>
            <a:off x="1189608" y="1847057"/>
            <a:ext cx="9716815" cy="4093428"/>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 precise data governance structure in place can vary considerably according to context, but the following principles should guide the strategy:</a:t>
            </a:r>
          </a:p>
          <a:p>
            <a:pPr marL="342900" indent="-342900" algn="l">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000" i="0" dirty="0">
                <a:effectLst/>
                <a:latin typeface="+mj-lt"/>
                <a:ea typeface="Open Sans" panose="020B0606030504020204" pitchFamily="34" charset="0"/>
                <a:cs typeface="Open Sans" panose="020B0606030504020204" pitchFamily="34" charset="0"/>
              </a:rPr>
              <a:t>Strategy should match </a:t>
            </a:r>
            <a:r>
              <a:rPr lang="en-US" sz="2000" b="1" i="0" dirty="0">
                <a:effectLst/>
                <a:latin typeface="+mj-lt"/>
                <a:ea typeface="Open Sans" panose="020B0606030504020204" pitchFamily="34" charset="0"/>
                <a:cs typeface="Open Sans" panose="020B0606030504020204" pitchFamily="34" charset="0"/>
              </a:rPr>
              <a:t>intended use</a:t>
            </a:r>
            <a:r>
              <a:rPr lang="en-US" sz="2000" i="0" dirty="0">
                <a:effectLst/>
                <a:latin typeface="+mj-lt"/>
                <a:ea typeface="Open Sans" panose="020B0606030504020204" pitchFamily="34" charset="0"/>
                <a:cs typeface="Open Sans" panose="020B0606030504020204" pitchFamily="34" charset="0"/>
              </a:rPr>
              <a:t> of data</a:t>
            </a:r>
          </a:p>
          <a:p>
            <a:pPr marL="800100" lvl="1" indent="-342900">
              <a:buFont typeface="Arial" panose="020B0604020202020204" pitchFamily="34" charset="0"/>
              <a:buChar char="•"/>
            </a:pPr>
            <a:r>
              <a:rPr lang="en-US" sz="2000" i="0" dirty="0">
                <a:effectLst/>
                <a:latin typeface="+mj-lt"/>
                <a:ea typeface="Open Sans" panose="020B0606030504020204" pitchFamily="34" charset="0"/>
                <a:cs typeface="Open Sans" panose="020B0606030504020204" pitchFamily="34" charset="0"/>
              </a:rPr>
              <a:t>Executive leadership should be </a:t>
            </a:r>
            <a:r>
              <a:rPr lang="en-US" sz="2000" b="1" i="0" dirty="0">
                <a:effectLst/>
                <a:latin typeface="+mj-lt"/>
                <a:ea typeface="Open Sans" panose="020B0606030504020204" pitchFamily="34" charset="0"/>
                <a:cs typeface="Open Sans" panose="020B0606030504020204" pitchFamily="34" charset="0"/>
              </a:rPr>
              <a:t>involved</a:t>
            </a:r>
            <a:r>
              <a:rPr lang="en-US" sz="2000" i="0" dirty="0">
                <a:effectLst/>
                <a:latin typeface="+mj-lt"/>
                <a:ea typeface="Open Sans" panose="020B0606030504020204" pitchFamily="34" charset="0"/>
                <a:cs typeface="Open Sans" panose="020B0606030504020204" pitchFamily="34" charset="0"/>
              </a:rPr>
              <a:t> in process, and data governance strategy should be </a:t>
            </a:r>
            <a:r>
              <a:rPr lang="en-US" sz="2000" b="1" i="0" dirty="0">
                <a:effectLst/>
                <a:latin typeface="+mj-lt"/>
                <a:ea typeface="Open Sans" panose="020B0606030504020204" pitchFamily="34" charset="0"/>
                <a:cs typeface="Open Sans" panose="020B0606030504020204" pitchFamily="34" charset="0"/>
              </a:rPr>
              <a:t>integrated</a:t>
            </a:r>
            <a:r>
              <a:rPr lang="en-US" sz="2000" i="0" dirty="0">
                <a:effectLst/>
                <a:latin typeface="+mj-lt"/>
                <a:ea typeface="Open Sans" panose="020B0606030504020204" pitchFamily="34" charset="0"/>
                <a:cs typeface="Open Sans" panose="020B0606030504020204" pitchFamily="34" charset="0"/>
              </a:rPr>
              <a:t> across projects</a:t>
            </a: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Data governance should reflect the availability </a:t>
            </a:r>
            <a:r>
              <a:rPr lang="en-US" sz="2000" b="1" dirty="0">
                <a:latin typeface="+mj-lt"/>
                <a:ea typeface="Open Sans" panose="020B0606030504020204" pitchFamily="34" charset="0"/>
                <a:cs typeface="Open Sans" panose="020B0606030504020204" pitchFamily="34" charset="0"/>
              </a:rPr>
              <a:t>capacity</a:t>
            </a:r>
            <a:r>
              <a:rPr lang="en-US" sz="2000" dirty="0">
                <a:latin typeface="+mj-lt"/>
                <a:ea typeface="Open Sans" panose="020B0606030504020204" pitchFamily="34" charset="0"/>
                <a:cs typeface="Open Sans" panose="020B0606030504020204" pitchFamily="34" charset="0"/>
              </a:rPr>
              <a:t> of the organization, with subject experts involved in </a:t>
            </a:r>
            <a:r>
              <a:rPr lang="en-US" sz="2000" b="1" dirty="0">
                <a:latin typeface="+mj-lt"/>
                <a:ea typeface="Open Sans" panose="020B0606030504020204" pitchFamily="34" charset="0"/>
                <a:cs typeface="Open Sans" panose="020B0606030504020204" pitchFamily="34" charset="0"/>
              </a:rPr>
              <a:t>validation</a:t>
            </a: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Data governance should include consultation with </a:t>
            </a:r>
            <a:r>
              <a:rPr lang="en-US" sz="2000" b="1" dirty="0">
                <a:latin typeface="+mj-lt"/>
                <a:ea typeface="Open Sans" panose="020B0606030504020204" pitchFamily="34" charset="0"/>
                <a:cs typeface="Open Sans" panose="020B0606030504020204" pitchFamily="34" charset="0"/>
              </a:rPr>
              <a:t>data providers</a:t>
            </a: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Detailed </a:t>
            </a:r>
            <a:r>
              <a:rPr lang="en-US" sz="2000" b="1" dirty="0">
                <a:latin typeface="+mj-lt"/>
                <a:ea typeface="Open Sans" panose="020B0606030504020204" pitchFamily="34" charset="0"/>
                <a:cs typeface="Open Sans" panose="020B0606030504020204" pitchFamily="34" charset="0"/>
              </a:rPr>
              <a:t>metadata</a:t>
            </a:r>
            <a:r>
              <a:rPr lang="en-US" sz="2000" dirty="0">
                <a:latin typeface="+mj-lt"/>
                <a:ea typeface="Open Sans" panose="020B0606030504020204" pitchFamily="34" charset="0"/>
                <a:cs typeface="Open Sans" panose="020B0606030504020204" pitchFamily="34" charset="0"/>
              </a:rPr>
              <a:t> should be recorded for each dataset</a:t>
            </a:r>
          </a:p>
          <a:p>
            <a:pPr marL="800100" lvl="1" indent="-342900">
              <a:buFont typeface="Arial" panose="020B0604020202020204" pitchFamily="34" charset="0"/>
              <a:buChar char="•"/>
            </a:pPr>
            <a:r>
              <a:rPr lang="en-US" sz="2000" i="0" dirty="0">
                <a:effectLst/>
                <a:latin typeface="+mj-lt"/>
                <a:ea typeface="Open Sans" panose="020B0606030504020204" pitchFamily="34" charset="0"/>
                <a:cs typeface="Open Sans" panose="020B0606030504020204" pitchFamily="34" charset="0"/>
              </a:rPr>
              <a:t>Data should be </a:t>
            </a:r>
            <a:r>
              <a:rPr lang="en-US" sz="2000" b="1" i="0" dirty="0">
                <a:effectLst/>
                <a:latin typeface="+mj-lt"/>
                <a:ea typeface="Open Sans" panose="020B0606030504020204" pitchFamily="34" charset="0"/>
                <a:cs typeface="Open Sans" panose="020B0606030504020204" pitchFamily="34" charset="0"/>
              </a:rPr>
              <a:t>open-access</a:t>
            </a:r>
            <a:r>
              <a:rPr lang="en-US" sz="2000" i="0" dirty="0">
                <a:effectLst/>
                <a:latin typeface="+mj-lt"/>
                <a:ea typeface="Open Sans" panose="020B0606030504020204" pitchFamily="34" charset="0"/>
                <a:cs typeface="Open Sans" panose="020B0606030504020204" pitchFamily="34" charset="0"/>
              </a:rPr>
              <a:t> by default, with exceptions where explicitly </a:t>
            </a:r>
            <a:r>
              <a:rPr lang="en-US" sz="2000" dirty="0">
                <a:latin typeface="+mj-lt"/>
                <a:ea typeface="Open Sans" panose="020B0606030504020204" pitchFamily="34" charset="0"/>
                <a:cs typeface="Open Sans" panose="020B0606030504020204" pitchFamily="34" charset="0"/>
              </a:rPr>
              <a:t>justified</a:t>
            </a:r>
            <a:endParaRPr lang="en-US" sz="2000" i="0" dirty="0">
              <a:effectLst/>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18078502"/>
      </p:ext>
    </p:extLst>
  </p:cSld>
  <p:clrMapOvr>
    <a:masterClrMapping/>
  </p:clrMapOvr>
  <p:transition spd="slow">
    <p:push/>
  </p:transition>
</p:sld>
</file>

<file path=ppt/theme/theme1.xml><?xml version="1.0" encoding="utf-8"?>
<a:theme xmlns:a="http://schemas.openxmlformats.org/drawingml/2006/main" name="1_EAE_CCG Powerpoint Sept 2024">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AE_CCG Powerpoint Sept 2024.pptx" id="{86360CD8-E553-41A8-9AD7-2D2361ED0FF8}" vid="{DFEBA574-2562-4D70-9FE6-F364A15BB98A}"/>
    </a:ext>
  </a:extLst>
</a:theme>
</file>

<file path=ppt/theme/theme2.xml><?xml version="1.0" encoding="utf-8"?>
<a:theme xmlns:a="http://schemas.openxmlformats.org/drawingml/2006/main" name="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135</TotalTime>
  <Words>2642</Words>
  <Application>Microsoft Office PowerPoint</Application>
  <PresentationFormat>Widescreen</PresentationFormat>
  <Paragraphs>272</Paragraphs>
  <Slides>26</Slides>
  <Notes>22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26</vt:i4>
      </vt:variant>
    </vt:vector>
  </HeadingPairs>
  <TitlesOfParts>
    <vt:vector size="38" baseType="lpstr">
      <vt:lpstr>Aptos</vt:lpstr>
      <vt:lpstr>Arial</vt:lpstr>
      <vt:lpstr>Arial,Sans-Serif</vt:lpstr>
      <vt:lpstr>Bodoni SvtyTwo ITC TT-Book</vt:lpstr>
      <vt:lpstr>Calibri</vt:lpstr>
      <vt:lpstr>Helvetica Neue</vt:lpstr>
      <vt:lpstr>Open Sans</vt:lpstr>
      <vt:lpstr>Open Sans </vt:lpstr>
      <vt:lpstr>Open Sans ExtraBold</vt:lpstr>
      <vt:lpstr>Wingdings</vt:lpstr>
      <vt:lpstr>1_EAE_CCG Powerpoint Sept 2024</vt:lpstr>
      <vt:lpstr>Office Theme</vt:lpstr>
      <vt:lpstr>Maximum 32 point Arial in white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Santiago Sinclair-Lecaros</dc:creator>
  <cp:lastModifiedBy>Alemayehu Woldeamanuel</cp:lastModifiedBy>
  <cp:revision>182</cp:revision>
  <dcterms:created xsi:type="dcterms:W3CDTF">2024-09-25T16:22:53Z</dcterms:created>
  <dcterms:modified xsi:type="dcterms:W3CDTF">2026-01-16T07:03:25Z</dcterms:modified>
</cp:coreProperties>
</file>