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20.jpg" ContentType="image/jpg"/>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9" r:id="rId1"/>
    <p:sldMasterId id="2147483679" r:id="rId2"/>
  </p:sldMasterIdLst>
  <p:notesMasterIdLst>
    <p:notesMasterId r:id="rId35"/>
  </p:notesMasterIdLst>
  <p:sldIdLst>
    <p:sldId id="266" r:id="rId3"/>
    <p:sldId id="278" r:id="rId4"/>
    <p:sldId id="503" r:id="rId5"/>
    <p:sldId id="504" r:id="rId6"/>
    <p:sldId id="314" r:id="rId7"/>
    <p:sldId id="954" r:id="rId8"/>
    <p:sldId id="316" r:id="rId9"/>
    <p:sldId id="317" r:id="rId10"/>
    <p:sldId id="318" r:id="rId11"/>
    <p:sldId id="319" r:id="rId12"/>
    <p:sldId id="437" r:id="rId13"/>
    <p:sldId id="453" r:id="rId14"/>
    <p:sldId id="292" r:id="rId15"/>
    <p:sldId id="438" r:id="rId16"/>
    <p:sldId id="321" r:id="rId17"/>
    <p:sldId id="307" r:id="rId18"/>
    <p:sldId id="294" r:id="rId19"/>
    <p:sldId id="308" r:id="rId20"/>
    <p:sldId id="322" r:id="rId21"/>
    <p:sldId id="309" r:id="rId22"/>
    <p:sldId id="323" r:id="rId23"/>
    <p:sldId id="310" r:id="rId24"/>
    <p:sldId id="325" r:id="rId25"/>
    <p:sldId id="326" r:id="rId26"/>
    <p:sldId id="327" r:id="rId27"/>
    <p:sldId id="443" r:id="rId28"/>
    <p:sldId id="445" r:id="rId29"/>
    <p:sldId id="441" r:id="rId30"/>
    <p:sldId id="446" r:id="rId31"/>
    <p:sldId id="328" r:id="rId32"/>
    <p:sldId id="955" r:id="rId33"/>
    <p:sldId id="269"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618AB5A-6F4D-C013-B60E-F6D4411BBCAF}" name="Alemayehu Woldeamanuel" initials="AW" userId="S::alemayehu.agizew@wri.org::29d2db0c-a888-4ede-9837-5755a0962163" providerId="AD"/>
  <p188:author id="{B54B75AD-AF6E-27A9-3A7C-94177E216A39}" name="Santiago Sinclair-Lecaros" initials="SS" userId="S::santiago.sinclair-lecaros@wri.org::2c1cd6a7-a552-4bed-ad38-03f12e35d74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F29349F-9A0E-39E5-3115-7F9D24B4760D}" v="385" dt="2026-01-15T06:58:22.5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6859" autoAdjust="0"/>
  </p:normalViewPr>
  <p:slideViewPr>
    <p:cSldViewPr snapToGrid="0">
      <p:cViewPr varScale="1">
        <p:scale>
          <a:sx n="48" d="100"/>
          <a:sy n="48" d="100"/>
        </p:scale>
        <p:origin x="1364" y="44"/>
      </p:cViewPr>
      <p:guideLst/>
    </p:cSldViewPr>
  </p:slideViewPr>
  <p:notesTextViewPr>
    <p:cViewPr>
      <p:scale>
        <a:sx n="1" d="1"/>
        <a:sy n="1" d="1"/>
      </p:scale>
      <p:origin x="0" y="-12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slide" Target="slides/slide32.xml"/><Relationship Id="rId42" Type="http://schemas.microsoft.com/office/2018/10/relationships/authors" Target="author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ntiago Sinclair-Lecaros" userId="S::santiago.sinclair-lecaros@wri.org::2c1cd6a7-a552-4bed-ad38-03f12e35d74e" providerId="AD" clId="Web-{C20CC186-4449-CEF6-C39B-AF4C7FF3AD43}"/>
    <pc:docChg chg="mod modSld">
      <pc:chgData name="Santiago Sinclair-Lecaros" userId="S::santiago.sinclair-lecaros@wri.org::2c1cd6a7-a552-4bed-ad38-03f12e35d74e" providerId="AD" clId="Web-{C20CC186-4449-CEF6-C39B-AF4C7FF3AD43}" dt="2026-01-09T20:11:40.881" v="12" actId="20577"/>
      <pc:docMkLst>
        <pc:docMk/>
      </pc:docMkLst>
      <pc:sldChg chg="modSp">
        <pc:chgData name="Santiago Sinclair-Lecaros" userId="S::santiago.sinclair-lecaros@wri.org::2c1cd6a7-a552-4bed-ad38-03f12e35d74e" providerId="AD" clId="Web-{C20CC186-4449-CEF6-C39B-AF4C7FF3AD43}" dt="2026-01-09T20:11:40.881" v="12" actId="20577"/>
        <pc:sldMkLst>
          <pc:docMk/>
          <pc:sldMk cId="377593475" sldId="443"/>
        </pc:sldMkLst>
        <pc:spChg chg="mod">
          <ac:chgData name="Santiago Sinclair-Lecaros" userId="S::santiago.sinclair-lecaros@wri.org::2c1cd6a7-a552-4bed-ad38-03f12e35d74e" providerId="AD" clId="Web-{C20CC186-4449-CEF6-C39B-AF4C7FF3AD43}" dt="2026-01-09T20:11:40.881" v="12" actId="20577"/>
          <ac:spMkLst>
            <pc:docMk/>
            <pc:sldMk cId="377593475" sldId="443"/>
            <ac:spMk id="8" creationId="{281FCDB5-3457-2236-DA7D-53B5169C1C4D}"/>
          </ac:spMkLst>
        </pc:spChg>
      </pc:sldChg>
      <pc:sldChg chg="addSp delSp modSp">
        <pc:chgData name="Santiago Sinclair-Lecaros" userId="S::santiago.sinclair-lecaros@wri.org::2c1cd6a7-a552-4bed-ad38-03f12e35d74e" providerId="AD" clId="Web-{C20CC186-4449-CEF6-C39B-AF4C7FF3AD43}" dt="2026-01-09T20:07:47.670" v="11" actId="1076"/>
        <pc:sldMkLst>
          <pc:docMk/>
          <pc:sldMk cId="439729351" sldId="453"/>
        </pc:sldMkLst>
        <pc:picChg chg="add mod">
          <ac:chgData name="Santiago Sinclair-Lecaros" userId="S::santiago.sinclair-lecaros@wri.org::2c1cd6a7-a552-4bed-ad38-03f12e35d74e" providerId="AD" clId="Web-{C20CC186-4449-CEF6-C39B-AF4C7FF3AD43}" dt="2026-01-09T20:07:47.670" v="11" actId="1076"/>
          <ac:picMkLst>
            <pc:docMk/>
            <pc:sldMk cId="439729351" sldId="453"/>
            <ac:picMk id="7" creationId="{034C3092-5F59-DB07-517F-9A95CF0D417B}"/>
          </ac:picMkLst>
        </pc:picChg>
      </pc:sldChg>
      <pc:sldChg chg="addSp modSp">
        <pc:chgData name="Santiago Sinclair-Lecaros" userId="S::santiago.sinclair-lecaros@wri.org::2c1cd6a7-a552-4bed-ad38-03f12e35d74e" providerId="AD" clId="Web-{C20CC186-4449-CEF6-C39B-AF4C7FF3AD43}" dt="2026-01-09T19:57:23.450" v="6" actId="1076"/>
        <pc:sldMkLst>
          <pc:docMk/>
          <pc:sldMk cId="1688170661" sldId="504"/>
        </pc:sldMkLst>
        <pc:picChg chg="add mod">
          <ac:chgData name="Santiago Sinclair-Lecaros" userId="S::santiago.sinclair-lecaros@wri.org::2c1cd6a7-a552-4bed-ad38-03f12e35d74e" providerId="AD" clId="Web-{C20CC186-4449-CEF6-C39B-AF4C7FF3AD43}" dt="2026-01-09T19:57:23.450" v="6" actId="1076"/>
          <ac:picMkLst>
            <pc:docMk/>
            <pc:sldMk cId="1688170661" sldId="504"/>
            <ac:picMk id="4" creationId="{8BD4E46A-77CC-505D-3E87-F5E7F091B9A7}"/>
          </ac:picMkLst>
        </pc:picChg>
      </pc:sldChg>
    </pc:docChg>
  </pc:docChgLst>
  <pc:docChgLst>
    <pc:chgData name="Dimitrios Mentis" userId="S::dimitrios.mentis.5@wri.org::7d8dbe01-18cf-4f50-88d7-705f50a3f0a3" providerId="AD" clId="Web-{EEA83FC2-E25A-F82B-0466-5507A378FC10}"/>
    <pc:docChg chg="modSld">
      <pc:chgData name="Dimitrios Mentis" userId="S::dimitrios.mentis.5@wri.org::7d8dbe01-18cf-4f50-88d7-705f50a3f0a3" providerId="AD" clId="Web-{EEA83FC2-E25A-F82B-0466-5507A378FC10}" dt="2026-01-05T11:30:08.766" v="137" actId="20577"/>
      <pc:docMkLst>
        <pc:docMk/>
      </pc:docMkLst>
      <pc:sldChg chg="modSp">
        <pc:chgData name="Dimitrios Mentis" userId="S::dimitrios.mentis.5@wri.org::7d8dbe01-18cf-4f50-88d7-705f50a3f0a3" providerId="AD" clId="Web-{EEA83FC2-E25A-F82B-0466-5507A378FC10}" dt="2026-01-05T11:30:08.766" v="137" actId="20577"/>
        <pc:sldMkLst>
          <pc:docMk/>
          <pc:sldMk cId="2918850186" sldId="314"/>
        </pc:sldMkLst>
        <pc:spChg chg="mod">
          <ac:chgData name="Dimitrios Mentis" userId="S::dimitrios.mentis.5@wri.org::7d8dbe01-18cf-4f50-88d7-705f50a3f0a3" providerId="AD" clId="Web-{EEA83FC2-E25A-F82B-0466-5507A378FC10}" dt="2026-01-05T11:30:08.766" v="137" actId="20577"/>
          <ac:spMkLst>
            <pc:docMk/>
            <pc:sldMk cId="2918850186" sldId="314"/>
            <ac:spMk id="16" creationId="{431F5C90-1DCB-30BE-67C8-68DEA35FC2BC}"/>
          </ac:spMkLst>
        </pc:spChg>
      </pc:sldChg>
      <pc:sldChg chg="modSp">
        <pc:chgData name="Dimitrios Mentis" userId="S::dimitrios.mentis.5@wri.org::7d8dbe01-18cf-4f50-88d7-705f50a3f0a3" providerId="AD" clId="Web-{EEA83FC2-E25A-F82B-0466-5507A378FC10}" dt="2026-01-05T11:26:55.024" v="126" actId="20577"/>
        <pc:sldMkLst>
          <pc:docMk/>
          <pc:sldMk cId="987440688" sldId="317"/>
        </pc:sldMkLst>
        <pc:spChg chg="mod">
          <ac:chgData name="Dimitrios Mentis" userId="S::dimitrios.mentis.5@wri.org::7d8dbe01-18cf-4f50-88d7-705f50a3f0a3" providerId="AD" clId="Web-{EEA83FC2-E25A-F82B-0466-5507A378FC10}" dt="2026-01-05T11:26:55.024" v="126" actId="20577"/>
          <ac:spMkLst>
            <pc:docMk/>
            <pc:sldMk cId="987440688" sldId="317"/>
            <ac:spMk id="15" creationId="{3CCE9380-BC84-4979-D36F-C697FAB2DD68}"/>
          </ac:spMkLst>
        </pc:spChg>
      </pc:sldChg>
      <pc:sldChg chg="modSp">
        <pc:chgData name="Dimitrios Mentis" userId="S::dimitrios.mentis.5@wri.org::7d8dbe01-18cf-4f50-88d7-705f50a3f0a3" providerId="AD" clId="Web-{EEA83FC2-E25A-F82B-0466-5507A378FC10}" dt="2026-01-05T11:27:44.526" v="130" actId="20577"/>
        <pc:sldMkLst>
          <pc:docMk/>
          <pc:sldMk cId="1247439737" sldId="319"/>
        </pc:sldMkLst>
        <pc:spChg chg="mod">
          <ac:chgData name="Dimitrios Mentis" userId="S::dimitrios.mentis.5@wri.org::7d8dbe01-18cf-4f50-88d7-705f50a3f0a3" providerId="AD" clId="Web-{EEA83FC2-E25A-F82B-0466-5507A378FC10}" dt="2026-01-05T11:27:44.526" v="130" actId="20577"/>
          <ac:spMkLst>
            <pc:docMk/>
            <pc:sldMk cId="1247439737" sldId="319"/>
            <ac:spMk id="15" creationId="{3CCE9380-BC84-4979-D36F-C697FAB2DD68}"/>
          </ac:spMkLst>
        </pc:spChg>
      </pc:sldChg>
      <pc:sldChg chg="modSp">
        <pc:chgData name="Dimitrios Mentis" userId="S::dimitrios.mentis.5@wri.org::7d8dbe01-18cf-4f50-88d7-705f50a3f0a3" providerId="AD" clId="Web-{EEA83FC2-E25A-F82B-0466-5507A378FC10}" dt="2026-01-05T11:22:36.724" v="96" actId="14100"/>
        <pc:sldMkLst>
          <pc:docMk/>
          <pc:sldMk cId="1688170661" sldId="504"/>
        </pc:sldMkLst>
        <pc:spChg chg="mod">
          <ac:chgData name="Dimitrios Mentis" userId="S::dimitrios.mentis.5@wri.org::7d8dbe01-18cf-4f50-88d7-705f50a3f0a3" providerId="AD" clId="Web-{EEA83FC2-E25A-F82B-0466-5507A378FC10}" dt="2026-01-05T11:22:36.724" v="96" actId="14100"/>
          <ac:spMkLst>
            <pc:docMk/>
            <pc:sldMk cId="1688170661" sldId="504"/>
            <ac:spMk id="15" creationId="{3CCE9380-BC84-4979-D36F-C697FAB2DD68}"/>
          </ac:spMkLst>
        </pc:spChg>
      </pc:sldChg>
      <pc:sldChg chg="modSp">
        <pc:chgData name="Dimitrios Mentis" userId="S::dimitrios.mentis.5@wri.org::7d8dbe01-18cf-4f50-88d7-705f50a3f0a3" providerId="AD" clId="Web-{EEA83FC2-E25A-F82B-0466-5507A378FC10}" dt="2026-01-05T11:28:59.701" v="132" actId="20577"/>
        <pc:sldMkLst>
          <pc:docMk/>
          <pc:sldMk cId="3667205762" sldId="954"/>
        </pc:sldMkLst>
        <pc:spChg chg="mod">
          <ac:chgData name="Dimitrios Mentis" userId="S::dimitrios.mentis.5@wri.org::7d8dbe01-18cf-4f50-88d7-705f50a3f0a3" providerId="AD" clId="Web-{EEA83FC2-E25A-F82B-0466-5507A378FC10}" dt="2026-01-05T11:28:59.701" v="132" actId="20577"/>
          <ac:spMkLst>
            <pc:docMk/>
            <pc:sldMk cId="3667205762" sldId="954"/>
            <ac:spMk id="12" creationId="{8EFAE974-F97B-4F51-83B2-3F9167F6FEA4}"/>
          </ac:spMkLst>
        </pc:spChg>
      </pc:sldChg>
    </pc:docChg>
  </pc:docChgLst>
  <pc:docChgLst>
    <pc:chgData name="Alemayehu Woldeamanuel" userId="S::alemayehu.agizew@wri.org::29d2db0c-a888-4ede-9837-5755a0962163" providerId="AD" clId="Web-{BF29349F-9A0E-39E5-3115-7F9D24B4760D}"/>
    <pc:docChg chg="mod addSld modSld">
      <pc:chgData name="Alemayehu Woldeamanuel" userId="S::alemayehu.agizew@wri.org::29d2db0c-a888-4ede-9837-5755a0962163" providerId="AD" clId="Web-{BF29349F-9A0E-39E5-3115-7F9D24B4760D}" dt="2026-01-15T06:58:22.504" v="227"/>
      <pc:docMkLst>
        <pc:docMk/>
      </pc:docMkLst>
      <pc:sldChg chg="modSp">
        <pc:chgData name="Alemayehu Woldeamanuel" userId="S::alemayehu.agizew@wri.org::29d2db0c-a888-4ede-9837-5755a0962163" providerId="AD" clId="Web-{BF29349F-9A0E-39E5-3115-7F9D24B4760D}" dt="2026-01-15T06:50:48.040" v="186" actId="20577"/>
        <pc:sldMkLst>
          <pc:docMk/>
          <pc:sldMk cId="169286684" sldId="269"/>
        </pc:sldMkLst>
        <pc:spChg chg="mod">
          <ac:chgData name="Alemayehu Woldeamanuel" userId="S::alemayehu.agizew@wri.org::29d2db0c-a888-4ede-9837-5755a0962163" providerId="AD" clId="Web-{BF29349F-9A0E-39E5-3115-7F9D24B4760D}" dt="2026-01-15T06:50:48.040" v="186" actId="20577"/>
          <ac:spMkLst>
            <pc:docMk/>
            <pc:sldMk cId="169286684" sldId="269"/>
            <ac:spMk id="4" creationId="{49F2405F-B3F7-809D-3B34-7B64C756CBE3}"/>
          </ac:spMkLst>
        </pc:spChg>
      </pc:sldChg>
      <pc:sldChg chg="addSp delSp modSp">
        <pc:chgData name="Alemayehu Woldeamanuel" userId="S::alemayehu.agizew@wri.org::29d2db0c-a888-4ede-9837-5755a0962163" providerId="AD" clId="Web-{BF29349F-9A0E-39E5-3115-7F9D24B4760D}" dt="2026-01-15T06:26:47.353" v="43" actId="1076"/>
        <pc:sldMkLst>
          <pc:docMk/>
          <pc:sldMk cId="379639163" sldId="307"/>
        </pc:sldMkLst>
        <pc:spChg chg="mod">
          <ac:chgData name="Alemayehu Woldeamanuel" userId="S::alemayehu.agizew@wri.org::29d2db0c-a888-4ede-9837-5755a0962163" providerId="AD" clId="Web-{BF29349F-9A0E-39E5-3115-7F9D24B4760D}" dt="2026-01-15T06:26:39.915" v="41" actId="1076"/>
          <ac:spMkLst>
            <pc:docMk/>
            <pc:sldMk cId="379639163" sldId="307"/>
            <ac:spMk id="15" creationId="{3CCE9380-BC84-4979-D36F-C697FAB2DD68}"/>
          </ac:spMkLst>
        </pc:spChg>
        <pc:spChg chg="mod">
          <ac:chgData name="Alemayehu Woldeamanuel" userId="S::alemayehu.agizew@wri.org::29d2db0c-a888-4ede-9837-5755a0962163" providerId="AD" clId="Web-{BF29349F-9A0E-39E5-3115-7F9D24B4760D}" dt="2026-01-15T06:26:31.243" v="40" actId="14100"/>
          <ac:spMkLst>
            <pc:docMk/>
            <pc:sldMk cId="379639163" sldId="307"/>
            <ac:spMk id="16" creationId="{431F5C90-1DCB-30BE-67C8-68DEA35FC2BC}"/>
          </ac:spMkLst>
        </pc:spChg>
        <pc:picChg chg="del">
          <ac:chgData name="Alemayehu Woldeamanuel" userId="S::alemayehu.agizew@wri.org::29d2db0c-a888-4ede-9837-5755a0962163" providerId="AD" clId="Web-{BF29349F-9A0E-39E5-3115-7F9D24B4760D}" dt="2026-01-15T06:26:09.164" v="35"/>
          <ac:picMkLst>
            <pc:docMk/>
            <pc:sldMk cId="379639163" sldId="307"/>
            <ac:picMk id="2" creationId="{546F39E7-F19D-3383-5DA6-744DF28CCB5F}"/>
          </ac:picMkLst>
        </pc:picChg>
        <pc:picChg chg="add mod">
          <ac:chgData name="Alemayehu Woldeamanuel" userId="S::alemayehu.agizew@wri.org::29d2db0c-a888-4ede-9837-5755a0962163" providerId="AD" clId="Web-{BF29349F-9A0E-39E5-3115-7F9D24B4760D}" dt="2026-01-15T06:26:47.353" v="43" actId="1076"/>
          <ac:picMkLst>
            <pc:docMk/>
            <pc:sldMk cId="379639163" sldId="307"/>
            <ac:picMk id="3" creationId="{953D794C-0CD6-6758-3F5F-F03A14A94E97}"/>
          </ac:picMkLst>
        </pc:picChg>
      </pc:sldChg>
      <pc:sldChg chg="addSp delSp modSp">
        <pc:chgData name="Alemayehu Woldeamanuel" userId="S::alemayehu.agizew@wri.org::29d2db0c-a888-4ede-9837-5755a0962163" providerId="AD" clId="Web-{BF29349F-9A0E-39E5-3115-7F9D24B4760D}" dt="2026-01-15T06:28:53.967" v="53" actId="1076"/>
        <pc:sldMkLst>
          <pc:docMk/>
          <pc:sldMk cId="2036776934" sldId="308"/>
        </pc:sldMkLst>
        <pc:spChg chg="mod">
          <ac:chgData name="Alemayehu Woldeamanuel" userId="S::alemayehu.agizew@wri.org::29d2db0c-a888-4ede-9837-5755a0962163" providerId="AD" clId="Web-{BF29349F-9A0E-39E5-3115-7F9D24B4760D}" dt="2026-01-15T06:28:53.967" v="53" actId="1076"/>
          <ac:spMkLst>
            <pc:docMk/>
            <pc:sldMk cId="2036776934" sldId="308"/>
            <ac:spMk id="15" creationId="{3CCE9380-BC84-4979-D36F-C697FAB2DD68}"/>
          </ac:spMkLst>
        </pc:spChg>
        <pc:spChg chg="mod">
          <ac:chgData name="Alemayehu Woldeamanuel" userId="S::alemayehu.agizew@wri.org::29d2db0c-a888-4ede-9837-5755a0962163" providerId="AD" clId="Web-{BF29349F-9A0E-39E5-3115-7F9D24B4760D}" dt="2026-01-15T06:28:50.857" v="52" actId="14100"/>
          <ac:spMkLst>
            <pc:docMk/>
            <pc:sldMk cId="2036776934" sldId="308"/>
            <ac:spMk id="16" creationId="{431F5C90-1DCB-30BE-67C8-68DEA35FC2BC}"/>
          </ac:spMkLst>
        </pc:spChg>
        <pc:picChg chg="del">
          <ac:chgData name="Alemayehu Woldeamanuel" userId="S::alemayehu.agizew@wri.org::29d2db0c-a888-4ede-9837-5755a0962163" providerId="AD" clId="Web-{BF29349F-9A0E-39E5-3115-7F9D24B4760D}" dt="2026-01-15T06:28:19.044" v="44"/>
          <ac:picMkLst>
            <pc:docMk/>
            <pc:sldMk cId="2036776934" sldId="308"/>
            <ac:picMk id="2" creationId="{E8F0636C-4765-5D87-81C1-1754A0EC3371}"/>
          </ac:picMkLst>
        </pc:picChg>
        <pc:picChg chg="add mod">
          <ac:chgData name="Alemayehu Woldeamanuel" userId="S::alemayehu.agizew@wri.org::29d2db0c-a888-4ede-9837-5755a0962163" providerId="AD" clId="Web-{BF29349F-9A0E-39E5-3115-7F9D24B4760D}" dt="2026-01-15T06:28:36.810" v="49" actId="14100"/>
          <ac:picMkLst>
            <pc:docMk/>
            <pc:sldMk cId="2036776934" sldId="308"/>
            <ac:picMk id="3" creationId="{7AC07CFB-B5EC-BE47-B12C-6BC2755A1723}"/>
          </ac:picMkLst>
        </pc:picChg>
      </pc:sldChg>
      <pc:sldChg chg="addSp delSp modSp">
        <pc:chgData name="Alemayehu Woldeamanuel" userId="S::alemayehu.agizew@wri.org::29d2db0c-a888-4ede-9837-5755a0962163" providerId="AD" clId="Web-{BF29349F-9A0E-39E5-3115-7F9D24B4760D}" dt="2026-01-15T06:30:35.970" v="60" actId="1076"/>
        <pc:sldMkLst>
          <pc:docMk/>
          <pc:sldMk cId="473529035" sldId="309"/>
        </pc:sldMkLst>
        <pc:spChg chg="mod">
          <ac:chgData name="Alemayehu Woldeamanuel" userId="S::alemayehu.agizew@wri.org::29d2db0c-a888-4ede-9837-5755a0962163" providerId="AD" clId="Web-{BF29349F-9A0E-39E5-3115-7F9D24B4760D}" dt="2026-01-15T06:30:35.970" v="60" actId="1076"/>
          <ac:spMkLst>
            <pc:docMk/>
            <pc:sldMk cId="473529035" sldId="309"/>
            <ac:spMk id="15" creationId="{3CCE9380-BC84-4979-D36F-C697FAB2DD68}"/>
          </ac:spMkLst>
        </pc:spChg>
        <pc:spChg chg="mod">
          <ac:chgData name="Alemayehu Woldeamanuel" userId="S::alemayehu.agizew@wri.org::29d2db0c-a888-4ede-9837-5755a0962163" providerId="AD" clId="Web-{BF29349F-9A0E-39E5-3115-7F9D24B4760D}" dt="2026-01-15T06:30:28.798" v="59" actId="14100"/>
          <ac:spMkLst>
            <pc:docMk/>
            <pc:sldMk cId="473529035" sldId="309"/>
            <ac:spMk id="16" creationId="{431F5C90-1DCB-30BE-67C8-68DEA35FC2BC}"/>
          </ac:spMkLst>
        </pc:spChg>
        <pc:picChg chg="del">
          <ac:chgData name="Alemayehu Woldeamanuel" userId="S::alemayehu.agizew@wri.org::29d2db0c-a888-4ede-9837-5755a0962163" providerId="AD" clId="Web-{BF29349F-9A0E-39E5-3115-7F9D24B4760D}" dt="2026-01-15T06:30:06.047" v="54"/>
          <ac:picMkLst>
            <pc:docMk/>
            <pc:sldMk cId="473529035" sldId="309"/>
            <ac:picMk id="2" creationId="{583F6AB7-9E83-0B1B-33DF-A52643F81EDE}"/>
          </ac:picMkLst>
        </pc:picChg>
        <pc:picChg chg="add mod">
          <ac:chgData name="Alemayehu Woldeamanuel" userId="S::alemayehu.agizew@wri.org::29d2db0c-a888-4ede-9837-5755a0962163" providerId="AD" clId="Web-{BF29349F-9A0E-39E5-3115-7F9D24B4760D}" dt="2026-01-15T06:30:17.672" v="57" actId="1076"/>
          <ac:picMkLst>
            <pc:docMk/>
            <pc:sldMk cId="473529035" sldId="309"/>
            <ac:picMk id="3" creationId="{6E477E58-E9DC-146F-C055-F077261A6FA1}"/>
          </ac:picMkLst>
        </pc:picChg>
      </pc:sldChg>
      <pc:sldChg chg="addSp delSp modSp">
        <pc:chgData name="Alemayehu Woldeamanuel" userId="S::alemayehu.agizew@wri.org::29d2db0c-a888-4ede-9837-5755a0962163" providerId="AD" clId="Web-{BF29349F-9A0E-39E5-3115-7F9D24B4760D}" dt="2026-01-15T06:32:42.613" v="70" actId="1076"/>
        <pc:sldMkLst>
          <pc:docMk/>
          <pc:sldMk cId="3074161744" sldId="310"/>
        </pc:sldMkLst>
        <pc:spChg chg="mod">
          <ac:chgData name="Alemayehu Woldeamanuel" userId="S::alemayehu.agizew@wri.org::29d2db0c-a888-4ede-9837-5755a0962163" providerId="AD" clId="Web-{BF29349F-9A0E-39E5-3115-7F9D24B4760D}" dt="2026-01-15T06:32:42.613" v="70" actId="1076"/>
          <ac:spMkLst>
            <pc:docMk/>
            <pc:sldMk cId="3074161744" sldId="310"/>
            <ac:spMk id="15" creationId="{3CCE9380-BC84-4979-D36F-C697FAB2DD68}"/>
          </ac:spMkLst>
        </pc:spChg>
        <pc:spChg chg="mod">
          <ac:chgData name="Alemayehu Woldeamanuel" userId="S::alemayehu.agizew@wri.org::29d2db0c-a888-4ede-9837-5755a0962163" providerId="AD" clId="Web-{BF29349F-9A0E-39E5-3115-7F9D24B4760D}" dt="2026-01-15T06:32:28.300" v="65" actId="14100"/>
          <ac:spMkLst>
            <pc:docMk/>
            <pc:sldMk cId="3074161744" sldId="310"/>
            <ac:spMk id="16" creationId="{431F5C90-1DCB-30BE-67C8-68DEA35FC2BC}"/>
          </ac:spMkLst>
        </pc:spChg>
        <pc:picChg chg="add mod">
          <ac:chgData name="Alemayehu Woldeamanuel" userId="S::alemayehu.agizew@wri.org::29d2db0c-a888-4ede-9837-5755a0962163" providerId="AD" clId="Web-{BF29349F-9A0E-39E5-3115-7F9D24B4760D}" dt="2026-01-15T06:32:23.472" v="64" actId="1076"/>
          <ac:picMkLst>
            <pc:docMk/>
            <pc:sldMk cId="3074161744" sldId="310"/>
            <ac:picMk id="3" creationId="{2D5E19E2-6170-C932-03E5-C00E5A09A769}"/>
          </ac:picMkLst>
        </pc:picChg>
        <pc:picChg chg="del">
          <ac:chgData name="Alemayehu Woldeamanuel" userId="S::alemayehu.agizew@wri.org::29d2db0c-a888-4ede-9837-5755a0962163" providerId="AD" clId="Web-{BF29349F-9A0E-39E5-3115-7F9D24B4760D}" dt="2026-01-15T06:32:12.893" v="61"/>
          <ac:picMkLst>
            <pc:docMk/>
            <pc:sldMk cId="3074161744" sldId="310"/>
            <ac:picMk id="4" creationId="{D1E9EBF7-C944-9538-F550-60A79A751B17}"/>
          </ac:picMkLst>
        </pc:picChg>
      </pc:sldChg>
      <pc:sldChg chg="modSp">
        <pc:chgData name="Alemayehu Woldeamanuel" userId="S::alemayehu.agizew@wri.org::29d2db0c-a888-4ede-9837-5755a0962163" providerId="AD" clId="Web-{BF29349F-9A0E-39E5-3115-7F9D24B4760D}" dt="2026-01-15T06:49:08.535" v="162" actId="1076"/>
        <pc:sldMkLst>
          <pc:docMk/>
          <pc:sldMk cId="2259362681" sldId="325"/>
        </pc:sldMkLst>
        <pc:spChg chg="mod">
          <ac:chgData name="Alemayehu Woldeamanuel" userId="S::alemayehu.agizew@wri.org::29d2db0c-a888-4ede-9837-5755a0962163" providerId="AD" clId="Web-{BF29349F-9A0E-39E5-3115-7F9D24B4760D}" dt="2026-01-15T06:49:08.535" v="162" actId="1076"/>
          <ac:spMkLst>
            <pc:docMk/>
            <pc:sldMk cId="2259362681" sldId="325"/>
            <ac:spMk id="2" creationId="{00000000-0000-0000-0000-000000000000}"/>
          </ac:spMkLst>
        </pc:spChg>
      </pc:sldChg>
      <pc:sldChg chg="addSp modSp">
        <pc:chgData name="Alemayehu Woldeamanuel" userId="S::alemayehu.agizew@wri.org::29d2db0c-a888-4ede-9837-5755a0962163" providerId="AD" clId="Web-{BF29349F-9A0E-39E5-3115-7F9D24B4760D}" dt="2026-01-15T06:57:21.175" v="221" actId="20577"/>
        <pc:sldMkLst>
          <pc:docMk/>
          <pc:sldMk cId="2467064506" sldId="441"/>
        </pc:sldMkLst>
        <pc:spChg chg="add mod">
          <ac:chgData name="Alemayehu Woldeamanuel" userId="S::alemayehu.agizew@wri.org::29d2db0c-a888-4ede-9837-5755a0962163" providerId="AD" clId="Web-{BF29349F-9A0E-39E5-3115-7F9D24B4760D}" dt="2026-01-15T06:57:21.175" v="221" actId="20577"/>
          <ac:spMkLst>
            <pc:docMk/>
            <pc:sldMk cId="2467064506" sldId="441"/>
            <ac:spMk id="10" creationId="{B063A8FD-389B-5912-3B5E-9A40461AF7CD}"/>
          </ac:spMkLst>
        </pc:spChg>
      </pc:sldChg>
      <pc:sldChg chg="addSp modSp">
        <pc:chgData name="Alemayehu Woldeamanuel" userId="S::alemayehu.agizew@wri.org::29d2db0c-a888-4ede-9837-5755a0962163" providerId="AD" clId="Web-{BF29349F-9A0E-39E5-3115-7F9D24B4760D}" dt="2026-01-15T06:57:35.300" v="225" actId="20577"/>
        <pc:sldMkLst>
          <pc:docMk/>
          <pc:sldMk cId="377593475" sldId="443"/>
        </pc:sldMkLst>
        <pc:spChg chg="add mod">
          <ac:chgData name="Alemayehu Woldeamanuel" userId="S::alemayehu.agizew@wri.org::29d2db0c-a888-4ede-9837-5755a0962163" providerId="AD" clId="Web-{BF29349F-9A0E-39E5-3115-7F9D24B4760D}" dt="2026-01-15T06:57:35.300" v="225" actId="20577"/>
          <ac:spMkLst>
            <pc:docMk/>
            <pc:sldMk cId="377593475" sldId="443"/>
            <ac:spMk id="4" creationId="{1A3DAFFE-4C5C-7E91-A37B-4FD926237A16}"/>
          </ac:spMkLst>
        </pc:spChg>
      </pc:sldChg>
      <pc:sldChg chg="addSp modSp">
        <pc:chgData name="Alemayehu Woldeamanuel" userId="S::alemayehu.agizew@wri.org::29d2db0c-a888-4ede-9837-5755a0962163" providerId="AD" clId="Web-{BF29349F-9A0E-39E5-3115-7F9D24B4760D}" dt="2026-01-15T06:57:28.050" v="223" actId="20577"/>
        <pc:sldMkLst>
          <pc:docMk/>
          <pc:sldMk cId="4235702939" sldId="445"/>
        </pc:sldMkLst>
        <pc:spChg chg="add mod">
          <ac:chgData name="Alemayehu Woldeamanuel" userId="S::alemayehu.agizew@wri.org::29d2db0c-a888-4ede-9837-5755a0962163" providerId="AD" clId="Web-{BF29349F-9A0E-39E5-3115-7F9D24B4760D}" dt="2026-01-15T06:57:28.050" v="223" actId="20577"/>
          <ac:spMkLst>
            <pc:docMk/>
            <pc:sldMk cId="4235702939" sldId="445"/>
            <ac:spMk id="5" creationId="{71974A3B-E5D4-A35B-9923-5B2DF008FBB2}"/>
          </ac:spMkLst>
        </pc:spChg>
      </pc:sldChg>
      <pc:sldChg chg="delSp modSp">
        <pc:chgData name="Alemayehu Woldeamanuel" userId="S::alemayehu.agizew@wri.org::29d2db0c-a888-4ede-9837-5755a0962163" providerId="AD" clId="Web-{BF29349F-9A0E-39E5-3115-7F9D24B4760D}" dt="2026-01-15T06:21:12.976" v="26" actId="1076"/>
        <pc:sldMkLst>
          <pc:docMk/>
          <pc:sldMk cId="439729351" sldId="453"/>
        </pc:sldMkLst>
        <pc:spChg chg="mod">
          <ac:chgData name="Alemayehu Woldeamanuel" userId="S::alemayehu.agizew@wri.org::29d2db0c-a888-4ede-9837-5755a0962163" providerId="AD" clId="Web-{BF29349F-9A0E-39E5-3115-7F9D24B4760D}" dt="2026-01-15T06:20:59.804" v="22" actId="1076"/>
          <ac:spMkLst>
            <pc:docMk/>
            <pc:sldMk cId="439729351" sldId="453"/>
            <ac:spMk id="4" creationId="{60FFE15E-0C25-512B-C394-9EC8C0A8B6BA}"/>
          </ac:spMkLst>
        </pc:spChg>
        <pc:picChg chg="del mod">
          <ac:chgData name="Alemayehu Woldeamanuel" userId="S::alemayehu.agizew@wri.org::29d2db0c-a888-4ede-9837-5755a0962163" providerId="AD" clId="Web-{BF29349F-9A0E-39E5-3115-7F9D24B4760D}" dt="2026-01-15T06:20:16.491" v="15"/>
          <ac:picMkLst>
            <pc:docMk/>
            <pc:sldMk cId="439729351" sldId="453"/>
            <ac:picMk id="2" creationId="{1AAB8819-7A24-3A1A-345C-488C4916AAD3}"/>
          </ac:picMkLst>
        </pc:picChg>
        <pc:picChg chg="mod">
          <ac:chgData name="Alemayehu Woldeamanuel" userId="S::alemayehu.agizew@wri.org::29d2db0c-a888-4ede-9837-5755a0962163" providerId="AD" clId="Web-{BF29349F-9A0E-39E5-3115-7F9D24B4760D}" dt="2026-01-15T06:21:12.976" v="26" actId="1076"/>
          <ac:picMkLst>
            <pc:docMk/>
            <pc:sldMk cId="439729351" sldId="453"/>
            <ac:picMk id="7" creationId="{034C3092-5F59-DB07-517F-9A95CF0D417B}"/>
          </ac:picMkLst>
        </pc:picChg>
      </pc:sldChg>
      <pc:sldChg chg="delSp modSp">
        <pc:chgData name="Alemayehu Woldeamanuel" userId="S::alemayehu.agizew@wri.org::29d2db0c-a888-4ede-9837-5755a0962163" providerId="AD" clId="Web-{BF29349F-9A0E-39E5-3115-7F9D24B4760D}" dt="2026-01-15T06:58:18.441" v="226"/>
        <pc:sldMkLst>
          <pc:docMk/>
          <pc:sldMk cId="678541368" sldId="503"/>
        </pc:sldMkLst>
        <pc:spChg chg="del">
          <ac:chgData name="Alemayehu Woldeamanuel" userId="S::alemayehu.agizew@wri.org::29d2db0c-a888-4ede-9837-5755a0962163" providerId="AD" clId="Web-{BF29349F-9A0E-39E5-3115-7F9D24B4760D}" dt="2026-01-15T06:58:18.441" v="226"/>
          <ac:spMkLst>
            <pc:docMk/>
            <pc:sldMk cId="678541368" sldId="503"/>
            <ac:spMk id="2" creationId="{00000000-0000-0000-0000-000000000000}"/>
          </ac:spMkLst>
        </pc:spChg>
        <pc:spChg chg="mod">
          <ac:chgData name="Alemayehu Woldeamanuel" userId="S::alemayehu.agizew@wri.org::29d2db0c-a888-4ede-9837-5755a0962163" providerId="AD" clId="Web-{BF29349F-9A0E-39E5-3115-7F9D24B4760D}" dt="2026-01-15T06:51:23.526" v="192" actId="1076"/>
          <ac:spMkLst>
            <pc:docMk/>
            <pc:sldMk cId="678541368" sldId="503"/>
            <ac:spMk id="3" creationId="{D0E153B5-11D6-E3CF-10F8-C9D33DC9F1E7}"/>
          </ac:spMkLst>
        </pc:spChg>
        <pc:spChg chg="mod">
          <ac:chgData name="Alemayehu Woldeamanuel" userId="S::alemayehu.agizew@wri.org::29d2db0c-a888-4ede-9837-5755a0962163" providerId="AD" clId="Web-{BF29349F-9A0E-39E5-3115-7F9D24B4760D}" dt="2026-01-15T06:51:16.494" v="191" actId="1076"/>
          <ac:spMkLst>
            <pc:docMk/>
            <pc:sldMk cId="678541368" sldId="503"/>
            <ac:spMk id="16" creationId="{431F5C90-1DCB-30BE-67C8-68DEA35FC2BC}"/>
          </ac:spMkLst>
        </pc:spChg>
      </pc:sldChg>
      <pc:sldChg chg="delSp modSp">
        <pc:chgData name="Alemayehu Woldeamanuel" userId="S::alemayehu.agizew@wri.org::29d2db0c-a888-4ede-9837-5755a0962163" providerId="AD" clId="Web-{BF29349F-9A0E-39E5-3115-7F9D24B4760D}" dt="2026-01-15T06:58:22.504" v="227"/>
        <pc:sldMkLst>
          <pc:docMk/>
          <pc:sldMk cId="1688170661" sldId="504"/>
        </pc:sldMkLst>
        <pc:spChg chg="del">
          <ac:chgData name="Alemayehu Woldeamanuel" userId="S::alemayehu.agizew@wri.org::29d2db0c-a888-4ede-9837-5755a0962163" providerId="AD" clId="Web-{BF29349F-9A0E-39E5-3115-7F9D24B4760D}" dt="2026-01-15T06:58:22.504" v="227"/>
          <ac:spMkLst>
            <pc:docMk/>
            <pc:sldMk cId="1688170661" sldId="504"/>
            <ac:spMk id="2" creationId="{6575BD61-8FA0-4464-051E-0C0488907E6E}"/>
          </ac:spMkLst>
        </pc:spChg>
        <pc:spChg chg="mod">
          <ac:chgData name="Alemayehu Woldeamanuel" userId="S::alemayehu.agizew@wri.org::29d2db0c-a888-4ede-9837-5755a0962163" providerId="AD" clId="Web-{BF29349F-9A0E-39E5-3115-7F9D24B4760D}" dt="2026-01-15T06:18:28.255" v="11" actId="1076"/>
          <ac:spMkLst>
            <pc:docMk/>
            <pc:sldMk cId="1688170661" sldId="504"/>
            <ac:spMk id="15" creationId="{3CCE9380-BC84-4979-D36F-C697FAB2DD68}"/>
          </ac:spMkLst>
        </pc:spChg>
        <pc:picChg chg="mod">
          <ac:chgData name="Alemayehu Woldeamanuel" userId="S::alemayehu.agizew@wri.org::29d2db0c-a888-4ede-9837-5755a0962163" providerId="AD" clId="Web-{BF29349F-9A0E-39E5-3115-7F9D24B4760D}" dt="2026-01-15T06:18:05.130" v="1" actId="1076"/>
          <ac:picMkLst>
            <pc:docMk/>
            <pc:sldMk cId="1688170661" sldId="504"/>
            <ac:picMk id="4" creationId="{8BD4E46A-77CC-505D-3E87-F5E7F091B9A7}"/>
          </ac:picMkLst>
        </pc:picChg>
      </pc:sldChg>
      <pc:sldChg chg="modSp">
        <pc:chgData name="Alemayehu Woldeamanuel" userId="S::alemayehu.agizew@wri.org::29d2db0c-a888-4ede-9837-5755a0962163" providerId="AD" clId="Web-{BF29349F-9A0E-39E5-3115-7F9D24B4760D}" dt="2026-01-15T06:23:31.436" v="34" actId="14100"/>
        <pc:sldMkLst>
          <pc:docMk/>
          <pc:sldMk cId="3667205762" sldId="954"/>
        </pc:sldMkLst>
        <pc:spChg chg="mod">
          <ac:chgData name="Alemayehu Woldeamanuel" userId="S::alemayehu.agizew@wri.org::29d2db0c-a888-4ede-9837-5755a0962163" providerId="AD" clId="Web-{BF29349F-9A0E-39E5-3115-7F9D24B4760D}" dt="2026-01-15T06:23:31.436" v="34" actId="14100"/>
          <ac:spMkLst>
            <pc:docMk/>
            <pc:sldMk cId="3667205762" sldId="954"/>
            <ac:spMk id="12" creationId="{8EFAE974-F97B-4F51-83B2-3F9167F6FEA4}"/>
          </ac:spMkLst>
        </pc:spChg>
      </pc:sldChg>
      <pc:sldChg chg="modSp add">
        <pc:chgData name="Alemayehu Woldeamanuel" userId="S::alemayehu.agizew@wri.org::29d2db0c-a888-4ede-9837-5755a0962163" providerId="AD" clId="Web-{BF29349F-9A0E-39E5-3115-7F9D24B4760D}" dt="2026-01-15T06:54:02.702" v="201" actId="20577"/>
        <pc:sldMkLst>
          <pc:docMk/>
          <pc:sldMk cId="975464548" sldId="955"/>
        </pc:sldMkLst>
        <pc:spChg chg="mod">
          <ac:chgData name="Alemayehu Woldeamanuel" userId="S::alemayehu.agizew@wri.org::29d2db0c-a888-4ede-9837-5755a0962163" providerId="AD" clId="Web-{BF29349F-9A0E-39E5-3115-7F9D24B4760D}" dt="2026-01-15T06:54:02.702" v="201" actId="20577"/>
          <ac:spMkLst>
            <pc:docMk/>
            <pc:sldMk cId="975464548" sldId="955"/>
            <ac:spMk id="2" creationId="{40E2B8A0-A622-8E35-C997-28C2C26029B0}"/>
          </ac:spMkLst>
        </pc:spChg>
        <pc:spChg chg="mod">
          <ac:chgData name="Alemayehu Woldeamanuel" userId="S::alemayehu.agizew@wri.org::29d2db0c-a888-4ede-9837-5755a0962163" providerId="AD" clId="Web-{BF29349F-9A0E-39E5-3115-7F9D24B4760D}" dt="2026-01-15T06:35:12.037" v="74" actId="20577"/>
          <ac:spMkLst>
            <pc:docMk/>
            <pc:sldMk cId="975464548" sldId="955"/>
            <ac:spMk id="11" creationId="{711A6164-F1D4-5FDD-41B3-BA86042A26A0}"/>
          </ac:spMkLst>
        </pc:spChg>
      </pc:sldChg>
      <pc:sldMasterChg chg="addSldLayout">
        <pc:chgData name="Alemayehu Woldeamanuel" userId="S::alemayehu.agizew@wri.org::29d2db0c-a888-4ede-9837-5755a0962163" providerId="AD" clId="Web-{BF29349F-9A0E-39E5-3115-7F9D24B4760D}" dt="2026-01-15T06:35:00.271" v="71"/>
        <pc:sldMasterMkLst>
          <pc:docMk/>
          <pc:sldMasterMk cId="2448634949" sldId="2147483669"/>
        </pc:sldMasterMkLst>
        <pc:sldLayoutChg chg="add">
          <pc:chgData name="Alemayehu Woldeamanuel" userId="S::alemayehu.agizew@wri.org::29d2db0c-a888-4ede-9837-5755a0962163" providerId="AD" clId="Web-{BF29349F-9A0E-39E5-3115-7F9D24B4760D}" dt="2026-01-15T06:35:00.271" v="71"/>
          <pc:sldLayoutMkLst>
            <pc:docMk/>
            <pc:sldMasterMk cId="2448634949" sldId="2147483669"/>
            <pc:sldLayoutMk cId="3381348138" sldId="2147483687"/>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E894A0-58DC-4CDC-880A-F7511565B372}" type="datetimeFigureOut">
              <a:rPr lang="en-US" smtClean="0"/>
              <a:t>1/16/2026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03F51D-777E-43A8-9878-C547B1FA9981}" type="slidenum">
              <a:rPr lang="en-US" smtClean="0"/>
              <a:t>‹#›</a:t>
            </a:fld>
            <a:endParaRPr lang="en-US"/>
          </a:p>
        </p:txBody>
      </p:sp>
    </p:spTree>
    <p:extLst>
      <p:ext uri="{BB962C8B-B14F-4D97-AF65-F5344CB8AC3E}">
        <p14:creationId xmlns:p14="http://schemas.microsoft.com/office/powerpoint/2010/main" val="2570509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License:</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This work is licensed under the Creative Commons Attribution 4.0 International License (CC BY 4.0). To view a copy of this license, visit </a:t>
            </a:r>
            <a:r>
              <a:rPr lang="en-GB" sz="1200" u="sng" kern="1200" dirty="0">
                <a:solidFill>
                  <a:schemeClr val="tx1"/>
                </a:solidFill>
                <a:effectLst/>
                <a:latin typeface="+mn-lt"/>
                <a:ea typeface="+mn-ea"/>
                <a:cs typeface="+mn-cs"/>
                <a:hlinkClick r:id="rId3"/>
              </a:rPr>
              <a:t>https://creativecommons.org/licenses/by/4.0/</a:t>
            </a:r>
            <a:r>
              <a:rPr lang="en-GB"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Attribution:</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Please cite as: </a:t>
            </a:r>
            <a:r>
              <a:rPr lang="en-US" sz="1200" kern="1200" dirty="0">
                <a:solidFill>
                  <a:schemeClr val="tx1"/>
                </a:solidFill>
                <a:effectLst/>
                <a:latin typeface="+mn-lt"/>
                <a:ea typeface="+mn-ea"/>
                <a:cs typeface="+mn-cs"/>
              </a:rPr>
              <a:t>Woldeamanuel, A. A., Khalid, A., Anand, S., Sahar, T., Saklani, A., Sinclair-Lecaros, S., Mentis, D., Ronoh, D., &amp; Stockman, J., </a:t>
            </a:r>
            <a:r>
              <a:rPr lang="en-GB" sz="1200" kern="1200" dirty="0">
                <a:solidFill>
                  <a:schemeClr val="tx1"/>
                </a:solidFill>
                <a:effectLst/>
                <a:latin typeface="+mn-lt"/>
                <a:ea typeface="+mn-ea"/>
                <a:cs typeface="+mn-cs"/>
              </a:rPr>
              <a:t>2026. Data Driven, Integrated and Inclusive Energy Planning with Energy Access Explorer. Version 1. Climate Compatible Growth Teaching Kit Website, Climate Compatible Growth.</a:t>
            </a: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4603F51D-777E-43A8-9878-C547B1FA9981}" type="slidenum">
              <a:rPr lang="en-US" smtClean="0"/>
              <a:t>1</a:t>
            </a:fld>
            <a:endParaRPr lang="en-US"/>
          </a:p>
        </p:txBody>
      </p:sp>
    </p:spTree>
    <p:extLst>
      <p:ext uri="{BB962C8B-B14F-4D97-AF65-F5344CB8AC3E}">
        <p14:creationId xmlns:p14="http://schemas.microsoft.com/office/powerpoint/2010/main" val="19361276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a:t>Analysts and/or decisionmakers within development finance institutions and donors can understand better where to most effectively channel funds into electrification efforts to ensure that no one is left behind. </a:t>
            </a:r>
          </a:p>
          <a:p>
            <a:pPr algn="just"/>
            <a:endParaRPr lang="en-US">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a:p>
        </p:txBody>
      </p:sp>
    </p:spTree>
    <p:extLst>
      <p:ext uri="{BB962C8B-B14F-4D97-AF65-F5344CB8AC3E}">
        <p14:creationId xmlns:p14="http://schemas.microsoft.com/office/powerpoint/2010/main" val="18986125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a:t>Service delivery institutions in the health, education and agriculture sectors will be able to conduct bottom-up assessment of energy needs associated to development services. </a:t>
            </a:r>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a:p>
        </p:txBody>
      </p:sp>
    </p:spTree>
    <p:extLst>
      <p:ext uri="{BB962C8B-B14F-4D97-AF65-F5344CB8AC3E}">
        <p14:creationId xmlns:p14="http://schemas.microsoft.com/office/powerpoint/2010/main" val="37114300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a:t>Service delivery institutions in the health, education and agriculture sectors will be able to conduct bottom-up assessment of energy needs associated to development services. </a:t>
            </a:r>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a:p>
        </p:txBody>
      </p:sp>
    </p:spTree>
    <p:extLst>
      <p:ext uri="{BB962C8B-B14F-4D97-AF65-F5344CB8AC3E}">
        <p14:creationId xmlns:p14="http://schemas.microsoft.com/office/powerpoint/2010/main" val="31934642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b="0" dirty="0"/>
          </a:p>
        </p:txBody>
      </p:sp>
      <p:sp>
        <p:nvSpPr>
          <p:cNvPr id="4" name="Slide Number Placeholder 3"/>
          <p:cNvSpPr>
            <a:spLocks noGrp="1"/>
          </p:cNvSpPr>
          <p:nvPr>
            <p:ph type="sldNum" sz="quarter" idx="5"/>
          </p:nvPr>
        </p:nvSpPr>
        <p:spPr/>
        <p:txBody>
          <a:bodyPr/>
          <a:lstStyle/>
          <a:p>
            <a:fld id="{496A28AF-C390-D94A-86D3-7BD7243CB0E2}" type="slidenum">
              <a:rPr lang="en-US" smtClean="0"/>
              <a:t>13</a:t>
            </a:fld>
            <a:endParaRPr lang="en-US"/>
          </a:p>
        </p:txBody>
      </p:sp>
    </p:spTree>
    <p:extLst>
      <p:ext uri="{BB962C8B-B14F-4D97-AF65-F5344CB8AC3E}">
        <p14:creationId xmlns:p14="http://schemas.microsoft.com/office/powerpoint/2010/main" val="32991355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b="0"/>
          </a:p>
        </p:txBody>
      </p:sp>
      <p:sp>
        <p:nvSpPr>
          <p:cNvPr id="4" name="Slide Number Placeholder 3"/>
          <p:cNvSpPr>
            <a:spLocks noGrp="1"/>
          </p:cNvSpPr>
          <p:nvPr>
            <p:ph type="sldNum" sz="quarter" idx="5"/>
          </p:nvPr>
        </p:nvSpPr>
        <p:spPr/>
        <p:txBody>
          <a:bodyPr/>
          <a:lstStyle/>
          <a:p>
            <a:fld id="{496A28AF-C390-D94A-86D3-7BD7243CB0E2}" type="slidenum">
              <a:rPr lang="en-US" smtClean="0"/>
              <a:t>14</a:t>
            </a:fld>
            <a:endParaRPr lang="en-US"/>
          </a:p>
        </p:txBody>
      </p:sp>
    </p:spTree>
    <p:extLst>
      <p:ext uri="{BB962C8B-B14F-4D97-AF65-F5344CB8AC3E}">
        <p14:creationId xmlns:p14="http://schemas.microsoft.com/office/powerpoint/2010/main" val="6442147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b="0"/>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a:p>
        </p:txBody>
      </p:sp>
    </p:spTree>
    <p:extLst>
      <p:ext uri="{BB962C8B-B14F-4D97-AF65-F5344CB8AC3E}">
        <p14:creationId xmlns:p14="http://schemas.microsoft.com/office/powerpoint/2010/main" val="23163217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b="0"/>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a:p>
        </p:txBody>
      </p:sp>
    </p:spTree>
    <p:extLst>
      <p:ext uri="{BB962C8B-B14F-4D97-AF65-F5344CB8AC3E}">
        <p14:creationId xmlns:p14="http://schemas.microsoft.com/office/powerpoint/2010/main" val="6009597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b="0"/>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a:p>
        </p:txBody>
      </p:sp>
    </p:spTree>
    <p:extLst>
      <p:ext uri="{BB962C8B-B14F-4D97-AF65-F5344CB8AC3E}">
        <p14:creationId xmlns:p14="http://schemas.microsoft.com/office/powerpoint/2010/main" val="10646977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b="0"/>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a:p>
        </p:txBody>
      </p:sp>
    </p:spTree>
    <p:extLst>
      <p:ext uri="{BB962C8B-B14F-4D97-AF65-F5344CB8AC3E}">
        <p14:creationId xmlns:p14="http://schemas.microsoft.com/office/powerpoint/2010/main" val="25254054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b="0"/>
          </a:p>
        </p:txBody>
      </p:sp>
      <p:sp>
        <p:nvSpPr>
          <p:cNvPr id="4" name="Slide Number Placeholder 3"/>
          <p:cNvSpPr>
            <a:spLocks noGrp="1"/>
          </p:cNvSpPr>
          <p:nvPr>
            <p:ph type="sldNum" sz="quarter" idx="5"/>
          </p:nvPr>
        </p:nvSpPr>
        <p:spPr/>
        <p:txBody>
          <a:bodyPr/>
          <a:lstStyle/>
          <a:p>
            <a:fld id="{496A28AF-C390-D94A-86D3-7BD7243CB0E2}" type="slidenum">
              <a:rPr lang="en-US" smtClean="0"/>
              <a:t>19</a:t>
            </a:fld>
            <a:endParaRPr lang="en-US"/>
          </a:p>
        </p:txBody>
      </p:sp>
    </p:spTree>
    <p:extLst>
      <p:ext uri="{BB962C8B-B14F-4D97-AF65-F5344CB8AC3E}">
        <p14:creationId xmlns:p14="http://schemas.microsoft.com/office/powerpoint/2010/main" val="38844281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lecture has four Intended Learning Outcomes. By the end of this lecture, you will: </a:t>
            </a:r>
          </a:p>
          <a:p>
            <a:r>
              <a:rPr lang="en-US" dirty="0"/>
              <a:t> </a:t>
            </a:r>
            <a:endParaRPr lang="en-US" dirty="0">
              <a:cs typeface="Calibri"/>
            </a:endParaRPr>
          </a:p>
          <a:p>
            <a:r>
              <a:rPr lang="en-US" dirty="0"/>
              <a:t>Explain the uses of Energy Access Explorer </a:t>
            </a:r>
            <a:endParaRPr lang="en-US" dirty="0">
              <a:cs typeface="Calibri"/>
            </a:endParaRPr>
          </a:p>
          <a:p>
            <a:r>
              <a:rPr lang="en-US" dirty="0"/>
              <a:t>Describe the basic datasets used in EAE </a:t>
            </a:r>
            <a:endParaRPr lang="en-US" dirty="0">
              <a:cs typeface="Calibri"/>
            </a:endParaRPr>
          </a:p>
          <a:p>
            <a:r>
              <a:rPr lang="en-US" dirty="0"/>
              <a:t>List key features of Geographical Information Systems (GIS) </a:t>
            </a:r>
            <a:endParaRPr lang="en-US" dirty="0">
              <a:cs typeface="Calibri"/>
            </a:endParaRPr>
          </a:p>
          <a:p>
            <a:r>
              <a:rPr lang="en-US" dirty="0"/>
              <a:t>Describe the role of geospatial data and the Sustainable Development Goals </a:t>
            </a:r>
            <a:endParaRPr lang="en-US" dirty="0">
              <a:cs typeface="Calibri"/>
            </a:endParaRPr>
          </a:p>
          <a:p>
            <a:r>
              <a:rPr lang="en-US" dirty="0"/>
              <a:t> </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a:t>
            </a:fld>
            <a:endParaRPr lang="en-US"/>
          </a:p>
        </p:txBody>
      </p:sp>
    </p:spTree>
    <p:extLst>
      <p:ext uri="{BB962C8B-B14F-4D97-AF65-F5344CB8AC3E}">
        <p14:creationId xmlns:p14="http://schemas.microsoft.com/office/powerpoint/2010/main" val="41016748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b="0"/>
          </a:p>
        </p:txBody>
      </p:sp>
      <p:sp>
        <p:nvSpPr>
          <p:cNvPr id="4" name="Slide Number Placeholder 3"/>
          <p:cNvSpPr>
            <a:spLocks noGrp="1"/>
          </p:cNvSpPr>
          <p:nvPr>
            <p:ph type="sldNum" sz="quarter" idx="5"/>
          </p:nvPr>
        </p:nvSpPr>
        <p:spPr/>
        <p:txBody>
          <a:bodyPr/>
          <a:lstStyle/>
          <a:p>
            <a:fld id="{496A28AF-C390-D94A-86D3-7BD7243CB0E2}" type="slidenum">
              <a:rPr lang="en-US" smtClean="0"/>
              <a:t>20</a:t>
            </a:fld>
            <a:endParaRPr lang="en-US"/>
          </a:p>
        </p:txBody>
      </p:sp>
    </p:spTree>
    <p:extLst>
      <p:ext uri="{BB962C8B-B14F-4D97-AF65-F5344CB8AC3E}">
        <p14:creationId xmlns:p14="http://schemas.microsoft.com/office/powerpoint/2010/main" val="19767940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b="0"/>
          </a:p>
        </p:txBody>
      </p:sp>
      <p:sp>
        <p:nvSpPr>
          <p:cNvPr id="4" name="Slide Number Placeholder 3"/>
          <p:cNvSpPr>
            <a:spLocks noGrp="1"/>
          </p:cNvSpPr>
          <p:nvPr>
            <p:ph type="sldNum" sz="quarter" idx="5"/>
          </p:nvPr>
        </p:nvSpPr>
        <p:spPr/>
        <p:txBody>
          <a:bodyPr/>
          <a:lstStyle/>
          <a:p>
            <a:fld id="{496A28AF-C390-D94A-86D3-7BD7243CB0E2}" type="slidenum">
              <a:rPr lang="en-US" smtClean="0"/>
              <a:t>21</a:t>
            </a:fld>
            <a:endParaRPr lang="en-US"/>
          </a:p>
        </p:txBody>
      </p:sp>
    </p:spTree>
    <p:extLst>
      <p:ext uri="{BB962C8B-B14F-4D97-AF65-F5344CB8AC3E}">
        <p14:creationId xmlns:p14="http://schemas.microsoft.com/office/powerpoint/2010/main" val="35245811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b="0"/>
          </a:p>
        </p:txBody>
      </p:sp>
      <p:sp>
        <p:nvSpPr>
          <p:cNvPr id="4" name="Slide Number Placeholder 3"/>
          <p:cNvSpPr>
            <a:spLocks noGrp="1"/>
          </p:cNvSpPr>
          <p:nvPr>
            <p:ph type="sldNum" sz="quarter" idx="5"/>
          </p:nvPr>
        </p:nvSpPr>
        <p:spPr/>
        <p:txBody>
          <a:bodyPr/>
          <a:lstStyle/>
          <a:p>
            <a:fld id="{496A28AF-C390-D94A-86D3-7BD7243CB0E2}" type="slidenum">
              <a:rPr lang="en-US" smtClean="0"/>
              <a:t>22</a:t>
            </a:fld>
            <a:endParaRPr lang="en-US"/>
          </a:p>
        </p:txBody>
      </p:sp>
    </p:spTree>
    <p:extLst>
      <p:ext uri="{BB962C8B-B14F-4D97-AF65-F5344CB8AC3E}">
        <p14:creationId xmlns:p14="http://schemas.microsoft.com/office/powerpoint/2010/main" val="34372555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23</a:t>
            </a:fld>
            <a:endParaRPr lang="en-US"/>
          </a:p>
        </p:txBody>
      </p:sp>
    </p:spTree>
    <p:extLst>
      <p:ext uri="{BB962C8B-B14F-4D97-AF65-F5344CB8AC3E}">
        <p14:creationId xmlns:p14="http://schemas.microsoft.com/office/powerpoint/2010/main" val="17408180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24</a:t>
            </a:fld>
            <a:endParaRPr lang="en-US"/>
          </a:p>
        </p:txBody>
      </p:sp>
    </p:spTree>
    <p:extLst>
      <p:ext uri="{BB962C8B-B14F-4D97-AF65-F5344CB8AC3E}">
        <p14:creationId xmlns:p14="http://schemas.microsoft.com/office/powerpoint/2010/main" val="30493016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25</a:t>
            </a:fld>
            <a:endParaRPr lang="en-US"/>
          </a:p>
        </p:txBody>
      </p:sp>
    </p:spTree>
    <p:extLst>
      <p:ext uri="{BB962C8B-B14F-4D97-AF65-F5344CB8AC3E}">
        <p14:creationId xmlns:p14="http://schemas.microsoft.com/office/powerpoint/2010/main" val="27071240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26</a:t>
            </a:fld>
            <a:endParaRPr lang="en-US"/>
          </a:p>
        </p:txBody>
      </p:sp>
    </p:spTree>
    <p:extLst>
      <p:ext uri="{BB962C8B-B14F-4D97-AF65-F5344CB8AC3E}">
        <p14:creationId xmlns:p14="http://schemas.microsoft.com/office/powerpoint/2010/main" val="29305546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27</a:t>
            </a:fld>
            <a:endParaRPr lang="en-US"/>
          </a:p>
        </p:txBody>
      </p:sp>
    </p:spTree>
    <p:extLst>
      <p:ext uri="{BB962C8B-B14F-4D97-AF65-F5344CB8AC3E}">
        <p14:creationId xmlns:p14="http://schemas.microsoft.com/office/powerpoint/2010/main" val="18435672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28</a:t>
            </a:fld>
            <a:endParaRPr lang="en-US"/>
          </a:p>
        </p:txBody>
      </p:sp>
    </p:spTree>
    <p:extLst>
      <p:ext uri="{BB962C8B-B14F-4D97-AF65-F5344CB8AC3E}">
        <p14:creationId xmlns:p14="http://schemas.microsoft.com/office/powerpoint/2010/main" val="26265005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29</a:t>
            </a:fld>
            <a:endParaRPr lang="en-US"/>
          </a:p>
        </p:txBody>
      </p:sp>
    </p:spTree>
    <p:extLst>
      <p:ext uri="{BB962C8B-B14F-4D97-AF65-F5344CB8AC3E}">
        <p14:creationId xmlns:p14="http://schemas.microsoft.com/office/powerpoint/2010/main" val="3105867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Energy Access Explorer (EAE) is an online, open-source, interactive, geospatial platform that enables clean energy entrepreneurs, energy planners, donors, and development-oriented institutions to identify high priority areas where energy access can be expanded. Using spatial data to link energy supply with growing or unmet demand is essential to gaining a better picture of energy access and expanding energy services to those who need it the most. </a:t>
            </a: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496A28AF-C390-D94A-86D3-7BD7243CB0E2}"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1973724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b="0"/>
          </a:p>
        </p:txBody>
      </p:sp>
      <p:sp>
        <p:nvSpPr>
          <p:cNvPr id="4" name="Slide Number Placeholder 3"/>
          <p:cNvSpPr>
            <a:spLocks noGrp="1"/>
          </p:cNvSpPr>
          <p:nvPr>
            <p:ph type="sldNum" sz="quarter" idx="5"/>
          </p:nvPr>
        </p:nvSpPr>
        <p:spPr/>
        <p:txBody>
          <a:bodyPr/>
          <a:lstStyle/>
          <a:p>
            <a:fld id="{496A28AF-C390-D94A-86D3-7BD7243CB0E2}" type="slidenum">
              <a:rPr lang="en-US" smtClean="0"/>
              <a:t>30</a:t>
            </a:fld>
            <a:endParaRPr lang="en-US"/>
          </a:p>
        </p:txBody>
      </p:sp>
    </p:spTree>
    <p:extLst>
      <p:ext uri="{BB962C8B-B14F-4D97-AF65-F5344CB8AC3E}">
        <p14:creationId xmlns:p14="http://schemas.microsoft.com/office/powerpoint/2010/main" val="28694198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endParaRPr lang="en-US" b="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496A28AF-C390-D94A-86D3-7BD7243CB0E2}"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904600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b="0"/>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a:p>
        </p:txBody>
      </p:sp>
    </p:spTree>
    <p:extLst>
      <p:ext uri="{BB962C8B-B14F-4D97-AF65-F5344CB8AC3E}">
        <p14:creationId xmlns:p14="http://schemas.microsoft.com/office/powerpoint/2010/main" val="37320204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PMingLiU" panose="02020500000000000000" pitchFamily="18" charset="-120"/>
                <a:cs typeface="Vrinda" panose="020B0502040204020203" pitchFamily="34" charset="0"/>
              </a:rPr>
              <a:t>The development and enhancement of EAE has been possible due to the engagement and long-term partnerships as well as active working EAE groups across the countries. (And it couldn’t be otherwise considering the multidimensionality of the energy access challenges.)</a:t>
            </a:r>
            <a:endParaRPr lang="en-US" sz="1200" dirty="0">
              <a:effectLst/>
              <a:latin typeface="Calibri" panose="020F0502020204030204" pitchFamily="34" charset="0"/>
              <a:ea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ndParaRPr>
          </a:p>
          <a:p>
            <a:pPr marL="214308" indent="-214308" defTabSz="685800">
              <a:buFont typeface="Arial" panose="020B0604020202020204" pitchFamily="34" charset="0"/>
              <a:buChar char="•"/>
            </a:pPr>
            <a:r>
              <a:rPr lang="en-US" sz="1200" dirty="0">
                <a:solidFill>
                  <a:prstClr val="black"/>
                </a:solidFill>
                <a:latin typeface="Calibri" panose="020F0502020204030204" pitchFamily="34" charset="0"/>
                <a:ea typeface="Times New Roman" panose="02020603050405020304" pitchFamily="18" charset="0"/>
              </a:rPr>
              <a:t>Covers countries with </a:t>
            </a:r>
            <a:r>
              <a:rPr lang="en-US" sz="1200" b="1" dirty="0">
                <a:solidFill>
                  <a:prstClr val="black"/>
                </a:solidFill>
                <a:latin typeface="Calibri" panose="020F0502020204030204" pitchFamily="34" charset="0"/>
                <a:ea typeface="Times New Roman" panose="02020603050405020304" pitchFamily="18" charset="0"/>
              </a:rPr>
              <a:t>32% of the total unserved</a:t>
            </a:r>
            <a:r>
              <a:rPr lang="en-US" sz="1200" dirty="0">
                <a:solidFill>
                  <a:prstClr val="black"/>
                </a:solidFill>
                <a:latin typeface="Calibri" panose="020F0502020204030204" pitchFamily="34" charset="0"/>
                <a:ea typeface="Times New Roman" panose="02020603050405020304" pitchFamily="18" charset="0"/>
              </a:rPr>
              <a:t> </a:t>
            </a:r>
            <a:r>
              <a:rPr lang="en-US" sz="1200" b="1" dirty="0">
                <a:solidFill>
                  <a:prstClr val="black"/>
                </a:solidFill>
                <a:latin typeface="Calibri" panose="020F0502020204030204" pitchFamily="34" charset="0"/>
                <a:ea typeface="Times New Roman" panose="02020603050405020304" pitchFamily="18" charset="0"/>
              </a:rPr>
              <a:t>population globally</a:t>
            </a:r>
          </a:p>
          <a:p>
            <a:pPr marL="214308" indent="-214308" defTabSz="685800">
              <a:buFont typeface="Arial" panose="020B0604020202020204" pitchFamily="34" charset="0"/>
              <a:buChar char="•"/>
            </a:pPr>
            <a:r>
              <a:rPr lang="en-US" sz="1200" b="1" dirty="0">
                <a:solidFill>
                  <a:prstClr val="black"/>
                </a:solidFill>
                <a:latin typeface="Calibri" panose="020F0502020204030204" pitchFamily="34" charset="0"/>
                <a:ea typeface="Times New Roman" panose="02020603050405020304" pitchFamily="18" charset="0"/>
              </a:rPr>
              <a:t>Originally</a:t>
            </a:r>
            <a:r>
              <a:rPr lang="en-US" sz="1200" dirty="0">
                <a:solidFill>
                  <a:prstClr val="black"/>
                </a:solidFill>
                <a:latin typeface="Calibri" panose="020F0502020204030204" pitchFamily="34" charset="0"/>
                <a:ea typeface="Times New Roman" panose="02020603050405020304" pitchFamily="18" charset="0"/>
              </a:rPr>
              <a:t> </a:t>
            </a:r>
            <a:r>
              <a:rPr lang="en-US" sz="1200" b="1" dirty="0">
                <a:solidFill>
                  <a:prstClr val="black"/>
                </a:solidFill>
                <a:latin typeface="Calibri" panose="020F0502020204030204" pitchFamily="34" charset="0"/>
                <a:ea typeface="Times New Roman" panose="02020603050405020304" pitchFamily="18" charset="0"/>
              </a:rPr>
              <a:t>prototyped for 3 countries</a:t>
            </a:r>
            <a:r>
              <a:rPr lang="en-US" sz="1200" dirty="0">
                <a:solidFill>
                  <a:prstClr val="black"/>
                </a:solidFill>
                <a:latin typeface="Calibri" panose="020F0502020204030204" pitchFamily="34" charset="0"/>
                <a:ea typeface="Times New Roman" panose="02020603050405020304" pitchFamily="18" charset="0"/>
              </a:rPr>
              <a:t> and is now being developed for </a:t>
            </a:r>
            <a:r>
              <a:rPr lang="en-US" sz="1200" b="1" dirty="0">
                <a:solidFill>
                  <a:prstClr val="black"/>
                </a:solidFill>
                <a:latin typeface="Calibri" panose="020F0502020204030204" pitchFamily="34" charset="0"/>
                <a:ea typeface="Times New Roman" panose="02020603050405020304" pitchFamily="18" charset="0"/>
              </a:rPr>
              <a:t>23 geographies</a:t>
            </a:r>
            <a:r>
              <a:rPr lang="en-US" sz="1200" dirty="0">
                <a:solidFill>
                  <a:prstClr val="black"/>
                </a:solidFill>
                <a:latin typeface="Calibri" panose="020F0502020204030204" pitchFamily="34" charset="0"/>
                <a:ea typeface="Times New Roman" panose="02020603050405020304" pitchFamily="18" charset="0"/>
              </a:rPr>
              <a:t>, at both </a:t>
            </a:r>
            <a:r>
              <a:rPr lang="en-US" sz="1200" b="1" dirty="0">
                <a:solidFill>
                  <a:prstClr val="black"/>
                </a:solidFill>
                <a:latin typeface="Calibri" panose="020F0502020204030204" pitchFamily="34" charset="0"/>
                <a:ea typeface="Times New Roman" panose="02020603050405020304" pitchFamily="18" charset="0"/>
              </a:rPr>
              <a:t>national and subnational levels</a:t>
            </a:r>
          </a:p>
          <a:p>
            <a:pPr marL="214308" marR="0" lvl="0" indent="-21430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solidFill>
                  <a:prstClr val="black"/>
                </a:solidFill>
                <a:latin typeface="Calibri" panose="020F0502020204030204" pitchFamily="34" charset="0"/>
                <a:ea typeface="Times New Roman" panose="02020603050405020304" pitchFamily="18" charset="0"/>
              </a:rPr>
              <a:t>F𝗶𝗿𝘀𝘁 𝗲𝘃𝗲𝗿 𝗼𝗳𝗳𝗶𝗰𝗶𝗮𝗹𝗹𝘆 𝗿𝗲𝗴𝗶𝘀𝘁𝗲𝗿𝗲𝗱 𝗗𝗶𝗴𝗶𝘁𝗮𝗹 𝗣𝘂𝗯𝗹𝗶𝗰 𝗚𝗼𝗼𝗱 </a:t>
            </a:r>
            <a:r>
              <a:rPr lang="en-US" dirty="0">
                <a:solidFill>
                  <a:prstClr val="black"/>
                </a:solidFill>
                <a:latin typeface="Calibri" panose="020F0502020204030204" pitchFamily="34" charset="0"/>
                <a:ea typeface="Times New Roman" panose="02020603050405020304" pitchFamily="18" charset="0"/>
              </a:rPr>
              <a:t>with a special focus on Energy Access and Energy Transitions. </a:t>
            </a:r>
            <a:r>
              <a:rPr lang="en-US" b="0" i="0" dirty="0">
                <a:effectLst/>
                <a:latin typeface="-apple-system"/>
              </a:rPr>
              <a:t>This marks a significant leap in 𝗱𝗲𝗺𝗼𝗰𝗿𝗮𝘁𝗶𝘇𝗶𝗻𝗴 𝗲𝗻𝗲𝗿𝗴𝘆 𝗱𝗮𝘁𝗮 𝗮𝗻𝗱 𝗮𝗻𝗮𝗹𝘆𝘁𝗶𝗰𝘀, 𝗲𝗺𝗽𝗼𝘄𝗲𝗿𝗶𝗻𝗴 𝘂𝗻𝗱𝗲𝗿𝘀𝗲𝗿𝘃𝗲𝗱 𝗰𝗼𝗺𝗺𝘂𝗻𝗶𝘁𝗶𝗲𝘀 𝘄𝗶𝘁𝗵 𝘃𝗶𝘁𝗮𝗹 𝗶𝗻𝘀𝗶𝗴𝗵𝘁𝘀 𝗳𝗼𝗿 𝘀𝘂𝘀𝘁𝗮𝗶𝗻𝗮𝗯𝗹𝗲 𝗱𝗲𝘃𝗲𝗹𝗼𝗽𝗺𝗲𝗻𝘁.</a:t>
            </a:r>
            <a:endParaRPr lang="en-US" sz="1200" dirty="0">
              <a:solidFill>
                <a:prstClr val="black"/>
              </a:solidFill>
              <a:latin typeface="Calibri" panose="020F0502020204030204" pitchFamily="34" charset="0"/>
              <a:ea typeface="Times New Roman" panose="02020603050405020304" pitchFamily="18" charset="0"/>
            </a:endParaRPr>
          </a:p>
          <a:p>
            <a:pPr marL="214308" indent="-214308" defTabSz="685800">
              <a:buFont typeface="Arial" panose="020B0604020202020204" pitchFamily="34" charset="0"/>
              <a:buChar char="•"/>
            </a:pPr>
            <a:r>
              <a:rPr lang="en-US" sz="1200" dirty="0">
                <a:solidFill>
                  <a:prstClr val="black"/>
                </a:solidFill>
                <a:latin typeface="Calibri" panose="020F0502020204030204" pitchFamily="34" charset="0"/>
                <a:ea typeface="Times New Roman" panose="02020603050405020304" pitchFamily="18" charset="0"/>
              </a:rPr>
              <a:t>Close partnership with &gt; </a:t>
            </a:r>
            <a:r>
              <a:rPr lang="en-US" sz="1200" b="1" dirty="0">
                <a:solidFill>
                  <a:prstClr val="black"/>
                </a:solidFill>
                <a:latin typeface="Calibri" panose="020F0502020204030204" pitchFamily="34" charset="0"/>
                <a:ea typeface="Times New Roman" panose="02020603050405020304" pitchFamily="18" charset="0"/>
              </a:rPr>
              <a:t>200 stakeholders and users</a:t>
            </a:r>
            <a:r>
              <a:rPr lang="en-US" sz="1200" dirty="0">
                <a:solidFill>
                  <a:prstClr val="black"/>
                </a:solidFill>
                <a:latin typeface="Calibri" panose="020F0502020204030204" pitchFamily="34" charset="0"/>
                <a:ea typeface="Times New Roman" panose="02020603050405020304" pitchFamily="18" charset="0"/>
              </a:rPr>
              <a:t>. </a:t>
            </a:r>
          </a:p>
          <a:p>
            <a:pPr marL="214308" indent="-214308" defTabSz="685800">
              <a:buFont typeface="Arial" panose="020B0604020202020204" pitchFamily="34" charset="0"/>
              <a:buChar char="•"/>
            </a:pPr>
            <a:r>
              <a:rPr lang="en-US" sz="1200" dirty="0">
                <a:solidFill>
                  <a:prstClr val="black"/>
                </a:solidFill>
                <a:latin typeface="Calibri" panose="020F0502020204030204" pitchFamily="34" charset="0"/>
                <a:ea typeface="Times New Roman" panose="02020603050405020304" pitchFamily="18" charset="0"/>
              </a:rPr>
              <a:t>&gt; </a:t>
            </a:r>
            <a:r>
              <a:rPr lang="en-US" sz="1200" b="1" dirty="0">
                <a:solidFill>
                  <a:prstClr val="black"/>
                </a:solidFill>
                <a:latin typeface="Calibri" panose="020F0502020204030204" pitchFamily="34" charset="0"/>
                <a:ea typeface="Times New Roman" panose="02020603050405020304" pitchFamily="18" charset="0"/>
              </a:rPr>
              <a:t>30,000 users</a:t>
            </a:r>
            <a:r>
              <a:rPr lang="en-US" sz="1200" dirty="0">
                <a:solidFill>
                  <a:prstClr val="black"/>
                </a:solidFill>
                <a:latin typeface="Calibri" panose="020F0502020204030204" pitchFamily="34" charset="0"/>
                <a:ea typeface="Times New Roman" panose="02020603050405020304" pitchFamily="18" charset="0"/>
              </a:rPr>
              <a:t> </a:t>
            </a:r>
          </a:p>
          <a:p>
            <a:pPr marL="214308" indent="-214308" defTabSz="685800">
              <a:buFont typeface="Arial" panose="020B0604020202020204" pitchFamily="34" charset="0"/>
              <a:buChar char="•"/>
            </a:pPr>
            <a:r>
              <a:rPr lang="en-US" sz="1200" dirty="0">
                <a:solidFill>
                  <a:prstClr val="black"/>
                </a:solidFill>
                <a:latin typeface="Calibri" panose="020F0502020204030204" pitchFamily="34" charset="0"/>
                <a:ea typeface="Times New Roman" panose="02020603050405020304" pitchFamily="18" charset="0"/>
              </a:rPr>
              <a:t>&gt; </a:t>
            </a:r>
            <a:r>
              <a:rPr lang="en-US" sz="1200" b="1" dirty="0">
                <a:solidFill>
                  <a:prstClr val="black"/>
                </a:solidFill>
                <a:latin typeface="Calibri" panose="020F0502020204030204" pitchFamily="34" charset="0"/>
                <a:ea typeface="Times New Roman" panose="02020603050405020304" pitchFamily="18" charset="0"/>
              </a:rPr>
              <a:t>15 MUSD </a:t>
            </a:r>
            <a:r>
              <a:rPr lang="en-US" sz="1200" dirty="0">
                <a:solidFill>
                  <a:prstClr val="black"/>
                </a:solidFill>
                <a:latin typeface="Calibri" panose="020F0502020204030204" pitchFamily="34" charset="0"/>
                <a:ea typeface="Times New Roman" panose="02020603050405020304" pitchFamily="18" charset="0"/>
              </a:rPr>
              <a:t>in kind contributions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a:spcBef>
                <a:spcPts val="0"/>
              </a:spcBef>
              <a:spcAft>
                <a:spcPts val="0"/>
              </a:spcAft>
            </a:pPr>
            <a:endParaRPr lang="en-US" sz="1200" b="1"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A0329C-91F7-CD43-B485-EB526DB269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62661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b="0"/>
          </a:p>
        </p:txBody>
      </p:sp>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a:p>
        </p:txBody>
      </p:sp>
    </p:spTree>
    <p:extLst>
      <p:ext uri="{BB962C8B-B14F-4D97-AF65-F5344CB8AC3E}">
        <p14:creationId xmlns:p14="http://schemas.microsoft.com/office/powerpoint/2010/main" val="31778831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0000"/>
              </a:lnSpc>
              <a:spcAft>
                <a:spcPts val="169"/>
              </a:spcAft>
            </a:pPr>
            <a:r>
              <a:rPr lang="en-US"/>
              <a:t>Analysts and/or decision-makers within energy planning functions (a rural electrification agency, a planning unit of an energy ministry, etc.) can use the tool to improve linking electrification and socioeconomic development to meet people’s needs. Energy Access Explorer complements the cost-optimization planning tools these agencies use and provides a bottom-up representation of aspects of affordability and demand. Further, it serves as a database that aggregates up-to date information. This reduces high transaction costs for data aggregation and sharing. </a:t>
            </a:r>
          </a:p>
        </p:txBody>
      </p:sp>
      <p:sp>
        <p:nvSpPr>
          <p:cNvPr id="4" name="Slide Number Placeholder 3"/>
          <p:cNvSpPr>
            <a:spLocks noGrp="1"/>
          </p:cNvSpPr>
          <p:nvPr>
            <p:ph type="sldNum" sz="quarter" idx="5"/>
          </p:nvPr>
        </p:nvSpPr>
        <p:spPr/>
        <p:txBody>
          <a:bodyPr/>
          <a:lstStyle/>
          <a:p>
            <a:fld id="{496A28AF-C390-D94A-86D3-7BD7243CB0E2}" type="slidenum">
              <a:rPr lang="en-US" smtClean="0"/>
              <a:t>8</a:t>
            </a:fld>
            <a:endParaRPr lang="en-US"/>
          </a:p>
        </p:txBody>
      </p:sp>
    </p:spTree>
    <p:extLst>
      <p:ext uri="{BB962C8B-B14F-4D97-AF65-F5344CB8AC3E}">
        <p14:creationId xmlns:p14="http://schemas.microsoft.com/office/powerpoint/2010/main" val="42613446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Off-grid and mini-grid developers can use the tool to better assess the level of service needed. Understanding where their customers are likely to be located and where there is a concentration of demand will help clean energy entrepreneurs identify market opportunities. </a:t>
            </a:r>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a:p>
        </p:txBody>
      </p:sp>
    </p:spTree>
    <p:extLst>
      <p:ext uri="{BB962C8B-B14F-4D97-AF65-F5344CB8AC3E}">
        <p14:creationId xmlns:p14="http://schemas.microsoft.com/office/powerpoint/2010/main" val="37641249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33"/>
        <p:cNvGrpSpPr/>
        <p:nvPr/>
      </p:nvGrpSpPr>
      <p:grpSpPr>
        <a:xfrm>
          <a:off x="0" y="0"/>
          <a:ext cx="0" cy="0"/>
          <a:chOff x="0" y="0"/>
          <a:chExt cx="0" cy="0"/>
        </a:xfrm>
      </p:grpSpPr>
      <p:sp>
        <p:nvSpPr>
          <p:cNvPr id="34" name="Google Shape;34;p20"/>
          <p:cNvSpPr txBox="1">
            <a:spLocks noGrp="1"/>
          </p:cNvSpPr>
          <p:nvPr>
            <p:ph type="title"/>
          </p:nvPr>
        </p:nvSpPr>
        <p:spPr>
          <a:xfrm>
            <a:off x="838200" y="1"/>
            <a:ext cx="10515600" cy="107388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dirty="0"/>
          </a:p>
        </p:txBody>
      </p:sp>
      <p:sp>
        <p:nvSpPr>
          <p:cNvPr id="35" name="Google Shape;35;p20"/>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a:latin typeface="Arial" panose="020B0604020202020204" pitchFamily="34" charset="0"/>
                <a:ea typeface="Helvetica Neue"/>
                <a:cs typeface="Arial" panose="020B0604020202020204" pitchFamily="34" charset="0"/>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7" name="Picture Placeholder 6">
            <a:extLst>
              <a:ext uri="{FF2B5EF4-FFF2-40B4-BE49-F238E27FC236}">
                <a16:creationId xmlns:a16="http://schemas.microsoft.com/office/drawing/2014/main" id="{79D5118D-97C4-8F48-B7F6-276414ACF32F}"/>
              </a:ext>
            </a:extLst>
          </p:cNvPr>
          <p:cNvSpPr>
            <a:spLocks noGrp="1"/>
          </p:cNvSpPr>
          <p:nvPr>
            <p:ph type="pic" sz="quarter" idx="10" hasCustomPrompt="1"/>
          </p:nvPr>
        </p:nvSpPr>
        <p:spPr>
          <a:xfrm>
            <a:off x="6172202" y="1239210"/>
            <a:ext cx="5181598" cy="4937753"/>
          </a:xfrm>
          <a:prstGeom prst="rect">
            <a:avLst/>
          </a:prstGeom>
        </p:spPr>
        <p:txBody>
          <a:bodyPr>
            <a:normAutofit/>
          </a:bodyPr>
          <a:lstStyle>
            <a:lvl1pPr marL="76200" marR="0" indent="0" algn="l" defTabSz="914400" rtl="0" eaLnBrk="1" fontAlgn="auto" latinLnBrk="0" hangingPunct="1">
              <a:lnSpc>
                <a:spcPct val="90000"/>
              </a:lnSpc>
              <a:spcBef>
                <a:spcPts val="1000"/>
              </a:spcBef>
              <a:spcAft>
                <a:spcPts val="0"/>
              </a:spcAft>
              <a:buClr>
                <a:schemeClr val="dk1"/>
              </a:buClr>
              <a:buSzPts val="2400"/>
              <a:buFontTx/>
              <a:buNone/>
              <a:tabLst/>
              <a:defRPr sz="2000" i="1" baseline="0">
                <a:solidFill>
                  <a:schemeClr val="bg1">
                    <a:lumMod val="50000"/>
                  </a:schemeClr>
                </a:solidFill>
                <a:latin typeface="Arial" panose="020B0604020202020204" pitchFamily="34" charset="0"/>
              </a:defRPr>
            </a:lvl1pPr>
          </a:lstStyle>
          <a:p>
            <a:pPr marL="457200" marR="0" lvl="0" indent="-381000" algn="l" defTabSz="914400" rtl="0" eaLnBrk="1" fontAlgn="auto" latinLnBrk="0" hangingPunct="1">
              <a:lnSpc>
                <a:spcPct val="90000"/>
              </a:lnSpc>
              <a:spcBef>
                <a:spcPts val="1000"/>
              </a:spcBef>
              <a:spcAft>
                <a:spcPts val="0"/>
              </a:spcAft>
              <a:buClr>
                <a:schemeClr val="dk1"/>
              </a:buClr>
              <a:buSzPts val="2400"/>
              <a:buFont typeface="Arial"/>
              <a:buChar char="•"/>
              <a:tabLst/>
              <a:defRPr/>
            </a:pPr>
            <a:r>
              <a:rPr lang="sv-SE" dirty="0" err="1"/>
              <a:t>When</a:t>
            </a:r>
            <a:r>
              <a:rPr lang="sv-SE" dirty="0"/>
              <a:t> </a:t>
            </a:r>
            <a:r>
              <a:rPr lang="sv-SE" dirty="0" err="1"/>
              <a:t>using</a:t>
            </a:r>
            <a:r>
              <a:rPr lang="sv-SE" dirty="0"/>
              <a:t> a </a:t>
            </a:r>
            <a:r>
              <a:rPr lang="sv-SE" dirty="0" err="1"/>
              <a:t>photo</a:t>
            </a:r>
            <a:r>
              <a:rPr lang="sv-SE" dirty="0"/>
              <a:t> or diagram</a:t>
            </a:r>
          </a:p>
        </p:txBody>
      </p:sp>
      <p:sp>
        <p:nvSpPr>
          <p:cNvPr id="2" name="Slide Number Placeholder 1">
            <a:extLst>
              <a:ext uri="{FF2B5EF4-FFF2-40B4-BE49-F238E27FC236}">
                <a16:creationId xmlns:a16="http://schemas.microsoft.com/office/drawing/2014/main" id="{4055AD5F-CC06-3A70-CBC8-BED05A2F0731}"/>
              </a:ext>
            </a:extLst>
          </p:cNvPr>
          <p:cNvSpPr>
            <a:spLocks noGrp="1"/>
          </p:cNvSpPr>
          <p:nvPr>
            <p:ph type="sldNum" idx="11"/>
          </p:nvPr>
        </p:nvSpPr>
        <p:spPr/>
        <p:txBody>
          <a:bodyPr/>
          <a:lstStyle/>
          <a:p>
            <a:fld id="{28A3D4D3-1AF4-4389-ABC1-4D77F9E7ECC7}" type="slidenum">
              <a:rPr lang="en-US" smtClean="0"/>
              <a:t>‹#›</a:t>
            </a:fld>
            <a:endParaRPr lang="en-US"/>
          </a:p>
        </p:txBody>
      </p:sp>
    </p:spTree>
    <p:extLst>
      <p:ext uri="{BB962C8B-B14F-4D97-AF65-F5344CB8AC3E}">
        <p14:creationId xmlns:p14="http://schemas.microsoft.com/office/powerpoint/2010/main" val="4004992141"/>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pic>
        <p:nvPicPr>
          <p:cNvPr id="11" name="Picture 10">
            <a:extLst>
              <a:ext uri="{FF2B5EF4-FFF2-40B4-BE49-F238E27FC236}">
                <a16:creationId xmlns:a16="http://schemas.microsoft.com/office/drawing/2014/main" id="{D090E1FC-79C0-474F-8864-ABEE6EC45374}"/>
              </a:ext>
            </a:extLst>
          </p:cNvPr>
          <p:cNvPicPr>
            <a:picLocks noChangeAspect="1"/>
          </p:cNvPicPr>
          <p:nvPr userDrawn="1"/>
        </p:nvPicPr>
        <p:blipFill rotWithShape="1">
          <a:blip r:embed="rId2"/>
          <a:srcRect l="53717" t="15856" r="8276" b="19640"/>
          <a:stretch/>
        </p:blipFill>
        <p:spPr>
          <a:xfrm>
            <a:off x="6549080" y="1087395"/>
            <a:ext cx="4633785" cy="4423720"/>
          </a:xfrm>
          <a:prstGeom prst="rect">
            <a:avLst/>
          </a:prstGeom>
        </p:spPr>
      </p:pic>
      <p:sp>
        <p:nvSpPr>
          <p:cNvPr id="2" name="Slide Number Placeholder 1">
            <a:extLst>
              <a:ext uri="{FF2B5EF4-FFF2-40B4-BE49-F238E27FC236}">
                <a16:creationId xmlns:a16="http://schemas.microsoft.com/office/drawing/2014/main" id="{4055AD5F-CC06-3A70-CBC8-BED05A2F0731}"/>
              </a:ext>
            </a:extLst>
          </p:cNvPr>
          <p:cNvSpPr>
            <a:spLocks noGrp="1"/>
          </p:cNvSpPr>
          <p:nvPr>
            <p:ph type="sldNum" idx="11"/>
          </p:nvPr>
        </p:nvSpPr>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3F56D5FE-8BBC-E95A-76D4-D1938A0E3A78}"/>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a:latin typeface="Arial" panose="020B0604020202020204" pitchFamily="34" charset="0"/>
                <a:ea typeface="Helvetica Neue"/>
                <a:cs typeface="Arial" panose="020B0604020202020204" pitchFamily="34" charset="0"/>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4;p20">
            <a:extLst>
              <a:ext uri="{FF2B5EF4-FFF2-40B4-BE49-F238E27FC236}">
                <a16:creationId xmlns:a16="http://schemas.microsoft.com/office/drawing/2014/main" id="{7FF2A8CD-3CE5-A92B-4009-D09EC2A0050B}"/>
              </a:ext>
            </a:extLst>
          </p:cNvPr>
          <p:cNvSpPr txBox="1">
            <a:spLocks noGrp="1"/>
          </p:cNvSpPr>
          <p:nvPr>
            <p:ph type="title"/>
          </p:nvPr>
        </p:nvSpPr>
        <p:spPr>
          <a:xfrm>
            <a:off x="838200" y="0"/>
            <a:ext cx="10515600" cy="107712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1874775803"/>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C8B067-C222-A145-CF89-234516211EAC}"/>
              </a:ext>
            </a:extLst>
          </p:cNvPr>
          <p:cNvSpPr>
            <a:spLocks noGrp="1"/>
          </p:cNvSpPr>
          <p:nvPr>
            <p:ph type="sldNum" idx="11"/>
          </p:nvPr>
        </p:nvSpPr>
        <p:spPr>
          <a:xfrm>
            <a:off x="11798300" y="6565900"/>
            <a:ext cx="393700" cy="292100"/>
          </a:xfrm>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B3503028-5BCC-32AC-877B-DF34C7FE812B}"/>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5;p20">
            <a:extLst>
              <a:ext uri="{FF2B5EF4-FFF2-40B4-BE49-F238E27FC236}">
                <a16:creationId xmlns:a16="http://schemas.microsoft.com/office/drawing/2014/main" id="{2E41FEE8-207D-F515-0218-988E1E95F438}"/>
              </a:ext>
            </a:extLst>
          </p:cNvPr>
          <p:cNvSpPr txBox="1">
            <a:spLocks noGrp="1"/>
          </p:cNvSpPr>
          <p:nvPr>
            <p:ph type="body" idx="12"/>
          </p:nvPr>
        </p:nvSpPr>
        <p:spPr>
          <a:xfrm>
            <a:off x="6148754"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7" name="Google Shape;34;p20">
            <a:extLst>
              <a:ext uri="{FF2B5EF4-FFF2-40B4-BE49-F238E27FC236}">
                <a16:creationId xmlns:a16="http://schemas.microsoft.com/office/drawing/2014/main" id="{9F492DC9-5A51-908E-E46A-76443B2F0C19}"/>
              </a:ext>
            </a:extLst>
          </p:cNvPr>
          <p:cNvSpPr txBox="1">
            <a:spLocks noGrp="1"/>
          </p:cNvSpPr>
          <p:nvPr>
            <p:ph type="title"/>
          </p:nvPr>
        </p:nvSpPr>
        <p:spPr>
          <a:xfrm>
            <a:off x="838200" y="1"/>
            <a:ext cx="10515600" cy="107388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991777058"/>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userDrawn="1">
  <p:cSld name="Title and Content">
    <p:spTree>
      <p:nvGrpSpPr>
        <p:cNvPr id="1" name="Shape 40"/>
        <p:cNvGrpSpPr/>
        <p:nvPr/>
      </p:nvGrpSpPr>
      <p:grpSpPr>
        <a:xfrm>
          <a:off x="0" y="0"/>
          <a:ext cx="0" cy="0"/>
          <a:chOff x="0" y="0"/>
          <a:chExt cx="0" cy="0"/>
        </a:xfrm>
      </p:grpSpPr>
      <p:sp>
        <p:nvSpPr>
          <p:cNvPr id="5" name="Google Shape;14;p16">
            <a:extLst>
              <a:ext uri="{FF2B5EF4-FFF2-40B4-BE49-F238E27FC236}">
                <a16:creationId xmlns:a16="http://schemas.microsoft.com/office/drawing/2014/main" id="{CC7370BD-D26C-52B9-5360-A8F985E01E49}"/>
              </a:ext>
            </a:extLst>
          </p:cNvPr>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7" name="Text Placeholder 4">
            <a:extLst>
              <a:ext uri="{FF2B5EF4-FFF2-40B4-BE49-F238E27FC236}">
                <a16:creationId xmlns:a16="http://schemas.microsoft.com/office/drawing/2014/main" id="{381328E2-BBCC-9942-F175-B550123AD180}"/>
              </a:ext>
            </a:extLst>
          </p:cNvPr>
          <p:cNvSpPr>
            <a:spLocks noGrp="1"/>
          </p:cNvSpPr>
          <p:nvPr>
            <p:ph idx="1"/>
          </p:nvPr>
        </p:nvSpPr>
        <p:spPr>
          <a:xfrm>
            <a:off x="838200" y="1239210"/>
            <a:ext cx="10515600" cy="493775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Google Shape;34;p20">
            <a:extLst>
              <a:ext uri="{FF2B5EF4-FFF2-40B4-BE49-F238E27FC236}">
                <a16:creationId xmlns:a16="http://schemas.microsoft.com/office/drawing/2014/main" id="{5B5801FF-0DBD-D7A6-73AC-CAA38C2CFB6D}"/>
              </a:ext>
            </a:extLst>
          </p:cNvPr>
          <p:cNvSpPr txBox="1">
            <a:spLocks noGrp="1"/>
          </p:cNvSpPr>
          <p:nvPr>
            <p:ph type="title"/>
          </p:nvPr>
        </p:nvSpPr>
        <p:spPr>
          <a:xfrm>
            <a:off x="838200" y="0"/>
            <a:ext cx="10515600" cy="10787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540450743"/>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B0D0C-0C81-F840-C90F-8CF3D9BAEFFF}"/>
              </a:ext>
            </a:extLst>
          </p:cNvPr>
          <p:cNvSpPr>
            <a:spLocks noGrp="1"/>
          </p:cNvSpPr>
          <p:nvPr>
            <p:ph type="title"/>
          </p:nvPr>
        </p:nvSpPr>
        <p:spPr>
          <a:xfrm>
            <a:off x="838200" y="365125"/>
            <a:ext cx="10515600" cy="1325563"/>
          </a:xfrm>
          <a:prstGeom prst="rect">
            <a:avLst/>
          </a:prstGeom>
        </p:spPr>
        <p:txBody>
          <a:bodyPr/>
          <a:lstStyle>
            <a:lvl1pPr>
              <a:defRPr baseline="0">
                <a:latin typeface="+mn-lt"/>
              </a:defRPr>
            </a:lvl1pPr>
          </a:lstStyle>
          <a:p>
            <a:endParaRPr lang="en-US" dirty="0"/>
          </a:p>
        </p:txBody>
      </p:sp>
      <p:sp>
        <p:nvSpPr>
          <p:cNvPr id="3" name="Slide Number Placeholder 2">
            <a:extLst>
              <a:ext uri="{FF2B5EF4-FFF2-40B4-BE49-F238E27FC236}">
                <a16:creationId xmlns:a16="http://schemas.microsoft.com/office/drawing/2014/main" id="{5D8E5102-8D85-B351-C683-D6870D182776}"/>
              </a:ext>
            </a:extLst>
          </p:cNvPr>
          <p:cNvSpPr>
            <a:spLocks noGrp="1"/>
          </p:cNvSpPr>
          <p:nvPr>
            <p:ph type="sldNum" idx="10"/>
          </p:nvPr>
        </p:nvSpPr>
        <p:spPr/>
        <p:txBody>
          <a:bodyPr/>
          <a:lstStyle/>
          <a:p>
            <a:fld id="{00000000-1234-1234-1234-123412341234}" type="slidenum">
              <a:rPr lang="sv-SE" smtClean="0"/>
              <a:pPr/>
              <a:t>‹#›</a:t>
            </a:fld>
            <a:endParaRPr lang="sv-SE" dirty="0"/>
          </a:p>
        </p:txBody>
      </p:sp>
      <p:pic>
        <p:nvPicPr>
          <p:cNvPr id="4" name="Picture 3">
            <a:extLst>
              <a:ext uri="{FF2B5EF4-FFF2-40B4-BE49-F238E27FC236}">
                <a16:creationId xmlns:a16="http://schemas.microsoft.com/office/drawing/2014/main" id="{23D03772-EAFD-A016-312C-C6F5AB20048E}"/>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1899889913"/>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preserve="1">
  <p:cSld name="1_Two Content">
    <p:spTree>
      <p:nvGrpSpPr>
        <p:cNvPr id="1" name="Shape 33"/>
        <p:cNvGrpSpPr/>
        <p:nvPr/>
      </p:nvGrpSpPr>
      <p:grpSpPr>
        <a:xfrm>
          <a:off x="0" y="0"/>
          <a:ext cx="0" cy="0"/>
          <a:chOff x="0" y="0"/>
          <a:chExt cx="0" cy="0"/>
        </a:xfrm>
      </p:grpSpPr>
      <p:pic>
        <p:nvPicPr>
          <p:cNvPr id="11" name="Picture 10">
            <a:extLst>
              <a:ext uri="{FF2B5EF4-FFF2-40B4-BE49-F238E27FC236}">
                <a16:creationId xmlns:a16="http://schemas.microsoft.com/office/drawing/2014/main" id="{D090E1FC-79C0-474F-8864-ABEE6EC45374}"/>
              </a:ext>
            </a:extLst>
          </p:cNvPr>
          <p:cNvPicPr>
            <a:picLocks noChangeAspect="1"/>
          </p:cNvPicPr>
          <p:nvPr/>
        </p:nvPicPr>
        <p:blipFill rotWithShape="1">
          <a:blip r:embed="rId2"/>
          <a:srcRect l="53717" t="15856" r="8276" b="19640"/>
          <a:stretch/>
        </p:blipFill>
        <p:spPr>
          <a:xfrm>
            <a:off x="6549080" y="1087395"/>
            <a:ext cx="4633785" cy="4423720"/>
          </a:xfrm>
          <a:prstGeom prst="rect">
            <a:avLst/>
          </a:prstGeom>
        </p:spPr>
      </p:pic>
      <p:sp>
        <p:nvSpPr>
          <p:cNvPr id="2" name="Slide Number Placeholder 1">
            <a:extLst>
              <a:ext uri="{FF2B5EF4-FFF2-40B4-BE49-F238E27FC236}">
                <a16:creationId xmlns:a16="http://schemas.microsoft.com/office/drawing/2014/main" id="{4055AD5F-CC06-3A70-CBC8-BED05A2F0731}"/>
              </a:ext>
            </a:extLst>
          </p:cNvPr>
          <p:cNvSpPr>
            <a:spLocks noGrp="1"/>
          </p:cNvSpPr>
          <p:nvPr>
            <p:ph type="sldNum" idx="11"/>
          </p:nvPr>
        </p:nvSpPr>
        <p:spPr/>
        <p:txBody>
          <a:bodyPr/>
          <a:lstStyle/>
          <a:p>
            <a:fld id="{28A3D4D3-1AF4-4389-ABC1-4D77F9E7ECC7}" type="slidenum">
              <a:rPr lang="en-US" smtClean="0"/>
              <a:t>‹#›</a:t>
            </a:fld>
            <a:endParaRPr lang="en-US"/>
          </a:p>
        </p:txBody>
      </p:sp>
      <p:sp>
        <p:nvSpPr>
          <p:cNvPr id="5" name="Google Shape;35;p20">
            <a:extLst>
              <a:ext uri="{FF2B5EF4-FFF2-40B4-BE49-F238E27FC236}">
                <a16:creationId xmlns:a16="http://schemas.microsoft.com/office/drawing/2014/main" id="{3F56D5FE-8BBC-E95A-76D4-D1938A0E3A78}"/>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a:latin typeface="Arial" panose="020B0604020202020204" pitchFamily="34" charset="0"/>
                <a:ea typeface="Helvetica Neue"/>
                <a:cs typeface="Arial" panose="020B0604020202020204" pitchFamily="34" charset="0"/>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6" name="Google Shape;34;p20">
            <a:extLst>
              <a:ext uri="{FF2B5EF4-FFF2-40B4-BE49-F238E27FC236}">
                <a16:creationId xmlns:a16="http://schemas.microsoft.com/office/drawing/2014/main" id="{7FF2A8CD-3CE5-A92B-4009-D09EC2A0050B}"/>
              </a:ext>
            </a:extLst>
          </p:cNvPr>
          <p:cNvSpPr txBox="1">
            <a:spLocks noGrp="1"/>
          </p:cNvSpPr>
          <p:nvPr>
            <p:ph type="title"/>
          </p:nvPr>
        </p:nvSpPr>
        <p:spPr>
          <a:xfrm>
            <a:off x="838200" y="0"/>
            <a:ext cx="10515600" cy="107712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dirty="0"/>
          </a:p>
        </p:txBody>
      </p:sp>
    </p:spTree>
    <p:extLst>
      <p:ext uri="{BB962C8B-B14F-4D97-AF65-F5344CB8AC3E}">
        <p14:creationId xmlns:p14="http://schemas.microsoft.com/office/powerpoint/2010/main" val="2918555423"/>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preserve="1">
  <p:cSld name="1_Two Content">
    <p:spTree>
      <p:nvGrpSpPr>
        <p:cNvPr id="1" name="Shape 33"/>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C8B067-C222-A145-CF89-234516211EAC}"/>
              </a:ext>
            </a:extLst>
          </p:cNvPr>
          <p:cNvSpPr>
            <a:spLocks noGrp="1"/>
          </p:cNvSpPr>
          <p:nvPr>
            <p:ph type="sldNum" idx="11"/>
          </p:nvPr>
        </p:nvSpPr>
        <p:spPr>
          <a:xfrm>
            <a:off x="11798300" y="6565900"/>
            <a:ext cx="393700" cy="292100"/>
          </a:xfrm>
        </p:spPr>
        <p:txBody>
          <a:bodyPr/>
          <a:lstStyle/>
          <a:p>
            <a:fld id="{28A3D4D3-1AF4-4389-ABC1-4D77F9E7ECC7}" type="slidenum">
              <a:rPr lang="en-US" smtClean="0"/>
              <a:t>‹#›</a:t>
            </a:fld>
            <a:endParaRPr lang="en-US"/>
          </a:p>
        </p:txBody>
      </p:sp>
      <p:sp>
        <p:nvSpPr>
          <p:cNvPr id="5" name="Google Shape;35;p20">
            <a:extLst>
              <a:ext uri="{FF2B5EF4-FFF2-40B4-BE49-F238E27FC236}">
                <a16:creationId xmlns:a16="http://schemas.microsoft.com/office/drawing/2014/main" id="{B3503028-5BCC-32AC-877B-DF34C7FE812B}"/>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6" name="Google Shape;35;p20">
            <a:extLst>
              <a:ext uri="{FF2B5EF4-FFF2-40B4-BE49-F238E27FC236}">
                <a16:creationId xmlns:a16="http://schemas.microsoft.com/office/drawing/2014/main" id="{2E41FEE8-207D-F515-0218-988E1E95F438}"/>
              </a:ext>
            </a:extLst>
          </p:cNvPr>
          <p:cNvSpPr txBox="1">
            <a:spLocks noGrp="1"/>
          </p:cNvSpPr>
          <p:nvPr>
            <p:ph type="body" idx="12"/>
          </p:nvPr>
        </p:nvSpPr>
        <p:spPr>
          <a:xfrm>
            <a:off x="6148754"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7" name="Google Shape;34;p20">
            <a:extLst>
              <a:ext uri="{FF2B5EF4-FFF2-40B4-BE49-F238E27FC236}">
                <a16:creationId xmlns:a16="http://schemas.microsoft.com/office/drawing/2014/main" id="{9F492DC9-5A51-908E-E46A-76443B2F0C19}"/>
              </a:ext>
            </a:extLst>
          </p:cNvPr>
          <p:cNvSpPr txBox="1">
            <a:spLocks noGrp="1"/>
          </p:cNvSpPr>
          <p:nvPr>
            <p:ph type="title"/>
          </p:nvPr>
        </p:nvSpPr>
        <p:spPr>
          <a:xfrm>
            <a:off x="838200" y="1"/>
            <a:ext cx="10515600" cy="107388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dirty="0"/>
          </a:p>
        </p:txBody>
      </p:sp>
    </p:spTree>
    <p:extLst>
      <p:ext uri="{BB962C8B-B14F-4D97-AF65-F5344CB8AC3E}">
        <p14:creationId xmlns:p14="http://schemas.microsoft.com/office/powerpoint/2010/main" val="1938306840"/>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40"/>
        <p:cNvGrpSpPr/>
        <p:nvPr/>
      </p:nvGrpSpPr>
      <p:grpSpPr>
        <a:xfrm>
          <a:off x="0" y="0"/>
          <a:ext cx="0" cy="0"/>
          <a:chOff x="0" y="0"/>
          <a:chExt cx="0" cy="0"/>
        </a:xfrm>
      </p:grpSpPr>
      <p:sp>
        <p:nvSpPr>
          <p:cNvPr id="5" name="Google Shape;14;p16">
            <a:extLst>
              <a:ext uri="{FF2B5EF4-FFF2-40B4-BE49-F238E27FC236}">
                <a16:creationId xmlns:a16="http://schemas.microsoft.com/office/drawing/2014/main" id="{CC7370BD-D26C-52B9-5360-A8F985E01E49}"/>
              </a:ext>
            </a:extLst>
          </p:cNvPr>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28A3D4D3-1AF4-4389-ABC1-4D77F9E7ECC7}" type="slidenum">
              <a:rPr lang="en-US" smtClean="0"/>
              <a:t>‹#›</a:t>
            </a:fld>
            <a:endParaRPr lang="en-US"/>
          </a:p>
        </p:txBody>
      </p:sp>
      <p:sp>
        <p:nvSpPr>
          <p:cNvPr id="7" name="Text Placeholder 4">
            <a:extLst>
              <a:ext uri="{FF2B5EF4-FFF2-40B4-BE49-F238E27FC236}">
                <a16:creationId xmlns:a16="http://schemas.microsoft.com/office/drawing/2014/main" id="{381328E2-BBCC-9942-F175-B550123AD180}"/>
              </a:ext>
            </a:extLst>
          </p:cNvPr>
          <p:cNvSpPr>
            <a:spLocks noGrp="1"/>
          </p:cNvSpPr>
          <p:nvPr>
            <p:ph idx="1"/>
          </p:nvPr>
        </p:nvSpPr>
        <p:spPr>
          <a:xfrm>
            <a:off x="838200" y="1239210"/>
            <a:ext cx="10515600" cy="493775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Google Shape;34;p20">
            <a:extLst>
              <a:ext uri="{FF2B5EF4-FFF2-40B4-BE49-F238E27FC236}">
                <a16:creationId xmlns:a16="http://schemas.microsoft.com/office/drawing/2014/main" id="{5B5801FF-0DBD-D7A6-73AC-CAA38C2CFB6D}"/>
              </a:ext>
            </a:extLst>
          </p:cNvPr>
          <p:cNvSpPr txBox="1">
            <a:spLocks noGrp="1"/>
          </p:cNvSpPr>
          <p:nvPr>
            <p:ph type="title"/>
          </p:nvPr>
        </p:nvSpPr>
        <p:spPr>
          <a:xfrm>
            <a:off x="838200" y="0"/>
            <a:ext cx="10515600" cy="10787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dirty="0"/>
          </a:p>
        </p:txBody>
      </p:sp>
    </p:spTree>
    <p:extLst>
      <p:ext uri="{BB962C8B-B14F-4D97-AF65-F5344CB8AC3E}">
        <p14:creationId xmlns:p14="http://schemas.microsoft.com/office/powerpoint/2010/main" val="363256827"/>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B0D0C-0C81-F840-C90F-8CF3D9BAEFFF}"/>
              </a:ext>
            </a:extLst>
          </p:cNvPr>
          <p:cNvSpPr>
            <a:spLocks noGrp="1"/>
          </p:cNvSpPr>
          <p:nvPr>
            <p:ph type="title"/>
          </p:nvPr>
        </p:nvSpPr>
        <p:spPr>
          <a:xfrm>
            <a:off x="838200" y="365125"/>
            <a:ext cx="10515600" cy="1325563"/>
          </a:xfrm>
          <a:prstGeom prst="rect">
            <a:avLst/>
          </a:prstGeom>
        </p:spPr>
        <p:txBody>
          <a:bodyPr/>
          <a:lstStyle>
            <a:lvl1pPr>
              <a:defRPr baseline="0">
                <a:latin typeface="+mn-lt"/>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5D8E5102-8D85-B351-C683-D6870D182776}"/>
              </a:ext>
            </a:extLst>
          </p:cNvPr>
          <p:cNvSpPr>
            <a:spLocks noGrp="1"/>
          </p:cNvSpPr>
          <p:nvPr>
            <p:ph type="sldNum" idx="10"/>
          </p:nvPr>
        </p:nvSpPr>
        <p:spPr/>
        <p:txBody>
          <a:bodyPr/>
          <a:lstStyle/>
          <a:p>
            <a:fld id="{28A3D4D3-1AF4-4389-ABC1-4D77F9E7ECC7}" type="slidenum">
              <a:rPr lang="en-US" smtClean="0"/>
              <a:t>‹#›</a:t>
            </a:fld>
            <a:endParaRPr lang="en-US"/>
          </a:p>
        </p:txBody>
      </p:sp>
      <p:pic>
        <p:nvPicPr>
          <p:cNvPr id="4" name="Picture 3">
            <a:extLst>
              <a:ext uri="{FF2B5EF4-FFF2-40B4-BE49-F238E27FC236}">
                <a16:creationId xmlns:a16="http://schemas.microsoft.com/office/drawing/2014/main" id="{23D03772-EAFD-A016-312C-C6F5AB20048E}"/>
              </a:ext>
            </a:extLst>
          </p:cNvPr>
          <p:cNvPicPr>
            <a:picLocks noChangeAspect="1"/>
          </p:cNvPicPr>
          <p:nvPr/>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483148998"/>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35CD4-D974-2A1F-2C32-DC7AA0CB06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F43063-81A6-58BD-F5EC-D703156A55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D27127-A87F-E486-8513-EA29827F7140}"/>
              </a:ext>
            </a:extLst>
          </p:cNvPr>
          <p:cNvSpPr>
            <a:spLocks noGrp="1"/>
          </p:cNvSpPr>
          <p:nvPr>
            <p:ph type="dt" sz="half" idx="10"/>
          </p:nvPr>
        </p:nvSpPr>
        <p:spPr/>
        <p:txBody>
          <a:bodyPr/>
          <a:lstStyle/>
          <a:p>
            <a:fld id="{F5EE9C2E-5654-442E-B15E-02D464398AE9}" type="datetimeFigureOut">
              <a:rPr lang="en-US" smtClean="0"/>
              <a:t>1/16/2026</a:t>
            </a:fld>
            <a:endParaRPr lang="en-US"/>
          </a:p>
        </p:txBody>
      </p:sp>
      <p:sp>
        <p:nvSpPr>
          <p:cNvPr id="5" name="Footer Placeholder 4">
            <a:extLst>
              <a:ext uri="{FF2B5EF4-FFF2-40B4-BE49-F238E27FC236}">
                <a16:creationId xmlns:a16="http://schemas.microsoft.com/office/drawing/2014/main" id="{C27049FD-B0CD-0351-FB3E-679C32FF1D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6B2F6D-ED83-A4F0-AB77-EA929ABCA25E}"/>
              </a:ext>
            </a:extLst>
          </p:cNvPr>
          <p:cNvSpPr>
            <a:spLocks noGrp="1"/>
          </p:cNvSpPr>
          <p:nvPr>
            <p:ph type="sldNum" sz="quarter" idx="12"/>
          </p:nvPr>
        </p:nvSpPr>
        <p:spPr/>
        <p:txBody>
          <a:bodyPr/>
          <a:lstStyle/>
          <a:p>
            <a:fld id="{28A3D4D3-1AF4-4389-ABC1-4D77F9E7ECC7}" type="slidenum">
              <a:rPr lang="en-US" smtClean="0"/>
              <a:t>‹#›</a:t>
            </a:fld>
            <a:endParaRPr lang="en-US"/>
          </a:p>
        </p:txBody>
      </p:sp>
    </p:spTree>
    <p:extLst>
      <p:ext uri="{BB962C8B-B14F-4D97-AF65-F5344CB8AC3E}">
        <p14:creationId xmlns:p14="http://schemas.microsoft.com/office/powerpoint/2010/main" val="789634810"/>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
        <p:cNvGrpSpPr/>
        <p:nvPr/>
      </p:nvGrpSpPr>
      <p:grpSpPr>
        <a:xfrm>
          <a:off x="0" y="0"/>
          <a:ext cx="0" cy="0"/>
          <a:chOff x="0" y="0"/>
          <a:chExt cx="0" cy="0"/>
        </a:xfrm>
      </p:grpSpPr>
      <p:sp>
        <p:nvSpPr>
          <p:cNvPr id="5" name="Google Shape;14;p16">
            <a:extLst>
              <a:ext uri="{FF2B5EF4-FFF2-40B4-BE49-F238E27FC236}">
                <a16:creationId xmlns:a16="http://schemas.microsoft.com/office/drawing/2014/main" id="{A6DBC896-FC49-E540-A5D9-2E5902EE99B3}"/>
              </a:ext>
            </a:extLst>
          </p:cNvPr>
          <p:cNvSpPr txBox="1">
            <a:spLocks/>
          </p:cNvSpPr>
          <p:nvPr/>
        </p:nvSpPr>
        <p:spPr>
          <a:xfrm>
            <a:off x="11539331" y="365125"/>
            <a:ext cx="430694" cy="36512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Open Sans" panose="020B0606030504020204" pitchFamily="34" charset="0"/>
                <a:ea typeface="Open Sans" panose="020B0606030504020204" pitchFamily="34" charset="0"/>
                <a:cs typeface="Open Sans" panose="020B0606030504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b="1" smtClean="0">
                <a:latin typeface="Arial" panose="020B0604020202020204" pitchFamily="34" charset="0"/>
                <a:cs typeface="Arial" panose="020B0604020202020204" pitchFamily="34" charset="0"/>
              </a:rPr>
              <a:pPr/>
              <a:t>‹#›</a:t>
            </a:fld>
            <a:endParaRPr lang="sv-SE"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60584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p>
            <a:fld id="{986BB1F3-09E8-2A4B-94FB-2B55395E3B4A}" type="datetimeFigureOut">
              <a:rPr lang="en-US" smtClean="0"/>
              <a:t>1/16/2026</a:t>
            </a:fld>
            <a:endParaRPr lang="en-US"/>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userDrawn="1"/>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smtClean="0"/>
              <a:pPr/>
              <a:t>‹#›</a:t>
            </a:fld>
            <a:endParaRPr lang="en-US"/>
          </a:p>
        </p:txBody>
      </p:sp>
    </p:spTree>
    <p:extLst>
      <p:ext uri="{BB962C8B-B14F-4D97-AF65-F5344CB8AC3E}">
        <p14:creationId xmlns:p14="http://schemas.microsoft.com/office/powerpoint/2010/main" val="33813481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userDrawn="1"/>
        </p:nvPicPr>
        <p:blipFill>
          <a:blip r:embed="rId2"/>
          <a:srcRect/>
          <a:stretch/>
        </p:blipFill>
        <p:spPr>
          <a:xfrm>
            <a:off x="-1" y="0"/>
            <a:ext cx="12192000" cy="6858000"/>
          </a:xfrm>
          <a:prstGeom prst="rect">
            <a:avLst/>
          </a:prstGeom>
        </p:spPr>
      </p:pic>
      <p:sp>
        <p:nvSpPr>
          <p:cNvPr id="16" name="Google Shape;16;p17"/>
          <p:cNvSpPr txBox="1">
            <a:spLocks noGrp="1"/>
          </p:cNvSpPr>
          <p:nvPr>
            <p:ph type="ctrTitle"/>
          </p:nvPr>
        </p:nvSpPr>
        <p:spPr>
          <a:xfrm>
            <a:off x="1" y="1952105"/>
            <a:ext cx="9607824"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800"/>
              <a:buFont typeface="Helvetica Neue"/>
              <a:buNone/>
              <a:defRPr sz="3200" b="1" i="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 name="Google Shape;17;p17"/>
          <p:cNvSpPr txBox="1">
            <a:spLocks noGrp="1"/>
          </p:cNvSpPr>
          <p:nvPr>
            <p:ph type="subTitle" idx="1"/>
          </p:nvPr>
        </p:nvSpPr>
        <p:spPr>
          <a:xfrm>
            <a:off x="0" y="4339705"/>
            <a:ext cx="9607826" cy="195210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b="0">
                <a:solidFill>
                  <a:schemeClr val="bg1"/>
                </a:solidFill>
                <a:latin typeface="Arial" panose="020B0604020202020204" pitchFamily="34" charset="0"/>
                <a:ea typeface="Helvetica Neue"/>
                <a:cs typeface="Arial" panose="020B060402020202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extLst>
      <p:ext uri="{BB962C8B-B14F-4D97-AF65-F5344CB8AC3E}">
        <p14:creationId xmlns:p14="http://schemas.microsoft.com/office/powerpoint/2010/main" val="3789370399"/>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1.jp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theme" Target="../theme/theme2.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2" name="Picture 1">
            <a:extLst>
              <a:ext uri="{FF2B5EF4-FFF2-40B4-BE49-F238E27FC236}">
                <a16:creationId xmlns:a16="http://schemas.microsoft.com/office/drawing/2014/main" id="{B562CDF7-E817-0727-B23A-E4C37F6C9239}"/>
              </a:ext>
            </a:extLst>
          </p:cNvPr>
          <p:cNvPicPr>
            <a:picLocks noChangeAspect="1"/>
          </p:cNvPicPr>
          <p:nvPr/>
        </p:nvPicPr>
        <p:blipFill>
          <a:blip r:embed="rId10"/>
          <a:srcRect/>
          <a:stretch/>
        </p:blipFill>
        <p:spPr>
          <a:xfrm>
            <a:off x="0" y="0"/>
            <a:ext cx="12192000" cy="6858000"/>
          </a:xfrm>
          <a:prstGeom prst="rect">
            <a:avLst/>
          </a:prstGeom>
        </p:spPr>
      </p:pic>
      <p:sp>
        <p:nvSpPr>
          <p:cNvPr id="14" name="Google Shape;14;p16"/>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28A3D4D3-1AF4-4389-ABC1-4D77F9E7ECC7}" type="slidenum">
              <a:rPr lang="en-US" smtClean="0"/>
              <a:t>‹#›</a:t>
            </a:fld>
            <a:endParaRPr lang="en-US"/>
          </a:p>
        </p:txBody>
      </p:sp>
      <p:sp>
        <p:nvSpPr>
          <p:cNvPr id="4" name="Title Placeholder 3">
            <a:extLst>
              <a:ext uri="{FF2B5EF4-FFF2-40B4-BE49-F238E27FC236}">
                <a16:creationId xmlns:a16="http://schemas.microsoft.com/office/drawing/2014/main" id="{C79A8CD2-D56A-87BC-2FE1-F2C2AB9AD1B4}"/>
              </a:ext>
            </a:extLst>
          </p:cNvPr>
          <p:cNvSpPr>
            <a:spLocks noGrp="1"/>
          </p:cNvSpPr>
          <p:nvPr>
            <p:ph type="title"/>
          </p:nvPr>
        </p:nvSpPr>
        <p:spPr>
          <a:xfrm>
            <a:off x="838200" y="365125"/>
            <a:ext cx="10515600" cy="708763"/>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7390672E-6204-3245-DC87-0A176B5878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48634949"/>
      </p:ext>
    </p:extLst>
  </p:cSld>
  <p:clrMap bg1="lt1" tx1="dk1" bg2="dk2"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7" r:id="rId6"/>
    <p:sldLayoutId id="2147483686" r:id="rId7"/>
    <p:sldLayoutId id="2147483687" r:id="rId8"/>
  </p:sldLayoutIdLst>
  <p:transition spd="slow">
    <p:wipe/>
  </p:transition>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800" b="1" i="0" u="none" strike="noStrike" cap="none" baseline="0">
          <a:solidFill>
            <a:schemeClr val="tx1"/>
          </a:solidFill>
          <a:latin typeface="+mn-lt"/>
          <a:ea typeface="Open Sans" panose="020B0606030504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eaLnBrk="1" hangingPunct="1">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eaLnBrk="1" hangingPunct="1">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eaLnBrk="1" hangingPunct="1">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2" name="Picture 1">
            <a:extLst>
              <a:ext uri="{FF2B5EF4-FFF2-40B4-BE49-F238E27FC236}">
                <a16:creationId xmlns:a16="http://schemas.microsoft.com/office/drawing/2014/main" id="{B562CDF7-E817-0727-B23A-E4C37F6C9239}"/>
              </a:ext>
            </a:extLst>
          </p:cNvPr>
          <p:cNvPicPr>
            <a:picLocks noChangeAspect="1"/>
          </p:cNvPicPr>
          <p:nvPr userDrawn="1"/>
        </p:nvPicPr>
        <p:blipFill>
          <a:blip r:embed="rId7"/>
          <a:srcRect/>
          <a:stretch/>
        </p:blipFill>
        <p:spPr>
          <a:xfrm>
            <a:off x="0" y="0"/>
            <a:ext cx="12192000" cy="6858000"/>
          </a:xfrm>
          <a:prstGeom prst="rect">
            <a:avLst/>
          </a:prstGeom>
        </p:spPr>
      </p:pic>
      <p:sp>
        <p:nvSpPr>
          <p:cNvPr id="14" name="Google Shape;14;p16"/>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4" name="Title Placeholder 3">
            <a:extLst>
              <a:ext uri="{FF2B5EF4-FFF2-40B4-BE49-F238E27FC236}">
                <a16:creationId xmlns:a16="http://schemas.microsoft.com/office/drawing/2014/main" id="{C79A8CD2-D56A-87BC-2FE1-F2C2AB9AD1B4}"/>
              </a:ext>
            </a:extLst>
          </p:cNvPr>
          <p:cNvSpPr>
            <a:spLocks noGrp="1"/>
          </p:cNvSpPr>
          <p:nvPr>
            <p:ph type="title"/>
          </p:nvPr>
        </p:nvSpPr>
        <p:spPr>
          <a:xfrm>
            <a:off x="838200" y="365125"/>
            <a:ext cx="10515600" cy="708763"/>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5" name="Text Placeholder 4">
            <a:extLst>
              <a:ext uri="{FF2B5EF4-FFF2-40B4-BE49-F238E27FC236}">
                <a16:creationId xmlns:a16="http://schemas.microsoft.com/office/drawing/2014/main" id="{7390672E-6204-3245-DC87-0A176B5878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76410230"/>
      </p:ext>
    </p:extLst>
  </p:cSld>
  <p:clrMap bg1="lt1" tx1="dk1" bg2="dk2" tx2="lt2" accent1="accent1" accent2="accent2" accent3="accent3" accent4="accent4" accent5="accent5" accent6="accent6" hlink="hlink" folHlink="folHlink"/>
  <p:sldLayoutIdLst>
    <p:sldLayoutId id="2147483680" r:id="rId1"/>
    <p:sldLayoutId id="2147483682" r:id="rId2"/>
    <p:sldLayoutId id="2147483683" r:id="rId3"/>
    <p:sldLayoutId id="2147483684" r:id="rId4"/>
    <p:sldLayoutId id="2147483685" r:id="rId5"/>
  </p:sldLayoutIdLst>
  <p:transition spd="slow">
    <p:wip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1" i="0" u="none" strike="noStrike" cap="none" baseline="0">
          <a:solidFill>
            <a:schemeClr val="tx1"/>
          </a:solidFill>
          <a:latin typeface="+mn-lt"/>
          <a:ea typeface="Open Sans" panose="020B0606030504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hyperlink" Target="https://www.cifor-icraf.org/knowledge/publication/769/" TargetMode="External"/><Relationship Id="rId2" Type="http://schemas.openxmlformats.org/officeDocument/2006/relationships/hyperlink" Target="https://www.researchgate.net/publication/358131153_A_Practical_Guide_to_Multi-Criteria_Analysis" TargetMode="External"/><Relationship Id="rId1" Type="http://schemas.openxmlformats.org/officeDocument/2006/relationships/slideLayout" Target="../slideLayouts/slideLayout8.xml"/><Relationship Id="rId4" Type="http://schemas.openxmlformats.org/officeDocument/2006/relationships/hyperlink" Target="http://www.wri.org/publication/energy-access-explorer"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jpeg"/><Relationship Id="rId15" Type="http://schemas.openxmlformats.org/officeDocument/2006/relationships/image" Target="../media/image2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jp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48F41D3A-296D-75FB-88E4-B253A9E88EE1}"/>
              </a:ext>
            </a:extLst>
          </p:cNvPr>
          <p:cNvSpPr>
            <a:spLocks noGrp="1"/>
          </p:cNvSpPr>
          <p:nvPr>
            <p:ph type="ctrTitle"/>
          </p:nvPr>
        </p:nvSpPr>
        <p:spPr/>
        <p:txBody>
          <a:bodyPr/>
          <a:lstStyle/>
          <a:p>
            <a:r>
              <a:rPr lang="en-US" dirty="0"/>
              <a:t>Maximum 32 point Arial in white </a:t>
            </a:r>
            <a:br>
              <a:rPr lang="en-US" dirty="0"/>
            </a:br>
            <a:endParaRPr lang="en-US" dirty="0"/>
          </a:p>
        </p:txBody>
      </p:sp>
      <p:sp>
        <p:nvSpPr>
          <p:cNvPr id="3" name="Subtitle 2">
            <a:extLst>
              <a:ext uri="{FF2B5EF4-FFF2-40B4-BE49-F238E27FC236}">
                <a16:creationId xmlns:a16="http://schemas.microsoft.com/office/drawing/2014/main" id="{D9EE0581-B869-C9AC-032A-CE5562E6774F}"/>
              </a:ext>
            </a:extLst>
          </p:cNvPr>
          <p:cNvSpPr>
            <a:spLocks noGrp="1"/>
          </p:cNvSpPr>
          <p:nvPr>
            <p:ph type="subTitle" idx="1"/>
          </p:nvPr>
        </p:nvSpPr>
        <p:spPr>
          <a:xfrm>
            <a:off x="1158844" y="4323781"/>
            <a:ext cx="6201623" cy="947519"/>
          </a:xfrm>
        </p:spPr>
        <p:txBody>
          <a:bodyPr>
            <a:noAutofit/>
          </a:bodyPr>
          <a:lstStyle/>
          <a:p>
            <a:pPr algn="l"/>
            <a:r>
              <a:rPr lang="en-US" sz="3200" b="1" dirty="0">
                <a:solidFill>
                  <a:schemeClr val="bg1"/>
                </a:solidFill>
              </a:rPr>
              <a:t>LECTURE 2</a:t>
            </a:r>
            <a:br>
              <a:rPr lang="en-US" sz="3200" b="1" dirty="0"/>
            </a:br>
            <a:r>
              <a:rPr lang="en-US" sz="3200" b="1" dirty="0">
                <a:solidFill>
                  <a:schemeClr val="tx1"/>
                </a:solidFill>
              </a:rPr>
              <a:t>INTRODUCTION TO ENERGY ACCESS EXPLORER</a:t>
            </a:r>
          </a:p>
        </p:txBody>
      </p:sp>
      <p:pic>
        <p:nvPicPr>
          <p:cNvPr id="7" name="Picture 6" descr="A black background with white text&#10;&#10;Description automatically generated">
            <a:extLst>
              <a:ext uri="{FF2B5EF4-FFF2-40B4-BE49-F238E27FC236}">
                <a16:creationId xmlns:a16="http://schemas.microsoft.com/office/drawing/2014/main" id="{1A98B8DC-1067-2BD6-87CD-15AFDCD6F5C2}"/>
              </a:ext>
            </a:extLst>
          </p:cNvPr>
          <p:cNvPicPr>
            <a:picLocks noChangeAspect="1"/>
          </p:cNvPicPr>
          <p:nvPr/>
        </p:nvPicPr>
        <p:blipFill>
          <a:blip r:embed="rId3"/>
          <a:stretch>
            <a:fillRect/>
          </a:stretch>
        </p:blipFill>
        <p:spPr>
          <a:xfrm>
            <a:off x="597528" y="3775297"/>
            <a:ext cx="3327517" cy="782486"/>
          </a:xfrm>
          <a:prstGeom prst="rect">
            <a:avLst/>
          </a:prstGeom>
        </p:spPr>
      </p:pic>
      <p:sp>
        <p:nvSpPr>
          <p:cNvPr id="8" name="TextBox 7">
            <a:extLst>
              <a:ext uri="{FF2B5EF4-FFF2-40B4-BE49-F238E27FC236}">
                <a16:creationId xmlns:a16="http://schemas.microsoft.com/office/drawing/2014/main" id="{5B8A8525-F3A8-DA7C-B433-928B2B39A280}"/>
              </a:ext>
            </a:extLst>
          </p:cNvPr>
          <p:cNvSpPr txBox="1"/>
          <p:nvPr/>
        </p:nvSpPr>
        <p:spPr>
          <a:xfrm>
            <a:off x="7939610" y="5364606"/>
            <a:ext cx="154961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1" i="1" u="none" strike="noStrike" kern="0" cap="none" spc="0" normalizeH="0" baseline="0" noProof="0" dirty="0">
                <a:ln>
                  <a:noFill/>
                </a:ln>
                <a:solidFill>
                  <a:srgbClr val="FFFFFF"/>
                </a:solidFill>
                <a:effectLst/>
                <a:uLnTx/>
                <a:uFillTx/>
                <a:latin typeface="Open Sans"/>
                <a:ea typeface="+mn-lt"/>
                <a:cs typeface="Arial" panose="020B0604020202020204"/>
                <a:sym typeface="Arial"/>
              </a:rPr>
              <a:t>Supported by and in collaboration with World Resources Institute</a:t>
            </a:r>
          </a:p>
        </p:txBody>
      </p:sp>
      <p:pic>
        <p:nvPicPr>
          <p:cNvPr id="10" name="Picture 9">
            <a:extLst>
              <a:ext uri="{FF2B5EF4-FFF2-40B4-BE49-F238E27FC236}">
                <a16:creationId xmlns:a16="http://schemas.microsoft.com/office/drawing/2014/main" id="{50ABA4A2-FC0A-3191-033A-0ECC15F7970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027367" y="5917631"/>
            <a:ext cx="1184564" cy="410649"/>
          </a:xfrm>
          <a:prstGeom prst="rect">
            <a:avLst/>
          </a:prstGeom>
        </p:spPr>
      </p:pic>
    </p:spTree>
    <p:extLst>
      <p:ext uri="{BB962C8B-B14F-4D97-AF65-F5344CB8AC3E}">
        <p14:creationId xmlns:p14="http://schemas.microsoft.com/office/powerpoint/2010/main" val="701856915"/>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5" name="TextBox 14">
            <a:extLst>
              <a:ext uri="{FF2B5EF4-FFF2-40B4-BE49-F238E27FC236}">
                <a16:creationId xmlns:a16="http://schemas.microsoft.com/office/drawing/2014/main" id="{3CCE9380-BC84-4979-D36F-C697FAB2DD68}"/>
              </a:ext>
            </a:extLst>
          </p:cNvPr>
          <p:cNvSpPr txBox="1"/>
          <p:nvPr/>
        </p:nvSpPr>
        <p:spPr>
          <a:xfrm>
            <a:off x="256898" y="1647967"/>
            <a:ext cx="9315838" cy="3562065"/>
          </a:xfrm>
          <a:prstGeom prst="rect">
            <a:avLst/>
          </a:prstGeom>
          <a:noFill/>
        </p:spPr>
        <p:txBody>
          <a:bodyPr wrap="square" lIns="91440" tIns="45720" rIns="91440" bIns="45720" rtlCol="0" anchor="t">
            <a:spAutoFit/>
          </a:bodyPr>
          <a:lstStyle/>
          <a:p>
            <a:pPr marL="342900" indent="-342900">
              <a:lnSpc>
                <a:spcPct val="110000"/>
              </a:lnSpc>
              <a:spcAft>
                <a:spcPts val="169"/>
              </a:spcAft>
              <a:buFont typeface="Arial"/>
              <a:buChar char="•"/>
            </a:pPr>
            <a:r>
              <a:rPr lang="en-US" sz="2000" dirty="0">
                <a:latin typeface="+mj-lt"/>
                <a:ea typeface="Open Sans"/>
                <a:cs typeface="Open Sans"/>
              </a:rPr>
              <a:t>Analysts and/or decisionmakers within development finance institutions and donors can understand better where to </a:t>
            </a:r>
            <a:r>
              <a:rPr lang="en-US" sz="2000" b="1" dirty="0">
                <a:latin typeface="+mj-lt"/>
                <a:ea typeface="Open Sans"/>
                <a:cs typeface="Open Sans"/>
              </a:rPr>
              <a:t>most effectively channel funds</a:t>
            </a:r>
            <a:r>
              <a:rPr lang="en-US" sz="2000" dirty="0">
                <a:latin typeface="+mj-lt"/>
                <a:ea typeface="Open Sans"/>
                <a:cs typeface="Open Sans"/>
              </a:rPr>
              <a:t> into electrification and clean cooking efforts to ensure that </a:t>
            </a:r>
            <a:r>
              <a:rPr lang="en-US" sz="2000" b="1" dirty="0">
                <a:latin typeface="+mj-lt"/>
                <a:ea typeface="Open Sans"/>
                <a:cs typeface="Open Sans"/>
              </a:rPr>
              <a:t>no one is left behind</a:t>
            </a:r>
            <a:r>
              <a:rPr lang="en-US" sz="2000" dirty="0">
                <a:latin typeface="+mj-lt"/>
                <a:ea typeface="Open Sans"/>
                <a:cs typeface="Open Sans"/>
              </a:rPr>
              <a:t>. </a:t>
            </a:r>
            <a:endParaRPr lang="en-US"/>
          </a:p>
          <a:p>
            <a:pPr marL="342900" indent="-342900">
              <a:lnSpc>
                <a:spcPct val="110000"/>
              </a:lnSpc>
              <a:spcAft>
                <a:spcPts val="169"/>
              </a:spcAft>
              <a:buFont typeface="Arial"/>
              <a:buChar char="•"/>
            </a:pPr>
            <a:endParaRPr lang="en-US" sz="2000" dirty="0">
              <a:latin typeface="+mj-lt"/>
              <a:ea typeface="Open Sans"/>
              <a:cs typeface="Open Sans"/>
            </a:endParaRPr>
          </a:p>
          <a:p>
            <a:pPr marL="342900" indent="-342900">
              <a:lnSpc>
                <a:spcPct val="110000"/>
              </a:lnSpc>
              <a:spcAft>
                <a:spcPts val="169"/>
              </a:spcAft>
              <a:buFont typeface="Arial"/>
              <a:buChar char="•"/>
            </a:pPr>
            <a:r>
              <a:rPr lang="en-US" sz="2000" dirty="0">
                <a:latin typeface="+mj-lt"/>
                <a:ea typeface="Open Sans"/>
                <a:cs typeface="Calibri"/>
              </a:rPr>
              <a:t>The</a:t>
            </a:r>
            <a:r>
              <a:rPr lang="en-US" sz="2000" dirty="0">
                <a:latin typeface="+mj-lt"/>
                <a:ea typeface="+mn-lt"/>
                <a:cs typeface="+mn-lt"/>
              </a:rPr>
              <a:t> platform's data </a:t>
            </a:r>
            <a:r>
              <a:rPr lang="en-US" sz="2000" b="1" dirty="0">
                <a:latin typeface="+mj-lt"/>
                <a:ea typeface="+mn-lt"/>
                <a:cs typeface="+mn-lt"/>
              </a:rPr>
              <a:t>highlights areas</a:t>
            </a:r>
            <a:r>
              <a:rPr lang="en-US" sz="2000" dirty="0">
                <a:latin typeface="+mj-lt"/>
                <a:ea typeface="+mn-lt"/>
                <a:cs typeface="+mn-lt"/>
              </a:rPr>
              <a:t> with the </a:t>
            </a:r>
            <a:r>
              <a:rPr lang="en-US" sz="2000" b="1" dirty="0">
                <a:latin typeface="+mj-lt"/>
                <a:ea typeface="+mn-lt"/>
                <a:cs typeface="+mn-lt"/>
              </a:rPr>
              <a:t>greatest potential for impact</a:t>
            </a:r>
            <a:r>
              <a:rPr lang="en-US" sz="2000" dirty="0">
                <a:latin typeface="+mj-lt"/>
                <a:ea typeface="+mn-lt"/>
                <a:cs typeface="+mn-lt"/>
              </a:rPr>
              <a:t>, allowing these stakeholders to prioritize investments that align with local needs and have the potential to drive significant positive change. </a:t>
            </a:r>
          </a:p>
          <a:p>
            <a:pPr marL="342900" indent="-342900">
              <a:lnSpc>
                <a:spcPct val="110000"/>
              </a:lnSpc>
              <a:spcAft>
                <a:spcPts val="169"/>
              </a:spcAft>
              <a:buFont typeface="Arial"/>
              <a:buChar char="•"/>
            </a:pPr>
            <a:endParaRPr lang="en-US" sz="2000" dirty="0">
              <a:latin typeface="+mj-lt"/>
              <a:ea typeface="+mn-lt"/>
              <a:cs typeface="+mn-lt"/>
            </a:endParaRPr>
          </a:p>
          <a:p>
            <a:pPr marL="342900" indent="-342900">
              <a:lnSpc>
                <a:spcPct val="110000"/>
              </a:lnSpc>
              <a:spcAft>
                <a:spcPts val="169"/>
              </a:spcAft>
              <a:buFont typeface="Arial"/>
              <a:buChar char="•"/>
            </a:pPr>
            <a:r>
              <a:rPr lang="en-US" sz="2000" dirty="0">
                <a:latin typeface="+mj-lt"/>
                <a:ea typeface="+mn-lt"/>
                <a:cs typeface="+mn-lt"/>
              </a:rPr>
              <a:t>This data-driven approach </a:t>
            </a:r>
            <a:r>
              <a:rPr lang="en-US" sz="2000" b="1" dirty="0">
                <a:latin typeface="+mj-lt"/>
                <a:ea typeface="+mn-lt"/>
                <a:cs typeface="+mn-lt"/>
              </a:rPr>
              <a:t>maximizes the effectiveness of funding</a:t>
            </a:r>
            <a:r>
              <a:rPr lang="en-US" sz="2000" dirty="0">
                <a:latin typeface="+mj-lt"/>
                <a:ea typeface="+mn-lt"/>
                <a:cs typeface="+mn-lt"/>
              </a:rPr>
              <a:t> and </a:t>
            </a:r>
            <a:r>
              <a:rPr lang="en-US" sz="2000" b="1" dirty="0">
                <a:latin typeface="+mj-lt"/>
                <a:ea typeface="+mn-lt"/>
                <a:cs typeface="+mn-lt"/>
              </a:rPr>
              <a:t>accelerates the growth of energy access rates</a:t>
            </a:r>
            <a:r>
              <a:rPr lang="en-US" sz="2000" dirty="0">
                <a:latin typeface="+mj-lt"/>
                <a:ea typeface="+mn-lt"/>
                <a:cs typeface="+mn-lt"/>
              </a:rPr>
              <a:t>. </a:t>
            </a:r>
            <a:endParaRPr lang="en-US" sz="2000" dirty="0">
              <a:latin typeface="+mj-lt"/>
              <a:ea typeface="Open Sans" panose="020B0606030504020204" pitchFamily="34" charset="0"/>
              <a:cs typeface="Open Sans" panose="020B0606030504020204" pitchFamily="34" charset="0"/>
            </a:endParaRPr>
          </a:p>
        </p:txBody>
      </p:sp>
      <p:sp>
        <p:nvSpPr>
          <p:cNvPr id="16" name="Rectangle 15">
            <a:extLst>
              <a:ext uri="{FF2B5EF4-FFF2-40B4-BE49-F238E27FC236}">
                <a16:creationId xmlns:a16="http://schemas.microsoft.com/office/drawing/2014/main" id="{431F5C90-1DCB-30BE-67C8-68DEA35FC2BC}"/>
              </a:ext>
            </a:extLst>
          </p:cNvPr>
          <p:cNvSpPr/>
          <p:nvPr/>
        </p:nvSpPr>
        <p:spPr>
          <a:xfrm>
            <a:off x="256898" y="1198314"/>
            <a:ext cx="7444126" cy="400110"/>
          </a:xfrm>
          <a:prstGeom prst="rect">
            <a:avLst/>
          </a:prstGeom>
        </p:spPr>
        <p:txBody>
          <a:bodyPr wrap="square" lIns="91440" tIns="45720" rIns="91440" bIns="45720" anchor="t">
            <a:spAutoFit/>
          </a:bodyPr>
          <a:lstStyle/>
          <a:p>
            <a:pPr>
              <a:spcAft>
                <a:spcPts val="1200"/>
              </a:spcAft>
            </a:pPr>
            <a:r>
              <a:rPr lang="en-ZA" sz="2000" b="1" dirty="0">
                <a:latin typeface="+mj-lt"/>
                <a:ea typeface="Open Sans"/>
                <a:cs typeface="Open Sans"/>
              </a:rPr>
              <a:t>Prioritization of Investment in the Clean Energy Space</a:t>
            </a:r>
            <a:endParaRPr lang="en-US" dirty="0">
              <a:latin typeface="+mj-lt"/>
            </a:endParaRPr>
          </a:p>
        </p:txBody>
      </p:sp>
      <p:sp>
        <p:nvSpPr>
          <p:cNvPr id="2" name="Title 10">
            <a:extLst>
              <a:ext uri="{FF2B5EF4-FFF2-40B4-BE49-F238E27FC236}">
                <a16:creationId xmlns:a16="http://schemas.microsoft.com/office/drawing/2014/main" id="{95B31E7E-DD98-541E-3690-38C786F8F8D6}"/>
              </a:ext>
            </a:extLst>
          </p:cNvPr>
          <p:cNvSpPr txBox="1">
            <a:spLocks/>
          </p:cNvSpPr>
          <p:nvPr/>
        </p:nvSpPr>
        <p:spPr>
          <a:xfrm>
            <a:off x="256898" y="-27720"/>
            <a:ext cx="8206877" cy="897516"/>
          </a:xfrm>
          <a:prstGeom prst="rect">
            <a:avLst/>
          </a:prstGeom>
          <a:noFill/>
          <a:ln>
            <a:noFill/>
          </a:ln>
        </p:spPr>
        <p:txBody>
          <a:bodyPr spcFirstLastPara="1" vert="horz" wrap="square" lIns="91425" tIns="45700" rIns="91425" bIns="45700" rtlCol="0" anchor="b" anchorCtr="0">
            <a:noAutofit/>
          </a:bodyPr>
          <a:lstStyle>
            <a:defPPr marR="0" lvl="0" algn="l" rtl="0">
              <a:lnSpc>
                <a:spcPct val="100000"/>
              </a:lnSpc>
              <a:spcBef>
                <a:spcPts val="0"/>
              </a:spcBef>
              <a:spcAft>
                <a:spcPts val="0"/>
              </a:spcAft>
              <a:defRPr lang="en-US"/>
            </a:defPPr>
            <a:lvl1pPr marR="0" lvl="0" indent="0">
              <a:lnSpc>
                <a:spcPct val="90000"/>
              </a:lnSpc>
              <a:spcBef>
                <a:spcPts val="0"/>
              </a:spcBef>
              <a:spcAft>
                <a:spcPts val="0"/>
              </a:spcAft>
              <a:buClr>
                <a:schemeClr val="dk1"/>
              </a:buClr>
              <a:buSzPts val="4400"/>
              <a:buFont typeface="Calibri"/>
              <a:buNone/>
              <a:defRPr sz="2800" b="1" i="0" u="none" strike="noStrike" cap="none" baseline="0">
                <a:solidFill>
                  <a:srgbClr val="C00000"/>
                </a:solidFill>
                <a:latin typeface="Arial" panose="020B0604020202020204" pitchFamily="34" charset="0"/>
                <a:ea typeface="Helvetica Neue"/>
                <a:cs typeface="Arial" panose="020B0604020202020204" pitchFamily="34" charset="0"/>
              </a:defRPr>
            </a:lvl1pPr>
            <a:lvl2pPr marR="0" lv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9pPr>
          </a:lstStyle>
          <a:p>
            <a:r>
              <a:rPr lang="en-GB" dirty="0">
                <a:sym typeface="Bodoni SvtyTwo ITC TT-Book"/>
              </a:rPr>
              <a:t>2.2 </a:t>
            </a:r>
            <a:r>
              <a:rPr lang="en-US" dirty="0">
                <a:sym typeface="Bodoni SvtyTwo ITC TT-Book"/>
              </a:rPr>
              <a:t>Uses of Energy Access Explorer</a:t>
            </a:r>
            <a:endParaRPr lang="en-GB" dirty="0">
              <a:sym typeface="Bodoni SvtyTwo ITC TT-Book"/>
            </a:endParaRPr>
          </a:p>
        </p:txBody>
      </p:sp>
    </p:spTree>
    <p:extLst>
      <p:ext uri="{BB962C8B-B14F-4D97-AF65-F5344CB8AC3E}">
        <p14:creationId xmlns:p14="http://schemas.microsoft.com/office/powerpoint/2010/main" val="1247439737"/>
      </p:ext>
    </p:extLst>
  </p:cSld>
  <p:clrMapOvr>
    <a:masterClrMapping/>
  </p:clrMapOvr>
  <p:transition spd="slow">
    <p:push/>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5" name="TextBox 14">
            <a:extLst>
              <a:ext uri="{FF2B5EF4-FFF2-40B4-BE49-F238E27FC236}">
                <a16:creationId xmlns:a16="http://schemas.microsoft.com/office/drawing/2014/main" id="{3CCE9380-BC84-4979-D36F-C697FAB2DD68}"/>
              </a:ext>
            </a:extLst>
          </p:cNvPr>
          <p:cNvSpPr txBox="1"/>
          <p:nvPr/>
        </p:nvSpPr>
        <p:spPr>
          <a:xfrm>
            <a:off x="256898" y="1773132"/>
            <a:ext cx="10024526" cy="3900620"/>
          </a:xfrm>
          <a:prstGeom prst="rect">
            <a:avLst/>
          </a:prstGeom>
          <a:noFill/>
        </p:spPr>
        <p:txBody>
          <a:bodyPr wrap="square" lIns="91440" tIns="45720" rIns="91440" bIns="45720" rtlCol="0" anchor="t">
            <a:spAutoFit/>
          </a:bodyPr>
          <a:lstStyle/>
          <a:p>
            <a:pPr marL="342900" indent="-342900">
              <a:lnSpc>
                <a:spcPct val="110000"/>
              </a:lnSpc>
              <a:spcAft>
                <a:spcPts val="169"/>
              </a:spcAft>
              <a:buFont typeface="Arial"/>
              <a:buChar char="•"/>
            </a:pPr>
            <a:r>
              <a:rPr lang="en-US" sz="2000" dirty="0">
                <a:latin typeface="+mj-lt"/>
                <a:ea typeface="+mn-lt"/>
                <a:cs typeface="+mn-lt"/>
              </a:rPr>
              <a:t>Service delivery institutions in the health, education and agriculture sectors will be able to </a:t>
            </a:r>
            <a:r>
              <a:rPr lang="en-US" sz="2000" b="1" dirty="0">
                <a:latin typeface="+mj-lt"/>
                <a:ea typeface="+mn-lt"/>
                <a:cs typeface="+mn-lt"/>
              </a:rPr>
              <a:t>conduct bottom-up assessment</a:t>
            </a:r>
            <a:r>
              <a:rPr lang="en-US" sz="2000" dirty="0">
                <a:latin typeface="+mj-lt"/>
                <a:ea typeface="+mn-lt"/>
                <a:cs typeface="+mn-lt"/>
              </a:rPr>
              <a:t> of energy needs associated to development services. </a:t>
            </a:r>
            <a:endParaRPr lang="en-US"/>
          </a:p>
          <a:p>
            <a:pPr marL="342900" indent="-342900">
              <a:lnSpc>
                <a:spcPct val="110000"/>
              </a:lnSpc>
              <a:spcAft>
                <a:spcPts val="169"/>
              </a:spcAft>
              <a:buFont typeface="Arial"/>
              <a:buChar char="•"/>
            </a:pPr>
            <a:endParaRPr lang="en-US" sz="2000" dirty="0">
              <a:latin typeface="+mj-lt"/>
              <a:ea typeface="+mn-lt"/>
              <a:cs typeface="+mn-lt"/>
            </a:endParaRPr>
          </a:p>
          <a:p>
            <a:pPr marL="342900" indent="-342900">
              <a:lnSpc>
                <a:spcPct val="110000"/>
              </a:lnSpc>
              <a:spcAft>
                <a:spcPts val="169"/>
              </a:spcAft>
              <a:buFont typeface="Arial"/>
              <a:buChar char="•"/>
            </a:pPr>
            <a:r>
              <a:rPr lang="en-US" sz="2000" dirty="0">
                <a:latin typeface="+mj-lt"/>
                <a:ea typeface="+mn-lt"/>
                <a:cs typeface="+mn-lt"/>
              </a:rPr>
              <a:t>Understanding energy needs is crucial for </a:t>
            </a:r>
            <a:r>
              <a:rPr lang="en-US" sz="2000" b="1" dirty="0">
                <a:latin typeface="+mj-lt"/>
                <a:ea typeface="+mn-lt"/>
                <a:cs typeface="+mn-lt"/>
              </a:rPr>
              <a:t>planning and providing consistent, high-quality services</a:t>
            </a:r>
            <a:r>
              <a:rPr lang="en-US" sz="2000" dirty="0">
                <a:latin typeface="+mj-lt"/>
                <a:ea typeface="+mn-lt"/>
                <a:cs typeface="+mn-lt"/>
              </a:rPr>
              <a:t>. For instance, healthcare facilities require reliable electricity for medical equipment, while educational institutions need power for lighting and technology. </a:t>
            </a:r>
          </a:p>
          <a:p>
            <a:pPr marL="342900" indent="-342900">
              <a:lnSpc>
                <a:spcPct val="110000"/>
              </a:lnSpc>
              <a:spcAft>
                <a:spcPts val="169"/>
              </a:spcAft>
              <a:buFont typeface="Arial"/>
              <a:buChar char="•"/>
            </a:pPr>
            <a:endParaRPr lang="en-US" sz="2000" dirty="0">
              <a:latin typeface="+mj-lt"/>
              <a:ea typeface="+mn-lt"/>
              <a:cs typeface="+mn-lt"/>
            </a:endParaRPr>
          </a:p>
          <a:p>
            <a:pPr marL="342900" indent="-342900">
              <a:lnSpc>
                <a:spcPct val="110000"/>
              </a:lnSpc>
              <a:spcAft>
                <a:spcPts val="169"/>
              </a:spcAft>
              <a:buFont typeface="Arial"/>
              <a:buChar char="•"/>
            </a:pPr>
            <a:r>
              <a:rPr lang="en-US" sz="2000" dirty="0">
                <a:latin typeface="+mj-lt"/>
                <a:ea typeface="+mn-lt"/>
                <a:cs typeface="+mn-lt"/>
              </a:rPr>
              <a:t>This platform helps service delivery institutions tailor their operations </a:t>
            </a:r>
            <a:r>
              <a:rPr lang="en-US" sz="2000" b="1" dirty="0">
                <a:latin typeface="+mj-lt"/>
                <a:ea typeface="+mn-lt"/>
                <a:cs typeface="+mn-lt"/>
              </a:rPr>
              <a:t>to ensure energy availability aligns with their service delivery goals</a:t>
            </a:r>
            <a:r>
              <a:rPr lang="en-US" sz="2000" dirty="0">
                <a:latin typeface="+mj-lt"/>
                <a:ea typeface="+mn-lt"/>
                <a:cs typeface="+mn-lt"/>
              </a:rPr>
              <a:t>.</a:t>
            </a:r>
            <a:endParaRPr lang="en-US" dirty="0">
              <a:latin typeface="+mj-lt"/>
              <a:ea typeface="+mn-lt"/>
              <a:cs typeface="+mn-lt"/>
            </a:endParaRPr>
          </a:p>
        </p:txBody>
      </p:sp>
      <p:sp>
        <p:nvSpPr>
          <p:cNvPr id="16" name="Rectangle 15">
            <a:extLst>
              <a:ext uri="{FF2B5EF4-FFF2-40B4-BE49-F238E27FC236}">
                <a16:creationId xmlns:a16="http://schemas.microsoft.com/office/drawing/2014/main" id="{431F5C90-1DCB-30BE-67C8-68DEA35FC2BC}"/>
              </a:ext>
            </a:extLst>
          </p:cNvPr>
          <p:cNvSpPr/>
          <p:nvPr/>
        </p:nvSpPr>
        <p:spPr>
          <a:xfrm>
            <a:off x="256898" y="1184248"/>
            <a:ext cx="7163851" cy="400110"/>
          </a:xfrm>
          <a:prstGeom prst="rect">
            <a:avLst/>
          </a:prstGeom>
        </p:spPr>
        <p:txBody>
          <a:bodyPr wrap="square" lIns="91440" tIns="45720" rIns="91440" bIns="45720" anchor="t">
            <a:spAutoFit/>
          </a:bodyPr>
          <a:lstStyle/>
          <a:p>
            <a:pPr>
              <a:spcAft>
                <a:spcPts val="1200"/>
              </a:spcAft>
            </a:pPr>
            <a:r>
              <a:rPr lang="en-ZA" sz="2000" b="1">
                <a:latin typeface="+mj-lt"/>
                <a:ea typeface="Open Sans"/>
                <a:cs typeface="Open Sans"/>
              </a:rPr>
              <a:t>Estimation of Energy Needs for Development Services</a:t>
            </a:r>
            <a:endParaRPr lang="en-US">
              <a:latin typeface="+mj-lt"/>
            </a:endParaRPr>
          </a:p>
        </p:txBody>
      </p:sp>
      <p:sp>
        <p:nvSpPr>
          <p:cNvPr id="2" name="Title 10">
            <a:extLst>
              <a:ext uri="{FF2B5EF4-FFF2-40B4-BE49-F238E27FC236}">
                <a16:creationId xmlns:a16="http://schemas.microsoft.com/office/drawing/2014/main" id="{7C356084-20D5-1CD5-0CBD-38F7DEE7D70F}"/>
              </a:ext>
            </a:extLst>
          </p:cNvPr>
          <p:cNvSpPr txBox="1">
            <a:spLocks/>
          </p:cNvSpPr>
          <p:nvPr/>
        </p:nvSpPr>
        <p:spPr>
          <a:xfrm>
            <a:off x="256898" y="-27720"/>
            <a:ext cx="8206877" cy="897516"/>
          </a:xfrm>
          <a:prstGeom prst="rect">
            <a:avLst/>
          </a:prstGeom>
          <a:noFill/>
          <a:ln>
            <a:noFill/>
          </a:ln>
        </p:spPr>
        <p:txBody>
          <a:bodyPr spcFirstLastPara="1" vert="horz" wrap="square" lIns="91425" tIns="45700" rIns="91425" bIns="45700" rtlCol="0" anchor="b" anchorCtr="0">
            <a:noAutofit/>
          </a:bodyPr>
          <a:lstStyle>
            <a:defPPr marR="0" lvl="0" algn="l" rtl="0">
              <a:lnSpc>
                <a:spcPct val="100000"/>
              </a:lnSpc>
              <a:spcBef>
                <a:spcPts val="0"/>
              </a:spcBef>
              <a:spcAft>
                <a:spcPts val="0"/>
              </a:spcAft>
              <a:defRPr lang="en-US"/>
            </a:defPPr>
            <a:lvl1pPr marR="0" lvl="0" indent="0">
              <a:lnSpc>
                <a:spcPct val="90000"/>
              </a:lnSpc>
              <a:spcBef>
                <a:spcPts val="0"/>
              </a:spcBef>
              <a:spcAft>
                <a:spcPts val="0"/>
              </a:spcAft>
              <a:buClr>
                <a:schemeClr val="dk1"/>
              </a:buClr>
              <a:buSzPts val="4400"/>
              <a:buFont typeface="Calibri"/>
              <a:buNone/>
              <a:defRPr sz="2800" b="1" i="0" u="none" strike="noStrike" cap="none" baseline="0">
                <a:solidFill>
                  <a:srgbClr val="C00000"/>
                </a:solidFill>
                <a:latin typeface="Arial" panose="020B0604020202020204" pitchFamily="34" charset="0"/>
                <a:ea typeface="Helvetica Neue"/>
                <a:cs typeface="Arial" panose="020B0604020202020204" pitchFamily="34" charset="0"/>
              </a:defRPr>
            </a:lvl1pPr>
            <a:lvl2pPr marR="0" lv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9pPr>
          </a:lstStyle>
          <a:p>
            <a:r>
              <a:rPr lang="en-GB" dirty="0">
                <a:sym typeface="Bodoni SvtyTwo ITC TT-Book"/>
              </a:rPr>
              <a:t>2.2 </a:t>
            </a:r>
            <a:r>
              <a:rPr lang="en-US" dirty="0">
                <a:sym typeface="Bodoni SvtyTwo ITC TT-Book"/>
              </a:rPr>
              <a:t>Uses of Energy Access Explorer</a:t>
            </a:r>
            <a:endParaRPr lang="en-GB" dirty="0">
              <a:sym typeface="Bodoni SvtyTwo ITC TT-Book"/>
            </a:endParaRPr>
          </a:p>
        </p:txBody>
      </p:sp>
    </p:spTree>
    <p:extLst>
      <p:ext uri="{BB962C8B-B14F-4D97-AF65-F5344CB8AC3E}">
        <p14:creationId xmlns:p14="http://schemas.microsoft.com/office/powerpoint/2010/main" val="1865550045"/>
      </p:ext>
    </p:extLst>
  </p:cSld>
  <p:clrMapOvr>
    <a:masterClrMapping/>
  </p:clrMapOvr>
  <p:transition spd="slow">
    <p:push/>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5" name="TextBox 14">
            <a:extLst>
              <a:ext uri="{FF2B5EF4-FFF2-40B4-BE49-F238E27FC236}">
                <a16:creationId xmlns:a16="http://schemas.microsoft.com/office/drawing/2014/main" id="{3CCE9380-BC84-4979-D36F-C697FAB2DD68}"/>
              </a:ext>
            </a:extLst>
          </p:cNvPr>
          <p:cNvSpPr txBox="1"/>
          <p:nvPr/>
        </p:nvSpPr>
        <p:spPr>
          <a:xfrm>
            <a:off x="1189608" y="2158008"/>
            <a:ext cx="9420942" cy="413639"/>
          </a:xfrm>
          <a:prstGeom prst="rect">
            <a:avLst/>
          </a:prstGeom>
          <a:noFill/>
        </p:spPr>
        <p:txBody>
          <a:bodyPr wrap="square" lIns="91440" tIns="45720" rIns="91440" bIns="45720" rtlCol="0" anchor="t">
            <a:spAutoFit/>
          </a:bodyPr>
          <a:lstStyle/>
          <a:p>
            <a:pPr>
              <a:lnSpc>
                <a:spcPct val="110000"/>
              </a:lnSpc>
              <a:spcAft>
                <a:spcPts val="169"/>
              </a:spcAft>
            </a:pPr>
            <a:endParaRPr lang="en-US" sz="2000" dirty="0">
              <a:latin typeface="Open Sans"/>
              <a:cs typeface="Calibri"/>
            </a:endParaRPr>
          </a:p>
        </p:txBody>
      </p:sp>
      <p:sp>
        <p:nvSpPr>
          <p:cNvPr id="16" name="Rectangle 15">
            <a:extLst>
              <a:ext uri="{FF2B5EF4-FFF2-40B4-BE49-F238E27FC236}">
                <a16:creationId xmlns:a16="http://schemas.microsoft.com/office/drawing/2014/main" id="{431F5C90-1DCB-30BE-67C8-68DEA35FC2BC}"/>
              </a:ext>
            </a:extLst>
          </p:cNvPr>
          <p:cNvSpPr/>
          <p:nvPr/>
        </p:nvSpPr>
        <p:spPr>
          <a:xfrm>
            <a:off x="288420" y="911757"/>
            <a:ext cx="8175355" cy="400110"/>
          </a:xfrm>
          <a:prstGeom prst="rect">
            <a:avLst/>
          </a:prstGeom>
        </p:spPr>
        <p:txBody>
          <a:bodyPr wrap="square" lIns="91440" tIns="45720" rIns="91440" bIns="45720" anchor="t">
            <a:spAutoFit/>
          </a:bodyPr>
          <a:lstStyle/>
          <a:p>
            <a:pPr>
              <a:spcAft>
                <a:spcPts val="1200"/>
              </a:spcAft>
            </a:pPr>
            <a:r>
              <a:rPr lang="en-ZA" sz="2000" b="1" dirty="0">
                <a:latin typeface="+mj-lt"/>
                <a:ea typeface="Open Sans"/>
                <a:cs typeface="Open Sans"/>
              </a:rPr>
              <a:t>Identifying Priority Areas for Clean Cooking Interventions</a:t>
            </a:r>
            <a:endParaRPr lang="en-US" sz="2000" dirty="0">
              <a:latin typeface="+mj-lt"/>
            </a:endParaRPr>
          </a:p>
        </p:txBody>
      </p:sp>
      <p:sp>
        <p:nvSpPr>
          <p:cNvPr id="4" name="TextBox 3">
            <a:extLst>
              <a:ext uri="{FF2B5EF4-FFF2-40B4-BE49-F238E27FC236}">
                <a16:creationId xmlns:a16="http://schemas.microsoft.com/office/drawing/2014/main" id="{60FFE15E-0C25-512B-C394-9EC8C0A8B6BA}"/>
              </a:ext>
            </a:extLst>
          </p:cNvPr>
          <p:cNvSpPr txBox="1"/>
          <p:nvPr/>
        </p:nvSpPr>
        <p:spPr>
          <a:xfrm>
            <a:off x="740454" y="1376879"/>
            <a:ext cx="10634182"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latin typeface="+mj-lt"/>
                <a:ea typeface="+mn-lt"/>
                <a:cs typeface="+mn-lt"/>
              </a:rPr>
              <a:t>The spatial multi-criteria analysis provided by the EAE  allows stakeholders identify areas with high energy demand and pinpoint regions with significant potential for energy supply.</a:t>
            </a:r>
          </a:p>
        </p:txBody>
      </p:sp>
      <p:sp>
        <p:nvSpPr>
          <p:cNvPr id="5" name="Title 10">
            <a:extLst>
              <a:ext uri="{FF2B5EF4-FFF2-40B4-BE49-F238E27FC236}">
                <a16:creationId xmlns:a16="http://schemas.microsoft.com/office/drawing/2014/main" id="{692CE9FB-DA3C-5BDD-7D1D-C84C61DFADD4}"/>
              </a:ext>
            </a:extLst>
          </p:cNvPr>
          <p:cNvSpPr txBox="1">
            <a:spLocks/>
          </p:cNvSpPr>
          <p:nvPr/>
        </p:nvSpPr>
        <p:spPr>
          <a:xfrm>
            <a:off x="256898" y="-27720"/>
            <a:ext cx="8206877" cy="897516"/>
          </a:xfrm>
          <a:prstGeom prst="rect">
            <a:avLst/>
          </a:prstGeom>
          <a:noFill/>
          <a:ln>
            <a:noFill/>
          </a:ln>
        </p:spPr>
        <p:txBody>
          <a:bodyPr spcFirstLastPara="1" vert="horz" wrap="square" lIns="91425" tIns="45700" rIns="91425" bIns="45700" rtlCol="0" anchor="b" anchorCtr="0">
            <a:noAutofit/>
          </a:bodyPr>
          <a:lstStyle>
            <a:defPPr marR="0" lvl="0" algn="l" rtl="0">
              <a:lnSpc>
                <a:spcPct val="100000"/>
              </a:lnSpc>
              <a:spcBef>
                <a:spcPts val="0"/>
              </a:spcBef>
              <a:spcAft>
                <a:spcPts val="0"/>
              </a:spcAft>
              <a:defRPr lang="en-US"/>
            </a:defPPr>
            <a:lvl1pPr marR="0" lvl="0" indent="0">
              <a:lnSpc>
                <a:spcPct val="90000"/>
              </a:lnSpc>
              <a:spcBef>
                <a:spcPts val="0"/>
              </a:spcBef>
              <a:spcAft>
                <a:spcPts val="0"/>
              </a:spcAft>
              <a:buClr>
                <a:schemeClr val="dk1"/>
              </a:buClr>
              <a:buSzPts val="4400"/>
              <a:buFont typeface="Calibri"/>
              <a:buNone/>
              <a:defRPr sz="2800" b="1" i="0" u="none" strike="noStrike" cap="none" baseline="0">
                <a:solidFill>
                  <a:srgbClr val="C00000"/>
                </a:solidFill>
                <a:latin typeface="Arial" panose="020B0604020202020204" pitchFamily="34" charset="0"/>
                <a:ea typeface="Helvetica Neue"/>
                <a:cs typeface="Arial" panose="020B0604020202020204" pitchFamily="34" charset="0"/>
              </a:defRPr>
            </a:lvl1pPr>
            <a:lvl2pPr marR="0" lv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9pPr>
          </a:lstStyle>
          <a:p>
            <a:r>
              <a:rPr lang="en-GB" dirty="0">
                <a:sym typeface="Bodoni SvtyTwo ITC TT-Book"/>
              </a:rPr>
              <a:t>2.2 </a:t>
            </a:r>
            <a:r>
              <a:rPr lang="en-US" dirty="0">
                <a:sym typeface="Bodoni SvtyTwo ITC TT-Book"/>
              </a:rPr>
              <a:t>Uses of Energy Access Explorer</a:t>
            </a:r>
            <a:endParaRPr lang="en-GB" dirty="0">
              <a:sym typeface="Bodoni SvtyTwo ITC TT-Book"/>
            </a:endParaRPr>
          </a:p>
        </p:txBody>
      </p:sp>
      <p:pic>
        <p:nvPicPr>
          <p:cNvPr id="7" name="Picture 6" descr="A map of different countries/regions&#10;&#10;AI-generated content may be incorrect.">
            <a:extLst>
              <a:ext uri="{FF2B5EF4-FFF2-40B4-BE49-F238E27FC236}">
                <a16:creationId xmlns:a16="http://schemas.microsoft.com/office/drawing/2014/main" id="{034C3092-5F59-DB07-517F-9A95CF0D417B}"/>
              </a:ext>
            </a:extLst>
          </p:cNvPr>
          <p:cNvPicPr>
            <a:picLocks noChangeAspect="1"/>
          </p:cNvPicPr>
          <p:nvPr/>
        </p:nvPicPr>
        <p:blipFill>
          <a:blip r:embed="rId3"/>
          <a:stretch>
            <a:fillRect/>
          </a:stretch>
        </p:blipFill>
        <p:spPr>
          <a:xfrm>
            <a:off x="791719" y="2159392"/>
            <a:ext cx="9901332" cy="4290088"/>
          </a:xfrm>
          <a:prstGeom prst="rect">
            <a:avLst/>
          </a:prstGeom>
        </p:spPr>
      </p:pic>
    </p:spTree>
    <p:extLst>
      <p:ext uri="{BB962C8B-B14F-4D97-AF65-F5344CB8AC3E}">
        <p14:creationId xmlns:p14="http://schemas.microsoft.com/office/powerpoint/2010/main" val="439729351"/>
      </p:ext>
    </p:extLst>
  </p:cSld>
  <p:clrMapOvr>
    <a:masterClrMapping/>
  </p:clrMapOvr>
  <p:transition spd="slow">
    <p:push/>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3" name="Title 10">
            <a:extLst>
              <a:ext uri="{FF2B5EF4-FFF2-40B4-BE49-F238E27FC236}">
                <a16:creationId xmlns:a16="http://schemas.microsoft.com/office/drawing/2014/main" id="{DA4AA21E-EBDC-4B7D-AA4B-E72EA0612ED9}"/>
              </a:ext>
            </a:extLst>
          </p:cNvPr>
          <p:cNvSpPr txBox="1">
            <a:spLocks/>
          </p:cNvSpPr>
          <p:nvPr/>
        </p:nvSpPr>
        <p:spPr>
          <a:xfrm>
            <a:off x="256898" y="-27721"/>
            <a:ext cx="8998613" cy="886365"/>
          </a:xfrm>
          <a:prstGeom prst="rect">
            <a:avLst/>
          </a:prstGeom>
          <a:noFill/>
          <a:ln>
            <a:noFill/>
          </a:ln>
        </p:spPr>
        <p:txBody>
          <a:bodyPr spcFirstLastPara="1" vert="horz" wrap="square" lIns="91425" tIns="45700" rIns="91425" bIns="45700" rtlCol="0" anchor="b" anchorCtr="0">
            <a:noAutofit/>
          </a:bodyPr>
          <a:lstStyle>
            <a:defPPr marR="0" lvl="0" algn="l" rtl="0">
              <a:lnSpc>
                <a:spcPct val="100000"/>
              </a:lnSpc>
              <a:spcBef>
                <a:spcPts val="0"/>
              </a:spcBef>
              <a:spcAft>
                <a:spcPts val="0"/>
              </a:spcAft>
              <a:defRPr lang="en-US"/>
            </a:defPPr>
            <a:lvl1pPr marR="0" lvl="0" indent="0">
              <a:lnSpc>
                <a:spcPct val="90000"/>
              </a:lnSpc>
              <a:spcBef>
                <a:spcPts val="0"/>
              </a:spcBef>
              <a:spcAft>
                <a:spcPts val="0"/>
              </a:spcAft>
              <a:buClr>
                <a:schemeClr val="dk1"/>
              </a:buClr>
              <a:buSzPts val="4400"/>
              <a:buFont typeface="Calibri"/>
              <a:buNone/>
              <a:defRPr sz="2800" b="1" i="0" u="none" strike="noStrike" cap="none" baseline="0">
                <a:solidFill>
                  <a:srgbClr val="C00000"/>
                </a:solidFill>
                <a:latin typeface="Arial" panose="020B0604020202020204" pitchFamily="34" charset="0"/>
                <a:ea typeface="Helvetica Neue"/>
                <a:cs typeface="Arial" panose="020B0604020202020204" pitchFamily="34" charset="0"/>
              </a:defRPr>
            </a:lvl1pPr>
            <a:lvl2pPr marR="0" lv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9pPr>
          </a:lstStyle>
          <a:p>
            <a:r>
              <a:rPr lang="en-GB" dirty="0">
                <a:sym typeface="Bodoni SvtyTwo ITC TT-Book"/>
              </a:rPr>
              <a:t>2.3 </a:t>
            </a:r>
            <a:r>
              <a:rPr lang="en-US" dirty="0">
                <a:sym typeface="Bodoni SvtyTwo ITC TT-Book"/>
              </a:rPr>
              <a:t>Key Datasets used in Energy Access Explorer</a:t>
            </a:r>
            <a:endParaRPr lang="en-GB" dirty="0">
              <a:sym typeface="Bodoni SvtyTwo ITC TT-Book"/>
            </a:endParaRPr>
          </a:p>
        </p:txBody>
      </p:sp>
      <p:sp>
        <p:nvSpPr>
          <p:cNvPr id="15" name="TextBox 14">
            <a:extLst>
              <a:ext uri="{FF2B5EF4-FFF2-40B4-BE49-F238E27FC236}">
                <a16:creationId xmlns:a16="http://schemas.microsoft.com/office/drawing/2014/main" id="{3CCE9380-BC84-4979-D36F-C697FAB2DD68}"/>
              </a:ext>
            </a:extLst>
          </p:cNvPr>
          <p:cNvSpPr txBox="1"/>
          <p:nvPr/>
        </p:nvSpPr>
        <p:spPr>
          <a:xfrm>
            <a:off x="256898" y="1508326"/>
            <a:ext cx="5006850" cy="3502947"/>
          </a:xfrm>
          <a:prstGeom prst="rect">
            <a:avLst/>
          </a:prstGeom>
          <a:noFill/>
        </p:spPr>
        <p:txBody>
          <a:bodyPr wrap="square" lIns="91440" tIns="45720" rIns="91440" bIns="45720" rtlCol="0" anchor="t">
            <a:spAutoFit/>
          </a:bodyPr>
          <a:lstStyle/>
          <a:p>
            <a:pPr>
              <a:lnSpc>
                <a:spcPct val="110000"/>
              </a:lnSpc>
              <a:spcAft>
                <a:spcPts val="169"/>
              </a:spcAft>
            </a:pPr>
            <a:r>
              <a:rPr lang="en-US" sz="2000" dirty="0">
                <a:latin typeface="+mj-lt"/>
                <a:ea typeface="Open Sans"/>
                <a:cs typeface="Open Sans"/>
              </a:rPr>
              <a:t>EAE </a:t>
            </a:r>
            <a:r>
              <a:rPr lang="en-US" sz="2000" b="1" dirty="0">
                <a:latin typeface="+mj-lt"/>
                <a:ea typeface="Open Sans"/>
                <a:cs typeface="Open Sans"/>
              </a:rPr>
              <a:t>aggregates geospatial data</a:t>
            </a:r>
            <a:r>
              <a:rPr lang="en-US" sz="2000" dirty="0">
                <a:latin typeface="+mj-lt"/>
                <a:ea typeface="Open Sans"/>
                <a:cs typeface="Open Sans"/>
              </a:rPr>
              <a:t> related to both energy demand and supply. </a:t>
            </a:r>
          </a:p>
          <a:p>
            <a:pPr>
              <a:lnSpc>
                <a:spcPct val="110000"/>
              </a:lnSpc>
              <a:spcAft>
                <a:spcPts val="169"/>
              </a:spcAft>
            </a:pPr>
            <a:endParaRPr lang="en-US" sz="2000" dirty="0">
              <a:latin typeface="+mj-lt"/>
              <a:ea typeface="Open Sans"/>
              <a:cs typeface="Open Sans"/>
            </a:endParaRPr>
          </a:p>
          <a:p>
            <a:pPr>
              <a:lnSpc>
                <a:spcPct val="110000"/>
              </a:lnSpc>
              <a:spcAft>
                <a:spcPts val="169"/>
              </a:spcAft>
            </a:pPr>
            <a:r>
              <a:rPr lang="en-US" sz="2000" dirty="0">
                <a:latin typeface="+mj-lt"/>
                <a:ea typeface="Open Sans"/>
                <a:cs typeface="Open Sans"/>
              </a:rPr>
              <a:t>More specifically, data on demographics and the social and productive uses of electricity are used to represent current and potential demand, and energy resource availability and infrastructure data are used to visualize current and potential supply.</a:t>
            </a:r>
          </a:p>
        </p:txBody>
      </p:sp>
      <p:sp>
        <p:nvSpPr>
          <p:cNvPr id="16" name="Rectangle 15">
            <a:extLst>
              <a:ext uri="{FF2B5EF4-FFF2-40B4-BE49-F238E27FC236}">
                <a16:creationId xmlns:a16="http://schemas.microsoft.com/office/drawing/2014/main" id="{431F5C90-1DCB-30BE-67C8-68DEA35FC2BC}"/>
              </a:ext>
            </a:extLst>
          </p:cNvPr>
          <p:cNvSpPr/>
          <p:nvPr/>
        </p:nvSpPr>
        <p:spPr>
          <a:xfrm>
            <a:off x="256898" y="1108216"/>
            <a:ext cx="6217920" cy="400110"/>
          </a:xfrm>
          <a:prstGeom prst="rect">
            <a:avLst/>
          </a:prstGeom>
        </p:spPr>
        <p:txBody>
          <a:bodyPr wrap="square" lIns="91440" tIns="45720" rIns="91440" bIns="45720" anchor="t">
            <a:spAutoFit/>
          </a:bodyPr>
          <a:lstStyle/>
          <a:p>
            <a:pPr>
              <a:spcAft>
                <a:spcPts val="1200"/>
              </a:spcAft>
            </a:pPr>
            <a:r>
              <a:rPr lang="en-ZA" sz="2000" b="1" dirty="0">
                <a:latin typeface="+mj-lt"/>
                <a:ea typeface="Open Sans" panose="020B0606030504020204" pitchFamily="34" charset="0"/>
                <a:cs typeface="Open Sans" panose="020B0606030504020204" pitchFamily="34" charset="0"/>
              </a:rPr>
              <a:t>Data Scoping</a:t>
            </a:r>
          </a:p>
        </p:txBody>
      </p:sp>
      <p:pic>
        <p:nvPicPr>
          <p:cNvPr id="7" name="Picture 6">
            <a:extLst>
              <a:ext uri="{FF2B5EF4-FFF2-40B4-BE49-F238E27FC236}">
                <a16:creationId xmlns:a16="http://schemas.microsoft.com/office/drawing/2014/main" id="{DF4D27D8-C542-9DBF-98ED-637D36B5E853}"/>
              </a:ext>
            </a:extLst>
          </p:cNvPr>
          <p:cNvPicPr>
            <a:picLocks noChangeAspect="1"/>
          </p:cNvPicPr>
          <p:nvPr/>
        </p:nvPicPr>
        <p:blipFill>
          <a:blip r:embed="rId3"/>
          <a:stretch>
            <a:fillRect/>
          </a:stretch>
        </p:blipFill>
        <p:spPr>
          <a:xfrm>
            <a:off x="5601637" y="1257022"/>
            <a:ext cx="5962178" cy="5056531"/>
          </a:xfrm>
          <a:prstGeom prst="rect">
            <a:avLst/>
          </a:prstGeom>
        </p:spPr>
      </p:pic>
    </p:spTree>
    <p:extLst>
      <p:ext uri="{BB962C8B-B14F-4D97-AF65-F5344CB8AC3E}">
        <p14:creationId xmlns:p14="http://schemas.microsoft.com/office/powerpoint/2010/main" val="2565787589"/>
      </p:ext>
    </p:extLst>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5" name="TextBox 14">
            <a:extLst>
              <a:ext uri="{FF2B5EF4-FFF2-40B4-BE49-F238E27FC236}">
                <a16:creationId xmlns:a16="http://schemas.microsoft.com/office/drawing/2014/main" id="{3CCE9380-BC84-4979-D36F-C697FAB2DD68}"/>
              </a:ext>
            </a:extLst>
          </p:cNvPr>
          <p:cNvSpPr txBox="1"/>
          <p:nvPr/>
        </p:nvSpPr>
        <p:spPr>
          <a:xfrm>
            <a:off x="338652" y="1631268"/>
            <a:ext cx="4768607" cy="3266985"/>
          </a:xfrm>
          <a:prstGeom prst="rect">
            <a:avLst/>
          </a:prstGeom>
          <a:noFill/>
        </p:spPr>
        <p:txBody>
          <a:bodyPr wrap="square" lIns="91440" tIns="45720" rIns="91440" bIns="45720" rtlCol="0" anchor="t">
            <a:spAutoFit/>
          </a:bodyPr>
          <a:lstStyle/>
          <a:p>
            <a:pPr>
              <a:lnSpc>
                <a:spcPct val="110000"/>
              </a:lnSpc>
              <a:spcAft>
                <a:spcPts val="169"/>
              </a:spcAft>
            </a:pPr>
            <a:r>
              <a:rPr lang="en-US" sz="2000" dirty="0">
                <a:latin typeface="+mj-lt"/>
                <a:ea typeface="Open Sans"/>
                <a:cs typeface="Open Sans"/>
              </a:rPr>
              <a:t>Data from different sources, and in different scales and formats are integrated in EAE, such as:</a:t>
            </a:r>
            <a:endParaRPr lang="en-US" sz="2000" dirty="0">
              <a:latin typeface="+mj-lt"/>
              <a:ea typeface="Open Sans"/>
              <a:cs typeface="Calibri"/>
            </a:endParaRPr>
          </a:p>
          <a:p>
            <a:pPr marL="285750" indent="-285750">
              <a:lnSpc>
                <a:spcPct val="110000"/>
              </a:lnSpc>
              <a:spcAft>
                <a:spcPts val="169"/>
              </a:spcAft>
              <a:buFont typeface="Arial"/>
              <a:buChar char="•"/>
            </a:pPr>
            <a:r>
              <a:rPr lang="en-US" sz="2000" dirty="0">
                <a:latin typeface="+mj-lt"/>
                <a:ea typeface="Open Sans"/>
                <a:cs typeface="Calibri"/>
              </a:rPr>
              <a:t>Open source</a:t>
            </a:r>
          </a:p>
          <a:p>
            <a:pPr marL="285750" indent="-285750">
              <a:lnSpc>
                <a:spcPct val="110000"/>
              </a:lnSpc>
              <a:spcAft>
                <a:spcPts val="169"/>
              </a:spcAft>
              <a:buFont typeface="Arial"/>
              <a:buChar char="•"/>
            </a:pPr>
            <a:r>
              <a:rPr lang="en-US" sz="2000" dirty="0">
                <a:latin typeface="+mj-lt"/>
                <a:ea typeface="Open Sans"/>
                <a:cs typeface="Calibri"/>
              </a:rPr>
              <a:t>Satellite</a:t>
            </a:r>
          </a:p>
          <a:p>
            <a:pPr marL="285750" indent="-285750">
              <a:lnSpc>
                <a:spcPct val="110000"/>
              </a:lnSpc>
              <a:spcAft>
                <a:spcPts val="169"/>
              </a:spcAft>
              <a:buFont typeface="Arial"/>
              <a:buChar char="•"/>
            </a:pPr>
            <a:r>
              <a:rPr lang="en-US" sz="2000" dirty="0">
                <a:latin typeface="+mj-lt"/>
                <a:ea typeface="Open Sans"/>
                <a:cs typeface="Calibri"/>
              </a:rPr>
              <a:t>Global</a:t>
            </a:r>
          </a:p>
          <a:p>
            <a:pPr marL="285750" indent="-285750">
              <a:lnSpc>
                <a:spcPct val="110000"/>
              </a:lnSpc>
              <a:spcAft>
                <a:spcPts val="169"/>
              </a:spcAft>
              <a:buFont typeface="Arial"/>
              <a:buChar char="•"/>
            </a:pPr>
            <a:r>
              <a:rPr lang="en-US" sz="2000" dirty="0">
                <a:latin typeface="+mj-lt"/>
                <a:ea typeface="Open Sans"/>
                <a:cs typeface="Calibri"/>
              </a:rPr>
              <a:t>National</a:t>
            </a:r>
          </a:p>
          <a:p>
            <a:pPr marL="285750" indent="-285750">
              <a:lnSpc>
                <a:spcPct val="110000"/>
              </a:lnSpc>
              <a:spcAft>
                <a:spcPts val="169"/>
              </a:spcAft>
              <a:buFont typeface="Arial"/>
              <a:buChar char="•"/>
            </a:pPr>
            <a:r>
              <a:rPr lang="en-US" sz="2000" dirty="0">
                <a:latin typeface="+mj-lt"/>
                <a:ea typeface="Open Sans"/>
                <a:cs typeface="Calibri"/>
              </a:rPr>
              <a:t>Sub-national</a:t>
            </a:r>
          </a:p>
          <a:p>
            <a:pPr marL="285750" indent="-285750">
              <a:lnSpc>
                <a:spcPct val="110000"/>
              </a:lnSpc>
              <a:spcAft>
                <a:spcPts val="169"/>
              </a:spcAft>
              <a:buFont typeface="Arial"/>
              <a:buChar char="•"/>
            </a:pPr>
            <a:r>
              <a:rPr lang="en-US" sz="2000" dirty="0">
                <a:latin typeface="+mj-lt"/>
                <a:ea typeface="Open Sans"/>
                <a:cs typeface="Calibri"/>
              </a:rPr>
              <a:t>Primary </a:t>
            </a:r>
          </a:p>
        </p:txBody>
      </p:sp>
      <p:sp>
        <p:nvSpPr>
          <p:cNvPr id="16" name="Rectangle 15">
            <a:extLst>
              <a:ext uri="{FF2B5EF4-FFF2-40B4-BE49-F238E27FC236}">
                <a16:creationId xmlns:a16="http://schemas.microsoft.com/office/drawing/2014/main" id="{431F5C90-1DCB-30BE-67C8-68DEA35FC2BC}"/>
              </a:ext>
            </a:extLst>
          </p:cNvPr>
          <p:cNvSpPr/>
          <p:nvPr/>
        </p:nvSpPr>
        <p:spPr>
          <a:xfrm>
            <a:off x="338652" y="1118051"/>
            <a:ext cx="6217920" cy="400110"/>
          </a:xfrm>
          <a:prstGeom prst="rect">
            <a:avLst/>
          </a:prstGeom>
        </p:spPr>
        <p:txBody>
          <a:bodyPr wrap="square" lIns="91440" tIns="45720" rIns="91440" bIns="45720" anchor="t">
            <a:spAutoFit/>
          </a:bodyPr>
          <a:lstStyle/>
          <a:p>
            <a:pPr>
              <a:spcAft>
                <a:spcPts val="1200"/>
              </a:spcAft>
            </a:pPr>
            <a:r>
              <a:rPr lang="en-ZA" sz="2000" b="1" dirty="0">
                <a:latin typeface="+mj-lt"/>
                <a:ea typeface="Open Sans" panose="020B0606030504020204" pitchFamily="34" charset="0"/>
                <a:cs typeface="Open Sans" panose="020B0606030504020204" pitchFamily="34" charset="0"/>
              </a:rPr>
              <a:t>Data Scoping</a:t>
            </a:r>
          </a:p>
        </p:txBody>
      </p:sp>
      <p:pic>
        <p:nvPicPr>
          <p:cNvPr id="4" name="Picture 3" descr="A collage of maps with different colored areas&#10;&#10;Description automatically generated">
            <a:extLst>
              <a:ext uri="{FF2B5EF4-FFF2-40B4-BE49-F238E27FC236}">
                <a16:creationId xmlns:a16="http://schemas.microsoft.com/office/drawing/2014/main" id="{56AB5280-59F6-EF21-BCD6-452FE4CD2A55}"/>
              </a:ext>
            </a:extLst>
          </p:cNvPr>
          <p:cNvPicPr>
            <a:picLocks noChangeAspect="1"/>
          </p:cNvPicPr>
          <p:nvPr/>
        </p:nvPicPr>
        <p:blipFill>
          <a:blip r:embed="rId3"/>
          <a:stretch>
            <a:fillRect/>
          </a:stretch>
        </p:blipFill>
        <p:spPr>
          <a:xfrm>
            <a:off x="5057645" y="950602"/>
            <a:ext cx="6452060" cy="5458072"/>
          </a:xfrm>
          <a:prstGeom prst="rect">
            <a:avLst/>
          </a:prstGeom>
        </p:spPr>
      </p:pic>
      <p:sp>
        <p:nvSpPr>
          <p:cNvPr id="2" name="Title 10">
            <a:extLst>
              <a:ext uri="{FF2B5EF4-FFF2-40B4-BE49-F238E27FC236}">
                <a16:creationId xmlns:a16="http://schemas.microsoft.com/office/drawing/2014/main" id="{BE5CE73A-D77C-AC84-B0F0-551883487A31}"/>
              </a:ext>
            </a:extLst>
          </p:cNvPr>
          <p:cNvSpPr txBox="1">
            <a:spLocks/>
          </p:cNvSpPr>
          <p:nvPr/>
        </p:nvSpPr>
        <p:spPr>
          <a:xfrm>
            <a:off x="256898" y="-27720"/>
            <a:ext cx="8998613" cy="752550"/>
          </a:xfrm>
          <a:prstGeom prst="rect">
            <a:avLst/>
          </a:prstGeom>
          <a:noFill/>
          <a:ln>
            <a:noFill/>
          </a:ln>
        </p:spPr>
        <p:txBody>
          <a:bodyPr spcFirstLastPara="1" vert="horz" wrap="square" lIns="91425" tIns="45700" rIns="91425" bIns="45700" rtlCol="0" anchor="b" anchorCtr="0">
            <a:noAutofit/>
          </a:bodyPr>
          <a:lstStyle>
            <a:defPPr marR="0" lvl="0" algn="l" rtl="0">
              <a:lnSpc>
                <a:spcPct val="100000"/>
              </a:lnSpc>
              <a:spcBef>
                <a:spcPts val="0"/>
              </a:spcBef>
              <a:spcAft>
                <a:spcPts val="0"/>
              </a:spcAft>
              <a:defRPr lang="en-US"/>
            </a:defPPr>
            <a:lvl1pPr marR="0" lvl="0" indent="0">
              <a:lnSpc>
                <a:spcPct val="90000"/>
              </a:lnSpc>
              <a:spcBef>
                <a:spcPts val="0"/>
              </a:spcBef>
              <a:spcAft>
                <a:spcPts val="0"/>
              </a:spcAft>
              <a:buClr>
                <a:schemeClr val="dk1"/>
              </a:buClr>
              <a:buSzPts val="4400"/>
              <a:buFont typeface="Calibri"/>
              <a:buNone/>
              <a:defRPr sz="2800" b="1" i="0" u="none" strike="noStrike" cap="none" baseline="0">
                <a:solidFill>
                  <a:srgbClr val="C00000"/>
                </a:solidFill>
                <a:latin typeface="Arial" panose="020B0604020202020204" pitchFamily="34" charset="0"/>
                <a:ea typeface="Helvetica Neue"/>
                <a:cs typeface="Arial" panose="020B0604020202020204" pitchFamily="34" charset="0"/>
              </a:defRPr>
            </a:lvl1pPr>
            <a:lvl2pPr marR="0" lv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9pPr>
          </a:lstStyle>
          <a:p>
            <a:r>
              <a:rPr lang="en-GB" dirty="0">
                <a:sym typeface="Bodoni SvtyTwo ITC TT-Book"/>
              </a:rPr>
              <a:t>2.3 </a:t>
            </a:r>
            <a:r>
              <a:rPr lang="en-US" dirty="0">
                <a:sym typeface="Bodoni SvtyTwo ITC TT-Book"/>
              </a:rPr>
              <a:t>Key Datasets used in Energy Access Explorer</a:t>
            </a:r>
            <a:endParaRPr lang="en-GB" dirty="0">
              <a:sym typeface="Bodoni SvtyTwo ITC TT-Book"/>
            </a:endParaRPr>
          </a:p>
        </p:txBody>
      </p:sp>
    </p:spTree>
    <p:extLst>
      <p:ext uri="{BB962C8B-B14F-4D97-AF65-F5344CB8AC3E}">
        <p14:creationId xmlns:p14="http://schemas.microsoft.com/office/powerpoint/2010/main" val="420224191"/>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5" name="TextBox 14">
            <a:extLst>
              <a:ext uri="{FF2B5EF4-FFF2-40B4-BE49-F238E27FC236}">
                <a16:creationId xmlns:a16="http://schemas.microsoft.com/office/drawing/2014/main" id="{3CCE9380-BC84-4979-D36F-C697FAB2DD68}"/>
              </a:ext>
            </a:extLst>
          </p:cNvPr>
          <p:cNvSpPr txBox="1"/>
          <p:nvPr/>
        </p:nvSpPr>
        <p:spPr>
          <a:xfrm>
            <a:off x="553988" y="1511616"/>
            <a:ext cx="10200442" cy="4231351"/>
          </a:xfrm>
          <a:prstGeom prst="rect">
            <a:avLst/>
          </a:prstGeom>
          <a:noFill/>
        </p:spPr>
        <p:txBody>
          <a:bodyPr wrap="square" lIns="91440" tIns="45720" rIns="91440" bIns="45720" rtlCol="0" anchor="t">
            <a:spAutoFit/>
          </a:bodyPr>
          <a:lstStyle/>
          <a:p>
            <a:pPr algn="just">
              <a:lnSpc>
                <a:spcPct val="110000"/>
              </a:lnSpc>
              <a:spcAft>
                <a:spcPts val="169"/>
              </a:spcAft>
            </a:pPr>
            <a:r>
              <a:rPr lang="en-US" sz="2000" dirty="0">
                <a:latin typeface="+mj-lt"/>
                <a:ea typeface="Open Sans" panose="020B0606030504020204" pitchFamily="34" charset="0"/>
                <a:cs typeface="Open Sans" panose="020B0606030504020204" pitchFamily="34" charset="0"/>
              </a:rPr>
              <a:t>The demographic data incorporated in the platform include the following:</a:t>
            </a:r>
          </a:p>
          <a:p>
            <a:pPr algn="just">
              <a:lnSpc>
                <a:spcPct val="110000"/>
              </a:lnSpc>
              <a:spcAft>
                <a:spcPts val="169"/>
              </a:spcAft>
            </a:pPr>
            <a:endParaRPr lang="en-US" sz="2000" dirty="0">
              <a:latin typeface="+mj-lt"/>
              <a:ea typeface="Open Sans" panose="020B0606030504020204" pitchFamily="34" charset="0"/>
              <a:cs typeface="Open Sans" panose="020B0606030504020204" pitchFamily="34" charset="0"/>
            </a:endParaRPr>
          </a:p>
          <a:p>
            <a:pPr marL="342900" indent="-342900" algn="just">
              <a:lnSpc>
                <a:spcPct val="110000"/>
              </a:lnSpc>
              <a:spcAft>
                <a:spcPts val="169"/>
              </a:spcAft>
              <a:buFont typeface="Arial" panose="020B0604020202020204" pitchFamily="34" charset="0"/>
              <a:buChar char="•"/>
            </a:pPr>
            <a:r>
              <a:rPr lang="en-US" sz="2000" b="1" dirty="0">
                <a:latin typeface="+mj-lt"/>
                <a:ea typeface="Open Sans"/>
                <a:cs typeface="Open Sans"/>
              </a:rPr>
              <a:t>Population density</a:t>
            </a:r>
            <a:r>
              <a:rPr lang="en-US" sz="2000" dirty="0">
                <a:latin typeface="+mj-lt"/>
                <a:ea typeface="Open Sans"/>
                <a:cs typeface="Open Sans"/>
              </a:rPr>
              <a:t> data are critical for understanding the distribution of people across a country and are useful for planning for future energy infrastructure</a:t>
            </a:r>
          </a:p>
          <a:p>
            <a:pPr marL="342900" indent="-342900" algn="just">
              <a:lnSpc>
                <a:spcPct val="110000"/>
              </a:lnSpc>
              <a:spcAft>
                <a:spcPts val="169"/>
              </a:spcAft>
              <a:buFont typeface="Arial" panose="020B0604020202020204" pitchFamily="34" charset="0"/>
              <a:buChar char="•"/>
            </a:pPr>
            <a:r>
              <a:rPr lang="en-US" sz="2000" b="1" dirty="0">
                <a:latin typeface="+mj-lt"/>
                <a:ea typeface="Open Sans"/>
                <a:cs typeface="Open Sans"/>
              </a:rPr>
              <a:t>Energy expenditure</a:t>
            </a:r>
            <a:r>
              <a:rPr lang="en-US" sz="2000" dirty="0">
                <a:latin typeface="+mj-lt"/>
                <a:ea typeface="Open Sans"/>
                <a:cs typeface="Open Sans"/>
              </a:rPr>
              <a:t> is a critical parameter in energy planning. However, since granular data on energy expenditures are usually scarce, relevant proxies are used to understand aspects of affordability. These may include iron sheet roofing, radio ownership, mobile phone ownership and coverage, and livestock ownership. The proxies provide insights about a household’s ability to pay for electricity.</a:t>
            </a:r>
          </a:p>
          <a:p>
            <a:pPr marL="342900" indent="-342900" algn="just">
              <a:lnSpc>
                <a:spcPct val="110000"/>
              </a:lnSpc>
              <a:spcAft>
                <a:spcPts val="169"/>
              </a:spcAft>
              <a:buFont typeface="Arial" panose="020B0604020202020204" pitchFamily="34" charset="0"/>
              <a:buChar char="•"/>
            </a:pPr>
            <a:r>
              <a:rPr lang="en-US" sz="2000" b="1" dirty="0">
                <a:latin typeface="+mj-lt"/>
                <a:ea typeface="Open Sans" panose="020B0606030504020204" pitchFamily="34" charset="0"/>
                <a:cs typeface="Open Sans" panose="020B0606030504020204" pitchFamily="34" charset="0"/>
              </a:rPr>
              <a:t>Household electrification</a:t>
            </a:r>
            <a:r>
              <a:rPr lang="en-US" sz="2000" dirty="0">
                <a:latin typeface="+mj-lt"/>
                <a:ea typeface="Open Sans" panose="020B0606030504020204" pitchFamily="34" charset="0"/>
                <a:cs typeface="Open Sans" panose="020B0606030504020204" pitchFamily="34" charset="0"/>
              </a:rPr>
              <a:t> rate data map the percentage of the population (relative to the total population) that have electricity in their households or the lack thereof to reflect unmet demand. </a:t>
            </a:r>
          </a:p>
        </p:txBody>
      </p:sp>
      <p:sp>
        <p:nvSpPr>
          <p:cNvPr id="16" name="Rectangle 15">
            <a:extLst>
              <a:ext uri="{FF2B5EF4-FFF2-40B4-BE49-F238E27FC236}">
                <a16:creationId xmlns:a16="http://schemas.microsoft.com/office/drawing/2014/main" id="{431F5C90-1DCB-30BE-67C8-68DEA35FC2BC}"/>
              </a:ext>
            </a:extLst>
          </p:cNvPr>
          <p:cNvSpPr/>
          <p:nvPr/>
        </p:nvSpPr>
        <p:spPr>
          <a:xfrm>
            <a:off x="553988" y="1061964"/>
            <a:ext cx="6217920" cy="400110"/>
          </a:xfrm>
          <a:prstGeom prst="rect">
            <a:avLst/>
          </a:prstGeom>
        </p:spPr>
        <p:txBody>
          <a:bodyPr wrap="square" lIns="91440" tIns="45720" rIns="91440" bIns="45720" anchor="t">
            <a:spAutoFit/>
          </a:bodyPr>
          <a:lstStyle/>
          <a:p>
            <a:pPr>
              <a:spcAft>
                <a:spcPts val="1200"/>
              </a:spcAft>
            </a:pPr>
            <a:r>
              <a:rPr lang="en-ZA" sz="2000" b="1">
                <a:latin typeface="+mj-lt"/>
                <a:ea typeface="Open Sans" panose="020B0606030504020204" pitchFamily="34" charset="0"/>
                <a:cs typeface="Open Sans" panose="020B0606030504020204" pitchFamily="34" charset="0"/>
              </a:rPr>
              <a:t>Demographics</a:t>
            </a:r>
          </a:p>
        </p:txBody>
      </p:sp>
      <p:sp>
        <p:nvSpPr>
          <p:cNvPr id="2" name="Title 10">
            <a:extLst>
              <a:ext uri="{FF2B5EF4-FFF2-40B4-BE49-F238E27FC236}">
                <a16:creationId xmlns:a16="http://schemas.microsoft.com/office/drawing/2014/main" id="{6D9CEA2F-10DC-820D-2AF6-8E78C13C4969}"/>
              </a:ext>
            </a:extLst>
          </p:cNvPr>
          <p:cNvSpPr txBox="1">
            <a:spLocks/>
          </p:cNvSpPr>
          <p:nvPr/>
        </p:nvSpPr>
        <p:spPr>
          <a:xfrm>
            <a:off x="256898" y="-27720"/>
            <a:ext cx="8998613" cy="752550"/>
          </a:xfrm>
          <a:prstGeom prst="rect">
            <a:avLst/>
          </a:prstGeom>
          <a:noFill/>
          <a:ln>
            <a:noFill/>
          </a:ln>
        </p:spPr>
        <p:txBody>
          <a:bodyPr spcFirstLastPara="1" vert="horz" wrap="square" lIns="91425" tIns="45700" rIns="91425" bIns="45700" rtlCol="0" anchor="b" anchorCtr="0">
            <a:noAutofit/>
          </a:bodyPr>
          <a:lstStyle>
            <a:defPPr marR="0" lvl="0" algn="l" rtl="0">
              <a:lnSpc>
                <a:spcPct val="100000"/>
              </a:lnSpc>
              <a:spcBef>
                <a:spcPts val="0"/>
              </a:spcBef>
              <a:spcAft>
                <a:spcPts val="0"/>
              </a:spcAft>
              <a:defRPr lang="en-US"/>
            </a:defPPr>
            <a:lvl1pPr marR="0" lvl="0" indent="0">
              <a:lnSpc>
                <a:spcPct val="90000"/>
              </a:lnSpc>
              <a:spcBef>
                <a:spcPts val="0"/>
              </a:spcBef>
              <a:spcAft>
                <a:spcPts val="0"/>
              </a:spcAft>
              <a:buClr>
                <a:schemeClr val="dk1"/>
              </a:buClr>
              <a:buSzPts val="4400"/>
              <a:buFont typeface="Calibri"/>
              <a:buNone/>
              <a:defRPr sz="2800" b="1" i="0" u="none" strike="noStrike" cap="none" baseline="0">
                <a:solidFill>
                  <a:srgbClr val="C00000"/>
                </a:solidFill>
                <a:latin typeface="Arial" panose="020B0604020202020204" pitchFamily="34" charset="0"/>
                <a:ea typeface="Helvetica Neue"/>
                <a:cs typeface="Arial" panose="020B0604020202020204" pitchFamily="34" charset="0"/>
              </a:defRPr>
            </a:lvl1pPr>
            <a:lvl2pPr marR="0" lv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9pPr>
          </a:lstStyle>
          <a:p>
            <a:r>
              <a:rPr lang="en-GB" dirty="0">
                <a:sym typeface="Bodoni SvtyTwo ITC TT-Book"/>
              </a:rPr>
              <a:t>2.3 </a:t>
            </a:r>
            <a:r>
              <a:rPr lang="en-US" dirty="0">
                <a:sym typeface="Bodoni SvtyTwo ITC TT-Book"/>
              </a:rPr>
              <a:t>Key Datasets used in Energy Access Explorer</a:t>
            </a:r>
            <a:endParaRPr lang="en-GB" dirty="0">
              <a:sym typeface="Bodoni SvtyTwo ITC TT-Book"/>
            </a:endParaRPr>
          </a:p>
        </p:txBody>
      </p:sp>
    </p:spTree>
    <p:extLst>
      <p:ext uri="{BB962C8B-B14F-4D97-AF65-F5344CB8AC3E}">
        <p14:creationId xmlns:p14="http://schemas.microsoft.com/office/powerpoint/2010/main" val="4069866521"/>
      </p:ext>
    </p:extLst>
  </p:cSld>
  <p:clrMapOvr>
    <a:masterClrMapping/>
  </p:clrMapOvr>
  <p:transition spd="slow">
    <p:push/>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5" name="TextBox 14">
            <a:extLst>
              <a:ext uri="{FF2B5EF4-FFF2-40B4-BE49-F238E27FC236}">
                <a16:creationId xmlns:a16="http://schemas.microsoft.com/office/drawing/2014/main" id="{3CCE9380-BC84-4979-D36F-C697FAB2DD68}"/>
              </a:ext>
            </a:extLst>
          </p:cNvPr>
          <p:cNvSpPr txBox="1"/>
          <p:nvPr/>
        </p:nvSpPr>
        <p:spPr>
          <a:xfrm>
            <a:off x="256899" y="2011971"/>
            <a:ext cx="4199621" cy="4180055"/>
          </a:xfrm>
          <a:prstGeom prst="rect">
            <a:avLst/>
          </a:prstGeom>
          <a:noFill/>
        </p:spPr>
        <p:txBody>
          <a:bodyPr wrap="square" rtlCol="0">
            <a:spAutoFit/>
          </a:bodyPr>
          <a:lstStyle/>
          <a:p>
            <a:pPr>
              <a:lnSpc>
                <a:spcPct val="110000"/>
              </a:lnSpc>
              <a:spcAft>
                <a:spcPts val="169"/>
              </a:spcAft>
            </a:pPr>
            <a:r>
              <a:rPr lang="en-US" sz="2000" dirty="0">
                <a:latin typeface="+mj-lt"/>
                <a:ea typeface="Open Sans" panose="020B0606030504020204" pitchFamily="34" charset="0"/>
                <a:cs typeface="Open Sans" panose="020B0606030504020204" pitchFamily="34" charset="0"/>
              </a:rPr>
              <a:t>Understanding how people are aggregated in various parts of a general area is useful for infrastructure planning for energy demand.</a:t>
            </a:r>
          </a:p>
          <a:p>
            <a:pPr>
              <a:lnSpc>
                <a:spcPct val="110000"/>
              </a:lnSpc>
              <a:spcAft>
                <a:spcPts val="169"/>
              </a:spcAft>
            </a:pPr>
            <a:endParaRPr lang="en-US" sz="2000" dirty="0">
              <a:latin typeface="+mj-lt"/>
              <a:ea typeface="Open Sans" panose="020B0606030504020204" pitchFamily="34" charset="0"/>
              <a:cs typeface="Open Sans" panose="020B0606030504020204" pitchFamily="34" charset="0"/>
            </a:endParaRPr>
          </a:p>
          <a:p>
            <a:pPr>
              <a:lnSpc>
                <a:spcPct val="110000"/>
              </a:lnSpc>
              <a:spcAft>
                <a:spcPts val="169"/>
              </a:spcAft>
            </a:pPr>
            <a:r>
              <a:rPr lang="en-US" sz="2000" dirty="0">
                <a:latin typeface="+mj-lt"/>
                <a:ea typeface="Open Sans" panose="020B0606030504020204" pitchFamily="34" charset="0"/>
                <a:cs typeface="Open Sans" panose="020B0606030504020204" pitchFamily="34" charset="0"/>
              </a:rPr>
              <a:t>Census/projection-disaggregated gridded population datasets Uganda provides estimates of human population distribution at a resolution of 3 arc-second (approximately 100m).</a:t>
            </a:r>
          </a:p>
        </p:txBody>
      </p:sp>
      <p:sp>
        <p:nvSpPr>
          <p:cNvPr id="16" name="Rectangle 15">
            <a:extLst>
              <a:ext uri="{FF2B5EF4-FFF2-40B4-BE49-F238E27FC236}">
                <a16:creationId xmlns:a16="http://schemas.microsoft.com/office/drawing/2014/main" id="{431F5C90-1DCB-30BE-67C8-68DEA35FC2BC}"/>
              </a:ext>
            </a:extLst>
          </p:cNvPr>
          <p:cNvSpPr/>
          <p:nvPr/>
        </p:nvSpPr>
        <p:spPr>
          <a:xfrm>
            <a:off x="256898" y="1046075"/>
            <a:ext cx="4203141" cy="707886"/>
          </a:xfrm>
          <a:prstGeom prst="rect">
            <a:avLst/>
          </a:prstGeom>
        </p:spPr>
        <p:txBody>
          <a:bodyPr wrap="square" lIns="91440" tIns="45720" rIns="91440" bIns="45720" anchor="t">
            <a:spAutoFit/>
          </a:bodyPr>
          <a:lstStyle/>
          <a:p>
            <a:pPr>
              <a:spcAft>
                <a:spcPts val="1200"/>
              </a:spcAft>
            </a:pPr>
            <a:r>
              <a:rPr lang="en-ZA" sz="2000" b="1" dirty="0">
                <a:latin typeface="+mj-lt"/>
                <a:ea typeface="Open Sans" panose="020B0606030504020204" pitchFamily="34" charset="0"/>
                <a:cs typeface="Open Sans" panose="020B0606030504020204" pitchFamily="34" charset="0"/>
              </a:rPr>
              <a:t>Demographics – Population Density</a:t>
            </a:r>
          </a:p>
        </p:txBody>
      </p:sp>
      <p:sp>
        <p:nvSpPr>
          <p:cNvPr id="4" name="Title 10">
            <a:extLst>
              <a:ext uri="{FF2B5EF4-FFF2-40B4-BE49-F238E27FC236}">
                <a16:creationId xmlns:a16="http://schemas.microsoft.com/office/drawing/2014/main" id="{9C801142-EB3F-7258-AF0D-05BD3F9A9CA7}"/>
              </a:ext>
            </a:extLst>
          </p:cNvPr>
          <p:cNvSpPr txBox="1">
            <a:spLocks/>
          </p:cNvSpPr>
          <p:nvPr/>
        </p:nvSpPr>
        <p:spPr>
          <a:xfrm>
            <a:off x="256898" y="-27720"/>
            <a:ext cx="8998613" cy="752550"/>
          </a:xfrm>
          <a:prstGeom prst="rect">
            <a:avLst/>
          </a:prstGeom>
          <a:noFill/>
          <a:ln>
            <a:noFill/>
          </a:ln>
        </p:spPr>
        <p:txBody>
          <a:bodyPr spcFirstLastPara="1" vert="horz" wrap="square" lIns="91425" tIns="45700" rIns="91425" bIns="45700" rtlCol="0" anchor="b" anchorCtr="0">
            <a:noAutofit/>
          </a:bodyPr>
          <a:lstStyle>
            <a:defPPr marR="0" lvl="0" algn="l" rtl="0">
              <a:lnSpc>
                <a:spcPct val="100000"/>
              </a:lnSpc>
              <a:spcBef>
                <a:spcPts val="0"/>
              </a:spcBef>
              <a:spcAft>
                <a:spcPts val="0"/>
              </a:spcAft>
              <a:defRPr lang="en-US"/>
            </a:defPPr>
            <a:lvl1pPr marR="0" lvl="0" indent="0">
              <a:lnSpc>
                <a:spcPct val="90000"/>
              </a:lnSpc>
              <a:spcBef>
                <a:spcPts val="0"/>
              </a:spcBef>
              <a:spcAft>
                <a:spcPts val="0"/>
              </a:spcAft>
              <a:buClr>
                <a:schemeClr val="dk1"/>
              </a:buClr>
              <a:buSzPts val="4400"/>
              <a:buFont typeface="Calibri"/>
              <a:buNone/>
              <a:defRPr sz="2800" b="1" i="0" u="none" strike="noStrike" cap="none" baseline="0">
                <a:solidFill>
                  <a:srgbClr val="C00000"/>
                </a:solidFill>
                <a:latin typeface="Arial" panose="020B0604020202020204" pitchFamily="34" charset="0"/>
                <a:ea typeface="Helvetica Neue"/>
                <a:cs typeface="Arial" panose="020B0604020202020204" pitchFamily="34" charset="0"/>
              </a:defRPr>
            </a:lvl1pPr>
            <a:lvl2pPr marR="0" lv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9pPr>
          </a:lstStyle>
          <a:p>
            <a:r>
              <a:rPr lang="en-GB" dirty="0">
                <a:sym typeface="Bodoni SvtyTwo ITC TT-Book"/>
              </a:rPr>
              <a:t>2.3 </a:t>
            </a:r>
            <a:r>
              <a:rPr lang="en-US" dirty="0">
                <a:sym typeface="Bodoni SvtyTwo ITC TT-Book"/>
              </a:rPr>
              <a:t>Key Datasets used in Energy Access Explorer</a:t>
            </a:r>
            <a:endParaRPr lang="en-GB" dirty="0">
              <a:sym typeface="Bodoni SvtyTwo ITC TT-Book"/>
            </a:endParaRPr>
          </a:p>
        </p:txBody>
      </p:sp>
      <p:pic>
        <p:nvPicPr>
          <p:cNvPr id="3" name="Picture 2" descr="A map of africa with lights&#10;&#10;AI-generated content may be incorrect.">
            <a:extLst>
              <a:ext uri="{FF2B5EF4-FFF2-40B4-BE49-F238E27FC236}">
                <a16:creationId xmlns:a16="http://schemas.microsoft.com/office/drawing/2014/main" id="{953D794C-0CD6-6758-3F5F-F03A14A94E97}"/>
              </a:ext>
            </a:extLst>
          </p:cNvPr>
          <p:cNvPicPr>
            <a:picLocks noChangeAspect="1"/>
          </p:cNvPicPr>
          <p:nvPr/>
        </p:nvPicPr>
        <p:blipFill>
          <a:blip r:embed="rId3"/>
          <a:stretch>
            <a:fillRect/>
          </a:stretch>
        </p:blipFill>
        <p:spPr>
          <a:xfrm>
            <a:off x="4778371" y="891152"/>
            <a:ext cx="6729392" cy="5488984"/>
          </a:xfrm>
          <a:prstGeom prst="rect">
            <a:avLst/>
          </a:prstGeom>
        </p:spPr>
      </p:pic>
    </p:spTree>
    <p:extLst>
      <p:ext uri="{BB962C8B-B14F-4D97-AF65-F5344CB8AC3E}">
        <p14:creationId xmlns:p14="http://schemas.microsoft.com/office/powerpoint/2010/main" val="379639163"/>
      </p:ext>
    </p:extLst>
  </p:cSld>
  <p:clrMapOvr>
    <a:masterClrMapping/>
  </p:clrMapOvr>
  <p:transition spd="slow">
    <p:push/>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5" name="TextBox 14">
            <a:extLst>
              <a:ext uri="{FF2B5EF4-FFF2-40B4-BE49-F238E27FC236}">
                <a16:creationId xmlns:a16="http://schemas.microsoft.com/office/drawing/2014/main" id="{3CCE9380-BC84-4979-D36F-C697FAB2DD68}"/>
              </a:ext>
            </a:extLst>
          </p:cNvPr>
          <p:cNvSpPr txBox="1"/>
          <p:nvPr/>
        </p:nvSpPr>
        <p:spPr>
          <a:xfrm>
            <a:off x="256898" y="1477782"/>
            <a:ext cx="10156054" cy="4595553"/>
          </a:xfrm>
          <a:prstGeom prst="rect">
            <a:avLst/>
          </a:prstGeom>
          <a:noFill/>
        </p:spPr>
        <p:txBody>
          <a:bodyPr wrap="square" rtlCol="0">
            <a:spAutoFit/>
          </a:bodyPr>
          <a:lstStyle/>
          <a:p>
            <a:pPr algn="just">
              <a:lnSpc>
                <a:spcPct val="110000"/>
              </a:lnSpc>
              <a:spcAft>
                <a:spcPts val="169"/>
              </a:spcAft>
            </a:pPr>
            <a:r>
              <a:rPr lang="en-US" sz="2000" dirty="0">
                <a:latin typeface="+mj-lt"/>
                <a:ea typeface="Open Sans" panose="020B0606030504020204" pitchFamily="34" charset="0"/>
                <a:cs typeface="Open Sans" panose="020B0606030504020204" pitchFamily="34" charset="0"/>
              </a:rPr>
              <a:t>Social and productive uses of electricity constitute significant factors that influence electricity demand and boost income and welfare. </a:t>
            </a:r>
          </a:p>
          <a:p>
            <a:pPr algn="just">
              <a:lnSpc>
                <a:spcPct val="110000"/>
              </a:lnSpc>
              <a:spcAft>
                <a:spcPts val="169"/>
              </a:spcAft>
            </a:pPr>
            <a:endParaRPr lang="en-US" sz="2000" dirty="0">
              <a:latin typeface="+mj-lt"/>
              <a:ea typeface="Open Sans" panose="020B0606030504020204" pitchFamily="34" charset="0"/>
              <a:cs typeface="Open Sans" panose="020B0606030504020204" pitchFamily="34" charset="0"/>
            </a:endParaRPr>
          </a:p>
          <a:p>
            <a:pPr marL="285750" indent="-285750" algn="just">
              <a:lnSpc>
                <a:spcPct val="110000"/>
              </a:lnSpc>
              <a:spcAft>
                <a:spcPts val="169"/>
              </a:spcAft>
              <a:buFont typeface="Arial" panose="020B0604020202020204" pitchFamily="34" charset="0"/>
              <a:buChar char="•"/>
            </a:pPr>
            <a:r>
              <a:rPr lang="en-US" sz="2000" b="1" dirty="0">
                <a:latin typeface="+mj-lt"/>
                <a:ea typeface="Open Sans" panose="020B0606030504020204" pitchFamily="34" charset="0"/>
                <a:cs typeface="Open Sans" panose="020B0606030504020204" pitchFamily="34" charset="0"/>
              </a:rPr>
              <a:t>Education and health care facilities</a:t>
            </a:r>
            <a:r>
              <a:rPr lang="en-US" sz="2000" dirty="0">
                <a:latin typeface="+mj-lt"/>
                <a:ea typeface="Open Sans" panose="020B0606030504020204" pitchFamily="34" charset="0"/>
                <a:cs typeface="Open Sans" panose="020B0606030504020204" pitchFamily="34" charset="0"/>
              </a:rPr>
              <a:t> are potential sites for expanding access to electricity. This provision may improve the quality of education and health care services.</a:t>
            </a:r>
          </a:p>
          <a:p>
            <a:pPr marL="285750" indent="-285750" algn="just">
              <a:lnSpc>
                <a:spcPct val="110000"/>
              </a:lnSpc>
              <a:spcAft>
                <a:spcPts val="169"/>
              </a:spcAft>
              <a:buFont typeface="Arial" panose="020B0604020202020204" pitchFamily="34" charset="0"/>
              <a:buChar char="•"/>
            </a:pPr>
            <a:r>
              <a:rPr lang="en-US" sz="2000" b="1" dirty="0">
                <a:latin typeface="+mj-lt"/>
                <a:ea typeface="Open Sans" panose="020B0606030504020204" pitchFamily="34" charset="0"/>
                <a:cs typeface="Open Sans" panose="020B0606030504020204" pitchFamily="34" charset="0"/>
              </a:rPr>
              <a:t>Agriculture</a:t>
            </a:r>
            <a:r>
              <a:rPr lang="en-US" sz="2000" dirty="0">
                <a:latin typeface="+mj-lt"/>
                <a:ea typeface="Open Sans" panose="020B0606030504020204" pitchFamily="34" charset="0"/>
                <a:cs typeface="Open Sans" panose="020B0606030504020204" pitchFamily="34" charset="0"/>
              </a:rPr>
              <a:t> is a large consumer of energy, and agricultural areas (data integrated in the platform) can be used to identify areas where electricity could be useful for irrigation, fertilization, or other efficiency measures.</a:t>
            </a:r>
          </a:p>
          <a:p>
            <a:pPr marL="285750" indent="-285750" algn="just">
              <a:lnSpc>
                <a:spcPct val="110000"/>
              </a:lnSpc>
              <a:spcAft>
                <a:spcPts val="169"/>
              </a:spcAft>
              <a:buFont typeface="Arial" panose="020B0604020202020204" pitchFamily="34" charset="0"/>
              <a:buChar char="•"/>
            </a:pPr>
            <a:r>
              <a:rPr lang="en-US" sz="2000" b="1" dirty="0">
                <a:latin typeface="+mj-lt"/>
                <a:ea typeface="Open Sans" panose="020B0606030504020204" pitchFamily="34" charset="0"/>
                <a:cs typeface="Open Sans" panose="020B0606030504020204" pitchFamily="34" charset="0"/>
              </a:rPr>
              <a:t>Mines and quarries</a:t>
            </a:r>
            <a:r>
              <a:rPr lang="en-US" sz="2000" dirty="0">
                <a:latin typeface="+mj-lt"/>
                <a:ea typeface="Open Sans" panose="020B0606030504020204" pitchFamily="34" charset="0"/>
                <a:cs typeface="Open Sans" panose="020B0606030504020204" pitchFamily="34" charset="0"/>
              </a:rPr>
              <a:t> are other important consumers of energy, and mines in rural areas may be suitable for off-grid power solutions.</a:t>
            </a:r>
          </a:p>
          <a:p>
            <a:pPr marL="285750" indent="-285750" algn="just">
              <a:lnSpc>
                <a:spcPct val="110000"/>
              </a:lnSpc>
              <a:spcAft>
                <a:spcPts val="169"/>
              </a:spcAft>
              <a:buFont typeface="Arial" panose="020B0604020202020204" pitchFamily="34" charset="0"/>
              <a:buChar char="•"/>
            </a:pPr>
            <a:r>
              <a:rPr lang="en-US" sz="2000" b="1" dirty="0">
                <a:latin typeface="+mj-lt"/>
                <a:ea typeface="Open Sans" panose="020B0606030504020204" pitchFamily="34" charset="0"/>
                <a:cs typeface="Open Sans" panose="020B0606030504020204" pitchFamily="34" charset="0"/>
              </a:rPr>
              <a:t>Nighttime lights</a:t>
            </a:r>
            <a:r>
              <a:rPr lang="en-US" sz="2000" dirty="0">
                <a:latin typeface="+mj-lt"/>
                <a:ea typeface="Open Sans" panose="020B0606030504020204" pitchFamily="34" charset="0"/>
                <a:cs typeface="Open Sans" panose="020B0606030504020204" pitchFamily="34" charset="0"/>
              </a:rPr>
              <a:t> illustrate existing demand for electricity and are an indicator of socioeconomic activity. </a:t>
            </a:r>
          </a:p>
        </p:txBody>
      </p:sp>
      <p:sp>
        <p:nvSpPr>
          <p:cNvPr id="16" name="Rectangle 15">
            <a:extLst>
              <a:ext uri="{FF2B5EF4-FFF2-40B4-BE49-F238E27FC236}">
                <a16:creationId xmlns:a16="http://schemas.microsoft.com/office/drawing/2014/main" id="{431F5C90-1DCB-30BE-67C8-68DEA35FC2BC}"/>
              </a:ext>
            </a:extLst>
          </p:cNvPr>
          <p:cNvSpPr/>
          <p:nvPr/>
        </p:nvSpPr>
        <p:spPr>
          <a:xfrm>
            <a:off x="256898" y="950072"/>
            <a:ext cx="6217920" cy="400110"/>
          </a:xfrm>
          <a:prstGeom prst="rect">
            <a:avLst/>
          </a:prstGeom>
        </p:spPr>
        <p:txBody>
          <a:bodyPr wrap="square" lIns="91440" tIns="45720" rIns="91440" bIns="45720" anchor="t">
            <a:spAutoFit/>
          </a:bodyPr>
          <a:lstStyle/>
          <a:p>
            <a:pPr>
              <a:spcAft>
                <a:spcPts val="1200"/>
              </a:spcAft>
            </a:pPr>
            <a:r>
              <a:rPr lang="en-ZA" sz="2000" b="1" dirty="0">
                <a:latin typeface="+mj-lt"/>
                <a:ea typeface="Open Sans" panose="020B0606030504020204" pitchFamily="34" charset="0"/>
                <a:cs typeface="Open Sans" panose="020B0606030504020204" pitchFamily="34" charset="0"/>
              </a:rPr>
              <a:t>Social and Productive Uses</a:t>
            </a:r>
          </a:p>
        </p:txBody>
      </p:sp>
      <p:sp>
        <p:nvSpPr>
          <p:cNvPr id="2" name="Title 10">
            <a:extLst>
              <a:ext uri="{FF2B5EF4-FFF2-40B4-BE49-F238E27FC236}">
                <a16:creationId xmlns:a16="http://schemas.microsoft.com/office/drawing/2014/main" id="{8DA1EEDB-3EAB-4DF7-9722-62C58EA0E931}"/>
              </a:ext>
            </a:extLst>
          </p:cNvPr>
          <p:cNvSpPr txBox="1">
            <a:spLocks/>
          </p:cNvSpPr>
          <p:nvPr/>
        </p:nvSpPr>
        <p:spPr>
          <a:xfrm>
            <a:off x="256898" y="-27720"/>
            <a:ext cx="8998613" cy="752550"/>
          </a:xfrm>
          <a:prstGeom prst="rect">
            <a:avLst/>
          </a:prstGeom>
          <a:noFill/>
          <a:ln>
            <a:noFill/>
          </a:ln>
        </p:spPr>
        <p:txBody>
          <a:bodyPr spcFirstLastPara="1" vert="horz" wrap="square" lIns="91425" tIns="45700" rIns="91425" bIns="45700" rtlCol="0" anchor="b" anchorCtr="0">
            <a:noAutofit/>
          </a:bodyPr>
          <a:lstStyle>
            <a:defPPr marR="0" lvl="0" algn="l" rtl="0">
              <a:lnSpc>
                <a:spcPct val="100000"/>
              </a:lnSpc>
              <a:spcBef>
                <a:spcPts val="0"/>
              </a:spcBef>
              <a:spcAft>
                <a:spcPts val="0"/>
              </a:spcAft>
              <a:defRPr lang="en-US"/>
            </a:defPPr>
            <a:lvl1pPr marR="0" lvl="0" indent="0">
              <a:lnSpc>
                <a:spcPct val="90000"/>
              </a:lnSpc>
              <a:spcBef>
                <a:spcPts val="0"/>
              </a:spcBef>
              <a:spcAft>
                <a:spcPts val="0"/>
              </a:spcAft>
              <a:buClr>
                <a:schemeClr val="dk1"/>
              </a:buClr>
              <a:buSzPts val="4400"/>
              <a:buFont typeface="Calibri"/>
              <a:buNone/>
              <a:defRPr sz="2800" b="1" i="0" u="none" strike="noStrike" cap="none" baseline="0">
                <a:solidFill>
                  <a:srgbClr val="C00000"/>
                </a:solidFill>
                <a:latin typeface="Arial" panose="020B0604020202020204" pitchFamily="34" charset="0"/>
                <a:ea typeface="Helvetica Neue"/>
                <a:cs typeface="Arial" panose="020B0604020202020204" pitchFamily="34" charset="0"/>
              </a:defRPr>
            </a:lvl1pPr>
            <a:lvl2pPr marR="0" lv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9pPr>
          </a:lstStyle>
          <a:p>
            <a:r>
              <a:rPr lang="en-GB" dirty="0">
                <a:sym typeface="Bodoni SvtyTwo ITC TT-Book"/>
              </a:rPr>
              <a:t>2.3 </a:t>
            </a:r>
            <a:r>
              <a:rPr lang="en-US" dirty="0">
                <a:sym typeface="Bodoni SvtyTwo ITC TT-Book"/>
              </a:rPr>
              <a:t>Key Datasets used in Energy Access Explorer</a:t>
            </a:r>
            <a:endParaRPr lang="en-GB" dirty="0">
              <a:sym typeface="Bodoni SvtyTwo ITC TT-Book"/>
            </a:endParaRPr>
          </a:p>
        </p:txBody>
      </p:sp>
    </p:spTree>
    <p:extLst>
      <p:ext uri="{BB962C8B-B14F-4D97-AF65-F5344CB8AC3E}">
        <p14:creationId xmlns:p14="http://schemas.microsoft.com/office/powerpoint/2010/main" val="1664204624"/>
      </p:ext>
    </p:extLst>
  </p:cSld>
  <p:clrMapOvr>
    <a:masterClrMapping/>
  </p:clrMapOvr>
  <p:transition spd="slow">
    <p:push/>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5" name="TextBox 14">
            <a:extLst>
              <a:ext uri="{FF2B5EF4-FFF2-40B4-BE49-F238E27FC236}">
                <a16:creationId xmlns:a16="http://schemas.microsoft.com/office/drawing/2014/main" id="{3CCE9380-BC84-4979-D36F-C697FAB2DD68}"/>
              </a:ext>
            </a:extLst>
          </p:cNvPr>
          <p:cNvSpPr txBox="1"/>
          <p:nvPr/>
        </p:nvSpPr>
        <p:spPr>
          <a:xfrm>
            <a:off x="262756" y="1907405"/>
            <a:ext cx="4741306" cy="3502947"/>
          </a:xfrm>
          <a:prstGeom prst="rect">
            <a:avLst/>
          </a:prstGeom>
          <a:noFill/>
        </p:spPr>
        <p:txBody>
          <a:bodyPr wrap="square" rtlCol="0">
            <a:spAutoFit/>
          </a:bodyPr>
          <a:lstStyle/>
          <a:p>
            <a:pPr algn="just">
              <a:lnSpc>
                <a:spcPct val="110000"/>
              </a:lnSpc>
              <a:spcAft>
                <a:spcPts val="169"/>
              </a:spcAft>
            </a:pPr>
            <a:endParaRPr lang="en-US" sz="2000" dirty="0">
              <a:latin typeface="+mj-lt"/>
              <a:ea typeface="Open Sans" panose="020B0606030504020204" pitchFamily="34" charset="0"/>
              <a:cs typeface="Open Sans" panose="020B0606030504020204" pitchFamily="34" charset="0"/>
            </a:endParaRPr>
          </a:p>
          <a:p>
            <a:pPr>
              <a:lnSpc>
                <a:spcPct val="110000"/>
              </a:lnSpc>
              <a:spcAft>
                <a:spcPts val="169"/>
              </a:spcAft>
            </a:pPr>
            <a:r>
              <a:rPr lang="en-US" sz="2000" dirty="0">
                <a:latin typeface="+mj-lt"/>
                <a:ea typeface="Open Sans" panose="020B0606030504020204" pitchFamily="34" charset="0"/>
                <a:cs typeface="Open Sans" panose="020B0606030504020204" pitchFamily="34" charset="0"/>
              </a:rPr>
              <a:t>By mapping health care facilities and their electrification status and overlaying these with data on energy resource availability and power infrastructure, health departments can articulate better the energy needs of the sector so they can attract investments and integrate clean electricity to their operations.</a:t>
            </a:r>
          </a:p>
          <a:p>
            <a:pPr algn="just">
              <a:lnSpc>
                <a:spcPct val="110000"/>
              </a:lnSpc>
              <a:spcAft>
                <a:spcPts val="169"/>
              </a:spcAft>
            </a:pPr>
            <a:endParaRPr lang="en-US" sz="2000" dirty="0">
              <a:latin typeface="+mj-lt"/>
              <a:ea typeface="Open Sans" panose="020B0606030504020204" pitchFamily="34" charset="0"/>
              <a:cs typeface="Open Sans" panose="020B0606030504020204" pitchFamily="34" charset="0"/>
            </a:endParaRPr>
          </a:p>
        </p:txBody>
      </p:sp>
      <p:sp>
        <p:nvSpPr>
          <p:cNvPr id="16" name="Rectangle 15">
            <a:extLst>
              <a:ext uri="{FF2B5EF4-FFF2-40B4-BE49-F238E27FC236}">
                <a16:creationId xmlns:a16="http://schemas.microsoft.com/office/drawing/2014/main" id="{431F5C90-1DCB-30BE-67C8-68DEA35FC2BC}"/>
              </a:ext>
            </a:extLst>
          </p:cNvPr>
          <p:cNvSpPr/>
          <p:nvPr/>
        </p:nvSpPr>
        <p:spPr>
          <a:xfrm>
            <a:off x="256897" y="1089245"/>
            <a:ext cx="4741873" cy="707886"/>
          </a:xfrm>
          <a:prstGeom prst="rect">
            <a:avLst/>
          </a:prstGeom>
        </p:spPr>
        <p:txBody>
          <a:bodyPr wrap="square" lIns="91440" tIns="45720" rIns="91440" bIns="45720" anchor="t">
            <a:spAutoFit/>
          </a:bodyPr>
          <a:lstStyle/>
          <a:p>
            <a:pPr>
              <a:spcAft>
                <a:spcPts val="1200"/>
              </a:spcAft>
            </a:pPr>
            <a:r>
              <a:rPr lang="en-ZA" sz="2000" b="1" dirty="0">
                <a:latin typeface="+mj-lt"/>
                <a:ea typeface="Open Sans" panose="020B0606030504020204" pitchFamily="34" charset="0"/>
                <a:cs typeface="Open Sans" panose="020B0606030504020204" pitchFamily="34" charset="0"/>
              </a:rPr>
              <a:t>Social and Productive Uses – Health Care Facilities</a:t>
            </a:r>
          </a:p>
        </p:txBody>
      </p:sp>
      <p:sp>
        <p:nvSpPr>
          <p:cNvPr id="4" name="Title 10">
            <a:extLst>
              <a:ext uri="{FF2B5EF4-FFF2-40B4-BE49-F238E27FC236}">
                <a16:creationId xmlns:a16="http://schemas.microsoft.com/office/drawing/2014/main" id="{B628C5ED-E85E-3A4F-9C07-3FCA0C74DAB1}"/>
              </a:ext>
            </a:extLst>
          </p:cNvPr>
          <p:cNvSpPr txBox="1">
            <a:spLocks/>
          </p:cNvSpPr>
          <p:nvPr/>
        </p:nvSpPr>
        <p:spPr>
          <a:xfrm>
            <a:off x="256898" y="-27720"/>
            <a:ext cx="8998613" cy="752550"/>
          </a:xfrm>
          <a:prstGeom prst="rect">
            <a:avLst/>
          </a:prstGeom>
          <a:noFill/>
          <a:ln>
            <a:noFill/>
          </a:ln>
        </p:spPr>
        <p:txBody>
          <a:bodyPr spcFirstLastPara="1" vert="horz" wrap="square" lIns="91425" tIns="45700" rIns="91425" bIns="45700" rtlCol="0" anchor="b" anchorCtr="0">
            <a:noAutofit/>
          </a:bodyPr>
          <a:lstStyle>
            <a:defPPr marR="0" lvl="0" algn="l" rtl="0">
              <a:lnSpc>
                <a:spcPct val="100000"/>
              </a:lnSpc>
              <a:spcBef>
                <a:spcPts val="0"/>
              </a:spcBef>
              <a:spcAft>
                <a:spcPts val="0"/>
              </a:spcAft>
              <a:defRPr lang="en-US"/>
            </a:defPPr>
            <a:lvl1pPr marR="0" lvl="0" indent="0">
              <a:lnSpc>
                <a:spcPct val="90000"/>
              </a:lnSpc>
              <a:spcBef>
                <a:spcPts val="0"/>
              </a:spcBef>
              <a:spcAft>
                <a:spcPts val="0"/>
              </a:spcAft>
              <a:buClr>
                <a:schemeClr val="dk1"/>
              </a:buClr>
              <a:buSzPts val="4400"/>
              <a:buFont typeface="Calibri"/>
              <a:buNone/>
              <a:defRPr sz="2800" b="1" i="0" u="none" strike="noStrike" cap="none" baseline="0">
                <a:solidFill>
                  <a:srgbClr val="C00000"/>
                </a:solidFill>
                <a:latin typeface="Arial" panose="020B0604020202020204" pitchFamily="34" charset="0"/>
                <a:ea typeface="Helvetica Neue"/>
                <a:cs typeface="Arial" panose="020B0604020202020204" pitchFamily="34" charset="0"/>
              </a:defRPr>
            </a:lvl1pPr>
            <a:lvl2pPr marR="0" lv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9pPr>
          </a:lstStyle>
          <a:p>
            <a:r>
              <a:rPr lang="en-GB" dirty="0">
                <a:sym typeface="Bodoni SvtyTwo ITC TT-Book"/>
              </a:rPr>
              <a:t>2.3 </a:t>
            </a:r>
            <a:r>
              <a:rPr lang="en-US" dirty="0">
                <a:sym typeface="Bodoni SvtyTwo ITC TT-Book"/>
              </a:rPr>
              <a:t>Key Datasets used in Energy Access Explorer</a:t>
            </a:r>
            <a:endParaRPr lang="en-GB" dirty="0">
              <a:sym typeface="Bodoni SvtyTwo ITC TT-Book"/>
            </a:endParaRPr>
          </a:p>
        </p:txBody>
      </p:sp>
      <p:pic>
        <p:nvPicPr>
          <p:cNvPr id="3" name="Picture 2" descr="A map of the world with many red dots&#10;&#10;AI-generated content may be incorrect.">
            <a:extLst>
              <a:ext uri="{FF2B5EF4-FFF2-40B4-BE49-F238E27FC236}">
                <a16:creationId xmlns:a16="http://schemas.microsoft.com/office/drawing/2014/main" id="{7AC07CFB-B5EC-BE47-B12C-6BC2755A1723}"/>
              </a:ext>
            </a:extLst>
          </p:cNvPr>
          <p:cNvPicPr>
            <a:picLocks noChangeAspect="1"/>
          </p:cNvPicPr>
          <p:nvPr/>
        </p:nvPicPr>
        <p:blipFill>
          <a:blip r:embed="rId3"/>
          <a:stretch>
            <a:fillRect/>
          </a:stretch>
        </p:blipFill>
        <p:spPr>
          <a:xfrm>
            <a:off x="5368690" y="852406"/>
            <a:ext cx="6259093" cy="5618137"/>
          </a:xfrm>
          <a:prstGeom prst="rect">
            <a:avLst/>
          </a:prstGeom>
        </p:spPr>
      </p:pic>
    </p:spTree>
    <p:extLst>
      <p:ext uri="{BB962C8B-B14F-4D97-AF65-F5344CB8AC3E}">
        <p14:creationId xmlns:p14="http://schemas.microsoft.com/office/powerpoint/2010/main" val="2036776934"/>
      </p:ext>
    </p:extLst>
  </p:cSld>
  <p:clrMapOvr>
    <a:masterClrMapping/>
  </p:clrMapOvr>
  <p:transition spd="slow">
    <p:push/>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5" name="TextBox 14">
            <a:extLst>
              <a:ext uri="{FF2B5EF4-FFF2-40B4-BE49-F238E27FC236}">
                <a16:creationId xmlns:a16="http://schemas.microsoft.com/office/drawing/2014/main" id="{3CCE9380-BC84-4979-D36F-C697FAB2DD68}"/>
              </a:ext>
            </a:extLst>
          </p:cNvPr>
          <p:cNvSpPr txBox="1"/>
          <p:nvPr/>
        </p:nvSpPr>
        <p:spPr>
          <a:xfrm>
            <a:off x="256898" y="1539750"/>
            <a:ext cx="9716815" cy="4256999"/>
          </a:xfrm>
          <a:prstGeom prst="rect">
            <a:avLst/>
          </a:prstGeom>
          <a:noFill/>
        </p:spPr>
        <p:txBody>
          <a:bodyPr wrap="square" lIns="91440" tIns="45720" rIns="91440" bIns="45720" rtlCol="0" anchor="t">
            <a:spAutoFit/>
          </a:bodyPr>
          <a:lstStyle/>
          <a:p>
            <a:pPr marL="342900" indent="-342900" algn="just">
              <a:lnSpc>
                <a:spcPct val="110000"/>
              </a:lnSpc>
              <a:spcAft>
                <a:spcPts val="169"/>
              </a:spcAft>
              <a:buFont typeface="Arial"/>
              <a:buChar char="•"/>
            </a:pPr>
            <a:r>
              <a:rPr lang="en-US" sz="2000" b="1" dirty="0">
                <a:latin typeface="+mj-lt"/>
                <a:ea typeface="Open Sans" panose="020B0606030504020204" pitchFamily="34" charset="0"/>
                <a:cs typeface="Open Sans" panose="020B0606030504020204" pitchFamily="34" charset="0"/>
              </a:rPr>
              <a:t>Local renewable energy resources</a:t>
            </a:r>
            <a:r>
              <a:rPr lang="en-US" sz="2000" dirty="0">
                <a:latin typeface="+mj-lt"/>
                <a:ea typeface="Open Sans" panose="020B0606030504020204" pitchFamily="34" charset="0"/>
                <a:cs typeface="Open Sans" panose="020B0606030504020204" pitchFamily="34" charset="0"/>
              </a:rPr>
              <a:t> can play an important role in expanding energy access in a viable, clean manner in unserved and under-served areas.</a:t>
            </a:r>
            <a:endParaRPr lang="en-US"/>
          </a:p>
          <a:p>
            <a:pPr marL="342900" indent="-342900" algn="just">
              <a:lnSpc>
                <a:spcPct val="110000"/>
              </a:lnSpc>
              <a:spcAft>
                <a:spcPts val="169"/>
              </a:spcAft>
              <a:buFont typeface="Arial"/>
              <a:buChar char="•"/>
            </a:pPr>
            <a:endParaRPr lang="en-US" sz="2000" dirty="0">
              <a:latin typeface="+mj-lt"/>
              <a:ea typeface="Open Sans" panose="020B0606030504020204" pitchFamily="34" charset="0"/>
              <a:cs typeface="Open Sans" panose="020B0606030504020204" pitchFamily="34" charset="0"/>
            </a:endParaRPr>
          </a:p>
          <a:p>
            <a:pPr marL="342900" indent="-342900" algn="just">
              <a:lnSpc>
                <a:spcPct val="110000"/>
              </a:lnSpc>
              <a:spcAft>
                <a:spcPts val="169"/>
              </a:spcAft>
              <a:buFont typeface="Arial"/>
              <a:buChar char="•"/>
            </a:pPr>
            <a:r>
              <a:rPr lang="en-US" sz="2000" dirty="0">
                <a:latin typeface="+mj-lt"/>
                <a:ea typeface="Open Sans" panose="020B0606030504020204" pitchFamily="34" charset="0"/>
                <a:cs typeface="Open Sans" panose="020B0606030504020204" pitchFamily="34" charset="0"/>
              </a:rPr>
              <a:t>Planners as well as off-grid and mini-grid developers have a strong interest in geospatial renewable energy potential data sets that facilitate decision-making regarding the</a:t>
            </a:r>
          </a:p>
          <a:p>
            <a:pPr marL="342900" indent="-342900" algn="just">
              <a:lnSpc>
                <a:spcPct val="110000"/>
              </a:lnSpc>
              <a:spcAft>
                <a:spcPts val="169"/>
              </a:spcAft>
              <a:buFont typeface="Arial"/>
              <a:buChar char="•"/>
            </a:pPr>
            <a:r>
              <a:rPr lang="en-US" sz="2000" dirty="0">
                <a:latin typeface="+mj-lt"/>
                <a:ea typeface="Open Sans" panose="020B0606030504020204" pitchFamily="34" charset="0"/>
                <a:cs typeface="Open Sans" panose="020B0606030504020204" pitchFamily="34" charset="0"/>
              </a:rPr>
              <a:t>deployment of clean energy solutions. </a:t>
            </a:r>
          </a:p>
          <a:p>
            <a:pPr marL="342900" indent="-342900" algn="just">
              <a:lnSpc>
                <a:spcPct val="110000"/>
              </a:lnSpc>
              <a:spcAft>
                <a:spcPts val="169"/>
              </a:spcAft>
              <a:buFont typeface="Arial"/>
              <a:buChar char="•"/>
            </a:pPr>
            <a:endParaRPr lang="en-US" sz="2000" dirty="0">
              <a:latin typeface="+mj-lt"/>
              <a:ea typeface="Open Sans" panose="020B0606030504020204" pitchFamily="34" charset="0"/>
              <a:cs typeface="Open Sans" panose="020B0606030504020204" pitchFamily="34" charset="0"/>
            </a:endParaRPr>
          </a:p>
          <a:p>
            <a:pPr marL="342900" indent="-342900" algn="just">
              <a:lnSpc>
                <a:spcPct val="110000"/>
              </a:lnSpc>
              <a:spcAft>
                <a:spcPts val="169"/>
              </a:spcAft>
              <a:buFont typeface="Arial"/>
              <a:buChar char="•"/>
            </a:pPr>
            <a:r>
              <a:rPr lang="en-US" sz="2000" dirty="0">
                <a:latin typeface="+mj-lt"/>
                <a:ea typeface="Open Sans" panose="020B0606030504020204" pitchFamily="34" charset="0"/>
                <a:cs typeface="Open Sans" panose="020B0606030504020204" pitchFamily="34" charset="0"/>
              </a:rPr>
              <a:t>Energy Access Explorer incorporates data on global horizontal irradiance (indicating </a:t>
            </a:r>
            <a:r>
              <a:rPr lang="en-US" sz="2000" b="1" dirty="0">
                <a:latin typeface="+mj-lt"/>
                <a:ea typeface="Open Sans" panose="020B0606030504020204" pitchFamily="34" charset="0"/>
                <a:cs typeface="Open Sans" panose="020B0606030504020204" pitchFamily="34" charset="0"/>
              </a:rPr>
              <a:t>solar power</a:t>
            </a:r>
            <a:r>
              <a:rPr lang="en-US" sz="2000" dirty="0">
                <a:latin typeface="+mj-lt"/>
                <a:ea typeface="Open Sans" panose="020B0606030504020204" pitchFamily="34" charset="0"/>
                <a:cs typeface="Open Sans" panose="020B0606030504020204" pitchFamily="34" charset="0"/>
              </a:rPr>
              <a:t> potential), wind speed (indicating </a:t>
            </a:r>
            <a:r>
              <a:rPr lang="en-US" sz="2000" b="1" dirty="0">
                <a:latin typeface="+mj-lt"/>
                <a:ea typeface="Open Sans" panose="020B0606030504020204" pitchFamily="34" charset="0"/>
                <a:cs typeface="Open Sans" panose="020B0606030504020204" pitchFamily="34" charset="0"/>
              </a:rPr>
              <a:t>wind power</a:t>
            </a:r>
            <a:r>
              <a:rPr lang="en-US" sz="2000" dirty="0">
                <a:latin typeface="+mj-lt"/>
                <a:ea typeface="Open Sans" panose="020B0606030504020204" pitchFamily="34" charset="0"/>
                <a:cs typeface="Open Sans" panose="020B0606030504020204" pitchFamily="34" charset="0"/>
              </a:rPr>
              <a:t> potential), </a:t>
            </a:r>
            <a:r>
              <a:rPr lang="en-US" sz="2000" b="1" dirty="0">
                <a:latin typeface="+mj-lt"/>
                <a:ea typeface="Open Sans" panose="020B0606030504020204" pitchFamily="34" charset="0"/>
                <a:cs typeface="Open Sans" panose="020B0606030504020204" pitchFamily="34" charset="0"/>
              </a:rPr>
              <a:t>small-scale hydropower</a:t>
            </a:r>
            <a:r>
              <a:rPr lang="en-US" sz="2000" dirty="0">
                <a:latin typeface="+mj-lt"/>
                <a:ea typeface="Open Sans" panose="020B0606030504020204" pitchFamily="34" charset="0"/>
                <a:cs typeface="Open Sans" panose="020B0606030504020204" pitchFamily="34" charset="0"/>
              </a:rPr>
              <a:t> potential (mini and small hydropower potential) and </a:t>
            </a:r>
            <a:r>
              <a:rPr lang="en-US" sz="2000" b="1" dirty="0">
                <a:latin typeface="+mj-lt"/>
                <a:ea typeface="Open Sans" panose="020B0606030504020204" pitchFamily="34" charset="0"/>
                <a:cs typeface="Open Sans" panose="020B0606030504020204" pitchFamily="34" charset="0"/>
              </a:rPr>
              <a:t>geothermal energy</a:t>
            </a:r>
            <a:r>
              <a:rPr lang="en-US" sz="2000" dirty="0">
                <a:latin typeface="+mj-lt"/>
                <a:ea typeface="Open Sans" panose="020B0606030504020204" pitchFamily="34" charset="0"/>
                <a:cs typeface="Open Sans" panose="020B0606030504020204" pitchFamily="34" charset="0"/>
              </a:rPr>
              <a:t> potential.</a:t>
            </a:r>
          </a:p>
        </p:txBody>
      </p:sp>
      <p:sp>
        <p:nvSpPr>
          <p:cNvPr id="16" name="Rectangle 15">
            <a:extLst>
              <a:ext uri="{FF2B5EF4-FFF2-40B4-BE49-F238E27FC236}">
                <a16:creationId xmlns:a16="http://schemas.microsoft.com/office/drawing/2014/main" id="{431F5C90-1DCB-30BE-67C8-68DEA35FC2BC}"/>
              </a:ext>
            </a:extLst>
          </p:cNvPr>
          <p:cNvSpPr/>
          <p:nvPr/>
        </p:nvSpPr>
        <p:spPr>
          <a:xfrm>
            <a:off x="256898" y="1016979"/>
            <a:ext cx="6217920" cy="400110"/>
          </a:xfrm>
          <a:prstGeom prst="rect">
            <a:avLst/>
          </a:prstGeom>
        </p:spPr>
        <p:txBody>
          <a:bodyPr wrap="square" lIns="91440" tIns="45720" rIns="91440" bIns="45720" anchor="t">
            <a:spAutoFit/>
          </a:bodyPr>
          <a:lstStyle/>
          <a:p>
            <a:pPr>
              <a:spcAft>
                <a:spcPts val="1200"/>
              </a:spcAft>
            </a:pPr>
            <a:r>
              <a:rPr lang="en-ZA" sz="2000" b="1" dirty="0">
                <a:latin typeface="+mj-lt"/>
                <a:ea typeface="Open Sans" panose="020B0606030504020204" pitchFamily="34" charset="0"/>
                <a:cs typeface="Open Sans" panose="020B0606030504020204" pitchFamily="34" charset="0"/>
              </a:rPr>
              <a:t>Renewable Energy Resources</a:t>
            </a:r>
          </a:p>
        </p:txBody>
      </p:sp>
      <p:sp>
        <p:nvSpPr>
          <p:cNvPr id="2" name="Title 10">
            <a:extLst>
              <a:ext uri="{FF2B5EF4-FFF2-40B4-BE49-F238E27FC236}">
                <a16:creationId xmlns:a16="http://schemas.microsoft.com/office/drawing/2014/main" id="{9E124F6B-CC5A-7831-DB06-0E88E459D3D9}"/>
              </a:ext>
            </a:extLst>
          </p:cNvPr>
          <p:cNvSpPr txBox="1">
            <a:spLocks/>
          </p:cNvSpPr>
          <p:nvPr/>
        </p:nvSpPr>
        <p:spPr>
          <a:xfrm>
            <a:off x="256898" y="-27720"/>
            <a:ext cx="8998613" cy="752550"/>
          </a:xfrm>
          <a:prstGeom prst="rect">
            <a:avLst/>
          </a:prstGeom>
          <a:noFill/>
          <a:ln>
            <a:noFill/>
          </a:ln>
        </p:spPr>
        <p:txBody>
          <a:bodyPr spcFirstLastPara="1" vert="horz" wrap="square" lIns="91425" tIns="45700" rIns="91425" bIns="45700" rtlCol="0" anchor="b" anchorCtr="0">
            <a:noAutofit/>
          </a:bodyPr>
          <a:lstStyle>
            <a:defPPr marR="0" lvl="0" algn="l" rtl="0">
              <a:lnSpc>
                <a:spcPct val="100000"/>
              </a:lnSpc>
              <a:spcBef>
                <a:spcPts val="0"/>
              </a:spcBef>
              <a:spcAft>
                <a:spcPts val="0"/>
              </a:spcAft>
              <a:defRPr lang="en-US"/>
            </a:defPPr>
            <a:lvl1pPr marR="0" lvl="0" indent="0">
              <a:lnSpc>
                <a:spcPct val="90000"/>
              </a:lnSpc>
              <a:spcBef>
                <a:spcPts val="0"/>
              </a:spcBef>
              <a:spcAft>
                <a:spcPts val="0"/>
              </a:spcAft>
              <a:buClr>
                <a:schemeClr val="dk1"/>
              </a:buClr>
              <a:buSzPts val="4400"/>
              <a:buFont typeface="Calibri"/>
              <a:buNone/>
              <a:defRPr sz="2800" b="1" i="0" u="none" strike="noStrike" cap="none" baseline="0">
                <a:solidFill>
                  <a:srgbClr val="C00000"/>
                </a:solidFill>
                <a:latin typeface="Arial" panose="020B0604020202020204" pitchFamily="34" charset="0"/>
                <a:ea typeface="Helvetica Neue"/>
                <a:cs typeface="Arial" panose="020B0604020202020204" pitchFamily="34" charset="0"/>
              </a:defRPr>
            </a:lvl1pPr>
            <a:lvl2pPr marR="0" lv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9pPr>
          </a:lstStyle>
          <a:p>
            <a:r>
              <a:rPr lang="en-GB" dirty="0">
                <a:sym typeface="Bodoni SvtyTwo ITC TT-Book"/>
              </a:rPr>
              <a:t>2.3 </a:t>
            </a:r>
            <a:r>
              <a:rPr lang="en-US" dirty="0">
                <a:sym typeface="Bodoni SvtyTwo ITC TT-Book"/>
              </a:rPr>
              <a:t>Key Datasets used in Energy Access Explorer</a:t>
            </a:r>
            <a:endParaRPr lang="en-GB" dirty="0">
              <a:sym typeface="Bodoni SvtyTwo ITC TT-Book"/>
            </a:endParaRPr>
          </a:p>
        </p:txBody>
      </p:sp>
    </p:spTree>
    <p:extLst>
      <p:ext uri="{BB962C8B-B14F-4D97-AF65-F5344CB8AC3E}">
        <p14:creationId xmlns:p14="http://schemas.microsoft.com/office/powerpoint/2010/main" val="1397803327"/>
      </p:ext>
    </p:extLst>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2</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4" name="Rectangle 3">
            <a:extLst>
              <a:ext uri="{FF2B5EF4-FFF2-40B4-BE49-F238E27FC236}">
                <a16:creationId xmlns:a16="http://schemas.microsoft.com/office/drawing/2014/main" id="{0E2B679D-3E3A-7EDA-CB1B-4EC0B0A7BE7E}"/>
              </a:ext>
            </a:extLst>
          </p:cNvPr>
          <p:cNvSpPr/>
          <p:nvPr/>
        </p:nvSpPr>
        <p:spPr>
          <a:xfrm>
            <a:off x="887215" y="1512021"/>
            <a:ext cx="6217920" cy="1077218"/>
          </a:xfrm>
          <a:prstGeom prst="rect">
            <a:avLst/>
          </a:prstGeom>
        </p:spPr>
        <p:txBody>
          <a:bodyPr wrap="square" lIns="91440" tIns="45720" rIns="91440" bIns="45720" anchor="t">
            <a:spAutoFit/>
          </a:bodyPr>
          <a:lstStyle/>
          <a:p>
            <a:pPr>
              <a:spcAft>
                <a:spcPts val="1200"/>
              </a:spcAft>
            </a:pPr>
            <a:endParaRPr lang="en-ZA" b="1">
              <a:latin typeface="Open Sans" panose="020B0606030504020204" pitchFamily="34" charset="0"/>
              <a:ea typeface="Open Sans" panose="020B0606030504020204" pitchFamily="34" charset="0"/>
              <a:cs typeface="Open Sans" panose="020B0606030504020204" pitchFamily="34" charset="0"/>
            </a:endParaRPr>
          </a:p>
          <a:p>
            <a:br>
              <a:rPr lang="en-ZA"/>
            </a:br>
            <a:endParaRPr lang="en-US"/>
          </a:p>
        </p:txBody>
      </p:sp>
      <p:sp>
        <p:nvSpPr>
          <p:cNvPr id="5" name="Title 10">
            <a:extLst>
              <a:ext uri="{FF2B5EF4-FFF2-40B4-BE49-F238E27FC236}">
                <a16:creationId xmlns:a16="http://schemas.microsoft.com/office/drawing/2014/main" id="{2EEC7642-BA14-BD4B-EEF4-256E87950343}"/>
              </a:ext>
            </a:extLst>
          </p:cNvPr>
          <p:cNvSpPr txBox="1">
            <a:spLocks/>
          </p:cNvSpPr>
          <p:nvPr/>
        </p:nvSpPr>
        <p:spPr>
          <a:xfrm>
            <a:off x="1189608" y="573207"/>
            <a:ext cx="7651304" cy="458040"/>
          </a:xfrm>
          <a:prstGeom prst="rect">
            <a:avLst/>
          </a:prstGeom>
          <a:noFill/>
          <a:ln>
            <a:noFill/>
          </a:ln>
        </p:spPr>
        <p:txBody>
          <a:bodyPr spcFirstLastPara="1" vert="horz" wrap="square" lIns="91425" tIns="45700" rIns="91425" bIns="45700" rtlCol="0" anchor="b" anchorCtr="0">
            <a:noAutofit/>
          </a:bodyPr>
          <a:lstStyle>
            <a:defPPr marR="0" lvl="0" algn="l" rtl="0">
              <a:lnSpc>
                <a:spcPct val="100000"/>
              </a:lnSpc>
              <a:spcBef>
                <a:spcPts val="0"/>
              </a:spcBef>
              <a:spcAft>
                <a:spcPts val="0"/>
              </a:spcAft>
            </a:defPPr>
            <a:lvl1pPr marR="0" lvl="0" indent="0">
              <a:lnSpc>
                <a:spcPct val="90000"/>
              </a:lnSpc>
              <a:spcBef>
                <a:spcPts val="0"/>
              </a:spcBef>
              <a:spcAft>
                <a:spcPts val="0"/>
              </a:spcAft>
              <a:buClr>
                <a:schemeClr val="dk1"/>
              </a:buClr>
              <a:buSzPts val="4400"/>
              <a:buFont typeface="Calibri"/>
              <a:buNone/>
              <a:defRPr sz="2800" b="1" i="0" u="none" strike="noStrike" cap="none" baseline="0">
                <a:solidFill>
                  <a:srgbClr val="C00000"/>
                </a:solidFill>
                <a:latin typeface="Arial" panose="020B0604020202020204" pitchFamily="34" charset="0"/>
                <a:ea typeface="Helvetica Neue"/>
                <a:cs typeface="Arial" panose="020B0604020202020204" pitchFamily="34" charset="0"/>
                <a:sym typeface="Helvetica Neue"/>
              </a:defRPr>
            </a:lvl1pPr>
            <a:lvl2pPr marR="0" lv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r>
              <a:rPr lang="en-GB" dirty="0"/>
              <a:t>Learning Outcomes</a:t>
            </a:r>
          </a:p>
        </p:txBody>
      </p:sp>
      <p:sp>
        <p:nvSpPr>
          <p:cNvPr id="7" name="Content Placeholder 13">
            <a:extLst>
              <a:ext uri="{FF2B5EF4-FFF2-40B4-BE49-F238E27FC236}">
                <a16:creationId xmlns:a16="http://schemas.microsoft.com/office/drawing/2014/main" id="{6D4CDEE6-4F65-9B5E-C0CC-406EDCC745C0}"/>
              </a:ext>
            </a:extLst>
          </p:cNvPr>
          <p:cNvSpPr txBox="1">
            <a:spLocks/>
          </p:cNvSpPr>
          <p:nvPr/>
        </p:nvSpPr>
        <p:spPr>
          <a:xfrm>
            <a:off x="1189608" y="2206766"/>
            <a:ext cx="5611610" cy="3138755"/>
          </a:xfrm>
          <a:prstGeom prst="rect">
            <a:avLst/>
          </a:prstGeom>
        </p:spPr>
        <p:txBody>
          <a:bodyPr vert="horz" lIns="91440" tIns="45720" rIns="91440" bIns="45720" rtlCol="0" anchor="t">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100000"/>
              </a:lnSpc>
              <a:buAutoNum type="arabicPeriod"/>
            </a:pPr>
            <a:r>
              <a:rPr lang="en-GB" sz="2000" dirty="0">
                <a:latin typeface="+mj-lt"/>
                <a:ea typeface="+mn-lt"/>
                <a:cs typeface="+mn-lt"/>
              </a:rPr>
              <a:t>ILO1: </a:t>
            </a:r>
            <a:r>
              <a:rPr lang="en-US" sz="2000" dirty="0">
                <a:latin typeface="+mj-lt"/>
                <a:ea typeface="+mn-lt"/>
                <a:cs typeface="+mn-lt"/>
              </a:rPr>
              <a:t>Understand the key aspects and contributions of Energy Access Explorer</a:t>
            </a:r>
            <a:endParaRPr lang="en-US" dirty="0">
              <a:cs typeface="Arial" panose="020B0604020202020204"/>
            </a:endParaRPr>
          </a:p>
          <a:p>
            <a:pPr marL="342900" indent="-342900" algn="l">
              <a:lnSpc>
                <a:spcPct val="100000"/>
              </a:lnSpc>
              <a:buAutoNum type="arabicPeriod"/>
            </a:pPr>
            <a:r>
              <a:rPr lang="en-GB" sz="2000" dirty="0">
                <a:latin typeface="+mj-lt"/>
                <a:ea typeface="+mn-lt"/>
                <a:cs typeface="+mn-lt"/>
              </a:rPr>
              <a:t>ILO2: </a:t>
            </a:r>
            <a:r>
              <a:rPr lang="en-US" sz="2000" dirty="0">
                <a:latin typeface="+mj-lt"/>
                <a:ea typeface="+mn-lt"/>
                <a:cs typeface="+mn-lt"/>
              </a:rPr>
              <a:t>Explain the uses of Energy Access Explorer</a:t>
            </a:r>
            <a:endParaRPr lang="en-US" dirty="0">
              <a:latin typeface="+mj-lt"/>
              <a:ea typeface="+mn-lt"/>
              <a:cs typeface="+mn-lt"/>
            </a:endParaRPr>
          </a:p>
          <a:p>
            <a:pPr marL="342900" indent="-342900" algn="l">
              <a:lnSpc>
                <a:spcPct val="100000"/>
              </a:lnSpc>
              <a:buAutoNum type="arabicPeriod"/>
            </a:pPr>
            <a:r>
              <a:rPr lang="en-US" sz="2000" dirty="0">
                <a:latin typeface="+mj-lt"/>
                <a:ea typeface="+mn-lt"/>
                <a:cs typeface="+mn-lt"/>
              </a:rPr>
              <a:t>ILO3: Describe the basic datasets used in EAE </a:t>
            </a:r>
            <a:endParaRPr lang="en-US" dirty="0">
              <a:cs typeface="Arial" panose="020B0604020202020204"/>
            </a:endParaRPr>
          </a:p>
          <a:p>
            <a:pPr marL="342900" indent="-342900" algn="l">
              <a:lnSpc>
                <a:spcPct val="100000"/>
              </a:lnSpc>
              <a:buAutoNum type="arabicPeriod"/>
            </a:pPr>
            <a:r>
              <a:rPr lang="en-US" sz="2000" dirty="0">
                <a:latin typeface="+mj-lt"/>
                <a:ea typeface="+mn-lt"/>
                <a:cs typeface="+mn-lt"/>
              </a:rPr>
              <a:t>ILO4: Explore the multi-criteria analysis method applied to identify areas for energy access interventions using four indices</a:t>
            </a:r>
          </a:p>
        </p:txBody>
      </p:sp>
      <p:sp>
        <p:nvSpPr>
          <p:cNvPr id="10" name="Rectangle 9">
            <a:extLst>
              <a:ext uri="{FF2B5EF4-FFF2-40B4-BE49-F238E27FC236}">
                <a16:creationId xmlns:a16="http://schemas.microsoft.com/office/drawing/2014/main" id="{7D2C8728-0D62-66F1-FAD4-D6AC55DE7B08}"/>
              </a:ext>
            </a:extLst>
          </p:cNvPr>
          <p:cNvSpPr/>
          <p:nvPr/>
        </p:nvSpPr>
        <p:spPr>
          <a:xfrm>
            <a:off x="1189608" y="1708355"/>
            <a:ext cx="6217920" cy="400110"/>
          </a:xfrm>
          <a:prstGeom prst="rect">
            <a:avLst/>
          </a:prstGeom>
        </p:spPr>
        <p:txBody>
          <a:bodyPr wrap="square" lIns="91440" tIns="45720" rIns="91440" bIns="45720" anchor="t">
            <a:spAutoFit/>
          </a:bodyPr>
          <a:lstStyle/>
          <a:p>
            <a:pPr>
              <a:spcAft>
                <a:spcPts val="1200"/>
              </a:spcAft>
            </a:pPr>
            <a:r>
              <a:rPr lang="en-ZA" sz="2000" b="1" dirty="0">
                <a:latin typeface="+mj-lt"/>
                <a:ea typeface="Open Sans" panose="020B0606030504020204" pitchFamily="34" charset="0"/>
                <a:cs typeface="Open Sans" panose="020B0606030504020204" pitchFamily="34" charset="0"/>
              </a:rPr>
              <a:t>By the end of this lecture, you will:</a:t>
            </a:r>
          </a:p>
        </p:txBody>
      </p:sp>
    </p:spTree>
    <p:extLst>
      <p:ext uri="{BB962C8B-B14F-4D97-AF65-F5344CB8AC3E}">
        <p14:creationId xmlns:p14="http://schemas.microsoft.com/office/powerpoint/2010/main" val="3688935345"/>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5" name="TextBox 14">
            <a:extLst>
              <a:ext uri="{FF2B5EF4-FFF2-40B4-BE49-F238E27FC236}">
                <a16:creationId xmlns:a16="http://schemas.microsoft.com/office/drawing/2014/main" id="{3CCE9380-BC84-4979-D36F-C697FAB2DD68}"/>
              </a:ext>
            </a:extLst>
          </p:cNvPr>
          <p:cNvSpPr txBox="1"/>
          <p:nvPr/>
        </p:nvSpPr>
        <p:spPr>
          <a:xfrm>
            <a:off x="256899" y="1753214"/>
            <a:ext cx="5770493" cy="4576061"/>
          </a:xfrm>
          <a:prstGeom prst="rect">
            <a:avLst/>
          </a:prstGeom>
          <a:noFill/>
        </p:spPr>
        <p:txBody>
          <a:bodyPr wrap="square" lIns="91440" tIns="45720" rIns="91440" bIns="45720" rtlCol="0" anchor="t">
            <a:spAutoFit/>
          </a:bodyPr>
          <a:lstStyle/>
          <a:p>
            <a:pPr marL="342900" indent="-342900">
              <a:lnSpc>
                <a:spcPct val="110000"/>
              </a:lnSpc>
              <a:spcAft>
                <a:spcPts val="169"/>
              </a:spcAft>
              <a:buFont typeface="Arial"/>
              <a:buChar char="•"/>
            </a:pPr>
            <a:r>
              <a:rPr lang="en-US" sz="2000" dirty="0">
                <a:latin typeface="+mj-lt"/>
                <a:ea typeface="Open Sans" panose="020B0606030504020204" pitchFamily="34" charset="0"/>
                <a:cs typeface="Open Sans" panose="020B0606030504020204" pitchFamily="34" charset="0"/>
              </a:rPr>
              <a:t>Global Horizontal Irradiation (GHI), is the total amount of shortwave radiation received from the Sun by a surface horizontal to the ground. </a:t>
            </a:r>
            <a:endParaRPr lang="en-US"/>
          </a:p>
          <a:p>
            <a:pPr marL="342900" indent="-342900">
              <a:lnSpc>
                <a:spcPct val="110000"/>
              </a:lnSpc>
              <a:spcAft>
                <a:spcPts val="169"/>
              </a:spcAft>
              <a:buFont typeface="Arial"/>
              <a:buChar char="•"/>
            </a:pPr>
            <a:endParaRPr lang="en-US" sz="2000" dirty="0">
              <a:latin typeface="+mj-lt"/>
              <a:ea typeface="Open Sans" panose="020B0606030504020204" pitchFamily="34" charset="0"/>
              <a:cs typeface="Open Sans" panose="020B0606030504020204" pitchFamily="34" charset="0"/>
            </a:endParaRPr>
          </a:p>
          <a:p>
            <a:pPr marL="342900" indent="-342900">
              <a:lnSpc>
                <a:spcPct val="110000"/>
              </a:lnSpc>
              <a:spcAft>
                <a:spcPts val="169"/>
              </a:spcAft>
              <a:buFont typeface="Arial"/>
              <a:buChar char="•"/>
            </a:pPr>
            <a:r>
              <a:rPr lang="en-US" sz="2000" dirty="0">
                <a:latin typeface="+mj-lt"/>
                <a:ea typeface="Open Sans" panose="020B0606030504020204" pitchFamily="34" charset="0"/>
                <a:cs typeface="Open Sans" panose="020B0606030504020204" pitchFamily="34" charset="0"/>
              </a:rPr>
              <a:t>These values measure the solar potential in an area, and therefore, are of particular interest to solar PV installations. </a:t>
            </a:r>
          </a:p>
          <a:p>
            <a:pPr marL="342900" indent="-342900">
              <a:lnSpc>
                <a:spcPct val="110000"/>
              </a:lnSpc>
              <a:spcAft>
                <a:spcPts val="169"/>
              </a:spcAft>
              <a:buFont typeface="Arial"/>
              <a:buChar char="•"/>
            </a:pPr>
            <a:endParaRPr lang="en-US" sz="2000" dirty="0">
              <a:latin typeface="+mj-lt"/>
              <a:ea typeface="Open Sans" panose="020B0606030504020204" pitchFamily="34" charset="0"/>
              <a:cs typeface="Open Sans" panose="020B0606030504020204" pitchFamily="34" charset="0"/>
            </a:endParaRPr>
          </a:p>
          <a:p>
            <a:pPr marL="342900" indent="-342900">
              <a:lnSpc>
                <a:spcPct val="110000"/>
              </a:lnSpc>
              <a:spcAft>
                <a:spcPts val="169"/>
              </a:spcAft>
              <a:buFont typeface="Arial"/>
              <a:buChar char="•"/>
            </a:pPr>
            <a:r>
              <a:rPr lang="en-US" sz="2000" dirty="0">
                <a:latin typeface="+mj-lt"/>
                <a:ea typeface="Open Sans" panose="020B0606030504020204" pitchFamily="34" charset="0"/>
                <a:cs typeface="Open Sans" panose="020B0606030504020204" pitchFamily="34" charset="0"/>
              </a:rPr>
              <a:t>The global horizontal irradiation (GHI) reflects the sum of direct and diffuse components of solar radiation with a resolution of 1 km and spatial coverage between latitudes 60°N to 45°S.</a:t>
            </a:r>
          </a:p>
        </p:txBody>
      </p:sp>
      <p:sp>
        <p:nvSpPr>
          <p:cNvPr id="16" name="Rectangle 15">
            <a:extLst>
              <a:ext uri="{FF2B5EF4-FFF2-40B4-BE49-F238E27FC236}">
                <a16:creationId xmlns:a16="http://schemas.microsoft.com/office/drawing/2014/main" id="{431F5C90-1DCB-30BE-67C8-68DEA35FC2BC}"/>
              </a:ext>
            </a:extLst>
          </p:cNvPr>
          <p:cNvSpPr/>
          <p:nvPr/>
        </p:nvSpPr>
        <p:spPr>
          <a:xfrm>
            <a:off x="256898" y="966337"/>
            <a:ext cx="5611731" cy="707886"/>
          </a:xfrm>
          <a:prstGeom prst="rect">
            <a:avLst/>
          </a:prstGeom>
        </p:spPr>
        <p:txBody>
          <a:bodyPr wrap="square" lIns="91440" tIns="45720" rIns="91440" bIns="45720" anchor="t">
            <a:spAutoFit/>
          </a:bodyPr>
          <a:lstStyle/>
          <a:p>
            <a:pPr>
              <a:spcAft>
                <a:spcPts val="1200"/>
              </a:spcAft>
            </a:pPr>
            <a:r>
              <a:rPr lang="en-ZA" sz="2000" b="1" dirty="0">
                <a:latin typeface="+mj-lt"/>
                <a:ea typeface="Open Sans" panose="020B0606030504020204" pitchFamily="34" charset="0"/>
                <a:cs typeface="Open Sans" panose="020B0606030504020204" pitchFamily="34" charset="0"/>
              </a:rPr>
              <a:t>Renewable Energy Resources – Solar Energy Potential </a:t>
            </a:r>
          </a:p>
        </p:txBody>
      </p:sp>
      <p:sp>
        <p:nvSpPr>
          <p:cNvPr id="4" name="Title 10">
            <a:extLst>
              <a:ext uri="{FF2B5EF4-FFF2-40B4-BE49-F238E27FC236}">
                <a16:creationId xmlns:a16="http://schemas.microsoft.com/office/drawing/2014/main" id="{EADAFDE0-A56C-BCDD-F06B-5185702B3C90}"/>
              </a:ext>
            </a:extLst>
          </p:cNvPr>
          <p:cNvSpPr txBox="1">
            <a:spLocks/>
          </p:cNvSpPr>
          <p:nvPr/>
        </p:nvSpPr>
        <p:spPr>
          <a:xfrm>
            <a:off x="256898" y="-27720"/>
            <a:ext cx="8998613" cy="752550"/>
          </a:xfrm>
          <a:prstGeom prst="rect">
            <a:avLst/>
          </a:prstGeom>
          <a:noFill/>
          <a:ln>
            <a:noFill/>
          </a:ln>
        </p:spPr>
        <p:txBody>
          <a:bodyPr spcFirstLastPara="1" vert="horz" wrap="square" lIns="91425" tIns="45700" rIns="91425" bIns="45700" rtlCol="0" anchor="b" anchorCtr="0">
            <a:noAutofit/>
          </a:bodyPr>
          <a:lstStyle>
            <a:defPPr marR="0" lvl="0" algn="l" rtl="0">
              <a:lnSpc>
                <a:spcPct val="100000"/>
              </a:lnSpc>
              <a:spcBef>
                <a:spcPts val="0"/>
              </a:spcBef>
              <a:spcAft>
                <a:spcPts val="0"/>
              </a:spcAft>
              <a:defRPr lang="en-US"/>
            </a:defPPr>
            <a:lvl1pPr marR="0" lvl="0" indent="0">
              <a:lnSpc>
                <a:spcPct val="90000"/>
              </a:lnSpc>
              <a:spcBef>
                <a:spcPts val="0"/>
              </a:spcBef>
              <a:spcAft>
                <a:spcPts val="0"/>
              </a:spcAft>
              <a:buClr>
                <a:schemeClr val="dk1"/>
              </a:buClr>
              <a:buSzPts val="4400"/>
              <a:buFont typeface="Calibri"/>
              <a:buNone/>
              <a:defRPr sz="2800" b="1" i="0" u="none" strike="noStrike" cap="none" baseline="0">
                <a:solidFill>
                  <a:srgbClr val="C00000"/>
                </a:solidFill>
                <a:latin typeface="Arial" panose="020B0604020202020204" pitchFamily="34" charset="0"/>
                <a:ea typeface="Helvetica Neue"/>
                <a:cs typeface="Arial" panose="020B0604020202020204" pitchFamily="34" charset="0"/>
              </a:defRPr>
            </a:lvl1pPr>
            <a:lvl2pPr marR="0" lv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9pPr>
          </a:lstStyle>
          <a:p>
            <a:r>
              <a:rPr lang="en-GB" dirty="0">
                <a:sym typeface="Bodoni SvtyTwo ITC TT-Book"/>
              </a:rPr>
              <a:t>2.3 </a:t>
            </a:r>
            <a:r>
              <a:rPr lang="en-US" dirty="0">
                <a:sym typeface="Bodoni SvtyTwo ITC TT-Book"/>
              </a:rPr>
              <a:t>Key Datasets used in Energy Access Explorer</a:t>
            </a:r>
            <a:endParaRPr lang="en-GB" dirty="0">
              <a:sym typeface="Bodoni SvtyTwo ITC TT-Book"/>
            </a:endParaRPr>
          </a:p>
        </p:txBody>
      </p:sp>
      <p:pic>
        <p:nvPicPr>
          <p:cNvPr id="3" name="Picture 2" descr="A map of different colors&#10;&#10;AI-generated content may be incorrect.">
            <a:extLst>
              <a:ext uri="{FF2B5EF4-FFF2-40B4-BE49-F238E27FC236}">
                <a16:creationId xmlns:a16="http://schemas.microsoft.com/office/drawing/2014/main" id="{6E477E58-E9DC-146F-C055-F077261A6FA1}"/>
              </a:ext>
            </a:extLst>
          </p:cNvPr>
          <p:cNvPicPr>
            <a:picLocks noChangeAspect="1"/>
          </p:cNvPicPr>
          <p:nvPr/>
        </p:nvPicPr>
        <p:blipFill>
          <a:blip r:embed="rId3"/>
          <a:stretch>
            <a:fillRect/>
          </a:stretch>
        </p:blipFill>
        <p:spPr>
          <a:xfrm>
            <a:off x="6192386" y="1162373"/>
            <a:ext cx="5567433" cy="5011119"/>
          </a:xfrm>
          <a:prstGeom prst="rect">
            <a:avLst/>
          </a:prstGeom>
        </p:spPr>
      </p:pic>
    </p:spTree>
    <p:extLst>
      <p:ext uri="{BB962C8B-B14F-4D97-AF65-F5344CB8AC3E}">
        <p14:creationId xmlns:p14="http://schemas.microsoft.com/office/powerpoint/2010/main" val="473529035"/>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5" name="TextBox 14">
            <a:extLst>
              <a:ext uri="{FF2B5EF4-FFF2-40B4-BE49-F238E27FC236}">
                <a16:creationId xmlns:a16="http://schemas.microsoft.com/office/drawing/2014/main" id="{3CCE9380-BC84-4979-D36F-C697FAB2DD68}"/>
              </a:ext>
            </a:extLst>
          </p:cNvPr>
          <p:cNvSpPr txBox="1"/>
          <p:nvPr/>
        </p:nvSpPr>
        <p:spPr>
          <a:xfrm>
            <a:off x="256898" y="1511238"/>
            <a:ext cx="9716815" cy="4256999"/>
          </a:xfrm>
          <a:prstGeom prst="rect">
            <a:avLst/>
          </a:prstGeom>
          <a:noFill/>
        </p:spPr>
        <p:txBody>
          <a:bodyPr wrap="square" rtlCol="0">
            <a:spAutoFit/>
          </a:bodyPr>
          <a:lstStyle/>
          <a:p>
            <a:pPr algn="just">
              <a:lnSpc>
                <a:spcPct val="110000"/>
              </a:lnSpc>
              <a:spcAft>
                <a:spcPts val="169"/>
              </a:spcAft>
            </a:pPr>
            <a:r>
              <a:rPr lang="en-US" sz="2000" dirty="0">
                <a:latin typeface="+mj-lt"/>
                <a:ea typeface="Open Sans" panose="020B0606030504020204" pitchFamily="34" charset="0"/>
                <a:cs typeface="Open Sans" panose="020B0606030504020204" pitchFamily="34" charset="0"/>
              </a:rPr>
              <a:t>Proximity to power and road infrastructure influences the selection of the optimal supply type and the associated investment needs for future energy projects:</a:t>
            </a:r>
          </a:p>
          <a:p>
            <a:pPr algn="just">
              <a:lnSpc>
                <a:spcPct val="110000"/>
              </a:lnSpc>
              <a:spcAft>
                <a:spcPts val="169"/>
              </a:spcAft>
            </a:pPr>
            <a:endParaRPr lang="en-US" sz="2000" dirty="0">
              <a:latin typeface="+mj-lt"/>
              <a:ea typeface="Open Sans" panose="020B0606030504020204" pitchFamily="34" charset="0"/>
              <a:cs typeface="Open Sans" panose="020B0606030504020204" pitchFamily="34" charset="0"/>
            </a:endParaRPr>
          </a:p>
          <a:p>
            <a:pPr marL="342900" indent="-342900" algn="just">
              <a:lnSpc>
                <a:spcPct val="110000"/>
              </a:lnSpc>
              <a:spcAft>
                <a:spcPts val="169"/>
              </a:spcAft>
              <a:buFont typeface="Arial" panose="020B0604020202020204" pitchFamily="34" charset="0"/>
              <a:buChar char="•"/>
            </a:pPr>
            <a:r>
              <a:rPr lang="en-US" sz="2000" b="1" dirty="0">
                <a:latin typeface="+mj-lt"/>
                <a:ea typeface="Open Sans" panose="020B0606030504020204" pitchFamily="34" charset="0"/>
                <a:cs typeface="Open Sans" panose="020B0606030504020204" pitchFamily="34" charset="0"/>
              </a:rPr>
              <a:t>Existing and planned transmission and distribution network</a:t>
            </a:r>
            <a:r>
              <a:rPr lang="en-US" sz="2000" dirty="0">
                <a:latin typeface="+mj-lt"/>
                <a:ea typeface="Open Sans" panose="020B0606030504020204" pitchFamily="34" charset="0"/>
                <a:cs typeface="Open Sans" panose="020B0606030504020204" pitchFamily="34" charset="0"/>
              </a:rPr>
              <a:t> provides the locations of infrastructure and combined with nighttime lights, can indicate which part of a country is or may become connected. </a:t>
            </a:r>
          </a:p>
          <a:p>
            <a:pPr marL="342900" indent="-342900" algn="just">
              <a:lnSpc>
                <a:spcPct val="110000"/>
              </a:lnSpc>
              <a:spcAft>
                <a:spcPts val="169"/>
              </a:spcAft>
              <a:buFont typeface="Arial" panose="020B0604020202020204" pitchFamily="34" charset="0"/>
              <a:buChar char="•"/>
            </a:pPr>
            <a:r>
              <a:rPr lang="en-US" sz="2000" b="1" dirty="0">
                <a:latin typeface="+mj-lt"/>
                <a:ea typeface="Open Sans" panose="020B0606030504020204" pitchFamily="34" charset="0"/>
                <a:cs typeface="Open Sans" panose="020B0606030504020204" pitchFamily="34" charset="0"/>
              </a:rPr>
              <a:t>Powerplant locations</a:t>
            </a:r>
            <a:r>
              <a:rPr lang="en-US" sz="2000" dirty="0">
                <a:latin typeface="+mj-lt"/>
                <a:ea typeface="Open Sans" panose="020B0606030504020204" pitchFamily="34" charset="0"/>
                <a:cs typeface="Open Sans" panose="020B0606030504020204" pitchFamily="34" charset="0"/>
              </a:rPr>
              <a:t> show where power is being generated and illustrate grid existence and potential grid extension.</a:t>
            </a:r>
          </a:p>
          <a:p>
            <a:pPr marL="342900" indent="-342900" algn="just">
              <a:lnSpc>
                <a:spcPct val="110000"/>
              </a:lnSpc>
              <a:spcAft>
                <a:spcPts val="169"/>
              </a:spcAft>
              <a:buFont typeface="Arial" panose="020B0604020202020204" pitchFamily="34" charset="0"/>
              <a:buChar char="•"/>
            </a:pPr>
            <a:r>
              <a:rPr lang="en-US" sz="2000" b="1" dirty="0">
                <a:latin typeface="+mj-lt"/>
                <a:ea typeface="Open Sans" panose="020B0606030504020204" pitchFamily="34" charset="0"/>
                <a:cs typeface="Open Sans" panose="020B0606030504020204" pitchFamily="34" charset="0"/>
              </a:rPr>
              <a:t>Locations of existing mini-grids</a:t>
            </a:r>
            <a:r>
              <a:rPr lang="en-US" sz="2000" dirty="0">
                <a:latin typeface="+mj-lt"/>
                <a:ea typeface="Open Sans" panose="020B0606030504020204" pitchFamily="34" charset="0"/>
                <a:cs typeface="Open Sans" panose="020B0606030504020204" pitchFamily="34" charset="0"/>
              </a:rPr>
              <a:t> display current supplies of electricity off the main grid and potential future economic developments </a:t>
            </a:r>
          </a:p>
          <a:p>
            <a:pPr marL="342900" indent="-342900" algn="just">
              <a:lnSpc>
                <a:spcPct val="110000"/>
              </a:lnSpc>
              <a:spcAft>
                <a:spcPts val="169"/>
              </a:spcAft>
              <a:buFont typeface="Arial" panose="020B0604020202020204" pitchFamily="34" charset="0"/>
              <a:buChar char="•"/>
            </a:pPr>
            <a:r>
              <a:rPr lang="en-US" sz="2000" b="1" dirty="0">
                <a:latin typeface="+mj-lt"/>
                <a:ea typeface="Open Sans" panose="020B0606030504020204" pitchFamily="34" charset="0"/>
                <a:cs typeface="Open Sans" panose="020B0606030504020204" pitchFamily="34" charset="0"/>
              </a:rPr>
              <a:t>Road network and accessibility</a:t>
            </a:r>
            <a:r>
              <a:rPr lang="en-US" sz="2000" dirty="0">
                <a:latin typeface="+mj-lt"/>
                <a:ea typeface="Open Sans" panose="020B0606030504020204" pitchFamily="34" charset="0"/>
                <a:cs typeface="Open Sans" panose="020B0606030504020204" pitchFamily="34" charset="0"/>
              </a:rPr>
              <a:t> to cities gives an insight about how well connected a specific area is. </a:t>
            </a:r>
          </a:p>
        </p:txBody>
      </p:sp>
      <p:sp>
        <p:nvSpPr>
          <p:cNvPr id="16" name="Rectangle 15">
            <a:extLst>
              <a:ext uri="{FF2B5EF4-FFF2-40B4-BE49-F238E27FC236}">
                <a16:creationId xmlns:a16="http://schemas.microsoft.com/office/drawing/2014/main" id="{431F5C90-1DCB-30BE-67C8-68DEA35FC2BC}"/>
              </a:ext>
            </a:extLst>
          </p:cNvPr>
          <p:cNvSpPr/>
          <p:nvPr/>
        </p:nvSpPr>
        <p:spPr>
          <a:xfrm>
            <a:off x="256898" y="1005828"/>
            <a:ext cx="6217920" cy="400110"/>
          </a:xfrm>
          <a:prstGeom prst="rect">
            <a:avLst/>
          </a:prstGeom>
        </p:spPr>
        <p:txBody>
          <a:bodyPr wrap="square" lIns="91440" tIns="45720" rIns="91440" bIns="45720" anchor="t">
            <a:spAutoFit/>
          </a:bodyPr>
          <a:lstStyle/>
          <a:p>
            <a:pPr>
              <a:spcAft>
                <a:spcPts val="1200"/>
              </a:spcAft>
            </a:pPr>
            <a:r>
              <a:rPr lang="en-ZA" sz="2000" b="1" dirty="0">
                <a:latin typeface="+mj-lt"/>
                <a:ea typeface="Open Sans" panose="020B0606030504020204" pitchFamily="34" charset="0"/>
                <a:cs typeface="Open Sans" panose="020B0606030504020204" pitchFamily="34" charset="0"/>
              </a:rPr>
              <a:t>Infrastructure</a:t>
            </a:r>
          </a:p>
        </p:txBody>
      </p:sp>
      <p:sp>
        <p:nvSpPr>
          <p:cNvPr id="2" name="Title 10">
            <a:extLst>
              <a:ext uri="{FF2B5EF4-FFF2-40B4-BE49-F238E27FC236}">
                <a16:creationId xmlns:a16="http://schemas.microsoft.com/office/drawing/2014/main" id="{2DE5AC18-5500-8957-6451-93A3037FC08A}"/>
              </a:ext>
            </a:extLst>
          </p:cNvPr>
          <p:cNvSpPr txBox="1">
            <a:spLocks/>
          </p:cNvSpPr>
          <p:nvPr/>
        </p:nvSpPr>
        <p:spPr>
          <a:xfrm>
            <a:off x="256898" y="-27720"/>
            <a:ext cx="8998613" cy="752550"/>
          </a:xfrm>
          <a:prstGeom prst="rect">
            <a:avLst/>
          </a:prstGeom>
          <a:noFill/>
          <a:ln>
            <a:noFill/>
          </a:ln>
        </p:spPr>
        <p:txBody>
          <a:bodyPr spcFirstLastPara="1" vert="horz" wrap="square" lIns="91425" tIns="45700" rIns="91425" bIns="45700" rtlCol="0" anchor="b" anchorCtr="0">
            <a:noAutofit/>
          </a:bodyPr>
          <a:lstStyle>
            <a:defPPr marR="0" lvl="0" algn="l" rtl="0">
              <a:lnSpc>
                <a:spcPct val="100000"/>
              </a:lnSpc>
              <a:spcBef>
                <a:spcPts val="0"/>
              </a:spcBef>
              <a:spcAft>
                <a:spcPts val="0"/>
              </a:spcAft>
              <a:defRPr lang="en-US"/>
            </a:defPPr>
            <a:lvl1pPr marR="0" lvl="0" indent="0">
              <a:lnSpc>
                <a:spcPct val="90000"/>
              </a:lnSpc>
              <a:spcBef>
                <a:spcPts val="0"/>
              </a:spcBef>
              <a:spcAft>
                <a:spcPts val="0"/>
              </a:spcAft>
              <a:buClr>
                <a:schemeClr val="dk1"/>
              </a:buClr>
              <a:buSzPts val="4400"/>
              <a:buFont typeface="Calibri"/>
              <a:buNone/>
              <a:defRPr sz="2800" b="1" i="0" u="none" strike="noStrike" cap="none" baseline="0">
                <a:solidFill>
                  <a:srgbClr val="C00000"/>
                </a:solidFill>
                <a:latin typeface="Arial" panose="020B0604020202020204" pitchFamily="34" charset="0"/>
                <a:ea typeface="Helvetica Neue"/>
                <a:cs typeface="Arial" panose="020B0604020202020204" pitchFamily="34" charset="0"/>
              </a:defRPr>
            </a:lvl1pPr>
            <a:lvl2pPr marR="0" lv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9pPr>
          </a:lstStyle>
          <a:p>
            <a:r>
              <a:rPr lang="en-GB" dirty="0">
                <a:sym typeface="Bodoni SvtyTwo ITC TT-Book"/>
              </a:rPr>
              <a:t>2.3 </a:t>
            </a:r>
            <a:r>
              <a:rPr lang="en-US" dirty="0">
                <a:sym typeface="Bodoni SvtyTwo ITC TT-Book"/>
              </a:rPr>
              <a:t>Key Datasets used in Energy Access Explorer</a:t>
            </a:r>
            <a:endParaRPr lang="en-GB" dirty="0">
              <a:sym typeface="Bodoni SvtyTwo ITC TT-Book"/>
            </a:endParaRPr>
          </a:p>
        </p:txBody>
      </p:sp>
    </p:spTree>
    <p:extLst>
      <p:ext uri="{BB962C8B-B14F-4D97-AF65-F5344CB8AC3E}">
        <p14:creationId xmlns:p14="http://schemas.microsoft.com/office/powerpoint/2010/main" val="872444387"/>
      </p:ext>
    </p:extLst>
  </p:cSld>
  <p:clrMapOvr>
    <a:masterClrMapping/>
  </p:clrMapOvr>
  <p:transition spd="slow">
    <p:push/>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5" name="TextBox 14">
            <a:extLst>
              <a:ext uri="{FF2B5EF4-FFF2-40B4-BE49-F238E27FC236}">
                <a16:creationId xmlns:a16="http://schemas.microsoft.com/office/drawing/2014/main" id="{3CCE9380-BC84-4979-D36F-C697FAB2DD68}"/>
              </a:ext>
            </a:extLst>
          </p:cNvPr>
          <p:cNvSpPr txBox="1"/>
          <p:nvPr/>
        </p:nvSpPr>
        <p:spPr>
          <a:xfrm>
            <a:off x="312757" y="2015998"/>
            <a:ext cx="4930836" cy="4231351"/>
          </a:xfrm>
          <a:prstGeom prst="rect">
            <a:avLst/>
          </a:prstGeom>
          <a:noFill/>
        </p:spPr>
        <p:txBody>
          <a:bodyPr wrap="square" lIns="91440" tIns="45720" rIns="91440" bIns="45720" rtlCol="0" anchor="t">
            <a:spAutoFit/>
          </a:bodyPr>
          <a:lstStyle/>
          <a:p>
            <a:pPr>
              <a:lnSpc>
                <a:spcPct val="110000"/>
              </a:lnSpc>
              <a:spcAft>
                <a:spcPts val="169"/>
              </a:spcAft>
            </a:pPr>
            <a:endParaRPr lang="en-US" sz="2000" dirty="0">
              <a:latin typeface="+mj-lt"/>
              <a:ea typeface="Open Sans" panose="020B0606030504020204" pitchFamily="34" charset="0"/>
              <a:cs typeface="Open Sans" panose="020B0606030504020204" pitchFamily="34" charset="0"/>
            </a:endParaRPr>
          </a:p>
          <a:p>
            <a:pPr marL="342900" indent="-342900">
              <a:lnSpc>
                <a:spcPct val="110000"/>
              </a:lnSpc>
              <a:spcAft>
                <a:spcPts val="169"/>
              </a:spcAft>
              <a:buFont typeface="Arial"/>
              <a:buChar char="•"/>
            </a:pPr>
            <a:r>
              <a:rPr lang="en-US" sz="2000" dirty="0">
                <a:latin typeface="+mj-lt"/>
                <a:ea typeface="Open Sans"/>
                <a:cs typeface="Open Sans"/>
              </a:rPr>
              <a:t>Electrification options, such as grid extensions and mini grids, depend on existing and planned grid infrastructure.</a:t>
            </a:r>
          </a:p>
          <a:p>
            <a:pPr marL="342900" indent="-342900">
              <a:lnSpc>
                <a:spcPct val="110000"/>
              </a:lnSpc>
              <a:spcAft>
                <a:spcPts val="169"/>
              </a:spcAft>
              <a:buFont typeface="Arial"/>
              <a:buChar char="•"/>
            </a:pPr>
            <a:endParaRPr lang="en-US" sz="2000" dirty="0">
              <a:latin typeface="+mj-lt"/>
              <a:ea typeface="Open Sans" panose="020B0606030504020204" pitchFamily="34" charset="0"/>
              <a:cs typeface="Open Sans" panose="020B0606030504020204" pitchFamily="34" charset="0"/>
            </a:endParaRPr>
          </a:p>
          <a:p>
            <a:pPr marL="342900" indent="-342900">
              <a:lnSpc>
                <a:spcPct val="110000"/>
              </a:lnSpc>
              <a:spcAft>
                <a:spcPts val="169"/>
              </a:spcAft>
              <a:buFont typeface="Arial"/>
              <a:buChar char="•"/>
            </a:pPr>
            <a:r>
              <a:rPr lang="en-US" sz="2000" dirty="0">
                <a:latin typeface="+mj-lt"/>
                <a:ea typeface="Open Sans" panose="020B0606030504020204" pitchFamily="34" charset="0"/>
                <a:cs typeface="Open Sans" panose="020B0606030504020204" pitchFamily="34" charset="0"/>
              </a:rPr>
              <a:t>Data includes distribution lines for voltages: 11kV and 33 kV; and existing and under construction transmission lines for voltages: 66, 132, 220 and 400 kV.</a:t>
            </a:r>
          </a:p>
          <a:p>
            <a:pPr>
              <a:lnSpc>
                <a:spcPct val="110000"/>
              </a:lnSpc>
              <a:spcAft>
                <a:spcPts val="169"/>
              </a:spcAft>
            </a:pPr>
            <a:endParaRPr lang="en-US" sz="2000" dirty="0">
              <a:latin typeface="+mj-lt"/>
              <a:ea typeface="Open Sans" panose="020B0606030504020204" pitchFamily="34" charset="0"/>
              <a:cs typeface="Open Sans" panose="020B0606030504020204" pitchFamily="34" charset="0"/>
            </a:endParaRPr>
          </a:p>
        </p:txBody>
      </p:sp>
      <p:sp>
        <p:nvSpPr>
          <p:cNvPr id="16" name="Rectangle 15">
            <a:extLst>
              <a:ext uri="{FF2B5EF4-FFF2-40B4-BE49-F238E27FC236}">
                <a16:creationId xmlns:a16="http://schemas.microsoft.com/office/drawing/2014/main" id="{431F5C90-1DCB-30BE-67C8-68DEA35FC2BC}"/>
              </a:ext>
            </a:extLst>
          </p:cNvPr>
          <p:cNvSpPr/>
          <p:nvPr/>
        </p:nvSpPr>
        <p:spPr>
          <a:xfrm>
            <a:off x="286927" y="1178887"/>
            <a:ext cx="4706655" cy="707886"/>
          </a:xfrm>
          <a:prstGeom prst="rect">
            <a:avLst/>
          </a:prstGeom>
        </p:spPr>
        <p:txBody>
          <a:bodyPr wrap="square" lIns="91440" tIns="45720" rIns="91440" bIns="45720" anchor="t">
            <a:spAutoFit/>
          </a:bodyPr>
          <a:lstStyle/>
          <a:p>
            <a:pPr>
              <a:spcAft>
                <a:spcPts val="1200"/>
              </a:spcAft>
            </a:pPr>
            <a:r>
              <a:rPr lang="en-ZA" sz="2000" b="1" dirty="0">
                <a:latin typeface="+mj-lt"/>
                <a:ea typeface="Open Sans" panose="020B0606030504020204" pitchFamily="34" charset="0"/>
                <a:cs typeface="Open Sans" panose="020B0606030504020204" pitchFamily="34" charset="0"/>
              </a:rPr>
              <a:t>Infrastructure – Distribution and Transmission Lines</a:t>
            </a:r>
          </a:p>
        </p:txBody>
      </p:sp>
      <p:sp>
        <p:nvSpPr>
          <p:cNvPr id="2" name="Title 10">
            <a:extLst>
              <a:ext uri="{FF2B5EF4-FFF2-40B4-BE49-F238E27FC236}">
                <a16:creationId xmlns:a16="http://schemas.microsoft.com/office/drawing/2014/main" id="{18EFA558-82FA-F1FC-A56C-75B3451E7115}"/>
              </a:ext>
            </a:extLst>
          </p:cNvPr>
          <p:cNvSpPr txBox="1">
            <a:spLocks/>
          </p:cNvSpPr>
          <p:nvPr/>
        </p:nvSpPr>
        <p:spPr>
          <a:xfrm>
            <a:off x="256898" y="-27720"/>
            <a:ext cx="8998613" cy="752550"/>
          </a:xfrm>
          <a:prstGeom prst="rect">
            <a:avLst/>
          </a:prstGeom>
          <a:noFill/>
          <a:ln>
            <a:noFill/>
          </a:ln>
        </p:spPr>
        <p:txBody>
          <a:bodyPr spcFirstLastPara="1" vert="horz" wrap="square" lIns="91425" tIns="45700" rIns="91425" bIns="45700" rtlCol="0" anchor="b" anchorCtr="0">
            <a:noAutofit/>
          </a:bodyPr>
          <a:lstStyle>
            <a:defPPr marR="0" lvl="0" algn="l" rtl="0">
              <a:lnSpc>
                <a:spcPct val="100000"/>
              </a:lnSpc>
              <a:spcBef>
                <a:spcPts val="0"/>
              </a:spcBef>
              <a:spcAft>
                <a:spcPts val="0"/>
              </a:spcAft>
              <a:defRPr lang="en-US"/>
            </a:defPPr>
            <a:lvl1pPr marR="0" lvl="0" indent="0">
              <a:lnSpc>
                <a:spcPct val="90000"/>
              </a:lnSpc>
              <a:spcBef>
                <a:spcPts val="0"/>
              </a:spcBef>
              <a:spcAft>
                <a:spcPts val="0"/>
              </a:spcAft>
              <a:buClr>
                <a:schemeClr val="dk1"/>
              </a:buClr>
              <a:buSzPts val="4400"/>
              <a:buFont typeface="Calibri"/>
              <a:buNone/>
              <a:defRPr sz="2800" b="1" i="0" u="none" strike="noStrike" cap="none" baseline="0">
                <a:solidFill>
                  <a:srgbClr val="C00000"/>
                </a:solidFill>
                <a:latin typeface="Arial" panose="020B0604020202020204" pitchFamily="34" charset="0"/>
                <a:ea typeface="Helvetica Neue"/>
                <a:cs typeface="Arial" panose="020B0604020202020204" pitchFamily="34" charset="0"/>
              </a:defRPr>
            </a:lvl1pPr>
            <a:lvl2pPr marR="0" lv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9pPr>
          </a:lstStyle>
          <a:p>
            <a:r>
              <a:rPr lang="en-GB" dirty="0">
                <a:sym typeface="Bodoni SvtyTwo ITC TT-Book"/>
              </a:rPr>
              <a:t>2.3 </a:t>
            </a:r>
            <a:r>
              <a:rPr lang="en-US" dirty="0">
                <a:sym typeface="Bodoni SvtyTwo ITC TT-Book"/>
              </a:rPr>
              <a:t>Key Datasets used in Energy Access Explorer</a:t>
            </a:r>
            <a:endParaRPr lang="en-GB" dirty="0">
              <a:sym typeface="Bodoni SvtyTwo ITC TT-Book"/>
            </a:endParaRPr>
          </a:p>
        </p:txBody>
      </p:sp>
      <p:pic>
        <p:nvPicPr>
          <p:cNvPr id="3" name="Picture 2" descr="A map of a large area with many pink lines&#10;&#10;AI-generated content may be incorrect.">
            <a:extLst>
              <a:ext uri="{FF2B5EF4-FFF2-40B4-BE49-F238E27FC236}">
                <a16:creationId xmlns:a16="http://schemas.microsoft.com/office/drawing/2014/main" id="{2D5E19E2-6170-C932-03E5-C00E5A09A769}"/>
              </a:ext>
            </a:extLst>
          </p:cNvPr>
          <p:cNvPicPr>
            <a:picLocks noChangeAspect="1"/>
          </p:cNvPicPr>
          <p:nvPr/>
        </p:nvPicPr>
        <p:blipFill>
          <a:blip r:embed="rId3"/>
          <a:stretch>
            <a:fillRect/>
          </a:stretch>
        </p:blipFill>
        <p:spPr>
          <a:xfrm>
            <a:off x="5378233" y="736170"/>
            <a:ext cx="6382075" cy="5721458"/>
          </a:xfrm>
          <a:prstGeom prst="rect">
            <a:avLst/>
          </a:prstGeom>
        </p:spPr>
      </p:pic>
    </p:spTree>
    <p:extLst>
      <p:ext uri="{BB962C8B-B14F-4D97-AF65-F5344CB8AC3E}">
        <p14:creationId xmlns:p14="http://schemas.microsoft.com/office/powerpoint/2010/main" val="3074161744"/>
      </p:ext>
    </p:extLst>
  </p:cSld>
  <p:clrMapOvr>
    <a:masterClrMapping/>
  </p:clrMapOvr>
  <p:transition spd="slow">
    <p:push/>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p:cNvSpPr/>
          <p:nvPr/>
        </p:nvSpPr>
        <p:spPr>
          <a:xfrm>
            <a:off x="6440704" y="6073602"/>
            <a:ext cx="5335290" cy="338554"/>
          </a:xfrm>
          <a:prstGeom prst="rect">
            <a:avLst/>
          </a:prstGeom>
        </p:spPr>
        <p:txBody>
          <a:bodyPr wrap="square" lIns="91440" tIns="45720" rIns="91440" bIns="45720" anchor="t">
            <a:spAutoFit/>
          </a:bodyPr>
          <a:lstStyle/>
          <a:p>
            <a:r>
              <a:rPr lang="en-US" sz="1400" i="1" dirty="0">
                <a:latin typeface="Open Sans "/>
              </a:rPr>
              <a:t>SOURCE: </a:t>
            </a:r>
            <a:r>
              <a:rPr lang="en-US" sz="1600" dirty="0">
                <a:solidFill>
                  <a:srgbClr val="29313D"/>
                </a:solidFill>
                <a:highlight>
                  <a:srgbClr val="FFFFFF"/>
                </a:highlight>
                <a:latin typeface="Arial"/>
                <a:cs typeface="Arial"/>
              </a:rPr>
              <a:t>Mendoza, G and Macoun, P</a:t>
            </a:r>
            <a:r>
              <a:rPr lang="en-US" sz="1400" i="1" dirty="0">
                <a:solidFill>
                  <a:srgbClr val="000000"/>
                </a:solidFill>
                <a:latin typeface="Open Sans "/>
                <a:cs typeface="Arial"/>
              </a:rPr>
              <a:t>,</a:t>
            </a:r>
            <a:r>
              <a:rPr lang="en-US" sz="1400" i="1" dirty="0">
                <a:latin typeface="Open Sans "/>
              </a:rPr>
              <a:t> 1999; Dean, 2022</a:t>
            </a:r>
            <a:r>
              <a:rPr lang="en-US" sz="1400" b="1" i="1" dirty="0">
                <a:latin typeface="Open Sans"/>
                <a:ea typeface="Open Sans"/>
                <a:cs typeface="Open Sans"/>
              </a:rPr>
              <a:t> </a:t>
            </a:r>
            <a:endParaRPr lang="en-GB" sz="1400" b="1" i="1" dirty="0">
              <a:latin typeface="Open Sans"/>
              <a:ea typeface="Open Sans"/>
              <a:cs typeface="Open Sans"/>
            </a:endParaRPr>
          </a:p>
        </p:txBody>
      </p:sp>
      <p:sp>
        <p:nvSpPr>
          <p:cNvPr id="15" name="TextBox 14">
            <a:extLst>
              <a:ext uri="{FF2B5EF4-FFF2-40B4-BE49-F238E27FC236}">
                <a16:creationId xmlns:a16="http://schemas.microsoft.com/office/drawing/2014/main" id="{3CCE9380-BC84-4979-D36F-C697FAB2DD68}"/>
              </a:ext>
            </a:extLst>
          </p:cNvPr>
          <p:cNvSpPr txBox="1"/>
          <p:nvPr/>
        </p:nvSpPr>
        <p:spPr>
          <a:xfrm>
            <a:off x="353266" y="1818533"/>
            <a:ext cx="9158724" cy="2862322"/>
          </a:xfrm>
          <a:prstGeom prst="rect">
            <a:avLst/>
          </a:prstGeom>
          <a:noFill/>
        </p:spPr>
        <p:txBody>
          <a:bodyPr wrap="square" rtlCol="0">
            <a:spAutoFit/>
          </a:bodyPr>
          <a:lstStyle/>
          <a:p>
            <a:endParaRPr lang="en-US" sz="2000" dirty="0">
              <a:latin typeface="+mj-lt"/>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US" sz="2000" dirty="0">
                <a:latin typeface="+mj-lt"/>
                <a:ea typeface="Open Sans" panose="020B0606030504020204" pitchFamily="34" charset="0"/>
                <a:cs typeface="Open Sans" panose="020B0606030504020204" pitchFamily="34" charset="0"/>
              </a:rPr>
              <a:t>Multi-Criteria Analysis (MCA) is a decision-making tool developed for complex multi-criteria problems that include qualitative and/or quantitative aspects of the problem in the decision-making process. </a:t>
            </a:r>
          </a:p>
          <a:p>
            <a:pPr marL="342900" indent="-342900">
              <a:buFont typeface="Arial" panose="020B0604020202020204" pitchFamily="34" charset="0"/>
              <a:buChar char="•"/>
            </a:pPr>
            <a:endParaRPr lang="en-US" sz="2000" dirty="0">
              <a:latin typeface="+mj-lt"/>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US" sz="2000" dirty="0">
                <a:latin typeface="+mj-lt"/>
                <a:ea typeface="Open Sans" panose="020B0606030504020204" pitchFamily="34" charset="0"/>
                <a:cs typeface="Open Sans" panose="020B0606030504020204" pitchFamily="34" charset="0"/>
              </a:rPr>
              <a:t>MCA comprises various classes of methods, techniques and tools, with different degrees of complexity, that explicitly consider multiple objectives and criteria (or attributes) in decision-making problems</a:t>
            </a:r>
          </a:p>
          <a:p>
            <a:pPr marL="342900" indent="-342900">
              <a:buFont typeface="Wingdings" panose="05000000000000000000" pitchFamily="2" charset="2"/>
              <a:buChar char="§"/>
            </a:pPr>
            <a:endParaRPr lang="en-US" sz="2000" dirty="0">
              <a:latin typeface="+mj-lt"/>
              <a:ea typeface="Open Sans" panose="020B0606030504020204" pitchFamily="34" charset="0"/>
              <a:cs typeface="Open Sans" panose="020B0606030504020204" pitchFamily="34" charset="0"/>
            </a:endParaRPr>
          </a:p>
        </p:txBody>
      </p:sp>
      <p:sp>
        <p:nvSpPr>
          <p:cNvPr id="7" name="Rectangle 6">
            <a:extLst>
              <a:ext uri="{FF2B5EF4-FFF2-40B4-BE49-F238E27FC236}">
                <a16:creationId xmlns:a16="http://schemas.microsoft.com/office/drawing/2014/main" id="{AD7656C7-16F5-385A-CEFE-89D725C85BDB}"/>
              </a:ext>
            </a:extLst>
          </p:cNvPr>
          <p:cNvSpPr/>
          <p:nvPr/>
        </p:nvSpPr>
        <p:spPr>
          <a:xfrm>
            <a:off x="353266" y="1418423"/>
            <a:ext cx="7311456" cy="400110"/>
          </a:xfrm>
          <a:prstGeom prst="rect">
            <a:avLst/>
          </a:prstGeom>
        </p:spPr>
        <p:txBody>
          <a:bodyPr wrap="square" lIns="91440" tIns="45720" rIns="91440" bIns="45720" anchor="t">
            <a:spAutoFit/>
          </a:bodyPr>
          <a:lstStyle/>
          <a:p>
            <a:pPr>
              <a:spcAft>
                <a:spcPts val="1200"/>
              </a:spcAft>
            </a:pPr>
            <a:r>
              <a:rPr lang="en-ZA" sz="2000" b="1" dirty="0">
                <a:latin typeface="+mj-lt"/>
                <a:ea typeface="Open Sans" panose="020B0606030504020204" pitchFamily="34" charset="0"/>
                <a:cs typeface="Open Sans" panose="020B0606030504020204" pitchFamily="34" charset="0"/>
              </a:rPr>
              <a:t>Multi-Criteria Analysis Framework</a:t>
            </a:r>
          </a:p>
        </p:txBody>
      </p:sp>
      <p:sp>
        <p:nvSpPr>
          <p:cNvPr id="10" name="Title 10">
            <a:extLst>
              <a:ext uri="{FF2B5EF4-FFF2-40B4-BE49-F238E27FC236}">
                <a16:creationId xmlns:a16="http://schemas.microsoft.com/office/drawing/2014/main" id="{F0A18884-84DF-EA42-010E-40114247E46E}"/>
              </a:ext>
            </a:extLst>
          </p:cNvPr>
          <p:cNvSpPr txBox="1">
            <a:spLocks/>
          </p:cNvSpPr>
          <p:nvPr/>
        </p:nvSpPr>
        <p:spPr>
          <a:xfrm>
            <a:off x="256898" y="-27721"/>
            <a:ext cx="10715901" cy="942121"/>
          </a:xfrm>
          <a:prstGeom prst="rect">
            <a:avLst/>
          </a:prstGeom>
          <a:noFill/>
          <a:ln>
            <a:noFill/>
          </a:ln>
        </p:spPr>
        <p:txBody>
          <a:bodyPr spcFirstLastPara="1" vert="horz" wrap="square" lIns="91425" tIns="45700" rIns="91425" bIns="45700" rtlCol="0" anchor="b" anchorCtr="0">
            <a:noAutofit/>
          </a:bodyPr>
          <a:lstStyle>
            <a:defPPr marR="0" lvl="0" algn="l" rtl="0">
              <a:lnSpc>
                <a:spcPct val="100000"/>
              </a:lnSpc>
              <a:spcBef>
                <a:spcPts val="0"/>
              </a:spcBef>
              <a:spcAft>
                <a:spcPts val="0"/>
              </a:spcAft>
              <a:defRPr lang="en-US"/>
            </a:defPPr>
            <a:lvl1pPr marR="0" lvl="0" indent="0">
              <a:lnSpc>
                <a:spcPct val="90000"/>
              </a:lnSpc>
              <a:spcBef>
                <a:spcPts val="0"/>
              </a:spcBef>
              <a:spcAft>
                <a:spcPts val="0"/>
              </a:spcAft>
              <a:buClr>
                <a:schemeClr val="dk1"/>
              </a:buClr>
              <a:buSzPts val="4400"/>
              <a:buFont typeface="Calibri"/>
              <a:buNone/>
              <a:defRPr sz="2800" b="1" i="0" u="none" strike="noStrike" cap="none" baseline="0">
                <a:solidFill>
                  <a:srgbClr val="C00000"/>
                </a:solidFill>
                <a:latin typeface="Arial" panose="020B0604020202020204" pitchFamily="34" charset="0"/>
                <a:ea typeface="Helvetica Neue"/>
                <a:cs typeface="Arial" panose="020B0604020202020204" pitchFamily="34" charset="0"/>
              </a:defRPr>
            </a:lvl1pPr>
            <a:lvl2pPr marR="0" lv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9pPr>
          </a:lstStyle>
          <a:p>
            <a:r>
              <a:rPr lang="en-GB" dirty="0">
                <a:sym typeface="Bodoni SvtyTwo ITC TT-Book"/>
              </a:rPr>
              <a:t>2.4 </a:t>
            </a:r>
            <a:r>
              <a:rPr lang="en-US" dirty="0"/>
              <a:t>Multi-criteria Analysis for Spatial Energy Planning</a:t>
            </a:r>
            <a:endParaRPr lang="en-GB" dirty="0">
              <a:sym typeface="Bodoni SvtyTwo ITC TT-Book"/>
            </a:endParaRPr>
          </a:p>
        </p:txBody>
      </p:sp>
    </p:spTree>
    <p:extLst>
      <p:ext uri="{BB962C8B-B14F-4D97-AF65-F5344CB8AC3E}">
        <p14:creationId xmlns:p14="http://schemas.microsoft.com/office/powerpoint/2010/main" val="2259362681"/>
      </p:ext>
    </p:extLst>
  </p:cSld>
  <p:clrMapOvr>
    <a:masterClrMapping/>
  </p:clrMapOvr>
  <p:transition spd="slow">
    <p:push/>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p:cNvSpPr/>
          <p:nvPr/>
        </p:nvSpPr>
        <p:spPr>
          <a:xfrm>
            <a:off x="9744075" y="6140743"/>
            <a:ext cx="2031920" cy="307777"/>
          </a:xfrm>
          <a:prstGeom prst="rect">
            <a:avLst/>
          </a:prstGeom>
        </p:spPr>
        <p:txBody>
          <a:bodyPr wrap="square" lIns="91440" tIns="45720" rIns="91440" bIns="45720" anchor="t">
            <a:spAutoFit/>
          </a:bodyPr>
          <a:lstStyle/>
          <a:p>
            <a:r>
              <a:rPr lang="en-US" sz="1400" i="1">
                <a:latin typeface="Open Sans "/>
              </a:rPr>
              <a:t>SOURCE: Dean, 2022</a:t>
            </a:r>
            <a:r>
              <a:rPr lang="en-US" sz="1400" b="1" i="1">
                <a:latin typeface="Open Sans" panose="020B0606030504020204" pitchFamily="34" charset="0"/>
                <a:ea typeface="Open Sans" panose="020B0606030504020204" pitchFamily="34" charset="0"/>
                <a:cs typeface="Open Sans" panose="020B0606030504020204" pitchFamily="34" charset="0"/>
              </a:rPr>
              <a:t> </a:t>
            </a:r>
            <a:endParaRPr lang="en-GB"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3CCE9380-BC84-4979-D36F-C697FAB2DD68}"/>
              </a:ext>
            </a:extLst>
          </p:cNvPr>
          <p:cNvSpPr txBox="1"/>
          <p:nvPr/>
        </p:nvSpPr>
        <p:spPr>
          <a:xfrm>
            <a:off x="432579" y="1673567"/>
            <a:ext cx="10205684" cy="4401205"/>
          </a:xfrm>
          <a:prstGeom prst="rect">
            <a:avLst/>
          </a:prstGeom>
          <a:noFill/>
        </p:spPr>
        <p:txBody>
          <a:bodyPr wrap="square" lIns="91440" tIns="45720" rIns="91440" bIns="45720" rtlCol="0" anchor="t">
            <a:spAutoFit/>
          </a:bodyPr>
          <a:lstStyle/>
          <a:p>
            <a:endParaRPr lang="en-US" sz="2000" dirty="0">
              <a:latin typeface="+mj-lt"/>
              <a:ea typeface="Open Sans" panose="020B0606030504020204" pitchFamily="34" charset="0"/>
              <a:cs typeface="Open Sans" panose="020B0606030504020204" pitchFamily="34" charset="0"/>
            </a:endParaRPr>
          </a:p>
          <a:p>
            <a:r>
              <a:rPr lang="en-US" sz="2000" dirty="0">
                <a:latin typeface="+mj-lt"/>
                <a:ea typeface="Open Sans"/>
                <a:cs typeface="Open Sans"/>
              </a:rPr>
              <a:t>Key steps for conducting a basic multi-criteria analysis involve:</a:t>
            </a:r>
          </a:p>
          <a:p>
            <a:endParaRPr lang="en-US" sz="2000" dirty="0">
              <a:latin typeface="+mj-lt"/>
              <a:ea typeface="Open Sans"/>
              <a:cs typeface="Open Sans"/>
            </a:endParaRPr>
          </a:p>
          <a:p>
            <a:pPr marL="285750" indent="-285750">
              <a:buFont typeface="Arial" panose="020B0604020202020204" pitchFamily="34" charset="0"/>
              <a:buChar char="•"/>
            </a:pPr>
            <a:r>
              <a:rPr lang="en-US" sz="2000" dirty="0">
                <a:latin typeface="+mj-lt"/>
                <a:ea typeface="Open Sans"/>
                <a:cs typeface="Open Sans"/>
              </a:rPr>
              <a:t>Primary problem analysis </a:t>
            </a:r>
            <a:endParaRPr lang="en-US" sz="2000" dirty="0">
              <a:latin typeface="+mj-lt"/>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sz="2000" dirty="0">
                <a:latin typeface="+mj-lt"/>
                <a:ea typeface="Open Sans"/>
                <a:cs typeface="Open Sans"/>
              </a:rPr>
              <a:t>Development of the options to be assessed </a:t>
            </a:r>
            <a:endParaRPr lang="en-US" sz="2000" dirty="0">
              <a:latin typeface="+mj-lt"/>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sz="2000" dirty="0">
                <a:latin typeface="+mj-lt"/>
                <a:ea typeface="Open Sans"/>
                <a:cs typeface="Open Sans"/>
              </a:rPr>
              <a:t>Identification of objectives and associated criteria against which to test options </a:t>
            </a:r>
            <a:endParaRPr lang="en-US" sz="2000" dirty="0">
              <a:latin typeface="+mj-lt"/>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sz="2000" dirty="0">
                <a:latin typeface="+mj-lt"/>
                <a:ea typeface="Open Sans"/>
                <a:cs typeface="Open Sans"/>
              </a:rPr>
              <a:t>Construction of the performance profile of each option </a:t>
            </a:r>
            <a:endParaRPr lang="en-US" sz="2000" dirty="0">
              <a:latin typeface="+mj-lt"/>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sz="2000" dirty="0">
                <a:latin typeface="+mj-lt"/>
                <a:ea typeface="Open Sans"/>
                <a:cs typeface="Open Sans"/>
              </a:rPr>
              <a:t>Scoring of impacts of each option </a:t>
            </a:r>
            <a:endParaRPr lang="en-US" sz="2000" dirty="0">
              <a:latin typeface="+mj-lt"/>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sz="2000" dirty="0">
                <a:latin typeface="+mj-lt"/>
                <a:ea typeface="Open Sans"/>
                <a:cs typeface="Open Sans"/>
              </a:rPr>
              <a:t>Weighting of criteria </a:t>
            </a:r>
            <a:endParaRPr lang="en-US" sz="2000" dirty="0">
              <a:latin typeface="+mj-lt"/>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sz="2000" dirty="0">
                <a:latin typeface="+mj-lt"/>
                <a:ea typeface="Open Sans"/>
                <a:cs typeface="Open Sans"/>
              </a:rPr>
              <a:t>Combination of scores and weights </a:t>
            </a:r>
            <a:endParaRPr lang="en-US" sz="2000" dirty="0">
              <a:latin typeface="+mj-lt"/>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sz="2000" dirty="0">
                <a:latin typeface="+mj-lt"/>
                <a:ea typeface="Open Sans"/>
                <a:cs typeface="Open Sans"/>
              </a:rPr>
              <a:t>Normalization of data</a:t>
            </a:r>
          </a:p>
          <a:p>
            <a:pPr marL="285750" indent="-285750">
              <a:buFont typeface="Arial" panose="020B0604020202020204" pitchFamily="34" charset="0"/>
              <a:buChar char="•"/>
            </a:pPr>
            <a:r>
              <a:rPr lang="en-US" sz="2000" dirty="0">
                <a:latin typeface="+mj-lt"/>
                <a:ea typeface="Open Sans"/>
                <a:cs typeface="Open Sans"/>
              </a:rPr>
              <a:t>Sensitivity analysis </a:t>
            </a:r>
            <a:endParaRPr lang="en-US" sz="2000" dirty="0">
              <a:latin typeface="+mj-lt"/>
            </a:endParaRPr>
          </a:p>
          <a:p>
            <a:pPr marL="285750" indent="-285750">
              <a:buFont typeface="Arial" panose="020B0604020202020204" pitchFamily="34" charset="0"/>
              <a:buChar char="•"/>
            </a:pPr>
            <a:r>
              <a:rPr lang="en-US" sz="2000" dirty="0">
                <a:latin typeface="+mj-lt"/>
                <a:ea typeface="Open Sans"/>
                <a:cs typeface="Open Sans"/>
              </a:rPr>
              <a:t>Presentation of the results of the MCA exercise as a support for the final decision-making</a:t>
            </a:r>
          </a:p>
        </p:txBody>
      </p:sp>
      <p:sp>
        <p:nvSpPr>
          <p:cNvPr id="7" name="Rectangle 6">
            <a:extLst>
              <a:ext uri="{FF2B5EF4-FFF2-40B4-BE49-F238E27FC236}">
                <a16:creationId xmlns:a16="http://schemas.microsoft.com/office/drawing/2014/main" id="{AD7656C7-16F5-385A-CEFE-89D725C85BDB}"/>
              </a:ext>
            </a:extLst>
          </p:cNvPr>
          <p:cNvSpPr/>
          <p:nvPr/>
        </p:nvSpPr>
        <p:spPr>
          <a:xfrm>
            <a:off x="256898" y="1273457"/>
            <a:ext cx="7311456" cy="400110"/>
          </a:xfrm>
          <a:prstGeom prst="rect">
            <a:avLst/>
          </a:prstGeom>
        </p:spPr>
        <p:txBody>
          <a:bodyPr wrap="square" lIns="91440" tIns="45720" rIns="91440" bIns="45720" anchor="t">
            <a:spAutoFit/>
          </a:bodyPr>
          <a:lstStyle/>
          <a:p>
            <a:pPr>
              <a:spcAft>
                <a:spcPts val="1200"/>
              </a:spcAft>
            </a:pPr>
            <a:r>
              <a:rPr lang="en-ZA" sz="2000" b="1" dirty="0">
                <a:latin typeface="+mj-lt"/>
                <a:ea typeface="Open Sans" panose="020B0606030504020204" pitchFamily="34" charset="0"/>
                <a:cs typeface="Open Sans" panose="020B0606030504020204" pitchFamily="34" charset="0"/>
              </a:rPr>
              <a:t>Multi-Criteria Analysis Framework</a:t>
            </a:r>
          </a:p>
        </p:txBody>
      </p:sp>
      <p:sp>
        <p:nvSpPr>
          <p:cNvPr id="3" name="Title 10">
            <a:extLst>
              <a:ext uri="{FF2B5EF4-FFF2-40B4-BE49-F238E27FC236}">
                <a16:creationId xmlns:a16="http://schemas.microsoft.com/office/drawing/2014/main" id="{1BB508B2-03B7-2F97-37DB-9C4FC668EF78}"/>
              </a:ext>
            </a:extLst>
          </p:cNvPr>
          <p:cNvSpPr txBox="1">
            <a:spLocks/>
          </p:cNvSpPr>
          <p:nvPr/>
        </p:nvSpPr>
        <p:spPr>
          <a:xfrm>
            <a:off x="256898" y="-27721"/>
            <a:ext cx="10715901" cy="942121"/>
          </a:xfrm>
          <a:prstGeom prst="rect">
            <a:avLst/>
          </a:prstGeom>
          <a:noFill/>
          <a:ln>
            <a:noFill/>
          </a:ln>
        </p:spPr>
        <p:txBody>
          <a:bodyPr spcFirstLastPara="1" vert="horz" wrap="square" lIns="91425" tIns="45700" rIns="91425" bIns="45700" rtlCol="0" anchor="b" anchorCtr="0">
            <a:noAutofit/>
          </a:bodyPr>
          <a:lstStyle>
            <a:defPPr marR="0" lvl="0" algn="l" rtl="0">
              <a:lnSpc>
                <a:spcPct val="100000"/>
              </a:lnSpc>
              <a:spcBef>
                <a:spcPts val="0"/>
              </a:spcBef>
              <a:spcAft>
                <a:spcPts val="0"/>
              </a:spcAft>
              <a:defRPr lang="en-US"/>
            </a:defPPr>
            <a:lvl1pPr marR="0" lvl="0" indent="0">
              <a:lnSpc>
                <a:spcPct val="90000"/>
              </a:lnSpc>
              <a:spcBef>
                <a:spcPts val="0"/>
              </a:spcBef>
              <a:spcAft>
                <a:spcPts val="0"/>
              </a:spcAft>
              <a:buClr>
                <a:schemeClr val="dk1"/>
              </a:buClr>
              <a:buSzPts val="4400"/>
              <a:buFont typeface="Calibri"/>
              <a:buNone/>
              <a:defRPr sz="2800" b="1" i="0" u="none" strike="noStrike" cap="none" baseline="0">
                <a:solidFill>
                  <a:srgbClr val="C00000"/>
                </a:solidFill>
                <a:latin typeface="Arial" panose="020B0604020202020204" pitchFamily="34" charset="0"/>
                <a:ea typeface="Helvetica Neue"/>
                <a:cs typeface="Arial" panose="020B0604020202020204" pitchFamily="34" charset="0"/>
              </a:defRPr>
            </a:lvl1pPr>
            <a:lvl2pPr marR="0" lv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9pPr>
          </a:lstStyle>
          <a:p>
            <a:r>
              <a:rPr lang="en-GB" dirty="0">
                <a:sym typeface="Bodoni SvtyTwo ITC TT-Book"/>
              </a:rPr>
              <a:t>2.4 </a:t>
            </a:r>
            <a:r>
              <a:rPr lang="en-US" dirty="0"/>
              <a:t>Multi-criteria Analysis for Spatial Energy Planning</a:t>
            </a:r>
            <a:endParaRPr lang="en-GB" dirty="0">
              <a:sym typeface="Bodoni SvtyTwo ITC TT-Book"/>
            </a:endParaRPr>
          </a:p>
        </p:txBody>
      </p:sp>
    </p:spTree>
    <p:extLst>
      <p:ext uri="{BB962C8B-B14F-4D97-AF65-F5344CB8AC3E}">
        <p14:creationId xmlns:p14="http://schemas.microsoft.com/office/powerpoint/2010/main" val="3258617831"/>
      </p:ext>
    </p:extLst>
  </p:cSld>
  <p:clrMapOvr>
    <a:masterClrMapping/>
  </p:clrMapOvr>
  <p:transition spd="slow">
    <p:push/>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p:cNvSpPr/>
          <p:nvPr/>
        </p:nvSpPr>
        <p:spPr>
          <a:xfrm>
            <a:off x="9744075" y="6140743"/>
            <a:ext cx="2031920" cy="307777"/>
          </a:xfrm>
          <a:prstGeom prst="rect">
            <a:avLst/>
          </a:prstGeom>
        </p:spPr>
        <p:txBody>
          <a:bodyPr wrap="square" lIns="91440" tIns="45720" rIns="91440" bIns="45720" anchor="t">
            <a:spAutoFit/>
          </a:bodyPr>
          <a:lstStyle/>
          <a:p>
            <a:r>
              <a:rPr lang="en-US" sz="1400" i="1">
                <a:latin typeface="Open Sans "/>
              </a:rPr>
              <a:t>SOURCE: Dean, 2022</a:t>
            </a:r>
            <a:r>
              <a:rPr lang="en-US" sz="1400" b="1" i="1">
                <a:latin typeface="Open Sans" panose="020B0606030504020204" pitchFamily="34" charset="0"/>
                <a:ea typeface="Open Sans" panose="020B0606030504020204" pitchFamily="34" charset="0"/>
                <a:cs typeface="Open Sans" panose="020B0606030504020204" pitchFamily="34" charset="0"/>
              </a:rPr>
              <a:t> </a:t>
            </a:r>
            <a:endParaRPr lang="en-GB"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3CCE9380-BC84-4979-D36F-C697FAB2DD68}"/>
              </a:ext>
            </a:extLst>
          </p:cNvPr>
          <p:cNvSpPr txBox="1"/>
          <p:nvPr/>
        </p:nvSpPr>
        <p:spPr>
          <a:xfrm>
            <a:off x="487081" y="1963283"/>
            <a:ext cx="9783192" cy="2862322"/>
          </a:xfrm>
          <a:prstGeom prst="rect">
            <a:avLst/>
          </a:prstGeom>
          <a:noFill/>
        </p:spPr>
        <p:txBody>
          <a:bodyPr wrap="square" lIns="91440" tIns="45720" rIns="91440" bIns="45720" rtlCol="0" anchor="t">
            <a:spAutoFit/>
          </a:bodyPr>
          <a:lstStyle/>
          <a:p>
            <a:endParaRPr lang="en-US" sz="2000" dirty="0">
              <a:latin typeface="+mj-lt"/>
              <a:ea typeface="Open Sans" panose="020B0606030504020204" pitchFamily="34" charset="0"/>
              <a:cs typeface="Open Sans" panose="020B0606030504020204" pitchFamily="34" charset="0"/>
            </a:endParaRPr>
          </a:p>
          <a:p>
            <a:r>
              <a:rPr lang="en-US" sz="2000" dirty="0">
                <a:latin typeface="+mj-lt"/>
                <a:ea typeface="Open Sans"/>
                <a:cs typeface="Open Sans"/>
              </a:rPr>
              <a:t>The main function of Energy Access Explorer is a multi-criteria analysis (MCA) to identify areas of interest to expand energy access. </a:t>
            </a:r>
            <a:endParaRPr lang="en-US" sz="2000" dirty="0">
              <a:latin typeface="+mj-lt"/>
              <a:ea typeface="Open Sans" panose="020B0606030504020204" pitchFamily="34" charset="0"/>
              <a:cs typeface="Open Sans" panose="020B0606030504020204" pitchFamily="34" charset="0"/>
            </a:endParaRPr>
          </a:p>
          <a:p>
            <a:endParaRPr lang="en-US" sz="2000" dirty="0">
              <a:latin typeface="+mj-lt"/>
              <a:ea typeface="Open Sans" panose="020B0606030504020204" pitchFamily="34" charset="0"/>
              <a:cs typeface="Open Sans" panose="020B0606030504020204" pitchFamily="34" charset="0"/>
            </a:endParaRPr>
          </a:p>
          <a:p>
            <a:r>
              <a:rPr lang="en-US" sz="2000" dirty="0">
                <a:latin typeface="+mj-lt"/>
                <a:ea typeface="Open Sans"/>
                <a:cs typeface="Open Sans"/>
              </a:rPr>
              <a:t>The MCA produces </a:t>
            </a:r>
            <a:r>
              <a:rPr lang="en-US" sz="2000" b="1" dirty="0">
                <a:latin typeface="+mj-lt"/>
                <a:ea typeface="Open Sans"/>
                <a:cs typeface="Open Sans"/>
              </a:rPr>
              <a:t>four indices</a:t>
            </a:r>
            <a:r>
              <a:rPr lang="en-US" sz="2000" dirty="0">
                <a:latin typeface="+mj-lt"/>
                <a:ea typeface="Open Sans"/>
                <a:cs typeface="Open Sans"/>
              </a:rPr>
              <a:t>: </a:t>
            </a:r>
            <a:endParaRPr lang="en-US" sz="2000" dirty="0">
              <a:latin typeface="+mj-lt"/>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sz="2000" dirty="0">
                <a:latin typeface="+mj-lt"/>
                <a:ea typeface="Open Sans"/>
                <a:cs typeface="Open Sans"/>
              </a:rPr>
              <a:t>Demand Index</a:t>
            </a:r>
          </a:p>
          <a:p>
            <a:pPr marL="285750" indent="-285750">
              <a:buFont typeface="Arial" panose="020B0604020202020204" pitchFamily="34" charset="0"/>
              <a:buChar char="•"/>
            </a:pPr>
            <a:r>
              <a:rPr lang="en-US" sz="2000" dirty="0">
                <a:latin typeface="+mj-lt"/>
                <a:ea typeface="Open Sans"/>
                <a:cs typeface="Open Sans"/>
              </a:rPr>
              <a:t>Supply Index</a:t>
            </a:r>
          </a:p>
          <a:p>
            <a:pPr marL="285750" indent="-285750">
              <a:buFont typeface="Arial,Sans-Serif" panose="020B0604020202020204" pitchFamily="34" charset="0"/>
              <a:buChar char="•"/>
            </a:pPr>
            <a:r>
              <a:rPr lang="en-US" sz="2000" dirty="0">
                <a:latin typeface="+mj-lt"/>
                <a:ea typeface="Open Sans"/>
                <a:cs typeface="Arial"/>
              </a:rPr>
              <a:t>Energy Access Potential</a:t>
            </a:r>
          </a:p>
          <a:p>
            <a:pPr marL="285750" indent="-285750">
              <a:buFont typeface="Arial" panose="020B0604020202020204" pitchFamily="34" charset="0"/>
              <a:buChar char="•"/>
            </a:pPr>
            <a:r>
              <a:rPr lang="en-US" sz="2000" dirty="0">
                <a:latin typeface="+mj-lt"/>
                <a:ea typeface="Open Sans"/>
                <a:cs typeface="Open Sans"/>
              </a:rPr>
              <a:t>Need for Assistance Index. </a:t>
            </a:r>
            <a:endParaRPr lang="en-US" sz="2000" dirty="0">
              <a:latin typeface="+mj-lt"/>
            </a:endParaRPr>
          </a:p>
        </p:txBody>
      </p:sp>
      <p:sp>
        <p:nvSpPr>
          <p:cNvPr id="7" name="Rectangle 6">
            <a:extLst>
              <a:ext uri="{FF2B5EF4-FFF2-40B4-BE49-F238E27FC236}">
                <a16:creationId xmlns:a16="http://schemas.microsoft.com/office/drawing/2014/main" id="{AD7656C7-16F5-385A-CEFE-89D725C85BDB}"/>
              </a:ext>
            </a:extLst>
          </p:cNvPr>
          <p:cNvSpPr/>
          <p:nvPr/>
        </p:nvSpPr>
        <p:spPr>
          <a:xfrm>
            <a:off x="487081" y="1340364"/>
            <a:ext cx="7311456" cy="400110"/>
          </a:xfrm>
          <a:prstGeom prst="rect">
            <a:avLst/>
          </a:prstGeom>
        </p:spPr>
        <p:txBody>
          <a:bodyPr wrap="square" lIns="91440" tIns="45720" rIns="91440" bIns="45720" anchor="t">
            <a:spAutoFit/>
          </a:bodyPr>
          <a:lstStyle/>
          <a:p>
            <a:pPr>
              <a:spcAft>
                <a:spcPts val="1200"/>
              </a:spcAft>
            </a:pPr>
            <a:r>
              <a:rPr lang="en-ZA" sz="2000" b="1" dirty="0">
                <a:latin typeface="+mj-lt"/>
                <a:ea typeface="Open Sans" panose="020B0606030504020204" pitchFamily="34" charset="0"/>
                <a:cs typeface="Open Sans" panose="020B0606030504020204" pitchFamily="34" charset="0"/>
              </a:rPr>
              <a:t>Multi-Criteria Analysis Framework</a:t>
            </a:r>
          </a:p>
        </p:txBody>
      </p:sp>
      <p:sp>
        <p:nvSpPr>
          <p:cNvPr id="3" name="Title 10">
            <a:extLst>
              <a:ext uri="{FF2B5EF4-FFF2-40B4-BE49-F238E27FC236}">
                <a16:creationId xmlns:a16="http://schemas.microsoft.com/office/drawing/2014/main" id="{3AD29CF5-1DCC-2DF1-DD02-E69AC13656F7}"/>
              </a:ext>
            </a:extLst>
          </p:cNvPr>
          <p:cNvSpPr txBox="1">
            <a:spLocks/>
          </p:cNvSpPr>
          <p:nvPr/>
        </p:nvSpPr>
        <p:spPr>
          <a:xfrm>
            <a:off x="256898" y="-27721"/>
            <a:ext cx="10715901" cy="942121"/>
          </a:xfrm>
          <a:prstGeom prst="rect">
            <a:avLst/>
          </a:prstGeom>
          <a:noFill/>
          <a:ln>
            <a:noFill/>
          </a:ln>
        </p:spPr>
        <p:txBody>
          <a:bodyPr spcFirstLastPara="1" vert="horz" wrap="square" lIns="91425" tIns="45700" rIns="91425" bIns="45700" rtlCol="0" anchor="b" anchorCtr="0">
            <a:noAutofit/>
          </a:bodyPr>
          <a:lstStyle>
            <a:defPPr marR="0" lvl="0" algn="l" rtl="0">
              <a:lnSpc>
                <a:spcPct val="100000"/>
              </a:lnSpc>
              <a:spcBef>
                <a:spcPts val="0"/>
              </a:spcBef>
              <a:spcAft>
                <a:spcPts val="0"/>
              </a:spcAft>
              <a:defRPr lang="en-US"/>
            </a:defPPr>
            <a:lvl1pPr marR="0" lvl="0" indent="0">
              <a:lnSpc>
                <a:spcPct val="90000"/>
              </a:lnSpc>
              <a:spcBef>
                <a:spcPts val="0"/>
              </a:spcBef>
              <a:spcAft>
                <a:spcPts val="0"/>
              </a:spcAft>
              <a:buClr>
                <a:schemeClr val="dk1"/>
              </a:buClr>
              <a:buSzPts val="4400"/>
              <a:buFont typeface="Calibri"/>
              <a:buNone/>
              <a:defRPr sz="2800" b="1" i="0" u="none" strike="noStrike" cap="none" baseline="0">
                <a:solidFill>
                  <a:srgbClr val="C00000"/>
                </a:solidFill>
                <a:latin typeface="Arial" panose="020B0604020202020204" pitchFamily="34" charset="0"/>
                <a:ea typeface="Helvetica Neue"/>
                <a:cs typeface="Arial" panose="020B0604020202020204" pitchFamily="34" charset="0"/>
              </a:defRPr>
            </a:lvl1pPr>
            <a:lvl2pPr marR="0" lv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9pPr>
          </a:lstStyle>
          <a:p>
            <a:r>
              <a:rPr lang="en-GB" dirty="0">
                <a:sym typeface="Bodoni SvtyTwo ITC TT-Book"/>
              </a:rPr>
              <a:t>2.4 </a:t>
            </a:r>
            <a:r>
              <a:rPr lang="en-US" dirty="0"/>
              <a:t>Multi-criteria Analysis for Spatial Energy Planning</a:t>
            </a:r>
            <a:endParaRPr lang="en-GB" dirty="0">
              <a:sym typeface="Bodoni SvtyTwo ITC TT-Book"/>
            </a:endParaRPr>
          </a:p>
        </p:txBody>
      </p:sp>
    </p:spTree>
    <p:extLst>
      <p:ext uri="{BB962C8B-B14F-4D97-AF65-F5344CB8AC3E}">
        <p14:creationId xmlns:p14="http://schemas.microsoft.com/office/powerpoint/2010/main" val="808056375"/>
      </p:ext>
    </p:extLst>
  </p:cSld>
  <p:clrMapOvr>
    <a:masterClrMapping/>
  </p:clrMapOvr>
  <p:transition spd="slow">
    <p:push/>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Rectangle 6">
            <a:extLst>
              <a:ext uri="{FF2B5EF4-FFF2-40B4-BE49-F238E27FC236}">
                <a16:creationId xmlns:a16="http://schemas.microsoft.com/office/drawing/2014/main" id="{AD7656C7-16F5-385A-CEFE-89D725C85BDB}"/>
              </a:ext>
            </a:extLst>
          </p:cNvPr>
          <p:cNvSpPr/>
          <p:nvPr/>
        </p:nvSpPr>
        <p:spPr>
          <a:xfrm>
            <a:off x="256898" y="1138274"/>
            <a:ext cx="8187318" cy="400110"/>
          </a:xfrm>
          <a:prstGeom prst="rect">
            <a:avLst/>
          </a:prstGeom>
        </p:spPr>
        <p:txBody>
          <a:bodyPr wrap="square" lIns="91440" tIns="45720" rIns="91440" bIns="45720" anchor="t">
            <a:spAutoFit/>
          </a:bodyPr>
          <a:lstStyle/>
          <a:p>
            <a:pPr>
              <a:spcAft>
                <a:spcPts val="1200"/>
              </a:spcAft>
            </a:pPr>
            <a:r>
              <a:rPr lang="en-ZA" sz="2000" b="1" dirty="0">
                <a:latin typeface="+mj-lt"/>
                <a:ea typeface="Open Sans"/>
                <a:cs typeface="Open Sans"/>
              </a:rPr>
              <a:t>Multi-Criteria Analysis Framework: Demand Index</a:t>
            </a:r>
            <a:endParaRPr lang="en-ZA" sz="2000" b="1" dirty="0">
              <a:latin typeface="+mj-lt"/>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281FCDB5-3457-2236-DA7D-53B5169C1C4D}"/>
              </a:ext>
            </a:extLst>
          </p:cNvPr>
          <p:cNvSpPr txBox="1"/>
          <p:nvPr/>
        </p:nvSpPr>
        <p:spPr>
          <a:xfrm>
            <a:off x="256898" y="1905890"/>
            <a:ext cx="6318470" cy="3970318"/>
          </a:xfrm>
          <a:prstGeom prst="rect">
            <a:avLst/>
          </a:prstGeom>
          <a:noFill/>
        </p:spPr>
        <p:txBody>
          <a:bodyPr wrap="square" lIns="91440" tIns="45720" rIns="91440" bIns="45720" rtlCol="0" anchor="t">
            <a:spAutoFit/>
          </a:bodyPr>
          <a:lstStyle/>
          <a:p>
            <a:pPr marL="285750" indent="-285750" algn="just">
              <a:buFont typeface="Arial"/>
              <a:buChar char="•"/>
            </a:pPr>
            <a:r>
              <a:rPr lang="en-US" dirty="0">
                <a:latin typeface="+mj-lt"/>
                <a:ea typeface="+mn-lt"/>
                <a:cs typeface="+mn-lt"/>
              </a:rPr>
              <a:t>The Demand Index is the weighted sum of normalized demographic data and social and productive use data.</a:t>
            </a:r>
            <a:endParaRPr lang="en-US"/>
          </a:p>
          <a:p>
            <a:pPr marL="285750" indent="-285750" algn="just">
              <a:buFont typeface="Arial"/>
              <a:buChar char="•"/>
            </a:pPr>
            <a:endParaRPr lang="en-US" dirty="0">
              <a:latin typeface="+mj-lt"/>
              <a:ea typeface="+mn-lt"/>
              <a:cs typeface="+mn-lt"/>
            </a:endParaRPr>
          </a:p>
          <a:p>
            <a:pPr marL="285750" indent="-285750" algn="just">
              <a:buFont typeface="Arial"/>
              <a:buChar char="•"/>
            </a:pPr>
            <a:r>
              <a:rPr lang="en-US" dirty="0">
                <a:latin typeface="+mj-lt"/>
                <a:ea typeface="+mn-lt"/>
                <a:cs typeface="+mn-lt"/>
              </a:rPr>
              <a:t>The formula inverts the percentage of people who live below the poverty line to provide the number of people who live above the poverty line, which is used as a proxy for where people have an ability to pay for electricity.</a:t>
            </a:r>
          </a:p>
          <a:p>
            <a:pPr marL="285750" indent="-285750" algn="just">
              <a:buFont typeface="Arial"/>
              <a:buChar char="•"/>
            </a:pPr>
            <a:endParaRPr lang="en-US" dirty="0">
              <a:latin typeface="+mj-lt"/>
              <a:ea typeface="+mn-lt"/>
              <a:cs typeface="+mn-lt"/>
            </a:endParaRPr>
          </a:p>
          <a:p>
            <a:pPr marL="285750" indent="-285750" algn="just">
              <a:buFont typeface="Arial"/>
              <a:buChar char="•"/>
            </a:pPr>
            <a:r>
              <a:rPr lang="en-US" dirty="0">
                <a:latin typeface="+mj-lt"/>
                <a:ea typeface="+mn-lt"/>
                <a:cs typeface="+mn-lt"/>
              </a:rPr>
              <a:t>Proximity to social and productive uses, such as schools, hospitals, and mines, are added so that higher values highlight areas closer to potential demand.</a:t>
            </a:r>
          </a:p>
          <a:p>
            <a:pPr marL="285750" indent="-285750" algn="just">
              <a:buFont typeface="Arial"/>
              <a:buChar char="•"/>
            </a:pPr>
            <a:endParaRPr lang="en-US" dirty="0">
              <a:latin typeface="+mj-lt"/>
              <a:ea typeface="+mn-lt"/>
              <a:cs typeface="+mn-lt"/>
            </a:endParaRPr>
          </a:p>
          <a:p>
            <a:pPr marL="285750" indent="-285750" algn="just">
              <a:buFont typeface="Arial"/>
              <a:buChar char="•"/>
            </a:pPr>
            <a:r>
              <a:rPr lang="en-US" dirty="0">
                <a:latin typeface="+mj-lt"/>
                <a:ea typeface="+mn-lt"/>
                <a:cs typeface="+mn-lt"/>
              </a:rPr>
              <a:t>Nighttime lights are added to identify where there is already light and existing demand for electricity.</a:t>
            </a:r>
            <a:endParaRPr lang="en-US" dirty="0">
              <a:latin typeface="+mj-lt"/>
              <a:ea typeface="Open Sans"/>
              <a:cs typeface="Open Sans"/>
            </a:endParaRPr>
          </a:p>
        </p:txBody>
      </p:sp>
      <p:pic>
        <p:nvPicPr>
          <p:cNvPr id="9" name="Picture 8" descr="A screenshot of a math equation&#10;&#10;Description automatically generated">
            <a:extLst>
              <a:ext uri="{FF2B5EF4-FFF2-40B4-BE49-F238E27FC236}">
                <a16:creationId xmlns:a16="http://schemas.microsoft.com/office/drawing/2014/main" id="{24CAF2A2-60D0-B502-F93C-F36EAE9F0836}"/>
              </a:ext>
            </a:extLst>
          </p:cNvPr>
          <p:cNvPicPr>
            <a:picLocks noChangeAspect="1"/>
          </p:cNvPicPr>
          <p:nvPr/>
        </p:nvPicPr>
        <p:blipFill>
          <a:blip r:embed="rId3"/>
          <a:stretch>
            <a:fillRect/>
          </a:stretch>
        </p:blipFill>
        <p:spPr>
          <a:xfrm>
            <a:off x="6905087" y="1538384"/>
            <a:ext cx="4893814" cy="4668839"/>
          </a:xfrm>
          <a:prstGeom prst="rect">
            <a:avLst/>
          </a:prstGeom>
        </p:spPr>
      </p:pic>
      <p:sp>
        <p:nvSpPr>
          <p:cNvPr id="2" name="Title 10">
            <a:extLst>
              <a:ext uri="{FF2B5EF4-FFF2-40B4-BE49-F238E27FC236}">
                <a16:creationId xmlns:a16="http://schemas.microsoft.com/office/drawing/2014/main" id="{051CD9CE-48D5-A7A1-B0A2-FC0CE1034D88}"/>
              </a:ext>
            </a:extLst>
          </p:cNvPr>
          <p:cNvSpPr txBox="1">
            <a:spLocks/>
          </p:cNvSpPr>
          <p:nvPr/>
        </p:nvSpPr>
        <p:spPr>
          <a:xfrm>
            <a:off x="256898" y="-27721"/>
            <a:ext cx="10715901" cy="942121"/>
          </a:xfrm>
          <a:prstGeom prst="rect">
            <a:avLst/>
          </a:prstGeom>
          <a:noFill/>
          <a:ln>
            <a:noFill/>
          </a:ln>
        </p:spPr>
        <p:txBody>
          <a:bodyPr spcFirstLastPara="1" vert="horz" wrap="square" lIns="91425" tIns="45700" rIns="91425" bIns="45700" rtlCol="0" anchor="b" anchorCtr="0">
            <a:noAutofit/>
          </a:bodyPr>
          <a:lstStyle>
            <a:defPPr marR="0" lvl="0" algn="l" rtl="0">
              <a:lnSpc>
                <a:spcPct val="100000"/>
              </a:lnSpc>
              <a:spcBef>
                <a:spcPts val="0"/>
              </a:spcBef>
              <a:spcAft>
                <a:spcPts val="0"/>
              </a:spcAft>
              <a:defRPr lang="en-US"/>
            </a:defPPr>
            <a:lvl1pPr marR="0" lvl="0" indent="0">
              <a:lnSpc>
                <a:spcPct val="90000"/>
              </a:lnSpc>
              <a:spcBef>
                <a:spcPts val="0"/>
              </a:spcBef>
              <a:spcAft>
                <a:spcPts val="0"/>
              </a:spcAft>
              <a:buClr>
                <a:schemeClr val="dk1"/>
              </a:buClr>
              <a:buSzPts val="4400"/>
              <a:buFont typeface="Calibri"/>
              <a:buNone/>
              <a:defRPr sz="2800" b="1" i="0" u="none" strike="noStrike" cap="none" baseline="0">
                <a:solidFill>
                  <a:srgbClr val="C00000"/>
                </a:solidFill>
                <a:latin typeface="Arial" panose="020B0604020202020204" pitchFamily="34" charset="0"/>
                <a:ea typeface="Helvetica Neue"/>
                <a:cs typeface="Arial" panose="020B0604020202020204" pitchFamily="34" charset="0"/>
              </a:defRPr>
            </a:lvl1pPr>
            <a:lvl2pPr marR="0" lv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9pPr>
          </a:lstStyle>
          <a:p>
            <a:r>
              <a:rPr lang="en-GB" dirty="0">
                <a:sym typeface="Bodoni SvtyTwo ITC TT-Book"/>
              </a:rPr>
              <a:t>2.4 </a:t>
            </a:r>
            <a:r>
              <a:rPr lang="en-US" dirty="0"/>
              <a:t>Multi-criteria Analysis for Spatial Energy Planning</a:t>
            </a:r>
            <a:endParaRPr lang="en-GB" dirty="0">
              <a:sym typeface="Bodoni SvtyTwo ITC TT-Book"/>
            </a:endParaRPr>
          </a:p>
        </p:txBody>
      </p:sp>
      <p:sp>
        <p:nvSpPr>
          <p:cNvPr id="4" name="Rectangle 3">
            <a:extLst>
              <a:ext uri="{FF2B5EF4-FFF2-40B4-BE49-F238E27FC236}">
                <a16:creationId xmlns:a16="http://schemas.microsoft.com/office/drawing/2014/main" id="{1A3DAFFE-4C5C-7E91-A37B-4FD926237A16}"/>
              </a:ext>
            </a:extLst>
          </p:cNvPr>
          <p:cNvSpPr/>
          <p:nvPr/>
        </p:nvSpPr>
        <p:spPr>
          <a:xfrm>
            <a:off x="9253296" y="6192403"/>
            <a:ext cx="2522699" cy="307777"/>
          </a:xfrm>
          <a:prstGeom prst="rect">
            <a:avLst/>
          </a:prstGeom>
        </p:spPr>
        <p:txBody>
          <a:bodyPr wrap="square" lIns="91440" tIns="45720" rIns="91440" bIns="45720" anchor="t">
            <a:spAutoFit/>
          </a:bodyPr>
          <a:lstStyle/>
          <a:p>
            <a:r>
              <a:rPr lang="en-US" sz="1400" i="1" dirty="0">
                <a:latin typeface="Open Sans "/>
              </a:rPr>
              <a:t>SOURCE: Mentis, et.al, 2019</a:t>
            </a:r>
            <a:r>
              <a:rPr lang="en-US" sz="1400" b="1" i="1" dirty="0">
                <a:latin typeface="Open Sans"/>
                <a:ea typeface="Open Sans"/>
                <a:cs typeface="Open Sans"/>
              </a:rPr>
              <a:t> </a:t>
            </a:r>
            <a:endParaRPr lang="en-GB" sz="1400" b="1" i="1" dirty="0">
              <a:latin typeface="Open Sans"/>
              <a:ea typeface="Open Sans"/>
              <a:cs typeface="Open Sans"/>
            </a:endParaRPr>
          </a:p>
        </p:txBody>
      </p:sp>
    </p:spTree>
    <p:extLst>
      <p:ext uri="{BB962C8B-B14F-4D97-AF65-F5344CB8AC3E}">
        <p14:creationId xmlns:p14="http://schemas.microsoft.com/office/powerpoint/2010/main" val="377593475"/>
      </p:ext>
    </p:extLst>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Rectangle 6">
            <a:extLst>
              <a:ext uri="{FF2B5EF4-FFF2-40B4-BE49-F238E27FC236}">
                <a16:creationId xmlns:a16="http://schemas.microsoft.com/office/drawing/2014/main" id="{AD7656C7-16F5-385A-CEFE-89D725C85BDB}"/>
              </a:ext>
            </a:extLst>
          </p:cNvPr>
          <p:cNvSpPr/>
          <p:nvPr/>
        </p:nvSpPr>
        <p:spPr>
          <a:xfrm>
            <a:off x="256898" y="1263251"/>
            <a:ext cx="8187318" cy="400110"/>
          </a:xfrm>
          <a:prstGeom prst="rect">
            <a:avLst/>
          </a:prstGeom>
        </p:spPr>
        <p:txBody>
          <a:bodyPr wrap="square" lIns="91440" tIns="45720" rIns="91440" bIns="45720" anchor="t">
            <a:spAutoFit/>
          </a:bodyPr>
          <a:lstStyle/>
          <a:p>
            <a:pPr>
              <a:spcAft>
                <a:spcPts val="1200"/>
              </a:spcAft>
            </a:pPr>
            <a:r>
              <a:rPr lang="en-ZA" sz="2000" b="1" dirty="0">
                <a:latin typeface="+mj-lt"/>
                <a:ea typeface="Open Sans"/>
                <a:cs typeface="Open Sans"/>
              </a:rPr>
              <a:t>Multi-Criteria Analysis Framework: Supply Index</a:t>
            </a:r>
            <a:endParaRPr lang="en-ZA" sz="2000" b="1" dirty="0">
              <a:latin typeface="+mj-lt"/>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281FCDB5-3457-2236-DA7D-53B5169C1C4D}"/>
              </a:ext>
            </a:extLst>
          </p:cNvPr>
          <p:cNvSpPr txBox="1"/>
          <p:nvPr/>
        </p:nvSpPr>
        <p:spPr>
          <a:xfrm>
            <a:off x="256898" y="1827831"/>
            <a:ext cx="6088146" cy="4247317"/>
          </a:xfrm>
          <a:prstGeom prst="rect">
            <a:avLst/>
          </a:prstGeom>
          <a:noFill/>
        </p:spPr>
        <p:txBody>
          <a:bodyPr wrap="square" lIns="91440" tIns="45720" rIns="91440" bIns="45720" rtlCol="0" anchor="t">
            <a:spAutoFit/>
          </a:bodyPr>
          <a:lstStyle/>
          <a:p>
            <a:pPr marL="285750" indent="-285750" algn="just">
              <a:buFont typeface="Arial"/>
              <a:buChar char="•"/>
            </a:pPr>
            <a:r>
              <a:rPr lang="en-US" dirty="0">
                <a:latin typeface="+mj-lt"/>
                <a:ea typeface="+mn-lt"/>
                <a:cs typeface="+mn-lt"/>
              </a:rPr>
              <a:t>The Supply Index is the weighted sum of normalized renewable energy resources potential and existing infrastructure. </a:t>
            </a:r>
            <a:endParaRPr lang="en-US"/>
          </a:p>
          <a:p>
            <a:pPr marL="285750" indent="-285750" algn="just">
              <a:buFont typeface="Arial"/>
              <a:buChar char="•"/>
            </a:pPr>
            <a:endParaRPr lang="en-US" dirty="0">
              <a:latin typeface="+mj-lt"/>
              <a:ea typeface="+mn-lt"/>
              <a:cs typeface="+mn-lt"/>
            </a:endParaRPr>
          </a:p>
          <a:p>
            <a:pPr marL="285750" indent="-285750" algn="just">
              <a:buFont typeface="Arial"/>
              <a:buChar char="•"/>
            </a:pPr>
            <a:r>
              <a:rPr lang="en-US" dirty="0">
                <a:latin typeface="+mj-lt"/>
                <a:ea typeface="+mn-lt"/>
                <a:cs typeface="+mn-lt"/>
              </a:rPr>
              <a:t>Solar and wind potential values are added together, and proximity to potential hydropower and geothermal sites are added to find areas with high renewable potential.</a:t>
            </a:r>
          </a:p>
          <a:p>
            <a:pPr marL="285750" indent="-285750" algn="just">
              <a:buFont typeface="Arial"/>
              <a:buChar char="•"/>
            </a:pPr>
            <a:endParaRPr lang="en-US" dirty="0">
              <a:latin typeface="+mj-lt"/>
              <a:ea typeface="+mn-lt"/>
              <a:cs typeface="+mn-lt"/>
            </a:endParaRPr>
          </a:p>
          <a:p>
            <a:pPr marL="285750" indent="-285750" algn="just">
              <a:buFont typeface="Arial"/>
              <a:buChar char="•"/>
            </a:pPr>
            <a:r>
              <a:rPr lang="en-US" dirty="0">
                <a:latin typeface="+mj-lt"/>
                <a:ea typeface="+mn-lt"/>
                <a:cs typeface="+mn-lt"/>
              </a:rPr>
              <a:t>Proximity to existing and planned transmission lines, mini-grids, power plants, and cities are added to identify where there is potential for renewable energy and there is existing or planned infrastructure to make a map of existing and potential supply. </a:t>
            </a:r>
            <a:endParaRPr lang="en-US" dirty="0">
              <a:latin typeface="+mj-lt"/>
              <a:ea typeface="Open Sans"/>
              <a:cs typeface="Open Sans"/>
            </a:endParaRPr>
          </a:p>
          <a:p>
            <a:pPr algn="just"/>
            <a:endParaRPr lang="en-US" dirty="0">
              <a:latin typeface="+mj-lt"/>
              <a:ea typeface="Open Sans"/>
              <a:cs typeface="Calibri"/>
            </a:endParaRPr>
          </a:p>
        </p:txBody>
      </p:sp>
      <p:pic>
        <p:nvPicPr>
          <p:cNvPr id="2" name="Picture 1" descr="A screenshot of a computer&#10;&#10;Description automatically generated">
            <a:extLst>
              <a:ext uri="{FF2B5EF4-FFF2-40B4-BE49-F238E27FC236}">
                <a16:creationId xmlns:a16="http://schemas.microsoft.com/office/drawing/2014/main" id="{03F0A9D6-0B12-8D24-9E40-0B964D29CCAA}"/>
              </a:ext>
            </a:extLst>
          </p:cNvPr>
          <p:cNvPicPr>
            <a:picLocks noChangeAspect="1"/>
          </p:cNvPicPr>
          <p:nvPr/>
        </p:nvPicPr>
        <p:blipFill>
          <a:blip r:embed="rId3"/>
          <a:stretch>
            <a:fillRect/>
          </a:stretch>
        </p:blipFill>
        <p:spPr>
          <a:xfrm>
            <a:off x="6819845" y="1263251"/>
            <a:ext cx="4956149" cy="4705253"/>
          </a:xfrm>
          <a:prstGeom prst="rect">
            <a:avLst/>
          </a:prstGeom>
        </p:spPr>
      </p:pic>
      <p:sp>
        <p:nvSpPr>
          <p:cNvPr id="3" name="Title 10">
            <a:extLst>
              <a:ext uri="{FF2B5EF4-FFF2-40B4-BE49-F238E27FC236}">
                <a16:creationId xmlns:a16="http://schemas.microsoft.com/office/drawing/2014/main" id="{D27A6510-F933-3D80-D6E4-DE704D20D8C2}"/>
              </a:ext>
            </a:extLst>
          </p:cNvPr>
          <p:cNvSpPr txBox="1">
            <a:spLocks/>
          </p:cNvSpPr>
          <p:nvPr/>
        </p:nvSpPr>
        <p:spPr>
          <a:xfrm>
            <a:off x="256898" y="-27721"/>
            <a:ext cx="10715901" cy="942121"/>
          </a:xfrm>
          <a:prstGeom prst="rect">
            <a:avLst/>
          </a:prstGeom>
          <a:noFill/>
          <a:ln>
            <a:noFill/>
          </a:ln>
        </p:spPr>
        <p:txBody>
          <a:bodyPr spcFirstLastPara="1" vert="horz" wrap="square" lIns="91425" tIns="45700" rIns="91425" bIns="45700" rtlCol="0" anchor="b" anchorCtr="0">
            <a:noAutofit/>
          </a:bodyPr>
          <a:lstStyle>
            <a:defPPr marR="0" lvl="0" algn="l" rtl="0">
              <a:lnSpc>
                <a:spcPct val="100000"/>
              </a:lnSpc>
              <a:spcBef>
                <a:spcPts val="0"/>
              </a:spcBef>
              <a:spcAft>
                <a:spcPts val="0"/>
              </a:spcAft>
              <a:defRPr lang="en-US"/>
            </a:defPPr>
            <a:lvl1pPr marR="0" lvl="0" indent="0">
              <a:lnSpc>
                <a:spcPct val="90000"/>
              </a:lnSpc>
              <a:spcBef>
                <a:spcPts val="0"/>
              </a:spcBef>
              <a:spcAft>
                <a:spcPts val="0"/>
              </a:spcAft>
              <a:buClr>
                <a:schemeClr val="dk1"/>
              </a:buClr>
              <a:buSzPts val="4400"/>
              <a:buFont typeface="Calibri"/>
              <a:buNone/>
              <a:defRPr sz="2800" b="1" i="0" u="none" strike="noStrike" cap="none" baseline="0">
                <a:solidFill>
                  <a:srgbClr val="C00000"/>
                </a:solidFill>
                <a:latin typeface="Arial" panose="020B0604020202020204" pitchFamily="34" charset="0"/>
                <a:ea typeface="Helvetica Neue"/>
                <a:cs typeface="Arial" panose="020B0604020202020204" pitchFamily="34" charset="0"/>
              </a:defRPr>
            </a:lvl1pPr>
            <a:lvl2pPr marR="0" lv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9pPr>
          </a:lstStyle>
          <a:p>
            <a:r>
              <a:rPr lang="en-GB" dirty="0">
                <a:sym typeface="Bodoni SvtyTwo ITC TT-Book"/>
              </a:rPr>
              <a:t>2.4 </a:t>
            </a:r>
            <a:r>
              <a:rPr lang="en-US" dirty="0"/>
              <a:t>Multi-criteria Analysis for Spatial Energy Planning</a:t>
            </a:r>
            <a:endParaRPr lang="en-GB" dirty="0">
              <a:sym typeface="Bodoni SvtyTwo ITC TT-Book"/>
            </a:endParaRPr>
          </a:p>
        </p:txBody>
      </p:sp>
      <p:sp>
        <p:nvSpPr>
          <p:cNvPr id="5" name="Rectangle 4">
            <a:extLst>
              <a:ext uri="{FF2B5EF4-FFF2-40B4-BE49-F238E27FC236}">
                <a16:creationId xmlns:a16="http://schemas.microsoft.com/office/drawing/2014/main" id="{71974A3B-E5D4-A35B-9923-5B2DF008FBB2}"/>
              </a:ext>
            </a:extLst>
          </p:cNvPr>
          <p:cNvSpPr/>
          <p:nvPr/>
        </p:nvSpPr>
        <p:spPr>
          <a:xfrm>
            <a:off x="9240381" y="6192403"/>
            <a:ext cx="2522699" cy="307777"/>
          </a:xfrm>
          <a:prstGeom prst="rect">
            <a:avLst/>
          </a:prstGeom>
        </p:spPr>
        <p:txBody>
          <a:bodyPr wrap="square" lIns="91440" tIns="45720" rIns="91440" bIns="45720" anchor="t">
            <a:spAutoFit/>
          </a:bodyPr>
          <a:lstStyle/>
          <a:p>
            <a:r>
              <a:rPr lang="en-US" sz="1400" i="1" dirty="0">
                <a:latin typeface="Open Sans "/>
              </a:rPr>
              <a:t>SOURCE: Mentis, et.al, 2019</a:t>
            </a:r>
            <a:r>
              <a:rPr lang="en-US" sz="1400" b="1" i="1" dirty="0">
                <a:latin typeface="Open Sans"/>
                <a:ea typeface="Open Sans"/>
                <a:cs typeface="Open Sans"/>
              </a:rPr>
              <a:t> </a:t>
            </a:r>
            <a:endParaRPr lang="en-GB" sz="1400" b="1" i="1" dirty="0">
              <a:latin typeface="Open Sans"/>
              <a:ea typeface="Open Sans"/>
              <a:cs typeface="Open Sans"/>
            </a:endParaRPr>
          </a:p>
        </p:txBody>
      </p:sp>
    </p:spTree>
    <p:extLst>
      <p:ext uri="{BB962C8B-B14F-4D97-AF65-F5344CB8AC3E}">
        <p14:creationId xmlns:p14="http://schemas.microsoft.com/office/powerpoint/2010/main" val="4235702939"/>
      </p:ext>
    </p:extLst>
  </p:cSld>
  <p:clrMapOvr>
    <a:masterClrMapping/>
  </p:clrMapOvr>
  <p:transition spd="slow">
    <p:push/>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Rectangle 6">
            <a:extLst>
              <a:ext uri="{FF2B5EF4-FFF2-40B4-BE49-F238E27FC236}">
                <a16:creationId xmlns:a16="http://schemas.microsoft.com/office/drawing/2014/main" id="{AD7656C7-16F5-385A-CEFE-89D725C85BDB}"/>
              </a:ext>
            </a:extLst>
          </p:cNvPr>
          <p:cNvSpPr/>
          <p:nvPr/>
        </p:nvSpPr>
        <p:spPr>
          <a:xfrm>
            <a:off x="256898" y="1156708"/>
            <a:ext cx="9045662" cy="400110"/>
          </a:xfrm>
          <a:prstGeom prst="rect">
            <a:avLst/>
          </a:prstGeom>
        </p:spPr>
        <p:txBody>
          <a:bodyPr wrap="square" lIns="91440" tIns="45720" rIns="91440" bIns="45720" anchor="t">
            <a:spAutoFit/>
          </a:bodyPr>
          <a:lstStyle/>
          <a:p>
            <a:pPr>
              <a:spcAft>
                <a:spcPts val="1200"/>
              </a:spcAft>
            </a:pPr>
            <a:r>
              <a:rPr lang="en-ZA" sz="2000" b="1" dirty="0">
                <a:latin typeface="+mj-lt"/>
                <a:ea typeface="Open Sans"/>
                <a:cs typeface="Open Sans"/>
              </a:rPr>
              <a:t>Multi-Criteria Analysis Framework: Energy Access Potential Index</a:t>
            </a:r>
            <a:endParaRPr lang="en-ZA" sz="2000" b="1" dirty="0">
              <a:latin typeface="+mj-lt"/>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281FCDB5-3457-2236-DA7D-53B5169C1C4D}"/>
              </a:ext>
            </a:extLst>
          </p:cNvPr>
          <p:cNvSpPr txBox="1"/>
          <p:nvPr/>
        </p:nvSpPr>
        <p:spPr>
          <a:xfrm>
            <a:off x="256898" y="1942313"/>
            <a:ext cx="5839102" cy="3693319"/>
          </a:xfrm>
          <a:prstGeom prst="rect">
            <a:avLst/>
          </a:prstGeom>
          <a:noFill/>
        </p:spPr>
        <p:txBody>
          <a:bodyPr wrap="square" lIns="91440" tIns="45720" rIns="91440" bIns="45720" rtlCol="0" anchor="t">
            <a:spAutoFit/>
          </a:bodyPr>
          <a:lstStyle/>
          <a:p>
            <a:pPr marL="285750" indent="-285750" algn="just">
              <a:buFont typeface="Arial"/>
              <a:buChar char="•"/>
            </a:pPr>
            <a:r>
              <a:rPr lang="en-US" dirty="0">
                <a:latin typeface="+mj-lt"/>
                <a:ea typeface="+mn-lt"/>
                <a:cs typeface="+mn-lt"/>
              </a:rPr>
              <a:t>The Energy Access Potential Index is the weighted sum of the Demand Index and Supply Index. </a:t>
            </a:r>
            <a:endParaRPr lang="en-US" dirty="0"/>
          </a:p>
          <a:p>
            <a:pPr marL="285750" indent="-285750" algn="just">
              <a:buFont typeface="Arial"/>
              <a:buChar char="•"/>
            </a:pPr>
            <a:endParaRPr lang="en-US" dirty="0">
              <a:latin typeface="+mj-lt"/>
              <a:ea typeface="+mn-lt"/>
              <a:cs typeface="+mn-lt"/>
            </a:endParaRPr>
          </a:p>
          <a:p>
            <a:pPr marL="285750" indent="-285750" algn="just">
              <a:buFont typeface="Arial"/>
              <a:buChar char="•"/>
            </a:pPr>
            <a:r>
              <a:rPr lang="en-US" dirty="0">
                <a:latin typeface="+mj-lt"/>
                <a:ea typeface="+mn-lt"/>
                <a:cs typeface="+mn-lt"/>
              </a:rPr>
              <a:t>It indicates areas where the population has an ability to pay for electricity and that are close to social and productive uses of energy, have potential for renewable energy, and have existing or planned infrastructure. </a:t>
            </a:r>
          </a:p>
          <a:p>
            <a:pPr marL="285750" indent="-285750" algn="just">
              <a:buFont typeface="Arial"/>
              <a:buChar char="•"/>
            </a:pPr>
            <a:endParaRPr lang="en-US" dirty="0">
              <a:latin typeface="+mj-lt"/>
              <a:ea typeface="+mn-lt"/>
              <a:cs typeface="+mn-lt"/>
            </a:endParaRPr>
          </a:p>
          <a:p>
            <a:pPr marL="285750" indent="-285750" algn="just">
              <a:buFont typeface="Arial"/>
              <a:buChar char="•"/>
            </a:pPr>
            <a:r>
              <a:rPr lang="en-US" dirty="0">
                <a:latin typeface="+mj-lt"/>
                <a:ea typeface="+mn-lt"/>
                <a:cs typeface="+mn-lt"/>
              </a:rPr>
              <a:t>Thus, the Energy Access Potential displays a score for how much current and potential demand and current and potential supply for electricity there is in the areas of interest</a:t>
            </a:r>
            <a:endParaRPr lang="en-US" dirty="0">
              <a:latin typeface="+mj-lt"/>
              <a:ea typeface="Open Sans"/>
              <a:cs typeface="Open Sans"/>
            </a:endParaRPr>
          </a:p>
        </p:txBody>
      </p:sp>
      <p:grpSp>
        <p:nvGrpSpPr>
          <p:cNvPr id="5" name="Group 4">
            <a:extLst>
              <a:ext uri="{FF2B5EF4-FFF2-40B4-BE49-F238E27FC236}">
                <a16:creationId xmlns:a16="http://schemas.microsoft.com/office/drawing/2014/main" id="{17E5A407-2DEA-7F1B-A11B-1A2632AC0F1E}"/>
              </a:ext>
            </a:extLst>
          </p:cNvPr>
          <p:cNvGrpSpPr/>
          <p:nvPr/>
        </p:nvGrpSpPr>
        <p:grpSpPr>
          <a:xfrm>
            <a:off x="6467707" y="1683834"/>
            <a:ext cx="5196469" cy="4360127"/>
            <a:chOff x="6574749" y="2206161"/>
            <a:chExt cx="4598269" cy="3725403"/>
          </a:xfrm>
        </p:grpSpPr>
        <p:pic>
          <p:nvPicPr>
            <p:cNvPr id="3" name="Picture 2" descr="A math equations on a white background&#10;&#10;Description automatically generated">
              <a:extLst>
                <a:ext uri="{FF2B5EF4-FFF2-40B4-BE49-F238E27FC236}">
                  <a16:creationId xmlns:a16="http://schemas.microsoft.com/office/drawing/2014/main" id="{6EE44CBA-4EEA-E59C-5AD0-900B558972CE}"/>
                </a:ext>
              </a:extLst>
            </p:cNvPr>
            <p:cNvPicPr>
              <a:picLocks noChangeAspect="1"/>
            </p:cNvPicPr>
            <p:nvPr/>
          </p:nvPicPr>
          <p:blipFill>
            <a:blip r:embed="rId3"/>
            <a:stretch>
              <a:fillRect/>
            </a:stretch>
          </p:blipFill>
          <p:spPr>
            <a:xfrm>
              <a:off x="6574749" y="2206161"/>
              <a:ext cx="4598269" cy="2040457"/>
            </a:xfrm>
            <a:prstGeom prst="rect">
              <a:avLst/>
            </a:prstGeom>
          </p:spPr>
        </p:pic>
        <p:pic>
          <p:nvPicPr>
            <p:cNvPr id="4" name="Picture 3" descr="A white background with black text&#10;&#10;Description automatically generated">
              <a:extLst>
                <a:ext uri="{FF2B5EF4-FFF2-40B4-BE49-F238E27FC236}">
                  <a16:creationId xmlns:a16="http://schemas.microsoft.com/office/drawing/2014/main" id="{5CBA5010-6091-898C-6720-8DBC6D0B0A24}"/>
                </a:ext>
              </a:extLst>
            </p:cNvPr>
            <p:cNvPicPr>
              <a:picLocks noChangeAspect="1"/>
            </p:cNvPicPr>
            <p:nvPr/>
          </p:nvPicPr>
          <p:blipFill>
            <a:blip r:embed="rId4"/>
            <a:stretch>
              <a:fillRect/>
            </a:stretch>
          </p:blipFill>
          <p:spPr>
            <a:xfrm>
              <a:off x="6584441" y="4170780"/>
              <a:ext cx="4557322" cy="1760784"/>
            </a:xfrm>
            <a:prstGeom prst="rect">
              <a:avLst/>
            </a:prstGeom>
          </p:spPr>
        </p:pic>
      </p:grpSp>
      <p:sp>
        <p:nvSpPr>
          <p:cNvPr id="2" name="Title 10">
            <a:extLst>
              <a:ext uri="{FF2B5EF4-FFF2-40B4-BE49-F238E27FC236}">
                <a16:creationId xmlns:a16="http://schemas.microsoft.com/office/drawing/2014/main" id="{DACC366B-67E7-A8B4-09B2-0B8A02D024CA}"/>
              </a:ext>
            </a:extLst>
          </p:cNvPr>
          <p:cNvSpPr txBox="1">
            <a:spLocks/>
          </p:cNvSpPr>
          <p:nvPr/>
        </p:nvSpPr>
        <p:spPr>
          <a:xfrm>
            <a:off x="256898" y="-27721"/>
            <a:ext cx="10715901" cy="942121"/>
          </a:xfrm>
          <a:prstGeom prst="rect">
            <a:avLst/>
          </a:prstGeom>
          <a:noFill/>
          <a:ln>
            <a:noFill/>
          </a:ln>
        </p:spPr>
        <p:txBody>
          <a:bodyPr spcFirstLastPara="1" vert="horz" wrap="square" lIns="91425" tIns="45700" rIns="91425" bIns="45700" rtlCol="0" anchor="b" anchorCtr="0">
            <a:noAutofit/>
          </a:bodyPr>
          <a:lstStyle>
            <a:defPPr marR="0" lvl="0" algn="l" rtl="0">
              <a:lnSpc>
                <a:spcPct val="100000"/>
              </a:lnSpc>
              <a:spcBef>
                <a:spcPts val="0"/>
              </a:spcBef>
              <a:spcAft>
                <a:spcPts val="0"/>
              </a:spcAft>
              <a:defRPr lang="en-US"/>
            </a:defPPr>
            <a:lvl1pPr marR="0" lvl="0" indent="0">
              <a:lnSpc>
                <a:spcPct val="90000"/>
              </a:lnSpc>
              <a:spcBef>
                <a:spcPts val="0"/>
              </a:spcBef>
              <a:spcAft>
                <a:spcPts val="0"/>
              </a:spcAft>
              <a:buClr>
                <a:schemeClr val="dk1"/>
              </a:buClr>
              <a:buSzPts val="4400"/>
              <a:buFont typeface="Calibri"/>
              <a:buNone/>
              <a:defRPr sz="2800" b="1" i="0" u="none" strike="noStrike" cap="none" baseline="0">
                <a:solidFill>
                  <a:srgbClr val="C00000"/>
                </a:solidFill>
                <a:latin typeface="Arial" panose="020B0604020202020204" pitchFamily="34" charset="0"/>
                <a:ea typeface="Helvetica Neue"/>
                <a:cs typeface="Arial" panose="020B0604020202020204" pitchFamily="34" charset="0"/>
              </a:defRPr>
            </a:lvl1pPr>
            <a:lvl2pPr marR="0" lv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9pPr>
          </a:lstStyle>
          <a:p>
            <a:r>
              <a:rPr lang="en-GB" dirty="0">
                <a:sym typeface="Bodoni SvtyTwo ITC TT-Book"/>
              </a:rPr>
              <a:t>2.4 </a:t>
            </a:r>
            <a:r>
              <a:rPr lang="en-US" dirty="0"/>
              <a:t>Multi-criteria Analysis for Spatial Energy Planning</a:t>
            </a:r>
            <a:endParaRPr lang="en-GB" dirty="0">
              <a:sym typeface="Bodoni SvtyTwo ITC TT-Book"/>
            </a:endParaRPr>
          </a:p>
        </p:txBody>
      </p:sp>
      <p:sp>
        <p:nvSpPr>
          <p:cNvPr id="10" name="Rectangle 9">
            <a:extLst>
              <a:ext uri="{FF2B5EF4-FFF2-40B4-BE49-F238E27FC236}">
                <a16:creationId xmlns:a16="http://schemas.microsoft.com/office/drawing/2014/main" id="{B063A8FD-389B-5912-3B5E-9A40461AF7CD}"/>
              </a:ext>
            </a:extLst>
          </p:cNvPr>
          <p:cNvSpPr/>
          <p:nvPr/>
        </p:nvSpPr>
        <p:spPr>
          <a:xfrm>
            <a:off x="9253296" y="6192403"/>
            <a:ext cx="2522699" cy="307777"/>
          </a:xfrm>
          <a:prstGeom prst="rect">
            <a:avLst/>
          </a:prstGeom>
        </p:spPr>
        <p:txBody>
          <a:bodyPr wrap="square" lIns="91440" tIns="45720" rIns="91440" bIns="45720" anchor="t">
            <a:spAutoFit/>
          </a:bodyPr>
          <a:lstStyle/>
          <a:p>
            <a:r>
              <a:rPr lang="en-US" sz="1400" i="1" dirty="0">
                <a:latin typeface="Open Sans "/>
              </a:rPr>
              <a:t>SOURCE: Mentis, et.al, 2019</a:t>
            </a:r>
            <a:r>
              <a:rPr lang="en-US" sz="1400" b="1" i="1" dirty="0">
                <a:latin typeface="Open Sans"/>
                <a:ea typeface="Open Sans"/>
                <a:cs typeface="Open Sans"/>
              </a:rPr>
              <a:t> </a:t>
            </a:r>
            <a:endParaRPr lang="en-GB" sz="1400" b="1" i="1" dirty="0">
              <a:latin typeface="Open Sans"/>
              <a:ea typeface="Open Sans"/>
              <a:cs typeface="Open Sans"/>
            </a:endParaRPr>
          </a:p>
        </p:txBody>
      </p:sp>
    </p:spTree>
    <p:extLst>
      <p:ext uri="{BB962C8B-B14F-4D97-AF65-F5344CB8AC3E}">
        <p14:creationId xmlns:p14="http://schemas.microsoft.com/office/powerpoint/2010/main" val="2467064506"/>
      </p:ext>
    </p:extLst>
  </p:cSld>
  <p:clrMapOvr>
    <a:masterClrMapping/>
  </p:clrMapOvr>
  <p:transition spd="slow">
    <p:push/>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Rectangle 6">
            <a:extLst>
              <a:ext uri="{FF2B5EF4-FFF2-40B4-BE49-F238E27FC236}">
                <a16:creationId xmlns:a16="http://schemas.microsoft.com/office/drawing/2014/main" id="{AD7656C7-16F5-385A-CEFE-89D725C85BDB}"/>
              </a:ext>
            </a:extLst>
          </p:cNvPr>
          <p:cNvSpPr/>
          <p:nvPr/>
        </p:nvSpPr>
        <p:spPr>
          <a:xfrm>
            <a:off x="256898" y="1469694"/>
            <a:ext cx="9045662" cy="400110"/>
          </a:xfrm>
          <a:prstGeom prst="rect">
            <a:avLst/>
          </a:prstGeom>
        </p:spPr>
        <p:txBody>
          <a:bodyPr wrap="square" lIns="91440" tIns="45720" rIns="91440" bIns="45720" anchor="t">
            <a:spAutoFit/>
          </a:bodyPr>
          <a:lstStyle/>
          <a:p>
            <a:pPr>
              <a:spcAft>
                <a:spcPts val="1200"/>
              </a:spcAft>
            </a:pPr>
            <a:r>
              <a:rPr lang="en-ZA" sz="2000" b="1" dirty="0">
                <a:latin typeface="+mj-lt"/>
                <a:ea typeface="Open Sans"/>
                <a:cs typeface="Open Sans"/>
              </a:rPr>
              <a:t>Multi-Criteria Analysis Framework: Need for Assistance Index</a:t>
            </a:r>
            <a:endParaRPr lang="en-ZA" sz="2000" b="1" dirty="0">
              <a:latin typeface="+mj-lt"/>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281FCDB5-3457-2236-DA7D-53B5169C1C4D}"/>
              </a:ext>
            </a:extLst>
          </p:cNvPr>
          <p:cNvSpPr txBox="1"/>
          <p:nvPr/>
        </p:nvSpPr>
        <p:spPr>
          <a:xfrm>
            <a:off x="256898" y="2221310"/>
            <a:ext cx="8753287" cy="3416320"/>
          </a:xfrm>
          <a:prstGeom prst="rect">
            <a:avLst/>
          </a:prstGeom>
          <a:noFill/>
        </p:spPr>
        <p:txBody>
          <a:bodyPr wrap="square" lIns="91440" tIns="45720" rIns="91440" bIns="45720" rtlCol="0" anchor="t">
            <a:spAutoFit/>
          </a:bodyPr>
          <a:lstStyle/>
          <a:p>
            <a:pPr marL="285750" indent="-285750" algn="just">
              <a:buFont typeface="Arial"/>
              <a:buChar char="•"/>
            </a:pPr>
            <a:r>
              <a:rPr lang="en-US" dirty="0">
                <a:latin typeface="+mj-lt"/>
                <a:ea typeface="+mn-lt"/>
                <a:cs typeface="+mn-lt"/>
              </a:rPr>
              <a:t>The Need for Assistance Index is a weighted sum of certain demand and supply data and is used to indicate areas where financial assistance may be needed more. </a:t>
            </a:r>
            <a:endParaRPr lang="en-US"/>
          </a:p>
          <a:p>
            <a:pPr marL="285750" indent="-285750" algn="just">
              <a:buFont typeface="Arial"/>
              <a:buChar char="•"/>
            </a:pPr>
            <a:endParaRPr lang="en-US" dirty="0">
              <a:latin typeface="+mj-lt"/>
              <a:ea typeface="+mn-lt"/>
              <a:cs typeface="+mn-lt"/>
            </a:endParaRPr>
          </a:p>
          <a:p>
            <a:pPr marL="285750" indent="-285750" algn="just">
              <a:buFont typeface="Arial"/>
              <a:buChar char="•"/>
            </a:pPr>
            <a:r>
              <a:rPr lang="en-US" dirty="0">
                <a:latin typeface="+mj-lt"/>
                <a:ea typeface="+mn-lt"/>
                <a:cs typeface="+mn-lt"/>
              </a:rPr>
              <a:t>For example, areas with the potential to develop economic activity (e.g., agribusinesses) and significant social loads—but with current low ability to pay—may require more financial support than areas where economic activities are already high, all else being equal.</a:t>
            </a:r>
          </a:p>
          <a:p>
            <a:pPr marL="285750" indent="-285750" algn="just">
              <a:buFont typeface="Arial"/>
              <a:buChar char="•"/>
            </a:pPr>
            <a:endParaRPr lang="en-US" dirty="0">
              <a:latin typeface="+mj-lt"/>
              <a:ea typeface="+mn-lt"/>
              <a:cs typeface="+mn-lt"/>
            </a:endParaRPr>
          </a:p>
          <a:p>
            <a:pPr marL="285750" indent="-285750" algn="just">
              <a:buFont typeface="Arial"/>
              <a:buChar char="•"/>
            </a:pPr>
            <a:r>
              <a:rPr lang="en-US" dirty="0">
                <a:latin typeface="+mj-lt"/>
                <a:ea typeface="+mn-lt"/>
                <a:cs typeface="+mn-lt"/>
              </a:rPr>
              <a:t>Assistance to finance renewable energy for agriculture would need to be integrated into a full package from the agriculture sector or organizations supporting the sector. </a:t>
            </a:r>
            <a:endParaRPr lang="en-US" dirty="0">
              <a:latin typeface="+mj-lt"/>
              <a:ea typeface="Open Sans"/>
              <a:cs typeface="Open Sans"/>
            </a:endParaRPr>
          </a:p>
        </p:txBody>
      </p:sp>
      <p:sp>
        <p:nvSpPr>
          <p:cNvPr id="2" name="Title 10">
            <a:extLst>
              <a:ext uri="{FF2B5EF4-FFF2-40B4-BE49-F238E27FC236}">
                <a16:creationId xmlns:a16="http://schemas.microsoft.com/office/drawing/2014/main" id="{5E477AAA-F55F-3179-C531-3A407A1E0BE3}"/>
              </a:ext>
            </a:extLst>
          </p:cNvPr>
          <p:cNvSpPr txBox="1">
            <a:spLocks/>
          </p:cNvSpPr>
          <p:nvPr/>
        </p:nvSpPr>
        <p:spPr>
          <a:xfrm>
            <a:off x="256898" y="-27721"/>
            <a:ext cx="10715901" cy="942121"/>
          </a:xfrm>
          <a:prstGeom prst="rect">
            <a:avLst/>
          </a:prstGeom>
          <a:noFill/>
          <a:ln>
            <a:noFill/>
          </a:ln>
        </p:spPr>
        <p:txBody>
          <a:bodyPr spcFirstLastPara="1" vert="horz" wrap="square" lIns="91425" tIns="45700" rIns="91425" bIns="45700" rtlCol="0" anchor="b" anchorCtr="0">
            <a:noAutofit/>
          </a:bodyPr>
          <a:lstStyle>
            <a:defPPr marR="0" lvl="0" algn="l" rtl="0">
              <a:lnSpc>
                <a:spcPct val="100000"/>
              </a:lnSpc>
              <a:spcBef>
                <a:spcPts val="0"/>
              </a:spcBef>
              <a:spcAft>
                <a:spcPts val="0"/>
              </a:spcAft>
              <a:defRPr lang="en-US"/>
            </a:defPPr>
            <a:lvl1pPr marR="0" lvl="0" indent="0">
              <a:lnSpc>
                <a:spcPct val="90000"/>
              </a:lnSpc>
              <a:spcBef>
                <a:spcPts val="0"/>
              </a:spcBef>
              <a:spcAft>
                <a:spcPts val="0"/>
              </a:spcAft>
              <a:buClr>
                <a:schemeClr val="dk1"/>
              </a:buClr>
              <a:buSzPts val="4400"/>
              <a:buFont typeface="Calibri"/>
              <a:buNone/>
              <a:defRPr sz="2800" b="1" i="0" u="none" strike="noStrike" cap="none" baseline="0">
                <a:solidFill>
                  <a:srgbClr val="C00000"/>
                </a:solidFill>
                <a:latin typeface="Arial" panose="020B0604020202020204" pitchFamily="34" charset="0"/>
                <a:ea typeface="Helvetica Neue"/>
                <a:cs typeface="Arial" panose="020B0604020202020204" pitchFamily="34" charset="0"/>
              </a:defRPr>
            </a:lvl1pPr>
            <a:lvl2pPr marR="0" lv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9pPr>
          </a:lstStyle>
          <a:p>
            <a:r>
              <a:rPr lang="en-GB" dirty="0">
                <a:sym typeface="Bodoni SvtyTwo ITC TT-Book"/>
              </a:rPr>
              <a:t>2.4 </a:t>
            </a:r>
            <a:r>
              <a:rPr lang="en-US" dirty="0"/>
              <a:t>Multi-criteria Analysis for Spatial Energy Planning</a:t>
            </a:r>
            <a:endParaRPr lang="en-GB" dirty="0">
              <a:sym typeface="Bodoni SvtyTwo ITC TT-Book"/>
            </a:endParaRPr>
          </a:p>
        </p:txBody>
      </p:sp>
    </p:spTree>
    <p:extLst>
      <p:ext uri="{BB962C8B-B14F-4D97-AF65-F5344CB8AC3E}">
        <p14:creationId xmlns:p14="http://schemas.microsoft.com/office/powerpoint/2010/main" val="2663263117"/>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31F5C90-1DCB-30BE-67C8-68DEA35FC2BC}"/>
              </a:ext>
            </a:extLst>
          </p:cNvPr>
          <p:cNvSpPr/>
          <p:nvPr/>
        </p:nvSpPr>
        <p:spPr>
          <a:xfrm>
            <a:off x="450575" y="1222975"/>
            <a:ext cx="6217920" cy="400110"/>
          </a:xfrm>
          <a:prstGeom prst="rect">
            <a:avLst/>
          </a:prstGeom>
        </p:spPr>
        <p:txBody>
          <a:bodyPr wrap="square" lIns="91440" tIns="45720" rIns="91440" bIns="45720" anchor="t">
            <a:spAutoFit/>
          </a:bodyPr>
          <a:lstStyle/>
          <a:p>
            <a:pPr>
              <a:spcAft>
                <a:spcPts val="1200"/>
              </a:spcAft>
            </a:pPr>
            <a:r>
              <a:rPr lang="en-ZA" sz="2000" b="1" dirty="0">
                <a:latin typeface="+mj-lt"/>
                <a:ea typeface="Open Sans" panose="020B0606030504020204" pitchFamily="34" charset="0"/>
                <a:cs typeface="Open Sans" panose="020B0606030504020204" pitchFamily="34" charset="0"/>
              </a:rPr>
              <a:t>Energy Access Explorer</a:t>
            </a:r>
          </a:p>
        </p:txBody>
      </p:sp>
      <p:sp>
        <p:nvSpPr>
          <p:cNvPr id="3" name="TextBox 2">
            <a:extLst>
              <a:ext uri="{FF2B5EF4-FFF2-40B4-BE49-F238E27FC236}">
                <a16:creationId xmlns:a16="http://schemas.microsoft.com/office/drawing/2014/main" id="{D0E153B5-11D6-E3CF-10F8-C9D33DC9F1E7}"/>
              </a:ext>
            </a:extLst>
          </p:cNvPr>
          <p:cNvSpPr txBox="1"/>
          <p:nvPr/>
        </p:nvSpPr>
        <p:spPr>
          <a:xfrm>
            <a:off x="450575" y="1734314"/>
            <a:ext cx="4518990" cy="4708981"/>
          </a:xfrm>
          <a:prstGeom prst="rect">
            <a:avLst/>
          </a:prstGeom>
          <a:noFill/>
        </p:spPr>
        <p:txBody>
          <a:bodyPr wrap="square" lIns="91440" tIns="45720" rIns="91440" bIns="45720" rtlCol="0" anchor="t">
            <a:spAutoFit/>
          </a:bodyPr>
          <a:lstStyle/>
          <a:p>
            <a:r>
              <a:rPr lang="en-US" sz="2000" dirty="0">
                <a:latin typeface="+mj-lt"/>
                <a:ea typeface="Open Sans"/>
                <a:cs typeface="Open Sans"/>
              </a:rPr>
              <a:t>Energy Access Explorer (EAE) is an </a:t>
            </a:r>
            <a:r>
              <a:rPr lang="en-US" sz="2000" b="1" dirty="0">
                <a:latin typeface="+mj-lt"/>
                <a:ea typeface="Open Sans"/>
                <a:cs typeface="Open Sans"/>
              </a:rPr>
              <a:t>online, open-source, interactive, geospatial platform</a:t>
            </a:r>
            <a:r>
              <a:rPr lang="en-US" sz="2000" dirty="0">
                <a:latin typeface="+mj-lt"/>
                <a:ea typeface="Open Sans"/>
                <a:cs typeface="Open Sans"/>
              </a:rPr>
              <a:t> that enables clean energy entrepreneurs, energy planners, donors, and development-oriented institutions to </a:t>
            </a:r>
            <a:r>
              <a:rPr lang="en-US" sz="2000" b="1" dirty="0">
                <a:latin typeface="+mj-lt"/>
                <a:ea typeface="Open Sans"/>
                <a:cs typeface="Open Sans"/>
              </a:rPr>
              <a:t>identify high priority</a:t>
            </a:r>
            <a:r>
              <a:rPr lang="en-US" sz="2000" dirty="0">
                <a:latin typeface="+mj-lt"/>
                <a:ea typeface="Open Sans"/>
                <a:cs typeface="Open Sans"/>
              </a:rPr>
              <a:t> areas where energy access can be expanded. </a:t>
            </a:r>
            <a:endParaRPr lang="en-US">
              <a:ea typeface="Open Sans"/>
              <a:cs typeface="Open Sans"/>
            </a:endParaRPr>
          </a:p>
          <a:p>
            <a:endParaRPr lang="en-US" sz="2000" dirty="0">
              <a:latin typeface="+mj-lt"/>
              <a:ea typeface="Open Sans"/>
              <a:cs typeface="Open Sans"/>
            </a:endParaRPr>
          </a:p>
          <a:p>
            <a:r>
              <a:rPr lang="en-US" sz="2000" dirty="0">
                <a:latin typeface="+mj-lt"/>
                <a:ea typeface="Open Sans"/>
                <a:cs typeface="Open Sans"/>
              </a:rPr>
              <a:t>Using spatial data to link energy supply with growing or unmet demand is essential to gaining a better picture of energy access and expanding energy services to those who need it the most.</a:t>
            </a:r>
            <a:endParaRPr lang="en-US">
              <a:ea typeface="Open Sans"/>
              <a:cs typeface="Open Sans"/>
            </a:endParaRPr>
          </a:p>
        </p:txBody>
      </p:sp>
      <p:sp>
        <p:nvSpPr>
          <p:cNvPr id="10" name="Title 10">
            <a:extLst>
              <a:ext uri="{FF2B5EF4-FFF2-40B4-BE49-F238E27FC236}">
                <a16:creationId xmlns:a16="http://schemas.microsoft.com/office/drawing/2014/main" id="{14C40BFA-9CDC-971A-33D7-60A217D07F85}"/>
              </a:ext>
            </a:extLst>
          </p:cNvPr>
          <p:cNvSpPr txBox="1">
            <a:spLocks/>
          </p:cNvSpPr>
          <p:nvPr/>
        </p:nvSpPr>
        <p:spPr>
          <a:xfrm>
            <a:off x="256897" y="337458"/>
            <a:ext cx="11064245" cy="638950"/>
          </a:xfrm>
          <a:prstGeom prst="rect">
            <a:avLst/>
          </a:prstGeom>
          <a:noFill/>
          <a:ln>
            <a:noFill/>
          </a:ln>
        </p:spPr>
        <p:txBody>
          <a:bodyPr spcFirstLastPara="1" vert="horz" wrap="square" lIns="91425" tIns="45700" rIns="91425" bIns="45700" rtlCol="0" anchor="b" anchorCtr="0">
            <a:noAutofit/>
          </a:bodyPr>
          <a:lstStyle>
            <a:defPPr marR="0" lvl="0" algn="l" rtl="0">
              <a:lnSpc>
                <a:spcPct val="100000"/>
              </a:lnSpc>
              <a:spcBef>
                <a:spcPts val="0"/>
              </a:spcBef>
              <a:spcAft>
                <a:spcPts val="0"/>
              </a:spcAft>
              <a:defRPr lang="en-US"/>
            </a:defPPr>
            <a:lvl1pPr marR="0" lvl="0" indent="0">
              <a:lnSpc>
                <a:spcPct val="90000"/>
              </a:lnSpc>
              <a:spcBef>
                <a:spcPts val="0"/>
              </a:spcBef>
              <a:spcAft>
                <a:spcPts val="0"/>
              </a:spcAft>
              <a:buClr>
                <a:schemeClr val="dk1"/>
              </a:buClr>
              <a:buSzPts val="4400"/>
              <a:buFont typeface="Calibri"/>
              <a:buNone/>
              <a:defRPr sz="2800" b="1" i="0" u="none" strike="noStrike" cap="none" baseline="0">
                <a:solidFill>
                  <a:srgbClr val="C00000"/>
                </a:solidFill>
                <a:latin typeface="Arial" panose="020B0604020202020204" pitchFamily="34" charset="0"/>
                <a:ea typeface="Helvetica Neue"/>
                <a:cs typeface="Arial" panose="020B0604020202020204" pitchFamily="34" charset="0"/>
              </a:defRPr>
            </a:lvl1pPr>
            <a:lvl2pPr marR="0" lv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9pPr>
          </a:lstStyle>
          <a:p>
            <a:r>
              <a:rPr lang="en-GB" dirty="0">
                <a:sym typeface="Bodoni SvtyTwo ITC TT-Book"/>
              </a:rPr>
              <a:t>2.1 </a:t>
            </a:r>
            <a:r>
              <a:rPr lang="en-US" dirty="0">
                <a:sym typeface="Bodoni SvtyTwo ITC TT-Book"/>
              </a:rPr>
              <a:t>Introduction to Energy Access Explorer</a:t>
            </a:r>
            <a:endParaRPr lang="en-GB" dirty="0">
              <a:sym typeface="Bodoni SvtyTwo ITC TT-Book"/>
            </a:endParaRPr>
          </a:p>
        </p:txBody>
      </p:sp>
      <p:pic>
        <p:nvPicPr>
          <p:cNvPr id="5" name="Picture 4">
            <a:extLst>
              <a:ext uri="{FF2B5EF4-FFF2-40B4-BE49-F238E27FC236}">
                <a16:creationId xmlns:a16="http://schemas.microsoft.com/office/drawing/2014/main" id="{BA92C686-74D9-AE28-5819-FDE3C1ECCE47}"/>
              </a:ext>
            </a:extLst>
          </p:cNvPr>
          <p:cNvPicPr>
            <a:picLocks noChangeAspect="1"/>
          </p:cNvPicPr>
          <p:nvPr/>
        </p:nvPicPr>
        <p:blipFill>
          <a:blip r:embed="rId3"/>
          <a:stretch>
            <a:fillRect/>
          </a:stretch>
        </p:blipFill>
        <p:spPr>
          <a:xfrm>
            <a:off x="4969565" y="2268219"/>
            <a:ext cx="6869507" cy="3324811"/>
          </a:xfrm>
          <a:prstGeom prst="rect">
            <a:avLst/>
          </a:prstGeom>
        </p:spPr>
      </p:pic>
    </p:spTree>
    <p:extLst>
      <p:ext uri="{BB962C8B-B14F-4D97-AF65-F5344CB8AC3E}">
        <p14:creationId xmlns:p14="http://schemas.microsoft.com/office/powerpoint/2010/main" val="678541368"/>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30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5" name="TextBox 14">
            <a:extLst>
              <a:ext uri="{FF2B5EF4-FFF2-40B4-BE49-F238E27FC236}">
                <a16:creationId xmlns:a16="http://schemas.microsoft.com/office/drawing/2014/main" id="{3CCE9380-BC84-4979-D36F-C697FAB2DD68}"/>
              </a:ext>
            </a:extLst>
          </p:cNvPr>
          <p:cNvSpPr txBox="1"/>
          <p:nvPr/>
        </p:nvSpPr>
        <p:spPr>
          <a:xfrm>
            <a:off x="256898" y="1711960"/>
            <a:ext cx="5296407" cy="3471720"/>
          </a:xfrm>
          <a:prstGeom prst="rect">
            <a:avLst/>
          </a:prstGeom>
          <a:noFill/>
        </p:spPr>
        <p:txBody>
          <a:bodyPr wrap="square" rtlCol="0">
            <a:spAutoFit/>
          </a:bodyPr>
          <a:lstStyle/>
          <a:p>
            <a:pPr marL="285750" indent="-285750">
              <a:lnSpc>
                <a:spcPct val="110000"/>
              </a:lnSpc>
              <a:spcAft>
                <a:spcPts val="169"/>
              </a:spcAft>
              <a:buFont typeface="Arial" panose="020B0604020202020204" pitchFamily="34" charset="0"/>
              <a:buChar char="•"/>
            </a:pPr>
            <a:r>
              <a:rPr lang="en-US" dirty="0">
                <a:latin typeface="+mj-lt"/>
                <a:ea typeface="Open Sans" panose="020B0606030504020204" pitchFamily="34" charset="0"/>
                <a:cs typeface="Open Sans" panose="020B0606030504020204" pitchFamily="34" charset="0"/>
              </a:rPr>
              <a:t>Examples of Energy Access Explorer’s high-resolution, multi-criteria prioritization analysis.</a:t>
            </a:r>
          </a:p>
          <a:p>
            <a:pPr marL="285750" indent="-285750">
              <a:lnSpc>
                <a:spcPct val="110000"/>
              </a:lnSpc>
              <a:spcAft>
                <a:spcPts val="169"/>
              </a:spcAft>
              <a:buFont typeface="Arial" panose="020B0604020202020204" pitchFamily="34" charset="0"/>
              <a:buChar char="•"/>
            </a:pPr>
            <a:r>
              <a:rPr lang="en-US" dirty="0">
                <a:latin typeface="+mj-lt"/>
                <a:ea typeface="Open Sans" panose="020B0606030504020204" pitchFamily="34" charset="0"/>
                <a:cs typeface="Open Sans" panose="020B0606030504020204" pitchFamily="34" charset="0"/>
              </a:rPr>
              <a:t>This analysis identifies priority areas which are close to health care and education facilities, far from the power network and where solar potential is significant. This is a sample analysis.</a:t>
            </a:r>
          </a:p>
          <a:p>
            <a:pPr marL="285750" indent="-285750">
              <a:lnSpc>
                <a:spcPct val="110000"/>
              </a:lnSpc>
              <a:spcAft>
                <a:spcPts val="169"/>
              </a:spcAft>
              <a:buFont typeface="Arial" panose="020B0604020202020204" pitchFamily="34" charset="0"/>
              <a:buChar char="•"/>
            </a:pPr>
            <a:r>
              <a:rPr lang="en-US" dirty="0">
                <a:latin typeface="+mj-lt"/>
                <a:ea typeface="Open Sans" panose="020B0606030504020204" pitchFamily="34" charset="0"/>
                <a:cs typeface="Open Sans" panose="020B0606030504020204" pitchFamily="34" charset="0"/>
              </a:rPr>
              <a:t>Users can combine more than 25 geospatial datasets and generate custom prioritization analysis, maps and reports based on their criteria and perspectives. </a:t>
            </a:r>
          </a:p>
        </p:txBody>
      </p:sp>
      <p:sp>
        <p:nvSpPr>
          <p:cNvPr id="16" name="Rectangle 15">
            <a:extLst>
              <a:ext uri="{FF2B5EF4-FFF2-40B4-BE49-F238E27FC236}">
                <a16:creationId xmlns:a16="http://schemas.microsoft.com/office/drawing/2014/main" id="{431F5C90-1DCB-30BE-67C8-68DEA35FC2BC}"/>
              </a:ext>
            </a:extLst>
          </p:cNvPr>
          <p:cNvSpPr/>
          <p:nvPr/>
        </p:nvSpPr>
        <p:spPr>
          <a:xfrm>
            <a:off x="256898" y="1129103"/>
            <a:ext cx="6217920" cy="400110"/>
          </a:xfrm>
          <a:prstGeom prst="rect">
            <a:avLst/>
          </a:prstGeom>
        </p:spPr>
        <p:txBody>
          <a:bodyPr wrap="square" lIns="91440" tIns="45720" rIns="91440" bIns="45720" anchor="t">
            <a:spAutoFit/>
          </a:bodyPr>
          <a:lstStyle/>
          <a:p>
            <a:pPr>
              <a:spcAft>
                <a:spcPts val="1200"/>
              </a:spcAft>
            </a:pPr>
            <a:r>
              <a:rPr lang="en-ZA" sz="2000" b="1" dirty="0">
                <a:latin typeface="+mj-lt"/>
                <a:ea typeface="Open Sans" panose="020B0606030504020204" pitchFamily="34" charset="0"/>
                <a:cs typeface="Open Sans" panose="020B0606030504020204" pitchFamily="34" charset="0"/>
              </a:rPr>
              <a:t>Multi-Criteria Analysis</a:t>
            </a:r>
          </a:p>
        </p:txBody>
      </p:sp>
      <p:pic>
        <p:nvPicPr>
          <p:cNvPr id="8" name="Picture 7">
            <a:extLst>
              <a:ext uri="{FF2B5EF4-FFF2-40B4-BE49-F238E27FC236}">
                <a16:creationId xmlns:a16="http://schemas.microsoft.com/office/drawing/2014/main" id="{F4DDDD83-656C-0C41-FCA3-0AF5CD1C4693}"/>
              </a:ext>
            </a:extLst>
          </p:cNvPr>
          <p:cNvPicPr>
            <a:picLocks noChangeAspect="1"/>
          </p:cNvPicPr>
          <p:nvPr/>
        </p:nvPicPr>
        <p:blipFill>
          <a:blip r:embed="rId3"/>
          <a:stretch>
            <a:fillRect/>
          </a:stretch>
        </p:blipFill>
        <p:spPr>
          <a:xfrm>
            <a:off x="5798634" y="939280"/>
            <a:ext cx="6027740" cy="5437869"/>
          </a:xfrm>
          <a:prstGeom prst="rect">
            <a:avLst/>
          </a:prstGeom>
        </p:spPr>
      </p:pic>
      <p:sp>
        <p:nvSpPr>
          <p:cNvPr id="3" name="Title 10">
            <a:extLst>
              <a:ext uri="{FF2B5EF4-FFF2-40B4-BE49-F238E27FC236}">
                <a16:creationId xmlns:a16="http://schemas.microsoft.com/office/drawing/2014/main" id="{84700431-B98F-8F0A-EA5D-59DE5776311D}"/>
              </a:ext>
            </a:extLst>
          </p:cNvPr>
          <p:cNvSpPr txBox="1">
            <a:spLocks/>
          </p:cNvSpPr>
          <p:nvPr/>
        </p:nvSpPr>
        <p:spPr>
          <a:xfrm>
            <a:off x="256898" y="-27721"/>
            <a:ext cx="10715901" cy="774853"/>
          </a:xfrm>
          <a:prstGeom prst="rect">
            <a:avLst/>
          </a:prstGeom>
          <a:noFill/>
          <a:ln>
            <a:noFill/>
          </a:ln>
        </p:spPr>
        <p:txBody>
          <a:bodyPr spcFirstLastPara="1" vert="horz" wrap="square" lIns="91425" tIns="45700" rIns="91425" bIns="45700" rtlCol="0" anchor="b" anchorCtr="0">
            <a:noAutofit/>
          </a:bodyPr>
          <a:lstStyle>
            <a:defPPr marR="0" lvl="0" algn="l" rtl="0">
              <a:lnSpc>
                <a:spcPct val="100000"/>
              </a:lnSpc>
              <a:spcBef>
                <a:spcPts val="0"/>
              </a:spcBef>
              <a:spcAft>
                <a:spcPts val="0"/>
              </a:spcAft>
              <a:defRPr lang="en-US"/>
            </a:defPPr>
            <a:lvl1pPr marR="0" lvl="0" indent="0">
              <a:lnSpc>
                <a:spcPct val="90000"/>
              </a:lnSpc>
              <a:spcBef>
                <a:spcPts val="0"/>
              </a:spcBef>
              <a:spcAft>
                <a:spcPts val="0"/>
              </a:spcAft>
              <a:buClr>
                <a:schemeClr val="dk1"/>
              </a:buClr>
              <a:buSzPts val="4400"/>
              <a:buFont typeface="Calibri"/>
              <a:buNone/>
              <a:defRPr sz="2800" b="1" i="0" u="none" strike="noStrike" cap="none" baseline="0">
                <a:solidFill>
                  <a:srgbClr val="C00000"/>
                </a:solidFill>
                <a:latin typeface="Arial" panose="020B0604020202020204" pitchFamily="34" charset="0"/>
                <a:ea typeface="Helvetica Neue"/>
                <a:cs typeface="Arial" panose="020B0604020202020204" pitchFamily="34" charset="0"/>
              </a:defRPr>
            </a:lvl1pPr>
            <a:lvl2pPr marR="0" lv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9pPr>
          </a:lstStyle>
          <a:p>
            <a:r>
              <a:rPr lang="en-GB" dirty="0">
                <a:sym typeface="Bodoni SvtyTwo ITC TT-Book"/>
              </a:rPr>
              <a:t>2.4 </a:t>
            </a:r>
            <a:r>
              <a:rPr lang="en-US" dirty="0"/>
              <a:t>Multi-criteria Analysis for Spatial Energy Planning</a:t>
            </a:r>
            <a:endParaRPr lang="en-GB" dirty="0">
              <a:sym typeface="Bodoni SvtyTwo ITC TT-Book"/>
            </a:endParaRPr>
          </a:p>
        </p:txBody>
      </p:sp>
    </p:spTree>
    <p:extLst>
      <p:ext uri="{BB962C8B-B14F-4D97-AF65-F5344CB8AC3E}">
        <p14:creationId xmlns:p14="http://schemas.microsoft.com/office/powerpoint/2010/main" val="2145943518"/>
      </p:ext>
    </p:extLst>
  </p:cSld>
  <p:clrMapOvr>
    <a:masterClrMapping/>
  </p:clrMapOvr>
  <p:transition spd="slow">
    <p:push/>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0B6073-81D0-4CC8-0291-485F28B16CF7}"/>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4B9A44E1-4D86-4061-5DAA-A76D264B34BB}"/>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Slide Number Placeholder 5">
            <a:extLst>
              <a:ext uri="{FF2B5EF4-FFF2-40B4-BE49-F238E27FC236}">
                <a16:creationId xmlns:a16="http://schemas.microsoft.com/office/drawing/2014/main" id="{1037D08C-5773-12B6-D55D-7BD1F6C61165}"/>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31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1" name="Title 10">
            <a:extLst>
              <a:ext uri="{FF2B5EF4-FFF2-40B4-BE49-F238E27FC236}">
                <a16:creationId xmlns:a16="http://schemas.microsoft.com/office/drawing/2014/main" id="{711A6164-F1D4-5FDD-41B3-BA86042A26A0}"/>
              </a:ext>
            </a:extLst>
          </p:cNvPr>
          <p:cNvSpPr txBox="1">
            <a:spLocks/>
          </p:cNvSpPr>
          <p:nvPr/>
        </p:nvSpPr>
        <p:spPr>
          <a:xfrm>
            <a:off x="894080" y="-7924"/>
            <a:ext cx="7651304" cy="1369074"/>
          </a:xfrm>
          <a:prstGeom prst="rect">
            <a:avLst/>
          </a:prstGeom>
          <a:noFill/>
          <a:ln>
            <a:noFill/>
          </a:ln>
        </p:spPr>
        <p:txBody>
          <a:bodyPr spcFirstLastPara="1" vert="horz" wrap="square" lIns="91425" tIns="45700" rIns="91425" bIns="45700" rtlCol="0" anchor="b" anchorCtr="0">
            <a:noAutofit/>
          </a:bodyPr>
          <a:lstStyle>
            <a:defPPr marR="0" lvl="0" algn="l" rtl="0">
              <a:lnSpc>
                <a:spcPct val="100000"/>
              </a:lnSpc>
              <a:spcBef>
                <a:spcPts val="0"/>
              </a:spcBef>
              <a:spcAft>
                <a:spcPts val="0"/>
              </a:spcAft>
              <a:defRPr lang="en-US"/>
            </a:defPPr>
            <a:lvl1pPr marR="0" lvl="0" indent="0">
              <a:lnSpc>
                <a:spcPct val="90000"/>
              </a:lnSpc>
              <a:spcBef>
                <a:spcPts val="0"/>
              </a:spcBef>
              <a:spcAft>
                <a:spcPts val="0"/>
              </a:spcAft>
              <a:buClr>
                <a:schemeClr val="dk1"/>
              </a:buClr>
              <a:buSzPts val="4400"/>
              <a:buFont typeface="Calibri"/>
              <a:buNone/>
              <a:defRPr sz="2800" b="1" i="0" u="none" strike="noStrike" cap="none" baseline="0">
                <a:solidFill>
                  <a:srgbClr val="C00000"/>
                </a:solidFill>
                <a:latin typeface="Arial" panose="020B0604020202020204" pitchFamily="34" charset="0"/>
                <a:ea typeface="Helvetica Neue"/>
                <a:cs typeface="Arial" panose="020B0604020202020204" pitchFamily="34" charset="0"/>
              </a:defRPr>
            </a:lvl1pPr>
            <a:lvl2pPr marR="0" lv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9pPr>
          </a:lstStyle>
          <a:p>
            <a:r>
              <a:rPr lang="en-GB" dirty="0">
                <a:latin typeface="Arial"/>
                <a:cs typeface="Arial"/>
              </a:rPr>
              <a:t>Lecture 2.4 References</a:t>
            </a:r>
          </a:p>
        </p:txBody>
      </p:sp>
      <p:sp>
        <p:nvSpPr>
          <p:cNvPr id="2" name="TextBox 1">
            <a:extLst>
              <a:ext uri="{FF2B5EF4-FFF2-40B4-BE49-F238E27FC236}">
                <a16:creationId xmlns:a16="http://schemas.microsoft.com/office/drawing/2014/main" id="{40E2B8A0-A622-8E35-C997-28C2C26029B0}"/>
              </a:ext>
            </a:extLst>
          </p:cNvPr>
          <p:cNvSpPr txBox="1"/>
          <p:nvPr/>
        </p:nvSpPr>
        <p:spPr>
          <a:xfrm>
            <a:off x="894080" y="1576391"/>
            <a:ext cx="10028915"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highlight>
                  <a:srgbClr val="FFFFFF"/>
                </a:highlight>
                <a:ea typeface="+mn-lt"/>
                <a:cs typeface="+mn-lt"/>
              </a:rPr>
              <a:t>Dean, Marco. (2022). A Practical Guide to Multi-Criteria Analysis. Technical Report, DOI : 10.13140/RG.2.2.15007.02722. </a:t>
            </a:r>
            <a:r>
              <a:rPr lang="en-US" sz="1600" dirty="0">
                <a:highlight>
                  <a:srgbClr val="FFFFFF"/>
                </a:highlight>
                <a:ea typeface="+mn-lt"/>
                <a:cs typeface="+mn-lt"/>
                <a:hlinkClick r:id="rId2"/>
              </a:rPr>
              <a:t>https://www.researchgate.net/publication/358131153_A_Practical_Guide_to_Multi-Criteria_Analysis</a:t>
            </a:r>
            <a:r>
              <a:rPr lang="en-US" sz="1600" dirty="0">
                <a:highlight>
                  <a:srgbClr val="FFFFFF"/>
                </a:highlight>
                <a:ea typeface="+mn-lt"/>
                <a:cs typeface="+mn-lt"/>
              </a:rPr>
              <a:t> </a:t>
            </a:r>
          </a:p>
          <a:p>
            <a:endParaRPr lang="en-US" sz="1600" dirty="0">
              <a:highlight>
                <a:srgbClr val="FFFFFF"/>
              </a:highlight>
              <a:latin typeface="+mj-lt"/>
              <a:cs typeface="Arial"/>
            </a:endParaRPr>
          </a:p>
          <a:p>
            <a:r>
              <a:rPr lang="en-US" sz="1600" dirty="0">
                <a:highlight>
                  <a:srgbClr val="FFFFFF"/>
                </a:highlight>
                <a:ea typeface="+mn-lt"/>
                <a:cs typeface="+mn-lt"/>
              </a:rPr>
              <a:t>Mendoza, G and Macoun, P. (1999) Guidelines for Applying Multi-Criteria Analysis to the Assessment of Criteria and Indicators; Center for International Foresty Research (CIFOR): Bogor, Indonesia. </a:t>
            </a:r>
            <a:r>
              <a:rPr lang="en-US" sz="1600" dirty="0">
                <a:highlight>
                  <a:srgbClr val="FFFFFF"/>
                </a:highlight>
                <a:ea typeface="+mn-lt"/>
                <a:cs typeface="+mn-lt"/>
                <a:hlinkClick r:id="rId3"/>
              </a:rPr>
              <a:t>https://www.cifor-icraf.org/knowledge/publication/769/</a:t>
            </a:r>
            <a:r>
              <a:rPr lang="en-US" sz="1600" dirty="0">
                <a:highlight>
                  <a:srgbClr val="FFFFFF"/>
                </a:highlight>
                <a:ea typeface="+mn-lt"/>
                <a:cs typeface="+mn-lt"/>
              </a:rPr>
              <a:t> </a:t>
            </a:r>
            <a:endParaRPr lang="en-US" sz="1600" dirty="0">
              <a:cs typeface="Arial"/>
            </a:endParaRPr>
          </a:p>
          <a:p>
            <a:endParaRPr lang="en-US" sz="1600" dirty="0">
              <a:highlight>
                <a:srgbClr val="FFFFFF"/>
              </a:highlight>
              <a:latin typeface="+mj-lt"/>
              <a:cs typeface="Arial"/>
            </a:endParaRPr>
          </a:p>
          <a:p>
            <a:r>
              <a:rPr lang="en-US" sz="1600" dirty="0">
                <a:highlight>
                  <a:srgbClr val="FFFFFF"/>
                </a:highlight>
                <a:latin typeface="+mj-lt"/>
                <a:cs typeface="Arial"/>
              </a:rPr>
              <a:t>Mentis, D., L. </a:t>
            </a:r>
            <a:r>
              <a:rPr lang="en-US" sz="1600" dirty="0" err="1">
                <a:highlight>
                  <a:srgbClr val="FFFFFF"/>
                </a:highlight>
                <a:latin typeface="+mj-lt"/>
                <a:cs typeface="Arial"/>
              </a:rPr>
              <a:t>Odarno</a:t>
            </a:r>
            <a:r>
              <a:rPr lang="en-US" sz="1600" dirty="0">
                <a:highlight>
                  <a:srgbClr val="FFFFFF"/>
                </a:highlight>
                <a:latin typeface="+mj-lt"/>
                <a:cs typeface="Arial"/>
              </a:rPr>
              <a:t>, D. Wood, F. </a:t>
            </a:r>
            <a:r>
              <a:rPr lang="en-US" sz="1600" dirty="0" err="1">
                <a:highlight>
                  <a:srgbClr val="FFFFFF"/>
                </a:highlight>
                <a:latin typeface="+mj-lt"/>
                <a:cs typeface="Arial"/>
              </a:rPr>
              <a:t>Jendle</a:t>
            </a:r>
            <a:r>
              <a:rPr lang="en-US" sz="1600" dirty="0">
                <a:highlight>
                  <a:srgbClr val="FFFFFF"/>
                </a:highlight>
                <a:latin typeface="+mj-lt"/>
                <a:cs typeface="Arial"/>
              </a:rPr>
              <a:t>, E. Mazur, A. </a:t>
            </a:r>
            <a:r>
              <a:rPr lang="en-US" sz="1600" dirty="0" err="1">
                <a:highlight>
                  <a:srgbClr val="FFFFFF"/>
                </a:highlight>
                <a:latin typeface="+mj-lt"/>
                <a:cs typeface="Arial"/>
              </a:rPr>
              <a:t>Qehaja</a:t>
            </a:r>
            <a:r>
              <a:rPr lang="en-US" sz="1600" dirty="0">
                <a:highlight>
                  <a:srgbClr val="FFFFFF"/>
                </a:highlight>
                <a:latin typeface="+mj-lt"/>
                <a:cs typeface="Arial"/>
              </a:rPr>
              <a:t>, and F. Gassert. 2019. “Energy Access Explorer: Data and Methods.” Technical Note. Washington, DC: World Resources Institute. Available online at: </a:t>
            </a:r>
            <a:r>
              <a:rPr lang="en-US" sz="1600" dirty="0">
                <a:highlight>
                  <a:srgbClr val="FFFFFF"/>
                </a:highlight>
                <a:latin typeface="+mj-lt"/>
                <a:cs typeface="Arial"/>
                <a:hlinkClick r:id="rId4"/>
              </a:rPr>
              <a:t>www.wri.org/publication/energy-access-explorer</a:t>
            </a:r>
            <a:r>
              <a:rPr lang="en-US" sz="1600" dirty="0">
                <a:highlight>
                  <a:srgbClr val="FFFFFF"/>
                </a:highlight>
                <a:latin typeface="+mj-lt"/>
                <a:cs typeface="Arial"/>
              </a:rPr>
              <a:t>.</a:t>
            </a:r>
            <a:endParaRPr lang="en-US" dirty="0"/>
          </a:p>
          <a:p>
            <a:endParaRPr lang="en-GB" sz="1600" dirty="0">
              <a:latin typeface="+mj-lt"/>
              <a:cs typeface="Calibri"/>
            </a:endParaRPr>
          </a:p>
        </p:txBody>
      </p:sp>
    </p:spTree>
    <p:extLst>
      <p:ext uri="{BB962C8B-B14F-4D97-AF65-F5344CB8AC3E}">
        <p14:creationId xmlns:p14="http://schemas.microsoft.com/office/powerpoint/2010/main" val="975464548"/>
      </p:ext>
    </p:extLst>
  </p:cSld>
  <p:clrMapOvr>
    <a:masterClrMapping/>
  </p:clrMapOvr>
  <p:transition spd="slow">
    <p:push/>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41D3A-296D-75FB-88E4-B253A9E88EE1}"/>
              </a:ext>
            </a:extLst>
          </p:cNvPr>
          <p:cNvSpPr>
            <a:spLocks noGrp="1"/>
          </p:cNvSpPr>
          <p:nvPr>
            <p:ph type="ctrTitle"/>
          </p:nvPr>
        </p:nvSpPr>
        <p:spPr>
          <a:xfrm>
            <a:off x="1" y="811371"/>
            <a:ext cx="9607824" cy="2387600"/>
          </a:xfrm>
        </p:spPr>
        <p:txBody>
          <a:bodyPr/>
          <a:lstStyle/>
          <a:p>
            <a:r>
              <a:rPr lang="en-US" dirty="0"/>
              <a:t>Thank you</a:t>
            </a:r>
          </a:p>
        </p:txBody>
      </p:sp>
      <p:sp>
        <p:nvSpPr>
          <p:cNvPr id="3" name="Subtitle 2">
            <a:extLst>
              <a:ext uri="{FF2B5EF4-FFF2-40B4-BE49-F238E27FC236}">
                <a16:creationId xmlns:a16="http://schemas.microsoft.com/office/drawing/2014/main" id="{D9EE0581-B869-C9AC-032A-CE5562E6774F}"/>
              </a:ext>
            </a:extLst>
          </p:cNvPr>
          <p:cNvSpPr>
            <a:spLocks noGrp="1"/>
          </p:cNvSpPr>
          <p:nvPr>
            <p:ph type="subTitle" idx="1"/>
          </p:nvPr>
        </p:nvSpPr>
        <p:spPr>
          <a:xfrm>
            <a:off x="0" y="3198971"/>
            <a:ext cx="9607826" cy="1952105"/>
          </a:xfrm>
        </p:spPr>
        <p:txBody>
          <a:bodyPr/>
          <a:lstStyle/>
          <a:p>
            <a:r>
              <a:rPr lang="en-US" dirty="0" err="1"/>
              <a:t>www.climatecompatiblegrowth.com</a:t>
            </a:r>
            <a:endParaRPr lang="en-US" dirty="0"/>
          </a:p>
        </p:txBody>
      </p:sp>
      <p:sp>
        <p:nvSpPr>
          <p:cNvPr id="4" name="Google Shape;130;p4">
            <a:extLst>
              <a:ext uri="{FF2B5EF4-FFF2-40B4-BE49-F238E27FC236}">
                <a16:creationId xmlns:a16="http://schemas.microsoft.com/office/drawing/2014/main" id="{49F2405F-B3F7-809D-3B34-7B64C756CBE3}"/>
              </a:ext>
            </a:extLst>
          </p:cNvPr>
          <p:cNvSpPr txBox="1"/>
          <p:nvPr/>
        </p:nvSpPr>
        <p:spPr>
          <a:xfrm>
            <a:off x="1571796" y="5944606"/>
            <a:ext cx="6464231" cy="461624"/>
          </a:xfrm>
          <a:prstGeom prst="rect">
            <a:avLst/>
          </a:prstGeom>
          <a:noFill/>
          <a:ln>
            <a:noFill/>
          </a:ln>
        </p:spPr>
        <p:txBody>
          <a:bodyPr spcFirstLastPara="1" wrap="square" lIns="91425" tIns="45700" rIns="91425" bIns="45700" anchor="t" anchorCtr="0">
            <a:spAutoFit/>
          </a:bodyPr>
          <a:lstStyle/>
          <a:p>
            <a:pPr algn="ctr">
              <a:buClr>
                <a:srgbClr val="000000"/>
              </a:buClr>
              <a:defRPr/>
            </a:pPr>
            <a:r>
              <a:rPr kumimoji="0" lang="en-US" sz="800" b="0" i="0" u="none" strike="noStrike" kern="0" cap="none" spc="0" normalizeH="0" baseline="0" noProof="0" dirty="0">
                <a:ln>
                  <a:noFill/>
                </a:ln>
                <a:solidFill>
                  <a:srgbClr val="FFFFFF"/>
                </a:solidFill>
                <a:effectLst/>
                <a:uLnTx/>
                <a:uFillTx/>
                <a:latin typeface="Open Sans"/>
                <a:ea typeface="Open Sans"/>
                <a:cs typeface="Open Sans"/>
                <a:sym typeface="Open Sans"/>
              </a:rPr>
              <a:t>Woldeamanuel, A. A., Khalid, A., Anand, S., Sahar, T., Saklani, A., Sinclair-Lecaros, S., Mentis, D., Ronoh, D., &amp; Stockman, J., </a:t>
            </a:r>
            <a:r>
              <a:rPr lang="en-US" sz="800" kern="0" dirty="0">
                <a:solidFill>
                  <a:srgbClr val="FFFFFF"/>
                </a:solidFill>
                <a:latin typeface="Open Sans"/>
                <a:ea typeface="Open Sans"/>
                <a:cs typeface="Open Sans"/>
                <a:sym typeface="Open Sans"/>
              </a:rPr>
              <a:t>2026</a:t>
            </a:r>
            <a:r>
              <a:rPr kumimoji="0" lang="en-US" sz="800" b="0" i="0" u="none" strike="noStrike" kern="0" cap="none" spc="0" normalizeH="0" baseline="0" noProof="0" dirty="0">
                <a:ln>
                  <a:noFill/>
                </a:ln>
                <a:solidFill>
                  <a:srgbClr val="FFFFFF"/>
                </a:solidFill>
                <a:effectLst/>
                <a:uLnTx/>
                <a:uFillTx/>
                <a:latin typeface="Open Sans"/>
                <a:ea typeface="Open Sans"/>
                <a:cs typeface="Open Sans"/>
                <a:sym typeface="Open Sans"/>
              </a:rPr>
              <a:t>.</a:t>
            </a:r>
            <a:br>
              <a:rPr kumimoji="0" lang="en-US" sz="800" b="0" i="0" u="none" strike="noStrike" kern="0" cap="none" spc="0" normalizeH="0" baseline="0" noProof="0" dirty="0">
                <a:ln>
                  <a:noFill/>
                </a:ln>
                <a:solidFill>
                  <a:srgbClr val="FFFFFF"/>
                </a:solidFill>
                <a:effectLst/>
                <a:uLnTx/>
                <a:uFillTx/>
                <a:latin typeface="Open Sans"/>
                <a:ea typeface="Open Sans"/>
                <a:cs typeface="Open Sans"/>
                <a:sym typeface="Open Sans"/>
              </a:rPr>
            </a:br>
            <a:r>
              <a:rPr kumimoji="0" lang="en-US" sz="800" b="0" i="0" u="none" strike="noStrike" kern="0" cap="none" spc="0" normalizeH="0" baseline="0" noProof="0" dirty="0">
                <a:ln>
                  <a:noFill/>
                </a:ln>
                <a:solidFill>
                  <a:srgbClr val="FFFFFF"/>
                </a:solidFill>
                <a:effectLst/>
                <a:uLnTx/>
                <a:uFillTx/>
                <a:latin typeface="Open Sans"/>
                <a:ea typeface="Open Sans"/>
                <a:cs typeface="Open Sans"/>
                <a:sym typeface="Open Sans"/>
              </a:rPr>
              <a:t>Lecture </a:t>
            </a:r>
            <a:r>
              <a:rPr lang="en-US" sz="800" kern="0" dirty="0">
                <a:solidFill>
                  <a:srgbClr val="FFFFFF"/>
                </a:solidFill>
                <a:latin typeface="Open Sans"/>
                <a:ea typeface="Open Sans"/>
                <a:cs typeface="Open Sans"/>
                <a:sym typeface="Open Sans"/>
              </a:rPr>
              <a:t>2</a:t>
            </a:r>
            <a:r>
              <a:rPr kumimoji="0" lang="en-US" sz="800" b="0" i="0" u="none" strike="noStrike" kern="0" cap="none" spc="0" normalizeH="0" baseline="0" noProof="0" dirty="0">
                <a:ln>
                  <a:noFill/>
                </a:ln>
                <a:solidFill>
                  <a:srgbClr val="FFFFFF"/>
                </a:solidFill>
                <a:effectLst/>
                <a:uLnTx/>
                <a:uFillTx/>
                <a:latin typeface="Open Sans"/>
                <a:ea typeface="Open Sans"/>
                <a:cs typeface="Open Sans"/>
                <a:sym typeface="Open Sans"/>
              </a:rPr>
              <a:t>: </a:t>
            </a:r>
            <a:r>
              <a:rPr lang="en-US" sz="800" kern="0" dirty="0">
                <a:solidFill>
                  <a:srgbClr val="FFFFFF"/>
                </a:solidFill>
                <a:latin typeface="Open Sans"/>
                <a:ea typeface="Open Sans"/>
                <a:cs typeface="Open Sans"/>
                <a:sym typeface="Open Sans"/>
              </a:rPr>
              <a:t>Introduction to Energy</a:t>
            </a:r>
            <a:r>
              <a:rPr kumimoji="0" lang="en-US" sz="800" b="0" i="0" u="none" strike="noStrike" kern="0" cap="none" spc="0" normalizeH="0" baseline="0" noProof="0" dirty="0">
                <a:ln>
                  <a:noFill/>
                </a:ln>
                <a:solidFill>
                  <a:srgbClr val="FFFFFF"/>
                </a:solidFill>
                <a:effectLst/>
                <a:uLnTx/>
                <a:uFillTx/>
                <a:latin typeface="Open Sans"/>
                <a:ea typeface="Open Sans"/>
                <a:cs typeface="Open Sans"/>
                <a:sym typeface="Open Sans"/>
              </a:rPr>
              <a:t> Access Explorer. Release Version </a:t>
            </a:r>
            <a:r>
              <a:rPr lang="en-US" sz="800" kern="0" dirty="0">
                <a:solidFill>
                  <a:srgbClr val="FFFFFF"/>
                </a:solidFill>
                <a:latin typeface="Open Sans"/>
                <a:ea typeface="Open Sans"/>
                <a:cs typeface="Open Sans"/>
                <a:sym typeface="Open Sans"/>
              </a:rPr>
              <a:t>3.0</a:t>
            </a:r>
            <a:br>
              <a:rPr kumimoji="0" lang="en-US" sz="800" b="0" i="0" u="none" strike="noStrike" kern="0" cap="none" spc="0" normalizeH="0" baseline="0" noProof="0" dirty="0">
                <a:ln>
                  <a:noFill/>
                </a:ln>
                <a:solidFill>
                  <a:srgbClr val="FFFFFF"/>
                </a:solidFill>
                <a:effectLst/>
                <a:uLnTx/>
                <a:uFillTx/>
                <a:latin typeface="Open Sans"/>
                <a:ea typeface="Open Sans"/>
                <a:cs typeface="Open Sans"/>
                <a:sym typeface="Open Sans"/>
              </a:rPr>
            </a:br>
            <a:r>
              <a:rPr kumimoji="0" lang="en-US" sz="800" b="0" i="0" u="none" strike="noStrike" kern="0" cap="none" spc="0" normalizeH="0" baseline="0" noProof="0" dirty="0">
                <a:ln>
                  <a:noFill/>
                </a:ln>
                <a:solidFill>
                  <a:srgbClr val="FFFFFF"/>
                </a:solidFill>
                <a:effectLst/>
                <a:uLnTx/>
                <a:uFillTx/>
                <a:latin typeface="Open Sans"/>
                <a:ea typeface="Open Sans"/>
                <a:cs typeface="Open Sans"/>
                <a:sym typeface="Open Sans"/>
              </a:rPr>
              <a:t> [online presentation]. Climate Compatible Growth </a:t>
            </a:r>
            <a:r>
              <a:rPr kumimoji="0" lang="en-US" sz="800" b="0" i="0" u="none" strike="noStrike" kern="0" cap="none" spc="0" normalizeH="0" baseline="0" noProof="0" dirty="0" err="1">
                <a:ln>
                  <a:noFill/>
                </a:ln>
                <a:solidFill>
                  <a:srgbClr val="FFFFFF"/>
                </a:solidFill>
                <a:effectLst/>
                <a:uLnTx/>
                <a:uFillTx/>
                <a:latin typeface="Open Sans"/>
                <a:ea typeface="Open Sans"/>
                <a:cs typeface="Open Sans"/>
                <a:sym typeface="Open Sans"/>
              </a:rPr>
              <a:t>Programme</a:t>
            </a:r>
            <a:r>
              <a:rPr kumimoji="0" lang="en-US" sz="800" b="0" i="0" u="none" strike="noStrike" kern="0" cap="none" spc="0" normalizeH="0" baseline="0" noProof="0" dirty="0">
                <a:ln>
                  <a:noFill/>
                </a:ln>
                <a:solidFill>
                  <a:srgbClr val="FFFFFF"/>
                </a:solidFill>
                <a:effectLst/>
                <a:uLnTx/>
                <a:uFillTx/>
                <a:latin typeface="Open Sans"/>
                <a:ea typeface="Open Sans"/>
                <a:cs typeface="Open Sans"/>
                <a:sym typeface="Open Sans"/>
              </a:rPr>
              <a:t>, World Resource Institute</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Google Shape;131;p4">
            <a:extLst>
              <a:ext uri="{FF2B5EF4-FFF2-40B4-BE49-F238E27FC236}">
                <a16:creationId xmlns:a16="http://schemas.microsoft.com/office/drawing/2014/main" id="{8D2895F3-258F-E275-C652-84DAB93D1770}"/>
              </a:ext>
            </a:extLst>
          </p:cNvPr>
          <p:cNvSpPr txBox="1"/>
          <p:nvPr/>
        </p:nvSpPr>
        <p:spPr>
          <a:xfrm>
            <a:off x="3299082" y="4138370"/>
            <a:ext cx="3009660" cy="36933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1" i="1" u="none" strike="noStrike" kern="0" cap="none" spc="0" normalizeH="0" baseline="0" noProof="0" dirty="0">
                <a:ln>
                  <a:noFill/>
                </a:ln>
                <a:solidFill>
                  <a:srgbClr val="FFFFFF"/>
                </a:solidFill>
                <a:effectLst/>
                <a:uLnTx/>
                <a:uFillTx/>
                <a:latin typeface="Open Sans"/>
                <a:ea typeface="Open Sans"/>
                <a:cs typeface="Open Sans"/>
                <a:sym typeface="Open Sans"/>
              </a:rPr>
              <a:t>Supported by and in collaboration with </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1" i="1" u="none" strike="noStrike" kern="0" cap="none" spc="0" normalizeH="0" baseline="0" noProof="0" dirty="0">
                <a:ln>
                  <a:noFill/>
                </a:ln>
                <a:solidFill>
                  <a:srgbClr val="FFFFFF"/>
                </a:solidFill>
                <a:effectLst/>
                <a:uLnTx/>
                <a:uFillTx/>
                <a:latin typeface="Open Sans"/>
                <a:ea typeface="Open Sans"/>
                <a:cs typeface="Open Sans"/>
                <a:sym typeface="Open Sans"/>
              </a:rPr>
              <a:t>World Resources Institute</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6" name="Google Shape;134;p4">
            <a:extLst>
              <a:ext uri="{FF2B5EF4-FFF2-40B4-BE49-F238E27FC236}">
                <a16:creationId xmlns:a16="http://schemas.microsoft.com/office/drawing/2014/main" id="{D87E279F-986C-BB92-61B4-40CF71267235}"/>
              </a:ext>
            </a:extLst>
          </p:cNvPr>
          <p:cNvSpPr txBox="1"/>
          <p:nvPr/>
        </p:nvSpPr>
        <p:spPr>
          <a:xfrm>
            <a:off x="1800808" y="5581726"/>
            <a:ext cx="6055568" cy="33851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FFFFFF"/>
                </a:solidFill>
                <a:effectLst/>
                <a:uLnTx/>
                <a:uFillTx/>
                <a:latin typeface="Open Sans"/>
                <a:ea typeface="Open Sans"/>
                <a:cs typeface="Open Sans"/>
                <a:sym typeface="Open Sans"/>
              </a:rPr>
              <a:t>Consolidated by Alemayehu Agizew Woldeamanuel, Abdul Khalid, Shikha Anand, Tarannum Sahar, Akansha Saklani, Santiago Sinclair-Lecaros, Dimitris Mentis, Douglas Ronoh and Jake Stockman from the World Resources Institute</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7" name="Google Shape;135;p4">
            <a:extLst>
              <a:ext uri="{FF2B5EF4-FFF2-40B4-BE49-F238E27FC236}">
                <a16:creationId xmlns:a16="http://schemas.microsoft.com/office/drawing/2014/main" id="{CFD41455-6A03-C878-0D57-746450EC93F8}"/>
              </a:ext>
            </a:extLst>
          </p:cNvPr>
          <p:cNvPicPr preferRelativeResize="0"/>
          <p:nvPr/>
        </p:nvPicPr>
        <p:blipFill rotWithShape="1">
          <a:blip r:embed="rId2">
            <a:alphaModFix/>
          </a:blip>
          <a:srcRect/>
          <a:stretch/>
        </p:blipFill>
        <p:spPr>
          <a:xfrm>
            <a:off x="3960485" y="4716457"/>
            <a:ext cx="1686852" cy="584775"/>
          </a:xfrm>
          <a:prstGeom prst="rect">
            <a:avLst/>
          </a:prstGeom>
          <a:noFill/>
          <a:ln>
            <a:noFill/>
          </a:ln>
        </p:spPr>
      </p:pic>
    </p:spTree>
    <p:extLst>
      <p:ext uri="{BB962C8B-B14F-4D97-AF65-F5344CB8AC3E}">
        <p14:creationId xmlns:p14="http://schemas.microsoft.com/office/powerpoint/2010/main" val="169286684"/>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3CCE9380-BC84-4979-D36F-C697FAB2DD68}"/>
              </a:ext>
            </a:extLst>
          </p:cNvPr>
          <p:cNvSpPr txBox="1"/>
          <p:nvPr/>
        </p:nvSpPr>
        <p:spPr>
          <a:xfrm>
            <a:off x="218152" y="1546352"/>
            <a:ext cx="3850050" cy="4770537"/>
          </a:xfrm>
          <a:prstGeom prst="rect">
            <a:avLst/>
          </a:prstGeom>
          <a:noFill/>
        </p:spPr>
        <p:txBody>
          <a:bodyPr wrap="square" lIns="91440" tIns="45720" rIns="91440" bIns="45720" rtlCol="0" anchor="t">
            <a:spAutoFit/>
          </a:bodyPr>
          <a:lstStyle/>
          <a:p>
            <a:pPr marL="285750" indent="-285750">
              <a:buClr>
                <a:srgbClr val="000000"/>
              </a:buClr>
              <a:buFont typeface="Arial" panose="020B0604020202020204" pitchFamily="34" charset="0"/>
              <a:buChar char="•"/>
              <a:defRPr/>
            </a:pPr>
            <a:r>
              <a:rPr lang="en-US" sz="1600" kern="0" dirty="0">
                <a:latin typeface="Arial"/>
                <a:ea typeface="Calibri Light"/>
                <a:cs typeface="Arial"/>
              </a:rPr>
              <a:t>High resolution  Priority Areas for Energy Interventions: </a:t>
            </a:r>
            <a:r>
              <a:rPr kumimoji="0" lang="en-US" sz="1600" b="0" i="0" u="none" strike="noStrike" kern="0" cap="none" spc="0" normalizeH="0" baseline="0" noProof="0" dirty="0">
                <a:ln>
                  <a:noFill/>
                </a:ln>
                <a:effectLst/>
                <a:uLnTx/>
                <a:uFillTx/>
                <a:latin typeface="+mj-lt"/>
                <a:ea typeface="+mn-lt"/>
                <a:cs typeface="Arial"/>
                <a:sym typeface="Arial"/>
              </a:rPr>
              <a:t>Energy Access Explorer identifies</a:t>
            </a:r>
            <a:r>
              <a:rPr lang="en-US" sz="1600" kern="0" dirty="0">
                <a:latin typeface="+mj-lt"/>
                <a:ea typeface="+mn-lt"/>
                <a:cs typeface="Arial"/>
                <a:sym typeface="Arial"/>
              </a:rPr>
              <a:t> and prioritizes</a:t>
            </a:r>
            <a:r>
              <a:rPr kumimoji="0" lang="en-US" sz="1600" b="0" i="0" u="none" strike="noStrike" kern="0" cap="none" spc="0" normalizeH="0" baseline="0" noProof="0" dirty="0">
                <a:ln>
                  <a:noFill/>
                </a:ln>
                <a:effectLst/>
                <a:uLnTx/>
                <a:uFillTx/>
                <a:latin typeface="+mj-lt"/>
                <a:ea typeface="+mn-lt"/>
                <a:cs typeface="Arial"/>
                <a:sym typeface="Arial"/>
              </a:rPr>
              <a:t> areas where </a:t>
            </a:r>
            <a:r>
              <a:rPr lang="en-US" sz="1600" kern="0" dirty="0">
                <a:latin typeface="+mj-lt"/>
                <a:ea typeface="+mn-lt"/>
                <a:cs typeface="Arial"/>
                <a:sym typeface="Arial"/>
              </a:rPr>
              <a:t>energy</a:t>
            </a:r>
            <a:r>
              <a:rPr kumimoji="0" lang="en-US" sz="1600" b="0" i="0" u="none" strike="noStrike" kern="0" cap="none" spc="0" normalizeH="0" baseline="0" noProof="0" dirty="0">
                <a:ln>
                  <a:noFill/>
                </a:ln>
                <a:effectLst/>
                <a:uLnTx/>
                <a:uFillTx/>
                <a:latin typeface="+mj-lt"/>
                <a:ea typeface="+mn-lt"/>
                <a:cs typeface="Arial"/>
                <a:sym typeface="Arial"/>
              </a:rPr>
              <a:t> and socio-economic development can be linked to meet the needs of underserved or unserved communities</a:t>
            </a:r>
            <a:r>
              <a:rPr kumimoji="0" lang="en-US" sz="1600" b="0" i="0" u="none" strike="noStrike" kern="0" cap="none" spc="0" normalizeH="0" baseline="0" noProof="0" dirty="0">
                <a:ln>
                  <a:noFill/>
                </a:ln>
                <a:effectLst/>
                <a:uLnTx/>
                <a:uFillTx/>
                <a:latin typeface="+mj-lt"/>
                <a:ea typeface="Open Sans"/>
                <a:cs typeface="Open Sans"/>
                <a:sym typeface="Arial"/>
              </a:rPr>
              <a:t>. </a:t>
            </a:r>
            <a:endParaRPr lang="en-US" dirty="0"/>
          </a:p>
          <a:p>
            <a:pPr marL="285750" marR="0" lvl="0" indent="-285750" algn="l" defTabSz="914400">
              <a:lnSpc>
                <a:spcPct val="100000"/>
              </a:lnSpc>
              <a:spcBef>
                <a:spcPts val="0"/>
              </a:spcBef>
              <a:spcAft>
                <a:spcPts val="0"/>
              </a:spcAft>
              <a:buClr>
                <a:srgbClr val="000000"/>
              </a:buClr>
              <a:buSzTx/>
              <a:buFont typeface="Arial" panose="020B0604020202020204" pitchFamily="34" charset="0"/>
              <a:buChar char="•"/>
              <a:tabLst/>
              <a:defRPr/>
            </a:pPr>
            <a:endParaRPr lang="en-US" sz="1600" b="0" i="0" u="none" strike="noStrike" kern="0" cap="none" spc="0" normalizeH="0" baseline="0" noProof="0" dirty="0">
              <a:ln>
                <a:noFill/>
              </a:ln>
              <a:effectLst/>
              <a:uLnTx/>
              <a:uFillTx/>
              <a:latin typeface="+mj-lt"/>
              <a:ea typeface="Open Sans"/>
              <a:cs typeface="Open Sans"/>
            </a:endParaRPr>
          </a:p>
          <a:p>
            <a:pPr marL="285750" indent="-285750">
              <a:buClr>
                <a:srgbClr val="000000"/>
              </a:buClr>
              <a:buFont typeface="Arial" panose="020B0604020202020204" pitchFamily="34" charset="0"/>
              <a:buChar char="•"/>
              <a:defRPr/>
            </a:pPr>
            <a:r>
              <a:rPr lang="en-US" sz="1600" kern="0" dirty="0">
                <a:latin typeface="+mj-lt"/>
                <a:ea typeface="Open Sans"/>
                <a:cs typeface="Arial"/>
              </a:rPr>
              <a:t>EAE functions also as a Dynamic Information System / Spatial Data Infrastructure that facilitates effective Data Management and Data Governance</a:t>
            </a:r>
            <a:endParaRPr lang="en-US" dirty="0"/>
          </a:p>
          <a:p>
            <a:pPr marL="285750" indent="-285750">
              <a:buClr>
                <a:srgbClr val="000000"/>
              </a:buClr>
              <a:buFont typeface="Arial" panose="020B0604020202020204" pitchFamily="34" charset="0"/>
              <a:buChar char="•"/>
              <a:defRPr/>
            </a:pPr>
            <a:endParaRPr lang="en-US" sz="1600" kern="0" dirty="0">
              <a:latin typeface="+mj-lt"/>
              <a:ea typeface="Open Sans"/>
              <a:cs typeface="Open Sans"/>
            </a:endParaRPr>
          </a:p>
          <a:p>
            <a:pPr marL="285750" indent="-285750">
              <a:buClr>
                <a:srgbClr val="000000"/>
              </a:buClr>
              <a:buFont typeface="Arial" panose="020B0604020202020204" pitchFamily="34" charset="0"/>
              <a:buChar char="•"/>
              <a:defRPr/>
            </a:pPr>
            <a:r>
              <a:rPr lang="en-US" sz="1600" kern="0" dirty="0">
                <a:latin typeface="+mj-lt"/>
                <a:ea typeface="Open Sans"/>
                <a:cs typeface="Open Sans"/>
                <a:sym typeface="Arial"/>
              </a:rPr>
              <a:t>EAE complements</a:t>
            </a:r>
            <a:r>
              <a:rPr kumimoji="0" lang="en-US" sz="1600" b="0" i="0" u="none" strike="noStrike" kern="0" cap="none" spc="0" normalizeH="0" baseline="0" noProof="0" dirty="0">
                <a:ln>
                  <a:noFill/>
                </a:ln>
                <a:effectLst/>
                <a:uLnTx/>
                <a:uFillTx/>
                <a:latin typeface="+mj-lt"/>
                <a:ea typeface="Open Sans"/>
                <a:cs typeface="Open Sans"/>
                <a:sym typeface="Arial"/>
              </a:rPr>
              <a:t> cost optimization planning tools that energy planners already use, providing a bottom-up representation of energy affordability and demand. </a:t>
            </a:r>
            <a:endParaRPr lang="en-US" sz="1600" b="0" i="0" u="none" strike="noStrike" kern="0" cap="none" spc="0" normalizeH="0" baseline="0" noProof="0" dirty="0">
              <a:ln>
                <a:noFill/>
              </a:ln>
              <a:effectLst/>
              <a:uLnTx/>
              <a:uFillTx/>
              <a:latin typeface="+mj-lt"/>
              <a:ea typeface="Open Sans"/>
              <a:cs typeface="Open Sans"/>
            </a:endParaRPr>
          </a:p>
        </p:txBody>
      </p:sp>
      <p:sp>
        <p:nvSpPr>
          <p:cNvPr id="16" name="Rectangle 15">
            <a:extLst>
              <a:ext uri="{FF2B5EF4-FFF2-40B4-BE49-F238E27FC236}">
                <a16:creationId xmlns:a16="http://schemas.microsoft.com/office/drawing/2014/main" id="{431F5C90-1DCB-30BE-67C8-68DEA35FC2BC}"/>
              </a:ext>
            </a:extLst>
          </p:cNvPr>
          <p:cNvSpPr/>
          <p:nvPr/>
        </p:nvSpPr>
        <p:spPr>
          <a:xfrm>
            <a:off x="256897" y="994661"/>
            <a:ext cx="6217920" cy="400110"/>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1200"/>
              </a:spcAft>
              <a:buClr>
                <a:srgbClr val="000000"/>
              </a:buClr>
              <a:buSzTx/>
              <a:buFont typeface="Arial"/>
              <a:buNone/>
              <a:tabLst/>
              <a:defRPr/>
            </a:pPr>
            <a:r>
              <a:rPr kumimoji="0" lang="en-ZA" sz="2000" b="1" i="0" u="none" strike="noStrike" kern="0" cap="none" spc="0" normalizeH="0" baseline="0" noProof="0" dirty="0">
                <a:ln>
                  <a:noFill/>
                </a:ln>
                <a:effectLst/>
                <a:uLnTx/>
                <a:uFillTx/>
                <a:latin typeface="+mj-lt"/>
                <a:ea typeface="Open Sans" panose="020B0606030504020204" pitchFamily="34" charset="0"/>
                <a:cs typeface="Open Sans" panose="020B0606030504020204" pitchFamily="34" charset="0"/>
                <a:sym typeface="Arial"/>
              </a:rPr>
              <a:t>Key Aspects of Energy Access Explorer</a:t>
            </a:r>
          </a:p>
        </p:txBody>
      </p:sp>
      <p:pic>
        <p:nvPicPr>
          <p:cNvPr id="3" name="Picture 2" descr="A map of the country&#10;&#10;Description automatically generated">
            <a:extLst>
              <a:ext uri="{FF2B5EF4-FFF2-40B4-BE49-F238E27FC236}">
                <a16:creationId xmlns:a16="http://schemas.microsoft.com/office/drawing/2014/main" id="{8F606675-1B32-36A3-A42A-0AF0822280A8}"/>
              </a:ext>
            </a:extLst>
          </p:cNvPr>
          <p:cNvPicPr>
            <a:picLocks noChangeAspect="1"/>
          </p:cNvPicPr>
          <p:nvPr/>
        </p:nvPicPr>
        <p:blipFill>
          <a:blip r:embed="rId3"/>
          <a:stretch>
            <a:fillRect/>
          </a:stretch>
        </p:blipFill>
        <p:spPr>
          <a:xfrm>
            <a:off x="4008714" y="1831466"/>
            <a:ext cx="7715584" cy="3785633"/>
          </a:xfrm>
          <a:prstGeom prst="rect">
            <a:avLst/>
          </a:prstGeom>
        </p:spPr>
      </p:pic>
      <p:sp>
        <p:nvSpPr>
          <p:cNvPr id="5" name="Title 10">
            <a:extLst>
              <a:ext uri="{FF2B5EF4-FFF2-40B4-BE49-F238E27FC236}">
                <a16:creationId xmlns:a16="http://schemas.microsoft.com/office/drawing/2014/main" id="{9F67B3C4-279E-9367-3732-483F79B0ED00}"/>
              </a:ext>
            </a:extLst>
          </p:cNvPr>
          <p:cNvSpPr txBox="1">
            <a:spLocks/>
          </p:cNvSpPr>
          <p:nvPr/>
        </p:nvSpPr>
        <p:spPr>
          <a:xfrm>
            <a:off x="256897" y="337458"/>
            <a:ext cx="11064245" cy="638950"/>
          </a:xfrm>
          <a:prstGeom prst="rect">
            <a:avLst/>
          </a:prstGeom>
          <a:noFill/>
          <a:ln>
            <a:noFill/>
          </a:ln>
        </p:spPr>
        <p:txBody>
          <a:bodyPr spcFirstLastPara="1" vert="horz" wrap="square" lIns="91425" tIns="45700" rIns="91425" bIns="45700" rtlCol="0" anchor="b" anchorCtr="0">
            <a:noAutofit/>
          </a:bodyPr>
          <a:lstStyle>
            <a:defPPr marR="0" lvl="0" algn="l" rtl="0">
              <a:lnSpc>
                <a:spcPct val="100000"/>
              </a:lnSpc>
              <a:spcBef>
                <a:spcPts val="0"/>
              </a:spcBef>
              <a:spcAft>
                <a:spcPts val="0"/>
              </a:spcAft>
              <a:defRPr lang="en-US"/>
            </a:defPPr>
            <a:lvl1pPr marR="0" lvl="0" indent="0">
              <a:lnSpc>
                <a:spcPct val="90000"/>
              </a:lnSpc>
              <a:spcBef>
                <a:spcPts val="0"/>
              </a:spcBef>
              <a:spcAft>
                <a:spcPts val="0"/>
              </a:spcAft>
              <a:buClr>
                <a:schemeClr val="dk1"/>
              </a:buClr>
              <a:buSzPts val="4400"/>
              <a:buFont typeface="Calibri"/>
              <a:buNone/>
              <a:defRPr sz="2800" b="1" i="0" u="none" strike="noStrike" cap="none" baseline="0">
                <a:solidFill>
                  <a:srgbClr val="C00000"/>
                </a:solidFill>
                <a:latin typeface="Arial" panose="020B0604020202020204" pitchFamily="34" charset="0"/>
                <a:ea typeface="Helvetica Neue"/>
                <a:cs typeface="Arial" panose="020B0604020202020204" pitchFamily="34" charset="0"/>
              </a:defRPr>
            </a:lvl1pPr>
            <a:lvl2pPr marR="0" lv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9pPr>
          </a:lstStyle>
          <a:p>
            <a:r>
              <a:rPr lang="en-GB" dirty="0">
                <a:sym typeface="Bodoni SvtyTwo ITC TT-Book"/>
              </a:rPr>
              <a:t>2.1 </a:t>
            </a:r>
            <a:r>
              <a:rPr lang="en-US" dirty="0">
                <a:sym typeface="Bodoni SvtyTwo ITC TT-Book"/>
              </a:rPr>
              <a:t>Introduction to Energy Access Explorer</a:t>
            </a:r>
            <a:endParaRPr lang="en-GB" dirty="0">
              <a:sym typeface="Bodoni SvtyTwo ITC TT-Book"/>
            </a:endParaRPr>
          </a:p>
        </p:txBody>
      </p:sp>
      <p:pic>
        <p:nvPicPr>
          <p:cNvPr id="4" name="Picture 3" descr="A screenshot of a map&#10;&#10;AI-generated content may be incorrect.">
            <a:extLst>
              <a:ext uri="{FF2B5EF4-FFF2-40B4-BE49-F238E27FC236}">
                <a16:creationId xmlns:a16="http://schemas.microsoft.com/office/drawing/2014/main" id="{8BD4E46A-77CC-505D-3E87-F5E7F091B9A7}"/>
              </a:ext>
            </a:extLst>
          </p:cNvPr>
          <p:cNvPicPr>
            <a:picLocks noChangeAspect="1"/>
          </p:cNvPicPr>
          <p:nvPr/>
        </p:nvPicPr>
        <p:blipFill>
          <a:blip r:embed="rId4"/>
          <a:stretch>
            <a:fillRect/>
          </a:stretch>
        </p:blipFill>
        <p:spPr>
          <a:xfrm>
            <a:off x="4076550" y="1907054"/>
            <a:ext cx="7711808" cy="3723263"/>
          </a:xfrm>
          <a:prstGeom prst="rect">
            <a:avLst/>
          </a:prstGeom>
        </p:spPr>
      </p:pic>
    </p:spTree>
    <p:extLst>
      <p:ext uri="{BB962C8B-B14F-4D97-AF65-F5344CB8AC3E}">
        <p14:creationId xmlns:p14="http://schemas.microsoft.com/office/powerpoint/2010/main" val="1688170661"/>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5" name="TextBox 14">
            <a:extLst>
              <a:ext uri="{FF2B5EF4-FFF2-40B4-BE49-F238E27FC236}">
                <a16:creationId xmlns:a16="http://schemas.microsoft.com/office/drawing/2014/main" id="{3CCE9380-BC84-4979-D36F-C697FAB2DD68}"/>
              </a:ext>
            </a:extLst>
          </p:cNvPr>
          <p:cNvSpPr txBox="1"/>
          <p:nvPr/>
        </p:nvSpPr>
        <p:spPr>
          <a:xfrm>
            <a:off x="432632" y="1486250"/>
            <a:ext cx="6422560" cy="4801314"/>
          </a:xfrm>
          <a:prstGeom prst="rect">
            <a:avLst/>
          </a:prstGeom>
          <a:noFill/>
        </p:spPr>
        <p:txBody>
          <a:bodyPr wrap="square" lIns="91440" tIns="45720" rIns="91440" bIns="45720" rtlCol="0" anchor="t">
            <a:spAutoFit/>
          </a:bodyPr>
          <a:lstStyle/>
          <a:p>
            <a:pPr marL="342900" indent="-342900">
              <a:buFont typeface="Arial"/>
              <a:buChar char="•"/>
            </a:pPr>
            <a:r>
              <a:rPr lang="en-GB" dirty="0">
                <a:latin typeface="Open Sans"/>
                <a:ea typeface="+mn-lt"/>
                <a:cs typeface="+mn-lt"/>
              </a:rPr>
              <a:t>EAE supports the development of healthcare roadmaps and on-the-ground implementation in Zambia, Uganda, Jharkhand (India), and Makueni (Kenya), providing valuable insights and strategies. </a:t>
            </a:r>
          </a:p>
          <a:p>
            <a:pPr marL="342900" indent="-342900">
              <a:buFont typeface="Arial"/>
              <a:buChar char="•"/>
            </a:pPr>
            <a:r>
              <a:rPr lang="en-GB" dirty="0">
                <a:latin typeface="Open Sans"/>
                <a:ea typeface="+mn-lt"/>
                <a:cs typeface="+mn-lt"/>
              </a:rPr>
              <a:t>It plays a pivotal role in the development of local County Energy Plans in Kenya, enhancing energy planning at a grassroots level. </a:t>
            </a:r>
          </a:p>
          <a:p>
            <a:pPr marL="342900" indent="-342900">
              <a:buFont typeface="Arial"/>
              <a:buChar char="•"/>
            </a:pPr>
            <a:r>
              <a:rPr lang="en-GB" dirty="0">
                <a:latin typeface="Open Sans"/>
                <a:ea typeface="+mn-lt"/>
                <a:cs typeface="+mn-lt"/>
              </a:rPr>
              <a:t>It supports the 0.5 billion USD Africa Mini Grid Program in Nigeria. </a:t>
            </a:r>
          </a:p>
          <a:p>
            <a:pPr marL="342900" indent="-342900">
              <a:buFont typeface="Arial"/>
              <a:buChar char="•"/>
            </a:pPr>
            <a:r>
              <a:rPr lang="en-GB" dirty="0">
                <a:latin typeface="Open Sans"/>
                <a:ea typeface="+mn-lt"/>
                <a:cs typeface="+mn-lt"/>
              </a:rPr>
              <a:t>It informs the design of the World Bank's Results Based Financing for Off-Grid Electrification in Ethiopia.</a:t>
            </a:r>
          </a:p>
          <a:p>
            <a:pPr marL="342900" indent="-342900">
              <a:buFont typeface="Arial"/>
              <a:buChar char="•"/>
            </a:pPr>
            <a:r>
              <a:rPr lang="en-US" dirty="0">
                <a:latin typeface="Open Sans"/>
                <a:ea typeface="+mn-lt"/>
                <a:cs typeface="+mn-lt"/>
              </a:rPr>
              <a:t>It supports the development of the Tanzania mini-grids geospatial database to expand businesses and introduce targeted investment for electricity service solutions.</a:t>
            </a:r>
            <a:r>
              <a:rPr lang="en-GB" dirty="0">
                <a:latin typeface="Open Sans"/>
                <a:ea typeface="+mn-lt"/>
                <a:cs typeface="+mn-lt"/>
              </a:rPr>
              <a:t> </a:t>
            </a:r>
          </a:p>
          <a:p>
            <a:pPr marL="342900" indent="-342900">
              <a:buFont typeface="Arial"/>
              <a:buChar char="•"/>
            </a:pPr>
            <a:r>
              <a:rPr lang="en-GB" dirty="0">
                <a:latin typeface="Open Sans"/>
                <a:ea typeface="+mn-lt"/>
                <a:cs typeface="+mn-lt"/>
              </a:rPr>
              <a:t>It enables an integrated and inclusive approach to planning through cross sectoral EAE working groups.</a:t>
            </a:r>
            <a:endParaRPr lang="en-GB" dirty="0">
              <a:latin typeface="Open Sans"/>
              <a:ea typeface="Open Sans"/>
              <a:cs typeface="Calibri"/>
            </a:endParaRPr>
          </a:p>
        </p:txBody>
      </p:sp>
      <p:sp>
        <p:nvSpPr>
          <p:cNvPr id="16" name="Rectangle 15">
            <a:extLst>
              <a:ext uri="{FF2B5EF4-FFF2-40B4-BE49-F238E27FC236}">
                <a16:creationId xmlns:a16="http://schemas.microsoft.com/office/drawing/2014/main" id="{431F5C90-1DCB-30BE-67C8-68DEA35FC2BC}"/>
              </a:ext>
            </a:extLst>
          </p:cNvPr>
          <p:cNvSpPr/>
          <p:nvPr/>
        </p:nvSpPr>
        <p:spPr>
          <a:xfrm>
            <a:off x="449180" y="96866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a:cs typeface="Open Sans"/>
              </a:rPr>
              <a:t>Select Contributions of Energy Access Explorer</a:t>
            </a:r>
          </a:p>
        </p:txBody>
      </p:sp>
      <p:grpSp>
        <p:nvGrpSpPr>
          <p:cNvPr id="19" name="Group 18">
            <a:extLst>
              <a:ext uri="{FF2B5EF4-FFF2-40B4-BE49-F238E27FC236}">
                <a16:creationId xmlns:a16="http://schemas.microsoft.com/office/drawing/2014/main" id="{DAF18FD8-3BFB-F551-3004-8C62DCBE529C}"/>
              </a:ext>
            </a:extLst>
          </p:cNvPr>
          <p:cNvGrpSpPr/>
          <p:nvPr/>
        </p:nvGrpSpPr>
        <p:grpSpPr>
          <a:xfrm>
            <a:off x="6855192" y="1175416"/>
            <a:ext cx="5031783" cy="4801314"/>
            <a:chOff x="4492487" y="435985"/>
            <a:chExt cx="7699513" cy="5915426"/>
          </a:xfrm>
        </p:grpSpPr>
        <p:grpSp>
          <p:nvGrpSpPr>
            <p:cNvPr id="20" name="Group 19">
              <a:extLst>
                <a:ext uri="{FF2B5EF4-FFF2-40B4-BE49-F238E27FC236}">
                  <a16:creationId xmlns:a16="http://schemas.microsoft.com/office/drawing/2014/main" id="{547CCE5D-ACDF-0817-664D-ED52140526A9}"/>
                </a:ext>
              </a:extLst>
            </p:cNvPr>
            <p:cNvGrpSpPr/>
            <p:nvPr/>
          </p:nvGrpSpPr>
          <p:grpSpPr>
            <a:xfrm>
              <a:off x="4492487" y="435985"/>
              <a:ext cx="7699513" cy="5774980"/>
              <a:chOff x="4492487" y="435985"/>
              <a:chExt cx="7699513" cy="5774980"/>
            </a:xfrm>
          </p:grpSpPr>
          <p:pic>
            <p:nvPicPr>
              <p:cNvPr id="22" name="Picture 21">
                <a:extLst>
                  <a:ext uri="{FF2B5EF4-FFF2-40B4-BE49-F238E27FC236}">
                    <a16:creationId xmlns:a16="http://schemas.microsoft.com/office/drawing/2014/main" id="{3C3B5494-E53C-EE85-89A1-1A55C12FD686}"/>
                  </a:ext>
                </a:extLst>
              </p:cNvPr>
              <p:cNvPicPr>
                <a:picLocks noChangeAspect="1"/>
              </p:cNvPicPr>
              <p:nvPr/>
            </p:nvPicPr>
            <p:blipFill>
              <a:blip r:embed="rId3"/>
              <a:stretch>
                <a:fillRect/>
              </a:stretch>
            </p:blipFill>
            <p:spPr>
              <a:xfrm>
                <a:off x="10621362" y="435985"/>
                <a:ext cx="1351296" cy="1920478"/>
              </a:xfrm>
              <a:prstGeom prst="rect">
                <a:avLst/>
              </a:prstGeom>
            </p:spPr>
          </p:pic>
          <p:grpSp>
            <p:nvGrpSpPr>
              <p:cNvPr id="23" name="Group 22">
                <a:extLst>
                  <a:ext uri="{FF2B5EF4-FFF2-40B4-BE49-F238E27FC236}">
                    <a16:creationId xmlns:a16="http://schemas.microsoft.com/office/drawing/2014/main" id="{0A129DCA-6DD7-B225-FAD4-4D541555FFD5}"/>
                  </a:ext>
                </a:extLst>
              </p:cNvPr>
              <p:cNvGrpSpPr/>
              <p:nvPr/>
            </p:nvGrpSpPr>
            <p:grpSpPr>
              <a:xfrm>
                <a:off x="4492487" y="795130"/>
                <a:ext cx="7699513" cy="5415835"/>
                <a:chOff x="4492487" y="795130"/>
                <a:chExt cx="7699513" cy="5415835"/>
              </a:xfrm>
            </p:grpSpPr>
            <p:grpSp>
              <p:nvGrpSpPr>
                <p:cNvPr id="24" name="Group 23">
                  <a:extLst>
                    <a:ext uri="{FF2B5EF4-FFF2-40B4-BE49-F238E27FC236}">
                      <a16:creationId xmlns:a16="http://schemas.microsoft.com/office/drawing/2014/main" id="{9E9BF027-8A52-7EDA-3831-44E442E6C194}"/>
                    </a:ext>
                  </a:extLst>
                </p:cNvPr>
                <p:cNvGrpSpPr/>
                <p:nvPr/>
              </p:nvGrpSpPr>
              <p:grpSpPr>
                <a:xfrm>
                  <a:off x="4492487" y="795130"/>
                  <a:ext cx="7699513" cy="5415835"/>
                  <a:chOff x="3650889" y="741277"/>
                  <a:chExt cx="8560452" cy="5894148"/>
                </a:xfrm>
              </p:grpSpPr>
              <p:pic>
                <p:nvPicPr>
                  <p:cNvPr id="31" name="Picture 30">
                    <a:extLst>
                      <a:ext uri="{FF2B5EF4-FFF2-40B4-BE49-F238E27FC236}">
                        <a16:creationId xmlns:a16="http://schemas.microsoft.com/office/drawing/2014/main" id="{84595D1C-885E-B9F5-FA1D-1C284A246672}"/>
                      </a:ext>
                    </a:extLst>
                  </p:cNvPr>
                  <p:cNvPicPr>
                    <a:picLocks noChangeAspect="1"/>
                  </p:cNvPicPr>
                  <p:nvPr/>
                </p:nvPicPr>
                <p:blipFill rotWithShape="1">
                  <a:blip r:embed="rId4"/>
                  <a:srcRect l="3799" r="12361" b="22716"/>
                  <a:stretch/>
                </p:blipFill>
                <p:spPr>
                  <a:xfrm>
                    <a:off x="6951823" y="741277"/>
                    <a:ext cx="3148758" cy="1632684"/>
                  </a:xfrm>
                  <a:prstGeom prst="rect">
                    <a:avLst/>
                  </a:prstGeom>
                </p:spPr>
              </p:pic>
              <p:pic>
                <p:nvPicPr>
                  <p:cNvPr id="32" name="Picture 31" descr="No alternative text description for this image">
                    <a:extLst>
                      <a:ext uri="{FF2B5EF4-FFF2-40B4-BE49-F238E27FC236}">
                        <a16:creationId xmlns:a16="http://schemas.microsoft.com/office/drawing/2014/main" id="{D05D7076-0E35-7674-7277-D52B37FD76FC}"/>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05922" y="2514518"/>
                    <a:ext cx="3148757" cy="2058469"/>
                  </a:xfrm>
                  <a:prstGeom prst="rect">
                    <a:avLst/>
                  </a:prstGeom>
                  <a:noFill/>
                  <a:ln>
                    <a:noFill/>
                  </a:ln>
                </p:spPr>
              </p:pic>
              <p:pic>
                <p:nvPicPr>
                  <p:cNvPr id="33" name="Picture 32">
                    <a:extLst>
                      <a:ext uri="{FF2B5EF4-FFF2-40B4-BE49-F238E27FC236}">
                        <a16:creationId xmlns:a16="http://schemas.microsoft.com/office/drawing/2014/main" id="{C8754F79-6215-6414-E7EF-9FF916F395D1}"/>
                      </a:ext>
                    </a:extLst>
                  </p:cNvPr>
                  <p:cNvPicPr>
                    <a:picLocks noChangeAspect="1"/>
                  </p:cNvPicPr>
                  <p:nvPr/>
                </p:nvPicPr>
                <p:blipFill rotWithShape="1">
                  <a:blip r:embed="rId6"/>
                  <a:srcRect l="7739" r="13435" b="18561"/>
                  <a:stretch/>
                </p:blipFill>
                <p:spPr>
                  <a:xfrm>
                    <a:off x="6561367" y="2372504"/>
                    <a:ext cx="2928535" cy="1701064"/>
                  </a:xfrm>
                  <a:prstGeom prst="rect">
                    <a:avLst/>
                  </a:prstGeom>
                </p:spPr>
              </p:pic>
              <p:pic>
                <p:nvPicPr>
                  <p:cNvPr id="34" name="Picture 33">
                    <a:extLst>
                      <a:ext uri="{FF2B5EF4-FFF2-40B4-BE49-F238E27FC236}">
                        <a16:creationId xmlns:a16="http://schemas.microsoft.com/office/drawing/2014/main" id="{A60B4F62-85D0-E779-1B38-8195388D8608}"/>
                      </a:ext>
                    </a:extLst>
                  </p:cNvPr>
                  <p:cNvPicPr>
                    <a:picLocks noChangeAspect="1"/>
                  </p:cNvPicPr>
                  <p:nvPr/>
                </p:nvPicPr>
                <p:blipFill rotWithShape="1">
                  <a:blip r:embed="rId7"/>
                  <a:srcRect l="30000" t="10127" r="30838" b="5607"/>
                  <a:stretch/>
                </p:blipFill>
                <p:spPr>
                  <a:xfrm>
                    <a:off x="3650889" y="4572987"/>
                    <a:ext cx="1572535" cy="1902390"/>
                  </a:xfrm>
                  <a:prstGeom prst="rect">
                    <a:avLst/>
                  </a:prstGeom>
                </p:spPr>
              </p:pic>
              <p:pic>
                <p:nvPicPr>
                  <p:cNvPr id="35" name="Picture 34">
                    <a:extLst>
                      <a:ext uri="{FF2B5EF4-FFF2-40B4-BE49-F238E27FC236}">
                        <a16:creationId xmlns:a16="http://schemas.microsoft.com/office/drawing/2014/main" id="{E128F433-E216-161E-D63E-6471AF329FC2}"/>
                      </a:ext>
                    </a:extLst>
                  </p:cNvPr>
                  <p:cNvPicPr>
                    <a:picLocks noChangeAspect="1"/>
                  </p:cNvPicPr>
                  <p:nvPr/>
                </p:nvPicPr>
                <p:blipFill rotWithShape="1">
                  <a:blip r:embed="rId8"/>
                  <a:srcRect l="6058" t="34568" b="12593"/>
                  <a:stretch/>
                </p:blipFill>
                <p:spPr>
                  <a:xfrm>
                    <a:off x="9489902" y="5748080"/>
                    <a:ext cx="2721439" cy="887345"/>
                  </a:xfrm>
                  <a:prstGeom prst="rect">
                    <a:avLst/>
                  </a:prstGeom>
                </p:spPr>
              </p:pic>
              <p:pic>
                <p:nvPicPr>
                  <p:cNvPr id="36" name="Picture 35">
                    <a:extLst>
                      <a:ext uri="{FF2B5EF4-FFF2-40B4-BE49-F238E27FC236}">
                        <a16:creationId xmlns:a16="http://schemas.microsoft.com/office/drawing/2014/main" id="{27542505-07BC-417B-0CDD-813805B18543}"/>
                      </a:ext>
                    </a:extLst>
                  </p:cNvPr>
                  <p:cNvPicPr>
                    <a:picLocks noChangeAspect="1"/>
                  </p:cNvPicPr>
                  <p:nvPr/>
                </p:nvPicPr>
                <p:blipFill>
                  <a:blip r:embed="rId9"/>
                  <a:stretch>
                    <a:fillRect/>
                  </a:stretch>
                </p:blipFill>
                <p:spPr>
                  <a:xfrm>
                    <a:off x="9592080" y="4249335"/>
                    <a:ext cx="2540524" cy="1427710"/>
                  </a:xfrm>
                  <a:prstGeom prst="rect">
                    <a:avLst/>
                  </a:prstGeom>
                </p:spPr>
              </p:pic>
              <p:pic>
                <p:nvPicPr>
                  <p:cNvPr id="37" name="Picture 36">
                    <a:extLst>
                      <a:ext uri="{FF2B5EF4-FFF2-40B4-BE49-F238E27FC236}">
                        <a16:creationId xmlns:a16="http://schemas.microsoft.com/office/drawing/2014/main" id="{CF5AB5F3-F472-5F63-1A2F-141355481A3C}"/>
                      </a:ext>
                    </a:extLst>
                  </p:cNvPr>
                  <p:cNvPicPr>
                    <a:picLocks noChangeAspect="1"/>
                  </p:cNvPicPr>
                  <p:nvPr/>
                </p:nvPicPr>
                <p:blipFill rotWithShape="1">
                  <a:blip r:embed="rId10"/>
                  <a:srcRect l="6320" t="12644" r="9022"/>
                  <a:stretch/>
                </p:blipFill>
                <p:spPr>
                  <a:xfrm>
                    <a:off x="3792912" y="800912"/>
                    <a:ext cx="2963683" cy="1479686"/>
                  </a:xfrm>
                  <a:prstGeom prst="rect">
                    <a:avLst/>
                  </a:prstGeom>
                </p:spPr>
              </p:pic>
              <p:pic>
                <p:nvPicPr>
                  <p:cNvPr id="38" name="Picture 37">
                    <a:extLst>
                      <a:ext uri="{FF2B5EF4-FFF2-40B4-BE49-F238E27FC236}">
                        <a16:creationId xmlns:a16="http://schemas.microsoft.com/office/drawing/2014/main" id="{031D55F1-CBE5-F091-01FA-6DD918F5DDAC}"/>
                      </a:ext>
                    </a:extLst>
                  </p:cNvPr>
                  <p:cNvPicPr>
                    <a:picLocks noChangeAspect="1"/>
                  </p:cNvPicPr>
                  <p:nvPr/>
                </p:nvPicPr>
                <p:blipFill rotWithShape="1">
                  <a:blip r:embed="rId11"/>
                  <a:srcRect l="13522" t="31791" r="15492" b="28464"/>
                  <a:stretch/>
                </p:blipFill>
                <p:spPr>
                  <a:xfrm>
                    <a:off x="6443323" y="4135979"/>
                    <a:ext cx="3148757" cy="991193"/>
                  </a:xfrm>
                  <a:prstGeom prst="rect">
                    <a:avLst/>
                  </a:prstGeom>
                </p:spPr>
              </p:pic>
            </p:grpSp>
            <p:pic>
              <p:nvPicPr>
                <p:cNvPr id="25" name="Picture 24" descr="A map of different colored areas&#10;&#10;Description automatically generated">
                  <a:extLst>
                    <a:ext uri="{FF2B5EF4-FFF2-40B4-BE49-F238E27FC236}">
                      <a16:creationId xmlns:a16="http://schemas.microsoft.com/office/drawing/2014/main" id="{2FFD3ACC-E750-B4FE-FDAB-B8CD89DFD7F8}"/>
                    </a:ext>
                  </a:extLst>
                </p:cNvPr>
                <p:cNvPicPr>
                  <a:picLocks noChangeAspect="1"/>
                </p:cNvPicPr>
                <p:nvPr/>
              </p:nvPicPr>
              <p:blipFill>
                <a:blip r:embed="rId12"/>
                <a:stretch>
                  <a:fillRect/>
                </a:stretch>
              </p:blipFill>
              <p:spPr>
                <a:xfrm>
                  <a:off x="9993240" y="2156278"/>
                  <a:ext cx="2030859" cy="1552004"/>
                </a:xfrm>
                <a:prstGeom prst="rect">
                  <a:avLst/>
                </a:prstGeom>
              </p:spPr>
            </p:pic>
            <p:pic>
              <p:nvPicPr>
                <p:cNvPr id="29" name="Picture 28">
                  <a:extLst>
                    <a:ext uri="{FF2B5EF4-FFF2-40B4-BE49-F238E27FC236}">
                      <a16:creationId xmlns:a16="http://schemas.microsoft.com/office/drawing/2014/main" id="{C3631CBA-CF30-CF3C-4395-81BF7D1595C5}"/>
                    </a:ext>
                  </a:extLst>
                </p:cNvPr>
                <p:cNvPicPr>
                  <a:picLocks noChangeAspect="1"/>
                </p:cNvPicPr>
                <p:nvPr/>
              </p:nvPicPr>
              <p:blipFill>
                <a:blip r:embed="rId13"/>
                <a:stretch>
                  <a:fillRect/>
                </a:stretch>
              </p:blipFill>
              <p:spPr>
                <a:xfrm>
                  <a:off x="6986637" y="4232047"/>
                  <a:ext cx="2724734" cy="1532193"/>
                </a:xfrm>
                <a:prstGeom prst="rect">
                  <a:avLst/>
                </a:prstGeom>
              </p:spPr>
            </p:pic>
            <p:pic>
              <p:nvPicPr>
                <p:cNvPr id="30" name="object 4">
                  <a:extLst>
                    <a:ext uri="{FF2B5EF4-FFF2-40B4-BE49-F238E27FC236}">
                      <a16:creationId xmlns:a16="http://schemas.microsoft.com/office/drawing/2014/main" id="{1EC530D6-F2EF-8965-AEB0-5E395988DA4D}"/>
                    </a:ext>
                  </a:extLst>
                </p:cNvPr>
                <p:cNvPicPr/>
                <p:nvPr/>
              </p:nvPicPr>
              <p:blipFill>
                <a:blip r:embed="rId14" cstate="print"/>
                <a:stretch>
                  <a:fillRect/>
                </a:stretch>
              </p:blipFill>
              <p:spPr>
                <a:xfrm>
                  <a:off x="7082956" y="2102645"/>
                  <a:ext cx="2639006" cy="1821399"/>
                </a:xfrm>
                <a:prstGeom prst="rect">
                  <a:avLst/>
                </a:prstGeom>
              </p:spPr>
            </p:pic>
          </p:grpSp>
        </p:grpSp>
        <p:pic>
          <p:nvPicPr>
            <p:cNvPr id="21" name="Picture 20">
              <a:extLst>
                <a:ext uri="{FF2B5EF4-FFF2-40B4-BE49-F238E27FC236}">
                  <a16:creationId xmlns:a16="http://schemas.microsoft.com/office/drawing/2014/main" id="{D659BB21-8170-371F-B781-18AB68F215B3}"/>
                </a:ext>
              </a:extLst>
            </p:cNvPr>
            <p:cNvPicPr>
              <a:picLocks noChangeAspect="1"/>
            </p:cNvPicPr>
            <p:nvPr/>
          </p:nvPicPr>
          <p:blipFill rotWithShape="1">
            <a:blip r:embed="rId15"/>
            <a:srcRect r="2553"/>
            <a:stretch/>
          </p:blipFill>
          <p:spPr>
            <a:xfrm>
              <a:off x="5364230" y="4359536"/>
              <a:ext cx="1485186" cy="1991875"/>
            </a:xfrm>
            <a:prstGeom prst="rect">
              <a:avLst/>
            </a:prstGeom>
          </p:spPr>
        </p:pic>
      </p:grpSp>
      <p:sp>
        <p:nvSpPr>
          <p:cNvPr id="39" name="Title 10">
            <a:extLst>
              <a:ext uri="{FF2B5EF4-FFF2-40B4-BE49-F238E27FC236}">
                <a16:creationId xmlns:a16="http://schemas.microsoft.com/office/drawing/2014/main" id="{B5236724-B6F9-EB93-71F7-4855FD927841}"/>
              </a:ext>
            </a:extLst>
          </p:cNvPr>
          <p:cNvSpPr txBox="1">
            <a:spLocks/>
          </p:cNvSpPr>
          <p:nvPr/>
        </p:nvSpPr>
        <p:spPr>
          <a:xfrm>
            <a:off x="278254" y="90724"/>
            <a:ext cx="11064245" cy="638950"/>
          </a:xfrm>
          <a:prstGeom prst="rect">
            <a:avLst/>
          </a:prstGeom>
          <a:noFill/>
          <a:ln>
            <a:noFill/>
          </a:ln>
        </p:spPr>
        <p:txBody>
          <a:bodyPr spcFirstLastPara="1" vert="horz" wrap="square" lIns="91425" tIns="45700" rIns="91425" bIns="45700" rtlCol="0" anchor="b" anchorCtr="0">
            <a:noAutofit/>
          </a:bodyPr>
          <a:lstStyle>
            <a:defPPr marR="0" lvl="0" algn="l" rtl="0">
              <a:lnSpc>
                <a:spcPct val="100000"/>
              </a:lnSpc>
              <a:spcBef>
                <a:spcPts val="0"/>
              </a:spcBef>
              <a:spcAft>
                <a:spcPts val="0"/>
              </a:spcAft>
              <a:defRPr lang="en-US"/>
            </a:defPPr>
            <a:lvl1pPr marR="0" lvl="0" indent="0">
              <a:lnSpc>
                <a:spcPct val="90000"/>
              </a:lnSpc>
              <a:spcBef>
                <a:spcPts val="0"/>
              </a:spcBef>
              <a:spcAft>
                <a:spcPts val="0"/>
              </a:spcAft>
              <a:buClr>
                <a:schemeClr val="dk1"/>
              </a:buClr>
              <a:buSzPts val="4400"/>
              <a:buFont typeface="Calibri"/>
              <a:buNone/>
              <a:defRPr sz="2800" b="1" i="0" u="none" strike="noStrike" cap="none" baseline="0">
                <a:solidFill>
                  <a:srgbClr val="C00000"/>
                </a:solidFill>
                <a:latin typeface="Arial" panose="020B0604020202020204" pitchFamily="34" charset="0"/>
                <a:ea typeface="Helvetica Neue"/>
                <a:cs typeface="Arial" panose="020B0604020202020204" pitchFamily="34" charset="0"/>
              </a:defRPr>
            </a:lvl1pPr>
            <a:lvl2pPr marR="0" lv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9pPr>
          </a:lstStyle>
          <a:p>
            <a:r>
              <a:rPr lang="en-GB" dirty="0">
                <a:sym typeface="Bodoni SvtyTwo ITC TT-Book"/>
              </a:rPr>
              <a:t>2.1 </a:t>
            </a:r>
            <a:r>
              <a:rPr lang="en-US" dirty="0">
                <a:sym typeface="Bodoni SvtyTwo ITC TT-Book"/>
              </a:rPr>
              <a:t>Introduction to Energy Access Explorer</a:t>
            </a:r>
            <a:endParaRPr lang="en-GB" dirty="0">
              <a:sym typeface="Bodoni SvtyTwo ITC TT-Book"/>
            </a:endParaRPr>
          </a:p>
        </p:txBody>
      </p:sp>
    </p:spTree>
    <p:extLst>
      <p:ext uri="{BB962C8B-B14F-4D97-AF65-F5344CB8AC3E}">
        <p14:creationId xmlns:p14="http://schemas.microsoft.com/office/powerpoint/2010/main" val="2918850186"/>
      </p:ext>
    </p:extLst>
  </p:cSld>
  <p:clrMapOvr>
    <a:masterClrMapping/>
  </p:clrMapOvr>
  <p:transition spd="slow">
    <p:push/>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EFAE974-F97B-4F51-83B2-3F9167F6FEA4}"/>
              </a:ext>
            </a:extLst>
          </p:cNvPr>
          <p:cNvSpPr/>
          <p:nvPr/>
        </p:nvSpPr>
        <p:spPr>
          <a:xfrm>
            <a:off x="161201" y="765037"/>
            <a:ext cx="6153854" cy="5619396"/>
          </a:xfrm>
          <a:prstGeom prst="rect">
            <a:avLst/>
          </a:prstGeom>
        </p:spPr>
        <p:txBody>
          <a:bodyPr wrap="square" lIns="91440" tIns="45720" rIns="91440" bIns="45720" anchor="t">
            <a:spAutoFit/>
          </a:bodyPr>
          <a:lstStyle/>
          <a:p>
            <a:pPr marL="285115" indent="-285115" defTabSz="914377">
              <a:buFont typeface="Arial" panose="020B0604020202020204" pitchFamily="34" charset="0"/>
              <a:buChar char="•"/>
            </a:pPr>
            <a:r>
              <a:rPr lang="en-US" sz="2000" dirty="0">
                <a:latin typeface="+mj-lt"/>
                <a:ea typeface="Open Sans"/>
                <a:cs typeface="Open Sans"/>
              </a:rPr>
              <a:t>Covers countries with </a:t>
            </a:r>
            <a:r>
              <a:rPr lang="en-US" sz="2000" b="1" dirty="0">
                <a:latin typeface="+mj-lt"/>
                <a:ea typeface="Open Sans"/>
                <a:cs typeface="Open Sans"/>
              </a:rPr>
              <a:t>48% of the total unserved</a:t>
            </a:r>
            <a:r>
              <a:rPr lang="en-US" sz="2000" dirty="0">
                <a:latin typeface="+mj-lt"/>
                <a:ea typeface="Open Sans"/>
                <a:cs typeface="Open Sans"/>
              </a:rPr>
              <a:t> </a:t>
            </a:r>
            <a:r>
              <a:rPr lang="en-US" sz="2000" b="1" dirty="0">
                <a:latin typeface="+mj-lt"/>
                <a:ea typeface="Open Sans"/>
                <a:cs typeface="Open Sans"/>
              </a:rPr>
              <a:t>population globally</a:t>
            </a:r>
            <a:endParaRPr lang="en-US" dirty="0">
              <a:ea typeface="Open Sans"/>
              <a:cs typeface="Open Sans"/>
            </a:endParaRPr>
          </a:p>
          <a:p>
            <a:pPr marL="285115" indent="-285115" defTabSz="914377">
              <a:buFont typeface="Arial" panose="020B0604020202020204" pitchFamily="34" charset="0"/>
              <a:buChar char="•"/>
            </a:pPr>
            <a:endParaRPr lang="en-US" sz="2000" b="1" dirty="0">
              <a:latin typeface="+mj-lt"/>
              <a:ea typeface="Open Sans" panose="020B0606030504020204" pitchFamily="34" charset="0"/>
              <a:cs typeface="Open Sans" panose="020B0606030504020204" pitchFamily="34" charset="0"/>
            </a:endParaRPr>
          </a:p>
          <a:p>
            <a:pPr marL="285115" indent="-285115" defTabSz="914377">
              <a:buFont typeface="Arial" panose="020B0604020202020204" pitchFamily="34" charset="0"/>
              <a:buChar char="•"/>
            </a:pPr>
            <a:r>
              <a:rPr lang="en-US" sz="2000" b="1" dirty="0">
                <a:latin typeface="+mj-lt"/>
                <a:ea typeface="Open Sans" panose="020B0606030504020204" pitchFamily="34" charset="0"/>
                <a:cs typeface="Open Sans" panose="020B0606030504020204" pitchFamily="34" charset="0"/>
              </a:rPr>
              <a:t>Originally</a:t>
            </a:r>
            <a:r>
              <a:rPr lang="en-US" sz="2000" dirty="0">
                <a:latin typeface="+mj-lt"/>
                <a:ea typeface="Open Sans" panose="020B0606030504020204" pitchFamily="34" charset="0"/>
                <a:cs typeface="Open Sans" panose="020B0606030504020204" pitchFamily="34" charset="0"/>
              </a:rPr>
              <a:t> </a:t>
            </a:r>
            <a:r>
              <a:rPr lang="en-US" sz="2000" b="1" dirty="0">
                <a:latin typeface="+mj-lt"/>
                <a:ea typeface="Open Sans" panose="020B0606030504020204" pitchFamily="34" charset="0"/>
                <a:cs typeface="Open Sans" panose="020B0606030504020204" pitchFamily="34" charset="0"/>
              </a:rPr>
              <a:t>prototyped for 3 countries</a:t>
            </a:r>
          </a:p>
          <a:p>
            <a:pPr marL="285115" indent="-285115" defTabSz="914377">
              <a:buFont typeface="Arial" panose="020B0604020202020204" pitchFamily="34" charset="0"/>
              <a:buChar char="•"/>
            </a:pPr>
            <a:endParaRPr lang="en-US" sz="2000" b="1" dirty="0">
              <a:latin typeface="+mj-lt"/>
              <a:ea typeface="Open Sans" panose="020B0606030504020204" pitchFamily="34" charset="0"/>
              <a:cs typeface="Open Sans" panose="020B0606030504020204" pitchFamily="34" charset="0"/>
            </a:endParaRPr>
          </a:p>
          <a:p>
            <a:pPr marL="285115" indent="-285115" defTabSz="914377">
              <a:buFont typeface="Arial" panose="020B0604020202020204" pitchFamily="34" charset="0"/>
              <a:buChar char="•"/>
            </a:pPr>
            <a:r>
              <a:rPr lang="en-US" sz="2000" b="1" dirty="0">
                <a:latin typeface="+mj-lt"/>
                <a:ea typeface="Open Sans"/>
                <a:cs typeface="Open Sans"/>
              </a:rPr>
              <a:t>Currently</a:t>
            </a:r>
            <a:r>
              <a:rPr lang="en-US" sz="2000" dirty="0">
                <a:latin typeface="+mj-lt"/>
                <a:ea typeface="Open Sans"/>
                <a:cs typeface="Open Sans"/>
              </a:rPr>
              <a:t> developed for over </a:t>
            </a:r>
            <a:r>
              <a:rPr lang="en-US" sz="2000" b="1" dirty="0">
                <a:latin typeface="+mj-lt"/>
                <a:ea typeface="Open Sans"/>
                <a:cs typeface="Open Sans"/>
              </a:rPr>
              <a:t>20 geographies</a:t>
            </a:r>
            <a:r>
              <a:rPr lang="en-US" sz="2000" dirty="0">
                <a:latin typeface="+mj-lt"/>
                <a:ea typeface="Open Sans"/>
                <a:cs typeface="Open Sans"/>
              </a:rPr>
              <a:t>, at both </a:t>
            </a:r>
            <a:r>
              <a:rPr lang="en-US" sz="2000" b="1" dirty="0">
                <a:latin typeface="+mj-lt"/>
                <a:ea typeface="Open Sans"/>
                <a:cs typeface="Open Sans"/>
              </a:rPr>
              <a:t>national and subnational levels</a:t>
            </a:r>
          </a:p>
          <a:p>
            <a:pPr marL="285115" indent="-285115" defTabSz="914377">
              <a:buFont typeface="Arial" panose="020B0604020202020204" pitchFamily="34" charset="0"/>
              <a:buChar char="•"/>
            </a:pPr>
            <a:endParaRPr lang="en-US" sz="2000" b="1" dirty="0">
              <a:latin typeface="+mj-lt"/>
              <a:ea typeface="Open Sans" panose="020B0606030504020204" pitchFamily="34" charset="0"/>
              <a:cs typeface="Open Sans" panose="020B0606030504020204" pitchFamily="34" charset="0"/>
            </a:endParaRPr>
          </a:p>
          <a:p>
            <a:pPr marL="285115" indent="-285115" defTabSz="914377">
              <a:buFont typeface="Arial" panose="020B0604020202020204" pitchFamily="34" charset="0"/>
              <a:buChar char="•"/>
            </a:pPr>
            <a:r>
              <a:rPr lang="en-US" sz="2000" b="1" dirty="0">
                <a:latin typeface="+mj-lt"/>
                <a:ea typeface="Open Sans" panose="020B0606030504020204" pitchFamily="34" charset="0"/>
                <a:cs typeface="Open Sans" panose="020B0606030504020204" pitchFamily="34" charset="0"/>
              </a:rPr>
              <a:t>F𝗶𝗿𝘀𝘁 𝗲𝘃𝗲𝗿 𝗼𝗳𝗳𝗶𝗰𝗶𝗮𝗹𝗹𝘆 𝗿𝗲𝗴𝗶𝘀𝘁𝗲𝗿𝗲𝗱 𝗗𝗶𝗴𝗶𝘁𝗮𝗹 𝗣𝘂𝗯𝗹𝗶𝗰 𝗚𝗼𝗼𝗱 </a:t>
            </a:r>
            <a:r>
              <a:rPr lang="en-US" sz="2000" dirty="0">
                <a:latin typeface="+mj-lt"/>
                <a:ea typeface="Open Sans" panose="020B0606030504020204" pitchFamily="34" charset="0"/>
                <a:cs typeface="Open Sans" panose="020B0606030504020204" pitchFamily="34" charset="0"/>
              </a:rPr>
              <a:t>with a special focus on Energy Access and Energy Transitions</a:t>
            </a:r>
          </a:p>
          <a:p>
            <a:pPr marL="285115" indent="-285115" defTabSz="914377">
              <a:buFont typeface="Arial" panose="020B0604020202020204" pitchFamily="34" charset="0"/>
              <a:buChar char="•"/>
            </a:pPr>
            <a:endParaRPr lang="en-US" sz="2000" dirty="0">
              <a:latin typeface="+mj-lt"/>
              <a:ea typeface="Open Sans" panose="020B0606030504020204" pitchFamily="34" charset="0"/>
              <a:cs typeface="Open Sans" panose="020B0606030504020204" pitchFamily="34" charset="0"/>
            </a:endParaRPr>
          </a:p>
          <a:p>
            <a:pPr marL="285115" indent="-285115" defTabSz="914377">
              <a:buFont typeface="Arial" panose="020B0604020202020204" pitchFamily="34" charset="0"/>
              <a:buChar char="•"/>
            </a:pPr>
            <a:r>
              <a:rPr lang="en-US" sz="2000" dirty="0">
                <a:latin typeface="+mj-lt"/>
                <a:ea typeface="Open Sans" panose="020B0606030504020204" pitchFamily="34" charset="0"/>
                <a:cs typeface="Open Sans" panose="020B0606030504020204" pitchFamily="34" charset="0"/>
              </a:rPr>
              <a:t>Close partnership with &gt; </a:t>
            </a:r>
            <a:r>
              <a:rPr lang="en-US" sz="2000" b="1" dirty="0">
                <a:latin typeface="+mj-lt"/>
                <a:ea typeface="Open Sans" panose="020B0606030504020204" pitchFamily="34" charset="0"/>
                <a:cs typeface="Open Sans" panose="020B0606030504020204" pitchFamily="34" charset="0"/>
              </a:rPr>
              <a:t>300 stakeholders</a:t>
            </a:r>
            <a:r>
              <a:rPr lang="en-US" sz="2000" dirty="0">
                <a:latin typeface="+mj-lt"/>
                <a:ea typeface="Open Sans" panose="020B0606030504020204" pitchFamily="34" charset="0"/>
                <a:cs typeface="Open Sans" panose="020B0606030504020204" pitchFamily="34" charset="0"/>
              </a:rPr>
              <a:t> </a:t>
            </a:r>
          </a:p>
          <a:p>
            <a:pPr marL="285115" indent="-285115" defTabSz="914377">
              <a:buFont typeface="Arial" panose="020B0604020202020204" pitchFamily="34" charset="0"/>
              <a:buChar char="•"/>
            </a:pPr>
            <a:endParaRPr lang="en-US" sz="2000" dirty="0">
              <a:latin typeface="+mj-lt"/>
              <a:ea typeface="Open Sans" panose="020B0606030504020204" pitchFamily="34" charset="0"/>
              <a:cs typeface="Open Sans" panose="020B0606030504020204" pitchFamily="34" charset="0"/>
            </a:endParaRPr>
          </a:p>
          <a:p>
            <a:pPr marL="285115" indent="-285115" defTabSz="914377">
              <a:buFont typeface="Arial" panose="020B0604020202020204" pitchFamily="34" charset="0"/>
              <a:buChar char="•"/>
            </a:pPr>
            <a:r>
              <a:rPr lang="en-US" sz="2000" dirty="0">
                <a:latin typeface="+mj-lt"/>
                <a:ea typeface="Open Sans"/>
                <a:cs typeface="Open Sans"/>
              </a:rPr>
              <a:t>&gt; </a:t>
            </a:r>
            <a:r>
              <a:rPr lang="en-US" sz="2000" b="1" dirty="0">
                <a:latin typeface="+mj-lt"/>
                <a:ea typeface="Open Sans"/>
                <a:cs typeface="Open Sans"/>
              </a:rPr>
              <a:t>35,000 users</a:t>
            </a:r>
            <a:r>
              <a:rPr lang="en-US" sz="2000" dirty="0">
                <a:latin typeface="+mj-lt"/>
                <a:ea typeface="Open Sans"/>
                <a:cs typeface="Open Sans"/>
              </a:rPr>
              <a:t> </a:t>
            </a:r>
          </a:p>
          <a:p>
            <a:pPr marL="285115" indent="-285115" defTabSz="914377">
              <a:buFont typeface="Arial" panose="020B0604020202020204" pitchFamily="34" charset="0"/>
              <a:buChar char="•"/>
            </a:pPr>
            <a:endParaRPr lang="en-US" sz="2000" dirty="0">
              <a:latin typeface="+mj-lt"/>
              <a:ea typeface="Open Sans" panose="020B0606030504020204" pitchFamily="34" charset="0"/>
              <a:cs typeface="Open Sans" panose="020B0606030504020204" pitchFamily="34" charset="0"/>
            </a:endParaRPr>
          </a:p>
          <a:p>
            <a:pPr marL="342900" indent="-342900" defTabSz="914377">
              <a:buFont typeface="Arial" panose="020B0604020202020204" pitchFamily="34" charset="0"/>
              <a:buChar char="•"/>
            </a:pPr>
            <a:r>
              <a:rPr lang="en-US" sz="2000" dirty="0">
                <a:latin typeface="+mj-lt"/>
                <a:ea typeface="Open Sans"/>
                <a:cs typeface="Open Sans"/>
              </a:rPr>
              <a:t>&gt; $</a:t>
            </a:r>
            <a:r>
              <a:rPr lang="en-US" sz="2000" b="1" dirty="0">
                <a:latin typeface="+mj-lt"/>
                <a:ea typeface="Open Sans"/>
                <a:cs typeface="Open Sans"/>
              </a:rPr>
              <a:t>15 MUSD </a:t>
            </a:r>
            <a:r>
              <a:rPr lang="en-US" sz="2000" dirty="0">
                <a:latin typeface="+mj-lt"/>
                <a:ea typeface="Open Sans"/>
                <a:cs typeface="Open Sans"/>
              </a:rPr>
              <a:t>in-kind contributions (costs avoided compared to closed alternatives)</a:t>
            </a:r>
            <a:endParaRPr lang="en-US" sz="2000" dirty="0">
              <a:latin typeface="+mj-lt"/>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3065FDFF-C1DE-199D-03F1-4FA297011140}"/>
              </a:ext>
            </a:extLst>
          </p:cNvPr>
          <p:cNvPicPr>
            <a:picLocks noChangeAspect="1"/>
          </p:cNvPicPr>
          <p:nvPr/>
        </p:nvPicPr>
        <p:blipFill>
          <a:blip r:embed="rId3"/>
          <a:stretch>
            <a:fillRect/>
          </a:stretch>
        </p:blipFill>
        <p:spPr>
          <a:xfrm>
            <a:off x="6668430" y="557838"/>
            <a:ext cx="4832345" cy="5988524"/>
          </a:xfrm>
          <a:prstGeom prst="rect">
            <a:avLst/>
          </a:prstGeom>
        </p:spPr>
      </p:pic>
      <p:sp>
        <p:nvSpPr>
          <p:cNvPr id="4" name="Title 10">
            <a:extLst>
              <a:ext uri="{FF2B5EF4-FFF2-40B4-BE49-F238E27FC236}">
                <a16:creationId xmlns:a16="http://schemas.microsoft.com/office/drawing/2014/main" id="{C33311C8-6AAC-9586-1F95-D575B6643E5A}"/>
              </a:ext>
            </a:extLst>
          </p:cNvPr>
          <p:cNvSpPr txBox="1">
            <a:spLocks/>
          </p:cNvSpPr>
          <p:nvPr/>
        </p:nvSpPr>
        <p:spPr>
          <a:xfrm>
            <a:off x="156536" y="0"/>
            <a:ext cx="7493201" cy="638950"/>
          </a:xfrm>
          <a:prstGeom prst="rect">
            <a:avLst/>
          </a:prstGeom>
          <a:noFill/>
          <a:ln>
            <a:noFill/>
          </a:ln>
        </p:spPr>
        <p:txBody>
          <a:bodyPr spcFirstLastPara="1" vert="horz" wrap="square" lIns="91425" tIns="45700" rIns="91425" bIns="45700" rtlCol="0" anchor="b" anchorCtr="0">
            <a:noAutofit/>
          </a:bodyPr>
          <a:lstStyle>
            <a:defPPr marR="0" lvl="0" algn="l" rtl="0">
              <a:lnSpc>
                <a:spcPct val="100000"/>
              </a:lnSpc>
              <a:spcBef>
                <a:spcPts val="0"/>
              </a:spcBef>
              <a:spcAft>
                <a:spcPts val="0"/>
              </a:spcAft>
              <a:defRPr lang="en-US"/>
            </a:defPPr>
            <a:lvl1pPr marR="0" lvl="0" indent="0">
              <a:lnSpc>
                <a:spcPct val="90000"/>
              </a:lnSpc>
              <a:spcBef>
                <a:spcPts val="0"/>
              </a:spcBef>
              <a:spcAft>
                <a:spcPts val="0"/>
              </a:spcAft>
              <a:buClr>
                <a:schemeClr val="dk1"/>
              </a:buClr>
              <a:buSzPts val="4400"/>
              <a:buFont typeface="Calibri"/>
              <a:buNone/>
              <a:defRPr sz="2800" b="1" i="0" u="none" strike="noStrike" cap="none" baseline="0">
                <a:solidFill>
                  <a:srgbClr val="C00000"/>
                </a:solidFill>
                <a:latin typeface="Arial" panose="020B0604020202020204" pitchFamily="34" charset="0"/>
                <a:ea typeface="Helvetica Neue"/>
                <a:cs typeface="Arial" panose="020B0604020202020204" pitchFamily="34" charset="0"/>
              </a:defRPr>
            </a:lvl1pPr>
            <a:lvl2pPr marR="0" lv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9pPr>
          </a:lstStyle>
          <a:p>
            <a:r>
              <a:rPr lang="en-GB" dirty="0">
                <a:sym typeface="Bodoni SvtyTwo ITC TT-Book"/>
              </a:rPr>
              <a:t>2.1 </a:t>
            </a:r>
            <a:r>
              <a:rPr lang="en-US" dirty="0">
                <a:sym typeface="Bodoni SvtyTwo ITC TT-Book"/>
              </a:rPr>
              <a:t>Introduction to Energy Access Explorer</a:t>
            </a:r>
            <a:endParaRPr lang="en-GB" dirty="0">
              <a:sym typeface="Bodoni SvtyTwo ITC TT-Book"/>
            </a:endParaRPr>
          </a:p>
        </p:txBody>
      </p:sp>
    </p:spTree>
    <p:extLst>
      <p:ext uri="{BB962C8B-B14F-4D97-AF65-F5344CB8AC3E}">
        <p14:creationId xmlns:p14="http://schemas.microsoft.com/office/powerpoint/2010/main" val="36672057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3" name="Title 10">
            <a:extLst>
              <a:ext uri="{FF2B5EF4-FFF2-40B4-BE49-F238E27FC236}">
                <a16:creationId xmlns:a16="http://schemas.microsoft.com/office/drawing/2014/main" id="{DA4AA21E-EBDC-4B7D-AA4B-E72EA0612ED9}"/>
              </a:ext>
            </a:extLst>
          </p:cNvPr>
          <p:cNvSpPr txBox="1">
            <a:spLocks/>
          </p:cNvSpPr>
          <p:nvPr/>
        </p:nvSpPr>
        <p:spPr>
          <a:xfrm>
            <a:off x="256898" y="-27720"/>
            <a:ext cx="8206877" cy="897516"/>
          </a:xfrm>
          <a:prstGeom prst="rect">
            <a:avLst/>
          </a:prstGeom>
          <a:noFill/>
          <a:ln>
            <a:noFill/>
          </a:ln>
        </p:spPr>
        <p:txBody>
          <a:bodyPr spcFirstLastPara="1" vert="horz" wrap="square" lIns="91425" tIns="45700" rIns="91425" bIns="45700" rtlCol="0" anchor="b" anchorCtr="0">
            <a:noAutofit/>
          </a:bodyPr>
          <a:lstStyle>
            <a:defPPr marR="0" lvl="0" algn="l" rtl="0">
              <a:lnSpc>
                <a:spcPct val="100000"/>
              </a:lnSpc>
              <a:spcBef>
                <a:spcPts val="0"/>
              </a:spcBef>
              <a:spcAft>
                <a:spcPts val="0"/>
              </a:spcAft>
              <a:defRPr lang="en-US"/>
            </a:defPPr>
            <a:lvl1pPr marR="0" lvl="0" indent="0">
              <a:lnSpc>
                <a:spcPct val="90000"/>
              </a:lnSpc>
              <a:spcBef>
                <a:spcPts val="0"/>
              </a:spcBef>
              <a:spcAft>
                <a:spcPts val="0"/>
              </a:spcAft>
              <a:buClr>
                <a:schemeClr val="dk1"/>
              </a:buClr>
              <a:buSzPts val="4400"/>
              <a:buFont typeface="Calibri"/>
              <a:buNone/>
              <a:defRPr sz="2800" b="1" i="0" u="none" strike="noStrike" cap="none" baseline="0">
                <a:solidFill>
                  <a:srgbClr val="C00000"/>
                </a:solidFill>
                <a:latin typeface="Arial" panose="020B0604020202020204" pitchFamily="34" charset="0"/>
                <a:ea typeface="Helvetica Neue"/>
                <a:cs typeface="Arial" panose="020B0604020202020204" pitchFamily="34" charset="0"/>
              </a:defRPr>
            </a:lvl1pPr>
            <a:lvl2pPr marR="0" lv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9pPr>
          </a:lstStyle>
          <a:p>
            <a:r>
              <a:rPr lang="en-GB" dirty="0">
                <a:sym typeface="Bodoni SvtyTwo ITC TT-Book"/>
              </a:rPr>
              <a:t>2.2 </a:t>
            </a:r>
            <a:r>
              <a:rPr lang="en-US" dirty="0">
                <a:sym typeface="Bodoni SvtyTwo ITC TT-Book"/>
              </a:rPr>
              <a:t>Uses of Energy Access Explorer</a:t>
            </a:r>
            <a:endParaRPr lang="en-GB" dirty="0">
              <a:sym typeface="Bodoni SvtyTwo ITC TT-Book"/>
            </a:endParaRPr>
          </a:p>
        </p:txBody>
      </p:sp>
      <p:sp>
        <p:nvSpPr>
          <p:cNvPr id="15" name="TextBox 14">
            <a:extLst>
              <a:ext uri="{FF2B5EF4-FFF2-40B4-BE49-F238E27FC236}">
                <a16:creationId xmlns:a16="http://schemas.microsoft.com/office/drawing/2014/main" id="{3CCE9380-BC84-4979-D36F-C697FAB2DD68}"/>
              </a:ext>
            </a:extLst>
          </p:cNvPr>
          <p:cNvSpPr txBox="1"/>
          <p:nvPr/>
        </p:nvSpPr>
        <p:spPr>
          <a:xfrm>
            <a:off x="342115" y="1808331"/>
            <a:ext cx="10460374" cy="3241337"/>
          </a:xfrm>
          <a:prstGeom prst="rect">
            <a:avLst/>
          </a:prstGeom>
          <a:noFill/>
        </p:spPr>
        <p:txBody>
          <a:bodyPr wrap="square" lIns="91440" tIns="45720" rIns="91440" bIns="45720" rtlCol="0" anchor="t">
            <a:spAutoFit/>
          </a:bodyPr>
          <a:lstStyle/>
          <a:p>
            <a:pPr algn="just">
              <a:lnSpc>
                <a:spcPct val="110000"/>
              </a:lnSpc>
              <a:spcAft>
                <a:spcPts val="169"/>
              </a:spcAft>
            </a:pPr>
            <a:r>
              <a:rPr lang="en-US" sz="2000" dirty="0">
                <a:latin typeface="+mj-lt"/>
                <a:ea typeface="+mn-lt"/>
                <a:cs typeface="+mn-lt"/>
              </a:rPr>
              <a:t>Energy Access Explorer empowers a diverse range of stakeholders in the energy sector. By providing data-driven insights into energy access and consumer demographics, the platform enables informed decision-making, targeted interventions, and more effective planning for clean energy deployment and development initiatives.</a:t>
            </a:r>
            <a:endParaRPr lang="en-US" sz="2000" dirty="0">
              <a:latin typeface="+mj-lt"/>
              <a:ea typeface="Open Sans"/>
              <a:cs typeface="Open Sans"/>
            </a:endParaRPr>
          </a:p>
          <a:p>
            <a:pPr algn="just">
              <a:lnSpc>
                <a:spcPct val="110000"/>
              </a:lnSpc>
              <a:spcAft>
                <a:spcPts val="169"/>
              </a:spcAft>
            </a:pPr>
            <a:endParaRPr lang="en-US" sz="2000" dirty="0">
              <a:latin typeface="+mj-lt"/>
              <a:ea typeface="Open Sans"/>
              <a:cs typeface="Calibri"/>
            </a:endParaRPr>
          </a:p>
          <a:p>
            <a:pPr marL="342900" indent="-342900" algn="just">
              <a:lnSpc>
                <a:spcPct val="110000"/>
              </a:lnSpc>
              <a:spcAft>
                <a:spcPts val="169"/>
              </a:spcAft>
              <a:buFont typeface="Arial" panose="020B0604020202020204" pitchFamily="34" charset="0"/>
              <a:buChar char="•"/>
            </a:pPr>
            <a:r>
              <a:rPr lang="en-US" sz="2000" b="1" dirty="0">
                <a:latin typeface="+mj-lt"/>
                <a:ea typeface="Open Sans"/>
                <a:cs typeface="Open Sans"/>
              </a:rPr>
              <a:t>Strategic, integrated &amp; inclusive energy planning</a:t>
            </a:r>
          </a:p>
          <a:p>
            <a:pPr marL="342900" indent="-342900" algn="just">
              <a:lnSpc>
                <a:spcPct val="110000"/>
              </a:lnSpc>
              <a:spcAft>
                <a:spcPts val="169"/>
              </a:spcAft>
              <a:buFont typeface="Arial" panose="020B0604020202020204" pitchFamily="34" charset="0"/>
              <a:buChar char="•"/>
            </a:pPr>
            <a:r>
              <a:rPr lang="en-US" sz="2000" b="1" dirty="0">
                <a:latin typeface="+mj-lt"/>
                <a:ea typeface="Open Sans"/>
                <a:cs typeface="Open Sans"/>
              </a:rPr>
              <a:t>Expansion of clean energy markets</a:t>
            </a:r>
          </a:p>
          <a:p>
            <a:pPr marL="342900" indent="-342900" algn="just">
              <a:lnSpc>
                <a:spcPct val="110000"/>
              </a:lnSpc>
              <a:spcAft>
                <a:spcPts val="169"/>
              </a:spcAft>
              <a:buFont typeface="Arial" panose="020B0604020202020204" pitchFamily="34" charset="0"/>
              <a:buChar char="•"/>
            </a:pPr>
            <a:r>
              <a:rPr lang="en-US" sz="2000" b="1" dirty="0">
                <a:latin typeface="+mj-lt"/>
                <a:ea typeface="Open Sans"/>
                <a:cs typeface="Open Sans"/>
              </a:rPr>
              <a:t>Prioritization of investments in the clean energy space</a:t>
            </a:r>
          </a:p>
          <a:p>
            <a:pPr marL="342900" indent="-342900" algn="just">
              <a:lnSpc>
                <a:spcPct val="110000"/>
              </a:lnSpc>
              <a:spcAft>
                <a:spcPts val="169"/>
              </a:spcAft>
              <a:buFont typeface="Arial" panose="020B0604020202020204" pitchFamily="34" charset="0"/>
              <a:buChar char="•"/>
            </a:pPr>
            <a:r>
              <a:rPr lang="en-US" sz="2000" b="1" dirty="0">
                <a:latin typeface="+mj-lt"/>
                <a:ea typeface="Open Sans"/>
                <a:cs typeface="Open Sans"/>
              </a:rPr>
              <a:t>Estimation of energy needs for development services</a:t>
            </a:r>
          </a:p>
        </p:txBody>
      </p:sp>
      <p:sp>
        <p:nvSpPr>
          <p:cNvPr id="16" name="Rectangle 15">
            <a:extLst>
              <a:ext uri="{FF2B5EF4-FFF2-40B4-BE49-F238E27FC236}">
                <a16:creationId xmlns:a16="http://schemas.microsoft.com/office/drawing/2014/main" id="{431F5C90-1DCB-30BE-67C8-68DEA35FC2BC}"/>
              </a:ext>
            </a:extLst>
          </p:cNvPr>
          <p:cNvSpPr/>
          <p:nvPr/>
        </p:nvSpPr>
        <p:spPr>
          <a:xfrm>
            <a:off x="342115" y="1120101"/>
            <a:ext cx="6217920" cy="400110"/>
          </a:xfrm>
          <a:prstGeom prst="rect">
            <a:avLst/>
          </a:prstGeom>
        </p:spPr>
        <p:txBody>
          <a:bodyPr wrap="square" lIns="91440" tIns="45720" rIns="91440" bIns="45720" anchor="t">
            <a:spAutoFit/>
          </a:bodyPr>
          <a:lstStyle/>
          <a:p>
            <a:pPr>
              <a:spcAft>
                <a:spcPts val="1200"/>
              </a:spcAft>
            </a:pPr>
            <a:r>
              <a:rPr lang="en-ZA" sz="2000" b="1" dirty="0">
                <a:latin typeface="+mj-lt"/>
                <a:ea typeface="Open Sans"/>
                <a:cs typeface="Open Sans"/>
              </a:rPr>
              <a:t>Primary Uses of Energy Access Explorer</a:t>
            </a:r>
          </a:p>
        </p:txBody>
      </p:sp>
    </p:spTree>
    <p:extLst>
      <p:ext uri="{BB962C8B-B14F-4D97-AF65-F5344CB8AC3E}">
        <p14:creationId xmlns:p14="http://schemas.microsoft.com/office/powerpoint/2010/main" val="862374165"/>
      </p:ext>
    </p:extLst>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5" name="TextBox 14">
            <a:extLst>
              <a:ext uri="{FF2B5EF4-FFF2-40B4-BE49-F238E27FC236}">
                <a16:creationId xmlns:a16="http://schemas.microsoft.com/office/drawing/2014/main" id="{3CCE9380-BC84-4979-D36F-C697FAB2DD68}"/>
              </a:ext>
            </a:extLst>
          </p:cNvPr>
          <p:cNvSpPr txBox="1"/>
          <p:nvPr/>
        </p:nvSpPr>
        <p:spPr>
          <a:xfrm>
            <a:off x="256898" y="1747501"/>
            <a:ext cx="9868829" cy="4231351"/>
          </a:xfrm>
          <a:prstGeom prst="rect">
            <a:avLst/>
          </a:prstGeom>
          <a:noFill/>
        </p:spPr>
        <p:txBody>
          <a:bodyPr wrap="square" lIns="91440" tIns="45720" rIns="91440" bIns="45720" rtlCol="0" anchor="t">
            <a:spAutoFit/>
          </a:bodyPr>
          <a:lstStyle/>
          <a:p>
            <a:pPr marL="342900" indent="-342900">
              <a:lnSpc>
                <a:spcPct val="110000"/>
              </a:lnSpc>
              <a:spcAft>
                <a:spcPts val="169"/>
              </a:spcAft>
              <a:buFont typeface="Arial"/>
              <a:buChar char="•"/>
            </a:pPr>
            <a:r>
              <a:rPr lang="en-US" sz="2000" dirty="0">
                <a:latin typeface="+mj-lt"/>
                <a:ea typeface="+mn-lt"/>
                <a:cs typeface="+mn-lt"/>
              </a:rPr>
              <a:t>Analysts and/or decision-makers within energy planning functions (a rural electrification agency, a planning unit of an energy ministry, etc.) can use the tool to </a:t>
            </a:r>
            <a:r>
              <a:rPr lang="en-US" sz="2000" b="1" dirty="0">
                <a:latin typeface="+mj-lt"/>
                <a:ea typeface="+mn-lt"/>
                <a:cs typeface="+mn-lt"/>
              </a:rPr>
              <a:t>improve linking energy access and socioeconomic development</a:t>
            </a:r>
            <a:r>
              <a:rPr lang="en-US" sz="2000" dirty="0">
                <a:latin typeface="+mj-lt"/>
                <a:ea typeface="+mn-lt"/>
                <a:cs typeface="+mn-lt"/>
              </a:rPr>
              <a:t> to meet people’s needs. </a:t>
            </a:r>
            <a:endParaRPr lang="en-US"/>
          </a:p>
          <a:p>
            <a:pPr marL="342900" indent="-342900">
              <a:lnSpc>
                <a:spcPct val="110000"/>
              </a:lnSpc>
              <a:spcAft>
                <a:spcPts val="169"/>
              </a:spcAft>
              <a:buFont typeface="Arial"/>
              <a:buChar char="•"/>
            </a:pPr>
            <a:endParaRPr lang="en-US" sz="2000" dirty="0">
              <a:latin typeface="+mj-lt"/>
              <a:ea typeface="+mn-lt"/>
              <a:cs typeface="+mn-lt"/>
            </a:endParaRPr>
          </a:p>
          <a:p>
            <a:pPr marL="342900" indent="-342900">
              <a:lnSpc>
                <a:spcPct val="110000"/>
              </a:lnSpc>
              <a:spcAft>
                <a:spcPts val="169"/>
              </a:spcAft>
              <a:buFont typeface="Arial"/>
              <a:buChar char="•"/>
            </a:pPr>
            <a:r>
              <a:rPr lang="en-US" sz="2000" dirty="0">
                <a:latin typeface="+mj-lt"/>
                <a:ea typeface="+mn-lt"/>
                <a:cs typeface="+mn-lt"/>
              </a:rPr>
              <a:t>Energy Access Explorer complements the cost-optimization planning tools these agencies use and provides a </a:t>
            </a:r>
            <a:r>
              <a:rPr lang="en-US" sz="2000" b="1" dirty="0">
                <a:latin typeface="+mj-lt"/>
                <a:ea typeface="+mn-lt"/>
                <a:cs typeface="+mn-lt"/>
              </a:rPr>
              <a:t>bottom-up representation</a:t>
            </a:r>
            <a:r>
              <a:rPr lang="en-US" sz="2000" dirty="0">
                <a:latin typeface="+mj-lt"/>
                <a:ea typeface="+mn-lt"/>
                <a:cs typeface="+mn-lt"/>
              </a:rPr>
              <a:t> of aspects of affordability and demand. </a:t>
            </a:r>
          </a:p>
          <a:p>
            <a:pPr marL="342900" indent="-342900">
              <a:lnSpc>
                <a:spcPct val="110000"/>
              </a:lnSpc>
              <a:spcAft>
                <a:spcPts val="169"/>
              </a:spcAft>
              <a:buFont typeface="Arial"/>
              <a:buChar char="•"/>
            </a:pPr>
            <a:endParaRPr lang="en-US" sz="2000" dirty="0">
              <a:latin typeface="+mj-lt"/>
              <a:ea typeface="+mn-lt"/>
              <a:cs typeface="+mn-lt"/>
            </a:endParaRPr>
          </a:p>
          <a:p>
            <a:pPr marL="342900" indent="-342900">
              <a:lnSpc>
                <a:spcPct val="110000"/>
              </a:lnSpc>
              <a:spcAft>
                <a:spcPts val="169"/>
              </a:spcAft>
              <a:buFont typeface="Arial"/>
              <a:buChar char="•"/>
            </a:pPr>
            <a:r>
              <a:rPr lang="en-US" sz="2000" dirty="0">
                <a:latin typeface="+mj-lt"/>
                <a:ea typeface="+mn-lt"/>
                <a:cs typeface="+mn-lt"/>
              </a:rPr>
              <a:t>Further, it </a:t>
            </a:r>
            <a:r>
              <a:rPr lang="en-US" sz="2000" b="1" dirty="0">
                <a:latin typeface="+mj-lt"/>
                <a:ea typeface="+mn-lt"/>
                <a:cs typeface="+mn-lt"/>
              </a:rPr>
              <a:t>serves as a database (Spatial Data Infrastructure)</a:t>
            </a:r>
            <a:r>
              <a:rPr lang="en-US" sz="2000" dirty="0">
                <a:latin typeface="+mj-lt"/>
                <a:ea typeface="+mn-lt"/>
                <a:cs typeface="+mn-lt"/>
              </a:rPr>
              <a:t> that aggregates up-to date information. This </a:t>
            </a:r>
            <a:r>
              <a:rPr lang="en-US" sz="2000" b="1" dirty="0">
                <a:latin typeface="+mj-lt"/>
                <a:ea typeface="+mn-lt"/>
                <a:cs typeface="+mn-lt"/>
              </a:rPr>
              <a:t>reduces high transaction costs</a:t>
            </a:r>
            <a:r>
              <a:rPr lang="en-US" sz="2000" dirty="0">
                <a:latin typeface="+mj-lt"/>
                <a:ea typeface="+mn-lt"/>
                <a:cs typeface="+mn-lt"/>
              </a:rPr>
              <a:t> for data aggregation and sharing.  </a:t>
            </a:r>
            <a:endParaRPr lang="en-US" sz="2000" dirty="0">
              <a:latin typeface="+mj-lt"/>
              <a:ea typeface="Open Sans"/>
              <a:cs typeface="Calibri"/>
            </a:endParaRPr>
          </a:p>
        </p:txBody>
      </p:sp>
      <p:sp>
        <p:nvSpPr>
          <p:cNvPr id="16" name="Rectangle 15">
            <a:extLst>
              <a:ext uri="{FF2B5EF4-FFF2-40B4-BE49-F238E27FC236}">
                <a16:creationId xmlns:a16="http://schemas.microsoft.com/office/drawing/2014/main" id="{431F5C90-1DCB-30BE-67C8-68DEA35FC2BC}"/>
              </a:ext>
            </a:extLst>
          </p:cNvPr>
          <p:cNvSpPr/>
          <p:nvPr/>
        </p:nvSpPr>
        <p:spPr>
          <a:xfrm>
            <a:off x="256898" y="1217702"/>
            <a:ext cx="6217920" cy="400110"/>
          </a:xfrm>
          <a:prstGeom prst="rect">
            <a:avLst/>
          </a:prstGeom>
        </p:spPr>
        <p:txBody>
          <a:bodyPr wrap="square" lIns="91440" tIns="45720" rIns="91440" bIns="45720" anchor="t">
            <a:spAutoFit/>
          </a:bodyPr>
          <a:lstStyle/>
          <a:p>
            <a:pPr>
              <a:spcAft>
                <a:spcPts val="1200"/>
              </a:spcAft>
            </a:pPr>
            <a:r>
              <a:rPr lang="en-ZA" sz="2000" b="1" dirty="0">
                <a:latin typeface="+mj-lt"/>
                <a:ea typeface="Open Sans"/>
                <a:cs typeface="Open Sans"/>
              </a:rPr>
              <a:t>Strategic, Integrated &amp; Inclusive Energy Planning</a:t>
            </a:r>
          </a:p>
        </p:txBody>
      </p:sp>
      <p:sp>
        <p:nvSpPr>
          <p:cNvPr id="2" name="Title 10">
            <a:extLst>
              <a:ext uri="{FF2B5EF4-FFF2-40B4-BE49-F238E27FC236}">
                <a16:creationId xmlns:a16="http://schemas.microsoft.com/office/drawing/2014/main" id="{A456F5B9-10D4-9802-C442-C9EF5DE336D6}"/>
              </a:ext>
            </a:extLst>
          </p:cNvPr>
          <p:cNvSpPr txBox="1">
            <a:spLocks/>
          </p:cNvSpPr>
          <p:nvPr/>
        </p:nvSpPr>
        <p:spPr>
          <a:xfrm>
            <a:off x="256898" y="-27720"/>
            <a:ext cx="8206877" cy="897516"/>
          </a:xfrm>
          <a:prstGeom prst="rect">
            <a:avLst/>
          </a:prstGeom>
          <a:noFill/>
          <a:ln>
            <a:noFill/>
          </a:ln>
        </p:spPr>
        <p:txBody>
          <a:bodyPr spcFirstLastPara="1" vert="horz" wrap="square" lIns="91425" tIns="45700" rIns="91425" bIns="45700" rtlCol="0" anchor="b" anchorCtr="0">
            <a:noAutofit/>
          </a:bodyPr>
          <a:lstStyle>
            <a:defPPr marR="0" lvl="0" algn="l" rtl="0">
              <a:lnSpc>
                <a:spcPct val="100000"/>
              </a:lnSpc>
              <a:spcBef>
                <a:spcPts val="0"/>
              </a:spcBef>
              <a:spcAft>
                <a:spcPts val="0"/>
              </a:spcAft>
              <a:defRPr lang="en-US"/>
            </a:defPPr>
            <a:lvl1pPr marR="0" lvl="0" indent="0">
              <a:lnSpc>
                <a:spcPct val="90000"/>
              </a:lnSpc>
              <a:spcBef>
                <a:spcPts val="0"/>
              </a:spcBef>
              <a:spcAft>
                <a:spcPts val="0"/>
              </a:spcAft>
              <a:buClr>
                <a:schemeClr val="dk1"/>
              </a:buClr>
              <a:buSzPts val="4400"/>
              <a:buFont typeface="Calibri"/>
              <a:buNone/>
              <a:defRPr sz="2800" b="1" i="0" u="none" strike="noStrike" cap="none" baseline="0">
                <a:solidFill>
                  <a:srgbClr val="C00000"/>
                </a:solidFill>
                <a:latin typeface="Arial" panose="020B0604020202020204" pitchFamily="34" charset="0"/>
                <a:ea typeface="Helvetica Neue"/>
                <a:cs typeface="Arial" panose="020B0604020202020204" pitchFamily="34" charset="0"/>
              </a:defRPr>
            </a:lvl1pPr>
            <a:lvl2pPr marR="0" lv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9pPr>
          </a:lstStyle>
          <a:p>
            <a:r>
              <a:rPr lang="en-GB" dirty="0">
                <a:sym typeface="Bodoni SvtyTwo ITC TT-Book"/>
              </a:rPr>
              <a:t>2.2 </a:t>
            </a:r>
            <a:r>
              <a:rPr lang="en-US" dirty="0">
                <a:sym typeface="Bodoni SvtyTwo ITC TT-Book"/>
              </a:rPr>
              <a:t>Uses of Energy Access Explorer</a:t>
            </a:r>
            <a:endParaRPr lang="en-GB" dirty="0">
              <a:sym typeface="Bodoni SvtyTwo ITC TT-Book"/>
            </a:endParaRPr>
          </a:p>
        </p:txBody>
      </p:sp>
    </p:spTree>
    <p:extLst>
      <p:ext uri="{BB962C8B-B14F-4D97-AF65-F5344CB8AC3E}">
        <p14:creationId xmlns:p14="http://schemas.microsoft.com/office/powerpoint/2010/main" val="987440688"/>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5" name="TextBox 14">
            <a:extLst>
              <a:ext uri="{FF2B5EF4-FFF2-40B4-BE49-F238E27FC236}">
                <a16:creationId xmlns:a16="http://schemas.microsoft.com/office/drawing/2014/main" id="{3CCE9380-BC84-4979-D36F-C697FAB2DD68}"/>
              </a:ext>
            </a:extLst>
          </p:cNvPr>
          <p:cNvSpPr txBox="1"/>
          <p:nvPr/>
        </p:nvSpPr>
        <p:spPr>
          <a:xfrm>
            <a:off x="256899" y="1645052"/>
            <a:ext cx="9206874" cy="4239174"/>
          </a:xfrm>
          <a:prstGeom prst="rect">
            <a:avLst/>
          </a:prstGeom>
          <a:noFill/>
        </p:spPr>
        <p:txBody>
          <a:bodyPr wrap="square" lIns="91440" tIns="45720" rIns="91440" bIns="45720" rtlCol="0" anchor="t">
            <a:spAutoFit/>
          </a:bodyPr>
          <a:lstStyle/>
          <a:p>
            <a:pPr marL="342900" indent="-342900">
              <a:lnSpc>
                <a:spcPct val="110000"/>
              </a:lnSpc>
              <a:spcAft>
                <a:spcPts val="169"/>
              </a:spcAft>
              <a:buFont typeface="Arial"/>
              <a:buChar char="•"/>
            </a:pPr>
            <a:r>
              <a:rPr lang="en-US" sz="2000" dirty="0">
                <a:latin typeface="+mj-lt"/>
                <a:ea typeface="Open Sans"/>
                <a:cs typeface="Open Sans"/>
              </a:rPr>
              <a:t>Off-grid and mini-grid developers can use the tool to </a:t>
            </a:r>
            <a:r>
              <a:rPr lang="en-US" sz="2000" b="1" dirty="0">
                <a:latin typeface="+mj-lt"/>
                <a:ea typeface="Open Sans"/>
                <a:cs typeface="Open Sans"/>
              </a:rPr>
              <a:t>better assess the level of service</a:t>
            </a:r>
            <a:r>
              <a:rPr lang="en-US" sz="2000" dirty="0">
                <a:latin typeface="+mj-lt"/>
                <a:ea typeface="Open Sans"/>
                <a:cs typeface="Open Sans"/>
              </a:rPr>
              <a:t> needed. Understanding where their customers are likely to be located and where there is a concentration of demand will help clean energy entrepreneurs </a:t>
            </a:r>
            <a:r>
              <a:rPr lang="en-US" sz="2000" b="1" dirty="0">
                <a:latin typeface="+mj-lt"/>
                <a:ea typeface="Open Sans"/>
                <a:cs typeface="Open Sans"/>
              </a:rPr>
              <a:t>identify market opportunities</a:t>
            </a:r>
            <a:r>
              <a:rPr lang="en-US" sz="2000" dirty="0">
                <a:latin typeface="+mj-lt"/>
                <a:ea typeface="Open Sans"/>
                <a:cs typeface="Open Sans"/>
              </a:rPr>
              <a:t>. </a:t>
            </a:r>
            <a:endParaRPr lang="en-US"/>
          </a:p>
          <a:p>
            <a:pPr marL="342900" indent="-342900">
              <a:lnSpc>
                <a:spcPct val="110000"/>
              </a:lnSpc>
              <a:spcAft>
                <a:spcPts val="169"/>
              </a:spcAft>
              <a:buFont typeface="Arial"/>
              <a:buChar char="•"/>
            </a:pPr>
            <a:endParaRPr lang="en-US" sz="2000" dirty="0">
              <a:latin typeface="+mj-lt"/>
              <a:ea typeface="Open Sans"/>
              <a:cs typeface="Open Sans"/>
            </a:endParaRPr>
          </a:p>
          <a:p>
            <a:pPr marL="342900" indent="-342900">
              <a:lnSpc>
                <a:spcPct val="110000"/>
              </a:lnSpc>
              <a:spcAft>
                <a:spcPts val="169"/>
              </a:spcAft>
              <a:buFont typeface="Arial"/>
              <a:buChar char="•"/>
            </a:pPr>
            <a:r>
              <a:rPr lang="en-US" sz="2000" dirty="0">
                <a:latin typeface="+mj-lt"/>
                <a:ea typeface="+mn-lt"/>
                <a:cs typeface="+mn-lt"/>
              </a:rPr>
              <a:t>With insights into consumer demographics and market opportunities, companies can tailor their products and services to </a:t>
            </a:r>
            <a:r>
              <a:rPr lang="en-US" sz="2000" b="1" dirty="0">
                <a:latin typeface="+mj-lt"/>
                <a:ea typeface="+mn-lt"/>
                <a:cs typeface="+mn-lt"/>
              </a:rPr>
              <a:t>match the energy needs and financial capacities</a:t>
            </a:r>
            <a:r>
              <a:rPr lang="en-US" sz="2000" dirty="0">
                <a:latin typeface="+mj-lt"/>
                <a:ea typeface="+mn-lt"/>
                <a:cs typeface="+mn-lt"/>
              </a:rPr>
              <a:t> of specific regions. </a:t>
            </a:r>
          </a:p>
          <a:p>
            <a:pPr marL="342900" indent="-342900">
              <a:lnSpc>
                <a:spcPct val="110000"/>
              </a:lnSpc>
              <a:spcAft>
                <a:spcPts val="169"/>
              </a:spcAft>
              <a:buFont typeface="Arial"/>
              <a:buChar char="•"/>
            </a:pPr>
            <a:endParaRPr lang="en-US" sz="2000" dirty="0">
              <a:latin typeface="+mj-lt"/>
              <a:ea typeface="+mn-lt"/>
              <a:cs typeface="+mn-lt"/>
            </a:endParaRPr>
          </a:p>
          <a:p>
            <a:pPr marL="342900" indent="-342900">
              <a:lnSpc>
                <a:spcPct val="110000"/>
              </a:lnSpc>
              <a:spcAft>
                <a:spcPts val="169"/>
              </a:spcAft>
              <a:buFont typeface="Arial"/>
              <a:buChar char="•"/>
            </a:pPr>
            <a:r>
              <a:rPr lang="en-US" sz="2000" dirty="0">
                <a:latin typeface="+mj-lt"/>
                <a:ea typeface="+mn-lt"/>
                <a:cs typeface="+mn-lt"/>
              </a:rPr>
              <a:t>This customization </a:t>
            </a:r>
            <a:r>
              <a:rPr lang="en-US" sz="2000" b="1" dirty="0">
                <a:latin typeface="+mj-lt"/>
                <a:ea typeface="+mn-lt"/>
                <a:cs typeface="+mn-lt"/>
              </a:rPr>
              <a:t>increases the viability and adoption of clean energy solutions</a:t>
            </a:r>
            <a:r>
              <a:rPr lang="en-US" sz="2000" dirty="0">
                <a:latin typeface="+mj-lt"/>
                <a:ea typeface="+mn-lt"/>
                <a:cs typeface="+mn-lt"/>
              </a:rPr>
              <a:t>, contributing to the expansion of clean energy markets and fostering sustainable growth within the industry.</a:t>
            </a:r>
            <a:endParaRPr lang="en-US" sz="2000" dirty="0">
              <a:latin typeface="+mj-lt"/>
              <a:ea typeface="Open Sans" panose="020B0606030504020204" pitchFamily="34" charset="0"/>
              <a:cs typeface="Open Sans" panose="020B0606030504020204" pitchFamily="34" charset="0"/>
            </a:endParaRPr>
          </a:p>
        </p:txBody>
      </p:sp>
      <p:sp>
        <p:nvSpPr>
          <p:cNvPr id="16" name="Rectangle 15">
            <a:extLst>
              <a:ext uri="{FF2B5EF4-FFF2-40B4-BE49-F238E27FC236}">
                <a16:creationId xmlns:a16="http://schemas.microsoft.com/office/drawing/2014/main" id="{431F5C90-1DCB-30BE-67C8-68DEA35FC2BC}"/>
              </a:ext>
            </a:extLst>
          </p:cNvPr>
          <p:cNvSpPr/>
          <p:nvPr/>
        </p:nvSpPr>
        <p:spPr>
          <a:xfrm>
            <a:off x="256898" y="1195399"/>
            <a:ext cx="6217920" cy="400110"/>
          </a:xfrm>
          <a:prstGeom prst="rect">
            <a:avLst/>
          </a:prstGeom>
        </p:spPr>
        <p:txBody>
          <a:bodyPr wrap="square" lIns="91440" tIns="45720" rIns="91440" bIns="45720" anchor="t">
            <a:spAutoFit/>
          </a:bodyPr>
          <a:lstStyle/>
          <a:p>
            <a:pPr>
              <a:spcAft>
                <a:spcPts val="1200"/>
              </a:spcAft>
            </a:pPr>
            <a:r>
              <a:rPr lang="en-ZA" sz="2000" b="1" dirty="0">
                <a:latin typeface="+mj-lt"/>
                <a:ea typeface="Open Sans"/>
                <a:cs typeface="Open Sans"/>
              </a:rPr>
              <a:t>Expansion of Clean Energy Markets</a:t>
            </a:r>
          </a:p>
        </p:txBody>
      </p:sp>
      <p:sp>
        <p:nvSpPr>
          <p:cNvPr id="2" name="Title 10">
            <a:extLst>
              <a:ext uri="{FF2B5EF4-FFF2-40B4-BE49-F238E27FC236}">
                <a16:creationId xmlns:a16="http://schemas.microsoft.com/office/drawing/2014/main" id="{45BC9E50-6AC5-CBF3-B8F8-F93B3A91DF5A}"/>
              </a:ext>
            </a:extLst>
          </p:cNvPr>
          <p:cNvSpPr txBox="1">
            <a:spLocks/>
          </p:cNvSpPr>
          <p:nvPr/>
        </p:nvSpPr>
        <p:spPr>
          <a:xfrm>
            <a:off x="256898" y="-27720"/>
            <a:ext cx="8206877" cy="897516"/>
          </a:xfrm>
          <a:prstGeom prst="rect">
            <a:avLst/>
          </a:prstGeom>
          <a:noFill/>
          <a:ln>
            <a:noFill/>
          </a:ln>
        </p:spPr>
        <p:txBody>
          <a:bodyPr spcFirstLastPara="1" vert="horz" wrap="square" lIns="91425" tIns="45700" rIns="91425" bIns="45700" rtlCol="0" anchor="b" anchorCtr="0">
            <a:noAutofit/>
          </a:bodyPr>
          <a:lstStyle>
            <a:defPPr marR="0" lvl="0" algn="l" rtl="0">
              <a:lnSpc>
                <a:spcPct val="100000"/>
              </a:lnSpc>
              <a:spcBef>
                <a:spcPts val="0"/>
              </a:spcBef>
              <a:spcAft>
                <a:spcPts val="0"/>
              </a:spcAft>
              <a:defRPr lang="en-US"/>
            </a:defPPr>
            <a:lvl1pPr marR="0" lvl="0" indent="0">
              <a:lnSpc>
                <a:spcPct val="90000"/>
              </a:lnSpc>
              <a:spcBef>
                <a:spcPts val="0"/>
              </a:spcBef>
              <a:spcAft>
                <a:spcPts val="0"/>
              </a:spcAft>
              <a:buClr>
                <a:schemeClr val="dk1"/>
              </a:buClr>
              <a:buSzPts val="4400"/>
              <a:buFont typeface="Calibri"/>
              <a:buNone/>
              <a:defRPr sz="2800" b="1" i="0" u="none" strike="noStrike" cap="none" baseline="0">
                <a:solidFill>
                  <a:srgbClr val="C00000"/>
                </a:solidFill>
                <a:latin typeface="Arial" panose="020B0604020202020204" pitchFamily="34" charset="0"/>
                <a:ea typeface="Helvetica Neue"/>
                <a:cs typeface="Arial" panose="020B0604020202020204" pitchFamily="34" charset="0"/>
              </a:defRPr>
            </a:lvl1pPr>
            <a:lvl2pPr marR="0" lv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9pPr>
          </a:lstStyle>
          <a:p>
            <a:r>
              <a:rPr lang="en-GB" dirty="0">
                <a:sym typeface="Bodoni SvtyTwo ITC TT-Book"/>
              </a:rPr>
              <a:t>2.2 </a:t>
            </a:r>
            <a:r>
              <a:rPr lang="en-US" dirty="0">
                <a:sym typeface="Bodoni SvtyTwo ITC TT-Book"/>
              </a:rPr>
              <a:t>Uses of Energy Access Explorer</a:t>
            </a:r>
            <a:endParaRPr lang="en-GB" dirty="0">
              <a:sym typeface="Bodoni SvtyTwo ITC TT-Book"/>
            </a:endParaRPr>
          </a:p>
        </p:txBody>
      </p:sp>
    </p:spTree>
    <p:extLst>
      <p:ext uri="{BB962C8B-B14F-4D97-AF65-F5344CB8AC3E}">
        <p14:creationId xmlns:p14="http://schemas.microsoft.com/office/powerpoint/2010/main" val="1840708362"/>
      </p:ext>
    </p:extLst>
  </p:cSld>
  <p:clrMapOvr>
    <a:masterClrMapping/>
  </p:clrMapOvr>
  <p:transition spd="slow">
    <p:push/>
  </p:transition>
</p:sld>
</file>

<file path=ppt/theme/theme1.xml><?xml version="1.0" encoding="utf-8"?>
<a:theme xmlns:a="http://schemas.openxmlformats.org/drawingml/2006/main" name="1_EAE_CCG Powerpoint Sept 2024">
  <a:themeElements>
    <a:clrScheme name="CCG Colours">
      <a:dk1>
        <a:srgbClr val="000000"/>
      </a:dk1>
      <a:lt1>
        <a:srgbClr val="FFFFFF"/>
      </a:lt1>
      <a:dk2>
        <a:srgbClr val="44546A"/>
      </a:dk2>
      <a:lt2>
        <a:srgbClr val="E7E6E6"/>
      </a:lt2>
      <a:accent1>
        <a:srgbClr val="012069"/>
      </a:accent1>
      <a:accent2>
        <a:srgbClr val="C8102E"/>
      </a:accent2>
      <a:accent3>
        <a:srgbClr val="AFC7FE"/>
      </a:accent3>
      <a:accent4>
        <a:srgbClr val="5F8EFD"/>
      </a:accent4>
      <a:accent5>
        <a:srgbClr val="0F56FD"/>
      </a:accent5>
      <a:accent6>
        <a:srgbClr val="910C22"/>
      </a:accent6>
      <a:hlink>
        <a:srgbClr val="4151C3"/>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AE_CCG Powerpoint Sept 2024.pptx" id="{86360CD8-E553-41A8-9AD7-2D2361ED0FF8}" vid="{DFEBA574-2562-4D70-9FE6-F364A15BB98A}"/>
    </a:ext>
  </a:extLst>
</a:theme>
</file>

<file path=ppt/theme/theme2.xml><?xml version="1.0" encoding="utf-8"?>
<a:theme xmlns:a="http://schemas.openxmlformats.org/drawingml/2006/main" name="Office Theme">
  <a:themeElements>
    <a:clrScheme name="CCG Colours">
      <a:dk1>
        <a:srgbClr val="000000"/>
      </a:dk1>
      <a:lt1>
        <a:srgbClr val="FFFFFF"/>
      </a:lt1>
      <a:dk2>
        <a:srgbClr val="44546A"/>
      </a:dk2>
      <a:lt2>
        <a:srgbClr val="E7E6E6"/>
      </a:lt2>
      <a:accent1>
        <a:srgbClr val="012069"/>
      </a:accent1>
      <a:accent2>
        <a:srgbClr val="C8102E"/>
      </a:accent2>
      <a:accent3>
        <a:srgbClr val="AFC7FE"/>
      </a:accent3>
      <a:accent4>
        <a:srgbClr val="5F8EFD"/>
      </a:accent4>
      <a:accent5>
        <a:srgbClr val="0F56FD"/>
      </a:accent5>
      <a:accent6>
        <a:srgbClr val="910C22"/>
      </a:accent6>
      <a:hlink>
        <a:srgbClr val="4151C3"/>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716</TotalTime>
  <Words>3588</Words>
  <Application>Microsoft Office PowerPoint</Application>
  <PresentationFormat>Widescreen</PresentationFormat>
  <Paragraphs>318</Paragraphs>
  <Slides>32</Slides>
  <Notes>30</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32</vt:i4>
      </vt:variant>
    </vt:vector>
  </HeadingPairs>
  <TitlesOfParts>
    <vt:vector size="45" baseType="lpstr">
      <vt:lpstr>-apple-system</vt:lpstr>
      <vt:lpstr>Aptos</vt:lpstr>
      <vt:lpstr>Arial</vt:lpstr>
      <vt:lpstr>Arial,Sans-Serif</vt:lpstr>
      <vt:lpstr>Bodoni SvtyTwo ITC TT-Book</vt:lpstr>
      <vt:lpstr>Calibri</vt:lpstr>
      <vt:lpstr>Helvetica Neue</vt:lpstr>
      <vt:lpstr>Open Sans</vt:lpstr>
      <vt:lpstr>Open Sans </vt:lpstr>
      <vt:lpstr>Open Sans ExtraBold</vt:lpstr>
      <vt:lpstr>Wingdings</vt:lpstr>
      <vt:lpstr>1_EAE_CCG Powerpoint Sept 2024</vt:lpstr>
      <vt:lpstr>Office Theme</vt:lpstr>
      <vt:lpstr>Maximum 32 point Arial in white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Santiago Sinclair-Lecaros</dc:creator>
  <cp:lastModifiedBy>Alemayehu Woldeamanuel</cp:lastModifiedBy>
  <cp:revision>246</cp:revision>
  <dcterms:created xsi:type="dcterms:W3CDTF">2024-09-25T16:22:53Z</dcterms:created>
  <dcterms:modified xsi:type="dcterms:W3CDTF">2026-01-16T07:01:06Z</dcterms:modified>
</cp:coreProperties>
</file>