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79" r:id="rId2"/>
  </p:sldMasterIdLst>
  <p:notesMasterIdLst>
    <p:notesMasterId r:id="rId30"/>
  </p:notesMasterIdLst>
  <p:sldIdLst>
    <p:sldId id="266" r:id="rId3"/>
    <p:sldId id="278" r:id="rId4"/>
    <p:sldId id="502" r:id="rId5"/>
    <p:sldId id="503" r:id="rId6"/>
    <p:sldId id="285" r:id="rId7"/>
    <p:sldId id="286" r:id="rId8"/>
    <p:sldId id="499" r:id="rId9"/>
    <p:sldId id="263" r:id="rId10"/>
    <p:sldId id="504" r:id="rId11"/>
    <p:sldId id="281" r:id="rId12"/>
    <p:sldId id="500" r:id="rId13"/>
    <p:sldId id="288" r:id="rId14"/>
    <p:sldId id="289" r:id="rId15"/>
    <p:sldId id="505" r:id="rId16"/>
    <p:sldId id="506" r:id="rId17"/>
    <p:sldId id="507" r:id="rId18"/>
    <p:sldId id="508" r:id="rId19"/>
    <p:sldId id="509" r:id="rId20"/>
    <p:sldId id="299" r:id="rId21"/>
    <p:sldId id="451" r:id="rId22"/>
    <p:sldId id="452" r:id="rId23"/>
    <p:sldId id="456" r:id="rId24"/>
    <p:sldId id="501" r:id="rId25"/>
    <p:sldId id="480" r:id="rId26"/>
    <p:sldId id="475" r:id="rId27"/>
    <p:sldId id="478" r:id="rId28"/>
    <p:sldId id="26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18AB5A-6F4D-C013-B60E-F6D4411BBCAF}" name="Alemayehu Woldeamanuel" initials="AW" userId="S::alemayehu.agizew@wri.org::29d2db0c-a888-4ede-9837-5755a0962163" providerId="AD"/>
  <p188:author id="{B54B75AD-AF6E-27A9-3A7C-94177E216A39}" name="Santiago Sinclair-Lecaros" initials="SS" userId="S::santiago.sinclair-lecaros@wri.org::2c1cd6a7-a552-4bed-ad38-03f12e35d74e" providerId="AD"/>
  <p188:author id="{A7EC59EB-5659-9C7D-C2DE-A13A2EF1F2EF}" name="Dimitrios Mentis" initials="DM" userId="S::dimitrios.mentis.5@wri.org::7d8dbe01-18cf-4f50-88d7-705f50a3f0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47EB8B-41A7-ED86-F694-FFB579E6C6D8}" v="36" dt="2026-01-15T08:40:34.165"/>
    <p1510:client id="{E0CA4482-83F9-AF94-39B5-F5CDFE91991E}" v="699" dt="2026-01-15T08:30:28.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859" autoAdjust="0"/>
  </p:normalViewPr>
  <p:slideViewPr>
    <p:cSldViewPr snapToGrid="0">
      <p:cViewPr varScale="1">
        <p:scale>
          <a:sx n="48" d="100"/>
          <a:sy n="48" d="100"/>
        </p:scale>
        <p:origin x="1364" y="44"/>
      </p:cViewPr>
      <p:guideLst/>
    </p:cSldViewPr>
  </p:slideViewPr>
  <p:notesTextViewPr>
    <p:cViewPr>
      <p:scale>
        <a:sx n="1" d="1"/>
        <a:sy n="1" d="1"/>
      </p:scale>
      <p:origin x="0" y="-12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mayehu Woldeamanuel" userId="S::alemayehu.agizew@wri.org::29d2db0c-a888-4ede-9837-5755a0962163" providerId="AD" clId="Web-{4247EB8B-41A7-ED86-F694-FFB579E6C6D8}"/>
    <pc:docChg chg="modSld">
      <pc:chgData name="Alemayehu Woldeamanuel" userId="S::alemayehu.agizew@wri.org::29d2db0c-a888-4ede-9837-5755a0962163" providerId="AD" clId="Web-{4247EB8B-41A7-ED86-F694-FFB579E6C6D8}" dt="2026-01-15T08:40:34.165" v="27" actId="1076"/>
      <pc:docMkLst>
        <pc:docMk/>
      </pc:docMkLst>
      <pc:sldChg chg="modSp modCm">
        <pc:chgData name="Alemayehu Woldeamanuel" userId="S::alemayehu.agizew@wri.org::29d2db0c-a888-4ede-9837-5755a0962163" providerId="AD" clId="Web-{4247EB8B-41A7-ED86-F694-FFB579E6C6D8}" dt="2026-01-15T08:32:37.365" v="14" actId="14100"/>
        <pc:sldMkLst>
          <pc:docMk/>
          <pc:sldMk cId="1100667116" sldId="289"/>
        </pc:sldMkLst>
        <pc:spChg chg="mod">
          <ac:chgData name="Alemayehu Woldeamanuel" userId="S::alemayehu.agizew@wri.org::29d2db0c-a888-4ede-9837-5755a0962163" providerId="AD" clId="Web-{4247EB8B-41A7-ED86-F694-FFB579E6C6D8}" dt="2026-01-15T08:32:37.365" v="14" actId="14100"/>
          <ac:spMkLst>
            <pc:docMk/>
            <pc:sldMk cId="1100667116" sldId="289"/>
            <ac:spMk id="3" creationId="{DD7F9CFB-8CC1-7D15-4575-77BD40DC7E2A}"/>
          </ac:spMkLst>
        </pc:spChg>
        <pc:extLst>
          <p:ext xmlns:p="http://schemas.openxmlformats.org/presentationml/2006/main" uri="{D6D511B9-2390-475A-947B-AFAB55BFBCF1}">
            <pc226:cmChg xmlns:pc226="http://schemas.microsoft.com/office/powerpoint/2022/06/main/command" chg="mod">
              <pc226:chgData name="Alemayehu Woldeamanuel" userId="S::alemayehu.agizew@wri.org::29d2db0c-a888-4ede-9837-5755a0962163" providerId="AD" clId="Web-{4247EB8B-41A7-ED86-F694-FFB579E6C6D8}" dt="2026-01-15T08:32:21.162" v="11" actId="20577"/>
              <pc2:cmMkLst xmlns:pc2="http://schemas.microsoft.com/office/powerpoint/2019/9/main/command">
                <pc:docMk/>
                <pc:sldMk cId="1100667116" sldId="289"/>
                <pc2:cmMk id="{D62A3BA0-D2F8-4AF1-9DBE-540087AB5204}"/>
              </pc2:cmMkLst>
            </pc226:cmChg>
          </p:ext>
        </pc:extLst>
      </pc:sldChg>
      <pc:sldChg chg="addSp delSp modSp">
        <pc:chgData name="Alemayehu Woldeamanuel" userId="S::alemayehu.agizew@wri.org::29d2db0c-a888-4ede-9837-5755a0962163" providerId="AD" clId="Web-{4247EB8B-41A7-ED86-F694-FFB579E6C6D8}" dt="2026-01-15T08:40:34.165" v="27" actId="1076"/>
        <pc:sldMkLst>
          <pc:docMk/>
          <pc:sldMk cId="2768204711" sldId="451"/>
        </pc:sldMkLst>
        <pc:spChg chg="add mod">
          <ac:chgData name="Alemayehu Woldeamanuel" userId="S::alemayehu.agizew@wri.org::29d2db0c-a888-4ede-9837-5755a0962163" providerId="AD" clId="Web-{4247EB8B-41A7-ED86-F694-FFB579E6C6D8}" dt="2026-01-15T08:40:34.165" v="27" actId="1076"/>
          <ac:spMkLst>
            <pc:docMk/>
            <pc:sldMk cId="2768204711" sldId="451"/>
            <ac:spMk id="4" creationId="{2E9BC869-D486-3FF1-07C1-7B5C436E61E0}"/>
          </ac:spMkLst>
        </pc:spChg>
        <pc:spChg chg="del">
          <ac:chgData name="Alemayehu Woldeamanuel" userId="S::alemayehu.agizew@wri.org::29d2db0c-a888-4ede-9837-5755a0962163" providerId="AD" clId="Web-{4247EB8B-41A7-ED86-F694-FFB579E6C6D8}" dt="2026-01-15T08:35:29.152" v="18"/>
          <ac:spMkLst>
            <pc:docMk/>
            <pc:sldMk cId="2768204711" sldId="451"/>
            <ac:spMk id="9" creationId="{2E9BC869-D486-3FF1-07C1-7B5C436E61E0}"/>
          </ac:spMkLst>
        </pc:spChg>
        <pc:picChg chg="add mod">
          <ac:chgData name="Alemayehu Woldeamanuel" userId="S::alemayehu.agizew@wri.org::29d2db0c-a888-4ede-9837-5755a0962163" providerId="AD" clId="Web-{4247EB8B-41A7-ED86-F694-FFB579E6C6D8}" dt="2026-01-15T08:35:47.809" v="21" actId="14100"/>
          <ac:picMkLst>
            <pc:docMk/>
            <pc:sldMk cId="2768204711" sldId="451"/>
            <ac:picMk id="3" creationId="{B9005E4B-96A2-8E3E-9C18-60F9B00215A4}"/>
          </ac:picMkLst>
        </pc:picChg>
        <pc:picChg chg="del">
          <ac:chgData name="Alemayehu Woldeamanuel" userId="S::alemayehu.agizew@wri.org::29d2db0c-a888-4ede-9837-5755a0962163" providerId="AD" clId="Web-{4247EB8B-41A7-ED86-F694-FFB579E6C6D8}" dt="2026-01-15T08:35:19.949" v="16"/>
          <ac:picMkLst>
            <pc:docMk/>
            <pc:sldMk cId="2768204711" sldId="451"/>
            <ac:picMk id="8" creationId="{7A48680D-B777-95C5-F7A9-01D2F8DE293B}"/>
          </ac:picMkLst>
        </pc:picChg>
      </pc:sldChg>
    </pc:docChg>
  </pc:docChgLst>
  <pc:docChgLst>
    <pc:chgData name="Santiago Sinclair-Lecaros" userId="S::santiago.sinclair-lecaros@wri.org::2c1cd6a7-a552-4bed-ad38-03f12e35d74e" providerId="AD" clId="Web-{14AD40BC-F82D-F070-9114-B63D7F569597}"/>
    <pc:docChg chg="mod modSld">
      <pc:chgData name="Santiago Sinclair-Lecaros" userId="S::santiago.sinclair-lecaros@wri.org::2c1cd6a7-a552-4bed-ad38-03f12e35d74e" providerId="AD" clId="Web-{14AD40BC-F82D-F070-9114-B63D7F569597}" dt="2026-01-09T19:47:19.049" v="9" actId="1076"/>
      <pc:docMkLst>
        <pc:docMk/>
      </pc:docMkLst>
      <pc:sldChg chg="addSp modSp">
        <pc:chgData name="Santiago Sinclair-Lecaros" userId="S::santiago.sinclair-lecaros@wri.org::2c1cd6a7-a552-4bed-ad38-03f12e35d74e" providerId="AD" clId="Web-{14AD40BC-F82D-F070-9114-B63D7F569597}" dt="2026-01-09T19:47:19.049" v="9" actId="1076"/>
        <pc:sldMkLst>
          <pc:docMk/>
          <pc:sldMk cId="722229457" sldId="452"/>
        </pc:sldMkLst>
        <pc:picChg chg="add mod">
          <ac:chgData name="Santiago Sinclair-Lecaros" userId="S::santiago.sinclair-lecaros@wri.org::2c1cd6a7-a552-4bed-ad38-03f12e35d74e" providerId="AD" clId="Web-{14AD40BC-F82D-F070-9114-B63D7F569597}" dt="2026-01-09T19:47:19.049" v="9" actId="1076"/>
          <ac:picMkLst>
            <pc:docMk/>
            <pc:sldMk cId="722229457" sldId="452"/>
            <ac:picMk id="4" creationId="{598B4434-5D63-6C3B-C82D-1091AE9A70FE}"/>
          </ac:picMkLst>
        </pc:picChg>
      </pc:sldChg>
    </pc:docChg>
  </pc:docChgLst>
  <pc:docChgLst>
    <pc:chgData name="Alemayehu Woldeamanuel" userId="S::alemayehu.agizew@wri.org::29d2db0c-a888-4ede-9837-5755a0962163" providerId="AD" clId="Web-{E0CA4482-83F9-AF94-39B5-F5CDFE91991E}"/>
    <pc:docChg chg="mod modSld">
      <pc:chgData name="Alemayehu Woldeamanuel" userId="S::alemayehu.agizew@wri.org::29d2db0c-a888-4ede-9837-5755a0962163" providerId="AD" clId="Web-{E0CA4482-83F9-AF94-39B5-F5CDFE91991E}" dt="2026-01-15T08:30:28.663" v="570" actId="20577"/>
      <pc:docMkLst>
        <pc:docMk/>
      </pc:docMkLst>
      <pc:sldChg chg="modSp">
        <pc:chgData name="Alemayehu Woldeamanuel" userId="S::alemayehu.agizew@wri.org::29d2db0c-a888-4ede-9837-5755a0962163" providerId="AD" clId="Web-{E0CA4482-83F9-AF94-39B5-F5CDFE91991E}" dt="2026-01-15T07:18:35.953" v="119" actId="20577"/>
        <pc:sldMkLst>
          <pc:docMk/>
          <pc:sldMk cId="169286684" sldId="269"/>
        </pc:sldMkLst>
        <pc:spChg chg="mod">
          <ac:chgData name="Alemayehu Woldeamanuel" userId="S::alemayehu.agizew@wri.org::29d2db0c-a888-4ede-9837-5755a0962163" providerId="AD" clId="Web-{E0CA4482-83F9-AF94-39B5-F5CDFE91991E}" dt="2026-01-15T07:18:35.953" v="119" actId="20577"/>
          <ac:spMkLst>
            <pc:docMk/>
            <pc:sldMk cId="169286684" sldId="269"/>
            <ac:spMk id="4" creationId="{49F2405F-B3F7-809D-3B34-7B64C756CBE3}"/>
          </ac:spMkLst>
        </pc:spChg>
      </pc:sldChg>
      <pc:sldChg chg="modSp modCm">
        <pc:chgData name="Alemayehu Woldeamanuel" userId="S::alemayehu.agizew@wri.org::29d2db0c-a888-4ede-9837-5755a0962163" providerId="AD" clId="Web-{E0CA4482-83F9-AF94-39B5-F5CDFE91991E}" dt="2026-01-15T08:30:28.663" v="570" actId="20577"/>
        <pc:sldMkLst>
          <pc:docMk/>
          <pc:sldMk cId="1100667116" sldId="289"/>
        </pc:sldMkLst>
        <pc:spChg chg="mod">
          <ac:chgData name="Alemayehu Woldeamanuel" userId="S::alemayehu.agizew@wri.org::29d2db0c-a888-4ede-9837-5755a0962163" providerId="AD" clId="Web-{E0CA4482-83F9-AF94-39B5-F5CDFE91991E}" dt="2026-01-15T08:26:26.668" v="564" actId="1076"/>
          <ac:spMkLst>
            <pc:docMk/>
            <pc:sldMk cId="1100667116" sldId="289"/>
            <ac:spMk id="2" creationId="{00000000-0000-0000-0000-000000000000}"/>
          </ac:spMkLst>
        </pc:spChg>
        <pc:spChg chg="mod">
          <ac:chgData name="Alemayehu Woldeamanuel" userId="S::alemayehu.agizew@wri.org::29d2db0c-a888-4ede-9837-5755a0962163" providerId="AD" clId="Web-{E0CA4482-83F9-AF94-39B5-F5CDFE91991E}" dt="2026-01-15T08:30:28.663" v="570" actId="20577"/>
          <ac:spMkLst>
            <pc:docMk/>
            <pc:sldMk cId="1100667116" sldId="289"/>
            <ac:spMk id="3" creationId="{DD7F9CFB-8CC1-7D15-4575-77BD40DC7E2A}"/>
          </ac:spMkLst>
        </pc:spChg>
        <pc:spChg chg="mod">
          <ac:chgData name="Alemayehu Woldeamanuel" userId="S::alemayehu.agizew@wri.org::29d2db0c-a888-4ede-9837-5755a0962163" providerId="AD" clId="Web-{E0CA4482-83F9-AF94-39B5-F5CDFE91991E}" dt="2026-01-15T08:11:34.408" v="383" actId="1076"/>
          <ac:spMkLst>
            <pc:docMk/>
            <pc:sldMk cId="1100667116" sldId="289"/>
            <ac:spMk id="16" creationId="{431F5C90-1DCB-30BE-67C8-68DEA35FC2BC}"/>
          </ac:spMkLst>
        </pc:spChg>
        <pc:extLst>
          <p:ext xmlns:p="http://schemas.openxmlformats.org/presentationml/2006/main" uri="{D6D511B9-2390-475A-947B-AFAB55BFBCF1}">
            <pc226:cmChg xmlns:pc226="http://schemas.microsoft.com/office/powerpoint/2022/06/main/command" chg="mod">
              <pc226:chgData name="Alemayehu Woldeamanuel" userId="S::alemayehu.agizew@wri.org::29d2db0c-a888-4ede-9837-5755a0962163" providerId="AD" clId="Web-{E0CA4482-83F9-AF94-39B5-F5CDFE91991E}" dt="2026-01-15T08:30:28.663" v="570" actId="20577"/>
              <pc2:cmMkLst xmlns:pc2="http://schemas.microsoft.com/office/powerpoint/2019/9/main/command">
                <pc:docMk/>
                <pc:sldMk cId="1100667116" sldId="289"/>
                <pc2:cmMk id="{D62A3BA0-D2F8-4AF1-9DBE-540087AB5204}"/>
              </pc2:cmMkLst>
            </pc226:cmChg>
          </p:ext>
        </pc:extLst>
      </pc:sldChg>
      <pc:sldChg chg="delSp modSp">
        <pc:chgData name="Alemayehu Woldeamanuel" userId="S::alemayehu.agizew@wri.org::29d2db0c-a888-4ede-9837-5755a0962163" providerId="AD" clId="Web-{E0CA4482-83F9-AF94-39B5-F5CDFE91991E}" dt="2026-01-15T07:26:13.978" v="134" actId="1076"/>
        <pc:sldMkLst>
          <pc:docMk/>
          <pc:sldMk cId="722229457" sldId="452"/>
        </pc:sldMkLst>
        <pc:spChg chg="del">
          <ac:chgData name="Alemayehu Woldeamanuel" userId="S::alemayehu.agizew@wri.org::29d2db0c-a888-4ede-9837-5755a0962163" providerId="AD" clId="Web-{E0CA4482-83F9-AF94-39B5-F5CDFE91991E}" dt="2026-01-15T07:17:50.867" v="113"/>
          <ac:spMkLst>
            <pc:docMk/>
            <pc:sldMk cId="722229457" sldId="452"/>
            <ac:spMk id="2" creationId="{00000000-0000-0000-0000-000000000000}"/>
          </ac:spMkLst>
        </pc:spChg>
        <pc:spChg chg="mod">
          <ac:chgData name="Alemayehu Woldeamanuel" userId="S::alemayehu.agizew@wri.org::29d2db0c-a888-4ede-9837-5755a0962163" providerId="AD" clId="Web-{E0CA4482-83F9-AF94-39B5-F5CDFE91991E}" dt="2026-01-15T07:25:52.912" v="126" actId="20577"/>
          <ac:spMkLst>
            <pc:docMk/>
            <pc:sldMk cId="722229457" sldId="452"/>
            <ac:spMk id="3" creationId="{DD7F9CFB-8CC1-7D15-4575-77BD40DC7E2A}"/>
          </ac:spMkLst>
        </pc:spChg>
        <pc:spChg chg="mod">
          <ac:chgData name="Alemayehu Woldeamanuel" userId="S::alemayehu.agizew@wri.org::29d2db0c-a888-4ede-9837-5755a0962163" providerId="AD" clId="Web-{E0CA4482-83F9-AF94-39B5-F5CDFE91991E}" dt="2026-01-15T07:26:13.978" v="134" actId="1076"/>
          <ac:spMkLst>
            <pc:docMk/>
            <pc:sldMk cId="722229457" sldId="452"/>
            <ac:spMk id="7" creationId="{200F512B-A18B-04A9-79C2-0A4ACBEFBDEB}"/>
          </ac:spMkLst>
        </pc:spChg>
        <pc:picChg chg="mod">
          <ac:chgData name="Alemayehu Woldeamanuel" userId="S::alemayehu.agizew@wri.org::29d2db0c-a888-4ede-9837-5755a0962163" providerId="AD" clId="Web-{E0CA4482-83F9-AF94-39B5-F5CDFE91991E}" dt="2026-01-15T07:17:45.538" v="112" actId="14100"/>
          <ac:picMkLst>
            <pc:docMk/>
            <pc:sldMk cId="722229457" sldId="452"/>
            <ac:picMk id="4" creationId="{598B4434-5D63-6C3B-C82D-1091AE9A70FE}"/>
          </ac:picMkLst>
        </pc:picChg>
        <pc:picChg chg="mod">
          <ac:chgData name="Alemayehu Woldeamanuel" userId="S::alemayehu.agizew@wri.org::29d2db0c-a888-4ede-9837-5755a0962163" providerId="AD" clId="Web-{E0CA4482-83F9-AF94-39B5-F5CDFE91991E}" dt="2026-01-15T07:26:08.914" v="133" actId="14100"/>
          <ac:picMkLst>
            <pc:docMk/>
            <pc:sldMk cId="722229457" sldId="452"/>
            <ac:picMk id="10" creationId="{56012ADA-DAC7-DD94-ADDE-95B504757427}"/>
          </ac:picMkLst>
        </pc:picChg>
        <pc:picChg chg="del">
          <ac:chgData name="Alemayehu Woldeamanuel" userId="S::alemayehu.agizew@wri.org::29d2db0c-a888-4ede-9837-5755a0962163" providerId="AD" clId="Web-{E0CA4482-83F9-AF94-39B5-F5CDFE91991E}" dt="2026-01-15T07:17:30.176" v="110"/>
          <ac:picMkLst>
            <pc:docMk/>
            <pc:sldMk cId="722229457" sldId="452"/>
            <ac:picMk id="11" creationId="{1415E2E2-11C0-B347-57D4-69A0EBA65B4C}"/>
          </ac:picMkLst>
        </pc:picChg>
      </pc:sldChg>
      <pc:sldChg chg="delSp modSp">
        <pc:chgData name="Alemayehu Woldeamanuel" userId="S::alemayehu.agizew@wri.org::29d2db0c-a888-4ede-9837-5755a0962163" providerId="AD" clId="Web-{E0CA4482-83F9-AF94-39B5-F5CDFE91991E}" dt="2026-01-15T07:18:22.545" v="117" actId="1076"/>
        <pc:sldMkLst>
          <pc:docMk/>
          <pc:sldMk cId="3912576539" sldId="478"/>
        </pc:sldMkLst>
        <pc:spChg chg="mod">
          <ac:chgData name="Alemayehu Woldeamanuel" userId="S::alemayehu.agizew@wri.org::29d2db0c-a888-4ede-9837-5755a0962163" providerId="AD" clId="Web-{E0CA4482-83F9-AF94-39B5-F5CDFE91991E}" dt="2026-01-15T07:18:22.545" v="117" actId="1076"/>
          <ac:spMkLst>
            <pc:docMk/>
            <pc:sldMk cId="3912576539" sldId="478"/>
            <ac:spMk id="7" creationId="{D3E4BDE8-27C2-933D-42FF-F996C5C8E457}"/>
          </ac:spMkLst>
        </pc:spChg>
        <pc:spChg chg="mod">
          <ac:chgData name="Alemayehu Woldeamanuel" userId="S::alemayehu.agizew@wri.org::29d2db0c-a888-4ede-9837-5755a0962163" providerId="AD" clId="Web-{E0CA4482-83F9-AF94-39B5-F5CDFE91991E}" dt="2026-01-15T07:16:03.925" v="83" actId="20577"/>
          <ac:spMkLst>
            <pc:docMk/>
            <pc:sldMk cId="3912576539" sldId="478"/>
            <ac:spMk id="9" creationId="{AF29846A-05D1-C428-1E0C-A6B6C0CD1452}"/>
          </ac:spMkLst>
        </pc:spChg>
        <pc:spChg chg="del mod">
          <ac:chgData name="Alemayehu Woldeamanuel" userId="S::alemayehu.agizew@wri.org::29d2db0c-a888-4ede-9837-5755a0962163" providerId="AD" clId="Web-{E0CA4482-83F9-AF94-39B5-F5CDFE91991E}" dt="2026-01-15T07:18:02.448" v="115"/>
          <ac:spMkLst>
            <pc:docMk/>
            <pc:sldMk cId="3912576539" sldId="478"/>
            <ac:spMk id="10" creationId="{C11AF3E5-4D60-0A5D-1A96-037D4F1B4A96}"/>
          </ac:spMkLst>
        </pc:spChg>
        <pc:spChg chg="mod">
          <ac:chgData name="Alemayehu Woldeamanuel" userId="S::alemayehu.agizew@wri.org::29d2db0c-a888-4ede-9837-5755a0962163" providerId="AD" clId="Web-{E0CA4482-83F9-AF94-39B5-F5CDFE91991E}" dt="2026-01-15T07:14:52.737" v="65" actId="1076"/>
          <ac:spMkLst>
            <pc:docMk/>
            <pc:sldMk cId="3912576539" sldId="478"/>
            <ac:spMk id="16" creationId="{8FED5460-B543-76F5-FBDE-8E52AA17078D}"/>
          </ac:spMkLst>
        </pc:spChg>
        <pc:picChg chg="mod">
          <ac:chgData name="Alemayehu Woldeamanuel" userId="S::alemayehu.agizew@wri.org::29d2db0c-a888-4ede-9837-5755a0962163" providerId="AD" clId="Web-{E0CA4482-83F9-AF94-39B5-F5CDFE91991E}" dt="2026-01-15T07:18:09.762" v="116" actId="1076"/>
          <ac:picMkLst>
            <pc:docMk/>
            <pc:sldMk cId="3912576539" sldId="478"/>
            <ac:picMk id="5" creationId="{1BFD5F5A-D9DF-7A06-AE79-8EB07CDC4148}"/>
          </ac:picMkLst>
        </pc:picChg>
      </pc:sldChg>
      <pc:sldChg chg="modSp">
        <pc:chgData name="Alemayehu Woldeamanuel" userId="S::alemayehu.agizew@wri.org::29d2db0c-a888-4ede-9837-5755a0962163" providerId="AD" clId="Web-{E0CA4482-83F9-AF94-39B5-F5CDFE91991E}" dt="2026-01-15T06:56:56.058" v="4" actId="20577"/>
        <pc:sldMkLst>
          <pc:docMk/>
          <pc:sldMk cId="2905468459" sldId="499"/>
        </pc:sldMkLst>
        <pc:spChg chg="mod">
          <ac:chgData name="Alemayehu Woldeamanuel" userId="S::alemayehu.agizew@wri.org::29d2db0c-a888-4ede-9837-5755a0962163" providerId="AD" clId="Web-{E0CA4482-83F9-AF94-39B5-F5CDFE91991E}" dt="2026-01-15T06:56:56.058" v="4" actId="20577"/>
          <ac:spMkLst>
            <pc:docMk/>
            <pc:sldMk cId="2905468459" sldId="499"/>
            <ac:spMk id="2" creationId="{FAF90D44-5101-4EC2-B9CE-EAF183347C86}"/>
          </ac:spMkLst>
        </pc:spChg>
      </pc:sldChg>
      <pc:sldChg chg="modSp">
        <pc:chgData name="Alemayehu Woldeamanuel" userId="S::alemayehu.agizew@wri.org::29d2db0c-a888-4ede-9837-5755a0962163" providerId="AD" clId="Web-{E0CA4482-83F9-AF94-39B5-F5CDFE91991E}" dt="2026-01-15T06:59:29.639" v="12" actId="14100"/>
        <pc:sldMkLst>
          <pc:docMk/>
          <pc:sldMk cId="1164107910" sldId="502"/>
        </pc:sldMkLst>
        <pc:spChg chg="mod">
          <ac:chgData name="Alemayehu Woldeamanuel" userId="S::alemayehu.agizew@wri.org::29d2db0c-a888-4ede-9837-5755a0962163" providerId="AD" clId="Web-{E0CA4482-83F9-AF94-39B5-F5CDFE91991E}" dt="2026-01-15T06:59:29.639" v="12" actId="14100"/>
          <ac:spMkLst>
            <pc:docMk/>
            <pc:sldMk cId="1164107910" sldId="502"/>
            <ac:spMk id="2" creationId="{00000000-0000-0000-0000-000000000000}"/>
          </ac:spMkLst>
        </pc:spChg>
      </pc:sldChg>
      <pc:sldChg chg="addSp delSp modSp modCm">
        <pc:chgData name="Alemayehu Woldeamanuel" userId="S::alemayehu.agizew@wri.org::29d2db0c-a888-4ede-9837-5755a0962163" providerId="AD" clId="Web-{E0CA4482-83F9-AF94-39B5-F5CDFE91991E}" dt="2026-01-15T08:06:38.338" v="354" actId="20577"/>
        <pc:sldMkLst>
          <pc:docMk/>
          <pc:sldMk cId="678541368" sldId="503"/>
        </pc:sldMkLst>
        <pc:spChg chg="del">
          <ac:chgData name="Alemayehu Woldeamanuel" userId="S::alemayehu.agizew@wri.org::29d2db0c-a888-4ede-9837-5755a0962163" providerId="AD" clId="Web-{E0CA4482-83F9-AF94-39B5-F5CDFE91991E}" dt="2026-01-15T07:52:39.997" v="145"/>
          <ac:spMkLst>
            <pc:docMk/>
            <pc:sldMk cId="678541368" sldId="503"/>
            <ac:spMk id="2" creationId="{00000000-0000-0000-0000-000000000000}"/>
          </ac:spMkLst>
        </pc:spChg>
        <pc:spChg chg="mod">
          <ac:chgData name="Alemayehu Woldeamanuel" userId="S::alemayehu.agizew@wri.org::29d2db0c-a888-4ede-9837-5755a0962163" providerId="AD" clId="Web-{E0CA4482-83F9-AF94-39B5-F5CDFE91991E}" dt="2026-01-15T08:06:38.338" v="354" actId="20577"/>
          <ac:spMkLst>
            <pc:docMk/>
            <pc:sldMk cId="678541368" sldId="503"/>
            <ac:spMk id="3" creationId="{D0E153B5-11D6-E3CF-10F8-C9D33DC9F1E7}"/>
          </ac:spMkLst>
        </pc:spChg>
        <pc:spChg chg="add mod">
          <ac:chgData name="Alemayehu Woldeamanuel" userId="S::alemayehu.agizew@wri.org::29d2db0c-a888-4ede-9837-5755a0962163" providerId="AD" clId="Web-{E0CA4482-83F9-AF94-39B5-F5CDFE91991E}" dt="2026-01-15T07:52:48.998" v="147" actId="1076"/>
          <ac:spMkLst>
            <pc:docMk/>
            <pc:sldMk cId="678541368" sldId="503"/>
            <ac:spMk id="6" creationId="{2B52CBD1-CEA1-71A9-2147-39260EEB8A77}"/>
          </ac:spMkLst>
        </pc:spChg>
        <pc:picChg chg="add mod">
          <ac:chgData name="Alemayehu Woldeamanuel" userId="S::alemayehu.agizew@wri.org::29d2db0c-a888-4ede-9837-5755a0962163" providerId="AD" clId="Web-{E0CA4482-83F9-AF94-39B5-F5CDFE91991E}" dt="2026-01-15T07:51:43.413" v="144" actId="1076"/>
          <ac:picMkLst>
            <pc:docMk/>
            <pc:sldMk cId="678541368" sldId="503"/>
            <ac:picMk id="4" creationId="{62F8407D-8CDF-34CE-4ED4-1E94795A093F}"/>
          </ac:picMkLst>
        </pc:picChg>
        <pc:picChg chg="del mod">
          <ac:chgData name="Alemayehu Woldeamanuel" userId="S::alemayehu.agizew@wri.org::29d2db0c-a888-4ede-9837-5755a0962163" providerId="AD" clId="Web-{E0CA4482-83F9-AF94-39B5-F5CDFE91991E}" dt="2026-01-15T07:51:25.475" v="139"/>
          <ac:picMkLst>
            <pc:docMk/>
            <pc:sldMk cId="678541368" sldId="503"/>
            <ac:picMk id="7" creationId="{DD40FF3E-E668-CA6C-E859-8351BF68A63B}"/>
          </ac:picMkLst>
        </pc:picChg>
        <pc:extLst>
          <p:ext xmlns:p="http://schemas.openxmlformats.org/presentationml/2006/main" uri="{D6D511B9-2390-475A-947B-AFAB55BFBCF1}">
            <pc226:cmChg xmlns:pc226="http://schemas.microsoft.com/office/powerpoint/2022/06/main/command" chg="mod">
              <pc226:chgData name="Alemayehu Woldeamanuel" userId="S::alemayehu.agizew@wri.org::29d2db0c-a888-4ede-9837-5755a0962163" providerId="AD" clId="Web-{E0CA4482-83F9-AF94-39B5-F5CDFE91991E}" dt="2026-01-15T08:05:12.132" v="353" actId="20577"/>
              <pc2:cmMkLst xmlns:pc2="http://schemas.microsoft.com/office/powerpoint/2019/9/main/command">
                <pc:docMk/>
                <pc:sldMk cId="678541368" sldId="503"/>
                <pc2:cmMk id="{0F355A67-F6A6-44F1-8260-492F47F4BDD6}"/>
              </pc2:cmMkLst>
            </pc226:cmChg>
          </p:ext>
        </pc:extLst>
      </pc:sldChg>
      <pc:sldChg chg="delSp modSp">
        <pc:chgData name="Alemayehu Woldeamanuel" userId="S::alemayehu.agizew@wri.org::29d2db0c-a888-4ede-9837-5755a0962163" providerId="AD" clId="Web-{E0CA4482-83F9-AF94-39B5-F5CDFE91991E}" dt="2026-01-15T07:27:52.736" v="137"/>
        <pc:sldMkLst>
          <pc:docMk/>
          <pc:sldMk cId="832114662" sldId="508"/>
        </pc:sldMkLst>
        <pc:spChg chg="del mod">
          <ac:chgData name="Alemayehu Woldeamanuel" userId="S::alemayehu.agizew@wri.org::29d2db0c-a888-4ede-9837-5755a0962163" providerId="AD" clId="Web-{E0CA4482-83F9-AF94-39B5-F5CDFE91991E}" dt="2026-01-15T07:27:52.736" v="137"/>
          <ac:spMkLst>
            <pc:docMk/>
            <pc:sldMk cId="832114662" sldId="508"/>
            <ac:spMk id="2" creationId="{00000000-0000-0000-0000-000000000000}"/>
          </ac:spMkLst>
        </pc:spChg>
      </pc:sldChg>
      <pc:sldChg chg="delSp">
        <pc:chgData name="Alemayehu Woldeamanuel" userId="S::alemayehu.agizew@wri.org::29d2db0c-a888-4ede-9837-5755a0962163" providerId="AD" clId="Web-{E0CA4482-83F9-AF94-39B5-F5CDFE91991E}" dt="2026-01-15T07:27:38.921" v="135"/>
        <pc:sldMkLst>
          <pc:docMk/>
          <pc:sldMk cId="3956804405" sldId="509"/>
        </pc:sldMkLst>
        <pc:spChg chg="del">
          <ac:chgData name="Alemayehu Woldeamanuel" userId="S::alemayehu.agizew@wri.org::29d2db0c-a888-4ede-9837-5755a0962163" providerId="AD" clId="Web-{E0CA4482-83F9-AF94-39B5-F5CDFE91991E}" dt="2026-01-15T07:27:38.921" v="135"/>
          <ac:spMkLst>
            <pc:docMk/>
            <pc:sldMk cId="3956804405" sldId="509"/>
            <ac:spMk id="2" creationId="{00000000-0000-0000-0000-000000000000}"/>
          </ac:spMkLst>
        </pc:spChg>
      </pc:sldChg>
    </pc:docChg>
  </pc:docChgLst>
  <pc:docChgLst>
    <pc:chgData name="Dimitrios Mentis" userId="S::dimitrios.mentis.5@wri.org::7d8dbe01-18cf-4f50-88d7-705f50a3f0a3" providerId="AD" clId="Web-{A52D7735-F8A9-6D81-4193-85A6552F8C8A}"/>
    <pc:docChg chg="mod modSld">
      <pc:chgData name="Dimitrios Mentis" userId="S::dimitrios.mentis.5@wri.org::7d8dbe01-18cf-4f50-88d7-705f50a3f0a3" providerId="AD" clId="Web-{A52D7735-F8A9-6D81-4193-85A6552F8C8A}" dt="2026-01-05T11:13:07.375" v="8" actId="20577"/>
      <pc:docMkLst>
        <pc:docMk/>
      </pc:docMkLst>
      <pc:sldChg chg="modSp">
        <pc:chgData name="Dimitrios Mentis" userId="S::dimitrios.mentis.5@wri.org::7d8dbe01-18cf-4f50-88d7-705f50a3f0a3" providerId="AD" clId="Web-{A52D7735-F8A9-6D81-4193-85A6552F8C8A}" dt="2026-01-05T11:13:07.375" v="8" actId="20577"/>
        <pc:sldMkLst>
          <pc:docMk/>
          <pc:sldMk cId="2768204711" sldId="45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894A0-58DC-4CDC-880A-F7511565B372}" type="datetimeFigureOut">
              <a:rPr lang="en-US" smtClean="0"/>
              <a:t>1/16/2026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03F51D-777E-43A8-9878-C547B1FA9981}" type="slidenum">
              <a:rPr lang="en-US" smtClean="0"/>
              <a:t>‹#›</a:t>
            </a:fld>
            <a:endParaRPr lang="en-US"/>
          </a:p>
        </p:txBody>
      </p:sp>
    </p:spTree>
    <p:extLst>
      <p:ext uri="{BB962C8B-B14F-4D97-AF65-F5344CB8AC3E}">
        <p14:creationId xmlns:p14="http://schemas.microsoft.com/office/powerpoint/2010/main" val="257050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rena.org/Publications/2023/Jun/Tracking-SDG7-2023"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trackingsdg7.esmap.org/data/files/download-documents/sdg7-report2023-full_report.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License:</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work is licensed under the Creative Commons Attribution 4.0 International License (CC BY 4.0). To view a copy of this license, visit </a:t>
            </a:r>
            <a:r>
              <a:rPr lang="en-GB" sz="1200" u="sng" kern="1200" dirty="0">
                <a:solidFill>
                  <a:schemeClr val="tx1"/>
                </a:solidFill>
                <a:effectLst/>
                <a:latin typeface="+mn-lt"/>
                <a:ea typeface="+mn-ea"/>
                <a:cs typeface="+mn-cs"/>
                <a:hlinkClick r:id="rId3"/>
              </a:rPr>
              <a:t>https://creativecommons.org/licenses/by/4.0/</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Attribution:</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Please cite as: </a:t>
            </a:r>
            <a:r>
              <a:rPr lang="en-US" sz="1200" kern="1200" dirty="0">
                <a:solidFill>
                  <a:schemeClr val="tx1"/>
                </a:solidFill>
                <a:effectLst/>
                <a:latin typeface="+mn-lt"/>
                <a:ea typeface="+mn-ea"/>
                <a:cs typeface="+mn-cs"/>
              </a:rPr>
              <a:t>Woldeamanuel, A. A., Khalid, A., Anand, S., Sahar, T., Saklani, A., Sinclair-Lecaros, S., Mentis, D., Ronoh, D., &amp; Stockman, J., </a:t>
            </a:r>
            <a:r>
              <a:rPr lang="en-GB" sz="1200" kern="1200" dirty="0">
                <a:solidFill>
                  <a:schemeClr val="tx1"/>
                </a:solidFill>
                <a:effectLst/>
                <a:latin typeface="+mn-lt"/>
                <a:ea typeface="+mn-ea"/>
                <a:cs typeface="+mn-cs"/>
              </a:rPr>
              <a:t>2026. Data Driven, Integrated and Inclusive Energy Planning with Energy Access Explorer. Version 1. Climate Compatible Growth Teaching Kit Website, Climate Compatible Growth.</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4603F51D-777E-43A8-9878-C547B1FA9981}" type="slidenum">
              <a:rPr lang="en-US" smtClean="0"/>
              <a:t>1</a:t>
            </a:fld>
            <a:endParaRPr lang="en-US"/>
          </a:p>
        </p:txBody>
      </p:sp>
    </p:spTree>
    <p:extLst>
      <p:ext uri="{BB962C8B-B14F-4D97-AF65-F5344CB8AC3E}">
        <p14:creationId xmlns:p14="http://schemas.microsoft.com/office/powerpoint/2010/main" val="1057629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lang="en-US" sz="180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404329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lang="en-US" sz="180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1149871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96A28AF-C390-D94A-86D3-7BD7243CB0E2}"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77612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96A28AF-C390-D94A-86D3-7BD7243CB0E2}"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12142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96A28AF-C390-D94A-86D3-7BD7243CB0E2}"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41734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96A28AF-C390-D94A-86D3-7BD7243CB0E2}"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07729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96A28AF-C390-D94A-86D3-7BD7243CB0E2}"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25571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2800"/>
              <a:t>This is an example of Energy Access Explorer’s high-resolution, multi-criteria prioritization analysis. This analysis identifies priority areas which are close to health care and education facilities, far from the power network and where solar potential is significant. This is a sample analysis. Users can combine more than 25 geospatial datasets and generate custom prioritization analysis, maps and reports based on their criteria and perspectives. </a:t>
            </a:r>
            <a:endParaRPr lang="en-US" sz="180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2315109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20</a:t>
            </a:fld>
            <a:endParaRPr lang="en-US"/>
          </a:p>
        </p:txBody>
      </p:sp>
    </p:spTree>
    <p:extLst>
      <p:ext uri="{BB962C8B-B14F-4D97-AF65-F5344CB8AC3E}">
        <p14:creationId xmlns:p14="http://schemas.microsoft.com/office/powerpoint/2010/main" val="2644190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21</a:t>
            </a:fld>
            <a:endParaRPr lang="en-US"/>
          </a:p>
        </p:txBody>
      </p:sp>
    </p:spTree>
    <p:extLst>
      <p:ext uri="{BB962C8B-B14F-4D97-AF65-F5344CB8AC3E}">
        <p14:creationId xmlns:p14="http://schemas.microsoft.com/office/powerpoint/2010/main" val="3383749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999"/>
              </a:lnSpc>
            </a:pPr>
            <a:r>
              <a:rPr lang="en-US" dirty="0"/>
              <a:t>This lecture has four Intended Learning Outcomes. </a:t>
            </a:r>
          </a:p>
          <a:p>
            <a:pPr>
              <a:lnSpc>
                <a:spcPct val="114999"/>
              </a:lnSpc>
            </a:pPr>
            <a:endParaRPr lang="en-ZA" dirty="0"/>
          </a:p>
          <a:p>
            <a:pPr>
              <a:lnSpc>
                <a:spcPct val="114999"/>
              </a:lnSpc>
            </a:pPr>
            <a:r>
              <a:rPr lang="en-ZA" dirty="0"/>
              <a:t>By the end of this lecture, you will:</a:t>
            </a:r>
            <a:endParaRPr lang="en-US" dirty="0"/>
          </a:p>
          <a:p>
            <a:pPr>
              <a:lnSpc>
                <a:spcPct val="114999"/>
              </a:lnSpc>
            </a:pPr>
            <a:r>
              <a:rPr lang="en-US" dirty="0"/>
              <a:t> </a:t>
            </a:r>
            <a:endParaRPr lang="en-US" dirty="0">
              <a:cs typeface="Calibri"/>
            </a:endParaRPr>
          </a:p>
          <a:p>
            <a:pPr>
              <a:lnSpc>
                <a:spcPct val="114999"/>
              </a:lnSpc>
            </a:pPr>
            <a:r>
              <a:rPr lang="en-US" dirty="0"/>
              <a:t>Be able to explain the importance of energy planning for socio-economic development </a:t>
            </a:r>
            <a:endParaRPr lang="en-GB" dirty="0"/>
          </a:p>
          <a:p>
            <a:pPr>
              <a:lnSpc>
                <a:spcPct val="114999"/>
              </a:lnSpc>
            </a:pPr>
            <a:r>
              <a:rPr lang="en-US" dirty="0"/>
              <a:t>Understand the importance of integrated energy planning</a:t>
            </a:r>
            <a:endParaRPr lang="en-US" dirty="0">
              <a:cs typeface="Calibri"/>
            </a:endParaRPr>
          </a:p>
          <a:p>
            <a:r>
              <a:rPr lang="en-US" dirty="0"/>
              <a:t>Be familiar with the ecosystem of geospatial data and tools for strategic energy planning </a:t>
            </a:r>
            <a:endParaRPr lang="en-US" sz="1200" kern="1200" dirty="0">
              <a:solidFill>
                <a:schemeClr val="tx1"/>
              </a:solidFill>
              <a:latin typeface="+mn-lt"/>
              <a:ea typeface="+mn-ea"/>
              <a:cs typeface="Calibri"/>
            </a:endParaRPr>
          </a:p>
          <a:p>
            <a:r>
              <a:rPr lang="en-US" sz="1200" kern="1200" dirty="0">
                <a:solidFill>
                  <a:schemeClr val="tx1"/>
                </a:solidFill>
                <a:latin typeface="+mn-lt"/>
                <a:ea typeface="+mn-ea"/>
                <a:cs typeface="+mn-cs"/>
              </a:rPr>
              <a:t>Be able to create your own </a:t>
            </a:r>
            <a:r>
              <a:rPr lang="en-US" sz="1200" kern="1200" dirty="0" err="1">
                <a:solidFill>
                  <a:schemeClr val="tx1"/>
                </a:solidFill>
                <a:latin typeface="+mn-lt"/>
                <a:ea typeface="+mn-ea"/>
                <a:cs typeface="+mn-cs"/>
              </a:rPr>
              <a:t>MyEAE</a:t>
            </a:r>
            <a:r>
              <a:rPr lang="en-US" sz="1200" kern="1200" dirty="0">
                <a:solidFill>
                  <a:schemeClr val="tx1"/>
                </a:solidFill>
                <a:latin typeface="+mn-lt"/>
                <a:ea typeface="+mn-ea"/>
                <a:cs typeface="+mn-cs"/>
              </a:rPr>
              <a:t> user account after you register</a:t>
            </a:r>
          </a:p>
          <a:p>
            <a:pPr>
              <a:lnSpc>
                <a:spcPct val="114999"/>
              </a:lnSpc>
            </a:pPr>
            <a:r>
              <a:rPr lang="en-US" dirty="0"/>
              <a:t> </a:t>
            </a:r>
            <a:endParaRPr lang="en-US" dirty="0">
              <a:cs typeface="Calibri"/>
            </a:endParaRPr>
          </a:p>
          <a:p>
            <a:r>
              <a:rPr lang="en-US" dirty="0"/>
              <a:t>These learning outcomes will be important to understand the context of the course.</a:t>
            </a:r>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4101674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22</a:t>
            </a:fld>
            <a:endParaRPr lang="en-US"/>
          </a:p>
        </p:txBody>
      </p:sp>
    </p:spTree>
    <p:extLst>
      <p:ext uri="{BB962C8B-B14F-4D97-AF65-F5344CB8AC3E}">
        <p14:creationId xmlns:p14="http://schemas.microsoft.com/office/powerpoint/2010/main" val="388860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54BD5-BF5C-E505-9F96-3A6FC172DB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CD9E5C-2ACB-56F9-2AF8-3F08AF5D41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B8B732-4E94-5947-4A06-3AB453F0F9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4ECFA4-7C57-681D-89D0-562B9BB107D6}"/>
              </a:ext>
            </a:extLst>
          </p:cNvPr>
          <p:cNvSpPr>
            <a:spLocks noGrp="1"/>
          </p:cNvSpPr>
          <p:nvPr>
            <p:ph type="sldNum" sz="quarter" idx="5"/>
          </p:nvPr>
        </p:nvSpPr>
        <p:spPr/>
        <p:txBody>
          <a:bodyPr/>
          <a:lstStyle/>
          <a:p>
            <a:fld id="{496A28AF-C390-D94A-86D3-7BD7243CB0E2}" type="slidenum">
              <a:rPr lang="en-US" smtClean="0"/>
              <a:t>24</a:t>
            </a:fld>
            <a:endParaRPr lang="en-US"/>
          </a:p>
        </p:txBody>
      </p:sp>
    </p:spTree>
    <p:extLst>
      <p:ext uri="{BB962C8B-B14F-4D97-AF65-F5344CB8AC3E}">
        <p14:creationId xmlns:p14="http://schemas.microsoft.com/office/powerpoint/2010/main" val="481778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54BD5-BF5C-E505-9F96-3A6FC172DB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CD9E5C-2ACB-56F9-2AF8-3F08AF5D41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B8B732-4E94-5947-4A06-3AB453F0F9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4ECFA4-7C57-681D-89D0-562B9BB107D6}"/>
              </a:ext>
            </a:extLst>
          </p:cNvPr>
          <p:cNvSpPr>
            <a:spLocks noGrp="1"/>
          </p:cNvSpPr>
          <p:nvPr>
            <p:ph type="sldNum" sz="quarter" idx="5"/>
          </p:nvPr>
        </p:nvSpPr>
        <p:spPr/>
        <p:txBody>
          <a:bodyPr/>
          <a:lstStyle/>
          <a:p>
            <a:fld id="{496A28AF-C390-D94A-86D3-7BD7243CB0E2}" type="slidenum">
              <a:rPr lang="en-US" smtClean="0"/>
              <a:t>25</a:t>
            </a:fld>
            <a:endParaRPr lang="en-US"/>
          </a:p>
        </p:txBody>
      </p:sp>
    </p:spTree>
    <p:extLst>
      <p:ext uri="{BB962C8B-B14F-4D97-AF65-F5344CB8AC3E}">
        <p14:creationId xmlns:p14="http://schemas.microsoft.com/office/powerpoint/2010/main" val="759553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A7A59-D9AF-88FF-8146-A542C06F40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E3D059-66D4-2FB7-1AF2-521395DEEB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FFAFE7-FE3A-EAB4-1C52-3E532365E5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4CF448-487D-7512-794E-E07F564211EE}"/>
              </a:ext>
            </a:extLst>
          </p:cNvPr>
          <p:cNvSpPr>
            <a:spLocks noGrp="1"/>
          </p:cNvSpPr>
          <p:nvPr>
            <p:ph type="sldNum" sz="quarter" idx="5"/>
          </p:nvPr>
        </p:nvSpPr>
        <p:spPr/>
        <p:txBody>
          <a:bodyPr/>
          <a:lstStyle/>
          <a:p>
            <a:fld id="{496A28AF-C390-D94A-86D3-7BD7243CB0E2}" type="slidenum">
              <a:rPr lang="en-US" smtClean="0"/>
              <a:t>26</a:t>
            </a:fld>
            <a:endParaRPr lang="en-US"/>
          </a:p>
        </p:txBody>
      </p:sp>
    </p:spTree>
    <p:extLst>
      <p:ext uri="{BB962C8B-B14F-4D97-AF65-F5344CB8AC3E}">
        <p14:creationId xmlns:p14="http://schemas.microsoft.com/office/powerpoint/2010/main" val="2707315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Energy is a critical service that is highly interconnected with socioeconomic development and human well-being.</a:t>
            </a:r>
            <a:r>
              <a:rPr lang="en-US" b="0" i="0" dirty="0">
                <a:solidFill>
                  <a:srgbClr val="1A1919"/>
                </a:solidFill>
                <a:effectLst/>
                <a:latin typeface="adobe-caslon-pro"/>
              </a:rPr>
              <a:t> Yet, life without reliable energy is a reality for more than </a:t>
            </a:r>
            <a:r>
              <a:rPr lang="en-US" b="0" i="0" u="sng" dirty="0">
                <a:solidFill>
                  <a:srgbClr val="32864B"/>
                </a:solidFill>
                <a:effectLst/>
                <a:latin typeface="adobe-caslon-pro"/>
                <a:hlinkClick r:id="rId3"/>
              </a:rPr>
              <a:t>666 million</a:t>
            </a:r>
            <a:r>
              <a:rPr lang="en-US" b="0" i="0" dirty="0">
                <a:solidFill>
                  <a:srgbClr val="1A1919"/>
                </a:solidFill>
                <a:effectLst/>
                <a:latin typeface="adobe-caslon-pro"/>
              </a:rPr>
              <a:t> people globally while more than </a:t>
            </a:r>
            <a:r>
              <a:rPr lang="en-US" b="0" i="0" u="sng" dirty="0">
                <a:solidFill>
                  <a:srgbClr val="32864B"/>
                </a:solidFill>
                <a:effectLst/>
                <a:latin typeface="adobe-caslon-pro"/>
                <a:hlinkClick r:id="rId4"/>
              </a:rPr>
              <a:t>2 billion people use polluting fuels</a:t>
            </a:r>
            <a:r>
              <a:rPr lang="en-US" b="0" i="0" dirty="0">
                <a:solidFill>
                  <a:srgbClr val="1A1919"/>
                </a:solidFill>
                <a:effectLst/>
                <a:latin typeface="adobe-caslon-pro"/>
              </a:rPr>
              <a:t> to cook their meals, and 1 billion people are served by healthcare facilities with unreliable energy</a:t>
            </a:r>
            <a:r>
              <a:rPr lang="en-US" dirty="0"/>
              <a:t>. In order to achieve universal energy access by 2030, efforts need to be substantially increased towards the target by scaling up investments and policy support. </a:t>
            </a:r>
          </a:p>
          <a:p>
            <a:pPr>
              <a:defRPr/>
            </a:pPr>
            <a:r>
              <a:rPr lang="en-US" dirty="0"/>
              <a:t> </a:t>
            </a:r>
            <a:endParaRPr lang="en-US" dirty="0">
              <a:cs typeface="Calibri"/>
            </a:endParaRPr>
          </a:p>
          <a:p>
            <a:pPr>
              <a:defRPr/>
            </a:pP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96A28AF-C390-D94A-86D3-7BD7243CB0E2}"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34119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96A28AF-C390-D94A-86D3-7BD7243CB0E2}"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97372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Sustainable Development Goal 7 (SDG7) calls for “affordable, reliable, sustainable and modern energy for all” by 2030. Energy is interconnected with 125 (74%) out of 169 SDG targets. Energy is central to both the 2030 Agenda for Sustainable Development and the Paris Agreement on Climate Change. Energy access can open up new economic opportunities, empower marginalized communities, enhance education and healthcare, establish equitable and inclusive societies, as well as strengthen the resilience of at-risk communities to climate change. </a:t>
            </a:r>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1531941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4291715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2599110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271">
              <a:defRPr/>
            </a:pPr>
            <a:r>
              <a:rPr lang="en-US" b="0" i="0" dirty="0">
                <a:solidFill>
                  <a:srgbClr val="1A1919"/>
                </a:solidFill>
                <a:effectLst/>
                <a:latin typeface="adobe-caslon-pro"/>
              </a:rPr>
              <a:t>Effectively expanding energy access requires integrated and inclusive planning.</a:t>
            </a:r>
          </a:p>
          <a:p>
            <a:pPr defTabSz="990271">
              <a:defRPr/>
            </a:pPr>
            <a:endParaRPr lang="en-US" sz="1200" b="0" i="0" dirty="0">
              <a:solidFill>
                <a:srgbClr val="1A1919"/>
              </a:solidFill>
              <a:effectLst/>
              <a:latin typeface="adobe-caslon-pro"/>
            </a:endParaRPr>
          </a:p>
          <a:p>
            <a:pPr defTabSz="990271">
              <a:defRPr/>
            </a:pPr>
            <a:r>
              <a:rPr lang="en-US" sz="1200" dirty="0"/>
              <a:t>Considering integrated energy plans that  brings in a geography’s energy system aims and priorities for expanding energy access and least-cost technology to be deployed by matching supply with growing demand…..</a:t>
            </a:r>
          </a:p>
          <a:p>
            <a:pPr defTabSz="990271">
              <a:defRPr/>
            </a:pPr>
            <a:endParaRPr lang="en-US" sz="1200" dirty="0"/>
          </a:p>
          <a:p>
            <a:pPr marL="0" marR="0" lvl="0" indent="0" algn="l" defTabSz="990271" rtl="0" eaLnBrk="1" fontAlgn="auto" latinLnBrk="0" hangingPunct="1">
              <a:lnSpc>
                <a:spcPct val="100000"/>
              </a:lnSpc>
              <a:spcBef>
                <a:spcPts val="0"/>
              </a:spcBef>
              <a:spcAft>
                <a:spcPts val="0"/>
              </a:spcAft>
              <a:buClrTx/>
              <a:buSzTx/>
              <a:buFontTx/>
              <a:buNone/>
              <a:tabLst/>
              <a:defRPr/>
            </a:pPr>
            <a:r>
              <a:rPr lang="en-US" sz="1200" dirty="0"/>
              <a:t>Also, that energy plans are inclusive involving the various stakeholders’ perspectives and needs from a bottom-up approach when developing energy plans  </a:t>
            </a:r>
          </a:p>
          <a:p>
            <a:pPr defTabSz="990271">
              <a:defRPr/>
            </a:pPr>
            <a:endParaRPr lang="en-US" sz="1200" dirty="0"/>
          </a:p>
          <a:p>
            <a:pPr algn="just"/>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96A28AF-C390-D94A-86D3-7BD7243CB0E2}"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14891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628937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5" name="Google Shape;35;p20"/>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 name="Picture Placeholder 6">
            <a:extLst>
              <a:ext uri="{FF2B5EF4-FFF2-40B4-BE49-F238E27FC236}">
                <a16:creationId xmlns:a16="http://schemas.microsoft.com/office/drawing/2014/main" id="{79D5118D-97C4-8F48-B7F6-276414ACF32F}"/>
              </a:ext>
            </a:extLst>
          </p:cNvPr>
          <p:cNvSpPr>
            <a:spLocks noGrp="1"/>
          </p:cNvSpPr>
          <p:nvPr>
            <p:ph type="pic" sz="quarter" idx="10" hasCustomPrompt="1"/>
          </p:nvPr>
        </p:nvSpPr>
        <p:spPr>
          <a:xfrm>
            <a:off x="6172202" y="1239210"/>
            <a:ext cx="5181598" cy="4937753"/>
          </a:xfrm>
          <a:prstGeom prst="rect">
            <a:avLst/>
          </a:prstGeom>
        </p:spPr>
        <p:txBody>
          <a:bodyPr>
            <a:normAutofit/>
          </a:bodyPr>
          <a:lstStyle>
            <a:lvl1pPr marL="76200" marR="0" indent="0" algn="l" defTabSz="914400" rtl="0" eaLnBrk="1" fontAlgn="auto" latinLnBrk="0" hangingPunct="1">
              <a:lnSpc>
                <a:spcPct val="90000"/>
              </a:lnSpc>
              <a:spcBef>
                <a:spcPts val="1000"/>
              </a:spcBef>
              <a:spcAft>
                <a:spcPts val="0"/>
              </a:spcAft>
              <a:buClr>
                <a:schemeClr val="dk1"/>
              </a:buClr>
              <a:buSzPts val="2400"/>
              <a:buFontTx/>
              <a:buNone/>
              <a:tabLst/>
              <a:defRPr sz="2000" i="1" baseline="0">
                <a:solidFill>
                  <a:schemeClr val="bg1">
                    <a:lumMod val="50000"/>
                  </a:schemeClr>
                </a:solidFill>
                <a:latin typeface="Arial" panose="020B0604020202020204" pitchFamily="34" charset="0"/>
              </a:defRPr>
            </a:lvl1pPr>
          </a:lstStyle>
          <a:p>
            <a:pPr marL="457200" marR="0" lvl="0" indent="-381000" algn="l" defTabSz="914400" rtl="0" eaLnBrk="1" fontAlgn="auto" latinLnBrk="0" hangingPunct="1">
              <a:lnSpc>
                <a:spcPct val="90000"/>
              </a:lnSpc>
              <a:spcBef>
                <a:spcPts val="1000"/>
              </a:spcBef>
              <a:spcAft>
                <a:spcPts val="0"/>
              </a:spcAft>
              <a:buClr>
                <a:schemeClr val="dk1"/>
              </a:buClr>
              <a:buSzPts val="2400"/>
              <a:buFont typeface="Arial"/>
              <a:buChar char="•"/>
              <a:tabLst/>
              <a:defRPr/>
            </a:pPr>
            <a:r>
              <a:rPr lang="sv-SE" dirty="0" err="1"/>
              <a:t>When</a:t>
            </a:r>
            <a:r>
              <a:rPr lang="sv-SE" dirty="0"/>
              <a:t> </a:t>
            </a:r>
            <a:r>
              <a:rPr lang="sv-SE" dirty="0" err="1"/>
              <a:t>using</a:t>
            </a:r>
            <a:r>
              <a:rPr lang="sv-SE" dirty="0"/>
              <a:t> a </a:t>
            </a:r>
            <a:r>
              <a:rPr lang="sv-SE" dirty="0" err="1"/>
              <a:t>photo</a:t>
            </a:r>
            <a:r>
              <a:rPr lang="sv-SE" dirty="0"/>
              <a:t> or diagram</a:t>
            </a:r>
          </a:p>
        </p:txBody>
      </p:sp>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28A3D4D3-1AF4-4389-ABC1-4D77F9E7ECC7}" type="slidenum">
              <a:rPr lang="en-US" smtClean="0"/>
              <a:t>‹#›</a:t>
            </a:fld>
            <a:endParaRPr lang="en-US"/>
          </a:p>
        </p:txBody>
      </p:sp>
    </p:spTree>
    <p:extLst>
      <p:ext uri="{BB962C8B-B14F-4D97-AF65-F5344CB8AC3E}">
        <p14:creationId xmlns:p14="http://schemas.microsoft.com/office/powerpoint/2010/main" val="400499214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userDrawn="1"/>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187477580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991777058"/>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40"/>
        <p:cNvGrpSpPr/>
        <p:nvPr/>
      </p:nvGrpSpPr>
      <p:grpSpPr>
        <a:xfrm>
          <a:off x="0" y="0"/>
          <a:ext cx="0" cy="0"/>
          <a:chOff x="0" y="0"/>
          <a:chExt cx="0" cy="0"/>
        </a:xfrm>
      </p:grpSpPr>
      <p:sp>
        <p:nvSpPr>
          <p:cNvPr id="5" name="Google Shape;14;p16">
            <a:extLst>
              <a:ext uri="{FF2B5EF4-FFF2-40B4-BE49-F238E27FC236}">
                <a16:creationId xmlns:a16="http://schemas.microsoft.com/office/drawing/2014/main" id="{CC7370BD-D26C-52B9-5360-A8F985E01E49}"/>
              </a:ext>
            </a:extLst>
          </p:cNvPr>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7" name="Text Placeholder 4">
            <a:extLst>
              <a:ext uri="{FF2B5EF4-FFF2-40B4-BE49-F238E27FC236}">
                <a16:creationId xmlns:a16="http://schemas.microsoft.com/office/drawing/2014/main" id="{381328E2-BBCC-9942-F175-B550123AD180}"/>
              </a:ext>
            </a:extLst>
          </p:cNvPr>
          <p:cNvSpPr>
            <a:spLocks noGrp="1"/>
          </p:cNvSpPr>
          <p:nvPr>
            <p:ph idx="1"/>
          </p:nvPr>
        </p:nvSpPr>
        <p:spPr>
          <a:xfrm>
            <a:off x="838200" y="1239210"/>
            <a:ext cx="10515600" cy="493775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Google Shape;34;p20">
            <a:extLst>
              <a:ext uri="{FF2B5EF4-FFF2-40B4-BE49-F238E27FC236}">
                <a16:creationId xmlns:a16="http://schemas.microsoft.com/office/drawing/2014/main" id="{5B5801FF-0DBD-D7A6-73AC-CAA38C2CFB6D}"/>
              </a:ext>
            </a:extLst>
          </p:cNvPr>
          <p:cNvSpPr txBox="1">
            <a:spLocks noGrp="1"/>
          </p:cNvSpPr>
          <p:nvPr>
            <p:ph type="title"/>
          </p:nvPr>
        </p:nvSpPr>
        <p:spPr>
          <a:xfrm>
            <a:off x="838200" y="0"/>
            <a:ext cx="10515600" cy="10787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54045074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00000000-1234-1234-1234-123412341234}" type="slidenum">
              <a:rPr lang="sv-SE" smtClean="0"/>
              <a:pPr/>
              <a:t>‹#›</a:t>
            </a:fld>
            <a:endParaRPr lang="sv-SE" dirty="0"/>
          </a:p>
        </p:txBody>
      </p:sp>
      <p:pic>
        <p:nvPicPr>
          <p:cNvPr id="4" name="Picture 3">
            <a:extLst>
              <a:ext uri="{FF2B5EF4-FFF2-40B4-BE49-F238E27FC236}">
                <a16:creationId xmlns:a16="http://schemas.microsoft.com/office/drawing/2014/main" id="{23D03772-EAFD-A016-312C-C6F5AB20048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89988991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28A3D4D3-1AF4-4389-ABC1-4D77F9E7ECC7}" type="slidenum">
              <a:rPr lang="en-US" smtClean="0"/>
              <a:t>‹#›</a:t>
            </a:fld>
            <a:endParaRPr lang="en-US"/>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291855542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28A3D4D3-1AF4-4389-ABC1-4D77F9E7ECC7}" type="slidenum">
              <a:rPr lang="en-US" smtClean="0"/>
              <a:t>‹#›</a:t>
            </a:fld>
            <a:endParaRPr lang="en-US"/>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193830684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0"/>
        <p:cNvGrpSpPr/>
        <p:nvPr/>
      </p:nvGrpSpPr>
      <p:grpSpPr>
        <a:xfrm>
          <a:off x="0" y="0"/>
          <a:ext cx="0" cy="0"/>
          <a:chOff x="0" y="0"/>
          <a:chExt cx="0" cy="0"/>
        </a:xfrm>
      </p:grpSpPr>
      <p:sp>
        <p:nvSpPr>
          <p:cNvPr id="5" name="Google Shape;14;p16">
            <a:extLst>
              <a:ext uri="{FF2B5EF4-FFF2-40B4-BE49-F238E27FC236}">
                <a16:creationId xmlns:a16="http://schemas.microsoft.com/office/drawing/2014/main" id="{CC7370BD-D26C-52B9-5360-A8F985E01E49}"/>
              </a:ext>
            </a:extLst>
          </p:cNvPr>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28A3D4D3-1AF4-4389-ABC1-4D77F9E7ECC7}" type="slidenum">
              <a:rPr lang="en-US" smtClean="0"/>
              <a:t>‹#›</a:t>
            </a:fld>
            <a:endParaRPr lang="en-US"/>
          </a:p>
        </p:txBody>
      </p:sp>
      <p:sp>
        <p:nvSpPr>
          <p:cNvPr id="7" name="Text Placeholder 4">
            <a:extLst>
              <a:ext uri="{FF2B5EF4-FFF2-40B4-BE49-F238E27FC236}">
                <a16:creationId xmlns:a16="http://schemas.microsoft.com/office/drawing/2014/main" id="{381328E2-BBCC-9942-F175-B550123AD180}"/>
              </a:ext>
            </a:extLst>
          </p:cNvPr>
          <p:cNvSpPr>
            <a:spLocks noGrp="1"/>
          </p:cNvSpPr>
          <p:nvPr>
            <p:ph idx="1"/>
          </p:nvPr>
        </p:nvSpPr>
        <p:spPr>
          <a:xfrm>
            <a:off x="838200" y="1239210"/>
            <a:ext cx="10515600" cy="4937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Google Shape;34;p20">
            <a:extLst>
              <a:ext uri="{FF2B5EF4-FFF2-40B4-BE49-F238E27FC236}">
                <a16:creationId xmlns:a16="http://schemas.microsoft.com/office/drawing/2014/main" id="{5B5801FF-0DBD-D7A6-73AC-CAA38C2CFB6D}"/>
              </a:ext>
            </a:extLst>
          </p:cNvPr>
          <p:cNvSpPr txBox="1">
            <a:spLocks noGrp="1"/>
          </p:cNvSpPr>
          <p:nvPr>
            <p:ph type="title"/>
          </p:nvPr>
        </p:nvSpPr>
        <p:spPr>
          <a:xfrm>
            <a:off x="838200" y="0"/>
            <a:ext cx="10515600" cy="10787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36325682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28A3D4D3-1AF4-4389-ABC1-4D77F9E7ECC7}" type="slidenum">
              <a:rPr lang="en-US" smtClean="0"/>
              <a:t>‹#›</a:t>
            </a:fld>
            <a:endParaRPr lang="en-US"/>
          </a:p>
        </p:txBody>
      </p:sp>
      <p:pic>
        <p:nvPicPr>
          <p:cNvPr id="4" name="Picture 3">
            <a:extLst>
              <a:ext uri="{FF2B5EF4-FFF2-40B4-BE49-F238E27FC236}">
                <a16:creationId xmlns:a16="http://schemas.microsoft.com/office/drawing/2014/main" id="{23D03772-EAFD-A016-312C-C6F5AB20048E}"/>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483148998"/>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35CD4-D974-2A1F-2C32-DC7AA0CB06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F43063-81A6-58BD-F5EC-D703156A55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D27127-A87F-E486-8513-EA29827F7140}"/>
              </a:ext>
            </a:extLst>
          </p:cNvPr>
          <p:cNvSpPr>
            <a:spLocks noGrp="1"/>
          </p:cNvSpPr>
          <p:nvPr>
            <p:ph type="dt" sz="half" idx="10"/>
          </p:nvPr>
        </p:nvSpPr>
        <p:spPr/>
        <p:txBody>
          <a:bodyPr/>
          <a:lstStyle/>
          <a:p>
            <a:fld id="{F5EE9C2E-5654-442E-B15E-02D464398AE9}" type="datetimeFigureOut">
              <a:rPr lang="en-US" smtClean="0"/>
              <a:t>1/16/2026</a:t>
            </a:fld>
            <a:endParaRPr lang="en-US"/>
          </a:p>
        </p:txBody>
      </p:sp>
      <p:sp>
        <p:nvSpPr>
          <p:cNvPr id="5" name="Footer Placeholder 4">
            <a:extLst>
              <a:ext uri="{FF2B5EF4-FFF2-40B4-BE49-F238E27FC236}">
                <a16:creationId xmlns:a16="http://schemas.microsoft.com/office/drawing/2014/main" id="{C27049FD-B0CD-0351-FB3E-679C32FF1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B2F6D-ED83-A4F0-AB77-EA929ABCA25E}"/>
              </a:ext>
            </a:extLst>
          </p:cNvPr>
          <p:cNvSpPr>
            <a:spLocks noGrp="1"/>
          </p:cNvSpPr>
          <p:nvPr>
            <p:ph type="sldNum" sz="quarter" idx="12"/>
          </p:nvPr>
        </p:nvSpPr>
        <p:spPr/>
        <p:txBody>
          <a:bodyPr/>
          <a:lstStyle/>
          <a:p>
            <a:fld id="{28A3D4D3-1AF4-4389-ABC1-4D77F9E7ECC7}" type="slidenum">
              <a:rPr lang="en-US" smtClean="0"/>
              <a:t>‹#›</a:t>
            </a:fld>
            <a:endParaRPr lang="en-US"/>
          </a:p>
        </p:txBody>
      </p:sp>
    </p:spTree>
    <p:extLst>
      <p:ext uri="{BB962C8B-B14F-4D97-AF65-F5344CB8AC3E}">
        <p14:creationId xmlns:p14="http://schemas.microsoft.com/office/powerpoint/2010/main" val="78963481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71E4A-9E2E-96C8-F8B7-4E0E1B8F72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8BD4E4-5837-3CDE-E25E-550AB81200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AA1D25-80D5-DAA7-B4EA-13A719ABBDAF}"/>
              </a:ext>
            </a:extLst>
          </p:cNvPr>
          <p:cNvSpPr>
            <a:spLocks noGrp="1"/>
          </p:cNvSpPr>
          <p:nvPr>
            <p:ph type="dt" sz="half" idx="10"/>
          </p:nvPr>
        </p:nvSpPr>
        <p:spPr/>
        <p:txBody>
          <a:bodyPr/>
          <a:lstStyle/>
          <a:p>
            <a:fld id="{F5EE9C2E-5654-442E-B15E-02D464398AE9}" type="datetimeFigureOut">
              <a:rPr lang="en-US" smtClean="0"/>
              <a:t>1/16/2026</a:t>
            </a:fld>
            <a:endParaRPr lang="en-US"/>
          </a:p>
        </p:txBody>
      </p:sp>
      <p:sp>
        <p:nvSpPr>
          <p:cNvPr id="5" name="Footer Placeholder 4">
            <a:extLst>
              <a:ext uri="{FF2B5EF4-FFF2-40B4-BE49-F238E27FC236}">
                <a16:creationId xmlns:a16="http://schemas.microsoft.com/office/drawing/2014/main" id="{C7918439-CEE2-4A55-09FD-06A7852A91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4A1C72-023D-AD9D-9582-5749E8754934}"/>
              </a:ext>
            </a:extLst>
          </p:cNvPr>
          <p:cNvSpPr>
            <a:spLocks noGrp="1"/>
          </p:cNvSpPr>
          <p:nvPr>
            <p:ph type="sldNum" sz="quarter" idx="12"/>
          </p:nvPr>
        </p:nvSpPr>
        <p:spPr/>
        <p:txBody>
          <a:bodyPr/>
          <a:lstStyle/>
          <a:p>
            <a:fld id="{28A3D4D3-1AF4-4389-ABC1-4D77F9E7ECC7}" type="slidenum">
              <a:rPr lang="en-US" smtClean="0"/>
              <a:t>‹#›</a:t>
            </a:fld>
            <a:endParaRPr lang="en-US"/>
          </a:p>
        </p:txBody>
      </p:sp>
    </p:spTree>
    <p:extLst>
      <p:ext uri="{BB962C8B-B14F-4D97-AF65-F5344CB8AC3E}">
        <p14:creationId xmlns:p14="http://schemas.microsoft.com/office/powerpoint/2010/main" val="4125688892"/>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1" y="0"/>
            <a:ext cx="12192000" cy="6858000"/>
          </a:xfrm>
          <a:prstGeom prst="rect">
            <a:avLst/>
          </a:prstGeom>
        </p:spPr>
      </p:pic>
      <p:sp>
        <p:nvSpPr>
          <p:cNvPr id="16" name="Google Shape;16;p17"/>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extLst>
      <p:ext uri="{BB962C8B-B14F-4D97-AF65-F5344CB8AC3E}">
        <p14:creationId xmlns:p14="http://schemas.microsoft.com/office/powerpoint/2010/main" val="378937039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userDrawn="1">
  <p:cSld name="Two Content">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5" name="Google Shape;35;p20"/>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 name="Picture Placeholder 6">
            <a:extLst>
              <a:ext uri="{FF2B5EF4-FFF2-40B4-BE49-F238E27FC236}">
                <a16:creationId xmlns:a16="http://schemas.microsoft.com/office/drawing/2014/main" id="{79D5118D-97C4-8F48-B7F6-276414ACF32F}"/>
              </a:ext>
            </a:extLst>
          </p:cNvPr>
          <p:cNvSpPr>
            <a:spLocks noGrp="1"/>
          </p:cNvSpPr>
          <p:nvPr>
            <p:ph type="pic" sz="quarter" idx="10" hasCustomPrompt="1"/>
          </p:nvPr>
        </p:nvSpPr>
        <p:spPr>
          <a:xfrm>
            <a:off x="6172202" y="1239210"/>
            <a:ext cx="5181598" cy="4937753"/>
          </a:xfrm>
          <a:prstGeom prst="rect">
            <a:avLst/>
          </a:prstGeom>
        </p:spPr>
        <p:txBody>
          <a:bodyPr>
            <a:normAutofit/>
          </a:bodyPr>
          <a:lstStyle>
            <a:lvl1pPr marL="76200" marR="0" indent="0" algn="l" defTabSz="914400" rtl="0" eaLnBrk="1" fontAlgn="auto" latinLnBrk="0" hangingPunct="1">
              <a:lnSpc>
                <a:spcPct val="90000"/>
              </a:lnSpc>
              <a:spcBef>
                <a:spcPts val="1000"/>
              </a:spcBef>
              <a:spcAft>
                <a:spcPts val="0"/>
              </a:spcAft>
              <a:buClr>
                <a:schemeClr val="dk1"/>
              </a:buClr>
              <a:buSzPts val="2400"/>
              <a:buFontTx/>
              <a:buNone/>
              <a:tabLst/>
              <a:defRPr sz="2000" i="1" baseline="0">
                <a:solidFill>
                  <a:schemeClr val="bg1">
                    <a:lumMod val="50000"/>
                  </a:schemeClr>
                </a:solidFill>
                <a:latin typeface="Arial" panose="020B0604020202020204" pitchFamily="34" charset="0"/>
              </a:defRPr>
            </a:lvl1pPr>
          </a:lstStyle>
          <a:p>
            <a:pPr marL="457200" marR="0" lvl="0" indent="-381000" algn="l" defTabSz="914400" rtl="0" eaLnBrk="1" fontAlgn="auto" latinLnBrk="0" hangingPunct="1">
              <a:lnSpc>
                <a:spcPct val="90000"/>
              </a:lnSpc>
              <a:spcBef>
                <a:spcPts val="1000"/>
              </a:spcBef>
              <a:spcAft>
                <a:spcPts val="0"/>
              </a:spcAft>
              <a:buClr>
                <a:schemeClr val="dk1"/>
              </a:buClr>
              <a:buSzPts val="2400"/>
              <a:buFont typeface="Arial"/>
              <a:buChar char="•"/>
              <a:tabLst/>
              <a:defRPr/>
            </a:pPr>
            <a:r>
              <a:rPr lang="sv-SE" dirty="0" err="1"/>
              <a:t>When</a:t>
            </a:r>
            <a:r>
              <a:rPr lang="sv-SE" dirty="0"/>
              <a:t> </a:t>
            </a:r>
            <a:r>
              <a:rPr lang="sv-SE" dirty="0" err="1"/>
              <a:t>using</a:t>
            </a:r>
            <a:r>
              <a:rPr lang="sv-SE" dirty="0"/>
              <a:t> a </a:t>
            </a:r>
            <a:r>
              <a:rPr lang="sv-SE" dirty="0" err="1"/>
              <a:t>photo</a:t>
            </a:r>
            <a:r>
              <a:rPr lang="sv-SE" dirty="0"/>
              <a:t> or diagram</a:t>
            </a:r>
          </a:p>
        </p:txBody>
      </p:sp>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smtClean="0"/>
              <a:pPr/>
              <a:t>‹#›</a:t>
            </a:fld>
            <a:endParaRPr lang="sv-SE" dirty="0"/>
          </a:p>
        </p:txBody>
      </p:sp>
    </p:spTree>
    <p:extLst>
      <p:ext uri="{BB962C8B-B14F-4D97-AF65-F5344CB8AC3E}">
        <p14:creationId xmlns:p14="http://schemas.microsoft.com/office/powerpoint/2010/main" val="366715287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p:nvPicPr>
        <p:blipFill>
          <a:blip r:embed="rId9"/>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28A3D4D3-1AF4-4389-ABC1-4D77F9E7ECC7}" type="slidenum">
              <a:rPr lang="en-US" smtClean="0"/>
              <a:t>‹#›</a:t>
            </a:fld>
            <a:endParaRPr lang="en-US"/>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8634949"/>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7" r:id="rId6"/>
    <p:sldLayoutId id="2147483678" r:id="rId7"/>
  </p:sldLayoutIdLst>
  <p:transition spd="slow">
    <p:wipe/>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userDrawn="1"/>
        </p:nvPicPr>
        <p:blipFill>
          <a:blip r:embed="rId8"/>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76410230"/>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documents1.worldbank.org/curated/en/364571494517675149/pdf/"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www.wri.org/publication/energy-access-explorer"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training.energyaccessexplorer.org/login/"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mailto:energyaccessexplorer@wri.org"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www.wri.org/publication/energy-access-explorer" TargetMode="External"/><Relationship Id="rId2" Type="http://schemas.openxmlformats.org/officeDocument/2006/relationships/hyperlink" Target="https://trackingsdg7.esmap.org/sites/default/files/download-documents/SDG7-Report2025-0804-V11.pdf" TargetMode="External"/><Relationship Id="rId1" Type="http://schemas.openxmlformats.org/officeDocument/2006/relationships/slideLayout" Target="../slideLayouts/slideLayout7.xml"/><Relationship Id="rId6" Type="http://schemas.openxmlformats.org/officeDocument/2006/relationships/hyperlink" Target="https://www.iea.org/reports/sdg7-data-and-projections/access-to-electricity" TargetMode="External"/><Relationship Id="rId5" Type="http://schemas.openxmlformats.org/officeDocument/2006/relationships/hyperlink" Target="https://sdgs.un.org/goals/goal7" TargetMode="External"/><Relationship Id="rId4" Type="http://schemas.openxmlformats.org/officeDocument/2006/relationships/hyperlink" Target="https://documents1.worldbank.org/curated/en/364571494517675149/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8F41D3A-296D-75FB-88E4-B253A9E88EE1}"/>
              </a:ext>
            </a:extLst>
          </p:cNvPr>
          <p:cNvSpPr>
            <a:spLocks noGrp="1"/>
          </p:cNvSpPr>
          <p:nvPr>
            <p:ph type="ctrTitle"/>
          </p:nvPr>
        </p:nvSpPr>
        <p:spPr/>
        <p:txBody>
          <a:bodyPr/>
          <a:lstStyle/>
          <a:p>
            <a:r>
              <a:rPr lang="en-US" dirty="0"/>
              <a:t>Maximum 32 point Arial in white </a:t>
            </a:r>
            <a:br>
              <a:rPr lang="en-US" dirty="0"/>
            </a:br>
            <a:endParaRPr lang="en-US" dirty="0"/>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a:xfrm>
            <a:off x="1158844" y="4323781"/>
            <a:ext cx="6201623" cy="947519"/>
          </a:xfrm>
        </p:spPr>
        <p:txBody>
          <a:bodyPr>
            <a:noAutofit/>
          </a:bodyPr>
          <a:lstStyle/>
          <a:p>
            <a:pPr algn="l"/>
            <a:r>
              <a:rPr lang="en-US" sz="3200" b="1" dirty="0">
                <a:solidFill>
                  <a:schemeClr val="bg1"/>
                </a:solidFill>
              </a:rPr>
              <a:t>LECTURE 1</a:t>
            </a:r>
            <a:br>
              <a:rPr lang="en-US" sz="3200" b="1" dirty="0"/>
            </a:br>
            <a:r>
              <a:rPr lang="en-US" sz="3200" b="1" dirty="0">
                <a:solidFill>
                  <a:schemeClr val="tx1"/>
                </a:solidFill>
              </a:rPr>
              <a:t>INTRODUCTION TO THE COURSE</a:t>
            </a:r>
          </a:p>
        </p:txBody>
      </p:sp>
      <p:pic>
        <p:nvPicPr>
          <p:cNvPr id="7" name="Picture 6" descr="A black background with white text&#10;&#10;Description automatically generated">
            <a:extLst>
              <a:ext uri="{FF2B5EF4-FFF2-40B4-BE49-F238E27FC236}">
                <a16:creationId xmlns:a16="http://schemas.microsoft.com/office/drawing/2014/main" id="{1A98B8DC-1067-2BD6-87CD-15AFDCD6F5C2}"/>
              </a:ext>
            </a:extLst>
          </p:cNvPr>
          <p:cNvPicPr>
            <a:picLocks noChangeAspect="1"/>
          </p:cNvPicPr>
          <p:nvPr/>
        </p:nvPicPr>
        <p:blipFill>
          <a:blip r:embed="rId3"/>
          <a:stretch>
            <a:fillRect/>
          </a:stretch>
        </p:blipFill>
        <p:spPr>
          <a:xfrm>
            <a:off x="597528" y="3775297"/>
            <a:ext cx="3327517" cy="782486"/>
          </a:xfrm>
          <a:prstGeom prst="rect">
            <a:avLst/>
          </a:prstGeom>
        </p:spPr>
      </p:pic>
      <p:sp>
        <p:nvSpPr>
          <p:cNvPr id="8" name="TextBox 7">
            <a:extLst>
              <a:ext uri="{FF2B5EF4-FFF2-40B4-BE49-F238E27FC236}">
                <a16:creationId xmlns:a16="http://schemas.microsoft.com/office/drawing/2014/main" id="{5B8A8525-F3A8-DA7C-B433-928B2B39A280}"/>
              </a:ext>
            </a:extLst>
          </p:cNvPr>
          <p:cNvSpPr txBox="1"/>
          <p:nvPr/>
        </p:nvSpPr>
        <p:spPr>
          <a:xfrm>
            <a:off x="7939610" y="5364606"/>
            <a:ext cx="15496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1" i="1" u="none" strike="noStrike" kern="0" cap="none" spc="0" normalizeH="0" baseline="0" noProof="0" dirty="0">
                <a:ln>
                  <a:noFill/>
                </a:ln>
                <a:solidFill>
                  <a:srgbClr val="FFFFFF"/>
                </a:solidFill>
                <a:effectLst/>
                <a:uLnTx/>
                <a:uFillTx/>
                <a:latin typeface="Open Sans"/>
                <a:ea typeface="+mn-lt"/>
                <a:cs typeface="Arial" panose="020B0604020202020204"/>
                <a:sym typeface="Arial"/>
              </a:rPr>
              <a:t>Supported by and in collaboration with World Resources Institute</a:t>
            </a:r>
          </a:p>
        </p:txBody>
      </p:sp>
      <p:pic>
        <p:nvPicPr>
          <p:cNvPr id="10" name="Picture 9">
            <a:extLst>
              <a:ext uri="{FF2B5EF4-FFF2-40B4-BE49-F238E27FC236}">
                <a16:creationId xmlns:a16="http://schemas.microsoft.com/office/drawing/2014/main" id="{50ABA4A2-FC0A-3191-033A-0ECC15F7970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027367" y="5917631"/>
            <a:ext cx="1184564" cy="410649"/>
          </a:xfrm>
          <a:prstGeom prst="rect">
            <a:avLst/>
          </a:prstGeom>
        </p:spPr>
      </p:pic>
    </p:spTree>
    <p:extLst>
      <p:ext uri="{BB962C8B-B14F-4D97-AF65-F5344CB8AC3E}">
        <p14:creationId xmlns:p14="http://schemas.microsoft.com/office/powerpoint/2010/main" val="70185691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5" name="TextBox 14">
            <a:extLst>
              <a:ext uri="{FF2B5EF4-FFF2-40B4-BE49-F238E27FC236}">
                <a16:creationId xmlns:a16="http://schemas.microsoft.com/office/drawing/2014/main" id="{3CCE9380-BC84-4979-D36F-C697FAB2DD68}"/>
              </a:ext>
            </a:extLst>
          </p:cNvPr>
          <p:cNvSpPr txBox="1"/>
          <p:nvPr/>
        </p:nvSpPr>
        <p:spPr>
          <a:xfrm>
            <a:off x="1189608" y="1847057"/>
            <a:ext cx="9716815" cy="4401205"/>
          </a:xfrm>
          <a:prstGeom prst="rect">
            <a:avLst/>
          </a:prstGeom>
          <a:noFill/>
        </p:spPr>
        <p:txBody>
          <a:bodyPr wrap="square" lIns="91440" tIns="45720" rIns="91440" bIns="45720" rtlCol="0" anchor="t">
            <a:spAutoFit/>
          </a:bodyPr>
          <a:lstStyle>
            <a:defPPr>
              <a:defRPr lang="en-US"/>
            </a:defPPr>
            <a:lvl1pPr marL="285750" marR="0" lvl="0" indent="-285750" fontAlgn="auto">
              <a:spcBef>
                <a:spcPts val="0"/>
              </a:spcBef>
              <a:spcAft>
                <a:spcPts val="0"/>
              </a:spcAft>
              <a:buClr>
                <a:srgbClr val="000000"/>
              </a:buClr>
              <a:buSzTx/>
              <a:buFont typeface="Arial" panose="020B0604020202020204" pitchFamily="34" charset="0"/>
              <a:buChar char="•"/>
              <a:tabLst/>
              <a:defRPr kumimoji="0" sz="2000" b="0" i="0" u="none" strike="noStrike" kern="0" cap="none" spc="0" normalizeH="0" baseline="0">
                <a:ln>
                  <a:noFill/>
                </a:ln>
                <a:solidFill>
                  <a:srgbClr val="000000"/>
                </a:solidFill>
                <a:effectLst/>
                <a:uLnTx/>
                <a:uFillTx/>
                <a:latin typeface="+mj-lt"/>
                <a:ea typeface="+mn-lt"/>
                <a:cs typeface="Arial"/>
              </a:defRPr>
            </a:lvl1pPr>
            <a:lvl2pPr marL="742950" lvl="1" indent="-285750">
              <a:buClr>
                <a:srgbClr val="000000"/>
              </a:buClr>
              <a:buFont typeface="Arial" panose="020B0604020202020204" pitchFamily="34" charset="0"/>
              <a:buChar char="•"/>
              <a:defRPr sz="2000" kern="0">
                <a:solidFill>
                  <a:srgbClr val="000000"/>
                </a:solidFill>
                <a:latin typeface="+mj-lt"/>
                <a:ea typeface="+mn-lt"/>
                <a:cs typeface="Arial"/>
              </a:defRPr>
            </a:lvl2pPr>
          </a:lstStyle>
          <a:p>
            <a:endParaRPr lang="en-US" dirty="0"/>
          </a:p>
          <a:p>
            <a:pPr marL="0" indent="0">
              <a:buNone/>
            </a:pPr>
            <a:r>
              <a:rPr lang="en-US" dirty="0"/>
              <a:t>Typical energy planning tools</a:t>
            </a:r>
          </a:p>
          <a:p>
            <a:endParaRPr lang="en-US" dirty="0"/>
          </a:p>
          <a:p>
            <a:r>
              <a:rPr lang="en-US" dirty="0"/>
              <a:t>Are largely inadequate for regional energy access planning;</a:t>
            </a:r>
          </a:p>
          <a:p>
            <a:endParaRPr lang="en-US" dirty="0"/>
          </a:p>
          <a:p>
            <a:r>
              <a:rPr lang="en-US" dirty="0"/>
              <a:t>Fail to consider the spatial fluctuations of energy systems:</a:t>
            </a:r>
          </a:p>
          <a:p>
            <a:endParaRPr lang="en-US" dirty="0"/>
          </a:p>
          <a:p>
            <a:pPr lvl="1"/>
            <a:r>
              <a:rPr lang="en-US" dirty="0"/>
              <a:t>Intermittent energy sources (such as wind, solar, hydro) vary in space</a:t>
            </a:r>
          </a:p>
          <a:p>
            <a:pPr lvl="1"/>
            <a:endParaRPr lang="en-US" dirty="0"/>
          </a:p>
          <a:p>
            <a:pPr lvl="1"/>
            <a:r>
              <a:rPr lang="en-US" dirty="0"/>
              <a:t>Power infrastructure, energy demand and economic activities differ from one area to another</a:t>
            </a:r>
          </a:p>
          <a:p>
            <a:pPr lvl="1"/>
            <a:endParaRPr lang="en-US" dirty="0"/>
          </a:p>
          <a:p>
            <a:r>
              <a:rPr lang="en-US" dirty="0"/>
              <a:t>Without geospatial models, these critical factors for energy planning cannot be effectively captured. </a:t>
            </a:r>
          </a:p>
        </p:txBody>
      </p:sp>
      <p:sp>
        <p:nvSpPr>
          <p:cNvPr id="7" name="Rectangle 6">
            <a:extLst>
              <a:ext uri="{FF2B5EF4-FFF2-40B4-BE49-F238E27FC236}">
                <a16:creationId xmlns:a16="http://schemas.microsoft.com/office/drawing/2014/main" id="{AD7656C7-16F5-385A-CEFE-89D725C85BDB}"/>
              </a:ext>
            </a:extLst>
          </p:cNvPr>
          <p:cNvSpPr/>
          <p:nvPr/>
        </p:nvSpPr>
        <p:spPr>
          <a:xfrm>
            <a:off x="1189608" y="1446947"/>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Geospatial dimensions of energy planning</a:t>
            </a:r>
          </a:p>
        </p:txBody>
      </p:sp>
      <p:sp>
        <p:nvSpPr>
          <p:cNvPr id="2" name="Title 10">
            <a:extLst>
              <a:ext uri="{FF2B5EF4-FFF2-40B4-BE49-F238E27FC236}">
                <a16:creationId xmlns:a16="http://schemas.microsoft.com/office/drawing/2014/main" id="{0E63DC3D-113C-F823-8F62-B1C296A0D3B0}"/>
              </a:ext>
            </a:extLst>
          </p:cNvPr>
          <p:cNvSpPr txBox="1">
            <a:spLocks/>
          </p:cNvSpPr>
          <p:nvPr/>
        </p:nvSpPr>
        <p:spPr>
          <a:xfrm>
            <a:off x="256898" y="-10204"/>
            <a:ext cx="11008483" cy="969209"/>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sym typeface="Bodoni SvtyTwo ITC TT-Book"/>
              </a:rPr>
              <a:t>1.2 </a:t>
            </a:r>
            <a:r>
              <a:rPr lang="en-US" dirty="0">
                <a:sym typeface="Bodoni SvtyTwo ITC TT-Book"/>
              </a:rPr>
              <a:t>Why is integrated and inclusive energy planning important?</a:t>
            </a:r>
            <a:endParaRPr lang="en-GB" dirty="0">
              <a:sym typeface="Bodoni SvtyTwo ITC TT-Book"/>
            </a:endParaRPr>
          </a:p>
        </p:txBody>
      </p:sp>
    </p:spTree>
    <p:extLst>
      <p:ext uri="{BB962C8B-B14F-4D97-AF65-F5344CB8AC3E}">
        <p14:creationId xmlns:p14="http://schemas.microsoft.com/office/powerpoint/2010/main" val="22179693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Course Name</a:t>
            </a:r>
            <a:endParaRPr lang="en-US"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Mini Lecture Learning Objective</a:t>
            </a:r>
            <a:endParaRPr lang="en-US" sz="2800" b="1"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94080" y="-7924"/>
            <a:ext cx="7651304" cy="1369074"/>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t>Lecture 1.2 References</a:t>
            </a:r>
          </a:p>
        </p:txBody>
      </p:sp>
      <p:sp>
        <p:nvSpPr>
          <p:cNvPr id="2" name="TextBox 1">
            <a:extLst>
              <a:ext uri="{FF2B5EF4-FFF2-40B4-BE49-F238E27FC236}">
                <a16:creationId xmlns:a16="http://schemas.microsoft.com/office/drawing/2014/main" id="{FAF90D44-5101-4EC2-B9CE-EAF183347C86}"/>
              </a:ext>
            </a:extLst>
          </p:cNvPr>
          <p:cNvSpPr txBox="1"/>
          <p:nvPr/>
        </p:nvSpPr>
        <p:spPr>
          <a:xfrm>
            <a:off x="894080" y="1576391"/>
            <a:ext cx="10658008"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mj-lt"/>
                <a:ea typeface="Open Sans"/>
                <a:cs typeface="Open Sans"/>
              </a:rPr>
              <a:t>Howells, Mark; Rogner, Hans Holger; Mentis, Dimitris; Broad, Olivia, 2017. Energy Access and Electricity Planning. </a:t>
            </a:r>
            <a:r>
              <a:rPr lang="en-US" sz="1600" dirty="0">
                <a:latin typeface="+mj-lt"/>
                <a:ea typeface="+mn-lt"/>
                <a:cs typeface="+mn-lt"/>
              </a:rPr>
              <a:t>Copyright © 2017 International Bank for Reconstruction and Development / The World Bank. URL </a:t>
            </a:r>
            <a:r>
              <a:rPr lang="en-US" sz="1600" dirty="0">
                <a:latin typeface="+mj-lt"/>
                <a:ea typeface="+mn-lt"/>
                <a:cs typeface="+mn-lt"/>
                <a:hlinkClick r:id="rId2"/>
              </a:rPr>
              <a:t>https://documents1.worldbank.org/curated/en/364571494517675149/pdf/</a:t>
            </a:r>
            <a:endParaRPr lang="en-US" sz="1600" dirty="0">
              <a:latin typeface="+mj-lt"/>
              <a:ea typeface="Open Sans"/>
              <a:cs typeface="Open Sans"/>
            </a:endParaRPr>
          </a:p>
          <a:p>
            <a:endParaRPr lang="en-US" sz="1600" dirty="0">
              <a:latin typeface="+mj-lt"/>
              <a:ea typeface="Open Sans" panose="020B0606030504020204" pitchFamily="34" charset="0"/>
              <a:cs typeface="Open Sans" panose="020B0606030504020204" pitchFamily="34" charset="0"/>
            </a:endParaRPr>
          </a:p>
          <a:p>
            <a:endParaRPr lang="en-GB" sz="1600" dirty="0">
              <a:latin typeface="+mj-lt"/>
              <a:ea typeface="Open Sans" panose="020B0606030504020204" pitchFamily="34" charset="0"/>
              <a:cs typeface="Open Sans" panose="020B0606030504020204" pitchFamily="34" charset="0"/>
            </a:endParaRPr>
          </a:p>
          <a:p>
            <a:endParaRPr lang="en-GB" sz="1600" dirty="0">
              <a:latin typeface="+mj-lt"/>
              <a:ea typeface="Open Sans" panose="020B0606030504020204" pitchFamily="34" charset="0"/>
              <a:cs typeface="Open Sans" panose="020B0606030504020204" pitchFamily="34" charset="0"/>
            </a:endParaRPr>
          </a:p>
          <a:p>
            <a:pPr marL="342900" indent="-342900">
              <a:buAutoNum type="arabicPeriod"/>
            </a:pPr>
            <a:endParaRPr lang="sv-SE" sz="1600" dirty="0">
              <a:latin typeface="+mj-lt"/>
              <a:ea typeface="Open Sans" panose="020B0606030504020204" pitchFamily="34" charset="0"/>
              <a:cs typeface="Open Sans" panose="020B0606030504020204" pitchFamily="34" charset="0"/>
            </a:endParaRPr>
          </a:p>
          <a:p>
            <a:pPr marL="342900" indent="-342900">
              <a:buAutoNum type="arabicPeriod"/>
            </a:pPr>
            <a:endParaRPr lang="sv-SE" sz="1600" dirty="0">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6807775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398" y="1449787"/>
            <a:ext cx="6217920" cy="461665"/>
          </a:xfrm>
          <a:prstGeom prst="rect">
            <a:avLst/>
          </a:prstGeom>
        </p:spPr>
        <p:txBody>
          <a:bodyPr wrap="square" lIns="91440" tIns="45720" rIns="91440" bIns="45720" anchor="t">
            <a:spAutoFit/>
          </a:bodyPr>
          <a:lstStyle/>
          <a:p>
            <a:pPr>
              <a:spcAft>
                <a:spcPts val="1200"/>
              </a:spcAft>
            </a:pPr>
            <a:r>
              <a:rPr lang="en-ZA" sz="2400" b="1" dirty="0">
                <a:latin typeface="+mj-lt"/>
                <a:ea typeface="Open Sans" panose="020B0606030504020204" pitchFamily="34" charset="0"/>
                <a:cs typeface="Open Sans" panose="020B0606030504020204" pitchFamily="34" charset="0"/>
              </a:rPr>
              <a:t>Energy Planning Tools</a:t>
            </a: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8" y="-27720"/>
            <a:ext cx="11396126" cy="1020180"/>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sym typeface="Bodoni SvtyTwo ITC TT-Book"/>
              </a:rPr>
              <a:t>1.3 </a:t>
            </a:r>
            <a:r>
              <a:rPr lang="en-US" dirty="0">
                <a:sym typeface="Bodoni SvtyTwo ITC TT-Book"/>
              </a:rPr>
              <a:t>Ecosystem of Geospatial Data and Tools for Energy Planning</a:t>
            </a:r>
            <a:endParaRPr lang="en-GB" dirty="0">
              <a:sym typeface="Bodoni SvtyTwo ITC TT-Book"/>
            </a:endParaRPr>
          </a:p>
        </p:txBody>
      </p:sp>
      <p:sp>
        <p:nvSpPr>
          <p:cNvPr id="7" name="TextBox 6">
            <a:extLst>
              <a:ext uri="{FF2B5EF4-FFF2-40B4-BE49-F238E27FC236}">
                <a16:creationId xmlns:a16="http://schemas.microsoft.com/office/drawing/2014/main" id="{9450F2AC-AB29-8BCD-DE2C-E724A8CCF718}"/>
              </a:ext>
            </a:extLst>
          </p:cNvPr>
          <p:cNvSpPr txBox="1"/>
          <p:nvPr/>
        </p:nvSpPr>
        <p:spPr>
          <a:xfrm>
            <a:off x="1011189" y="2305615"/>
            <a:ext cx="9277165" cy="3416320"/>
          </a:xfrm>
          <a:prstGeom prst="rect">
            <a:avLst/>
          </a:prstGeom>
          <a:noFill/>
        </p:spPr>
        <p:txBody>
          <a:bodyPr wrap="square" lIns="91440" tIns="45720" rIns="91440" bIns="45720" rtlCol="0" anchor="t">
            <a:spAutoFit/>
          </a:bodyPr>
          <a:lstStyle/>
          <a:p>
            <a:pPr marL="342900" indent="-342900">
              <a:buFont typeface="Arial"/>
              <a:buChar char="•"/>
            </a:pPr>
            <a:r>
              <a:rPr lang="en-US" sz="2400" dirty="0">
                <a:latin typeface="+mj-lt"/>
                <a:ea typeface="Open Sans"/>
                <a:cs typeface="Open Sans"/>
              </a:rPr>
              <a:t>The ecosystem of geospatial data and tools for energy planning leverages geographic information and technology to facilitate the efficient and sustainable management of energy resources. </a:t>
            </a:r>
            <a:endParaRPr lang="en-US">
              <a:ea typeface="Open Sans"/>
              <a:cs typeface="Open Sans"/>
            </a:endParaRPr>
          </a:p>
          <a:p>
            <a:pPr marL="342900" indent="-342900">
              <a:buFont typeface="Arial"/>
              <a:buChar char="•"/>
            </a:pPr>
            <a:endParaRPr lang="en-US" sz="2400" dirty="0">
              <a:latin typeface="+mj-lt"/>
              <a:ea typeface="Open Sans"/>
              <a:cs typeface="Open Sans"/>
            </a:endParaRPr>
          </a:p>
          <a:p>
            <a:pPr marL="342900" indent="-342900">
              <a:buFont typeface="Arial"/>
              <a:buChar char="•"/>
            </a:pPr>
            <a:r>
              <a:rPr lang="en-US" sz="2400" dirty="0">
                <a:latin typeface="+mj-lt"/>
                <a:ea typeface="Open Sans"/>
                <a:cs typeface="Open Sans"/>
              </a:rPr>
              <a:t>It involves the integration of various geospatial data sources, analytical tools, and software platforms to support decision-making in the energy sector.</a:t>
            </a:r>
            <a:endParaRPr lang="en-US">
              <a:ea typeface="Open Sans"/>
              <a:cs typeface="Open Sans"/>
            </a:endParaRPr>
          </a:p>
          <a:p>
            <a:endParaRPr lang="en-US" sz="2400" dirty="0">
              <a:latin typeface="+mj-lt"/>
              <a:ea typeface="Open Sans" panose="020B0606030504020204" pitchFamily="34" charset="0"/>
              <a:cs typeface="Open Sans" panose="020B0606030504020204" pitchFamily="34" charset="0"/>
            </a:endParaRPr>
          </a:p>
          <a:p>
            <a:endParaRPr lang="en-US" sz="2400" dirty="0">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3309057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6067193" y="6212387"/>
            <a:ext cx="5907445" cy="307777"/>
          </a:xfrm>
          <a:prstGeom prst="rect">
            <a:avLst/>
          </a:prstGeom>
        </p:spPr>
        <p:txBody>
          <a:bodyPr wrap="square" lIns="91440" tIns="45720" rIns="91440" bIns="45720" anchor="t">
            <a:spAutoFit/>
          </a:bodyPr>
          <a:lstStyle/>
          <a:p>
            <a:r>
              <a:rPr lang="en-US" sz="1400" i="1" dirty="0">
                <a:latin typeface="Open Sans "/>
              </a:rPr>
              <a:t>                          SOURCE: World Bank, </a:t>
            </a:r>
            <a:r>
              <a:rPr lang="en-US" sz="1400" i="1" dirty="0" err="1">
                <a:latin typeface="Open Sans "/>
              </a:rPr>
              <a:t>Fraym</a:t>
            </a:r>
            <a:r>
              <a:rPr lang="en-US" sz="1400" i="1" dirty="0">
                <a:latin typeface="Open Sans "/>
              </a:rPr>
              <a:t>, GEP, </a:t>
            </a:r>
            <a:r>
              <a:rPr lang="en-US" sz="1400" i="1" dirty="0" err="1">
                <a:latin typeface="Open Sans "/>
              </a:rPr>
              <a:t>SEforALL</a:t>
            </a:r>
            <a:r>
              <a:rPr lang="en-US" sz="1400" i="1" dirty="0">
                <a:latin typeface="Open Sans "/>
              </a:rPr>
              <a:t>, VIDA, EU</a:t>
            </a:r>
            <a:endParaRPr lang="en-GB" sz="1400" b="1" i="1" dirty="0" err="1">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955433" y="1185872"/>
            <a:ext cx="9716814" cy="461665"/>
          </a:xfrm>
          <a:prstGeom prst="rect">
            <a:avLst/>
          </a:prstGeom>
        </p:spPr>
        <p:txBody>
          <a:bodyPr wrap="square" lIns="91440" tIns="45720" rIns="91440" bIns="45720" anchor="t">
            <a:spAutoFit/>
          </a:bodyPr>
          <a:lstStyle/>
          <a:p>
            <a:pPr>
              <a:spcAft>
                <a:spcPts val="1200"/>
              </a:spcAft>
            </a:pPr>
            <a:r>
              <a:rPr lang="en-ZA" sz="2400" b="1" dirty="0">
                <a:latin typeface="+mj-lt"/>
                <a:ea typeface="Open Sans" panose="020B0606030504020204" pitchFamily="34" charset="0"/>
                <a:cs typeface="Open Sans" panose="020B0606030504020204" pitchFamily="34" charset="0"/>
              </a:rPr>
              <a:t>Examples of existing Geospatial Data and Tools</a:t>
            </a:r>
          </a:p>
        </p:txBody>
      </p:sp>
      <p:sp>
        <p:nvSpPr>
          <p:cNvPr id="3" name="TextBox 2">
            <a:extLst>
              <a:ext uri="{FF2B5EF4-FFF2-40B4-BE49-F238E27FC236}">
                <a16:creationId xmlns:a16="http://schemas.microsoft.com/office/drawing/2014/main" id="{DD7F9CFB-8CC1-7D15-4575-77BD40DC7E2A}"/>
              </a:ext>
            </a:extLst>
          </p:cNvPr>
          <p:cNvSpPr txBox="1"/>
          <p:nvPr/>
        </p:nvSpPr>
        <p:spPr>
          <a:xfrm>
            <a:off x="491096" y="1756651"/>
            <a:ext cx="11280647" cy="4539704"/>
          </a:xfrm>
          <a:prstGeom prst="rect">
            <a:avLst/>
          </a:prstGeom>
          <a:noFill/>
        </p:spPr>
        <p:txBody>
          <a:bodyPr wrap="square" lIns="91440" tIns="45720" rIns="91440" bIns="45720" rtlCol="0" anchor="t">
            <a:spAutoFit/>
          </a:bodyPr>
          <a:lstStyle/>
          <a:p>
            <a:pPr marL="285750" indent="-285750">
              <a:buClr>
                <a:srgbClr val="000000"/>
              </a:buClr>
              <a:buFont typeface="Arial" panose="020B0604020202020204" pitchFamily="34" charset="0"/>
              <a:buChar char="•"/>
            </a:pPr>
            <a:r>
              <a:rPr lang="en-US" sz="1700" kern="0" dirty="0">
                <a:solidFill>
                  <a:srgbClr val="000000"/>
                </a:solidFill>
                <a:ea typeface="+mn-lt"/>
                <a:cs typeface="Arial"/>
              </a:rPr>
              <a:t>World Bank Renewable Energy Resource Mapping – the Global Solar Atlas and Global Wind Atlas of World Bank are free, web-based platform that provides users with data and tools to assess renewable energy potential.</a:t>
            </a:r>
            <a:endParaRPr lang="en-US" sz="1700" dirty="0">
              <a:cs typeface="Arial"/>
            </a:endParaRPr>
          </a:p>
          <a:p>
            <a:pPr marL="285750" indent="-285750">
              <a:buClr>
                <a:srgbClr val="000000"/>
              </a:buClr>
              <a:buFont typeface="Arial" panose="020B0604020202020204" pitchFamily="34" charset="0"/>
              <a:buChar char="•"/>
            </a:pPr>
            <a:endParaRPr lang="en-US" sz="1700" kern="0" dirty="0">
              <a:solidFill>
                <a:srgbClr val="000000"/>
              </a:solidFill>
              <a:ea typeface="+mn-lt"/>
              <a:cs typeface="Arial"/>
            </a:endParaRPr>
          </a:p>
          <a:p>
            <a:pPr marL="285750" indent="-285750">
              <a:buClr>
                <a:srgbClr val="000000"/>
              </a:buClr>
              <a:buFont typeface="Arial" panose="020B0604020202020204" pitchFamily="34" charset="0"/>
              <a:buChar char="•"/>
            </a:pPr>
            <a:r>
              <a:rPr lang="en-US" sz="1700" kern="0" dirty="0" err="1">
                <a:solidFill>
                  <a:srgbClr val="000000"/>
                </a:solidFill>
                <a:ea typeface="+mn-lt"/>
                <a:cs typeface="Arial"/>
              </a:rPr>
              <a:t>Fraym</a:t>
            </a:r>
            <a:r>
              <a:rPr lang="en-US" sz="1700" kern="0" dirty="0">
                <a:solidFill>
                  <a:srgbClr val="000000"/>
                </a:solidFill>
                <a:ea typeface="+mn-lt"/>
                <a:cs typeface="Arial"/>
              </a:rPr>
              <a:t> – it assists users in identifying potential markets for off-grid electrification and sites for mini-grid development.</a:t>
            </a:r>
          </a:p>
          <a:p>
            <a:pPr marL="285750" indent="-285750">
              <a:buClr>
                <a:srgbClr val="000000"/>
              </a:buClr>
              <a:buFont typeface="Arial" panose="020B0604020202020204" pitchFamily="34" charset="0"/>
              <a:buChar char="•"/>
            </a:pPr>
            <a:endParaRPr lang="en-US" sz="1700" kern="0" dirty="0">
              <a:solidFill>
                <a:srgbClr val="000000"/>
              </a:solidFill>
              <a:ea typeface="+mn-lt"/>
              <a:cs typeface="Arial"/>
            </a:endParaRPr>
          </a:p>
          <a:p>
            <a:pPr marL="285750" indent="-285750">
              <a:buClr>
                <a:srgbClr val="000000"/>
              </a:buClr>
              <a:buFont typeface="Arial" panose="020B0604020202020204" pitchFamily="34" charset="0"/>
              <a:buChar char="•"/>
            </a:pPr>
            <a:r>
              <a:rPr lang="en-US" sz="1700" kern="0" dirty="0">
                <a:solidFill>
                  <a:srgbClr val="000000"/>
                </a:solidFill>
                <a:ea typeface="+mn-lt"/>
                <a:cs typeface="Arial"/>
              </a:rPr>
              <a:t>Global Electrification Platform – it provides electrification investment scenarios for achieving universal access </a:t>
            </a:r>
          </a:p>
          <a:p>
            <a:pPr marL="285750" indent="-285750">
              <a:buClr>
                <a:srgbClr val="000000"/>
              </a:buClr>
              <a:buFont typeface="Arial" panose="020B0604020202020204" pitchFamily="34" charset="0"/>
              <a:buChar char="•"/>
            </a:pPr>
            <a:endParaRPr lang="en-US" sz="1700" kern="0" dirty="0">
              <a:solidFill>
                <a:srgbClr val="000000"/>
              </a:solidFill>
              <a:ea typeface="+mn-lt"/>
              <a:cs typeface="Arial"/>
            </a:endParaRPr>
          </a:p>
          <a:p>
            <a:pPr marL="285750" indent="-285750">
              <a:buClr>
                <a:srgbClr val="000000"/>
              </a:buClr>
              <a:buFont typeface="Arial" panose="020B0604020202020204" pitchFamily="34" charset="0"/>
              <a:buChar char="•"/>
            </a:pPr>
            <a:r>
              <a:rPr lang="en-US" sz="1700" kern="0" dirty="0" err="1">
                <a:solidFill>
                  <a:srgbClr val="000000"/>
                </a:solidFill>
                <a:ea typeface="+mn-lt"/>
                <a:cs typeface="Arial"/>
              </a:rPr>
              <a:t>SEforALL</a:t>
            </a:r>
            <a:r>
              <a:rPr lang="en-US" sz="1700" kern="0" dirty="0">
                <a:solidFill>
                  <a:srgbClr val="000000"/>
                </a:solidFill>
                <a:ea typeface="+mn-lt"/>
                <a:cs typeface="Arial"/>
              </a:rPr>
              <a:t> Integrated Energy Access Planning Tool (IEPs) - a framework that helps direct resources effectively and efficiently where they are needed the most</a:t>
            </a:r>
          </a:p>
          <a:p>
            <a:pPr marL="285750" indent="-285750">
              <a:buClr>
                <a:srgbClr val="000000"/>
              </a:buClr>
              <a:buFont typeface="Arial" panose="020B0604020202020204" pitchFamily="34" charset="0"/>
              <a:buChar char="•"/>
            </a:pPr>
            <a:endParaRPr lang="en-US" sz="1700" kern="0" dirty="0">
              <a:solidFill>
                <a:srgbClr val="000000"/>
              </a:solidFill>
              <a:ea typeface="+mn-lt"/>
              <a:cs typeface="Arial"/>
            </a:endParaRPr>
          </a:p>
          <a:p>
            <a:pPr marL="285750" indent="-285750">
              <a:buClr>
                <a:srgbClr val="000000"/>
              </a:buClr>
              <a:buFont typeface="Arial" panose="020B0604020202020204" pitchFamily="34" charset="0"/>
              <a:buChar char="•"/>
            </a:pPr>
            <a:r>
              <a:rPr lang="en-US" sz="1700" kern="0" dirty="0">
                <a:solidFill>
                  <a:srgbClr val="000000"/>
                </a:solidFill>
                <a:ea typeface="+mn-lt"/>
                <a:cs typeface="Arial"/>
              </a:rPr>
              <a:t>VIDA - </a:t>
            </a:r>
            <a:r>
              <a:rPr lang="en-US" sz="1700" kern="0" dirty="0">
                <a:solidFill>
                  <a:srgbClr val="0A0A0A"/>
                </a:solidFill>
                <a:highlight>
                  <a:srgbClr val="FFFFFF"/>
                </a:highlight>
                <a:ea typeface="+mn-lt"/>
                <a:cs typeface="+mn-lt"/>
              </a:rPr>
              <a:t>AI -powered, map-based geospatial software that uses satellite imagery and other data to identify and evaluate off-grid electrification options in remote, frontier markets</a:t>
            </a:r>
          </a:p>
          <a:p>
            <a:pPr marL="285750" indent="-285750">
              <a:buClr>
                <a:srgbClr val="000000"/>
              </a:buClr>
              <a:buFont typeface="Arial" panose="020B0604020202020204" pitchFamily="34" charset="0"/>
              <a:buChar char="•"/>
            </a:pPr>
            <a:endParaRPr lang="en-US" sz="1700" kern="0" dirty="0">
              <a:solidFill>
                <a:srgbClr val="0A0A0A"/>
              </a:solidFill>
              <a:highlight>
                <a:srgbClr val="FFFFFF"/>
              </a:highlight>
              <a:ea typeface="+mn-lt"/>
              <a:cs typeface="Arial"/>
            </a:endParaRPr>
          </a:p>
          <a:p>
            <a:pPr marL="285750" indent="-285750">
              <a:buClr>
                <a:srgbClr val="000000"/>
              </a:buClr>
              <a:buFont typeface="Arial" panose="020B0604020202020204" pitchFamily="34" charset="0"/>
              <a:buChar char="•"/>
            </a:pPr>
            <a:r>
              <a:rPr lang="en-US" sz="1700" kern="0" dirty="0">
                <a:ea typeface="+mn-lt"/>
                <a:cs typeface="Arial"/>
              </a:rPr>
              <a:t>EU's Africa Knowledge Platform </a:t>
            </a:r>
            <a:r>
              <a:rPr lang="en-US" sz="1700" kern="0" dirty="0">
                <a:highlight>
                  <a:srgbClr val="FFFFFF"/>
                </a:highlight>
                <a:ea typeface="+mn-lt"/>
                <a:cs typeface="+mn-lt"/>
              </a:rPr>
              <a:t>Clean Energy Access </a:t>
            </a:r>
            <a:r>
              <a:rPr lang="en-US" sz="1700" kern="0" dirty="0" err="1">
                <a:highlight>
                  <a:srgbClr val="FFFFFF"/>
                </a:highlight>
                <a:ea typeface="+mn-lt"/>
                <a:cs typeface="+mn-lt"/>
              </a:rPr>
              <a:t>Prioritiser</a:t>
            </a:r>
            <a:r>
              <a:rPr lang="en-US" sz="1700" kern="0" dirty="0">
                <a:highlight>
                  <a:srgbClr val="FFFFFF"/>
                </a:highlight>
                <a:ea typeface="+mn-lt"/>
                <a:cs typeface="+mn-lt"/>
              </a:rPr>
              <a:t> (CEAP) - </a:t>
            </a:r>
            <a:r>
              <a:rPr lang="en-US" sz="1700" kern="0" dirty="0">
                <a:ea typeface="+mn-lt"/>
                <a:cs typeface="+mn-lt"/>
              </a:rPr>
              <a:t>an open-source, web-based decision-support tool that uses geospatial data and multi-criteria analysis to help stakeholders identify the best locations for clean energy projects</a:t>
            </a:r>
            <a:endParaRPr lang="en-US" sz="1700" kern="0" dirty="0">
              <a:ea typeface="+mn-lt"/>
              <a:cs typeface="Arial"/>
            </a:endParaRPr>
          </a:p>
        </p:txBody>
      </p:sp>
      <p:sp>
        <p:nvSpPr>
          <p:cNvPr id="5" name="Title 10">
            <a:extLst>
              <a:ext uri="{FF2B5EF4-FFF2-40B4-BE49-F238E27FC236}">
                <a16:creationId xmlns:a16="http://schemas.microsoft.com/office/drawing/2014/main" id="{537442B0-0B14-CD90-9E19-AADA63896FB1}"/>
              </a:ext>
            </a:extLst>
          </p:cNvPr>
          <p:cNvSpPr txBox="1">
            <a:spLocks/>
          </p:cNvSpPr>
          <p:nvPr/>
        </p:nvSpPr>
        <p:spPr>
          <a:xfrm>
            <a:off x="256898" y="-27720"/>
            <a:ext cx="11396126" cy="1020180"/>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sym typeface="Bodoni SvtyTwo ITC TT-Book"/>
              </a:rPr>
              <a:t>1.3 </a:t>
            </a:r>
            <a:r>
              <a:rPr lang="en-US" dirty="0">
                <a:sym typeface="Bodoni SvtyTwo ITC TT-Book"/>
              </a:rPr>
              <a:t>Ecosystem of Geospatial Data and Tools for Energy Planning</a:t>
            </a:r>
            <a:endParaRPr lang="en-GB" dirty="0">
              <a:sym typeface="Bodoni SvtyTwo ITC TT-Book"/>
            </a:endParaRPr>
          </a:p>
        </p:txBody>
      </p:sp>
    </p:spTree>
    <p:extLst>
      <p:ext uri="{BB962C8B-B14F-4D97-AF65-F5344CB8AC3E}">
        <p14:creationId xmlns:p14="http://schemas.microsoft.com/office/powerpoint/2010/main" val="110066711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34601" y="6097292"/>
            <a:ext cx="3521223"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1" u="none" strike="noStrike" kern="0" cap="none" spc="0" normalizeH="0" baseline="0" noProof="0">
                <a:ln>
                  <a:noFill/>
                </a:ln>
                <a:solidFill>
                  <a:srgbClr val="000000"/>
                </a:solidFill>
                <a:effectLst/>
                <a:uLnTx/>
                <a:uFillTx/>
                <a:latin typeface="Open Sans "/>
                <a:cs typeface="Arial"/>
                <a:sym typeface="Arial"/>
              </a:rPr>
              <a:t>                                 SOURCE: WRI</a:t>
            </a:r>
            <a:endParaRPr kumimoji="0" lang="en-GB" sz="1400" b="1" i="1" u="none" strike="noStrike" kern="0" cap="none" spc="0" normalizeH="0" baseline="0" noProof="0">
              <a:ln>
                <a:noFill/>
              </a:ln>
              <a:solidFill>
                <a:srgbClr val="000000"/>
              </a:solidFill>
              <a:effectLst/>
              <a:uLnTx/>
              <a:uFillTx/>
              <a:latin typeface="Open Sans "/>
              <a:cs typeface="Arial"/>
              <a:sym typeface="Arial"/>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877373" y="1228585"/>
            <a:ext cx="8288929" cy="46166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kumimoji="0" lang="en-ZA" sz="2400" b="1" i="0" u="none" strike="noStrike" kern="0" cap="none" spc="0" normalizeH="0" baseline="0" noProof="0" dirty="0">
                <a:ln>
                  <a:noFill/>
                </a:ln>
                <a:effectLst/>
                <a:uLnTx/>
                <a:uFillTx/>
                <a:latin typeface="+mj-lt"/>
                <a:ea typeface="Open Sans" panose="020B0606030504020204" pitchFamily="34" charset="0"/>
                <a:cs typeface="Open Sans" panose="020B0606030504020204" pitchFamily="34" charset="0"/>
                <a:sym typeface="Arial"/>
              </a:rPr>
              <a:t>Limitations of Existing Geospatial Data and Tools</a:t>
            </a:r>
          </a:p>
        </p:txBody>
      </p:sp>
      <p:sp>
        <p:nvSpPr>
          <p:cNvPr id="3" name="TextBox 2">
            <a:extLst>
              <a:ext uri="{FF2B5EF4-FFF2-40B4-BE49-F238E27FC236}">
                <a16:creationId xmlns:a16="http://schemas.microsoft.com/office/drawing/2014/main" id="{DD7F9CFB-8CC1-7D15-4575-77BD40DC7E2A}"/>
              </a:ext>
            </a:extLst>
          </p:cNvPr>
          <p:cNvSpPr txBox="1"/>
          <p:nvPr/>
        </p:nvSpPr>
        <p:spPr>
          <a:xfrm>
            <a:off x="718458" y="1847057"/>
            <a:ext cx="10733844" cy="4093428"/>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effectLst/>
                <a:uLnTx/>
                <a:uFillTx/>
                <a:latin typeface="+mj-lt"/>
                <a:ea typeface="Open Sans"/>
                <a:cs typeface="Open Sans"/>
                <a:sym typeface="Arial"/>
              </a:rPr>
              <a:t>Medium- to long-term energy planning tools used by planners consider spatially aggregated regions to solve complex cost-optimization problems. </a:t>
            </a:r>
            <a:endParaRPr kumimoji="0" lang="en-US" sz="2000" b="0" i="0" u="none" strike="noStrike" kern="0" cap="none" spc="0" normalizeH="0" baseline="0" noProof="0" dirty="0">
              <a:ln>
                <a:noFill/>
              </a:ln>
              <a:effectLst/>
              <a:uLnTx/>
              <a:uFillTx/>
              <a:latin typeface="+mj-lt"/>
              <a:ea typeface="Open Sans" panose="020B0606030504020204" pitchFamily="34" charset="0"/>
              <a:cs typeface="Open Sans" panose="020B0606030504020204" pitchFamily="34" charset="0"/>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000" b="0" i="0" u="none" strike="noStrike" kern="0" cap="none" spc="0" normalizeH="0" baseline="0" noProof="0" dirty="0">
              <a:ln>
                <a:noFill/>
              </a:ln>
              <a:effectLst/>
              <a:uLnTx/>
              <a:uFillTx/>
              <a:latin typeface="+mj-lt"/>
              <a:ea typeface="Open Sans" panose="020B0606030504020204" pitchFamily="34" charset="0"/>
              <a:cs typeface="Open Sans" panose="020B0606030504020204" pitchFamily="34" charset="0"/>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effectLst/>
                <a:uLnTx/>
                <a:uFillTx/>
                <a:latin typeface="+mj-lt"/>
                <a:ea typeface="Open Sans"/>
                <a:cs typeface="Open Sans"/>
                <a:sym typeface="Arial"/>
              </a:rPr>
              <a:t>Although recently developed energy planning tools based on geographic information systems (GIS) focus on identifying technology and investment needs to provide access to unserved areas, these tools currently integrate limited information on demand and affordability. </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000" b="0" i="0" u="none" strike="noStrike" kern="0" cap="none" spc="0" normalizeH="0" baseline="0" noProof="0" dirty="0">
              <a:ln>
                <a:noFill/>
              </a:ln>
              <a:effectLst/>
              <a:uLnTx/>
              <a:uFillTx/>
              <a:latin typeface="+mj-lt"/>
              <a:ea typeface="Open Sans"/>
              <a:cs typeface="Open Sans"/>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effectLst/>
                <a:uLnTx/>
                <a:uFillTx/>
                <a:latin typeface="+mj-lt"/>
                <a:ea typeface="Open Sans"/>
                <a:cs typeface="Open Sans"/>
                <a:sym typeface="Arial"/>
              </a:rPr>
              <a:t>Additionally, the tool</a:t>
            </a:r>
            <a:r>
              <a:rPr kumimoji="0" lang="en-US" sz="2000" b="0" i="0" u="none" strike="noStrike" kern="0" cap="none" spc="0" normalizeH="0" baseline="0" noProof="0" dirty="0">
                <a:ln>
                  <a:noFill/>
                </a:ln>
                <a:effectLst/>
                <a:uLnTx/>
                <a:uFillTx/>
                <a:latin typeface="+mj-lt"/>
                <a:ea typeface="+mn-lt"/>
                <a:cs typeface="Arial"/>
                <a:sym typeface="Arial"/>
              </a:rPr>
              <a:t>s often have limited or no local ownership, which is critical for the success and sustainability of energy projects.</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000" b="0" i="0" u="none" strike="noStrike" kern="0" cap="none" spc="0" normalizeH="0" baseline="0" noProof="0" dirty="0">
              <a:ln>
                <a:noFill/>
              </a:ln>
              <a:effectLst/>
              <a:uLnTx/>
              <a:uFillTx/>
              <a:latin typeface="+mj-lt"/>
              <a:ea typeface="Open Sans" panose="020B0606030504020204" pitchFamily="34" charset="0"/>
              <a:cs typeface="Open Sans" panose="020B0606030504020204" pitchFamily="34" charset="0"/>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effectLst/>
                <a:uLnTx/>
                <a:uFillTx/>
                <a:latin typeface="+mj-lt"/>
                <a:ea typeface="Open Sans"/>
                <a:cs typeface="Open Sans"/>
                <a:sym typeface="Arial"/>
              </a:rPr>
              <a:t>We need a better understanding of the needs and constraints of these new customers if we are to supply electricity in an economically sustainable manner</a:t>
            </a:r>
          </a:p>
        </p:txBody>
      </p:sp>
      <p:sp>
        <p:nvSpPr>
          <p:cNvPr id="4" name="Title 10">
            <a:extLst>
              <a:ext uri="{FF2B5EF4-FFF2-40B4-BE49-F238E27FC236}">
                <a16:creationId xmlns:a16="http://schemas.microsoft.com/office/drawing/2014/main" id="{7B043779-22D8-9B2B-5B82-BA018C087F41}"/>
              </a:ext>
            </a:extLst>
          </p:cNvPr>
          <p:cNvSpPr txBox="1">
            <a:spLocks/>
          </p:cNvSpPr>
          <p:nvPr/>
        </p:nvSpPr>
        <p:spPr>
          <a:xfrm>
            <a:off x="256898" y="-27720"/>
            <a:ext cx="11396126" cy="1020180"/>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sym typeface="Bodoni SvtyTwo ITC TT-Book"/>
              </a:rPr>
              <a:t>1.3 </a:t>
            </a:r>
            <a:r>
              <a:rPr lang="en-US" dirty="0">
                <a:sym typeface="Bodoni SvtyTwo ITC TT-Book"/>
              </a:rPr>
              <a:t>Ecosystem of Geospatial Data and Tools for Energy Planning</a:t>
            </a:r>
            <a:endParaRPr lang="en-GB" dirty="0">
              <a:sym typeface="Bodoni SvtyTwo ITC TT-Book"/>
            </a:endParaRPr>
          </a:p>
        </p:txBody>
      </p:sp>
    </p:spTree>
    <p:extLst>
      <p:ext uri="{BB962C8B-B14F-4D97-AF65-F5344CB8AC3E}">
        <p14:creationId xmlns:p14="http://schemas.microsoft.com/office/powerpoint/2010/main" val="515323287"/>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12739" y="6097292"/>
            <a:ext cx="4143085"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1" u="none" strike="noStrike" kern="0" cap="none" spc="0" normalizeH="0" baseline="0" noProof="0">
                <a:ln>
                  <a:noFill/>
                </a:ln>
                <a:solidFill>
                  <a:srgbClr val="000000"/>
                </a:solidFill>
                <a:effectLst/>
                <a:uLnTx/>
                <a:uFillTx/>
                <a:latin typeface="Open Sans "/>
                <a:cs typeface="Arial"/>
                <a:sym typeface="Arial"/>
              </a:rPr>
              <a:t>                                 SOURCE: WRI</a:t>
            </a:r>
            <a:endParaRPr kumimoji="0" lang="en-GB" sz="1400" b="1" i="1" u="none" strike="noStrike" kern="0" cap="none" spc="0" normalizeH="0" baseline="0" noProof="0">
              <a:ln>
                <a:noFill/>
              </a:ln>
              <a:solidFill>
                <a:srgbClr val="000000"/>
              </a:solidFill>
              <a:effectLst/>
              <a:uLnTx/>
              <a:uFillTx/>
              <a:latin typeface="Open Sans "/>
              <a:cs typeface="Arial"/>
              <a:sym typeface="Arial"/>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375139" y="1313150"/>
            <a:ext cx="7965100" cy="46166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kumimoji="0" lang="en-ZA" sz="2400" b="1" i="0" u="none" strike="noStrike" kern="0" cap="none" spc="0" normalizeH="0" baseline="0" noProof="0" dirty="0">
                <a:ln>
                  <a:noFill/>
                </a:ln>
                <a:effectLst/>
                <a:uLnTx/>
                <a:uFillTx/>
                <a:latin typeface="+mj-lt"/>
                <a:ea typeface="Open Sans" panose="020B0606030504020204" pitchFamily="34" charset="0"/>
                <a:cs typeface="Open Sans" panose="020B0606030504020204" pitchFamily="34" charset="0"/>
                <a:sym typeface="Arial"/>
              </a:rPr>
              <a:t>Energy Access Explorer</a:t>
            </a:r>
          </a:p>
        </p:txBody>
      </p:sp>
      <p:sp>
        <p:nvSpPr>
          <p:cNvPr id="3" name="TextBox 2">
            <a:extLst>
              <a:ext uri="{FF2B5EF4-FFF2-40B4-BE49-F238E27FC236}">
                <a16:creationId xmlns:a16="http://schemas.microsoft.com/office/drawing/2014/main" id="{DD7F9CFB-8CC1-7D15-4575-77BD40DC7E2A}"/>
              </a:ext>
            </a:extLst>
          </p:cNvPr>
          <p:cNvSpPr txBox="1"/>
          <p:nvPr/>
        </p:nvSpPr>
        <p:spPr>
          <a:xfrm>
            <a:off x="375140" y="1847057"/>
            <a:ext cx="4422148" cy="44627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effectLst/>
              <a:uLnTx/>
              <a:uFillTx/>
              <a:latin typeface="+mj-lt"/>
              <a:ea typeface="Open Sans" panose="020B0606030504020204" pitchFamily="34" charset="0"/>
              <a:cs typeface="Open Sans" panose="020B060603050402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effectLst/>
                <a:uLnTx/>
                <a:uFillTx/>
                <a:latin typeface="+mj-lt"/>
                <a:ea typeface="Open Sans" panose="020B0606030504020204" pitchFamily="34" charset="0"/>
                <a:cs typeface="Open Sans" panose="020B0606030504020204" pitchFamily="34" charset="0"/>
                <a:sym typeface="Arial"/>
              </a:rPr>
              <a:t>Energy Access Explorer (EAE) is an online, open-source, interactive, geospatial platform that enables clean energy entrepreneurs, energy planners, donors, and development-oriented institutions to identify high priority areas where energy access can be expanded.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800" b="0" i="0" u="none" strike="noStrike" kern="0" cap="none" spc="0" normalizeH="0" baseline="0" noProof="0" dirty="0">
              <a:ln>
                <a:noFill/>
              </a:ln>
              <a:effectLst/>
              <a:uLnTx/>
              <a:uFillTx/>
              <a:latin typeface="+mj-lt"/>
              <a:ea typeface="Open Sans" panose="020B0606030504020204" pitchFamily="34" charset="0"/>
              <a:cs typeface="Open Sans" panose="020B060603050402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effectLst/>
                <a:uLnTx/>
                <a:uFillTx/>
                <a:latin typeface="+mj-lt"/>
                <a:ea typeface="Open Sans" panose="020B0606030504020204" pitchFamily="34" charset="0"/>
                <a:cs typeface="Open Sans" panose="020B0606030504020204" pitchFamily="34" charset="0"/>
                <a:sym typeface="Arial"/>
              </a:rPr>
              <a:t>Using spatial data to link energy supply with growing or unmet demand is essential to gaining a better picture of energy access and expanding energy services to those who need it the most.</a:t>
            </a:r>
          </a:p>
        </p:txBody>
      </p:sp>
      <p:sp>
        <p:nvSpPr>
          <p:cNvPr id="4" name="Title 10">
            <a:extLst>
              <a:ext uri="{FF2B5EF4-FFF2-40B4-BE49-F238E27FC236}">
                <a16:creationId xmlns:a16="http://schemas.microsoft.com/office/drawing/2014/main" id="{06012C81-CAF2-6B1C-8D3C-00B87325279A}"/>
              </a:ext>
            </a:extLst>
          </p:cNvPr>
          <p:cNvSpPr txBox="1">
            <a:spLocks/>
          </p:cNvSpPr>
          <p:nvPr/>
        </p:nvSpPr>
        <p:spPr>
          <a:xfrm>
            <a:off x="256898" y="-27720"/>
            <a:ext cx="11396126" cy="1020180"/>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sym typeface="Bodoni SvtyTwo ITC TT-Book"/>
              </a:rPr>
              <a:t>1.3 </a:t>
            </a:r>
            <a:r>
              <a:rPr lang="en-US" dirty="0">
                <a:sym typeface="Bodoni SvtyTwo ITC TT-Book"/>
              </a:rPr>
              <a:t>Ecosystem of Geospatial Data and Tools for Energy Planning</a:t>
            </a:r>
            <a:endParaRPr lang="en-GB" dirty="0">
              <a:sym typeface="Bodoni SvtyTwo ITC TT-Book"/>
            </a:endParaRPr>
          </a:p>
        </p:txBody>
      </p:sp>
      <p:pic>
        <p:nvPicPr>
          <p:cNvPr id="5" name="Picture 4">
            <a:extLst>
              <a:ext uri="{FF2B5EF4-FFF2-40B4-BE49-F238E27FC236}">
                <a16:creationId xmlns:a16="http://schemas.microsoft.com/office/drawing/2014/main" id="{E0304F99-13D0-6F29-B2FB-DA08303555D2}"/>
              </a:ext>
            </a:extLst>
          </p:cNvPr>
          <p:cNvPicPr>
            <a:picLocks noChangeAspect="1"/>
          </p:cNvPicPr>
          <p:nvPr/>
        </p:nvPicPr>
        <p:blipFill>
          <a:blip r:embed="rId3"/>
          <a:stretch>
            <a:fillRect/>
          </a:stretch>
        </p:blipFill>
        <p:spPr>
          <a:xfrm>
            <a:off x="4708200" y="2125350"/>
            <a:ext cx="7108660" cy="3440560"/>
          </a:xfrm>
          <a:prstGeom prst="rect">
            <a:avLst/>
          </a:prstGeom>
        </p:spPr>
      </p:pic>
    </p:spTree>
    <p:extLst>
      <p:ext uri="{BB962C8B-B14F-4D97-AF65-F5344CB8AC3E}">
        <p14:creationId xmlns:p14="http://schemas.microsoft.com/office/powerpoint/2010/main" val="266206351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46740" y="6332190"/>
            <a:ext cx="4143085" cy="261610"/>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1" u="none" strike="noStrike" kern="0" cap="none" spc="0" normalizeH="0" baseline="0" noProof="0" dirty="0">
                <a:ln>
                  <a:noFill/>
                </a:ln>
                <a:solidFill>
                  <a:srgbClr val="000000"/>
                </a:solidFill>
                <a:effectLst/>
                <a:uLnTx/>
                <a:uFillTx/>
                <a:latin typeface="Open Sans "/>
                <a:cs typeface="Arial"/>
                <a:sym typeface="Arial"/>
              </a:rPr>
              <a:t>                                 SOURCE: WRI</a:t>
            </a:r>
            <a:endParaRPr kumimoji="0" lang="en-GB" sz="1100" b="1" i="1" u="none" strike="noStrike" kern="0" cap="none" spc="0" normalizeH="0" baseline="0" noProof="0" dirty="0">
              <a:ln>
                <a:noFill/>
              </a:ln>
              <a:solidFill>
                <a:srgbClr val="000000"/>
              </a:solidFill>
              <a:effectLst/>
              <a:uLnTx/>
              <a:uFillTx/>
              <a:latin typeface="Open Sans "/>
              <a:cs typeface="Arial"/>
              <a:sym typeface="Arial"/>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533789" y="1128256"/>
            <a:ext cx="7150630" cy="46166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kumimoji="0" lang="en-ZA" sz="2400" b="1" i="0" u="none" strike="noStrike" kern="0" cap="none" spc="0" normalizeH="0" baseline="0" noProof="0" dirty="0">
                <a:ln>
                  <a:noFill/>
                </a:ln>
                <a:effectLst/>
                <a:uLnTx/>
                <a:uFillTx/>
                <a:latin typeface="+mj-lt"/>
                <a:ea typeface="Open Sans"/>
                <a:cs typeface="Open Sans"/>
                <a:sym typeface="Arial"/>
              </a:rPr>
              <a:t>Treat Demand and Supply as Equal</a:t>
            </a:r>
            <a:endParaRPr kumimoji="0" lang="en-US" sz="1600" b="0" i="0" u="none" strike="noStrike" kern="0" cap="none" spc="0" normalizeH="0" baseline="0" noProof="0" dirty="0">
              <a:ln>
                <a:noFill/>
              </a:ln>
              <a:effectLst/>
              <a:uLnTx/>
              <a:uFillTx/>
              <a:latin typeface="+mj-lt"/>
              <a:cs typeface="Arial"/>
              <a:sym typeface="Arial"/>
            </a:endParaRPr>
          </a:p>
        </p:txBody>
      </p:sp>
      <p:sp>
        <p:nvSpPr>
          <p:cNvPr id="3" name="TextBox 2">
            <a:extLst>
              <a:ext uri="{FF2B5EF4-FFF2-40B4-BE49-F238E27FC236}">
                <a16:creationId xmlns:a16="http://schemas.microsoft.com/office/drawing/2014/main" id="{DD7F9CFB-8CC1-7D15-4575-77BD40DC7E2A}"/>
              </a:ext>
            </a:extLst>
          </p:cNvPr>
          <p:cNvSpPr txBox="1"/>
          <p:nvPr/>
        </p:nvSpPr>
        <p:spPr>
          <a:xfrm>
            <a:off x="248705" y="1621776"/>
            <a:ext cx="10512222" cy="3046988"/>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1" i="0" u="none" strike="noStrike" kern="0" cap="none" spc="0" normalizeH="0" baseline="0" noProof="0" dirty="0">
                <a:ln>
                  <a:noFill/>
                </a:ln>
                <a:effectLst/>
                <a:uLnTx/>
                <a:uFillTx/>
                <a:latin typeface="+mj-lt"/>
                <a:ea typeface="+mn-lt"/>
                <a:cs typeface="Arial"/>
                <a:sym typeface="Arial"/>
              </a:rPr>
              <a:t>Equitable Access to Energy:</a:t>
            </a:r>
            <a:r>
              <a:rPr kumimoji="0" lang="en-US" sz="1600" b="0" i="0" u="none" strike="noStrike" kern="0" cap="none" spc="0" normalizeH="0" baseline="0" noProof="0" dirty="0">
                <a:ln>
                  <a:noFill/>
                </a:ln>
                <a:effectLst/>
                <a:uLnTx/>
                <a:uFillTx/>
                <a:latin typeface="+mj-lt"/>
                <a:ea typeface="+mn-lt"/>
                <a:cs typeface="Arial"/>
                <a:sym typeface="Arial"/>
              </a:rPr>
              <a:t> </a:t>
            </a:r>
            <a:r>
              <a:rPr kumimoji="0" lang="en-US" sz="1600" b="0" i="0" u="none" strike="noStrike" kern="0" cap="none" spc="0" normalizeH="0" baseline="0" noProof="0" dirty="0">
                <a:ln>
                  <a:noFill/>
                </a:ln>
                <a:effectLst/>
                <a:uLnTx/>
                <a:uFillTx/>
                <a:latin typeface="+mj-lt"/>
                <a:ea typeface="+mn-lt"/>
                <a:cs typeface="Segoe UI"/>
                <a:sym typeface="Arial"/>
              </a:rPr>
              <a:t>To effectively address energy access challenges, there was a need for a platform that synthesizes granular information on both demand and supply side, allowing stakeholders with diverse needs to identify priority areas for targeted energy interventions. EAE treats demand and supply as equal, which sets it apart from most geospatial planning tools that primarily focus on the supply side.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600" b="0" i="0" u="none" strike="noStrike" kern="0" cap="none" spc="0" normalizeH="0" baseline="0" noProof="0" dirty="0">
              <a:ln>
                <a:noFill/>
              </a:ln>
              <a:effectLst/>
              <a:uLnTx/>
              <a:uFillTx/>
              <a:latin typeface="+mj-lt"/>
              <a:ea typeface="+mn-lt"/>
              <a:cs typeface="Segoe UI"/>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effectLst/>
                <a:uLnTx/>
                <a:uFillTx/>
                <a:latin typeface="+mj-lt"/>
                <a:ea typeface="+mn-lt"/>
                <a:cs typeface="Arial"/>
                <a:sym typeface="Arial"/>
              </a:rPr>
              <a:t>Understanding the nuances of energy demand at the grassroots level is crucial to ensuring the viability of solutions for consumers, whether they are households or institutions, as well as for energy service providers like utilities, mini-grid developers, and clean cooking technology providers.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600" b="0" i="0" u="none" strike="noStrike" kern="0" cap="none" spc="0" normalizeH="0" baseline="0" noProof="0" dirty="0">
              <a:ln>
                <a:noFill/>
              </a:ln>
              <a:effectLst/>
              <a:uLnTx/>
              <a:uFillTx/>
              <a:latin typeface="+mj-lt"/>
              <a:ea typeface="+mn-lt"/>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effectLst/>
                <a:uLnTx/>
                <a:uFillTx/>
                <a:latin typeface="+mj-lt"/>
                <a:ea typeface="+mn-lt"/>
                <a:cs typeface="Arial"/>
                <a:sym typeface="Arial"/>
              </a:rPr>
              <a:t>EAE provides a bottom-up representation of electricity affordability and demand by integrating granular details of how electricity affordability and demand play out at the community level, and offers more localized, community-centric insights on energy planning. </a:t>
            </a:r>
            <a:endParaRPr kumimoji="0" lang="en-US" sz="1600" b="0" i="0" u="none" strike="noStrike" kern="0" cap="none" spc="0" normalizeH="0" baseline="0" noProof="0" dirty="0">
              <a:ln>
                <a:noFill/>
              </a:ln>
              <a:effectLst/>
              <a:uLnTx/>
              <a:uFillTx/>
              <a:latin typeface="+mj-lt"/>
              <a:ea typeface="Open Sans"/>
              <a:cs typeface="Open Sans"/>
              <a:sym typeface="Arial"/>
            </a:endParaRPr>
          </a:p>
        </p:txBody>
      </p:sp>
      <p:pic>
        <p:nvPicPr>
          <p:cNvPr id="4" name="Picture 3">
            <a:extLst>
              <a:ext uri="{FF2B5EF4-FFF2-40B4-BE49-F238E27FC236}">
                <a16:creationId xmlns:a16="http://schemas.microsoft.com/office/drawing/2014/main" id="{9147F39E-358A-7F0D-9383-6AB4B6F35BB8}"/>
              </a:ext>
            </a:extLst>
          </p:cNvPr>
          <p:cNvPicPr>
            <a:picLocks noChangeAspect="1"/>
          </p:cNvPicPr>
          <p:nvPr/>
        </p:nvPicPr>
        <p:blipFill rotWithShape="1">
          <a:blip r:embed="rId3"/>
          <a:srcRect t="16241"/>
          <a:stretch/>
        </p:blipFill>
        <p:spPr>
          <a:xfrm>
            <a:off x="7196272" y="4415883"/>
            <a:ext cx="4423594" cy="1871701"/>
          </a:xfrm>
          <a:prstGeom prst="rect">
            <a:avLst/>
          </a:prstGeom>
        </p:spPr>
      </p:pic>
      <p:sp>
        <p:nvSpPr>
          <p:cNvPr id="5" name="Title 10">
            <a:extLst>
              <a:ext uri="{FF2B5EF4-FFF2-40B4-BE49-F238E27FC236}">
                <a16:creationId xmlns:a16="http://schemas.microsoft.com/office/drawing/2014/main" id="{F5A1789D-19A2-9173-5E7A-3A7B05A1F0C1}"/>
              </a:ext>
            </a:extLst>
          </p:cNvPr>
          <p:cNvSpPr txBox="1">
            <a:spLocks/>
          </p:cNvSpPr>
          <p:nvPr/>
        </p:nvSpPr>
        <p:spPr>
          <a:xfrm>
            <a:off x="256898" y="-27720"/>
            <a:ext cx="11396126" cy="1020180"/>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sym typeface="Bodoni SvtyTwo ITC TT-Book"/>
              </a:rPr>
              <a:t>1.3 </a:t>
            </a:r>
            <a:r>
              <a:rPr lang="en-US" dirty="0">
                <a:sym typeface="Bodoni SvtyTwo ITC TT-Book"/>
              </a:rPr>
              <a:t>Ecosystem of Geospatial Data and Tools for Energy Planning</a:t>
            </a:r>
            <a:endParaRPr lang="en-GB" dirty="0">
              <a:sym typeface="Bodoni SvtyTwo ITC TT-Book"/>
            </a:endParaRPr>
          </a:p>
        </p:txBody>
      </p:sp>
    </p:spTree>
    <p:extLst>
      <p:ext uri="{BB962C8B-B14F-4D97-AF65-F5344CB8AC3E}">
        <p14:creationId xmlns:p14="http://schemas.microsoft.com/office/powerpoint/2010/main" val="388076624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31F5C90-1DCB-30BE-67C8-68DEA35FC2BC}"/>
              </a:ext>
            </a:extLst>
          </p:cNvPr>
          <p:cNvSpPr/>
          <p:nvPr/>
        </p:nvSpPr>
        <p:spPr>
          <a:xfrm>
            <a:off x="256896" y="1168652"/>
            <a:ext cx="10306523" cy="400110"/>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kumimoji="0" lang="en-ZA" sz="2000" b="1" i="0" u="none" strike="noStrike" kern="0" cap="none" spc="0" normalizeH="0" baseline="0" noProof="0" dirty="0">
                <a:ln>
                  <a:noFill/>
                </a:ln>
                <a:effectLst/>
                <a:uLnTx/>
                <a:uFillTx/>
                <a:latin typeface="+mj-lt"/>
                <a:ea typeface="Open Sans"/>
                <a:cs typeface="Open Sans"/>
                <a:sym typeface="Arial"/>
              </a:rPr>
              <a:t>Reduce Reliance on GIS and Programming Expertise for Data Users</a:t>
            </a:r>
            <a:endParaRPr kumimoji="0" lang="en-US" sz="1400" b="0" i="0" u="none" strike="noStrike" kern="0" cap="none" spc="0" normalizeH="0" baseline="0" noProof="0" dirty="0">
              <a:ln>
                <a:noFill/>
              </a:ln>
              <a:effectLst/>
              <a:uLnTx/>
              <a:uFillTx/>
              <a:latin typeface="+mj-lt"/>
              <a:cs typeface="Arial"/>
              <a:sym typeface="Arial"/>
            </a:endParaRPr>
          </a:p>
        </p:txBody>
      </p:sp>
      <p:sp>
        <p:nvSpPr>
          <p:cNvPr id="3" name="TextBox 2">
            <a:extLst>
              <a:ext uri="{FF2B5EF4-FFF2-40B4-BE49-F238E27FC236}">
                <a16:creationId xmlns:a16="http://schemas.microsoft.com/office/drawing/2014/main" id="{DD7F9CFB-8CC1-7D15-4575-77BD40DC7E2A}"/>
              </a:ext>
            </a:extLst>
          </p:cNvPr>
          <p:cNvSpPr txBox="1"/>
          <p:nvPr/>
        </p:nvSpPr>
        <p:spPr>
          <a:xfrm>
            <a:off x="256897" y="1568762"/>
            <a:ext cx="10816264" cy="446276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effectLst/>
              <a:uLnTx/>
              <a:uFillTx/>
              <a:latin typeface="+mj-lt"/>
              <a:ea typeface="Open Sans" panose="020B0606030504020204" pitchFamily="34" charset="0"/>
              <a:cs typeface="Open Sans" panose="020B060603050402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1" i="0" u="none" strike="noStrike" kern="0" cap="none" spc="0" normalizeH="0" baseline="0" noProof="0" dirty="0">
                <a:ln>
                  <a:noFill/>
                </a:ln>
                <a:effectLst/>
                <a:uLnTx/>
                <a:uFillTx/>
                <a:latin typeface="+mj-lt"/>
                <a:ea typeface="+mn-lt"/>
                <a:cs typeface="Arial"/>
                <a:sym typeface="Arial"/>
              </a:rPr>
              <a:t>Equitable Access to Software:</a:t>
            </a:r>
            <a:r>
              <a:rPr kumimoji="0" lang="en-US" sz="1800" b="0" i="0" u="none" strike="noStrike" kern="0" cap="none" spc="0" normalizeH="0" baseline="0" noProof="0" dirty="0">
                <a:ln>
                  <a:noFill/>
                </a:ln>
                <a:effectLst/>
                <a:uLnTx/>
                <a:uFillTx/>
                <a:latin typeface="+mj-lt"/>
                <a:ea typeface="+mn-lt"/>
                <a:cs typeface="Arial"/>
                <a:sym typeface="Arial"/>
              </a:rPr>
              <a:t> EAE functions as a geographic information system which enables energy planning agencies with limited or no GIS capacity to better process, store, manage and update data in a cost-effective manner.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800" b="0" i="0" u="none" strike="noStrike" kern="0" cap="none" spc="0" normalizeH="0" baseline="0" noProof="0" dirty="0">
              <a:ln>
                <a:noFill/>
              </a:ln>
              <a:effectLst/>
              <a:uLnTx/>
              <a:uFillTx/>
              <a:latin typeface="+mj-lt"/>
              <a:ea typeface="+mn-lt"/>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effectLst/>
                <a:uLnTx/>
                <a:uFillTx/>
                <a:latin typeface="+mj-lt"/>
                <a:ea typeface="+mn-lt"/>
                <a:cs typeface="Arial"/>
                <a:sym typeface="Arial"/>
              </a:rPr>
              <a:t>Stakeholders that were previously left outside energy planning conversations, are now able to utilize granular data and analytics and gain actionable insights with regards to the expansion of energy services where it’s needed the most.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800" b="0" i="0" u="none" strike="noStrike" kern="0" cap="none" spc="0" normalizeH="0" baseline="0" noProof="0" dirty="0">
              <a:ln>
                <a:noFill/>
              </a:ln>
              <a:effectLst/>
              <a:uLnTx/>
              <a:uFillTx/>
              <a:latin typeface="+mj-lt"/>
              <a:ea typeface="+mn-lt"/>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effectLst/>
                <a:uLnTx/>
                <a:uFillTx/>
                <a:latin typeface="+mj-lt"/>
                <a:ea typeface="+mn-lt"/>
                <a:cs typeface="Arial"/>
                <a:sym typeface="Arial"/>
              </a:rPr>
              <a:t>EAE offers a user-friendly interface that enables stakeholders to map, analyze and visualize intricate energy demand patterns, infrastructure gaps, and environmental factors at a local, regional, and national scale.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800" b="0" i="0" u="none" strike="noStrike" kern="0" cap="none" spc="0" normalizeH="0" baseline="0" noProof="0" dirty="0">
              <a:ln>
                <a:noFill/>
              </a:ln>
              <a:effectLst/>
              <a:uLnTx/>
              <a:uFillTx/>
              <a:latin typeface="+mj-lt"/>
              <a:ea typeface="+mn-lt"/>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effectLst/>
                <a:uLnTx/>
                <a:uFillTx/>
                <a:latin typeface="+mj-lt"/>
                <a:ea typeface="Open Sans"/>
                <a:cs typeface="Open Sans"/>
                <a:sym typeface="Arial"/>
              </a:rPr>
              <a:t>By democratizing access to critical energy information, EAE empowers a broader range of stakeholders to access granular data and analytics, facilitating informed decision-making for integrated and inclusive energy planning. </a:t>
            </a:r>
            <a:endParaRPr kumimoji="0" lang="en-US" sz="1400" b="0" i="0" u="none" strike="noStrike" kern="0" cap="none" spc="0" normalizeH="0" baseline="0" noProof="0" dirty="0">
              <a:ln>
                <a:noFill/>
              </a:ln>
              <a:effectLst/>
              <a:uLnTx/>
              <a:uFillTx/>
              <a:latin typeface="+mj-lt"/>
              <a:ea typeface="Open Sans"/>
              <a:cs typeface="Calibri"/>
              <a:sym typeface="Arial"/>
            </a:endParaRPr>
          </a:p>
        </p:txBody>
      </p:sp>
      <p:sp>
        <p:nvSpPr>
          <p:cNvPr id="4" name="Title 10">
            <a:extLst>
              <a:ext uri="{FF2B5EF4-FFF2-40B4-BE49-F238E27FC236}">
                <a16:creationId xmlns:a16="http://schemas.microsoft.com/office/drawing/2014/main" id="{A9F1934A-8540-0474-077C-D1F8FBD92239}"/>
              </a:ext>
            </a:extLst>
          </p:cNvPr>
          <p:cNvSpPr txBox="1">
            <a:spLocks/>
          </p:cNvSpPr>
          <p:nvPr/>
        </p:nvSpPr>
        <p:spPr>
          <a:xfrm>
            <a:off x="256898" y="-27720"/>
            <a:ext cx="11396126" cy="1020180"/>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sym typeface="Bodoni SvtyTwo ITC TT-Book"/>
              </a:rPr>
              <a:t>1.3 </a:t>
            </a:r>
            <a:r>
              <a:rPr lang="en-US" dirty="0">
                <a:sym typeface="Bodoni SvtyTwo ITC TT-Book"/>
              </a:rPr>
              <a:t>Ecosystem of Geospatial Data and Tools for Energy Planning</a:t>
            </a:r>
            <a:endParaRPr lang="en-GB" dirty="0">
              <a:sym typeface="Bodoni SvtyTwo ITC TT-Book"/>
            </a:endParaRPr>
          </a:p>
        </p:txBody>
      </p:sp>
    </p:spTree>
    <p:extLst>
      <p:ext uri="{BB962C8B-B14F-4D97-AF65-F5344CB8AC3E}">
        <p14:creationId xmlns:p14="http://schemas.microsoft.com/office/powerpoint/2010/main" val="832114662"/>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31F5C90-1DCB-30BE-67C8-68DEA35FC2BC}"/>
              </a:ext>
            </a:extLst>
          </p:cNvPr>
          <p:cNvSpPr/>
          <p:nvPr/>
        </p:nvSpPr>
        <p:spPr>
          <a:xfrm>
            <a:off x="346107" y="1219703"/>
            <a:ext cx="9417189" cy="400110"/>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kumimoji="0" lang="en-ZA" sz="2000" b="1" i="0" u="none" strike="noStrike" kern="0" cap="none" spc="0" normalizeH="0" baseline="0" noProof="0" dirty="0">
                <a:ln>
                  <a:noFill/>
                </a:ln>
                <a:effectLst/>
                <a:uLnTx/>
                <a:uFillTx/>
                <a:latin typeface="+mj-lt"/>
                <a:ea typeface="Open Sans"/>
                <a:cs typeface="Open Sans"/>
                <a:sym typeface="Arial"/>
              </a:rPr>
              <a:t>Deploy an Open-Source Dynamic Information System for Data Providers</a:t>
            </a:r>
            <a:endParaRPr kumimoji="0" lang="en-US" sz="1400" b="0" i="0" u="none" strike="noStrike" kern="0" cap="none" spc="0" normalizeH="0" baseline="0" noProof="0" dirty="0">
              <a:ln>
                <a:noFill/>
              </a:ln>
              <a:effectLst/>
              <a:uLnTx/>
              <a:uFillTx/>
              <a:latin typeface="+mj-lt"/>
              <a:cs typeface="Arial"/>
              <a:sym typeface="Arial"/>
            </a:endParaRPr>
          </a:p>
        </p:txBody>
      </p:sp>
      <p:sp>
        <p:nvSpPr>
          <p:cNvPr id="3" name="TextBox 2">
            <a:extLst>
              <a:ext uri="{FF2B5EF4-FFF2-40B4-BE49-F238E27FC236}">
                <a16:creationId xmlns:a16="http://schemas.microsoft.com/office/drawing/2014/main" id="{DD7F9CFB-8CC1-7D15-4575-77BD40DC7E2A}"/>
              </a:ext>
            </a:extLst>
          </p:cNvPr>
          <p:cNvSpPr txBox="1"/>
          <p:nvPr/>
        </p:nvSpPr>
        <p:spPr>
          <a:xfrm>
            <a:off x="256898" y="1847057"/>
            <a:ext cx="8084214" cy="418576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mj-lt"/>
              <a:ea typeface="Open Sans" panose="020B0606030504020204" pitchFamily="34" charset="0"/>
              <a:cs typeface="Open Sans" panose="020B060603050402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mj-lt"/>
                <a:ea typeface="+mn-lt"/>
                <a:cs typeface="Arial"/>
                <a:sym typeface="Arial"/>
              </a:rPr>
              <a:t>Equitable Access to Resources: </a:t>
            </a:r>
            <a:r>
              <a:rPr kumimoji="0" lang="en-US" sz="1800" b="0" i="0" u="none" strike="noStrike" kern="0" cap="none" spc="0" normalizeH="0" baseline="0" noProof="0" dirty="0">
                <a:ln>
                  <a:noFill/>
                </a:ln>
                <a:solidFill>
                  <a:srgbClr val="000000"/>
                </a:solidFill>
                <a:effectLst/>
                <a:uLnTx/>
                <a:uFillTx/>
                <a:latin typeface="+mj-lt"/>
                <a:ea typeface="+mn-lt"/>
                <a:cs typeface="Arial"/>
                <a:sym typeface="Arial"/>
              </a:rPr>
              <a:t>In resource-constrained geographies, data providers, such as rural electrification agencies or health ministries, can use EAE as an open-source dynamic information system and minimize software engineering costs.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800" b="0" i="0" u="none" strike="noStrike" kern="0" cap="none" spc="0" normalizeH="0" baseline="0" noProof="0" dirty="0">
              <a:ln>
                <a:noFill/>
              </a:ln>
              <a:solidFill>
                <a:srgbClr val="000000"/>
              </a:solidFill>
              <a:effectLst/>
              <a:uLnTx/>
              <a:uFillTx/>
              <a:latin typeface="+mj-lt"/>
              <a:ea typeface="+mn-lt"/>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mj-lt"/>
                <a:ea typeface="+mn-lt"/>
                <a:cs typeface="Arial"/>
                <a:sym typeface="Arial"/>
              </a:rPr>
              <a:t>Open source in this context pertains to the programming infrastructure, which allows for collaborative development and cost-effective solutions. While the data itself can vary in accessibility, from open access to password-protected, utilizing open-source software helps overcome limitations in regions where resources for developing dynamic geographic information systems and software are scarce.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800" b="0" i="0" u="none" strike="noStrike" kern="0" cap="none" spc="0" normalizeH="0" baseline="0" noProof="0" dirty="0">
              <a:ln>
                <a:noFill/>
              </a:ln>
              <a:solidFill>
                <a:srgbClr val="000000"/>
              </a:solidFill>
              <a:effectLst/>
              <a:uLnTx/>
              <a:uFillTx/>
              <a:latin typeface="+mj-lt"/>
              <a:ea typeface="+mn-lt"/>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mj-lt"/>
                <a:ea typeface="+mn-lt"/>
                <a:cs typeface="Arial"/>
                <a:sym typeface="Arial"/>
              </a:rPr>
              <a:t>This approach fosters greater accessibility and affordability for creating and maintaining essential information systems.</a:t>
            </a:r>
            <a:endParaRPr kumimoji="0" lang="en-US" sz="1800" b="0" i="0" u="none" strike="noStrike" kern="0" cap="none" spc="0" normalizeH="0" baseline="0" noProof="0" dirty="0">
              <a:ln>
                <a:noFill/>
              </a:ln>
              <a:solidFill>
                <a:srgbClr val="000000"/>
              </a:solidFill>
              <a:effectLst/>
              <a:uLnTx/>
              <a:uFillTx/>
              <a:latin typeface="+mj-lt"/>
              <a:ea typeface="Open Sans"/>
              <a:cs typeface="Arial"/>
              <a:sym typeface="Arial"/>
            </a:endParaRPr>
          </a:p>
        </p:txBody>
      </p:sp>
      <p:pic>
        <p:nvPicPr>
          <p:cNvPr id="4" name="Picture 6" descr="The Standard Logo">
            <a:extLst>
              <a:ext uri="{FF2B5EF4-FFF2-40B4-BE49-F238E27FC236}">
                <a16:creationId xmlns:a16="http://schemas.microsoft.com/office/drawing/2014/main" id="{A4083127-AEB7-04FF-EFE7-ED7FA9B798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1806" y="2162984"/>
            <a:ext cx="3693296" cy="387186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0">
            <a:extLst>
              <a:ext uri="{FF2B5EF4-FFF2-40B4-BE49-F238E27FC236}">
                <a16:creationId xmlns:a16="http://schemas.microsoft.com/office/drawing/2014/main" id="{FEE159E3-EB14-D8FA-829A-16E5215EC176}"/>
              </a:ext>
            </a:extLst>
          </p:cNvPr>
          <p:cNvSpPr txBox="1">
            <a:spLocks/>
          </p:cNvSpPr>
          <p:nvPr/>
        </p:nvSpPr>
        <p:spPr>
          <a:xfrm>
            <a:off x="256898" y="-27720"/>
            <a:ext cx="11396126" cy="1020180"/>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sym typeface="Bodoni SvtyTwo ITC TT-Book"/>
              </a:rPr>
              <a:t>1.3 </a:t>
            </a:r>
            <a:r>
              <a:rPr lang="en-US" dirty="0">
                <a:sym typeface="Bodoni SvtyTwo ITC TT-Book"/>
              </a:rPr>
              <a:t>Ecosystem of Geospatial Data and Tools for Energy Planning</a:t>
            </a:r>
            <a:endParaRPr lang="en-GB" dirty="0">
              <a:sym typeface="Bodoni SvtyTwo ITC TT-Book"/>
            </a:endParaRPr>
          </a:p>
        </p:txBody>
      </p:sp>
    </p:spTree>
    <p:extLst>
      <p:ext uri="{BB962C8B-B14F-4D97-AF65-F5344CB8AC3E}">
        <p14:creationId xmlns:p14="http://schemas.microsoft.com/office/powerpoint/2010/main" val="395680440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9050692" y="6097292"/>
            <a:ext cx="4143085" cy="307777"/>
          </a:xfrm>
          <a:prstGeom prst="rect">
            <a:avLst/>
          </a:prstGeom>
        </p:spPr>
        <p:txBody>
          <a:bodyPr wrap="square" lIns="91440" tIns="45720" rIns="91440" bIns="45720" anchor="t">
            <a:spAutoFit/>
          </a:bodyPr>
          <a:lstStyle/>
          <a:p>
            <a:r>
              <a:rPr lang="en-US" sz="1400" i="1">
                <a:latin typeface="Open Sans "/>
              </a:rPr>
              <a:t>                                 SOURCE: WRI</a:t>
            </a:r>
            <a:endParaRPr lang="en-GB" sz="1400" b="1" i="1">
              <a:latin typeface="Open Sans "/>
            </a:endParaRPr>
          </a:p>
        </p:txBody>
      </p:sp>
      <p:pic>
        <p:nvPicPr>
          <p:cNvPr id="8" name="Picture 7">
            <a:extLst>
              <a:ext uri="{FF2B5EF4-FFF2-40B4-BE49-F238E27FC236}">
                <a16:creationId xmlns:a16="http://schemas.microsoft.com/office/drawing/2014/main" id="{00346F12-A779-63F0-95B6-A6FE8A7443B6}"/>
              </a:ext>
            </a:extLst>
          </p:cNvPr>
          <p:cNvPicPr>
            <a:picLocks noChangeAspect="1"/>
          </p:cNvPicPr>
          <p:nvPr/>
        </p:nvPicPr>
        <p:blipFill>
          <a:blip r:embed="rId3"/>
          <a:stretch>
            <a:fillRect/>
          </a:stretch>
        </p:blipFill>
        <p:spPr>
          <a:xfrm>
            <a:off x="4959405" y="1466066"/>
            <a:ext cx="5592412" cy="4941619"/>
          </a:xfrm>
          <a:prstGeom prst="rect">
            <a:avLst/>
          </a:prstGeom>
        </p:spPr>
      </p:pic>
      <p:sp>
        <p:nvSpPr>
          <p:cNvPr id="7" name="TextBox 6">
            <a:extLst>
              <a:ext uri="{FF2B5EF4-FFF2-40B4-BE49-F238E27FC236}">
                <a16:creationId xmlns:a16="http://schemas.microsoft.com/office/drawing/2014/main" id="{D4A2B081-F049-F966-2193-E65670C041A4}"/>
              </a:ext>
            </a:extLst>
          </p:cNvPr>
          <p:cNvSpPr txBox="1"/>
          <p:nvPr/>
        </p:nvSpPr>
        <p:spPr>
          <a:xfrm>
            <a:off x="542796" y="1847057"/>
            <a:ext cx="4341849" cy="4247317"/>
          </a:xfrm>
          <a:prstGeom prst="rect">
            <a:avLst/>
          </a:prstGeom>
          <a:noFill/>
        </p:spPr>
        <p:txBody>
          <a:bodyPr wrap="square" lIns="91440" tIns="45720" rIns="91440" bIns="45720" rtlCol="0" anchor="t">
            <a:spAutoFit/>
          </a:bodyPr>
          <a:lstStyle/>
          <a:p>
            <a:r>
              <a:rPr lang="en-US" dirty="0">
                <a:latin typeface="+mj-lt"/>
                <a:ea typeface="+mn-lt"/>
                <a:cs typeface="+mn-lt"/>
              </a:rPr>
              <a:t>This is an example of Energy Access Explorer’s high-resolution, multi-criteria prioritization analysis. </a:t>
            </a:r>
          </a:p>
          <a:p>
            <a:endParaRPr lang="en-US" dirty="0">
              <a:latin typeface="+mj-lt"/>
              <a:ea typeface="+mn-lt"/>
              <a:cs typeface="+mn-lt"/>
            </a:endParaRPr>
          </a:p>
          <a:p>
            <a:r>
              <a:rPr lang="en-US" dirty="0">
                <a:latin typeface="+mj-lt"/>
                <a:ea typeface="+mn-lt"/>
                <a:cs typeface="+mn-lt"/>
              </a:rPr>
              <a:t>This sample analysis identifies priority areas which are close to health care and education facilities, far from the power network and where solar potential is significant.</a:t>
            </a:r>
          </a:p>
          <a:p>
            <a:endParaRPr lang="en-US" dirty="0">
              <a:latin typeface="+mj-lt"/>
              <a:ea typeface="+mn-lt"/>
              <a:cs typeface="+mn-lt"/>
            </a:endParaRPr>
          </a:p>
          <a:p>
            <a:r>
              <a:rPr lang="en-US" dirty="0">
                <a:latin typeface="+mj-lt"/>
                <a:ea typeface="+mn-lt"/>
                <a:cs typeface="+mn-lt"/>
              </a:rPr>
              <a:t>Users can combine more than 50 geospatial datasets and generate custom prioritization analysis, maps and reports based on their criteria and perspectives.</a:t>
            </a:r>
            <a:endParaRPr lang="en-US" dirty="0">
              <a:latin typeface="+mj-lt"/>
              <a:ea typeface="Open Sans"/>
              <a:cs typeface="Open Sans"/>
            </a:endParaRPr>
          </a:p>
        </p:txBody>
      </p:sp>
      <p:sp>
        <p:nvSpPr>
          <p:cNvPr id="3" name="Title 10">
            <a:extLst>
              <a:ext uri="{FF2B5EF4-FFF2-40B4-BE49-F238E27FC236}">
                <a16:creationId xmlns:a16="http://schemas.microsoft.com/office/drawing/2014/main" id="{7007C679-6405-A7AD-4E00-7C3D66E49601}"/>
              </a:ext>
            </a:extLst>
          </p:cNvPr>
          <p:cNvSpPr txBox="1">
            <a:spLocks/>
          </p:cNvSpPr>
          <p:nvPr/>
        </p:nvSpPr>
        <p:spPr>
          <a:xfrm>
            <a:off x="256898" y="-27720"/>
            <a:ext cx="11396126" cy="1020180"/>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sym typeface="Bodoni SvtyTwo ITC TT-Book"/>
              </a:rPr>
              <a:t>1.3 </a:t>
            </a:r>
            <a:r>
              <a:rPr lang="en-US" dirty="0">
                <a:sym typeface="Bodoni SvtyTwo ITC TT-Book"/>
              </a:rPr>
              <a:t>Ecosystem of Geospatial Data and Tools for Energy Planning</a:t>
            </a:r>
            <a:endParaRPr lang="en-GB" dirty="0">
              <a:sym typeface="Bodoni SvtyTwo ITC TT-Book"/>
            </a:endParaRPr>
          </a:p>
        </p:txBody>
      </p:sp>
    </p:spTree>
    <p:extLst>
      <p:ext uri="{BB962C8B-B14F-4D97-AF65-F5344CB8AC3E}">
        <p14:creationId xmlns:p14="http://schemas.microsoft.com/office/powerpoint/2010/main" val="297051217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Rectangle 3">
            <a:extLst>
              <a:ext uri="{FF2B5EF4-FFF2-40B4-BE49-F238E27FC236}">
                <a16:creationId xmlns:a16="http://schemas.microsoft.com/office/drawing/2014/main" id="{0E2B679D-3E3A-7EDA-CB1B-4EC0B0A7BE7E}"/>
              </a:ext>
            </a:extLst>
          </p:cNvPr>
          <p:cNvSpPr/>
          <p:nvPr/>
        </p:nvSpPr>
        <p:spPr>
          <a:xfrm>
            <a:off x="887215" y="1512021"/>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br>
            <a:endParaRPr lang="en-US"/>
          </a:p>
        </p:txBody>
      </p:sp>
      <p:sp>
        <p:nvSpPr>
          <p:cNvPr id="5" name="Title 10">
            <a:extLst>
              <a:ext uri="{FF2B5EF4-FFF2-40B4-BE49-F238E27FC236}">
                <a16:creationId xmlns:a16="http://schemas.microsoft.com/office/drawing/2014/main" id="{2EEC7642-BA14-BD4B-EEF4-256E87950343}"/>
              </a:ext>
            </a:extLst>
          </p:cNvPr>
          <p:cNvSpPr txBox="1">
            <a:spLocks/>
          </p:cNvSpPr>
          <p:nvPr/>
        </p:nvSpPr>
        <p:spPr>
          <a:xfrm>
            <a:off x="1189608" y="573207"/>
            <a:ext cx="7651304" cy="45804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dirty="0">
                <a:solidFill>
                  <a:srgbClr val="C00000"/>
                </a:solidFill>
                <a:latin typeface="Arial" panose="020B0604020202020204" pitchFamily="34" charset="0"/>
                <a:cs typeface="Arial" panose="020B0604020202020204" pitchFamily="34" charset="0"/>
              </a:rPr>
              <a:t>Learning </a:t>
            </a:r>
            <a:r>
              <a:rPr lang="en-GB" sz="2800" b="1" dirty="0">
                <a:solidFill>
                  <a:srgbClr val="C00000"/>
                </a:solidFill>
                <a:latin typeface="Arial" panose="020B0604020202020204" pitchFamily="34" charset="0"/>
                <a:cs typeface="Arial" panose="020B0604020202020204" pitchFamily="34" charset="0"/>
                <a:sym typeface="Helvetica Neue"/>
              </a:rPr>
              <a:t>Outcomes</a:t>
            </a:r>
          </a:p>
        </p:txBody>
      </p:sp>
      <p:sp>
        <p:nvSpPr>
          <p:cNvPr id="7" name="Content Placeholder 13">
            <a:extLst>
              <a:ext uri="{FF2B5EF4-FFF2-40B4-BE49-F238E27FC236}">
                <a16:creationId xmlns:a16="http://schemas.microsoft.com/office/drawing/2014/main" id="{6D4CDEE6-4F65-9B5E-C0CC-406EDCC745C0}"/>
              </a:ext>
            </a:extLst>
          </p:cNvPr>
          <p:cNvSpPr txBox="1">
            <a:spLocks/>
          </p:cNvSpPr>
          <p:nvPr/>
        </p:nvSpPr>
        <p:spPr>
          <a:xfrm>
            <a:off x="1189608" y="2374034"/>
            <a:ext cx="7651304" cy="3491507"/>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AutoNum type="arabicPeriod"/>
            </a:pPr>
            <a:r>
              <a:rPr lang="en-GB" sz="2000" dirty="0">
                <a:latin typeface="+mj-lt"/>
                <a:ea typeface="+mn-lt"/>
                <a:cs typeface="+mn-lt"/>
              </a:rPr>
              <a:t>ILO1: </a:t>
            </a:r>
            <a:r>
              <a:rPr lang="en-US" sz="2000" dirty="0">
                <a:latin typeface="+mj-lt"/>
                <a:ea typeface="+mn-lt"/>
                <a:cs typeface="+mn-lt"/>
              </a:rPr>
              <a:t>Be able to explain the importance of energy planning for socio-economic development </a:t>
            </a:r>
            <a:endParaRPr lang="en-GB" sz="2000" dirty="0">
              <a:latin typeface="+mj-lt"/>
              <a:ea typeface="+mn-lt"/>
              <a:cs typeface="+mn-lt"/>
            </a:endParaRPr>
          </a:p>
          <a:p>
            <a:pPr marL="342900" indent="-342900" algn="l">
              <a:lnSpc>
                <a:spcPct val="100000"/>
              </a:lnSpc>
              <a:buAutoNum type="arabicPeriod"/>
            </a:pPr>
            <a:r>
              <a:rPr lang="en-US" sz="2000" dirty="0">
                <a:latin typeface="+mj-lt"/>
                <a:ea typeface="+mn-lt"/>
                <a:cs typeface="+mn-lt"/>
              </a:rPr>
              <a:t>ILO2: Understand the importance of integrated and inclusive energy planning</a:t>
            </a:r>
          </a:p>
          <a:p>
            <a:pPr marL="342900" indent="-342900" algn="l">
              <a:lnSpc>
                <a:spcPct val="100000"/>
              </a:lnSpc>
              <a:buAutoNum type="arabicPeriod"/>
            </a:pPr>
            <a:r>
              <a:rPr lang="en-US" sz="2000" dirty="0">
                <a:latin typeface="+mj-lt"/>
                <a:ea typeface="+mn-lt"/>
                <a:cs typeface="+mn-lt"/>
              </a:rPr>
              <a:t>ILO3: Be familiar with the ecosystem of geospatial data and tools for strategic energy planning </a:t>
            </a:r>
          </a:p>
          <a:p>
            <a:pPr marL="342900" indent="-342900" algn="l">
              <a:lnSpc>
                <a:spcPct val="100000"/>
              </a:lnSpc>
              <a:buFont typeface="Arial" panose="020B0604020202020204" pitchFamily="34" charset="0"/>
              <a:buAutoNum type="arabicPeriod"/>
            </a:pPr>
            <a:r>
              <a:rPr lang="en-US" sz="2000" dirty="0">
                <a:latin typeface="+mj-lt"/>
                <a:ea typeface="+mn-lt"/>
                <a:cs typeface="+mn-lt"/>
              </a:rPr>
              <a:t>ILO4: </a:t>
            </a:r>
            <a:r>
              <a:rPr lang="en-US" sz="2000" dirty="0">
                <a:latin typeface="+mj-lt"/>
              </a:rPr>
              <a:t>Be able to create your own </a:t>
            </a:r>
            <a:r>
              <a:rPr lang="en-US" sz="2000" dirty="0" err="1">
                <a:latin typeface="+mj-lt"/>
              </a:rPr>
              <a:t>MyEAE</a:t>
            </a:r>
            <a:r>
              <a:rPr lang="en-US" sz="2000" dirty="0">
                <a:latin typeface="+mj-lt"/>
              </a:rPr>
              <a:t> user account after you register</a:t>
            </a:r>
          </a:p>
          <a:p>
            <a:pPr marL="342900" indent="-342900" algn="l">
              <a:lnSpc>
                <a:spcPct val="100000"/>
              </a:lnSpc>
              <a:buAutoNum type="arabicPeriod"/>
            </a:pPr>
            <a:endParaRPr lang="en-US" sz="2000" dirty="0">
              <a:latin typeface="+mj-lt"/>
              <a:ea typeface="+mn-lt"/>
              <a:cs typeface="+mn-lt"/>
            </a:endParaRPr>
          </a:p>
        </p:txBody>
      </p:sp>
      <p:sp>
        <p:nvSpPr>
          <p:cNvPr id="10" name="Rectangle 9">
            <a:extLst>
              <a:ext uri="{FF2B5EF4-FFF2-40B4-BE49-F238E27FC236}">
                <a16:creationId xmlns:a16="http://schemas.microsoft.com/office/drawing/2014/main" id="{7D2C8728-0D62-66F1-FAD4-D6AC55DE7B08}"/>
              </a:ext>
            </a:extLst>
          </p:cNvPr>
          <p:cNvSpPr/>
          <p:nvPr/>
        </p:nvSpPr>
        <p:spPr>
          <a:xfrm>
            <a:off x="1189608" y="1650520"/>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By the end of this lecture, you will:</a:t>
            </a:r>
          </a:p>
        </p:txBody>
      </p:sp>
    </p:spTree>
    <p:extLst>
      <p:ext uri="{BB962C8B-B14F-4D97-AF65-F5344CB8AC3E}">
        <p14:creationId xmlns:p14="http://schemas.microsoft.com/office/powerpoint/2010/main" val="368893534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Title 10">
            <a:extLst>
              <a:ext uri="{FF2B5EF4-FFF2-40B4-BE49-F238E27FC236}">
                <a16:creationId xmlns:a16="http://schemas.microsoft.com/office/drawing/2014/main" id="{F3925666-3589-D919-5A3B-B8D8F65EF569}"/>
              </a:ext>
            </a:extLst>
          </p:cNvPr>
          <p:cNvSpPr txBox="1">
            <a:spLocks/>
          </p:cNvSpPr>
          <p:nvPr/>
        </p:nvSpPr>
        <p:spPr>
          <a:xfrm>
            <a:off x="256898" y="-27720"/>
            <a:ext cx="11396126" cy="746989"/>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sym typeface="Bodoni SvtyTwo ITC TT-Book"/>
              </a:rPr>
              <a:t>1.3 </a:t>
            </a:r>
            <a:r>
              <a:rPr lang="en-US" dirty="0">
                <a:sym typeface="Bodoni SvtyTwo ITC TT-Book"/>
              </a:rPr>
              <a:t>Ecosystem of Geospatial Data and Tools for Energy Planning</a:t>
            </a:r>
            <a:endParaRPr lang="en-GB" dirty="0">
              <a:sym typeface="Bodoni SvtyTwo ITC TT-Book"/>
            </a:endParaRPr>
          </a:p>
        </p:txBody>
      </p:sp>
      <p:pic>
        <p:nvPicPr>
          <p:cNvPr id="3" name="Picture 2" descr="A screenshot of a map&#10;&#10;AI-generated content may be incorrect.">
            <a:extLst>
              <a:ext uri="{FF2B5EF4-FFF2-40B4-BE49-F238E27FC236}">
                <a16:creationId xmlns:a16="http://schemas.microsoft.com/office/drawing/2014/main" id="{B9005E4B-96A2-8E3E-9C18-60F9B00215A4}"/>
              </a:ext>
            </a:extLst>
          </p:cNvPr>
          <p:cNvPicPr>
            <a:picLocks noChangeAspect="1"/>
          </p:cNvPicPr>
          <p:nvPr/>
        </p:nvPicPr>
        <p:blipFill>
          <a:blip r:embed="rId3"/>
          <a:stretch>
            <a:fillRect/>
          </a:stretch>
        </p:blipFill>
        <p:spPr>
          <a:xfrm>
            <a:off x="243728" y="849687"/>
            <a:ext cx="11401983" cy="5461185"/>
          </a:xfrm>
          <a:prstGeom prst="rect">
            <a:avLst/>
          </a:prstGeom>
        </p:spPr>
      </p:pic>
      <p:sp>
        <p:nvSpPr>
          <p:cNvPr id="4" name="Content Placeholder 2">
            <a:extLst>
              <a:ext uri="{FF2B5EF4-FFF2-40B4-BE49-F238E27FC236}">
                <a16:creationId xmlns:a16="http://schemas.microsoft.com/office/drawing/2014/main" id="{2E9BC869-D486-3FF1-07C1-7B5C436E61E0}"/>
              </a:ext>
            </a:extLst>
          </p:cNvPr>
          <p:cNvSpPr txBox="1">
            <a:spLocks/>
          </p:cNvSpPr>
          <p:nvPr/>
        </p:nvSpPr>
        <p:spPr>
          <a:xfrm>
            <a:off x="4003670" y="3268235"/>
            <a:ext cx="5452948" cy="1874080"/>
          </a:xfrm>
          <a:prstGeom prst="rect">
            <a:avLst/>
          </a:prstGeom>
          <a:solidFill>
            <a:schemeClr val="tx1">
              <a:alpha val="68000"/>
            </a:schemeClr>
          </a:solidFill>
        </p:spPr>
        <p:txBody>
          <a:bodyPr lIns="91440" tIns="45720" rIns="91440" bIns="4572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chemeClr val="bg1"/>
                </a:solidFill>
                <a:latin typeface="+mj-lt"/>
                <a:ea typeface="Open Sans"/>
                <a:cs typeface="Open Sans"/>
              </a:rPr>
              <a:t> Energy Access Explorer enables:</a:t>
            </a:r>
          </a:p>
          <a:p>
            <a:pPr marL="608965" indent="-608965">
              <a:buFont typeface="+mj-lt"/>
              <a:buAutoNum type="arabicPeriod"/>
            </a:pPr>
            <a:r>
              <a:rPr lang="en-US" sz="2000" dirty="0">
                <a:solidFill>
                  <a:schemeClr val="bg1"/>
                </a:solidFill>
                <a:latin typeface="+mj-lt"/>
                <a:ea typeface="Open Sans"/>
                <a:cs typeface="Open Sans"/>
              </a:rPr>
              <a:t>Integrated &amp; Inclusive Energy Planning</a:t>
            </a:r>
          </a:p>
          <a:p>
            <a:pPr marL="608965" indent="-608965">
              <a:buFont typeface="+mj-lt"/>
              <a:buAutoNum type="arabicPeriod"/>
            </a:pPr>
            <a:r>
              <a:rPr lang="en-US" sz="2000" dirty="0">
                <a:solidFill>
                  <a:schemeClr val="bg1"/>
                </a:solidFill>
                <a:latin typeface="+mj-lt"/>
                <a:ea typeface="Open Sans"/>
                <a:cs typeface="Open Sans"/>
              </a:rPr>
              <a:t>Expansion of clean energy markets</a:t>
            </a:r>
          </a:p>
          <a:p>
            <a:pPr marL="608965" indent="-608965">
              <a:buFont typeface="+mj-lt"/>
              <a:buAutoNum type="arabicPeriod"/>
            </a:pPr>
            <a:r>
              <a:rPr lang="en-US" sz="2000" dirty="0">
                <a:solidFill>
                  <a:schemeClr val="bg1"/>
                </a:solidFill>
                <a:latin typeface="+mj-lt"/>
                <a:ea typeface="Open Sans"/>
                <a:cs typeface="Open Sans"/>
              </a:rPr>
              <a:t>Impact investment</a:t>
            </a:r>
          </a:p>
          <a:p>
            <a:pPr marL="608965" indent="-608965">
              <a:buFont typeface="+mj-lt"/>
              <a:buAutoNum type="arabicPeriod"/>
            </a:pPr>
            <a:r>
              <a:rPr lang="en-US" sz="2000" dirty="0">
                <a:solidFill>
                  <a:schemeClr val="bg1"/>
                </a:solidFill>
                <a:latin typeface="+mj-lt"/>
                <a:ea typeface="Open Sans"/>
                <a:cs typeface="Open Sans"/>
              </a:rPr>
              <a:t>Bottom-up assessment of energy needs</a:t>
            </a:r>
          </a:p>
        </p:txBody>
      </p:sp>
    </p:spTree>
    <p:extLst>
      <p:ext uri="{BB962C8B-B14F-4D97-AF65-F5344CB8AC3E}">
        <p14:creationId xmlns:p14="http://schemas.microsoft.com/office/powerpoint/2010/main" val="276820471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11550" y="1312808"/>
            <a:ext cx="7150630" cy="461665"/>
          </a:xfrm>
          <a:prstGeom prst="rect">
            <a:avLst/>
          </a:prstGeom>
        </p:spPr>
        <p:txBody>
          <a:bodyPr wrap="square" lIns="91440" tIns="45720" rIns="91440" bIns="45720" anchor="t">
            <a:spAutoFit/>
          </a:bodyPr>
          <a:lstStyle/>
          <a:p>
            <a:pPr>
              <a:spcAft>
                <a:spcPts val="1200"/>
              </a:spcAft>
            </a:pPr>
            <a:r>
              <a:rPr lang="en-ZA" sz="2400" b="1" dirty="0">
                <a:latin typeface="+mj-lt"/>
                <a:ea typeface="Open Sans" panose="020B0606030504020204" pitchFamily="34" charset="0"/>
                <a:cs typeface="Open Sans" panose="020B0606030504020204" pitchFamily="34" charset="0"/>
              </a:rPr>
              <a:t>Energy Access Explorer</a:t>
            </a:r>
          </a:p>
        </p:txBody>
      </p:sp>
      <p:sp>
        <p:nvSpPr>
          <p:cNvPr id="3" name="TextBox 2">
            <a:extLst>
              <a:ext uri="{FF2B5EF4-FFF2-40B4-BE49-F238E27FC236}">
                <a16:creationId xmlns:a16="http://schemas.microsoft.com/office/drawing/2014/main" id="{DD7F9CFB-8CC1-7D15-4575-77BD40DC7E2A}"/>
              </a:ext>
            </a:extLst>
          </p:cNvPr>
          <p:cNvSpPr txBox="1"/>
          <p:nvPr/>
        </p:nvSpPr>
        <p:spPr>
          <a:xfrm>
            <a:off x="1189609" y="1847057"/>
            <a:ext cx="4853047" cy="923330"/>
          </a:xfrm>
          <a:prstGeom prst="rect">
            <a:avLst/>
          </a:prstGeom>
          <a:noFill/>
        </p:spPr>
        <p:txBody>
          <a:bodyPr wrap="square" lIns="91440" tIns="45720" rIns="91440" bIns="45720" rtlCol="0" anchor="t">
            <a:spAutoFit/>
          </a:bodyPr>
          <a:lstStyle/>
          <a:p>
            <a:r>
              <a:rPr lang="en-US" b="1" dirty="0">
                <a:latin typeface="+mj-lt"/>
                <a:ea typeface="+mn-lt"/>
                <a:cs typeface="+mn-lt"/>
              </a:rPr>
              <a:t>Frontend - Data &amp; Analysis users</a:t>
            </a:r>
            <a:endParaRPr lang="en-US" b="1" dirty="0">
              <a:latin typeface="+mj-lt"/>
              <a:ea typeface="Open Sans"/>
              <a:cs typeface="Calibri"/>
            </a:endParaRPr>
          </a:p>
          <a:p>
            <a:pPr marL="285750" indent="-285750">
              <a:buFont typeface="Arial"/>
              <a:buChar char="•"/>
            </a:pPr>
            <a:r>
              <a:rPr lang="en-US" dirty="0">
                <a:latin typeface="+mj-lt"/>
                <a:ea typeface="+mn-lt"/>
                <a:cs typeface="+mn-lt"/>
              </a:rPr>
              <a:t>No programming experience is required</a:t>
            </a:r>
            <a:endParaRPr lang="en-US" dirty="0">
              <a:latin typeface="+mj-lt"/>
              <a:ea typeface="Open Sans"/>
              <a:cs typeface="Calibri"/>
            </a:endParaRPr>
          </a:p>
          <a:p>
            <a:pPr marL="285750" indent="-285750">
              <a:buFont typeface="Arial"/>
              <a:buChar char="•"/>
            </a:pPr>
            <a:r>
              <a:rPr lang="en-US" dirty="0">
                <a:latin typeface="+mj-lt"/>
                <a:ea typeface="+mn-lt"/>
                <a:cs typeface="+mn-lt"/>
              </a:rPr>
              <a:t>No GIS experience is required</a:t>
            </a:r>
            <a:endParaRPr lang="en-US" dirty="0">
              <a:latin typeface="+mj-lt"/>
              <a:ea typeface="Open Sans"/>
              <a:cs typeface="Calibri"/>
            </a:endParaRPr>
          </a:p>
        </p:txBody>
      </p:sp>
      <p:sp>
        <p:nvSpPr>
          <p:cNvPr id="7" name="TextBox 6">
            <a:extLst>
              <a:ext uri="{FF2B5EF4-FFF2-40B4-BE49-F238E27FC236}">
                <a16:creationId xmlns:a16="http://schemas.microsoft.com/office/drawing/2014/main" id="{200F512B-A18B-04A9-79C2-0A4ACBEFBDEB}"/>
              </a:ext>
            </a:extLst>
          </p:cNvPr>
          <p:cNvSpPr txBox="1"/>
          <p:nvPr/>
        </p:nvSpPr>
        <p:spPr>
          <a:xfrm>
            <a:off x="6488635" y="1847056"/>
            <a:ext cx="4853047" cy="923330"/>
          </a:xfrm>
          <a:prstGeom prst="rect">
            <a:avLst/>
          </a:prstGeom>
          <a:noFill/>
        </p:spPr>
        <p:txBody>
          <a:bodyPr wrap="square" lIns="91440" tIns="45720" rIns="91440" bIns="45720" rtlCol="0" anchor="t">
            <a:spAutoFit/>
          </a:bodyPr>
          <a:lstStyle/>
          <a:p>
            <a:r>
              <a:rPr lang="en-US" b="1" dirty="0">
                <a:latin typeface="+mj-lt"/>
                <a:ea typeface="+mn-lt"/>
                <a:cs typeface="+mn-lt"/>
              </a:rPr>
              <a:t>Backend - Data Administrators</a:t>
            </a:r>
            <a:endParaRPr lang="en-US" b="1" dirty="0">
              <a:latin typeface="+mj-lt"/>
              <a:ea typeface="Open Sans"/>
              <a:cs typeface="Calibri"/>
            </a:endParaRPr>
          </a:p>
          <a:p>
            <a:pPr marL="285750" indent="-285750">
              <a:buFont typeface="Arial"/>
              <a:buChar char="•"/>
            </a:pPr>
            <a:r>
              <a:rPr lang="en-US" dirty="0">
                <a:latin typeface="+mj-lt"/>
                <a:ea typeface="+mn-lt"/>
                <a:cs typeface="+mn-lt"/>
              </a:rPr>
              <a:t>No programming experience is required</a:t>
            </a:r>
            <a:endParaRPr lang="en-US" dirty="0">
              <a:latin typeface="+mj-lt"/>
              <a:ea typeface="Open Sans"/>
              <a:cs typeface="Calibri"/>
            </a:endParaRPr>
          </a:p>
          <a:p>
            <a:pPr marL="285750" indent="-285750">
              <a:buFont typeface="Arial"/>
              <a:buChar char="•"/>
            </a:pPr>
            <a:r>
              <a:rPr lang="en-US" dirty="0">
                <a:latin typeface="+mj-lt"/>
                <a:ea typeface="+mn-lt"/>
                <a:cs typeface="+mn-lt"/>
              </a:rPr>
              <a:t>Basic GIS experience is useful</a:t>
            </a:r>
            <a:endParaRPr lang="en-US" dirty="0">
              <a:latin typeface="+mj-lt"/>
              <a:ea typeface="Open Sans"/>
              <a:cs typeface="Calibri"/>
            </a:endParaRPr>
          </a:p>
        </p:txBody>
      </p:sp>
      <p:pic>
        <p:nvPicPr>
          <p:cNvPr id="10" name="Picture 9" descr="Diagram&#10;&#10;Description automatically generated">
            <a:extLst>
              <a:ext uri="{FF2B5EF4-FFF2-40B4-BE49-F238E27FC236}">
                <a16:creationId xmlns:a16="http://schemas.microsoft.com/office/drawing/2014/main" id="{56012ADA-DAC7-DD94-ADDE-95B504757427}"/>
              </a:ext>
            </a:extLst>
          </p:cNvPr>
          <p:cNvPicPr>
            <a:picLocks noChangeAspect="1"/>
          </p:cNvPicPr>
          <p:nvPr/>
        </p:nvPicPr>
        <p:blipFill rotWithShape="1">
          <a:blip r:embed="rId3"/>
          <a:srcRect l="1128" r="188" b="1975"/>
          <a:stretch/>
        </p:blipFill>
        <p:spPr>
          <a:xfrm>
            <a:off x="6914165" y="2774199"/>
            <a:ext cx="4253505" cy="3300181"/>
          </a:xfrm>
          <a:prstGeom prst="rect">
            <a:avLst/>
          </a:prstGeom>
        </p:spPr>
      </p:pic>
      <p:sp>
        <p:nvSpPr>
          <p:cNvPr id="5" name="Title 10">
            <a:extLst>
              <a:ext uri="{FF2B5EF4-FFF2-40B4-BE49-F238E27FC236}">
                <a16:creationId xmlns:a16="http://schemas.microsoft.com/office/drawing/2014/main" id="{4C817A6B-9D54-BCFC-3B11-137AFDF919B7}"/>
              </a:ext>
            </a:extLst>
          </p:cNvPr>
          <p:cNvSpPr txBox="1">
            <a:spLocks/>
          </p:cNvSpPr>
          <p:nvPr/>
        </p:nvSpPr>
        <p:spPr>
          <a:xfrm>
            <a:off x="256898" y="-27720"/>
            <a:ext cx="11396126" cy="1020180"/>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sym typeface="Bodoni SvtyTwo ITC TT-Book"/>
              </a:rPr>
              <a:t>1.3 </a:t>
            </a:r>
            <a:r>
              <a:rPr lang="en-US" dirty="0">
                <a:sym typeface="Bodoni SvtyTwo ITC TT-Book"/>
              </a:rPr>
              <a:t>Ecosystem of Geospatial Data and Tools for Energy Planning</a:t>
            </a:r>
            <a:endParaRPr lang="en-GB" dirty="0">
              <a:sym typeface="Bodoni SvtyTwo ITC TT-Book"/>
            </a:endParaRPr>
          </a:p>
        </p:txBody>
      </p:sp>
      <p:pic>
        <p:nvPicPr>
          <p:cNvPr id="4" name="Picture 3" descr="A screenshot of a map&#10;&#10;AI-generated content may be incorrect.">
            <a:extLst>
              <a:ext uri="{FF2B5EF4-FFF2-40B4-BE49-F238E27FC236}">
                <a16:creationId xmlns:a16="http://schemas.microsoft.com/office/drawing/2014/main" id="{598B4434-5D63-6C3B-C82D-1091AE9A70FE}"/>
              </a:ext>
            </a:extLst>
          </p:cNvPr>
          <p:cNvPicPr>
            <a:picLocks noChangeAspect="1"/>
          </p:cNvPicPr>
          <p:nvPr/>
        </p:nvPicPr>
        <p:blipFill>
          <a:blip r:embed="rId4"/>
          <a:stretch>
            <a:fillRect/>
          </a:stretch>
        </p:blipFill>
        <p:spPr>
          <a:xfrm>
            <a:off x="545552" y="3433430"/>
            <a:ext cx="5752580" cy="2421853"/>
          </a:xfrm>
          <a:prstGeom prst="rect">
            <a:avLst/>
          </a:prstGeom>
        </p:spPr>
      </p:pic>
    </p:spTree>
    <p:extLst>
      <p:ext uri="{BB962C8B-B14F-4D97-AF65-F5344CB8AC3E}">
        <p14:creationId xmlns:p14="http://schemas.microsoft.com/office/powerpoint/2010/main" val="722229457"/>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9034601" y="6097292"/>
            <a:ext cx="3521223" cy="307777"/>
          </a:xfrm>
          <a:prstGeom prst="rect">
            <a:avLst/>
          </a:prstGeom>
        </p:spPr>
        <p:txBody>
          <a:bodyPr wrap="square" lIns="91440" tIns="45720" rIns="91440" bIns="45720" anchor="t">
            <a:spAutoFit/>
          </a:bodyPr>
          <a:lstStyle/>
          <a:p>
            <a:r>
              <a:rPr lang="en-US" sz="1400" i="1">
                <a:latin typeface="Open Sans "/>
              </a:rPr>
              <a:t>                                 SOURCE: WRI</a:t>
            </a:r>
            <a:endParaRPr lang="en-GB" sz="1400" b="1" i="1">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847493" y="1343263"/>
            <a:ext cx="7150630" cy="461665"/>
          </a:xfrm>
          <a:prstGeom prst="rect">
            <a:avLst/>
          </a:prstGeom>
        </p:spPr>
        <p:txBody>
          <a:bodyPr wrap="square" lIns="91440" tIns="45720" rIns="91440" bIns="45720" anchor="t">
            <a:spAutoFit/>
          </a:bodyPr>
          <a:lstStyle/>
          <a:p>
            <a:pPr>
              <a:spcAft>
                <a:spcPts val="1200"/>
              </a:spcAft>
            </a:pPr>
            <a:r>
              <a:rPr lang="en-ZA" sz="2400" b="1" dirty="0">
                <a:latin typeface="+mj-lt"/>
                <a:ea typeface="Open Sans"/>
                <a:cs typeface="Open Sans"/>
              </a:rPr>
              <a:t>"COUNT IT" - "CHANGE IT" - "SCALE IT"</a:t>
            </a:r>
            <a:endParaRPr lang="en-ZA" sz="2400" b="1" dirty="0">
              <a:latin typeface="+mj-lt"/>
              <a:ea typeface="Open Sans" panose="020B0606030504020204" pitchFamily="34" charset="0"/>
              <a:cs typeface="Open Sans"/>
            </a:endParaRPr>
          </a:p>
        </p:txBody>
      </p:sp>
      <p:pic>
        <p:nvPicPr>
          <p:cNvPr id="7" name="Picture 6" descr="A green arrow with white text&#10;&#10;Description automatically generated">
            <a:extLst>
              <a:ext uri="{FF2B5EF4-FFF2-40B4-BE49-F238E27FC236}">
                <a16:creationId xmlns:a16="http://schemas.microsoft.com/office/drawing/2014/main" id="{B9453B49-8A7A-7AC4-6EF1-5287AB2ED240}"/>
              </a:ext>
            </a:extLst>
          </p:cNvPr>
          <p:cNvPicPr>
            <a:picLocks noChangeAspect="1"/>
          </p:cNvPicPr>
          <p:nvPr/>
        </p:nvPicPr>
        <p:blipFill>
          <a:blip r:embed="rId3"/>
          <a:stretch>
            <a:fillRect/>
          </a:stretch>
        </p:blipFill>
        <p:spPr>
          <a:xfrm>
            <a:off x="847493" y="2166303"/>
            <a:ext cx="9391015" cy="4185217"/>
          </a:xfrm>
          <a:prstGeom prst="rect">
            <a:avLst/>
          </a:prstGeom>
        </p:spPr>
      </p:pic>
      <p:sp>
        <p:nvSpPr>
          <p:cNvPr id="3" name="Title 10">
            <a:extLst>
              <a:ext uri="{FF2B5EF4-FFF2-40B4-BE49-F238E27FC236}">
                <a16:creationId xmlns:a16="http://schemas.microsoft.com/office/drawing/2014/main" id="{358187CE-A152-0B47-E7EA-B1DD97B92EBB}"/>
              </a:ext>
            </a:extLst>
          </p:cNvPr>
          <p:cNvSpPr txBox="1">
            <a:spLocks/>
          </p:cNvSpPr>
          <p:nvPr/>
        </p:nvSpPr>
        <p:spPr>
          <a:xfrm>
            <a:off x="256898" y="-27720"/>
            <a:ext cx="11396126" cy="1020180"/>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sym typeface="Bodoni SvtyTwo ITC TT-Book"/>
              </a:rPr>
              <a:t>1.3 </a:t>
            </a:r>
            <a:r>
              <a:rPr lang="en-US" dirty="0">
                <a:sym typeface="Bodoni SvtyTwo ITC TT-Book"/>
              </a:rPr>
              <a:t>Ecosystem of Geospatial Data and Tools for Energy Planning</a:t>
            </a:r>
            <a:endParaRPr lang="en-GB" dirty="0">
              <a:sym typeface="Bodoni SvtyTwo ITC TT-Book"/>
            </a:endParaRPr>
          </a:p>
        </p:txBody>
      </p:sp>
    </p:spTree>
    <p:extLst>
      <p:ext uri="{BB962C8B-B14F-4D97-AF65-F5344CB8AC3E}">
        <p14:creationId xmlns:p14="http://schemas.microsoft.com/office/powerpoint/2010/main" val="622086537"/>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Mini Lecture Learning Objective</a:t>
            </a:r>
            <a:endParaRPr lang="en-US" sz="2800" b="1"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94080" y="-7924"/>
            <a:ext cx="7651304" cy="1369074"/>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t>Lecture 1.3 References</a:t>
            </a:r>
          </a:p>
        </p:txBody>
      </p:sp>
      <p:sp>
        <p:nvSpPr>
          <p:cNvPr id="2" name="TextBox 1">
            <a:extLst>
              <a:ext uri="{FF2B5EF4-FFF2-40B4-BE49-F238E27FC236}">
                <a16:creationId xmlns:a16="http://schemas.microsoft.com/office/drawing/2014/main" id="{FAF90D44-5101-4EC2-B9CE-EAF183347C86}"/>
              </a:ext>
            </a:extLst>
          </p:cNvPr>
          <p:cNvSpPr txBox="1"/>
          <p:nvPr/>
        </p:nvSpPr>
        <p:spPr>
          <a:xfrm>
            <a:off x="894080" y="1576391"/>
            <a:ext cx="1065800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mj-lt"/>
                <a:ea typeface="+mn-lt"/>
                <a:cs typeface="+mn-lt"/>
              </a:rPr>
              <a:t>Mentis, D., L. </a:t>
            </a:r>
            <a:r>
              <a:rPr lang="en-US" sz="1600" dirty="0" err="1">
                <a:latin typeface="+mj-lt"/>
                <a:ea typeface="+mn-lt"/>
                <a:cs typeface="+mn-lt"/>
              </a:rPr>
              <a:t>Odarno</a:t>
            </a:r>
            <a:r>
              <a:rPr lang="en-US" sz="1600" dirty="0">
                <a:latin typeface="+mj-lt"/>
                <a:ea typeface="+mn-lt"/>
                <a:cs typeface="+mn-lt"/>
              </a:rPr>
              <a:t>, D. Wood, F. </a:t>
            </a:r>
            <a:r>
              <a:rPr lang="en-US" sz="1600" dirty="0" err="1">
                <a:latin typeface="+mj-lt"/>
                <a:ea typeface="+mn-lt"/>
                <a:cs typeface="+mn-lt"/>
              </a:rPr>
              <a:t>Jendle</a:t>
            </a:r>
            <a:r>
              <a:rPr lang="en-US" sz="1600" dirty="0">
                <a:latin typeface="+mj-lt"/>
                <a:ea typeface="+mn-lt"/>
                <a:cs typeface="+mn-lt"/>
              </a:rPr>
              <a:t>, E. Mazur, A. </a:t>
            </a:r>
            <a:r>
              <a:rPr lang="en-US" sz="1600" dirty="0" err="1">
                <a:latin typeface="+mj-lt"/>
                <a:ea typeface="+mn-lt"/>
                <a:cs typeface="+mn-lt"/>
              </a:rPr>
              <a:t>Qehaja</a:t>
            </a:r>
            <a:r>
              <a:rPr lang="en-US" sz="1600" dirty="0">
                <a:latin typeface="+mj-lt"/>
                <a:ea typeface="+mn-lt"/>
                <a:cs typeface="+mn-lt"/>
              </a:rPr>
              <a:t>, and F. Gassert. 2019. “Energy Access Explorer: Data and Methods.” Technical Note. Washington, DC: World Resources Institute. Available online at: </a:t>
            </a:r>
            <a:r>
              <a:rPr lang="en-US" sz="1600" dirty="0">
                <a:latin typeface="+mj-lt"/>
                <a:ea typeface="+mn-lt"/>
                <a:cs typeface="+mn-lt"/>
                <a:hlinkClick r:id="rId2"/>
              </a:rPr>
              <a:t>www.wri.org/publication/energy-access-explorer</a:t>
            </a:r>
            <a:r>
              <a:rPr lang="en-US" sz="1600" dirty="0">
                <a:latin typeface="+mj-lt"/>
                <a:ea typeface="+mn-lt"/>
                <a:cs typeface="+mn-lt"/>
              </a:rPr>
              <a:t>.</a:t>
            </a:r>
            <a:endParaRPr lang="sv-SE" sz="1600" dirty="0">
              <a:latin typeface="+mj-lt"/>
              <a:ea typeface="Open Sans"/>
              <a:cs typeface="Open Sans"/>
            </a:endParaRPr>
          </a:p>
          <a:p>
            <a:endParaRPr lang="en-US" sz="1600" dirty="0">
              <a:latin typeface="+mj-lt"/>
              <a:ea typeface="Calibri"/>
              <a:cs typeface="Calibri"/>
            </a:endParaRPr>
          </a:p>
          <a:p>
            <a:endParaRPr lang="en-US" sz="1600" dirty="0">
              <a:latin typeface="+mj-lt"/>
              <a:ea typeface="Calibri"/>
              <a:cs typeface="Calibri"/>
            </a:endParaRPr>
          </a:p>
        </p:txBody>
      </p:sp>
    </p:spTree>
    <p:extLst>
      <p:ext uri="{BB962C8B-B14F-4D97-AF65-F5344CB8AC3E}">
        <p14:creationId xmlns:p14="http://schemas.microsoft.com/office/powerpoint/2010/main" val="2223543534"/>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7072B-F13F-2A9C-8780-2BED2A70D976}"/>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7C41A46-5FFF-AD0E-ADBB-1C856EE7424B}"/>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65F697BA-B37F-84F1-6B9F-AE99459101F1}"/>
              </a:ext>
            </a:extLst>
          </p:cNvPr>
          <p:cNvSpPr/>
          <p:nvPr/>
        </p:nvSpPr>
        <p:spPr>
          <a:xfrm>
            <a:off x="726229" y="1090517"/>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a:cs typeface="Open Sans"/>
              </a:rPr>
              <a:t>Login</a:t>
            </a:r>
            <a:endParaRPr lang="en-ZA" sz="2000" b="1" dirty="0">
              <a:ea typeface="Open Sans"/>
              <a:cs typeface="Open Sans"/>
            </a:endParaRPr>
          </a:p>
        </p:txBody>
      </p:sp>
      <p:sp>
        <p:nvSpPr>
          <p:cNvPr id="9" name="TextBox 8">
            <a:extLst>
              <a:ext uri="{FF2B5EF4-FFF2-40B4-BE49-F238E27FC236}">
                <a16:creationId xmlns:a16="http://schemas.microsoft.com/office/drawing/2014/main" id="{56BC725D-DB8F-E078-4316-466A31C9B478}"/>
              </a:ext>
            </a:extLst>
          </p:cNvPr>
          <p:cNvSpPr txBox="1"/>
          <p:nvPr/>
        </p:nvSpPr>
        <p:spPr>
          <a:xfrm>
            <a:off x="369306" y="1557004"/>
            <a:ext cx="11243443" cy="1785104"/>
          </a:xfrm>
          <a:prstGeom prst="rect">
            <a:avLst/>
          </a:prstGeom>
          <a:noFill/>
        </p:spPr>
        <p:txBody>
          <a:bodyPr wrap="square" lIns="91440" tIns="45720" rIns="91440" bIns="45720" rtlCol="0" anchor="t">
            <a:spAutoFit/>
          </a:bodyPr>
          <a:lstStyle/>
          <a:p>
            <a:pPr marL="342900" indent="-342900">
              <a:buFont typeface="Arial"/>
              <a:buChar char="•"/>
            </a:pPr>
            <a:r>
              <a:rPr lang="en-US" sz="2200" dirty="0">
                <a:latin typeface="+mj-lt"/>
                <a:ea typeface="Open Sans"/>
                <a:cs typeface="Arial"/>
              </a:rPr>
              <a:t>To access advanced functions such as download, save and share the analysis, users are recommended to login into the EAE platform (if they have previously registered)</a:t>
            </a:r>
          </a:p>
          <a:p>
            <a:pPr marL="342900" indent="-342900">
              <a:buFont typeface="Arial"/>
              <a:buChar char="•"/>
            </a:pPr>
            <a:r>
              <a:rPr lang="en-US" sz="2200" dirty="0">
                <a:latin typeface="+mj-lt"/>
                <a:ea typeface="Open Sans"/>
                <a:cs typeface="Arial"/>
              </a:rPr>
              <a:t>You can also request a new password if you forgot your previous password</a:t>
            </a:r>
          </a:p>
          <a:p>
            <a:pPr marL="342900" indent="-342900">
              <a:buFont typeface="Arial"/>
              <a:buChar char="•"/>
            </a:pPr>
            <a:r>
              <a:rPr lang="en-US" sz="2200" b="1" dirty="0">
                <a:latin typeface="+mj-lt"/>
                <a:ea typeface="Open Sans"/>
                <a:cs typeface="Arial"/>
              </a:rPr>
              <a:t>Note:</a:t>
            </a:r>
            <a:r>
              <a:rPr lang="en-US" sz="2200" dirty="0">
                <a:latin typeface="+mj-lt"/>
                <a:ea typeface="Open Sans"/>
                <a:cs typeface="Arial"/>
              </a:rPr>
              <a:t> Users with back-end training permissions are required to login in the training </a:t>
            </a:r>
            <a:r>
              <a:rPr lang="en-US" sz="2200" dirty="0">
                <a:ea typeface="Open Sans"/>
                <a:cs typeface="+mn-lt"/>
              </a:rPr>
              <a:t>environment using the link </a:t>
            </a:r>
            <a:r>
              <a:rPr lang="en-US" sz="2200" dirty="0">
                <a:ea typeface="+mn-lt"/>
                <a:cs typeface="+mn-lt"/>
                <a:hlinkClick r:id="rId3"/>
              </a:rPr>
              <a:t>https://training.energyaccessexplorer.org/login/</a:t>
            </a:r>
            <a:r>
              <a:rPr lang="en-US" sz="2200" dirty="0">
                <a:ea typeface="+mn-lt"/>
                <a:cs typeface="+mn-lt"/>
              </a:rPr>
              <a:t> </a:t>
            </a:r>
            <a:endParaRPr lang="en-US" sz="2200" dirty="0">
              <a:latin typeface="+mj-lt"/>
              <a:ea typeface="Open Sans" panose="020B0606030504020204" pitchFamily="34" charset="0"/>
              <a:cs typeface="Arial"/>
            </a:endParaRPr>
          </a:p>
        </p:txBody>
      </p:sp>
      <p:pic>
        <p:nvPicPr>
          <p:cNvPr id="3" name="Picture 2" descr="A screenshot of a login box&#10;&#10;AI-generated content may be incorrect.">
            <a:extLst>
              <a:ext uri="{FF2B5EF4-FFF2-40B4-BE49-F238E27FC236}">
                <a16:creationId xmlns:a16="http://schemas.microsoft.com/office/drawing/2014/main" id="{BACDAF40-84AF-8DDA-B112-E0CDA41F3D08}"/>
              </a:ext>
            </a:extLst>
          </p:cNvPr>
          <p:cNvPicPr>
            <a:picLocks noChangeAspect="1"/>
          </p:cNvPicPr>
          <p:nvPr/>
        </p:nvPicPr>
        <p:blipFill>
          <a:blip r:embed="rId4"/>
          <a:stretch>
            <a:fillRect/>
          </a:stretch>
        </p:blipFill>
        <p:spPr>
          <a:xfrm>
            <a:off x="957536" y="3474566"/>
            <a:ext cx="9349623" cy="2980640"/>
          </a:xfrm>
          <a:prstGeom prst="rect">
            <a:avLst/>
          </a:prstGeom>
          <a:ln w="12700">
            <a:noFill/>
          </a:ln>
        </p:spPr>
      </p:pic>
      <p:sp>
        <p:nvSpPr>
          <p:cNvPr id="4" name="Title 10">
            <a:extLst>
              <a:ext uri="{FF2B5EF4-FFF2-40B4-BE49-F238E27FC236}">
                <a16:creationId xmlns:a16="http://schemas.microsoft.com/office/drawing/2014/main" id="{3C1B7F64-6F69-13ED-0456-8A0A17591877}"/>
              </a:ext>
            </a:extLst>
          </p:cNvPr>
          <p:cNvSpPr txBox="1">
            <a:spLocks/>
          </p:cNvSpPr>
          <p:nvPr/>
        </p:nvSpPr>
        <p:spPr>
          <a:xfrm>
            <a:off x="369306" y="746"/>
            <a:ext cx="6746057" cy="971713"/>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1.4 </a:t>
            </a:r>
            <a:r>
              <a:rPr lang="en-US" dirty="0" err="1">
                <a:sym typeface="Bodoni SvtyTwo ITC TT-Book"/>
              </a:rPr>
              <a:t>MyEAE</a:t>
            </a:r>
            <a:r>
              <a:rPr lang="en-US" dirty="0">
                <a:sym typeface="Bodoni SvtyTwo ITC TT-Book"/>
              </a:rPr>
              <a:t> User Account</a:t>
            </a:r>
            <a:endParaRPr lang="en-GB" dirty="0"/>
          </a:p>
        </p:txBody>
      </p:sp>
    </p:spTree>
    <p:extLst>
      <p:ext uri="{BB962C8B-B14F-4D97-AF65-F5344CB8AC3E}">
        <p14:creationId xmlns:p14="http://schemas.microsoft.com/office/powerpoint/2010/main" val="532121665"/>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7072B-F13F-2A9C-8780-2BED2A70D976}"/>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7C41A46-5FFF-AD0E-ADBB-1C856EE7424B}"/>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65F697BA-B37F-84F1-6B9F-AE99459101F1}"/>
              </a:ext>
            </a:extLst>
          </p:cNvPr>
          <p:cNvSpPr/>
          <p:nvPr/>
        </p:nvSpPr>
        <p:spPr>
          <a:xfrm>
            <a:off x="726421" y="879616"/>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a:cs typeface="Open Sans"/>
              </a:rPr>
              <a:t>Register to </a:t>
            </a:r>
            <a:r>
              <a:rPr lang="en-ZA" sz="2000" b="1" dirty="0" err="1">
                <a:latin typeface="+mj-lt"/>
                <a:ea typeface="Open Sans"/>
                <a:cs typeface="Open Sans"/>
              </a:rPr>
              <a:t>MyEAE</a:t>
            </a:r>
            <a:endParaRPr lang="en-ZA" sz="2000" b="1" dirty="0">
              <a:ea typeface="Open Sans"/>
              <a:cs typeface="Open Sans"/>
            </a:endParaRPr>
          </a:p>
        </p:txBody>
      </p:sp>
      <p:sp>
        <p:nvSpPr>
          <p:cNvPr id="9" name="TextBox 8">
            <a:extLst>
              <a:ext uri="{FF2B5EF4-FFF2-40B4-BE49-F238E27FC236}">
                <a16:creationId xmlns:a16="http://schemas.microsoft.com/office/drawing/2014/main" id="{56BC725D-DB8F-E078-4316-466A31C9B478}"/>
              </a:ext>
            </a:extLst>
          </p:cNvPr>
          <p:cNvSpPr txBox="1"/>
          <p:nvPr/>
        </p:nvSpPr>
        <p:spPr>
          <a:xfrm>
            <a:off x="569842" y="1279726"/>
            <a:ext cx="11206151" cy="132343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b="0" i="0" u="none" strike="noStrike" baseline="0" dirty="0">
                <a:solidFill>
                  <a:srgbClr val="000000"/>
                </a:solidFill>
                <a:latin typeface="+mj-lt"/>
              </a:rPr>
              <a:t>New users should register to My EAE by completing the form below (click ‘Create one </a:t>
            </a:r>
            <a:r>
              <a:rPr lang="en-US" sz="2000" b="1" i="0" u="none" strike="noStrike" baseline="0" dirty="0">
                <a:solidFill>
                  <a:srgbClr val="00B050"/>
                </a:solidFill>
                <a:latin typeface="+mj-lt"/>
              </a:rPr>
              <a:t>here</a:t>
            </a:r>
            <a:r>
              <a:rPr lang="en-US" sz="2000" b="0" i="0" u="none" strike="noStrike" baseline="0" dirty="0">
                <a:solidFill>
                  <a:srgbClr val="000000"/>
                </a:solidFill>
                <a:latin typeface="+mj-lt"/>
              </a:rPr>
              <a:t>’ in the login page)</a:t>
            </a:r>
          </a:p>
          <a:p>
            <a:pPr marL="285750" indent="-285750">
              <a:buFont typeface="Arial" panose="020B0604020202020204" pitchFamily="34" charset="0"/>
              <a:buChar char="•"/>
            </a:pPr>
            <a:r>
              <a:rPr lang="en-US" sz="2000" b="0" i="0" u="none" strike="noStrike" baseline="0" dirty="0">
                <a:solidFill>
                  <a:srgbClr val="000000"/>
                </a:solidFill>
                <a:latin typeface="+mj-lt"/>
              </a:rPr>
              <a:t>Once your account is created, you will receive a confirmation email and confirm using the lin</a:t>
            </a:r>
            <a:r>
              <a:rPr lang="en-US" sz="2000" dirty="0">
                <a:solidFill>
                  <a:srgbClr val="000000"/>
                </a:solidFill>
                <a:latin typeface="+mj-lt"/>
              </a:rPr>
              <a:t>k provided</a:t>
            </a:r>
            <a:r>
              <a:rPr lang="en-US" sz="2000" b="0" i="0" u="none" strike="noStrike" baseline="0" dirty="0">
                <a:solidFill>
                  <a:srgbClr val="000000"/>
                </a:solidFill>
                <a:latin typeface="+mj-lt"/>
              </a:rPr>
              <a:t>. If you do not see the confirmation email in your inbox, check your email's spam folder. </a:t>
            </a:r>
          </a:p>
        </p:txBody>
      </p:sp>
      <p:pic>
        <p:nvPicPr>
          <p:cNvPr id="5" name="Picture 4" descr="A screenshot of a computer&#10;&#10;AI-generated content may be incorrect.">
            <a:extLst>
              <a:ext uri="{FF2B5EF4-FFF2-40B4-BE49-F238E27FC236}">
                <a16:creationId xmlns:a16="http://schemas.microsoft.com/office/drawing/2014/main" id="{D2E71CFA-B0D4-BD40-F8B4-297CBAD347FA}"/>
              </a:ext>
            </a:extLst>
          </p:cNvPr>
          <p:cNvPicPr>
            <a:picLocks noChangeAspect="1"/>
          </p:cNvPicPr>
          <p:nvPr/>
        </p:nvPicPr>
        <p:blipFill>
          <a:blip r:embed="rId3"/>
          <a:stretch>
            <a:fillRect/>
          </a:stretch>
        </p:blipFill>
        <p:spPr>
          <a:xfrm>
            <a:off x="1932058" y="2603165"/>
            <a:ext cx="7066167" cy="3779783"/>
          </a:xfrm>
          <a:prstGeom prst="rect">
            <a:avLst/>
          </a:prstGeom>
        </p:spPr>
      </p:pic>
      <p:sp>
        <p:nvSpPr>
          <p:cNvPr id="4" name="Title 10">
            <a:extLst>
              <a:ext uri="{FF2B5EF4-FFF2-40B4-BE49-F238E27FC236}">
                <a16:creationId xmlns:a16="http://schemas.microsoft.com/office/drawing/2014/main" id="{3C1B7F64-6F69-13ED-0456-8A0A17591877}"/>
              </a:ext>
            </a:extLst>
          </p:cNvPr>
          <p:cNvSpPr txBox="1">
            <a:spLocks/>
          </p:cNvSpPr>
          <p:nvPr/>
        </p:nvSpPr>
        <p:spPr>
          <a:xfrm>
            <a:off x="369306" y="747"/>
            <a:ext cx="6746057" cy="668498"/>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1.4 </a:t>
            </a:r>
            <a:r>
              <a:rPr lang="en-US" dirty="0" err="1">
                <a:sym typeface="Bodoni SvtyTwo ITC TT-Book"/>
              </a:rPr>
              <a:t>MyEAE</a:t>
            </a:r>
            <a:r>
              <a:rPr lang="en-US" dirty="0">
                <a:sym typeface="Bodoni SvtyTwo ITC TT-Book"/>
              </a:rPr>
              <a:t> User Account</a:t>
            </a:r>
            <a:endParaRPr lang="en-GB" dirty="0"/>
          </a:p>
        </p:txBody>
      </p:sp>
    </p:spTree>
    <p:extLst>
      <p:ext uri="{BB962C8B-B14F-4D97-AF65-F5344CB8AC3E}">
        <p14:creationId xmlns:p14="http://schemas.microsoft.com/office/powerpoint/2010/main" val="3165505152"/>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0599F-3421-F3A0-0E10-914F82B89135}"/>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6B0F9B-46AE-69DE-0C28-B67655EA7167}"/>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8FED5460-B543-76F5-FBDE-8E52AA17078D}"/>
              </a:ext>
            </a:extLst>
          </p:cNvPr>
          <p:cNvSpPr/>
          <p:nvPr/>
        </p:nvSpPr>
        <p:spPr>
          <a:xfrm>
            <a:off x="788013" y="1133887"/>
            <a:ext cx="6217920" cy="400110"/>
          </a:xfrm>
          <a:prstGeom prst="rect">
            <a:avLst/>
          </a:prstGeom>
        </p:spPr>
        <p:txBody>
          <a:bodyPr wrap="square" lIns="91440" tIns="45720" rIns="91440" bIns="45720" anchor="t">
            <a:spAutoFit/>
          </a:bodyPr>
          <a:lstStyle/>
          <a:p>
            <a:pPr>
              <a:spcAft>
                <a:spcPts val="1200"/>
              </a:spcAft>
            </a:pPr>
            <a:r>
              <a:rPr lang="en-ZA" sz="2000" b="1" dirty="0" err="1">
                <a:latin typeface="+mj-lt"/>
                <a:ea typeface="Open Sans"/>
                <a:cs typeface="Open Sans"/>
              </a:rPr>
              <a:t>MyEAE</a:t>
            </a:r>
            <a:endParaRPr lang="en-ZA" sz="2000" b="1" dirty="0" err="1">
              <a:ea typeface="Open Sans"/>
              <a:cs typeface="Open Sans"/>
            </a:endParaRPr>
          </a:p>
        </p:txBody>
      </p:sp>
      <p:sp>
        <p:nvSpPr>
          <p:cNvPr id="9" name="TextBox 8">
            <a:extLst>
              <a:ext uri="{FF2B5EF4-FFF2-40B4-BE49-F238E27FC236}">
                <a16:creationId xmlns:a16="http://schemas.microsoft.com/office/drawing/2014/main" id="{AF29846A-05D1-C428-1E0C-A6B6C0CD1452}"/>
              </a:ext>
            </a:extLst>
          </p:cNvPr>
          <p:cNvSpPr txBox="1"/>
          <p:nvPr/>
        </p:nvSpPr>
        <p:spPr>
          <a:xfrm>
            <a:off x="726421" y="1613317"/>
            <a:ext cx="10886328" cy="1323439"/>
          </a:xfrm>
          <a:prstGeom prst="rect">
            <a:avLst/>
          </a:prstGeom>
          <a:noFill/>
        </p:spPr>
        <p:txBody>
          <a:bodyPr wrap="square" lIns="91440" tIns="45720" rIns="91440" bIns="45720" rtlCol="0" anchor="t">
            <a:spAutoFit/>
          </a:bodyPr>
          <a:lstStyle/>
          <a:p>
            <a:pPr marL="342900" indent="-342900">
              <a:buFont typeface="Arial"/>
              <a:buChar char="•"/>
            </a:pPr>
            <a:r>
              <a:rPr lang="en-US" sz="2000" dirty="0">
                <a:latin typeface="+mj-lt"/>
                <a:ea typeface="Open Sans"/>
                <a:cs typeface="Arial"/>
              </a:rPr>
              <a:t>After login, users can see the frontend of EAE for all Geographies or the geography where the back-end training is provided </a:t>
            </a:r>
            <a:endParaRPr lang="en-US" sz="2000">
              <a:latin typeface="+mj-lt"/>
              <a:ea typeface="Open Sans" panose="020B0606030504020204" pitchFamily="34" charset="0"/>
              <a:cs typeface="Arial"/>
            </a:endParaRPr>
          </a:p>
          <a:p>
            <a:pPr marL="342900" indent="-342900">
              <a:buFont typeface="Arial"/>
              <a:buChar char="•"/>
            </a:pPr>
            <a:r>
              <a:rPr lang="en-US" sz="2000" dirty="0">
                <a:latin typeface="+mj-lt"/>
                <a:ea typeface="Open Sans"/>
                <a:cs typeface="Arial"/>
              </a:rPr>
              <a:t>The </a:t>
            </a:r>
            <a:r>
              <a:rPr lang="en-US" sz="2000" b="1" dirty="0">
                <a:latin typeface="+mj-lt"/>
                <a:ea typeface="Open Sans"/>
                <a:cs typeface="Arial"/>
              </a:rPr>
              <a:t>'Login'</a:t>
            </a:r>
            <a:r>
              <a:rPr lang="en-US" sz="2000" dirty="0">
                <a:latin typeface="+mj-lt"/>
                <a:ea typeface="Open Sans"/>
                <a:cs typeface="Arial"/>
              </a:rPr>
              <a:t> icon at the top right corner also changes into </a:t>
            </a:r>
            <a:r>
              <a:rPr lang="en-US" sz="2000" b="1" dirty="0">
                <a:latin typeface="+mj-lt"/>
                <a:ea typeface="Open Sans"/>
                <a:cs typeface="Arial"/>
              </a:rPr>
              <a:t>'</a:t>
            </a:r>
            <a:r>
              <a:rPr lang="en-US" sz="2000" b="1" err="1">
                <a:latin typeface="+mj-lt"/>
                <a:ea typeface="Open Sans"/>
                <a:cs typeface="Arial"/>
              </a:rPr>
              <a:t>MyEAE</a:t>
            </a:r>
            <a:r>
              <a:rPr lang="en-US" sz="2000" b="1" dirty="0">
                <a:latin typeface="+mj-lt"/>
                <a:ea typeface="Open Sans"/>
                <a:cs typeface="Arial"/>
              </a:rPr>
              <a:t>' </a:t>
            </a:r>
          </a:p>
          <a:p>
            <a:pPr marL="342900" indent="-342900">
              <a:buFont typeface="Arial"/>
              <a:buChar char="•"/>
            </a:pPr>
            <a:r>
              <a:rPr lang="en-US" sz="2000" dirty="0">
                <a:latin typeface="+mj-lt"/>
                <a:ea typeface="Open Sans"/>
                <a:cs typeface="Arial"/>
              </a:rPr>
              <a:t>Facing any login challenges, you can send an email to </a:t>
            </a:r>
            <a:r>
              <a:rPr lang="en-US" sz="2000" dirty="0">
                <a:latin typeface="Arial"/>
                <a:ea typeface="Open Sans"/>
                <a:cs typeface="Open Sans"/>
                <a:hlinkClick r:id="rId3"/>
              </a:rPr>
              <a:t>energyaccessexplorer@wri.org</a:t>
            </a:r>
            <a:r>
              <a:rPr lang="en-US" sz="2000" dirty="0">
                <a:latin typeface="Arial"/>
                <a:ea typeface="Open Sans"/>
                <a:cs typeface="Open Sans"/>
              </a:rPr>
              <a:t> </a:t>
            </a:r>
            <a:endParaRPr lang="en-US" sz="2000" dirty="0">
              <a:latin typeface="Arial"/>
              <a:ea typeface="Open Sans"/>
              <a:cs typeface="Arial"/>
            </a:endParaRPr>
          </a:p>
        </p:txBody>
      </p:sp>
      <p:sp>
        <p:nvSpPr>
          <p:cNvPr id="3" name="Title 10">
            <a:extLst>
              <a:ext uri="{FF2B5EF4-FFF2-40B4-BE49-F238E27FC236}">
                <a16:creationId xmlns:a16="http://schemas.microsoft.com/office/drawing/2014/main" id="{DBFC4B8C-ABF7-D67F-706C-61818142C516}"/>
              </a:ext>
            </a:extLst>
          </p:cNvPr>
          <p:cNvSpPr txBox="1">
            <a:spLocks/>
          </p:cNvSpPr>
          <p:nvPr/>
        </p:nvSpPr>
        <p:spPr>
          <a:xfrm>
            <a:off x="256899" y="-4632"/>
            <a:ext cx="6746057" cy="971713"/>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1.4 </a:t>
            </a:r>
            <a:r>
              <a:rPr lang="en-US" dirty="0" err="1">
                <a:sym typeface="Bodoni SvtyTwo ITC TT-Book"/>
              </a:rPr>
              <a:t>MyEAE</a:t>
            </a:r>
            <a:r>
              <a:rPr lang="en-US" dirty="0">
                <a:sym typeface="Bodoni SvtyTwo ITC TT-Book"/>
              </a:rPr>
              <a:t> User Account</a:t>
            </a:r>
            <a:endParaRPr lang="en-GB" dirty="0"/>
          </a:p>
        </p:txBody>
      </p:sp>
      <p:pic>
        <p:nvPicPr>
          <p:cNvPr id="5" name="Picture 4">
            <a:extLst>
              <a:ext uri="{FF2B5EF4-FFF2-40B4-BE49-F238E27FC236}">
                <a16:creationId xmlns:a16="http://schemas.microsoft.com/office/drawing/2014/main" id="{1BFD5F5A-D9DF-7A06-AE79-8EB07CDC4148}"/>
              </a:ext>
            </a:extLst>
          </p:cNvPr>
          <p:cNvPicPr>
            <a:picLocks noChangeAspect="1"/>
          </p:cNvPicPr>
          <p:nvPr/>
        </p:nvPicPr>
        <p:blipFill>
          <a:blip r:embed="rId4"/>
          <a:stretch>
            <a:fillRect/>
          </a:stretch>
        </p:blipFill>
        <p:spPr>
          <a:xfrm>
            <a:off x="1125447" y="2938676"/>
            <a:ext cx="9676100" cy="3485627"/>
          </a:xfrm>
          <a:prstGeom prst="rect">
            <a:avLst/>
          </a:prstGeom>
        </p:spPr>
      </p:pic>
      <p:sp>
        <p:nvSpPr>
          <p:cNvPr id="7" name="Rectangle 6">
            <a:extLst>
              <a:ext uri="{FF2B5EF4-FFF2-40B4-BE49-F238E27FC236}">
                <a16:creationId xmlns:a16="http://schemas.microsoft.com/office/drawing/2014/main" id="{D3E4BDE8-27C2-933D-42FF-F996C5C8E457}"/>
              </a:ext>
            </a:extLst>
          </p:cNvPr>
          <p:cNvSpPr/>
          <p:nvPr/>
        </p:nvSpPr>
        <p:spPr>
          <a:xfrm>
            <a:off x="9057158" y="3021886"/>
            <a:ext cx="844688" cy="294663"/>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p>
        </p:txBody>
      </p:sp>
    </p:spTree>
    <p:extLst>
      <p:ext uri="{BB962C8B-B14F-4D97-AF65-F5344CB8AC3E}">
        <p14:creationId xmlns:p14="http://schemas.microsoft.com/office/powerpoint/2010/main" val="3912576539"/>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D3A-296D-75FB-88E4-B253A9E88EE1}"/>
              </a:ext>
            </a:extLst>
          </p:cNvPr>
          <p:cNvSpPr>
            <a:spLocks noGrp="1"/>
          </p:cNvSpPr>
          <p:nvPr>
            <p:ph type="ctrTitle"/>
          </p:nvPr>
        </p:nvSpPr>
        <p:spPr>
          <a:xfrm>
            <a:off x="1" y="811371"/>
            <a:ext cx="9607824" cy="2387600"/>
          </a:xfrm>
        </p:spPr>
        <p:txBody>
          <a:bodyPr/>
          <a:lstStyle/>
          <a:p>
            <a:r>
              <a:rPr lang="en-US" dirty="0"/>
              <a:t>Thank you</a:t>
            </a:r>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a:xfrm>
            <a:off x="0" y="3198971"/>
            <a:ext cx="9607826" cy="1952105"/>
          </a:xfrm>
        </p:spPr>
        <p:txBody>
          <a:bodyPr/>
          <a:lstStyle/>
          <a:p>
            <a:r>
              <a:rPr lang="en-US" dirty="0" err="1"/>
              <a:t>www.climatecompatiblegrowth.com</a:t>
            </a:r>
            <a:endParaRPr lang="en-US" dirty="0"/>
          </a:p>
        </p:txBody>
      </p:sp>
      <p:sp>
        <p:nvSpPr>
          <p:cNvPr id="4" name="Google Shape;130;p4">
            <a:extLst>
              <a:ext uri="{FF2B5EF4-FFF2-40B4-BE49-F238E27FC236}">
                <a16:creationId xmlns:a16="http://schemas.microsoft.com/office/drawing/2014/main" id="{49F2405F-B3F7-809D-3B34-7B64C756CBE3}"/>
              </a:ext>
            </a:extLst>
          </p:cNvPr>
          <p:cNvSpPr txBox="1"/>
          <p:nvPr/>
        </p:nvSpPr>
        <p:spPr>
          <a:xfrm>
            <a:off x="1571796" y="5944606"/>
            <a:ext cx="6464231" cy="461624"/>
          </a:xfrm>
          <a:prstGeom prst="rect">
            <a:avLst/>
          </a:prstGeom>
          <a:noFill/>
          <a:ln>
            <a:noFill/>
          </a:ln>
        </p:spPr>
        <p:txBody>
          <a:bodyPr spcFirstLastPara="1" wrap="square" lIns="91425" tIns="45700" rIns="91425" bIns="45700" anchor="t" anchorCtr="0">
            <a:spAutoFit/>
          </a:bodyPr>
          <a:lstStyle/>
          <a:p>
            <a:pPr algn="ctr">
              <a:buClr>
                <a:srgbClr val="000000"/>
              </a:buClr>
              <a:defRPr/>
            </a:pP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Woldeamanuel, A. A., Khalid, A., Anand, S., Sahar, T., Saklani, A., Sinclair-Lecaros, S., Mentis, D., Ronoh, D., &amp; Stockman, J., </a:t>
            </a:r>
            <a:r>
              <a:rPr lang="en-US" sz="800" kern="0" dirty="0">
                <a:solidFill>
                  <a:srgbClr val="FFFFFF"/>
                </a:solidFill>
                <a:latin typeface="Open Sans"/>
                <a:ea typeface="Open Sans"/>
                <a:cs typeface="Open Sans"/>
                <a:sym typeface="Open Sans"/>
              </a:rPr>
              <a:t>2026</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a:t>
            </a:r>
            <a:b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b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Lecture 1: </a:t>
            </a:r>
            <a:r>
              <a:rPr lang="en-US" sz="800" kern="0" dirty="0">
                <a:solidFill>
                  <a:srgbClr val="FFFFFF"/>
                </a:solidFill>
                <a:latin typeface="Open Sans"/>
                <a:ea typeface="Open Sans"/>
                <a:cs typeface="Open Sans"/>
                <a:sym typeface="Open Sans"/>
              </a:rPr>
              <a:t>Introduction to the Course</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Release Version </a:t>
            </a:r>
            <a:r>
              <a:rPr lang="en-US" sz="800" kern="0" dirty="0">
                <a:solidFill>
                  <a:srgbClr val="FFFFFF"/>
                </a:solidFill>
                <a:latin typeface="Open Sans"/>
                <a:ea typeface="Open Sans"/>
                <a:cs typeface="Open Sans"/>
                <a:sym typeface="Open Sans"/>
              </a:rPr>
              <a:t>3.0</a:t>
            </a:r>
            <a:b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b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[online presentation]. Climate Compatible Growth </a:t>
            </a:r>
            <a:r>
              <a:rPr kumimoji="0" lang="en-US" sz="800" b="0" i="0" u="none" strike="noStrike" kern="0" cap="none" spc="0" normalizeH="0" baseline="0" noProof="0" err="1">
                <a:ln>
                  <a:noFill/>
                </a:ln>
                <a:solidFill>
                  <a:srgbClr val="FFFFFF"/>
                </a:solidFill>
                <a:effectLst/>
                <a:uLnTx/>
                <a:uFillTx/>
                <a:latin typeface="Open Sans"/>
                <a:ea typeface="Open Sans"/>
                <a:cs typeface="Open Sans"/>
                <a:sym typeface="Open Sans"/>
              </a:rPr>
              <a:t>Programme</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World Resource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31;p4">
            <a:extLst>
              <a:ext uri="{FF2B5EF4-FFF2-40B4-BE49-F238E27FC236}">
                <a16:creationId xmlns:a16="http://schemas.microsoft.com/office/drawing/2014/main" id="{8D2895F3-258F-E275-C652-84DAB93D1770}"/>
              </a:ext>
            </a:extLst>
          </p:cNvPr>
          <p:cNvSpPr txBox="1"/>
          <p:nvPr/>
        </p:nvSpPr>
        <p:spPr>
          <a:xfrm>
            <a:off x="3299082" y="4138370"/>
            <a:ext cx="3009660"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1" u="none" strike="noStrike" kern="0" cap="none" spc="0" normalizeH="0" baseline="0" noProof="0" dirty="0">
                <a:ln>
                  <a:noFill/>
                </a:ln>
                <a:solidFill>
                  <a:srgbClr val="FFFFFF"/>
                </a:solidFill>
                <a:effectLst/>
                <a:uLnTx/>
                <a:uFillTx/>
                <a:latin typeface="Open Sans"/>
                <a:ea typeface="Open Sans"/>
                <a:cs typeface="Open Sans"/>
                <a:sym typeface="Open Sans"/>
              </a:rPr>
              <a:t>Supported by and in collaboration with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1" u="none" strike="noStrike" kern="0" cap="none" spc="0" normalizeH="0" baseline="0" noProof="0" dirty="0">
                <a:ln>
                  <a:noFill/>
                </a:ln>
                <a:solidFill>
                  <a:srgbClr val="FFFFFF"/>
                </a:solidFill>
                <a:effectLst/>
                <a:uLnTx/>
                <a:uFillTx/>
                <a:latin typeface="Open Sans"/>
                <a:ea typeface="Open Sans"/>
                <a:cs typeface="Open Sans"/>
                <a:sym typeface="Open Sans"/>
              </a:rPr>
              <a:t>World Resources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Google Shape;134;p4">
            <a:extLst>
              <a:ext uri="{FF2B5EF4-FFF2-40B4-BE49-F238E27FC236}">
                <a16:creationId xmlns:a16="http://schemas.microsoft.com/office/drawing/2014/main" id="{D87E279F-986C-BB92-61B4-40CF71267235}"/>
              </a:ext>
            </a:extLst>
          </p:cNvPr>
          <p:cNvSpPr txBox="1"/>
          <p:nvPr/>
        </p:nvSpPr>
        <p:spPr>
          <a:xfrm>
            <a:off x="1800808" y="5581726"/>
            <a:ext cx="6055568"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Consolidated by Alemayehu Agizew Woldeamanuel, Abdul Khalid, Shikha Anand, Tarannum Sahar, Akansha Saklani, Santiago Sinclair-Lecaros, Dimitris Mentis, Douglas Ronoh and Jake Stockman from the World Resources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7" name="Google Shape;135;p4">
            <a:extLst>
              <a:ext uri="{FF2B5EF4-FFF2-40B4-BE49-F238E27FC236}">
                <a16:creationId xmlns:a16="http://schemas.microsoft.com/office/drawing/2014/main" id="{CFD41455-6A03-C878-0D57-746450EC93F8}"/>
              </a:ext>
            </a:extLst>
          </p:cNvPr>
          <p:cNvPicPr preferRelativeResize="0"/>
          <p:nvPr/>
        </p:nvPicPr>
        <p:blipFill rotWithShape="1">
          <a:blip r:embed="rId2">
            <a:alphaModFix/>
          </a:blip>
          <a:srcRect/>
          <a:stretch/>
        </p:blipFill>
        <p:spPr>
          <a:xfrm>
            <a:off x="3960485" y="4716457"/>
            <a:ext cx="1686852" cy="584775"/>
          </a:xfrm>
          <a:prstGeom prst="rect">
            <a:avLst/>
          </a:prstGeom>
          <a:noFill/>
          <a:ln>
            <a:noFill/>
          </a:ln>
        </p:spPr>
      </p:pic>
    </p:spTree>
    <p:extLst>
      <p:ext uri="{BB962C8B-B14F-4D97-AF65-F5344CB8AC3E}">
        <p14:creationId xmlns:p14="http://schemas.microsoft.com/office/powerpoint/2010/main" val="16928668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80266" y="5847805"/>
            <a:ext cx="2433355" cy="430887"/>
          </a:xfrm>
          <a:prstGeom prst="rect">
            <a:avLst/>
          </a:prstGeom>
        </p:spPr>
        <p:txBody>
          <a:bodyPr wrap="square" lIns="91440" tIns="45720" rIns="91440" bIns="45720" anchor="t">
            <a:spAutoFit/>
          </a:bodyPr>
          <a:lstStyle/>
          <a:p>
            <a:pPr>
              <a:buClr>
                <a:srgbClr val="000000"/>
              </a:buClr>
              <a:defRPr/>
            </a:pPr>
            <a:r>
              <a:rPr kumimoji="0" lang="en-US" sz="1100" b="0" i="1" u="none" strike="noStrike" kern="0" cap="none" spc="0" normalizeH="0" baseline="0" noProof="0" dirty="0">
                <a:ln>
                  <a:noFill/>
                </a:ln>
                <a:solidFill>
                  <a:srgbClr val="000000"/>
                </a:solidFill>
                <a:effectLst/>
                <a:uLnTx/>
                <a:uFillTx/>
                <a:latin typeface="Open Sans "/>
                <a:cs typeface="Arial"/>
                <a:sym typeface="Arial"/>
              </a:rPr>
              <a:t>SOURCE:</a:t>
            </a:r>
            <a:r>
              <a:rPr kumimoji="0" lang="en-US" sz="1100" b="0" i="0" u="none" strike="noStrike" kern="0" cap="none" spc="0" normalizeH="0" baseline="0" noProof="0" dirty="0">
                <a:ln>
                  <a:noFill/>
                </a:ln>
                <a:solidFill>
                  <a:srgbClr val="000000"/>
                </a:solidFill>
                <a:effectLst/>
                <a:uLnTx/>
                <a:uFillTx/>
                <a:latin typeface="Open Sans"/>
                <a:cs typeface="Arial"/>
                <a:sym typeface="Arial"/>
              </a:rPr>
              <a:t> IEA, IRENA, UNSD, World Bank, WHO</a:t>
            </a:r>
            <a:r>
              <a:rPr lang="en-US" sz="1100" kern="0" dirty="0">
                <a:solidFill>
                  <a:srgbClr val="000000"/>
                </a:solidFill>
                <a:latin typeface="Open Sans"/>
                <a:cs typeface="Arial"/>
                <a:sym typeface="Arial"/>
              </a:rPr>
              <a:t>, 2025</a:t>
            </a:r>
            <a:endParaRPr kumimoji="0" lang="en-GB" sz="1100" b="1" i="1" u="none" strike="noStrike" kern="0" cap="none" spc="0" normalizeH="0" baseline="0" noProof="0" dirty="0">
              <a:ln>
                <a:noFill/>
              </a:ln>
              <a:solidFill>
                <a:srgbClr val="000000"/>
              </a:solidFill>
              <a:effectLst/>
              <a:uLnTx/>
              <a:uFillTx/>
              <a:latin typeface="Open Sans "/>
              <a:cs typeface="Arial"/>
              <a:sym typeface="Arial"/>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351408" y="1242732"/>
            <a:ext cx="3259300" cy="400110"/>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kumimoji="0" lang="en-ZA" sz="2000" b="1" i="0" u="none" strike="noStrike" kern="0" cap="none" spc="0" normalizeH="0" baseline="0" noProof="0" dirty="0">
                <a:ln>
                  <a:noFill/>
                </a:ln>
                <a:effectLst/>
                <a:uLnTx/>
                <a:uFillTx/>
                <a:ea typeface="Open Sans" panose="020B0606030504020204" pitchFamily="34" charset="0"/>
                <a:cs typeface="Open Sans" panose="020B0606030504020204" pitchFamily="34" charset="0"/>
                <a:sym typeface="Arial"/>
              </a:rPr>
              <a:t>Energy Access Scenario</a:t>
            </a: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68620" y="32248"/>
            <a:ext cx="11064245" cy="737186"/>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US" dirty="0">
                <a:sym typeface="Bodoni SvtyTwo ITC TT-Book"/>
              </a:rPr>
              <a:t>1.1 Energy Planning for Socio-Economic Development</a:t>
            </a:r>
            <a:endParaRPr lang="en-GB" dirty="0">
              <a:sym typeface="Bodoni SvtyTwo ITC TT-Book"/>
            </a:endParaRPr>
          </a:p>
        </p:txBody>
      </p:sp>
      <p:sp>
        <p:nvSpPr>
          <p:cNvPr id="9" name="TextBox 8">
            <a:extLst>
              <a:ext uri="{FF2B5EF4-FFF2-40B4-BE49-F238E27FC236}">
                <a16:creationId xmlns:a16="http://schemas.microsoft.com/office/drawing/2014/main" id="{5D42A00E-C23A-819A-6592-6FAD09CAA11C}"/>
              </a:ext>
            </a:extLst>
          </p:cNvPr>
          <p:cNvSpPr txBox="1"/>
          <p:nvPr/>
        </p:nvSpPr>
        <p:spPr>
          <a:xfrm>
            <a:off x="351408" y="1642982"/>
            <a:ext cx="3493761" cy="1200329"/>
          </a:xfrm>
          <a:prstGeom prst="rect">
            <a:avLst/>
          </a:prstGeom>
          <a:noFill/>
        </p:spPr>
        <p:txBody>
          <a:bodyPr wrap="square">
            <a:spAutoFit/>
          </a:bodyPr>
          <a:lstStyle/>
          <a:p>
            <a:r>
              <a:rPr lang="en-US" dirty="0"/>
              <a:t>Energy is a critical service that is highly interconnected with socioeconomic development and human well-being</a:t>
            </a:r>
          </a:p>
        </p:txBody>
      </p:sp>
      <p:pic>
        <p:nvPicPr>
          <p:cNvPr id="3" name="Picture 2">
            <a:extLst>
              <a:ext uri="{FF2B5EF4-FFF2-40B4-BE49-F238E27FC236}">
                <a16:creationId xmlns:a16="http://schemas.microsoft.com/office/drawing/2014/main" id="{B0CDA8B5-C267-2086-E321-3B67537B809E}"/>
              </a:ext>
            </a:extLst>
          </p:cNvPr>
          <p:cNvPicPr>
            <a:picLocks noChangeAspect="1"/>
          </p:cNvPicPr>
          <p:nvPr/>
        </p:nvPicPr>
        <p:blipFill>
          <a:blip r:embed="rId3"/>
          <a:stretch>
            <a:fillRect/>
          </a:stretch>
        </p:blipFill>
        <p:spPr>
          <a:xfrm>
            <a:off x="3988899" y="729678"/>
            <a:ext cx="4592395" cy="5828809"/>
          </a:xfrm>
          <a:prstGeom prst="rect">
            <a:avLst/>
          </a:prstGeom>
        </p:spPr>
      </p:pic>
    </p:spTree>
    <p:extLst>
      <p:ext uri="{BB962C8B-B14F-4D97-AF65-F5344CB8AC3E}">
        <p14:creationId xmlns:p14="http://schemas.microsoft.com/office/powerpoint/2010/main" val="116410791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31F5C90-1DCB-30BE-67C8-68DEA35FC2BC}"/>
              </a:ext>
            </a:extLst>
          </p:cNvPr>
          <p:cNvSpPr/>
          <p:nvPr/>
        </p:nvSpPr>
        <p:spPr>
          <a:xfrm>
            <a:off x="450574" y="1238524"/>
            <a:ext cx="6217920" cy="400110"/>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kumimoji="0" lang="en-ZA" sz="2000" b="1" i="0" u="none" strike="noStrike" kern="0" cap="none" spc="0" normalizeH="0" baseline="0" noProof="0" dirty="0">
                <a:ln>
                  <a:noFill/>
                </a:ln>
                <a:effectLst/>
                <a:uLnTx/>
                <a:uFillTx/>
                <a:latin typeface="+mj-lt"/>
                <a:ea typeface="Open Sans" panose="020B0606030504020204" pitchFamily="34" charset="0"/>
                <a:cs typeface="Open Sans" panose="020B0606030504020204" pitchFamily="34" charset="0"/>
                <a:sym typeface="Arial"/>
              </a:rPr>
              <a:t>Energy Access Scenario</a:t>
            </a:r>
          </a:p>
        </p:txBody>
      </p:sp>
      <p:sp>
        <p:nvSpPr>
          <p:cNvPr id="3" name="TextBox 2">
            <a:extLst>
              <a:ext uri="{FF2B5EF4-FFF2-40B4-BE49-F238E27FC236}">
                <a16:creationId xmlns:a16="http://schemas.microsoft.com/office/drawing/2014/main" id="{D0E153B5-11D6-E3CF-10F8-C9D33DC9F1E7}"/>
              </a:ext>
            </a:extLst>
          </p:cNvPr>
          <p:cNvSpPr txBox="1"/>
          <p:nvPr/>
        </p:nvSpPr>
        <p:spPr>
          <a:xfrm>
            <a:off x="433980" y="1871109"/>
            <a:ext cx="5012164" cy="3785652"/>
          </a:xfrm>
          <a:prstGeom prst="rect">
            <a:avLst/>
          </a:prstGeom>
          <a:noFill/>
        </p:spPr>
        <p:txBody>
          <a:bodyPr wrap="square" lIns="91440" tIns="45720" rIns="91440" bIns="45720" rtlCol="0" anchor="t">
            <a:spAutoFit/>
          </a:bodyPr>
          <a:lstStyle/>
          <a:p>
            <a:pPr marL="285750" indent="-285750">
              <a:buClr>
                <a:srgbClr val="000000"/>
              </a:buClr>
              <a:buFont typeface="Arial" panose="020B0604020202020204" pitchFamily="34" charset="0"/>
              <a:buChar char="•"/>
              <a:defRPr/>
            </a:pPr>
            <a:r>
              <a:rPr kumimoji="0" lang="en-US" sz="2000" b="0" i="0" u="none" strike="noStrike" kern="0" cap="none" spc="0" normalizeH="0" baseline="0" noProof="0" dirty="0">
                <a:ln>
                  <a:noFill/>
                </a:ln>
                <a:solidFill>
                  <a:srgbClr val="000000"/>
                </a:solidFill>
                <a:effectLst/>
                <a:uLnTx/>
                <a:uFillTx/>
                <a:latin typeface="+mj-lt"/>
                <a:ea typeface="+mn-lt"/>
                <a:cs typeface="Arial"/>
                <a:sym typeface="Arial"/>
              </a:rPr>
              <a:t>In </a:t>
            </a:r>
            <a:r>
              <a:rPr lang="en-US" sz="2000" kern="0" dirty="0">
                <a:solidFill>
                  <a:srgbClr val="000000"/>
                </a:solidFill>
                <a:latin typeface="+mj-lt"/>
                <a:ea typeface="+mn-lt"/>
                <a:cs typeface="Arial"/>
                <a:sym typeface="Arial"/>
              </a:rPr>
              <a:t>2023</a:t>
            </a:r>
            <a:r>
              <a:rPr kumimoji="0" lang="en-US" sz="2000" b="0" i="0" u="none" strike="noStrike" kern="0" cap="none" spc="0" normalizeH="0" baseline="0" noProof="0" dirty="0">
                <a:ln>
                  <a:noFill/>
                </a:ln>
                <a:solidFill>
                  <a:srgbClr val="000000"/>
                </a:solidFill>
                <a:effectLst/>
                <a:uLnTx/>
                <a:uFillTx/>
                <a:latin typeface="+mj-lt"/>
                <a:ea typeface="+mn-lt"/>
                <a:cs typeface="Arial"/>
                <a:sym typeface="Arial"/>
              </a:rPr>
              <a:t>, </a:t>
            </a:r>
            <a:r>
              <a:rPr lang="en-US" sz="2000" kern="0" dirty="0">
                <a:solidFill>
                  <a:srgbClr val="000000"/>
                </a:solidFill>
                <a:latin typeface="+mj-lt"/>
                <a:ea typeface="+mn-lt"/>
                <a:cs typeface="Arial"/>
                <a:sym typeface="Arial"/>
              </a:rPr>
              <a:t>increases in the number of people with access to electricity outpaced population growth</a:t>
            </a:r>
            <a:endParaRPr lang="en-US" sz="2000" b="0" i="0" u="none" strike="noStrike" kern="0" cap="none" spc="0" normalizeH="0" baseline="0" noProof="0" dirty="0">
              <a:ln>
                <a:noFill/>
              </a:ln>
              <a:solidFill>
                <a:srgbClr val="000000"/>
              </a:solidFill>
              <a:effectLst/>
              <a:uLnTx/>
              <a:uFillTx/>
              <a:latin typeface="+mj-lt"/>
              <a:ea typeface="+mn-lt"/>
              <a:cs typeface="Arial"/>
            </a:endParaRPr>
          </a:p>
          <a:p>
            <a:pPr>
              <a:buClr>
                <a:srgbClr val="000000"/>
              </a:buClr>
              <a:defRPr/>
            </a:pPr>
            <a:endParaRPr lang="en-US" sz="2000" kern="0" dirty="0">
              <a:solidFill>
                <a:srgbClr val="000000"/>
              </a:solidFill>
              <a:latin typeface="+mj-lt"/>
              <a:ea typeface="+mn-lt"/>
              <a:cs typeface="Arial"/>
            </a:endParaRPr>
          </a:p>
          <a:p>
            <a:pPr marL="285750" indent="-285750">
              <a:buClr>
                <a:srgbClr val="000000"/>
              </a:buClr>
              <a:buFont typeface="Arial" panose="020B0604020202020204" pitchFamily="34" charset="0"/>
              <a:buChar char="•"/>
              <a:defRPr/>
            </a:pPr>
            <a:r>
              <a:rPr lang="en-US" sz="2000" kern="0" dirty="0">
                <a:solidFill>
                  <a:srgbClr val="000000"/>
                </a:solidFill>
                <a:latin typeface="+mj-lt"/>
                <a:ea typeface="+mn-lt"/>
                <a:cs typeface="Arial"/>
              </a:rPr>
              <a:t>Central and Southern Asia have made significant progress towards universal access, but Sub-Saharan Africa still accounts for 85% of the global population without electricity</a:t>
            </a:r>
            <a:endParaRPr lang="en-US" sz="2000" b="0" i="0" u="none" strike="noStrike" kern="0" cap="none" spc="0" normalizeH="0" baseline="0" noProof="0" dirty="0">
              <a:ln>
                <a:noFill/>
              </a:ln>
              <a:solidFill>
                <a:srgbClr val="000000"/>
              </a:solidFill>
              <a:effectLst/>
              <a:uLnTx/>
              <a:uFillTx/>
              <a:latin typeface="+mj-lt"/>
              <a:ea typeface="+mn-lt"/>
              <a:cs typeface="Arial"/>
            </a:endParaRPr>
          </a:p>
          <a:p>
            <a:pPr marL="285750" indent="-285750">
              <a:buClr>
                <a:srgbClr val="000000"/>
              </a:buClr>
              <a:buFont typeface="Arial" panose="020B0604020202020204" pitchFamily="34" charset="0"/>
              <a:buChar char="•"/>
              <a:defRPr/>
            </a:pPr>
            <a:endParaRPr lang="en-US" sz="2000" kern="0" dirty="0">
              <a:solidFill>
                <a:srgbClr val="000000"/>
              </a:solidFill>
              <a:latin typeface="+mj-lt"/>
              <a:ea typeface="+mn-lt"/>
              <a:cs typeface="Arial"/>
              <a:sym typeface="Arial"/>
            </a:endParaRPr>
          </a:p>
          <a:p>
            <a:pPr marL="285750" indent="-285750">
              <a:buClr>
                <a:srgbClr val="000000"/>
              </a:buClr>
              <a:buFont typeface="Arial" panose="020B0604020202020204" pitchFamily="34" charset="0"/>
              <a:buChar char="•"/>
              <a:defRPr/>
            </a:pPr>
            <a:r>
              <a:rPr lang="en-US" sz="2000" kern="0" dirty="0">
                <a:solidFill>
                  <a:srgbClr val="000000"/>
                </a:solidFill>
                <a:latin typeface="+mj-lt"/>
                <a:ea typeface="+mn-lt"/>
                <a:cs typeface="Arial"/>
                <a:sym typeface="Arial"/>
              </a:rPr>
              <a:t>8</a:t>
            </a:r>
            <a:r>
              <a:rPr kumimoji="0" lang="en-US" sz="2000" b="0" i="0" u="none" strike="noStrike" kern="0" cap="none" spc="0" normalizeH="0" baseline="0" noProof="0" dirty="0">
                <a:ln>
                  <a:noFill/>
                </a:ln>
                <a:solidFill>
                  <a:srgbClr val="000000"/>
                </a:solidFill>
                <a:effectLst/>
                <a:uLnTx/>
                <a:uFillTx/>
                <a:latin typeface="+mj-lt"/>
                <a:ea typeface="+mn-lt"/>
                <a:cs typeface="Arial"/>
                <a:sym typeface="Arial"/>
              </a:rPr>
              <a:t> out of 10 people living without electricity in </a:t>
            </a:r>
            <a:r>
              <a:rPr lang="en-US" sz="2000" kern="0" dirty="0">
                <a:solidFill>
                  <a:srgbClr val="000000"/>
                </a:solidFill>
                <a:latin typeface="+mj-lt"/>
                <a:ea typeface="+mn-lt"/>
                <a:cs typeface="Arial"/>
                <a:sym typeface="Arial"/>
              </a:rPr>
              <a:t>2023</a:t>
            </a:r>
            <a:r>
              <a:rPr kumimoji="0" lang="en-US" sz="2000" b="0" i="0" u="none" strike="noStrike" kern="0" cap="none" spc="0" normalizeH="0" baseline="0" noProof="0" dirty="0">
                <a:ln>
                  <a:noFill/>
                </a:ln>
                <a:solidFill>
                  <a:srgbClr val="000000"/>
                </a:solidFill>
                <a:effectLst/>
                <a:uLnTx/>
                <a:uFillTx/>
                <a:latin typeface="+mj-lt"/>
                <a:ea typeface="+mn-lt"/>
                <a:cs typeface="Arial"/>
                <a:sym typeface="Arial"/>
              </a:rPr>
              <a:t> reside in rural areas.  </a:t>
            </a:r>
            <a:endParaRPr kumimoji="0" lang="en-US" sz="2000" b="0" i="0" u="none" strike="noStrike" kern="0" cap="none" spc="0" normalizeH="0" baseline="0" noProof="0" dirty="0">
              <a:ln>
                <a:noFill/>
              </a:ln>
              <a:solidFill>
                <a:srgbClr val="000000"/>
              </a:solidFill>
              <a:effectLst/>
              <a:uLnTx/>
              <a:uFillTx/>
              <a:latin typeface="+mj-lt"/>
              <a:ea typeface="Open Sans"/>
              <a:cs typeface="Open Sans"/>
              <a:sym typeface="Arial"/>
            </a:endParaRPr>
          </a:p>
        </p:txBody>
      </p:sp>
      <p:sp>
        <p:nvSpPr>
          <p:cNvPr id="10" name="Title 10">
            <a:extLst>
              <a:ext uri="{FF2B5EF4-FFF2-40B4-BE49-F238E27FC236}">
                <a16:creationId xmlns:a16="http://schemas.microsoft.com/office/drawing/2014/main" id="{14C40BFA-9CDC-971A-33D7-60A217D07F85}"/>
              </a:ext>
            </a:extLst>
          </p:cNvPr>
          <p:cNvSpPr txBox="1">
            <a:spLocks/>
          </p:cNvSpPr>
          <p:nvPr/>
        </p:nvSpPr>
        <p:spPr>
          <a:xfrm>
            <a:off x="256897" y="337457"/>
            <a:ext cx="11064245" cy="554641"/>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US" dirty="0">
                <a:sym typeface="Bodoni SvtyTwo ITC TT-Book"/>
              </a:rPr>
              <a:t>1.1 Energy Planning for Socio-Economic Development</a:t>
            </a:r>
            <a:endParaRPr lang="en-GB" dirty="0">
              <a:sym typeface="Bodoni SvtyTwo ITC TT-Book"/>
            </a:endParaRPr>
          </a:p>
        </p:txBody>
      </p:sp>
      <p:pic>
        <p:nvPicPr>
          <p:cNvPr id="4" name="Picture 3" descr="A map of the world&#10;&#10;AI-generated content may be incorrect.">
            <a:extLst>
              <a:ext uri="{FF2B5EF4-FFF2-40B4-BE49-F238E27FC236}">
                <a16:creationId xmlns:a16="http://schemas.microsoft.com/office/drawing/2014/main" id="{62F8407D-8CDF-34CE-4ED4-1E94795A093F}"/>
              </a:ext>
            </a:extLst>
          </p:cNvPr>
          <p:cNvPicPr>
            <a:picLocks noChangeAspect="1"/>
          </p:cNvPicPr>
          <p:nvPr/>
        </p:nvPicPr>
        <p:blipFill>
          <a:blip r:embed="rId3"/>
          <a:stretch>
            <a:fillRect/>
          </a:stretch>
        </p:blipFill>
        <p:spPr>
          <a:xfrm>
            <a:off x="5445475" y="1637088"/>
            <a:ext cx="6079695" cy="4113348"/>
          </a:xfrm>
          <a:prstGeom prst="rect">
            <a:avLst/>
          </a:prstGeom>
        </p:spPr>
      </p:pic>
      <p:sp>
        <p:nvSpPr>
          <p:cNvPr id="6" name="Rectangle 5">
            <a:extLst>
              <a:ext uri="{FF2B5EF4-FFF2-40B4-BE49-F238E27FC236}">
                <a16:creationId xmlns:a16="http://schemas.microsoft.com/office/drawing/2014/main" id="{2B52CBD1-CEA1-71A9-2147-39260EEB8A77}"/>
              </a:ext>
            </a:extLst>
          </p:cNvPr>
          <p:cNvSpPr/>
          <p:nvPr/>
        </p:nvSpPr>
        <p:spPr>
          <a:xfrm>
            <a:off x="9089859" y="6093195"/>
            <a:ext cx="2433355" cy="430887"/>
          </a:xfrm>
          <a:prstGeom prst="rect">
            <a:avLst/>
          </a:prstGeom>
        </p:spPr>
        <p:txBody>
          <a:bodyPr wrap="square" lIns="91440" tIns="45720" rIns="91440" bIns="45720" anchor="t">
            <a:spAutoFit/>
          </a:bodyPr>
          <a:lstStyle/>
          <a:p>
            <a:pPr>
              <a:buClr>
                <a:srgbClr val="000000"/>
              </a:buClr>
              <a:defRPr/>
            </a:pPr>
            <a:r>
              <a:rPr kumimoji="0" lang="en-US" sz="1100" b="0" i="1" u="none" strike="noStrike" kern="0" cap="none" spc="0" normalizeH="0" baseline="0" noProof="0" dirty="0">
                <a:ln>
                  <a:noFill/>
                </a:ln>
                <a:solidFill>
                  <a:srgbClr val="000000"/>
                </a:solidFill>
                <a:effectLst/>
                <a:uLnTx/>
                <a:uFillTx/>
                <a:latin typeface="Open Sans "/>
                <a:cs typeface="Arial"/>
                <a:sym typeface="Arial"/>
              </a:rPr>
              <a:t>SOURCE:</a:t>
            </a:r>
            <a:r>
              <a:rPr kumimoji="0" lang="en-US" sz="1100" b="0" i="0" u="none" strike="noStrike" kern="0" cap="none" spc="0" normalizeH="0" baseline="0" noProof="0" dirty="0">
                <a:ln>
                  <a:noFill/>
                </a:ln>
                <a:solidFill>
                  <a:srgbClr val="000000"/>
                </a:solidFill>
                <a:effectLst/>
                <a:uLnTx/>
                <a:uFillTx/>
                <a:latin typeface="Open Sans"/>
                <a:cs typeface="Arial"/>
                <a:sym typeface="Arial"/>
              </a:rPr>
              <a:t> IEA, IRENA, UNSD, World Bank, WHO</a:t>
            </a:r>
            <a:r>
              <a:rPr lang="en-US" sz="1100" kern="0" dirty="0">
                <a:solidFill>
                  <a:srgbClr val="000000"/>
                </a:solidFill>
                <a:latin typeface="Open Sans"/>
                <a:cs typeface="Arial"/>
                <a:sym typeface="Arial"/>
              </a:rPr>
              <a:t>, 2025</a:t>
            </a:r>
            <a:endParaRPr kumimoji="0" lang="en-GB" sz="1100" b="1" i="1" u="none" strike="noStrike" kern="0" cap="none" spc="0" normalizeH="0" baseline="0" noProof="0" dirty="0">
              <a:ln>
                <a:noFill/>
              </a:ln>
              <a:solidFill>
                <a:srgbClr val="000000"/>
              </a:solidFill>
              <a:effectLst/>
              <a:uLnTx/>
              <a:uFillTx/>
              <a:latin typeface="Open Sans "/>
              <a:cs typeface="Arial"/>
              <a:sym typeface="Arial"/>
            </a:endParaRPr>
          </a:p>
        </p:txBody>
      </p:sp>
    </p:spTree>
    <p:extLst>
      <p:ext uri="{BB962C8B-B14F-4D97-AF65-F5344CB8AC3E}">
        <p14:creationId xmlns:p14="http://schemas.microsoft.com/office/powerpoint/2010/main" val="67854136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9006159" y="6109760"/>
            <a:ext cx="4143085" cy="307777"/>
          </a:xfrm>
          <a:prstGeom prst="rect">
            <a:avLst/>
          </a:prstGeom>
        </p:spPr>
        <p:txBody>
          <a:bodyPr wrap="square" lIns="91440" tIns="45720" rIns="91440" bIns="45720" anchor="t">
            <a:spAutoFit/>
          </a:bodyPr>
          <a:lstStyle/>
          <a:p>
            <a:r>
              <a:rPr lang="en-US" sz="1400" i="1">
                <a:latin typeface="Open Sans "/>
              </a:rPr>
              <a:t>             SOURCE: UN, World Bank</a:t>
            </a:r>
            <a:endParaRPr lang="en-GB" sz="1400" b="1" i="1">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7572652"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Energy Access and Sustainable Development Outcomes</a:t>
            </a: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8" y="-27720"/>
            <a:ext cx="10310788" cy="965270"/>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sym typeface="Bodoni SvtyTwo ITC TT-Book"/>
              </a:rPr>
              <a:t>1.1 </a:t>
            </a:r>
            <a:r>
              <a:rPr lang="en-US" dirty="0">
                <a:sym typeface="Bodoni SvtyTwo ITC TT-Book"/>
              </a:rPr>
              <a:t>Energy Planning for Socio-Economic Development</a:t>
            </a:r>
            <a:endParaRPr lang="en-GB" dirty="0">
              <a:sym typeface="Bodoni SvtyTwo ITC TT-Book"/>
            </a:endParaRPr>
          </a:p>
        </p:txBody>
      </p:sp>
      <p:pic>
        <p:nvPicPr>
          <p:cNvPr id="3" name="Picture 2">
            <a:extLst>
              <a:ext uri="{FF2B5EF4-FFF2-40B4-BE49-F238E27FC236}">
                <a16:creationId xmlns:a16="http://schemas.microsoft.com/office/drawing/2014/main" id="{46073D46-37A7-9079-F266-744C818EFFEA}"/>
              </a:ext>
            </a:extLst>
          </p:cNvPr>
          <p:cNvPicPr>
            <a:picLocks noChangeAspect="1"/>
          </p:cNvPicPr>
          <p:nvPr/>
        </p:nvPicPr>
        <p:blipFill>
          <a:blip r:embed="rId3"/>
          <a:stretch>
            <a:fillRect/>
          </a:stretch>
        </p:blipFill>
        <p:spPr>
          <a:xfrm>
            <a:off x="1392514" y="2017149"/>
            <a:ext cx="5627711" cy="4110676"/>
          </a:xfrm>
          <a:prstGeom prst="rect">
            <a:avLst/>
          </a:prstGeom>
        </p:spPr>
      </p:pic>
      <p:sp>
        <p:nvSpPr>
          <p:cNvPr id="8" name="TextBox 7">
            <a:extLst>
              <a:ext uri="{FF2B5EF4-FFF2-40B4-BE49-F238E27FC236}">
                <a16:creationId xmlns:a16="http://schemas.microsoft.com/office/drawing/2014/main" id="{3788DECC-9461-0CA4-E543-3BA0B948F202}"/>
              </a:ext>
            </a:extLst>
          </p:cNvPr>
          <p:cNvSpPr txBox="1"/>
          <p:nvPr/>
        </p:nvSpPr>
        <p:spPr>
          <a:xfrm>
            <a:off x="7109384" y="3048845"/>
            <a:ext cx="3968318" cy="1938992"/>
          </a:xfrm>
          <a:prstGeom prst="rect">
            <a:avLst/>
          </a:prstGeom>
          <a:noFill/>
        </p:spPr>
        <p:txBody>
          <a:bodyPr wrap="square" rtlCol="0">
            <a:spAutoFit/>
          </a:bodyPr>
          <a:lstStyle/>
          <a:p>
            <a:r>
              <a:rPr lang="en-US" sz="2000">
                <a:latin typeface="+mj-lt"/>
                <a:ea typeface="Open Sans" panose="020B0606030504020204" pitchFamily="34" charset="0"/>
                <a:cs typeface="Open Sans" panose="020B0606030504020204" pitchFamily="34" charset="0"/>
              </a:rPr>
              <a:t>Sustainable Development Goal 7 (SDG7) calls for “affordable, reliable, sustainable and modern energy for all” by 2030. Energy is interconnected with 125 (74%) out of 169 SDG targets.</a:t>
            </a:r>
          </a:p>
        </p:txBody>
      </p:sp>
    </p:spTree>
    <p:extLst>
      <p:ext uri="{BB962C8B-B14F-4D97-AF65-F5344CB8AC3E}">
        <p14:creationId xmlns:p14="http://schemas.microsoft.com/office/powerpoint/2010/main" val="417972095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1405964" y="6037522"/>
            <a:ext cx="4143085" cy="307777"/>
          </a:xfrm>
          <a:prstGeom prst="rect">
            <a:avLst/>
          </a:prstGeom>
        </p:spPr>
        <p:txBody>
          <a:bodyPr wrap="square" lIns="91440" tIns="45720" rIns="91440" bIns="45720" anchor="t">
            <a:spAutoFit/>
          </a:bodyPr>
          <a:lstStyle/>
          <a:p>
            <a:r>
              <a:rPr lang="en-US" sz="1400" i="1">
                <a:latin typeface="Open Sans "/>
              </a:rPr>
              <a:t>                                 SOURCE: WRI</a:t>
            </a:r>
            <a:endParaRPr lang="en-GB" sz="1400" b="1" i="1">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081668" y="1488228"/>
            <a:ext cx="7680592"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Role of energy in well-being</a:t>
            </a: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665578" y="0"/>
            <a:ext cx="9398643" cy="988420"/>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sym typeface="Bodoni SvtyTwo ITC TT-Book"/>
              </a:rPr>
              <a:t>1.1 </a:t>
            </a:r>
            <a:r>
              <a:rPr lang="en-US" dirty="0">
                <a:sym typeface="Bodoni SvtyTwo ITC TT-Book"/>
              </a:rPr>
              <a:t>Energy Planning for Socio-Economic Development</a:t>
            </a:r>
            <a:endParaRPr lang="en-GB" dirty="0">
              <a:sym typeface="Bodoni SvtyTwo ITC TT-Book"/>
            </a:endParaRPr>
          </a:p>
        </p:txBody>
      </p:sp>
      <p:sp>
        <p:nvSpPr>
          <p:cNvPr id="7" name="TextBox 6">
            <a:extLst>
              <a:ext uri="{FF2B5EF4-FFF2-40B4-BE49-F238E27FC236}">
                <a16:creationId xmlns:a16="http://schemas.microsoft.com/office/drawing/2014/main" id="{882A131E-F143-47C0-86AD-3DF4C04B16FD}"/>
              </a:ext>
            </a:extLst>
          </p:cNvPr>
          <p:cNvSpPr txBox="1"/>
          <p:nvPr/>
        </p:nvSpPr>
        <p:spPr>
          <a:xfrm>
            <a:off x="1081668" y="1944093"/>
            <a:ext cx="6244683" cy="3693319"/>
          </a:xfrm>
          <a:prstGeom prst="rect">
            <a:avLst/>
          </a:prstGeom>
          <a:noFill/>
        </p:spPr>
        <p:txBody>
          <a:bodyPr wrap="square" rtlCol="0">
            <a:spAutoFit/>
          </a:bodyPr>
          <a:lstStyle/>
          <a:p>
            <a:r>
              <a:rPr lang="en-US" dirty="0">
                <a:latin typeface="+mj-lt"/>
                <a:ea typeface="Open Sans" panose="020B0606030504020204" pitchFamily="34" charset="0"/>
                <a:cs typeface="Open Sans" panose="020B0606030504020204" pitchFamily="34" charset="0"/>
              </a:rPr>
              <a:t>Access to energy plays a pivotal role in driving economic development and improving the overall well-being of individuals worldwide. </a:t>
            </a:r>
          </a:p>
          <a:p>
            <a:endParaRPr lang="en-US" dirty="0">
              <a:latin typeface="+mj-lt"/>
              <a:ea typeface="Open Sans" panose="020B0606030504020204" pitchFamily="34" charset="0"/>
              <a:cs typeface="Open Sans" panose="020B0606030504020204" pitchFamily="34" charset="0"/>
            </a:endParaRPr>
          </a:p>
          <a:p>
            <a:r>
              <a:rPr lang="en-US" dirty="0">
                <a:latin typeface="+mj-lt"/>
                <a:ea typeface="Open Sans" panose="020B0606030504020204" pitchFamily="34" charset="0"/>
                <a:cs typeface="Open Sans" panose="020B0606030504020204" pitchFamily="34" charset="0"/>
              </a:rPr>
              <a:t>For unserved and underserved communities, the absence of reliable and affordable energy sources hampers the functioning of healthcare facilities, limits educational opportunities, and restricts access to economic activities.</a:t>
            </a:r>
          </a:p>
          <a:p>
            <a:endParaRPr lang="en-US" dirty="0">
              <a:latin typeface="+mj-lt"/>
              <a:ea typeface="Open Sans" panose="020B0606030504020204" pitchFamily="34" charset="0"/>
              <a:cs typeface="Open Sans" panose="020B0606030504020204" pitchFamily="34" charset="0"/>
            </a:endParaRPr>
          </a:p>
          <a:p>
            <a:r>
              <a:rPr lang="en-US" dirty="0">
                <a:latin typeface="+mj-lt"/>
                <a:ea typeface="Open Sans" panose="020B0606030504020204" pitchFamily="34" charset="0"/>
                <a:cs typeface="Open Sans" panose="020B0606030504020204" pitchFamily="34" charset="0"/>
              </a:rPr>
              <a:t>The expansion of energy access and the associated investment decisions require proper energy planning and access to reliable data and transparent analytical tools.</a:t>
            </a:r>
          </a:p>
          <a:p>
            <a:endParaRPr lang="en-US" dirty="0">
              <a:latin typeface="+mj-lt"/>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BDED4960-CFC7-3A4F-2611-691FC166A1A1}"/>
              </a:ext>
            </a:extLst>
          </p:cNvPr>
          <p:cNvPicPr>
            <a:picLocks noChangeAspect="1"/>
          </p:cNvPicPr>
          <p:nvPr/>
        </p:nvPicPr>
        <p:blipFill>
          <a:blip r:embed="rId4"/>
          <a:stretch>
            <a:fillRect/>
          </a:stretch>
        </p:blipFill>
        <p:spPr>
          <a:xfrm>
            <a:off x="7803472" y="2005175"/>
            <a:ext cx="3537380" cy="3374661"/>
          </a:xfrm>
          <a:prstGeom prst="rect">
            <a:avLst/>
          </a:prstGeom>
        </p:spPr>
      </p:pic>
      <p:sp>
        <p:nvSpPr>
          <p:cNvPr id="9" name="TextBox 8">
            <a:extLst>
              <a:ext uri="{FF2B5EF4-FFF2-40B4-BE49-F238E27FC236}">
                <a16:creationId xmlns:a16="http://schemas.microsoft.com/office/drawing/2014/main" id="{756CD5ED-FDEC-C241-2D1B-2A00ACBAB6F2}"/>
              </a:ext>
            </a:extLst>
          </p:cNvPr>
          <p:cNvSpPr txBox="1"/>
          <p:nvPr/>
        </p:nvSpPr>
        <p:spPr>
          <a:xfrm>
            <a:off x="8859915" y="5440918"/>
            <a:ext cx="3080551" cy="246221"/>
          </a:xfrm>
          <a:prstGeom prst="rect">
            <a:avLst/>
          </a:prstGeom>
          <a:noFill/>
        </p:spPr>
        <p:txBody>
          <a:bodyPr wrap="square" rtlCol="0">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Photo Credit: The Climate Group/Flickr </a:t>
            </a:r>
          </a:p>
        </p:txBody>
      </p:sp>
    </p:spTree>
    <p:extLst>
      <p:ext uri="{BB962C8B-B14F-4D97-AF65-F5344CB8AC3E}">
        <p14:creationId xmlns:p14="http://schemas.microsoft.com/office/powerpoint/2010/main" val="1082373192"/>
      </p:ext>
    </p:extLst>
  </p:cSld>
  <p:clrMapOvr>
    <a:overrideClrMapping bg1="lt1" tx1="dk1" bg2="dk2" tx2="lt2" accent1="accent1" accent2="accent2" accent3="accent3" accent4="accent4" accent5="accent5" accent6="accent6" hlink="hlink" folHlink="folHlink"/>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Course Name</a:t>
            </a:r>
            <a:endParaRPr lang="en-US"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Mini Lecture Learning Objective</a:t>
            </a:r>
            <a:endParaRPr lang="en-US" sz="2800" b="1"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94080" y="-7924"/>
            <a:ext cx="7651304" cy="1369074"/>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t>Lecture 1.1 References</a:t>
            </a:r>
          </a:p>
        </p:txBody>
      </p:sp>
      <p:sp>
        <p:nvSpPr>
          <p:cNvPr id="2" name="TextBox 1">
            <a:extLst>
              <a:ext uri="{FF2B5EF4-FFF2-40B4-BE49-F238E27FC236}">
                <a16:creationId xmlns:a16="http://schemas.microsoft.com/office/drawing/2014/main" id="{FAF90D44-5101-4EC2-B9CE-EAF183347C86}"/>
              </a:ext>
            </a:extLst>
          </p:cNvPr>
          <p:cNvSpPr txBox="1"/>
          <p:nvPr/>
        </p:nvSpPr>
        <p:spPr>
          <a:xfrm>
            <a:off x="894080" y="1576391"/>
            <a:ext cx="1065800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mj-lt"/>
                <a:ea typeface="Open Sans"/>
                <a:cs typeface="Open Sans"/>
              </a:rPr>
              <a:t>IEA, IRENA, UNSD, World Bank, WHO. 2025. Tracking SDG 7: The Energy Progress Report. World</a:t>
            </a:r>
          </a:p>
          <a:p>
            <a:r>
              <a:rPr lang="en-US" sz="1600" dirty="0">
                <a:latin typeface="+mj-lt"/>
                <a:ea typeface="Open Sans"/>
                <a:cs typeface="Open Sans"/>
              </a:rPr>
              <a:t>Bank, Washington DC. © World Bank. License: Creative Commons Attribution—</a:t>
            </a:r>
            <a:r>
              <a:rPr lang="en-US" sz="1600" dirty="0" err="1">
                <a:latin typeface="+mj-lt"/>
                <a:ea typeface="Open Sans"/>
                <a:cs typeface="Open Sans"/>
              </a:rPr>
              <a:t>NonCommercial</a:t>
            </a:r>
            <a:r>
              <a:rPr lang="en-US" sz="1600" dirty="0">
                <a:latin typeface="+mj-lt"/>
                <a:ea typeface="Open Sans"/>
                <a:cs typeface="Open Sans"/>
              </a:rPr>
              <a:t> 3.0 IGO (CC BY-NC 3.0 IGO). URL </a:t>
            </a:r>
            <a:r>
              <a:rPr lang="en-US" sz="1600" dirty="0">
                <a:latin typeface="+mj-lt"/>
                <a:ea typeface="Open Sans"/>
                <a:cs typeface="Open Sans"/>
                <a:hlinkClick r:id="rId2"/>
              </a:rPr>
              <a:t>https://trackingsdg7.esmap.org/sites/default/files/download-documents/SDG7-Report2025-0804-V11.pdf</a:t>
            </a:r>
            <a:r>
              <a:rPr lang="en-US" sz="1600" dirty="0">
                <a:latin typeface="+mj-lt"/>
                <a:ea typeface="Open Sans"/>
                <a:cs typeface="Open Sans"/>
              </a:rPr>
              <a:t> </a:t>
            </a:r>
          </a:p>
          <a:p>
            <a:r>
              <a:rPr lang="en-US" sz="1600" dirty="0">
                <a:latin typeface="+mj-lt"/>
                <a:ea typeface="Open Sans"/>
                <a:cs typeface="Open Sans"/>
              </a:rPr>
              <a:t> </a:t>
            </a:r>
            <a:endParaRPr lang="en-US" sz="1600" dirty="0">
              <a:latin typeface="+mj-lt"/>
              <a:ea typeface="Open Sans" panose="020B0606030504020204" pitchFamily="34" charset="0"/>
              <a:cs typeface="Open Sans" panose="020B0606030504020204" pitchFamily="34" charset="0"/>
            </a:endParaRPr>
          </a:p>
          <a:p>
            <a:r>
              <a:rPr lang="en-US" sz="1600" dirty="0">
                <a:latin typeface="+mj-lt"/>
                <a:ea typeface="Open Sans"/>
                <a:cs typeface="Open Sans"/>
              </a:rPr>
              <a:t>Mentis, D., L. Odarno, D. Wood, F. Jendle, E. Mazur, A. </a:t>
            </a:r>
            <a:r>
              <a:rPr lang="en-US" sz="1600" dirty="0" err="1">
                <a:latin typeface="+mj-lt"/>
                <a:ea typeface="Open Sans"/>
                <a:cs typeface="Open Sans"/>
              </a:rPr>
              <a:t>Qehaja</a:t>
            </a:r>
            <a:r>
              <a:rPr lang="en-US" sz="1600" dirty="0">
                <a:latin typeface="+mj-lt"/>
                <a:ea typeface="Open Sans"/>
                <a:cs typeface="Open Sans"/>
              </a:rPr>
              <a:t>, and F. Gassert. 2019. “Energy Access Explorer: Data and Methods.” Technical Note. Washington, DC: World Resources Institute. Available online at: </a:t>
            </a:r>
            <a:r>
              <a:rPr lang="en-US" sz="1600" dirty="0">
                <a:latin typeface="+mj-lt"/>
                <a:ea typeface="Open Sans"/>
                <a:cs typeface="Open Sans"/>
                <a:hlinkClick r:id="rId3"/>
              </a:rPr>
              <a:t>www.wri.org/publication/energy-access-explorer</a:t>
            </a:r>
            <a:r>
              <a:rPr lang="en-US" sz="1600" dirty="0">
                <a:latin typeface="+mj-lt"/>
                <a:ea typeface="Open Sans"/>
                <a:cs typeface="Open Sans"/>
              </a:rPr>
              <a:t>.</a:t>
            </a:r>
          </a:p>
          <a:p>
            <a:endParaRPr lang="en-US" sz="1600" dirty="0">
              <a:latin typeface="+mj-lt"/>
              <a:ea typeface="Open Sans" panose="020B0606030504020204" pitchFamily="34" charset="0"/>
              <a:cs typeface="Open Sans" panose="020B0606030504020204" pitchFamily="34" charset="0"/>
            </a:endParaRPr>
          </a:p>
          <a:p>
            <a:r>
              <a:rPr lang="en-US" sz="1600" dirty="0">
                <a:latin typeface="+mj-lt"/>
                <a:ea typeface="Open Sans"/>
                <a:cs typeface="Open Sans"/>
              </a:rPr>
              <a:t>World Bank. 2017. State of Electricity Access Report. </a:t>
            </a:r>
            <a:r>
              <a:rPr lang="en-US" sz="1600" dirty="0">
                <a:latin typeface="+mj-lt"/>
                <a:ea typeface="+mn-lt"/>
                <a:cs typeface="+mn-lt"/>
              </a:rPr>
              <a:t>Copyright © 2017 International Bank for Reconstruction and Development. URL </a:t>
            </a:r>
            <a:r>
              <a:rPr lang="en-US" sz="1600" dirty="0">
                <a:latin typeface="+mj-lt"/>
                <a:ea typeface="+mn-lt"/>
                <a:cs typeface="+mn-lt"/>
                <a:hlinkClick r:id="rId4"/>
              </a:rPr>
              <a:t>https://documents1.worldbank.org/curated/en/364571494517675149/pdf/</a:t>
            </a:r>
            <a:endParaRPr lang="en-US" sz="1600" dirty="0">
              <a:latin typeface="+mj-lt"/>
              <a:ea typeface="Open Sans"/>
              <a:cs typeface="Open Sans"/>
            </a:endParaRPr>
          </a:p>
          <a:p>
            <a:endParaRPr lang="en-US" sz="1600" dirty="0">
              <a:latin typeface="+mj-lt"/>
              <a:ea typeface="Open Sans"/>
              <a:cs typeface="Open Sans"/>
            </a:endParaRPr>
          </a:p>
          <a:p>
            <a:r>
              <a:rPr lang="en-US" sz="1600" dirty="0">
                <a:latin typeface="+mj-lt"/>
                <a:ea typeface="Open Sans"/>
                <a:cs typeface="Open Sans"/>
              </a:rPr>
              <a:t>United Nations. Sustainable Development Goal 7. URL </a:t>
            </a:r>
            <a:r>
              <a:rPr lang="en-US" sz="1600" dirty="0">
                <a:latin typeface="+mj-lt"/>
                <a:ea typeface="+mn-lt"/>
                <a:cs typeface="+mn-lt"/>
                <a:hlinkClick r:id="rId5"/>
              </a:rPr>
              <a:t>https://sdgs.un.org/goals/goal7</a:t>
            </a:r>
            <a:endParaRPr lang="en-US" sz="1600" dirty="0">
              <a:latin typeface="+mj-lt"/>
              <a:ea typeface="+mn-lt"/>
              <a:cs typeface="+mn-lt"/>
            </a:endParaRPr>
          </a:p>
          <a:p>
            <a:endParaRPr lang="en-US" sz="1600" dirty="0">
              <a:latin typeface="+mj-lt"/>
              <a:ea typeface="+mn-lt"/>
              <a:cs typeface="+mn-lt"/>
            </a:endParaRPr>
          </a:p>
          <a:p>
            <a:r>
              <a:rPr lang="en-US" sz="1600" dirty="0">
                <a:latin typeface="+mj-lt"/>
                <a:ea typeface="Open Sans"/>
                <a:cs typeface="Open Sans"/>
              </a:rPr>
              <a:t>International Energy Agency. Access to Electricity. URL </a:t>
            </a:r>
            <a:r>
              <a:rPr lang="en-US" sz="1600" dirty="0">
                <a:latin typeface="+mj-lt"/>
                <a:ea typeface="Open Sans"/>
                <a:cs typeface="Open Sans"/>
                <a:hlinkClick r:id="rId6"/>
              </a:rPr>
              <a:t>https://www.iea.org/reports/sdg7-data-and-projections/access-to-electricity</a:t>
            </a:r>
            <a:endParaRPr lang="en-US" sz="1600" dirty="0">
              <a:latin typeface="+mj-lt"/>
              <a:ea typeface="Open Sans"/>
              <a:cs typeface="Open Sans"/>
            </a:endParaRPr>
          </a:p>
          <a:p>
            <a:pPr marL="342900" indent="-342900">
              <a:buAutoNum type="arabicPeriod"/>
            </a:pPr>
            <a:endParaRPr lang="sv-SE" sz="1600" dirty="0">
              <a:latin typeface="+mj-lt"/>
              <a:ea typeface="Open Sans" panose="020B0606030504020204" pitchFamily="34" charset="0"/>
              <a:cs typeface="Open Sans" panose="020B0606030504020204" pitchFamily="34" charset="0"/>
            </a:endParaRPr>
          </a:p>
          <a:p>
            <a:pPr marL="342900" indent="-342900">
              <a:buAutoNum type="arabicPeriod"/>
            </a:pPr>
            <a:endParaRPr lang="sv-SE" sz="1600" dirty="0">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0546845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dirty="0">
                <a:latin typeface="Open Sans "/>
              </a:rPr>
              <a:t>                                 SOURCE: World bank</a:t>
            </a:r>
            <a:endParaRPr lang="en-GB" sz="1400" b="1" i="1" dirty="0">
              <a:latin typeface="Open Sans "/>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8" y="-10204"/>
            <a:ext cx="11008483" cy="969209"/>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sym typeface="Bodoni SvtyTwo ITC TT-Book"/>
              </a:rPr>
              <a:t>1.2 </a:t>
            </a:r>
            <a:r>
              <a:rPr lang="en-US" dirty="0">
                <a:sym typeface="Bodoni SvtyTwo ITC TT-Book"/>
              </a:rPr>
              <a:t>Why is integrated and inclusive energy planning important?</a:t>
            </a:r>
            <a:endParaRPr lang="en-GB" dirty="0">
              <a:sym typeface="Bodoni SvtyTwo ITC TT-Book"/>
            </a:endParaRPr>
          </a:p>
        </p:txBody>
      </p:sp>
      <p:pic>
        <p:nvPicPr>
          <p:cNvPr id="14" name="Picture 2" descr="Roundtable Initiative Strategic Energy Planning">
            <a:extLst>
              <a:ext uri="{FF2B5EF4-FFF2-40B4-BE49-F238E27FC236}">
                <a16:creationId xmlns:a16="http://schemas.microsoft.com/office/drawing/2014/main" id="{762AFF77-B271-D11D-149D-7D641010072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0648" y="3452477"/>
            <a:ext cx="10434734" cy="288075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CCE9380-BC84-4979-D36F-C697FAB2DD68}"/>
              </a:ext>
            </a:extLst>
          </p:cNvPr>
          <p:cNvSpPr txBox="1"/>
          <p:nvPr/>
        </p:nvSpPr>
        <p:spPr>
          <a:xfrm>
            <a:off x="1145004" y="1745413"/>
            <a:ext cx="9716815" cy="2451953"/>
          </a:xfrm>
          <a:prstGeom prst="rect">
            <a:avLst/>
          </a:prstGeom>
          <a:noFill/>
        </p:spPr>
        <p:txBody>
          <a:bodyPr wrap="square" rtlCol="0">
            <a:spAutoFit/>
          </a:bodyPr>
          <a:lstStyle/>
          <a:p>
            <a:pPr algn="just">
              <a:lnSpc>
                <a:spcPct val="110000"/>
              </a:lnSpc>
              <a:spcAft>
                <a:spcPts val="169"/>
              </a:spcAft>
            </a:pPr>
            <a:r>
              <a:rPr lang="en-GB" sz="2000">
                <a:latin typeface="+mj-lt"/>
                <a:ea typeface="Open Sans" panose="020B0606030504020204" pitchFamily="34" charset="0"/>
                <a:cs typeface="Open Sans" panose="020B0606030504020204" pitchFamily="34" charset="0"/>
              </a:rPr>
              <a:t>Energy Planning: “It is </a:t>
            </a:r>
            <a:r>
              <a:rPr lang="en-GB" sz="2000" b="1">
                <a:latin typeface="+mj-lt"/>
                <a:ea typeface="Open Sans" panose="020B0606030504020204" pitchFamily="34" charset="0"/>
                <a:cs typeface="Open Sans" panose="020B0606030504020204" pitchFamily="34" charset="0"/>
              </a:rPr>
              <a:t>the act </a:t>
            </a:r>
            <a:r>
              <a:rPr lang="en-GB" sz="2000">
                <a:latin typeface="+mj-lt"/>
                <a:ea typeface="Open Sans" panose="020B0606030504020204" pitchFamily="34" charset="0"/>
                <a:cs typeface="Open Sans" panose="020B0606030504020204" pitchFamily="34" charset="0"/>
              </a:rPr>
              <a:t>of assessing the ability of a regional </a:t>
            </a:r>
            <a:r>
              <a:rPr lang="en-GB" sz="2000" b="1">
                <a:latin typeface="+mj-lt"/>
                <a:ea typeface="Open Sans" panose="020B0606030504020204" pitchFamily="34" charset="0"/>
                <a:cs typeface="Open Sans" panose="020B0606030504020204" pitchFamily="34" charset="0"/>
              </a:rPr>
              <a:t>energy</a:t>
            </a:r>
            <a:r>
              <a:rPr lang="en-GB" sz="2000">
                <a:latin typeface="+mj-lt"/>
                <a:ea typeface="Open Sans" panose="020B0606030504020204" pitchFamily="34" charset="0"/>
                <a:cs typeface="Open Sans" panose="020B0606030504020204" pitchFamily="34" charset="0"/>
              </a:rPr>
              <a:t> </a:t>
            </a:r>
            <a:r>
              <a:rPr lang="en-GB" sz="2000" b="1">
                <a:latin typeface="+mj-lt"/>
                <a:ea typeface="Open Sans" panose="020B0606030504020204" pitchFamily="34" charset="0"/>
                <a:cs typeface="Open Sans" panose="020B0606030504020204" pitchFamily="34" charset="0"/>
              </a:rPr>
              <a:t>system</a:t>
            </a:r>
            <a:r>
              <a:rPr lang="en-GB" sz="2000">
                <a:latin typeface="+mj-lt"/>
                <a:ea typeface="Open Sans" panose="020B0606030504020204" pitchFamily="34" charset="0"/>
                <a:cs typeface="Open Sans" panose="020B0606030504020204" pitchFamily="34" charset="0"/>
              </a:rPr>
              <a:t> to provide dependable </a:t>
            </a:r>
            <a:r>
              <a:rPr lang="en-GB" sz="2000" b="1">
                <a:latin typeface="+mj-lt"/>
                <a:ea typeface="Open Sans" panose="020B0606030504020204" pitchFamily="34" charset="0"/>
                <a:cs typeface="Open Sans" panose="020B0606030504020204" pitchFamily="34" charset="0"/>
              </a:rPr>
              <a:t>energy services </a:t>
            </a:r>
            <a:r>
              <a:rPr lang="en-GB" sz="2000">
                <a:latin typeface="+mj-lt"/>
                <a:ea typeface="Open Sans" panose="020B0606030504020204" pitchFamily="34" charset="0"/>
                <a:cs typeface="Open Sans" panose="020B0606030504020204" pitchFamily="34" charset="0"/>
              </a:rPr>
              <a:t>under constantly </a:t>
            </a:r>
            <a:r>
              <a:rPr lang="en-GB" sz="2000" b="1">
                <a:latin typeface="+mj-lt"/>
                <a:ea typeface="Open Sans" panose="020B0606030504020204" pitchFamily="34" charset="0"/>
                <a:cs typeface="Open Sans" panose="020B0606030504020204" pitchFamily="34" charset="0"/>
              </a:rPr>
              <a:t>changing conditions</a:t>
            </a:r>
            <a:r>
              <a:rPr lang="en-GB" sz="2000">
                <a:latin typeface="+mj-lt"/>
                <a:ea typeface="Open Sans" panose="020B0606030504020204" pitchFamily="34" charset="0"/>
                <a:cs typeface="Open Sans" panose="020B0606030504020204" pitchFamily="34" charset="0"/>
              </a:rPr>
              <a:t> – which involves variables such as the cost of materials and fuels, investment costs in technologies, demand levels, and distribution.”</a:t>
            </a:r>
          </a:p>
          <a:p>
            <a:pPr algn="l">
              <a:lnSpc>
                <a:spcPct val="110000"/>
              </a:lnSpc>
              <a:spcAft>
                <a:spcPts val="169"/>
              </a:spcAft>
            </a:pPr>
            <a:endParaRPr lang="en-GB" sz="2000">
              <a:latin typeface="+mj-lt"/>
              <a:ea typeface="Open Sans" panose="020B0606030504020204" pitchFamily="34" charset="0"/>
              <a:cs typeface="Open Sans" panose="020B0606030504020204" pitchFamily="34" charset="0"/>
            </a:endParaRPr>
          </a:p>
          <a:p>
            <a:pPr algn="l"/>
            <a:endParaRPr lang="en-GB" sz="2000">
              <a:latin typeface="+mj-lt"/>
              <a:ea typeface="Open Sans" panose="020B0606030504020204" pitchFamily="34" charset="0"/>
              <a:cs typeface="Open Sans" panose="020B0606030504020204" pitchFamily="34" charset="0"/>
            </a:endParaRPr>
          </a:p>
          <a:p>
            <a:endParaRPr lang="en-US" sz="2000">
              <a:latin typeface="+mj-lt"/>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45004" y="1295760"/>
            <a:ext cx="6217920" cy="400110"/>
          </a:xfrm>
          <a:prstGeom prst="rect">
            <a:avLst/>
          </a:prstGeom>
        </p:spPr>
        <p:txBody>
          <a:bodyPr wrap="square" lIns="91440" tIns="45720" rIns="91440" bIns="45720" anchor="t">
            <a:spAutoFit/>
          </a:bodyPr>
          <a:lstStyle/>
          <a:p>
            <a:pPr>
              <a:spcAft>
                <a:spcPts val="1200"/>
              </a:spcAft>
            </a:pPr>
            <a:r>
              <a:rPr lang="en-ZA" sz="2000" b="1">
                <a:latin typeface="+mj-lt"/>
                <a:ea typeface="Open Sans" panose="020B0606030504020204" pitchFamily="34" charset="0"/>
                <a:cs typeface="Open Sans" panose="020B0606030504020204" pitchFamily="34" charset="0"/>
              </a:rPr>
              <a:t>Energy Planning </a:t>
            </a:r>
          </a:p>
        </p:txBody>
      </p:sp>
    </p:spTree>
    <p:extLst>
      <p:ext uri="{BB962C8B-B14F-4D97-AF65-F5344CB8AC3E}">
        <p14:creationId xmlns:p14="http://schemas.microsoft.com/office/powerpoint/2010/main" val="34862863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CCE9380-BC84-4979-D36F-C697FAB2DD68}"/>
              </a:ext>
            </a:extLst>
          </p:cNvPr>
          <p:cNvSpPr txBox="1"/>
          <p:nvPr/>
        </p:nvSpPr>
        <p:spPr>
          <a:xfrm>
            <a:off x="256901" y="3177910"/>
            <a:ext cx="11678200" cy="3046988"/>
          </a:xfrm>
          <a:prstGeom prst="rect">
            <a:avLst/>
          </a:prstGeom>
          <a:noFill/>
        </p:spPr>
        <p:txBody>
          <a:bodyPr wrap="square" lIns="91440" tIns="45720" rIns="91440" bIns="45720" rtlCol="0" anchor="t">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effectLst/>
                <a:uLnTx/>
                <a:uFillTx/>
                <a:latin typeface="+mj-lt"/>
                <a:ea typeface="+mn-lt"/>
                <a:cs typeface="Arial"/>
                <a:sym typeface="Arial"/>
              </a:rPr>
              <a:t>Integrated energy planning harmonizes a </a:t>
            </a:r>
            <a:r>
              <a:rPr kumimoji="0" lang="en-GB" sz="2400" b="1" i="0" u="none" strike="noStrike" kern="0" cap="none" spc="0" normalizeH="0" baseline="0" noProof="0" dirty="0">
                <a:ln>
                  <a:noFill/>
                </a:ln>
                <a:effectLst/>
                <a:uLnTx/>
                <a:uFillTx/>
                <a:latin typeface="+mj-lt"/>
                <a:ea typeface="+mn-lt"/>
                <a:cs typeface="Arial"/>
                <a:sym typeface="Arial"/>
              </a:rPr>
              <a:t>region's energy system goals and priorities</a:t>
            </a:r>
            <a:r>
              <a:rPr kumimoji="0" lang="en-GB" sz="2400" b="0" i="0" u="none" strike="noStrike" kern="0" cap="none" spc="0" normalizeH="0" baseline="0" noProof="0" dirty="0">
                <a:ln>
                  <a:noFill/>
                </a:ln>
                <a:effectLst/>
                <a:uLnTx/>
                <a:uFillTx/>
                <a:latin typeface="+mj-lt"/>
                <a:ea typeface="+mn-lt"/>
                <a:cs typeface="Arial"/>
                <a:sym typeface="Arial"/>
              </a:rPr>
              <a:t> for expanding energy access and deploying cost-effective technologies </a:t>
            </a:r>
            <a:r>
              <a:rPr kumimoji="0" lang="en-GB" sz="2400" b="1" i="0" u="none" strike="noStrike" kern="0" cap="none" spc="0" normalizeH="0" baseline="0" noProof="0" dirty="0">
                <a:ln>
                  <a:noFill/>
                </a:ln>
                <a:effectLst/>
                <a:uLnTx/>
                <a:uFillTx/>
                <a:latin typeface="+mj-lt"/>
                <a:ea typeface="+mn-lt"/>
                <a:cs typeface="Arial"/>
                <a:sym typeface="Arial"/>
              </a:rPr>
              <a:t>by matching supply with growing demand</a:t>
            </a:r>
            <a:r>
              <a:rPr kumimoji="0" lang="en-GB" sz="2400" b="0" i="0" u="none" strike="noStrike" kern="0" cap="none" spc="0" normalizeH="0" baseline="0" noProof="0" dirty="0">
                <a:ln>
                  <a:noFill/>
                </a:ln>
                <a:effectLst/>
                <a:uLnTx/>
                <a:uFillTx/>
                <a:latin typeface="+mj-lt"/>
                <a:ea typeface="+mn-lt"/>
                <a:cs typeface="Arial"/>
                <a:sym typeface="Arial"/>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GB" sz="2400" kern="0" dirty="0">
              <a:latin typeface="+mj-lt"/>
              <a:ea typeface="+mn-lt"/>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GB" sz="2400" kern="0" dirty="0">
              <a:latin typeface="+mj-lt"/>
              <a:ea typeface="+mn-lt"/>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effectLst/>
                <a:uLnTx/>
                <a:uFillTx/>
                <a:latin typeface="+mj-lt"/>
                <a:ea typeface="Open Sans"/>
                <a:cs typeface="Calibri"/>
                <a:sym typeface="Arial"/>
              </a:rPr>
              <a:t>Inclusive energy planning accounts for</a:t>
            </a:r>
            <a:r>
              <a:rPr kumimoji="0" lang="en-GB" sz="2400" b="0" i="0" u="none" strike="noStrike" kern="0" cap="none" spc="0" normalizeH="0" baseline="0" noProof="0" dirty="0">
                <a:ln>
                  <a:noFill/>
                </a:ln>
                <a:effectLst/>
                <a:uLnTx/>
                <a:uFillTx/>
                <a:latin typeface="+mj-lt"/>
                <a:ea typeface="+mn-lt"/>
                <a:cs typeface="Arial"/>
                <a:sym typeface="Arial"/>
              </a:rPr>
              <a:t> varying, cross-sectoral </a:t>
            </a:r>
            <a:r>
              <a:rPr kumimoji="0" lang="en-GB" sz="2400" b="1" i="0" u="none" strike="noStrike" kern="0" cap="none" spc="0" normalizeH="0" baseline="0" noProof="0" dirty="0">
                <a:ln>
                  <a:noFill/>
                </a:ln>
                <a:effectLst/>
                <a:uLnTx/>
                <a:uFillTx/>
                <a:latin typeface="+mj-lt"/>
                <a:ea typeface="+mn-lt"/>
                <a:cs typeface="Arial"/>
                <a:sym typeface="Arial"/>
              </a:rPr>
              <a:t>stakeholder perspectives</a:t>
            </a:r>
            <a:r>
              <a:rPr kumimoji="0" lang="en-GB" sz="2400" b="0" i="0" u="none" strike="noStrike" kern="0" cap="none" spc="0" normalizeH="0" baseline="0" noProof="0" dirty="0">
                <a:ln>
                  <a:noFill/>
                </a:ln>
                <a:effectLst/>
                <a:uLnTx/>
                <a:uFillTx/>
                <a:latin typeface="+mj-lt"/>
                <a:ea typeface="+mn-lt"/>
                <a:cs typeface="Arial"/>
                <a:sym typeface="Arial"/>
              </a:rPr>
              <a:t>, assesses energy needs from the </a:t>
            </a:r>
            <a:r>
              <a:rPr kumimoji="0" lang="en-GB" sz="2400" b="1" i="0" u="none" strike="noStrike" kern="0" cap="none" spc="0" normalizeH="0" baseline="0" noProof="0" dirty="0">
                <a:ln>
                  <a:noFill/>
                </a:ln>
                <a:effectLst/>
                <a:uLnTx/>
                <a:uFillTx/>
                <a:latin typeface="+mj-lt"/>
                <a:ea typeface="+mn-lt"/>
                <a:cs typeface="Arial"/>
                <a:sym typeface="Arial"/>
              </a:rPr>
              <a:t>bottom-up</a:t>
            </a:r>
            <a:r>
              <a:rPr kumimoji="0" lang="en-GB" sz="2400" b="0" i="0" u="none" strike="noStrike" kern="0" cap="none" spc="0" normalizeH="0" baseline="0" noProof="0" dirty="0">
                <a:ln>
                  <a:noFill/>
                </a:ln>
                <a:effectLst/>
                <a:uLnTx/>
                <a:uFillTx/>
                <a:latin typeface="+mj-lt"/>
                <a:ea typeface="+mn-lt"/>
                <a:cs typeface="Arial"/>
                <a:sym typeface="Arial"/>
              </a:rPr>
              <a:t>, and links energy systems at </a:t>
            </a:r>
            <a:r>
              <a:rPr kumimoji="0" lang="en-GB" sz="2400" b="1" i="0" u="none" strike="noStrike" kern="0" cap="none" spc="0" normalizeH="0" baseline="0" noProof="0" dirty="0">
                <a:ln>
                  <a:noFill/>
                </a:ln>
                <a:effectLst/>
                <a:uLnTx/>
                <a:uFillTx/>
                <a:latin typeface="+mj-lt"/>
                <a:ea typeface="+mn-lt"/>
                <a:cs typeface="Arial"/>
                <a:sym typeface="Arial"/>
              </a:rPr>
              <a:t>different geographic levels</a:t>
            </a:r>
            <a:r>
              <a:rPr kumimoji="0" lang="en-GB" sz="2400" b="0" i="0" u="none" strike="noStrike" kern="0" cap="none" spc="0" normalizeH="0" baseline="0" noProof="0" dirty="0">
                <a:ln>
                  <a:noFill/>
                </a:ln>
                <a:effectLst/>
                <a:uLnTx/>
                <a:uFillTx/>
                <a:latin typeface="+mj-lt"/>
                <a:ea typeface="+mn-lt"/>
                <a:cs typeface="Arial"/>
                <a:sym typeface="Arial"/>
              </a:rPr>
              <a:t>. </a:t>
            </a:r>
            <a:endParaRPr kumimoji="0" lang="en-GB" sz="2400" b="0" i="0" u="none" strike="noStrike" kern="0" cap="none" spc="0" normalizeH="0" baseline="0" noProof="0" dirty="0">
              <a:ln>
                <a:noFill/>
              </a:ln>
              <a:effectLst/>
              <a:uLnTx/>
              <a:uFillTx/>
              <a:latin typeface="+mj-lt"/>
              <a:ea typeface="Open Sans" panose="020B0606030504020204" pitchFamily="34" charset="0"/>
              <a:cs typeface="Open Sans" panose="020B0606030504020204" pitchFamily="34" charset="0"/>
              <a:sym typeface="Arial"/>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256900" y="2763426"/>
            <a:ext cx="6217920" cy="400110"/>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kumimoji="0" lang="en-ZA" sz="2000" b="1" i="0" u="none" strike="noStrike" kern="0" cap="none" spc="0" normalizeH="0" baseline="0" noProof="0" dirty="0">
                <a:ln>
                  <a:noFill/>
                </a:ln>
                <a:effectLst/>
                <a:uLnTx/>
                <a:uFillTx/>
                <a:latin typeface="+mj-lt"/>
                <a:ea typeface="Open Sans"/>
                <a:cs typeface="Open Sans"/>
                <a:sym typeface="Arial"/>
              </a:rPr>
              <a:t>Integrated Energy Planning </a:t>
            </a:r>
          </a:p>
        </p:txBody>
      </p:sp>
      <p:sp>
        <p:nvSpPr>
          <p:cNvPr id="2" name="Rectangle 1">
            <a:extLst>
              <a:ext uri="{FF2B5EF4-FFF2-40B4-BE49-F238E27FC236}">
                <a16:creationId xmlns:a16="http://schemas.microsoft.com/office/drawing/2014/main" id="{B991F463-8210-9610-2520-C962BB2FB380}"/>
              </a:ext>
            </a:extLst>
          </p:cNvPr>
          <p:cNvSpPr/>
          <p:nvPr/>
        </p:nvSpPr>
        <p:spPr>
          <a:xfrm>
            <a:off x="256900" y="4648193"/>
            <a:ext cx="6217920" cy="400110"/>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kumimoji="0" lang="en-ZA" sz="2000" b="1" i="0" u="none" strike="noStrike" kern="0" cap="none" spc="0" normalizeH="0" baseline="0" noProof="0" dirty="0">
                <a:ln>
                  <a:noFill/>
                </a:ln>
                <a:effectLst/>
                <a:uLnTx/>
                <a:uFillTx/>
                <a:latin typeface="+mj-lt"/>
                <a:ea typeface="Open Sans"/>
                <a:cs typeface="Open Sans"/>
                <a:sym typeface="Arial"/>
              </a:rPr>
              <a:t>Inclusive Energy Planning </a:t>
            </a:r>
          </a:p>
        </p:txBody>
      </p:sp>
      <p:pic>
        <p:nvPicPr>
          <p:cNvPr id="3" name="Picture 2" descr="Roundtable Initiative Strategic Energy Planning">
            <a:extLst>
              <a:ext uri="{FF2B5EF4-FFF2-40B4-BE49-F238E27FC236}">
                <a16:creationId xmlns:a16="http://schemas.microsoft.com/office/drawing/2014/main" id="{E9C08E89-5406-8372-9DF9-71E822D58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068" y="1244083"/>
            <a:ext cx="5972822" cy="164874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0">
            <a:extLst>
              <a:ext uri="{FF2B5EF4-FFF2-40B4-BE49-F238E27FC236}">
                <a16:creationId xmlns:a16="http://schemas.microsoft.com/office/drawing/2014/main" id="{E3B6BA58-28F9-1B14-F4DF-45B6118F80D3}"/>
              </a:ext>
            </a:extLst>
          </p:cNvPr>
          <p:cNvSpPr txBox="1">
            <a:spLocks/>
          </p:cNvSpPr>
          <p:nvPr/>
        </p:nvSpPr>
        <p:spPr>
          <a:xfrm>
            <a:off x="256898" y="-10204"/>
            <a:ext cx="11008483" cy="969209"/>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sym typeface="Bodoni SvtyTwo ITC TT-Book"/>
              </a:rPr>
              <a:t>1.2 </a:t>
            </a:r>
            <a:r>
              <a:rPr lang="en-US" dirty="0">
                <a:sym typeface="Bodoni SvtyTwo ITC TT-Book"/>
              </a:rPr>
              <a:t>Why is integrated and inclusive energy planning important?</a:t>
            </a:r>
            <a:endParaRPr lang="en-GB" dirty="0">
              <a:sym typeface="Bodoni SvtyTwo ITC TT-Book"/>
            </a:endParaRPr>
          </a:p>
        </p:txBody>
      </p:sp>
    </p:spTree>
    <p:extLst>
      <p:ext uri="{BB962C8B-B14F-4D97-AF65-F5344CB8AC3E}">
        <p14:creationId xmlns:p14="http://schemas.microsoft.com/office/powerpoint/2010/main" val="2213195222"/>
      </p:ext>
    </p:extLst>
  </p:cSld>
  <p:clrMapOvr>
    <a:masterClrMapping/>
  </p:clrMapOvr>
  <p:transition spd="slow">
    <p:wipe/>
  </p:transition>
</p:sld>
</file>

<file path=ppt/theme/theme1.xml><?xml version="1.0" encoding="utf-8"?>
<a:theme xmlns:a="http://schemas.openxmlformats.org/drawingml/2006/main" name="1_EAE_CCG Powerpoint Sept 2024">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AE_CCG Powerpoint Sept 2024.pptx" id="{86360CD8-E553-41A8-9AD7-2D2361ED0FF8}" vid="{DFEBA574-2562-4D70-9FE6-F364A15BB98A}"/>
    </a:ext>
  </a:extLst>
</a:theme>
</file>

<file path=ppt/theme/theme2.xml><?xml version="1.0" encoding="utf-8"?>
<a:theme xmlns:a="http://schemas.openxmlformats.org/drawingml/2006/main"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919</TotalTime>
  <Words>3028</Words>
  <Application>Microsoft Office PowerPoint</Application>
  <PresentationFormat>Widescreen</PresentationFormat>
  <Paragraphs>257</Paragraphs>
  <Slides>27</Slides>
  <Notes>23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adobe-caslon-pro</vt:lpstr>
      <vt:lpstr>Aptos</vt:lpstr>
      <vt:lpstr>Arial</vt:lpstr>
      <vt:lpstr>Bodoni SvtyTwo ITC TT-Book</vt:lpstr>
      <vt:lpstr>Calibri</vt:lpstr>
      <vt:lpstr>Helvetica Neue</vt:lpstr>
      <vt:lpstr>Open Sans</vt:lpstr>
      <vt:lpstr>Open Sans </vt:lpstr>
      <vt:lpstr>Open Sans ExtraBold</vt:lpstr>
      <vt:lpstr>1_EAE_CCG Powerpoint Sept 2024</vt:lpstr>
      <vt:lpstr>Office Theme</vt:lpstr>
      <vt:lpstr>Maximum 32 point Arial in white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Santiago Sinclair-Lecaros</dc:creator>
  <cp:lastModifiedBy>Alemayehu Woldeamanuel</cp:lastModifiedBy>
  <cp:revision>189</cp:revision>
  <dcterms:created xsi:type="dcterms:W3CDTF">2024-09-25T16:22:53Z</dcterms:created>
  <dcterms:modified xsi:type="dcterms:W3CDTF">2026-01-16T07:00:53Z</dcterms:modified>
</cp:coreProperties>
</file>