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48" r:id="rId5"/>
  </p:sldMasterIdLst>
  <p:notesMasterIdLst>
    <p:notesMasterId r:id="rId9"/>
  </p:notesMasterIdLst>
  <p:sldIdLst>
    <p:sldId id="256"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4" clrIdx="0">
    <p:extLst>
      <p:ext uri="{19B8F6BF-5375-455C-9EA6-DF929625EA0E}">
        <p15:presenceInfo xmlns:p15="http://schemas.microsoft.com/office/powerpoint/2012/main" userId="S::stephanie.hirmer@eng.ox.ac.uk::13e44439-8913-4347-a3e1-e8bd29e343d7" providerId="AD"/>
      </p:ext>
    </p:extLst>
  </p:cmAuthor>
  <p:cmAuthor id="2" name="Stephanie Hirmer" initials="SH" lastIdx="8" clrIdx="1">
    <p:extLst>
      <p:ext uri="{19B8F6BF-5375-455C-9EA6-DF929625EA0E}">
        <p15:presenceInfo xmlns:p15="http://schemas.microsoft.com/office/powerpoint/2012/main" userId="S::engs2125_ox.ac.uk#ext#@lunet.onmicrosoft.com::13e44439-8913-4347-a3e1-e8bd29e343d7" providerId="AD"/>
      </p:ext>
    </p:extLst>
  </p:cmAuthor>
  <p:cmAuthor id="3" name="sareljgreyling@gmail.com" initials="sa" lastIdx="1" clrIdx="2">
    <p:extLst>
      <p:ext uri="{19B8F6BF-5375-455C-9EA6-DF929625EA0E}">
        <p15:presenceInfo xmlns:p15="http://schemas.microsoft.com/office/powerpoint/2012/main" userId="S::urn:spo:guest#sareljgreyling@gmail.com::" providerId="AD"/>
      </p:ext>
    </p:extLst>
  </p:cmAuthor>
  <p:cmAuthor id="4" name="Katherine Collett" initials="KC" lastIdx="2" clrIdx="3">
    <p:extLst>
      <p:ext uri="{19B8F6BF-5375-455C-9EA6-DF929625EA0E}">
        <p15:presenceInfo xmlns:p15="http://schemas.microsoft.com/office/powerpoint/2012/main" userId="S::katherine.collett_eng.ox.ac.uk#ext#@lunet.onmicrosoft.com::57662196-1ff7-4fef-ad5f-ca819cd64c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F528F"/>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78011" autoAdjust="0"/>
  </p:normalViewPr>
  <p:slideViewPr>
    <p:cSldViewPr snapToGrid="0">
      <p:cViewPr varScale="1">
        <p:scale>
          <a:sx n="54" d="100"/>
          <a:sy n="54" d="100"/>
        </p:scale>
        <p:origin x="88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olombo" userId="cdf5343d-9518-4b48-8032-805a754f9105" providerId="ADAL" clId="{FBE887D3-E3A0-4E19-8CC2-970FD0003B17}"/>
    <pc:docChg chg="modSld">
      <pc:chgData name="Silvia Colombo" userId="cdf5343d-9518-4b48-8032-805a754f9105" providerId="ADAL" clId="{FBE887D3-E3A0-4E19-8CC2-970FD0003B17}" dt="2026-01-21T23:02:30.596" v="10" actId="20577"/>
      <pc:docMkLst>
        <pc:docMk/>
      </pc:docMkLst>
      <pc:sldChg chg="modSp mod">
        <pc:chgData name="Silvia Colombo" userId="cdf5343d-9518-4b48-8032-805a754f9105" providerId="ADAL" clId="{FBE887D3-E3A0-4E19-8CC2-970FD0003B17}" dt="2026-01-21T23:02:30.596" v="10" actId="20577"/>
        <pc:sldMkLst>
          <pc:docMk/>
          <pc:sldMk cId="2559802330" sldId="256"/>
        </pc:sldMkLst>
        <pc:spChg chg="mod">
          <ac:chgData name="Silvia Colombo" userId="cdf5343d-9518-4b48-8032-805a754f9105" providerId="ADAL" clId="{FBE887D3-E3A0-4E19-8CC2-970FD0003B17}" dt="2026-01-21T23:02:30.596" v="10" actId="20577"/>
          <ac:spMkLst>
            <pc:docMk/>
            <pc:sldMk cId="2559802330" sldId="256"/>
            <ac:spMk id="8" creationId="{16AFEE1B-DA85-ED4B-A834-F02542FC57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C546E5E8-0DA1-5A46-8547-7997C183DD09}" type="datetimeFigureOut">
              <a:rPr lang="en-US" smtClean="0"/>
              <a:pPr/>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496A28AF-C390-D94A-86D3-7BD7243CB0E2}" type="slidenum">
              <a:rPr lang="en-US" smtClean="0"/>
              <a:pPr/>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21059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97315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b="0" i="0" smtClean="0">
                <a:latin typeface="Open Sans" panose="020B0606030504020204" pitchFamily="34" charset="0"/>
              </a:rPr>
              <a:pPr/>
              <a:t>‹#›</a:t>
            </a:fld>
            <a:endParaRPr lang="en-US" b="0" i="0">
              <a:latin typeface="Open Sans" panose="020B0606030504020204" pitchFamily="34" charset="0"/>
            </a:endParaRPr>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1/28/2026</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1/28/2026</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1/28/2026</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1/28/2026</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1/28/2026</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1/28/2026</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1/28/2026</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1/28/2026</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1/28/2026</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1/28/2026</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1/28/2026</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1/28/2026</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0" i="0">
              <a:latin typeface="Open Sans" panose="020B0606030504020204" pitchFamily="34" charset="0"/>
            </a:endParaRPr>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Open Sans" panose="020B0606030504020204" pitchFamily="34" charset="0"/>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Open Sans" panose="020B0606030504020204" pitchFamily="34" charset="0"/>
              </a:endParaRPr>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b="0" i="0">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b="0" i="0">
                <a:latin typeface="Open Sans" panose="020B0606030504020204" pitchFamily="34" charset="0"/>
                <a:ea typeface="Open Sans" panose="020B0606030504020204" pitchFamily="34" charset="0"/>
                <a:cs typeface="Open Sans" panose="020B06060305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74215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2831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lvl1pPr>
              <a:defRPr b="0" i="0">
                <a:latin typeface="Open Sans" panose="020B0606030504020204" pitchFamily="34" charset="0"/>
              </a:defRPr>
            </a:lvl1pPr>
          </a:lstStyle>
          <a:p>
            <a:fld id="{986BB1F3-09E8-2A4B-94FB-2B55395E3B4A}" type="datetimeFigureOut">
              <a:rPr lang="en-US" smtClean="0"/>
              <a:pPr/>
              <a:t>1/28/2026</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lvl1pPr>
              <a:defRPr b="0" i="0">
                <a:latin typeface="Open Sans" panose="020B0606030504020204" pitchFamily="34" charset="0"/>
              </a:defRPr>
            </a:lvl1p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lvl1pPr>
              <a:defRPr b="0" i="0">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panose="020B0606030504020204" pitchFamily="34" charset="0"/>
              </a:defRPr>
            </a:lvl1pPr>
          </a:lstStyle>
          <a:p>
            <a:fld id="{986BB1F3-09E8-2A4B-94FB-2B55395E3B4A}" type="datetimeFigureOut">
              <a:rPr lang="en-US" smtClean="0"/>
              <a:pPr/>
              <a:t>1/28/2026</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1/28/2026</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 id="2147483694" r:id="rId14"/>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website&#10;&#10;Description automatically generated">
            <a:extLst>
              <a:ext uri="{FF2B5EF4-FFF2-40B4-BE49-F238E27FC236}">
                <a16:creationId xmlns:a16="http://schemas.microsoft.com/office/drawing/2014/main" id="{25EE1F41-A160-4590-8B98-F6DCBA921F81}"/>
              </a:ext>
            </a:extLst>
          </p:cNvPr>
          <p:cNvPicPr>
            <a:picLocks noChangeAspect="1"/>
          </p:cNvPicPr>
          <p:nvPr/>
        </p:nvPicPr>
        <p:blipFill>
          <a:blip r:embed="rId3"/>
          <a:stretch>
            <a:fillRect/>
          </a:stretch>
        </p:blipFill>
        <p:spPr>
          <a:xfrm>
            <a:off x="-1814" y="-453"/>
            <a:ext cx="12195628" cy="6867978"/>
          </a:xfrm>
          <a:prstGeom prst="rect">
            <a:avLst/>
          </a:prstGeom>
        </p:spPr>
      </p:pic>
      <p:sp>
        <p:nvSpPr>
          <p:cNvPr id="8" name="TextBox 7">
            <a:extLst>
              <a:ext uri="{FF2B5EF4-FFF2-40B4-BE49-F238E27FC236}">
                <a16:creationId xmlns:a16="http://schemas.microsoft.com/office/drawing/2014/main" id="{16AFEE1B-DA85-ED4B-A834-F02542FC5726}"/>
              </a:ext>
            </a:extLst>
          </p:cNvPr>
          <p:cNvSpPr txBox="1"/>
          <p:nvPr/>
        </p:nvSpPr>
        <p:spPr>
          <a:xfrm>
            <a:off x="560748" y="4855226"/>
            <a:ext cx="7687092"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a:cs typeface="Open Sans ExtraBold"/>
              </a:rPr>
              <a:t>Assignment 1 </a:t>
            </a:r>
            <a:r>
              <a:rPr lang="en-ZA" sz="4400" b="1" dirty="0">
                <a:latin typeface="Open Sans ExtraBold"/>
                <a:ea typeface="Open Sans ExtraBold"/>
                <a:cs typeface="Open Sans ExtraBold"/>
              </a:rPr>
              <a:t> </a:t>
            </a:r>
            <a:br>
              <a:rPr lang="en-ZA" sz="4400" b="1" dirty="0">
                <a:latin typeface="Open Sans ExtraBold"/>
                <a:ea typeface="Open Sans ExtraBold" panose="020B0606030504020204" pitchFamily="34" charset="0"/>
                <a:cs typeface="Open Sans ExtraBold" panose="020B0606030504020204" pitchFamily="34" charset="0"/>
              </a:rPr>
            </a:br>
            <a:endParaRPr lang="en-ZA" sz="4400" b="1" dirty="0">
              <a:latin typeface="Open Sans ExtraBold"/>
              <a:ea typeface="Open Sans ExtraBold"/>
              <a:cs typeface="Open Sans ExtraBold"/>
            </a:endParaRPr>
          </a:p>
        </p:txBody>
      </p:sp>
      <p:sp>
        <p:nvSpPr>
          <p:cNvPr id="10" name="TextBox 1">
            <a:extLst>
              <a:ext uri="{FF2B5EF4-FFF2-40B4-BE49-F238E27FC236}">
                <a16:creationId xmlns:a16="http://schemas.microsoft.com/office/drawing/2014/main" id="{A05D155E-8DF8-4977-B751-4E1AA7A2A4D7}"/>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Tree>
    <p:extLst>
      <p:ext uri="{BB962C8B-B14F-4D97-AF65-F5344CB8AC3E}">
        <p14:creationId xmlns:p14="http://schemas.microsoft.com/office/powerpoint/2010/main" val="255980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3336FC7D-FCA0-405F-B1CB-26402D6AA63E}"/>
              </a:ext>
            </a:extLst>
          </p:cNvPr>
          <p:cNvPicPr>
            <a:picLocks noChangeAspect="1"/>
          </p:cNvPicPr>
          <p:nvPr/>
        </p:nvPicPr>
        <p:blipFill>
          <a:blip r:embed="rId3"/>
          <a:stretch>
            <a:fillRect/>
          </a:stretch>
        </p:blipFill>
        <p:spPr>
          <a:xfrm>
            <a:off x="0" y="6642"/>
            <a:ext cx="12192000" cy="6858000"/>
          </a:xfrm>
          <a:prstGeom prst="rect">
            <a:avLst/>
          </a:prstGeom>
        </p:spPr>
      </p:pic>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a:latin typeface="Open Sans" panose="020B0606030504020204" pitchFamily="34" charset="0"/>
              </a:rPr>
              <a:t>Project preparation</a:t>
            </a: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86042" y="1408254"/>
            <a:ext cx="10193636" cy="588319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GB" sz="2000" b="1" dirty="0">
                <a:solidFill>
                  <a:schemeClr val="accent5">
                    <a:lumMod val="60000"/>
                    <a:lumOff val="40000"/>
                  </a:schemeClr>
                </a:solidFill>
                <a:latin typeface="Open Sans"/>
                <a:ea typeface="Open Sans"/>
                <a:cs typeface="Open Sans"/>
              </a:rPr>
              <a:t>Introduce your focus area of interest for the course (maximum 10 slides, about 10 minutes):</a:t>
            </a:r>
          </a:p>
          <a:p>
            <a:pPr>
              <a:spcBef>
                <a:spcPts val="1000"/>
              </a:spcBef>
            </a:pPr>
            <a:endParaRPr lang="en-GB" sz="2000" b="1" dirty="0">
              <a:solidFill>
                <a:schemeClr val="accent5">
                  <a:lumMod val="60000"/>
                  <a:lumOff val="40000"/>
                </a:schemeClr>
              </a:solidFill>
              <a:latin typeface="Open Sans"/>
              <a:ea typeface="Open Sans"/>
              <a:cs typeface="Open Sans"/>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The infrastructure sector(s) you're interested in</a:t>
            </a:r>
            <a:endParaRPr lang="en-US" sz="2000" dirty="0">
              <a:solidFill>
                <a:sysClr val="windowText" lastClr="000000"/>
              </a:solidFill>
              <a:latin typeface="Arial" panose="020B0604020202020204"/>
              <a:ea typeface="Calibri" panose="020F0502020204030204"/>
              <a:cs typeface="Arial" panose="020B0604020202020204"/>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Geographical information - region or area</a:t>
            </a:r>
            <a:endParaRPr lang="en-US" sz="2000" dirty="0">
              <a:solidFill>
                <a:sysClr val="windowText" lastClr="000000"/>
              </a:solidFill>
              <a:latin typeface="Arial" panose="020B0604020202020204"/>
              <a:ea typeface="Calibri" panose="020F0502020204030204"/>
              <a:cs typeface="Arial" panose="020B0604020202020204"/>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Background including historic events highlighting relevance</a:t>
            </a:r>
            <a:endParaRPr lang="en-US" sz="2000" dirty="0">
              <a:solidFill>
                <a:sysClr val="windowText" lastClr="000000"/>
              </a:solidFill>
              <a:latin typeface="Arial" panose="020B0604020202020204"/>
              <a:ea typeface="Calibri" panose="020F0502020204030204"/>
              <a:cs typeface="Arial" panose="020B0604020202020204"/>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Reference to national or strategic priorities</a:t>
            </a:r>
            <a:endParaRPr lang="en-US" sz="2000" dirty="0">
              <a:solidFill>
                <a:sysClr val="windowText" lastClr="000000"/>
              </a:solidFill>
              <a:latin typeface="Arial" panose="020B0604020202020204"/>
              <a:ea typeface="Calibri" panose="020F0502020204030204"/>
              <a:cs typeface="Arial" panose="020B0604020202020204"/>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Presentation of the system/assets you want to analyse</a:t>
            </a:r>
            <a:endParaRPr lang="en-US" sz="2000" dirty="0">
              <a:solidFill>
                <a:sysClr val="windowText" lastClr="000000"/>
              </a:solidFill>
              <a:latin typeface="Arial" panose="020B0604020202020204"/>
              <a:ea typeface="Calibri" panose="020F0502020204030204"/>
              <a:cs typeface="Arial" panose="020B0604020202020204"/>
            </a:endParaRPr>
          </a:p>
          <a:p>
            <a:pPr marL="342900" indent="-342900">
              <a:lnSpc>
                <a:spcPct val="120000"/>
              </a:lnSpc>
              <a:buClrTx/>
              <a:buFont typeface="Arial" panose="020B0604020202020204" pitchFamily="34" charset="0"/>
              <a:buChar char="•"/>
              <a:defRPr/>
            </a:pPr>
            <a:r>
              <a:rPr lang="en-GB" sz="2000" dirty="0">
                <a:solidFill>
                  <a:sysClr val="windowText" lastClr="000000"/>
                </a:solidFill>
                <a:ea typeface="Calibri" panose="020F0502020204030204"/>
                <a:cs typeface="Calibri"/>
              </a:rPr>
              <a:t>How they connect to population or service provision</a:t>
            </a:r>
            <a:endParaRPr lang="en-GB" sz="2000" b="1" dirty="0">
              <a:solidFill>
                <a:schemeClr val="accent5">
                  <a:lumMod val="60000"/>
                  <a:lumOff val="40000"/>
                </a:schemeClr>
              </a:solidFill>
              <a:latin typeface="Open Sans"/>
              <a:ea typeface="Open Sans"/>
              <a:cs typeface="Open Sans"/>
            </a:endParaRPr>
          </a:p>
          <a:p>
            <a:pPr>
              <a:spcBef>
                <a:spcPts val="1000"/>
              </a:spcBef>
            </a:pPr>
            <a:r>
              <a:rPr lang="en-GB" sz="2000" b="1" dirty="0">
                <a:solidFill>
                  <a:schemeClr val="accent5">
                    <a:lumMod val="60000"/>
                    <a:lumOff val="40000"/>
                  </a:schemeClr>
                </a:solidFill>
                <a:latin typeface="Open Sans"/>
                <a:ea typeface="Open Sans"/>
                <a:cs typeface="Open Sans"/>
              </a:rPr>
              <a:t>This will be the base presentation to which you will add slides and information during the duration of the course and after each lab session. At the end of the course the presentation will be max 25 slides with the whole infrastructure risk and resilience analysis carried during the course.</a:t>
            </a:r>
          </a:p>
        </p:txBody>
      </p:sp>
    </p:spTree>
    <p:extLst>
      <p:ext uri="{BB962C8B-B14F-4D97-AF65-F5344CB8AC3E}">
        <p14:creationId xmlns:p14="http://schemas.microsoft.com/office/powerpoint/2010/main" val="423301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Graphical user interface, website&#10;&#10;Description automatically generated">
            <a:extLst>
              <a:ext uri="{FF2B5EF4-FFF2-40B4-BE49-F238E27FC236}">
                <a16:creationId xmlns:a16="http://schemas.microsoft.com/office/drawing/2014/main" id="{A35FD8A0-5A9E-49DD-9B97-440D1A95EB78}"/>
              </a:ext>
            </a:extLst>
          </p:cNvPr>
          <p:cNvPicPr>
            <a:picLocks noChangeAspect="1"/>
          </p:cNvPicPr>
          <p:nvPr/>
        </p:nvPicPr>
        <p:blipFill>
          <a:blip r:embed="rId3"/>
          <a:stretch>
            <a:fillRect/>
          </a:stretch>
        </p:blipFill>
        <p:spPr>
          <a:xfrm>
            <a:off x="1675" y="3035"/>
            <a:ext cx="12205396" cy="6893797"/>
          </a:xfrm>
          <a:prstGeom prst="rect">
            <a:avLst/>
          </a:prstGeom>
        </p:spPr>
      </p:pic>
      <p:sp>
        <p:nvSpPr>
          <p:cNvPr id="4" name="TextBox 3">
            <a:extLst>
              <a:ext uri="{FF2B5EF4-FFF2-40B4-BE49-F238E27FC236}">
                <a16:creationId xmlns:a16="http://schemas.microsoft.com/office/drawing/2014/main" id="{96AFDD58-DD26-4192-8E72-B760AF65965F}"/>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1: "COURSE INTRODUCTION TO MAED"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
        <p:nvSpPr>
          <p:cNvPr id="12" name="TextBox 11">
            <a:extLst>
              <a:ext uri="{FF2B5EF4-FFF2-40B4-BE49-F238E27FC236}">
                <a16:creationId xmlns:a16="http://schemas.microsoft.com/office/drawing/2014/main" id="{1D77FAFD-0957-4806-A6D9-1764F7200FBA}"/>
              </a:ext>
            </a:extLst>
          </p:cNvPr>
          <p:cNvSpPr txBox="1"/>
          <p:nvPr/>
        </p:nvSpPr>
        <p:spPr>
          <a:xfrm>
            <a:off x="9899301" y="5905083"/>
            <a:ext cx="19309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spTree>
    <p:extLst>
      <p:ext uri="{BB962C8B-B14F-4D97-AF65-F5344CB8AC3E}">
        <p14:creationId xmlns:p14="http://schemas.microsoft.com/office/powerpoint/2010/main" val="384442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atpack_template" id="{BF0966E6-A899-47F7-8D28-A043CD5392CC}" vid="{13D07C91-7830-4804-A0BF-7D687AAC11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atpack_template" id="{BF0966E6-A899-47F7-8D28-A043CD5392CC}" vid="{E4815FD0-B807-4E3A-87EE-6D6B80FD77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3739A705A62B43BBDEBDF200A36E2F" ma:contentTypeVersion="15" ma:contentTypeDescription="Create a new document." ma:contentTypeScope="" ma:versionID="e46aabf10f48f39eced26a884b87b495">
  <xsd:schema xmlns:xsd="http://www.w3.org/2001/XMLSchema" xmlns:xs="http://www.w3.org/2001/XMLSchema" xmlns:p="http://schemas.microsoft.com/office/2006/metadata/properties" xmlns:ns2="99f35b40-b313-45d5-84e3-56de909f702b" xmlns:ns3="3f55d22f-630c-4924-ac9c-b86be3e1d73b" targetNamespace="http://schemas.microsoft.com/office/2006/metadata/properties" ma:root="true" ma:fieldsID="82377a0e4449950b54318b6fd82fae94" ns2:_="" ns3:_="">
    <xsd:import namespace="99f35b40-b313-45d5-84e3-56de909f702b"/>
    <xsd:import namespace="3f55d22f-630c-4924-ac9c-b86be3e1d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35b40-b313-45d5-84e3-56de909f7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55d22f-630c-4924-ac9c-b86be3e1d7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b1e2176-f776-4a0d-995a-6aa78e61244a}" ma:internalName="TaxCatchAll" ma:showField="CatchAllData" ma:web="3f55d22f-630c-4924-ac9c-b86be3e1d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f35b40-b313-45d5-84e3-56de909f702b">
      <Terms xmlns="http://schemas.microsoft.com/office/infopath/2007/PartnerControls"/>
    </lcf76f155ced4ddcb4097134ff3c332f>
    <TaxCatchAll xmlns="3f55d22f-630c-4924-ac9c-b86be3e1d7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1E418-1318-4043-9C71-6DA70177B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f35b40-b313-45d5-84e3-56de909f702b"/>
    <ds:schemaRef ds:uri="3f55d22f-630c-4924-ac9c-b86be3e1d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purl.org/dc/elements/1.1/"/>
    <ds:schemaRef ds:uri="99f35b40-b313-45d5-84e3-56de909f702b"/>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3f55d22f-630c-4924-ac9c-b86be3e1d73b"/>
    <ds:schemaRef ds:uri="http://schemas.microsoft.com/office/2006/metadata/properties"/>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flatpack_template</Template>
  <TotalTime>6</TotalTime>
  <Words>236</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Calibri Light</vt:lpstr>
      <vt:lpstr>Open Sans</vt:lpstr>
      <vt:lpstr>Open Sans ExtraBold</vt:lpstr>
      <vt:lpstr>Open Sans Light</vt:lpstr>
      <vt:lpstr>Office Theme</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Colombo</dc:creator>
  <cp:lastModifiedBy>Silvia Colombo</cp:lastModifiedBy>
  <cp:revision>2</cp:revision>
  <dcterms:created xsi:type="dcterms:W3CDTF">2025-11-18T17:10:28Z</dcterms:created>
  <dcterms:modified xsi:type="dcterms:W3CDTF">2026-01-28T11:15:53Z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0x010100C03739A705A62B43BBDEBDF200A36E2F</vt:lpwstr>
  </property>
  <property fmtid="{D5CDD505-2E9C-101B-9397-08002B2CF9AE}" pid="3" name="MediaServiceImageTags">
    <vt:lpwstr/>
  </property>
</Properties>
</file>